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33" r:id="rId2"/>
    <p:sldId id="2637" r:id="rId3"/>
    <p:sldId id="259" r:id="rId4"/>
    <p:sldId id="261" r:id="rId5"/>
    <p:sldId id="2638" r:id="rId6"/>
    <p:sldId id="263" r:id="rId7"/>
    <p:sldId id="266" r:id="rId8"/>
    <p:sldId id="267" r:id="rId9"/>
    <p:sldId id="268" r:id="rId10"/>
    <p:sldId id="2617" r:id="rId11"/>
    <p:sldId id="270" r:id="rId12"/>
    <p:sldId id="2650" r:id="rId13"/>
    <p:sldId id="2618" r:id="rId14"/>
    <p:sldId id="2619" r:id="rId15"/>
    <p:sldId id="2620" r:id="rId16"/>
    <p:sldId id="2621" r:id="rId17"/>
    <p:sldId id="276" r:id="rId18"/>
    <p:sldId id="2622" r:id="rId19"/>
    <p:sldId id="278" r:id="rId20"/>
    <p:sldId id="2625" r:id="rId21"/>
    <p:sldId id="290" r:id="rId22"/>
    <p:sldId id="2652" r:id="rId23"/>
    <p:sldId id="2640" r:id="rId24"/>
    <p:sldId id="2641" r:id="rId25"/>
    <p:sldId id="2653" r:id="rId26"/>
    <p:sldId id="2642" r:id="rId27"/>
    <p:sldId id="2643" r:id="rId28"/>
    <p:sldId id="285" r:id="rId29"/>
    <p:sldId id="280" r:id="rId30"/>
    <p:sldId id="305" r:id="rId31"/>
    <p:sldId id="2644" r:id="rId32"/>
    <p:sldId id="2645" r:id="rId33"/>
    <p:sldId id="308" r:id="rId34"/>
    <p:sldId id="2646" r:id="rId35"/>
    <p:sldId id="310" r:id="rId36"/>
    <p:sldId id="2647" r:id="rId37"/>
    <p:sldId id="2648" r:id="rId38"/>
    <p:sldId id="36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A7883AB3-5AC8-5023-8791-5F2BAE77B71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1733A64-FE65-4B30-A5CC-53DE1984F72E}" type="slidenum">
              <a:rPr lang="ar-SA" altLang="en-US" sz="1300" smtClean="0">
                <a:latin typeface="Times New Roman" panose="02020603050405020304" pitchFamily="18" charset="0"/>
                <a:ea typeface="MS PGothic" panose="020B0600070205080204" pitchFamily="34" charset="-128"/>
              </a:rPr>
              <a:pPr>
                <a:spcBef>
                  <a:spcPct val="0"/>
                </a:spcBef>
              </a:pPr>
              <a:t>3</a:t>
            </a:fld>
            <a:endParaRPr lang="en-US" altLang="en-US" sz="1300">
              <a:latin typeface="Times New Roman" panose="02020603050405020304" pitchFamily="18" charset="0"/>
              <a:ea typeface="MS PGothic" panose="020B0600070205080204" pitchFamily="34" charset="-128"/>
            </a:endParaRPr>
          </a:p>
        </p:txBody>
      </p:sp>
      <p:sp>
        <p:nvSpPr>
          <p:cNvPr id="11267" name="Rectangle 2">
            <a:extLst>
              <a:ext uri="{FF2B5EF4-FFF2-40B4-BE49-F238E27FC236}">
                <a16:creationId xmlns:a16="http://schemas.microsoft.com/office/drawing/2014/main" id="{05D75DE0-1ECD-EDDB-89F3-60B60053647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8" name="Rectangle 3">
            <a:extLst>
              <a:ext uri="{FF2B5EF4-FFF2-40B4-BE49-F238E27FC236}">
                <a16:creationId xmlns:a16="http://schemas.microsoft.com/office/drawing/2014/main" id="{1EE6FBF2-884E-144D-13D5-D690B1D00F9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6688" indent="-166688">
              <a:buFontTx/>
              <a:buChar char="•"/>
            </a:pPr>
            <a:r>
              <a:rPr lang="en-US" altLang="en-US"/>
              <a:t>The </a:t>
            </a:r>
            <a:r>
              <a:rPr lang="en-US" altLang="en-US" b="1"/>
              <a:t>complexity of a logic circui</a:t>
            </a:r>
            <a:r>
              <a:rPr lang="en-US" altLang="en-US"/>
              <a:t>t that implements a Boolean function is </a:t>
            </a:r>
            <a:r>
              <a:rPr lang="en-US" altLang="en-US" b="1"/>
              <a:t>directly relat</a:t>
            </a:r>
            <a:r>
              <a:rPr lang="en-US" altLang="en-US"/>
              <a:t>ed to the </a:t>
            </a:r>
            <a:r>
              <a:rPr lang="en-US" altLang="en-US" b="1"/>
              <a:t>algebraic expression </a:t>
            </a:r>
            <a:r>
              <a:rPr lang="en-US" altLang="en-US"/>
              <a:t>from which the function is implemented. </a:t>
            </a:r>
          </a:p>
          <a:p>
            <a:pPr marL="166688" indent="-166688">
              <a:buFontTx/>
              <a:buChar char="•"/>
            </a:pPr>
            <a:r>
              <a:rPr lang="en-US" altLang="en-US" b="1"/>
              <a:t>truth-table </a:t>
            </a:r>
            <a:r>
              <a:rPr lang="en-US" altLang="en-US"/>
              <a:t>representation of a function is </a:t>
            </a:r>
            <a:r>
              <a:rPr lang="en-US" altLang="en-US" b="1"/>
              <a:t>unique</a:t>
            </a:r>
            <a:r>
              <a:rPr lang="en-US" altLang="en-US"/>
              <a:t>, when expressed </a:t>
            </a:r>
            <a:r>
              <a:rPr lang="en-US" altLang="en-US" b="1"/>
              <a:t>algebraically</a:t>
            </a:r>
            <a:r>
              <a:rPr lang="en-US" altLang="en-US"/>
              <a:t>, the function appears in many </a:t>
            </a:r>
            <a:r>
              <a:rPr lang="en-US" altLang="en-US" b="1"/>
              <a:t>different</a:t>
            </a:r>
            <a:r>
              <a:rPr lang="en-US" altLang="en-US"/>
              <a:t> </a:t>
            </a:r>
            <a:r>
              <a:rPr lang="en-US" altLang="en-US" b="1"/>
              <a:t>forms</a:t>
            </a:r>
            <a:r>
              <a:rPr lang="en-US" altLang="en-US"/>
              <a:t>. </a:t>
            </a:r>
          </a:p>
          <a:p>
            <a:pPr marL="166688" indent="-166688">
              <a:buFontTx/>
              <a:buChar char="•"/>
            </a:pPr>
            <a:r>
              <a:rPr lang="en-US" altLang="en-US"/>
              <a:t>Boolean expressions may be simplified by algebraic manipulation, as discussed in Section 2. </a:t>
            </a:r>
          </a:p>
          <a:p>
            <a:pPr marL="166688" indent="-166688">
              <a:buFontTx/>
              <a:buChar char="•"/>
            </a:pPr>
            <a:r>
              <a:rPr lang="en-US" altLang="en-US"/>
              <a:t>How ever, this procedure of simplification is awkward, because it lacks specific rules to predict each succeeding step in the manipulative process and it is difficult to determine whether the simplest expression has been achieved. By contrast, the map method provides a straightforward procedure for optimizing Boolean func- tions of up to four variables. </a:t>
            </a:r>
          </a:p>
          <a:p>
            <a:pPr marL="166688" indent="-166688"/>
            <a:endParaRPr lang="en-US" altLang="en-US"/>
          </a:p>
          <a:p>
            <a:pPr marL="166688" indent="-166688"/>
            <a:endParaRPr lang="ar-SA"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71CA2BB6-7362-DCC4-6F95-39DCA832E66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C367747-B124-40BF-82F6-35CD6AE7F161}" type="slidenum">
              <a:rPr lang="ar-SA" altLang="en-US" sz="1300" smtClean="0">
                <a:latin typeface="Times New Roman" panose="02020603050405020304" pitchFamily="18" charset="0"/>
                <a:ea typeface="MS PGothic" panose="020B0600070205080204" pitchFamily="34" charset="-128"/>
              </a:rPr>
              <a:pPr>
                <a:spcBef>
                  <a:spcPct val="0"/>
                </a:spcBef>
              </a:pPr>
              <a:t>4</a:t>
            </a:fld>
            <a:endParaRPr lang="en-US" altLang="en-US" sz="1300">
              <a:latin typeface="Times New Roman" panose="02020603050405020304" pitchFamily="18" charset="0"/>
              <a:ea typeface="MS PGothic" panose="020B0600070205080204" pitchFamily="34" charset="-128"/>
            </a:endParaRPr>
          </a:p>
        </p:txBody>
      </p:sp>
      <p:sp>
        <p:nvSpPr>
          <p:cNvPr id="15363" name="Rectangle 2">
            <a:extLst>
              <a:ext uri="{FF2B5EF4-FFF2-40B4-BE49-F238E27FC236}">
                <a16:creationId xmlns:a16="http://schemas.microsoft.com/office/drawing/2014/main" id="{28CF0B93-C1AF-FC29-D63E-7DC03428622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4" name="Rectangle 3">
            <a:extLst>
              <a:ext uri="{FF2B5EF4-FFF2-40B4-BE49-F238E27FC236}">
                <a16:creationId xmlns:a16="http://schemas.microsoft.com/office/drawing/2014/main" id="{83500354-7387-364E-E9C8-BE5DD363F87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1"/>
            <a:r>
              <a:rPr lang="en-US" altLang="en-US" sz="3100">
                <a:solidFill>
                  <a:srgbClr val="FF0000"/>
                </a:solidFill>
                <a:cs typeface="Times New Roman" panose="02020603050405020304" pitchFamily="18" charset="0"/>
              </a:rPr>
              <a:t>Alternative algebraic expressions for the same function are derived by recognizing patterns of squares</a:t>
            </a:r>
          </a:p>
          <a:p>
            <a:endParaRPr lang="ar-SA"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2409C42D-13DE-26E9-AC16-CC497136D53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7E07A76-BA6D-46E9-A571-E9DFC386F092}" type="slidenum">
              <a:rPr lang="ar-SA" altLang="en-US" sz="1300" smtClean="0">
                <a:latin typeface="Times New Roman" panose="02020603050405020304" pitchFamily="18" charset="0"/>
                <a:ea typeface="MS PGothic" panose="020B0600070205080204" pitchFamily="34" charset="-128"/>
              </a:rPr>
              <a:pPr>
                <a:spcBef>
                  <a:spcPct val="0"/>
                </a:spcBef>
              </a:pPr>
              <a:t>6</a:t>
            </a:fld>
            <a:endParaRPr lang="en-US" altLang="en-US" sz="1300">
              <a:latin typeface="Times New Roman" panose="02020603050405020304" pitchFamily="18" charset="0"/>
              <a:ea typeface="MS PGothic" panose="020B0600070205080204" pitchFamily="34" charset="-128"/>
            </a:endParaRPr>
          </a:p>
        </p:txBody>
      </p:sp>
      <p:sp>
        <p:nvSpPr>
          <p:cNvPr id="19459" name="Rectangle 2">
            <a:extLst>
              <a:ext uri="{FF2B5EF4-FFF2-40B4-BE49-F238E27FC236}">
                <a16:creationId xmlns:a16="http://schemas.microsoft.com/office/drawing/2014/main" id="{D56B3B9F-AECE-7994-D1F3-B441B0AA4EA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0" name="Rectangle 3">
            <a:extLst>
              <a:ext uri="{FF2B5EF4-FFF2-40B4-BE49-F238E27FC236}">
                <a16:creationId xmlns:a16="http://schemas.microsoft.com/office/drawing/2014/main" id="{273EC73C-830E-CB62-2978-20F693142A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a:t>A </a:t>
            </a:r>
            <a:r>
              <a:rPr lang="en-US" altLang="en-US" sz="1200" i="1" dirty="0"/>
              <a:t>K-Map </a:t>
            </a:r>
            <a:r>
              <a:rPr lang="en-US" altLang="en-US" sz="1200" dirty="0"/>
              <a:t>is a different form of the truth table. </a:t>
            </a:r>
          </a:p>
          <a:p>
            <a:endParaRPr lang="ar-SA"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CA3F41FD-1FE2-1A65-8910-7B25F0A39D0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47EF6D7-0FEC-486C-B7EC-46FA212CEC5B}" type="slidenum">
              <a:rPr lang="ar-SA" altLang="en-US" sz="1300" smtClean="0">
                <a:latin typeface="Times New Roman" panose="02020603050405020304" pitchFamily="18" charset="0"/>
                <a:ea typeface="MS PGothic" panose="020B0600070205080204" pitchFamily="34" charset="-128"/>
              </a:rPr>
              <a:pPr>
                <a:spcBef>
                  <a:spcPct val="0"/>
                </a:spcBef>
              </a:pPr>
              <a:t>7</a:t>
            </a:fld>
            <a:endParaRPr lang="en-US" altLang="en-US" sz="1300">
              <a:latin typeface="Times New Roman" panose="02020603050405020304" pitchFamily="18" charset="0"/>
              <a:ea typeface="MS PGothic" panose="020B0600070205080204" pitchFamily="34" charset="-128"/>
            </a:endParaRPr>
          </a:p>
        </p:txBody>
      </p:sp>
      <p:sp>
        <p:nvSpPr>
          <p:cNvPr id="24579" name="Rectangle 2">
            <a:extLst>
              <a:ext uri="{FF2B5EF4-FFF2-40B4-BE49-F238E27FC236}">
                <a16:creationId xmlns:a16="http://schemas.microsoft.com/office/drawing/2014/main" id="{FD4BD551-6BC6-CC3C-E85B-E5DF26543B5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0" name="Rectangle 3">
            <a:extLst>
              <a:ext uri="{FF2B5EF4-FFF2-40B4-BE49-F238E27FC236}">
                <a16:creationId xmlns:a16="http://schemas.microsoft.com/office/drawing/2014/main" id="{860DA173-9CA8-6940-D72C-B9B30C6923C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5AC04451-2E71-9F15-90E4-2DE6F28B5C7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8A9C1D-893E-4876-BDE2-17B86175807C}" type="slidenum">
              <a:rPr lang="ar-SA" altLang="en-US" sz="1300" smtClean="0">
                <a:latin typeface="Times New Roman" panose="02020603050405020304" pitchFamily="18" charset="0"/>
                <a:ea typeface="MS PGothic" panose="020B0600070205080204" pitchFamily="34" charset="-128"/>
              </a:rPr>
              <a:pPr>
                <a:spcBef>
                  <a:spcPct val="0"/>
                </a:spcBef>
              </a:pPr>
              <a:t>8</a:t>
            </a:fld>
            <a:endParaRPr lang="en-US" altLang="en-US" sz="1300">
              <a:latin typeface="Times New Roman" panose="02020603050405020304" pitchFamily="18" charset="0"/>
              <a:ea typeface="MS PGothic" panose="020B0600070205080204" pitchFamily="34" charset="-128"/>
            </a:endParaRPr>
          </a:p>
        </p:txBody>
      </p:sp>
      <p:sp>
        <p:nvSpPr>
          <p:cNvPr id="26627" name="Rectangle 2">
            <a:extLst>
              <a:ext uri="{FF2B5EF4-FFF2-40B4-BE49-F238E27FC236}">
                <a16:creationId xmlns:a16="http://schemas.microsoft.com/office/drawing/2014/main" id="{2E2A0078-2D83-550D-404E-04B5F55CBF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a:extLst>
              <a:ext uri="{FF2B5EF4-FFF2-40B4-BE49-F238E27FC236}">
                <a16:creationId xmlns:a16="http://schemas.microsoft.com/office/drawing/2014/main" id="{5C4DDAE8-9441-8925-B573-DCE7B5D220A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D81B943A-40A4-2798-DE24-06C7B5FD5BE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AC9E3EB-7A4B-4D76-83B7-A68FB9C645AD}" type="slidenum">
              <a:rPr lang="ar-SA" altLang="en-US" sz="1300" smtClean="0">
                <a:latin typeface="Times New Roman" panose="02020603050405020304" pitchFamily="18" charset="0"/>
                <a:ea typeface="MS PGothic" panose="020B0600070205080204" pitchFamily="34" charset="-128"/>
              </a:rPr>
              <a:pPr>
                <a:spcBef>
                  <a:spcPct val="0"/>
                </a:spcBef>
              </a:pPr>
              <a:t>9</a:t>
            </a:fld>
            <a:endParaRPr lang="en-US" altLang="en-US" sz="1300">
              <a:latin typeface="Times New Roman" panose="02020603050405020304" pitchFamily="18" charset="0"/>
              <a:ea typeface="MS PGothic" panose="020B0600070205080204" pitchFamily="34" charset="-128"/>
            </a:endParaRPr>
          </a:p>
        </p:txBody>
      </p:sp>
      <p:sp>
        <p:nvSpPr>
          <p:cNvPr id="28675" name="Rectangle 2">
            <a:extLst>
              <a:ext uri="{FF2B5EF4-FFF2-40B4-BE49-F238E27FC236}">
                <a16:creationId xmlns:a16="http://schemas.microsoft.com/office/drawing/2014/main" id="{CC0A57B6-BFC9-D6D7-2AFF-98C5758334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6" name="Rectangle 3">
            <a:extLst>
              <a:ext uri="{FF2B5EF4-FFF2-40B4-BE49-F238E27FC236}">
                <a16:creationId xmlns:a16="http://schemas.microsoft.com/office/drawing/2014/main" id="{DD518950-1304-1F1E-1D76-0996FD82E54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089CAD61-6640-AFD1-61EE-20FF1D8EB02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2B322F9-0DB5-4C36-8F79-C8BCF744481A}" type="slidenum">
              <a:rPr lang="ar-SA" altLang="en-US" sz="1300" smtClean="0">
                <a:latin typeface="Times New Roman" panose="02020603050405020304" pitchFamily="18" charset="0"/>
                <a:ea typeface="MS PGothic" panose="020B0600070205080204" pitchFamily="34" charset="-128"/>
              </a:rPr>
              <a:pPr>
                <a:spcBef>
                  <a:spcPct val="0"/>
                </a:spcBef>
              </a:pPr>
              <a:t>10</a:t>
            </a:fld>
            <a:endParaRPr lang="en-US" altLang="en-US" sz="1300">
              <a:latin typeface="Times New Roman" panose="02020603050405020304" pitchFamily="18" charset="0"/>
              <a:ea typeface="MS PGothic" panose="020B0600070205080204" pitchFamily="34" charset="-128"/>
            </a:endParaRPr>
          </a:p>
        </p:txBody>
      </p:sp>
      <p:sp>
        <p:nvSpPr>
          <p:cNvPr id="30723" name="Rectangle 2">
            <a:extLst>
              <a:ext uri="{FF2B5EF4-FFF2-40B4-BE49-F238E27FC236}">
                <a16:creationId xmlns:a16="http://schemas.microsoft.com/office/drawing/2014/main" id="{958A4961-9DA9-C048-5566-CD153CA2697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a:extLst>
              <a:ext uri="{FF2B5EF4-FFF2-40B4-BE49-F238E27FC236}">
                <a16:creationId xmlns:a16="http://schemas.microsoft.com/office/drawing/2014/main" id="{6F8057E0-01EC-FC70-E441-D8841A3AEA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C4BE9D03-DA67-0732-4096-A4F4F35D6B9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19A38DF-B0B7-4BF5-AD27-DF12B3AAC950}" type="slidenum">
              <a:rPr lang="ar-SA" altLang="en-US" sz="1300" smtClean="0">
                <a:latin typeface="Times New Roman" panose="02020603050405020304" pitchFamily="18" charset="0"/>
                <a:ea typeface="MS PGothic" panose="020B0600070205080204" pitchFamily="34" charset="-128"/>
              </a:rPr>
              <a:pPr>
                <a:spcBef>
                  <a:spcPct val="0"/>
                </a:spcBef>
              </a:pPr>
              <a:t>11</a:t>
            </a:fld>
            <a:endParaRPr lang="en-US" altLang="en-US" sz="1300">
              <a:latin typeface="Times New Roman" panose="02020603050405020304" pitchFamily="18" charset="0"/>
              <a:ea typeface="MS PGothic" panose="020B0600070205080204" pitchFamily="34" charset="-128"/>
            </a:endParaRPr>
          </a:p>
        </p:txBody>
      </p:sp>
      <p:sp>
        <p:nvSpPr>
          <p:cNvPr id="32771" name="Rectangle 2">
            <a:extLst>
              <a:ext uri="{FF2B5EF4-FFF2-40B4-BE49-F238E27FC236}">
                <a16:creationId xmlns:a16="http://schemas.microsoft.com/office/drawing/2014/main" id="{EC3F9421-8BC3-E18E-3CC2-3F73CF5D5E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a:extLst>
              <a:ext uri="{FF2B5EF4-FFF2-40B4-BE49-F238E27FC236}">
                <a16:creationId xmlns:a16="http://schemas.microsoft.com/office/drawing/2014/main" id="{08856559-BCB1-CDD1-B621-D26F53B9E2A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cs typeface="Arial" panose="020B0604020202020204" pitchFamily="34" charset="0"/>
              </a:rPr>
              <a:t>Xy’+x’y</a:t>
            </a:r>
          </a:p>
          <a:p>
            <a:r>
              <a:rPr lang="en-US" altLang="en-US">
                <a:cs typeface="Arial" panose="020B0604020202020204" pitchFamily="34" charset="0"/>
              </a:rPr>
              <a:t>B c+ac’</a:t>
            </a:r>
            <a:endParaRPr lang="ar-SA"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06F1AA7E-F38C-B4AC-4084-C0F5258A88C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736E017-9E1E-4F15-96F4-1850454D12FA}" type="slidenum">
              <a:rPr lang="ar-SA" altLang="en-US" sz="1300" smtClean="0">
                <a:latin typeface="Times New Roman" panose="02020603050405020304" pitchFamily="18" charset="0"/>
                <a:ea typeface="MS PGothic" panose="020B0600070205080204" pitchFamily="34" charset="-128"/>
              </a:rPr>
              <a:pPr>
                <a:spcBef>
                  <a:spcPct val="0"/>
                </a:spcBef>
              </a:pPr>
              <a:t>12</a:t>
            </a:fld>
            <a:endParaRPr lang="en-US" altLang="en-US" sz="1300">
              <a:latin typeface="Times New Roman" panose="02020603050405020304" pitchFamily="18" charset="0"/>
              <a:ea typeface="MS PGothic" panose="020B0600070205080204" pitchFamily="34" charset="-128"/>
            </a:endParaRPr>
          </a:p>
        </p:txBody>
      </p:sp>
      <p:sp>
        <p:nvSpPr>
          <p:cNvPr id="34819" name="Rectangle 2">
            <a:extLst>
              <a:ext uri="{FF2B5EF4-FFF2-40B4-BE49-F238E27FC236}">
                <a16:creationId xmlns:a16="http://schemas.microsoft.com/office/drawing/2014/main" id="{9265DE1F-3890-9093-E129-3046C61D2B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a:extLst>
              <a:ext uri="{FF2B5EF4-FFF2-40B4-BE49-F238E27FC236}">
                <a16:creationId xmlns:a16="http://schemas.microsoft.com/office/drawing/2014/main" id="{B014EE5C-C2F4-F4B5-9B3A-5534E18D31E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extLst>
      <p:ext uri="{BB962C8B-B14F-4D97-AF65-F5344CB8AC3E}">
        <p14:creationId xmlns:p14="http://schemas.microsoft.com/office/powerpoint/2010/main" val="416247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06F1AA7E-F38C-B4AC-4084-C0F5258A88C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736E017-9E1E-4F15-96F4-1850454D12FA}" type="slidenum">
              <a:rPr lang="ar-SA" altLang="en-US" sz="1300" smtClean="0">
                <a:latin typeface="Times New Roman" panose="02020603050405020304" pitchFamily="18" charset="0"/>
                <a:ea typeface="MS PGothic" panose="020B0600070205080204" pitchFamily="34" charset="-128"/>
              </a:rPr>
              <a:pPr>
                <a:spcBef>
                  <a:spcPct val="0"/>
                </a:spcBef>
              </a:pPr>
              <a:t>13</a:t>
            </a:fld>
            <a:endParaRPr lang="en-US" altLang="en-US" sz="1300">
              <a:latin typeface="Times New Roman" panose="02020603050405020304" pitchFamily="18" charset="0"/>
              <a:ea typeface="MS PGothic" panose="020B0600070205080204" pitchFamily="34" charset="-128"/>
            </a:endParaRPr>
          </a:p>
        </p:txBody>
      </p:sp>
      <p:sp>
        <p:nvSpPr>
          <p:cNvPr id="34819" name="Rectangle 2">
            <a:extLst>
              <a:ext uri="{FF2B5EF4-FFF2-40B4-BE49-F238E27FC236}">
                <a16:creationId xmlns:a16="http://schemas.microsoft.com/office/drawing/2014/main" id="{9265DE1F-3890-9093-E129-3046C61D2B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a:extLst>
              <a:ext uri="{FF2B5EF4-FFF2-40B4-BE49-F238E27FC236}">
                <a16:creationId xmlns:a16="http://schemas.microsoft.com/office/drawing/2014/main" id="{B014EE5C-C2F4-F4B5-9B3A-5534E18D31E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06F1AA7E-F38C-B4AC-4084-C0F5258A88C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736E017-9E1E-4F15-96F4-1850454D12FA}" type="slidenum">
              <a:rPr lang="ar-SA" altLang="en-US" sz="1300" smtClean="0">
                <a:latin typeface="Times New Roman" panose="02020603050405020304" pitchFamily="18" charset="0"/>
                <a:ea typeface="MS PGothic" panose="020B0600070205080204" pitchFamily="34" charset="-128"/>
              </a:rPr>
              <a:pPr>
                <a:spcBef>
                  <a:spcPct val="0"/>
                </a:spcBef>
              </a:pPr>
              <a:t>22</a:t>
            </a:fld>
            <a:endParaRPr lang="en-US" altLang="en-US" sz="1300">
              <a:latin typeface="Times New Roman" panose="02020603050405020304" pitchFamily="18" charset="0"/>
              <a:ea typeface="MS PGothic" panose="020B0600070205080204" pitchFamily="34" charset="-128"/>
            </a:endParaRPr>
          </a:p>
        </p:txBody>
      </p:sp>
      <p:sp>
        <p:nvSpPr>
          <p:cNvPr id="34819" name="Rectangle 2">
            <a:extLst>
              <a:ext uri="{FF2B5EF4-FFF2-40B4-BE49-F238E27FC236}">
                <a16:creationId xmlns:a16="http://schemas.microsoft.com/office/drawing/2014/main" id="{9265DE1F-3890-9093-E129-3046C61D2B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a:extLst>
              <a:ext uri="{FF2B5EF4-FFF2-40B4-BE49-F238E27FC236}">
                <a16:creationId xmlns:a16="http://schemas.microsoft.com/office/drawing/2014/main" id="{B014EE5C-C2F4-F4B5-9B3A-5534E18D31E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extLst>
      <p:ext uri="{BB962C8B-B14F-4D97-AF65-F5344CB8AC3E}">
        <p14:creationId xmlns:p14="http://schemas.microsoft.com/office/powerpoint/2010/main" val="28528192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1C1E880E-90CD-E3EB-4CD0-3C98C271452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29C55E8-5734-44D8-8067-714474D34E12}" type="slidenum">
              <a:rPr lang="ar-SA" altLang="en-US" sz="1300" smtClean="0">
                <a:latin typeface="Times New Roman" panose="02020603050405020304" pitchFamily="18" charset="0"/>
                <a:ea typeface="MS PGothic" panose="020B0600070205080204" pitchFamily="34" charset="-128"/>
              </a:rPr>
              <a:pPr>
                <a:spcBef>
                  <a:spcPct val="0"/>
                </a:spcBef>
              </a:pPr>
              <a:t>28</a:t>
            </a:fld>
            <a:endParaRPr lang="en-US" altLang="en-US" sz="1300">
              <a:latin typeface="Times New Roman" panose="02020603050405020304" pitchFamily="18" charset="0"/>
              <a:ea typeface="MS PGothic" panose="020B0600070205080204" pitchFamily="34" charset="-128"/>
            </a:endParaRPr>
          </a:p>
        </p:txBody>
      </p:sp>
      <p:sp>
        <p:nvSpPr>
          <p:cNvPr id="52227" name="Rectangle 2">
            <a:extLst>
              <a:ext uri="{FF2B5EF4-FFF2-40B4-BE49-F238E27FC236}">
                <a16:creationId xmlns:a16="http://schemas.microsoft.com/office/drawing/2014/main" id="{4551CF48-F6C4-8567-843F-A02DB971C4B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a:extLst>
              <a:ext uri="{FF2B5EF4-FFF2-40B4-BE49-F238E27FC236}">
                <a16:creationId xmlns:a16="http://schemas.microsoft.com/office/drawing/2014/main" id="{713EAF5A-93D0-B5EC-6A08-1FE4F5D0A57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extLst>
      <p:ext uri="{BB962C8B-B14F-4D97-AF65-F5344CB8AC3E}">
        <p14:creationId xmlns:p14="http://schemas.microsoft.com/office/powerpoint/2010/main" val="1270251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AA03ED16-2DD5-BD55-8083-472C8837511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3DC59F-FFA6-4151-8156-9CE65DEFF50C}" type="slidenum">
              <a:rPr lang="ar-SA" altLang="en-US" sz="1300" smtClean="0">
                <a:latin typeface="Times New Roman" panose="02020603050405020304" pitchFamily="18" charset="0"/>
                <a:ea typeface="MS PGothic" panose="020B0600070205080204" pitchFamily="34" charset="-128"/>
              </a:rPr>
              <a:pPr>
                <a:spcBef>
                  <a:spcPct val="0"/>
                </a:spcBef>
              </a:pPr>
              <a:t>29</a:t>
            </a:fld>
            <a:endParaRPr lang="en-US" altLang="en-US" sz="1300">
              <a:latin typeface="Times New Roman" panose="02020603050405020304" pitchFamily="18" charset="0"/>
              <a:ea typeface="MS PGothic" panose="020B0600070205080204" pitchFamily="34" charset="-128"/>
            </a:endParaRPr>
          </a:p>
        </p:txBody>
      </p:sp>
      <p:sp>
        <p:nvSpPr>
          <p:cNvPr id="44035" name="Rectangle 2">
            <a:extLst>
              <a:ext uri="{FF2B5EF4-FFF2-40B4-BE49-F238E27FC236}">
                <a16:creationId xmlns:a16="http://schemas.microsoft.com/office/drawing/2014/main" id="{C1AA5374-A384-B44E-D53D-CF2D09B134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a:extLst>
              <a:ext uri="{FF2B5EF4-FFF2-40B4-BE49-F238E27FC236}">
                <a16:creationId xmlns:a16="http://schemas.microsoft.com/office/drawing/2014/main" id="{264A7A12-73D7-2749-9BEF-E408B0A2A7A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extLst>
      <p:ext uri="{BB962C8B-B14F-4D97-AF65-F5344CB8AC3E}">
        <p14:creationId xmlns:p14="http://schemas.microsoft.com/office/powerpoint/2010/main" val="12364577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59B290-0D48-4701-985C-FDDD217CBABA}" type="slidenum">
              <a:rPr lang="en-GB" smtClean="0"/>
              <a:t>30</a:t>
            </a:fld>
            <a:endParaRPr lang="en-GB"/>
          </a:p>
        </p:txBody>
      </p:sp>
    </p:spTree>
    <p:extLst>
      <p:ext uri="{BB962C8B-B14F-4D97-AF65-F5344CB8AC3E}">
        <p14:creationId xmlns:p14="http://schemas.microsoft.com/office/powerpoint/2010/main" val="18677445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232BA20A-6C4F-ADF2-9F46-35657992334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5178EAA-7BE1-4374-9C0F-2DE208FB22FE}" type="slidenum">
              <a:rPr lang="ar-SA" altLang="en-US" sz="1300" smtClean="0">
                <a:latin typeface="Times New Roman" panose="02020603050405020304" pitchFamily="18" charset="0"/>
                <a:ea typeface="MS PGothic" panose="020B0600070205080204" pitchFamily="34" charset="-128"/>
              </a:rPr>
              <a:pPr>
                <a:spcBef>
                  <a:spcPct val="0"/>
                </a:spcBef>
              </a:pPr>
              <a:t>33</a:t>
            </a:fld>
            <a:endParaRPr lang="en-US" altLang="en-US" sz="1300">
              <a:latin typeface="Times New Roman" panose="02020603050405020304" pitchFamily="18" charset="0"/>
              <a:ea typeface="MS PGothic" panose="020B0600070205080204" pitchFamily="34" charset="-128"/>
            </a:endParaRPr>
          </a:p>
        </p:txBody>
      </p:sp>
      <p:sp>
        <p:nvSpPr>
          <p:cNvPr id="86019" name="Rectangle 3074">
            <a:extLst>
              <a:ext uri="{FF2B5EF4-FFF2-40B4-BE49-F238E27FC236}">
                <a16:creationId xmlns:a16="http://schemas.microsoft.com/office/drawing/2014/main" id="{65E32F56-6305-E4F6-4019-50E37938224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20" name="Rectangle 3075">
            <a:extLst>
              <a:ext uri="{FF2B5EF4-FFF2-40B4-BE49-F238E27FC236}">
                <a16:creationId xmlns:a16="http://schemas.microsoft.com/office/drawing/2014/main" id="{9756461D-1D94-FDAB-8279-9012E119407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5862A1BA-6B5A-5714-98EC-9BB57F4A9F0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9A344AF-160C-4215-AF06-857AF063E56A}" type="slidenum">
              <a:rPr lang="ar-SA" altLang="en-US" sz="1300" smtClean="0">
                <a:latin typeface="Times New Roman" panose="02020603050405020304" pitchFamily="18" charset="0"/>
                <a:ea typeface="MS PGothic" panose="020B0600070205080204" pitchFamily="34" charset="-128"/>
              </a:rPr>
              <a:pPr>
                <a:spcBef>
                  <a:spcPct val="0"/>
                </a:spcBef>
              </a:pPr>
              <a:t>34</a:t>
            </a:fld>
            <a:endParaRPr lang="en-US" altLang="en-US" sz="1300">
              <a:latin typeface="Times New Roman" panose="02020603050405020304" pitchFamily="18" charset="0"/>
              <a:ea typeface="MS PGothic" panose="020B0600070205080204" pitchFamily="34" charset="-128"/>
            </a:endParaRPr>
          </a:p>
        </p:txBody>
      </p:sp>
      <p:sp>
        <p:nvSpPr>
          <p:cNvPr id="88067" name="Rectangle 3074">
            <a:extLst>
              <a:ext uri="{FF2B5EF4-FFF2-40B4-BE49-F238E27FC236}">
                <a16:creationId xmlns:a16="http://schemas.microsoft.com/office/drawing/2014/main" id="{CA76369D-455D-9832-5ADE-BE7863C70F0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8" name="Rectangle 3075">
            <a:extLst>
              <a:ext uri="{FF2B5EF4-FFF2-40B4-BE49-F238E27FC236}">
                <a16:creationId xmlns:a16="http://schemas.microsoft.com/office/drawing/2014/main" id="{5320C7C8-98A5-CE92-2F98-2EE08B6FC9D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What is BCD code?</a:t>
            </a:r>
          </a:p>
          <a:p>
            <a:r>
              <a:rPr lang="en-US" altLang="en-US" b="1"/>
              <a:t>Binary coded decimal</a:t>
            </a:r>
            <a:r>
              <a:rPr lang="en-US" altLang="en-US"/>
              <a:t> (</a:t>
            </a:r>
            <a:r>
              <a:rPr lang="en-US" altLang="en-US" b="1"/>
              <a:t>BCD</a:t>
            </a:r>
            <a:r>
              <a:rPr lang="en-US" altLang="en-US"/>
              <a:t>) is a system of writing numerals that assigns a four-digit binary </a:t>
            </a:r>
            <a:r>
              <a:rPr lang="en-US" altLang="en-US" b="1"/>
              <a:t>code</a:t>
            </a:r>
            <a:r>
              <a:rPr lang="en-US" altLang="en-US"/>
              <a:t> to each digit 0 through 9 in a decimal (base-10) numeral. The four-bit </a:t>
            </a:r>
            <a:r>
              <a:rPr lang="en-US" altLang="en-US" b="1"/>
              <a:t>BCD code</a:t>
            </a:r>
            <a:r>
              <a:rPr lang="en-US" altLang="en-US"/>
              <a:t> for any particular single base-10 digit is its representation in binary notation, as follows: 0 = 0000. 1 = 0001. 2 = 0010.</a:t>
            </a:r>
          </a:p>
          <a:p>
            <a:endParaRPr lang="ar-SA" altLang="en-US"/>
          </a:p>
        </p:txBody>
      </p:sp>
    </p:spTree>
    <p:extLst>
      <p:ext uri="{BB962C8B-B14F-4D97-AF65-F5344CB8AC3E}">
        <p14:creationId xmlns:p14="http://schemas.microsoft.com/office/powerpoint/2010/main" val="23621683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D32AD2C6-BB1D-6DF7-9913-3AA91E7C55A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33C8109-BBB9-446D-BD12-DF4AFF640235}" type="slidenum">
              <a:rPr lang="ar-SA" altLang="en-US" sz="1300" smtClean="0">
                <a:latin typeface="Times New Roman" panose="02020603050405020304" pitchFamily="18" charset="0"/>
                <a:ea typeface="MS PGothic" panose="020B0600070205080204" pitchFamily="34" charset="-128"/>
              </a:rPr>
              <a:pPr>
                <a:spcBef>
                  <a:spcPct val="0"/>
                </a:spcBef>
              </a:pPr>
              <a:t>35</a:t>
            </a:fld>
            <a:endParaRPr lang="en-US" altLang="en-US" sz="1300">
              <a:latin typeface="Times New Roman" panose="02020603050405020304" pitchFamily="18" charset="0"/>
              <a:ea typeface="MS PGothic" panose="020B0600070205080204" pitchFamily="34" charset="-128"/>
            </a:endParaRPr>
          </a:p>
        </p:txBody>
      </p:sp>
      <p:sp>
        <p:nvSpPr>
          <p:cNvPr id="90115" name="Rectangle 1026">
            <a:extLst>
              <a:ext uri="{FF2B5EF4-FFF2-40B4-BE49-F238E27FC236}">
                <a16:creationId xmlns:a16="http://schemas.microsoft.com/office/drawing/2014/main" id="{B1B13324-2B72-4205-7E25-0C14492284E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6" name="Rectangle 1027">
            <a:extLst>
              <a:ext uri="{FF2B5EF4-FFF2-40B4-BE49-F238E27FC236}">
                <a16:creationId xmlns:a16="http://schemas.microsoft.com/office/drawing/2014/main" id="{094C7825-EDB4-AE3B-8B2B-02184685DA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9D72A2AA-2B13-185B-BD38-16F5CE23463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699D90F-CA0E-4FFA-BCE2-A7AEAB051724}" type="slidenum">
              <a:rPr lang="ar-SA" altLang="en-US" sz="1300" smtClean="0">
                <a:latin typeface="Times New Roman" panose="02020603050405020304" pitchFamily="18" charset="0"/>
                <a:ea typeface="MS PGothic" panose="020B0600070205080204" pitchFamily="34" charset="-128"/>
              </a:rPr>
              <a:pPr>
                <a:spcBef>
                  <a:spcPct val="0"/>
                </a:spcBef>
              </a:pPr>
              <a:t>36</a:t>
            </a:fld>
            <a:endParaRPr lang="en-US" altLang="en-US" sz="1300">
              <a:latin typeface="Times New Roman" panose="02020603050405020304" pitchFamily="18" charset="0"/>
              <a:ea typeface="MS PGothic" panose="020B0600070205080204" pitchFamily="34" charset="-128"/>
            </a:endParaRPr>
          </a:p>
        </p:txBody>
      </p:sp>
      <p:sp>
        <p:nvSpPr>
          <p:cNvPr id="98307" name="Rectangle 2">
            <a:extLst>
              <a:ext uri="{FF2B5EF4-FFF2-40B4-BE49-F238E27FC236}">
                <a16:creationId xmlns:a16="http://schemas.microsoft.com/office/drawing/2014/main" id="{AC0F878E-3A1B-C0E5-6299-2C0F121AD3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8" name="Rectangle 3">
            <a:extLst>
              <a:ext uri="{FF2B5EF4-FFF2-40B4-BE49-F238E27FC236}">
                <a16:creationId xmlns:a16="http://schemas.microsoft.com/office/drawing/2014/main" id="{15F0E9D2-11C3-2057-D5A1-5ECE057F606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F' = B' D' + A' B </a:t>
            </a:r>
          </a:p>
          <a:p>
            <a:r>
              <a:rPr lang="en-US" altLang="en-US"/>
              <a:t>F = (B + D)(A + B')</a:t>
            </a:r>
          </a:p>
        </p:txBody>
      </p:sp>
    </p:spTree>
    <p:extLst>
      <p:ext uri="{BB962C8B-B14F-4D97-AF65-F5344CB8AC3E}">
        <p14:creationId xmlns:p14="http://schemas.microsoft.com/office/powerpoint/2010/main" val="37496075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495ADF3B-6926-9ED3-93D8-4F693E3D25F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FE7180B-50BD-4409-A162-51AFD3A29987}" type="datetime1">
              <a:rPr lang="ar-SA" altLang="en-US" smtClean="0">
                <a:latin typeface="Arial" panose="020B0604020202020204" pitchFamily="34" charset="0"/>
              </a:rPr>
              <a:pPr eaLnBrk="1" hangingPunct="1"/>
              <a:t>27/12/1444</a:t>
            </a:fld>
            <a:endParaRPr lang="en-US" altLang="en-US">
              <a:latin typeface="Arial" panose="020B0604020202020204" pitchFamily="34" charset="0"/>
            </a:endParaRPr>
          </a:p>
        </p:txBody>
      </p:sp>
      <p:sp>
        <p:nvSpPr>
          <p:cNvPr id="71683" name="Rectangle 7">
            <a:extLst>
              <a:ext uri="{FF2B5EF4-FFF2-40B4-BE49-F238E27FC236}">
                <a16:creationId xmlns:a16="http://schemas.microsoft.com/office/drawing/2014/main" id="{420BC075-1793-CB06-3E70-2B80789CC0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B46FA86-4F87-4D39-8B9B-69C69ED22553}" type="slidenum">
              <a:rPr lang="ar-SA" altLang="en-US">
                <a:latin typeface="Arial" panose="020B0604020202020204" pitchFamily="34" charset="0"/>
              </a:rPr>
              <a:pPr eaLnBrk="1" hangingPunct="1"/>
              <a:t>38</a:t>
            </a:fld>
            <a:endParaRPr lang="en-US" altLang="en-US">
              <a:latin typeface="Arial" panose="020B0604020202020204" pitchFamily="34" charset="0"/>
            </a:endParaRPr>
          </a:p>
        </p:txBody>
      </p:sp>
      <p:sp>
        <p:nvSpPr>
          <p:cNvPr id="71684" name="Rectangle 2">
            <a:extLst>
              <a:ext uri="{FF2B5EF4-FFF2-40B4-BE49-F238E27FC236}">
                <a16:creationId xmlns:a16="http://schemas.microsoft.com/office/drawing/2014/main" id="{D52767B2-C440-8D6F-865E-7CBA2C65E25E}"/>
              </a:ext>
            </a:extLst>
          </p:cNvPr>
          <p:cNvSpPr>
            <a:spLocks noGrp="1" noRot="1" noChangeAspect="1" noChangeArrowheads="1" noTextEdit="1"/>
          </p:cNvSpPr>
          <p:nvPr>
            <p:ph type="sldImg"/>
          </p:nvPr>
        </p:nvSpPr>
        <p:spPr>
          <a:ln/>
        </p:spPr>
      </p:sp>
      <p:sp>
        <p:nvSpPr>
          <p:cNvPr id="71685" name="Rectangle 3">
            <a:extLst>
              <a:ext uri="{FF2B5EF4-FFF2-40B4-BE49-F238E27FC236}">
                <a16:creationId xmlns:a16="http://schemas.microsoft.com/office/drawing/2014/main" id="{045D2BF5-36FE-1507-264B-7A14F34BFE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Rectangle: Rounded Corners 9">
            <a:extLst>
              <a:ext uri="{FF2B5EF4-FFF2-40B4-BE49-F238E27FC236}">
                <a16:creationId xmlns:a16="http://schemas.microsoft.com/office/drawing/2014/main" id="{E038BC98-DBAD-F1CF-AE15-DD63DC9E4AD5}"/>
              </a:ext>
            </a:extLst>
          </p:cNvPr>
          <p:cNvSpPr/>
          <p:nvPr userDrawn="1"/>
        </p:nvSpPr>
        <p:spPr>
          <a:xfrm>
            <a:off x="247649" y="4649420"/>
            <a:ext cx="746095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05: Gate Level Minimization(K-Map)</a:t>
            </a:r>
          </a:p>
        </p:txBody>
      </p:sp>
      <p:sp>
        <p:nvSpPr>
          <p:cNvPr id="18" name="TextBox 8">
            <a:extLst>
              <a:ext uri="{FF2B5EF4-FFF2-40B4-BE49-F238E27FC236}">
                <a16:creationId xmlns:a16="http://schemas.microsoft.com/office/drawing/2014/main" id="{9C9C9DC9-F4C4-B57B-6A92-E72FB37C8B6A}"/>
              </a:ext>
            </a:extLst>
          </p:cNvPr>
          <p:cNvSpPr txBox="1"/>
          <p:nvPr userDrawn="1"/>
        </p:nvSpPr>
        <p:spPr>
          <a:xfrm>
            <a:off x="2701395" y="3132902"/>
            <a:ext cx="9052455"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Digital Systems- ITC131</a:t>
            </a:r>
          </a:p>
        </p:txBody>
      </p:sp>
      <p:sp>
        <p:nvSpPr>
          <p:cNvPr id="19" name="TextBox 11">
            <a:extLst>
              <a:ext uri="{FF2B5EF4-FFF2-40B4-BE49-F238E27FC236}">
                <a16:creationId xmlns:a16="http://schemas.microsoft.com/office/drawing/2014/main" id="{91B79910-454D-42C7-1954-CEC296AE6105}"/>
              </a:ext>
            </a:extLst>
          </p:cNvPr>
          <p:cNvSpPr txBox="1"/>
          <p:nvPr userDrawn="1"/>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Alaa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Eldeen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S. Mohamed</a:t>
            </a:r>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
        <p:nvSpPr>
          <p:cNvPr id="7" name="Rectangle 1">
            <a:extLst>
              <a:ext uri="{FF2B5EF4-FFF2-40B4-BE49-F238E27FC236}">
                <a16:creationId xmlns:a16="http://schemas.microsoft.com/office/drawing/2014/main" id="{A31711D6-4EF2-89C9-E054-B93CD4A17B6F}"/>
              </a:ext>
            </a:extLst>
          </p:cNvPr>
          <p:cNvSpPr/>
          <p:nvPr userDrawn="1"/>
        </p:nvSpPr>
        <p:spPr>
          <a:xfrm>
            <a:off x="9027042" y="714599"/>
            <a:ext cx="86284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5">
            <a:extLst>
              <a:ext uri="{FF2B5EF4-FFF2-40B4-BE49-F238E27FC236}">
                <a16:creationId xmlns:a16="http://schemas.microsoft.com/office/drawing/2014/main" id="{0346DD37-921B-9126-02CE-F6B02A4C74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9DB612E-396A-102F-365C-669B11D108CB}"/>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0">
            <a:extLst>
              <a:ext uri="{FF2B5EF4-FFF2-40B4-BE49-F238E27FC236}">
                <a16:creationId xmlns:a16="http://schemas.microsoft.com/office/drawing/2014/main" id="{2499A7BA-A7A4-BA1F-B4C0-5F2DED42A7B0}"/>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TextBox 11">
            <a:extLst>
              <a:ext uri="{FF2B5EF4-FFF2-40B4-BE49-F238E27FC236}">
                <a16:creationId xmlns:a16="http://schemas.microsoft.com/office/drawing/2014/main" id="{C6865D59-2262-AB61-4B0F-36F3D3241FA1}"/>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05</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2" name="Rectangle: Rounded Corners 16">
            <a:extLst>
              <a:ext uri="{FF2B5EF4-FFF2-40B4-BE49-F238E27FC236}">
                <a16:creationId xmlns:a16="http://schemas.microsoft.com/office/drawing/2014/main" id="{0790AB38-31BD-FCA2-4F26-6FE88E1656BC}"/>
              </a:ext>
            </a:extLst>
          </p:cNvPr>
          <p:cNvSpPr/>
          <p:nvPr userDrawn="1"/>
        </p:nvSpPr>
        <p:spPr>
          <a:xfrm>
            <a:off x="311280" y="1466123"/>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Content Placeholder 2">
            <a:extLst>
              <a:ext uri="{FF2B5EF4-FFF2-40B4-BE49-F238E27FC236}">
                <a16:creationId xmlns:a16="http://schemas.microsoft.com/office/drawing/2014/main" id="{E23DF400-2A37-0C0A-AD2A-53E3805D3721}"/>
              </a:ext>
            </a:extLst>
          </p:cNvPr>
          <p:cNvSpPr>
            <a:spLocks noGrp="1"/>
          </p:cNvSpPr>
          <p:nvPr>
            <p:ph idx="1"/>
          </p:nvPr>
        </p:nvSpPr>
        <p:spPr>
          <a:xfrm>
            <a:off x="504263" y="1821885"/>
            <a:ext cx="11298531" cy="3406595"/>
          </a:xfrm>
          <a:prstGeom prst="rect">
            <a:avLst/>
          </a:prstGeo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5" name="Rectangle 6">
            <a:extLst>
              <a:ext uri="{FF2B5EF4-FFF2-40B4-BE49-F238E27FC236}">
                <a16:creationId xmlns:a16="http://schemas.microsoft.com/office/drawing/2014/main" id="{A70A5F4C-386D-CE85-62BA-2912050B3844}"/>
              </a:ext>
            </a:extLst>
          </p:cNvPr>
          <p:cNvSpPr/>
          <p:nvPr userDrawn="1"/>
        </p:nvSpPr>
        <p:spPr>
          <a:xfrm>
            <a:off x="3872874" y="6252521"/>
            <a:ext cx="83191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9">
            <a:extLst>
              <a:ext uri="{FF2B5EF4-FFF2-40B4-BE49-F238E27FC236}">
                <a16:creationId xmlns:a16="http://schemas.microsoft.com/office/drawing/2014/main" id="{3CAACBAE-B046-97A3-0BD1-F4E231DDEA0E}"/>
              </a:ext>
            </a:extLst>
          </p:cNvPr>
          <p:cNvSpPr txBox="1"/>
          <p:nvPr userDrawn="1"/>
        </p:nvSpPr>
        <p:spPr>
          <a:xfrm>
            <a:off x="9145917" y="6263193"/>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a:t>
            </a:r>
          </a:p>
        </p:txBody>
      </p:sp>
      <p:sp>
        <p:nvSpPr>
          <p:cNvPr id="18" name="TextBox 12">
            <a:extLst>
              <a:ext uri="{FF2B5EF4-FFF2-40B4-BE49-F238E27FC236}">
                <a16:creationId xmlns:a16="http://schemas.microsoft.com/office/drawing/2014/main" id="{C4464C79-CF60-17D7-689C-7830BFB5814D}"/>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4" name="Picture 12">
            <a:extLst>
              <a:ext uri="{FF2B5EF4-FFF2-40B4-BE49-F238E27FC236}">
                <a16:creationId xmlns:a16="http://schemas.microsoft.com/office/drawing/2014/main" id="{9C5FE8FD-9922-E42D-61C1-4B4919D0B40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889891" y="-269437"/>
            <a:ext cx="2036258" cy="1800993"/>
          </a:xfrm>
          <a:prstGeom prst="rect">
            <a:avLst/>
          </a:prstGeom>
        </p:spPr>
      </p:pic>
      <p:sp>
        <p:nvSpPr>
          <p:cNvPr id="19" name="Rectangle 13">
            <a:extLst>
              <a:ext uri="{FF2B5EF4-FFF2-40B4-BE49-F238E27FC236}">
                <a16:creationId xmlns:a16="http://schemas.microsoft.com/office/drawing/2014/main" id="{C898C124-FC94-E508-327D-95846ECBF3BD}"/>
              </a:ext>
            </a:extLst>
          </p:cNvPr>
          <p:cNvSpPr/>
          <p:nvPr userDrawn="1"/>
        </p:nvSpPr>
        <p:spPr>
          <a:xfrm>
            <a:off x="9429750" y="5857608"/>
            <a:ext cx="274320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20" name="TextBox 17">
            <a:extLst>
              <a:ext uri="{FF2B5EF4-FFF2-40B4-BE49-F238E27FC236}">
                <a16:creationId xmlns:a16="http://schemas.microsoft.com/office/drawing/2014/main" id="{1AEBD004-46B1-FFE1-6BE8-E8629940F1CF}"/>
              </a:ext>
            </a:extLst>
          </p:cNvPr>
          <p:cNvSpPr txBox="1"/>
          <p:nvPr userDrawn="1"/>
        </p:nvSpPr>
        <p:spPr>
          <a:xfrm>
            <a:off x="3549680" y="6226940"/>
            <a:ext cx="504187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05 –  </a:t>
            </a:r>
            <a:r>
              <a:rPr lang="en-US" sz="1800" b="1" kern="1200" dirty="0">
                <a:solidFill>
                  <a:schemeClr val="bg1"/>
                </a:solidFill>
                <a:latin typeface="Times New Roman" panose="02020603050405020304" pitchFamily="18" charset="0"/>
                <a:ea typeface="+mn-ea"/>
                <a:cs typeface="Times New Roman" panose="02020603050405020304" pitchFamily="18" charset="0"/>
              </a:rPr>
              <a:t>Gate Level Minimization-K-Map</a:t>
            </a:r>
          </a:p>
        </p:txBody>
      </p:sp>
      <p:sp>
        <p:nvSpPr>
          <p:cNvPr id="21" name="TextBox 3">
            <a:extLst>
              <a:ext uri="{FF2B5EF4-FFF2-40B4-BE49-F238E27FC236}">
                <a16:creationId xmlns:a16="http://schemas.microsoft.com/office/drawing/2014/main" id="{1D2645AB-0ECF-5A7B-F332-15A9BE03E60A}"/>
              </a:ext>
            </a:extLst>
          </p:cNvPr>
          <p:cNvSpPr txBox="1"/>
          <p:nvPr userDrawn="1"/>
        </p:nvSpPr>
        <p:spPr>
          <a:xfrm>
            <a:off x="1547847" y="299032"/>
            <a:ext cx="7598069" cy="707886"/>
          </a:xfrm>
          <a:prstGeom prst="rect">
            <a:avLst/>
          </a:prstGeom>
          <a:noFill/>
        </p:spPr>
        <p:txBody>
          <a:bodyPr wrap="squar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Gate Level Minimization(K-Map)</a:t>
            </a:r>
            <a:endParaRPr lang="en-US" sz="1600" b="1" dirty="0">
              <a:solidFill>
                <a:srgbClr val="784658"/>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7" name="Graphic 3">
            <a:extLst>
              <a:ext uri="{FF2B5EF4-FFF2-40B4-BE49-F238E27FC236}">
                <a16:creationId xmlns:a16="http://schemas.microsoft.com/office/drawing/2014/main" id="{79CE576C-2C60-158E-E5D2-3891F322F0E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231532"/>
            <a:ext cx="2167470" cy="591661"/>
          </a:xfrm>
          <a:prstGeom prst="rect">
            <a:avLst/>
          </a:prstGeom>
        </p:spPr>
      </p:pic>
      <p:sp>
        <p:nvSpPr>
          <p:cNvPr id="8" name="Rectangle 11">
            <a:extLst>
              <a:ext uri="{FF2B5EF4-FFF2-40B4-BE49-F238E27FC236}">
                <a16:creationId xmlns:a16="http://schemas.microsoft.com/office/drawing/2014/main" id="{ECD80C50-E7A3-426F-9D9D-1D8EAEFD8908}"/>
              </a:ext>
            </a:extLst>
          </p:cNvPr>
          <p:cNvSpPr/>
          <p:nvPr userDrawn="1"/>
        </p:nvSpPr>
        <p:spPr>
          <a:xfrm>
            <a:off x="8700472" y="631060"/>
            <a:ext cx="9769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A8C025D3-A274-1300-8D78-D9F4FE20C52C}"/>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6">
            <a:extLst>
              <a:ext uri="{FF2B5EF4-FFF2-40B4-BE49-F238E27FC236}">
                <a16:creationId xmlns:a16="http://schemas.microsoft.com/office/drawing/2014/main" id="{15F37963-880C-2F2B-E07A-03080FB3691D}"/>
              </a:ext>
            </a:extLst>
          </p:cNvPr>
          <p:cNvSpPr txBox="1"/>
          <p:nvPr userDrawn="1"/>
        </p:nvSpPr>
        <p:spPr>
          <a:xfrm>
            <a:off x="1629942" y="215263"/>
            <a:ext cx="7070530" cy="646331"/>
          </a:xfrm>
          <a:prstGeom prst="rect">
            <a:avLst/>
          </a:prstGeom>
          <a:noFill/>
        </p:spPr>
        <p:txBody>
          <a:bodyPr wrap="square" rtlCol="0">
            <a:spAutoFit/>
          </a:bodyPr>
          <a:lstStyle/>
          <a:p>
            <a:r>
              <a:rPr lang="en-US" sz="3600" b="1" dirty="0">
                <a:solidFill>
                  <a:srgbClr val="784658"/>
                </a:solidFill>
                <a:latin typeface="Times New Roman" panose="02020603050405020304" pitchFamily="18" charset="0"/>
                <a:cs typeface="Times New Roman" panose="02020603050405020304" pitchFamily="18" charset="0"/>
              </a:rPr>
              <a:t>Gate Level Minimization(K-Map)</a:t>
            </a:r>
            <a:endParaRPr lang="en-US" sz="1400" b="1" dirty="0">
              <a:solidFill>
                <a:srgbClr val="784658"/>
              </a:solidFill>
              <a:latin typeface="Times New Roman" panose="02020603050405020304" pitchFamily="18" charset="0"/>
              <a:cs typeface="Times New Roman" panose="02020603050405020304" pitchFamily="18" charset="0"/>
            </a:endParaRPr>
          </a:p>
        </p:txBody>
      </p:sp>
      <p:sp>
        <p:nvSpPr>
          <p:cNvPr id="11" name="Rectangle 20">
            <a:extLst>
              <a:ext uri="{FF2B5EF4-FFF2-40B4-BE49-F238E27FC236}">
                <a16:creationId xmlns:a16="http://schemas.microsoft.com/office/drawing/2014/main" id="{7B04E4C5-E609-71F1-6C15-5C301739534B}"/>
              </a:ext>
            </a:extLst>
          </p:cNvPr>
          <p:cNvSpPr/>
          <p:nvPr userDrawn="1"/>
        </p:nvSpPr>
        <p:spPr>
          <a:xfrm>
            <a:off x="172890" y="1368486"/>
            <a:ext cx="11822508" cy="4591019"/>
          </a:xfrm>
          <a:prstGeom prst="rect">
            <a:avLst/>
          </a:prstGeom>
          <a:solidFill>
            <a:schemeClr val="bg2">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7373ACF9-F45F-7879-41BF-C35D117BEB51}"/>
              </a:ext>
            </a:extLst>
          </p:cNvPr>
          <p:cNvSpPr>
            <a:spLocks noGrp="1"/>
          </p:cNvSpPr>
          <p:nvPr>
            <p:ph idx="1"/>
          </p:nvPr>
        </p:nvSpPr>
        <p:spPr>
          <a:xfrm>
            <a:off x="838200" y="1497764"/>
            <a:ext cx="10964594" cy="4267898"/>
          </a:xfrm>
          <a:prstGeom prst="rect">
            <a:avLst/>
          </a:prstGeom>
        </p:spPr>
        <p:txBody>
          <a:bodyPr/>
          <a:lstStyle>
            <a:lvl1pPr>
              <a:defRPr sz="2400"/>
            </a:lvl1pPr>
          </a:lstStyle>
          <a:p>
            <a:pPr lvl="0"/>
            <a:r>
              <a:rPr lang="en-US" dirty="0">
                <a:latin typeface="Times New Roman" panose="02020603050405020304" pitchFamily="18" charset="0"/>
                <a:cs typeface="Times New Roman" panose="02020603050405020304" pitchFamily="18" charset="0"/>
              </a:rPr>
              <a:t>Using Technology Effectively.</a:t>
            </a:r>
          </a:p>
          <a:p>
            <a:pPr lvl="0"/>
            <a:r>
              <a:rPr lang="en-US" dirty="0">
                <a:latin typeface="Times New Roman" panose="02020603050405020304" pitchFamily="18" charset="0"/>
                <a:cs typeface="Times New Roman" panose="02020603050405020304" pitchFamily="18" charset="0"/>
              </a:rPr>
              <a:t>Understanding the Computers Parts.</a:t>
            </a:r>
          </a:p>
          <a:p>
            <a:pPr lvl="0"/>
            <a:r>
              <a:rPr lang="en-US" dirty="0">
                <a:latin typeface="Times New Roman" panose="02020603050405020304" pitchFamily="18" charset="0"/>
                <a:cs typeface="Times New Roman" panose="02020603050405020304" pitchFamily="18" charset="0"/>
              </a:rPr>
              <a:t>Application Software: Programs That Let You Work.</a:t>
            </a:r>
          </a:p>
          <a:p>
            <a:pPr lvl="0"/>
            <a:r>
              <a:rPr lang="en-US" dirty="0">
                <a:latin typeface="Times New Roman" panose="02020603050405020304" pitchFamily="18" charset="0"/>
                <a:cs typeface="Times New Roman" panose="02020603050405020304" pitchFamily="18" charset="0"/>
              </a:rPr>
              <a:t>Introduction to Word, Excel, and PowerPoint.</a:t>
            </a:r>
          </a:p>
          <a:p>
            <a:r>
              <a:rPr lang="en-US" dirty="0">
                <a:latin typeface="Times New Roman" panose="02020603050405020304" pitchFamily="18" charset="0"/>
                <a:cs typeface="Times New Roman" panose="02020603050405020304" pitchFamily="18" charset="0"/>
              </a:rPr>
              <a:t>Using the Internet and Web’s Resources.</a:t>
            </a:r>
          </a:p>
          <a:p>
            <a:r>
              <a:rPr lang="en-US" dirty="0">
                <a:latin typeface="Times New Roman" panose="02020603050405020304" pitchFamily="18" charset="0"/>
                <a:cs typeface="Times New Roman" panose="02020603050405020304" pitchFamily="18" charset="0"/>
              </a:rPr>
              <a:t>Protecting Your Digital Data and Devices.</a:t>
            </a:r>
          </a:p>
        </p:txBody>
      </p:sp>
      <p:sp>
        <p:nvSpPr>
          <p:cNvPr id="13" name="Rectangle 19">
            <a:extLst>
              <a:ext uri="{FF2B5EF4-FFF2-40B4-BE49-F238E27FC236}">
                <a16:creationId xmlns:a16="http://schemas.microsoft.com/office/drawing/2014/main" id="{AEE25102-9A72-F12C-AEE7-7D3F5DEE8E3C}"/>
              </a:ext>
            </a:extLst>
          </p:cNvPr>
          <p:cNvSpPr/>
          <p:nvPr userDrawn="1"/>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
            <a:extLst>
              <a:ext uri="{FF2B5EF4-FFF2-40B4-BE49-F238E27FC236}">
                <a16:creationId xmlns:a16="http://schemas.microsoft.com/office/drawing/2014/main" id="{E8A57E3B-C4D6-CF53-0BC5-43706E905C18}"/>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4">
            <a:extLst>
              <a:ext uri="{FF2B5EF4-FFF2-40B4-BE49-F238E27FC236}">
                <a16:creationId xmlns:a16="http://schemas.microsoft.com/office/drawing/2014/main" id="{907900DD-A619-035C-3009-CD12079CF1C5}"/>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05</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Rectangle 6">
            <a:extLst>
              <a:ext uri="{FF2B5EF4-FFF2-40B4-BE49-F238E27FC236}">
                <a16:creationId xmlns:a16="http://schemas.microsoft.com/office/drawing/2014/main" id="{FEDF56A5-2625-0696-5F78-504D22825F9B}"/>
              </a:ext>
            </a:extLst>
          </p:cNvPr>
          <p:cNvSpPr/>
          <p:nvPr userDrawn="1"/>
        </p:nvSpPr>
        <p:spPr>
          <a:xfrm>
            <a:off x="3834774" y="6440139"/>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8">
            <a:extLst>
              <a:ext uri="{FF2B5EF4-FFF2-40B4-BE49-F238E27FC236}">
                <a16:creationId xmlns:a16="http://schemas.microsoft.com/office/drawing/2014/main" id="{BBD51D4E-964D-B9AB-7FDC-6104FA9574B7}"/>
              </a:ext>
            </a:extLst>
          </p:cNvPr>
          <p:cNvSpPr txBox="1"/>
          <p:nvPr userDrawn="1"/>
        </p:nvSpPr>
        <p:spPr>
          <a:xfrm>
            <a:off x="9212936" y="6467691"/>
            <a:ext cx="2891078"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 </a:t>
            </a:r>
          </a:p>
        </p:txBody>
      </p:sp>
      <p:sp>
        <p:nvSpPr>
          <p:cNvPr id="19" name="TextBox 25">
            <a:extLst>
              <a:ext uri="{FF2B5EF4-FFF2-40B4-BE49-F238E27FC236}">
                <a16:creationId xmlns:a16="http://schemas.microsoft.com/office/drawing/2014/main" id="{B01CC42B-E1DB-575D-1583-5008252B75E3}"/>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0" name="Rectangle 24">
            <a:extLst>
              <a:ext uri="{FF2B5EF4-FFF2-40B4-BE49-F238E27FC236}">
                <a16:creationId xmlns:a16="http://schemas.microsoft.com/office/drawing/2014/main" id="{C50E8B2F-4823-BBF1-AEAF-A75A047ED407}"/>
              </a:ext>
            </a:extLst>
          </p:cNvPr>
          <p:cNvSpPr/>
          <p:nvPr userDrawn="1"/>
        </p:nvSpPr>
        <p:spPr>
          <a:xfrm>
            <a:off x="9124950" y="6045712"/>
            <a:ext cx="306705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pic>
        <p:nvPicPr>
          <p:cNvPr id="21" name="Picture 12">
            <a:extLst>
              <a:ext uri="{FF2B5EF4-FFF2-40B4-BE49-F238E27FC236}">
                <a16:creationId xmlns:a16="http://schemas.microsoft.com/office/drawing/2014/main" id="{F3E3561B-CB45-85A0-692D-94BC63DE16A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959140" y="61431"/>
            <a:ext cx="2036258" cy="1455534"/>
          </a:xfrm>
          <a:prstGeom prst="rect">
            <a:avLst/>
          </a:prstGeom>
        </p:spPr>
      </p:pic>
      <p:sp>
        <p:nvSpPr>
          <p:cNvPr id="2" name="TextBox 17">
            <a:extLst>
              <a:ext uri="{FF2B5EF4-FFF2-40B4-BE49-F238E27FC236}">
                <a16:creationId xmlns:a16="http://schemas.microsoft.com/office/drawing/2014/main" id="{B7DCC62E-BC7A-9909-F2F4-7AE68B7CF6A1}"/>
              </a:ext>
            </a:extLst>
          </p:cNvPr>
          <p:cNvSpPr txBox="1"/>
          <p:nvPr userDrawn="1"/>
        </p:nvSpPr>
        <p:spPr>
          <a:xfrm>
            <a:off x="3761228" y="6448069"/>
            <a:ext cx="493924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05 –  </a:t>
            </a:r>
            <a:r>
              <a:rPr lang="en-US" sz="1800" b="1" kern="1200" dirty="0">
                <a:solidFill>
                  <a:schemeClr val="bg1"/>
                </a:solidFill>
                <a:latin typeface="Times New Roman" panose="02020603050405020304" pitchFamily="18" charset="0"/>
                <a:ea typeface="+mn-ea"/>
                <a:cs typeface="Times New Roman" panose="02020603050405020304" pitchFamily="18" charset="0"/>
              </a:rPr>
              <a:t>Gate Level Minimization-K-Map</a:t>
            </a:r>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7/15/2023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S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Rectangle 9">
            <a:extLst>
              <a:ext uri="{FF2B5EF4-FFF2-40B4-BE49-F238E27FC236}">
                <a16:creationId xmlns:a16="http://schemas.microsoft.com/office/drawing/2014/main" id="{1F1324AD-8680-2196-0896-AF6FF8232EE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0">
            <a:extLst>
              <a:ext uri="{FF2B5EF4-FFF2-40B4-BE49-F238E27FC236}">
                <a16:creationId xmlns:a16="http://schemas.microsoft.com/office/drawing/2014/main" id="{2EE99058-CEA2-74C0-AD72-9933F70188B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1">
            <a:extLst>
              <a:ext uri="{FF2B5EF4-FFF2-40B4-BE49-F238E27FC236}">
                <a16:creationId xmlns:a16="http://schemas.microsoft.com/office/drawing/2014/main" id="{FB3D0CF3-AEDA-8B47-7603-80901A883B84}"/>
              </a:ext>
            </a:extLst>
          </p:cNvPr>
          <p:cNvSpPr>
            <a:spLocks noGrp="1" noChangeArrowheads="1"/>
          </p:cNvSpPr>
          <p:nvPr>
            <p:ph type="sldNum" sz="quarter" idx="12"/>
          </p:nvPr>
        </p:nvSpPr>
        <p:spPr>
          <a:ln/>
        </p:spPr>
        <p:txBody>
          <a:bodyPr/>
          <a:lstStyle>
            <a:lvl1pPr>
              <a:defRPr/>
            </a:lvl1pPr>
          </a:lstStyle>
          <a:p>
            <a:fld id="{0C11EF1B-33C2-4EC2-AC68-6026CB8F35BD}" type="slidenum">
              <a:rPr lang="ar-SA" altLang="en-US"/>
              <a:pPr/>
              <a:t>‹#›</a:t>
            </a:fld>
            <a:endParaRPr lang="en-US" altLang="en-US"/>
          </a:p>
        </p:txBody>
      </p:sp>
    </p:spTree>
    <p:extLst>
      <p:ext uri="{BB962C8B-B14F-4D97-AF65-F5344CB8AC3E}">
        <p14:creationId xmlns:p14="http://schemas.microsoft.com/office/powerpoint/2010/main" val="172948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54617" y="1"/>
            <a:ext cx="10363200" cy="1020763"/>
          </a:xfrm>
        </p:spPr>
        <p:txBody>
          <a:bodyPr/>
          <a:lstStyle/>
          <a:p>
            <a:r>
              <a:rPr lang="en-US"/>
              <a:t>Click to edit Master title style</a:t>
            </a:r>
          </a:p>
        </p:txBody>
      </p:sp>
      <p:sp>
        <p:nvSpPr>
          <p:cNvPr id="3" name="Text Placeholder 2"/>
          <p:cNvSpPr>
            <a:spLocks noGrp="1"/>
          </p:cNvSpPr>
          <p:nvPr>
            <p:ph type="body" sz="half" idx="1"/>
          </p:nvPr>
        </p:nvSpPr>
        <p:spPr>
          <a:xfrm>
            <a:off x="9419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251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0">
            <a:extLst>
              <a:ext uri="{FF2B5EF4-FFF2-40B4-BE49-F238E27FC236}">
                <a16:creationId xmlns:a16="http://schemas.microsoft.com/office/drawing/2014/main" id="{4F126027-DE5D-CD9F-B25B-6D7476FD1DCA}"/>
              </a:ext>
            </a:extLst>
          </p:cNvPr>
          <p:cNvSpPr>
            <a:spLocks noGrp="1" noChangeArrowheads="1"/>
          </p:cNvSpPr>
          <p:nvPr>
            <p:ph type="sldNum" sz="quarter" idx="10"/>
          </p:nvPr>
        </p:nvSpPr>
        <p:spPr/>
        <p:txBody>
          <a:bodyPr/>
          <a:lstStyle>
            <a:lvl1pPr>
              <a:defRPr>
                <a:ea typeface="Majalla UI"/>
                <a:cs typeface="Majalla UI"/>
              </a:defRPr>
            </a:lvl1pPr>
          </a:lstStyle>
          <a:p>
            <a:pPr>
              <a:defRPr/>
            </a:pPr>
            <a:fld id="{F2383763-5791-4502-B10A-EC3F5E76F885}" type="slidenum">
              <a:rPr lang="ar-SA" altLang="en-US"/>
              <a:pPr>
                <a:defRPr/>
              </a:pPr>
              <a:t>‹#›</a:t>
            </a:fld>
            <a:endParaRPr lang="en-US" altLang="en-US">
              <a:ea typeface="+mn-ea"/>
              <a:cs typeface="Arial" panose="020B0604020202020204" pitchFamily="34" charset="0"/>
            </a:endParaRPr>
          </a:p>
        </p:txBody>
      </p:sp>
    </p:spTree>
    <p:extLst>
      <p:ext uri="{BB962C8B-B14F-4D97-AF65-F5344CB8AC3E}">
        <p14:creationId xmlns:p14="http://schemas.microsoft.com/office/powerpoint/2010/main" val="61943012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jpe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Single Corner Rounded 1">
            <a:extLst>
              <a:ext uri="{FF2B5EF4-FFF2-40B4-BE49-F238E27FC236}">
                <a16:creationId xmlns:a16="http://schemas.microsoft.com/office/drawing/2014/main" id="{AE2CDDC6-B9A6-E059-90D3-109DB67C5676}"/>
              </a:ext>
            </a:extLst>
          </p:cNvPr>
          <p:cNvSpPr/>
          <p:nvPr userDrawn="1"/>
        </p:nvSpPr>
        <p:spPr>
          <a:xfrm flipV="1">
            <a:off x="1" y="-2"/>
            <a:ext cx="120395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12" name="Picture 10">
            <a:extLst>
              <a:ext uri="{FF2B5EF4-FFF2-40B4-BE49-F238E27FC236}">
                <a16:creationId xmlns:a16="http://schemas.microsoft.com/office/drawing/2014/main" id="{01E8C18E-74C6-987C-D7ED-45853ABB774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43144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pic>
        <p:nvPicPr>
          <p:cNvPr id="13" name="Picture 3">
            <a:extLst>
              <a:ext uri="{FF2B5EF4-FFF2-40B4-BE49-F238E27FC236}">
                <a16:creationId xmlns:a16="http://schemas.microsoft.com/office/drawing/2014/main" id="{8868295A-C772-1ACA-6263-CEDE81F803A8}"/>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9182629" y="0"/>
            <a:ext cx="2314045" cy="2152786"/>
          </a:xfrm>
          <a:prstGeom prst="rect">
            <a:avLst/>
          </a:prstGeom>
        </p:spPr>
      </p:pic>
      <p:pic>
        <p:nvPicPr>
          <p:cNvPr id="7" name="Picture Placeholder 4">
            <a:extLst>
              <a:ext uri="{FF2B5EF4-FFF2-40B4-BE49-F238E27FC236}">
                <a16:creationId xmlns:a16="http://schemas.microsoft.com/office/drawing/2014/main" id="{82F9F1B5-471E-BB1F-C10A-A785F3AF9CA4}"/>
              </a:ext>
            </a:extLst>
          </p:cNvPr>
          <p:cNvPicPr>
            <a:picLocks noChangeAspect="1"/>
          </p:cNvPicPr>
          <p:nvPr userDrawn="1"/>
        </p:nvPicPr>
        <p:blipFill>
          <a:blip r:embed="rId17" cstate="print">
            <a:extLst>
              <a:ext uri="{28A0092B-C50C-407E-A947-70E740481C1C}">
                <a14:useLocalDpi xmlns:a14="http://schemas.microsoft.com/office/drawing/2010/main" val="0"/>
              </a:ext>
            </a:extLst>
          </a:blip>
          <a:srcRect l="4175" r="4175"/>
          <a:stretch/>
        </p:blipFill>
        <p:spPr>
          <a:xfrm>
            <a:off x="-21514" y="0"/>
            <a:ext cx="6117514" cy="3744684"/>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pic>
        <p:nvPicPr>
          <p:cNvPr id="16" name="Picture 6">
            <a:extLst>
              <a:ext uri="{FF2B5EF4-FFF2-40B4-BE49-F238E27FC236}">
                <a16:creationId xmlns:a16="http://schemas.microsoft.com/office/drawing/2014/main" id="{3669CB0C-2869-14E3-2BD7-7AE4DB54B5E8}"/>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05595" y="4999073"/>
            <a:ext cx="3798791" cy="2708741"/>
          </a:xfrm>
          <a:prstGeom prst="rect">
            <a:avLst/>
          </a:prstGeom>
        </p:spPr>
      </p:pic>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377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772BB6A0-CA81-2306-16BE-6557518E8164}"/>
              </a:ext>
            </a:extLst>
          </p:cNvPr>
          <p:cNvSpPr>
            <a:spLocks noGrp="1"/>
          </p:cNvSpPr>
          <p:nvPr>
            <p:ph idx="1"/>
          </p:nvPr>
        </p:nvSpPr>
        <p:spPr/>
        <p:txBody>
          <a:bodyPr>
            <a:normAutofit/>
          </a:bodyPr>
          <a:lstStyle/>
          <a:p>
            <a:pPr marL="0" indent="0" algn="ctr" rtl="0" eaLnBrk="1" hangingPunct="1">
              <a:spcBef>
                <a:spcPct val="20000"/>
              </a:spcBef>
              <a:buClr>
                <a:srgbClr val="FF0066"/>
              </a:buClr>
              <a:buNone/>
            </a:pPr>
            <a:r>
              <a:rPr lang="en-US" altLang="en-US" sz="2800" dirty="0"/>
              <a:t>Contents</a:t>
            </a:r>
          </a:p>
          <a:p>
            <a:pPr algn="l" rtl="0" eaLnBrk="1" hangingPunct="1">
              <a:spcBef>
                <a:spcPct val="20000"/>
              </a:spcBef>
              <a:buClr>
                <a:srgbClr val="FF0066"/>
              </a:buClr>
              <a:buFont typeface="Wingdings" panose="05000000000000000000" pitchFamily="2" charset="2"/>
              <a:buChar char="Ø"/>
            </a:pPr>
            <a:r>
              <a:rPr lang="en-US" altLang="en-US" sz="2800" b="1" dirty="0"/>
              <a:t>Circuit Optimization </a:t>
            </a:r>
            <a:endParaRPr lang="en-US" altLang="en-US" sz="1700" b="1" dirty="0">
              <a:solidFill>
                <a:schemeClr val="accent1">
                  <a:lumMod val="75000"/>
                </a:schemeClr>
              </a:solidFill>
            </a:endParaRPr>
          </a:p>
          <a:p>
            <a:pPr lvl="1">
              <a:buClr>
                <a:srgbClr val="FF0066"/>
              </a:buClr>
              <a:buFont typeface="Wingdings" panose="05000000000000000000" pitchFamily="2" charset="2"/>
              <a:buChar char="Ø"/>
            </a:pPr>
            <a:r>
              <a:rPr lang="en-US" altLang="en-US" dirty="0">
                <a:latin typeface="Comic Sans MS" panose="030F0702030302020204" pitchFamily="66" charset="0"/>
              </a:rPr>
              <a:t>The Map Method</a:t>
            </a:r>
          </a:p>
          <a:p>
            <a:pPr lvl="1">
              <a:buClr>
                <a:srgbClr val="FF0066"/>
              </a:buClr>
              <a:buFont typeface="Wingdings" panose="05000000000000000000" pitchFamily="2" charset="2"/>
              <a:buChar char="Ø"/>
            </a:pPr>
            <a:r>
              <a:rPr lang="en-US" altLang="en-US" dirty="0">
                <a:latin typeface="Comic Sans MS" panose="030F0702030302020204" pitchFamily="66" charset="0"/>
              </a:rPr>
              <a:t>Two-Variable Map</a:t>
            </a:r>
          </a:p>
          <a:p>
            <a:pPr lvl="1">
              <a:buClr>
                <a:srgbClr val="FF0066"/>
              </a:buClr>
              <a:buFont typeface="Wingdings" panose="05000000000000000000" pitchFamily="2" charset="2"/>
              <a:buChar char="Ø"/>
            </a:pPr>
            <a:r>
              <a:rPr lang="en-US" altLang="en-US" dirty="0">
                <a:latin typeface="Comic Sans MS" panose="030F0702030302020204" pitchFamily="66" charset="0"/>
              </a:rPr>
              <a:t>Three-Variable Map</a:t>
            </a:r>
          </a:p>
          <a:p>
            <a:pPr lvl="1">
              <a:buClr>
                <a:srgbClr val="FF0066"/>
              </a:buClr>
              <a:buFont typeface="Wingdings" panose="05000000000000000000" pitchFamily="2" charset="2"/>
              <a:buChar char="Ø"/>
            </a:pPr>
            <a:r>
              <a:rPr lang="en-US" altLang="en-US" dirty="0">
                <a:latin typeface="Comic Sans MS" panose="030F0702030302020204" pitchFamily="66" charset="0"/>
              </a:rPr>
              <a:t>Four-Variable Map</a:t>
            </a:r>
          </a:p>
          <a:p>
            <a:pPr lvl="1">
              <a:buClr>
                <a:srgbClr val="FF0066"/>
              </a:buClr>
              <a:buFont typeface="Wingdings" panose="05000000000000000000" pitchFamily="2" charset="2"/>
              <a:buChar char="Ø"/>
            </a:pPr>
            <a:r>
              <a:rPr lang="en-US" dirty="0">
                <a:latin typeface="Comic Sans MS" panose="030F0702030302020204" pitchFamily="66" charset="0"/>
              </a:rPr>
              <a:t>Don’t Care Conditions</a:t>
            </a:r>
            <a:endParaRPr lang="en-US" altLang="en-US" dirty="0">
              <a:latin typeface="Comic Sans MS" panose="030F0702030302020204" pitchFamily="66" charset="0"/>
            </a:endParaRPr>
          </a:p>
          <a:p>
            <a:pPr lvl="1">
              <a:buClr>
                <a:srgbClr val="FF0066"/>
              </a:buClr>
              <a:buFont typeface="Wingdings" panose="05000000000000000000" pitchFamily="2" charset="2"/>
              <a:buChar char="Ø"/>
            </a:pPr>
            <a:r>
              <a:rPr lang="en-US" altLang="en-US" dirty="0">
                <a:latin typeface="Comic Sans MS" panose="030F0702030302020204" pitchFamily="66" charset="0"/>
              </a:rPr>
              <a:t>Product of Sums Simplification</a:t>
            </a:r>
          </a:p>
          <a:p>
            <a:pPr algn="l" rtl="0" eaLnBrk="1" hangingPunct="1">
              <a:buClr>
                <a:srgbClr val="FF0066"/>
              </a:buClr>
              <a:buSzTx/>
              <a:buFont typeface="Wingdings" panose="05000000000000000000" pitchFamily="2" charset="2"/>
              <a:buChar char="Ø"/>
            </a:pPr>
            <a:endParaRPr lang="en-US" dirty="0"/>
          </a:p>
        </p:txBody>
      </p:sp>
    </p:spTree>
    <p:extLst>
      <p:ext uri="{BB962C8B-B14F-4D97-AF65-F5344CB8AC3E}">
        <p14:creationId xmlns:p14="http://schemas.microsoft.com/office/powerpoint/2010/main" val="3691032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3">
            <a:extLst>
              <a:ext uri="{FF2B5EF4-FFF2-40B4-BE49-F238E27FC236}">
                <a16:creationId xmlns:a16="http://schemas.microsoft.com/office/drawing/2014/main" id="{483087FB-BCAB-1007-6FAC-DF03BE6F5749}"/>
              </a:ext>
            </a:extLst>
          </p:cNvPr>
          <p:cNvSpPr>
            <a:spLocks noGrp="1" noChangeArrowheads="1"/>
          </p:cNvSpPr>
          <p:nvPr>
            <p:ph idx="1"/>
          </p:nvPr>
        </p:nvSpPr>
        <p:spPr>
          <a:xfrm>
            <a:off x="708953" y="1773989"/>
            <a:ext cx="10964594" cy="4267898"/>
          </a:xfrm>
        </p:spPr>
        <p:txBody>
          <a:bodyPr>
            <a:noAutofit/>
          </a:bodyPr>
          <a:lstStyle/>
          <a:p>
            <a:pPr marL="363538" lvl="1" indent="-363538" algn="just">
              <a:lnSpc>
                <a:spcPct val="100000"/>
              </a:lnSpc>
              <a:spcBef>
                <a:spcPts val="1800"/>
              </a:spcBef>
              <a:buSzPct val="125000"/>
              <a:defRPr/>
            </a:pPr>
            <a:r>
              <a:rPr lang="en-US" dirty="0">
                <a:solidFill>
                  <a:srgbClr val="FF0000"/>
                </a:solidFill>
                <a:latin typeface="Comic Sans MS" panose="030F0702030302020204" pitchFamily="66" charset="0"/>
                <a:cs typeface="Arial" panose="020B0604020202020204" pitchFamily="34" charset="0"/>
              </a:rPr>
              <a:t>Complexity</a:t>
            </a:r>
            <a:r>
              <a:rPr lang="en-US" dirty="0">
                <a:latin typeface="Comic Sans MS" panose="030F0702030302020204" pitchFamily="66" charset="0"/>
                <a:cs typeface="Arial" panose="020B0604020202020204" pitchFamily="34" charset="0"/>
              </a:rPr>
              <a:t> of a logic circuit is directly related to the algebraic expression.</a:t>
            </a:r>
          </a:p>
          <a:p>
            <a:pPr marL="363538" lvl="1" indent="-363538" algn="just">
              <a:lnSpc>
                <a:spcPct val="100000"/>
              </a:lnSpc>
              <a:spcBef>
                <a:spcPts val="1800"/>
              </a:spcBef>
              <a:buSzPct val="125000"/>
              <a:defRPr/>
            </a:pPr>
            <a:r>
              <a:rPr lang="en-US" dirty="0">
                <a:latin typeface="Comic Sans MS" panose="030F0702030302020204" pitchFamily="66" charset="0"/>
                <a:ea typeface="ＭＳ Ｐゴシック" charset="0"/>
                <a:cs typeface="Times New Roman" charset="0"/>
              </a:rPr>
              <a:t>Simplification using algebraic manipulation (in part1) has issues:</a:t>
            </a:r>
          </a:p>
          <a:p>
            <a:pPr marL="715963" indent="-266700" algn="just">
              <a:lnSpc>
                <a:spcPct val="100000"/>
              </a:lnSpc>
              <a:spcBef>
                <a:spcPct val="30000"/>
              </a:spcBef>
              <a:defRPr/>
            </a:pPr>
            <a:r>
              <a:rPr lang="en-US" sz="2200" dirty="0">
                <a:latin typeface="Comic Sans MS" panose="030F0702030302020204" pitchFamily="66" charset="0"/>
                <a:ea typeface="ＭＳ Ｐゴシック" charset="0"/>
              </a:rPr>
              <a:t>How to know succeeding steps in the manipulative process</a:t>
            </a:r>
          </a:p>
          <a:p>
            <a:pPr marL="715963" indent="-266700" algn="just">
              <a:lnSpc>
                <a:spcPct val="100000"/>
              </a:lnSpc>
              <a:spcBef>
                <a:spcPct val="30000"/>
              </a:spcBef>
              <a:defRPr/>
            </a:pPr>
            <a:r>
              <a:rPr lang="en-US" sz="2200" dirty="0">
                <a:latin typeface="Comic Sans MS" panose="030F0702030302020204" pitchFamily="66" charset="0"/>
                <a:ea typeface="ＭＳ Ｐゴシック" charset="0"/>
              </a:rPr>
              <a:t>Difficult to determine whether the simplest expression has been achieved.</a:t>
            </a:r>
          </a:p>
          <a:p>
            <a:pPr marL="363538" lvl="1" indent="-363538" algn="just">
              <a:lnSpc>
                <a:spcPct val="100000"/>
              </a:lnSpc>
              <a:spcBef>
                <a:spcPts val="1800"/>
              </a:spcBef>
              <a:buSzPct val="125000"/>
              <a:defRPr/>
            </a:pPr>
            <a:r>
              <a:rPr lang="en-GB" dirty="0">
                <a:latin typeface="Comic Sans MS" panose="030F0702030302020204" pitchFamily="66" charset="0"/>
                <a:ea typeface="ＭＳ Ｐゴシック" charset="0"/>
                <a:cs typeface="Times New Roman" charset="0"/>
              </a:rPr>
              <a:t>To obtain the simplest implementation for a given function, we can use  a graphical technique using Karnaugh maps (K-maps)</a:t>
            </a:r>
          </a:p>
        </p:txBody>
      </p:sp>
      <p:sp>
        <p:nvSpPr>
          <p:cNvPr id="20482" name="Rectangle 2">
            <a:extLst>
              <a:ext uri="{FF2B5EF4-FFF2-40B4-BE49-F238E27FC236}">
                <a16:creationId xmlns:a16="http://schemas.microsoft.com/office/drawing/2014/main" id="{8EB3F1E5-83E2-3BAB-510B-D95E544339F4}"/>
              </a:ext>
            </a:extLst>
          </p:cNvPr>
          <p:cNvSpPr>
            <a:spLocks noGrp="1" noChangeArrowheads="1"/>
          </p:cNvSpPr>
          <p:nvPr>
            <p:ph type="title" idx="4294967295"/>
          </p:nvPr>
        </p:nvSpPr>
        <p:spPr>
          <a:xfrm>
            <a:off x="3686175" y="1042903"/>
            <a:ext cx="5010150" cy="454861"/>
          </a:xfrm>
        </p:spPr>
        <p:txBody>
          <a:bodyPr>
            <a:normAutofit fontScale="90000"/>
          </a:bodyPr>
          <a:lstStyle/>
          <a:p>
            <a:pPr>
              <a:defRPr/>
            </a:pPr>
            <a:r>
              <a:rPr lang="en-US" sz="3200" b="1" dirty="0">
                <a:solidFill>
                  <a:schemeClr val="accent2"/>
                </a:solidFill>
                <a:latin typeface="Comic Sans MS" panose="030F0702030302020204" pitchFamily="66" charset="0"/>
                <a:ea typeface="+mn-ea"/>
                <a:cs typeface="Arial" panose="020B0604020202020204" pitchFamily="34" charset="0"/>
              </a:rPr>
              <a:t>Circuit Optimization</a:t>
            </a:r>
          </a:p>
        </p:txBody>
      </p:sp>
      <p:sp>
        <p:nvSpPr>
          <p:cNvPr id="2" name="Slide Number Placeholder 1">
            <a:extLst>
              <a:ext uri="{FF2B5EF4-FFF2-40B4-BE49-F238E27FC236}">
                <a16:creationId xmlns:a16="http://schemas.microsoft.com/office/drawing/2014/main" id="{0EF2E237-41A0-0105-1BCA-29A9DCFA736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a:t>
            </a:fld>
            <a:endParaRPr lang="en-GB"/>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3">
            <a:extLst>
              <a:ext uri="{FF2B5EF4-FFF2-40B4-BE49-F238E27FC236}">
                <a16:creationId xmlns:a16="http://schemas.microsoft.com/office/drawing/2014/main" id="{B4217F02-D080-984D-1839-6B05BA543585}"/>
              </a:ext>
            </a:extLst>
          </p:cNvPr>
          <p:cNvSpPr>
            <a:spLocks noGrp="1" noChangeArrowheads="1"/>
          </p:cNvSpPr>
          <p:nvPr>
            <p:ph idx="1"/>
          </p:nvPr>
        </p:nvSpPr>
        <p:spPr/>
        <p:txBody>
          <a:bodyPr>
            <a:normAutofit/>
          </a:bodyPr>
          <a:lstStyle/>
          <a:p>
            <a:pPr marL="363538" lvl="1" indent="-363538" algn="just">
              <a:lnSpc>
                <a:spcPct val="100000"/>
              </a:lnSpc>
              <a:spcBef>
                <a:spcPts val="1800"/>
              </a:spcBef>
              <a:buSzPct val="125000"/>
              <a:defRPr/>
            </a:pPr>
            <a:endParaRPr lang="en-US" dirty="0">
              <a:latin typeface="Comic Sans MS" panose="030F0702030302020204" pitchFamily="66" charset="0"/>
              <a:ea typeface="ＭＳ Ｐゴシック" charset="0"/>
              <a:cs typeface="Times New Roman" charset="0"/>
            </a:endParaRPr>
          </a:p>
          <a:p>
            <a:pPr marL="363538" lvl="1" indent="-363538" algn="just">
              <a:lnSpc>
                <a:spcPct val="100000"/>
              </a:lnSpc>
              <a:spcBef>
                <a:spcPts val="1800"/>
              </a:spcBef>
              <a:buSzPct val="125000"/>
              <a:defRPr/>
            </a:pPr>
            <a:r>
              <a:rPr lang="en-US" dirty="0">
                <a:latin typeface="Comic Sans MS" panose="030F0702030302020204" pitchFamily="66" charset="0"/>
                <a:ea typeface="ＭＳ Ｐゴシック" charset="0"/>
                <a:cs typeface="Times New Roman" charset="0"/>
              </a:rPr>
              <a:t>A K-map is a collection of squares</a:t>
            </a:r>
          </a:p>
          <a:p>
            <a:pPr lvl="1" algn="just">
              <a:lnSpc>
                <a:spcPct val="100000"/>
              </a:lnSpc>
              <a:spcBef>
                <a:spcPts val="1800"/>
              </a:spcBef>
              <a:buSzPct val="125000"/>
              <a:defRPr/>
            </a:pPr>
            <a:r>
              <a:rPr lang="en-US" dirty="0">
                <a:latin typeface="Comic Sans MS" panose="030F0702030302020204" pitchFamily="66" charset="0"/>
                <a:ea typeface="ＭＳ Ｐゴシック" charset="0"/>
                <a:cs typeface="Times New Roman" charset="0"/>
              </a:rPr>
              <a:t>Each square represents a </a:t>
            </a:r>
            <a:r>
              <a:rPr lang="en-US" b="1" i="1" dirty="0">
                <a:solidFill>
                  <a:srgbClr val="C00000"/>
                </a:solidFill>
                <a:latin typeface="Comic Sans MS" panose="030F0702030302020204" pitchFamily="66" charset="0"/>
                <a:ea typeface="ＭＳ Ｐゴシック" charset="0"/>
                <a:cs typeface="Times New Roman" charset="0"/>
              </a:rPr>
              <a:t>minterm</a:t>
            </a:r>
            <a:r>
              <a:rPr lang="en-US" dirty="0">
                <a:solidFill>
                  <a:srgbClr val="FF6600"/>
                </a:solidFill>
                <a:latin typeface="Comic Sans MS" panose="030F0702030302020204" pitchFamily="66" charset="0"/>
                <a:ea typeface="ＭＳ Ｐゴシック" charset="0"/>
                <a:cs typeface="Times New Roman" charset="0"/>
              </a:rPr>
              <a:t> </a:t>
            </a:r>
            <a:r>
              <a:rPr lang="en-US" dirty="0">
                <a:latin typeface="Comic Sans MS" panose="030F0702030302020204" pitchFamily="66" charset="0"/>
                <a:ea typeface="ＭＳ Ｐゴシック" charset="0"/>
                <a:cs typeface="Times New Roman" charset="0"/>
              </a:rPr>
              <a:t>(or a row in the truth table)</a:t>
            </a:r>
          </a:p>
          <a:p>
            <a:pPr lvl="1" algn="just">
              <a:lnSpc>
                <a:spcPct val="100000"/>
              </a:lnSpc>
              <a:spcBef>
                <a:spcPts val="1800"/>
              </a:spcBef>
              <a:buSzPct val="125000"/>
              <a:defRPr/>
            </a:pPr>
            <a:r>
              <a:rPr lang="en-US" dirty="0">
                <a:latin typeface="Comic Sans MS" panose="030F0702030302020204" pitchFamily="66" charset="0"/>
                <a:ea typeface="ＭＳ Ｐゴシック" charset="0"/>
                <a:cs typeface="Times New Roman" charset="0"/>
              </a:rPr>
              <a:t>Adjacent squares differ in the value of one variable</a:t>
            </a:r>
            <a:endParaRPr lang="en-US" dirty="0">
              <a:solidFill>
                <a:srgbClr val="FF6600"/>
              </a:solidFill>
              <a:latin typeface="Comic Sans MS" panose="030F0702030302020204" pitchFamily="66" charset="0"/>
              <a:ea typeface="ＭＳ Ｐゴシック" charset="0"/>
              <a:cs typeface="Times New Roman" charset="0"/>
            </a:endParaRPr>
          </a:p>
          <a:p>
            <a:pPr marL="363538" lvl="1" indent="-363538" algn="just">
              <a:lnSpc>
                <a:spcPct val="100000"/>
              </a:lnSpc>
              <a:spcBef>
                <a:spcPts val="1800"/>
              </a:spcBef>
              <a:buSzPct val="125000"/>
              <a:defRPr/>
            </a:pPr>
            <a:r>
              <a:rPr lang="en-US" dirty="0">
                <a:latin typeface="Comic Sans MS" panose="030F0702030302020204" pitchFamily="66" charset="0"/>
                <a:ea typeface="ＭＳ Ｐゴシック" charset="0"/>
                <a:cs typeface="Times New Roman" charset="0"/>
              </a:rPr>
              <a:t>A </a:t>
            </a:r>
            <a:r>
              <a:rPr lang="en-US" i="1" dirty="0">
                <a:latin typeface="Comic Sans MS" panose="030F0702030302020204" pitchFamily="66" charset="0"/>
                <a:ea typeface="ＭＳ Ｐゴシック" charset="0"/>
                <a:cs typeface="Times New Roman" charset="0"/>
              </a:rPr>
              <a:t>K-map</a:t>
            </a:r>
            <a:r>
              <a:rPr lang="en-US" dirty="0">
                <a:latin typeface="Comic Sans MS" panose="030F0702030302020204" pitchFamily="66" charset="0"/>
                <a:ea typeface="ＭＳ Ｐゴシック" charset="0"/>
                <a:cs typeface="Times New Roman" charset="0"/>
              </a:rPr>
              <a:t> is a graphical representation of a Boolean function</a:t>
            </a:r>
          </a:p>
          <a:p>
            <a:pPr lvl="1" algn="just">
              <a:lnSpc>
                <a:spcPct val="90000"/>
              </a:lnSpc>
              <a:buFontTx/>
              <a:buNone/>
              <a:defRPr/>
            </a:pPr>
            <a:endParaRPr lang="en-US" dirty="0">
              <a:ea typeface="ＭＳ Ｐゴシック" charset="0"/>
              <a:cs typeface="Times New Roman" charset="0"/>
            </a:endParaRPr>
          </a:p>
        </p:txBody>
      </p:sp>
      <p:sp>
        <p:nvSpPr>
          <p:cNvPr id="24578" name="Rectangle 2">
            <a:extLst>
              <a:ext uri="{FF2B5EF4-FFF2-40B4-BE49-F238E27FC236}">
                <a16:creationId xmlns:a16="http://schemas.microsoft.com/office/drawing/2014/main" id="{F09A367D-E8D5-C60D-2990-27587D3EFD60}"/>
              </a:ext>
            </a:extLst>
          </p:cNvPr>
          <p:cNvSpPr>
            <a:spLocks noGrp="1" noChangeArrowheads="1"/>
          </p:cNvSpPr>
          <p:nvPr>
            <p:ph type="title" idx="4294967295"/>
          </p:nvPr>
        </p:nvSpPr>
        <p:spPr>
          <a:xfrm>
            <a:off x="3382964" y="964364"/>
            <a:ext cx="5237162" cy="788236"/>
          </a:xfrm>
        </p:spPr>
        <p:txBody>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Karnaugh Maps (K-map)</a:t>
            </a:r>
          </a:p>
        </p:txBody>
      </p:sp>
      <p:sp>
        <p:nvSpPr>
          <p:cNvPr id="2" name="Slide Number Placeholder 1">
            <a:extLst>
              <a:ext uri="{FF2B5EF4-FFF2-40B4-BE49-F238E27FC236}">
                <a16:creationId xmlns:a16="http://schemas.microsoft.com/office/drawing/2014/main" id="{45D24286-8F48-E5AE-EC2F-462D0908700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4</a:t>
            </a:fld>
            <a:endParaRPr lang="en-GB"/>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65CB0379-99A7-6AED-BCAB-FC5B14A79863}"/>
              </a:ext>
            </a:extLst>
          </p:cNvPr>
          <p:cNvSpPr>
            <a:spLocks noGrp="1"/>
          </p:cNvSpPr>
          <p:nvPr>
            <p:ph idx="1"/>
          </p:nvPr>
        </p:nvSpPr>
        <p:spPr/>
        <p:txBody>
          <a:bodyPr/>
          <a:lstStyle/>
          <a:p>
            <a:pPr marL="363538" lvl="1" indent="-363538" algn="just">
              <a:lnSpc>
                <a:spcPct val="100000"/>
              </a:lnSpc>
              <a:spcBef>
                <a:spcPts val="1800"/>
              </a:spcBef>
              <a:buSzPct val="125000"/>
              <a:defRPr/>
            </a:pPr>
            <a:r>
              <a:rPr lang="en-US" dirty="0">
                <a:latin typeface="Comic Sans MS" panose="030F0702030302020204" pitchFamily="66" charset="0"/>
                <a:ea typeface="ＭＳ Ｐゴシック" charset="0"/>
                <a:cs typeface="Times New Roman" charset="0"/>
              </a:rPr>
              <a:t>A </a:t>
            </a:r>
            <a:r>
              <a:rPr lang="en-US" i="1" dirty="0">
                <a:latin typeface="Comic Sans MS" panose="030F0702030302020204" pitchFamily="66" charset="0"/>
                <a:ea typeface="ＭＳ Ｐゴシック" charset="0"/>
                <a:cs typeface="Times New Roman" charset="0"/>
              </a:rPr>
              <a:t>K-ma</a:t>
            </a:r>
            <a:r>
              <a:rPr lang="en-US" dirty="0">
                <a:latin typeface="Comic Sans MS" panose="030F0702030302020204" pitchFamily="66" charset="0"/>
                <a:ea typeface="ＭＳ Ｐゴシック" charset="0"/>
                <a:cs typeface="Times New Roman" charset="0"/>
              </a:rPr>
              <a:t>p is a reorganized version of the truth table</a:t>
            </a:r>
          </a:p>
          <a:p>
            <a:pPr marL="363538" lvl="1" indent="-363538" algn="just">
              <a:lnSpc>
                <a:spcPct val="100000"/>
              </a:lnSpc>
              <a:spcBef>
                <a:spcPts val="1800"/>
              </a:spcBef>
              <a:buSzPct val="125000"/>
              <a:defRPr/>
            </a:pPr>
            <a:r>
              <a:rPr lang="en-US" dirty="0">
                <a:latin typeface="Comic Sans MS" panose="030F0702030302020204" pitchFamily="66" charset="0"/>
                <a:ea typeface="ＭＳ Ｐゴシック" charset="0"/>
                <a:cs typeface="Times New Roman" charset="0"/>
              </a:rPr>
              <a:t>In K-map, the number of cells is similar to the total number of variable input combinations. For example, if the number of variables is two, the number of cells is 2</a:t>
            </a:r>
            <a:r>
              <a:rPr lang="en-US" baseline="30000" dirty="0">
                <a:latin typeface="Comic Sans MS" panose="030F0702030302020204" pitchFamily="66" charset="0"/>
                <a:ea typeface="ＭＳ Ｐゴシック" charset="0"/>
                <a:cs typeface="Times New Roman" charset="0"/>
              </a:rPr>
              <a:t>2</a:t>
            </a:r>
            <a:r>
              <a:rPr lang="en-US" dirty="0">
                <a:latin typeface="Comic Sans MS" panose="030F0702030302020204" pitchFamily="66" charset="0"/>
                <a:ea typeface="ＭＳ Ｐゴシック" charset="0"/>
                <a:cs typeface="Times New Roman" charset="0"/>
              </a:rPr>
              <a:t> = 4. if the number of variables is three, the number of cells is 2</a:t>
            </a:r>
            <a:r>
              <a:rPr lang="en-US" baseline="30000" dirty="0">
                <a:latin typeface="Comic Sans MS" panose="030F0702030302020204" pitchFamily="66" charset="0"/>
                <a:ea typeface="ＭＳ Ｐゴシック" charset="0"/>
                <a:cs typeface="Times New Roman" charset="0"/>
              </a:rPr>
              <a:t>3</a:t>
            </a:r>
            <a:r>
              <a:rPr lang="en-US" dirty="0">
                <a:latin typeface="Comic Sans MS" panose="030F0702030302020204" pitchFamily="66" charset="0"/>
                <a:ea typeface="ＭＳ Ｐゴシック" charset="0"/>
                <a:cs typeface="Times New Roman" charset="0"/>
              </a:rPr>
              <a:t>=8, and if the number of variables is four, the number of cells is 2</a:t>
            </a:r>
            <a:r>
              <a:rPr lang="en-US" baseline="30000" dirty="0">
                <a:latin typeface="Comic Sans MS" panose="030F0702030302020204" pitchFamily="66" charset="0"/>
                <a:ea typeface="ＭＳ Ｐゴシック" charset="0"/>
                <a:cs typeface="Times New Roman" charset="0"/>
              </a:rPr>
              <a:t>4</a:t>
            </a:r>
            <a:r>
              <a:rPr lang="en-US" dirty="0">
                <a:latin typeface="Comic Sans MS" panose="030F0702030302020204" pitchFamily="66" charset="0"/>
                <a:ea typeface="ＭＳ Ｐゴシック" charset="0"/>
                <a:cs typeface="Times New Roman" charset="0"/>
              </a:rPr>
              <a:t>. </a:t>
            </a:r>
          </a:p>
          <a:p>
            <a:pPr marL="363538" lvl="1" indent="-363538" algn="just">
              <a:lnSpc>
                <a:spcPct val="110000"/>
              </a:lnSpc>
              <a:spcBef>
                <a:spcPts val="1800"/>
              </a:spcBef>
              <a:buSzPct val="125000"/>
              <a:defRPr/>
            </a:pPr>
            <a:r>
              <a:rPr lang="en-US" dirty="0">
                <a:latin typeface="Comic Sans MS" panose="030F0702030302020204" pitchFamily="66" charset="0"/>
                <a:ea typeface="ＭＳ Ｐゴシック" charset="0"/>
                <a:cs typeface="Times New Roman" charset="0"/>
              </a:rPr>
              <a:t>K-map p</a:t>
            </a:r>
            <a:r>
              <a:rPr lang="en-US" altLang="en-US" dirty="0">
                <a:latin typeface="Comic Sans MS" panose="030F0702030302020204" pitchFamily="66" charset="0"/>
                <a:ea typeface="ＭＳ Ｐゴシック" charset="0"/>
                <a:cs typeface="Times New Roman" charset="0"/>
              </a:rPr>
              <a:t>rovide a means for finding optimum or near optimum</a:t>
            </a:r>
          </a:p>
          <a:p>
            <a:pPr marL="804863" lvl="2" indent="-268288" algn="just">
              <a:spcBef>
                <a:spcPts val="1800"/>
              </a:spcBef>
            </a:pPr>
            <a:r>
              <a:rPr lang="en-US" altLang="en-US" sz="2400" dirty="0">
                <a:latin typeface="Comic Sans MS" panose="030F0702030302020204" pitchFamily="66" charset="0"/>
                <a:ea typeface="ＭＳ Ｐゴシック" charset="0"/>
                <a:cs typeface="Times New Roman" charset="0"/>
              </a:rPr>
              <a:t>SOP and POS standard forms, and</a:t>
            </a:r>
          </a:p>
          <a:p>
            <a:endParaRPr lang="en-US" dirty="0"/>
          </a:p>
        </p:txBody>
      </p:sp>
      <p:sp>
        <p:nvSpPr>
          <p:cNvPr id="3" name="Rectangle 2">
            <a:extLst>
              <a:ext uri="{FF2B5EF4-FFF2-40B4-BE49-F238E27FC236}">
                <a16:creationId xmlns:a16="http://schemas.microsoft.com/office/drawing/2014/main" id="{D4CA1788-87A7-55F5-4FB8-3868A0BB7E65}"/>
              </a:ext>
            </a:extLst>
          </p:cNvPr>
          <p:cNvSpPr txBox="1">
            <a:spLocks noChangeArrowheads="1"/>
          </p:cNvSpPr>
          <p:nvPr/>
        </p:nvSpPr>
        <p:spPr>
          <a:xfrm>
            <a:off x="3444081" y="1092338"/>
            <a:ext cx="5437187" cy="788236"/>
          </a:xfr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900" b="1">
                <a:solidFill>
                  <a:schemeClr val="accent2"/>
                </a:solidFill>
                <a:latin typeface="Comic Sans MS" panose="030F0702030302020204" pitchFamily="66" charset="0"/>
                <a:ea typeface="+mn-ea"/>
                <a:cs typeface="Arial" panose="020B0604020202020204" pitchFamily="34" charset="0"/>
              </a:rPr>
              <a:t>Karnaugh Maps (K-map)</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Tree>
    <p:extLst>
      <p:ext uri="{BB962C8B-B14F-4D97-AF65-F5344CB8AC3E}">
        <p14:creationId xmlns:p14="http://schemas.microsoft.com/office/powerpoint/2010/main" val="944938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F4A2BB1-8DFD-E9A6-55BE-09433593706C}"/>
              </a:ext>
            </a:extLst>
          </p:cNvPr>
          <p:cNvSpPr>
            <a:spLocks noGrp="1" noChangeArrowheads="1"/>
          </p:cNvSpPr>
          <p:nvPr>
            <p:ph type="title" idx="4294967295"/>
          </p:nvPr>
        </p:nvSpPr>
        <p:spPr>
          <a:xfrm>
            <a:off x="1203712" y="1636511"/>
            <a:ext cx="3244464" cy="639964"/>
          </a:xfrm>
        </p:spPr>
        <p:txBody>
          <a:bodyPr>
            <a:normAutofit fontScale="90000"/>
          </a:bodyPr>
          <a:lstStyle/>
          <a:p>
            <a:pPr>
              <a:defRPr/>
            </a:pPr>
            <a:r>
              <a:rPr lang="en-US" sz="2400" b="1" dirty="0">
                <a:solidFill>
                  <a:srgbClr val="C00000"/>
                </a:solidFill>
                <a:latin typeface="Comic Sans MS" panose="030F0702030302020204" pitchFamily="66" charset="0"/>
              </a:rPr>
              <a:t>Two Variable K-Maps</a:t>
            </a:r>
          </a:p>
        </p:txBody>
      </p:sp>
      <p:sp>
        <p:nvSpPr>
          <p:cNvPr id="7" name="Slide Number Placeholder 6">
            <a:extLst>
              <a:ext uri="{FF2B5EF4-FFF2-40B4-BE49-F238E27FC236}">
                <a16:creationId xmlns:a16="http://schemas.microsoft.com/office/drawing/2014/main" id="{4AEEDE03-D7E3-4FCD-7F55-4D7F55B7A25F}"/>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6</a:t>
            </a:fld>
            <a:endParaRPr lang="en-GB"/>
          </a:p>
        </p:txBody>
      </p:sp>
      <p:sp>
        <p:nvSpPr>
          <p:cNvPr id="18437" name="Rectangle 1">
            <a:extLst>
              <a:ext uri="{FF2B5EF4-FFF2-40B4-BE49-F238E27FC236}">
                <a16:creationId xmlns:a16="http://schemas.microsoft.com/office/drawing/2014/main" id="{2DB52EC3-4487-C699-4F96-5409A3CED813}"/>
              </a:ext>
            </a:extLst>
          </p:cNvPr>
          <p:cNvSpPr>
            <a:spLocks noChangeArrowheads="1"/>
          </p:cNvSpPr>
          <p:nvPr/>
        </p:nvSpPr>
        <p:spPr bwMode="auto">
          <a:xfrm>
            <a:off x="527504" y="2182451"/>
            <a:ext cx="8451116" cy="2677656"/>
          </a:xfrm>
          <a:prstGeom prst="rect">
            <a:avLst/>
          </a:prstGeom>
          <a:solidFill>
            <a:srgbClr val="ECDBB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206500" indent="-51435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marL="0" lvl="2" indent="0" algn="just">
              <a:spcBef>
                <a:spcPct val="0"/>
              </a:spcBef>
              <a:buClrTx/>
              <a:buSzPct val="90000"/>
              <a:buNone/>
            </a:pPr>
            <a:r>
              <a:rPr lang="en-US" sz="2400" dirty="0">
                <a:solidFill>
                  <a:srgbClr val="008080"/>
                </a:solidFill>
                <a:latin typeface="Comic Sans MS" panose="030F0702030302020204" pitchFamily="66" charset="0"/>
              </a:rPr>
              <a:t>Every 2 adjacent cells differ in the  value of 1 variable only.</a:t>
            </a:r>
            <a:endParaRPr lang="en-US" altLang="en-US" sz="2400" dirty="0">
              <a:latin typeface="Comic Sans MS" panose="030F0702030302020204" pitchFamily="66" charset="0"/>
              <a:ea typeface="MS PGothic" panose="020B0600070205080204" pitchFamily="34" charset="-128"/>
              <a:cs typeface="Times New Roman" panose="02020603050405020304" pitchFamily="18" charset="0"/>
            </a:endParaRPr>
          </a:p>
          <a:p>
            <a:pPr marL="342900" lvl="2" indent="-342900" algn="just">
              <a:spcBef>
                <a:spcPct val="0"/>
              </a:spcBef>
              <a:buClrTx/>
              <a:buSzPct val="90000"/>
              <a:buFont typeface="Arial" panose="020B0604020202020204" pitchFamily="34" charset="0"/>
              <a:buChar char="•"/>
            </a:pP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0</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and 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1</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are adjacent and differ in the value of the y variable.</a:t>
            </a:r>
          </a:p>
          <a:p>
            <a:pPr marL="342900" lvl="2" indent="-342900" algn="just">
              <a:spcBef>
                <a:spcPct val="0"/>
              </a:spcBef>
              <a:buClrTx/>
              <a:buSzPct val="90000"/>
              <a:buFont typeface="Arial" panose="020B0604020202020204" pitchFamily="34" charset="0"/>
              <a:buChar char="•"/>
            </a:pP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0</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and 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2</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differ in the x variable.</a:t>
            </a:r>
          </a:p>
          <a:p>
            <a:pPr marL="342900" lvl="2" indent="-342900" algn="just">
              <a:spcBef>
                <a:spcPct val="0"/>
              </a:spcBef>
              <a:buClrTx/>
              <a:buSzPct val="90000"/>
              <a:buFont typeface="Arial" panose="020B0604020202020204" pitchFamily="34" charset="0"/>
              <a:buChar char="•"/>
            </a:pP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1</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and 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3</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differ in the x variable.  </a:t>
            </a:r>
          </a:p>
          <a:p>
            <a:pPr marL="342900" lvl="2" indent="-342900" algn="just">
              <a:spcBef>
                <a:spcPct val="0"/>
              </a:spcBef>
              <a:buClrTx/>
              <a:buSzPct val="90000"/>
              <a:buFont typeface="Arial" panose="020B0604020202020204" pitchFamily="34" charset="0"/>
              <a:buChar char="•"/>
            </a:pP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2</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and m</a:t>
            </a:r>
            <a:r>
              <a:rPr lang="en-US" altLang="en-US" sz="2400" baseline="-25000" dirty="0">
                <a:latin typeface="Comic Sans MS" panose="030F0702030302020204" pitchFamily="66" charset="0"/>
                <a:ea typeface="MS PGothic" panose="020B0600070205080204" pitchFamily="34" charset="-128"/>
                <a:cs typeface="Times New Roman" panose="02020603050405020304" pitchFamily="18" charset="0"/>
              </a:rPr>
              <a:t>3</a:t>
            </a:r>
            <a:r>
              <a:rPr lang="en-US" altLang="en-US" sz="2400" dirty="0">
                <a:latin typeface="Comic Sans MS" panose="030F0702030302020204" pitchFamily="66" charset="0"/>
                <a:ea typeface="MS PGothic" panose="020B0600070205080204" pitchFamily="34" charset="-128"/>
                <a:cs typeface="Times New Roman" panose="02020603050405020304" pitchFamily="18" charset="0"/>
              </a:rPr>
              <a:t> differ in the value of the variable y.</a:t>
            </a:r>
          </a:p>
        </p:txBody>
      </p:sp>
      <p:sp>
        <p:nvSpPr>
          <p:cNvPr id="2" name="Rectangle 2">
            <a:extLst>
              <a:ext uri="{FF2B5EF4-FFF2-40B4-BE49-F238E27FC236}">
                <a16:creationId xmlns:a16="http://schemas.microsoft.com/office/drawing/2014/main" id="{DE86743A-B109-3211-D31B-2E7A3D09D957}"/>
              </a:ext>
            </a:extLst>
          </p:cNvPr>
          <p:cNvSpPr txBox="1">
            <a:spLocks noChangeArrowheads="1"/>
          </p:cNvSpPr>
          <p:nvPr/>
        </p:nvSpPr>
        <p:spPr>
          <a:xfrm>
            <a:off x="3246199" y="591640"/>
            <a:ext cx="5840651"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rgbClr val="002060"/>
                </a:solidFill>
                <a:latin typeface="+mn-lt"/>
                <a:ea typeface="+mj-ea"/>
                <a:cs typeface="+mj-cs"/>
              </a:defRPr>
            </a:lvl1pPr>
          </a:lstStyle>
          <a:p>
            <a:pPr>
              <a:defRPr/>
            </a:pPr>
            <a:r>
              <a:rPr lang="en-US" sz="2900" dirty="0">
                <a:solidFill>
                  <a:schemeClr val="accent2"/>
                </a:solidFill>
                <a:latin typeface="Comic Sans MS" panose="030F0702030302020204" pitchFamily="66" charset="0"/>
                <a:ea typeface="+mn-ea"/>
                <a:cs typeface="Arial" panose="020B0604020202020204" pitchFamily="34" charset="0"/>
              </a:rPr>
              <a:t>Karnaugh Maps (K-map)</a:t>
            </a:r>
          </a:p>
        </p:txBody>
      </p:sp>
      <p:pic>
        <p:nvPicPr>
          <p:cNvPr id="4" name="صورة 3">
            <a:extLst>
              <a:ext uri="{FF2B5EF4-FFF2-40B4-BE49-F238E27FC236}">
                <a16:creationId xmlns:a16="http://schemas.microsoft.com/office/drawing/2014/main" id="{68495248-425E-9065-EC8B-2A8F198598D9}"/>
              </a:ext>
            </a:extLst>
          </p:cNvPr>
          <p:cNvPicPr>
            <a:picLocks noChangeAspect="1"/>
          </p:cNvPicPr>
          <p:nvPr/>
        </p:nvPicPr>
        <p:blipFill>
          <a:blip r:embed="rId3"/>
          <a:stretch>
            <a:fillRect/>
          </a:stretch>
        </p:blipFill>
        <p:spPr>
          <a:xfrm>
            <a:off x="9272587" y="2497341"/>
            <a:ext cx="2486025" cy="2047875"/>
          </a:xfrm>
          <a:prstGeom prst="rect">
            <a:avLst/>
          </a:prstGeom>
        </p:spPr>
      </p:pic>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a:extLst>
              <a:ext uri="{FF2B5EF4-FFF2-40B4-BE49-F238E27FC236}">
                <a16:creationId xmlns:a16="http://schemas.microsoft.com/office/drawing/2014/main" id="{8263AC1D-019B-80A0-1EAD-9F87B8CA1D63}"/>
              </a:ext>
            </a:extLst>
          </p:cNvPr>
          <p:cNvSpPr>
            <a:spLocks noGrp="1" noChangeArrowheads="1"/>
          </p:cNvSpPr>
          <p:nvPr>
            <p:ph idx="1"/>
          </p:nvPr>
        </p:nvSpPr>
        <p:spPr/>
        <p:txBody>
          <a:bodyPr>
            <a:normAutofit/>
          </a:bodyPr>
          <a:lstStyle/>
          <a:p>
            <a:pPr marL="0" indent="0">
              <a:buNone/>
              <a:defRPr/>
            </a:pPr>
            <a:r>
              <a:rPr lang="en-US" sz="2400" b="1" u="sng" dirty="0">
                <a:solidFill>
                  <a:srgbClr val="C00000"/>
                </a:solidFill>
              </a:rPr>
              <a:t>Example:</a:t>
            </a:r>
            <a:r>
              <a:rPr lang="en-US" sz="2400" u="sng" dirty="0"/>
              <a:t> </a:t>
            </a:r>
          </a:p>
          <a:p>
            <a:pPr marL="0" indent="0">
              <a:buNone/>
              <a:defRPr/>
            </a:pPr>
            <a:r>
              <a:rPr lang="en-US" sz="2400" b="1" dirty="0">
                <a:solidFill>
                  <a:srgbClr val="002060"/>
                </a:solidFill>
              </a:rPr>
              <a:t>	</a:t>
            </a:r>
            <a:endParaRPr lang="en-US" sz="2400" dirty="0">
              <a:solidFill>
                <a:srgbClr val="002060"/>
              </a:solidFill>
            </a:endParaRPr>
          </a:p>
          <a:p>
            <a:pPr marL="0" indent="0">
              <a:buNone/>
              <a:defRPr/>
            </a:pPr>
            <a:r>
              <a:rPr lang="en-US" sz="2400" dirty="0">
                <a:solidFill>
                  <a:srgbClr val="002060"/>
                </a:solidFill>
                <a:latin typeface="Comic Sans MS" panose="030F0702030302020204" pitchFamily="66" charset="0"/>
              </a:rPr>
              <a:t>	F(</a:t>
            </a:r>
            <a:r>
              <a:rPr lang="en-US" sz="2400" dirty="0" err="1">
                <a:solidFill>
                  <a:srgbClr val="002060"/>
                </a:solidFill>
                <a:latin typeface="Comic Sans MS" panose="030F0702030302020204" pitchFamily="66" charset="0"/>
              </a:rPr>
              <a:t>x,y</a:t>
            </a:r>
            <a:r>
              <a:rPr lang="en-US" sz="2400" dirty="0">
                <a:solidFill>
                  <a:srgbClr val="002060"/>
                </a:solidFill>
                <a:latin typeface="Comic Sans MS" panose="030F0702030302020204" pitchFamily="66" charset="0"/>
              </a:rPr>
              <a:t>) = ∑m2,m3</a:t>
            </a:r>
          </a:p>
          <a:p>
            <a:pPr marL="0" indent="0">
              <a:buNone/>
              <a:defRPr/>
            </a:pPr>
            <a:r>
              <a:rPr lang="en-US" sz="2400" dirty="0">
                <a:solidFill>
                  <a:srgbClr val="002060"/>
                </a:solidFill>
                <a:latin typeface="Comic Sans MS" panose="030F0702030302020204" pitchFamily="66" charset="0"/>
              </a:rPr>
              <a:t>            </a:t>
            </a:r>
          </a:p>
          <a:p>
            <a:pPr>
              <a:defRPr/>
            </a:pPr>
            <a:endParaRPr lang="en-US" sz="2400" b="1" dirty="0">
              <a:latin typeface="Comic Sans MS" panose="030F0702030302020204" pitchFamily="66" charset="0"/>
            </a:endParaRPr>
          </a:p>
          <a:p>
            <a:pPr marL="0" indent="0">
              <a:spcBef>
                <a:spcPct val="50000"/>
              </a:spcBef>
              <a:buSzPct val="125000"/>
              <a:buNone/>
              <a:defRPr/>
            </a:pPr>
            <a:endParaRPr lang="en-US" sz="2400" dirty="0">
              <a:latin typeface="Comic Sans MS" panose="030F0702030302020204" pitchFamily="66" charset="0"/>
            </a:endParaRPr>
          </a:p>
          <a:p>
            <a:pPr>
              <a:spcBef>
                <a:spcPct val="50000"/>
              </a:spcBef>
              <a:buSzPct val="125000"/>
              <a:defRPr/>
            </a:pPr>
            <a:endParaRPr lang="en-US" sz="2200" dirty="0">
              <a:latin typeface="Comic Sans MS" panose="030F0702030302020204" pitchFamily="66" charset="0"/>
            </a:endParaRPr>
          </a:p>
          <a:p>
            <a:pPr>
              <a:spcBef>
                <a:spcPct val="50000"/>
              </a:spcBef>
              <a:buSzPct val="125000"/>
              <a:defRPr/>
            </a:pPr>
            <a:endParaRPr lang="en-US" sz="2400" b="1" dirty="0"/>
          </a:p>
          <a:p>
            <a:pPr>
              <a:defRPr/>
            </a:pPr>
            <a:endParaRPr lang="en-US" sz="2400" dirty="0"/>
          </a:p>
          <a:p>
            <a:pPr>
              <a:defRPr/>
            </a:pPr>
            <a:endParaRPr lang="en-US" sz="2400" dirty="0"/>
          </a:p>
          <a:p>
            <a:pPr>
              <a:defRPr/>
            </a:pPr>
            <a:endParaRPr lang="en-US" sz="2400" dirty="0"/>
          </a:p>
        </p:txBody>
      </p:sp>
      <p:sp>
        <p:nvSpPr>
          <p:cNvPr id="33794" name="Rectangle 2">
            <a:extLst>
              <a:ext uri="{FF2B5EF4-FFF2-40B4-BE49-F238E27FC236}">
                <a16:creationId xmlns:a16="http://schemas.microsoft.com/office/drawing/2014/main" id="{8983B2C0-3466-A9BB-1A7E-00428BD603DE}"/>
              </a:ext>
            </a:extLst>
          </p:cNvPr>
          <p:cNvSpPr>
            <a:spLocks noGrp="1" noChangeArrowheads="1"/>
          </p:cNvSpPr>
          <p:nvPr>
            <p:ph type="title" idx="4294967295"/>
          </p:nvPr>
        </p:nvSpPr>
        <p:spPr>
          <a:xfrm>
            <a:off x="2904332" y="994199"/>
            <a:ext cx="6638131" cy="1020763"/>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K-Map Function Representation</a:t>
            </a:r>
          </a:p>
        </p:txBody>
      </p:sp>
      <p:sp>
        <p:nvSpPr>
          <p:cNvPr id="2" name="Slide Number Placeholder 1">
            <a:extLst>
              <a:ext uri="{FF2B5EF4-FFF2-40B4-BE49-F238E27FC236}">
                <a16:creationId xmlns:a16="http://schemas.microsoft.com/office/drawing/2014/main" id="{B5C2BDA1-5E8B-4B0D-0852-DFE138616B05}"/>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7</a:t>
            </a:fld>
            <a:endParaRPr lang="en-GB"/>
          </a:p>
        </p:txBody>
      </p:sp>
      <p:sp>
        <p:nvSpPr>
          <p:cNvPr id="23556" name="Rectangle 4">
            <a:extLst>
              <a:ext uri="{FF2B5EF4-FFF2-40B4-BE49-F238E27FC236}">
                <a16:creationId xmlns:a16="http://schemas.microsoft.com/office/drawing/2014/main" id="{E299B186-B7B6-1F13-748C-F0BAAA3A4854}"/>
              </a:ext>
            </a:extLst>
          </p:cNvPr>
          <p:cNvSpPr>
            <a:spLocks noChangeArrowheads="1"/>
          </p:cNvSpPr>
          <p:nvPr/>
        </p:nvSpPr>
        <p:spPr bwMode="auto">
          <a:xfrm>
            <a:off x="5267326" y="2565400"/>
            <a:ext cx="36513"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23557" name="Rectangle 5">
            <a:extLst>
              <a:ext uri="{FF2B5EF4-FFF2-40B4-BE49-F238E27FC236}">
                <a16:creationId xmlns:a16="http://schemas.microsoft.com/office/drawing/2014/main" id="{96C3B8B7-CA34-3720-47DA-38CC05632968}"/>
              </a:ext>
            </a:extLst>
          </p:cNvPr>
          <p:cNvSpPr>
            <a:spLocks noChangeArrowheads="1"/>
          </p:cNvSpPr>
          <p:nvPr/>
        </p:nvSpPr>
        <p:spPr bwMode="auto">
          <a:xfrm>
            <a:off x="8488363" y="3151811"/>
            <a:ext cx="36512"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200">
              <a:latin typeface="+mn-lt"/>
              <a:ea typeface="MS PGothic" panose="020B0600070205080204" pitchFamily="34" charset="-128"/>
            </a:endParaRPr>
          </a:p>
        </p:txBody>
      </p:sp>
      <p:graphicFrame>
        <p:nvGraphicFramePr>
          <p:cNvPr id="5" name="جدول 5">
            <a:extLst>
              <a:ext uri="{FF2B5EF4-FFF2-40B4-BE49-F238E27FC236}">
                <a16:creationId xmlns:a16="http://schemas.microsoft.com/office/drawing/2014/main" id="{F89B5698-34D3-3EFE-98FE-CBFFC81043C5}"/>
              </a:ext>
            </a:extLst>
          </p:cNvPr>
          <p:cNvGraphicFramePr>
            <a:graphicFrameLocks noGrp="1"/>
          </p:cNvGraphicFramePr>
          <p:nvPr>
            <p:extLst>
              <p:ext uri="{D42A27DB-BD31-4B8C-83A1-F6EECF244321}">
                <p14:modId xmlns:p14="http://schemas.microsoft.com/office/powerpoint/2010/main" val="4263883111"/>
              </p:ext>
            </p:extLst>
          </p:nvPr>
        </p:nvGraphicFramePr>
        <p:xfrm>
          <a:off x="1500185" y="3289757"/>
          <a:ext cx="3095623" cy="1854200"/>
        </p:xfrm>
        <a:graphic>
          <a:graphicData uri="http://schemas.openxmlformats.org/drawingml/2006/table">
            <a:tbl>
              <a:tblPr firstRow="1" bandRow="1">
                <a:tableStyleId>{5C22544A-7EE6-4342-B048-85BDC9FD1C3A}</a:tableStyleId>
              </a:tblPr>
              <a:tblGrid>
                <a:gridCol w="1058861">
                  <a:extLst>
                    <a:ext uri="{9D8B030D-6E8A-4147-A177-3AD203B41FA5}">
                      <a16:colId xmlns:a16="http://schemas.microsoft.com/office/drawing/2014/main" val="563990482"/>
                    </a:ext>
                  </a:extLst>
                </a:gridCol>
                <a:gridCol w="1085850">
                  <a:extLst>
                    <a:ext uri="{9D8B030D-6E8A-4147-A177-3AD203B41FA5}">
                      <a16:colId xmlns:a16="http://schemas.microsoft.com/office/drawing/2014/main" val="2835710623"/>
                    </a:ext>
                  </a:extLst>
                </a:gridCol>
                <a:gridCol w="950912">
                  <a:extLst>
                    <a:ext uri="{9D8B030D-6E8A-4147-A177-3AD203B41FA5}">
                      <a16:colId xmlns:a16="http://schemas.microsoft.com/office/drawing/2014/main" val="7681753"/>
                    </a:ext>
                  </a:extLst>
                </a:gridCol>
              </a:tblGrid>
              <a:tr h="370840">
                <a:tc>
                  <a:txBody>
                    <a:bodyPr/>
                    <a:lstStyle/>
                    <a:p>
                      <a:r>
                        <a:rPr lang="en-US" dirty="0"/>
                        <a:t>X</a:t>
                      </a:r>
                    </a:p>
                  </a:txBody>
                  <a:tcPr/>
                </a:tc>
                <a:tc>
                  <a:txBody>
                    <a:bodyPr/>
                    <a:lstStyle/>
                    <a:p>
                      <a:r>
                        <a:rPr lang="en-US" dirty="0"/>
                        <a:t>Y</a:t>
                      </a:r>
                    </a:p>
                  </a:txBody>
                  <a:tcPr/>
                </a:tc>
                <a:tc>
                  <a:txBody>
                    <a:bodyPr/>
                    <a:lstStyle/>
                    <a:p>
                      <a:r>
                        <a:rPr lang="en-US" dirty="0"/>
                        <a:t>F</a:t>
                      </a:r>
                    </a:p>
                  </a:txBody>
                  <a:tcPr/>
                </a:tc>
                <a:extLst>
                  <a:ext uri="{0D108BD9-81ED-4DB2-BD59-A6C34878D82A}">
                    <a16:rowId xmlns:a16="http://schemas.microsoft.com/office/drawing/2014/main" val="1232248850"/>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725577849"/>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2884722575"/>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869565133"/>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706967276"/>
                  </a:ext>
                </a:extLst>
              </a:tr>
            </a:tbl>
          </a:graphicData>
        </a:graphic>
      </p:graphicFrame>
      <p:pic>
        <p:nvPicPr>
          <p:cNvPr id="6" name="صورة 5">
            <a:extLst>
              <a:ext uri="{FF2B5EF4-FFF2-40B4-BE49-F238E27FC236}">
                <a16:creationId xmlns:a16="http://schemas.microsoft.com/office/drawing/2014/main" id="{B764FB4B-FC95-47C5-3818-81753DD7D693}"/>
              </a:ext>
            </a:extLst>
          </p:cNvPr>
          <p:cNvPicPr>
            <a:picLocks noChangeAspect="1"/>
          </p:cNvPicPr>
          <p:nvPr/>
        </p:nvPicPr>
        <p:blipFill>
          <a:blip r:embed="rId3"/>
          <a:stretch>
            <a:fillRect/>
          </a:stretch>
        </p:blipFill>
        <p:spPr>
          <a:xfrm>
            <a:off x="6572253" y="1698779"/>
            <a:ext cx="2571750" cy="2047875"/>
          </a:xfrm>
          <a:prstGeom prst="rect">
            <a:avLst/>
          </a:prstGeom>
        </p:spPr>
      </p:pic>
      <p:pic>
        <p:nvPicPr>
          <p:cNvPr id="8" name="صورة 7">
            <a:extLst>
              <a:ext uri="{FF2B5EF4-FFF2-40B4-BE49-F238E27FC236}">
                <a16:creationId xmlns:a16="http://schemas.microsoft.com/office/drawing/2014/main" id="{F218D238-F746-A5B4-F036-D9FD951DE8B2}"/>
              </a:ext>
            </a:extLst>
          </p:cNvPr>
          <p:cNvPicPr>
            <a:picLocks noChangeAspect="1"/>
          </p:cNvPicPr>
          <p:nvPr/>
        </p:nvPicPr>
        <p:blipFill>
          <a:blip r:embed="rId4"/>
          <a:stretch>
            <a:fillRect/>
          </a:stretch>
        </p:blipFill>
        <p:spPr>
          <a:xfrm>
            <a:off x="6572253" y="3994012"/>
            <a:ext cx="2305050" cy="1790700"/>
          </a:xfrm>
          <a:prstGeom prst="rect">
            <a:avLst/>
          </a:prstGeom>
        </p:spPr>
      </p:pic>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10D9D353-EC2C-3003-8F2D-EB28BB6F9F06}"/>
              </a:ext>
            </a:extLst>
          </p:cNvPr>
          <p:cNvSpPr>
            <a:spLocks noGrp="1" noChangeArrowheads="1"/>
          </p:cNvSpPr>
          <p:nvPr>
            <p:ph idx="1"/>
          </p:nvPr>
        </p:nvSpPr>
        <p:spPr>
          <a:xfrm>
            <a:off x="613703" y="1550152"/>
            <a:ext cx="10964594" cy="4267898"/>
          </a:xfrm>
        </p:spPr>
        <p:txBody>
          <a:bodyPr>
            <a:normAutofit/>
          </a:bodyPr>
          <a:lstStyle/>
          <a:p>
            <a:pPr marL="0" indent="0">
              <a:buNone/>
              <a:defRPr/>
            </a:pPr>
            <a:r>
              <a:rPr lang="en-US" sz="2400" b="1" u="sng" dirty="0">
                <a:solidFill>
                  <a:srgbClr val="C00000"/>
                </a:solidFill>
                <a:latin typeface="Comic Sans MS" panose="030F0702030302020204" pitchFamily="66" charset="0"/>
              </a:rPr>
              <a:t>Example: </a:t>
            </a:r>
          </a:p>
          <a:p>
            <a:pPr marL="457200" lvl="1" indent="0">
              <a:buNone/>
              <a:defRPr/>
            </a:pPr>
            <a:endParaRPr lang="en-US" dirty="0">
              <a:latin typeface="Comic Sans MS" panose="030F0702030302020204" pitchFamily="66" charset="0"/>
            </a:endParaRPr>
          </a:p>
          <a:p>
            <a:pPr marL="457200" lvl="1" indent="0">
              <a:buNone/>
              <a:defRPr/>
            </a:pPr>
            <a:r>
              <a:rPr lang="en-US" dirty="0">
                <a:latin typeface="Comic Sans MS" panose="030F0702030302020204" pitchFamily="66" charset="0"/>
              </a:rPr>
              <a:t>G(</a:t>
            </a:r>
            <a:r>
              <a:rPr lang="en-US" dirty="0" err="1">
                <a:latin typeface="Comic Sans MS" panose="030F0702030302020204" pitchFamily="66" charset="0"/>
              </a:rPr>
              <a:t>x,y</a:t>
            </a:r>
            <a:r>
              <a:rPr lang="en-US" dirty="0">
                <a:latin typeface="Comic Sans MS" panose="030F0702030302020204" pitchFamily="66" charset="0"/>
              </a:rPr>
              <a:t>) = (</a:t>
            </a:r>
            <a:r>
              <a:rPr lang="en-US" dirty="0" err="1">
                <a:latin typeface="Comic Sans MS" panose="030F0702030302020204" pitchFamily="66" charset="0"/>
              </a:rPr>
              <a:t>x’y</a:t>
            </a:r>
            <a:r>
              <a:rPr lang="en-US" dirty="0">
                <a:latin typeface="Comic Sans MS" panose="030F0702030302020204" pitchFamily="66" charset="0"/>
              </a:rPr>
              <a:t> +</a:t>
            </a:r>
            <a:r>
              <a:rPr lang="en-US" dirty="0" err="1">
                <a:latin typeface="Comic Sans MS" panose="030F0702030302020204" pitchFamily="66" charset="0"/>
              </a:rPr>
              <a:t>xy</a:t>
            </a:r>
            <a:r>
              <a:rPr lang="en-US" dirty="0">
                <a:latin typeface="Comic Sans MS" panose="030F0702030302020204" pitchFamily="66" charset="0"/>
              </a:rPr>
              <a:t>’ +</a:t>
            </a:r>
            <a:r>
              <a:rPr lang="en-US" dirty="0" err="1">
                <a:latin typeface="Comic Sans MS" panose="030F0702030302020204" pitchFamily="66" charset="0"/>
              </a:rPr>
              <a:t>xy</a:t>
            </a:r>
            <a:r>
              <a:rPr lang="en-US" dirty="0">
                <a:latin typeface="Comic Sans MS" panose="030F0702030302020204" pitchFamily="66" charset="0"/>
              </a:rPr>
              <a:t> )</a:t>
            </a:r>
          </a:p>
          <a:p>
            <a:pPr marL="457200" lvl="1" indent="0">
              <a:buNone/>
              <a:defRPr/>
            </a:pPr>
            <a:r>
              <a:rPr lang="en-US" dirty="0">
                <a:latin typeface="Comic Sans MS" panose="030F0702030302020204" pitchFamily="66" charset="0"/>
              </a:rPr>
              <a:t>G(</a:t>
            </a:r>
            <a:r>
              <a:rPr lang="en-US" dirty="0" err="1">
                <a:latin typeface="Comic Sans MS" panose="030F0702030302020204" pitchFamily="66" charset="0"/>
              </a:rPr>
              <a:t>x,y</a:t>
            </a:r>
            <a:r>
              <a:rPr lang="en-US" dirty="0">
                <a:latin typeface="Comic Sans MS" panose="030F0702030302020204" pitchFamily="66" charset="0"/>
              </a:rPr>
              <a:t>) =∑ m1,m2,m3</a:t>
            </a:r>
            <a:endParaRPr lang="en-US" sz="2400" dirty="0">
              <a:latin typeface="Comic Sans MS" panose="030F0702030302020204" pitchFamily="66" charset="0"/>
            </a:endParaRPr>
          </a:p>
          <a:p>
            <a:pPr marL="0" indent="0">
              <a:buNone/>
              <a:defRPr/>
            </a:pPr>
            <a:endParaRPr lang="en-US" sz="2400" dirty="0">
              <a:latin typeface="Comic Sans MS" panose="030F0702030302020204" pitchFamily="66" charset="0"/>
            </a:endParaRPr>
          </a:p>
          <a:p>
            <a:pPr marL="0" indent="0">
              <a:buNone/>
              <a:defRPr/>
            </a:pPr>
            <a:endParaRPr lang="en-US" sz="2400" dirty="0">
              <a:latin typeface="Comic Sans MS" panose="030F0702030302020204" pitchFamily="66" charset="0"/>
            </a:endParaRPr>
          </a:p>
          <a:p>
            <a:pPr>
              <a:spcBef>
                <a:spcPct val="50000"/>
              </a:spcBef>
              <a:buClrTx/>
              <a:buFontTx/>
              <a:buChar char="•"/>
              <a:defRPr/>
            </a:pPr>
            <a:endParaRPr lang="en-US" sz="2400" b="1" dirty="0"/>
          </a:p>
          <a:p>
            <a:pPr>
              <a:defRPr/>
            </a:pPr>
            <a:endParaRPr lang="en-US" sz="2400" dirty="0"/>
          </a:p>
        </p:txBody>
      </p:sp>
      <p:sp>
        <p:nvSpPr>
          <p:cNvPr id="62" name="Rectangle 2">
            <a:extLst>
              <a:ext uri="{FF2B5EF4-FFF2-40B4-BE49-F238E27FC236}">
                <a16:creationId xmlns:a16="http://schemas.microsoft.com/office/drawing/2014/main" id="{DE821149-14DA-BB97-5FD0-A2DB002EFAEE}"/>
              </a:ext>
            </a:extLst>
          </p:cNvPr>
          <p:cNvSpPr>
            <a:spLocks noGrp="1" noChangeArrowheads="1"/>
          </p:cNvSpPr>
          <p:nvPr>
            <p:ph type="title" idx="4294967295"/>
          </p:nvPr>
        </p:nvSpPr>
        <p:spPr>
          <a:xfrm>
            <a:off x="3156792" y="1039950"/>
            <a:ext cx="5878415" cy="1020763"/>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K-Map Function Representation</a:t>
            </a:r>
          </a:p>
        </p:txBody>
      </p:sp>
      <p:sp>
        <p:nvSpPr>
          <p:cNvPr id="2" name="Slide Number Placeholder 1">
            <a:extLst>
              <a:ext uri="{FF2B5EF4-FFF2-40B4-BE49-F238E27FC236}">
                <a16:creationId xmlns:a16="http://schemas.microsoft.com/office/drawing/2014/main" id="{85A6135A-67DC-DC1A-D476-6E1039AD87BC}"/>
              </a:ext>
            </a:extLst>
          </p:cNvPr>
          <p:cNvSpPr>
            <a:spLocks noGrp="1"/>
          </p:cNvSpPr>
          <p:nvPr>
            <p:ph type="sldNum" sz="quarter" idx="4294967295"/>
          </p:nvPr>
        </p:nvSpPr>
        <p:spPr>
          <a:xfrm>
            <a:off x="9448800" y="6430963"/>
            <a:ext cx="2743200" cy="365125"/>
          </a:xfrm>
        </p:spPr>
        <p:txBody>
          <a:bodyPr/>
          <a:lstStyle/>
          <a:p>
            <a:pPr>
              <a:defRPr/>
            </a:pPr>
            <a:r>
              <a:rPr lang="en-GB" altLang="en-US" dirty="0"/>
              <a:t>7</a:t>
            </a:r>
            <a:endParaRPr lang="en-US" altLang="en-US" dirty="0">
              <a:ea typeface="+mn-ea"/>
              <a:cs typeface="Arial" panose="020B0604020202020204" pitchFamily="34" charset="0"/>
            </a:endParaRPr>
          </a:p>
        </p:txBody>
      </p:sp>
      <p:pic>
        <p:nvPicPr>
          <p:cNvPr id="5" name="صورة 4">
            <a:extLst>
              <a:ext uri="{FF2B5EF4-FFF2-40B4-BE49-F238E27FC236}">
                <a16:creationId xmlns:a16="http://schemas.microsoft.com/office/drawing/2014/main" id="{2A9A8892-FCC4-C2BC-9695-B3517CEB8F9A}"/>
              </a:ext>
            </a:extLst>
          </p:cNvPr>
          <p:cNvPicPr>
            <a:picLocks noChangeAspect="1"/>
          </p:cNvPicPr>
          <p:nvPr/>
        </p:nvPicPr>
        <p:blipFill>
          <a:blip r:embed="rId3"/>
          <a:stretch>
            <a:fillRect/>
          </a:stretch>
        </p:blipFill>
        <p:spPr>
          <a:xfrm>
            <a:off x="7315200" y="1740282"/>
            <a:ext cx="3295650" cy="2152650"/>
          </a:xfrm>
          <a:prstGeom prst="rect">
            <a:avLst/>
          </a:prstGeom>
        </p:spPr>
      </p:pic>
      <p:graphicFrame>
        <p:nvGraphicFramePr>
          <p:cNvPr id="6" name="جدول 5">
            <a:extLst>
              <a:ext uri="{FF2B5EF4-FFF2-40B4-BE49-F238E27FC236}">
                <a16:creationId xmlns:a16="http://schemas.microsoft.com/office/drawing/2014/main" id="{96B43687-0B8E-1BAB-D0E2-DD456A882AFC}"/>
              </a:ext>
            </a:extLst>
          </p:cNvPr>
          <p:cNvGraphicFramePr>
            <a:graphicFrameLocks noGrp="1"/>
          </p:cNvGraphicFramePr>
          <p:nvPr>
            <p:extLst>
              <p:ext uri="{D42A27DB-BD31-4B8C-83A1-F6EECF244321}">
                <p14:modId xmlns:p14="http://schemas.microsoft.com/office/powerpoint/2010/main" val="373590559"/>
              </p:ext>
            </p:extLst>
          </p:nvPr>
        </p:nvGraphicFramePr>
        <p:xfrm>
          <a:off x="1500185" y="3289757"/>
          <a:ext cx="3095623" cy="1854200"/>
        </p:xfrm>
        <a:graphic>
          <a:graphicData uri="http://schemas.openxmlformats.org/drawingml/2006/table">
            <a:tbl>
              <a:tblPr firstRow="1" bandRow="1">
                <a:tableStyleId>{5C22544A-7EE6-4342-B048-85BDC9FD1C3A}</a:tableStyleId>
              </a:tblPr>
              <a:tblGrid>
                <a:gridCol w="1058861">
                  <a:extLst>
                    <a:ext uri="{9D8B030D-6E8A-4147-A177-3AD203B41FA5}">
                      <a16:colId xmlns:a16="http://schemas.microsoft.com/office/drawing/2014/main" val="563990482"/>
                    </a:ext>
                  </a:extLst>
                </a:gridCol>
                <a:gridCol w="1085850">
                  <a:extLst>
                    <a:ext uri="{9D8B030D-6E8A-4147-A177-3AD203B41FA5}">
                      <a16:colId xmlns:a16="http://schemas.microsoft.com/office/drawing/2014/main" val="2835710623"/>
                    </a:ext>
                  </a:extLst>
                </a:gridCol>
                <a:gridCol w="950912">
                  <a:extLst>
                    <a:ext uri="{9D8B030D-6E8A-4147-A177-3AD203B41FA5}">
                      <a16:colId xmlns:a16="http://schemas.microsoft.com/office/drawing/2014/main" val="7681753"/>
                    </a:ext>
                  </a:extLst>
                </a:gridCol>
              </a:tblGrid>
              <a:tr h="370840">
                <a:tc>
                  <a:txBody>
                    <a:bodyPr/>
                    <a:lstStyle/>
                    <a:p>
                      <a:r>
                        <a:rPr lang="en-US" dirty="0"/>
                        <a:t>X</a:t>
                      </a:r>
                    </a:p>
                  </a:txBody>
                  <a:tcPr/>
                </a:tc>
                <a:tc>
                  <a:txBody>
                    <a:bodyPr/>
                    <a:lstStyle/>
                    <a:p>
                      <a:r>
                        <a:rPr lang="en-US" dirty="0"/>
                        <a:t>Y</a:t>
                      </a:r>
                    </a:p>
                  </a:txBody>
                  <a:tcPr/>
                </a:tc>
                <a:tc>
                  <a:txBody>
                    <a:bodyPr/>
                    <a:lstStyle/>
                    <a:p>
                      <a:r>
                        <a:rPr lang="en-US" dirty="0"/>
                        <a:t>G</a:t>
                      </a:r>
                    </a:p>
                  </a:txBody>
                  <a:tcPr/>
                </a:tc>
                <a:extLst>
                  <a:ext uri="{0D108BD9-81ED-4DB2-BD59-A6C34878D82A}">
                    <a16:rowId xmlns:a16="http://schemas.microsoft.com/office/drawing/2014/main" val="1232248850"/>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725577849"/>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2884722575"/>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869565133"/>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706967276"/>
                  </a:ext>
                </a:extLst>
              </a:tr>
            </a:tbl>
          </a:graphicData>
        </a:graphic>
      </p:graphicFrame>
      <p:pic>
        <p:nvPicPr>
          <p:cNvPr id="8" name="صورة 7">
            <a:extLst>
              <a:ext uri="{FF2B5EF4-FFF2-40B4-BE49-F238E27FC236}">
                <a16:creationId xmlns:a16="http://schemas.microsoft.com/office/drawing/2014/main" id="{AA1313B1-3537-3F5E-34EF-E9A53A500610}"/>
              </a:ext>
            </a:extLst>
          </p:cNvPr>
          <p:cNvPicPr>
            <a:picLocks noChangeAspect="1"/>
          </p:cNvPicPr>
          <p:nvPr/>
        </p:nvPicPr>
        <p:blipFill>
          <a:blip r:embed="rId4"/>
          <a:stretch>
            <a:fillRect/>
          </a:stretch>
        </p:blipFill>
        <p:spPr>
          <a:xfrm>
            <a:off x="7835057" y="4086225"/>
            <a:ext cx="2400300" cy="18097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5" name="Picture 108">
            <a:extLst>
              <a:ext uri="{FF2B5EF4-FFF2-40B4-BE49-F238E27FC236}">
                <a16:creationId xmlns:a16="http://schemas.microsoft.com/office/drawing/2014/main" id="{1044C5EE-BE64-0B11-626C-A7E453C6D3C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8431072" y="3429000"/>
            <a:ext cx="3442494" cy="2155030"/>
          </a:xfrm>
        </p:spPr>
      </p:pic>
      <p:sp>
        <p:nvSpPr>
          <p:cNvPr id="27651" name="Rectangle 3">
            <a:extLst>
              <a:ext uri="{FF2B5EF4-FFF2-40B4-BE49-F238E27FC236}">
                <a16:creationId xmlns:a16="http://schemas.microsoft.com/office/drawing/2014/main" id="{15151841-7D35-9484-78F6-E591EC18123F}"/>
              </a:ext>
            </a:extLst>
          </p:cNvPr>
          <p:cNvSpPr>
            <a:spLocks noGrp="1"/>
          </p:cNvSpPr>
          <p:nvPr>
            <p:ph type="body" sz="half" idx="4294967295"/>
          </p:nvPr>
        </p:nvSpPr>
        <p:spPr>
          <a:xfrm>
            <a:off x="508934" y="1461291"/>
            <a:ext cx="6872941" cy="5287963"/>
          </a:xfrm>
        </p:spPr>
        <p:txBody>
          <a:bodyPr/>
          <a:lstStyle/>
          <a:p>
            <a:pPr marL="0" indent="0">
              <a:buNone/>
            </a:pPr>
            <a:r>
              <a:rPr lang="en-US" altLang="en-US" sz="2400" b="1" dirty="0">
                <a:solidFill>
                  <a:srgbClr val="C00000"/>
                </a:solidFill>
                <a:ea typeface="+mj-ea"/>
                <a:cs typeface="+mj-cs"/>
              </a:rPr>
              <a:t>A </a:t>
            </a:r>
            <a:r>
              <a:rPr lang="en-US" altLang="en-US" sz="2400" b="1" dirty="0">
                <a:solidFill>
                  <a:srgbClr val="C00000"/>
                </a:solidFill>
                <a:latin typeface="Comic Sans MS" panose="030F0702030302020204" pitchFamily="66" charset="0"/>
                <a:ea typeface="+mj-ea"/>
                <a:cs typeface="+mj-cs"/>
              </a:rPr>
              <a:t>three-variable K-map</a:t>
            </a:r>
            <a:r>
              <a:rPr lang="en-US" altLang="en-US" sz="2400" b="1" dirty="0">
                <a:solidFill>
                  <a:srgbClr val="C00000"/>
                </a:solidFill>
                <a:latin typeface="Comic Sans MS" panose="030F0702030302020204" pitchFamily="66" charset="0"/>
                <a:ea typeface="+mj-ea"/>
                <a:cs typeface="Times New Roman" panose="02020603050405020304" pitchFamily="18" charset="0"/>
              </a:rPr>
              <a:t>:</a:t>
            </a:r>
            <a:endParaRPr lang="en-US" altLang="en-US" sz="2400" dirty="0">
              <a:latin typeface="Comic Sans MS" panose="030F0702030302020204" pitchFamily="66" charset="0"/>
              <a:cs typeface="Times New Roman" panose="02020603050405020304" pitchFamily="18" charset="0"/>
            </a:endParaRPr>
          </a:p>
          <a:p>
            <a:endParaRPr lang="en-US" altLang="en-US" sz="2400" b="1" dirty="0">
              <a:latin typeface="Comic Sans MS" panose="030F0702030302020204" pitchFamily="66" charset="0"/>
              <a:cs typeface="Times New Roman" panose="02020603050405020304" pitchFamily="18" charset="0"/>
            </a:endParaRPr>
          </a:p>
          <a:p>
            <a:r>
              <a:rPr lang="en-US" altLang="en-US" sz="2400" dirty="0">
                <a:latin typeface="Comic Sans MS" panose="030F0702030302020204" pitchFamily="66" charset="0"/>
                <a:cs typeface="Times New Roman" panose="02020603050405020304" pitchFamily="18" charset="0"/>
              </a:rPr>
              <a:t>Where each </a:t>
            </a:r>
            <a:r>
              <a:rPr lang="en-US" altLang="en-US" sz="2400" dirty="0" err="1">
                <a:latin typeface="Comic Sans MS" panose="030F0702030302020204" pitchFamily="66" charset="0"/>
                <a:cs typeface="Times New Roman" panose="02020603050405020304" pitchFamily="18" charset="0"/>
              </a:rPr>
              <a:t>minterm</a:t>
            </a:r>
            <a:r>
              <a:rPr lang="en-US" altLang="en-US" sz="2400" dirty="0">
                <a:latin typeface="Comic Sans MS" panose="030F0702030302020204" pitchFamily="66" charset="0"/>
                <a:cs typeface="Times New Roman" panose="02020603050405020304" pitchFamily="18" charset="0"/>
              </a:rPr>
              <a:t> corresponds </a:t>
            </a:r>
          </a:p>
          <a:p>
            <a:pPr marL="0" indent="0">
              <a:buNone/>
            </a:pPr>
            <a:r>
              <a:rPr lang="en-US" altLang="en-US" sz="2400" dirty="0">
                <a:latin typeface="Comic Sans MS" panose="030F0702030302020204" pitchFamily="66" charset="0"/>
                <a:cs typeface="Times New Roman" panose="02020603050405020304" pitchFamily="18" charset="0"/>
              </a:rPr>
              <a:t>     to the product terms: </a:t>
            </a:r>
          </a:p>
          <a:p>
            <a:endParaRPr lang="en-US" altLang="en-US" sz="2400" b="1" dirty="0">
              <a:latin typeface="Comic Sans MS" panose="030F0702030302020204" pitchFamily="66" charset="0"/>
              <a:cs typeface="Times New Roman" panose="02020603050405020304" pitchFamily="18" charset="0"/>
            </a:endParaRPr>
          </a:p>
          <a:p>
            <a:endParaRPr lang="en-US" altLang="en-US" sz="1500" b="1" dirty="0">
              <a:latin typeface="Comic Sans MS" panose="030F0702030302020204" pitchFamily="66" charset="0"/>
              <a:cs typeface="Times New Roman" panose="02020603050405020304" pitchFamily="18" charset="0"/>
            </a:endParaRPr>
          </a:p>
          <a:p>
            <a:r>
              <a:rPr lang="en-US" altLang="en-US" sz="2400" dirty="0">
                <a:latin typeface="Comic Sans MS" panose="030F0702030302020204" pitchFamily="66" charset="0"/>
                <a:cs typeface="Times New Roman" panose="02020603050405020304" pitchFamily="18" charset="0"/>
              </a:rPr>
              <a:t>Note that if the binary value for an </a:t>
            </a:r>
            <a:r>
              <a:rPr lang="en-US" altLang="en-US" sz="2400" u="sng" dirty="0">
                <a:latin typeface="Comic Sans MS" panose="030F0702030302020204" pitchFamily="66" charset="0"/>
                <a:cs typeface="Times New Roman" panose="02020603050405020304" pitchFamily="18" charset="0"/>
              </a:rPr>
              <a:t>index</a:t>
            </a:r>
            <a:r>
              <a:rPr lang="en-US" altLang="en-US" sz="2400" dirty="0">
                <a:latin typeface="Comic Sans MS" panose="030F0702030302020204" pitchFamily="66" charset="0"/>
                <a:cs typeface="Times New Roman" panose="02020603050405020304" pitchFamily="18" charset="0"/>
              </a:rPr>
              <a:t> differs in one bit position, the </a:t>
            </a:r>
            <a:r>
              <a:rPr lang="en-US" altLang="en-US" sz="2400" dirty="0" err="1">
                <a:latin typeface="Comic Sans MS" panose="030F0702030302020204" pitchFamily="66" charset="0"/>
                <a:cs typeface="Times New Roman" panose="02020603050405020304" pitchFamily="18" charset="0"/>
              </a:rPr>
              <a:t>minterms</a:t>
            </a:r>
            <a:r>
              <a:rPr lang="en-US" altLang="en-US" sz="2400" dirty="0">
                <a:latin typeface="Comic Sans MS" panose="030F0702030302020204" pitchFamily="66" charset="0"/>
                <a:cs typeface="Times New Roman" panose="02020603050405020304" pitchFamily="18" charset="0"/>
              </a:rPr>
              <a:t> are   </a:t>
            </a:r>
          </a:p>
          <a:p>
            <a:pPr marL="0" indent="0">
              <a:buNone/>
            </a:pPr>
            <a:r>
              <a:rPr lang="en-US" altLang="en-US" sz="2400" dirty="0">
                <a:latin typeface="Comic Sans MS" panose="030F0702030302020204" pitchFamily="66" charset="0"/>
                <a:cs typeface="Times New Roman" panose="02020603050405020304" pitchFamily="18" charset="0"/>
              </a:rPr>
              <a:t>   adjacent on the K-Map</a:t>
            </a:r>
            <a:r>
              <a:rPr lang="en-US" altLang="en-US" sz="2400" dirty="0">
                <a:latin typeface="Comic Sans MS" panose="030F0702030302020204" pitchFamily="66" charset="0"/>
              </a:rPr>
              <a:t>  </a:t>
            </a:r>
          </a:p>
        </p:txBody>
      </p:sp>
      <p:sp>
        <p:nvSpPr>
          <p:cNvPr id="2" name="Slide Number Placeholder 1">
            <a:extLst>
              <a:ext uri="{FF2B5EF4-FFF2-40B4-BE49-F238E27FC236}">
                <a16:creationId xmlns:a16="http://schemas.microsoft.com/office/drawing/2014/main" id="{837E9422-8F08-2F09-D70F-A4C4661E32CA}"/>
              </a:ext>
            </a:extLst>
          </p:cNvPr>
          <p:cNvSpPr>
            <a:spLocks noGrp="1"/>
          </p:cNvSpPr>
          <p:nvPr>
            <p:ph type="sldNum" sz="quarter" idx="4294967295"/>
          </p:nvPr>
        </p:nvSpPr>
        <p:spPr>
          <a:xfrm>
            <a:off x="9448800" y="6430963"/>
            <a:ext cx="2743200" cy="365125"/>
          </a:xfrm>
        </p:spPr>
        <p:txBody>
          <a:bodyPr/>
          <a:lstStyle/>
          <a:p>
            <a:pPr>
              <a:defRPr/>
            </a:pPr>
            <a:r>
              <a:rPr lang="en-GB" altLang="en-US" dirty="0"/>
              <a:t>8</a:t>
            </a:r>
            <a:endParaRPr lang="en-US" altLang="en-US" dirty="0">
              <a:ea typeface="+mn-ea"/>
              <a:cs typeface="Arial" panose="020B0604020202020204" pitchFamily="34" charset="0"/>
            </a:endParaRPr>
          </a:p>
        </p:txBody>
      </p:sp>
      <p:sp>
        <p:nvSpPr>
          <p:cNvPr id="4" name="Rectangle 2">
            <a:extLst>
              <a:ext uri="{FF2B5EF4-FFF2-40B4-BE49-F238E27FC236}">
                <a16:creationId xmlns:a16="http://schemas.microsoft.com/office/drawing/2014/main" id="{466F37D9-4A71-A4E2-71DE-73BAF20C7B37}"/>
              </a:ext>
            </a:extLst>
          </p:cNvPr>
          <p:cNvSpPr txBox="1">
            <a:spLocks noChangeArrowheads="1"/>
          </p:cNvSpPr>
          <p:nvPr/>
        </p:nvSpPr>
        <p:spPr>
          <a:xfrm>
            <a:off x="2987748" y="630237"/>
            <a:ext cx="5022778"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rgbClr val="002060"/>
                </a:solidFill>
                <a:latin typeface="+mn-lt"/>
                <a:ea typeface="+mj-ea"/>
                <a:cs typeface="+mj-cs"/>
              </a:defRPr>
            </a:lvl1pPr>
          </a:lstStyle>
          <a:p>
            <a:pPr>
              <a:defRPr/>
            </a:pPr>
            <a:r>
              <a:rPr lang="en-US" sz="2900" dirty="0">
                <a:solidFill>
                  <a:schemeClr val="accent2"/>
                </a:solidFill>
                <a:latin typeface="Comic Sans MS" panose="030F0702030302020204" pitchFamily="66" charset="0"/>
                <a:ea typeface="+mn-ea"/>
                <a:cs typeface="Arial" panose="020B0604020202020204" pitchFamily="34" charset="0"/>
              </a:rPr>
              <a:t>Karnaugh Maps (K-map)</a:t>
            </a:r>
          </a:p>
        </p:txBody>
      </p:sp>
      <p:pic>
        <p:nvPicPr>
          <p:cNvPr id="6" name="صورة 5">
            <a:extLst>
              <a:ext uri="{FF2B5EF4-FFF2-40B4-BE49-F238E27FC236}">
                <a16:creationId xmlns:a16="http://schemas.microsoft.com/office/drawing/2014/main" id="{4CEE1F8B-BBEA-C520-D7A5-4A2745CE8C04}"/>
              </a:ext>
            </a:extLst>
          </p:cNvPr>
          <p:cNvPicPr>
            <a:picLocks noChangeAspect="1"/>
          </p:cNvPicPr>
          <p:nvPr/>
        </p:nvPicPr>
        <p:blipFill>
          <a:blip r:embed="rId4"/>
          <a:stretch>
            <a:fillRect/>
          </a:stretch>
        </p:blipFill>
        <p:spPr>
          <a:xfrm>
            <a:off x="7730191" y="1614487"/>
            <a:ext cx="3952875" cy="168592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a:extLst>
              <a:ext uri="{FF2B5EF4-FFF2-40B4-BE49-F238E27FC236}">
                <a16:creationId xmlns:a16="http://schemas.microsoft.com/office/drawing/2014/main" id="{6A688FE2-7140-61A7-C4AF-3D2F8104DC17}"/>
              </a:ext>
            </a:extLst>
          </p:cNvPr>
          <p:cNvSpPr>
            <a:spLocks noGrp="1"/>
          </p:cNvSpPr>
          <p:nvPr>
            <p:ph idx="1"/>
          </p:nvPr>
        </p:nvSpPr>
        <p:spPr>
          <a:xfrm>
            <a:off x="1038009" y="1928081"/>
            <a:ext cx="10964594" cy="4267898"/>
          </a:xfrm>
        </p:spPr>
        <p:txBody>
          <a:bodyPr>
            <a:normAutofit/>
          </a:bodyPr>
          <a:lstStyle/>
          <a:p>
            <a:pPr algn="just"/>
            <a:r>
              <a:rPr lang="en-US" altLang="en-US" sz="2400" b="1" dirty="0">
                <a:latin typeface="Comic Sans MS" panose="030F0702030302020204" pitchFamily="66" charset="0"/>
              </a:rPr>
              <a:t>Alternate labeling are useful:</a:t>
            </a:r>
          </a:p>
        </p:txBody>
      </p:sp>
      <p:sp>
        <p:nvSpPr>
          <p:cNvPr id="39938" name="Rectangle 2">
            <a:extLst>
              <a:ext uri="{FF2B5EF4-FFF2-40B4-BE49-F238E27FC236}">
                <a16:creationId xmlns:a16="http://schemas.microsoft.com/office/drawing/2014/main" id="{29612CF5-72F5-E3DE-BF6F-F32DA3006F88}"/>
              </a:ext>
            </a:extLst>
          </p:cNvPr>
          <p:cNvSpPr>
            <a:spLocks noGrp="1" noChangeArrowheads="1"/>
          </p:cNvSpPr>
          <p:nvPr>
            <p:ph type="title" idx="4294967295"/>
          </p:nvPr>
        </p:nvSpPr>
        <p:spPr>
          <a:xfrm>
            <a:off x="3123864" y="1022334"/>
            <a:ext cx="6149845" cy="738825"/>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Alternative  Map Labeling</a:t>
            </a:r>
          </a:p>
        </p:txBody>
      </p:sp>
      <p:sp>
        <p:nvSpPr>
          <p:cNvPr id="2" name="Slide Number Placeholder 1">
            <a:extLst>
              <a:ext uri="{FF2B5EF4-FFF2-40B4-BE49-F238E27FC236}">
                <a16:creationId xmlns:a16="http://schemas.microsoft.com/office/drawing/2014/main" id="{C1598149-3C3D-BA04-8DFE-3082B375C204}"/>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10</a:t>
            </a:fld>
            <a:endParaRPr lang="en-GB"/>
          </a:p>
        </p:txBody>
      </p:sp>
      <p:sp>
        <p:nvSpPr>
          <p:cNvPr id="29700" name="Rectangle 4">
            <a:extLst>
              <a:ext uri="{FF2B5EF4-FFF2-40B4-BE49-F238E27FC236}">
                <a16:creationId xmlns:a16="http://schemas.microsoft.com/office/drawing/2014/main" id="{9E549067-DB8E-F8EA-7BEA-4EC6C8C18F9D}"/>
              </a:ext>
            </a:extLst>
          </p:cNvPr>
          <p:cNvSpPr>
            <a:spLocks noChangeArrowheads="1"/>
          </p:cNvSpPr>
          <p:nvPr/>
        </p:nvSpPr>
        <p:spPr bwMode="auto">
          <a:xfrm>
            <a:off x="3276823" y="3938920"/>
            <a:ext cx="6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ar-SA" altLang="en-US" sz="2400" b="1" baseline="-25000">
              <a:solidFill>
                <a:srgbClr val="000000"/>
              </a:solidFill>
              <a:latin typeface="Times New Roman" panose="02020603050405020304" pitchFamily="18" charset="0"/>
              <a:ea typeface="MS PGothic" panose="020B0600070205080204" pitchFamily="34" charset="-128"/>
            </a:endParaRPr>
          </a:p>
        </p:txBody>
      </p:sp>
      <p:pic>
        <p:nvPicPr>
          <p:cNvPr id="6" name="صورة 5">
            <a:extLst>
              <a:ext uri="{FF2B5EF4-FFF2-40B4-BE49-F238E27FC236}">
                <a16:creationId xmlns:a16="http://schemas.microsoft.com/office/drawing/2014/main" id="{0FB9AEBE-507A-C07F-00EA-9E25B1C0CFE3}"/>
              </a:ext>
            </a:extLst>
          </p:cNvPr>
          <p:cNvPicPr>
            <a:picLocks noChangeAspect="1"/>
          </p:cNvPicPr>
          <p:nvPr/>
        </p:nvPicPr>
        <p:blipFill>
          <a:blip r:embed="rId3"/>
          <a:stretch>
            <a:fillRect/>
          </a:stretch>
        </p:blipFill>
        <p:spPr>
          <a:xfrm>
            <a:off x="4450948" y="2904028"/>
            <a:ext cx="3781425" cy="2562225"/>
          </a:xfrm>
          <a:prstGeom prst="rect">
            <a:avLst/>
          </a:prstGeom>
        </p:spPr>
      </p:pic>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a:extLst>
              <a:ext uri="{FF2B5EF4-FFF2-40B4-BE49-F238E27FC236}">
                <a16:creationId xmlns:a16="http://schemas.microsoft.com/office/drawing/2014/main" id="{EBE7B177-21FA-0DDC-1561-4BE210640FBE}"/>
              </a:ext>
            </a:extLst>
          </p:cNvPr>
          <p:cNvSpPr>
            <a:spLocks noGrp="1" noChangeArrowheads="1"/>
          </p:cNvSpPr>
          <p:nvPr>
            <p:ph idx="1"/>
          </p:nvPr>
        </p:nvSpPr>
        <p:spPr>
          <a:xfrm>
            <a:off x="613703" y="1768554"/>
            <a:ext cx="10964594" cy="4267898"/>
          </a:xfrm>
        </p:spPr>
        <p:txBody>
          <a:bodyPr>
            <a:noAutofit/>
          </a:bodyPr>
          <a:lstStyle/>
          <a:p>
            <a:r>
              <a:rPr lang="en-US" sz="2400" dirty="0">
                <a:latin typeface="Comic Sans MS" panose="030F0702030302020204" pitchFamily="66" charset="0"/>
              </a:rPr>
              <a:t>By convention, we represent the </a:t>
            </a:r>
            <a:r>
              <a:rPr lang="en-US" sz="2400" dirty="0" err="1">
                <a:latin typeface="Comic Sans MS" panose="030F0702030302020204" pitchFamily="66" charset="0"/>
              </a:rPr>
              <a:t>minterms</a:t>
            </a:r>
            <a:r>
              <a:rPr lang="en-US" sz="2400" dirty="0">
                <a:latin typeface="Comic Sans MS" panose="030F0702030302020204" pitchFamily="66" charset="0"/>
              </a:rPr>
              <a:t> of F by a "1" in the map and leave the </a:t>
            </a:r>
            <a:r>
              <a:rPr lang="en-US" sz="2400" dirty="0" err="1">
                <a:latin typeface="Comic Sans MS" panose="030F0702030302020204" pitchFamily="66" charset="0"/>
              </a:rPr>
              <a:t>minterms</a:t>
            </a:r>
            <a:r>
              <a:rPr lang="en-US" sz="2400" dirty="0">
                <a:latin typeface="Comic Sans MS" panose="030F0702030302020204" pitchFamily="66" charset="0"/>
              </a:rPr>
              <a:t> of  F’   blank</a:t>
            </a:r>
          </a:p>
          <a:p>
            <a:pPr marL="0" indent="0">
              <a:buNone/>
            </a:pPr>
            <a:r>
              <a:rPr lang="en-US" sz="2400" b="1" u="sng" dirty="0">
                <a:solidFill>
                  <a:srgbClr val="C00000"/>
                </a:solidFill>
                <a:latin typeface="Comic Sans MS" panose="030F0702030302020204" pitchFamily="66" charset="0"/>
              </a:rPr>
              <a:t>Example: </a:t>
            </a:r>
          </a:p>
          <a:p>
            <a:pPr marL="457200" lvl="1" indent="0">
              <a:buNone/>
            </a:pPr>
            <a:r>
              <a:rPr lang="en-US" dirty="0">
                <a:latin typeface="Comic Sans MS" panose="030F0702030302020204" pitchFamily="66" charset="0"/>
              </a:rPr>
              <a:t>F(</a:t>
            </a:r>
            <a:r>
              <a:rPr lang="en-US" dirty="0" err="1">
                <a:latin typeface="Comic Sans MS" panose="030F0702030302020204" pitchFamily="66" charset="0"/>
              </a:rPr>
              <a:t>x,y,z</a:t>
            </a:r>
            <a:r>
              <a:rPr lang="en-US" dirty="0">
                <a:latin typeface="Comic Sans MS" panose="030F0702030302020204" pitchFamily="66" charset="0"/>
              </a:rPr>
              <a:t>)=</a:t>
            </a:r>
            <a:r>
              <a:rPr lang="en-US" dirty="0">
                <a:latin typeface="Comic Sans MS" panose="030F0702030302020204" pitchFamily="66" charset="0"/>
                <a:ea typeface="Cambria Math" panose="02040503050406030204" pitchFamily="18" charset="0"/>
              </a:rPr>
              <a:t>Ʃ(2,3,4,5)</a:t>
            </a:r>
          </a:p>
          <a:p>
            <a:pPr marL="457200" lvl="1" indent="0">
              <a:buNone/>
            </a:pPr>
            <a:endParaRPr lang="en-US" dirty="0">
              <a:latin typeface="Comic Sans MS" panose="030F0702030302020204" pitchFamily="66" charset="0"/>
            </a:endParaRPr>
          </a:p>
          <a:p>
            <a:pPr marL="0" indent="0">
              <a:buNone/>
            </a:pPr>
            <a:r>
              <a:rPr lang="en-US" sz="2400" b="1" u="sng" dirty="0">
                <a:solidFill>
                  <a:srgbClr val="C00000"/>
                </a:solidFill>
                <a:latin typeface="Comic Sans MS" panose="030F0702030302020204" pitchFamily="66" charset="0"/>
              </a:rPr>
              <a:t>Example: </a:t>
            </a:r>
          </a:p>
          <a:p>
            <a:pPr marL="457200" lvl="1" indent="0">
              <a:buNone/>
            </a:pPr>
            <a:r>
              <a:rPr lang="en-US" dirty="0">
                <a:latin typeface="Comic Sans MS" panose="030F0702030302020204" pitchFamily="66" charset="0"/>
              </a:rPr>
              <a:t>G(</a:t>
            </a:r>
            <a:r>
              <a:rPr lang="en-US" dirty="0" err="1">
                <a:latin typeface="Comic Sans MS" panose="030F0702030302020204" pitchFamily="66" charset="0"/>
              </a:rPr>
              <a:t>a,b,c</a:t>
            </a:r>
            <a:r>
              <a:rPr lang="en-US" dirty="0">
                <a:latin typeface="Comic Sans MS" panose="030F0702030302020204" pitchFamily="66" charset="0"/>
              </a:rPr>
              <a:t>)=</a:t>
            </a:r>
            <a:r>
              <a:rPr lang="en-US" dirty="0">
                <a:latin typeface="Comic Sans MS" panose="030F0702030302020204" pitchFamily="66" charset="0"/>
                <a:ea typeface="Cambria Math" panose="02040503050406030204" pitchFamily="18" charset="0"/>
              </a:rPr>
              <a:t> Ʃ(3,4,6,7)</a:t>
            </a:r>
            <a:endParaRPr lang="en-US" dirty="0">
              <a:latin typeface="Comic Sans MS" panose="030F0702030302020204" pitchFamily="66" charset="0"/>
            </a:endParaRPr>
          </a:p>
          <a:p>
            <a:pPr marL="457200" lvl="1" indent="0">
              <a:buNone/>
            </a:pPr>
            <a:endParaRPr lang="en-US" dirty="0">
              <a:latin typeface="Comic Sans MS" panose="030F0702030302020204" pitchFamily="66" charset="0"/>
            </a:endParaRPr>
          </a:p>
          <a:p>
            <a:pPr marL="457200" lvl="1" indent="0">
              <a:buNone/>
            </a:pPr>
            <a:endParaRPr lang="en-US" dirty="0">
              <a:latin typeface="Comic Sans MS" panose="030F0702030302020204" pitchFamily="66" charset="0"/>
            </a:endParaRPr>
          </a:p>
        </p:txBody>
      </p:sp>
      <p:sp>
        <p:nvSpPr>
          <p:cNvPr id="41986" name="Rectangle 2">
            <a:extLst>
              <a:ext uri="{FF2B5EF4-FFF2-40B4-BE49-F238E27FC236}">
                <a16:creationId xmlns:a16="http://schemas.microsoft.com/office/drawing/2014/main" id="{26846B29-EFD1-516D-4FF0-A39AC66A7316}"/>
              </a:ext>
            </a:extLst>
          </p:cNvPr>
          <p:cNvSpPr>
            <a:spLocks noGrp="1" noChangeArrowheads="1"/>
          </p:cNvSpPr>
          <p:nvPr>
            <p:ph type="title" idx="4294967295"/>
          </p:nvPr>
        </p:nvSpPr>
        <p:spPr>
          <a:xfrm>
            <a:off x="3515595" y="1002968"/>
            <a:ext cx="4724400" cy="1158875"/>
          </a:xfrm>
        </p:spPr>
        <p:txBody>
          <a:bodyPr>
            <a:normAutofit/>
          </a:bodyPr>
          <a:lstStyle/>
          <a:p>
            <a:r>
              <a:rPr lang="en-US" sz="2900" b="1" dirty="0">
                <a:solidFill>
                  <a:schemeClr val="accent2"/>
                </a:solidFill>
                <a:latin typeface="Comic Sans MS" panose="030F0702030302020204" pitchFamily="66" charset="0"/>
                <a:ea typeface="+mn-ea"/>
                <a:cs typeface="Arial" panose="020B0604020202020204" pitchFamily="34" charset="0"/>
              </a:rPr>
              <a:t>Example Functions</a:t>
            </a:r>
          </a:p>
        </p:txBody>
      </p:sp>
      <p:sp>
        <p:nvSpPr>
          <p:cNvPr id="2" name="Slide Number Placeholder 1">
            <a:extLst>
              <a:ext uri="{FF2B5EF4-FFF2-40B4-BE49-F238E27FC236}">
                <a16:creationId xmlns:a16="http://schemas.microsoft.com/office/drawing/2014/main" id="{CE223627-A532-B852-9A58-42E230EEEB00}"/>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11</a:t>
            </a:fld>
            <a:endParaRPr lang="en-GB"/>
          </a:p>
        </p:txBody>
      </p:sp>
      <p:grpSp>
        <p:nvGrpSpPr>
          <p:cNvPr id="4" name="Group 5">
            <a:extLst>
              <a:ext uri="{FF2B5EF4-FFF2-40B4-BE49-F238E27FC236}">
                <a16:creationId xmlns:a16="http://schemas.microsoft.com/office/drawing/2014/main" id="{A7B228C1-2F71-E53F-5F4F-F14EEFF557EC}"/>
              </a:ext>
            </a:extLst>
          </p:cNvPr>
          <p:cNvGrpSpPr>
            <a:grpSpLocks/>
          </p:cNvGrpSpPr>
          <p:nvPr/>
        </p:nvGrpSpPr>
        <p:grpSpPr bwMode="auto">
          <a:xfrm>
            <a:off x="7531349" y="2331244"/>
            <a:ext cx="2878138" cy="2195512"/>
            <a:chOff x="3052" y="1391"/>
            <a:chExt cx="1813" cy="1383"/>
          </a:xfrm>
        </p:grpSpPr>
        <p:sp>
          <p:nvSpPr>
            <p:cNvPr id="9" name="Line 6">
              <a:extLst>
                <a:ext uri="{FF2B5EF4-FFF2-40B4-BE49-F238E27FC236}">
                  <a16:creationId xmlns:a16="http://schemas.microsoft.com/office/drawing/2014/main" id="{3DBAD22D-0531-C921-8B66-60C2BA24969A}"/>
                </a:ext>
              </a:extLst>
            </p:cNvPr>
            <p:cNvSpPr>
              <a:spLocks noChangeShapeType="1"/>
            </p:cNvSpPr>
            <p:nvPr/>
          </p:nvSpPr>
          <p:spPr bwMode="auto">
            <a:xfrm flipH="1">
              <a:off x="4089" y="1438"/>
              <a:ext cx="1" cy="99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 name="Text Box 7">
              <a:extLst>
                <a:ext uri="{FF2B5EF4-FFF2-40B4-BE49-F238E27FC236}">
                  <a16:creationId xmlns:a16="http://schemas.microsoft.com/office/drawing/2014/main" id="{1F9EF03E-3203-0447-1136-8DB3AD80F19D}"/>
                </a:ext>
              </a:extLst>
            </p:cNvPr>
            <p:cNvSpPr txBox="1">
              <a:spLocks noChangeArrowheads="1"/>
            </p:cNvSpPr>
            <p:nvPr/>
          </p:nvSpPr>
          <p:spPr bwMode="auto">
            <a:xfrm>
              <a:off x="4343" y="1391"/>
              <a:ext cx="241"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400" b="1">
                  <a:solidFill>
                    <a:srgbClr val="008080"/>
                  </a:solidFill>
                  <a:latin typeface="Times New Roman" panose="02020603050405020304" pitchFamily="18" charset="0"/>
                  <a:ea typeface="MS PGothic" panose="020B0600070205080204" pitchFamily="34" charset="-128"/>
                </a:rPr>
                <a:t>y</a:t>
              </a:r>
            </a:p>
          </p:txBody>
        </p:sp>
        <p:sp>
          <p:nvSpPr>
            <p:cNvPr id="11" name="Line 8">
              <a:extLst>
                <a:ext uri="{FF2B5EF4-FFF2-40B4-BE49-F238E27FC236}">
                  <a16:creationId xmlns:a16="http://schemas.microsoft.com/office/drawing/2014/main" id="{55AFC36E-74ED-FB33-9E35-19A74DDE3D3A}"/>
                </a:ext>
              </a:extLst>
            </p:cNvPr>
            <p:cNvSpPr>
              <a:spLocks noChangeShapeType="1"/>
            </p:cNvSpPr>
            <p:nvPr/>
          </p:nvSpPr>
          <p:spPr bwMode="auto">
            <a:xfrm flipV="1">
              <a:off x="3312" y="1769"/>
              <a:ext cx="1553" cy="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 name="Line 9">
              <a:extLst>
                <a:ext uri="{FF2B5EF4-FFF2-40B4-BE49-F238E27FC236}">
                  <a16:creationId xmlns:a16="http://schemas.microsoft.com/office/drawing/2014/main" id="{DB36F5A9-DCFD-3D3D-107B-8A5ACC611278}"/>
                </a:ext>
              </a:extLst>
            </p:cNvPr>
            <p:cNvSpPr>
              <a:spLocks noChangeShapeType="1"/>
            </p:cNvSpPr>
            <p:nvPr/>
          </p:nvSpPr>
          <p:spPr bwMode="auto">
            <a:xfrm>
              <a:off x="3313" y="1774"/>
              <a:ext cx="1" cy="66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 name="Line 10">
              <a:extLst>
                <a:ext uri="{FF2B5EF4-FFF2-40B4-BE49-F238E27FC236}">
                  <a16:creationId xmlns:a16="http://schemas.microsoft.com/office/drawing/2014/main" id="{1A575C01-D4C2-5C45-5619-9063108D99C2}"/>
                </a:ext>
              </a:extLst>
            </p:cNvPr>
            <p:cNvSpPr>
              <a:spLocks noChangeShapeType="1"/>
            </p:cNvSpPr>
            <p:nvPr/>
          </p:nvSpPr>
          <p:spPr bwMode="auto">
            <a:xfrm flipH="1">
              <a:off x="3705" y="1769"/>
              <a:ext cx="1" cy="98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 name="Line 11">
              <a:extLst>
                <a:ext uri="{FF2B5EF4-FFF2-40B4-BE49-F238E27FC236}">
                  <a16:creationId xmlns:a16="http://schemas.microsoft.com/office/drawing/2014/main" id="{65F79349-698A-4B64-1234-641806F3EFE9}"/>
                </a:ext>
              </a:extLst>
            </p:cNvPr>
            <p:cNvSpPr>
              <a:spLocks noChangeShapeType="1"/>
            </p:cNvSpPr>
            <p:nvPr/>
          </p:nvSpPr>
          <p:spPr bwMode="auto">
            <a:xfrm flipH="1">
              <a:off x="4471" y="1767"/>
              <a:ext cx="1" cy="10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 name="Line 12">
              <a:extLst>
                <a:ext uri="{FF2B5EF4-FFF2-40B4-BE49-F238E27FC236}">
                  <a16:creationId xmlns:a16="http://schemas.microsoft.com/office/drawing/2014/main" id="{F038A3C8-0E6A-4C2D-0699-74F7D734842E}"/>
                </a:ext>
              </a:extLst>
            </p:cNvPr>
            <p:cNvSpPr>
              <a:spLocks noChangeShapeType="1"/>
            </p:cNvSpPr>
            <p:nvPr/>
          </p:nvSpPr>
          <p:spPr bwMode="auto">
            <a:xfrm>
              <a:off x="4862" y="1770"/>
              <a:ext cx="0" cy="66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 name="Line 13">
              <a:extLst>
                <a:ext uri="{FF2B5EF4-FFF2-40B4-BE49-F238E27FC236}">
                  <a16:creationId xmlns:a16="http://schemas.microsoft.com/office/drawing/2014/main" id="{28C26FBE-3105-6673-517F-64E01E8044A9}"/>
                </a:ext>
              </a:extLst>
            </p:cNvPr>
            <p:cNvSpPr>
              <a:spLocks noChangeShapeType="1"/>
            </p:cNvSpPr>
            <p:nvPr/>
          </p:nvSpPr>
          <p:spPr bwMode="auto">
            <a:xfrm flipV="1">
              <a:off x="3056" y="2098"/>
              <a:ext cx="1807" cy="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 name="Line 14">
              <a:extLst>
                <a:ext uri="{FF2B5EF4-FFF2-40B4-BE49-F238E27FC236}">
                  <a16:creationId xmlns:a16="http://schemas.microsoft.com/office/drawing/2014/main" id="{B68F8D79-B298-BF4A-0AB5-98374FC105AD}"/>
                </a:ext>
              </a:extLst>
            </p:cNvPr>
            <p:cNvSpPr>
              <a:spLocks noChangeShapeType="1"/>
            </p:cNvSpPr>
            <p:nvPr/>
          </p:nvSpPr>
          <p:spPr bwMode="auto">
            <a:xfrm flipV="1">
              <a:off x="3316" y="2432"/>
              <a:ext cx="1548" cy="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 name="Text Box 15">
              <a:extLst>
                <a:ext uri="{FF2B5EF4-FFF2-40B4-BE49-F238E27FC236}">
                  <a16:creationId xmlns:a16="http://schemas.microsoft.com/office/drawing/2014/main" id="{FBA6C159-8624-0CA4-65E5-2B84C0E9CB9E}"/>
                </a:ext>
              </a:extLst>
            </p:cNvPr>
            <p:cNvSpPr txBox="1">
              <a:spLocks noChangeArrowheads="1"/>
            </p:cNvSpPr>
            <p:nvPr/>
          </p:nvSpPr>
          <p:spPr bwMode="auto">
            <a:xfrm>
              <a:off x="3052" y="2039"/>
              <a:ext cx="241"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400" b="1" dirty="0">
                  <a:solidFill>
                    <a:srgbClr val="008080"/>
                  </a:solidFill>
                  <a:latin typeface="Times New Roman" panose="02020603050405020304" pitchFamily="18" charset="0"/>
                  <a:ea typeface="MS PGothic" panose="020B0600070205080204" pitchFamily="34" charset="-128"/>
                </a:rPr>
                <a:t>x</a:t>
              </a:r>
            </a:p>
          </p:txBody>
        </p:sp>
        <p:sp>
          <p:nvSpPr>
            <p:cNvPr id="19" name="Text Box 16">
              <a:extLst>
                <a:ext uri="{FF2B5EF4-FFF2-40B4-BE49-F238E27FC236}">
                  <a16:creationId xmlns:a16="http://schemas.microsoft.com/office/drawing/2014/main" id="{32A11918-F321-66D0-FF79-04CC7D18F7CA}"/>
                </a:ext>
              </a:extLst>
            </p:cNvPr>
            <p:cNvSpPr txBox="1">
              <a:spLocks noChangeArrowheads="1"/>
            </p:cNvSpPr>
            <p:nvPr/>
          </p:nvSpPr>
          <p:spPr bwMode="auto">
            <a:xfrm>
              <a:off x="3677" y="175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1</a:t>
              </a:r>
            </a:p>
          </p:txBody>
        </p:sp>
        <p:sp>
          <p:nvSpPr>
            <p:cNvPr id="20" name="Text Box 17">
              <a:extLst>
                <a:ext uri="{FF2B5EF4-FFF2-40B4-BE49-F238E27FC236}">
                  <a16:creationId xmlns:a16="http://schemas.microsoft.com/office/drawing/2014/main" id="{5E11A517-7282-2803-B2E0-8A40B4A3ABF6}"/>
                </a:ext>
              </a:extLst>
            </p:cNvPr>
            <p:cNvSpPr txBox="1">
              <a:spLocks noChangeArrowheads="1"/>
            </p:cNvSpPr>
            <p:nvPr/>
          </p:nvSpPr>
          <p:spPr bwMode="auto">
            <a:xfrm>
              <a:off x="3288" y="174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dirty="0">
                  <a:latin typeface="Times New Roman" panose="02020603050405020304" pitchFamily="18" charset="0"/>
                  <a:ea typeface="MS PGothic" panose="020B0600070205080204" pitchFamily="34" charset="-128"/>
                </a:rPr>
                <a:t>0</a:t>
              </a:r>
            </a:p>
          </p:txBody>
        </p:sp>
        <p:sp>
          <p:nvSpPr>
            <p:cNvPr id="21" name="Text Box 18">
              <a:extLst>
                <a:ext uri="{FF2B5EF4-FFF2-40B4-BE49-F238E27FC236}">
                  <a16:creationId xmlns:a16="http://schemas.microsoft.com/office/drawing/2014/main" id="{16DF054B-0E94-290D-8C5F-86CD6150D8D4}"/>
                </a:ext>
              </a:extLst>
            </p:cNvPr>
            <p:cNvSpPr txBox="1">
              <a:spLocks noChangeArrowheads="1"/>
            </p:cNvSpPr>
            <p:nvPr/>
          </p:nvSpPr>
          <p:spPr bwMode="auto">
            <a:xfrm>
              <a:off x="4441" y="1744"/>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2</a:t>
              </a:r>
            </a:p>
          </p:txBody>
        </p:sp>
        <p:sp>
          <p:nvSpPr>
            <p:cNvPr id="22" name="Text Box 19">
              <a:extLst>
                <a:ext uri="{FF2B5EF4-FFF2-40B4-BE49-F238E27FC236}">
                  <a16:creationId xmlns:a16="http://schemas.microsoft.com/office/drawing/2014/main" id="{78F4011D-DC73-721C-7854-DFECD42906A6}"/>
                </a:ext>
              </a:extLst>
            </p:cNvPr>
            <p:cNvSpPr txBox="1">
              <a:spLocks noChangeArrowheads="1"/>
            </p:cNvSpPr>
            <p:nvPr/>
          </p:nvSpPr>
          <p:spPr bwMode="auto">
            <a:xfrm>
              <a:off x="3281" y="2055"/>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4</a:t>
              </a:r>
            </a:p>
          </p:txBody>
        </p:sp>
        <p:sp>
          <p:nvSpPr>
            <p:cNvPr id="23" name="Text Box 20">
              <a:extLst>
                <a:ext uri="{FF2B5EF4-FFF2-40B4-BE49-F238E27FC236}">
                  <a16:creationId xmlns:a16="http://schemas.microsoft.com/office/drawing/2014/main" id="{3D6EA3D3-FD33-AEFB-1E18-3D8C42D216CD}"/>
                </a:ext>
              </a:extLst>
            </p:cNvPr>
            <p:cNvSpPr txBox="1">
              <a:spLocks noChangeArrowheads="1"/>
            </p:cNvSpPr>
            <p:nvPr/>
          </p:nvSpPr>
          <p:spPr bwMode="auto">
            <a:xfrm>
              <a:off x="4057" y="174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dirty="0">
                  <a:latin typeface="Times New Roman" panose="02020603050405020304" pitchFamily="18" charset="0"/>
                  <a:ea typeface="MS PGothic" panose="020B0600070205080204" pitchFamily="34" charset="-128"/>
                </a:rPr>
                <a:t>3</a:t>
              </a:r>
            </a:p>
          </p:txBody>
        </p:sp>
        <p:sp>
          <p:nvSpPr>
            <p:cNvPr id="24" name="Text Box 21">
              <a:extLst>
                <a:ext uri="{FF2B5EF4-FFF2-40B4-BE49-F238E27FC236}">
                  <a16:creationId xmlns:a16="http://schemas.microsoft.com/office/drawing/2014/main" id="{6F9191B5-191C-EE5E-63CA-317C7F9E59EC}"/>
                </a:ext>
              </a:extLst>
            </p:cNvPr>
            <p:cNvSpPr txBox="1">
              <a:spLocks noChangeArrowheads="1"/>
            </p:cNvSpPr>
            <p:nvPr/>
          </p:nvSpPr>
          <p:spPr bwMode="auto">
            <a:xfrm>
              <a:off x="3685" y="206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5</a:t>
              </a:r>
            </a:p>
          </p:txBody>
        </p:sp>
        <p:sp>
          <p:nvSpPr>
            <p:cNvPr id="25" name="Text Box 22">
              <a:extLst>
                <a:ext uri="{FF2B5EF4-FFF2-40B4-BE49-F238E27FC236}">
                  <a16:creationId xmlns:a16="http://schemas.microsoft.com/office/drawing/2014/main" id="{4656BA0F-CA2D-654B-5289-F6E63C0A33CC}"/>
                </a:ext>
              </a:extLst>
            </p:cNvPr>
            <p:cNvSpPr txBox="1">
              <a:spLocks noChangeArrowheads="1"/>
            </p:cNvSpPr>
            <p:nvPr/>
          </p:nvSpPr>
          <p:spPr bwMode="auto">
            <a:xfrm>
              <a:off x="4448" y="2059"/>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dirty="0">
                  <a:latin typeface="Times New Roman" panose="02020603050405020304" pitchFamily="18" charset="0"/>
                  <a:ea typeface="MS PGothic" panose="020B0600070205080204" pitchFamily="34" charset="-128"/>
                </a:rPr>
                <a:t>6</a:t>
              </a:r>
            </a:p>
          </p:txBody>
        </p:sp>
        <p:sp>
          <p:nvSpPr>
            <p:cNvPr id="26" name="Text Box 23">
              <a:extLst>
                <a:ext uri="{FF2B5EF4-FFF2-40B4-BE49-F238E27FC236}">
                  <a16:creationId xmlns:a16="http://schemas.microsoft.com/office/drawing/2014/main" id="{2608BBD7-F836-A565-8328-8E24FEBFB23D}"/>
                </a:ext>
              </a:extLst>
            </p:cNvPr>
            <p:cNvSpPr txBox="1">
              <a:spLocks noChangeArrowheads="1"/>
            </p:cNvSpPr>
            <p:nvPr/>
          </p:nvSpPr>
          <p:spPr bwMode="auto">
            <a:xfrm>
              <a:off x="4073" y="2055"/>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7</a:t>
              </a:r>
            </a:p>
          </p:txBody>
        </p:sp>
        <p:sp>
          <p:nvSpPr>
            <p:cNvPr id="27" name="Text Box 24">
              <a:extLst>
                <a:ext uri="{FF2B5EF4-FFF2-40B4-BE49-F238E27FC236}">
                  <a16:creationId xmlns:a16="http://schemas.microsoft.com/office/drawing/2014/main" id="{F94BBA37-7CF7-09CC-6D58-9942720F9812}"/>
                </a:ext>
              </a:extLst>
            </p:cNvPr>
            <p:cNvSpPr txBox="1">
              <a:spLocks noChangeArrowheads="1"/>
            </p:cNvSpPr>
            <p:nvPr/>
          </p:nvSpPr>
          <p:spPr bwMode="auto">
            <a:xfrm>
              <a:off x="4542" y="1767"/>
              <a:ext cx="2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dirty="0">
                  <a:solidFill>
                    <a:schemeClr val="accent1">
                      <a:lumMod val="75000"/>
                    </a:schemeClr>
                  </a:solidFill>
                  <a:latin typeface="Times New Roman" panose="02020603050405020304" pitchFamily="18" charset="0"/>
                  <a:ea typeface="MS PGothic" panose="020B0600070205080204" pitchFamily="34" charset="-128"/>
                </a:rPr>
                <a:t>1</a:t>
              </a:r>
            </a:p>
          </p:txBody>
        </p:sp>
        <p:sp>
          <p:nvSpPr>
            <p:cNvPr id="28" name="Text Box 25">
              <a:extLst>
                <a:ext uri="{FF2B5EF4-FFF2-40B4-BE49-F238E27FC236}">
                  <a16:creationId xmlns:a16="http://schemas.microsoft.com/office/drawing/2014/main" id="{26F92182-E5BF-AB4A-7EA0-804E47EE8B2E}"/>
                </a:ext>
              </a:extLst>
            </p:cNvPr>
            <p:cNvSpPr txBox="1">
              <a:spLocks noChangeArrowheads="1"/>
            </p:cNvSpPr>
            <p:nvPr/>
          </p:nvSpPr>
          <p:spPr bwMode="auto">
            <a:xfrm>
              <a:off x="3803" y="2103"/>
              <a:ext cx="2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dirty="0">
                  <a:solidFill>
                    <a:schemeClr val="accent1">
                      <a:lumMod val="75000"/>
                    </a:schemeClr>
                  </a:solidFill>
                  <a:latin typeface="Times New Roman" panose="02020603050405020304" pitchFamily="18" charset="0"/>
                  <a:ea typeface="MS PGothic" panose="020B0600070205080204" pitchFamily="34" charset="-128"/>
                </a:rPr>
                <a:t>1</a:t>
              </a:r>
            </a:p>
          </p:txBody>
        </p:sp>
        <p:sp>
          <p:nvSpPr>
            <p:cNvPr id="29" name="Text Box 26">
              <a:extLst>
                <a:ext uri="{FF2B5EF4-FFF2-40B4-BE49-F238E27FC236}">
                  <a16:creationId xmlns:a16="http://schemas.microsoft.com/office/drawing/2014/main" id="{5D693072-2199-F074-2B5C-2DA8290DC82A}"/>
                </a:ext>
              </a:extLst>
            </p:cNvPr>
            <p:cNvSpPr txBox="1">
              <a:spLocks noChangeArrowheads="1"/>
            </p:cNvSpPr>
            <p:nvPr/>
          </p:nvSpPr>
          <p:spPr bwMode="auto">
            <a:xfrm>
              <a:off x="3380" y="2103"/>
              <a:ext cx="2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a:solidFill>
                    <a:schemeClr val="accent1">
                      <a:lumMod val="75000"/>
                    </a:schemeClr>
                  </a:solidFill>
                  <a:latin typeface="Times New Roman" panose="02020603050405020304" pitchFamily="18" charset="0"/>
                  <a:ea typeface="MS PGothic" panose="020B0600070205080204" pitchFamily="34" charset="-128"/>
                </a:rPr>
                <a:t>1</a:t>
              </a:r>
            </a:p>
          </p:txBody>
        </p:sp>
        <p:sp>
          <p:nvSpPr>
            <p:cNvPr id="30" name="Text Box 27">
              <a:extLst>
                <a:ext uri="{FF2B5EF4-FFF2-40B4-BE49-F238E27FC236}">
                  <a16:creationId xmlns:a16="http://schemas.microsoft.com/office/drawing/2014/main" id="{A33D8FB6-4A8D-8DE4-6906-F8ECE4EE7758}"/>
                </a:ext>
              </a:extLst>
            </p:cNvPr>
            <p:cNvSpPr txBox="1">
              <a:spLocks noChangeArrowheads="1"/>
            </p:cNvSpPr>
            <p:nvPr/>
          </p:nvSpPr>
          <p:spPr bwMode="auto">
            <a:xfrm>
              <a:off x="4149" y="1777"/>
              <a:ext cx="2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a:solidFill>
                    <a:schemeClr val="accent1">
                      <a:lumMod val="75000"/>
                    </a:schemeClr>
                  </a:solidFill>
                  <a:latin typeface="Times New Roman" panose="02020603050405020304" pitchFamily="18" charset="0"/>
                  <a:ea typeface="MS PGothic" panose="020B0600070205080204" pitchFamily="34" charset="-128"/>
                </a:rPr>
                <a:t>1</a:t>
              </a:r>
            </a:p>
          </p:txBody>
        </p:sp>
        <p:sp>
          <p:nvSpPr>
            <p:cNvPr id="31" name="Text Box 28">
              <a:extLst>
                <a:ext uri="{FF2B5EF4-FFF2-40B4-BE49-F238E27FC236}">
                  <a16:creationId xmlns:a16="http://schemas.microsoft.com/office/drawing/2014/main" id="{8656C27A-F572-A41D-F204-81D4199D327E}"/>
                </a:ext>
              </a:extLst>
            </p:cNvPr>
            <p:cNvSpPr txBox="1">
              <a:spLocks noChangeArrowheads="1"/>
            </p:cNvSpPr>
            <p:nvPr/>
          </p:nvSpPr>
          <p:spPr bwMode="auto">
            <a:xfrm>
              <a:off x="3984" y="2381"/>
              <a:ext cx="221"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400" b="1">
                  <a:solidFill>
                    <a:srgbClr val="008080"/>
                  </a:solidFill>
                  <a:latin typeface="Times New Roman" panose="02020603050405020304" pitchFamily="18" charset="0"/>
                  <a:ea typeface="MS PGothic" panose="020B0600070205080204" pitchFamily="34" charset="-128"/>
                </a:rPr>
                <a:t>z</a:t>
              </a:r>
            </a:p>
          </p:txBody>
        </p:sp>
      </p:grpSp>
      <p:grpSp>
        <p:nvGrpSpPr>
          <p:cNvPr id="35" name="Group 5">
            <a:extLst>
              <a:ext uri="{FF2B5EF4-FFF2-40B4-BE49-F238E27FC236}">
                <a16:creationId xmlns:a16="http://schemas.microsoft.com/office/drawing/2014/main" id="{E494DB18-6E12-FC17-E84B-8533AF447985}"/>
              </a:ext>
            </a:extLst>
          </p:cNvPr>
          <p:cNvGrpSpPr>
            <a:grpSpLocks/>
          </p:cNvGrpSpPr>
          <p:nvPr/>
        </p:nvGrpSpPr>
        <p:grpSpPr bwMode="auto">
          <a:xfrm>
            <a:off x="4482628" y="3735387"/>
            <a:ext cx="2878138" cy="2195512"/>
            <a:chOff x="3052" y="1391"/>
            <a:chExt cx="1813" cy="1383"/>
          </a:xfrm>
        </p:grpSpPr>
        <p:sp>
          <p:nvSpPr>
            <p:cNvPr id="36" name="Line 6">
              <a:extLst>
                <a:ext uri="{FF2B5EF4-FFF2-40B4-BE49-F238E27FC236}">
                  <a16:creationId xmlns:a16="http://schemas.microsoft.com/office/drawing/2014/main" id="{48B0CA81-55AA-0A10-B802-9CF7F9BB917D}"/>
                </a:ext>
              </a:extLst>
            </p:cNvPr>
            <p:cNvSpPr>
              <a:spLocks noChangeShapeType="1"/>
            </p:cNvSpPr>
            <p:nvPr/>
          </p:nvSpPr>
          <p:spPr bwMode="auto">
            <a:xfrm flipH="1">
              <a:off x="4089" y="1438"/>
              <a:ext cx="1" cy="99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7" name="Text Box 7">
              <a:extLst>
                <a:ext uri="{FF2B5EF4-FFF2-40B4-BE49-F238E27FC236}">
                  <a16:creationId xmlns:a16="http://schemas.microsoft.com/office/drawing/2014/main" id="{EFE6BB9C-7BA2-D787-9860-F81E626D8039}"/>
                </a:ext>
              </a:extLst>
            </p:cNvPr>
            <p:cNvSpPr txBox="1">
              <a:spLocks noChangeArrowheads="1"/>
            </p:cNvSpPr>
            <p:nvPr/>
          </p:nvSpPr>
          <p:spPr bwMode="auto">
            <a:xfrm>
              <a:off x="4343" y="1391"/>
              <a:ext cx="241"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400" b="1">
                  <a:solidFill>
                    <a:srgbClr val="008080"/>
                  </a:solidFill>
                  <a:latin typeface="Times New Roman" panose="02020603050405020304" pitchFamily="18" charset="0"/>
                  <a:ea typeface="MS PGothic" panose="020B0600070205080204" pitchFamily="34" charset="-128"/>
                </a:rPr>
                <a:t>y</a:t>
              </a:r>
            </a:p>
          </p:txBody>
        </p:sp>
        <p:sp>
          <p:nvSpPr>
            <p:cNvPr id="38" name="Line 8">
              <a:extLst>
                <a:ext uri="{FF2B5EF4-FFF2-40B4-BE49-F238E27FC236}">
                  <a16:creationId xmlns:a16="http://schemas.microsoft.com/office/drawing/2014/main" id="{5866C589-4AC1-B0CE-73BB-970D51A76679}"/>
                </a:ext>
              </a:extLst>
            </p:cNvPr>
            <p:cNvSpPr>
              <a:spLocks noChangeShapeType="1"/>
            </p:cNvSpPr>
            <p:nvPr/>
          </p:nvSpPr>
          <p:spPr bwMode="auto">
            <a:xfrm flipV="1">
              <a:off x="3312" y="1769"/>
              <a:ext cx="1553" cy="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9" name="Line 9">
              <a:extLst>
                <a:ext uri="{FF2B5EF4-FFF2-40B4-BE49-F238E27FC236}">
                  <a16:creationId xmlns:a16="http://schemas.microsoft.com/office/drawing/2014/main" id="{C1F73F01-8346-8A50-FB26-94780A6B72F2}"/>
                </a:ext>
              </a:extLst>
            </p:cNvPr>
            <p:cNvSpPr>
              <a:spLocks noChangeShapeType="1"/>
            </p:cNvSpPr>
            <p:nvPr/>
          </p:nvSpPr>
          <p:spPr bwMode="auto">
            <a:xfrm>
              <a:off x="3313" y="1774"/>
              <a:ext cx="1" cy="66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0" name="Line 10">
              <a:extLst>
                <a:ext uri="{FF2B5EF4-FFF2-40B4-BE49-F238E27FC236}">
                  <a16:creationId xmlns:a16="http://schemas.microsoft.com/office/drawing/2014/main" id="{A5A9C495-8674-30B7-7E14-56EE10BA132B}"/>
                </a:ext>
              </a:extLst>
            </p:cNvPr>
            <p:cNvSpPr>
              <a:spLocks noChangeShapeType="1"/>
            </p:cNvSpPr>
            <p:nvPr/>
          </p:nvSpPr>
          <p:spPr bwMode="auto">
            <a:xfrm flipH="1">
              <a:off x="3705" y="1769"/>
              <a:ext cx="1" cy="98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 name="Line 11">
              <a:extLst>
                <a:ext uri="{FF2B5EF4-FFF2-40B4-BE49-F238E27FC236}">
                  <a16:creationId xmlns:a16="http://schemas.microsoft.com/office/drawing/2014/main" id="{CE8AE613-9B31-26FC-8B2B-DDDCEB165596}"/>
                </a:ext>
              </a:extLst>
            </p:cNvPr>
            <p:cNvSpPr>
              <a:spLocks noChangeShapeType="1"/>
            </p:cNvSpPr>
            <p:nvPr/>
          </p:nvSpPr>
          <p:spPr bwMode="auto">
            <a:xfrm flipH="1">
              <a:off x="4471" y="1767"/>
              <a:ext cx="1" cy="10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2" name="Line 12">
              <a:extLst>
                <a:ext uri="{FF2B5EF4-FFF2-40B4-BE49-F238E27FC236}">
                  <a16:creationId xmlns:a16="http://schemas.microsoft.com/office/drawing/2014/main" id="{E5694E15-9980-9BD1-7116-DE197023579B}"/>
                </a:ext>
              </a:extLst>
            </p:cNvPr>
            <p:cNvSpPr>
              <a:spLocks noChangeShapeType="1"/>
            </p:cNvSpPr>
            <p:nvPr/>
          </p:nvSpPr>
          <p:spPr bwMode="auto">
            <a:xfrm>
              <a:off x="4862" y="1770"/>
              <a:ext cx="0" cy="66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 name="Line 13">
              <a:extLst>
                <a:ext uri="{FF2B5EF4-FFF2-40B4-BE49-F238E27FC236}">
                  <a16:creationId xmlns:a16="http://schemas.microsoft.com/office/drawing/2014/main" id="{FC918564-AEF2-45B8-7163-C92C01062C6D}"/>
                </a:ext>
              </a:extLst>
            </p:cNvPr>
            <p:cNvSpPr>
              <a:spLocks noChangeShapeType="1"/>
            </p:cNvSpPr>
            <p:nvPr/>
          </p:nvSpPr>
          <p:spPr bwMode="auto">
            <a:xfrm flipV="1">
              <a:off x="3056" y="2098"/>
              <a:ext cx="1807" cy="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4" name="Line 14">
              <a:extLst>
                <a:ext uri="{FF2B5EF4-FFF2-40B4-BE49-F238E27FC236}">
                  <a16:creationId xmlns:a16="http://schemas.microsoft.com/office/drawing/2014/main" id="{3E97A12E-6B25-531C-0014-BAA41EEFE77A}"/>
                </a:ext>
              </a:extLst>
            </p:cNvPr>
            <p:cNvSpPr>
              <a:spLocks noChangeShapeType="1"/>
            </p:cNvSpPr>
            <p:nvPr/>
          </p:nvSpPr>
          <p:spPr bwMode="auto">
            <a:xfrm flipV="1">
              <a:off x="3316" y="2432"/>
              <a:ext cx="1548" cy="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5" name="Text Box 15">
              <a:extLst>
                <a:ext uri="{FF2B5EF4-FFF2-40B4-BE49-F238E27FC236}">
                  <a16:creationId xmlns:a16="http://schemas.microsoft.com/office/drawing/2014/main" id="{AF3C12F1-826C-45C6-A202-86BDBE8D23F1}"/>
                </a:ext>
              </a:extLst>
            </p:cNvPr>
            <p:cNvSpPr txBox="1">
              <a:spLocks noChangeArrowheads="1"/>
            </p:cNvSpPr>
            <p:nvPr/>
          </p:nvSpPr>
          <p:spPr bwMode="auto">
            <a:xfrm>
              <a:off x="3052" y="2039"/>
              <a:ext cx="241"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400" b="1" dirty="0">
                  <a:solidFill>
                    <a:srgbClr val="008080"/>
                  </a:solidFill>
                  <a:latin typeface="Times New Roman" panose="02020603050405020304" pitchFamily="18" charset="0"/>
                  <a:ea typeface="MS PGothic" panose="020B0600070205080204" pitchFamily="34" charset="-128"/>
                </a:rPr>
                <a:t>x</a:t>
              </a:r>
            </a:p>
          </p:txBody>
        </p:sp>
        <p:sp>
          <p:nvSpPr>
            <p:cNvPr id="46" name="Text Box 16">
              <a:extLst>
                <a:ext uri="{FF2B5EF4-FFF2-40B4-BE49-F238E27FC236}">
                  <a16:creationId xmlns:a16="http://schemas.microsoft.com/office/drawing/2014/main" id="{5AB459F4-2A4D-085B-C5C1-BE7A5B852AD6}"/>
                </a:ext>
              </a:extLst>
            </p:cNvPr>
            <p:cNvSpPr txBox="1">
              <a:spLocks noChangeArrowheads="1"/>
            </p:cNvSpPr>
            <p:nvPr/>
          </p:nvSpPr>
          <p:spPr bwMode="auto">
            <a:xfrm>
              <a:off x="3677" y="175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1</a:t>
              </a:r>
            </a:p>
          </p:txBody>
        </p:sp>
        <p:sp>
          <p:nvSpPr>
            <p:cNvPr id="47" name="Text Box 17">
              <a:extLst>
                <a:ext uri="{FF2B5EF4-FFF2-40B4-BE49-F238E27FC236}">
                  <a16:creationId xmlns:a16="http://schemas.microsoft.com/office/drawing/2014/main" id="{8A25E443-3E83-1615-47F8-1EA0048DB4B6}"/>
                </a:ext>
              </a:extLst>
            </p:cNvPr>
            <p:cNvSpPr txBox="1">
              <a:spLocks noChangeArrowheads="1"/>
            </p:cNvSpPr>
            <p:nvPr/>
          </p:nvSpPr>
          <p:spPr bwMode="auto">
            <a:xfrm>
              <a:off x="3288" y="174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dirty="0">
                  <a:latin typeface="Times New Roman" panose="02020603050405020304" pitchFamily="18" charset="0"/>
                  <a:ea typeface="MS PGothic" panose="020B0600070205080204" pitchFamily="34" charset="-128"/>
                </a:rPr>
                <a:t>0</a:t>
              </a:r>
            </a:p>
          </p:txBody>
        </p:sp>
        <p:sp>
          <p:nvSpPr>
            <p:cNvPr id="48" name="Text Box 18">
              <a:extLst>
                <a:ext uri="{FF2B5EF4-FFF2-40B4-BE49-F238E27FC236}">
                  <a16:creationId xmlns:a16="http://schemas.microsoft.com/office/drawing/2014/main" id="{11ABAD52-7E9D-D314-39DA-941A197D1D33}"/>
                </a:ext>
              </a:extLst>
            </p:cNvPr>
            <p:cNvSpPr txBox="1">
              <a:spLocks noChangeArrowheads="1"/>
            </p:cNvSpPr>
            <p:nvPr/>
          </p:nvSpPr>
          <p:spPr bwMode="auto">
            <a:xfrm>
              <a:off x="4441" y="1744"/>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2</a:t>
              </a:r>
            </a:p>
          </p:txBody>
        </p:sp>
        <p:sp>
          <p:nvSpPr>
            <p:cNvPr id="49" name="Text Box 19">
              <a:extLst>
                <a:ext uri="{FF2B5EF4-FFF2-40B4-BE49-F238E27FC236}">
                  <a16:creationId xmlns:a16="http://schemas.microsoft.com/office/drawing/2014/main" id="{D080A08D-AE48-A114-6E6B-10CB3275863D}"/>
                </a:ext>
              </a:extLst>
            </p:cNvPr>
            <p:cNvSpPr txBox="1">
              <a:spLocks noChangeArrowheads="1"/>
            </p:cNvSpPr>
            <p:nvPr/>
          </p:nvSpPr>
          <p:spPr bwMode="auto">
            <a:xfrm>
              <a:off x="3281" y="2055"/>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4</a:t>
              </a:r>
            </a:p>
          </p:txBody>
        </p:sp>
        <p:sp>
          <p:nvSpPr>
            <p:cNvPr id="50" name="Text Box 20">
              <a:extLst>
                <a:ext uri="{FF2B5EF4-FFF2-40B4-BE49-F238E27FC236}">
                  <a16:creationId xmlns:a16="http://schemas.microsoft.com/office/drawing/2014/main" id="{720D43F3-3254-2D1D-0D91-D8FABDD0AAC3}"/>
                </a:ext>
              </a:extLst>
            </p:cNvPr>
            <p:cNvSpPr txBox="1">
              <a:spLocks noChangeArrowheads="1"/>
            </p:cNvSpPr>
            <p:nvPr/>
          </p:nvSpPr>
          <p:spPr bwMode="auto">
            <a:xfrm>
              <a:off x="4057" y="174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dirty="0">
                  <a:latin typeface="Times New Roman" panose="02020603050405020304" pitchFamily="18" charset="0"/>
                  <a:ea typeface="MS PGothic" panose="020B0600070205080204" pitchFamily="34" charset="-128"/>
                </a:rPr>
                <a:t>3</a:t>
              </a:r>
            </a:p>
          </p:txBody>
        </p:sp>
        <p:sp>
          <p:nvSpPr>
            <p:cNvPr id="51" name="Text Box 21">
              <a:extLst>
                <a:ext uri="{FF2B5EF4-FFF2-40B4-BE49-F238E27FC236}">
                  <a16:creationId xmlns:a16="http://schemas.microsoft.com/office/drawing/2014/main" id="{6FCFF093-B815-7770-5964-83B3C160FA9F}"/>
                </a:ext>
              </a:extLst>
            </p:cNvPr>
            <p:cNvSpPr txBox="1">
              <a:spLocks noChangeArrowheads="1"/>
            </p:cNvSpPr>
            <p:nvPr/>
          </p:nvSpPr>
          <p:spPr bwMode="auto">
            <a:xfrm>
              <a:off x="3685" y="2060"/>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5</a:t>
              </a:r>
            </a:p>
          </p:txBody>
        </p:sp>
        <p:sp>
          <p:nvSpPr>
            <p:cNvPr id="52" name="Text Box 22">
              <a:extLst>
                <a:ext uri="{FF2B5EF4-FFF2-40B4-BE49-F238E27FC236}">
                  <a16:creationId xmlns:a16="http://schemas.microsoft.com/office/drawing/2014/main" id="{774CFF66-FF77-57DD-62A8-66467EC8B99A}"/>
                </a:ext>
              </a:extLst>
            </p:cNvPr>
            <p:cNvSpPr txBox="1">
              <a:spLocks noChangeArrowheads="1"/>
            </p:cNvSpPr>
            <p:nvPr/>
          </p:nvSpPr>
          <p:spPr bwMode="auto">
            <a:xfrm>
              <a:off x="4448" y="2059"/>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dirty="0">
                  <a:latin typeface="Times New Roman" panose="02020603050405020304" pitchFamily="18" charset="0"/>
                  <a:ea typeface="MS PGothic" panose="020B0600070205080204" pitchFamily="34" charset="-128"/>
                </a:rPr>
                <a:t>6</a:t>
              </a:r>
            </a:p>
          </p:txBody>
        </p:sp>
        <p:sp>
          <p:nvSpPr>
            <p:cNvPr id="53" name="Text Box 23">
              <a:extLst>
                <a:ext uri="{FF2B5EF4-FFF2-40B4-BE49-F238E27FC236}">
                  <a16:creationId xmlns:a16="http://schemas.microsoft.com/office/drawing/2014/main" id="{54B36C53-CF13-7FBD-7D1C-B5675A0AAFAE}"/>
                </a:ext>
              </a:extLst>
            </p:cNvPr>
            <p:cNvSpPr txBox="1">
              <a:spLocks noChangeArrowheads="1"/>
            </p:cNvSpPr>
            <p:nvPr/>
          </p:nvSpPr>
          <p:spPr bwMode="auto">
            <a:xfrm>
              <a:off x="4073" y="2055"/>
              <a:ext cx="2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1800" b="1">
                  <a:latin typeface="Times New Roman" panose="02020603050405020304" pitchFamily="18" charset="0"/>
                  <a:ea typeface="MS PGothic" panose="020B0600070205080204" pitchFamily="34" charset="-128"/>
                </a:rPr>
                <a:t>7</a:t>
              </a:r>
            </a:p>
          </p:txBody>
        </p:sp>
        <p:sp>
          <p:nvSpPr>
            <p:cNvPr id="54" name="Text Box 24">
              <a:extLst>
                <a:ext uri="{FF2B5EF4-FFF2-40B4-BE49-F238E27FC236}">
                  <a16:creationId xmlns:a16="http://schemas.microsoft.com/office/drawing/2014/main" id="{225F24F7-DDAA-AFC8-B63D-42BBC5E446FE}"/>
                </a:ext>
              </a:extLst>
            </p:cNvPr>
            <p:cNvSpPr txBox="1">
              <a:spLocks noChangeArrowheads="1"/>
            </p:cNvSpPr>
            <p:nvPr/>
          </p:nvSpPr>
          <p:spPr bwMode="auto">
            <a:xfrm>
              <a:off x="4188" y="1767"/>
              <a:ext cx="2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dirty="0">
                  <a:solidFill>
                    <a:schemeClr val="accent1">
                      <a:lumMod val="75000"/>
                    </a:schemeClr>
                  </a:solidFill>
                  <a:latin typeface="Times New Roman" panose="02020603050405020304" pitchFamily="18" charset="0"/>
                  <a:ea typeface="MS PGothic" panose="020B0600070205080204" pitchFamily="34" charset="-128"/>
                </a:rPr>
                <a:t>1</a:t>
              </a:r>
            </a:p>
          </p:txBody>
        </p:sp>
        <p:sp>
          <p:nvSpPr>
            <p:cNvPr id="56" name="Text Box 26">
              <a:extLst>
                <a:ext uri="{FF2B5EF4-FFF2-40B4-BE49-F238E27FC236}">
                  <a16:creationId xmlns:a16="http://schemas.microsoft.com/office/drawing/2014/main" id="{163CC3D6-410B-A527-DB9B-C4E88BE6A8B9}"/>
                </a:ext>
              </a:extLst>
            </p:cNvPr>
            <p:cNvSpPr txBox="1">
              <a:spLocks noChangeArrowheads="1"/>
            </p:cNvSpPr>
            <p:nvPr/>
          </p:nvSpPr>
          <p:spPr bwMode="auto">
            <a:xfrm>
              <a:off x="3380" y="2103"/>
              <a:ext cx="2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a:solidFill>
                    <a:schemeClr val="accent1">
                      <a:lumMod val="75000"/>
                    </a:schemeClr>
                  </a:solidFill>
                  <a:latin typeface="Times New Roman" panose="02020603050405020304" pitchFamily="18" charset="0"/>
                  <a:ea typeface="MS PGothic" panose="020B0600070205080204" pitchFamily="34" charset="-128"/>
                </a:rPr>
                <a:t>1</a:t>
              </a:r>
            </a:p>
          </p:txBody>
        </p:sp>
        <p:sp>
          <p:nvSpPr>
            <p:cNvPr id="57" name="Text Box 27">
              <a:extLst>
                <a:ext uri="{FF2B5EF4-FFF2-40B4-BE49-F238E27FC236}">
                  <a16:creationId xmlns:a16="http://schemas.microsoft.com/office/drawing/2014/main" id="{A9CC764E-A97F-FA8A-C544-EB077C9105E1}"/>
                </a:ext>
              </a:extLst>
            </p:cNvPr>
            <p:cNvSpPr txBox="1">
              <a:spLocks noChangeArrowheads="1"/>
            </p:cNvSpPr>
            <p:nvPr/>
          </p:nvSpPr>
          <p:spPr bwMode="auto">
            <a:xfrm>
              <a:off x="4149" y="1777"/>
              <a:ext cx="2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en-US" altLang="en-US" sz="2800" b="1" dirty="0">
                <a:solidFill>
                  <a:schemeClr val="accent1">
                    <a:lumMod val="75000"/>
                  </a:schemeClr>
                </a:solidFill>
                <a:latin typeface="Times New Roman" panose="02020603050405020304" pitchFamily="18" charset="0"/>
                <a:ea typeface="MS PGothic" panose="020B0600070205080204" pitchFamily="34" charset="-128"/>
              </a:endParaRPr>
            </a:p>
          </p:txBody>
        </p:sp>
        <p:sp>
          <p:nvSpPr>
            <p:cNvPr id="58" name="Text Box 28">
              <a:extLst>
                <a:ext uri="{FF2B5EF4-FFF2-40B4-BE49-F238E27FC236}">
                  <a16:creationId xmlns:a16="http://schemas.microsoft.com/office/drawing/2014/main" id="{F8DFD3F5-9F1A-852D-EAAC-95BAFB41A01D}"/>
                </a:ext>
              </a:extLst>
            </p:cNvPr>
            <p:cNvSpPr txBox="1">
              <a:spLocks noChangeArrowheads="1"/>
            </p:cNvSpPr>
            <p:nvPr/>
          </p:nvSpPr>
          <p:spPr bwMode="auto">
            <a:xfrm>
              <a:off x="3984" y="2381"/>
              <a:ext cx="221"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400" b="1">
                  <a:solidFill>
                    <a:srgbClr val="008080"/>
                  </a:solidFill>
                  <a:latin typeface="Times New Roman" panose="02020603050405020304" pitchFamily="18" charset="0"/>
                  <a:ea typeface="MS PGothic" panose="020B0600070205080204" pitchFamily="34" charset="-128"/>
                </a:rPr>
                <a:t>z</a:t>
              </a:r>
            </a:p>
          </p:txBody>
        </p:sp>
      </p:grpSp>
      <p:sp>
        <p:nvSpPr>
          <p:cNvPr id="59" name="Text Box 24">
            <a:extLst>
              <a:ext uri="{FF2B5EF4-FFF2-40B4-BE49-F238E27FC236}">
                <a16:creationId xmlns:a16="http://schemas.microsoft.com/office/drawing/2014/main" id="{DB4F1B1C-A3A2-F0E1-B49B-20C31AED25C0}"/>
              </a:ext>
            </a:extLst>
          </p:cNvPr>
          <p:cNvSpPr txBox="1">
            <a:spLocks noChangeArrowheads="1"/>
          </p:cNvSpPr>
          <p:nvPr/>
        </p:nvSpPr>
        <p:spPr bwMode="auto">
          <a:xfrm>
            <a:off x="6305327" y="4855368"/>
            <a:ext cx="44291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dirty="0">
                <a:solidFill>
                  <a:schemeClr val="accent1">
                    <a:lumMod val="75000"/>
                  </a:schemeClr>
                </a:solidFill>
                <a:latin typeface="Times New Roman" panose="02020603050405020304" pitchFamily="18" charset="0"/>
                <a:ea typeface="MS PGothic" panose="020B0600070205080204" pitchFamily="34" charset="-128"/>
              </a:rPr>
              <a:t>1</a:t>
            </a:r>
          </a:p>
        </p:txBody>
      </p:sp>
      <p:sp>
        <p:nvSpPr>
          <p:cNvPr id="60" name="Text Box 24">
            <a:extLst>
              <a:ext uri="{FF2B5EF4-FFF2-40B4-BE49-F238E27FC236}">
                <a16:creationId xmlns:a16="http://schemas.microsoft.com/office/drawing/2014/main" id="{D08DA2C1-8498-239D-FA4C-B15123CF80DB}"/>
              </a:ext>
            </a:extLst>
          </p:cNvPr>
          <p:cNvSpPr txBox="1">
            <a:spLocks noChangeArrowheads="1"/>
          </p:cNvSpPr>
          <p:nvPr/>
        </p:nvSpPr>
        <p:spPr bwMode="auto">
          <a:xfrm>
            <a:off x="6875536" y="4856161"/>
            <a:ext cx="44291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dirty="0">
                <a:solidFill>
                  <a:schemeClr val="accent1">
                    <a:lumMod val="75000"/>
                  </a:schemeClr>
                </a:solidFill>
                <a:latin typeface="Times New Roman" panose="02020603050405020304" pitchFamily="18" charset="0"/>
                <a:ea typeface="MS PGothic" panose="020B0600070205080204" pitchFamily="34" charset="-128"/>
              </a:rPr>
              <a:t>1</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3">
            <a:extLst>
              <a:ext uri="{FF2B5EF4-FFF2-40B4-BE49-F238E27FC236}">
                <a16:creationId xmlns:a16="http://schemas.microsoft.com/office/drawing/2014/main" id="{4ADA9074-76A1-6798-F2AE-2E7D548565CB}"/>
              </a:ext>
            </a:extLst>
          </p:cNvPr>
          <p:cNvSpPr>
            <a:spLocks noGrp="1" noChangeArrowheads="1"/>
          </p:cNvSpPr>
          <p:nvPr>
            <p:ph idx="1"/>
          </p:nvPr>
        </p:nvSpPr>
        <p:spPr/>
        <p:txBody>
          <a:bodyPr/>
          <a:lstStyle/>
          <a:p>
            <a:pPr algn="just">
              <a:lnSpc>
                <a:spcPct val="90000"/>
              </a:lnSpc>
              <a:spcBef>
                <a:spcPct val="50000"/>
              </a:spcBef>
              <a:buSzPct val="125000"/>
              <a:defRPr/>
            </a:pPr>
            <a:r>
              <a:rPr lang="en-US" altLang="en-US" sz="2400" dirty="0">
                <a:latin typeface="Comic Sans MS" panose="030F0702030302020204" pitchFamily="66" charset="0"/>
                <a:cs typeface="Times New Roman" panose="02020603050405020304" pitchFamily="18" charset="0"/>
              </a:rPr>
              <a:t>By combining squares, we reduce number of literals in a product term</a:t>
            </a:r>
          </a:p>
          <a:p>
            <a:pPr algn="just">
              <a:lnSpc>
                <a:spcPct val="90000"/>
              </a:lnSpc>
              <a:spcBef>
                <a:spcPct val="50000"/>
              </a:spcBef>
              <a:buSzPct val="125000"/>
              <a:defRPr/>
            </a:pPr>
            <a:r>
              <a:rPr lang="en-US" altLang="en-US" sz="2400" dirty="0">
                <a:latin typeface="Comic Sans MS" panose="030F0702030302020204" pitchFamily="66" charset="0"/>
              </a:rPr>
              <a:t> On a 2-variable K-Map:</a:t>
            </a:r>
          </a:p>
          <a:p>
            <a:pPr algn="just">
              <a:lnSpc>
                <a:spcPct val="90000"/>
              </a:lnSpc>
              <a:spcBef>
                <a:spcPct val="50000"/>
              </a:spcBef>
              <a:buSzPct val="125000"/>
              <a:defRPr/>
            </a:pPr>
            <a:endParaRPr lang="en-US" altLang="en-US" sz="3000" dirty="0"/>
          </a:p>
          <a:p>
            <a:pPr marL="0" indent="0" algn="just">
              <a:spcBef>
                <a:spcPct val="50000"/>
              </a:spcBef>
              <a:buSzPct val="125000"/>
              <a:buNone/>
              <a:defRPr/>
            </a:pPr>
            <a:endParaRPr lang="en-US" altLang="en-US" sz="3000" dirty="0"/>
          </a:p>
        </p:txBody>
      </p:sp>
      <p:sp>
        <p:nvSpPr>
          <p:cNvPr id="46082" name="Rectangle 2">
            <a:extLst>
              <a:ext uri="{FF2B5EF4-FFF2-40B4-BE49-F238E27FC236}">
                <a16:creationId xmlns:a16="http://schemas.microsoft.com/office/drawing/2014/main" id="{BA4A988A-6FB3-BE74-2894-05C0586BDC93}"/>
              </a:ext>
            </a:extLst>
          </p:cNvPr>
          <p:cNvSpPr>
            <a:spLocks noGrp="1" noChangeArrowheads="1"/>
          </p:cNvSpPr>
          <p:nvPr>
            <p:ph type="title" idx="4294967295"/>
          </p:nvPr>
        </p:nvSpPr>
        <p:spPr>
          <a:xfrm>
            <a:off x="4319588" y="896150"/>
            <a:ext cx="3919537"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3" name="Slide Number Placeholder 2">
            <a:extLst>
              <a:ext uri="{FF2B5EF4-FFF2-40B4-BE49-F238E27FC236}">
                <a16:creationId xmlns:a16="http://schemas.microsoft.com/office/drawing/2014/main" id="{1188D747-78F3-6F9A-B254-C72F75EA9BEC}"/>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12</a:t>
            </a:fld>
            <a:endParaRPr lang="en-GB"/>
          </a:p>
        </p:txBody>
      </p:sp>
      <p:graphicFrame>
        <p:nvGraphicFramePr>
          <p:cNvPr id="2" name="Table 1">
            <a:extLst>
              <a:ext uri="{FF2B5EF4-FFF2-40B4-BE49-F238E27FC236}">
                <a16:creationId xmlns:a16="http://schemas.microsoft.com/office/drawing/2014/main" id="{70AEF513-1425-AF0C-03AC-FEEBF03BE59D}"/>
              </a:ext>
            </a:extLst>
          </p:cNvPr>
          <p:cNvGraphicFramePr>
            <a:graphicFrameLocks noGrp="1"/>
          </p:cNvGraphicFramePr>
          <p:nvPr>
            <p:extLst>
              <p:ext uri="{D42A27DB-BD31-4B8C-83A1-F6EECF244321}">
                <p14:modId xmlns:p14="http://schemas.microsoft.com/office/powerpoint/2010/main" val="406491511"/>
              </p:ext>
            </p:extLst>
          </p:nvPr>
        </p:nvGraphicFramePr>
        <p:xfrm>
          <a:off x="2575625" y="2831243"/>
          <a:ext cx="7854249" cy="1909338"/>
        </p:xfrm>
        <a:graphic>
          <a:graphicData uri="http://schemas.openxmlformats.org/drawingml/2006/table">
            <a:tbl>
              <a:tblPr firstRow="1" bandRow="1">
                <a:tableStyleId>{5C22544A-7EE6-4342-B048-85BDC9FD1C3A}</a:tableStyleId>
              </a:tblPr>
              <a:tblGrid>
                <a:gridCol w="2684558">
                  <a:extLst>
                    <a:ext uri="{9D8B030D-6E8A-4147-A177-3AD203B41FA5}">
                      <a16:colId xmlns:a16="http://schemas.microsoft.com/office/drawing/2014/main" val="20000"/>
                    </a:ext>
                  </a:extLst>
                </a:gridCol>
                <a:gridCol w="5169691">
                  <a:extLst>
                    <a:ext uri="{9D8B030D-6E8A-4147-A177-3AD203B41FA5}">
                      <a16:colId xmlns:a16="http://schemas.microsoft.com/office/drawing/2014/main" val="20001"/>
                    </a:ext>
                  </a:extLst>
                </a:gridCol>
              </a:tblGrid>
              <a:tr h="461588">
                <a:tc>
                  <a:txBody>
                    <a:bodyPr/>
                    <a:lstStyle/>
                    <a:p>
                      <a:pPr algn="ctr"/>
                      <a:r>
                        <a:rPr lang="en-US" sz="2000" b="1" dirty="0">
                          <a:solidFill>
                            <a:schemeClr val="tx1"/>
                          </a:solidFill>
                          <a:latin typeface="Comic Sans MS" panose="030F0702030302020204" pitchFamily="66" charset="0"/>
                        </a:rPr>
                        <a:t># of </a:t>
                      </a:r>
                      <a:r>
                        <a:rPr lang="en-US" altLang="en-US" sz="2000" b="1" dirty="0">
                          <a:solidFill>
                            <a:schemeClr val="tx1"/>
                          </a:solidFill>
                          <a:latin typeface="Comic Sans MS" panose="030F0702030302020204" pitchFamily="66" charset="0"/>
                          <a:cs typeface="Times New Roman" panose="02020603050405020304" pitchFamily="18" charset="0"/>
                        </a:rPr>
                        <a:t>adjacent squares </a:t>
                      </a:r>
                      <a:endParaRPr lang="en-US" sz="2000" b="1" dirty="0">
                        <a:solidFill>
                          <a:schemeClr val="tx1"/>
                        </a:solidFill>
                        <a:latin typeface="Comic Sans MS" panose="030F0702030302020204" pitchFamily="66" charset="0"/>
                      </a:endParaRP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tc>
                  <a:txBody>
                    <a:bodyPr/>
                    <a:lstStyle/>
                    <a:p>
                      <a:pPr algn="ctr"/>
                      <a:r>
                        <a:rPr lang="en-US" altLang="en-US" sz="2000" b="1" dirty="0">
                          <a:solidFill>
                            <a:schemeClr val="tx1"/>
                          </a:solidFill>
                          <a:latin typeface="Comic Sans MS" panose="030F0702030302020204" pitchFamily="66" charset="0"/>
                          <a:cs typeface="Times New Roman" panose="02020603050405020304" pitchFamily="18" charset="0"/>
                        </a:rPr>
                        <a:t>Represents </a:t>
                      </a:r>
                      <a:endParaRPr lang="en-US" sz="2000" b="1" dirty="0">
                        <a:solidFill>
                          <a:schemeClr val="tx1"/>
                        </a:solidFill>
                        <a:latin typeface="Comic Sans MS" panose="030F0702030302020204" pitchFamily="66" charset="0"/>
                      </a:endParaRP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10000"/>
                  </a:ext>
                </a:extLst>
              </a:tr>
              <a:tr h="373504">
                <a:tc>
                  <a:txBody>
                    <a:bodyPr/>
                    <a:lstStyle/>
                    <a:p>
                      <a:pPr algn="ctr"/>
                      <a:r>
                        <a:rPr lang="en-US" sz="2000" b="0" dirty="0">
                          <a:latin typeface="Comic Sans MS" panose="030F0702030302020204" pitchFamily="66" charset="0"/>
                        </a:rPr>
                        <a:t>1</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r>
                        <a:rPr lang="en-US" altLang="en-US" sz="2000" b="0" dirty="0">
                          <a:latin typeface="Comic Sans MS" panose="030F0702030302020204" pitchFamily="66" charset="0"/>
                          <a:cs typeface="Times New Roman" panose="02020603050405020304" pitchFamily="18" charset="0"/>
                        </a:rPr>
                        <a:t>A minterm with two variables</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0001"/>
                  </a:ext>
                </a:extLst>
              </a:tr>
              <a:tr h="373504">
                <a:tc>
                  <a:txBody>
                    <a:bodyPr/>
                    <a:lstStyle/>
                    <a:p>
                      <a:pPr algn="ctr"/>
                      <a:r>
                        <a:rPr lang="en-US" sz="2000" b="0" dirty="0">
                          <a:latin typeface="Comic Sans MS" panose="030F0702030302020204" pitchFamily="66" charset="0"/>
                        </a:rPr>
                        <a:t>2</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altLang="en-US" sz="2000" b="0" dirty="0">
                          <a:latin typeface="Comic Sans MS" panose="030F0702030302020204" pitchFamily="66" charset="0"/>
                          <a:cs typeface="Times New Roman" panose="02020603050405020304" pitchFamily="18" charset="0"/>
                        </a:rPr>
                        <a:t>A product term with one variables</a:t>
                      </a: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415734">
                <a:tc>
                  <a:txBody>
                    <a:bodyPr/>
                    <a:lstStyle/>
                    <a:p>
                      <a:pPr algn="ctr"/>
                      <a:r>
                        <a:rPr lang="en-US" sz="2000" b="0" dirty="0">
                          <a:latin typeface="Comic Sans MS" panose="030F0702030302020204" pitchFamily="66" charset="0"/>
                        </a:rPr>
                        <a:t>4</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r>
                        <a:rPr lang="en-US" altLang="en-US" sz="2000" b="0" dirty="0">
                          <a:latin typeface="Comic Sans MS" panose="030F0702030302020204" pitchFamily="66" charset="0"/>
                          <a:cs typeface="Times New Roman" panose="02020603050405020304" pitchFamily="18" charset="0"/>
                        </a:rPr>
                        <a:t>The function of all ones (no variables) = 1</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7094011"/>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3">
            <a:extLst>
              <a:ext uri="{FF2B5EF4-FFF2-40B4-BE49-F238E27FC236}">
                <a16:creationId xmlns:a16="http://schemas.microsoft.com/office/drawing/2014/main" id="{4ADA9074-76A1-6798-F2AE-2E7D548565CB}"/>
              </a:ext>
            </a:extLst>
          </p:cNvPr>
          <p:cNvSpPr>
            <a:spLocks noGrp="1" noChangeArrowheads="1"/>
          </p:cNvSpPr>
          <p:nvPr>
            <p:ph idx="1"/>
          </p:nvPr>
        </p:nvSpPr>
        <p:spPr/>
        <p:txBody>
          <a:bodyPr/>
          <a:lstStyle/>
          <a:p>
            <a:pPr algn="just">
              <a:lnSpc>
                <a:spcPct val="90000"/>
              </a:lnSpc>
              <a:spcBef>
                <a:spcPct val="50000"/>
              </a:spcBef>
              <a:buSzPct val="125000"/>
              <a:defRPr/>
            </a:pPr>
            <a:r>
              <a:rPr lang="en-US" altLang="en-US" sz="2400" dirty="0">
                <a:latin typeface="Comic Sans MS" panose="030F0702030302020204" pitchFamily="66" charset="0"/>
                <a:cs typeface="Times New Roman" panose="02020603050405020304" pitchFamily="18" charset="0"/>
              </a:rPr>
              <a:t>By combining squares, we reduce number of literals in a product term</a:t>
            </a:r>
          </a:p>
          <a:p>
            <a:pPr algn="just">
              <a:lnSpc>
                <a:spcPct val="90000"/>
              </a:lnSpc>
              <a:spcBef>
                <a:spcPct val="50000"/>
              </a:spcBef>
              <a:buSzPct val="125000"/>
              <a:defRPr/>
            </a:pPr>
            <a:r>
              <a:rPr lang="en-US" altLang="en-US" sz="2400" dirty="0">
                <a:latin typeface="Comic Sans MS" panose="030F0702030302020204" pitchFamily="66" charset="0"/>
              </a:rPr>
              <a:t> On a 3-variable K-Map:</a:t>
            </a:r>
          </a:p>
          <a:p>
            <a:pPr algn="just">
              <a:lnSpc>
                <a:spcPct val="90000"/>
              </a:lnSpc>
              <a:spcBef>
                <a:spcPct val="50000"/>
              </a:spcBef>
              <a:buSzPct val="125000"/>
              <a:defRPr/>
            </a:pPr>
            <a:endParaRPr lang="en-US" altLang="en-US" sz="3000" dirty="0"/>
          </a:p>
          <a:p>
            <a:pPr marL="0" indent="0" algn="just">
              <a:spcBef>
                <a:spcPct val="50000"/>
              </a:spcBef>
              <a:buSzPct val="125000"/>
              <a:buNone/>
              <a:defRPr/>
            </a:pPr>
            <a:endParaRPr lang="en-US" altLang="en-US" sz="3000" dirty="0"/>
          </a:p>
        </p:txBody>
      </p:sp>
      <p:sp>
        <p:nvSpPr>
          <p:cNvPr id="46082" name="Rectangle 2">
            <a:extLst>
              <a:ext uri="{FF2B5EF4-FFF2-40B4-BE49-F238E27FC236}">
                <a16:creationId xmlns:a16="http://schemas.microsoft.com/office/drawing/2014/main" id="{BA4A988A-6FB3-BE74-2894-05C0586BDC93}"/>
              </a:ext>
            </a:extLst>
          </p:cNvPr>
          <p:cNvSpPr>
            <a:spLocks noGrp="1" noChangeArrowheads="1"/>
          </p:cNvSpPr>
          <p:nvPr>
            <p:ph type="title" idx="4294967295"/>
          </p:nvPr>
        </p:nvSpPr>
        <p:spPr>
          <a:xfrm>
            <a:off x="4319588" y="896150"/>
            <a:ext cx="3919537"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3" name="Slide Number Placeholder 2">
            <a:extLst>
              <a:ext uri="{FF2B5EF4-FFF2-40B4-BE49-F238E27FC236}">
                <a16:creationId xmlns:a16="http://schemas.microsoft.com/office/drawing/2014/main" id="{1188D747-78F3-6F9A-B254-C72F75EA9BEC}"/>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13</a:t>
            </a:fld>
            <a:endParaRPr lang="en-GB"/>
          </a:p>
        </p:txBody>
      </p:sp>
      <p:graphicFrame>
        <p:nvGraphicFramePr>
          <p:cNvPr id="2" name="Table 1">
            <a:extLst>
              <a:ext uri="{FF2B5EF4-FFF2-40B4-BE49-F238E27FC236}">
                <a16:creationId xmlns:a16="http://schemas.microsoft.com/office/drawing/2014/main" id="{70AEF513-1425-AF0C-03AC-FEEBF03BE59D}"/>
              </a:ext>
            </a:extLst>
          </p:cNvPr>
          <p:cNvGraphicFramePr>
            <a:graphicFrameLocks noGrp="1"/>
          </p:cNvGraphicFramePr>
          <p:nvPr>
            <p:extLst>
              <p:ext uri="{D42A27DB-BD31-4B8C-83A1-F6EECF244321}">
                <p14:modId xmlns:p14="http://schemas.microsoft.com/office/powerpoint/2010/main" val="4180967910"/>
              </p:ext>
            </p:extLst>
          </p:nvPr>
        </p:nvGraphicFramePr>
        <p:xfrm>
          <a:off x="2575625" y="2831243"/>
          <a:ext cx="7854249" cy="2305606"/>
        </p:xfrm>
        <a:graphic>
          <a:graphicData uri="http://schemas.openxmlformats.org/drawingml/2006/table">
            <a:tbl>
              <a:tblPr firstRow="1" bandRow="1">
                <a:tableStyleId>{5C22544A-7EE6-4342-B048-85BDC9FD1C3A}</a:tableStyleId>
              </a:tblPr>
              <a:tblGrid>
                <a:gridCol w="2684558">
                  <a:extLst>
                    <a:ext uri="{9D8B030D-6E8A-4147-A177-3AD203B41FA5}">
                      <a16:colId xmlns:a16="http://schemas.microsoft.com/office/drawing/2014/main" val="20000"/>
                    </a:ext>
                  </a:extLst>
                </a:gridCol>
                <a:gridCol w="5169691">
                  <a:extLst>
                    <a:ext uri="{9D8B030D-6E8A-4147-A177-3AD203B41FA5}">
                      <a16:colId xmlns:a16="http://schemas.microsoft.com/office/drawing/2014/main" val="20001"/>
                    </a:ext>
                  </a:extLst>
                </a:gridCol>
              </a:tblGrid>
              <a:tr h="461588">
                <a:tc>
                  <a:txBody>
                    <a:bodyPr/>
                    <a:lstStyle/>
                    <a:p>
                      <a:pPr algn="ctr"/>
                      <a:r>
                        <a:rPr lang="en-US" sz="2000" b="1" dirty="0">
                          <a:solidFill>
                            <a:schemeClr val="tx1"/>
                          </a:solidFill>
                          <a:latin typeface="Comic Sans MS" panose="030F0702030302020204" pitchFamily="66" charset="0"/>
                        </a:rPr>
                        <a:t># of </a:t>
                      </a:r>
                      <a:r>
                        <a:rPr lang="en-US" altLang="en-US" sz="2000" b="1" dirty="0">
                          <a:solidFill>
                            <a:schemeClr val="tx1"/>
                          </a:solidFill>
                          <a:latin typeface="Comic Sans MS" panose="030F0702030302020204" pitchFamily="66" charset="0"/>
                          <a:cs typeface="Times New Roman" panose="02020603050405020304" pitchFamily="18" charset="0"/>
                        </a:rPr>
                        <a:t>adjacent squares </a:t>
                      </a:r>
                      <a:endParaRPr lang="en-US" sz="2000" b="1" dirty="0">
                        <a:solidFill>
                          <a:schemeClr val="tx1"/>
                        </a:solidFill>
                        <a:latin typeface="Comic Sans MS" panose="030F0702030302020204" pitchFamily="66" charset="0"/>
                      </a:endParaRP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tc>
                  <a:txBody>
                    <a:bodyPr/>
                    <a:lstStyle/>
                    <a:p>
                      <a:pPr algn="ctr"/>
                      <a:r>
                        <a:rPr lang="en-US" altLang="en-US" sz="2000" b="1" dirty="0">
                          <a:solidFill>
                            <a:schemeClr val="tx1"/>
                          </a:solidFill>
                          <a:latin typeface="Comic Sans MS" panose="030F0702030302020204" pitchFamily="66" charset="0"/>
                          <a:cs typeface="Times New Roman" panose="02020603050405020304" pitchFamily="18" charset="0"/>
                        </a:rPr>
                        <a:t>Represents </a:t>
                      </a:r>
                      <a:endParaRPr lang="en-US" sz="2000" b="1" dirty="0">
                        <a:solidFill>
                          <a:schemeClr val="tx1"/>
                        </a:solidFill>
                        <a:latin typeface="Comic Sans MS" panose="030F0702030302020204" pitchFamily="66" charset="0"/>
                      </a:endParaRP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10000"/>
                  </a:ext>
                </a:extLst>
              </a:tr>
              <a:tr h="373504">
                <a:tc>
                  <a:txBody>
                    <a:bodyPr/>
                    <a:lstStyle/>
                    <a:p>
                      <a:pPr algn="ctr"/>
                      <a:r>
                        <a:rPr lang="en-US" sz="2000" b="0" dirty="0">
                          <a:latin typeface="Comic Sans MS" panose="030F0702030302020204" pitchFamily="66" charset="0"/>
                        </a:rPr>
                        <a:t>1</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r>
                        <a:rPr lang="en-US" altLang="en-US" sz="2000" b="0" dirty="0">
                          <a:latin typeface="Comic Sans MS" panose="030F0702030302020204" pitchFamily="66" charset="0"/>
                          <a:cs typeface="Times New Roman" panose="02020603050405020304" pitchFamily="18" charset="0"/>
                        </a:rPr>
                        <a:t>A minterm with three variables</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0001"/>
                  </a:ext>
                </a:extLst>
              </a:tr>
              <a:tr h="373504">
                <a:tc>
                  <a:txBody>
                    <a:bodyPr/>
                    <a:lstStyle/>
                    <a:p>
                      <a:pPr algn="ctr"/>
                      <a:r>
                        <a:rPr lang="en-US" sz="2000" b="0" dirty="0">
                          <a:latin typeface="Comic Sans MS" panose="030F0702030302020204" pitchFamily="66" charset="0"/>
                        </a:rPr>
                        <a:t>2</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altLang="en-US" sz="2000" b="0" dirty="0">
                          <a:latin typeface="Comic Sans MS" panose="030F0702030302020204" pitchFamily="66" charset="0"/>
                          <a:cs typeface="Times New Roman" panose="02020603050405020304" pitchFamily="18" charset="0"/>
                        </a:rPr>
                        <a:t>A product term with two variables</a:t>
                      </a: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73504">
                <a:tc>
                  <a:txBody>
                    <a:bodyPr/>
                    <a:lstStyle/>
                    <a:p>
                      <a:pPr algn="ctr"/>
                      <a:r>
                        <a:rPr lang="en-US" sz="2000" b="0" dirty="0">
                          <a:latin typeface="Comic Sans MS" panose="030F0702030302020204" pitchFamily="66" charset="0"/>
                        </a:rPr>
                        <a:t>4</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r>
                        <a:rPr lang="en-US" altLang="en-US" sz="2000" b="0" dirty="0">
                          <a:latin typeface="Comic Sans MS" panose="030F0702030302020204" pitchFamily="66" charset="0"/>
                          <a:cs typeface="Times New Roman" panose="02020603050405020304" pitchFamily="18" charset="0"/>
                        </a:rPr>
                        <a:t>A product term with one variable</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0003"/>
                  </a:ext>
                </a:extLst>
              </a:tr>
              <a:tr h="415734">
                <a:tc>
                  <a:txBody>
                    <a:bodyPr/>
                    <a:lstStyle/>
                    <a:p>
                      <a:pPr algn="ctr"/>
                      <a:r>
                        <a:rPr lang="en-US" sz="2000" b="0" dirty="0">
                          <a:latin typeface="Comic Sans MS" panose="030F0702030302020204" pitchFamily="66" charset="0"/>
                        </a:rPr>
                        <a:t>8</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r>
                        <a:rPr lang="en-US" altLang="en-US" sz="2000" b="0" dirty="0">
                          <a:latin typeface="Comic Sans MS" panose="030F0702030302020204" pitchFamily="66" charset="0"/>
                          <a:cs typeface="Times New Roman" panose="02020603050405020304" pitchFamily="18" charset="0"/>
                        </a:rPr>
                        <a:t>The function of all ones (no variables) = 1</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a:extLst>
              <a:ext uri="{FF2B5EF4-FFF2-40B4-BE49-F238E27FC236}">
                <a16:creationId xmlns:a16="http://schemas.microsoft.com/office/drawing/2014/main" id="{E12EC92B-A568-D4C0-EB8C-F355E7E4D5E7}"/>
              </a:ext>
            </a:extLst>
          </p:cNvPr>
          <p:cNvSpPr>
            <a:spLocks noGrp="1"/>
          </p:cNvSpPr>
          <p:nvPr>
            <p:ph idx="1"/>
          </p:nvPr>
        </p:nvSpPr>
        <p:spPr/>
        <p:txBody>
          <a:bodyPr/>
          <a:lstStyle/>
          <a:p>
            <a:pPr marL="0" indent="0">
              <a:lnSpc>
                <a:spcPct val="150000"/>
              </a:lnSpc>
              <a:buNone/>
            </a:pPr>
            <a:r>
              <a:rPr lang="en-GB" altLang="en-US" b="1" dirty="0">
                <a:latin typeface="Comic Sans MS" panose="030F0702030302020204" pitchFamily="66" charset="0"/>
                <a:cs typeface="Times New Roman" panose="02020603050405020304" pitchFamily="18" charset="0"/>
              </a:rPr>
              <a:t>Groupings to select product-terms must be:</a:t>
            </a:r>
          </a:p>
          <a:p>
            <a:pPr marL="971550" lvl="1" indent="-514350">
              <a:lnSpc>
                <a:spcPct val="150000"/>
              </a:lnSpc>
              <a:buFont typeface="Times New Roman" panose="02020603050405020304" pitchFamily="18" charset="0"/>
              <a:buAutoNum type="arabicPeriod"/>
            </a:pPr>
            <a:r>
              <a:rPr lang="en-GB" altLang="en-US" dirty="0">
                <a:latin typeface="Comic Sans MS" panose="030F0702030302020204" pitchFamily="66" charset="0"/>
                <a:cs typeface="Times New Roman" panose="02020603050405020304" pitchFamily="18" charset="0"/>
              </a:rPr>
              <a:t>Rectangular in shape</a:t>
            </a:r>
          </a:p>
          <a:p>
            <a:pPr marL="971550" lvl="1" indent="-514350">
              <a:lnSpc>
                <a:spcPct val="150000"/>
              </a:lnSpc>
              <a:buFont typeface="Times New Roman" panose="02020603050405020304" pitchFamily="18" charset="0"/>
              <a:buAutoNum type="arabicPeriod"/>
            </a:pPr>
            <a:r>
              <a:rPr lang="en-GB" altLang="en-US" dirty="0">
                <a:latin typeface="Comic Sans MS" panose="030F0702030302020204" pitchFamily="66" charset="0"/>
                <a:cs typeface="Times New Roman" panose="02020603050405020304" pitchFamily="18" charset="0"/>
              </a:rPr>
              <a:t>In powers of twos (1, 2, 4, 8, etc.)</a:t>
            </a:r>
          </a:p>
          <a:p>
            <a:pPr marL="971550" lvl="1" indent="-514350">
              <a:lnSpc>
                <a:spcPct val="150000"/>
              </a:lnSpc>
              <a:buFont typeface="Times New Roman" panose="02020603050405020304" pitchFamily="18" charset="0"/>
              <a:buAutoNum type="arabicPeriod"/>
            </a:pPr>
            <a:r>
              <a:rPr lang="en-GB" altLang="en-US" dirty="0">
                <a:latin typeface="Comic Sans MS" panose="030F0702030302020204" pitchFamily="66" charset="0"/>
                <a:cs typeface="Times New Roman" panose="02020603050405020304" pitchFamily="18" charset="0"/>
              </a:rPr>
              <a:t>Always select largest possible groupings of </a:t>
            </a:r>
            <a:r>
              <a:rPr lang="en-GB" altLang="en-US" dirty="0" err="1">
                <a:latin typeface="Comic Sans MS" panose="030F0702030302020204" pitchFamily="66" charset="0"/>
                <a:cs typeface="Times New Roman" panose="02020603050405020304" pitchFamily="18" charset="0"/>
              </a:rPr>
              <a:t>minterms</a:t>
            </a:r>
            <a:r>
              <a:rPr lang="en-GB" altLang="en-US" dirty="0">
                <a:latin typeface="Comic Sans MS" panose="030F0702030302020204" pitchFamily="66" charset="0"/>
                <a:cs typeface="Times New Roman" panose="02020603050405020304" pitchFamily="18" charset="0"/>
              </a:rPr>
              <a:t> (i.e. prime implicants)</a:t>
            </a:r>
          </a:p>
          <a:p>
            <a:pPr marL="971550" lvl="1" indent="-514350">
              <a:lnSpc>
                <a:spcPct val="150000"/>
              </a:lnSpc>
              <a:buFont typeface="Times New Roman" panose="02020603050405020304" pitchFamily="18" charset="0"/>
              <a:buAutoNum type="arabicPeriod"/>
            </a:pPr>
            <a:r>
              <a:rPr lang="en-GB" altLang="en-US" dirty="0">
                <a:latin typeface="Comic Sans MS" panose="030F0702030302020204" pitchFamily="66" charset="0"/>
                <a:cs typeface="Times New Roman" panose="02020603050405020304" pitchFamily="18" charset="0"/>
              </a:rPr>
              <a:t>Eliminate redundant groupings</a:t>
            </a:r>
          </a:p>
        </p:txBody>
      </p:sp>
      <p:sp>
        <p:nvSpPr>
          <p:cNvPr id="4" name="Rectangle 2">
            <a:extLst>
              <a:ext uri="{FF2B5EF4-FFF2-40B4-BE49-F238E27FC236}">
                <a16:creationId xmlns:a16="http://schemas.microsoft.com/office/drawing/2014/main" id="{F0332358-CD7C-80BE-D4F2-773BAB1DC45D}"/>
              </a:ext>
            </a:extLst>
          </p:cNvPr>
          <p:cNvSpPr>
            <a:spLocks noGrp="1" noChangeArrowheads="1"/>
          </p:cNvSpPr>
          <p:nvPr>
            <p:ph type="title" idx="4294967295"/>
          </p:nvPr>
        </p:nvSpPr>
        <p:spPr>
          <a:xfrm>
            <a:off x="3414713" y="964364"/>
            <a:ext cx="4167187"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2" name="Slide Number Placeholder 1">
            <a:extLst>
              <a:ext uri="{FF2B5EF4-FFF2-40B4-BE49-F238E27FC236}">
                <a16:creationId xmlns:a16="http://schemas.microsoft.com/office/drawing/2014/main" id="{EE6EE8BF-311D-A535-4863-AC00002621C8}"/>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14</a:t>
            </a:fld>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Content Placeholder 4">
            <a:extLst>
              <a:ext uri="{FF2B5EF4-FFF2-40B4-BE49-F238E27FC236}">
                <a16:creationId xmlns:a16="http://schemas.microsoft.com/office/drawing/2014/main" id="{B5DD026E-0025-A78F-6C17-29C2A2417DB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3738133" y="1497013"/>
            <a:ext cx="5164996" cy="4268787"/>
          </a:xfrm>
        </p:spPr>
      </p:pic>
      <p:sp>
        <p:nvSpPr>
          <p:cNvPr id="4" name="Rectangle 2">
            <a:extLst>
              <a:ext uri="{FF2B5EF4-FFF2-40B4-BE49-F238E27FC236}">
                <a16:creationId xmlns:a16="http://schemas.microsoft.com/office/drawing/2014/main" id="{D8B9D6E6-C673-6DFC-09D4-36E691AC1466}"/>
              </a:ext>
            </a:extLst>
          </p:cNvPr>
          <p:cNvSpPr>
            <a:spLocks noGrp="1" noChangeArrowheads="1"/>
          </p:cNvSpPr>
          <p:nvPr>
            <p:ph type="title" idx="4294967295"/>
          </p:nvPr>
        </p:nvSpPr>
        <p:spPr>
          <a:xfrm>
            <a:off x="4204859" y="963613"/>
            <a:ext cx="3643742"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2" name="Slide Number Placeholder 1">
            <a:extLst>
              <a:ext uri="{FF2B5EF4-FFF2-40B4-BE49-F238E27FC236}">
                <a16:creationId xmlns:a16="http://schemas.microsoft.com/office/drawing/2014/main" id="{5ACF7B0E-1878-3A0A-C8EA-F1A22E20C6CE}"/>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15</a:t>
            </a:fld>
            <a:endParaRPr lang="en-GB"/>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a:extLst>
              <a:ext uri="{FF2B5EF4-FFF2-40B4-BE49-F238E27FC236}">
                <a16:creationId xmlns:a16="http://schemas.microsoft.com/office/drawing/2014/main" id="{92AA3A32-9736-2168-48A4-3B0C1388E93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52849" y="1218452"/>
            <a:ext cx="8262676" cy="5212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a:extLst>
              <a:ext uri="{FF2B5EF4-FFF2-40B4-BE49-F238E27FC236}">
                <a16:creationId xmlns:a16="http://schemas.microsoft.com/office/drawing/2014/main" id="{CA15673A-C716-7DB4-0898-35F131E1E892}"/>
              </a:ext>
            </a:extLst>
          </p:cNvPr>
          <p:cNvSpPr>
            <a:spLocks noGrp="1" noChangeArrowheads="1"/>
          </p:cNvSpPr>
          <p:nvPr>
            <p:ph type="title" idx="4294967295"/>
          </p:nvPr>
        </p:nvSpPr>
        <p:spPr>
          <a:xfrm>
            <a:off x="4100513" y="858001"/>
            <a:ext cx="4681537"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2" name="Slide Number Placeholder 1">
            <a:extLst>
              <a:ext uri="{FF2B5EF4-FFF2-40B4-BE49-F238E27FC236}">
                <a16:creationId xmlns:a16="http://schemas.microsoft.com/office/drawing/2014/main" id="{C5546F19-B753-FB40-7C37-516069D2CAEF}"/>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16</a:t>
            </a:fld>
            <a:endParaRPr lang="en-GB"/>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a:extLst>
              <a:ext uri="{FF2B5EF4-FFF2-40B4-BE49-F238E27FC236}">
                <a16:creationId xmlns:a16="http://schemas.microsoft.com/office/drawing/2014/main" id="{FF548C51-9F45-A897-8854-B87C75D3E0F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28425" y="1485768"/>
            <a:ext cx="7534625" cy="4945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a:extLst>
              <a:ext uri="{FF2B5EF4-FFF2-40B4-BE49-F238E27FC236}">
                <a16:creationId xmlns:a16="http://schemas.microsoft.com/office/drawing/2014/main" id="{AE1FFF6D-F4FE-77F4-1124-6456FA1DEE52}"/>
              </a:ext>
            </a:extLst>
          </p:cNvPr>
          <p:cNvSpPr>
            <a:spLocks noGrp="1" noChangeArrowheads="1"/>
          </p:cNvSpPr>
          <p:nvPr>
            <p:ph type="title" idx="4294967295"/>
          </p:nvPr>
        </p:nvSpPr>
        <p:spPr>
          <a:xfrm>
            <a:off x="4435427" y="1029451"/>
            <a:ext cx="3660823"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2" name="Slide Number Placeholder 1">
            <a:extLst>
              <a:ext uri="{FF2B5EF4-FFF2-40B4-BE49-F238E27FC236}">
                <a16:creationId xmlns:a16="http://schemas.microsoft.com/office/drawing/2014/main" id="{3AA25771-4B7A-E26C-5868-DA6B7F5B2A5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17</a:t>
            </a:fld>
            <a:endParaRPr lang="en-GB"/>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a:extLst>
              <a:ext uri="{FF2B5EF4-FFF2-40B4-BE49-F238E27FC236}">
                <a16:creationId xmlns:a16="http://schemas.microsoft.com/office/drawing/2014/main" id="{4ABCCE54-DAEF-8E23-1332-9968066FBE1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58161" y="1435100"/>
            <a:ext cx="6928514" cy="4466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a:extLst>
              <a:ext uri="{FF2B5EF4-FFF2-40B4-BE49-F238E27FC236}">
                <a16:creationId xmlns:a16="http://schemas.microsoft.com/office/drawing/2014/main" id="{04487EC2-C982-8C19-AC69-3C53D72D2EF4}"/>
              </a:ext>
            </a:extLst>
          </p:cNvPr>
          <p:cNvSpPr>
            <a:spLocks noGrp="1" noChangeArrowheads="1"/>
          </p:cNvSpPr>
          <p:nvPr>
            <p:ph type="title" idx="4294967295"/>
          </p:nvPr>
        </p:nvSpPr>
        <p:spPr>
          <a:xfrm>
            <a:off x="3786188" y="956474"/>
            <a:ext cx="3700461" cy="675487"/>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2" name="Slide Number Placeholder 1">
            <a:extLst>
              <a:ext uri="{FF2B5EF4-FFF2-40B4-BE49-F238E27FC236}">
                <a16:creationId xmlns:a16="http://schemas.microsoft.com/office/drawing/2014/main" id="{18533868-FFAA-213D-F357-8F8DCF874682}"/>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18</a:t>
            </a:fld>
            <a:endParaRPr lang="en-GB"/>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B4B45D62-CCC2-EB98-BF8E-9398D44B63ED}"/>
              </a:ext>
            </a:extLst>
          </p:cNvPr>
          <p:cNvSpPr>
            <a:spLocks noGrp="1"/>
          </p:cNvSpPr>
          <p:nvPr>
            <p:ph idx="1"/>
          </p:nvPr>
        </p:nvSpPr>
        <p:spPr>
          <a:xfrm>
            <a:off x="762000" y="1878764"/>
            <a:ext cx="10964594" cy="4267898"/>
          </a:xfrm>
        </p:spPr>
        <p:txBody>
          <a:bodyPr>
            <a:normAutofit/>
          </a:bodyPr>
          <a:lstStyle/>
          <a:p>
            <a:pPr algn="just"/>
            <a:r>
              <a:rPr lang="en-US" altLang="en-US" sz="2200" dirty="0">
                <a:latin typeface="Comic Sans MS" panose="030F0702030302020204" pitchFamily="66" charset="0"/>
              </a:rPr>
              <a:t>Groups may wrap around the table. The leftmost cell in a row may be grouped with the rightmost cell and the top cell in a column may be grouped with the bottom cell. </a:t>
            </a:r>
          </a:p>
          <a:p>
            <a:pPr algn="just"/>
            <a:endParaRPr lang="en-US" altLang="en-US" sz="2200" dirty="0">
              <a:latin typeface="Comic Sans MS" panose="030F0702030302020204" pitchFamily="66" charset="0"/>
            </a:endParaRPr>
          </a:p>
          <a:p>
            <a:pPr algn="just"/>
            <a:endParaRPr lang="en-US" altLang="en-US" sz="2200" dirty="0"/>
          </a:p>
          <a:p>
            <a:pPr algn="just"/>
            <a:endParaRPr lang="en-US" altLang="en-US" sz="2200" dirty="0"/>
          </a:p>
          <a:p>
            <a:pPr algn="just"/>
            <a:endParaRPr lang="en-US" altLang="en-US" sz="2200" dirty="0"/>
          </a:p>
          <a:p>
            <a:pPr algn="just"/>
            <a:endParaRPr lang="en-US" altLang="en-US" sz="2200" dirty="0"/>
          </a:p>
        </p:txBody>
      </p:sp>
      <p:sp>
        <p:nvSpPr>
          <p:cNvPr id="4" name="Rectangle 2">
            <a:extLst>
              <a:ext uri="{FF2B5EF4-FFF2-40B4-BE49-F238E27FC236}">
                <a16:creationId xmlns:a16="http://schemas.microsoft.com/office/drawing/2014/main" id="{099D32AE-311A-A3D2-BAB2-7E6176E1EDDA}"/>
              </a:ext>
            </a:extLst>
          </p:cNvPr>
          <p:cNvSpPr>
            <a:spLocks noGrp="1" noChangeArrowheads="1"/>
          </p:cNvSpPr>
          <p:nvPr>
            <p:ph type="title" idx="4294967295"/>
          </p:nvPr>
        </p:nvSpPr>
        <p:spPr>
          <a:xfrm>
            <a:off x="3881439" y="964364"/>
            <a:ext cx="3833812"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2" name="Slide Number Placeholder 1">
            <a:extLst>
              <a:ext uri="{FF2B5EF4-FFF2-40B4-BE49-F238E27FC236}">
                <a16:creationId xmlns:a16="http://schemas.microsoft.com/office/drawing/2014/main" id="{0AD0A6C7-5673-8163-8EF8-24DA2627D9D2}"/>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19</a:t>
            </a:fld>
            <a:endParaRPr lang="en-GB"/>
          </a:p>
        </p:txBody>
      </p:sp>
      <p:pic>
        <p:nvPicPr>
          <p:cNvPr id="40963" name="Picture 5">
            <a:extLst>
              <a:ext uri="{FF2B5EF4-FFF2-40B4-BE49-F238E27FC236}">
                <a16:creationId xmlns:a16="http://schemas.microsoft.com/office/drawing/2014/main" id="{A3DB7479-D3DB-2AF1-0050-134E7D6309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76674" y="2991303"/>
            <a:ext cx="4643342" cy="224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3">
            <a:extLst>
              <a:ext uri="{FF2B5EF4-FFF2-40B4-BE49-F238E27FC236}">
                <a16:creationId xmlns:a16="http://schemas.microsoft.com/office/drawing/2014/main" id="{3C5F7FE4-2185-809C-DC1F-BA9935D6645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tretch/>
        </p:blipFill>
        <p:spPr>
          <a:xfrm>
            <a:off x="5889099" y="1487345"/>
            <a:ext cx="5312301" cy="3357238"/>
          </a:xfrm>
        </p:spPr>
      </p:pic>
      <p:sp>
        <p:nvSpPr>
          <p:cNvPr id="3" name="Slide Number Placeholder 2">
            <a:extLst>
              <a:ext uri="{FF2B5EF4-FFF2-40B4-BE49-F238E27FC236}">
                <a16:creationId xmlns:a16="http://schemas.microsoft.com/office/drawing/2014/main" id="{D251979E-75BB-2A7B-5DED-8FAFDB6619AB}"/>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20</a:t>
            </a:fld>
            <a:endParaRPr lang="en-GB"/>
          </a:p>
        </p:txBody>
      </p:sp>
      <p:sp>
        <p:nvSpPr>
          <p:cNvPr id="6" name="Rectangle 2">
            <a:extLst>
              <a:ext uri="{FF2B5EF4-FFF2-40B4-BE49-F238E27FC236}">
                <a16:creationId xmlns:a16="http://schemas.microsoft.com/office/drawing/2014/main" id="{89828167-2C73-10D1-53A4-220EBC5A2225}"/>
              </a:ext>
            </a:extLst>
          </p:cNvPr>
          <p:cNvSpPr txBox="1">
            <a:spLocks noChangeArrowheads="1"/>
          </p:cNvSpPr>
          <p:nvPr/>
        </p:nvSpPr>
        <p:spPr bwMode="auto">
          <a:xfrm>
            <a:off x="7148248" y="4727298"/>
            <a:ext cx="4633708" cy="841473"/>
          </a:xfrm>
          <a:prstGeom prst="rect">
            <a:avLst/>
          </a:prstGeom>
          <a:noFill/>
          <a:ln>
            <a:noFill/>
          </a:ln>
        </p:spPr>
        <p:txBody>
          <a:bodyPr lIns="0" rIns="0" bIns="0" anchor="b"/>
          <a:lst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defRPr/>
            </a:pPr>
            <a:r>
              <a:rPr lang="en-US" sz="2800" b="1" dirty="0">
                <a:solidFill>
                  <a:srgbClr val="C00000"/>
                </a:solidFill>
              </a:rPr>
              <a:t>Four-Variable Maps</a:t>
            </a:r>
          </a:p>
        </p:txBody>
      </p:sp>
      <p:sp>
        <p:nvSpPr>
          <p:cNvPr id="2" name="Rectangle 2">
            <a:extLst>
              <a:ext uri="{FF2B5EF4-FFF2-40B4-BE49-F238E27FC236}">
                <a16:creationId xmlns:a16="http://schemas.microsoft.com/office/drawing/2014/main" id="{EFBE32B6-6F94-ADAB-A2F1-5CF64742CDF7}"/>
              </a:ext>
            </a:extLst>
          </p:cNvPr>
          <p:cNvSpPr txBox="1">
            <a:spLocks noChangeArrowheads="1"/>
          </p:cNvSpPr>
          <p:nvPr/>
        </p:nvSpPr>
        <p:spPr>
          <a:xfrm>
            <a:off x="4197590" y="763157"/>
            <a:ext cx="4633708"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rgbClr val="002060"/>
                </a:solidFill>
                <a:latin typeface="+mn-lt"/>
                <a:ea typeface="+mj-ea"/>
                <a:cs typeface="+mj-cs"/>
              </a:defRPr>
            </a:lvl1pPr>
          </a:lstStyle>
          <a:p>
            <a:pPr>
              <a:defRPr/>
            </a:pPr>
            <a:r>
              <a:rPr lang="en-US" sz="2900" dirty="0">
                <a:solidFill>
                  <a:schemeClr val="accent2"/>
                </a:solidFill>
                <a:latin typeface="Comic Sans MS" panose="030F0702030302020204" pitchFamily="66" charset="0"/>
                <a:ea typeface="+mn-ea"/>
                <a:cs typeface="Arial" panose="020B0604020202020204" pitchFamily="34" charset="0"/>
              </a:rPr>
              <a:t>Karnaugh Maps (K-map)</a:t>
            </a:r>
          </a:p>
        </p:txBody>
      </p:sp>
      <p:sp>
        <p:nvSpPr>
          <p:cNvPr id="4" name="TextBox 3">
            <a:extLst>
              <a:ext uri="{FF2B5EF4-FFF2-40B4-BE49-F238E27FC236}">
                <a16:creationId xmlns:a16="http://schemas.microsoft.com/office/drawing/2014/main" id="{1CDF0396-1291-2FB4-5248-2C51EAB0B474}"/>
              </a:ext>
            </a:extLst>
          </p:cNvPr>
          <p:cNvSpPr txBox="1"/>
          <p:nvPr/>
        </p:nvSpPr>
        <p:spPr>
          <a:xfrm>
            <a:off x="410044" y="1982261"/>
            <a:ext cx="5238282" cy="2862322"/>
          </a:xfrm>
          <a:prstGeom prst="rect">
            <a:avLst/>
          </a:prstGeom>
          <a:solidFill>
            <a:schemeClr val="accent4">
              <a:lumMod val="20000"/>
              <a:lumOff val="80000"/>
            </a:schemeClr>
          </a:solidFill>
        </p:spPr>
        <p:txBody>
          <a:bodyPr wrap="square">
            <a:spAutoFit/>
          </a:bodyPr>
          <a:lstStyle/>
          <a:p>
            <a:pPr eaLnBrk="1" hangingPunct="1">
              <a:spcBef>
                <a:spcPct val="0"/>
              </a:spcBef>
              <a:buClrTx/>
              <a:buSzTx/>
              <a:buNone/>
            </a:pPr>
            <a:r>
              <a:rPr lang="en-US" altLang="en-US" sz="2000" b="1" dirty="0">
                <a:ea typeface="MS PGothic" panose="020B0600070205080204" pitchFamily="34" charset="-128"/>
                <a:cs typeface="Times New Roman" panose="02020603050405020304" pitchFamily="18" charset="0"/>
              </a:rPr>
              <a:t>Four variable maps can have rectangles corresponding to:</a:t>
            </a:r>
          </a:p>
          <a:p>
            <a:pPr lvl="1" indent="-277813">
              <a:spcBef>
                <a:spcPts val="1200"/>
              </a:spcBef>
              <a:buFont typeface="Arial" panose="020B0604020202020204" pitchFamily="34" charset="0"/>
              <a:buChar char="•"/>
            </a:pPr>
            <a:r>
              <a:rPr lang="en-US" altLang="en-US" dirty="0">
                <a:ea typeface="MS PGothic" panose="020B0600070205080204" pitchFamily="34" charset="-128"/>
                <a:cs typeface="Times New Roman" panose="02020603050405020304" pitchFamily="18" charset="0"/>
                <a:sym typeface="Symbol" panose="05050102010706020507" pitchFamily="18" charset="2"/>
              </a:rPr>
              <a:t>A single 1 = 4 variables, (i.e. </a:t>
            </a:r>
            <a:r>
              <a:rPr lang="en-US" altLang="en-US" dirty="0" err="1">
                <a:ea typeface="MS PGothic" panose="020B0600070205080204" pitchFamily="34" charset="-128"/>
                <a:cs typeface="Times New Roman" panose="02020603050405020304" pitchFamily="18" charset="0"/>
                <a:sym typeface="Symbol" panose="05050102010706020507" pitchFamily="18" charset="2"/>
              </a:rPr>
              <a:t>Minterm</a:t>
            </a:r>
            <a:r>
              <a:rPr lang="en-US" altLang="en-US" dirty="0">
                <a:ea typeface="MS PGothic" panose="020B0600070205080204" pitchFamily="34" charset="-128"/>
                <a:cs typeface="Times New Roman" panose="02020603050405020304" pitchFamily="18" charset="0"/>
                <a:sym typeface="Symbol" panose="05050102010706020507" pitchFamily="18" charset="2"/>
              </a:rPr>
              <a:t>)</a:t>
            </a:r>
          </a:p>
          <a:p>
            <a:pPr lvl="1" indent="-277813">
              <a:spcBef>
                <a:spcPts val="1200"/>
              </a:spcBef>
              <a:buFont typeface="Arial" panose="020B0604020202020204" pitchFamily="34" charset="0"/>
              <a:buChar char="•"/>
            </a:pPr>
            <a:r>
              <a:rPr lang="en-US" altLang="en-US" dirty="0">
                <a:ea typeface="MS PGothic" panose="020B0600070205080204" pitchFamily="34" charset="-128"/>
                <a:cs typeface="Times New Roman" panose="02020603050405020304" pitchFamily="18" charset="0"/>
                <a:sym typeface="Symbol" panose="05050102010706020507" pitchFamily="18" charset="2"/>
              </a:rPr>
              <a:t>Two 1s = 3 variables,</a:t>
            </a:r>
          </a:p>
          <a:p>
            <a:pPr lvl="1" indent="-277813">
              <a:spcBef>
                <a:spcPts val="1200"/>
              </a:spcBef>
              <a:buFont typeface="Arial" panose="020B0604020202020204" pitchFamily="34" charset="0"/>
              <a:buChar char="•"/>
            </a:pPr>
            <a:r>
              <a:rPr lang="en-US" altLang="en-US" dirty="0">
                <a:ea typeface="MS PGothic" panose="020B0600070205080204" pitchFamily="34" charset="-128"/>
                <a:cs typeface="Times New Roman" panose="02020603050405020304" pitchFamily="18" charset="0"/>
                <a:sym typeface="Symbol" panose="05050102010706020507" pitchFamily="18" charset="2"/>
              </a:rPr>
              <a:t>Four 1s = 2 variables</a:t>
            </a:r>
          </a:p>
          <a:p>
            <a:pPr lvl="1" indent="-277813">
              <a:spcBef>
                <a:spcPts val="1200"/>
              </a:spcBef>
              <a:buFont typeface="Arial" panose="020B0604020202020204" pitchFamily="34" charset="0"/>
              <a:buChar char="•"/>
            </a:pPr>
            <a:r>
              <a:rPr lang="en-US" altLang="en-US" dirty="0">
                <a:ea typeface="MS PGothic" panose="020B0600070205080204" pitchFamily="34" charset="-128"/>
                <a:cs typeface="Times New Roman" panose="02020603050405020304" pitchFamily="18" charset="0"/>
                <a:sym typeface="Symbol" panose="05050102010706020507" pitchFamily="18" charset="2"/>
              </a:rPr>
              <a:t>Eight 1s = 1 variable,</a:t>
            </a:r>
          </a:p>
          <a:p>
            <a:pPr lvl="1" indent="-277813">
              <a:spcBef>
                <a:spcPts val="1200"/>
              </a:spcBef>
              <a:buFont typeface="Arial" panose="020B0604020202020204" pitchFamily="34" charset="0"/>
              <a:buChar char="•"/>
            </a:pPr>
            <a:r>
              <a:rPr lang="en-US" altLang="en-US" dirty="0">
                <a:ea typeface="MS PGothic" panose="020B0600070205080204" pitchFamily="34" charset="-128"/>
                <a:cs typeface="Times New Roman" panose="02020603050405020304" pitchFamily="18" charset="0"/>
                <a:sym typeface="Symbol" panose="05050102010706020507" pitchFamily="18" charset="2"/>
              </a:rPr>
              <a:t>Sixteen 1s = zero variables (i.e.  Constant "1")</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a:extLst>
              <a:ext uri="{FF2B5EF4-FFF2-40B4-BE49-F238E27FC236}">
                <a16:creationId xmlns:a16="http://schemas.microsoft.com/office/drawing/2014/main" id="{60265DD0-A9E0-C090-1847-C7853D030F11}"/>
              </a:ext>
            </a:extLst>
          </p:cNvPr>
          <p:cNvSpPr>
            <a:spLocks noGrp="1"/>
          </p:cNvSpPr>
          <p:nvPr>
            <p:ph idx="1"/>
          </p:nvPr>
        </p:nvSpPr>
        <p:spPr/>
        <p:txBody>
          <a:bodyPr>
            <a:normAutofit/>
          </a:bodyPr>
          <a:lstStyle/>
          <a:p>
            <a:r>
              <a:rPr lang="en-GB" altLang="en-US" sz="2400" dirty="0">
                <a:latin typeface="Comic Sans MS" panose="030F0702030302020204" pitchFamily="66" charset="0"/>
                <a:cs typeface="Times New Roman" panose="02020603050405020304" pitchFamily="18" charset="0"/>
              </a:rPr>
              <a:t>Possible valid groupings of a 4-variable K-map include:</a:t>
            </a:r>
          </a:p>
          <a:p>
            <a:endParaRPr lang="en-GB" altLang="en-US" sz="2400" dirty="0">
              <a:cs typeface="Times New Roman" panose="02020603050405020304" pitchFamily="18" charset="0"/>
            </a:endParaRPr>
          </a:p>
          <a:p>
            <a:endParaRPr lang="en-GB" altLang="en-US" sz="2400" dirty="0">
              <a:cs typeface="Times New Roman" panose="02020603050405020304" pitchFamily="18" charset="0"/>
            </a:endParaRPr>
          </a:p>
          <a:p>
            <a:endParaRPr lang="en-GB" altLang="en-US" sz="2400" dirty="0">
              <a:cs typeface="Times New Roman" panose="02020603050405020304" pitchFamily="18" charset="0"/>
            </a:endParaRPr>
          </a:p>
          <a:p>
            <a:endParaRPr lang="en-GB" altLang="en-US" sz="2400" dirty="0">
              <a:cs typeface="Times New Roman" panose="02020603050405020304" pitchFamily="18" charset="0"/>
            </a:endParaRPr>
          </a:p>
          <a:p>
            <a:endParaRPr lang="en-US" altLang="en-US" sz="2400" i="1" dirty="0">
              <a:cs typeface="Times New Roman" panose="02020603050405020304" pitchFamily="18" charset="0"/>
            </a:endParaRPr>
          </a:p>
          <a:p>
            <a:r>
              <a:rPr lang="en-US" altLang="en-US" sz="2400" i="1" dirty="0">
                <a:latin typeface="Comic Sans MS" panose="030F0702030302020204" pitchFamily="66" charset="0"/>
                <a:cs typeface="Times New Roman" panose="02020603050405020304" pitchFamily="18" charset="0"/>
              </a:rPr>
              <a:t>Invalid</a:t>
            </a:r>
            <a:r>
              <a:rPr lang="en-US" altLang="en-US" sz="2400" dirty="0">
                <a:latin typeface="Comic Sans MS" panose="030F0702030302020204" pitchFamily="66" charset="0"/>
                <a:cs typeface="Times New Roman" panose="02020603050405020304" pitchFamily="18" charset="0"/>
              </a:rPr>
              <a:t> groups examples:</a:t>
            </a:r>
            <a:endParaRPr lang="en-GB" altLang="en-US" sz="2400" dirty="0">
              <a:latin typeface="Comic Sans MS" panose="030F0702030302020204" pitchFamily="66" charset="0"/>
              <a:cs typeface="Times New Roman" panose="02020603050405020304" pitchFamily="18" charset="0"/>
            </a:endParaRPr>
          </a:p>
          <a:p>
            <a:endParaRPr lang="en-GB" altLang="en-US" sz="2400" dirty="0">
              <a:cs typeface="Times New Roman" panose="02020603050405020304" pitchFamily="18" charset="0"/>
            </a:endParaRPr>
          </a:p>
        </p:txBody>
      </p:sp>
      <p:sp>
        <p:nvSpPr>
          <p:cNvPr id="2" name="Slide Number Placeholder 1">
            <a:extLst>
              <a:ext uri="{FF2B5EF4-FFF2-40B4-BE49-F238E27FC236}">
                <a16:creationId xmlns:a16="http://schemas.microsoft.com/office/drawing/2014/main" id="{2D52FCA2-0183-D126-19F3-95A62826C451}"/>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21</a:t>
            </a:fld>
            <a:endParaRPr lang="en-GB"/>
          </a:p>
        </p:txBody>
      </p:sp>
      <p:grpSp>
        <p:nvGrpSpPr>
          <p:cNvPr id="60420" name="Group 4">
            <a:extLst>
              <a:ext uri="{FF2B5EF4-FFF2-40B4-BE49-F238E27FC236}">
                <a16:creationId xmlns:a16="http://schemas.microsoft.com/office/drawing/2014/main" id="{F385CAF6-DE5A-D049-25AC-1F89DBBF177F}"/>
              </a:ext>
            </a:extLst>
          </p:cNvPr>
          <p:cNvGrpSpPr>
            <a:grpSpLocks/>
          </p:cNvGrpSpPr>
          <p:nvPr/>
        </p:nvGrpSpPr>
        <p:grpSpPr bwMode="auto">
          <a:xfrm>
            <a:off x="3089976" y="2326105"/>
            <a:ext cx="6523378" cy="2212010"/>
            <a:chOff x="1200" y="1440"/>
            <a:chExt cx="4128" cy="1698"/>
          </a:xfrm>
        </p:grpSpPr>
        <p:sp>
          <p:nvSpPr>
            <p:cNvPr id="60421" name="Rectangle 5">
              <a:extLst>
                <a:ext uri="{FF2B5EF4-FFF2-40B4-BE49-F238E27FC236}">
                  <a16:creationId xmlns:a16="http://schemas.microsoft.com/office/drawing/2014/main" id="{2698BD07-2448-B3F9-F208-0EB5714100A5}"/>
                </a:ext>
              </a:extLst>
            </p:cNvPr>
            <p:cNvSpPr>
              <a:spLocks noChangeArrowheads="1"/>
            </p:cNvSpPr>
            <p:nvPr/>
          </p:nvSpPr>
          <p:spPr bwMode="auto">
            <a:xfrm>
              <a:off x="1536" y="2736"/>
              <a:ext cx="3792"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endParaRPr lang="ar-SA" altLang="en-US" sz="2400">
                <a:latin typeface="Times New Roman" panose="02020603050405020304" pitchFamily="18" charset="0"/>
                <a:ea typeface="MS PGothic" panose="020B0600070205080204" pitchFamily="34" charset="-128"/>
              </a:endParaRPr>
            </a:p>
          </p:txBody>
        </p:sp>
        <p:grpSp>
          <p:nvGrpSpPr>
            <p:cNvPr id="60422" name="Group 6">
              <a:extLst>
                <a:ext uri="{FF2B5EF4-FFF2-40B4-BE49-F238E27FC236}">
                  <a16:creationId xmlns:a16="http://schemas.microsoft.com/office/drawing/2014/main" id="{9FF92D71-F78B-4B42-38DA-EB5C21AEE4DA}"/>
                </a:ext>
              </a:extLst>
            </p:cNvPr>
            <p:cNvGrpSpPr>
              <a:grpSpLocks/>
            </p:cNvGrpSpPr>
            <p:nvPr/>
          </p:nvGrpSpPr>
          <p:grpSpPr bwMode="auto">
            <a:xfrm>
              <a:off x="2818" y="1464"/>
              <a:ext cx="926" cy="1674"/>
              <a:chOff x="2818" y="1464"/>
              <a:chExt cx="926" cy="1674"/>
            </a:xfrm>
          </p:grpSpPr>
          <p:sp>
            <p:nvSpPr>
              <p:cNvPr id="60461" name="AutoShape 7">
                <a:extLst>
                  <a:ext uri="{FF2B5EF4-FFF2-40B4-BE49-F238E27FC236}">
                    <a16:creationId xmlns:a16="http://schemas.microsoft.com/office/drawing/2014/main" id="{6FCC214B-C153-1F43-B713-E481D1132618}"/>
                  </a:ext>
                </a:extLst>
              </p:cNvPr>
              <p:cNvSpPr>
                <a:spLocks noChangeArrowheads="1"/>
              </p:cNvSpPr>
              <p:nvPr/>
            </p:nvSpPr>
            <p:spPr bwMode="auto">
              <a:xfrm>
                <a:off x="3504" y="1523"/>
                <a:ext cx="189" cy="1132"/>
              </a:xfrm>
              <a:prstGeom prst="roundRect">
                <a:avLst>
                  <a:gd name="adj" fmla="val 16667"/>
                </a:avLst>
              </a:prstGeom>
              <a:solidFill>
                <a:srgbClr val="FFFF99"/>
              </a:solidFill>
              <a:ln w="9525">
                <a:solidFill>
                  <a:srgbClr val="000000"/>
                </a:solidFill>
                <a:round/>
                <a:headEnd/>
                <a:tailEnd/>
              </a:ln>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62" name="AutoShape 8">
                <a:extLst>
                  <a:ext uri="{FF2B5EF4-FFF2-40B4-BE49-F238E27FC236}">
                    <a16:creationId xmlns:a16="http://schemas.microsoft.com/office/drawing/2014/main" id="{6E2FC272-6A3A-252D-4617-4A9CB611FE25}"/>
                  </a:ext>
                </a:extLst>
              </p:cNvPr>
              <p:cNvSpPr>
                <a:spLocks/>
              </p:cNvSpPr>
              <p:nvPr/>
            </p:nvSpPr>
            <p:spPr bwMode="auto">
              <a:xfrm rot="5400000">
                <a:off x="2896" y="2387"/>
                <a:ext cx="297" cy="370"/>
              </a:xfrm>
              <a:prstGeom prst="leftBracket">
                <a:avLst>
                  <a:gd name="adj" fmla="val 10382"/>
                </a:avLst>
              </a:prstGeom>
              <a:solidFill>
                <a:srgbClr val="CCFFCC"/>
              </a:solidFill>
              <a:ln w="9525">
                <a:solidFill>
                  <a:srgbClr val="000000"/>
                </a:solidFill>
                <a:round/>
                <a:headEnd/>
                <a:tailEnd/>
              </a:ln>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63" name="AutoShape 9">
                <a:extLst>
                  <a:ext uri="{FF2B5EF4-FFF2-40B4-BE49-F238E27FC236}">
                    <a16:creationId xmlns:a16="http://schemas.microsoft.com/office/drawing/2014/main" id="{52A90CD5-9097-6784-D933-2278808153BD}"/>
                  </a:ext>
                </a:extLst>
              </p:cNvPr>
              <p:cNvSpPr>
                <a:spLocks/>
              </p:cNvSpPr>
              <p:nvPr/>
            </p:nvSpPr>
            <p:spPr bwMode="auto">
              <a:xfrm rot="16200000" flipV="1">
                <a:off x="2895" y="1428"/>
                <a:ext cx="298" cy="370"/>
              </a:xfrm>
              <a:prstGeom prst="leftBracket">
                <a:avLst>
                  <a:gd name="adj" fmla="val 10347"/>
                </a:avLst>
              </a:prstGeom>
              <a:solidFill>
                <a:srgbClr val="CCFFCC"/>
              </a:solidFill>
              <a:ln w="9525">
                <a:solidFill>
                  <a:srgbClr val="000000"/>
                </a:solidFill>
                <a:round/>
                <a:headEnd/>
                <a:tailEnd/>
              </a:ln>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64" name="Rectangle 10">
                <a:extLst>
                  <a:ext uri="{FF2B5EF4-FFF2-40B4-BE49-F238E27FC236}">
                    <a16:creationId xmlns:a16="http://schemas.microsoft.com/office/drawing/2014/main" id="{CD698318-2000-937B-6C24-2E0C2A610D6C}"/>
                  </a:ext>
                </a:extLst>
              </p:cNvPr>
              <p:cNvSpPr>
                <a:spLocks noChangeArrowheads="1"/>
              </p:cNvSpPr>
              <p:nvPr/>
            </p:nvSpPr>
            <p:spPr bwMode="auto">
              <a:xfrm>
                <a:off x="2818" y="1500"/>
                <a:ext cx="888" cy="118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65" name="Line 11">
                <a:extLst>
                  <a:ext uri="{FF2B5EF4-FFF2-40B4-BE49-F238E27FC236}">
                    <a16:creationId xmlns:a16="http://schemas.microsoft.com/office/drawing/2014/main" id="{8A31AA91-4D21-8C27-798A-02B5234DD283}"/>
                  </a:ext>
                </a:extLst>
              </p:cNvPr>
              <p:cNvSpPr>
                <a:spLocks noChangeShapeType="1"/>
              </p:cNvSpPr>
              <p:nvPr/>
            </p:nvSpPr>
            <p:spPr bwMode="auto">
              <a:xfrm>
                <a:off x="2818" y="1798"/>
                <a:ext cx="8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66" name="Line 12">
                <a:extLst>
                  <a:ext uri="{FF2B5EF4-FFF2-40B4-BE49-F238E27FC236}">
                    <a16:creationId xmlns:a16="http://schemas.microsoft.com/office/drawing/2014/main" id="{9FA48FBE-2CD4-5885-D9A7-47C401F36D96}"/>
                  </a:ext>
                </a:extLst>
              </p:cNvPr>
              <p:cNvSpPr>
                <a:spLocks noChangeShapeType="1"/>
              </p:cNvSpPr>
              <p:nvPr/>
            </p:nvSpPr>
            <p:spPr bwMode="auto">
              <a:xfrm>
                <a:off x="2818" y="2096"/>
                <a:ext cx="8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67" name="Line 13">
                <a:extLst>
                  <a:ext uri="{FF2B5EF4-FFF2-40B4-BE49-F238E27FC236}">
                    <a16:creationId xmlns:a16="http://schemas.microsoft.com/office/drawing/2014/main" id="{F65904E3-E678-D54C-B5FD-67958D880F59}"/>
                  </a:ext>
                </a:extLst>
              </p:cNvPr>
              <p:cNvSpPr>
                <a:spLocks noChangeShapeType="1"/>
              </p:cNvSpPr>
              <p:nvPr/>
            </p:nvSpPr>
            <p:spPr bwMode="auto">
              <a:xfrm>
                <a:off x="3039"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68" name="Line 14">
                <a:extLst>
                  <a:ext uri="{FF2B5EF4-FFF2-40B4-BE49-F238E27FC236}">
                    <a16:creationId xmlns:a16="http://schemas.microsoft.com/office/drawing/2014/main" id="{383B22DB-817B-A4CF-C904-CEC267819404}"/>
                  </a:ext>
                </a:extLst>
              </p:cNvPr>
              <p:cNvSpPr>
                <a:spLocks noChangeShapeType="1"/>
              </p:cNvSpPr>
              <p:nvPr/>
            </p:nvSpPr>
            <p:spPr bwMode="auto">
              <a:xfrm>
                <a:off x="3261"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69" name="Line 15">
                <a:extLst>
                  <a:ext uri="{FF2B5EF4-FFF2-40B4-BE49-F238E27FC236}">
                    <a16:creationId xmlns:a16="http://schemas.microsoft.com/office/drawing/2014/main" id="{7C06555B-BCAB-C611-2BAF-A67FDC192E39}"/>
                  </a:ext>
                </a:extLst>
              </p:cNvPr>
              <p:cNvSpPr>
                <a:spLocks noChangeShapeType="1"/>
              </p:cNvSpPr>
              <p:nvPr/>
            </p:nvSpPr>
            <p:spPr bwMode="auto">
              <a:xfrm>
                <a:off x="2818" y="2393"/>
                <a:ext cx="8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70" name="Line 16">
                <a:extLst>
                  <a:ext uri="{FF2B5EF4-FFF2-40B4-BE49-F238E27FC236}">
                    <a16:creationId xmlns:a16="http://schemas.microsoft.com/office/drawing/2014/main" id="{980DC938-4C69-34A0-9DB3-C85998B3D75C}"/>
                  </a:ext>
                </a:extLst>
              </p:cNvPr>
              <p:cNvSpPr>
                <a:spLocks noChangeShapeType="1"/>
              </p:cNvSpPr>
              <p:nvPr/>
            </p:nvSpPr>
            <p:spPr bwMode="auto">
              <a:xfrm>
                <a:off x="3484"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71" name="Text Box 17">
                <a:extLst>
                  <a:ext uri="{FF2B5EF4-FFF2-40B4-BE49-F238E27FC236}">
                    <a16:creationId xmlns:a16="http://schemas.microsoft.com/office/drawing/2014/main" id="{3E7F108A-0D52-8A1E-41E5-C47AB1872500}"/>
                  </a:ext>
                </a:extLst>
              </p:cNvPr>
              <p:cNvSpPr txBox="1">
                <a:spLocks noChangeArrowheads="1"/>
              </p:cNvSpPr>
              <p:nvPr/>
            </p:nvSpPr>
            <p:spPr bwMode="auto">
              <a:xfrm>
                <a:off x="3484" y="1536"/>
                <a:ext cx="22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2" name="Text Box 18">
                <a:extLst>
                  <a:ext uri="{FF2B5EF4-FFF2-40B4-BE49-F238E27FC236}">
                    <a16:creationId xmlns:a16="http://schemas.microsoft.com/office/drawing/2014/main" id="{C2B6DAF5-1EDA-A7F9-5EA1-FF779A47B74D}"/>
                  </a:ext>
                </a:extLst>
              </p:cNvPr>
              <p:cNvSpPr txBox="1">
                <a:spLocks noChangeArrowheads="1"/>
              </p:cNvSpPr>
              <p:nvPr/>
            </p:nvSpPr>
            <p:spPr bwMode="auto">
              <a:xfrm>
                <a:off x="3484" y="2448"/>
                <a:ext cx="222"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3" name="Text Box 19">
                <a:extLst>
                  <a:ext uri="{FF2B5EF4-FFF2-40B4-BE49-F238E27FC236}">
                    <a16:creationId xmlns:a16="http://schemas.microsoft.com/office/drawing/2014/main" id="{176F840C-A07E-1FDF-05A9-3B41B11F9043}"/>
                  </a:ext>
                </a:extLst>
              </p:cNvPr>
              <p:cNvSpPr txBox="1">
                <a:spLocks noChangeArrowheads="1"/>
              </p:cNvSpPr>
              <p:nvPr/>
            </p:nvSpPr>
            <p:spPr bwMode="auto">
              <a:xfrm>
                <a:off x="2818" y="2448"/>
                <a:ext cx="221"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4" name="Text Box 20">
                <a:extLst>
                  <a:ext uri="{FF2B5EF4-FFF2-40B4-BE49-F238E27FC236}">
                    <a16:creationId xmlns:a16="http://schemas.microsoft.com/office/drawing/2014/main" id="{BBD8FEA6-1B4D-CEF5-52DC-422F21A914AD}"/>
                  </a:ext>
                </a:extLst>
              </p:cNvPr>
              <p:cNvSpPr txBox="1">
                <a:spLocks noChangeArrowheads="1"/>
              </p:cNvSpPr>
              <p:nvPr/>
            </p:nvSpPr>
            <p:spPr bwMode="auto">
              <a:xfrm>
                <a:off x="2818" y="1536"/>
                <a:ext cx="221"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5" name="Text Box 21">
                <a:extLst>
                  <a:ext uri="{FF2B5EF4-FFF2-40B4-BE49-F238E27FC236}">
                    <a16:creationId xmlns:a16="http://schemas.microsoft.com/office/drawing/2014/main" id="{6CC09AF5-3515-3E8F-A259-513035192DDE}"/>
                  </a:ext>
                </a:extLst>
              </p:cNvPr>
              <p:cNvSpPr txBox="1">
                <a:spLocks noChangeArrowheads="1"/>
              </p:cNvSpPr>
              <p:nvPr/>
            </p:nvSpPr>
            <p:spPr bwMode="auto">
              <a:xfrm>
                <a:off x="3484" y="1872"/>
                <a:ext cx="222"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6" name="Text Box 22">
                <a:extLst>
                  <a:ext uri="{FF2B5EF4-FFF2-40B4-BE49-F238E27FC236}">
                    <a16:creationId xmlns:a16="http://schemas.microsoft.com/office/drawing/2014/main" id="{F0B97DB2-DF15-5F34-2702-D818584868C8}"/>
                  </a:ext>
                </a:extLst>
              </p:cNvPr>
              <p:cNvSpPr txBox="1">
                <a:spLocks noChangeArrowheads="1"/>
              </p:cNvSpPr>
              <p:nvPr/>
            </p:nvSpPr>
            <p:spPr bwMode="auto">
              <a:xfrm>
                <a:off x="3484" y="2160"/>
                <a:ext cx="222"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7" name="Text Box 23">
                <a:extLst>
                  <a:ext uri="{FF2B5EF4-FFF2-40B4-BE49-F238E27FC236}">
                    <a16:creationId xmlns:a16="http://schemas.microsoft.com/office/drawing/2014/main" id="{A5A3F04A-AC6E-2F1E-612F-3C7086357754}"/>
                  </a:ext>
                </a:extLst>
              </p:cNvPr>
              <p:cNvSpPr txBox="1">
                <a:spLocks noChangeArrowheads="1"/>
              </p:cNvSpPr>
              <p:nvPr/>
            </p:nvSpPr>
            <p:spPr bwMode="auto">
              <a:xfrm>
                <a:off x="3039" y="2448"/>
                <a:ext cx="222"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8" name="Text Box 24">
                <a:extLst>
                  <a:ext uri="{FF2B5EF4-FFF2-40B4-BE49-F238E27FC236}">
                    <a16:creationId xmlns:a16="http://schemas.microsoft.com/office/drawing/2014/main" id="{FD6EECDD-E769-64A4-BA4F-1AF907FC0ACA}"/>
                  </a:ext>
                </a:extLst>
              </p:cNvPr>
              <p:cNvSpPr txBox="1">
                <a:spLocks noChangeArrowheads="1"/>
              </p:cNvSpPr>
              <p:nvPr/>
            </p:nvSpPr>
            <p:spPr bwMode="auto">
              <a:xfrm>
                <a:off x="3024" y="1536"/>
                <a:ext cx="222"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79" name="Text Box 25">
                <a:extLst>
                  <a:ext uri="{FF2B5EF4-FFF2-40B4-BE49-F238E27FC236}">
                    <a16:creationId xmlns:a16="http://schemas.microsoft.com/office/drawing/2014/main" id="{86C45763-C5EB-7096-9222-BDEFE7E170D5}"/>
                  </a:ext>
                </a:extLst>
              </p:cNvPr>
              <p:cNvSpPr txBox="1">
                <a:spLocks noChangeArrowheads="1"/>
              </p:cNvSpPr>
              <p:nvPr/>
            </p:nvSpPr>
            <p:spPr bwMode="auto">
              <a:xfrm>
                <a:off x="3408" y="2784"/>
                <a:ext cx="336" cy="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en-GB" altLang="en-US" sz="2400">
                  <a:latin typeface="Times New Roman" panose="02020603050405020304" pitchFamily="18" charset="0"/>
                  <a:ea typeface="MS PGothic" panose="020B0600070205080204" pitchFamily="34" charset="-128"/>
                </a:endParaRPr>
              </a:p>
            </p:txBody>
          </p:sp>
        </p:grpSp>
        <p:grpSp>
          <p:nvGrpSpPr>
            <p:cNvPr id="60423" name="Group 26">
              <a:extLst>
                <a:ext uri="{FF2B5EF4-FFF2-40B4-BE49-F238E27FC236}">
                  <a16:creationId xmlns:a16="http://schemas.microsoft.com/office/drawing/2014/main" id="{F97145A9-BAAE-E33C-AD18-C61251AD076D}"/>
                </a:ext>
              </a:extLst>
            </p:cNvPr>
            <p:cNvGrpSpPr>
              <a:grpSpLocks/>
            </p:cNvGrpSpPr>
            <p:nvPr/>
          </p:nvGrpSpPr>
          <p:grpSpPr bwMode="auto">
            <a:xfrm>
              <a:off x="4334" y="1500"/>
              <a:ext cx="946" cy="1638"/>
              <a:chOff x="4334" y="1500"/>
              <a:chExt cx="946" cy="1638"/>
            </a:xfrm>
          </p:grpSpPr>
          <p:sp>
            <p:nvSpPr>
              <p:cNvPr id="60441" name="AutoShape 27">
                <a:extLst>
                  <a:ext uri="{FF2B5EF4-FFF2-40B4-BE49-F238E27FC236}">
                    <a16:creationId xmlns:a16="http://schemas.microsoft.com/office/drawing/2014/main" id="{992C516F-AFE0-E5F1-B2F2-AACA4DB3D67F}"/>
                  </a:ext>
                </a:extLst>
              </p:cNvPr>
              <p:cNvSpPr>
                <a:spLocks/>
              </p:cNvSpPr>
              <p:nvPr/>
            </p:nvSpPr>
            <p:spPr bwMode="auto">
              <a:xfrm flipH="1">
                <a:off x="5055" y="2431"/>
                <a:ext cx="225" cy="226"/>
              </a:xfrm>
              <a:prstGeom prst="rightBracket">
                <a:avLst>
                  <a:gd name="adj" fmla="val 8370"/>
                </a:avLst>
              </a:prstGeom>
              <a:solidFill>
                <a:srgbClr val="00CCFF"/>
              </a:solidFill>
              <a:ln w="9525">
                <a:solidFill>
                  <a:srgbClr val="000000"/>
                </a:solidFill>
                <a:round/>
                <a:headEnd/>
                <a:tailEnd/>
              </a:ln>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42" name="AutoShape 28">
                <a:extLst>
                  <a:ext uri="{FF2B5EF4-FFF2-40B4-BE49-F238E27FC236}">
                    <a16:creationId xmlns:a16="http://schemas.microsoft.com/office/drawing/2014/main" id="{C041A25D-46BA-B2DF-A2AB-D99F96244E7D}"/>
                  </a:ext>
                </a:extLst>
              </p:cNvPr>
              <p:cNvSpPr>
                <a:spLocks/>
              </p:cNvSpPr>
              <p:nvPr/>
            </p:nvSpPr>
            <p:spPr bwMode="auto">
              <a:xfrm>
                <a:off x="4334" y="2435"/>
                <a:ext cx="223" cy="225"/>
              </a:xfrm>
              <a:prstGeom prst="rightBracket">
                <a:avLst>
                  <a:gd name="adj" fmla="val 8408"/>
                </a:avLst>
              </a:prstGeom>
              <a:solidFill>
                <a:srgbClr val="00CCFF"/>
              </a:solidFill>
              <a:ln w="9525">
                <a:solidFill>
                  <a:srgbClr val="000000"/>
                </a:solidFill>
                <a:round/>
                <a:headEnd/>
                <a:tailEnd/>
              </a:ln>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43" name="Rectangle 29">
                <a:extLst>
                  <a:ext uri="{FF2B5EF4-FFF2-40B4-BE49-F238E27FC236}">
                    <a16:creationId xmlns:a16="http://schemas.microsoft.com/office/drawing/2014/main" id="{1936163D-987F-C065-0451-572FECD0B91D}"/>
                  </a:ext>
                </a:extLst>
              </p:cNvPr>
              <p:cNvSpPr>
                <a:spLocks noChangeArrowheads="1"/>
              </p:cNvSpPr>
              <p:nvPr/>
            </p:nvSpPr>
            <p:spPr bwMode="auto">
              <a:xfrm>
                <a:off x="4372" y="1500"/>
                <a:ext cx="889" cy="118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44" name="Line 30">
                <a:extLst>
                  <a:ext uri="{FF2B5EF4-FFF2-40B4-BE49-F238E27FC236}">
                    <a16:creationId xmlns:a16="http://schemas.microsoft.com/office/drawing/2014/main" id="{568156C2-4B87-D012-9A33-3E3339D7C70A}"/>
                  </a:ext>
                </a:extLst>
              </p:cNvPr>
              <p:cNvSpPr>
                <a:spLocks noChangeShapeType="1"/>
              </p:cNvSpPr>
              <p:nvPr/>
            </p:nvSpPr>
            <p:spPr bwMode="auto">
              <a:xfrm>
                <a:off x="4372" y="1798"/>
                <a:ext cx="88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45" name="Line 31">
                <a:extLst>
                  <a:ext uri="{FF2B5EF4-FFF2-40B4-BE49-F238E27FC236}">
                    <a16:creationId xmlns:a16="http://schemas.microsoft.com/office/drawing/2014/main" id="{45C46A8C-A65F-28BE-216B-21701ED0E42A}"/>
                  </a:ext>
                </a:extLst>
              </p:cNvPr>
              <p:cNvSpPr>
                <a:spLocks noChangeShapeType="1"/>
              </p:cNvSpPr>
              <p:nvPr/>
            </p:nvSpPr>
            <p:spPr bwMode="auto">
              <a:xfrm>
                <a:off x="4372" y="2096"/>
                <a:ext cx="88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46" name="Line 32">
                <a:extLst>
                  <a:ext uri="{FF2B5EF4-FFF2-40B4-BE49-F238E27FC236}">
                    <a16:creationId xmlns:a16="http://schemas.microsoft.com/office/drawing/2014/main" id="{8935183B-14B7-89B1-0B17-33B92E7AE3A9}"/>
                  </a:ext>
                </a:extLst>
              </p:cNvPr>
              <p:cNvSpPr>
                <a:spLocks noChangeShapeType="1"/>
              </p:cNvSpPr>
              <p:nvPr/>
            </p:nvSpPr>
            <p:spPr bwMode="auto">
              <a:xfrm>
                <a:off x="4595"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47" name="Line 33">
                <a:extLst>
                  <a:ext uri="{FF2B5EF4-FFF2-40B4-BE49-F238E27FC236}">
                    <a16:creationId xmlns:a16="http://schemas.microsoft.com/office/drawing/2014/main" id="{717B4861-FD84-DEEA-502D-095DB1C89A01}"/>
                  </a:ext>
                </a:extLst>
              </p:cNvPr>
              <p:cNvSpPr>
                <a:spLocks noChangeShapeType="1"/>
              </p:cNvSpPr>
              <p:nvPr/>
            </p:nvSpPr>
            <p:spPr bwMode="auto">
              <a:xfrm>
                <a:off x="4817"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48" name="Line 34">
                <a:extLst>
                  <a:ext uri="{FF2B5EF4-FFF2-40B4-BE49-F238E27FC236}">
                    <a16:creationId xmlns:a16="http://schemas.microsoft.com/office/drawing/2014/main" id="{5A1D1DC2-FF44-B627-6806-50B5ED2F00C7}"/>
                  </a:ext>
                </a:extLst>
              </p:cNvPr>
              <p:cNvSpPr>
                <a:spLocks noChangeShapeType="1"/>
              </p:cNvSpPr>
              <p:nvPr/>
            </p:nvSpPr>
            <p:spPr bwMode="auto">
              <a:xfrm>
                <a:off x="4372" y="2393"/>
                <a:ext cx="88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49" name="Line 35">
                <a:extLst>
                  <a:ext uri="{FF2B5EF4-FFF2-40B4-BE49-F238E27FC236}">
                    <a16:creationId xmlns:a16="http://schemas.microsoft.com/office/drawing/2014/main" id="{8A555CAC-91A6-4CC8-D8E4-B057D4E4B521}"/>
                  </a:ext>
                </a:extLst>
              </p:cNvPr>
              <p:cNvSpPr>
                <a:spLocks noChangeShapeType="1"/>
              </p:cNvSpPr>
              <p:nvPr/>
            </p:nvSpPr>
            <p:spPr bwMode="auto">
              <a:xfrm>
                <a:off x="5040"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50" name="Text Box 36">
                <a:extLst>
                  <a:ext uri="{FF2B5EF4-FFF2-40B4-BE49-F238E27FC236}">
                    <a16:creationId xmlns:a16="http://schemas.microsoft.com/office/drawing/2014/main" id="{FC27F9C3-DEA2-1323-91A2-6BD593EEAE32}"/>
                  </a:ext>
                </a:extLst>
              </p:cNvPr>
              <p:cNvSpPr txBox="1">
                <a:spLocks noChangeArrowheads="1"/>
              </p:cNvSpPr>
              <p:nvPr/>
            </p:nvSpPr>
            <p:spPr bwMode="auto">
              <a:xfrm>
                <a:off x="5040" y="1584"/>
                <a:ext cx="221"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1" name="Text Box 37">
                <a:extLst>
                  <a:ext uri="{FF2B5EF4-FFF2-40B4-BE49-F238E27FC236}">
                    <a16:creationId xmlns:a16="http://schemas.microsoft.com/office/drawing/2014/main" id="{390E5C1C-390E-5D2C-1FEA-5CA9190CED2B}"/>
                  </a:ext>
                </a:extLst>
              </p:cNvPr>
              <p:cNvSpPr txBox="1">
                <a:spLocks noChangeArrowheads="1"/>
              </p:cNvSpPr>
              <p:nvPr/>
            </p:nvSpPr>
            <p:spPr bwMode="auto">
              <a:xfrm>
                <a:off x="5040" y="2448"/>
                <a:ext cx="221"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2" name="Text Box 38">
                <a:extLst>
                  <a:ext uri="{FF2B5EF4-FFF2-40B4-BE49-F238E27FC236}">
                    <a16:creationId xmlns:a16="http://schemas.microsoft.com/office/drawing/2014/main" id="{A9CC698C-4034-9FF0-E8F3-F73BDD3ED971}"/>
                  </a:ext>
                </a:extLst>
              </p:cNvPr>
              <p:cNvSpPr txBox="1">
                <a:spLocks noChangeArrowheads="1"/>
              </p:cNvSpPr>
              <p:nvPr/>
            </p:nvSpPr>
            <p:spPr bwMode="auto">
              <a:xfrm>
                <a:off x="4372" y="2448"/>
                <a:ext cx="223"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3" name="Text Box 39">
                <a:extLst>
                  <a:ext uri="{FF2B5EF4-FFF2-40B4-BE49-F238E27FC236}">
                    <a16:creationId xmlns:a16="http://schemas.microsoft.com/office/drawing/2014/main" id="{A2A12C1F-221A-6962-63E9-253C30A6C69C}"/>
                  </a:ext>
                </a:extLst>
              </p:cNvPr>
              <p:cNvSpPr txBox="1">
                <a:spLocks noChangeArrowheads="1"/>
              </p:cNvSpPr>
              <p:nvPr/>
            </p:nvSpPr>
            <p:spPr bwMode="auto">
              <a:xfrm>
                <a:off x="4595" y="1584"/>
                <a:ext cx="222"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4" name="Text Box 40">
                <a:extLst>
                  <a:ext uri="{FF2B5EF4-FFF2-40B4-BE49-F238E27FC236}">
                    <a16:creationId xmlns:a16="http://schemas.microsoft.com/office/drawing/2014/main" id="{4D250181-81A3-502A-3A64-4B9B45A9FFD5}"/>
                  </a:ext>
                </a:extLst>
              </p:cNvPr>
              <p:cNvSpPr txBox="1">
                <a:spLocks noChangeArrowheads="1"/>
              </p:cNvSpPr>
              <p:nvPr/>
            </p:nvSpPr>
            <p:spPr bwMode="auto">
              <a:xfrm>
                <a:off x="4817" y="1584"/>
                <a:ext cx="223"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5" name="Text Box 41">
                <a:extLst>
                  <a:ext uri="{FF2B5EF4-FFF2-40B4-BE49-F238E27FC236}">
                    <a16:creationId xmlns:a16="http://schemas.microsoft.com/office/drawing/2014/main" id="{21EB35FD-B0A8-EEE2-189C-A13FA1ABC285}"/>
                  </a:ext>
                </a:extLst>
              </p:cNvPr>
              <p:cNvSpPr txBox="1">
                <a:spLocks noChangeArrowheads="1"/>
              </p:cNvSpPr>
              <p:nvPr/>
            </p:nvSpPr>
            <p:spPr bwMode="auto">
              <a:xfrm>
                <a:off x="5040" y="1872"/>
                <a:ext cx="221"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6" name="Text Box 42">
                <a:extLst>
                  <a:ext uri="{FF2B5EF4-FFF2-40B4-BE49-F238E27FC236}">
                    <a16:creationId xmlns:a16="http://schemas.microsoft.com/office/drawing/2014/main" id="{523B86DB-5A43-134B-17BD-73DCDEBBC9E3}"/>
                  </a:ext>
                </a:extLst>
              </p:cNvPr>
              <p:cNvSpPr txBox="1">
                <a:spLocks noChangeArrowheads="1"/>
              </p:cNvSpPr>
              <p:nvPr/>
            </p:nvSpPr>
            <p:spPr bwMode="auto">
              <a:xfrm>
                <a:off x="4817" y="1872"/>
                <a:ext cx="22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7" name="Text Box 43">
                <a:extLst>
                  <a:ext uri="{FF2B5EF4-FFF2-40B4-BE49-F238E27FC236}">
                    <a16:creationId xmlns:a16="http://schemas.microsoft.com/office/drawing/2014/main" id="{5F615BDD-00BD-4E1D-2356-C2B2C849A96D}"/>
                  </a:ext>
                </a:extLst>
              </p:cNvPr>
              <p:cNvSpPr txBox="1">
                <a:spLocks noChangeArrowheads="1"/>
              </p:cNvSpPr>
              <p:nvPr/>
            </p:nvSpPr>
            <p:spPr bwMode="auto">
              <a:xfrm>
                <a:off x="4595" y="1872"/>
                <a:ext cx="222"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58" name="AutoShape 44">
                <a:extLst>
                  <a:ext uri="{FF2B5EF4-FFF2-40B4-BE49-F238E27FC236}">
                    <a16:creationId xmlns:a16="http://schemas.microsoft.com/office/drawing/2014/main" id="{78FDD00D-6CF9-7DFD-745A-011ABD0DD695}"/>
                  </a:ext>
                </a:extLst>
              </p:cNvPr>
              <p:cNvSpPr>
                <a:spLocks noChangeArrowheads="1"/>
              </p:cNvSpPr>
              <p:nvPr/>
            </p:nvSpPr>
            <p:spPr bwMode="auto">
              <a:xfrm>
                <a:off x="4619" y="1545"/>
                <a:ext cx="401" cy="501"/>
              </a:xfrm>
              <a:prstGeom prst="roundRect">
                <a:avLst>
                  <a:gd name="adj" fmla="val 16667"/>
                </a:avLst>
              </a:prstGeom>
              <a:noFill/>
              <a:ln w="1587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59" name="AutoShape 45">
                <a:extLst>
                  <a:ext uri="{FF2B5EF4-FFF2-40B4-BE49-F238E27FC236}">
                    <a16:creationId xmlns:a16="http://schemas.microsoft.com/office/drawing/2014/main" id="{6CFD4470-8F5E-FB19-3477-51C703C2A794}"/>
                  </a:ext>
                </a:extLst>
              </p:cNvPr>
              <p:cNvSpPr>
                <a:spLocks noChangeArrowheads="1"/>
              </p:cNvSpPr>
              <p:nvPr/>
            </p:nvSpPr>
            <p:spPr bwMode="auto">
              <a:xfrm>
                <a:off x="4842" y="1554"/>
                <a:ext cx="401" cy="500"/>
              </a:xfrm>
              <a:prstGeom prst="roundRect">
                <a:avLst>
                  <a:gd name="adj" fmla="val 16667"/>
                </a:avLst>
              </a:prstGeom>
              <a:noFill/>
              <a:ln w="158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60" name="Text Box 46">
                <a:extLst>
                  <a:ext uri="{FF2B5EF4-FFF2-40B4-BE49-F238E27FC236}">
                    <a16:creationId xmlns:a16="http://schemas.microsoft.com/office/drawing/2014/main" id="{25605EB1-9F74-FF63-7735-2927E16EE8B5}"/>
                  </a:ext>
                </a:extLst>
              </p:cNvPr>
              <p:cNvSpPr txBox="1">
                <a:spLocks noChangeArrowheads="1"/>
              </p:cNvSpPr>
              <p:nvPr/>
            </p:nvSpPr>
            <p:spPr bwMode="auto">
              <a:xfrm>
                <a:off x="4896" y="2784"/>
                <a:ext cx="336" cy="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en-GB" altLang="en-US" sz="2400">
                  <a:latin typeface="Times New Roman" panose="02020603050405020304" pitchFamily="18" charset="0"/>
                  <a:ea typeface="MS PGothic" panose="020B0600070205080204" pitchFamily="34" charset="-128"/>
                </a:endParaRPr>
              </a:p>
            </p:txBody>
          </p:sp>
        </p:grpSp>
        <p:grpSp>
          <p:nvGrpSpPr>
            <p:cNvPr id="60424" name="Group 47">
              <a:extLst>
                <a:ext uri="{FF2B5EF4-FFF2-40B4-BE49-F238E27FC236}">
                  <a16:creationId xmlns:a16="http://schemas.microsoft.com/office/drawing/2014/main" id="{D7E26F74-E17D-A3F7-E42D-80A8772AAE72}"/>
                </a:ext>
              </a:extLst>
            </p:cNvPr>
            <p:cNvGrpSpPr>
              <a:grpSpLocks/>
            </p:cNvGrpSpPr>
            <p:nvPr/>
          </p:nvGrpSpPr>
          <p:grpSpPr bwMode="auto">
            <a:xfrm>
              <a:off x="1200" y="1440"/>
              <a:ext cx="1104" cy="1698"/>
              <a:chOff x="1200" y="1440"/>
              <a:chExt cx="1104" cy="1698"/>
            </a:xfrm>
          </p:grpSpPr>
          <p:sp>
            <p:nvSpPr>
              <p:cNvPr id="60425" name="Arc 48">
                <a:extLst>
                  <a:ext uri="{FF2B5EF4-FFF2-40B4-BE49-F238E27FC236}">
                    <a16:creationId xmlns:a16="http://schemas.microsoft.com/office/drawing/2014/main" id="{A4D537FE-EEF8-A339-560B-F20EA24F5DC7}"/>
                  </a:ext>
                </a:extLst>
              </p:cNvPr>
              <p:cNvSpPr>
                <a:spLocks/>
              </p:cNvSpPr>
              <p:nvPr/>
            </p:nvSpPr>
            <p:spPr bwMode="auto">
              <a:xfrm flipH="1">
                <a:off x="1902" y="2345"/>
                <a:ext cx="296" cy="39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solidFill>
                <a:srgbClr val="FFCC99"/>
              </a:solidFill>
              <a:ln w="9525">
                <a:solidFill>
                  <a:srgbClr val="000000"/>
                </a:solidFill>
                <a:round/>
                <a:headEnd/>
                <a:tailEnd/>
              </a:ln>
            </p:spPr>
            <p:txBody>
              <a:bodyPr/>
              <a:lstStyle/>
              <a:p>
                <a:endParaRPr lang="en-GB"/>
              </a:p>
            </p:txBody>
          </p:sp>
          <p:sp>
            <p:nvSpPr>
              <p:cNvPr id="60426" name="Arc 49">
                <a:extLst>
                  <a:ext uri="{FF2B5EF4-FFF2-40B4-BE49-F238E27FC236}">
                    <a16:creationId xmlns:a16="http://schemas.microsoft.com/office/drawing/2014/main" id="{4B65D96F-2C9F-75BC-7E86-C5F3E3E7B345}"/>
                  </a:ext>
                </a:extLst>
              </p:cNvPr>
              <p:cNvSpPr>
                <a:spLocks/>
              </p:cNvSpPr>
              <p:nvPr/>
            </p:nvSpPr>
            <p:spPr bwMode="auto">
              <a:xfrm>
                <a:off x="1244" y="2386"/>
                <a:ext cx="295" cy="39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solidFill>
                <a:srgbClr val="FFCC99"/>
              </a:solidFill>
              <a:ln w="9525">
                <a:solidFill>
                  <a:srgbClr val="000000"/>
                </a:solidFill>
                <a:round/>
                <a:headEnd/>
                <a:tailEnd/>
              </a:ln>
            </p:spPr>
            <p:txBody>
              <a:bodyPr/>
              <a:lstStyle/>
              <a:p>
                <a:endParaRPr lang="en-GB"/>
              </a:p>
            </p:txBody>
          </p:sp>
          <p:sp>
            <p:nvSpPr>
              <p:cNvPr id="60427" name="Arc 50">
                <a:extLst>
                  <a:ext uri="{FF2B5EF4-FFF2-40B4-BE49-F238E27FC236}">
                    <a16:creationId xmlns:a16="http://schemas.microsoft.com/office/drawing/2014/main" id="{555DCFA2-64C7-B173-C4F0-F762A18F1F91}"/>
                  </a:ext>
                </a:extLst>
              </p:cNvPr>
              <p:cNvSpPr>
                <a:spLocks/>
              </p:cNvSpPr>
              <p:nvPr/>
            </p:nvSpPr>
            <p:spPr bwMode="auto">
              <a:xfrm flipV="1">
                <a:off x="1200" y="1457"/>
                <a:ext cx="296" cy="39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solidFill>
                <a:srgbClr val="FFCC99"/>
              </a:solidFill>
              <a:ln w="9525">
                <a:solidFill>
                  <a:srgbClr val="000000"/>
                </a:solidFill>
                <a:round/>
                <a:headEnd/>
                <a:tailEnd/>
              </a:ln>
            </p:spPr>
            <p:txBody>
              <a:bodyPr/>
              <a:lstStyle/>
              <a:p>
                <a:endParaRPr lang="en-GB"/>
              </a:p>
            </p:txBody>
          </p:sp>
          <p:sp>
            <p:nvSpPr>
              <p:cNvPr id="60428" name="Arc 51">
                <a:extLst>
                  <a:ext uri="{FF2B5EF4-FFF2-40B4-BE49-F238E27FC236}">
                    <a16:creationId xmlns:a16="http://schemas.microsoft.com/office/drawing/2014/main" id="{EE10D58C-76B3-CD6F-97FC-7ED3B5BF2EC6}"/>
                  </a:ext>
                </a:extLst>
              </p:cNvPr>
              <p:cNvSpPr>
                <a:spLocks/>
              </p:cNvSpPr>
              <p:nvPr/>
            </p:nvSpPr>
            <p:spPr bwMode="auto">
              <a:xfrm flipH="1" flipV="1">
                <a:off x="1896" y="1440"/>
                <a:ext cx="295" cy="39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solidFill>
                <a:srgbClr val="FFCC99"/>
              </a:solidFill>
              <a:ln w="9525">
                <a:solidFill>
                  <a:srgbClr val="000000"/>
                </a:solidFill>
                <a:round/>
                <a:headEnd/>
                <a:tailEnd/>
              </a:ln>
            </p:spPr>
            <p:txBody>
              <a:bodyPr/>
              <a:lstStyle/>
              <a:p>
                <a:endParaRPr lang="en-GB"/>
              </a:p>
            </p:txBody>
          </p:sp>
          <p:sp>
            <p:nvSpPr>
              <p:cNvPr id="60429" name="Line 52">
                <a:extLst>
                  <a:ext uri="{FF2B5EF4-FFF2-40B4-BE49-F238E27FC236}">
                    <a16:creationId xmlns:a16="http://schemas.microsoft.com/office/drawing/2014/main" id="{E8663CEC-40D7-09E6-873F-D00604A5BA6C}"/>
                  </a:ext>
                </a:extLst>
              </p:cNvPr>
              <p:cNvSpPr>
                <a:spLocks noChangeShapeType="1"/>
              </p:cNvSpPr>
              <p:nvPr/>
            </p:nvSpPr>
            <p:spPr bwMode="auto">
              <a:xfrm>
                <a:off x="1262" y="1798"/>
                <a:ext cx="8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30" name="Line 53">
                <a:extLst>
                  <a:ext uri="{FF2B5EF4-FFF2-40B4-BE49-F238E27FC236}">
                    <a16:creationId xmlns:a16="http://schemas.microsoft.com/office/drawing/2014/main" id="{1580CE34-9D43-B28B-0065-25BA32F23310}"/>
                  </a:ext>
                </a:extLst>
              </p:cNvPr>
              <p:cNvSpPr>
                <a:spLocks noChangeShapeType="1"/>
              </p:cNvSpPr>
              <p:nvPr/>
            </p:nvSpPr>
            <p:spPr bwMode="auto">
              <a:xfrm>
                <a:off x="1262" y="2096"/>
                <a:ext cx="8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31" name="Line 54">
                <a:extLst>
                  <a:ext uri="{FF2B5EF4-FFF2-40B4-BE49-F238E27FC236}">
                    <a16:creationId xmlns:a16="http://schemas.microsoft.com/office/drawing/2014/main" id="{5E95A9D4-D208-BAB2-AB9A-02A842390DE3}"/>
                  </a:ext>
                </a:extLst>
              </p:cNvPr>
              <p:cNvSpPr>
                <a:spLocks noChangeShapeType="1"/>
              </p:cNvSpPr>
              <p:nvPr/>
            </p:nvSpPr>
            <p:spPr bwMode="auto">
              <a:xfrm>
                <a:off x="1484"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32" name="Line 55">
                <a:extLst>
                  <a:ext uri="{FF2B5EF4-FFF2-40B4-BE49-F238E27FC236}">
                    <a16:creationId xmlns:a16="http://schemas.microsoft.com/office/drawing/2014/main" id="{5D1E8FBE-EFF0-4A01-BA8D-24FAA72ABCC2}"/>
                  </a:ext>
                </a:extLst>
              </p:cNvPr>
              <p:cNvSpPr>
                <a:spLocks noChangeShapeType="1"/>
              </p:cNvSpPr>
              <p:nvPr/>
            </p:nvSpPr>
            <p:spPr bwMode="auto">
              <a:xfrm>
                <a:off x="1707"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33" name="Line 56">
                <a:extLst>
                  <a:ext uri="{FF2B5EF4-FFF2-40B4-BE49-F238E27FC236}">
                    <a16:creationId xmlns:a16="http://schemas.microsoft.com/office/drawing/2014/main" id="{A75F8272-E58F-E3EE-DDD2-A005A8A81DFF}"/>
                  </a:ext>
                </a:extLst>
              </p:cNvPr>
              <p:cNvSpPr>
                <a:spLocks noChangeShapeType="1"/>
              </p:cNvSpPr>
              <p:nvPr/>
            </p:nvSpPr>
            <p:spPr bwMode="auto">
              <a:xfrm>
                <a:off x="1262" y="2393"/>
                <a:ext cx="8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34" name="Line 57">
                <a:extLst>
                  <a:ext uri="{FF2B5EF4-FFF2-40B4-BE49-F238E27FC236}">
                    <a16:creationId xmlns:a16="http://schemas.microsoft.com/office/drawing/2014/main" id="{E6D34A99-34D1-1444-4859-733BCDD597ED}"/>
                  </a:ext>
                </a:extLst>
              </p:cNvPr>
              <p:cNvSpPr>
                <a:spLocks noChangeShapeType="1"/>
              </p:cNvSpPr>
              <p:nvPr/>
            </p:nvSpPr>
            <p:spPr bwMode="auto">
              <a:xfrm>
                <a:off x="1928" y="1500"/>
                <a:ext cx="0" cy="118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35" name="Text Box 58">
                <a:extLst>
                  <a:ext uri="{FF2B5EF4-FFF2-40B4-BE49-F238E27FC236}">
                    <a16:creationId xmlns:a16="http://schemas.microsoft.com/office/drawing/2014/main" id="{F06BF7F6-D193-DAEA-7AFF-1CF48C0785D2}"/>
                  </a:ext>
                </a:extLst>
              </p:cNvPr>
              <p:cNvSpPr txBox="1">
                <a:spLocks noChangeArrowheads="1"/>
              </p:cNvSpPr>
              <p:nvPr/>
            </p:nvSpPr>
            <p:spPr bwMode="auto">
              <a:xfrm>
                <a:off x="1928" y="1536"/>
                <a:ext cx="22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36" name="Text Box 59">
                <a:extLst>
                  <a:ext uri="{FF2B5EF4-FFF2-40B4-BE49-F238E27FC236}">
                    <a16:creationId xmlns:a16="http://schemas.microsoft.com/office/drawing/2014/main" id="{956F37C4-2AB3-8412-490A-B24E24CC1DC8}"/>
                  </a:ext>
                </a:extLst>
              </p:cNvPr>
              <p:cNvSpPr txBox="1">
                <a:spLocks noChangeArrowheads="1"/>
              </p:cNvSpPr>
              <p:nvPr/>
            </p:nvSpPr>
            <p:spPr bwMode="auto">
              <a:xfrm>
                <a:off x="1928" y="2496"/>
                <a:ext cx="222"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37" name="Text Box 60">
                <a:extLst>
                  <a:ext uri="{FF2B5EF4-FFF2-40B4-BE49-F238E27FC236}">
                    <a16:creationId xmlns:a16="http://schemas.microsoft.com/office/drawing/2014/main" id="{E7CC686F-DC0D-BF66-E899-858CABC928FB}"/>
                  </a:ext>
                </a:extLst>
              </p:cNvPr>
              <p:cNvSpPr txBox="1">
                <a:spLocks noChangeArrowheads="1"/>
              </p:cNvSpPr>
              <p:nvPr/>
            </p:nvSpPr>
            <p:spPr bwMode="auto">
              <a:xfrm>
                <a:off x="1262" y="2448"/>
                <a:ext cx="222"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38" name="Text Box 61">
                <a:extLst>
                  <a:ext uri="{FF2B5EF4-FFF2-40B4-BE49-F238E27FC236}">
                    <a16:creationId xmlns:a16="http://schemas.microsoft.com/office/drawing/2014/main" id="{D87CFCD8-26DE-3786-9B45-8262371C256A}"/>
                  </a:ext>
                </a:extLst>
              </p:cNvPr>
              <p:cNvSpPr txBox="1">
                <a:spLocks noChangeArrowheads="1"/>
              </p:cNvSpPr>
              <p:nvPr/>
            </p:nvSpPr>
            <p:spPr bwMode="auto">
              <a:xfrm>
                <a:off x="1262" y="1584"/>
                <a:ext cx="222"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60439" name="Text Box 62">
                <a:extLst>
                  <a:ext uri="{FF2B5EF4-FFF2-40B4-BE49-F238E27FC236}">
                    <a16:creationId xmlns:a16="http://schemas.microsoft.com/office/drawing/2014/main" id="{F85DCFFA-C6A9-7639-3224-02F535B386F6}"/>
                  </a:ext>
                </a:extLst>
              </p:cNvPr>
              <p:cNvSpPr txBox="1">
                <a:spLocks noChangeArrowheads="1"/>
              </p:cNvSpPr>
              <p:nvPr/>
            </p:nvSpPr>
            <p:spPr bwMode="auto">
              <a:xfrm>
                <a:off x="1968" y="2784"/>
                <a:ext cx="336" cy="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en-GB" altLang="en-US" sz="2400">
                  <a:latin typeface="Times New Roman" panose="02020603050405020304" pitchFamily="18" charset="0"/>
                  <a:ea typeface="MS PGothic" panose="020B0600070205080204" pitchFamily="34" charset="-128"/>
                </a:endParaRPr>
              </a:p>
            </p:txBody>
          </p:sp>
          <p:sp>
            <p:nvSpPr>
              <p:cNvPr id="60440" name="Rectangle 63">
                <a:extLst>
                  <a:ext uri="{FF2B5EF4-FFF2-40B4-BE49-F238E27FC236}">
                    <a16:creationId xmlns:a16="http://schemas.microsoft.com/office/drawing/2014/main" id="{2EAA445F-79F0-E800-BCB6-8D012AB1A7AE}"/>
                  </a:ext>
                </a:extLst>
              </p:cNvPr>
              <p:cNvSpPr>
                <a:spLocks noChangeArrowheads="1"/>
              </p:cNvSpPr>
              <p:nvPr/>
            </p:nvSpPr>
            <p:spPr bwMode="auto">
              <a:xfrm>
                <a:off x="1262" y="1500"/>
                <a:ext cx="888" cy="118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grpSp>
      </p:grpSp>
      <p:grpSp>
        <p:nvGrpSpPr>
          <p:cNvPr id="73738" name="Group 4">
            <a:extLst>
              <a:ext uri="{FF2B5EF4-FFF2-40B4-BE49-F238E27FC236}">
                <a16:creationId xmlns:a16="http://schemas.microsoft.com/office/drawing/2014/main" id="{9C1D12F7-A2BB-D3DD-8E25-F63EBBBB8B3A}"/>
              </a:ext>
            </a:extLst>
          </p:cNvPr>
          <p:cNvGrpSpPr>
            <a:grpSpLocks/>
          </p:cNvGrpSpPr>
          <p:nvPr/>
        </p:nvGrpSpPr>
        <p:grpSpPr bwMode="auto">
          <a:xfrm>
            <a:off x="3926330" y="4645671"/>
            <a:ext cx="4407988" cy="1998070"/>
            <a:chOff x="1728" y="2352"/>
            <a:chExt cx="2934" cy="1552"/>
          </a:xfrm>
        </p:grpSpPr>
        <p:grpSp>
          <p:nvGrpSpPr>
            <p:cNvPr id="73739" name="Group 5">
              <a:extLst>
                <a:ext uri="{FF2B5EF4-FFF2-40B4-BE49-F238E27FC236}">
                  <a16:creationId xmlns:a16="http://schemas.microsoft.com/office/drawing/2014/main" id="{001BC97D-445F-2059-7278-279F68E9B785}"/>
                </a:ext>
              </a:extLst>
            </p:cNvPr>
            <p:cNvGrpSpPr>
              <a:grpSpLocks/>
            </p:cNvGrpSpPr>
            <p:nvPr/>
          </p:nvGrpSpPr>
          <p:grpSpPr bwMode="auto">
            <a:xfrm>
              <a:off x="1728" y="2400"/>
              <a:ext cx="1104" cy="1496"/>
              <a:chOff x="1584" y="2367"/>
              <a:chExt cx="1104" cy="1496"/>
            </a:xfrm>
          </p:grpSpPr>
          <p:sp>
            <p:nvSpPr>
              <p:cNvPr id="73757" name="Freeform 6">
                <a:extLst>
                  <a:ext uri="{FF2B5EF4-FFF2-40B4-BE49-F238E27FC236}">
                    <a16:creationId xmlns:a16="http://schemas.microsoft.com/office/drawing/2014/main" id="{3246D70E-1DF6-5383-B0F8-54D9D37566F6}"/>
                  </a:ext>
                </a:extLst>
              </p:cNvPr>
              <p:cNvSpPr>
                <a:spLocks/>
              </p:cNvSpPr>
              <p:nvPr/>
            </p:nvSpPr>
            <p:spPr bwMode="auto">
              <a:xfrm>
                <a:off x="1605" y="2898"/>
                <a:ext cx="801" cy="604"/>
              </a:xfrm>
              <a:custGeom>
                <a:avLst/>
                <a:gdLst>
                  <a:gd name="T0" fmla="*/ 1 w 1515"/>
                  <a:gd name="T1" fmla="*/ 1 h 937"/>
                  <a:gd name="T2" fmla="*/ 1 w 1515"/>
                  <a:gd name="T3" fmla="*/ 1 h 937"/>
                  <a:gd name="T4" fmla="*/ 1 w 1515"/>
                  <a:gd name="T5" fmla="*/ 1 h 937"/>
                  <a:gd name="T6" fmla="*/ 1 w 1515"/>
                  <a:gd name="T7" fmla="*/ 1 h 937"/>
                  <a:gd name="T8" fmla="*/ 1 w 1515"/>
                  <a:gd name="T9" fmla="*/ 1 h 937"/>
                  <a:gd name="T10" fmla="*/ 1 w 1515"/>
                  <a:gd name="T11" fmla="*/ 1 h 937"/>
                  <a:gd name="T12" fmla="*/ 1 w 1515"/>
                  <a:gd name="T13" fmla="*/ 1 h 937"/>
                  <a:gd name="T14" fmla="*/ 1 w 1515"/>
                  <a:gd name="T15" fmla="*/ 1 h 937"/>
                  <a:gd name="T16" fmla="*/ 1 w 1515"/>
                  <a:gd name="T17" fmla="*/ 1 h 9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5"/>
                  <a:gd name="T28" fmla="*/ 0 h 937"/>
                  <a:gd name="T29" fmla="*/ 1515 w 1515"/>
                  <a:gd name="T30" fmla="*/ 937 h 9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5" h="937">
                    <a:moveTo>
                      <a:pt x="1302" y="914"/>
                    </a:moveTo>
                    <a:cubicBezTo>
                      <a:pt x="1089" y="934"/>
                      <a:pt x="412" y="937"/>
                      <a:pt x="206" y="890"/>
                    </a:cubicBezTo>
                    <a:cubicBezTo>
                      <a:pt x="0" y="843"/>
                      <a:pt x="89" y="763"/>
                      <a:pt x="66" y="630"/>
                    </a:cubicBezTo>
                    <a:cubicBezTo>
                      <a:pt x="43" y="497"/>
                      <a:pt x="16" y="180"/>
                      <a:pt x="66" y="90"/>
                    </a:cubicBezTo>
                    <a:cubicBezTo>
                      <a:pt x="116" y="0"/>
                      <a:pt x="316" y="17"/>
                      <a:pt x="366" y="90"/>
                    </a:cubicBezTo>
                    <a:cubicBezTo>
                      <a:pt x="416" y="163"/>
                      <a:pt x="213" y="450"/>
                      <a:pt x="366" y="530"/>
                    </a:cubicBezTo>
                    <a:cubicBezTo>
                      <a:pt x="519" y="610"/>
                      <a:pt x="1099" y="530"/>
                      <a:pt x="1286" y="570"/>
                    </a:cubicBezTo>
                    <a:cubicBezTo>
                      <a:pt x="1473" y="610"/>
                      <a:pt x="1476" y="710"/>
                      <a:pt x="1486" y="770"/>
                    </a:cubicBezTo>
                    <a:cubicBezTo>
                      <a:pt x="1496" y="830"/>
                      <a:pt x="1515" y="894"/>
                      <a:pt x="1302" y="914"/>
                    </a:cubicBezTo>
                    <a:close/>
                  </a:path>
                </a:pathLst>
              </a:custGeom>
              <a:solidFill>
                <a:srgbClr val="CCFFCC"/>
              </a:solidFill>
              <a:ln w="9525">
                <a:solidFill>
                  <a:srgbClr val="000000"/>
                </a:solidFill>
                <a:round/>
                <a:headEnd/>
                <a:tailEnd/>
              </a:ln>
            </p:spPr>
            <p:txBody>
              <a:bodyPr/>
              <a:lstStyle/>
              <a:p>
                <a:endParaRPr lang="en-GB"/>
              </a:p>
            </p:txBody>
          </p:sp>
          <p:sp>
            <p:nvSpPr>
              <p:cNvPr id="73758" name="AutoShape 7">
                <a:extLst>
                  <a:ext uri="{FF2B5EF4-FFF2-40B4-BE49-F238E27FC236}">
                    <a16:creationId xmlns:a16="http://schemas.microsoft.com/office/drawing/2014/main" id="{FCF53577-8CCE-61CB-B114-E2FE248A94DD}"/>
                  </a:ext>
                </a:extLst>
              </p:cNvPr>
              <p:cNvSpPr>
                <a:spLocks noChangeArrowheads="1"/>
              </p:cNvSpPr>
              <p:nvPr/>
            </p:nvSpPr>
            <p:spPr bwMode="auto">
              <a:xfrm>
                <a:off x="1882" y="2410"/>
                <a:ext cx="752" cy="477"/>
              </a:xfrm>
              <a:prstGeom prst="roundRect">
                <a:avLst>
                  <a:gd name="adj" fmla="val 16667"/>
                </a:avLst>
              </a:prstGeom>
              <a:solidFill>
                <a:srgbClr val="99CCFF"/>
              </a:solidFill>
              <a:ln w="9525">
                <a:solidFill>
                  <a:srgbClr val="000000"/>
                </a:solidFill>
                <a:round/>
                <a:headEnd/>
                <a:tailEnd/>
              </a:ln>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73759" name="Rectangle 8">
                <a:extLst>
                  <a:ext uri="{FF2B5EF4-FFF2-40B4-BE49-F238E27FC236}">
                    <a16:creationId xmlns:a16="http://schemas.microsoft.com/office/drawing/2014/main" id="{9214BDCC-554B-515F-4995-5AD9A0CADD23}"/>
                  </a:ext>
                </a:extLst>
              </p:cNvPr>
              <p:cNvSpPr>
                <a:spLocks noChangeArrowheads="1"/>
              </p:cNvSpPr>
              <p:nvPr/>
            </p:nvSpPr>
            <p:spPr bwMode="auto">
              <a:xfrm>
                <a:off x="1584" y="2367"/>
                <a:ext cx="1096" cy="11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60416" name="Line 9">
                <a:extLst>
                  <a:ext uri="{FF2B5EF4-FFF2-40B4-BE49-F238E27FC236}">
                    <a16:creationId xmlns:a16="http://schemas.microsoft.com/office/drawing/2014/main" id="{E9E6E7D1-5E57-63CA-3BA7-118C6591BE71}"/>
                  </a:ext>
                </a:extLst>
              </p:cNvPr>
              <p:cNvSpPr>
                <a:spLocks noChangeShapeType="1"/>
              </p:cNvSpPr>
              <p:nvPr/>
            </p:nvSpPr>
            <p:spPr bwMode="auto">
              <a:xfrm>
                <a:off x="1584" y="2645"/>
                <a:ext cx="10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17" name="Line 10">
                <a:extLst>
                  <a:ext uri="{FF2B5EF4-FFF2-40B4-BE49-F238E27FC236}">
                    <a16:creationId xmlns:a16="http://schemas.microsoft.com/office/drawing/2014/main" id="{6F71AE78-3F7E-AD89-A73F-397505BA938B}"/>
                  </a:ext>
                </a:extLst>
              </p:cNvPr>
              <p:cNvSpPr>
                <a:spLocks noChangeShapeType="1"/>
              </p:cNvSpPr>
              <p:nvPr/>
            </p:nvSpPr>
            <p:spPr bwMode="auto">
              <a:xfrm>
                <a:off x="1584" y="2924"/>
                <a:ext cx="10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418" name="Line 11">
                <a:extLst>
                  <a:ext uri="{FF2B5EF4-FFF2-40B4-BE49-F238E27FC236}">
                    <a16:creationId xmlns:a16="http://schemas.microsoft.com/office/drawing/2014/main" id="{F7129985-637C-7B1A-45B9-D896A04D3682}"/>
                  </a:ext>
                </a:extLst>
              </p:cNvPr>
              <p:cNvSpPr>
                <a:spLocks noChangeShapeType="1"/>
              </p:cNvSpPr>
              <p:nvPr/>
            </p:nvSpPr>
            <p:spPr bwMode="auto">
              <a:xfrm>
                <a:off x="1857" y="2367"/>
                <a:ext cx="0" cy="1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60" name="Line 12">
                <a:extLst>
                  <a:ext uri="{FF2B5EF4-FFF2-40B4-BE49-F238E27FC236}">
                    <a16:creationId xmlns:a16="http://schemas.microsoft.com/office/drawing/2014/main" id="{D9128096-0B81-E530-4787-75D419966166}"/>
                  </a:ext>
                </a:extLst>
              </p:cNvPr>
              <p:cNvSpPr>
                <a:spLocks noChangeShapeType="1"/>
              </p:cNvSpPr>
              <p:nvPr/>
            </p:nvSpPr>
            <p:spPr bwMode="auto">
              <a:xfrm>
                <a:off x="2131" y="2367"/>
                <a:ext cx="0" cy="1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61" name="Line 13">
                <a:extLst>
                  <a:ext uri="{FF2B5EF4-FFF2-40B4-BE49-F238E27FC236}">
                    <a16:creationId xmlns:a16="http://schemas.microsoft.com/office/drawing/2014/main" id="{2313DB3E-D168-1784-483A-018491AC46C3}"/>
                  </a:ext>
                </a:extLst>
              </p:cNvPr>
              <p:cNvSpPr>
                <a:spLocks noChangeShapeType="1"/>
              </p:cNvSpPr>
              <p:nvPr/>
            </p:nvSpPr>
            <p:spPr bwMode="auto">
              <a:xfrm>
                <a:off x="1584" y="3201"/>
                <a:ext cx="10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62" name="Line 14">
                <a:extLst>
                  <a:ext uri="{FF2B5EF4-FFF2-40B4-BE49-F238E27FC236}">
                    <a16:creationId xmlns:a16="http://schemas.microsoft.com/office/drawing/2014/main" id="{0884B16B-0A2E-F46D-ABD8-AED8AD5ED467}"/>
                  </a:ext>
                </a:extLst>
              </p:cNvPr>
              <p:cNvSpPr>
                <a:spLocks noChangeShapeType="1"/>
              </p:cNvSpPr>
              <p:nvPr/>
            </p:nvSpPr>
            <p:spPr bwMode="auto">
              <a:xfrm>
                <a:off x="2406" y="2367"/>
                <a:ext cx="0" cy="1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63" name="Text Box 15">
                <a:extLst>
                  <a:ext uri="{FF2B5EF4-FFF2-40B4-BE49-F238E27FC236}">
                    <a16:creationId xmlns:a16="http://schemas.microsoft.com/office/drawing/2014/main" id="{04C5F452-4A01-060D-68BE-1DCBB1A5ECD2}"/>
                  </a:ext>
                </a:extLst>
              </p:cNvPr>
              <p:cNvSpPr txBox="1">
                <a:spLocks noChangeArrowheads="1"/>
              </p:cNvSpPr>
              <p:nvPr/>
            </p:nvSpPr>
            <p:spPr bwMode="auto">
              <a:xfrm>
                <a:off x="2406" y="2448"/>
                <a:ext cx="274"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64" name="Text Box 16">
                <a:extLst>
                  <a:ext uri="{FF2B5EF4-FFF2-40B4-BE49-F238E27FC236}">
                    <a16:creationId xmlns:a16="http://schemas.microsoft.com/office/drawing/2014/main" id="{340084C0-C3E7-7394-626D-B936F02FEBD9}"/>
                  </a:ext>
                </a:extLst>
              </p:cNvPr>
              <p:cNvSpPr txBox="1">
                <a:spLocks noChangeArrowheads="1"/>
              </p:cNvSpPr>
              <p:nvPr/>
            </p:nvSpPr>
            <p:spPr bwMode="auto">
              <a:xfrm>
                <a:off x="1857" y="3264"/>
                <a:ext cx="274"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dirty="0">
                    <a:latin typeface="Tahoma" panose="020B0604030504040204" pitchFamily="34" charset="0"/>
                    <a:ea typeface="MS PGothic" panose="020B0600070205080204" pitchFamily="34" charset="-128"/>
                  </a:rPr>
                  <a:t>1</a:t>
                </a:r>
              </a:p>
            </p:txBody>
          </p:sp>
          <p:sp>
            <p:nvSpPr>
              <p:cNvPr id="73765" name="Text Box 17">
                <a:extLst>
                  <a:ext uri="{FF2B5EF4-FFF2-40B4-BE49-F238E27FC236}">
                    <a16:creationId xmlns:a16="http://schemas.microsoft.com/office/drawing/2014/main" id="{3808D410-9256-B9B5-F9A3-6BD560C3AFC9}"/>
                  </a:ext>
                </a:extLst>
              </p:cNvPr>
              <p:cNvSpPr txBox="1">
                <a:spLocks noChangeArrowheads="1"/>
              </p:cNvSpPr>
              <p:nvPr/>
            </p:nvSpPr>
            <p:spPr bwMode="auto">
              <a:xfrm>
                <a:off x="1584" y="3264"/>
                <a:ext cx="273"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66" name="Text Box 18">
                <a:extLst>
                  <a:ext uri="{FF2B5EF4-FFF2-40B4-BE49-F238E27FC236}">
                    <a16:creationId xmlns:a16="http://schemas.microsoft.com/office/drawing/2014/main" id="{B9B72E83-DC16-EB6E-6F99-742CA2F0E026}"/>
                  </a:ext>
                </a:extLst>
              </p:cNvPr>
              <p:cNvSpPr txBox="1">
                <a:spLocks noChangeArrowheads="1"/>
              </p:cNvSpPr>
              <p:nvPr/>
            </p:nvSpPr>
            <p:spPr bwMode="auto">
              <a:xfrm>
                <a:off x="1857" y="2448"/>
                <a:ext cx="274"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67" name="Text Box 19">
                <a:extLst>
                  <a:ext uri="{FF2B5EF4-FFF2-40B4-BE49-F238E27FC236}">
                    <a16:creationId xmlns:a16="http://schemas.microsoft.com/office/drawing/2014/main" id="{ADB196BB-A891-1207-6B5D-B68A6A4D9A40}"/>
                  </a:ext>
                </a:extLst>
              </p:cNvPr>
              <p:cNvSpPr txBox="1">
                <a:spLocks noChangeArrowheads="1"/>
              </p:cNvSpPr>
              <p:nvPr/>
            </p:nvSpPr>
            <p:spPr bwMode="auto">
              <a:xfrm>
                <a:off x="2131" y="2448"/>
                <a:ext cx="275"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68" name="Text Box 20">
                <a:extLst>
                  <a:ext uri="{FF2B5EF4-FFF2-40B4-BE49-F238E27FC236}">
                    <a16:creationId xmlns:a16="http://schemas.microsoft.com/office/drawing/2014/main" id="{9EFEF43F-70B2-D734-4964-21144B41C0D4}"/>
                  </a:ext>
                </a:extLst>
              </p:cNvPr>
              <p:cNvSpPr txBox="1">
                <a:spLocks noChangeArrowheads="1"/>
              </p:cNvSpPr>
              <p:nvPr/>
            </p:nvSpPr>
            <p:spPr bwMode="auto">
              <a:xfrm>
                <a:off x="2406" y="2688"/>
                <a:ext cx="274" cy="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69" name="Text Box 21">
                <a:extLst>
                  <a:ext uri="{FF2B5EF4-FFF2-40B4-BE49-F238E27FC236}">
                    <a16:creationId xmlns:a16="http://schemas.microsoft.com/office/drawing/2014/main" id="{25DAF115-1535-D438-B387-143563E6957F}"/>
                  </a:ext>
                </a:extLst>
              </p:cNvPr>
              <p:cNvSpPr txBox="1">
                <a:spLocks noChangeArrowheads="1"/>
              </p:cNvSpPr>
              <p:nvPr/>
            </p:nvSpPr>
            <p:spPr bwMode="auto">
              <a:xfrm>
                <a:off x="2131" y="2688"/>
                <a:ext cx="275" cy="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70" name="Text Box 22">
                <a:extLst>
                  <a:ext uri="{FF2B5EF4-FFF2-40B4-BE49-F238E27FC236}">
                    <a16:creationId xmlns:a16="http://schemas.microsoft.com/office/drawing/2014/main" id="{2477137B-D052-2E83-8AF5-97FC028A0A15}"/>
                  </a:ext>
                </a:extLst>
              </p:cNvPr>
              <p:cNvSpPr txBox="1">
                <a:spLocks noChangeArrowheads="1"/>
              </p:cNvSpPr>
              <p:nvPr/>
            </p:nvSpPr>
            <p:spPr bwMode="auto">
              <a:xfrm>
                <a:off x="1857" y="2688"/>
                <a:ext cx="274" cy="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71" name="Text Box 23">
                <a:extLst>
                  <a:ext uri="{FF2B5EF4-FFF2-40B4-BE49-F238E27FC236}">
                    <a16:creationId xmlns:a16="http://schemas.microsoft.com/office/drawing/2014/main" id="{7E4A741D-E409-B9DE-30F5-EFECA7E32974}"/>
                  </a:ext>
                </a:extLst>
              </p:cNvPr>
              <p:cNvSpPr txBox="1">
                <a:spLocks noChangeArrowheads="1"/>
              </p:cNvSpPr>
              <p:nvPr/>
            </p:nvSpPr>
            <p:spPr bwMode="auto">
              <a:xfrm>
                <a:off x="2131" y="3264"/>
                <a:ext cx="275"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72" name="Text Box 24">
                <a:extLst>
                  <a:ext uri="{FF2B5EF4-FFF2-40B4-BE49-F238E27FC236}">
                    <a16:creationId xmlns:a16="http://schemas.microsoft.com/office/drawing/2014/main" id="{17381426-BC8A-CEBC-F9FB-351BDBEC788E}"/>
                  </a:ext>
                </a:extLst>
              </p:cNvPr>
              <p:cNvSpPr txBox="1">
                <a:spLocks noChangeArrowheads="1"/>
              </p:cNvSpPr>
              <p:nvPr/>
            </p:nvSpPr>
            <p:spPr bwMode="auto">
              <a:xfrm>
                <a:off x="1584" y="2976"/>
                <a:ext cx="273" cy="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73" name="Text Box 25">
                <a:extLst>
                  <a:ext uri="{FF2B5EF4-FFF2-40B4-BE49-F238E27FC236}">
                    <a16:creationId xmlns:a16="http://schemas.microsoft.com/office/drawing/2014/main" id="{3E5BF5FD-CFF0-5511-1F2C-3622ABCC25B6}"/>
                  </a:ext>
                </a:extLst>
              </p:cNvPr>
              <p:cNvSpPr txBox="1">
                <a:spLocks noChangeArrowheads="1"/>
              </p:cNvSpPr>
              <p:nvPr/>
            </p:nvSpPr>
            <p:spPr bwMode="auto">
              <a:xfrm>
                <a:off x="2352" y="3504"/>
                <a:ext cx="336" cy="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en-GB" altLang="en-US" sz="2400">
                  <a:latin typeface="Times New Roman" panose="02020603050405020304" pitchFamily="18" charset="0"/>
                  <a:ea typeface="MS PGothic" panose="020B0600070205080204" pitchFamily="34" charset="-128"/>
                </a:endParaRPr>
              </a:p>
            </p:txBody>
          </p:sp>
        </p:grpSp>
        <p:grpSp>
          <p:nvGrpSpPr>
            <p:cNvPr id="73740" name="Group 26">
              <a:extLst>
                <a:ext uri="{FF2B5EF4-FFF2-40B4-BE49-F238E27FC236}">
                  <a16:creationId xmlns:a16="http://schemas.microsoft.com/office/drawing/2014/main" id="{F85F982E-08B5-F065-5392-43462210ADE6}"/>
                </a:ext>
              </a:extLst>
            </p:cNvPr>
            <p:cNvGrpSpPr>
              <a:grpSpLocks/>
            </p:cNvGrpSpPr>
            <p:nvPr/>
          </p:nvGrpSpPr>
          <p:grpSpPr bwMode="auto">
            <a:xfrm>
              <a:off x="3552" y="2352"/>
              <a:ext cx="1110" cy="1552"/>
              <a:chOff x="3776" y="2311"/>
              <a:chExt cx="1110" cy="1552"/>
            </a:xfrm>
          </p:grpSpPr>
          <p:sp>
            <p:nvSpPr>
              <p:cNvPr id="73741" name="Freeform 27">
                <a:extLst>
                  <a:ext uri="{FF2B5EF4-FFF2-40B4-BE49-F238E27FC236}">
                    <a16:creationId xmlns:a16="http://schemas.microsoft.com/office/drawing/2014/main" id="{5376F1A1-9DCE-CB70-196A-8481C9AF6F93}"/>
                  </a:ext>
                </a:extLst>
              </p:cNvPr>
              <p:cNvSpPr>
                <a:spLocks/>
              </p:cNvSpPr>
              <p:nvPr/>
            </p:nvSpPr>
            <p:spPr bwMode="auto">
              <a:xfrm>
                <a:off x="4033" y="2955"/>
                <a:ext cx="853" cy="549"/>
              </a:xfrm>
              <a:custGeom>
                <a:avLst/>
                <a:gdLst>
                  <a:gd name="T0" fmla="*/ 1 w 1347"/>
                  <a:gd name="T1" fmla="*/ 1 h 853"/>
                  <a:gd name="T2" fmla="*/ 1 w 1347"/>
                  <a:gd name="T3" fmla="*/ 1 h 853"/>
                  <a:gd name="T4" fmla="*/ 1 w 1347"/>
                  <a:gd name="T5" fmla="*/ 1 h 853"/>
                  <a:gd name="T6" fmla="*/ 1 w 1347"/>
                  <a:gd name="T7" fmla="*/ 1 h 853"/>
                  <a:gd name="T8" fmla="*/ 1 w 1347"/>
                  <a:gd name="T9" fmla="*/ 1 h 853"/>
                  <a:gd name="T10" fmla="*/ 1 w 1347"/>
                  <a:gd name="T11" fmla="*/ 1 h 853"/>
                  <a:gd name="T12" fmla="*/ 1 w 1347"/>
                  <a:gd name="T13" fmla="*/ 1 h 853"/>
                  <a:gd name="T14" fmla="*/ 1 w 1347"/>
                  <a:gd name="T15" fmla="*/ 1 h 853"/>
                  <a:gd name="T16" fmla="*/ 1 w 1347"/>
                  <a:gd name="T17" fmla="*/ 1 h 853"/>
                  <a:gd name="T18" fmla="*/ 1 w 1347"/>
                  <a:gd name="T19" fmla="*/ 1 h 853"/>
                  <a:gd name="T20" fmla="*/ 1 w 1347"/>
                  <a:gd name="T21" fmla="*/ 1 h 853"/>
                  <a:gd name="T22" fmla="*/ 1 w 1347"/>
                  <a:gd name="T23" fmla="*/ 1 h 853"/>
                  <a:gd name="T24" fmla="*/ 1 w 1347"/>
                  <a:gd name="T25" fmla="*/ 1 h 853"/>
                  <a:gd name="T26" fmla="*/ 1 w 1347"/>
                  <a:gd name="T27" fmla="*/ 1 h 853"/>
                  <a:gd name="T28" fmla="*/ 1 w 1347"/>
                  <a:gd name="T29" fmla="*/ 1 h 853"/>
                  <a:gd name="T30" fmla="*/ 1 w 1347"/>
                  <a:gd name="T31" fmla="*/ 1 h 85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47"/>
                  <a:gd name="T49" fmla="*/ 0 h 853"/>
                  <a:gd name="T50" fmla="*/ 1347 w 1347"/>
                  <a:gd name="T51" fmla="*/ 853 h 85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47" h="853">
                    <a:moveTo>
                      <a:pt x="1144" y="23"/>
                    </a:moveTo>
                    <a:cubicBezTo>
                      <a:pt x="1014" y="6"/>
                      <a:pt x="647" y="0"/>
                      <a:pt x="540" y="23"/>
                    </a:cubicBezTo>
                    <a:cubicBezTo>
                      <a:pt x="433" y="46"/>
                      <a:pt x="507" y="96"/>
                      <a:pt x="500" y="163"/>
                    </a:cubicBezTo>
                    <a:cubicBezTo>
                      <a:pt x="493" y="230"/>
                      <a:pt x="557" y="380"/>
                      <a:pt x="500" y="423"/>
                    </a:cubicBezTo>
                    <a:cubicBezTo>
                      <a:pt x="443" y="466"/>
                      <a:pt x="240" y="416"/>
                      <a:pt x="160" y="423"/>
                    </a:cubicBezTo>
                    <a:cubicBezTo>
                      <a:pt x="80" y="430"/>
                      <a:pt x="40" y="423"/>
                      <a:pt x="20" y="463"/>
                    </a:cubicBezTo>
                    <a:cubicBezTo>
                      <a:pt x="0" y="503"/>
                      <a:pt x="20" y="603"/>
                      <a:pt x="40" y="663"/>
                    </a:cubicBezTo>
                    <a:cubicBezTo>
                      <a:pt x="60" y="723"/>
                      <a:pt x="57" y="796"/>
                      <a:pt x="140" y="823"/>
                    </a:cubicBezTo>
                    <a:cubicBezTo>
                      <a:pt x="223" y="850"/>
                      <a:pt x="420" y="826"/>
                      <a:pt x="540" y="823"/>
                    </a:cubicBezTo>
                    <a:cubicBezTo>
                      <a:pt x="660" y="820"/>
                      <a:pt x="800" y="853"/>
                      <a:pt x="860" y="803"/>
                    </a:cubicBezTo>
                    <a:cubicBezTo>
                      <a:pt x="920" y="753"/>
                      <a:pt x="897" y="590"/>
                      <a:pt x="900" y="523"/>
                    </a:cubicBezTo>
                    <a:cubicBezTo>
                      <a:pt x="903" y="456"/>
                      <a:pt x="837" y="420"/>
                      <a:pt x="880" y="403"/>
                    </a:cubicBezTo>
                    <a:cubicBezTo>
                      <a:pt x="923" y="386"/>
                      <a:pt x="1087" y="433"/>
                      <a:pt x="1160" y="423"/>
                    </a:cubicBezTo>
                    <a:cubicBezTo>
                      <a:pt x="1233" y="413"/>
                      <a:pt x="1293" y="393"/>
                      <a:pt x="1320" y="343"/>
                    </a:cubicBezTo>
                    <a:cubicBezTo>
                      <a:pt x="1347" y="293"/>
                      <a:pt x="1340" y="176"/>
                      <a:pt x="1320" y="123"/>
                    </a:cubicBezTo>
                    <a:cubicBezTo>
                      <a:pt x="1300" y="70"/>
                      <a:pt x="1274" y="40"/>
                      <a:pt x="1144" y="23"/>
                    </a:cubicBezTo>
                    <a:close/>
                  </a:path>
                </a:pathLst>
              </a:custGeom>
              <a:solidFill>
                <a:srgbClr val="FFCC99"/>
              </a:solidFill>
              <a:ln w="9525">
                <a:solidFill>
                  <a:srgbClr val="000000"/>
                </a:solidFill>
                <a:round/>
                <a:headEnd/>
                <a:tailEnd/>
              </a:ln>
            </p:spPr>
            <p:txBody>
              <a:bodyPr/>
              <a:lstStyle/>
              <a:p>
                <a:endParaRPr lang="en-GB"/>
              </a:p>
            </p:txBody>
          </p:sp>
          <p:sp>
            <p:nvSpPr>
              <p:cNvPr id="73742" name="AutoShape 28">
                <a:extLst>
                  <a:ext uri="{FF2B5EF4-FFF2-40B4-BE49-F238E27FC236}">
                    <a16:creationId xmlns:a16="http://schemas.microsoft.com/office/drawing/2014/main" id="{1763BAAC-73A2-8E4B-A06B-D34B4FCF64C7}"/>
                  </a:ext>
                </a:extLst>
              </p:cNvPr>
              <p:cNvSpPr>
                <a:spLocks noChangeArrowheads="1"/>
              </p:cNvSpPr>
              <p:nvPr/>
            </p:nvSpPr>
            <p:spPr bwMode="auto">
              <a:xfrm rot="-2700631">
                <a:off x="3712" y="2551"/>
                <a:ext cx="672" cy="192"/>
              </a:xfrm>
              <a:prstGeom prst="roundRect">
                <a:avLst>
                  <a:gd name="adj" fmla="val 16667"/>
                </a:avLst>
              </a:prstGeom>
              <a:solidFill>
                <a:srgbClr val="FFFF99"/>
              </a:solidFill>
              <a:ln w="9525">
                <a:solidFill>
                  <a:schemeClr val="tx1"/>
                </a:solidFill>
                <a:round/>
                <a:headEnd/>
                <a:tailEnd/>
              </a:ln>
            </p:spPr>
            <p:txBody>
              <a:bodyPr wrap="none" anchor="ct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73743" name="Rectangle 29">
                <a:extLst>
                  <a:ext uri="{FF2B5EF4-FFF2-40B4-BE49-F238E27FC236}">
                    <a16:creationId xmlns:a16="http://schemas.microsoft.com/office/drawing/2014/main" id="{4E9C62EC-D9F3-2832-87E1-BEF0C6AE3E27}"/>
                  </a:ext>
                </a:extLst>
              </p:cNvPr>
              <p:cNvSpPr>
                <a:spLocks noChangeArrowheads="1"/>
              </p:cNvSpPr>
              <p:nvPr/>
            </p:nvSpPr>
            <p:spPr bwMode="auto">
              <a:xfrm>
                <a:off x="3776" y="2367"/>
                <a:ext cx="1096" cy="11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73744" name="Line 30">
                <a:extLst>
                  <a:ext uri="{FF2B5EF4-FFF2-40B4-BE49-F238E27FC236}">
                    <a16:creationId xmlns:a16="http://schemas.microsoft.com/office/drawing/2014/main" id="{08F0D572-442B-8DDB-D859-971F1E246630}"/>
                  </a:ext>
                </a:extLst>
              </p:cNvPr>
              <p:cNvSpPr>
                <a:spLocks noChangeShapeType="1"/>
              </p:cNvSpPr>
              <p:nvPr/>
            </p:nvSpPr>
            <p:spPr bwMode="auto">
              <a:xfrm>
                <a:off x="3776" y="2645"/>
                <a:ext cx="10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45" name="Line 31">
                <a:extLst>
                  <a:ext uri="{FF2B5EF4-FFF2-40B4-BE49-F238E27FC236}">
                    <a16:creationId xmlns:a16="http://schemas.microsoft.com/office/drawing/2014/main" id="{DEAA7FF0-E403-063C-C4D0-2FE8C9EC4F3E}"/>
                  </a:ext>
                </a:extLst>
              </p:cNvPr>
              <p:cNvSpPr>
                <a:spLocks noChangeShapeType="1"/>
              </p:cNvSpPr>
              <p:nvPr/>
            </p:nvSpPr>
            <p:spPr bwMode="auto">
              <a:xfrm>
                <a:off x="3776" y="2924"/>
                <a:ext cx="10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46" name="Line 32">
                <a:extLst>
                  <a:ext uri="{FF2B5EF4-FFF2-40B4-BE49-F238E27FC236}">
                    <a16:creationId xmlns:a16="http://schemas.microsoft.com/office/drawing/2014/main" id="{9E8F5616-608E-C5A0-FFA3-DA72F2B6C06B}"/>
                  </a:ext>
                </a:extLst>
              </p:cNvPr>
              <p:cNvSpPr>
                <a:spLocks noChangeShapeType="1"/>
              </p:cNvSpPr>
              <p:nvPr/>
            </p:nvSpPr>
            <p:spPr bwMode="auto">
              <a:xfrm>
                <a:off x="4051" y="2367"/>
                <a:ext cx="0" cy="1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47" name="Line 33">
                <a:extLst>
                  <a:ext uri="{FF2B5EF4-FFF2-40B4-BE49-F238E27FC236}">
                    <a16:creationId xmlns:a16="http://schemas.microsoft.com/office/drawing/2014/main" id="{63868BAE-0F85-3CE9-50B0-C91CCC6EAE66}"/>
                  </a:ext>
                </a:extLst>
              </p:cNvPr>
              <p:cNvSpPr>
                <a:spLocks noChangeShapeType="1"/>
              </p:cNvSpPr>
              <p:nvPr/>
            </p:nvSpPr>
            <p:spPr bwMode="auto">
              <a:xfrm>
                <a:off x="4325" y="2367"/>
                <a:ext cx="0" cy="1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48" name="Line 34">
                <a:extLst>
                  <a:ext uri="{FF2B5EF4-FFF2-40B4-BE49-F238E27FC236}">
                    <a16:creationId xmlns:a16="http://schemas.microsoft.com/office/drawing/2014/main" id="{2E8273FF-98CD-F954-71BF-4274ED5A88D8}"/>
                  </a:ext>
                </a:extLst>
              </p:cNvPr>
              <p:cNvSpPr>
                <a:spLocks noChangeShapeType="1"/>
              </p:cNvSpPr>
              <p:nvPr/>
            </p:nvSpPr>
            <p:spPr bwMode="auto">
              <a:xfrm>
                <a:off x="3776" y="3201"/>
                <a:ext cx="109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49" name="Line 35">
                <a:extLst>
                  <a:ext uri="{FF2B5EF4-FFF2-40B4-BE49-F238E27FC236}">
                    <a16:creationId xmlns:a16="http://schemas.microsoft.com/office/drawing/2014/main" id="{356DED8C-E6C0-A4AB-D7E6-6CD8E09F3766}"/>
                  </a:ext>
                </a:extLst>
              </p:cNvPr>
              <p:cNvSpPr>
                <a:spLocks noChangeShapeType="1"/>
              </p:cNvSpPr>
              <p:nvPr/>
            </p:nvSpPr>
            <p:spPr bwMode="auto">
              <a:xfrm>
                <a:off x="4598" y="2367"/>
                <a:ext cx="0" cy="1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750" name="Text Box 36">
                <a:extLst>
                  <a:ext uri="{FF2B5EF4-FFF2-40B4-BE49-F238E27FC236}">
                    <a16:creationId xmlns:a16="http://schemas.microsoft.com/office/drawing/2014/main" id="{0A93780E-CA46-AFE7-8935-1C868411C0C9}"/>
                  </a:ext>
                </a:extLst>
              </p:cNvPr>
              <p:cNvSpPr txBox="1">
                <a:spLocks noChangeArrowheads="1"/>
              </p:cNvSpPr>
              <p:nvPr/>
            </p:nvSpPr>
            <p:spPr bwMode="auto">
              <a:xfrm>
                <a:off x="4608" y="2976"/>
                <a:ext cx="274"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51" name="Text Box 37">
                <a:extLst>
                  <a:ext uri="{FF2B5EF4-FFF2-40B4-BE49-F238E27FC236}">
                    <a16:creationId xmlns:a16="http://schemas.microsoft.com/office/drawing/2014/main" id="{D61DC35F-CA85-ECBE-7A1D-78D2FAAEEEE2}"/>
                  </a:ext>
                </a:extLst>
              </p:cNvPr>
              <p:cNvSpPr txBox="1">
                <a:spLocks noChangeArrowheads="1"/>
              </p:cNvSpPr>
              <p:nvPr/>
            </p:nvSpPr>
            <p:spPr bwMode="auto">
              <a:xfrm>
                <a:off x="4051" y="3264"/>
                <a:ext cx="274"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52" name="Text Box 38">
                <a:extLst>
                  <a:ext uri="{FF2B5EF4-FFF2-40B4-BE49-F238E27FC236}">
                    <a16:creationId xmlns:a16="http://schemas.microsoft.com/office/drawing/2014/main" id="{D280C70E-76CB-FFCD-6D33-1933B0A68D07}"/>
                  </a:ext>
                </a:extLst>
              </p:cNvPr>
              <p:cNvSpPr txBox="1">
                <a:spLocks noChangeArrowheads="1"/>
              </p:cNvSpPr>
              <p:nvPr/>
            </p:nvSpPr>
            <p:spPr bwMode="auto">
              <a:xfrm>
                <a:off x="4032" y="2448"/>
                <a:ext cx="274"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53" name="Text Box 39">
                <a:extLst>
                  <a:ext uri="{FF2B5EF4-FFF2-40B4-BE49-F238E27FC236}">
                    <a16:creationId xmlns:a16="http://schemas.microsoft.com/office/drawing/2014/main" id="{9BB34625-6EB7-F399-2029-1C23FC86F42C}"/>
                  </a:ext>
                </a:extLst>
              </p:cNvPr>
              <p:cNvSpPr txBox="1">
                <a:spLocks noChangeArrowheads="1"/>
              </p:cNvSpPr>
              <p:nvPr/>
            </p:nvSpPr>
            <p:spPr bwMode="auto">
              <a:xfrm>
                <a:off x="4325" y="3264"/>
                <a:ext cx="273"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54" name="Text Box 40">
                <a:extLst>
                  <a:ext uri="{FF2B5EF4-FFF2-40B4-BE49-F238E27FC236}">
                    <a16:creationId xmlns:a16="http://schemas.microsoft.com/office/drawing/2014/main" id="{64C936C8-3347-212D-B566-FFEF0CC3A7BE}"/>
                  </a:ext>
                </a:extLst>
              </p:cNvPr>
              <p:cNvSpPr txBox="1">
                <a:spLocks noChangeArrowheads="1"/>
              </p:cNvSpPr>
              <p:nvPr/>
            </p:nvSpPr>
            <p:spPr bwMode="auto">
              <a:xfrm>
                <a:off x="4325" y="2976"/>
                <a:ext cx="273" cy="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55" name="Text Box 41">
                <a:extLst>
                  <a:ext uri="{FF2B5EF4-FFF2-40B4-BE49-F238E27FC236}">
                    <a16:creationId xmlns:a16="http://schemas.microsoft.com/office/drawing/2014/main" id="{C5481AD9-F795-5EF8-03F3-2C24D4663922}"/>
                  </a:ext>
                </a:extLst>
              </p:cNvPr>
              <p:cNvSpPr txBox="1">
                <a:spLocks noChangeArrowheads="1"/>
              </p:cNvSpPr>
              <p:nvPr/>
            </p:nvSpPr>
            <p:spPr bwMode="auto">
              <a:xfrm>
                <a:off x="3792" y="2688"/>
                <a:ext cx="275" cy="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r>
                  <a:rPr lang="en-GB" altLang="en-US" sz="1200" b="1">
                    <a:latin typeface="Tahoma" panose="020B0604030504040204" pitchFamily="34" charset="0"/>
                    <a:ea typeface="MS PGothic" panose="020B0600070205080204" pitchFamily="34" charset="-128"/>
                  </a:rPr>
                  <a:t>1</a:t>
                </a:r>
              </a:p>
            </p:txBody>
          </p:sp>
          <p:sp>
            <p:nvSpPr>
              <p:cNvPr id="73756" name="Text Box 42">
                <a:extLst>
                  <a:ext uri="{FF2B5EF4-FFF2-40B4-BE49-F238E27FC236}">
                    <a16:creationId xmlns:a16="http://schemas.microsoft.com/office/drawing/2014/main" id="{53707A35-8C6A-2C0A-3371-95AE2387F55B}"/>
                  </a:ext>
                </a:extLst>
              </p:cNvPr>
              <p:cNvSpPr txBox="1">
                <a:spLocks noChangeArrowheads="1"/>
              </p:cNvSpPr>
              <p:nvPr/>
            </p:nvSpPr>
            <p:spPr bwMode="auto">
              <a:xfrm>
                <a:off x="4512" y="3504"/>
                <a:ext cx="336" cy="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en-GB" altLang="en-US" sz="2400">
                  <a:latin typeface="Times New Roman" panose="02020603050405020304" pitchFamily="18" charset="0"/>
                  <a:ea typeface="MS PGothic" panose="020B0600070205080204" pitchFamily="34" charset="-128"/>
                </a:endParaRPr>
              </a:p>
            </p:txBody>
          </p:sp>
        </p:grpSp>
      </p:grpSp>
      <p:sp>
        <p:nvSpPr>
          <p:cNvPr id="73776" name="Rectangle 2">
            <a:extLst>
              <a:ext uri="{FF2B5EF4-FFF2-40B4-BE49-F238E27FC236}">
                <a16:creationId xmlns:a16="http://schemas.microsoft.com/office/drawing/2014/main" id="{163F7117-F8B3-D066-DD09-62677570566E}"/>
              </a:ext>
            </a:extLst>
          </p:cNvPr>
          <p:cNvSpPr txBox="1">
            <a:spLocks noChangeArrowheads="1"/>
          </p:cNvSpPr>
          <p:nvPr/>
        </p:nvSpPr>
        <p:spPr bwMode="auto">
          <a:xfrm>
            <a:off x="9126630" y="1104891"/>
            <a:ext cx="2789145" cy="841473"/>
          </a:xfrm>
          <a:prstGeom prst="rect">
            <a:avLst/>
          </a:prstGeom>
          <a:noFill/>
          <a:ln>
            <a:noFill/>
          </a:ln>
        </p:spPr>
        <p:txBody>
          <a:bodyPr lIns="0" rIns="0" bIns="0" anchor="b"/>
          <a:lst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defRPr/>
            </a:pPr>
            <a:r>
              <a:rPr lang="en-US" sz="2800" b="1" dirty="0">
                <a:solidFill>
                  <a:srgbClr val="C00000"/>
                </a:solidFill>
              </a:rPr>
              <a:t>Four-Variable Maps</a:t>
            </a:r>
          </a:p>
        </p:txBody>
      </p:sp>
      <p:sp>
        <p:nvSpPr>
          <p:cNvPr id="73777" name="Rectangle 2">
            <a:extLst>
              <a:ext uri="{FF2B5EF4-FFF2-40B4-BE49-F238E27FC236}">
                <a16:creationId xmlns:a16="http://schemas.microsoft.com/office/drawing/2014/main" id="{3E5EC378-2AE1-7191-3209-24030481CEDC}"/>
              </a:ext>
            </a:extLst>
          </p:cNvPr>
          <p:cNvSpPr txBox="1">
            <a:spLocks noChangeArrowheads="1"/>
          </p:cNvSpPr>
          <p:nvPr/>
        </p:nvSpPr>
        <p:spPr>
          <a:xfrm>
            <a:off x="3495855" y="707339"/>
            <a:ext cx="8695319"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rgbClr val="002060"/>
                </a:solidFill>
                <a:latin typeface="+mn-lt"/>
                <a:ea typeface="+mj-ea"/>
                <a:cs typeface="+mj-cs"/>
              </a:defRPr>
            </a:lvl1pPr>
          </a:lstStyle>
          <a:p>
            <a:pPr>
              <a:defRPr/>
            </a:pPr>
            <a:r>
              <a:rPr lang="en-US" sz="2900" dirty="0">
                <a:solidFill>
                  <a:schemeClr val="accent2"/>
                </a:solidFill>
                <a:latin typeface="Comic Sans MS" panose="030F0702030302020204" pitchFamily="66" charset="0"/>
                <a:ea typeface="+mn-ea"/>
                <a:cs typeface="Arial" panose="020B0604020202020204" pitchFamily="34" charset="0"/>
              </a:rPr>
              <a:t>Karnaugh Maps (K-map)</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3">
            <a:extLst>
              <a:ext uri="{FF2B5EF4-FFF2-40B4-BE49-F238E27FC236}">
                <a16:creationId xmlns:a16="http://schemas.microsoft.com/office/drawing/2014/main" id="{4ADA9074-76A1-6798-F2AE-2E7D548565CB}"/>
              </a:ext>
            </a:extLst>
          </p:cNvPr>
          <p:cNvSpPr>
            <a:spLocks noGrp="1" noChangeArrowheads="1"/>
          </p:cNvSpPr>
          <p:nvPr>
            <p:ph idx="1"/>
          </p:nvPr>
        </p:nvSpPr>
        <p:spPr/>
        <p:txBody>
          <a:bodyPr/>
          <a:lstStyle/>
          <a:p>
            <a:pPr algn="just">
              <a:lnSpc>
                <a:spcPct val="90000"/>
              </a:lnSpc>
              <a:spcBef>
                <a:spcPct val="50000"/>
              </a:spcBef>
              <a:buSzPct val="125000"/>
              <a:defRPr/>
            </a:pPr>
            <a:r>
              <a:rPr lang="en-US" altLang="en-US" sz="2400" dirty="0">
                <a:latin typeface="Comic Sans MS" panose="030F0702030302020204" pitchFamily="66" charset="0"/>
                <a:cs typeface="Times New Roman" panose="02020603050405020304" pitchFamily="18" charset="0"/>
              </a:rPr>
              <a:t>By combining squares, we reduce number of literals in a product term</a:t>
            </a:r>
          </a:p>
          <a:p>
            <a:pPr algn="just">
              <a:lnSpc>
                <a:spcPct val="90000"/>
              </a:lnSpc>
              <a:spcBef>
                <a:spcPct val="50000"/>
              </a:spcBef>
              <a:buSzPct val="125000"/>
              <a:defRPr/>
            </a:pPr>
            <a:r>
              <a:rPr lang="en-US" altLang="en-US" sz="2400" dirty="0">
                <a:latin typeface="Comic Sans MS" panose="030F0702030302020204" pitchFamily="66" charset="0"/>
              </a:rPr>
              <a:t> On a 4-variable K-Map:</a:t>
            </a:r>
          </a:p>
          <a:p>
            <a:pPr algn="just">
              <a:lnSpc>
                <a:spcPct val="90000"/>
              </a:lnSpc>
              <a:spcBef>
                <a:spcPct val="50000"/>
              </a:spcBef>
              <a:buSzPct val="125000"/>
              <a:defRPr/>
            </a:pPr>
            <a:endParaRPr lang="en-US" altLang="en-US" sz="3000" dirty="0"/>
          </a:p>
          <a:p>
            <a:pPr marL="0" indent="0" algn="just">
              <a:spcBef>
                <a:spcPct val="50000"/>
              </a:spcBef>
              <a:buSzPct val="125000"/>
              <a:buNone/>
              <a:defRPr/>
            </a:pPr>
            <a:endParaRPr lang="en-US" altLang="en-US" sz="3000" dirty="0"/>
          </a:p>
        </p:txBody>
      </p:sp>
      <p:sp>
        <p:nvSpPr>
          <p:cNvPr id="46082" name="Rectangle 2">
            <a:extLst>
              <a:ext uri="{FF2B5EF4-FFF2-40B4-BE49-F238E27FC236}">
                <a16:creationId xmlns:a16="http://schemas.microsoft.com/office/drawing/2014/main" id="{BA4A988A-6FB3-BE74-2894-05C0586BDC93}"/>
              </a:ext>
            </a:extLst>
          </p:cNvPr>
          <p:cNvSpPr>
            <a:spLocks noGrp="1" noChangeArrowheads="1"/>
          </p:cNvSpPr>
          <p:nvPr>
            <p:ph type="title" idx="4294967295"/>
          </p:nvPr>
        </p:nvSpPr>
        <p:spPr>
          <a:xfrm>
            <a:off x="4319588" y="896150"/>
            <a:ext cx="3919537" cy="10668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Combining Squares</a:t>
            </a:r>
          </a:p>
        </p:txBody>
      </p:sp>
      <p:sp>
        <p:nvSpPr>
          <p:cNvPr id="3" name="Slide Number Placeholder 2">
            <a:extLst>
              <a:ext uri="{FF2B5EF4-FFF2-40B4-BE49-F238E27FC236}">
                <a16:creationId xmlns:a16="http://schemas.microsoft.com/office/drawing/2014/main" id="{1188D747-78F3-6F9A-B254-C72F75EA9BEC}"/>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22</a:t>
            </a:fld>
            <a:endParaRPr lang="en-GB"/>
          </a:p>
        </p:txBody>
      </p:sp>
      <p:graphicFrame>
        <p:nvGraphicFramePr>
          <p:cNvPr id="2" name="Table 1">
            <a:extLst>
              <a:ext uri="{FF2B5EF4-FFF2-40B4-BE49-F238E27FC236}">
                <a16:creationId xmlns:a16="http://schemas.microsoft.com/office/drawing/2014/main" id="{70AEF513-1425-AF0C-03AC-FEEBF03BE59D}"/>
              </a:ext>
            </a:extLst>
          </p:cNvPr>
          <p:cNvGraphicFramePr>
            <a:graphicFrameLocks noGrp="1"/>
          </p:cNvGraphicFramePr>
          <p:nvPr>
            <p:extLst>
              <p:ext uri="{D42A27DB-BD31-4B8C-83A1-F6EECF244321}">
                <p14:modId xmlns:p14="http://schemas.microsoft.com/office/powerpoint/2010/main" val="759171562"/>
              </p:ext>
            </p:extLst>
          </p:nvPr>
        </p:nvGraphicFramePr>
        <p:xfrm>
          <a:off x="2575625" y="2831243"/>
          <a:ext cx="7854249" cy="2721340"/>
        </p:xfrm>
        <a:graphic>
          <a:graphicData uri="http://schemas.openxmlformats.org/drawingml/2006/table">
            <a:tbl>
              <a:tblPr firstRow="1" bandRow="1">
                <a:tableStyleId>{5C22544A-7EE6-4342-B048-85BDC9FD1C3A}</a:tableStyleId>
              </a:tblPr>
              <a:tblGrid>
                <a:gridCol w="2684558">
                  <a:extLst>
                    <a:ext uri="{9D8B030D-6E8A-4147-A177-3AD203B41FA5}">
                      <a16:colId xmlns:a16="http://schemas.microsoft.com/office/drawing/2014/main" val="20000"/>
                    </a:ext>
                  </a:extLst>
                </a:gridCol>
                <a:gridCol w="5169691">
                  <a:extLst>
                    <a:ext uri="{9D8B030D-6E8A-4147-A177-3AD203B41FA5}">
                      <a16:colId xmlns:a16="http://schemas.microsoft.com/office/drawing/2014/main" val="20001"/>
                    </a:ext>
                  </a:extLst>
                </a:gridCol>
              </a:tblGrid>
              <a:tr h="461588">
                <a:tc>
                  <a:txBody>
                    <a:bodyPr/>
                    <a:lstStyle/>
                    <a:p>
                      <a:pPr algn="ctr"/>
                      <a:r>
                        <a:rPr lang="en-US" sz="2000" b="1" dirty="0">
                          <a:solidFill>
                            <a:schemeClr val="tx1"/>
                          </a:solidFill>
                          <a:latin typeface="Comic Sans MS" panose="030F0702030302020204" pitchFamily="66" charset="0"/>
                        </a:rPr>
                        <a:t># of </a:t>
                      </a:r>
                      <a:r>
                        <a:rPr lang="en-US" altLang="en-US" sz="2000" b="1" dirty="0">
                          <a:solidFill>
                            <a:schemeClr val="tx1"/>
                          </a:solidFill>
                          <a:latin typeface="Comic Sans MS" panose="030F0702030302020204" pitchFamily="66" charset="0"/>
                          <a:cs typeface="Times New Roman" panose="02020603050405020304" pitchFamily="18" charset="0"/>
                        </a:rPr>
                        <a:t>adjacent squares </a:t>
                      </a:r>
                      <a:endParaRPr lang="en-US" sz="2000" b="1" dirty="0">
                        <a:solidFill>
                          <a:schemeClr val="tx1"/>
                        </a:solidFill>
                        <a:latin typeface="Comic Sans MS" panose="030F0702030302020204" pitchFamily="66" charset="0"/>
                      </a:endParaRP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tc>
                  <a:txBody>
                    <a:bodyPr/>
                    <a:lstStyle/>
                    <a:p>
                      <a:pPr algn="ctr"/>
                      <a:r>
                        <a:rPr lang="en-US" altLang="en-US" sz="2000" b="1" dirty="0">
                          <a:solidFill>
                            <a:schemeClr val="tx1"/>
                          </a:solidFill>
                          <a:latin typeface="Comic Sans MS" panose="030F0702030302020204" pitchFamily="66" charset="0"/>
                          <a:cs typeface="Times New Roman" panose="02020603050405020304" pitchFamily="18" charset="0"/>
                        </a:rPr>
                        <a:t>Represents </a:t>
                      </a:r>
                      <a:endParaRPr lang="en-US" sz="2000" b="1" dirty="0">
                        <a:solidFill>
                          <a:schemeClr val="tx1"/>
                        </a:solidFill>
                        <a:latin typeface="Comic Sans MS" panose="030F0702030302020204" pitchFamily="66" charset="0"/>
                      </a:endParaRP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10000"/>
                  </a:ext>
                </a:extLst>
              </a:tr>
              <a:tr h="373504">
                <a:tc>
                  <a:txBody>
                    <a:bodyPr/>
                    <a:lstStyle/>
                    <a:p>
                      <a:pPr algn="ctr"/>
                      <a:r>
                        <a:rPr lang="en-US" sz="2000" b="0" dirty="0">
                          <a:latin typeface="Comic Sans MS" panose="030F0702030302020204" pitchFamily="66" charset="0"/>
                        </a:rPr>
                        <a:t>1</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r>
                        <a:rPr lang="en-US" altLang="en-US" sz="2000" b="0" dirty="0">
                          <a:latin typeface="Comic Sans MS" panose="030F0702030302020204" pitchFamily="66" charset="0"/>
                          <a:cs typeface="Times New Roman" panose="02020603050405020304" pitchFamily="18" charset="0"/>
                        </a:rPr>
                        <a:t>A minterm with four variables</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0001"/>
                  </a:ext>
                </a:extLst>
              </a:tr>
              <a:tr h="373504">
                <a:tc>
                  <a:txBody>
                    <a:bodyPr/>
                    <a:lstStyle/>
                    <a:p>
                      <a:pPr algn="ctr"/>
                      <a:r>
                        <a:rPr lang="en-US" sz="2000" b="0" dirty="0">
                          <a:latin typeface="Comic Sans MS" panose="030F0702030302020204" pitchFamily="66" charset="0"/>
                        </a:rPr>
                        <a:t>2</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altLang="en-US" sz="2000" b="0" dirty="0">
                          <a:latin typeface="Comic Sans MS" panose="030F0702030302020204" pitchFamily="66" charset="0"/>
                          <a:cs typeface="Times New Roman" panose="02020603050405020304" pitchFamily="18" charset="0"/>
                        </a:rPr>
                        <a:t>A product term with three variables</a:t>
                      </a: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73504">
                <a:tc>
                  <a:txBody>
                    <a:bodyPr/>
                    <a:lstStyle/>
                    <a:p>
                      <a:pPr algn="ctr"/>
                      <a:r>
                        <a:rPr lang="en-US" sz="2000" b="0" dirty="0">
                          <a:latin typeface="Comic Sans MS" panose="030F0702030302020204" pitchFamily="66" charset="0"/>
                        </a:rPr>
                        <a:t>4</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r>
                        <a:rPr lang="en-US" altLang="en-US" sz="2000" b="0" dirty="0">
                          <a:latin typeface="Comic Sans MS" panose="030F0702030302020204" pitchFamily="66" charset="0"/>
                          <a:cs typeface="Times New Roman" panose="02020603050405020304" pitchFamily="18" charset="0"/>
                        </a:rPr>
                        <a:t>A product term with two variable</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0003"/>
                  </a:ext>
                </a:extLst>
              </a:tr>
              <a:tr h="415734">
                <a:tc>
                  <a:txBody>
                    <a:bodyPr/>
                    <a:lstStyle/>
                    <a:p>
                      <a:pPr algn="ctr"/>
                      <a:r>
                        <a:rPr lang="en-US" sz="2000" b="0" dirty="0">
                          <a:latin typeface="Comic Sans MS" panose="030F0702030302020204" pitchFamily="66" charset="0"/>
                        </a:rPr>
                        <a:t>8</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US" altLang="en-US" sz="2000" b="0" dirty="0">
                          <a:latin typeface="Comic Sans MS" panose="030F0702030302020204" pitchFamily="66" charset="0"/>
                          <a:cs typeface="Times New Roman" panose="02020603050405020304" pitchFamily="18" charset="0"/>
                        </a:rPr>
                        <a:t>A product term with one variable</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415734">
                <a:tc>
                  <a:txBody>
                    <a:bodyPr/>
                    <a:lstStyle/>
                    <a:p>
                      <a:pPr algn="ctr"/>
                      <a:r>
                        <a:rPr lang="en-US" sz="2000" b="0" dirty="0">
                          <a:latin typeface="Comic Sans MS" panose="030F0702030302020204" pitchFamily="66" charset="0"/>
                        </a:rPr>
                        <a:t>16</a:t>
                      </a:r>
                    </a:p>
                  </a:txBody>
                  <a:tcPr marL="91447" marR="91447"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2000" b="0" dirty="0">
                          <a:latin typeface="Comic Sans MS" panose="030F0702030302020204" pitchFamily="66" charset="0"/>
                          <a:cs typeface="Times New Roman" panose="02020603050405020304" pitchFamily="18" charset="0"/>
                        </a:rPr>
                        <a:t>The function of all ones (no variables) = 1</a:t>
                      </a:r>
                      <a:endParaRPr lang="en-US" sz="2000" b="0" dirty="0">
                        <a:latin typeface="Comic Sans MS" panose="030F0702030302020204" pitchFamily="66" charset="0"/>
                      </a:endParaRPr>
                    </a:p>
                  </a:txBody>
                  <a:tcPr marL="91447" marR="91447"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14170703"/>
                  </a:ext>
                </a:extLst>
              </a:tr>
            </a:tbl>
          </a:graphicData>
        </a:graphic>
      </p:graphicFrame>
    </p:spTree>
    <p:extLst>
      <p:ext uri="{BB962C8B-B14F-4D97-AF65-F5344CB8AC3E}">
        <p14:creationId xmlns:p14="http://schemas.microsoft.com/office/powerpoint/2010/main" val="1054291878"/>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4">
            <a:extLst>
              <a:ext uri="{FF2B5EF4-FFF2-40B4-BE49-F238E27FC236}">
                <a16:creationId xmlns:a16="http://schemas.microsoft.com/office/drawing/2014/main" id="{536E354A-83B2-3531-1F39-2718889931BD}"/>
              </a:ext>
            </a:extLst>
          </p:cNvPr>
          <p:cNvSpPr>
            <a:spLocks noGrp="1" noChangeArrowheads="1"/>
          </p:cNvSpPr>
          <p:nvPr>
            <p:ph idx="1"/>
          </p:nvPr>
        </p:nvSpPr>
        <p:spPr/>
        <p:txBody>
          <a:bodyPr>
            <a:normAutofit/>
          </a:bodyPr>
          <a:lstStyle/>
          <a:p>
            <a:pPr algn="just">
              <a:lnSpc>
                <a:spcPct val="150000"/>
              </a:lnSpc>
              <a:defRPr/>
            </a:pPr>
            <a:r>
              <a:rPr lang="en-GB" sz="2400" dirty="0">
                <a:latin typeface="Comic Sans MS" panose="030F0702030302020204" pitchFamily="66" charset="0"/>
                <a:cs typeface="Times New Roman" pitchFamily="18" charset="0"/>
              </a:rPr>
              <a:t>To find the simplest possible </a:t>
            </a:r>
            <a:r>
              <a:rPr lang="en-GB" sz="2400" b="1" i="1" dirty="0">
                <a:solidFill>
                  <a:srgbClr val="C00000"/>
                </a:solidFill>
                <a:latin typeface="Comic Sans MS" panose="030F0702030302020204" pitchFamily="66" charset="0"/>
                <a:cs typeface="Times New Roman" pitchFamily="18" charset="0"/>
              </a:rPr>
              <a:t>sum of products</a:t>
            </a:r>
            <a:r>
              <a:rPr lang="en-GB" sz="2400" b="1" dirty="0">
                <a:solidFill>
                  <a:srgbClr val="C00000"/>
                </a:solidFill>
                <a:latin typeface="Comic Sans MS" panose="030F0702030302020204" pitchFamily="66" charset="0"/>
                <a:cs typeface="Times New Roman" pitchFamily="18" charset="0"/>
              </a:rPr>
              <a:t> </a:t>
            </a:r>
            <a:r>
              <a:rPr lang="en-GB" sz="2400" dirty="0">
                <a:latin typeface="Comic Sans MS" panose="030F0702030302020204" pitchFamily="66" charset="0"/>
                <a:cs typeface="Times New Roman" pitchFamily="18" charset="0"/>
              </a:rPr>
              <a:t>(</a:t>
            </a:r>
            <a:r>
              <a:rPr lang="en-GB" sz="2400" dirty="0" err="1">
                <a:latin typeface="Comic Sans MS" panose="030F0702030302020204" pitchFamily="66" charset="0"/>
                <a:cs typeface="Times New Roman" pitchFamily="18" charset="0"/>
              </a:rPr>
              <a:t>SoP</a:t>
            </a:r>
            <a:r>
              <a:rPr lang="en-GB" sz="2400" dirty="0">
                <a:latin typeface="Comic Sans MS" panose="030F0702030302020204" pitchFamily="66" charset="0"/>
                <a:cs typeface="Times New Roman" pitchFamily="18" charset="0"/>
              </a:rPr>
              <a:t>) expression from </a:t>
            </a:r>
            <a:r>
              <a:rPr lang="en-GB" sz="2400" b="1" i="1" dirty="0">
                <a:solidFill>
                  <a:srgbClr val="C00000"/>
                </a:solidFill>
                <a:latin typeface="Comic Sans MS" panose="030F0702030302020204" pitchFamily="66" charset="0"/>
                <a:cs typeface="Times New Roman" pitchFamily="18" charset="0"/>
              </a:rPr>
              <a:t>a K-map</a:t>
            </a:r>
            <a:r>
              <a:rPr lang="en-GB" sz="2400" dirty="0">
                <a:latin typeface="Comic Sans MS" panose="030F0702030302020204" pitchFamily="66" charset="0"/>
                <a:cs typeface="Times New Roman" pitchFamily="18" charset="0"/>
              </a:rPr>
              <a:t>, you need to do the following:</a:t>
            </a:r>
          </a:p>
          <a:p>
            <a:pPr algn="just">
              <a:lnSpc>
                <a:spcPct val="150000"/>
              </a:lnSpc>
              <a:defRPr/>
            </a:pPr>
            <a:endParaRPr lang="en-GB" sz="2400" dirty="0">
              <a:latin typeface="Comic Sans MS" panose="030F0702030302020204" pitchFamily="66" charset="0"/>
              <a:cs typeface="Times New Roman" pitchFamily="18" charset="0"/>
            </a:endParaRPr>
          </a:p>
          <a:p>
            <a:pPr marL="914400" lvl="1" indent="-457200" algn="just">
              <a:lnSpc>
                <a:spcPct val="150000"/>
              </a:lnSpc>
              <a:buFont typeface="+mj-lt"/>
              <a:buAutoNum type="arabicPeriod"/>
              <a:defRPr/>
            </a:pPr>
            <a:r>
              <a:rPr lang="en-US" dirty="0">
                <a:latin typeface="Comic Sans MS" panose="030F0702030302020204" pitchFamily="66" charset="0"/>
                <a:cs typeface="Times New Roman" pitchFamily="18" charset="0"/>
              </a:rPr>
              <a:t>define the given expression in its canonical form</a:t>
            </a:r>
          </a:p>
          <a:p>
            <a:pPr marL="914400" lvl="1" indent="-457200" algn="just">
              <a:lnSpc>
                <a:spcPct val="150000"/>
              </a:lnSpc>
              <a:buFont typeface="+mj-lt"/>
              <a:buAutoNum type="arabicPeriod"/>
              <a:defRPr/>
            </a:pPr>
            <a:r>
              <a:rPr lang="en-US" dirty="0">
                <a:latin typeface="Comic Sans MS" panose="030F0702030302020204" pitchFamily="66" charset="0"/>
                <a:cs typeface="Times New Roman" pitchFamily="18" charset="0"/>
              </a:rPr>
              <a:t>create the K-map by entering 1 to each product-term into the K-map cell and fill the remaining cells with zeros</a:t>
            </a:r>
            <a:endParaRPr lang="en-GB" dirty="0">
              <a:latin typeface="Comic Sans MS" panose="030F0702030302020204" pitchFamily="66" charset="0"/>
              <a:cs typeface="Times New Roman" pitchFamily="18" charset="0"/>
            </a:endParaRPr>
          </a:p>
        </p:txBody>
      </p:sp>
      <p:sp>
        <p:nvSpPr>
          <p:cNvPr id="75778" name="Rectangle 2">
            <a:extLst>
              <a:ext uri="{FF2B5EF4-FFF2-40B4-BE49-F238E27FC236}">
                <a16:creationId xmlns:a16="http://schemas.microsoft.com/office/drawing/2014/main" id="{C3216BC0-AE29-29E2-14AC-72ADF720BDD0}"/>
              </a:ext>
            </a:extLst>
          </p:cNvPr>
          <p:cNvSpPr>
            <a:spLocks noGrp="1" noChangeArrowheads="1"/>
          </p:cNvSpPr>
          <p:nvPr>
            <p:ph type="title" idx="4294967295"/>
          </p:nvPr>
        </p:nvSpPr>
        <p:spPr>
          <a:xfrm>
            <a:off x="3567112" y="990600"/>
            <a:ext cx="5057775" cy="832463"/>
          </a:xfrm>
        </p:spPr>
        <p:txBody>
          <a:bodyPr/>
          <a:lstStyle/>
          <a:p>
            <a:pPr>
              <a:defRPr/>
            </a:pPr>
            <a:r>
              <a:rPr lang="en-GB" sz="2900" b="1" dirty="0">
                <a:solidFill>
                  <a:schemeClr val="accent2"/>
                </a:solidFill>
                <a:latin typeface="Comic Sans MS" panose="030F0702030302020204" pitchFamily="66" charset="0"/>
                <a:ea typeface="+mn-ea"/>
                <a:cs typeface="Arial" panose="020B0604020202020204" pitchFamily="34" charset="0"/>
              </a:rPr>
              <a:t>Simplest SOP Expressions</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
        <p:nvSpPr>
          <p:cNvPr id="2" name="Slide Number Placeholder 1">
            <a:extLst>
              <a:ext uri="{FF2B5EF4-FFF2-40B4-BE49-F238E27FC236}">
                <a16:creationId xmlns:a16="http://schemas.microsoft.com/office/drawing/2014/main" id="{F4B1F058-0906-72FF-0145-34A939FFEF90}"/>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23</a:t>
            </a:fld>
            <a:endParaRPr lang="en-GB"/>
          </a:p>
        </p:txBody>
      </p:sp>
    </p:spTree>
    <p:extLst>
      <p:ext uri="{BB962C8B-B14F-4D97-AF65-F5344CB8AC3E}">
        <p14:creationId xmlns:p14="http://schemas.microsoft.com/office/powerpoint/2010/main" val="3658596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2126763A-45C2-8295-A102-6D45D48EB1CA}"/>
              </a:ext>
            </a:extLst>
          </p:cNvPr>
          <p:cNvSpPr>
            <a:spLocks noGrp="1"/>
          </p:cNvSpPr>
          <p:nvPr>
            <p:ph idx="1"/>
          </p:nvPr>
        </p:nvSpPr>
        <p:spPr>
          <a:xfrm>
            <a:off x="438150" y="1497764"/>
            <a:ext cx="11364644" cy="4267898"/>
          </a:xfrm>
        </p:spPr>
        <p:txBody>
          <a:bodyPr/>
          <a:lstStyle/>
          <a:p>
            <a:pPr marL="457200" indent="-457200">
              <a:buFont typeface="+mj-lt"/>
              <a:buAutoNum type="arabicPeriod" startAt="3"/>
            </a:pPr>
            <a:r>
              <a:rPr lang="en-US" dirty="0">
                <a:latin typeface="Comic Sans MS" panose="030F0702030302020204" pitchFamily="66" charset="0"/>
                <a:cs typeface="Times New Roman" pitchFamily="18" charset="0"/>
              </a:rPr>
              <a:t>Form the groups by considering each one in the K-map.</a:t>
            </a:r>
          </a:p>
          <a:p>
            <a:pPr marL="457200" indent="-457200">
              <a:buFont typeface="+mj-lt"/>
              <a:buAutoNum type="arabicPeriod" startAt="3"/>
            </a:pPr>
            <a:endParaRPr lang="en-US" dirty="0">
              <a:latin typeface="Comic Sans MS" panose="030F0702030302020204" pitchFamily="66" charset="0"/>
              <a:cs typeface="Times New Roman" pitchFamily="18" charset="0"/>
            </a:endParaRPr>
          </a:p>
          <a:p>
            <a:pPr marL="457200" indent="-457200">
              <a:buFont typeface="+mj-lt"/>
              <a:buAutoNum type="arabicPeriod" startAt="3"/>
            </a:pPr>
            <a:endParaRPr lang="en-US" dirty="0">
              <a:latin typeface="Comic Sans MS" panose="030F0702030302020204" pitchFamily="66" charset="0"/>
              <a:cs typeface="Times New Roman" pitchFamily="18" charset="0"/>
            </a:endParaRPr>
          </a:p>
          <a:p>
            <a:pPr marL="457200" indent="-457200">
              <a:buFont typeface="+mj-lt"/>
              <a:buAutoNum type="arabicPeriod" startAt="3"/>
            </a:pPr>
            <a:endParaRPr lang="en-US" dirty="0">
              <a:latin typeface="Comic Sans MS" panose="030F0702030302020204" pitchFamily="66" charset="0"/>
              <a:cs typeface="Times New Roman" pitchFamily="18" charset="0"/>
            </a:endParaRPr>
          </a:p>
          <a:p>
            <a:pPr marL="457200" indent="-457200">
              <a:buFont typeface="+mj-lt"/>
              <a:buAutoNum type="arabicPeriod" startAt="3"/>
            </a:pPr>
            <a:endParaRPr lang="en-US" dirty="0">
              <a:latin typeface="Comic Sans MS" panose="030F0702030302020204" pitchFamily="66" charset="0"/>
              <a:cs typeface="Times New Roman" pitchFamily="18" charset="0"/>
            </a:endParaRPr>
          </a:p>
          <a:p>
            <a:pPr marL="457200" indent="-457200">
              <a:buFont typeface="+mj-lt"/>
              <a:buAutoNum type="arabicPeriod" startAt="3"/>
            </a:pPr>
            <a:r>
              <a:rPr lang="en-US" dirty="0">
                <a:latin typeface="Comic Sans MS" panose="030F0702030302020204" pitchFamily="66" charset="0"/>
                <a:cs typeface="Times New Roman" pitchFamily="18" charset="0"/>
              </a:rPr>
              <a:t>Group the number of ones in the decreasing order. First, we have to try to make the group of eight, then for four, after that two and lastly for 1.</a:t>
            </a:r>
          </a:p>
          <a:p>
            <a:pPr marL="457200" indent="-457200">
              <a:buFont typeface="+mj-lt"/>
              <a:buAutoNum type="arabicPeriod" startAt="3"/>
            </a:pPr>
            <a:r>
              <a:rPr lang="en-US" dirty="0">
                <a:latin typeface="Comic Sans MS" panose="030F0702030302020204" pitchFamily="66" charset="0"/>
                <a:cs typeface="Times New Roman" pitchFamily="18" charset="0"/>
              </a:rPr>
              <a:t>find the </a:t>
            </a:r>
            <a:r>
              <a:rPr lang="en-US" dirty="0" err="1">
                <a:latin typeface="Comic Sans MS" panose="030F0702030302020204" pitchFamily="66" charset="0"/>
                <a:cs typeface="Times New Roman" pitchFamily="18" charset="0"/>
              </a:rPr>
              <a:t>boolean</a:t>
            </a:r>
            <a:r>
              <a:rPr lang="en-US" dirty="0">
                <a:latin typeface="Comic Sans MS" panose="030F0702030302020204" pitchFamily="66" charset="0"/>
                <a:cs typeface="Times New Roman" pitchFamily="18" charset="0"/>
              </a:rPr>
              <a:t> expression for each group. By looking at the common variables in cell-labeling, we define the groups in terms of input variables. </a:t>
            </a:r>
          </a:p>
          <a:p>
            <a:pPr marL="0" indent="0">
              <a:buNone/>
            </a:pPr>
            <a:endParaRPr lang="en-US" dirty="0">
              <a:latin typeface="Comic Sans MS" panose="030F0702030302020204" pitchFamily="66" charset="0"/>
              <a:cs typeface="Times New Roman" pitchFamily="18" charset="0"/>
            </a:endParaRPr>
          </a:p>
          <a:p>
            <a:pPr marL="457200" indent="-457200">
              <a:buFont typeface="+mj-lt"/>
              <a:buAutoNum type="arabicPeriod" startAt="3"/>
            </a:pPr>
            <a:endParaRPr lang="en-US" dirty="0">
              <a:latin typeface="Comic Sans MS" panose="030F0702030302020204" pitchFamily="66" charset="0"/>
              <a:cs typeface="Times New Roman" pitchFamily="18" charset="0"/>
            </a:endParaRPr>
          </a:p>
        </p:txBody>
      </p:sp>
      <p:pic>
        <p:nvPicPr>
          <p:cNvPr id="4" name="صورة 3">
            <a:extLst>
              <a:ext uri="{FF2B5EF4-FFF2-40B4-BE49-F238E27FC236}">
                <a16:creationId xmlns:a16="http://schemas.microsoft.com/office/drawing/2014/main" id="{F2968496-66E7-6F2E-C068-D82E30614512}"/>
              </a:ext>
            </a:extLst>
          </p:cNvPr>
          <p:cNvPicPr>
            <a:picLocks noChangeAspect="1"/>
          </p:cNvPicPr>
          <p:nvPr/>
        </p:nvPicPr>
        <p:blipFill>
          <a:blip r:embed="rId2"/>
          <a:stretch>
            <a:fillRect/>
          </a:stretch>
        </p:blipFill>
        <p:spPr>
          <a:xfrm>
            <a:off x="3276600" y="2080081"/>
            <a:ext cx="3457575" cy="1551632"/>
          </a:xfrm>
          <a:prstGeom prst="rect">
            <a:avLst/>
          </a:prstGeom>
        </p:spPr>
      </p:pic>
    </p:spTree>
    <p:extLst>
      <p:ext uri="{BB962C8B-B14F-4D97-AF65-F5344CB8AC3E}">
        <p14:creationId xmlns:p14="http://schemas.microsoft.com/office/powerpoint/2010/main" val="1334279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803797A3-8A57-67E3-33F4-3B8EA0F057D7}"/>
              </a:ext>
            </a:extLst>
          </p:cNvPr>
          <p:cNvPicPr>
            <a:picLocks noGrp="1" noChangeAspect="1"/>
          </p:cNvPicPr>
          <p:nvPr>
            <p:ph idx="1"/>
          </p:nvPr>
        </p:nvPicPr>
        <p:blipFill>
          <a:blip r:embed="rId2"/>
          <a:stretch>
            <a:fillRect/>
          </a:stretch>
        </p:blipFill>
        <p:spPr>
          <a:xfrm>
            <a:off x="7740502" y="1649099"/>
            <a:ext cx="3578982" cy="2484970"/>
          </a:xfrm>
        </p:spPr>
      </p:pic>
      <p:sp>
        <p:nvSpPr>
          <p:cNvPr id="8" name="عنصر نائب للمحتوى 1">
            <a:extLst>
              <a:ext uri="{FF2B5EF4-FFF2-40B4-BE49-F238E27FC236}">
                <a16:creationId xmlns:a16="http://schemas.microsoft.com/office/drawing/2014/main" id="{1DC0B45F-5CAB-99B3-48B1-2E223016D12C}"/>
              </a:ext>
            </a:extLst>
          </p:cNvPr>
          <p:cNvSpPr txBox="1">
            <a:spLocks/>
          </p:cNvSpPr>
          <p:nvPr/>
        </p:nvSpPr>
        <p:spPr>
          <a:xfrm>
            <a:off x="438150" y="1497764"/>
            <a:ext cx="11364644" cy="42678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i="1" dirty="0">
                <a:solidFill>
                  <a:srgbClr val="FF0000"/>
                </a:solidFill>
                <a:latin typeface="Comic Sans MS" panose="030F0702030302020204" pitchFamily="66" charset="0"/>
                <a:cs typeface="Times New Roman" pitchFamily="18" charset="0"/>
              </a:rPr>
              <a:t>Before Simplification</a:t>
            </a:r>
          </a:p>
          <a:p>
            <a:pPr marL="0" indent="0">
              <a:buNone/>
            </a:pPr>
            <a:r>
              <a:rPr lang="en-US" i="1" dirty="0">
                <a:latin typeface="Comic Sans MS" panose="030F0702030302020204" pitchFamily="66" charset="0"/>
                <a:cs typeface="Times New Roman" pitchFamily="18" charset="0"/>
              </a:rPr>
              <a:t>F(A,B,C) = ∑ m2, m3,m4,m5</a:t>
            </a:r>
          </a:p>
          <a:p>
            <a:pPr marL="0" indent="0">
              <a:buNone/>
            </a:pPr>
            <a:r>
              <a:rPr lang="en-US" i="1" dirty="0">
                <a:latin typeface="Comic Sans MS" panose="030F0702030302020204" pitchFamily="66" charset="0"/>
                <a:cs typeface="Times New Roman" pitchFamily="18" charset="0"/>
              </a:rPr>
              <a:t>              = A’.B.C’ + A’.B.C + A.B’.C’ +A.B’.C’</a:t>
            </a:r>
          </a:p>
          <a:p>
            <a:pPr marL="0" indent="0">
              <a:buNone/>
            </a:pPr>
            <a:endParaRPr lang="en-US" i="1" dirty="0">
              <a:latin typeface="Comic Sans MS" panose="030F0702030302020204" pitchFamily="66" charset="0"/>
              <a:cs typeface="Times New Roman" pitchFamily="18" charset="0"/>
            </a:endParaRPr>
          </a:p>
          <a:p>
            <a:pPr marL="0" indent="0">
              <a:buNone/>
            </a:pPr>
            <a:r>
              <a:rPr lang="en-US" i="1" dirty="0">
                <a:solidFill>
                  <a:srgbClr val="FF0000"/>
                </a:solidFill>
                <a:latin typeface="Comic Sans MS" panose="030F0702030302020204" pitchFamily="66" charset="0"/>
                <a:cs typeface="Times New Roman" pitchFamily="18" charset="0"/>
              </a:rPr>
              <a:t>After simplification</a:t>
            </a:r>
          </a:p>
          <a:p>
            <a:pPr marL="0" indent="0">
              <a:buNone/>
            </a:pPr>
            <a:r>
              <a:rPr lang="en-US" i="1" dirty="0">
                <a:latin typeface="Comic Sans MS" panose="030F0702030302020204" pitchFamily="66" charset="0"/>
                <a:cs typeface="Times New Roman" pitchFamily="18" charset="0"/>
              </a:rPr>
              <a:t>F (A,B,C) = A’.B + A.B’ </a:t>
            </a:r>
          </a:p>
        </p:txBody>
      </p:sp>
    </p:spTree>
    <p:extLst>
      <p:ext uri="{BB962C8B-B14F-4D97-AF65-F5344CB8AC3E}">
        <p14:creationId xmlns:p14="http://schemas.microsoft.com/office/powerpoint/2010/main" val="701900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2DF1709A-2413-C824-563E-150B587C3216}"/>
              </a:ext>
            </a:extLst>
          </p:cNvPr>
          <p:cNvSpPr>
            <a:spLocks noGrp="1"/>
          </p:cNvSpPr>
          <p:nvPr>
            <p:ph idx="1"/>
          </p:nvPr>
        </p:nvSpPr>
        <p:spPr>
          <a:xfrm>
            <a:off x="613703" y="1295051"/>
            <a:ext cx="10964594" cy="4267898"/>
          </a:xfrm>
        </p:spPr>
        <p:txBody>
          <a:bodyPr/>
          <a:lstStyle/>
          <a:p>
            <a:endParaRPr lang="en-US" dirty="0"/>
          </a:p>
          <a:p>
            <a:pPr marL="0" indent="0">
              <a:buNone/>
            </a:pPr>
            <a:r>
              <a:rPr lang="en-US" i="1" dirty="0">
                <a:solidFill>
                  <a:srgbClr val="FF0000"/>
                </a:solidFill>
                <a:latin typeface="Comic Sans MS" panose="030F0702030302020204" pitchFamily="66" charset="0"/>
                <a:cs typeface="Times New Roman" pitchFamily="18" charset="0"/>
              </a:rPr>
              <a:t>Before Simplification</a:t>
            </a:r>
          </a:p>
          <a:p>
            <a:pPr marL="0" indent="0">
              <a:buNone/>
            </a:pPr>
            <a:r>
              <a:rPr lang="en-US" i="1" dirty="0">
                <a:latin typeface="Comic Sans MS" panose="030F0702030302020204" pitchFamily="66" charset="0"/>
                <a:cs typeface="Times New Roman" pitchFamily="18" charset="0"/>
              </a:rPr>
              <a:t>F(A,B,C) = ∑ m2, m3,m4</a:t>
            </a:r>
          </a:p>
          <a:p>
            <a:pPr marL="0" indent="0">
              <a:buNone/>
            </a:pPr>
            <a:r>
              <a:rPr lang="en-US" i="1" dirty="0">
                <a:latin typeface="Comic Sans MS" panose="030F0702030302020204" pitchFamily="66" charset="0"/>
                <a:cs typeface="Times New Roman" pitchFamily="18" charset="0"/>
              </a:rPr>
              <a:t>              = A’.B.C’ + A’.B.C + A.B’.C’ </a:t>
            </a:r>
          </a:p>
          <a:p>
            <a:pPr marL="0" indent="0">
              <a:buNone/>
            </a:pPr>
            <a:endParaRPr lang="en-US" i="1" dirty="0">
              <a:latin typeface="Comic Sans MS" panose="030F0702030302020204" pitchFamily="66" charset="0"/>
              <a:cs typeface="Times New Roman" pitchFamily="18" charset="0"/>
            </a:endParaRPr>
          </a:p>
          <a:p>
            <a:pPr marL="0" indent="0">
              <a:buNone/>
            </a:pPr>
            <a:r>
              <a:rPr lang="en-US" i="1" dirty="0">
                <a:solidFill>
                  <a:srgbClr val="FF0000"/>
                </a:solidFill>
                <a:latin typeface="Comic Sans MS" panose="030F0702030302020204" pitchFamily="66" charset="0"/>
                <a:cs typeface="Times New Roman" pitchFamily="18" charset="0"/>
              </a:rPr>
              <a:t>After simplification</a:t>
            </a:r>
          </a:p>
          <a:p>
            <a:pPr marL="0" indent="0">
              <a:buNone/>
            </a:pPr>
            <a:r>
              <a:rPr lang="en-US" i="1" dirty="0">
                <a:latin typeface="Comic Sans MS" panose="030F0702030302020204" pitchFamily="66" charset="0"/>
                <a:cs typeface="Times New Roman" pitchFamily="18" charset="0"/>
              </a:rPr>
              <a:t>F (A,B,C) = A.B’.C’ + A’.B</a:t>
            </a:r>
          </a:p>
        </p:txBody>
      </p:sp>
      <p:pic>
        <p:nvPicPr>
          <p:cNvPr id="5" name="صورة 4">
            <a:extLst>
              <a:ext uri="{FF2B5EF4-FFF2-40B4-BE49-F238E27FC236}">
                <a16:creationId xmlns:a16="http://schemas.microsoft.com/office/drawing/2014/main" id="{28A8A516-AE50-B743-C1EF-AE405824D246}"/>
              </a:ext>
            </a:extLst>
          </p:cNvPr>
          <p:cNvPicPr>
            <a:picLocks noChangeAspect="1"/>
          </p:cNvPicPr>
          <p:nvPr/>
        </p:nvPicPr>
        <p:blipFill>
          <a:blip r:embed="rId2"/>
          <a:stretch>
            <a:fillRect/>
          </a:stretch>
        </p:blipFill>
        <p:spPr>
          <a:xfrm>
            <a:off x="6500813" y="1622905"/>
            <a:ext cx="4852987" cy="2829438"/>
          </a:xfrm>
          <a:prstGeom prst="rect">
            <a:avLst/>
          </a:prstGeom>
        </p:spPr>
      </p:pic>
    </p:spTree>
    <p:extLst>
      <p:ext uri="{BB962C8B-B14F-4D97-AF65-F5344CB8AC3E}">
        <p14:creationId xmlns:p14="http://schemas.microsoft.com/office/powerpoint/2010/main" val="4600385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A6A33B69-7A3C-ECB5-45A5-52CAA655C786}"/>
              </a:ext>
            </a:extLst>
          </p:cNvPr>
          <p:cNvSpPr>
            <a:spLocks noGrp="1"/>
          </p:cNvSpPr>
          <p:nvPr>
            <p:ph idx="1"/>
          </p:nvPr>
        </p:nvSpPr>
        <p:spPr/>
        <p:txBody>
          <a:bodyPr/>
          <a:lstStyle/>
          <a:p>
            <a:endParaRPr lang="en-US" dirty="0"/>
          </a:p>
          <a:p>
            <a:pPr marL="0" indent="0">
              <a:buNone/>
            </a:pPr>
            <a:r>
              <a:rPr lang="en-US" i="1" dirty="0">
                <a:solidFill>
                  <a:srgbClr val="FF0000"/>
                </a:solidFill>
                <a:latin typeface="Comic Sans MS" panose="030F0702030302020204" pitchFamily="66" charset="0"/>
                <a:cs typeface="Times New Roman" pitchFamily="18" charset="0"/>
              </a:rPr>
              <a:t>Before Simplification</a:t>
            </a:r>
          </a:p>
          <a:p>
            <a:pPr marL="0" indent="0">
              <a:buNone/>
            </a:pPr>
            <a:r>
              <a:rPr lang="en-US" i="1" dirty="0">
                <a:latin typeface="Comic Sans MS" panose="030F0702030302020204" pitchFamily="66" charset="0"/>
                <a:cs typeface="Times New Roman" pitchFamily="18" charset="0"/>
              </a:rPr>
              <a:t>F(A,B,C) = ∑ m0, m2,m4,m5, m6, m7</a:t>
            </a:r>
          </a:p>
          <a:p>
            <a:pPr marL="0" indent="0">
              <a:buNone/>
            </a:pPr>
            <a:r>
              <a:rPr lang="en-US" i="1" dirty="0">
                <a:latin typeface="Comic Sans MS" panose="030F0702030302020204" pitchFamily="66" charset="0"/>
                <a:cs typeface="Times New Roman" pitchFamily="18" charset="0"/>
              </a:rPr>
              <a:t>              = A’.B’.C’ + A’.B.C’ + A.B’.C’ + AB’C</a:t>
            </a:r>
          </a:p>
          <a:p>
            <a:pPr marL="0" indent="0">
              <a:buNone/>
            </a:pPr>
            <a:r>
              <a:rPr lang="en-US" i="1" dirty="0">
                <a:latin typeface="Comic Sans MS" panose="030F0702030302020204" pitchFamily="66" charset="0"/>
                <a:cs typeface="Times New Roman" pitchFamily="18" charset="0"/>
              </a:rPr>
              <a:t>                 +A.B.C’+A.B.C</a:t>
            </a:r>
          </a:p>
          <a:p>
            <a:pPr marL="0" indent="0">
              <a:buNone/>
            </a:pPr>
            <a:endParaRPr lang="en-US" i="1" dirty="0">
              <a:latin typeface="Comic Sans MS" panose="030F0702030302020204" pitchFamily="66" charset="0"/>
              <a:cs typeface="Times New Roman" pitchFamily="18" charset="0"/>
            </a:endParaRPr>
          </a:p>
          <a:p>
            <a:pPr marL="0" indent="0">
              <a:buNone/>
            </a:pPr>
            <a:r>
              <a:rPr lang="en-US" i="1" dirty="0">
                <a:solidFill>
                  <a:srgbClr val="FF0000"/>
                </a:solidFill>
                <a:latin typeface="Comic Sans MS" panose="030F0702030302020204" pitchFamily="66" charset="0"/>
                <a:cs typeface="Times New Roman" pitchFamily="18" charset="0"/>
              </a:rPr>
              <a:t>After simplification</a:t>
            </a:r>
          </a:p>
          <a:p>
            <a:pPr marL="0" indent="0">
              <a:buNone/>
            </a:pPr>
            <a:r>
              <a:rPr lang="en-US" i="1" dirty="0">
                <a:latin typeface="Comic Sans MS" panose="030F0702030302020204" pitchFamily="66" charset="0"/>
                <a:cs typeface="Times New Roman" pitchFamily="18" charset="0"/>
              </a:rPr>
              <a:t>F (A,B,C) = C’ + A</a:t>
            </a:r>
          </a:p>
        </p:txBody>
      </p:sp>
      <p:pic>
        <p:nvPicPr>
          <p:cNvPr id="4" name="صورة 3">
            <a:extLst>
              <a:ext uri="{FF2B5EF4-FFF2-40B4-BE49-F238E27FC236}">
                <a16:creationId xmlns:a16="http://schemas.microsoft.com/office/drawing/2014/main" id="{CF7EB4EA-FDCA-6DB3-8297-96AA6A7F7AD0}"/>
              </a:ext>
            </a:extLst>
          </p:cNvPr>
          <p:cNvPicPr>
            <a:picLocks noChangeAspect="1"/>
          </p:cNvPicPr>
          <p:nvPr/>
        </p:nvPicPr>
        <p:blipFill>
          <a:blip r:embed="rId2"/>
          <a:stretch>
            <a:fillRect/>
          </a:stretch>
        </p:blipFill>
        <p:spPr>
          <a:xfrm>
            <a:off x="7158037" y="1604089"/>
            <a:ext cx="4405313" cy="2551083"/>
          </a:xfrm>
          <a:prstGeom prst="rect">
            <a:avLst/>
          </a:prstGeom>
        </p:spPr>
      </p:pic>
    </p:spTree>
    <p:extLst>
      <p:ext uri="{BB962C8B-B14F-4D97-AF65-F5344CB8AC3E}">
        <p14:creationId xmlns:p14="http://schemas.microsoft.com/office/powerpoint/2010/main" val="28913377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4" name="Group 64">
            <a:extLst>
              <a:ext uri="{FF2B5EF4-FFF2-40B4-BE49-F238E27FC236}">
                <a16:creationId xmlns:a16="http://schemas.microsoft.com/office/drawing/2014/main" id="{D0F46380-5877-4FAE-736D-D6D7014BB313}"/>
              </a:ext>
            </a:extLst>
          </p:cNvPr>
          <p:cNvGrpSpPr>
            <a:grpSpLocks/>
          </p:cNvGrpSpPr>
          <p:nvPr/>
        </p:nvGrpSpPr>
        <p:grpSpPr bwMode="auto">
          <a:xfrm>
            <a:off x="4718050" y="3067679"/>
            <a:ext cx="2276088" cy="2286361"/>
            <a:chOff x="551" y="2006"/>
            <a:chExt cx="1392" cy="1614"/>
          </a:xfrm>
        </p:grpSpPr>
        <p:sp>
          <p:nvSpPr>
            <p:cNvPr id="51232" name="Rectangle 23">
              <a:extLst>
                <a:ext uri="{FF2B5EF4-FFF2-40B4-BE49-F238E27FC236}">
                  <a16:creationId xmlns:a16="http://schemas.microsoft.com/office/drawing/2014/main" id="{E2B15D13-9B71-76D4-03C3-84170F83CD63}"/>
                </a:ext>
              </a:extLst>
            </p:cNvPr>
            <p:cNvSpPr>
              <a:spLocks noChangeArrowheads="1"/>
            </p:cNvSpPr>
            <p:nvPr/>
          </p:nvSpPr>
          <p:spPr bwMode="auto">
            <a:xfrm>
              <a:off x="1592" y="2006"/>
              <a:ext cx="11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b="1" dirty="0">
                  <a:solidFill>
                    <a:srgbClr val="008080"/>
                  </a:solidFill>
                  <a:latin typeface="SWISS" charset="0"/>
                  <a:ea typeface="MS PGothic" panose="020B0600070205080204" pitchFamily="34" charset="-128"/>
                </a:rPr>
                <a:t>y</a:t>
              </a:r>
              <a:endParaRPr lang="en-US" altLang="en-US" sz="3200" b="1" dirty="0">
                <a:solidFill>
                  <a:srgbClr val="008080"/>
                </a:solidFill>
                <a:latin typeface="Times New Roman" panose="02020603050405020304" pitchFamily="18" charset="0"/>
                <a:ea typeface="MS PGothic" panose="020B0600070205080204" pitchFamily="34" charset="-128"/>
              </a:endParaRPr>
            </a:p>
          </p:txBody>
        </p:sp>
        <p:grpSp>
          <p:nvGrpSpPr>
            <p:cNvPr id="51233" name="Group 58">
              <a:extLst>
                <a:ext uri="{FF2B5EF4-FFF2-40B4-BE49-F238E27FC236}">
                  <a16:creationId xmlns:a16="http://schemas.microsoft.com/office/drawing/2014/main" id="{B78FFB31-798E-BD7F-2ED4-FAB3215661CB}"/>
                </a:ext>
              </a:extLst>
            </p:cNvPr>
            <p:cNvGrpSpPr>
              <a:grpSpLocks/>
            </p:cNvGrpSpPr>
            <p:nvPr/>
          </p:nvGrpSpPr>
          <p:grpSpPr bwMode="auto">
            <a:xfrm>
              <a:off x="551" y="2134"/>
              <a:ext cx="1392" cy="1486"/>
              <a:chOff x="1847" y="2134"/>
              <a:chExt cx="1392" cy="1486"/>
            </a:xfrm>
          </p:grpSpPr>
          <p:sp>
            <p:nvSpPr>
              <p:cNvPr id="51234" name="Rectangle 17">
                <a:extLst>
                  <a:ext uri="{FF2B5EF4-FFF2-40B4-BE49-F238E27FC236}">
                    <a16:creationId xmlns:a16="http://schemas.microsoft.com/office/drawing/2014/main" id="{67795E5E-FB69-455E-BB23-5042ED8E018D}"/>
                  </a:ext>
                </a:extLst>
              </p:cNvPr>
              <p:cNvSpPr>
                <a:spLocks noChangeArrowheads="1"/>
              </p:cNvSpPr>
              <p:nvPr/>
            </p:nvSpPr>
            <p:spPr bwMode="auto">
              <a:xfrm>
                <a:off x="2035" y="2349"/>
                <a:ext cx="1204" cy="912"/>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51235" name="Line 19">
                <a:extLst>
                  <a:ext uri="{FF2B5EF4-FFF2-40B4-BE49-F238E27FC236}">
                    <a16:creationId xmlns:a16="http://schemas.microsoft.com/office/drawing/2014/main" id="{93AE63BE-E0FD-2F6D-D5D2-299D901EA61E}"/>
                  </a:ext>
                </a:extLst>
              </p:cNvPr>
              <p:cNvSpPr>
                <a:spLocks noChangeShapeType="1"/>
              </p:cNvSpPr>
              <p:nvPr/>
            </p:nvSpPr>
            <p:spPr bwMode="auto">
              <a:xfrm>
                <a:off x="2637" y="2134"/>
                <a:ext cx="1" cy="112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236" name="Line 20">
                <a:extLst>
                  <a:ext uri="{FF2B5EF4-FFF2-40B4-BE49-F238E27FC236}">
                    <a16:creationId xmlns:a16="http://schemas.microsoft.com/office/drawing/2014/main" id="{2A10FCEE-D3AF-B0E8-38DB-37BAFC7478C7}"/>
                  </a:ext>
                </a:extLst>
              </p:cNvPr>
              <p:cNvSpPr>
                <a:spLocks noChangeShapeType="1"/>
              </p:cNvSpPr>
              <p:nvPr/>
            </p:nvSpPr>
            <p:spPr bwMode="auto">
              <a:xfrm>
                <a:off x="2336" y="2349"/>
                <a:ext cx="1" cy="11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237" name="Line 21">
                <a:extLst>
                  <a:ext uri="{FF2B5EF4-FFF2-40B4-BE49-F238E27FC236}">
                    <a16:creationId xmlns:a16="http://schemas.microsoft.com/office/drawing/2014/main" id="{C0F05F33-46CE-0CB3-E856-F1E685CA8C8A}"/>
                  </a:ext>
                </a:extLst>
              </p:cNvPr>
              <p:cNvSpPr>
                <a:spLocks noChangeShapeType="1"/>
              </p:cNvSpPr>
              <p:nvPr/>
            </p:nvSpPr>
            <p:spPr bwMode="auto">
              <a:xfrm>
                <a:off x="2938" y="2349"/>
                <a:ext cx="1" cy="11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238" name="Rectangle 25">
                <a:extLst>
                  <a:ext uri="{FF2B5EF4-FFF2-40B4-BE49-F238E27FC236}">
                    <a16:creationId xmlns:a16="http://schemas.microsoft.com/office/drawing/2014/main" id="{5828137F-B448-7E48-A100-E92573DE73BF}"/>
                  </a:ext>
                </a:extLst>
              </p:cNvPr>
              <p:cNvSpPr>
                <a:spLocks noChangeArrowheads="1"/>
              </p:cNvSpPr>
              <p:nvPr/>
            </p:nvSpPr>
            <p:spPr bwMode="auto">
              <a:xfrm>
                <a:off x="3013" y="2474"/>
                <a:ext cx="12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a:solidFill>
                      <a:srgbClr val="000000"/>
                    </a:solidFill>
                    <a:latin typeface="SWISS" charset="0"/>
                    <a:ea typeface="MS PGothic" panose="020B0600070205080204" pitchFamily="34" charset="-128"/>
                  </a:rPr>
                  <a:t>1</a:t>
                </a:r>
                <a:endParaRPr lang="en-US" altLang="en-US" sz="3200" b="1">
                  <a:latin typeface="Times New Roman" panose="02020603050405020304" pitchFamily="18" charset="0"/>
                  <a:ea typeface="MS PGothic" panose="020B0600070205080204" pitchFamily="34" charset="-128"/>
                </a:endParaRPr>
              </a:p>
            </p:txBody>
          </p:sp>
          <p:sp>
            <p:nvSpPr>
              <p:cNvPr id="51239" name="Rectangle 26">
                <a:extLst>
                  <a:ext uri="{FF2B5EF4-FFF2-40B4-BE49-F238E27FC236}">
                    <a16:creationId xmlns:a16="http://schemas.microsoft.com/office/drawing/2014/main" id="{4C1AE454-111B-A1B8-B40F-1E8075969D84}"/>
                  </a:ext>
                </a:extLst>
              </p:cNvPr>
              <p:cNvSpPr>
                <a:spLocks noChangeArrowheads="1"/>
              </p:cNvSpPr>
              <p:nvPr/>
            </p:nvSpPr>
            <p:spPr bwMode="auto">
              <a:xfrm>
                <a:off x="2712" y="2474"/>
                <a:ext cx="12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dirty="0">
                    <a:solidFill>
                      <a:srgbClr val="000000"/>
                    </a:solidFill>
                    <a:latin typeface="SWISS" charset="0"/>
                    <a:ea typeface="MS PGothic" panose="020B0600070205080204" pitchFamily="34" charset="-128"/>
                  </a:rPr>
                  <a:t>1</a:t>
                </a:r>
                <a:endParaRPr lang="en-US" altLang="en-US" sz="3200" b="1" dirty="0">
                  <a:latin typeface="Times New Roman" panose="02020603050405020304" pitchFamily="18" charset="0"/>
                  <a:ea typeface="MS PGothic" panose="020B0600070205080204" pitchFamily="34" charset="-128"/>
                </a:endParaRPr>
              </a:p>
            </p:txBody>
          </p:sp>
          <p:grpSp>
            <p:nvGrpSpPr>
              <p:cNvPr id="51240" name="Group 57">
                <a:extLst>
                  <a:ext uri="{FF2B5EF4-FFF2-40B4-BE49-F238E27FC236}">
                    <a16:creationId xmlns:a16="http://schemas.microsoft.com/office/drawing/2014/main" id="{19F59068-C40A-99A3-FB73-26FDC8886B3E}"/>
                  </a:ext>
                </a:extLst>
              </p:cNvPr>
              <p:cNvGrpSpPr>
                <a:grpSpLocks/>
              </p:cNvGrpSpPr>
              <p:nvPr/>
            </p:nvGrpSpPr>
            <p:grpSpPr bwMode="auto">
              <a:xfrm>
                <a:off x="1847" y="2778"/>
                <a:ext cx="1392" cy="842"/>
                <a:chOff x="1847" y="2778"/>
                <a:chExt cx="1392" cy="842"/>
              </a:xfrm>
            </p:grpSpPr>
            <p:sp>
              <p:nvSpPr>
                <p:cNvPr id="51242" name="Line 18">
                  <a:extLst>
                    <a:ext uri="{FF2B5EF4-FFF2-40B4-BE49-F238E27FC236}">
                      <a16:creationId xmlns:a16="http://schemas.microsoft.com/office/drawing/2014/main" id="{630C24EF-2FE1-3AEA-1436-B0FA7A7A533C}"/>
                    </a:ext>
                  </a:extLst>
                </p:cNvPr>
                <p:cNvSpPr>
                  <a:spLocks noChangeShapeType="1"/>
                </p:cNvSpPr>
                <p:nvPr/>
              </p:nvSpPr>
              <p:spPr bwMode="auto">
                <a:xfrm>
                  <a:off x="1922" y="2778"/>
                  <a:ext cx="1317" cy="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243" name="Rectangle 22">
                  <a:extLst>
                    <a:ext uri="{FF2B5EF4-FFF2-40B4-BE49-F238E27FC236}">
                      <a16:creationId xmlns:a16="http://schemas.microsoft.com/office/drawing/2014/main" id="{934F536F-67F2-67F4-A5CA-B154BB813957}"/>
                    </a:ext>
                  </a:extLst>
                </p:cNvPr>
                <p:cNvSpPr>
                  <a:spLocks noChangeArrowheads="1"/>
                </p:cNvSpPr>
                <p:nvPr/>
              </p:nvSpPr>
              <p:spPr bwMode="auto">
                <a:xfrm>
                  <a:off x="1847" y="2903"/>
                  <a:ext cx="10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b="1" dirty="0">
                      <a:solidFill>
                        <a:srgbClr val="008080"/>
                      </a:solidFill>
                      <a:latin typeface="SWISS" charset="0"/>
                      <a:ea typeface="MS PGothic" panose="020B0600070205080204" pitchFamily="34" charset="-128"/>
                    </a:rPr>
                    <a:t>x</a:t>
                  </a:r>
                  <a:endParaRPr lang="en-US" altLang="en-US" sz="3200" b="1" dirty="0">
                    <a:solidFill>
                      <a:srgbClr val="008080"/>
                    </a:solidFill>
                    <a:latin typeface="Times New Roman" panose="02020603050405020304" pitchFamily="18" charset="0"/>
                    <a:ea typeface="MS PGothic" panose="020B0600070205080204" pitchFamily="34" charset="-128"/>
                  </a:endParaRPr>
                </a:p>
              </p:txBody>
            </p:sp>
            <p:sp>
              <p:nvSpPr>
                <p:cNvPr id="51244" name="Rectangle 24">
                  <a:extLst>
                    <a:ext uri="{FF2B5EF4-FFF2-40B4-BE49-F238E27FC236}">
                      <a16:creationId xmlns:a16="http://schemas.microsoft.com/office/drawing/2014/main" id="{21E6354E-1D5F-5A54-93EC-D0E070E58E4A}"/>
                    </a:ext>
                  </a:extLst>
                </p:cNvPr>
                <p:cNvSpPr>
                  <a:spLocks noChangeArrowheads="1"/>
                </p:cNvSpPr>
                <p:nvPr/>
              </p:nvSpPr>
              <p:spPr bwMode="auto">
                <a:xfrm>
                  <a:off x="2562" y="3294"/>
                  <a:ext cx="93"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b="1" dirty="0">
                      <a:solidFill>
                        <a:srgbClr val="008080"/>
                      </a:solidFill>
                      <a:latin typeface="SWISS" charset="0"/>
                      <a:ea typeface="MS PGothic" panose="020B0600070205080204" pitchFamily="34" charset="-128"/>
                    </a:rPr>
                    <a:t>z</a:t>
                  </a:r>
                  <a:endParaRPr lang="en-US" altLang="en-US" sz="3200" b="1" dirty="0">
                    <a:solidFill>
                      <a:srgbClr val="008080"/>
                    </a:solidFill>
                    <a:latin typeface="Times New Roman" panose="02020603050405020304" pitchFamily="18" charset="0"/>
                    <a:ea typeface="MS PGothic" panose="020B0600070205080204" pitchFamily="34" charset="-128"/>
                  </a:endParaRPr>
                </a:p>
              </p:txBody>
            </p:sp>
            <p:sp>
              <p:nvSpPr>
                <p:cNvPr id="51245" name="Rectangle 27">
                  <a:extLst>
                    <a:ext uri="{FF2B5EF4-FFF2-40B4-BE49-F238E27FC236}">
                      <a16:creationId xmlns:a16="http://schemas.microsoft.com/office/drawing/2014/main" id="{09A8CCED-7869-71E5-2F5A-16C629009D29}"/>
                    </a:ext>
                  </a:extLst>
                </p:cNvPr>
                <p:cNvSpPr>
                  <a:spLocks noChangeArrowheads="1"/>
                </p:cNvSpPr>
                <p:nvPr/>
              </p:nvSpPr>
              <p:spPr bwMode="auto">
                <a:xfrm>
                  <a:off x="2411" y="2903"/>
                  <a:ext cx="12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a:solidFill>
                        <a:srgbClr val="000000"/>
                      </a:solidFill>
                      <a:latin typeface="SWISS" charset="0"/>
                      <a:ea typeface="MS PGothic" panose="020B0600070205080204" pitchFamily="34" charset="-128"/>
                    </a:rPr>
                    <a:t>1</a:t>
                  </a:r>
                  <a:endParaRPr lang="en-US" altLang="en-US" sz="3200" b="1">
                    <a:latin typeface="Times New Roman" panose="02020603050405020304" pitchFamily="18" charset="0"/>
                    <a:ea typeface="MS PGothic" panose="020B0600070205080204" pitchFamily="34" charset="-128"/>
                  </a:endParaRPr>
                </a:p>
              </p:txBody>
            </p:sp>
            <p:sp>
              <p:nvSpPr>
                <p:cNvPr id="51246" name="Rectangle 28">
                  <a:extLst>
                    <a:ext uri="{FF2B5EF4-FFF2-40B4-BE49-F238E27FC236}">
                      <a16:creationId xmlns:a16="http://schemas.microsoft.com/office/drawing/2014/main" id="{7810A750-16CA-71BF-F6C7-93E92B9D5D43}"/>
                    </a:ext>
                  </a:extLst>
                </p:cNvPr>
                <p:cNvSpPr>
                  <a:spLocks noChangeArrowheads="1"/>
                </p:cNvSpPr>
                <p:nvPr/>
              </p:nvSpPr>
              <p:spPr bwMode="auto">
                <a:xfrm>
                  <a:off x="2712" y="2903"/>
                  <a:ext cx="12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a:solidFill>
                        <a:srgbClr val="000000"/>
                      </a:solidFill>
                      <a:latin typeface="SWISS" charset="0"/>
                      <a:ea typeface="MS PGothic" panose="020B0600070205080204" pitchFamily="34" charset="-128"/>
                    </a:rPr>
                    <a:t>1</a:t>
                  </a:r>
                  <a:endParaRPr lang="en-US" altLang="en-US" sz="3200" b="1">
                    <a:latin typeface="Times New Roman" panose="02020603050405020304" pitchFamily="18" charset="0"/>
                    <a:ea typeface="MS PGothic" panose="020B0600070205080204" pitchFamily="34" charset="-128"/>
                  </a:endParaRPr>
                </a:p>
              </p:txBody>
            </p:sp>
          </p:grpSp>
          <p:sp>
            <p:nvSpPr>
              <p:cNvPr id="51241" name="Rectangle 29">
                <a:extLst>
                  <a:ext uri="{FF2B5EF4-FFF2-40B4-BE49-F238E27FC236}">
                    <a16:creationId xmlns:a16="http://schemas.microsoft.com/office/drawing/2014/main" id="{762FEA8F-1A90-55B9-4714-C462BAEDB6D6}"/>
                  </a:ext>
                </a:extLst>
              </p:cNvPr>
              <p:cNvSpPr>
                <a:spLocks noChangeArrowheads="1"/>
              </p:cNvSpPr>
              <p:nvPr/>
            </p:nvSpPr>
            <p:spPr bwMode="auto">
              <a:xfrm>
                <a:off x="2411" y="2474"/>
                <a:ext cx="12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a:solidFill>
                      <a:srgbClr val="000000"/>
                    </a:solidFill>
                    <a:latin typeface="SWISS" charset="0"/>
                    <a:ea typeface="MS PGothic" panose="020B0600070205080204" pitchFamily="34" charset="-128"/>
                  </a:rPr>
                  <a:t>1</a:t>
                </a:r>
                <a:endParaRPr lang="en-US" altLang="en-US" sz="3200" b="1">
                  <a:latin typeface="Times New Roman" panose="02020603050405020304" pitchFamily="18" charset="0"/>
                  <a:ea typeface="MS PGothic" panose="020B0600070205080204" pitchFamily="34" charset="-128"/>
                </a:endParaRPr>
              </a:p>
            </p:txBody>
          </p:sp>
        </p:grpSp>
      </p:grpSp>
      <p:grpSp>
        <p:nvGrpSpPr>
          <p:cNvPr id="5" name="Group 63">
            <a:extLst>
              <a:ext uri="{FF2B5EF4-FFF2-40B4-BE49-F238E27FC236}">
                <a16:creationId xmlns:a16="http://schemas.microsoft.com/office/drawing/2014/main" id="{E6A2ADFB-C99C-7A46-6DD6-21DAC3D23450}"/>
              </a:ext>
            </a:extLst>
          </p:cNvPr>
          <p:cNvGrpSpPr>
            <a:grpSpLocks/>
          </p:cNvGrpSpPr>
          <p:nvPr/>
        </p:nvGrpSpPr>
        <p:grpSpPr bwMode="auto">
          <a:xfrm>
            <a:off x="5183188" y="2863554"/>
            <a:ext cx="1214894" cy="1861386"/>
            <a:chOff x="2148" y="1824"/>
            <a:chExt cx="743" cy="1314"/>
          </a:xfrm>
        </p:grpSpPr>
        <p:grpSp>
          <p:nvGrpSpPr>
            <p:cNvPr id="51225" name="Group 55">
              <a:extLst>
                <a:ext uri="{FF2B5EF4-FFF2-40B4-BE49-F238E27FC236}">
                  <a16:creationId xmlns:a16="http://schemas.microsoft.com/office/drawing/2014/main" id="{D86A4530-C5B8-355B-AF8F-0F77245C8B24}"/>
                </a:ext>
              </a:extLst>
            </p:cNvPr>
            <p:cNvGrpSpPr>
              <a:grpSpLocks/>
            </p:cNvGrpSpPr>
            <p:nvPr/>
          </p:nvGrpSpPr>
          <p:grpSpPr bwMode="auto">
            <a:xfrm>
              <a:off x="2148" y="1824"/>
              <a:ext cx="743" cy="1314"/>
              <a:chOff x="2148" y="1659"/>
              <a:chExt cx="743" cy="1314"/>
            </a:xfrm>
          </p:grpSpPr>
          <p:sp>
            <p:nvSpPr>
              <p:cNvPr id="51229" name="AutoShape 30">
                <a:extLst>
                  <a:ext uri="{FF2B5EF4-FFF2-40B4-BE49-F238E27FC236}">
                    <a16:creationId xmlns:a16="http://schemas.microsoft.com/office/drawing/2014/main" id="{7BB99F1E-95AA-C820-CD10-7B9B79A50EE9}"/>
                  </a:ext>
                </a:extLst>
              </p:cNvPr>
              <p:cNvSpPr>
                <a:spLocks noChangeArrowheads="1"/>
              </p:cNvSpPr>
              <p:nvPr/>
            </p:nvSpPr>
            <p:spPr bwMode="auto">
              <a:xfrm>
                <a:off x="2365" y="2222"/>
                <a:ext cx="526" cy="751"/>
              </a:xfrm>
              <a:prstGeom prst="roundRect">
                <a:avLst>
                  <a:gd name="adj" fmla="val 14287"/>
                </a:avLst>
              </a:prstGeom>
              <a:noFill/>
              <a:ln w="39688">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sp>
            <p:nvSpPr>
              <p:cNvPr id="51230" name="Line 34">
                <a:extLst>
                  <a:ext uri="{FF2B5EF4-FFF2-40B4-BE49-F238E27FC236}">
                    <a16:creationId xmlns:a16="http://schemas.microsoft.com/office/drawing/2014/main" id="{A8F5EAC8-0B40-1D5B-1DD0-CD5FF82BB17A}"/>
                  </a:ext>
                </a:extLst>
              </p:cNvPr>
              <p:cNvSpPr>
                <a:spLocks noChangeShapeType="1"/>
              </p:cNvSpPr>
              <p:nvPr/>
            </p:nvSpPr>
            <p:spPr bwMode="auto">
              <a:xfrm>
                <a:off x="2298" y="1855"/>
                <a:ext cx="212" cy="403"/>
              </a:xfrm>
              <a:prstGeom prst="line">
                <a:avLst/>
              </a:prstGeom>
              <a:noFill/>
              <a:ln w="3968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231" name="Rectangle 38">
                <a:extLst>
                  <a:ext uri="{FF2B5EF4-FFF2-40B4-BE49-F238E27FC236}">
                    <a16:creationId xmlns:a16="http://schemas.microsoft.com/office/drawing/2014/main" id="{D668DBC2-25C5-33E4-9069-B7AA50304664}"/>
                  </a:ext>
                </a:extLst>
              </p:cNvPr>
              <p:cNvSpPr>
                <a:spLocks noChangeArrowheads="1"/>
              </p:cNvSpPr>
              <p:nvPr/>
            </p:nvSpPr>
            <p:spPr bwMode="auto">
              <a:xfrm>
                <a:off x="2148" y="1659"/>
                <a:ext cx="93"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3000" b="1" dirty="0">
                    <a:solidFill>
                      <a:srgbClr val="000000"/>
                    </a:solidFill>
                    <a:latin typeface="SWISS" charset="0"/>
                    <a:ea typeface="MS PGothic" panose="020B0600070205080204" pitchFamily="34" charset="-128"/>
                  </a:rPr>
                  <a:t>z</a:t>
                </a:r>
                <a:endParaRPr lang="en-US" altLang="en-US" sz="3200" b="1" dirty="0">
                  <a:latin typeface="Times New Roman" panose="02020603050405020304" pitchFamily="18" charset="0"/>
                  <a:ea typeface="MS PGothic" panose="020B0600070205080204" pitchFamily="34" charset="-128"/>
                </a:endParaRPr>
              </a:p>
            </p:txBody>
          </p:sp>
        </p:grpSp>
        <p:grpSp>
          <p:nvGrpSpPr>
            <p:cNvPr id="51226" name="Group 61">
              <a:extLst>
                <a:ext uri="{FF2B5EF4-FFF2-40B4-BE49-F238E27FC236}">
                  <a16:creationId xmlns:a16="http://schemas.microsoft.com/office/drawing/2014/main" id="{124A4719-9DCE-06E4-7398-01AF199D6AFA}"/>
                </a:ext>
              </a:extLst>
            </p:cNvPr>
            <p:cNvGrpSpPr>
              <a:grpSpLocks/>
            </p:cNvGrpSpPr>
            <p:nvPr/>
          </p:nvGrpSpPr>
          <p:grpSpPr bwMode="auto">
            <a:xfrm>
              <a:off x="2478" y="2373"/>
              <a:ext cx="49" cy="77"/>
              <a:chOff x="2475" y="2433"/>
              <a:chExt cx="49" cy="77"/>
            </a:xfrm>
          </p:grpSpPr>
          <p:sp>
            <p:nvSpPr>
              <p:cNvPr id="51227" name="Freeform 32">
                <a:extLst>
                  <a:ext uri="{FF2B5EF4-FFF2-40B4-BE49-F238E27FC236}">
                    <a16:creationId xmlns:a16="http://schemas.microsoft.com/office/drawing/2014/main" id="{4E8A0033-92DA-EAC2-7AF7-08AE7764F5F2}"/>
                  </a:ext>
                </a:extLst>
              </p:cNvPr>
              <p:cNvSpPr>
                <a:spLocks/>
              </p:cNvSpPr>
              <p:nvPr/>
            </p:nvSpPr>
            <p:spPr bwMode="auto">
              <a:xfrm>
                <a:off x="2475" y="2433"/>
                <a:ext cx="49" cy="77"/>
              </a:xfrm>
              <a:custGeom>
                <a:avLst/>
                <a:gdLst>
                  <a:gd name="T0" fmla="*/ 40 w 49"/>
                  <a:gd name="T1" fmla="*/ 0 h 77"/>
                  <a:gd name="T2" fmla="*/ 49 w 49"/>
                  <a:gd name="T3" fmla="*/ 77 h 77"/>
                  <a:gd name="T4" fmla="*/ 0 w 49"/>
                  <a:gd name="T5" fmla="*/ 43 h 77"/>
                  <a:gd name="T6" fmla="*/ 35 w 49"/>
                  <a:gd name="T7" fmla="*/ 50 h 77"/>
                  <a:gd name="T8" fmla="*/ 40 w 49"/>
                  <a:gd name="T9" fmla="*/ 0 h 77"/>
                  <a:gd name="T10" fmla="*/ 0 60000 65536"/>
                  <a:gd name="T11" fmla="*/ 0 60000 65536"/>
                  <a:gd name="T12" fmla="*/ 0 60000 65536"/>
                  <a:gd name="T13" fmla="*/ 0 60000 65536"/>
                  <a:gd name="T14" fmla="*/ 0 60000 65536"/>
                  <a:gd name="T15" fmla="*/ 0 w 49"/>
                  <a:gd name="T16" fmla="*/ 0 h 77"/>
                  <a:gd name="T17" fmla="*/ 49 w 49"/>
                  <a:gd name="T18" fmla="*/ 77 h 77"/>
                </a:gdLst>
                <a:ahLst/>
                <a:cxnLst>
                  <a:cxn ang="T10">
                    <a:pos x="T0" y="T1"/>
                  </a:cxn>
                  <a:cxn ang="T11">
                    <a:pos x="T2" y="T3"/>
                  </a:cxn>
                  <a:cxn ang="T12">
                    <a:pos x="T4" y="T5"/>
                  </a:cxn>
                  <a:cxn ang="T13">
                    <a:pos x="T6" y="T7"/>
                  </a:cxn>
                  <a:cxn ang="T14">
                    <a:pos x="T8" y="T9"/>
                  </a:cxn>
                </a:cxnLst>
                <a:rect l="T15" t="T16" r="T17" b="T18"/>
                <a:pathLst>
                  <a:path w="49" h="77">
                    <a:moveTo>
                      <a:pt x="40" y="0"/>
                    </a:moveTo>
                    <a:lnTo>
                      <a:pt x="49" y="77"/>
                    </a:lnTo>
                    <a:lnTo>
                      <a:pt x="0" y="43"/>
                    </a:lnTo>
                    <a:lnTo>
                      <a:pt x="35" y="50"/>
                    </a:lnTo>
                    <a:lnTo>
                      <a:pt x="40" y="0"/>
                    </a:lnTo>
                    <a:close/>
                  </a:path>
                </a:pathLst>
              </a:custGeom>
              <a:solidFill>
                <a:srgbClr val="000000"/>
              </a:solidFill>
              <a:ln w="0">
                <a:solidFill>
                  <a:srgbClr val="000000"/>
                </a:solidFill>
                <a:round/>
                <a:headEnd/>
                <a:tailEnd/>
              </a:ln>
            </p:spPr>
            <p:txBody>
              <a:bodyPr/>
              <a:lstStyle/>
              <a:p>
                <a:endParaRPr lang="en-GB"/>
              </a:p>
            </p:txBody>
          </p:sp>
          <p:sp>
            <p:nvSpPr>
              <p:cNvPr id="51228" name="Freeform 33">
                <a:extLst>
                  <a:ext uri="{FF2B5EF4-FFF2-40B4-BE49-F238E27FC236}">
                    <a16:creationId xmlns:a16="http://schemas.microsoft.com/office/drawing/2014/main" id="{904C1ADE-5895-5C0F-7BAC-B82500B5FB44}"/>
                  </a:ext>
                </a:extLst>
              </p:cNvPr>
              <p:cNvSpPr>
                <a:spLocks/>
              </p:cNvSpPr>
              <p:nvPr/>
            </p:nvSpPr>
            <p:spPr bwMode="auto">
              <a:xfrm>
                <a:off x="2475" y="2433"/>
                <a:ext cx="49" cy="77"/>
              </a:xfrm>
              <a:custGeom>
                <a:avLst/>
                <a:gdLst>
                  <a:gd name="T0" fmla="*/ 40 w 49"/>
                  <a:gd name="T1" fmla="*/ 0 h 77"/>
                  <a:gd name="T2" fmla="*/ 49 w 49"/>
                  <a:gd name="T3" fmla="*/ 77 h 77"/>
                  <a:gd name="T4" fmla="*/ 0 w 49"/>
                  <a:gd name="T5" fmla="*/ 43 h 77"/>
                  <a:gd name="T6" fmla="*/ 35 w 49"/>
                  <a:gd name="T7" fmla="*/ 50 h 77"/>
                  <a:gd name="T8" fmla="*/ 40 w 49"/>
                  <a:gd name="T9" fmla="*/ 0 h 77"/>
                  <a:gd name="T10" fmla="*/ 0 60000 65536"/>
                  <a:gd name="T11" fmla="*/ 0 60000 65536"/>
                  <a:gd name="T12" fmla="*/ 0 60000 65536"/>
                  <a:gd name="T13" fmla="*/ 0 60000 65536"/>
                  <a:gd name="T14" fmla="*/ 0 60000 65536"/>
                  <a:gd name="T15" fmla="*/ 0 w 49"/>
                  <a:gd name="T16" fmla="*/ 0 h 77"/>
                  <a:gd name="T17" fmla="*/ 49 w 49"/>
                  <a:gd name="T18" fmla="*/ 77 h 77"/>
                </a:gdLst>
                <a:ahLst/>
                <a:cxnLst>
                  <a:cxn ang="T10">
                    <a:pos x="T0" y="T1"/>
                  </a:cxn>
                  <a:cxn ang="T11">
                    <a:pos x="T2" y="T3"/>
                  </a:cxn>
                  <a:cxn ang="T12">
                    <a:pos x="T4" y="T5"/>
                  </a:cxn>
                  <a:cxn ang="T13">
                    <a:pos x="T6" y="T7"/>
                  </a:cxn>
                  <a:cxn ang="T14">
                    <a:pos x="T8" y="T9"/>
                  </a:cxn>
                </a:cxnLst>
                <a:rect l="T15" t="T16" r="T17" b="T18"/>
                <a:pathLst>
                  <a:path w="49" h="77">
                    <a:moveTo>
                      <a:pt x="40" y="0"/>
                    </a:moveTo>
                    <a:lnTo>
                      <a:pt x="49" y="77"/>
                    </a:lnTo>
                    <a:lnTo>
                      <a:pt x="0" y="43"/>
                    </a:lnTo>
                    <a:lnTo>
                      <a:pt x="35" y="50"/>
                    </a:lnTo>
                    <a:lnTo>
                      <a:pt x="4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grpSp>
      </p:grpSp>
      <p:grpSp>
        <p:nvGrpSpPr>
          <p:cNvPr id="8" name="Group 66">
            <a:extLst>
              <a:ext uri="{FF2B5EF4-FFF2-40B4-BE49-F238E27FC236}">
                <a16:creationId xmlns:a16="http://schemas.microsoft.com/office/drawing/2014/main" id="{08B29BE8-9449-4005-2268-C41A1C9E6BE7}"/>
              </a:ext>
            </a:extLst>
          </p:cNvPr>
          <p:cNvGrpSpPr>
            <a:grpSpLocks/>
          </p:cNvGrpSpPr>
          <p:nvPr/>
        </p:nvGrpSpPr>
        <p:grpSpPr bwMode="auto">
          <a:xfrm>
            <a:off x="6096004" y="2820692"/>
            <a:ext cx="1814985" cy="3112201"/>
            <a:chOff x="2870" y="1859"/>
            <a:chExt cx="1110" cy="2198"/>
          </a:xfrm>
        </p:grpSpPr>
        <p:grpSp>
          <p:nvGrpSpPr>
            <p:cNvPr id="51213" name="Group 60">
              <a:extLst>
                <a:ext uri="{FF2B5EF4-FFF2-40B4-BE49-F238E27FC236}">
                  <a16:creationId xmlns:a16="http://schemas.microsoft.com/office/drawing/2014/main" id="{17142CE7-9950-4CA7-405B-ACA9DADD5BC1}"/>
                </a:ext>
              </a:extLst>
            </p:cNvPr>
            <p:cNvGrpSpPr>
              <a:grpSpLocks/>
            </p:cNvGrpSpPr>
            <p:nvPr/>
          </p:nvGrpSpPr>
          <p:grpSpPr bwMode="auto">
            <a:xfrm>
              <a:off x="2870" y="1859"/>
              <a:ext cx="1110" cy="2198"/>
              <a:chOff x="2702" y="1859"/>
              <a:chExt cx="1110" cy="2198"/>
            </a:xfrm>
          </p:grpSpPr>
          <p:sp>
            <p:nvSpPr>
              <p:cNvPr id="51215" name="Freeform 36">
                <a:extLst>
                  <a:ext uri="{FF2B5EF4-FFF2-40B4-BE49-F238E27FC236}">
                    <a16:creationId xmlns:a16="http://schemas.microsoft.com/office/drawing/2014/main" id="{00478D7E-B4D5-60DC-CDF2-CF89C5406DD4}"/>
                  </a:ext>
                </a:extLst>
              </p:cNvPr>
              <p:cNvSpPr>
                <a:spLocks/>
              </p:cNvSpPr>
              <p:nvPr/>
            </p:nvSpPr>
            <p:spPr bwMode="auto">
              <a:xfrm>
                <a:off x="3126" y="2383"/>
                <a:ext cx="54" cy="73"/>
              </a:xfrm>
              <a:custGeom>
                <a:avLst/>
                <a:gdLst>
                  <a:gd name="T0" fmla="*/ 54 w 54"/>
                  <a:gd name="T1" fmla="*/ 53 h 73"/>
                  <a:gd name="T2" fmla="*/ 0 w 54"/>
                  <a:gd name="T3" fmla="*/ 73 h 73"/>
                  <a:gd name="T4" fmla="*/ 20 w 54"/>
                  <a:gd name="T5" fmla="*/ 0 h 73"/>
                  <a:gd name="T6" fmla="*/ 17 w 54"/>
                  <a:gd name="T7" fmla="*/ 50 h 73"/>
                  <a:gd name="T8" fmla="*/ 54 w 54"/>
                  <a:gd name="T9" fmla="*/ 53 h 73"/>
                  <a:gd name="T10" fmla="*/ 0 60000 65536"/>
                  <a:gd name="T11" fmla="*/ 0 60000 65536"/>
                  <a:gd name="T12" fmla="*/ 0 60000 65536"/>
                  <a:gd name="T13" fmla="*/ 0 60000 65536"/>
                  <a:gd name="T14" fmla="*/ 0 60000 65536"/>
                  <a:gd name="T15" fmla="*/ 0 w 54"/>
                  <a:gd name="T16" fmla="*/ 0 h 73"/>
                  <a:gd name="T17" fmla="*/ 54 w 54"/>
                  <a:gd name="T18" fmla="*/ 73 h 73"/>
                </a:gdLst>
                <a:ahLst/>
                <a:cxnLst>
                  <a:cxn ang="T10">
                    <a:pos x="T0" y="T1"/>
                  </a:cxn>
                  <a:cxn ang="T11">
                    <a:pos x="T2" y="T3"/>
                  </a:cxn>
                  <a:cxn ang="T12">
                    <a:pos x="T4" y="T5"/>
                  </a:cxn>
                  <a:cxn ang="T13">
                    <a:pos x="T6" y="T7"/>
                  </a:cxn>
                  <a:cxn ang="T14">
                    <a:pos x="T8" y="T9"/>
                  </a:cxn>
                </a:cxnLst>
                <a:rect l="T15" t="T16" r="T17" b="T18"/>
                <a:pathLst>
                  <a:path w="54" h="73">
                    <a:moveTo>
                      <a:pt x="54" y="53"/>
                    </a:moveTo>
                    <a:lnTo>
                      <a:pt x="0" y="73"/>
                    </a:lnTo>
                    <a:lnTo>
                      <a:pt x="20" y="0"/>
                    </a:lnTo>
                    <a:lnTo>
                      <a:pt x="17" y="50"/>
                    </a:lnTo>
                    <a:lnTo>
                      <a:pt x="54" y="5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grpSp>
            <p:nvGrpSpPr>
              <p:cNvPr id="51216" name="Group 54">
                <a:extLst>
                  <a:ext uri="{FF2B5EF4-FFF2-40B4-BE49-F238E27FC236}">
                    <a16:creationId xmlns:a16="http://schemas.microsoft.com/office/drawing/2014/main" id="{EE52F37C-758A-ACF6-E4DF-CB87850271AF}"/>
                  </a:ext>
                </a:extLst>
              </p:cNvPr>
              <p:cNvGrpSpPr>
                <a:grpSpLocks/>
              </p:cNvGrpSpPr>
              <p:nvPr/>
            </p:nvGrpSpPr>
            <p:grpSpPr bwMode="auto">
              <a:xfrm>
                <a:off x="2702" y="1859"/>
                <a:ext cx="1110" cy="2198"/>
                <a:chOff x="2702" y="1634"/>
                <a:chExt cx="1110" cy="2198"/>
              </a:xfrm>
            </p:grpSpPr>
            <p:grpSp>
              <p:nvGrpSpPr>
                <p:cNvPr id="51217" name="Group 52">
                  <a:extLst>
                    <a:ext uri="{FF2B5EF4-FFF2-40B4-BE49-F238E27FC236}">
                      <a16:creationId xmlns:a16="http://schemas.microsoft.com/office/drawing/2014/main" id="{330D93F6-CFD8-90C5-7B09-755F95817C3D}"/>
                    </a:ext>
                  </a:extLst>
                </p:cNvPr>
                <p:cNvGrpSpPr>
                  <a:grpSpLocks/>
                </p:cNvGrpSpPr>
                <p:nvPr/>
              </p:nvGrpSpPr>
              <p:grpSpPr bwMode="auto">
                <a:xfrm>
                  <a:off x="2702" y="2235"/>
                  <a:ext cx="496" cy="1597"/>
                  <a:chOff x="2702" y="2235"/>
                  <a:chExt cx="496" cy="1597"/>
                </a:xfrm>
              </p:grpSpPr>
              <p:sp>
                <p:nvSpPr>
                  <p:cNvPr id="51223" name="Rectangle 9">
                    <a:extLst>
                      <a:ext uri="{FF2B5EF4-FFF2-40B4-BE49-F238E27FC236}">
                        <a16:creationId xmlns:a16="http://schemas.microsoft.com/office/drawing/2014/main" id="{80162C24-460C-551F-FA04-F0C72A64C38F}"/>
                      </a:ext>
                    </a:extLst>
                  </p:cNvPr>
                  <p:cNvSpPr>
                    <a:spLocks noChangeArrowheads="1"/>
                  </p:cNvSpPr>
                  <p:nvPr/>
                </p:nvSpPr>
                <p:spPr bwMode="auto">
                  <a:xfrm>
                    <a:off x="3198" y="3484"/>
                    <a:ext cx="0"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endParaRPr lang="ar-SA" altLang="en-US" sz="3200" b="1">
                      <a:latin typeface="Times New Roman" panose="02020603050405020304" pitchFamily="18" charset="0"/>
                      <a:ea typeface="MS PGothic" panose="020B0600070205080204" pitchFamily="34" charset="-128"/>
                    </a:endParaRPr>
                  </a:p>
                </p:txBody>
              </p:sp>
              <p:sp>
                <p:nvSpPr>
                  <p:cNvPr id="51224" name="AutoShape 31">
                    <a:extLst>
                      <a:ext uri="{FF2B5EF4-FFF2-40B4-BE49-F238E27FC236}">
                        <a16:creationId xmlns:a16="http://schemas.microsoft.com/office/drawing/2014/main" id="{908809CC-41CE-EBFA-8B36-61507ABE1556}"/>
                      </a:ext>
                    </a:extLst>
                  </p:cNvPr>
                  <p:cNvSpPr>
                    <a:spLocks noChangeArrowheads="1"/>
                  </p:cNvSpPr>
                  <p:nvPr/>
                </p:nvSpPr>
                <p:spPr bwMode="auto">
                  <a:xfrm>
                    <a:off x="2702" y="2235"/>
                    <a:ext cx="451" cy="322"/>
                  </a:xfrm>
                  <a:prstGeom prst="roundRect">
                    <a:avLst>
                      <a:gd name="adj" fmla="val 33333"/>
                    </a:avLst>
                  </a:prstGeom>
                  <a:noFill/>
                  <a:ln w="39688">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
                        <a:srgbClr val="009999"/>
                      </a:buClr>
                      <a:buSzTx/>
                      <a:buFontTx/>
                      <a:buNone/>
                    </a:pPr>
                    <a:endParaRPr lang="ar-SA" altLang="en-US" sz="2800">
                      <a:latin typeface="Times New Roman" panose="02020603050405020304" pitchFamily="18" charset="0"/>
                      <a:ea typeface="MS PGothic" panose="020B0600070205080204" pitchFamily="34" charset="-128"/>
                    </a:endParaRPr>
                  </a:p>
                </p:txBody>
              </p:sp>
            </p:grpSp>
            <p:sp>
              <p:nvSpPr>
                <p:cNvPr id="51218" name="Line 37">
                  <a:extLst>
                    <a:ext uri="{FF2B5EF4-FFF2-40B4-BE49-F238E27FC236}">
                      <a16:creationId xmlns:a16="http://schemas.microsoft.com/office/drawing/2014/main" id="{DC483082-359B-172D-0463-7A3202ECDCBB}"/>
                    </a:ext>
                  </a:extLst>
                </p:cNvPr>
                <p:cNvSpPr>
                  <a:spLocks noChangeShapeType="1"/>
                </p:cNvSpPr>
                <p:nvPr/>
              </p:nvSpPr>
              <p:spPr bwMode="auto">
                <a:xfrm flipH="1">
                  <a:off x="3143" y="1748"/>
                  <a:ext cx="359" cy="460"/>
                </a:xfrm>
                <a:prstGeom prst="line">
                  <a:avLst/>
                </a:prstGeom>
                <a:noFill/>
                <a:ln w="3968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51219" name="Group 53">
                  <a:extLst>
                    <a:ext uri="{FF2B5EF4-FFF2-40B4-BE49-F238E27FC236}">
                      <a16:creationId xmlns:a16="http://schemas.microsoft.com/office/drawing/2014/main" id="{3D3E4186-B529-A7E8-8B56-0F7D0DA562F0}"/>
                    </a:ext>
                  </a:extLst>
                </p:cNvPr>
                <p:cNvGrpSpPr>
                  <a:grpSpLocks/>
                </p:cNvGrpSpPr>
                <p:nvPr/>
              </p:nvGrpSpPr>
              <p:grpSpPr bwMode="auto">
                <a:xfrm>
                  <a:off x="3558" y="1634"/>
                  <a:ext cx="254" cy="304"/>
                  <a:chOff x="3558" y="1634"/>
                  <a:chExt cx="254" cy="304"/>
                </a:xfrm>
              </p:grpSpPr>
              <p:sp>
                <p:nvSpPr>
                  <p:cNvPr id="51221" name="Line 40">
                    <a:extLst>
                      <a:ext uri="{FF2B5EF4-FFF2-40B4-BE49-F238E27FC236}">
                        <a16:creationId xmlns:a16="http://schemas.microsoft.com/office/drawing/2014/main" id="{EE6B322D-FF0F-C52F-D827-50AF4C9EAE41}"/>
                      </a:ext>
                    </a:extLst>
                  </p:cNvPr>
                  <p:cNvSpPr>
                    <a:spLocks noChangeShapeType="1"/>
                  </p:cNvSpPr>
                  <p:nvPr/>
                </p:nvSpPr>
                <p:spPr bwMode="auto">
                  <a:xfrm>
                    <a:off x="3558" y="1688"/>
                    <a:ext cx="104" cy="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222" name="Rectangle 41">
                    <a:extLst>
                      <a:ext uri="{FF2B5EF4-FFF2-40B4-BE49-F238E27FC236}">
                        <a16:creationId xmlns:a16="http://schemas.microsoft.com/office/drawing/2014/main" id="{89AB2742-4D66-A54F-F750-993B39F74109}"/>
                      </a:ext>
                    </a:extLst>
                  </p:cNvPr>
                  <p:cNvSpPr>
                    <a:spLocks noChangeArrowheads="1"/>
                  </p:cNvSpPr>
                  <p:nvPr/>
                </p:nvSpPr>
                <p:spPr bwMode="auto">
                  <a:xfrm>
                    <a:off x="3702" y="1634"/>
                    <a:ext cx="110"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dirty="0">
                        <a:solidFill>
                          <a:srgbClr val="000000"/>
                        </a:solidFill>
                        <a:latin typeface="Times New Roman" panose="02020603050405020304" pitchFamily="18" charset="0"/>
                        <a:ea typeface="MS PGothic" panose="020B0600070205080204" pitchFamily="34" charset="-128"/>
                      </a:rPr>
                      <a:t>y</a:t>
                    </a:r>
                    <a:endParaRPr lang="en-US" altLang="en-US" sz="3200" b="1" dirty="0">
                      <a:latin typeface="Times New Roman" panose="02020603050405020304" pitchFamily="18" charset="0"/>
                      <a:ea typeface="MS PGothic" panose="020B0600070205080204" pitchFamily="34" charset="-128"/>
                    </a:endParaRPr>
                  </a:p>
                </p:txBody>
              </p:sp>
            </p:grpSp>
            <p:sp>
              <p:nvSpPr>
                <p:cNvPr id="51220" name="Rectangle 42">
                  <a:extLst>
                    <a:ext uri="{FF2B5EF4-FFF2-40B4-BE49-F238E27FC236}">
                      <a16:creationId xmlns:a16="http://schemas.microsoft.com/office/drawing/2014/main" id="{A721AD9A-0B1C-6EFC-049C-84EF67B0F494}"/>
                    </a:ext>
                  </a:extLst>
                </p:cNvPr>
                <p:cNvSpPr>
                  <a:spLocks noChangeArrowheads="1"/>
                </p:cNvSpPr>
                <p:nvPr/>
              </p:nvSpPr>
              <p:spPr bwMode="auto">
                <a:xfrm>
                  <a:off x="3553" y="1634"/>
                  <a:ext cx="110"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en-US" sz="2800" b="1" dirty="0">
                      <a:solidFill>
                        <a:srgbClr val="000000"/>
                      </a:solidFill>
                      <a:latin typeface="Times New Roman" panose="02020603050405020304" pitchFamily="18" charset="0"/>
                      <a:ea typeface="MS PGothic" panose="020B0600070205080204" pitchFamily="34" charset="-128"/>
                    </a:rPr>
                    <a:t>x</a:t>
                  </a:r>
                  <a:endParaRPr lang="en-US" altLang="en-US" sz="3200" b="1" dirty="0">
                    <a:latin typeface="Times New Roman" panose="02020603050405020304" pitchFamily="18" charset="0"/>
                    <a:ea typeface="MS PGothic" panose="020B0600070205080204" pitchFamily="34" charset="-128"/>
                  </a:endParaRPr>
                </a:p>
              </p:txBody>
            </p:sp>
          </p:grpSp>
        </p:grpSp>
        <p:sp>
          <p:nvSpPr>
            <p:cNvPr id="51214" name="Freeform 35">
              <a:extLst>
                <a:ext uri="{FF2B5EF4-FFF2-40B4-BE49-F238E27FC236}">
                  <a16:creationId xmlns:a16="http://schemas.microsoft.com/office/drawing/2014/main" id="{6DB578A4-072D-1255-B57C-24BCD3A3B388}"/>
                </a:ext>
              </a:extLst>
            </p:cNvPr>
            <p:cNvSpPr>
              <a:spLocks/>
            </p:cNvSpPr>
            <p:nvPr/>
          </p:nvSpPr>
          <p:spPr bwMode="auto">
            <a:xfrm>
              <a:off x="3291" y="2378"/>
              <a:ext cx="54" cy="73"/>
            </a:xfrm>
            <a:custGeom>
              <a:avLst/>
              <a:gdLst>
                <a:gd name="T0" fmla="*/ 54 w 54"/>
                <a:gd name="T1" fmla="*/ 53 h 73"/>
                <a:gd name="T2" fmla="*/ 0 w 54"/>
                <a:gd name="T3" fmla="*/ 73 h 73"/>
                <a:gd name="T4" fmla="*/ 20 w 54"/>
                <a:gd name="T5" fmla="*/ 0 h 73"/>
                <a:gd name="T6" fmla="*/ 17 w 54"/>
                <a:gd name="T7" fmla="*/ 50 h 73"/>
                <a:gd name="T8" fmla="*/ 54 w 54"/>
                <a:gd name="T9" fmla="*/ 53 h 73"/>
                <a:gd name="T10" fmla="*/ 0 60000 65536"/>
                <a:gd name="T11" fmla="*/ 0 60000 65536"/>
                <a:gd name="T12" fmla="*/ 0 60000 65536"/>
                <a:gd name="T13" fmla="*/ 0 60000 65536"/>
                <a:gd name="T14" fmla="*/ 0 60000 65536"/>
                <a:gd name="T15" fmla="*/ 0 w 54"/>
                <a:gd name="T16" fmla="*/ 0 h 73"/>
                <a:gd name="T17" fmla="*/ 54 w 54"/>
                <a:gd name="T18" fmla="*/ 73 h 73"/>
              </a:gdLst>
              <a:ahLst/>
              <a:cxnLst>
                <a:cxn ang="T10">
                  <a:pos x="T0" y="T1"/>
                </a:cxn>
                <a:cxn ang="T11">
                  <a:pos x="T2" y="T3"/>
                </a:cxn>
                <a:cxn ang="T12">
                  <a:pos x="T4" y="T5"/>
                </a:cxn>
                <a:cxn ang="T13">
                  <a:pos x="T6" y="T7"/>
                </a:cxn>
                <a:cxn ang="T14">
                  <a:pos x="T8" y="T9"/>
                </a:cxn>
              </a:cxnLst>
              <a:rect l="T15" t="T16" r="T17" b="T18"/>
              <a:pathLst>
                <a:path w="54" h="73">
                  <a:moveTo>
                    <a:pt x="54" y="53"/>
                  </a:moveTo>
                  <a:lnTo>
                    <a:pt x="0" y="73"/>
                  </a:lnTo>
                  <a:lnTo>
                    <a:pt x="20" y="0"/>
                  </a:lnTo>
                  <a:lnTo>
                    <a:pt x="17" y="50"/>
                  </a:lnTo>
                  <a:lnTo>
                    <a:pt x="54" y="53"/>
                  </a:lnTo>
                  <a:close/>
                </a:path>
              </a:pathLst>
            </a:custGeom>
            <a:solidFill>
              <a:srgbClr val="000000"/>
            </a:solidFill>
            <a:ln w="0">
              <a:solidFill>
                <a:srgbClr val="000000"/>
              </a:solidFill>
              <a:round/>
              <a:headEnd/>
              <a:tailEnd/>
            </a:ln>
          </p:spPr>
          <p:txBody>
            <a:bodyPr/>
            <a:lstStyle/>
            <a:p>
              <a:endParaRPr lang="en-GB"/>
            </a:p>
          </p:txBody>
        </p:sp>
      </p:grpSp>
      <p:sp>
        <p:nvSpPr>
          <p:cNvPr id="64523" name="Rectangle 44">
            <a:extLst>
              <a:ext uri="{FF2B5EF4-FFF2-40B4-BE49-F238E27FC236}">
                <a16:creationId xmlns:a16="http://schemas.microsoft.com/office/drawing/2014/main" id="{2C9D4329-2D49-2BB4-564A-CB2F02AF5008}"/>
              </a:ext>
            </a:extLst>
          </p:cNvPr>
          <p:cNvSpPr>
            <a:spLocks noChangeArrowheads="1"/>
          </p:cNvSpPr>
          <p:nvPr/>
        </p:nvSpPr>
        <p:spPr bwMode="auto">
          <a:xfrm>
            <a:off x="1756573" y="1272169"/>
            <a:ext cx="8321675" cy="1877437"/>
          </a:xfrm>
          <a:prstGeom prst="rect">
            <a:avLst/>
          </a:prstGeom>
          <a:noFill/>
          <a:ln>
            <a:noFill/>
          </a:ln>
        </p:spPr>
        <p:txBody>
          <a:bodyPr>
            <a:spAutoFit/>
          </a:bodyPr>
          <a:lstStyle/>
          <a:p>
            <a:pPr>
              <a:buClr>
                <a:schemeClr val="hlink"/>
              </a:buClr>
              <a:buSzPct val="125000"/>
              <a:buFont typeface="Wingdings" pitchFamily="2" charset="2"/>
              <a:buChar char="§"/>
              <a:tabLst>
                <a:tab pos="168275" algn="l"/>
              </a:tabLst>
              <a:defRPr/>
            </a:pPr>
            <a:endParaRPr lang="en-US" sz="1000" b="1" dirty="0">
              <a:cs typeface="Times New Roman" pitchFamily="18" charset="0"/>
            </a:endParaRPr>
          </a:p>
          <a:p>
            <a:pPr>
              <a:buClr>
                <a:schemeClr val="hlink"/>
              </a:buClr>
              <a:buSzPct val="125000"/>
              <a:tabLst>
                <a:tab pos="168275" algn="l"/>
              </a:tabLst>
              <a:defRPr/>
            </a:pPr>
            <a:endParaRPr lang="en-US" sz="1000" b="1" dirty="0">
              <a:cs typeface="Times New Roman" pitchFamily="18" charset="0"/>
            </a:endParaRPr>
          </a:p>
          <a:p>
            <a:pPr>
              <a:buClr>
                <a:schemeClr val="hlink"/>
              </a:buClr>
              <a:buSzPct val="125000"/>
              <a:tabLst>
                <a:tab pos="168275" algn="l"/>
              </a:tabLst>
              <a:defRPr/>
            </a:pPr>
            <a:r>
              <a:rPr lang="en-US" sz="2400" b="1" u="sng" dirty="0">
                <a:solidFill>
                  <a:srgbClr val="C00000"/>
                </a:solidFill>
                <a:cs typeface="Times New Roman" pitchFamily="18" charset="0"/>
              </a:rPr>
              <a:t>Example:</a:t>
            </a:r>
            <a:endParaRPr lang="en-US" sz="2400" b="1" i="1" dirty="0">
              <a:solidFill>
                <a:srgbClr val="C00000"/>
              </a:solidFill>
              <a:effectLst>
                <a:outerShdw blurRad="38100" dist="38100" dir="2700000" algn="tl">
                  <a:srgbClr val="000000">
                    <a:alpha val="43137"/>
                  </a:srgbClr>
                </a:outerShdw>
              </a:effectLst>
              <a:cs typeface="Times New Roman" pitchFamily="18" charset="0"/>
            </a:endParaRPr>
          </a:p>
          <a:p>
            <a:pPr>
              <a:buClr>
                <a:schemeClr val="hlink"/>
              </a:buClr>
              <a:buSzPct val="125000"/>
              <a:tabLst>
                <a:tab pos="168275" algn="l"/>
              </a:tabLst>
              <a:defRPr/>
            </a:pPr>
            <a:endParaRPr lang="en-US" sz="2400" b="1" dirty="0">
              <a:cs typeface="Times New Roman" pitchFamily="18" charset="0"/>
            </a:endParaRPr>
          </a:p>
          <a:p>
            <a:pPr>
              <a:buClr>
                <a:schemeClr val="hlink"/>
              </a:buClr>
              <a:buSzPct val="125000"/>
              <a:tabLst>
                <a:tab pos="168275" algn="l"/>
              </a:tabLst>
              <a:defRPr/>
            </a:pPr>
            <a:r>
              <a:rPr lang="en-US" sz="2400" dirty="0">
                <a:cs typeface="Times New Roman" pitchFamily="18" charset="0"/>
              </a:rPr>
              <a:t>Simplify F(</a:t>
            </a:r>
            <a:r>
              <a:rPr lang="en-US" sz="2400" dirty="0" err="1">
                <a:cs typeface="Times New Roman" pitchFamily="18" charset="0"/>
              </a:rPr>
              <a:t>x,y,z</a:t>
            </a:r>
            <a:r>
              <a:rPr lang="en-US" sz="2400" dirty="0">
                <a:cs typeface="Times New Roman" pitchFamily="18" charset="0"/>
              </a:rPr>
              <a:t>)=</a:t>
            </a:r>
            <a:r>
              <a:rPr lang="en-US" sz="2400" dirty="0">
                <a:latin typeface="Cambria Math" panose="02040503050406030204" pitchFamily="18" charset="0"/>
                <a:ea typeface="Cambria Math" panose="02040503050406030204" pitchFamily="18" charset="0"/>
                <a:cs typeface="Times New Roman" pitchFamily="18" charset="0"/>
              </a:rPr>
              <a:t>Ʃ(1,2,3,5,7)</a:t>
            </a:r>
            <a:endParaRPr lang="en-US" sz="1000" dirty="0">
              <a:cs typeface="Times New Roman" pitchFamily="18" charset="0"/>
              <a:sym typeface="Symbol" pitchFamily="18" charset="2"/>
            </a:endParaRPr>
          </a:p>
          <a:p>
            <a:pPr>
              <a:tabLst>
                <a:tab pos="168275" algn="l"/>
              </a:tabLst>
              <a:defRPr/>
            </a:pPr>
            <a:endParaRPr lang="en-US" sz="2400" b="1" dirty="0">
              <a:cs typeface="Times New Roman" pitchFamily="18" charset="0"/>
              <a:sym typeface="Symbol" pitchFamily="18" charset="2"/>
            </a:endParaRPr>
          </a:p>
        </p:txBody>
      </p:sp>
      <p:sp>
        <p:nvSpPr>
          <p:cNvPr id="2" name="TextBox 1">
            <a:extLst>
              <a:ext uri="{FF2B5EF4-FFF2-40B4-BE49-F238E27FC236}">
                <a16:creationId xmlns:a16="http://schemas.microsoft.com/office/drawing/2014/main" id="{C8D75FBB-A9C9-4AA7-289A-7DB2F6F2F240}"/>
              </a:ext>
            </a:extLst>
          </p:cNvPr>
          <p:cNvSpPr txBox="1"/>
          <p:nvPr/>
        </p:nvSpPr>
        <p:spPr>
          <a:xfrm>
            <a:off x="4965374" y="5450828"/>
            <a:ext cx="2088842" cy="523220"/>
          </a:xfrm>
          <a:prstGeom prst="rect">
            <a:avLst/>
          </a:prstGeom>
          <a:noFill/>
        </p:spPr>
        <p:txBody>
          <a:bodyPr wrap="none" rtlCol="0">
            <a:spAutoFit/>
          </a:bodyPr>
          <a:lstStyle/>
          <a:p>
            <a:r>
              <a:rPr lang="en-GB" sz="2800" dirty="0">
                <a:solidFill>
                  <a:schemeClr val="accent1">
                    <a:lumMod val="75000"/>
                  </a:schemeClr>
                </a:solidFill>
              </a:rPr>
              <a:t>F(</a:t>
            </a:r>
            <a:r>
              <a:rPr lang="en-GB" sz="2800" dirty="0" err="1">
                <a:solidFill>
                  <a:schemeClr val="accent1">
                    <a:lumMod val="75000"/>
                  </a:schemeClr>
                </a:solidFill>
              </a:rPr>
              <a:t>x,y,z</a:t>
            </a:r>
            <a:r>
              <a:rPr lang="en-GB" sz="2800" dirty="0">
                <a:solidFill>
                  <a:schemeClr val="accent1">
                    <a:lumMod val="75000"/>
                  </a:schemeClr>
                </a:solidFill>
              </a:rPr>
              <a:t>)=</a:t>
            </a:r>
            <a:r>
              <a:rPr lang="en-GB" sz="2800" dirty="0" err="1">
                <a:solidFill>
                  <a:schemeClr val="accent1">
                    <a:lumMod val="75000"/>
                  </a:schemeClr>
                </a:solidFill>
              </a:rPr>
              <a:t>x’y+z</a:t>
            </a:r>
            <a:endParaRPr lang="en-GB" sz="2800" dirty="0">
              <a:solidFill>
                <a:schemeClr val="accent1">
                  <a:lumMod val="75000"/>
                </a:schemeClr>
              </a:solidFill>
            </a:endParaRPr>
          </a:p>
        </p:txBody>
      </p:sp>
      <p:sp>
        <p:nvSpPr>
          <p:cNvPr id="6" name="Rectangle 2">
            <a:extLst>
              <a:ext uri="{FF2B5EF4-FFF2-40B4-BE49-F238E27FC236}">
                <a16:creationId xmlns:a16="http://schemas.microsoft.com/office/drawing/2014/main" id="{F44D5C59-4D33-1457-7FD5-607F06D8D8A6}"/>
              </a:ext>
            </a:extLst>
          </p:cNvPr>
          <p:cNvSpPr txBox="1">
            <a:spLocks noChangeArrowheads="1"/>
          </p:cNvSpPr>
          <p:nvPr/>
        </p:nvSpPr>
        <p:spPr>
          <a:xfrm>
            <a:off x="3383466" y="755049"/>
            <a:ext cx="8695319"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rgbClr val="002060"/>
                </a:solidFill>
                <a:latin typeface="+mn-lt"/>
                <a:ea typeface="+mj-ea"/>
                <a:cs typeface="+mj-cs"/>
              </a:defRPr>
            </a:lvl1pPr>
          </a:lstStyle>
          <a:p>
            <a:pPr>
              <a:defRPr/>
            </a:pPr>
            <a:r>
              <a:rPr lang="en-US" sz="2900" dirty="0">
                <a:solidFill>
                  <a:schemeClr val="accent2"/>
                </a:solidFill>
                <a:latin typeface="Comic Sans MS" panose="030F0702030302020204" pitchFamily="66" charset="0"/>
                <a:ea typeface="+mn-ea"/>
                <a:cs typeface="Arial" panose="020B0604020202020204" pitchFamily="34" charset="0"/>
              </a:rPr>
              <a:t>Karnaugh Maps (K-map)</a:t>
            </a:r>
          </a:p>
        </p:txBody>
      </p:sp>
      <p:sp>
        <p:nvSpPr>
          <p:cNvPr id="3" name="Slide Number Placeholder 2">
            <a:extLst>
              <a:ext uri="{FF2B5EF4-FFF2-40B4-BE49-F238E27FC236}">
                <a16:creationId xmlns:a16="http://schemas.microsoft.com/office/drawing/2014/main" id="{FEC6545C-1943-9335-230B-C84CFE0F3662}"/>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28</a:t>
            </a:fld>
            <a:endParaRPr lang="en-GB"/>
          </a:p>
        </p:txBody>
      </p:sp>
    </p:spTree>
    <p:extLst>
      <p:ext uri="{BB962C8B-B14F-4D97-AF65-F5344CB8AC3E}">
        <p14:creationId xmlns:p14="http://schemas.microsoft.com/office/powerpoint/2010/main" val="2170724185"/>
      </p:ext>
    </p:extLst>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a:extLst>
              <a:ext uri="{FF2B5EF4-FFF2-40B4-BE49-F238E27FC236}">
                <a16:creationId xmlns:a16="http://schemas.microsoft.com/office/drawing/2014/main" id="{FF7CAC80-E004-0264-A667-4A219927A3CB}"/>
              </a:ext>
            </a:extLst>
          </p:cNvPr>
          <p:cNvSpPr>
            <a:spLocks noGrp="1" noChangeArrowheads="1"/>
          </p:cNvSpPr>
          <p:nvPr>
            <p:ph idx="1"/>
          </p:nvPr>
        </p:nvSpPr>
        <p:spPr>
          <a:xfrm>
            <a:off x="427389" y="1553326"/>
            <a:ext cx="10964594" cy="4267898"/>
          </a:xfrm>
        </p:spPr>
        <p:txBody>
          <a:bodyPr>
            <a:normAutofit/>
          </a:bodyPr>
          <a:lstStyle/>
          <a:p>
            <a:pPr marL="0" indent="0">
              <a:buNone/>
              <a:defRPr/>
            </a:pPr>
            <a:r>
              <a:rPr lang="en-US" sz="2400" b="1" u="sng" dirty="0">
                <a:solidFill>
                  <a:srgbClr val="C00000"/>
                </a:solidFill>
                <a:latin typeface="Comic Sans MS" panose="030F0702030302020204" pitchFamily="66" charset="0"/>
                <a:cs typeface="Times New Roman" pitchFamily="18" charset="0"/>
              </a:rPr>
              <a:t>Example</a:t>
            </a:r>
            <a:r>
              <a:rPr lang="en-US" sz="2400" b="1" u="sng" dirty="0">
                <a:solidFill>
                  <a:srgbClr val="C00000"/>
                </a:solidFill>
                <a:cs typeface="Times New Roman" pitchFamily="18" charset="0"/>
              </a:rPr>
              <a:t>:</a:t>
            </a:r>
            <a:endParaRPr lang="en-US" sz="2400" b="1" u="sng" dirty="0"/>
          </a:p>
          <a:p>
            <a:pPr>
              <a:buClr>
                <a:schemeClr val="hlink"/>
              </a:buClr>
              <a:buSzPct val="125000"/>
              <a:tabLst>
                <a:tab pos="168275" algn="l"/>
              </a:tabLst>
              <a:defRPr/>
            </a:pPr>
            <a:endParaRPr lang="en-US" sz="2400" b="1" dirty="0">
              <a:cs typeface="Times New Roman" pitchFamily="18" charset="0"/>
            </a:endParaRPr>
          </a:p>
          <a:p>
            <a:pPr>
              <a:buClr>
                <a:schemeClr val="hlink"/>
              </a:buClr>
              <a:buSzPct val="125000"/>
              <a:tabLst>
                <a:tab pos="168275" algn="l"/>
              </a:tabLst>
              <a:defRPr/>
            </a:pPr>
            <a:r>
              <a:rPr lang="en-US" b="1" dirty="0">
                <a:latin typeface="Comic Sans MS" panose="030F0702030302020204" pitchFamily="66" charset="0"/>
                <a:cs typeface="Times New Roman" pitchFamily="18" charset="0"/>
              </a:rPr>
              <a:t>Simplify F(</a:t>
            </a:r>
            <a:r>
              <a:rPr lang="en-US" b="1" dirty="0" err="1">
                <a:latin typeface="Comic Sans MS" panose="030F0702030302020204" pitchFamily="66" charset="0"/>
                <a:cs typeface="Times New Roman" pitchFamily="18" charset="0"/>
              </a:rPr>
              <a:t>x,y,z</a:t>
            </a:r>
            <a:r>
              <a:rPr lang="en-US" b="1" dirty="0">
                <a:latin typeface="Comic Sans MS" panose="030F0702030302020204" pitchFamily="66" charset="0"/>
                <a:cs typeface="Times New Roman" pitchFamily="18" charset="0"/>
              </a:rPr>
              <a:t>)= </a:t>
            </a:r>
            <a:r>
              <a:rPr lang="en-US" sz="2400" b="1" dirty="0">
                <a:latin typeface="Comic Sans MS" panose="030F0702030302020204" pitchFamily="66" charset="0"/>
                <a:ea typeface="Cambria Math" panose="02040503050406030204" pitchFamily="18" charset="0"/>
                <a:cs typeface="Times New Roman" pitchFamily="18" charset="0"/>
              </a:rPr>
              <a:t>Ʃ(2,3,6,7) </a:t>
            </a:r>
            <a:endParaRPr lang="en-US" sz="2400" b="1" dirty="0">
              <a:latin typeface="Comic Sans MS" panose="030F0702030302020204" pitchFamily="66" charset="0"/>
            </a:endParaRPr>
          </a:p>
          <a:p>
            <a:pPr marL="914400" lvl="2" indent="0">
              <a:buNone/>
              <a:defRPr/>
            </a:pPr>
            <a:endParaRPr lang="en-US" sz="2400" dirty="0">
              <a:solidFill>
                <a:schemeClr val="accent1">
                  <a:lumMod val="75000"/>
                </a:schemeClr>
              </a:solidFill>
              <a:latin typeface="Comic Sans MS" panose="030F0702030302020204" pitchFamily="66" charset="0"/>
              <a:cs typeface="Times New Roman" pitchFamily="18" charset="0"/>
            </a:endParaRPr>
          </a:p>
          <a:p>
            <a:pPr marL="914400" lvl="2" indent="0">
              <a:buNone/>
              <a:defRPr/>
            </a:pPr>
            <a:r>
              <a:rPr lang="en-US" sz="2400" dirty="0">
                <a:solidFill>
                  <a:schemeClr val="accent1">
                    <a:lumMod val="75000"/>
                  </a:schemeClr>
                </a:solidFill>
                <a:latin typeface="Comic Sans MS" panose="030F0702030302020204" pitchFamily="66" charset="0"/>
                <a:cs typeface="Times New Roman" pitchFamily="18" charset="0"/>
              </a:rPr>
              <a:t>F=y</a:t>
            </a:r>
          </a:p>
          <a:p>
            <a:pPr>
              <a:defRPr/>
            </a:pPr>
            <a:endParaRPr lang="en-US" sz="2400" dirty="0">
              <a:latin typeface="Comic Sans MS" panose="030F0702030302020204" pitchFamily="66" charset="0"/>
              <a:cs typeface="Times New Roman" pitchFamily="18" charset="0"/>
            </a:endParaRPr>
          </a:p>
          <a:p>
            <a:pPr>
              <a:defRPr/>
            </a:pPr>
            <a:endParaRPr lang="en-US" dirty="0">
              <a:latin typeface="Comic Sans MS" panose="030F0702030302020204" pitchFamily="66" charset="0"/>
              <a:cs typeface="Times New Roman" pitchFamily="18" charset="0"/>
            </a:endParaRPr>
          </a:p>
          <a:p>
            <a:pPr>
              <a:defRPr/>
            </a:pPr>
            <a:r>
              <a:rPr lang="en-US" sz="2400" dirty="0">
                <a:latin typeface="Comic Sans MS" panose="030F0702030302020204" pitchFamily="66" charset="0"/>
                <a:cs typeface="Times New Roman" pitchFamily="18" charset="0"/>
              </a:rPr>
              <a:t>Thus the four terms that form a 2 × 2 square correspond to the term "y". </a:t>
            </a:r>
            <a:r>
              <a:rPr lang="en-US" sz="2400" dirty="0">
                <a:latin typeface="Comic Sans MS" panose="030F0702030302020204" pitchFamily="66" charset="0"/>
              </a:rPr>
              <a:t> </a:t>
            </a:r>
          </a:p>
        </p:txBody>
      </p:sp>
      <p:sp>
        <p:nvSpPr>
          <p:cNvPr id="2" name="Slide Number Placeholder 1">
            <a:extLst>
              <a:ext uri="{FF2B5EF4-FFF2-40B4-BE49-F238E27FC236}">
                <a16:creationId xmlns:a16="http://schemas.microsoft.com/office/drawing/2014/main" id="{A86E2F6A-1DE5-13B8-6CF0-8DF638B2DE1A}"/>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29</a:t>
            </a:fld>
            <a:endParaRPr lang="en-GB"/>
          </a:p>
        </p:txBody>
      </p:sp>
      <p:pic>
        <p:nvPicPr>
          <p:cNvPr id="5" name="صورة 4">
            <a:extLst>
              <a:ext uri="{FF2B5EF4-FFF2-40B4-BE49-F238E27FC236}">
                <a16:creationId xmlns:a16="http://schemas.microsoft.com/office/drawing/2014/main" id="{09EE24C7-F9A9-59B9-E19A-121B293956E6}"/>
              </a:ext>
            </a:extLst>
          </p:cNvPr>
          <p:cNvPicPr>
            <a:picLocks noChangeAspect="1"/>
          </p:cNvPicPr>
          <p:nvPr/>
        </p:nvPicPr>
        <p:blipFill>
          <a:blip r:embed="rId3"/>
          <a:stretch>
            <a:fillRect/>
          </a:stretch>
        </p:blipFill>
        <p:spPr>
          <a:xfrm>
            <a:off x="8843962" y="1875674"/>
            <a:ext cx="2638425" cy="1943100"/>
          </a:xfrm>
          <a:prstGeom prst="rect">
            <a:avLst/>
          </a:prstGeom>
        </p:spPr>
      </p:pic>
      <p:sp>
        <p:nvSpPr>
          <p:cNvPr id="3" name="Rectangle 2">
            <a:extLst>
              <a:ext uri="{FF2B5EF4-FFF2-40B4-BE49-F238E27FC236}">
                <a16:creationId xmlns:a16="http://schemas.microsoft.com/office/drawing/2014/main" id="{6A0B6A31-A886-2078-03F3-03C5137EF5A0}"/>
              </a:ext>
            </a:extLst>
          </p:cNvPr>
          <p:cNvSpPr txBox="1">
            <a:spLocks noChangeArrowheads="1"/>
          </p:cNvSpPr>
          <p:nvPr/>
        </p:nvSpPr>
        <p:spPr>
          <a:xfrm>
            <a:off x="3383467" y="755049"/>
            <a:ext cx="4636584"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rgbClr val="002060"/>
                </a:solidFill>
                <a:latin typeface="+mn-lt"/>
                <a:ea typeface="+mj-ea"/>
                <a:cs typeface="+mj-cs"/>
              </a:defRPr>
            </a:lvl1pPr>
          </a:lstStyle>
          <a:p>
            <a:pPr>
              <a:defRPr/>
            </a:pPr>
            <a:r>
              <a:rPr lang="en-US" sz="2900" dirty="0">
                <a:solidFill>
                  <a:schemeClr val="accent2"/>
                </a:solidFill>
                <a:latin typeface="Comic Sans MS" panose="030F0702030302020204" pitchFamily="66" charset="0"/>
                <a:ea typeface="+mn-ea"/>
                <a:cs typeface="Arial" panose="020B0604020202020204" pitchFamily="34" charset="0"/>
              </a:rPr>
              <a:t>Karnaugh Maps (K-map)</a:t>
            </a:r>
          </a:p>
        </p:txBody>
      </p:sp>
    </p:spTree>
    <p:extLst>
      <p:ext uri="{BB962C8B-B14F-4D97-AF65-F5344CB8AC3E}">
        <p14:creationId xmlns:p14="http://schemas.microsoft.com/office/powerpoint/2010/main" val="3567925786"/>
      </p:ext>
    </p:extLst>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A034B2-3238-BB64-91A6-A2D95F4373E4}"/>
              </a:ext>
            </a:extLst>
          </p:cNvPr>
          <p:cNvSpPr>
            <a:spLocks noGrp="1"/>
          </p:cNvSpPr>
          <p:nvPr>
            <p:ph idx="1"/>
          </p:nvPr>
        </p:nvSpPr>
        <p:spPr/>
        <p:txBody>
          <a:bodyPr>
            <a:normAutofit/>
          </a:bodyPr>
          <a:lstStyle/>
          <a:p>
            <a:pPr algn="just">
              <a:defRPr/>
            </a:pPr>
            <a:r>
              <a:rPr lang="en-US" sz="2400" dirty="0">
                <a:latin typeface="Comic Sans MS" panose="030F0702030302020204" pitchFamily="66" charset="0"/>
                <a:ea typeface="ＭＳ Ｐゴシック" charset="0"/>
              </a:rPr>
              <a:t>The optimized Boolean functions derived from the maps in all of the previous examples were expressed in </a:t>
            </a:r>
            <a:r>
              <a:rPr lang="en-US" sz="2400" b="1" dirty="0">
                <a:latin typeface="Comic Sans MS" panose="030F0702030302020204" pitchFamily="66" charset="0"/>
                <a:ea typeface="ＭＳ Ｐゴシック" charset="0"/>
              </a:rPr>
              <a:t>sum-of-products</a:t>
            </a:r>
            <a:r>
              <a:rPr lang="en-US" sz="2400" dirty="0">
                <a:latin typeface="Comic Sans MS" panose="030F0702030302020204" pitchFamily="66" charset="0"/>
                <a:ea typeface="ＭＳ Ｐゴシック" charset="0"/>
              </a:rPr>
              <a:t> form. </a:t>
            </a:r>
          </a:p>
          <a:p>
            <a:pPr algn="just">
              <a:defRPr/>
            </a:pPr>
            <a:r>
              <a:rPr lang="en-US" sz="2400" dirty="0">
                <a:latin typeface="Comic Sans MS" panose="030F0702030302020204" pitchFamily="66" charset="0"/>
                <a:ea typeface="ＭＳ Ｐゴシック" charset="0"/>
              </a:rPr>
              <a:t>With only minor modification, the </a:t>
            </a:r>
            <a:r>
              <a:rPr lang="en-US" sz="2400" b="1" dirty="0">
                <a:latin typeface="Comic Sans MS" panose="030F0702030302020204" pitchFamily="66" charset="0"/>
                <a:ea typeface="ＭＳ Ｐゴシック" charset="0"/>
              </a:rPr>
              <a:t>product-of-sums</a:t>
            </a:r>
            <a:r>
              <a:rPr lang="en-US" sz="2400" dirty="0">
                <a:latin typeface="Comic Sans MS" panose="030F0702030302020204" pitchFamily="66" charset="0"/>
                <a:ea typeface="ＭＳ Ｐゴシック" charset="0"/>
              </a:rPr>
              <a:t> form can be obtained.</a:t>
            </a:r>
          </a:p>
          <a:p>
            <a:pPr algn="just">
              <a:defRPr/>
            </a:pPr>
            <a:r>
              <a:rPr lang="en-US" sz="2400" b="1" u="sng" dirty="0">
                <a:solidFill>
                  <a:schemeClr val="accent4">
                    <a:lumMod val="75000"/>
                  </a:schemeClr>
                </a:solidFill>
                <a:latin typeface="Comic Sans MS" panose="030F0702030302020204" pitchFamily="66" charset="0"/>
                <a:ea typeface="ＭＳ Ｐゴシック" charset="0"/>
              </a:rPr>
              <a:t>STEPS</a:t>
            </a:r>
            <a:r>
              <a:rPr lang="en-US" sz="2400" b="1" dirty="0">
                <a:solidFill>
                  <a:schemeClr val="accent4">
                    <a:lumMod val="75000"/>
                  </a:schemeClr>
                </a:solidFill>
                <a:latin typeface="Comic Sans MS" panose="030F0702030302020204" pitchFamily="66" charset="0"/>
                <a:ea typeface="ＭＳ Ｐゴシック" charset="0"/>
              </a:rPr>
              <a:t>: </a:t>
            </a:r>
          </a:p>
          <a:p>
            <a:pPr marL="514350" indent="-334963" algn="just">
              <a:lnSpc>
                <a:spcPct val="120000"/>
              </a:lnSpc>
              <a:buFont typeface="Times New Roman" pitchFamily="18" charset="0"/>
              <a:buAutoNum type="arabicPeriod"/>
              <a:defRPr/>
            </a:pPr>
            <a:r>
              <a:rPr lang="en-US" sz="2400" dirty="0">
                <a:latin typeface="Comic Sans MS" panose="030F0702030302020204" pitchFamily="66" charset="0"/>
              </a:rPr>
              <a:t> Mark the </a:t>
            </a:r>
            <a:r>
              <a:rPr lang="en-US" sz="2400" b="1" dirty="0">
                <a:solidFill>
                  <a:srgbClr val="C00000"/>
                </a:solidFill>
                <a:latin typeface="Comic Sans MS" panose="030F0702030302020204" pitchFamily="66" charset="0"/>
              </a:rPr>
              <a:t>empty</a:t>
            </a:r>
            <a:r>
              <a:rPr lang="en-US" sz="2400" dirty="0">
                <a:latin typeface="Comic Sans MS" panose="030F0702030302020204" pitchFamily="66" charset="0"/>
              </a:rPr>
              <a:t> squares with </a:t>
            </a:r>
            <a:r>
              <a:rPr lang="en-US" sz="2400" b="1" dirty="0">
                <a:solidFill>
                  <a:srgbClr val="C00000"/>
                </a:solidFill>
                <a:latin typeface="Comic Sans MS" panose="030F0702030302020204" pitchFamily="66" charset="0"/>
              </a:rPr>
              <a:t>0s</a:t>
            </a:r>
            <a:r>
              <a:rPr lang="en-US" sz="2400" dirty="0">
                <a:latin typeface="Comic Sans MS" panose="030F0702030302020204" pitchFamily="66" charset="0"/>
              </a:rPr>
              <a:t> </a:t>
            </a:r>
          </a:p>
          <a:p>
            <a:pPr marL="514350" indent="-334963" algn="just">
              <a:lnSpc>
                <a:spcPct val="120000"/>
              </a:lnSpc>
              <a:buFont typeface="Times New Roman" pitchFamily="18" charset="0"/>
              <a:buAutoNum type="arabicPeriod"/>
              <a:defRPr/>
            </a:pPr>
            <a:r>
              <a:rPr lang="en-US" sz="2400" dirty="0">
                <a:latin typeface="Comic Sans MS" panose="030F0702030302020204" pitchFamily="66" charset="0"/>
              </a:rPr>
              <a:t>Combine them into </a:t>
            </a:r>
            <a:r>
              <a:rPr lang="en-US" sz="2400" b="1" dirty="0">
                <a:solidFill>
                  <a:srgbClr val="C00000"/>
                </a:solidFill>
                <a:latin typeface="Comic Sans MS" panose="030F0702030302020204" pitchFamily="66" charset="0"/>
              </a:rPr>
              <a:t>valid rectangles</a:t>
            </a:r>
          </a:p>
          <a:p>
            <a:pPr marL="514350" indent="-334963" algn="just">
              <a:lnSpc>
                <a:spcPct val="120000"/>
              </a:lnSpc>
              <a:buFont typeface="Times New Roman" pitchFamily="18" charset="0"/>
              <a:buAutoNum type="arabicPeriod"/>
              <a:defRPr/>
            </a:pPr>
            <a:r>
              <a:rPr lang="en-US" sz="2400" dirty="0">
                <a:latin typeface="Comic Sans MS" panose="030F0702030302020204" pitchFamily="66" charset="0"/>
              </a:rPr>
              <a:t>Read the product terms to obtain </a:t>
            </a:r>
            <a:r>
              <a:rPr lang="en-US" sz="2400" b="1" dirty="0">
                <a:solidFill>
                  <a:srgbClr val="C00000"/>
                </a:solidFill>
                <a:latin typeface="Comic Sans MS" panose="030F0702030302020204" pitchFamily="66" charset="0"/>
              </a:rPr>
              <a:t>F</a:t>
            </a:r>
            <a:r>
              <a:rPr lang="en-US" altLang="en-US" sz="2400" b="1" dirty="0">
                <a:solidFill>
                  <a:srgbClr val="C00000"/>
                </a:solidFill>
                <a:latin typeface="Comic Sans MS" panose="030F0702030302020204" pitchFamily="66" charset="0"/>
              </a:rPr>
              <a:t>’</a:t>
            </a:r>
            <a:endParaRPr lang="en-US" sz="2400" dirty="0">
              <a:latin typeface="Comic Sans MS" panose="030F0702030302020204" pitchFamily="66" charset="0"/>
            </a:endParaRPr>
          </a:p>
          <a:p>
            <a:pPr marL="514350" indent="-334963" algn="just">
              <a:lnSpc>
                <a:spcPct val="120000"/>
              </a:lnSpc>
              <a:buFont typeface="Times New Roman" pitchFamily="18" charset="0"/>
              <a:buAutoNum type="arabicPeriod"/>
              <a:defRPr/>
            </a:pPr>
            <a:r>
              <a:rPr lang="en-US" sz="2400" dirty="0">
                <a:latin typeface="Comic Sans MS" panose="030F0702030302020204" pitchFamily="66" charset="0"/>
              </a:rPr>
              <a:t>Take the complement of F</a:t>
            </a:r>
            <a:r>
              <a:rPr lang="en-US" altLang="en-US" sz="2400" dirty="0">
                <a:latin typeface="Comic Sans MS" panose="030F0702030302020204" pitchFamily="66" charset="0"/>
              </a:rPr>
              <a:t>’</a:t>
            </a:r>
            <a:r>
              <a:rPr lang="en-US" sz="2400" dirty="0">
                <a:latin typeface="Comic Sans MS" panose="030F0702030302020204" pitchFamily="66" charset="0"/>
              </a:rPr>
              <a:t> to obtain F as a </a:t>
            </a:r>
            <a:r>
              <a:rPr lang="en-US" sz="2400" b="1" dirty="0">
                <a:solidFill>
                  <a:srgbClr val="C00000"/>
                </a:solidFill>
                <a:latin typeface="Comic Sans MS" panose="030F0702030302020204" pitchFamily="66" charset="0"/>
              </a:rPr>
              <a:t>product-of-sums</a:t>
            </a:r>
            <a:r>
              <a:rPr lang="en-US" sz="2400" dirty="0">
                <a:latin typeface="Comic Sans MS" panose="030F0702030302020204" pitchFamily="66" charset="0"/>
              </a:rPr>
              <a:t>. </a:t>
            </a:r>
          </a:p>
          <a:p>
            <a:pPr algn="just">
              <a:buFont typeface="Wingdings" charset="0"/>
              <a:buChar char="§"/>
              <a:defRPr/>
            </a:pPr>
            <a:endParaRPr lang="en-US" sz="2400" dirty="0">
              <a:ea typeface="ＭＳ Ｐゴシック" charset="0"/>
            </a:endParaRPr>
          </a:p>
          <a:p>
            <a:pPr algn="just">
              <a:buFont typeface="Wingdings" charset="0"/>
              <a:buChar char="§"/>
              <a:defRPr/>
            </a:pPr>
            <a:endParaRPr lang="en-US" sz="2400" dirty="0">
              <a:ea typeface="ＭＳ Ｐゴシック" charset="0"/>
            </a:endParaRPr>
          </a:p>
        </p:txBody>
      </p:sp>
      <p:sp>
        <p:nvSpPr>
          <p:cNvPr id="100353" name="Title 1">
            <a:extLst>
              <a:ext uri="{FF2B5EF4-FFF2-40B4-BE49-F238E27FC236}">
                <a16:creationId xmlns:a16="http://schemas.microsoft.com/office/drawing/2014/main" id="{94151F4A-4D2C-1512-3909-4AA0C936E916}"/>
              </a:ext>
            </a:extLst>
          </p:cNvPr>
          <p:cNvSpPr>
            <a:spLocks noGrp="1"/>
          </p:cNvSpPr>
          <p:nvPr>
            <p:ph type="title" idx="4294967295"/>
          </p:nvPr>
        </p:nvSpPr>
        <p:spPr>
          <a:xfrm>
            <a:off x="2879725" y="987382"/>
            <a:ext cx="8712200" cy="1020763"/>
          </a:xfrm>
        </p:spPr>
        <p:txBody>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Product-of-Sums Optimization </a:t>
            </a:r>
          </a:p>
        </p:txBody>
      </p:sp>
      <p:sp>
        <p:nvSpPr>
          <p:cNvPr id="2" name="Slide Number Placeholder 1">
            <a:extLst>
              <a:ext uri="{FF2B5EF4-FFF2-40B4-BE49-F238E27FC236}">
                <a16:creationId xmlns:a16="http://schemas.microsoft.com/office/drawing/2014/main" id="{04DC4A39-1E40-87F3-CB52-F61663C982AA}"/>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30</a:t>
            </a:fld>
            <a:endParaRPr lang="en-GB"/>
          </a:p>
        </p:txBody>
      </p: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7096C353-F762-43A7-19A6-E5E36B0D2345}"/>
              </a:ext>
            </a:extLst>
          </p:cNvPr>
          <p:cNvSpPr>
            <a:spLocks noGrp="1"/>
          </p:cNvSpPr>
          <p:nvPr>
            <p:ph idx="1"/>
          </p:nvPr>
        </p:nvSpPr>
        <p:spPr/>
        <p:txBody>
          <a:bodyPr/>
          <a:lstStyle/>
          <a:p>
            <a:r>
              <a:rPr lang="en-US" dirty="0">
                <a:latin typeface="Comic Sans MS" panose="030F0702030302020204" pitchFamily="66" charset="0"/>
                <a:ea typeface="ＭＳ Ｐゴシック" charset="0"/>
              </a:rPr>
              <a:t>Simplify the following function using K.MAP</a:t>
            </a:r>
          </a:p>
          <a:p>
            <a:pPr marL="0" indent="0">
              <a:buNone/>
            </a:pPr>
            <a:r>
              <a:rPr lang="en-US" dirty="0">
                <a:latin typeface="Comic Sans MS" panose="030F0702030302020204" pitchFamily="66" charset="0"/>
                <a:ea typeface="ＭＳ Ｐゴシック" charset="0"/>
              </a:rPr>
              <a:t> in the form of product of sum</a:t>
            </a:r>
          </a:p>
          <a:p>
            <a:pPr marL="0" indent="0">
              <a:buNone/>
            </a:pPr>
            <a:endParaRPr lang="en-US" dirty="0">
              <a:latin typeface="Comic Sans MS" panose="030F0702030302020204" pitchFamily="66" charset="0"/>
              <a:ea typeface="ＭＳ Ｐゴシック" charset="0"/>
            </a:endParaRPr>
          </a:p>
          <a:p>
            <a:pPr marL="0" indent="0">
              <a:buNone/>
            </a:pPr>
            <a:r>
              <a:rPr lang="en-US" dirty="0">
                <a:latin typeface="Comic Sans MS" panose="030F0702030302020204" pitchFamily="66" charset="0"/>
                <a:ea typeface="ＭＳ Ｐゴシック" charset="0"/>
              </a:rPr>
              <a:t>F= ∑ 0,2,4,5</a:t>
            </a:r>
          </a:p>
          <a:p>
            <a:pPr marL="0" indent="0">
              <a:buNone/>
            </a:pPr>
            <a:endParaRPr lang="en-US" dirty="0">
              <a:latin typeface="Comic Sans MS" panose="030F0702030302020204" pitchFamily="66" charset="0"/>
              <a:ea typeface="ＭＳ Ｐゴシック" charset="0"/>
            </a:endParaRPr>
          </a:p>
          <a:p>
            <a:pPr marL="0" indent="0">
              <a:buNone/>
            </a:pPr>
            <a:r>
              <a:rPr lang="en-US" b="1" u="sng" dirty="0">
                <a:solidFill>
                  <a:srgbClr val="FF0000"/>
                </a:solidFill>
                <a:latin typeface="Comic Sans MS" panose="030F0702030302020204" pitchFamily="66" charset="0"/>
                <a:ea typeface="ＭＳ Ｐゴシック" charset="0"/>
              </a:rPr>
              <a:t>Solution:</a:t>
            </a:r>
          </a:p>
          <a:p>
            <a:pPr marL="0" indent="0">
              <a:buNone/>
            </a:pPr>
            <a:r>
              <a:rPr lang="en-US" dirty="0">
                <a:latin typeface="Comic Sans MS" panose="030F0702030302020204" pitchFamily="66" charset="0"/>
                <a:ea typeface="ＭＳ Ｐゴシック" charset="0"/>
              </a:rPr>
              <a:t>F’ = A’.C + A.B</a:t>
            </a:r>
          </a:p>
          <a:p>
            <a:pPr marL="0" indent="0">
              <a:buNone/>
            </a:pPr>
            <a:r>
              <a:rPr lang="en-US" dirty="0">
                <a:latin typeface="Comic Sans MS" panose="030F0702030302020204" pitchFamily="66" charset="0"/>
                <a:ea typeface="ＭＳ Ｐゴシック" charset="0"/>
              </a:rPr>
              <a:t>F = (A+C’) (A’ + B’)</a:t>
            </a:r>
          </a:p>
        </p:txBody>
      </p:sp>
      <p:pic>
        <p:nvPicPr>
          <p:cNvPr id="8" name="صورة 7">
            <a:extLst>
              <a:ext uri="{FF2B5EF4-FFF2-40B4-BE49-F238E27FC236}">
                <a16:creationId xmlns:a16="http://schemas.microsoft.com/office/drawing/2014/main" id="{E42C3C75-E270-94ED-B3F8-6ACCA1570B4C}"/>
              </a:ext>
            </a:extLst>
          </p:cNvPr>
          <p:cNvPicPr>
            <a:picLocks noChangeAspect="1"/>
          </p:cNvPicPr>
          <p:nvPr/>
        </p:nvPicPr>
        <p:blipFill>
          <a:blip r:embed="rId2"/>
          <a:stretch>
            <a:fillRect/>
          </a:stretch>
        </p:blipFill>
        <p:spPr>
          <a:xfrm>
            <a:off x="6986587" y="2281237"/>
            <a:ext cx="4233863" cy="2667819"/>
          </a:xfrm>
          <a:prstGeom prst="rect">
            <a:avLst/>
          </a:prstGeom>
        </p:spPr>
      </p:pic>
    </p:spTree>
    <p:extLst>
      <p:ext uri="{BB962C8B-B14F-4D97-AF65-F5344CB8AC3E}">
        <p14:creationId xmlns:p14="http://schemas.microsoft.com/office/powerpoint/2010/main" val="33500061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D454EBAD-B009-4387-F150-F7C912647A46}"/>
              </a:ext>
            </a:extLst>
          </p:cNvPr>
          <p:cNvSpPr>
            <a:spLocks noGrp="1"/>
          </p:cNvSpPr>
          <p:nvPr>
            <p:ph idx="1"/>
          </p:nvPr>
        </p:nvSpPr>
        <p:spPr/>
        <p:txBody>
          <a:bodyPr/>
          <a:lstStyle/>
          <a:p>
            <a:r>
              <a:rPr lang="en-US" dirty="0">
                <a:latin typeface="Comic Sans MS" panose="030F0702030302020204" pitchFamily="66" charset="0"/>
                <a:ea typeface="ＭＳ Ｐゴシック" charset="0"/>
              </a:rPr>
              <a:t>Simplify the following function using K.MAP</a:t>
            </a:r>
          </a:p>
          <a:p>
            <a:pPr marL="0" indent="0">
              <a:buNone/>
            </a:pPr>
            <a:r>
              <a:rPr lang="en-US" dirty="0">
                <a:latin typeface="Comic Sans MS" panose="030F0702030302020204" pitchFamily="66" charset="0"/>
                <a:ea typeface="ＭＳ Ｐゴシック" charset="0"/>
              </a:rPr>
              <a:t> in the form of product of sum</a:t>
            </a:r>
          </a:p>
          <a:p>
            <a:pPr marL="0" indent="0">
              <a:buNone/>
            </a:pPr>
            <a:endParaRPr lang="en-US" dirty="0">
              <a:latin typeface="Comic Sans MS" panose="030F0702030302020204" pitchFamily="66" charset="0"/>
              <a:ea typeface="ＭＳ Ｐゴシック" charset="0"/>
            </a:endParaRPr>
          </a:p>
          <a:p>
            <a:pPr marL="0" indent="0">
              <a:buNone/>
            </a:pPr>
            <a:r>
              <a:rPr lang="en-US" dirty="0">
                <a:latin typeface="Comic Sans MS" panose="030F0702030302020204" pitchFamily="66" charset="0"/>
                <a:ea typeface="ＭＳ Ｐゴシック" charset="0"/>
              </a:rPr>
              <a:t>F= ∑ 1,5,7</a:t>
            </a:r>
          </a:p>
          <a:p>
            <a:pPr marL="0" indent="0">
              <a:buNone/>
            </a:pPr>
            <a:endParaRPr lang="en-US" dirty="0">
              <a:latin typeface="Comic Sans MS" panose="030F0702030302020204" pitchFamily="66" charset="0"/>
              <a:ea typeface="ＭＳ Ｐゴシック" charset="0"/>
            </a:endParaRPr>
          </a:p>
          <a:p>
            <a:pPr marL="0" indent="0">
              <a:buNone/>
            </a:pPr>
            <a:r>
              <a:rPr lang="en-US" b="1" u="sng" dirty="0">
                <a:solidFill>
                  <a:srgbClr val="FF0000"/>
                </a:solidFill>
                <a:latin typeface="Comic Sans MS" panose="030F0702030302020204" pitchFamily="66" charset="0"/>
                <a:ea typeface="ＭＳ Ｐゴシック" charset="0"/>
              </a:rPr>
              <a:t>Solution:</a:t>
            </a:r>
          </a:p>
          <a:p>
            <a:pPr marL="0" indent="0">
              <a:buNone/>
            </a:pPr>
            <a:r>
              <a:rPr lang="en-US" dirty="0">
                <a:latin typeface="Comic Sans MS" panose="030F0702030302020204" pitchFamily="66" charset="0"/>
                <a:ea typeface="ＭＳ Ｐゴシック" charset="0"/>
              </a:rPr>
              <a:t>F’ = C’ + A’.B</a:t>
            </a:r>
          </a:p>
          <a:p>
            <a:pPr marL="0" indent="0">
              <a:buNone/>
            </a:pPr>
            <a:r>
              <a:rPr lang="en-US" dirty="0">
                <a:latin typeface="Comic Sans MS" panose="030F0702030302020204" pitchFamily="66" charset="0"/>
                <a:ea typeface="ＭＳ Ｐゴシック" charset="0"/>
              </a:rPr>
              <a:t>F = C . (A+B’)</a:t>
            </a:r>
            <a:endParaRPr lang="en-US" dirty="0"/>
          </a:p>
        </p:txBody>
      </p:sp>
      <p:pic>
        <p:nvPicPr>
          <p:cNvPr id="4" name="صورة 3">
            <a:extLst>
              <a:ext uri="{FF2B5EF4-FFF2-40B4-BE49-F238E27FC236}">
                <a16:creationId xmlns:a16="http://schemas.microsoft.com/office/drawing/2014/main" id="{5A1FBAA4-D7FC-7398-173D-1333CBE9711B}"/>
              </a:ext>
            </a:extLst>
          </p:cNvPr>
          <p:cNvPicPr>
            <a:picLocks noChangeAspect="1"/>
          </p:cNvPicPr>
          <p:nvPr/>
        </p:nvPicPr>
        <p:blipFill>
          <a:blip r:embed="rId2"/>
          <a:stretch>
            <a:fillRect/>
          </a:stretch>
        </p:blipFill>
        <p:spPr>
          <a:xfrm>
            <a:off x="7025347" y="2171700"/>
            <a:ext cx="4236182" cy="2609849"/>
          </a:xfrm>
          <a:prstGeom prst="rect">
            <a:avLst/>
          </a:prstGeom>
        </p:spPr>
      </p:pic>
    </p:spTree>
    <p:extLst>
      <p:ext uri="{BB962C8B-B14F-4D97-AF65-F5344CB8AC3E}">
        <p14:creationId xmlns:p14="http://schemas.microsoft.com/office/powerpoint/2010/main" val="1389555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4">
            <a:extLst>
              <a:ext uri="{FF2B5EF4-FFF2-40B4-BE49-F238E27FC236}">
                <a16:creationId xmlns:a16="http://schemas.microsoft.com/office/drawing/2014/main" id="{606C4F3A-FBAD-99F7-71BB-2E38A6F0DAD6}"/>
              </a:ext>
            </a:extLst>
          </p:cNvPr>
          <p:cNvSpPr>
            <a:spLocks noGrp="1" noChangeArrowheads="1"/>
          </p:cNvSpPr>
          <p:nvPr>
            <p:ph idx="1"/>
          </p:nvPr>
        </p:nvSpPr>
        <p:spPr/>
        <p:txBody>
          <a:bodyPr>
            <a:normAutofit fontScale="92500"/>
          </a:bodyPr>
          <a:lstStyle/>
          <a:p>
            <a:pPr algn="just">
              <a:lnSpc>
                <a:spcPct val="150000"/>
              </a:lnSpc>
              <a:spcBef>
                <a:spcPts val="1200"/>
              </a:spcBef>
              <a:defRPr/>
            </a:pPr>
            <a:r>
              <a:rPr lang="en-US" sz="2400" dirty="0">
                <a:latin typeface="Comic Sans MS" panose="030F0702030302020204" pitchFamily="66" charset="0"/>
                <a:cs typeface="Times New Roman" pitchFamily="18" charset="0"/>
              </a:rPr>
              <a:t>Sometimes a function table or map contains :</a:t>
            </a:r>
          </a:p>
          <a:p>
            <a:pPr lvl="1" algn="just">
              <a:lnSpc>
                <a:spcPct val="150000"/>
              </a:lnSpc>
              <a:spcBef>
                <a:spcPts val="1200"/>
              </a:spcBef>
              <a:defRPr/>
            </a:pPr>
            <a:r>
              <a:rPr lang="en-US" dirty="0">
                <a:latin typeface="Comic Sans MS" panose="030F0702030302020204" pitchFamily="66" charset="0"/>
                <a:cs typeface="Times New Roman" pitchFamily="18" charset="0"/>
              </a:rPr>
              <a:t>Input values for the minterm will never occur, </a:t>
            </a:r>
          </a:p>
          <a:p>
            <a:pPr lvl="1" algn="just">
              <a:lnSpc>
                <a:spcPct val="150000"/>
              </a:lnSpc>
              <a:spcBef>
                <a:spcPts val="1200"/>
              </a:spcBef>
              <a:defRPr/>
            </a:pPr>
            <a:r>
              <a:rPr lang="en-US" dirty="0">
                <a:latin typeface="Comic Sans MS" panose="030F0702030302020204" pitchFamily="66" charset="0"/>
                <a:cs typeface="Times New Roman" pitchFamily="18" charset="0"/>
              </a:rPr>
              <a:t>Output value for the minterm is not used</a:t>
            </a:r>
          </a:p>
          <a:p>
            <a:pPr algn="just">
              <a:lnSpc>
                <a:spcPct val="150000"/>
              </a:lnSpc>
              <a:spcBef>
                <a:spcPts val="1200"/>
              </a:spcBef>
              <a:defRPr/>
            </a:pPr>
            <a:r>
              <a:rPr lang="en-US" sz="2400" dirty="0">
                <a:latin typeface="Comic Sans MS" panose="030F0702030302020204" pitchFamily="66" charset="0"/>
                <a:cs typeface="Times New Roman" pitchFamily="18" charset="0"/>
              </a:rPr>
              <a:t>In these cases, the output value is defined as a </a:t>
            </a:r>
            <a:r>
              <a:rPr lang="en-US" altLang="en-US" sz="2400" dirty="0">
                <a:latin typeface="Comic Sans MS" panose="030F0702030302020204" pitchFamily="66" charset="0"/>
                <a:cs typeface="Times New Roman" pitchFamily="18" charset="0"/>
              </a:rPr>
              <a:t>“</a:t>
            </a:r>
            <a:r>
              <a:rPr lang="en-US" sz="2400" dirty="0">
                <a:latin typeface="Comic Sans MS" panose="030F0702030302020204" pitchFamily="66" charset="0"/>
                <a:cs typeface="Times New Roman" pitchFamily="18" charset="0"/>
              </a:rPr>
              <a:t>don't care</a:t>
            </a:r>
            <a:r>
              <a:rPr lang="en-US" altLang="en-US" sz="2400" dirty="0">
                <a:latin typeface="Comic Sans MS" panose="030F0702030302020204" pitchFamily="66" charset="0"/>
                <a:cs typeface="Times New Roman" pitchFamily="18" charset="0"/>
              </a:rPr>
              <a:t>”</a:t>
            </a:r>
            <a:r>
              <a:rPr lang="en-US" sz="2400" dirty="0">
                <a:latin typeface="Comic Sans MS" panose="030F0702030302020204" pitchFamily="66" charset="0"/>
                <a:cs typeface="Times New Roman" pitchFamily="18" charset="0"/>
              </a:rPr>
              <a:t> ( an </a:t>
            </a:r>
            <a:r>
              <a:rPr lang="en-US" altLang="en-US" sz="2400" dirty="0">
                <a:latin typeface="Comic Sans MS" panose="030F0702030302020204" pitchFamily="66" charset="0"/>
                <a:cs typeface="Times New Roman" pitchFamily="18" charset="0"/>
              </a:rPr>
              <a:t>“</a:t>
            </a:r>
            <a:r>
              <a:rPr lang="en-US" sz="2400" dirty="0">
                <a:latin typeface="Comic Sans MS" panose="030F0702030302020204" pitchFamily="66" charset="0"/>
                <a:cs typeface="Times New Roman" pitchFamily="18" charset="0"/>
              </a:rPr>
              <a:t>x</a:t>
            </a:r>
            <a:r>
              <a:rPr lang="en-US" altLang="en-US" sz="2400" dirty="0">
                <a:latin typeface="Comic Sans MS" panose="030F0702030302020204" pitchFamily="66" charset="0"/>
                <a:cs typeface="Times New Roman" pitchFamily="18" charset="0"/>
              </a:rPr>
              <a:t>”</a:t>
            </a:r>
            <a:r>
              <a:rPr lang="en-US" sz="2400" dirty="0">
                <a:latin typeface="Comic Sans MS" panose="030F0702030302020204" pitchFamily="66" charset="0"/>
                <a:cs typeface="Times New Roman" pitchFamily="18" charset="0"/>
              </a:rPr>
              <a:t> entry). </a:t>
            </a:r>
          </a:p>
          <a:p>
            <a:pPr algn="just">
              <a:lnSpc>
                <a:spcPct val="150000"/>
              </a:lnSpc>
              <a:spcBef>
                <a:spcPts val="1200"/>
              </a:spcBef>
              <a:defRPr/>
            </a:pPr>
            <a:r>
              <a:rPr lang="en-US" sz="2400" dirty="0">
                <a:latin typeface="Comic Sans MS" panose="030F0702030302020204" pitchFamily="66" charset="0"/>
                <a:cs typeface="Times New Roman" pitchFamily="18" charset="0"/>
              </a:rPr>
              <a:t>By doing that. the cost of the logic circuit of that function may be lowered</a:t>
            </a:r>
            <a:r>
              <a:rPr lang="en-US" sz="2400" dirty="0">
                <a:cs typeface="Times New Roman" pitchFamily="18" charset="0"/>
              </a:rPr>
              <a:t>.</a:t>
            </a:r>
          </a:p>
          <a:p>
            <a:pPr algn="just">
              <a:lnSpc>
                <a:spcPct val="150000"/>
              </a:lnSpc>
              <a:buFont typeface="Wingdings" pitchFamily="2" charset="2"/>
              <a:buNone/>
              <a:defRPr/>
            </a:pPr>
            <a:endParaRPr lang="en-US" sz="2400" dirty="0">
              <a:cs typeface="Times New Roman" pitchFamily="18" charset="0"/>
            </a:endParaRPr>
          </a:p>
          <a:p>
            <a:pPr algn="just">
              <a:lnSpc>
                <a:spcPct val="150000"/>
              </a:lnSpc>
              <a:defRPr/>
            </a:pPr>
            <a:endParaRPr lang="en-US" sz="2400" dirty="0">
              <a:cs typeface="Times New Roman" pitchFamily="18" charset="0"/>
            </a:endParaRPr>
          </a:p>
        </p:txBody>
      </p:sp>
      <p:sp>
        <p:nvSpPr>
          <p:cNvPr id="104451" name="Rectangle 6">
            <a:extLst>
              <a:ext uri="{FF2B5EF4-FFF2-40B4-BE49-F238E27FC236}">
                <a16:creationId xmlns:a16="http://schemas.microsoft.com/office/drawing/2014/main" id="{7E423568-6714-E35B-FF9F-2A30854D38A8}"/>
              </a:ext>
            </a:extLst>
          </p:cNvPr>
          <p:cNvSpPr>
            <a:spLocks noGrp="1" noChangeArrowheads="1"/>
          </p:cNvSpPr>
          <p:nvPr>
            <p:ph type="title" idx="4294967295"/>
          </p:nvPr>
        </p:nvSpPr>
        <p:spPr>
          <a:xfrm>
            <a:off x="3686834" y="992939"/>
            <a:ext cx="4818331" cy="1143000"/>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Don't Cares in K-Maps</a:t>
            </a:r>
          </a:p>
        </p:txBody>
      </p:sp>
      <p:sp>
        <p:nvSpPr>
          <p:cNvPr id="2" name="Slide Number Placeholder 1">
            <a:extLst>
              <a:ext uri="{FF2B5EF4-FFF2-40B4-BE49-F238E27FC236}">
                <a16:creationId xmlns:a16="http://schemas.microsoft.com/office/drawing/2014/main" id="{02B8A154-C959-013C-C6F6-8560B9CC74FC}"/>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33</a:t>
            </a:fld>
            <a:endParaRPr lang="en-GB"/>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4">
            <a:extLst>
              <a:ext uri="{FF2B5EF4-FFF2-40B4-BE49-F238E27FC236}">
                <a16:creationId xmlns:a16="http://schemas.microsoft.com/office/drawing/2014/main" id="{5FC6BD21-C447-CAA1-0B23-2B5300BAA04C}"/>
              </a:ext>
            </a:extLst>
          </p:cNvPr>
          <p:cNvSpPr>
            <a:spLocks noGrp="1" noChangeArrowheads="1"/>
          </p:cNvSpPr>
          <p:nvPr>
            <p:ph idx="1"/>
          </p:nvPr>
        </p:nvSpPr>
        <p:spPr>
          <a:xfrm>
            <a:off x="495299" y="1628775"/>
            <a:ext cx="7115175" cy="4267898"/>
          </a:xfrm>
        </p:spPr>
        <p:txBody>
          <a:bodyPr>
            <a:normAutofit fontScale="92500"/>
          </a:bodyPr>
          <a:lstStyle/>
          <a:p>
            <a:pPr marL="0" indent="0">
              <a:spcBef>
                <a:spcPts val="1200"/>
              </a:spcBef>
              <a:buNone/>
              <a:defRPr/>
            </a:pPr>
            <a:r>
              <a:rPr lang="en-US" sz="2400" b="1" u="sng" dirty="0">
                <a:solidFill>
                  <a:srgbClr val="C00000"/>
                </a:solidFill>
                <a:cs typeface="Times New Roman" pitchFamily="18" charset="0"/>
              </a:rPr>
              <a:t>Example : </a:t>
            </a:r>
          </a:p>
          <a:p>
            <a:pPr marL="0" indent="0">
              <a:spcBef>
                <a:spcPts val="1200"/>
              </a:spcBef>
              <a:buNone/>
              <a:defRPr/>
            </a:pPr>
            <a:endParaRPr lang="en-US" sz="1500" b="1" u="sng" dirty="0">
              <a:solidFill>
                <a:srgbClr val="C00000"/>
              </a:solidFill>
              <a:cs typeface="Times New Roman" pitchFamily="18" charset="0"/>
            </a:endParaRPr>
          </a:p>
          <a:p>
            <a:pPr marL="0" indent="0">
              <a:spcBef>
                <a:spcPts val="1200"/>
              </a:spcBef>
              <a:defRPr/>
            </a:pPr>
            <a:r>
              <a:rPr lang="en-US" sz="2400" b="1" dirty="0">
                <a:cs typeface="Times New Roman" pitchFamily="18" charset="0"/>
              </a:rPr>
              <a:t> Assume </a:t>
            </a:r>
            <a:r>
              <a:rPr lang="en-US" sz="2400" dirty="0">
                <a:latin typeface="Comic Sans MS" panose="030F0702030302020204" pitchFamily="66" charset="0"/>
                <a:cs typeface="Times New Roman" pitchFamily="18" charset="0"/>
              </a:rPr>
              <a:t>A 3 variable logic function F is defined as follow:</a:t>
            </a:r>
          </a:p>
          <a:p>
            <a:pPr marL="0" indent="0">
              <a:spcBef>
                <a:spcPts val="1200"/>
              </a:spcBef>
              <a:defRPr/>
            </a:pPr>
            <a:r>
              <a:rPr lang="en-US" dirty="0">
                <a:latin typeface="Comic Sans MS" panose="030F0702030302020204" pitchFamily="66" charset="0"/>
                <a:cs typeface="Times New Roman" pitchFamily="18" charset="0"/>
              </a:rPr>
              <a:t>The output is equal to one of its input is &lt;3 and  &gt;=6</a:t>
            </a:r>
          </a:p>
          <a:p>
            <a:pPr marL="0" indent="0">
              <a:spcBef>
                <a:spcPts val="1200"/>
              </a:spcBef>
              <a:defRPr/>
            </a:pPr>
            <a:r>
              <a:rPr lang="en-US" dirty="0">
                <a:latin typeface="Comic Sans MS" panose="030F0702030302020204" pitchFamily="66" charset="0"/>
                <a:cs typeface="Times New Roman" pitchFamily="18" charset="0"/>
              </a:rPr>
              <a:t>The output is </a:t>
            </a:r>
            <a:r>
              <a:rPr lang="en-US" b="1" u="sng" dirty="0">
                <a:latin typeface="Comic Sans MS" panose="030F0702030302020204" pitchFamily="66" charset="0"/>
                <a:cs typeface="Times New Roman" pitchFamily="18" charset="0"/>
              </a:rPr>
              <a:t>not specified </a:t>
            </a:r>
            <a:r>
              <a:rPr lang="en-US" dirty="0">
                <a:latin typeface="Comic Sans MS" panose="030F0702030302020204" pitchFamily="66" charset="0"/>
                <a:cs typeface="Times New Roman" pitchFamily="18" charset="0"/>
              </a:rPr>
              <a:t>when the input = 3</a:t>
            </a:r>
          </a:p>
          <a:p>
            <a:pPr marL="0" indent="0">
              <a:spcBef>
                <a:spcPts val="1200"/>
              </a:spcBef>
              <a:defRPr/>
            </a:pPr>
            <a:r>
              <a:rPr lang="en-US" dirty="0">
                <a:latin typeface="Comic Sans MS" panose="030F0702030302020204" pitchFamily="66" charset="0"/>
                <a:cs typeface="Times New Roman" pitchFamily="18" charset="0"/>
              </a:rPr>
              <a:t>The output is zero otherwise.</a:t>
            </a:r>
          </a:p>
          <a:p>
            <a:pPr marL="0" indent="0">
              <a:spcBef>
                <a:spcPts val="1200"/>
              </a:spcBef>
              <a:defRPr/>
            </a:pPr>
            <a:r>
              <a:rPr lang="en-US" dirty="0">
                <a:latin typeface="Comic Sans MS" panose="030F0702030302020204" pitchFamily="66" charset="0"/>
                <a:cs typeface="Times New Roman" pitchFamily="18" charset="0"/>
              </a:rPr>
              <a:t>Since the </a:t>
            </a:r>
            <a:r>
              <a:rPr lang="en-US" b="1" u="sng" dirty="0">
                <a:solidFill>
                  <a:srgbClr val="FF0000"/>
                </a:solidFill>
                <a:latin typeface="Comic Sans MS" panose="030F0702030302020204" pitchFamily="66" charset="0"/>
                <a:cs typeface="Times New Roman" pitchFamily="18" charset="0"/>
              </a:rPr>
              <a:t>output</a:t>
            </a:r>
            <a:r>
              <a:rPr lang="en-US" dirty="0">
                <a:latin typeface="Comic Sans MS" panose="030F0702030302020204" pitchFamily="66" charset="0"/>
                <a:cs typeface="Times New Roman" pitchFamily="18" charset="0"/>
              </a:rPr>
              <a:t> @ 3 never occurs, it is represented as </a:t>
            </a:r>
            <a:r>
              <a:rPr lang="en-US" b="1" u="sng" dirty="0">
                <a:solidFill>
                  <a:srgbClr val="FF0000"/>
                </a:solidFill>
                <a:latin typeface="Comic Sans MS" panose="030F0702030302020204" pitchFamily="66" charset="0"/>
                <a:cs typeface="Times New Roman" pitchFamily="18" charset="0"/>
              </a:rPr>
              <a:t>don’t care</a:t>
            </a:r>
            <a:r>
              <a:rPr lang="en-US" dirty="0">
                <a:latin typeface="Comic Sans MS" panose="030F0702030302020204" pitchFamily="66" charset="0"/>
                <a:cs typeface="Times New Roman" pitchFamily="18" charset="0"/>
              </a:rPr>
              <a:t>.</a:t>
            </a:r>
            <a:r>
              <a:rPr lang="en-US" sz="2400" dirty="0">
                <a:latin typeface="Comic Sans MS" panose="030F0702030302020204" pitchFamily="66" charset="0"/>
                <a:cs typeface="Times New Roman" pitchFamily="18" charset="0"/>
              </a:rPr>
              <a:t>. </a:t>
            </a:r>
          </a:p>
          <a:p>
            <a:pPr marL="0" indent="0">
              <a:spcBef>
                <a:spcPts val="1200"/>
              </a:spcBef>
              <a:defRPr/>
            </a:pPr>
            <a:r>
              <a:rPr lang="en-US" sz="2400" dirty="0">
                <a:latin typeface="Comic Sans MS" panose="030F0702030302020204" pitchFamily="66" charset="0"/>
                <a:cs typeface="Times New Roman" pitchFamily="18" charset="0"/>
              </a:rPr>
              <a:t> </a:t>
            </a:r>
          </a:p>
        </p:txBody>
      </p:sp>
      <p:sp>
        <p:nvSpPr>
          <p:cNvPr id="4" name="Rectangle 6">
            <a:extLst>
              <a:ext uri="{FF2B5EF4-FFF2-40B4-BE49-F238E27FC236}">
                <a16:creationId xmlns:a16="http://schemas.microsoft.com/office/drawing/2014/main" id="{B6664FA4-3E42-EEFA-1BD9-FCBBDBB3A2DC}"/>
              </a:ext>
            </a:extLst>
          </p:cNvPr>
          <p:cNvSpPr>
            <a:spLocks noGrp="1" noChangeArrowheads="1"/>
          </p:cNvSpPr>
          <p:nvPr>
            <p:ph type="title" idx="4294967295"/>
          </p:nvPr>
        </p:nvSpPr>
        <p:spPr>
          <a:xfrm>
            <a:off x="2600326" y="928689"/>
            <a:ext cx="4591050" cy="700086"/>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Don't Cares in K-Maps</a:t>
            </a:r>
          </a:p>
        </p:txBody>
      </p:sp>
      <p:sp>
        <p:nvSpPr>
          <p:cNvPr id="2" name="Slide Number Placeholder 1">
            <a:extLst>
              <a:ext uri="{FF2B5EF4-FFF2-40B4-BE49-F238E27FC236}">
                <a16:creationId xmlns:a16="http://schemas.microsoft.com/office/drawing/2014/main" id="{C58EFE3B-4645-1614-BD55-0986889808A5}"/>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34</a:t>
            </a:fld>
            <a:endParaRPr lang="en-GB"/>
          </a:p>
        </p:txBody>
      </p:sp>
      <p:graphicFrame>
        <p:nvGraphicFramePr>
          <p:cNvPr id="3" name="جدول 2">
            <a:extLst>
              <a:ext uri="{FF2B5EF4-FFF2-40B4-BE49-F238E27FC236}">
                <a16:creationId xmlns:a16="http://schemas.microsoft.com/office/drawing/2014/main" id="{7A485A3C-CAB3-F026-C20B-792DAC87706E}"/>
              </a:ext>
            </a:extLst>
          </p:cNvPr>
          <p:cNvGraphicFramePr>
            <a:graphicFrameLocks noGrp="1"/>
          </p:cNvGraphicFramePr>
          <p:nvPr>
            <p:extLst>
              <p:ext uri="{D42A27DB-BD31-4B8C-83A1-F6EECF244321}">
                <p14:modId xmlns:p14="http://schemas.microsoft.com/office/powerpoint/2010/main" val="12762171"/>
              </p:ext>
            </p:extLst>
          </p:nvPr>
        </p:nvGraphicFramePr>
        <p:xfrm>
          <a:off x="8326437" y="1799050"/>
          <a:ext cx="3025775" cy="2524320"/>
        </p:xfrm>
        <a:graphic>
          <a:graphicData uri="http://schemas.openxmlformats.org/drawingml/2006/table">
            <a:tbl>
              <a:tblPr firstRow="1" firstCol="1" bandRow="1">
                <a:tableStyleId>{5C22544A-7EE6-4342-B048-85BDC9FD1C3A}</a:tableStyleId>
              </a:tblPr>
              <a:tblGrid>
                <a:gridCol w="739775">
                  <a:extLst>
                    <a:ext uri="{9D8B030D-6E8A-4147-A177-3AD203B41FA5}">
                      <a16:colId xmlns:a16="http://schemas.microsoft.com/office/drawing/2014/main" val="2818587210"/>
                    </a:ext>
                  </a:extLst>
                </a:gridCol>
                <a:gridCol w="742950">
                  <a:extLst>
                    <a:ext uri="{9D8B030D-6E8A-4147-A177-3AD203B41FA5}">
                      <a16:colId xmlns:a16="http://schemas.microsoft.com/office/drawing/2014/main" val="3285562320"/>
                    </a:ext>
                  </a:extLst>
                </a:gridCol>
                <a:gridCol w="742950">
                  <a:extLst>
                    <a:ext uri="{9D8B030D-6E8A-4147-A177-3AD203B41FA5}">
                      <a16:colId xmlns:a16="http://schemas.microsoft.com/office/drawing/2014/main" val="1099359754"/>
                    </a:ext>
                  </a:extLst>
                </a:gridCol>
                <a:gridCol w="800100">
                  <a:extLst>
                    <a:ext uri="{9D8B030D-6E8A-4147-A177-3AD203B41FA5}">
                      <a16:colId xmlns:a16="http://schemas.microsoft.com/office/drawing/2014/main" val="905290454"/>
                    </a:ext>
                  </a:extLst>
                </a:gridCol>
              </a:tblGrid>
              <a:tr h="0">
                <a:tc>
                  <a:txBody>
                    <a:bodyPr/>
                    <a:lstStyle/>
                    <a:p>
                      <a:pPr marL="0" marR="0" algn="ctr" rtl="1">
                        <a:lnSpc>
                          <a:spcPct val="107000"/>
                        </a:lnSpc>
                        <a:spcBef>
                          <a:spcPts val="0"/>
                        </a:spcBef>
                        <a:spcAft>
                          <a:spcPts val="0"/>
                        </a:spcAft>
                      </a:pPr>
                      <a:r>
                        <a:rPr lang="en-US" sz="1800" kern="100" dirty="0">
                          <a:effectLst/>
                        </a:rPr>
                        <a:t>x</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US" sz="1800" kern="100" dirty="0">
                          <a:effectLst/>
                        </a:rPr>
                        <a:t>y</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US" sz="1800" kern="100" dirty="0">
                          <a:effectLst/>
                        </a:rPr>
                        <a:t>z</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US" sz="1800" kern="100">
                          <a:effectLst/>
                        </a:rPr>
                        <a:t>F</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37407870"/>
                  </a:ext>
                </a:extLst>
              </a:tr>
              <a:tr h="0">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10081734"/>
                  </a:ext>
                </a:extLst>
              </a:tr>
              <a:tr h="0">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59609107"/>
                  </a:ext>
                </a:extLst>
              </a:tr>
              <a:tr h="0">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380633738"/>
                  </a:ext>
                </a:extLst>
              </a:tr>
              <a:tr h="0">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1">
                        <a:lnSpc>
                          <a:spcPct val="107000"/>
                        </a:lnSpc>
                        <a:spcBef>
                          <a:spcPts val="0"/>
                        </a:spcBef>
                        <a:spcAft>
                          <a:spcPts val="0"/>
                        </a:spcAft>
                      </a:pPr>
                      <a:r>
                        <a:rPr lang="en-US" sz="1800" b="1" kern="100" dirty="0">
                          <a:effectLst/>
                        </a:rPr>
                        <a:t>X</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4624182"/>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0</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21278964"/>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0</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28511384"/>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94689601"/>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488039706"/>
                  </a:ext>
                </a:extLst>
              </a:tr>
            </a:tbl>
          </a:graphicData>
        </a:graphic>
      </p:graphicFrame>
    </p:spTree>
    <p:extLst>
      <p:ext uri="{BB962C8B-B14F-4D97-AF65-F5344CB8AC3E}">
        <p14:creationId xmlns:p14="http://schemas.microsoft.com/office/powerpoint/2010/main" val="3930153257"/>
      </p:ext>
    </p:extLst>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7FABDFE7-1698-32FF-B60F-631F44B60413}"/>
              </a:ext>
            </a:extLst>
          </p:cNvPr>
          <p:cNvSpPr>
            <a:spLocks noGrp="1"/>
          </p:cNvSpPr>
          <p:nvPr>
            <p:ph idx="1"/>
          </p:nvPr>
        </p:nvSpPr>
        <p:spPr>
          <a:xfrm>
            <a:off x="800100" y="1688264"/>
            <a:ext cx="10964594" cy="4267898"/>
          </a:xfrm>
        </p:spPr>
        <p:txBody>
          <a:bodyPr/>
          <a:lstStyle/>
          <a:p>
            <a:pPr algn="just">
              <a:spcBef>
                <a:spcPts val="1800"/>
              </a:spcBef>
            </a:pPr>
            <a:r>
              <a:rPr lang="en-US" altLang="en-US" dirty="0">
                <a:latin typeface="Comic Sans MS" panose="030F0702030302020204" pitchFamily="66" charset="0"/>
                <a:cs typeface="Times New Roman" panose="02020603050405020304" pitchFamily="18" charset="0"/>
              </a:rPr>
              <a:t>Ultimately, each “x” entry may  take on either a 0 or 1 value in resulting solutions.</a:t>
            </a:r>
          </a:p>
          <a:p>
            <a:pPr algn="just">
              <a:spcBef>
                <a:spcPts val="1800"/>
              </a:spcBef>
            </a:pPr>
            <a:r>
              <a:rPr lang="en-US" altLang="en-US" dirty="0">
                <a:latin typeface="Comic Sans MS" panose="030F0702030302020204" pitchFamily="66" charset="0"/>
                <a:cs typeface="Times New Roman" panose="02020603050405020304" pitchFamily="18" charset="0"/>
              </a:rPr>
              <a:t>For example, an “x” may take on value “0” in an SOP solution and value “1” in a POS solution (If not covered), or vice-versa (If covered).</a:t>
            </a:r>
          </a:p>
          <a:p>
            <a:pPr algn="just">
              <a:spcBef>
                <a:spcPts val="1800"/>
              </a:spcBef>
            </a:pPr>
            <a:r>
              <a:rPr lang="en-US" altLang="en-US" dirty="0">
                <a:latin typeface="Comic Sans MS" panose="030F0702030302020204" pitchFamily="66" charset="0"/>
                <a:cs typeface="Times New Roman" panose="02020603050405020304" pitchFamily="18" charset="0"/>
              </a:rPr>
              <a:t>Any </a:t>
            </a:r>
            <a:r>
              <a:rPr lang="en-US" altLang="en-US" dirty="0" err="1">
                <a:latin typeface="Comic Sans MS" panose="030F0702030302020204" pitchFamily="66" charset="0"/>
                <a:cs typeface="Times New Roman" panose="02020603050405020304" pitchFamily="18" charset="0"/>
              </a:rPr>
              <a:t>minterm</a:t>
            </a:r>
            <a:r>
              <a:rPr lang="en-US" altLang="en-US" dirty="0">
                <a:latin typeface="Comic Sans MS" panose="030F0702030302020204" pitchFamily="66" charset="0"/>
                <a:cs typeface="Times New Roman" panose="02020603050405020304" pitchFamily="18" charset="0"/>
              </a:rPr>
              <a:t> with value “x” need </a:t>
            </a:r>
            <a:r>
              <a:rPr lang="en-US" altLang="en-US" u="sng" dirty="0">
                <a:latin typeface="Comic Sans MS" panose="030F0702030302020204" pitchFamily="66" charset="0"/>
                <a:cs typeface="Times New Roman" panose="02020603050405020304" pitchFamily="18" charset="0"/>
              </a:rPr>
              <a:t>not </a:t>
            </a:r>
            <a:r>
              <a:rPr lang="en-US" altLang="en-US" dirty="0">
                <a:latin typeface="Comic Sans MS" panose="030F0702030302020204" pitchFamily="66" charset="0"/>
                <a:cs typeface="Times New Roman" panose="02020603050405020304" pitchFamily="18" charset="0"/>
              </a:rPr>
              <a:t>be covered by a prime implicant.</a:t>
            </a:r>
          </a:p>
          <a:p>
            <a:pPr algn="just">
              <a:buFont typeface="Wingdings" panose="05000000000000000000" pitchFamily="2" charset="2"/>
              <a:buNone/>
            </a:pPr>
            <a:endParaRPr lang="en-US" altLang="en-US" sz="2000" b="1" dirty="0">
              <a:latin typeface="Comic Sans MS" panose="030F0702030302020204" pitchFamily="66" charset="0"/>
              <a:cs typeface="Times New Roman" panose="02020603050405020304" pitchFamily="18" charset="0"/>
            </a:endParaRPr>
          </a:p>
          <a:p>
            <a:pPr algn="just"/>
            <a:endParaRPr lang="en-US" altLang="en-US" sz="2400" b="1" dirty="0">
              <a:latin typeface="Comic Sans MS" panose="030F0702030302020204" pitchFamily="66" charset="0"/>
              <a:cs typeface="Times New Roman" panose="02020603050405020304" pitchFamily="18" charset="0"/>
            </a:endParaRPr>
          </a:p>
          <a:p>
            <a:pPr algn="just"/>
            <a:endParaRPr lang="en-US" altLang="en-US" sz="2400" b="1" dirty="0">
              <a:latin typeface="Comic Sans MS" panose="030F0702030302020204" pitchFamily="66" charset="0"/>
              <a:cs typeface="Times New Roman" panose="02020603050405020304" pitchFamily="18" charset="0"/>
            </a:endParaRPr>
          </a:p>
          <a:p>
            <a:pPr algn="just"/>
            <a:endParaRPr lang="en-US" altLang="en-US" sz="2400" b="1" dirty="0">
              <a:cs typeface="Times New Roman" panose="02020603050405020304" pitchFamily="18" charset="0"/>
            </a:endParaRPr>
          </a:p>
        </p:txBody>
      </p:sp>
      <p:sp>
        <p:nvSpPr>
          <p:cNvPr id="4" name="Rectangle 6">
            <a:extLst>
              <a:ext uri="{FF2B5EF4-FFF2-40B4-BE49-F238E27FC236}">
                <a16:creationId xmlns:a16="http://schemas.microsoft.com/office/drawing/2014/main" id="{D996BB54-E4B9-3096-E122-C639A52A454F}"/>
              </a:ext>
            </a:extLst>
          </p:cNvPr>
          <p:cNvSpPr>
            <a:spLocks noGrp="1" noChangeArrowheads="1"/>
          </p:cNvSpPr>
          <p:nvPr>
            <p:ph type="title" idx="4294967295"/>
          </p:nvPr>
        </p:nvSpPr>
        <p:spPr>
          <a:xfrm>
            <a:off x="3343275" y="1009650"/>
            <a:ext cx="5019675" cy="488114"/>
          </a:xfrm>
        </p:spPr>
        <p:txBody>
          <a:bodyPr>
            <a:normAutofit fontScale="90000"/>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Don't Cares in K-Maps</a:t>
            </a:r>
          </a:p>
        </p:txBody>
      </p:sp>
      <p:sp>
        <p:nvSpPr>
          <p:cNvPr id="2" name="Slide Number Placeholder 1">
            <a:extLst>
              <a:ext uri="{FF2B5EF4-FFF2-40B4-BE49-F238E27FC236}">
                <a16:creationId xmlns:a16="http://schemas.microsoft.com/office/drawing/2014/main" id="{11F42B37-8DCB-DE9D-8C57-8BF3C99483BF}"/>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35</a:t>
            </a:fld>
            <a:endParaRPr lang="en-GB"/>
          </a:p>
        </p:txBody>
      </p:sp>
    </p:spTree>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3">
            <a:extLst>
              <a:ext uri="{FF2B5EF4-FFF2-40B4-BE49-F238E27FC236}">
                <a16:creationId xmlns:a16="http://schemas.microsoft.com/office/drawing/2014/main" id="{2BF8BB66-1A1B-53C2-D70F-D64D3A9032CC}"/>
              </a:ext>
            </a:extLst>
          </p:cNvPr>
          <p:cNvSpPr>
            <a:spLocks noGrp="1" noChangeArrowheads="1"/>
          </p:cNvSpPr>
          <p:nvPr>
            <p:ph idx="1"/>
          </p:nvPr>
        </p:nvSpPr>
        <p:spPr>
          <a:xfrm>
            <a:off x="965200" y="1541071"/>
            <a:ext cx="10964594" cy="4267898"/>
          </a:xfrm>
        </p:spPr>
        <p:txBody>
          <a:bodyPr/>
          <a:lstStyle/>
          <a:p>
            <a:pPr marL="0" indent="0">
              <a:buNone/>
              <a:defRPr/>
            </a:pPr>
            <a:r>
              <a:rPr lang="en-US" altLang="en-US" dirty="0">
                <a:solidFill>
                  <a:srgbClr val="C00000"/>
                </a:solidFill>
              </a:rPr>
              <a:t>Find the optimum </a:t>
            </a:r>
            <a:r>
              <a:rPr lang="en-US" altLang="en-US" b="1" dirty="0" err="1">
                <a:solidFill>
                  <a:srgbClr val="C00000"/>
                </a:solidFill>
              </a:rPr>
              <a:t>SoP</a:t>
            </a:r>
            <a:r>
              <a:rPr lang="en-US" altLang="en-US" dirty="0">
                <a:solidFill>
                  <a:srgbClr val="C00000"/>
                </a:solidFill>
              </a:rPr>
              <a:t> solution:</a:t>
            </a:r>
          </a:p>
          <a:p>
            <a:pPr marL="0" indent="0">
              <a:buNone/>
              <a:defRPr/>
            </a:pPr>
            <a:r>
              <a:rPr lang="en-US" altLang="en-US" b="1" dirty="0"/>
              <a:t>	F(A,B,C)= </a:t>
            </a:r>
            <a:r>
              <a:rPr lang="en-US" altLang="en-US" b="1" dirty="0">
                <a:latin typeface="Cambria Math" panose="02040503050406030204" pitchFamily="18" charset="0"/>
                <a:ea typeface="Cambria Math" panose="02040503050406030204" pitchFamily="18" charset="0"/>
              </a:rPr>
              <a:t>Ʃ(m0, m1, m2,m6,m7) + </a:t>
            </a:r>
            <a:r>
              <a:rPr lang="en-US" altLang="en-US" b="1" dirty="0" err="1">
                <a:latin typeface="Cambria Math" panose="02040503050406030204" pitchFamily="18" charset="0"/>
                <a:ea typeface="Cambria Math" panose="02040503050406030204" pitchFamily="18" charset="0"/>
              </a:rPr>
              <a:t>Ʃ</a:t>
            </a:r>
            <a:r>
              <a:rPr lang="en-US" altLang="en-US" b="1" baseline="-25000" dirty="0" err="1">
                <a:latin typeface="Cambria Math" panose="02040503050406030204" pitchFamily="18" charset="0"/>
                <a:ea typeface="Cambria Math" panose="02040503050406030204" pitchFamily="18" charset="0"/>
              </a:rPr>
              <a:t>d</a:t>
            </a:r>
            <a:r>
              <a:rPr lang="en-US" altLang="en-US" b="1" dirty="0">
                <a:latin typeface="Cambria Math" panose="02040503050406030204" pitchFamily="18" charset="0"/>
                <a:ea typeface="Cambria Math" panose="02040503050406030204" pitchFamily="18" charset="0"/>
              </a:rPr>
              <a:t>(m3) </a:t>
            </a:r>
            <a:endParaRPr lang="en-US" altLang="en-US" b="1" dirty="0">
              <a:sym typeface="Symbol" panose="05050102010706020507" pitchFamily="18" charset="2"/>
            </a:endParaRPr>
          </a:p>
          <a:p>
            <a:pPr marL="0" lvl="1" indent="0">
              <a:buNone/>
              <a:defRPr/>
            </a:pPr>
            <a:endParaRPr lang="en-US" altLang="en-US" b="1" dirty="0">
              <a:ea typeface="ＭＳ Ｐゴシック" charset="0"/>
              <a:sym typeface="Symbol" panose="05050102010706020507" pitchFamily="18" charset="2"/>
            </a:endParaRPr>
          </a:p>
          <a:p>
            <a:pPr marL="0" lvl="1" indent="0">
              <a:buNone/>
              <a:defRPr/>
            </a:pPr>
            <a:endParaRPr lang="en-US" altLang="en-US" b="1" dirty="0">
              <a:ea typeface="ＭＳ Ｐゴシック" charset="0"/>
              <a:sym typeface="Symbol" panose="05050102010706020507" pitchFamily="18" charset="2"/>
            </a:endParaRPr>
          </a:p>
          <a:p>
            <a:pPr marL="0" lvl="1" indent="0">
              <a:buNone/>
              <a:defRPr/>
            </a:pPr>
            <a:r>
              <a:rPr lang="en-US" altLang="en-US" b="1" dirty="0">
                <a:ea typeface="ＭＳ Ｐゴシック" charset="0"/>
                <a:sym typeface="Symbol" panose="05050102010706020507" pitchFamily="18" charset="2"/>
              </a:rPr>
              <a:t>F = A’ + B</a:t>
            </a:r>
            <a:endParaRPr lang="en-US" altLang="en-US" dirty="0">
              <a:ea typeface="ＭＳ Ｐゴシック" charset="0"/>
              <a:sym typeface="Symbol" panose="05050102010706020507" pitchFamily="18" charset="2"/>
            </a:endParaRPr>
          </a:p>
          <a:p>
            <a:pPr>
              <a:defRPr/>
            </a:pPr>
            <a:endParaRPr lang="en-US" altLang="en-US" b="1" dirty="0"/>
          </a:p>
        </p:txBody>
      </p:sp>
      <p:sp>
        <p:nvSpPr>
          <p:cNvPr id="116738" name="Rectangle 2">
            <a:extLst>
              <a:ext uri="{FF2B5EF4-FFF2-40B4-BE49-F238E27FC236}">
                <a16:creationId xmlns:a16="http://schemas.microsoft.com/office/drawing/2014/main" id="{6D73D909-D8F3-948C-91A6-066F09E278FE}"/>
              </a:ext>
            </a:extLst>
          </p:cNvPr>
          <p:cNvSpPr>
            <a:spLocks noGrp="1" noChangeArrowheads="1"/>
          </p:cNvSpPr>
          <p:nvPr>
            <p:ph type="title" idx="4294967295"/>
          </p:nvPr>
        </p:nvSpPr>
        <p:spPr>
          <a:xfrm>
            <a:off x="3490913" y="0"/>
            <a:ext cx="8701087" cy="1143000"/>
          </a:xfrm>
        </p:spPr>
        <p:txBody>
          <a:bodyPr>
            <a:normAutofit/>
          </a:bodyPr>
          <a:lstStyle/>
          <a:p>
            <a:pPr>
              <a:defRPr/>
            </a:pPr>
            <a:r>
              <a:rPr lang="en-US" sz="3600" u="sng" dirty="0"/>
              <a:t>Product of Sums Example</a:t>
            </a:r>
          </a:p>
        </p:txBody>
      </p:sp>
      <p:sp>
        <p:nvSpPr>
          <p:cNvPr id="2" name="Slide Number Placeholder 1">
            <a:extLst>
              <a:ext uri="{FF2B5EF4-FFF2-40B4-BE49-F238E27FC236}">
                <a16:creationId xmlns:a16="http://schemas.microsoft.com/office/drawing/2014/main" id="{536251CA-FC1B-5FFB-191C-82B0D2BAD0CE}"/>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36</a:t>
            </a:fld>
            <a:endParaRPr lang="en-GB"/>
          </a:p>
        </p:txBody>
      </p:sp>
      <p:graphicFrame>
        <p:nvGraphicFramePr>
          <p:cNvPr id="3" name="جدول 2">
            <a:extLst>
              <a:ext uri="{FF2B5EF4-FFF2-40B4-BE49-F238E27FC236}">
                <a16:creationId xmlns:a16="http://schemas.microsoft.com/office/drawing/2014/main" id="{3A48DEED-3C76-575E-505E-F402D65FF32B}"/>
              </a:ext>
            </a:extLst>
          </p:cNvPr>
          <p:cNvGraphicFramePr>
            <a:graphicFrameLocks noGrp="1"/>
          </p:cNvGraphicFramePr>
          <p:nvPr>
            <p:extLst>
              <p:ext uri="{D42A27DB-BD31-4B8C-83A1-F6EECF244321}">
                <p14:modId xmlns:p14="http://schemas.microsoft.com/office/powerpoint/2010/main" val="1083096462"/>
              </p:ext>
            </p:extLst>
          </p:nvPr>
        </p:nvGraphicFramePr>
        <p:xfrm>
          <a:off x="8201025" y="2109519"/>
          <a:ext cx="3025775" cy="2524320"/>
        </p:xfrm>
        <a:graphic>
          <a:graphicData uri="http://schemas.openxmlformats.org/drawingml/2006/table">
            <a:tbl>
              <a:tblPr firstRow="1" firstCol="1" bandRow="1">
                <a:tableStyleId>{5C22544A-7EE6-4342-B048-85BDC9FD1C3A}</a:tableStyleId>
              </a:tblPr>
              <a:tblGrid>
                <a:gridCol w="739775">
                  <a:extLst>
                    <a:ext uri="{9D8B030D-6E8A-4147-A177-3AD203B41FA5}">
                      <a16:colId xmlns:a16="http://schemas.microsoft.com/office/drawing/2014/main" val="2756050891"/>
                    </a:ext>
                  </a:extLst>
                </a:gridCol>
                <a:gridCol w="742950">
                  <a:extLst>
                    <a:ext uri="{9D8B030D-6E8A-4147-A177-3AD203B41FA5}">
                      <a16:colId xmlns:a16="http://schemas.microsoft.com/office/drawing/2014/main" val="3439707987"/>
                    </a:ext>
                  </a:extLst>
                </a:gridCol>
                <a:gridCol w="742950">
                  <a:extLst>
                    <a:ext uri="{9D8B030D-6E8A-4147-A177-3AD203B41FA5}">
                      <a16:colId xmlns:a16="http://schemas.microsoft.com/office/drawing/2014/main" val="136528551"/>
                    </a:ext>
                  </a:extLst>
                </a:gridCol>
                <a:gridCol w="800100">
                  <a:extLst>
                    <a:ext uri="{9D8B030D-6E8A-4147-A177-3AD203B41FA5}">
                      <a16:colId xmlns:a16="http://schemas.microsoft.com/office/drawing/2014/main" val="3414228982"/>
                    </a:ext>
                  </a:extLst>
                </a:gridCol>
              </a:tblGrid>
              <a:tr h="0">
                <a:tc>
                  <a:txBody>
                    <a:bodyPr/>
                    <a:lstStyle/>
                    <a:p>
                      <a:pPr marL="0" marR="0" algn="ctr" rtl="1">
                        <a:lnSpc>
                          <a:spcPct val="107000"/>
                        </a:lnSpc>
                        <a:spcBef>
                          <a:spcPts val="0"/>
                        </a:spcBef>
                        <a:spcAft>
                          <a:spcPts val="0"/>
                        </a:spcAft>
                      </a:pPr>
                      <a:r>
                        <a:rPr lang="en-US" sz="1800" kern="100" dirty="0">
                          <a:effectLst/>
                        </a:rPr>
                        <a:t>x</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US" sz="1800" kern="100" dirty="0">
                          <a:effectLst/>
                        </a:rPr>
                        <a:t>y</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US" sz="1800" kern="100" dirty="0">
                          <a:effectLst/>
                        </a:rPr>
                        <a:t>z</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en-US" sz="1800" kern="100">
                          <a:effectLst/>
                        </a:rPr>
                        <a:t>F</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560955"/>
                  </a:ext>
                </a:extLst>
              </a:tr>
              <a:tr h="0">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5381300"/>
                  </a:ext>
                </a:extLst>
              </a:tr>
              <a:tr h="0">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56896501"/>
                  </a:ext>
                </a:extLst>
              </a:tr>
              <a:tr h="0">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50938481"/>
                  </a:ext>
                </a:extLst>
              </a:tr>
              <a:tr h="0">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1">
                        <a:lnSpc>
                          <a:spcPct val="107000"/>
                        </a:lnSpc>
                        <a:spcBef>
                          <a:spcPts val="0"/>
                        </a:spcBef>
                        <a:spcAft>
                          <a:spcPts val="0"/>
                        </a:spcAft>
                      </a:pPr>
                      <a:r>
                        <a:rPr lang="en-US" sz="1800" b="1" kern="100" dirty="0">
                          <a:effectLst/>
                        </a:rPr>
                        <a:t>X</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32758504"/>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0</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87263554"/>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0</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0</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82240623"/>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0</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08370675"/>
                  </a:ext>
                </a:extLst>
              </a:tr>
              <a:tr h="0">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a:solidFill>
                            <a:schemeClr val="tx1"/>
                          </a:solidFill>
                          <a:effectLst/>
                        </a:rPr>
                        <a:t>1</a:t>
                      </a:r>
                      <a:endParaRPr lang="en-US" sz="1800" b="0" kern="10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0" kern="100" dirty="0">
                          <a:solidFill>
                            <a:schemeClr val="tx1"/>
                          </a:solidFill>
                          <a:effectLst/>
                        </a:rPr>
                        <a:t>1</a:t>
                      </a:r>
                      <a:endParaRPr lang="en-US" sz="1800" b="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bg1">
                        <a:lumMod val="85000"/>
                      </a:schemeClr>
                    </a:solidFill>
                  </a:tcPr>
                </a:tc>
                <a:tc>
                  <a:txBody>
                    <a:bodyPr/>
                    <a:lstStyle/>
                    <a:p>
                      <a:pPr marL="0" marR="0" algn="ctr" rtl="0">
                        <a:lnSpc>
                          <a:spcPct val="107000"/>
                        </a:lnSpc>
                        <a:spcBef>
                          <a:spcPts val="0"/>
                        </a:spcBef>
                        <a:spcAft>
                          <a:spcPts val="0"/>
                        </a:spcAft>
                      </a:pPr>
                      <a:r>
                        <a:rPr lang="en-US" sz="1800" b="1" kern="100" dirty="0">
                          <a:effectLst/>
                        </a:rPr>
                        <a:t>1</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55259525"/>
                  </a:ext>
                </a:extLst>
              </a:tr>
            </a:tbl>
          </a:graphicData>
        </a:graphic>
      </p:graphicFrame>
      <p:pic>
        <p:nvPicPr>
          <p:cNvPr id="5" name="صورة 4">
            <a:extLst>
              <a:ext uri="{FF2B5EF4-FFF2-40B4-BE49-F238E27FC236}">
                <a16:creationId xmlns:a16="http://schemas.microsoft.com/office/drawing/2014/main" id="{898A077A-4EE1-98B9-F2B8-C95BD9B7204C}"/>
              </a:ext>
            </a:extLst>
          </p:cNvPr>
          <p:cNvPicPr>
            <a:picLocks noChangeAspect="1"/>
          </p:cNvPicPr>
          <p:nvPr/>
        </p:nvPicPr>
        <p:blipFill>
          <a:blip r:embed="rId3"/>
          <a:stretch>
            <a:fillRect/>
          </a:stretch>
        </p:blipFill>
        <p:spPr>
          <a:xfrm>
            <a:off x="4890159" y="3429000"/>
            <a:ext cx="3114675" cy="2419350"/>
          </a:xfrm>
          <a:prstGeom prst="rect">
            <a:avLst/>
          </a:prstGeom>
        </p:spPr>
      </p:pic>
      <p:sp>
        <p:nvSpPr>
          <p:cNvPr id="6" name="مستطيل 5">
            <a:extLst>
              <a:ext uri="{FF2B5EF4-FFF2-40B4-BE49-F238E27FC236}">
                <a16:creationId xmlns:a16="http://schemas.microsoft.com/office/drawing/2014/main" id="{96B1351F-1AA4-00A3-FEE3-6A7F9DB02C27}"/>
              </a:ext>
            </a:extLst>
          </p:cNvPr>
          <p:cNvSpPr/>
          <p:nvPr/>
        </p:nvSpPr>
        <p:spPr>
          <a:xfrm>
            <a:off x="6524625" y="4114800"/>
            <a:ext cx="866775" cy="1057275"/>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a:extLst>
              <a:ext uri="{FF2B5EF4-FFF2-40B4-BE49-F238E27FC236}">
                <a16:creationId xmlns:a16="http://schemas.microsoft.com/office/drawing/2014/main" id="{6C776E5E-1AC1-104C-A2DA-BE131ADB568C}"/>
              </a:ext>
            </a:extLst>
          </p:cNvPr>
          <p:cNvSpPr/>
          <p:nvPr/>
        </p:nvSpPr>
        <p:spPr>
          <a:xfrm>
            <a:off x="5417868" y="4075419"/>
            <a:ext cx="2059256" cy="381000"/>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010266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B7BE7F6E-E12C-B013-9A3C-857756468D33}"/>
              </a:ext>
            </a:extLst>
          </p:cNvPr>
          <p:cNvSpPr>
            <a:spLocks noGrp="1"/>
          </p:cNvSpPr>
          <p:nvPr>
            <p:ph idx="1"/>
          </p:nvPr>
        </p:nvSpPr>
        <p:spPr/>
        <p:txBody>
          <a:bodyPr/>
          <a:lstStyle/>
          <a:p>
            <a:pPr marL="0" indent="0">
              <a:buNone/>
              <a:defRPr/>
            </a:pPr>
            <a:r>
              <a:rPr lang="en-US" dirty="0">
                <a:solidFill>
                  <a:srgbClr val="C00000"/>
                </a:solidFill>
              </a:rPr>
              <a:t>Example:</a:t>
            </a:r>
          </a:p>
          <a:p>
            <a:pPr marL="0" indent="0">
              <a:buNone/>
              <a:defRPr/>
            </a:pPr>
            <a:r>
              <a:rPr lang="en-US" dirty="0">
                <a:solidFill>
                  <a:srgbClr val="C00000"/>
                </a:solidFill>
              </a:rPr>
              <a:t>Find The simplified function in terms of </a:t>
            </a:r>
            <a:r>
              <a:rPr lang="en-US" dirty="0" err="1">
                <a:solidFill>
                  <a:srgbClr val="C00000"/>
                </a:solidFill>
              </a:rPr>
              <a:t>PoS</a:t>
            </a:r>
            <a:endParaRPr lang="en-US" dirty="0">
              <a:solidFill>
                <a:srgbClr val="C00000"/>
              </a:solidFill>
            </a:endParaRPr>
          </a:p>
          <a:p>
            <a:pPr marL="0" indent="0">
              <a:buNone/>
              <a:defRPr/>
            </a:pPr>
            <a:endParaRPr lang="en-US" dirty="0">
              <a:solidFill>
                <a:srgbClr val="C00000"/>
              </a:solidFill>
            </a:endParaRPr>
          </a:p>
          <a:p>
            <a:pPr marL="0" indent="0">
              <a:buNone/>
              <a:defRPr/>
            </a:pPr>
            <a:r>
              <a:rPr lang="en-US" altLang="en-US" b="1" dirty="0"/>
              <a:t>F(A,B,C)= </a:t>
            </a:r>
            <a:r>
              <a:rPr lang="en-US" altLang="en-US" b="1" dirty="0">
                <a:latin typeface="Cambria Math" panose="02040503050406030204" pitchFamily="18" charset="0"/>
                <a:ea typeface="Cambria Math" panose="02040503050406030204" pitchFamily="18" charset="0"/>
              </a:rPr>
              <a:t>Ʃ(m1, m4,m5,m6) + </a:t>
            </a:r>
            <a:r>
              <a:rPr lang="en-US" altLang="en-US" b="1" dirty="0" err="1">
                <a:latin typeface="Cambria Math" panose="02040503050406030204" pitchFamily="18" charset="0"/>
                <a:ea typeface="Cambria Math" panose="02040503050406030204" pitchFamily="18" charset="0"/>
              </a:rPr>
              <a:t>Ʃ</a:t>
            </a:r>
            <a:r>
              <a:rPr lang="en-US" altLang="en-US" b="1" baseline="-25000" dirty="0" err="1">
                <a:latin typeface="Cambria Math" panose="02040503050406030204" pitchFamily="18" charset="0"/>
                <a:ea typeface="Cambria Math" panose="02040503050406030204" pitchFamily="18" charset="0"/>
              </a:rPr>
              <a:t>d</a:t>
            </a:r>
            <a:r>
              <a:rPr lang="en-US" altLang="en-US" b="1" dirty="0">
                <a:latin typeface="Cambria Math" panose="02040503050406030204" pitchFamily="18" charset="0"/>
                <a:ea typeface="Cambria Math" panose="02040503050406030204" pitchFamily="18" charset="0"/>
              </a:rPr>
              <a:t>(m2,m3)</a:t>
            </a:r>
          </a:p>
          <a:p>
            <a:pPr marL="0" indent="0">
              <a:buNone/>
              <a:defRPr/>
            </a:pPr>
            <a:r>
              <a:rPr lang="en-US" altLang="en-US" b="1" dirty="0">
                <a:latin typeface="Cambria Math" panose="02040503050406030204" pitchFamily="18" charset="0"/>
                <a:ea typeface="Cambria Math" panose="02040503050406030204" pitchFamily="18" charset="0"/>
              </a:rPr>
              <a:t> </a:t>
            </a:r>
            <a:endParaRPr lang="en-US" altLang="en-US" b="1" dirty="0">
              <a:sym typeface="Symbol" panose="05050102010706020507" pitchFamily="18" charset="2"/>
            </a:endParaRPr>
          </a:p>
          <a:p>
            <a:pPr marL="0" lvl="1" indent="0">
              <a:buNone/>
              <a:defRPr/>
            </a:pPr>
            <a:endParaRPr lang="en-US" altLang="en-US" b="1" dirty="0">
              <a:ea typeface="ＭＳ Ｐゴシック" charset="0"/>
              <a:sym typeface="Symbol" panose="05050102010706020507" pitchFamily="18" charset="2"/>
            </a:endParaRPr>
          </a:p>
          <a:p>
            <a:pPr marL="0" lvl="1" indent="0">
              <a:buNone/>
              <a:defRPr/>
            </a:pPr>
            <a:r>
              <a:rPr lang="en-US" altLang="en-US" b="1" dirty="0">
                <a:ea typeface="ＭＳ Ｐゴシック" charset="0"/>
                <a:sym typeface="Symbol" panose="05050102010706020507" pitchFamily="18" charset="2"/>
              </a:rPr>
              <a:t>F’ = B.C + A’.C’</a:t>
            </a:r>
          </a:p>
          <a:p>
            <a:pPr marL="0" lvl="1" indent="0">
              <a:buNone/>
              <a:defRPr/>
            </a:pPr>
            <a:endParaRPr lang="en-US" altLang="en-US" b="1" dirty="0">
              <a:ea typeface="ＭＳ Ｐゴシック" charset="0"/>
              <a:sym typeface="Symbol" panose="05050102010706020507" pitchFamily="18" charset="2"/>
            </a:endParaRPr>
          </a:p>
          <a:p>
            <a:pPr marL="0" lvl="1" indent="0">
              <a:buNone/>
              <a:defRPr/>
            </a:pPr>
            <a:r>
              <a:rPr lang="en-US" altLang="en-US" b="1" dirty="0">
                <a:ea typeface="ＭＳ Ｐゴシック" charset="0"/>
                <a:sym typeface="Symbol" panose="05050102010706020507" pitchFamily="18" charset="2"/>
              </a:rPr>
              <a:t>F = (B’+C’) . (A + C)</a:t>
            </a:r>
          </a:p>
          <a:p>
            <a:pPr marL="0" indent="0">
              <a:buNone/>
              <a:defRPr/>
            </a:pPr>
            <a:endParaRPr lang="en-US" dirty="0">
              <a:solidFill>
                <a:srgbClr val="C00000"/>
              </a:solidFill>
            </a:endParaRPr>
          </a:p>
        </p:txBody>
      </p:sp>
      <p:pic>
        <p:nvPicPr>
          <p:cNvPr id="9" name="صورة 8">
            <a:extLst>
              <a:ext uri="{FF2B5EF4-FFF2-40B4-BE49-F238E27FC236}">
                <a16:creationId xmlns:a16="http://schemas.microsoft.com/office/drawing/2014/main" id="{086311FE-885E-136E-34A2-F0522BD8D4B3}"/>
              </a:ext>
            </a:extLst>
          </p:cNvPr>
          <p:cNvPicPr>
            <a:picLocks noChangeAspect="1"/>
          </p:cNvPicPr>
          <p:nvPr/>
        </p:nvPicPr>
        <p:blipFill>
          <a:blip r:embed="rId2"/>
          <a:stretch>
            <a:fillRect/>
          </a:stretch>
        </p:blipFill>
        <p:spPr>
          <a:xfrm>
            <a:off x="9443560" y="1821963"/>
            <a:ext cx="2157890" cy="3492987"/>
          </a:xfrm>
          <a:prstGeom prst="rect">
            <a:avLst/>
          </a:prstGeom>
        </p:spPr>
      </p:pic>
      <p:pic>
        <p:nvPicPr>
          <p:cNvPr id="11" name="صورة 10">
            <a:extLst>
              <a:ext uri="{FF2B5EF4-FFF2-40B4-BE49-F238E27FC236}">
                <a16:creationId xmlns:a16="http://schemas.microsoft.com/office/drawing/2014/main" id="{7C1D8230-2CAA-15D2-91B4-C0CCA11F9D6E}"/>
              </a:ext>
            </a:extLst>
          </p:cNvPr>
          <p:cNvPicPr>
            <a:picLocks noChangeAspect="1"/>
          </p:cNvPicPr>
          <p:nvPr/>
        </p:nvPicPr>
        <p:blipFill>
          <a:blip r:embed="rId3"/>
          <a:stretch>
            <a:fillRect/>
          </a:stretch>
        </p:blipFill>
        <p:spPr>
          <a:xfrm>
            <a:off x="5472112" y="3495675"/>
            <a:ext cx="3190875" cy="2409825"/>
          </a:xfrm>
          <a:prstGeom prst="rect">
            <a:avLst/>
          </a:prstGeom>
        </p:spPr>
      </p:pic>
      <p:sp>
        <p:nvSpPr>
          <p:cNvPr id="12" name="مستطيل 11">
            <a:extLst>
              <a:ext uri="{FF2B5EF4-FFF2-40B4-BE49-F238E27FC236}">
                <a16:creationId xmlns:a16="http://schemas.microsoft.com/office/drawing/2014/main" id="{3E9252BD-5D3D-06B0-AD3B-C94DB5DAEACA}"/>
              </a:ext>
            </a:extLst>
          </p:cNvPr>
          <p:cNvSpPr/>
          <p:nvPr/>
        </p:nvSpPr>
        <p:spPr>
          <a:xfrm>
            <a:off x="7162800" y="4133850"/>
            <a:ext cx="371475" cy="92392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مستطيل 12">
            <a:extLst>
              <a:ext uri="{FF2B5EF4-FFF2-40B4-BE49-F238E27FC236}">
                <a16:creationId xmlns:a16="http://schemas.microsoft.com/office/drawing/2014/main" id="{17688C8E-0066-85C3-C8D9-560DA504A6AA}"/>
              </a:ext>
            </a:extLst>
          </p:cNvPr>
          <p:cNvSpPr/>
          <p:nvPr/>
        </p:nvSpPr>
        <p:spPr>
          <a:xfrm>
            <a:off x="7829551" y="4129088"/>
            <a:ext cx="485297" cy="46672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مستطيل 13">
            <a:extLst>
              <a:ext uri="{FF2B5EF4-FFF2-40B4-BE49-F238E27FC236}">
                <a16:creationId xmlns:a16="http://schemas.microsoft.com/office/drawing/2014/main" id="{847295ED-CF44-2854-A971-4E8C5E37B6AD}"/>
              </a:ext>
            </a:extLst>
          </p:cNvPr>
          <p:cNvSpPr/>
          <p:nvPr/>
        </p:nvSpPr>
        <p:spPr>
          <a:xfrm>
            <a:off x="5839303" y="4129088"/>
            <a:ext cx="485297" cy="46672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03187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a:extLst>
              <a:ext uri="{FF2B5EF4-FFF2-40B4-BE49-F238E27FC236}">
                <a16:creationId xmlns:a16="http://schemas.microsoft.com/office/drawing/2014/main" id="{6FB89F74-246E-5863-EE09-001E2B37AC99}"/>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E9BCC12-8BD2-4874-A69A-93DAF0E0EE23}" type="slidenum">
              <a:rPr lang="ar-SA" altLang="en-US">
                <a:latin typeface="Arial" panose="020B0604020202020204" pitchFamily="34" charset="0"/>
              </a:rPr>
              <a:pPr eaLnBrk="1" hangingPunct="1"/>
              <a:t>38</a:t>
            </a:fld>
            <a:endParaRPr lang="en-US" altLang="en-US">
              <a:latin typeface="Arial" panose="020B0604020202020204" pitchFamily="34" charset="0"/>
            </a:endParaRPr>
          </a:p>
        </p:txBody>
      </p:sp>
      <p:sp>
        <p:nvSpPr>
          <p:cNvPr id="36868" name="Rectangle 2">
            <a:extLst>
              <a:ext uri="{FF2B5EF4-FFF2-40B4-BE49-F238E27FC236}">
                <a16:creationId xmlns:a16="http://schemas.microsoft.com/office/drawing/2014/main" id="{6EE2FCA5-C1D1-AC2D-375E-A06E36C64177}"/>
              </a:ext>
            </a:extLst>
          </p:cNvPr>
          <p:cNvSpPr>
            <a:spLocks noChangeArrowheads="1"/>
          </p:cNvSpPr>
          <p:nvPr/>
        </p:nvSpPr>
        <p:spPr bwMode="auto">
          <a:xfrm>
            <a:off x="2279650" y="3184526"/>
            <a:ext cx="77930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zh-TW" sz="3200" b="1" dirty="0">
                <a:solidFill>
                  <a:srgbClr val="6600FF"/>
                </a:solidFill>
                <a:ea typeface="PMingLiU" pitchFamily="18" charset="-120"/>
              </a:rPr>
              <a:t>End of Chapter 5</a:t>
            </a:r>
          </a:p>
        </p:txBody>
      </p:sp>
    </p:spTree>
  </p:cSld>
  <p:clrMapOvr>
    <a:masterClrMapping/>
  </p:clrMapOvr>
</p:sld>
</file>

<file path=ppt/theme/theme1.xml><?xml version="1.0" encoding="utf-8"?>
<a:theme xmlns:a="http://schemas.openxmlformats.org/drawingml/2006/main" name="Office Theme">
  <a:themeElements>
    <a:clrScheme name="مخصص 1">
      <a:dk1>
        <a:sysClr val="windowText" lastClr="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3418</TotalTime>
  <Words>2142</Words>
  <Application>Microsoft Office PowerPoint</Application>
  <PresentationFormat>شاشة عريضة</PresentationFormat>
  <Paragraphs>487</Paragraphs>
  <Slides>38</Slides>
  <Notes>19</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38</vt:i4>
      </vt:variant>
    </vt:vector>
  </HeadingPairs>
  <TitlesOfParts>
    <vt:vector size="49" baseType="lpstr">
      <vt:lpstr>Arial</vt:lpstr>
      <vt:lpstr>Calibri</vt:lpstr>
      <vt:lpstr>Calibri Light</vt:lpstr>
      <vt:lpstr>Cambria Math</vt:lpstr>
      <vt:lpstr>Comic Sans MS</vt:lpstr>
      <vt:lpstr>SWISS</vt:lpstr>
      <vt:lpstr>Tahoma</vt:lpstr>
      <vt:lpstr>Times New Roman</vt:lpstr>
      <vt:lpstr>Wingdings</vt:lpstr>
      <vt:lpstr>Wingdings 2</vt:lpstr>
      <vt:lpstr>Office Theme</vt:lpstr>
      <vt:lpstr>عرض تقديمي في PowerPoint</vt:lpstr>
      <vt:lpstr>عرض تقديمي في PowerPoint</vt:lpstr>
      <vt:lpstr>Circuit Optimization</vt:lpstr>
      <vt:lpstr>Karnaugh Maps (K-map)</vt:lpstr>
      <vt:lpstr>عرض تقديمي في PowerPoint</vt:lpstr>
      <vt:lpstr>Two Variable K-Maps</vt:lpstr>
      <vt:lpstr>K-Map Function Representation</vt:lpstr>
      <vt:lpstr>K-Map Function Representation</vt:lpstr>
      <vt:lpstr>عرض تقديمي في PowerPoint</vt:lpstr>
      <vt:lpstr>Alternative  Map Labeling</vt:lpstr>
      <vt:lpstr>Example Functions</vt:lpstr>
      <vt:lpstr>Combining Squares</vt:lpstr>
      <vt:lpstr>Combining Squares</vt:lpstr>
      <vt:lpstr>Combining Squares</vt:lpstr>
      <vt:lpstr>Combining Squares</vt:lpstr>
      <vt:lpstr>Combining Squares</vt:lpstr>
      <vt:lpstr>Combining Squares</vt:lpstr>
      <vt:lpstr>Combining Squares</vt:lpstr>
      <vt:lpstr>Combining Squares</vt:lpstr>
      <vt:lpstr>عرض تقديمي في PowerPoint</vt:lpstr>
      <vt:lpstr>عرض تقديمي في PowerPoint</vt:lpstr>
      <vt:lpstr>Combining Squares</vt:lpstr>
      <vt:lpstr>Simplest SOP Expressions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Product-of-Sums Optimization </vt:lpstr>
      <vt:lpstr>عرض تقديمي في PowerPoint</vt:lpstr>
      <vt:lpstr>عرض تقديمي في PowerPoint</vt:lpstr>
      <vt:lpstr>Don't Cares in K-Maps</vt:lpstr>
      <vt:lpstr>Don't Cares in K-Maps</vt:lpstr>
      <vt:lpstr>Don't Cares in K-Maps</vt:lpstr>
      <vt:lpstr>Product of Sums Example</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 Amin</cp:lastModifiedBy>
  <cp:revision>45</cp:revision>
  <dcterms:created xsi:type="dcterms:W3CDTF">2023-05-27T09:20:30Z</dcterms:created>
  <dcterms:modified xsi:type="dcterms:W3CDTF">2023-07-14T21:56:00Z</dcterms:modified>
</cp:coreProperties>
</file>