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tags/tag1.xml" ContentType="application/vnd.openxmlformats-officedocument.presentationml.tags+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332" r:id="rId5"/>
    <p:sldId id="339" r:id="rId6"/>
    <p:sldId id="333" r:id="rId7"/>
    <p:sldId id="334" r:id="rId8"/>
    <p:sldId id="320" r:id="rId9"/>
    <p:sldId id="263" r:id="rId10"/>
    <p:sldId id="322" r:id="rId11"/>
    <p:sldId id="341" r:id="rId12"/>
    <p:sldId id="319" r:id="rId13"/>
    <p:sldId id="321" r:id="rId14"/>
    <p:sldId id="327" r:id="rId15"/>
    <p:sldId id="324" r:id="rId16"/>
    <p:sldId id="340" r:id="rId17"/>
    <p:sldId id="323" r:id="rId18"/>
    <p:sldId id="335" r:id="rId19"/>
    <p:sldId id="336" r:id="rId20"/>
    <p:sldId id="330" r:id="rId21"/>
    <p:sldId id="337" r:id="rId22"/>
    <p:sldId id="306" r:id="rId23"/>
    <p:sldId id="305" r:id="rId24"/>
    <p:sldId id="338" r:id="rId25"/>
    <p:sldId id="342" r:id="rId26"/>
    <p:sldId id="272" r:id="rId27"/>
    <p:sldId id="343" r:id="rId28"/>
    <p:sldId id="273" r:id="rId29"/>
    <p:sldId id="274" r:id="rId30"/>
    <p:sldId id="310" r:id="rId31"/>
    <p:sldId id="314" r:id="rId32"/>
    <p:sldId id="275" r:id="rId33"/>
    <p:sldId id="315" r:id="rId34"/>
    <p:sldId id="316" r:id="rId35"/>
    <p:sldId id="276" r:id="rId36"/>
    <p:sldId id="277" r:id="rId37"/>
    <p:sldId id="278" r:id="rId38"/>
    <p:sldId id="307" r:id="rId39"/>
    <p:sldId id="279" r:id="rId40"/>
    <p:sldId id="312" r:id="rId41"/>
    <p:sldId id="280" r:id="rId42"/>
    <p:sldId id="304" r:id="rId43"/>
    <p:sldId id="308"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24A9E1"/>
    <a:srgbClr val="0A1F6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4660" autoAdjust="0"/>
  </p:normalViewPr>
  <p:slideViewPr>
    <p:cSldViewPr snapToGrid="0">
      <p:cViewPr varScale="1">
        <p:scale>
          <a:sx n="104" d="100"/>
          <a:sy n="104" d="100"/>
        </p:scale>
        <p:origin x="132" y="27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ink/ink1.xml><?xml version="1.0" encoding="utf-8"?>
<inkml:ink xmlns:inkml="http://www.w3.org/2003/InkML">
  <inkml:definitions>
    <inkml:context xml:id="ctx0">
      <inkml:inkSource xml:id="inkSrc0">
        <inkml:traceFormat>
          <inkml:channel name="X" type="integer" max="2646" units="cm"/>
          <inkml:channel name="Y" type="integer" max="768" units="cm"/>
          <inkml:channel name="T" type="integer" max="2.14748E9" units="dev"/>
        </inkml:traceFormat>
        <inkml:channelProperties>
          <inkml:channelProperty channel="X" name="resolution" value="54.89627" units="1/cm"/>
          <inkml:channelProperty channel="Y" name="resolution" value="28.33948" units="1/cm"/>
          <inkml:channelProperty channel="T" name="resolution" value="1" units="1/dev"/>
        </inkml:channelProperties>
      </inkml:inkSource>
      <inkml:timestamp xml:id="ts0" timeString="2022-09-18T09:53:11.035"/>
    </inkml:context>
    <inkml:brush xml:id="br0">
      <inkml:brushProperty name="width" value="0.08819" units="cm"/>
      <inkml:brushProperty name="height" value="0.35278" units="cm"/>
      <inkml:brushProperty name="color" value="#C00000"/>
      <inkml:brushProperty name="tip" value="rectangle"/>
      <inkml:brushProperty name="rasterOp" value="maskPen"/>
    </inkml:brush>
  </inkml:definitions>
  <inkml:trace contextRef="#ctx0" brushRef="#br0">243 9421 0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30/9/2022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30/9/2022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30/9/2022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30/9/2022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30/9/2022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30/9/2022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30/9/2022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30/9/2022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30/9/2022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emf"/><Relationship Id="rId3" Type="http://schemas.openxmlformats.org/officeDocument/2006/relationships/image" Target="../media/image2.emf"/><Relationship Id="rId7" Type="http://schemas.openxmlformats.org/officeDocument/2006/relationships/customXml" Target="../ink/ink1.xml"/><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image" Target="../media/image1.emf"/><Relationship Id="rId7" Type="http://schemas.openxmlformats.org/officeDocument/2006/relationships/image" Target="../media/image9.png"/><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8.emf"/><Relationship Id="rId5" Type="http://schemas.openxmlformats.org/officeDocument/2006/relationships/image" Target="../media/image4.emf"/><Relationship Id="rId4" Type="http://schemas.openxmlformats.org/officeDocument/2006/relationships/image" Target="../media/image7.emf"/></Relationships>
</file>

<file path=ppt/slides/_rels/slide4.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10" Type="http://schemas.openxmlformats.org/officeDocument/2006/relationships/image" Target="../media/image18.jpeg"/><Relationship Id="rId4" Type="http://schemas.openxmlformats.org/officeDocument/2006/relationships/image" Target="../media/image12.emf"/><Relationship Id="rId9" Type="http://schemas.openxmlformats.org/officeDocument/2006/relationships/image" Target="../media/image17.jpeg"/></Relationships>
</file>

<file path=ppt/slides/_rels/slide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 Id="rId9" Type="http://schemas.openxmlformats.org/officeDocument/2006/relationships/image" Target="../media/image19.png"/></Relationships>
</file>

<file path=ppt/slides/_rels/slide6.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20.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10" Type="http://schemas.openxmlformats.org/officeDocument/2006/relationships/image" Target="../media/image23.jpg"/><Relationship Id="rId4" Type="http://schemas.openxmlformats.org/officeDocument/2006/relationships/image" Target="../media/image12.emf"/><Relationship Id="rId9" Type="http://schemas.openxmlformats.org/officeDocument/2006/relationships/image" Target="../media/image22.png"/></Relationships>
</file>

<file path=ppt/slides/_rels/slide7.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 Id="rId9" Type="http://schemas.openxmlformats.org/officeDocument/2006/relationships/image" Target="../media/image25.jpeg"/></Relationships>
</file>

<file path=ppt/slides/_rels/slide8.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 Id="rId9" Type="http://schemas.openxmlformats.org/officeDocument/2006/relationships/image" Target="../media/image27.png"/></Relationships>
</file>

<file path=ppt/slides/_rels/slide9.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8.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10.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11.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12.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13.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33.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 Id="rId9" Type="http://schemas.openxmlformats.org/officeDocument/2006/relationships/image" Target="../media/image35.png"/></Relationships>
</file>

<file path=ppt/slides/_rels/slide14.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6.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15.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 Id="rId9" Type="http://schemas.openxmlformats.org/officeDocument/2006/relationships/image" Target="../media/image39.png"/></Relationships>
</file>

<file path=ppt/slides/_rels/slide16.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17.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18.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image" Target="../media/image42.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 Id="rId9" Type="http://schemas.openxmlformats.org/officeDocument/2006/relationships/image" Target="../media/image44.png"/></Relationships>
</file>

<file path=ppt/slides/_rels/slide19.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image" Target="../media/image45.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20.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21.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48.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22.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23.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5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24.xml.rels><?xml version="1.0" encoding="UTF-8" standalone="yes"?>
<Relationships xmlns="http://schemas.openxmlformats.org/package/2006/relationships"><Relationship Id="rId8" Type="http://schemas.openxmlformats.org/officeDocument/2006/relationships/image" Target="../media/image53.jpe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25.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image" Target="../media/image54.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26.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image" Target="../media/image56.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27.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8.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28.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10" Type="http://schemas.openxmlformats.org/officeDocument/2006/relationships/image" Target="../media/image62.png"/><Relationship Id="rId4" Type="http://schemas.openxmlformats.org/officeDocument/2006/relationships/image" Target="../media/image12.emf"/><Relationship Id="rId9" Type="http://schemas.openxmlformats.org/officeDocument/2006/relationships/image" Target="../media/image61.jpeg"/></Relationships>
</file>

<file path=ppt/slides/_rels/slide29.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30.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 Id="rId9" Type="http://schemas.openxmlformats.org/officeDocument/2006/relationships/image" Target="../media/image65.jpeg"/></Relationships>
</file>

<file path=ppt/slides/_rels/slide31.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10" Type="http://schemas.openxmlformats.org/officeDocument/2006/relationships/image" Target="../media/image68.jpeg"/><Relationship Id="rId4" Type="http://schemas.openxmlformats.org/officeDocument/2006/relationships/image" Target="../media/image12.emf"/><Relationship Id="rId9" Type="http://schemas.openxmlformats.org/officeDocument/2006/relationships/image" Target="../media/image67.png"/></Relationships>
</file>

<file path=ppt/slides/_rels/slide32.xml.rels><?xml version="1.0" encoding="UTF-8" standalone="yes"?>
<Relationships xmlns="http://schemas.openxmlformats.org/package/2006/relationships"><Relationship Id="rId8" Type="http://schemas.openxmlformats.org/officeDocument/2006/relationships/image" Target="../media/image69.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 Id="rId9" Type="http://schemas.openxmlformats.org/officeDocument/2006/relationships/image" Target="../media/image70.png"/></Relationships>
</file>

<file path=ppt/slides/_rels/slide33.xml.rels><?xml version="1.0" encoding="UTF-8" standalone="yes"?>
<Relationships xmlns="http://schemas.openxmlformats.org/package/2006/relationships"><Relationship Id="rId8" Type="http://schemas.openxmlformats.org/officeDocument/2006/relationships/image" Target="../media/image71.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10" Type="http://schemas.openxmlformats.org/officeDocument/2006/relationships/image" Target="../media/image73.png"/><Relationship Id="rId4" Type="http://schemas.openxmlformats.org/officeDocument/2006/relationships/image" Target="../media/image12.emf"/><Relationship Id="rId9" Type="http://schemas.openxmlformats.org/officeDocument/2006/relationships/image" Target="../media/image72.png"/></Relationships>
</file>

<file path=ppt/slides/_rels/slide34.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35.xml.rels><?xml version="1.0" encoding="UTF-8" standalone="yes"?>
<Relationships xmlns="http://schemas.openxmlformats.org/package/2006/relationships"><Relationship Id="rId8" Type="http://schemas.openxmlformats.org/officeDocument/2006/relationships/image" Target="../media/image75.jpe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36.xml.rels><?xml version="1.0" encoding="UTF-8" standalone="yes"?>
<Relationships xmlns="http://schemas.openxmlformats.org/package/2006/relationships"><Relationship Id="rId8" Type="http://schemas.openxmlformats.org/officeDocument/2006/relationships/image" Target="../media/image76.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10" Type="http://schemas.openxmlformats.org/officeDocument/2006/relationships/image" Target="../media/image78.png"/><Relationship Id="rId4" Type="http://schemas.openxmlformats.org/officeDocument/2006/relationships/image" Target="../media/image12.emf"/><Relationship Id="rId9" Type="http://schemas.openxmlformats.org/officeDocument/2006/relationships/image" Target="../media/image77.png"/></Relationships>
</file>

<file path=ppt/slides/_rels/slide37.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38.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s>
</file>

<file path=ppt/slides/_rels/slide39.xml.rels><?xml version="1.0" encoding="UTF-8" standalone="yes"?>
<Relationships xmlns="http://schemas.openxmlformats.org/package/2006/relationships"><Relationship Id="rId8" Type="http://schemas.openxmlformats.org/officeDocument/2006/relationships/image" Target="../media/image81.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10" Type="http://schemas.openxmlformats.org/officeDocument/2006/relationships/image" Target="../media/image83.png"/><Relationship Id="rId4" Type="http://schemas.openxmlformats.org/officeDocument/2006/relationships/image" Target="../media/image12.emf"/><Relationship Id="rId9" Type="http://schemas.openxmlformats.org/officeDocument/2006/relationships/image" Target="../media/image82.jpeg"/></Relationships>
</file>

<file path=ppt/slides/_rels/slide40.xml.rels><?xml version="1.0" encoding="UTF-8" standalone="yes"?>
<Relationships xmlns="http://schemas.openxmlformats.org/package/2006/relationships"><Relationship Id="rId8" Type="http://schemas.openxmlformats.org/officeDocument/2006/relationships/image" Target="../media/image84.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4" Type="http://schemas.openxmlformats.org/officeDocument/2006/relationships/image" Target="../media/image12.emf"/><Relationship Id="rId9" Type="http://schemas.openxmlformats.org/officeDocument/2006/relationships/image" Target="../media/image85.png"/></Relationships>
</file>

<file path=ppt/slides/_rels/slide41.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11.png"/><Relationship Id="rId7" Type="http://schemas.openxmlformats.org/officeDocument/2006/relationships/image" Target="../media/image15.emf"/><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image" Target="../media/image14.emf"/><Relationship Id="rId5" Type="http://schemas.openxmlformats.org/officeDocument/2006/relationships/image" Target="../media/image13.emf"/><Relationship Id="rId10" Type="http://schemas.openxmlformats.org/officeDocument/2006/relationships/image" Target="../media/image88.png"/><Relationship Id="rId4" Type="http://schemas.openxmlformats.org/officeDocument/2006/relationships/image" Target="../media/image12.emf"/><Relationship Id="rId9" Type="http://schemas.openxmlformats.org/officeDocument/2006/relationships/image" Target="../media/image87.jpeg"/></Relationships>
</file>

<file path=ppt/slides/_rels/slide42.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image" Target="../media/image5.emf"/><Relationship Id="rId2" Type="http://schemas.openxmlformats.org/officeDocument/2006/relationships/slideLayout" Target="../slideLayouts/slideLayout1.xml"/><Relationship Id="rId1" Type="http://schemas.openxmlformats.org/officeDocument/2006/relationships/tags" Target="../tags/tag2.xml"/><Relationship Id="rId6" Type="http://schemas.openxmlformats.org/officeDocument/2006/relationships/image" Target="../media/image4.emf"/><Relationship Id="rId5" Type="http://schemas.openxmlformats.org/officeDocument/2006/relationships/image" Target="../media/image89.png"/><Relationship Id="rId4" Type="http://schemas.openxmlformats.org/officeDocument/2006/relationships/image" Target="../media/image2.emf"/></Relationships>
</file>

<file path=ppt/slides/_rels/slide4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467009"/>
            <a:ext cx="6714451" cy="1972334"/>
          </a:xfrm>
          <a:prstGeom prst="rect">
            <a:avLst/>
          </a:prstGeom>
        </p:spPr>
      </p:pic>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33777" y="3125529"/>
            <a:ext cx="5882401" cy="1034667"/>
          </a:xfrm>
          <a:prstGeom prst="rect">
            <a:avLst/>
          </a:prstGeom>
        </p:spPr>
      </p:pic>
      <p:sp>
        <p:nvSpPr>
          <p:cNvPr id="14" name="TextBox 13"/>
          <p:cNvSpPr txBox="1"/>
          <p:nvPr/>
        </p:nvSpPr>
        <p:spPr>
          <a:xfrm>
            <a:off x="352696" y="664275"/>
            <a:ext cx="5743304"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Media and Digital Technologies</a:t>
            </a:r>
          </a:p>
          <a:p>
            <a:r>
              <a:rPr lang="en-US" sz="2800" dirty="0">
                <a:solidFill>
                  <a:srgbClr val="24A9E1"/>
                </a:solidFill>
                <a:latin typeface="Tajawal Medium" panose="00000600000000000000" pitchFamily="2" charset="-78"/>
                <a:cs typeface="Tajawal Medium" panose="00000600000000000000" pitchFamily="2" charset="-78"/>
              </a:rPr>
              <a:t>Prepared by Dr. </a:t>
            </a:r>
            <a:r>
              <a:rPr lang="en-US" sz="2800" dirty="0" err="1">
                <a:solidFill>
                  <a:srgbClr val="24A9E1"/>
                </a:solidFill>
                <a:latin typeface="Tajawal Medium" panose="00000600000000000000" pitchFamily="2" charset="-78"/>
                <a:cs typeface="Tajawal Medium" panose="00000600000000000000" pitchFamily="2" charset="-78"/>
              </a:rPr>
              <a:t>Shereen</a:t>
            </a:r>
            <a:r>
              <a:rPr lang="en-US" sz="2800" dirty="0">
                <a:solidFill>
                  <a:srgbClr val="24A9E1"/>
                </a:solidFill>
                <a:latin typeface="Tajawal Medium" panose="00000600000000000000" pitchFamily="2" charset="-78"/>
                <a:cs typeface="Tajawal Medium" panose="00000600000000000000" pitchFamily="2" charset="-78"/>
              </a:rPr>
              <a:t> </a:t>
            </a:r>
            <a:r>
              <a:rPr lang="en-US" sz="2800" dirty="0" err="1">
                <a:solidFill>
                  <a:srgbClr val="24A9E1"/>
                </a:solidFill>
                <a:latin typeface="Tajawal Medium" panose="00000600000000000000" pitchFamily="2" charset="-78"/>
                <a:cs typeface="Tajawal Medium" panose="00000600000000000000" pitchFamily="2" charset="-78"/>
              </a:rPr>
              <a:t>Kedwany</a:t>
            </a:r>
            <a:endParaRPr lang="en-US" sz="2800" dirty="0">
              <a:solidFill>
                <a:srgbClr val="24A9E1"/>
              </a:solidFill>
              <a:latin typeface="Tajawal Medium" panose="00000600000000000000" pitchFamily="2" charset="-78"/>
              <a:cs typeface="Tajawal Medium" panose="00000600000000000000" pitchFamily="2" charset="-78"/>
            </a:endParaRPr>
          </a:p>
          <a:p>
            <a:r>
              <a:rPr lang="en-US" sz="2800" dirty="0">
                <a:solidFill>
                  <a:srgbClr val="FF9518"/>
                </a:solidFill>
                <a:latin typeface="Tajawal Medium" panose="00000600000000000000" pitchFamily="2" charset="-78"/>
                <a:cs typeface="Tajawal Medium" panose="00000600000000000000" pitchFamily="2" charset="-78"/>
              </a:rPr>
              <a:t>Lecture 1</a:t>
            </a:r>
          </a:p>
        </p:txBody>
      </p:sp>
      <p:sp>
        <p:nvSpPr>
          <p:cNvPr id="16" name="TextBox 15"/>
          <p:cNvSpPr txBox="1"/>
          <p:nvPr/>
        </p:nvSpPr>
        <p:spPr>
          <a:xfrm>
            <a:off x="6995710" y="3159395"/>
            <a:ext cx="4644220"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DGM 711</a:t>
            </a:r>
          </a:p>
          <a:p>
            <a:r>
              <a:rPr lang="en-US" sz="2800" dirty="0">
                <a:solidFill>
                  <a:schemeClr val="bg1"/>
                </a:solidFill>
                <a:latin typeface="Tajawal Medium" panose="00000600000000000000" pitchFamily="2" charset="-78"/>
                <a:cs typeface="Tajawal Medium" panose="00000600000000000000" pitchFamily="2" charset="-78"/>
              </a:rPr>
              <a:t>Introduction to Digital Media</a:t>
            </a:r>
            <a:endParaRPr lang="en-US" sz="2800" dirty="0">
              <a:solidFill>
                <a:srgbClr val="FF9518"/>
              </a:solidFill>
              <a:latin typeface="Tajawal Medium" panose="00000600000000000000" pitchFamily="2" charset="-78"/>
              <a:cs typeface="Tajawal Medium" panose="00000600000000000000" pitchFamily="2" charset="-78"/>
            </a:endParaRPr>
          </a:p>
        </p:txBody>
      </p:sp>
      <mc:AlternateContent xmlns:mc="http://schemas.openxmlformats.org/markup-compatibility/2006" xmlns:p14="http://schemas.microsoft.com/office/powerpoint/2010/main">
        <mc:Choice Requires="p14">
          <p:contentPart p14:bwMode="auto" r:id="rId7">
            <p14:nvContentPartPr>
              <p14:cNvPr id="3" name="Ink 2">
                <a:extLst>
                  <a:ext uri="{FF2B5EF4-FFF2-40B4-BE49-F238E27FC236}">
                    <a16:creationId xmlns:a16="http://schemas.microsoft.com/office/drawing/2014/main" id="{DE72D558-6DEB-4DDB-8644-C98B3814066F}"/>
                  </a:ext>
                </a:extLst>
              </p14:cNvPr>
              <p14:cNvContentPartPr/>
              <p14:nvPr/>
            </p14:nvContentPartPr>
            <p14:xfrm>
              <a:off x="87480" y="3391560"/>
              <a:ext cx="360" cy="360"/>
            </p14:xfrm>
          </p:contentPart>
        </mc:Choice>
        <mc:Fallback xmlns="">
          <p:pic>
            <p:nvPicPr>
              <p:cNvPr id="3" name="Ink 2">
                <a:extLst>
                  <a:ext uri="{FF2B5EF4-FFF2-40B4-BE49-F238E27FC236}">
                    <a16:creationId xmlns:a16="http://schemas.microsoft.com/office/drawing/2014/main" id="{DE72D558-6DEB-4DDB-8644-C98B3814066F}"/>
                  </a:ext>
                </a:extLst>
              </p:cNvPr>
              <p:cNvPicPr/>
              <p:nvPr/>
            </p:nvPicPr>
            <p:blipFill>
              <a:blip r:embed="rId8"/>
              <a:stretch>
                <a:fillRect/>
              </a:stretch>
            </p:blipFill>
            <p:spPr>
              <a:xfrm>
                <a:off x="71640" y="3328200"/>
                <a:ext cx="31680" cy="127080"/>
              </a:xfrm>
              <a:prstGeom prst="rect">
                <a:avLst/>
              </a:prstGeom>
            </p:spPr>
          </p:pic>
        </mc:Fallback>
      </mc:AlternateContent>
    </p:spTree>
    <p:extLst>
      <p:ext uri="{BB962C8B-B14F-4D97-AF65-F5344CB8AC3E}">
        <p14:creationId xmlns:p14="http://schemas.microsoft.com/office/powerpoint/2010/main" val="1870429447"/>
      </p:ext>
    </p:extLst>
  </p:cSld>
  <p:clrMapOvr>
    <a:masterClrMapping/>
  </p:clrMapOvr>
  <mc:AlternateContent xmlns:mc="http://schemas.openxmlformats.org/markup-compatibility/2006" xmlns:p14="http://schemas.microsoft.com/office/powerpoint/2010/main">
    <mc:Choice Requires="p14">
      <p:transition spd="slow" p14:dur="2000" advTm="44814"/>
    </mc:Choice>
    <mc:Fallback xmlns="">
      <p:transition spd="slow" advTm="4481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964" y="-117903"/>
            <a:ext cx="12335929" cy="7093806"/>
          </a:xfrm>
          <a:prstGeom prst="rect">
            <a:avLst/>
          </a:prstGeom>
        </p:spPr>
      </p:pic>
      <p:sp>
        <p:nvSpPr>
          <p:cNvPr id="11" name="Rectangle 10"/>
          <p:cNvSpPr/>
          <p:nvPr/>
        </p:nvSpPr>
        <p:spPr>
          <a:xfrm rot="10800000">
            <a:off x="-450735" y="-101603"/>
            <a:ext cx="12350045" cy="7044267"/>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984" r="914" b="11911"/>
          <a:stretch/>
        </p:blipFill>
        <p:spPr>
          <a:xfrm rot="10800000" flipH="1">
            <a:off x="-81742" y="-101603"/>
            <a:ext cx="12355484" cy="2172793"/>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308506"/>
            <a:ext cx="1699476" cy="1524000"/>
          </a:xfrm>
          <a:prstGeom prst="rect">
            <a:avLst/>
          </a:prstGeom>
        </p:spPr>
      </p:pic>
      <p:pic>
        <p:nvPicPr>
          <p:cNvPr id="12" name="Picture 1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2891" y="2743200"/>
            <a:ext cx="11759459" cy="4114800"/>
          </a:xfrm>
          <a:prstGeom prst="rect">
            <a:avLst/>
          </a:prstGeom>
        </p:spPr>
      </p:pic>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78124" y="1036524"/>
            <a:ext cx="5336545" cy="1034667"/>
          </a:xfrm>
          <a:prstGeom prst="rect">
            <a:avLst/>
          </a:prstGeom>
        </p:spPr>
      </p:pic>
      <p:sp>
        <p:nvSpPr>
          <p:cNvPr id="14" name="TextBox 13"/>
          <p:cNvSpPr txBox="1"/>
          <p:nvPr/>
        </p:nvSpPr>
        <p:spPr>
          <a:xfrm>
            <a:off x="142248" y="2978429"/>
            <a:ext cx="9274707" cy="3244158"/>
          </a:xfrm>
          <a:prstGeom prst="rect">
            <a:avLst/>
          </a:prstGeom>
          <a:noFill/>
        </p:spPr>
        <p:txBody>
          <a:bodyPr wrap="square" rtlCol="0">
            <a:spAutoFit/>
          </a:bodyPr>
          <a:lstStyle/>
          <a:p>
            <a:pPr marL="457200" lvl="0" indent="-457200" algn="just">
              <a:lnSpc>
                <a:spcPct val="150000"/>
              </a:lnSpc>
              <a:buFont typeface="Arial" pitchFamily="34" charset="0"/>
              <a:buChar char="•"/>
            </a:pPr>
            <a:r>
              <a:rPr lang="en-US" sz="2800" b="1" dirty="0">
                <a:solidFill>
                  <a:srgbClr val="FF9518"/>
                </a:solidFill>
                <a:latin typeface="Tajawal ExtraBold"/>
                <a:cs typeface="Tajawal Medium" panose="00000600000000000000" pitchFamily="2" charset="-78"/>
              </a:rPr>
              <a:t>Digital media</a:t>
            </a:r>
            <a:r>
              <a:rPr lang="en-US" sz="2800" b="1" dirty="0">
                <a:solidFill>
                  <a:srgbClr val="FFC000"/>
                </a:solidFill>
                <a:latin typeface="Tajawal ExtraBold"/>
                <a:cs typeface="Tajawal Medium" panose="00000600000000000000" pitchFamily="2" charset="-78"/>
              </a:rPr>
              <a:t> </a:t>
            </a:r>
            <a:r>
              <a:rPr lang="en-US" sz="2800" dirty="0">
                <a:solidFill>
                  <a:prstClr val="white"/>
                </a:solidFill>
                <a:latin typeface="Tajawal ExtraBold"/>
                <a:cs typeface="Tajawal Medium" panose="00000600000000000000" pitchFamily="2" charset="-78"/>
              </a:rPr>
              <a:t>have become part of everyday life.</a:t>
            </a:r>
          </a:p>
          <a:p>
            <a:pPr marL="457200" lvl="0" indent="-457200" algn="just">
              <a:lnSpc>
                <a:spcPct val="150000"/>
              </a:lnSpc>
              <a:buFont typeface="Arial" pitchFamily="34" charset="0"/>
              <a:buChar char="•"/>
            </a:pPr>
            <a:r>
              <a:rPr lang="en-US" sz="2800" dirty="0">
                <a:solidFill>
                  <a:prstClr val="white"/>
                </a:solidFill>
                <a:latin typeface="Tajawal ExtraBold"/>
                <a:cs typeface="Tajawal Medium" panose="00000600000000000000" pitchFamily="2" charset="-78"/>
              </a:rPr>
              <a:t>We have witnessed the birth of a new </a:t>
            </a:r>
            <a:r>
              <a:rPr lang="en-US" sz="2800" b="1" dirty="0">
                <a:solidFill>
                  <a:srgbClr val="FF9518"/>
                </a:solidFill>
                <a:latin typeface="Tajawal ExtraBold"/>
                <a:cs typeface="Tajawal Medium" panose="00000600000000000000" pitchFamily="2" charset="-78"/>
              </a:rPr>
              <a:t>Digital Environment</a:t>
            </a:r>
            <a:r>
              <a:rPr lang="en-US" sz="2800" dirty="0">
                <a:solidFill>
                  <a:prstClr val="white"/>
                </a:solidFill>
                <a:latin typeface="Tajawal ExtraBold"/>
                <a:cs typeface="Tajawal Medium" panose="00000600000000000000" pitchFamily="2" charset="-78"/>
              </a:rPr>
              <a:t>.</a:t>
            </a:r>
          </a:p>
          <a:p>
            <a:pPr marL="457200" lvl="0" indent="-457200" algn="just">
              <a:lnSpc>
                <a:spcPct val="150000"/>
              </a:lnSpc>
              <a:buFont typeface="Arial" pitchFamily="34" charset="0"/>
              <a:buChar char="•"/>
            </a:pPr>
            <a:r>
              <a:rPr lang="en-US" sz="2800" dirty="0">
                <a:solidFill>
                  <a:prstClr val="white"/>
                </a:solidFill>
                <a:latin typeface="Tajawal ExtraBold"/>
                <a:cs typeface="Tajawal Medium" panose="00000600000000000000" pitchFamily="2" charset="-78"/>
              </a:rPr>
              <a:t>Digital media Studies is considered </a:t>
            </a:r>
            <a:r>
              <a:rPr lang="en-US" sz="2800" b="1" dirty="0">
                <a:solidFill>
                  <a:srgbClr val="FF9518"/>
                </a:solidFill>
                <a:latin typeface="Tajawal ExtraBold"/>
                <a:cs typeface="Tajawal Medium" panose="00000600000000000000" pitchFamily="2" charset="-78"/>
              </a:rPr>
              <a:t>Interdisciplinary</a:t>
            </a:r>
            <a:r>
              <a:rPr lang="en-US" sz="2800" dirty="0">
                <a:solidFill>
                  <a:prstClr val="white"/>
                </a:solidFill>
                <a:latin typeface="Tajawal ExtraBold"/>
                <a:cs typeface="Tajawal Medium" panose="00000600000000000000" pitchFamily="2" charset="-78"/>
              </a:rPr>
              <a:t> .</a:t>
            </a:r>
          </a:p>
          <a:p>
            <a:pPr marL="457200" lvl="0" indent="-457200" algn="just">
              <a:lnSpc>
                <a:spcPct val="150000"/>
              </a:lnSpc>
              <a:buFont typeface="Arial" pitchFamily="34" charset="0"/>
              <a:buChar char="•"/>
            </a:pPr>
            <a:r>
              <a:rPr lang="en-US" sz="2800" dirty="0">
                <a:solidFill>
                  <a:prstClr val="white"/>
                </a:solidFill>
                <a:latin typeface="Tajawal ExtraBold"/>
                <a:cs typeface="Tajawal Medium" panose="00000600000000000000" pitchFamily="2" charset="-78"/>
              </a:rPr>
              <a:t> There are now </a:t>
            </a:r>
            <a:r>
              <a:rPr lang="en-US" sz="2800" b="1" dirty="0">
                <a:solidFill>
                  <a:srgbClr val="FF9518"/>
                </a:solidFill>
                <a:latin typeface="Tajawal ExtraBold"/>
                <a:cs typeface="Tajawal Medium" panose="00000600000000000000" pitchFamily="2" charset="-78"/>
              </a:rPr>
              <a:t>more than 4 billion </a:t>
            </a:r>
            <a:r>
              <a:rPr lang="en-US" sz="2800" dirty="0">
                <a:solidFill>
                  <a:prstClr val="white"/>
                </a:solidFill>
                <a:latin typeface="Tajawal ExtraBold"/>
                <a:cs typeface="Tajawal Medium" panose="00000600000000000000" pitchFamily="2" charset="-78"/>
              </a:rPr>
              <a:t>internet users around the globe.</a:t>
            </a:r>
          </a:p>
        </p:txBody>
      </p:sp>
      <p:sp>
        <p:nvSpPr>
          <p:cNvPr id="16" name="TextBox 15"/>
          <p:cNvSpPr txBox="1"/>
          <p:nvPr/>
        </p:nvSpPr>
        <p:spPr>
          <a:xfrm>
            <a:off x="7299158" y="1177670"/>
            <a:ext cx="4600152" cy="584775"/>
          </a:xfrm>
          <a:prstGeom prst="rect">
            <a:avLst/>
          </a:prstGeom>
          <a:noFill/>
        </p:spPr>
        <p:txBody>
          <a:bodyPr wrap="square" rtlCol="0">
            <a:spAutoFit/>
          </a:bodyPr>
          <a:lstStyle/>
          <a:p>
            <a:pPr algn="ctr"/>
            <a:r>
              <a:rPr lang="en-US" sz="3200" b="1" dirty="0">
                <a:solidFill>
                  <a:schemeClr val="bg1"/>
                </a:solidFill>
                <a:latin typeface="Tajawal Medium" panose="00000600000000000000" pitchFamily="2" charset="-78"/>
                <a:cs typeface="Tajawal Medium" panose="00000600000000000000" pitchFamily="2" charset="-78"/>
              </a:rPr>
              <a:t>Reminder</a:t>
            </a:r>
          </a:p>
        </p:txBody>
      </p:sp>
    </p:spTree>
    <p:extLst>
      <p:ext uri="{BB962C8B-B14F-4D97-AF65-F5344CB8AC3E}">
        <p14:creationId xmlns:p14="http://schemas.microsoft.com/office/powerpoint/2010/main" val="3253018081"/>
      </p:ext>
    </p:extLst>
  </p:cSld>
  <p:clrMapOvr>
    <a:masterClrMapping/>
  </p:clrMapOvr>
  <mc:AlternateContent xmlns:mc="http://schemas.openxmlformats.org/markup-compatibility/2006" xmlns:p14="http://schemas.microsoft.com/office/powerpoint/2010/main">
    <mc:Choice Requires="p14">
      <p:transition spd="slow" p14:dur="2000" advTm="77620"/>
    </mc:Choice>
    <mc:Fallback xmlns="">
      <p:transition spd="slow" advTm="7762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72252" y="-275657"/>
            <a:ext cx="5721151" cy="6563668"/>
          </a:xfrm>
          <a:prstGeom prst="rect">
            <a:avLst/>
          </a:prstGeom>
        </p:spPr>
      </p:pic>
      <p:pic>
        <p:nvPicPr>
          <p:cNvPr id="12" name="Picture 1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95693" y="3002096"/>
            <a:ext cx="7616920" cy="3855904"/>
          </a:xfrm>
          <a:prstGeom prst="rect">
            <a:avLst/>
          </a:prstGeom>
        </p:spPr>
      </p:pic>
      <p:pic>
        <p:nvPicPr>
          <p:cNvPr id="2" name="Picture 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9261" y="-101602"/>
            <a:ext cx="2291637" cy="7137043"/>
          </a:xfrm>
          <a:prstGeom prst="rect">
            <a:avLst/>
          </a:prstGeom>
        </p:spPr>
      </p:pic>
      <p:sp>
        <p:nvSpPr>
          <p:cNvPr id="14" name="TextBox 13"/>
          <p:cNvSpPr txBox="1"/>
          <p:nvPr/>
        </p:nvSpPr>
        <p:spPr>
          <a:xfrm>
            <a:off x="2544278" y="3165763"/>
            <a:ext cx="6719750" cy="3347840"/>
          </a:xfrm>
          <a:prstGeom prst="rect">
            <a:avLst/>
          </a:prstGeom>
          <a:noFill/>
        </p:spPr>
        <p:txBody>
          <a:bodyPr wrap="square" rtlCol="0">
            <a:spAutoFit/>
          </a:bodyPr>
          <a:lstStyle/>
          <a:p>
            <a:pPr marL="514350" indent="-514350" algn="just">
              <a:lnSpc>
                <a:spcPct val="150000"/>
              </a:lnSpc>
              <a:buFont typeface="+mj-lt"/>
              <a:buAutoNum type="romanUcPeriod"/>
            </a:pPr>
            <a:r>
              <a:rPr lang="en-US" sz="2400" dirty="0">
                <a:solidFill>
                  <a:schemeClr val="bg1"/>
                </a:solidFill>
                <a:latin typeface="Tajawal Medium" panose="00000600000000000000" pitchFamily="2" charset="-78"/>
                <a:cs typeface="Tajawal Medium" panose="00000600000000000000" pitchFamily="2" charset="-78"/>
              </a:rPr>
              <a:t>The Digital Environment Characteristics.</a:t>
            </a:r>
          </a:p>
          <a:p>
            <a:pPr marL="514350" indent="-514350" algn="just">
              <a:lnSpc>
                <a:spcPct val="150000"/>
              </a:lnSpc>
              <a:buFont typeface="+mj-lt"/>
              <a:buAutoNum type="romanUcPeriod"/>
            </a:pPr>
            <a:r>
              <a:rPr lang="en-US" sz="2400" dirty="0">
                <a:solidFill>
                  <a:schemeClr val="bg1"/>
                </a:solidFill>
                <a:latin typeface="Tajawal Medium" panose="00000600000000000000" pitchFamily="2" charset="-78"/>
                <a:cs typeface="Tajawal Medium" panose="00000600000000000000" pitchFamily="2" charset="-78"/>
              </a:rPr>
              <a:t>The Digital Media Definition.</a:t>
            </a:r>
          </a:p>
          <a:p>
            <a:pPr marL="514350" indent="-514350" algn="just">
              <a:lnSpc>
                <a:spcPct val="150000"/>
              </a:lnSpc>
              <a:buFont typeface="+mj-lt"/>
              <a:buAutoNum type="romanUcPeriod"/>
            </a:pPr>
            <a:r>
              <a:rPr lang="en-US" sz="2400" dirty="0">
                <a:solidFill>
                  <a:schemeClr val="bg1"/>
                </a:solidFill>
                <a:latin typeface="Tajawal Medium" panose="00000600000000000000" pitchFamily="2" charset="-78"/>
                <a:cs typeface="Tajawal Medium" panose="00000600000000000000" pitchFamily="2" charset="-78"/>
              </a:rPr>
              <a:t>The  Digital Media Types .</a:t>
            </a:r>
          </a:p>
          <a:p>
            <a:pPr marL="514350" indent="-514350" algn="just">
              <a:lnSpc>
                <a:spcPct val="150000"/>
              </a:lnSpc>
              <a:buFont typeface="+mj-lt"/>
              <a:buAutoNum type="romanUcPeriod"/>
            </a:pPr>
            <a:r>
              <a:rPr lang="en-US" sz="2400" dirty="0">
                <a:solidFill>
                  <a:schemeClr val="bg1"/>
                </a:solidFill>
                <a:latin typeface="Tajawal Medium" panose="00000600000000000000" pitchFamily="2" charset="-78"/>
                <a:cs typeface="Tajawal Medium" panose="00000600000000000000" pitchFamily="2" charset="-78"/>
              </a:rPr>
              <a:t>The evolution of  the Digital Media.</a:t>
            </a:r>
          </a:p>
          <a:p>
            <a:pPr marL="514350" indent="-514350" algn="just">
              <a:lnSpc>
                <a:spcPct val="150000"/>
              </a:lnSpc>
              <a:buFont typeface="+mj-lt"/>
              <a:buAutoNum type="romanUcPeriod"/>
            </a:pPr>
            <a:r>
              <a:rPr lang="en-US" sz="2400" dirty="0">
                <a:solidFill>
                  <a:schemeClr val="bg1"/>
                </a:solidFill>
                <a:latin typeface="Tajawal Medium" panose="00000600000000000000" pitchFamily="2" charset="-78"/>
                <a:cs typeface="Tajawal Medium" panose="00000600000000000000" pitchFamily="2" charset="-78"/>
              </a:rPr>
              <a:t>New and Old Media.</a:t>
            </a:r>
          </a:p>
          <a:p>
            <a:pPr marL="514350" indent="-514350" algn="just">
              <a:lnSpc>
                <a:spcPct val="150000"/>
              </a:lnSpc>
              <a:buFont typeface="+mj-lt"/>
              <a:buAutoNum type="romanUcPeriod"/>
            </a:pPr>
            <a:r>
              <a:rPr lang="en-US" sz="2400" dirty="0">
                <a:solidFill>
                  <a:schemeClr val="bg1"/>
                </a:solidFill>
                <a:latin typeface="Tajawal Medium" panose="00000600000000000000" pitchFamily="2" charset="-78"/>
                <a:cs typeface="Tajawal Medium" panose="00000600000000000000" pitchFamily="2" charset="-78"/>
              </a:rPr>
              <a:t>Conclusion. </a:t>
            </a:r>
          </a:p>
        </p:txBody>
      </p:sp>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2646" y="5139594"/>
            <a:ext cx="1434483" cy="1286368"/>
          </a:xfrm>
          <a:prstGeom prst="rect">
            <a:avLst/>
          </a:prstGeom>
        </p:spPr>
      </p:pic>
      <p:pic>
        <p:nvPicPr>
          <p:cNvPr id="13" name="Picture 12"/>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0800000">
            <a:off x="1537129" y="485152"/>
            <a:ext cx="3102375" cy="862670"/>
          </a:xfrm>
          <a:prstGeom prst="rect">
            <a:avLst/>
          </a:prstGeom>
        </p:spPr>
      </p:pic>
      <p:sp>
        <p:nvSpPr>
          <p:cNvPr id="16" name="TextBox 15"/>
          <p:cNvSpPr txBox="1"/>
          <p:nvPr/>
        </p:nvSpPr>
        <p:spPr>
          <a:xfrm>
            <a:off x="1948231" y="584069"/>
            <a:ext cx="1926915"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Outline</a:t>
            </a:r>
          </a:p>
        </p:txBody>
      </p:sp>
    </p:spTree>
    <p:custDataLst>
      <p:tags r:id="rId1"/>
    </p:custDataLst>
    <p:extLst>
      <p:ext uri="{BB962C8B-B14F-4D97-AF65-F5344CB8AC3E}">
        <p14:creationId xmlns:p14="http://schemas.microsoft.com/office/powerpoint/2010/main" val="1134563085"/>
      </p:ext>
    </p:extLst>
  </p:cSld>
  <p:clrMapOvr>
    <a:masterClrMapping/>
  </p:clrMapOvr>
  <mc:AlternateContent xmlns:mc="http://schemas.openxmlformats.org/markup-compatibility/2006" xmlns:p14="http://schemas.microsoft.com/office/powerpoint/2010/main">
    <mc:Choice Requires="p14">
      <p:transition spd="slow" p14:dur="2000" advTm="161837"/>
    </mc:Choice>
    <mc:Fallback xmlns="">
      <p:transition spd="slow" advTm="161837"/>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142115"/>
            <a:ext cx="743956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6038" y="5755331"/>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523427" y="277129"/>
            <a:ext cx="5369957" cy="430887"/>
          </a:xfrm>
          <a:prstGeom prst="rect">
            <a:avLst/>
          </a:prstGeom>
          <a:noFill/>
        </p:spPr>
        <p:txBody>
          <a:bodyPr wrap="square" rtlCol="0">
            <a:spAutoFit/>
          </a:bodyPr>
          <a:lstStyle/>
          <a:p>
            <a:pPr lvl="0"/>
            <a:r>
              <a:rPr kumimoji="0" lang="en-US" sz="22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I. The Digital </a:t>
            </a:r>
            <a:r>
              <a:rPr lang="en-US" sz="2200" dirty="0">
                <a:solidFill>
                  <a:prstClr val="white"/>
                </a:solidFill>
                <a:latin typeface="Tajawal Medium" panose="00000600000000000000" pitchFamily="2" charset="-78"/>
                <a:cs typeface="Tajawal Medium" panose="00000600000000000000" pitchFamily="2" charset="-78"/>
              </a:rPr>
              <a:t>Environment Characteristics</a:t>
            </a:r>
            <a:endParaRPr kumimoji="0" lang="en-US" sz="22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76509" y="554566"/>
            <a:ext cx="2470981" cy="5748868"/>
          </a:xfrm>
          <a:prstGeom prst="rect">
            <a:avLst/>
          </a:prstGeom>
        </p:spPr>
      </p:pic>
      <p:sp>
        <p:nvSpPr>
          <p:cNvPr id="19" name="TextBox 18"/>
          <p:cNvSpPr txBox="1"/>
          <p:nvPr/>
        </p:nvSpPr>
        <p:spPr>
          <a:xfrm>
            <a:off x="238564" y="1574430"/>
            <a:ext cx="9075688" cy="3901837"/>
          </a:xfrm>
          <a:prstGeom prst="rect">
            <a:avLst/>
          </a:prstGeom>
          <a:noFill/>
        </p:spPr>
        <p:txBody>
          <a:bodyPr wrap="square" rtlCol="0">
            <a:spAutoFit/>
          </a:bodyPr>
          <a:lstStyle/>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Media studies scholars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Nick </a:t>
            </a:r>
            <a:r>
              <a:rPr kumimoji="0" lang="en-US" sz="2400" b="1" i="0" u="none" strike="noStrike" kern="1200" cap="none" spc="0" normalizeH="0" baseline="0" noProof="0" dirty="0" err="1">
                <a:ln>
                  <a:noFill/>
                </a:ln>
                <a:solidFill>
                  <a:srgbClr val="0A1F61"/>
                </a:solidFill>
                <a:effectLst/>
                <a:uLnTx/>
                <a:uFillTx/>
                <a:latin typeface="Tajawal ExtraBold" panose="00000800000000000000" pitchFamily="2" charset="-78"/>
                <a:ea typeface="+mn-ea"/>
                <a:cs typeface="Tajawal ExtraBold" panose="00000800000000000000" pitchFamily="2" charset="-78"/>
              </a:rPr>
              <a:t>Couldry</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and Andreas </a:t>
            </a:r>
            <a:r>
              <a:rPr kumimoji="0" lang="en-US" sz="2400" b="1" i="0" u="none" strike="noStrike" kern="1200" cap="none" spc="0" normalizeH="0" baseline="0" noProof="0" dirty="0" err="1">
                <a:ln>
                  <a:noFill/>
                </a:ln>
                <a:solidFill>
                  <a:srgbClr val="0A1F61"/>
                </a:solidFill>
                <a:effectLst/>
                <a:uLnTx/>
                <a:uFillTx/>
                <a:latin typeface="Tajawal ExtraBold" panose="00000800000000000000" pitchFamily="2" charset="-78"/>
                <a:ea typeface="+mn-ea"/>
                <a:cs typeface="Tajawal ExtraBold" panose="00000800000000000000" pitchFamily="2" charset="-78"/>
              </a:rPr>
              <a:t>Hepp</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put the term of “</a:t>
            </a:r>
            <a:r>
              <a:rPr kumimoji="0" lang="en-US" sz="2400" b="1" i="0" u="none" strike="noStrike" kern="1200" cap="none" spc="0" normalizeH="0" baseline="0" noProof="0" dirty="0" err="1">
                <a:ln>
                  <a:noFill/>
                </a:ln>
                <a:solidFill>
                  <a:srgbClr val="C00000"/>
                </a:solidFill>
                <a:effectLst/>
                <a:uLnTx/>
                <a:uFillTx/>
                <a:latin typeface="Tajawal ExtraBold" panose="00000800000000000000" pitchFamily="2" charset="-78"/>
                <a:ea typeface="+mn-ea"/>
                <a:cs typeface="Tajawal ExtraBold" panose="00000800000000000000" pitchFamily="2" charset="-78"/>
              </a:rPr>
              <a:t>Mediatiztion</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to refer to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increasing temporal, spatial and social spread of mediated communication</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lang="en-US" sz="2400" dirty="0">
                <a:solidFill>
                  <a:srgbClr val="0A1F61"/>
                </a:solidFill>
                <a:latin typeface="Tajawal ExtraBold" panose="00000800000000000000" pitchFamily="2" charset="-78"/>
                <a:cs typeface="Tajawal ExtraBold" panose="00000800000000000000" pitchFamily="2" charset="-78"/>
              </a:rPr>
              <a:t>They believe that </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we are surrounded by more and more media technologies in all aspects of our lives, in many different contexts, and across time and space.</a:t>
            </a:r>
            <a:endPar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endParaRPr>
          </a:p>
        </p:txBody>
      </p:sp>
      <p:pic>
        <p:nvPicPr>
          <p:cNvPr id="2050"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09965" y="148086"/>
            <a:ext cx="3760321" cy="688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10"/>
          <p:cNvPicPr>
            <a:picLocks noChangeAspect="1"/>
          </p:cNvPicPr>
          <p:nvPr/>
        </p:nvPicPr>
        <p:blipFill rotWithShape="1">
          <a:blip r:embed="rId9" cstate="print">
            <a:extLst>
              <a:ext uri="{28A0092B-C50C-407E-A947-70E740481C1C}">
                <a14:useLocalDpi xmlns:a14="http://schemas.microsoft.com/office/drawing/2010/main" val="0"/>
              </a:ext>
            </a:extLst>
          </a:blip>
          <a:srcRect/>
          <a:stretch/>
        </p:blipFill>
        <p:spPr>
          <a:xfrm>
            <a:off x="9833969" y="2920979"/>
            <a:ext cx="1875256" cy="1992122"/>
          </a:xfrm>
          <a:prstGeom prst="rect">
            <a:avLst/>
          </a:prstGeom>
          <a:ln>
            <a:solidFill>
              <a:schemeClr val="accent1"/>
            </a:solidFill>
          </a:ln>
        </p:spPr>
      </p:pic>
      <p:pic>
        <p:nvPicPr>
          <p:cNvPr id="12" name="Picture 11"/>
          <p:cNvPicPr>
            <a:picLocks noChangeAspect="1"/>
          </p:cNvPicPr>
          <p:nvPr/>
        </p:nvPicPr>
        <p:blipFill rotWithShape="1">
          <a:blip r:embed="rId10" cstate="print">
            <a:extLst>
              <a:ext uri="{28A0092B-C50C-407E-A947-70E740481C1C}">
                <a14:useLocalDpi xmlns:a14="http://schemas.microsoft.com/office/drawing/2010/main" val="0"/>
              </a:ext>
            </a:extLst>
          </a:blip>
          <a:srcRect/>
          <a:stretch/>
        </p:blipFill>
        <p:spPr>
          <a:xfrm>
            <a:off x="9819733" y="854691"/>
            <a:ext cx="1889492" cy="1992123"/>
          </a:xfrm>
          <a:prstGeom prst="rect">
            <a:avLst/>
          </a:prstGeom>
          <a:ln>
            <a:solidFill>
              <a:schemeClr val="accent1"/>
            </a:solidFill>
          </a:ln>
        </p:spPr>
      </p:pic>
    </p:spTree>
    <p:extLst>
      <p:ext uri="{BB962C8B-B14F-4D97-AF65-F5344CB8AC3E}">
        <p14:creationId xmlns:p14="http://schemas.microsoft.com/office/powerpoint/2010/main" val="3439536195"/>
      </p:ext>
    </p:extLst>
  </p:cSld>
  <p:clrMapOvr>
    <a:masterClrMapping/>
  </p:clrMapOvr>
  <mc:AlternateContent xmlns:mc="http://schemas.openxmlformats.org/markup-compatibility/2006" xmlns:p14="http://schemas.microsoft.com/office/powerpoint/2010/main">
    <mc:Choice Requires="p14">
      <p:transition spd="slow" p14:dur="2000" advTm="139747"/>
    </mc:Choice>
    <mc:Fallback xmlns="">
      <p:transition spd="slow" advTm="13974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142115"/>
            <a:ext cx="771433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6038" y="5755331"/>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17789" y="288041"/>
            <a:ext cx="5614025" cy="430887"/>
          </a:xfrm>
          <a:prstGeom prst="rect">
            <a:avLst/>
          </a:prstGeom>
          <a:noFill/>
        </p:spPr>
        <p:txBody>
          <a:bodyPr wrap="square" rtlCol="0">
            <a:spAutoFit/>
          </a:bodyPr>
          <a:lstStyle/>
          <a:p>
            <a:pPr lvl="0"/>
            <a:r>
              <a:rPr lang="en-US" sz="2200" dirty="0">
                <a:solidFill>
                  <a:prstClr val="white"/>
                </a:solidFill>
                <a:latin typeface="Tajawal Medium" panose="00000600000000000000" pitchFamily="2" charset="-78"/>
                <a:cs typeface="Tajawal Medium" panose="00000600000000000000" pitchFamily="2" charset="-78"/>
              </a:rPr>
              <a:t>I. The Digital Environment Characteristics</a:t>
            </a:r>
            <a:endParaRPr lang="en-US" sz="22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76509" y="554566"/>
            <a:ext cx="2470981" cy="5748868"/>
          </a:xfrm>
          <a:prstGeom prst="rect">
            <a:avLst/>
          </a:prstGeom>
        </p:spPr>
      </p:pic>
      <p:sp>
        <p:nvSpPr>
          <p:cNvPr id="19" name="TextBox 18"/>
          <p:cNvSpPr txBox="1"/>
          <p:nvPr/>
        </p:nvSpPr>
        <p:spPr>
          <a:xfrm>
            <a:off x="238564" y="1574430"/>
            <a:ext cx="7999439" cy="3901837"/>
          </a:xfrm>
          <a:prstGeom prst="rect">
            <a:avLst/>
          </a:prstGeom>
          <a:noFill/>
        </p:spPr>
        <p:txBody>
          <a:bodyPr wrap="square" rtlCol="0">
            <a:spAutoFit/>
          </a:bodyPr>
          <a:lstStyle/>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Nick </a:t>
            </a:r>
            <a:r>
              <a:rPr kumimoji="0" lang="en-US" sz="2400" b="1" i="0" u="none" strike="noStrike" kern="1200" cap="none" spc="0" normalizeH="0" baseline="0" noProof="0" dirty="0" err="1">
                <a:ln>
                  <a:noFill/>
                </a:ln>
                <a:solidFill>
                  <a:srgbClr val="0A1F61"/>
                </a:solidFill>
                <a:effectLst/>
                <a:uLnTx/>
                <a:uFillTx/>
                <a:latin typeface="Tajawal ExtraBold" panose="00000800000000000000" pitchFamily="2" charset="-78"/>
                <a:ea typeface="+mn-ea"/>
                <a:cs typeface="Tajawal ExtraBold" panose="00000800000000000000" pitchFamily="2" charset="-78"/>
              </a:rPr>
              <a:t>Couldry</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and Andreas </a:t>
            </a:r>
            <a:r>
              <a:rPr kumimoji="0" lang="en-US" sz="2400" b="1" i="0" u="none" strike="noStrike" kern="1200" cap="none" spc="0" normalizeH="0" baseline="0" noProof="0" dirty="0" err="1">
                <a:ln>
                  <a:noFill/>
                </a:ln>
                <a:solidFill>
                  <a:srgbClr val="0A1F61"/>
                </a:solidFill>
                <a:effectLst/>
                <a:uLnTx/>
                <a:uFillTx/>
                <a:latin typeface="Tajawal ExtraBold" panose="00000800000000000000" pitchFamily="2" charset="-78"/>
                <a:ea typeface="+mn-ea"/>
                <a:cs typeface="Tajawal ExtraBold" panose="00000800000000000000" pitchFamily="2" charset="-78"/>
              </a:rPr>
              <a:t>Hepp</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said that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Mediatization</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is indeed a process with far‐reaching </a:t>
            </a:r>
            <a:r>
              <a:rPr kumimoji="0" lang="en-US" sz="2400" b="1" i="0" u="none" strike="noStrike" kern="1200" cap="none" spc="0" normalizeH="0" baseline="0" noProof="0" dirty="0">
                <a:ln>
                  <a:noFill/>
                </a:ln>
                <a:effectLst/>
                <a:uLnTx/>
                <a:uFillTx/>
                <a:latin typeface="Tajawal ExtraBold" panose="00000800000000000000" pitchFamily="2" charset="-78"/>
                <a:ea typeface="+mn-ea"/>
                <a:cs typeface="Tajawal ExtraBold" panose="00000800000000000000" pitchFamily="2" charset="-78"/>
              </a:rPr>
              <a:t>consequences</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transformations</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introduced by digital technologies are changing the ways in which we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produce</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and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distribute</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information and knowledge, as well as the ways in which we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work</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and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socialize</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p>
        </p:txBody>
      </p:sp>
      <p:pic>
        <p:nvPicPr>
          <p:cNvPr id="2050"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75300" y="5707175"/>
            <a:ext cx="3992562" cy="688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a:extLst>
              <a:ext uri="{FF2B5EF4-FFF2-40B4-BE49-F238E27FC236}">
                <a16:creationId xmlns:a16="http://schemas.microsoft.com/office/drawing/2014/main" id="{D0BCE0FB-35B3-4852-A20B-48E20A8BDD3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431679" y="314640"/>
            <a:ext cx="3830187" cy="2210195"/>
          </a:xfrm>
          <a:prstGeom prst="rect">
            <a:avLst/>
          </a:prstGeom>
          <a:ln>
            <a:solidFill>
              <a:schemeClr val="accent1"/>
            </a:solidFill>
          </a:ln>
        </p:spPr>
      </p:pic>
    </p:spTree>
    <p:extLst>
      <p:ext uri="{BB962C8B-B14F-4D97-AF65-F5344CB8AC3E}">
        <p14:creationId xmlns:p14="http://schemas.microsoft.com/office/powerpoint/2010/main" val="1198373335"/>
      </p:ext>
    </p:extLst>
  </p:cSld>
  <p:clrMapOvr>
    <a:masterClrMapping/>
  </p:clrMapOvr>
  <mc:AlternateContent xmlns:mc="http://schemas.openxmlformats.org/markup-compatibility/2006" xmlns:p14="http://schemas.microsoft.com/office/powerpoint/2010/main">
    <mc:Choice Requires="p14">
      <p:transition spd="slow" p14:dur="2000" advTm="139747"/>
    </mc:Choice>
    <mc:Fallback xmlns="">
      <p:transition spd="slow" advTm="13974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397229"/>
            <a:ext cx="7787048"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6484" y="6125516"/>
            <a:ext cx="781378" cy="700698"/>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14990" y="630343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29993" y="594842"/>
            <a:ext cx="5854311" cy="430887"/>
          </a:xfrm>
          <a:prstGeom prst="rect">
            <a:avLst/>
          </a:prstGeom>
          <a:noFill/>
        </p:spPr>
        <p:txBody>
          <a:bodyPr wrap="square" rtlCol="0">
            <a:spAutoFit/>
          </a:bodyPr>
          <a:lstStyle/>
          <a:p>
            <a:pPr lvl="0"/>
            <a:r>
              <a:rPr lang="en-US" sz="2200" dirty="0">
                <a:solidFill>
                  <a:prstClr val="white"/>
                </a:solidFill>
                <a:latin typeface="Tajawal Medium" panose="00000600000000000000" pitchFamily="2" charset="-78"/>
                <a:cs typeface="Tajawal Medium" panose="00000600000000000000" pitchFamily="2" charset="-78"/>
              </a:rPr>
              <a:t>I. The Digital Environment Characteristics</a:t>
            </a:r>
            <a:endParaRPr lang="en-US" sz="22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374910" y="594842"/>
            <a:ext cx="2764698" cy="5748868"/>
          </a:xfrm>
          <a:prstGeom prst="rect">
            <a:avLst/>
          </a:prstGeom>
        </p:spPr>
      </p:pic>
      <p:sp>
        <p:nvSpPr>
          <p:cNvPr id="19" name="TextBox 18"/>
          <p:cNvSpPr txBox="1"/>
          <p:nvPr/>
        </p:nvSpPr>
        <p:spPr>
          <a:xfrm>
            <a:off x="222964" y="1473537"/>
            <a:ext cx="8555853" cy="4651979"/>
          </a:xfrm>
          <a:prstGeom prst="rect">
            <a:avLst/>
          </a:prstGeom>
          <a:noFill/>
        </p:spPr>
        <p:txBody>
          <a:bodyPr wrap="square" rtlCol="0">
            <a:spAutoFit/>
          </a:bodyPr>
          <a:lstStyle/>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Processes of </a:t>
            </a:r>
            <a:r>
              <a:rPr kumimoji="0" lang="en-US" sz="2000" b="1" i="0" u="none" strike="noStrike" kern="1200" cap="none" spc="0" normalizeH="0" baseline="0" noProof="0" dirty="0" err="1">
                <a:ln>
                  <a:noFill/>
                </a:ln>
                <a:solidFill>
                  <a:srgbClr val="C00000"/>
                </a:solidFill>
                <a:effectLst/>
                <a:uLnTx/>
                <a:uFillTx/>
                <a:latin typeface="Tajawal ExtraBold" panose="00000800000000000000" pitchFamily="2" charset="-78"/>
                <a:ea typeface="+mn-ea"/>
                <a:cs typeface="Tajawal ExtraBold" panose="00000800000000000000" pitchFamily="2" charset="-78"/>
              </a:rPr>
              <a:t>Mediatization</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that is the increasing presence of media in all aspects of life, have pushed social theorists to propose that we live what </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Mark </a:t>
            </a:r>
            <a:r>
              <a:rPr kumimoji="0" lang="en-US" sz="2000" b="1" i="0" u="none" strike="noStrike" kern="1200" cap="none" spc="0" normalizeH="0" baseline="0" noProof="0" dirty="0" err="1">
                <a:ln>
                  <a:noFill/>
                </a:ln>
                <a:solidFill>
                  <a:srgbClr val="0A1F61"/>
                </a:solidFill>
                <a:effectLst/>
                <a:uLnTx/>
                <a:uFillTx/>
                <a:latin typeface="Tajawal ExtraBold" panose="00000800000000000000" pitchFamily="2" charset="-78"/>
                <a:ea typeface="+mn-ea"/>
                <a:cs typeface="Tajawal ExtraBold" panose="00000800000000000000" pitchFamily="2" charset="-78"/>
              </a:rPr>
              <a:t>Deuze</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calls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Media lives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(2012).</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Media are to us as water is to fish</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he said.</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digital media environment that we live in is </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widespread, fluid, and highly efficient</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Indeed, We only note its absence: when we are </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disconnected</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it is </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stressful and problematic</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Think of when your phone stops working as the train you are riding goes into a tunnel.</a:t>
            </a:r>
          </a:p>
        </p:txBody>
      </p:sp>
      <p:pic>
        <p:nvPicPr>
          <p:cNvPr id="6" name="Picture 5"/>
          <p:cNvPicPr>
            <a:picLocks noChangeAspect="1"/>
          </p:cNvPicPr>
          <p:nvPr/>
        </p:nvPicPr>
        <p:blipFill rotWithShape="1">
          <a:blip r:embed="rId8" cstate="print">
            <a:extLst>
              <a:ext uri="{28A0092B-C50C-407E-A947-70E740481C1C}">
                <a14:useLocalDpi xmlns:a14="http://schemas.microsoft.com/office/drawing/2010/main" val="0"/>
              </a:ext>
            </a:extLst>
          </a:blip>
          <a:srcRect/>
          <a:stretch/>
        </p:blipFill>
        <p:spPr>
          <a:xfrm>
            <a:off x="9793391" y="107302"/>
            <a:ext cx="1927735" cy="2216554"/>
          </a:xfrm>
          <a:prstGeom prst="rect">
            <a:avLst/>
          </a:prstGeom>
          <a:ln>
            <a:solidFill>
              <a:schemeClr val="accent1"/>
            </a:solidFill>
          </a:ln>
        </p:spPr>
      </p:pic>
      <p:pic>
        <p:nvPicPr>
          <p:cNvPr id="11" name="Picture 10"/>
          <p:cNvPicPr>
            <a:picLocks noChangeAspect="1"/>
          </p:cNvPicPr>
          <p:nvPr/>
        </p:nvPicPr>
        <p:blipFill rotWithShape="1">
          <a:blip r:embed="rId9" cstate="print">
            <a:extLst>
              <a:ext uri="{28A0092B-C50C-407E-A947-70E740481C1C}">
                <a14:useLocalDpi xmlns:a14="http://schemas.microsoft.com/office/drawing/2010/main" val="0"/>
              </a:ext>
            </a:extLst>
          </a:blip>
          <a:srcRect/>
          <a:stretch/>
        </p:blipFill>
        <p:spPr>
          <a:xfrm>
            <a:off x="3475034" y="5992358"/>
            <a:ext cx="3693645" cy="622151"/>
          </a:xfrm>
          <a:prstGeom prst="rect">
            <a:avLst/>
          </a:prstGeom>
          <a:ln>
            <a:solidFill>
              <a:schemeClr val="accent1"/>
            </a:solidFill>
          </a:ln>
        </p:spPr>
      </p:pic>
      <p:pic>
        <p:nvPicPr>
          <p:cNvPr id="12" name="Picture 11"/>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660377" y="2381574"/>
            <a:ext cx="2193761" cy="2643177"/>
          </a:xfrm>
          <a:prstGeom prst="rect">
            <a:avLst/>
          </a:prstGeom>
          <a:ln>
            <a:solidFill>
              <a:schemeClr val="accent1"/>
            </a:solidFill>
          </a:ln>
        </p:spPr>
      </p:pic>
    </p:spTree>
    <p:extLst>
      <p:ext uri="{BB962C8B-B14F-4D97-AF65-F5344CB8AC3E}">
        <p14:creationId xmlns:p14="http://schemas.microsoft.com/office/powerpoint/2010/main" val="2684261230"/>
      </p:ext>
    </p:extLst>
  </p:cSld>
  <p:clrMapOvr>
    <a:masterClrMapping/>
  </p:clrMapOvr>
  <mc:AlternateContent xmlns:mc="http://schemas.openxmlformats.org/markup-compatibility/2006" xmlns:p14="http://schemas.microsoft.com/office/powerpoint/2010/main">
    <mc:Choice Requires="p14">
      <p:transition spd="slow" p14:dur="2000" advTm="160939"/>
    </mc:Choice>
    <mc:Fallback xmlns="">
      <p:transition spd="slow" advTm="16093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7208" y="401381"/>
            <a:ext cx="745772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406337" y="565642"/>
            <a:ext cx="6940251" cy="430887"/>
          </a:xfrm>
          <a:prstGeom prst="rect">
            <a:avLst/>
          </a:prstGeom>
          <a:noFill/>
        </p:spPr>
        <p:txBody>
          <a:bodyPr wrap="square" rtlCol="0">
            <a:spAutoFit/>
          </a:bodyPr>
          <a:lstStyle/>
          <a:p>
            <a:pPr lvl="0"/>
            <a:r>
              <a:rPr lang="en-US" sz="2200" dirty="0">
                <a:solidFill>
                  <a:prstClr val="white"/>
                </a:solidFill>
                <a:latin typeface="Tajawal Medium" panose="00000600000000000000" pitchFamily="2" charset="-78"/>
                <a:cs typeface="Tajawal Medium" panose="00000600000000000000" pitchFamily="2" charset="-78"/>
              </a:rPr>
              <a:t>I. The Digital Environment Characteristics</a:t>
            </a:r>
            <a:endParaRPr lang="en-US" sz="22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697204" y="50995"/>
            <a:ext cx="3370238" cy="6000668"/>
          </a:xfrm>
          <a:prstGeom prst="rect">
            <a:avLst/>
          </a:prstGeom>
        </p:spPr>
      </p:pic>
      <p:sp>
        <p:nvSpPr>
          <p:cNvPr id="19" name="TextBox 18"/>
          <p:cNvSpPr txBox="1"/>
          <p:nvPr/>
        </p:nvSpPr>
        <p:spPr>
          <a:xfrm>
            <a:off x="377984" y="1633537"/>
            <a:ext cx="7457721" cy="2932341"/>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Media theorist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Felix </a:t>
            </a:r>
            <a:r>
              <a:rPr kumimoji="0" lang="en-US" sz="2400" b="1" i="0" u="none" strike="noStrike" kern="1200" cap="none" spc="0" normalizeH="0" baseline="0" noProof="0" dirty="0" err="1">
                <a:ln>
                  <a:noFill/>
                </a:ln>
                <a:solidFill>
                  <a:srgbClr val="0A1F61"/>
                </a:solidFill>
                <a:effectLst/>
                <a:uLnTx/>
                <a:uFillTx/>
                <a:latin typeface="Tajawal ExtraBold" panose="00000800000000000000" pitchFamily="2" charset="-78"/>
                <a:ea typeface="+mn-ea"/>
                <a:cs typeface="Tajawal ExtraBold" panose="00000800000000000000" pitchFamily="2" charset="-78"/>
              </a:rPr>
              <a:t>Stalder</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describes this as the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Digital Condition</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 state in which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computer networks </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have become “the key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infrastructure</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for  all aspects of life” (2018).</a:t>
            </a:r>
          </a:p>
        </p:txBody>
      </p:sp>
      <p:pic>
        <p:nvPicPr>
          <p:cNvPr id="6" name="Picture 5"/>
          <p:cNvPicPr>
            <a:picLocks noChangeAspect="1"/>
          </p:cNvPicPr>
          <p:nvPr/>
        </p:nvPicPr>
        <p:blipFill rotWithShape="1">
          <a:blip r:embed="rId8" cstate="print">
            <a:extLst>
              <a:ext uri="{28A0092B-C50C-407E-A947-70E740481C1C}">
                <a14:useLocalDpi xmlns:a14="http://schemas.microsoft.com/office/drawing/2010/main" val="0"/>
              </a:ext>
            </a:extLst>
          </a:blip>
          <a:srcRect/>
          <a:stretch/>
        </p:blipFill>
        <p:spPr>
          <a:xfrm>
            <a:off x="9029768" y="131898"/>
            <a:ext cx="2954958" cy="2577151"/>
          </a:xfrm>
          <a:prstGeom prst="rect">
            <a:avLst/>
          </a:prstGeom>
          <a:ln>
            <a:solidFill>
              <a:schemeClr val="accent1"/>
            </a:solidFill>
          </a:ln>
        </p:spPr>
      </p:pic>
      <p:pic>
        <p:nvPicPr>
          <p:cNvPr id="11" name="Picture 10"/>
          <p:cNvPicPr>
            <a:picLocks noChangeAspect="1"/>
          </p:cNvPicPr>
          <p:nvPr/>
        </p:nvPicPr>
        <p:blipFill rotWithShape="1">
          <a:blip r:embed="rId9" cstate="print">
            <a:extLst>
              <a:ext uri="{28A0092B-C50C-407E-A947-70E740481C1C}">
                <a14:useLocalDpi xmlns:a14="http://schemas.microsoft.com/office/drawing/2010/main" val="0"/>
              </a:ext>
            </a:extLst>
          </a:blip>
          <a:srcRect/>
          <a:stretch/>
        </p:blipFill>
        <p:spPr>
          <a:xfrm>
            <a:off x="9175878" y="2825785"/>
            <a:ext cx="2638138" cy="2182796"/>
          </a:xfrm>
          <a:prstGeom prst="rect">
            <a:avLst/>
          </a:prstGeom>
          <a:ln>
            <a:solidFill>
              <a:schemeClr val="accent1"/>
            </a:solidFill>
          </a:ln>
        </p:spPr>
      </p:pic>
    </p:spTree>
    <p:extLst>
      <p:ext uri="{BB962C8B-B14F-4D97-AF65-F5344CB8AC3E}">
        <p14:creationId xmlns:p14="http://schemas.microsoft.com/office/powerpoint/2010/main" val="2973917810"/>
      </p:ext>
    </p:extLst>
  </p:cSld>
  <p:clrMapOvr>
    <a:masterClrMapping/>
  </p:clrMapOvr>
  <mc:AlternateContent xmlns:mc="http://schemas.openxmlformats.org/markup-compatibility/2006" xmlns:p14="http://schemas.microsoft.com/office/powerpoint/2010/main">
    <mc:Choice Requires="p14">
      <p:transition spd="slow" p14:dur="2000" advTm="45344"/>
    </mc:Choice>
    <mc:Fallback xmlns="">
      <p:transition spd="slow" advTm="4534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0899" y="295507"/>
            <a:ext cx="6928014"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6038" y="5755331"/>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553530" y="428887"/>
            <a:ext cx="4531189" cy="461665"/>
          </a:xfrm>
          <a:prstGeom prst="rect">
            <a:avLst/>
          </a:prstGeom>
          <a:noFill/>
        </p:spPr>
        <p:txBody>
          <a:bodyPr wrap="square" rtlCol="0">
            <a:spAutoFit/>
          </a:bodyPr>
          <a:lstStyle/>
          <a:p>
            <a:pPr lvl="0"/>
            <a:r>
              <a:rPr lang="en-US" sz="2400" dirty="0">
                <a:solidFill>
                  <a:prstClr val="white"/>
                </a:solidFill>
                <a:latin typeface="Tajawal Medium" panose="00000600000000000000" pitchFamily="2" charset="-78"/>
                <a:cs typeface="Tajawal Medium" panose="00000600000000000000" pitchFamily="2" charset="-78"/>
              </a:rPr>
              <a:t>II. The  Digital Media Definition : </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28938" y="75810"/>
            <a:ext cx="3306480" cy="6227624"/>
          </a:xfrm>
          <a:prstGeom prst="rect">
            <a:avLst/>
          </a:prstGeom>
        </p:spPr>
      </p:pic>
      <p:sp>
        <p:nvSpPr>
          <p:cNvPr id="19" name="TextBox 18"/>
          <p:cNvSpPr txBox="1"/>
          <p:nvPr/>
        </p:nvSpPr>
        <p:spPr>
          <a:xfrm>
            <a:off x="488074" y="1774065"/>
            <a:ext cx="7868636" cy="2793842"/>
          </a:xfrm>
          <a:prstGeom prst="rect">
            <a:avLst/>
          </a:prstGeom>
          <a:noFill/>
        </p:spPr>
        <p:txBody>
          <a:bodyPr wrap="square" rtlCol="0">
            <a:spAutoFit/>
          </a:bodyPr>
          <a:lstStyle/>
          <a:p>
            <a:pPr marL="285750" indent="-285750" algn="just">
              <a:lnSpc>
                <a:spcPct val="150000"/>
              </a:lnSpc>
              <a:buFont typeface="Arial" pitchFamily="34" charset="0"/>
              <a:buChar char="•"/>
            </a:pPr>
            <a:r>
              <a:rPr lang="en-US" sz="2400" dirty="0">
                <a:solidFill>
                  <a:srgbClr val="0A1F61"/>
                </a:solidFill>
                <a:latin typeface="Tajawal ExtraBold" panose="00000800000000000000" pitchFamily="2" charset="-78"/>
                <a:cs typeface="Tajawal ExtraBold" panose="00000800000000000000" pitchFamily="2" charset="-78"/>
              </a:rPr>
              <a:t>“</a:t>
            </a:r>
            <a:r>
              <a:rPr lang="en-US" sz="2400" b="1" dirty="0">
                <a:solidFill>
                  <a:srgbClr val="C00000"/>
                </a:solidFill>
                <a:latin typeface="Tajawal ExtraBold" panose="00000800000000000000" pitchFamily="2" charset="-78"/>
                <a:cs typeface="Tajawal ExtraBold" panose="00000800000000000000" pitchFamily="2" charset="-78"/>
              </a:rPr>
              <a:t>Digital</a:t>
            </a:r>
            <a:r>
              <a:rPr lang="en-US" sz="2400" dirty="0">
                <a:solidFill>
                  <a:srgbClr val="0A1F61"/>
                </a:solidFill>
                <a:latin typeface="Tajawal ExtraBold" panose="00000800000000000000" pitchFamily="2" charset="-78"/>
                <a:cs typeface="Tajawal ExtraBold" panose="00000800000000000000" pitchFamily="2" charset="-78"/>
              </a:rPr>
              <a:t>” refers to “</a:t>
            </a:r>
            <a:r>
              <a:rPr lang="en-US" sz="2400" b="1" dirty="0">
                <a:solidFill>
                  <a:srgbClr val="0A1F61"/>
                </a:solidFill>
                <a:latin typeface="Tajawal ExtraBold" panose="00000800000000000000" pitchFamily="2" charset="-78"/>
                <a:cs typeface="Tajawal ExtraBold" panose="00000800000000000000" pitchFamily="2" charset="-78"/>
              </a:rPr>
              <a:t>recording or storing information as a series of the numbers 1 and 0</a:t>
            </a:r>
            <a:r>
              <a:rPr lang="en-US" sz="2400" dirty="0">
                <a:solidFill>
                  <a:srgbClr val="0A1F61"/>
                </a:solidFill>
                <a:latin typeface="Tajawal ExtraBold" panose="00000800000000000000" pitchFamily="2" charset="-78"/>
                <a:cs typeface="Tajawal ExtraBold" panose="00000800000000000000" pitchFamily="2" charset="-78"/>
              </a:rPr>
              <a:t>”.</a:t>
            </a:r>
          </a:p>
          <a:p>
            <a:pPr marL="285750" indent="-285750" algn="just">
              <a:lnSpc>
                <a:spcPct val="150000"/>
              </a:lnSpc>
              <a:buFont typeface="Arial" pitchFamily="34" charset="0"/>
              <a:buChar char="•"/>
            </a:pPr>
            <a:r>
              <a:rPr lang="en-US" sz="2400" dirty="0">
                <a:solidFill>
                  <a:srgbClr val="0A1F61"/>
                </a:solidFill>
                <a:latin typeface="Tajawal ExtraBold" panose="00000800000000000000" pitchFamily="2" charset="-78"/>
                <a:cs typeface="Tajawal ExtraBold" panose="00000800000000000000" pitchFamily="2" charset="-78"/>
              </a:rPr>
              <a:t>We get the adjective </a:t>
            </a:r>
            <a:r>
              <a:rPr lang="en-US" sz="2400" b="1" dirty="0">
                <a:solidFill>
                  <a:srgbClr val="0A1F61"/>
                </a:solidFill>
                <a:latin typeface="Tajawal ExtraBold" panose="00000800000000000000" pitchFamily="2" charset="-78"/>
                <a:cs typeface="Tajawal ExtraBold" panose="00000800000000000000" pitchFamily="2" charset="-78"/>
              </a:rPr>
              <a:t>digital</a:t>
            </a:r>
            <a:r>
              <a:rPr lang="en-US" sz="2400" dirty="0">
                <a:solidFill>
                  <a:srgbClr val="0A1F61"/>
                </a:solidFill>
                <a:latin typeface="Tajawal ExtraBold" panose="00000800000000000000" pitchFamily="2" charset="-78"/>
                <a:cs typeface="Tajawal ExtraBold" panose="00000800000000000000" pitchFamily="2" charset="-78"/>
              </a:rPr>
              <a:t>, of the </a:t>
            </a:r>
            <a:r>
              <a:rPr lang="en-US" sz="2400" b="1" dirty="0">
                <a:solidFill>
                  <a:srgbClr val="0A1F61"/>
                </a:solidFill>
                <a:latin typeface="Tajawal ExtraBold" panose="00000800000000000000" pitchFamily="2" charset="-78"/>
                <a:cs typeface="Tajawal ExtraBold" panose="00000800000000000000" pitchFamily="2" charset="-78"/>
              </a:rPr>
              <a:t>Latin</a:t>
            </a:r>
            <a:r>
              <a:rPr lang="en-US" sz="2400" dirty="0">
                <a:solidFill>
                  <a:srgbClr val="0A1F61"/>
                </a:solidFill>
                <a:latin typeface="Tajawal ExtraBold" panose="00000800000000000000" pitchFamily="2" charset="-78"/>
                <a:cs typeface="Tajawal ExtraBold" panose="00000800000000000000" pitchFamily="2" charset="-78"/>
              </a:rPr>
              <a:t> word “</a:t>
            </a:r>
            <a:r>
              <a:rPr lang="en-US" sz="2400" b="1" dirty="0" err="1">
                <a:solidFill>
                  <a:srgbClr val="C00000"/>
                </a:solidFill>
                <a:latin typeface="Tajawal ExtraBold" panose="00000800000000000000" pitchFamily="2" charset="-78"/>
                <a:cs typeface="Tajawal ExtraBold" panose="00000800000000000000" pitchFamily="2" charset="-78"/>
              </a:rPr>
              <a:t>digitus</a:t>
            </a:r>
            <a:r>
              <a:rPr lang="en-US" sz="2400" b="1" dirty="0">
                <a:solidFill>
                  <a:srgbClr val="0A1F61"/>
                </a:solidFill>
                <a:latin typeface="Tajawal ExtraBold" panose="00000800000000000000" pitchFamily="2" charset="-78"/>
                <a:cs typeface="Tajawal ExtraBold" panose="00000800000000000000" pitchFamily="2" charset="-78"/>
              </a:rPr>
              <a:t>”, </a:t>
            </a:r>
            <a:r>
              <a:rPr lang="en-US" sz="2400" dirty="0">
                <a:solidFill>
                  <a:srgbClr val="0A1F61"/>
                </a:solidFill>
                <a:latin typeface="Tajawal ExtraBold" panose="00000800000000000000" pitchFamily="2" charset="-78"/>
                <a:cs typeface="Tajawal ExtraBold" panose="00000800000000000000" pitchFamily="2" charset="-78"/>
              </a:rPr>
              <a:t>that means "</a:t>
            </a:r>
            <a:r>
              <a:rPr lang="en-US" sz="2400" b="1" dirty="0">
                <a:solidFill>
                  <a:srgbClr val="0A1F61"/>
                </a:solidFill>
                <a:latin typeface="Tajawal ExtraBold" panose="00000800000000000000" pitchFamily="2" charset="-78"/>
                <a:cs typeface="Tajawal ExtraBold" panose="00000800000000000000" pitchFamily="2" charset="-78"/>
              </a:rPr>
              <a:t>finger</a:t>
            </a:r>
            <a:r>
              <a:rPr lang="en-US" sz="2400" dirty="0">
                <a:solidFill>
                  <a:srgbClr val="0A1F61"/>
                </a:solidFill>
                <a:latin typeface="Tajawal ExtraBold" panose="00000800000000000000" pitchFamily="2" charset="-78"/>
                <a:cs typeface="Tajawal ExtraBold" panose="00000800000000000000" pitchFamily="2" charset="-78"/>
              </a:rPr>
              <a:t> or </a:t>
            </a:r>
            <a:r>
              <a:rPr lang="en-US" sz="2400" b="1" dirty="0">
                <a:solidFill>
                  <a:srgbClr val="0A1F61"/>
                </a:solidFill>
                <a:latin typeface="Tajawal ExtraBold" panose="00000800000000000000" pitchFamily="2" charset="-78"/>
                <a:cs typeface="Tajawal ExtraBold" panose="00000800000000000000" pitchFamily="2" charset="-78"/>
              </a:rPr>
              <a:t>toe</a:t>
            </a:r>
            <a:r>
              <a:rPr lang="en-US" sz="2400" dirty="0">
                <a:solidFill>
                  <a:srgbClr val="0A1F61"/>
                </a:solidFill>
                <a:latin typeface="Tajawal ExtraBold" panose="00000800000000000000" pitchFamily="2" charset="-78"/>
                <a:cs typeface="Tajawal ExtraBold" panose="00000800000000000000" pitchFamily="2" charset="-78"/>
              </a:rPr>
              <a:t>," as fingers are often used for </a:t>
            </a:r>
            <a:r>
              <a:rPr lang="en-US" sz="2400" b="1" dirty="0">
                <a:solidFill>
                  <a:srgbClr val="0A1F61"/>
                </a:solidFill>
                <a:latin typeface="Tajawal ExtraBold" panose="00000800000000000000" pitchFamily="2" charset="-78"/>
                <a:cs typeface="Tajawal ExtraBold" panose="00000800000000000000" pitchFamily="2" charset="-78"/>
              </a:rPr>
              <a:t>counting</a:t>
            </a:r>
            <a:r>
              <a:rPr lang="en-US" sz="2400" dirty="0">
                <a:solidFill>
                  <a:srgbClr val="0A1F61"/>
                </a:solidFill>
                <a:latin typeface="Tajawal ExtraBold" panose="00000800000000000000" pitchFamily="2" charset="-78"/>
                <a:cs typeface="Tajawal ExtraBold" panose="00000800000000000000" pitchFamily="2" charset="-78"/>
              </a:rPr>
              <a:t>.</a:t>
            </a:r>
          </a:p>
        </p:txBody>
      </p:sp>
      <p:pic>
        <p:nvPicPr>
          <p:cNvPr id="4099" name="Picture 3"/>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106779" y="75810"/>
            <a:ext cx="2999495" cy="20627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1" name="Picture 5"/>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a:stretch/>
        </p:blipFill>
        <p:spPr bwMode="auto">
          <a:xfrm>
            <a:off x="9562716" y="2179661"/>
            <a:ext cx="2298565" cy="2570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53125436"/>
      </p:ext>
    </p:extLst>
  </p:cSld>
  <p:clrMapOvr>
    <a:masterClrMapping/>
  </p:clrMapOvr>
  <mc:AlternateContent xmlns:mc="http://schemas.openxmlformats.org/markup-compatibility/2006" xmlns:p14="http://schemas.microsoft.com/office/powerpoint/2010/main">
    <mc:Choice Requires="p14">
      <p:transition spd="slow" p14:dur="2000" advTm="139747"/>
    </mc:Choice>
    <mc:Fallback xmlns="">
      <p:transition spd="slow" advTm="13974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142115"/>
            <a:ext cx="7550555"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6038" y="5655986"/>
            <a:ext cx="1333209" cy="1195551"/>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704914" y="317134"/>
            <a:ext cx="4817792" cy="461665"/>
          </a:xfrm>
          <a:prstGeom prst="rect">
            <a:avLst/>
          </a:prstGeom>
          <a:noFill/>
        </p:spPr>
        <p:txBody>
          <a:bodyPr wrap="square" rtlCol="0">
            <a:spAutoFit/>
          </a:bodyPr>
          <a:lstStyle/>
          <a:p>
            <a:pPr lvl="0"/>
            <a:r>
              <a:rPr lang="en-US" sz="2400" dirty="0">
                <a:solidFill>
                  <a:prstClr val="white"/>
                </a:solidFill>
                <a:latin typeface="Tajawal Medium" panose="00000600000000000000" pitchFamily="2" charset="-78"/>
                <a:cs typeface="Tajawal Medium" panose="00000600000000000000" pitchFamily="2" charset="-78"/>
              </a:rPr>
              <a:t>II. The  Digital Media Definition : </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137717" y="142115"/>
            <a:ext cx="2968558" cy="6161319"/>
          </a:xfrm>
          <a:prstGeom prst="rect">
            <a:avLst/>
          </a:prstGeom>
        </p:spPr>
      </p:pic>
      <p:sp>
        <p:nvSpPr>
          <p:cNvPr id="19" name="TextBox 18"/>
          <p:cNvSpPr txBox="1"/>
          <p:nvPr/>
        </p:nvSpPr>
        <p:spPr>
          <a:xfrm>
            <a:off x="238564" y="1527159"/>
            <a:ext cx="8868216" cy="4049891"/>
          </a:xfrm>
          <a:prstGeom prst="rect">
            <a:avLst/>
          </a:prstGeom>
          <a:noFill/>
        </p:spPr>
        <p:txBody>
          <a:bodyPr wrap="square" rtlCol="0">
            <a:spAutoFit/>
          </a:bodyPr>
          <a:lstStyle/>
          <a:p>
            <a:pPr marL="285750" lvl="0" indent="-285750" algn="just">
              <a:lnSpc>
                <a:spcPct val="200000"/>
              </a:lnSpc>
              <a:buFont typeface="Arial" pitchFamily="34" charset="0"/>
              <a:buChar char="•"/>
            </a:pPr>
            <a:r>
              <a:rPr lang="en-US" sz="2200" b="1" dirty="0">
                <a:solidFill>
                  <a:srgbClr val="0A1F61"/>
                </a:solidFill>
                <a:latin typeface="Tajawal ExtraBold" panose="00000800000000000000" pitchFamily="2" charset="-78"/>
                <a:cs typeface="Tajawal ExtraBold" panose="00000800000000000000" pitchFamily="2" charset="-78"/>
              </a:rPr>
              <a:t>Media is used as a plural of </a:t>
            </a:r>
            <a:r>
              <a:rPr lang="en-US" sz="2200" b="1" dirty="0">
                <a:solidFill>
                  <a:srgbClr val="C00000"/>
                </a:solidFill>
                <a:latin typeface="Tajawal ExtraBold" panose="00000800000000000000" pitchFamily="2" charset="-78"/>
                <a:cs typeface="Tajawal ExtraBold" panose="00000800000000000000" pitchFamily="2" charset="-78"/>
              </a:rPr>
              <a:t>medium</a:t>
            </a:r>
            <a:r>
              <a:rPr lang="en-US" sz="2200" b="1" dirty="0">
                <a:solidFill>
                  <a:srgbClr val="0A1F61"/>
                </a:solidFill>
                <a:latin typeface="Tajawal ExtraBold" panose="00000800000000000000" pitchFamily="2" charset="-78"/>
                <a:cs typeface="Tajawal ExtraBold" panose="00000800000000000000" pitchFamily="2" charset="-78"/>
              </a:rPr>
              <a:t>.</a:t>
            </a:r>
          </a:p>
          <a:p>
            <a:pPr marL="285750" lvl="0" indent="-285750" algn="just">
              <a:lnSpc>
                <a:spcPct val="200000"/>
              </a:lnSpc>
              <a:buFont typeface="Arial" pitchFamily="34" charset="0"/>
              <a:buChar char="•"/>
            </a:pPr>
            <a:r>
              <a:rPr lang="en-US" sz="2200" b="1" dirty="0">
                <a:solidFill>
                  <a:srgbClr val="C00000"/>
                </a:solidFill>
                <a:latin typeface="Tajawal ExtraBold" panose="00000800000000000000" pitchFamily="2" charset="-78"/>
                <a:cs typeface="Tajawal ExtraBold" panose="00000800000000000000" pitchFamily="2" charset="-78"/>
              </a:rPr>
              <a:t>Media</a:t>
            </a:r>
            <a:r>
              <a:rPr lang="en-US" sz="2200" dirty="0">
                <a:solidFill>
                  <a:srgbClr val="C00000"/>
                </a:solidFill>
                <a:latin typeface="Tajawal ExtraBold" panose="00000800000000000000" pitchFamily="2" charset="-78"/>
                <a:cs typeface="Tajawal ExtraBold" panose="00000800000000000000" pitchFamily="2" charset="-78"/>
              </a:rPr>
              <a:t> </a:t>
            </a:r>
            <a:r>
              <a:rPr lang="en-US" sz="2200" dirty="0">
                <a:solidFill>
                  <a:srgbClr val="0A1F61"/>
                </a:solidFill>
                <a:latin typeface="Tajawal ExtraBold" panose="00000800000000000000" pitchFamily="2" charset="-78"/>
                <a:cs typeface="Tajawal ExtraBold" panose="00000800000000000000" pitchFamily="2" charset="-78"/>
              </a:rPr>
              <a:t>refers to </a:t>
            </a:r>
            <a:r>
              <a:rPr lang="en-US" sz="2200" b="1" dirty="0">
                <a:solidFill>
                  <a:srgbClr val="0A1F61"/>
                </a:solidFill>
                <a:latin typeface="Tajawal ExtraBold" panose="00000800000000000000" pitchFamily="2" charset="-78"/>
                <a:cs typeface="Tajawal ExtraBold" panose="00000800000000000000" pitchFamily="2" charset="-78"/>
              </a:rPr>
              <a:t>the medium through which information is transmitted</a:t>
            </a:r>
            <a:r>
              <a:rPr lang="en-US" sz="22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200000"/>
              </a:lnSpc>
              <a:buFont typeface="Arial" pitchFamily="34" charset="0"/>
              <a:buChar char="•"/>
            </a:pPr>
            <a:r>
              <a:rPr lang="en-US" sz="2200" dirty="0">
                <a:solidFill>
                  <a:srgbClr val="0A1F61"/>
                </a:solidFill>
                <a:latin typeface="Tajawal ExtraBold" panose="00000800000000000000" pitchFamily="2" charset="-78"/>
                <a:cs typeface="Tajawal ExtraBold" panose="00000800000000000000" pitchFamily="2" charset="-78"/>
              </a:rPr>
              <a:t>There are many </a:t>
            </a:r>
            <a:r>
              <a:rPr lang="en-US" sz="2200" b="1" dirty="0">
                <a:solidFill>
                  <a:srgbClr val="0A1F61"/>
                </a:solidFill>
                <a:latin typeface="Tajawal ExtraBold" panose="00000800000000000000" pitchFamily="2" charset="-78"/>
                <a:cs typeface="Tajawal ExtraBold" panose="00000800000000000000" pitchFamily="2" charset="-78"/>
              </a:rPr>
              <a:t>ways</a:t>
            </a:r>
            <a:r>
              <a:rPr lang="en-US" sz="2200" dirty="0">
                <a:solidFill>
                  <a:srgbClr val="0A1F61"/>
                </a:solidFill>
                <a:latin typeface="Tajawal ExtraBold" panose="00000800000000000000" pitchFamily="2" charset="-78"/>
                <a:cs typeface="Tajawal ExtraBold" panose="00000800000000000000" pitchFamily="2" charset="-78"/>
              </a:rPr>
              <a:t> to transmit information, but no matter what way.</a:t>
            </a:r>
          </a:p>
          <a:p>
            <a:pPr marL="285750" lvl="0" indent="-285750" algn="just">
              <a:lnSpc>
                <a:spcPct val="200000"/>
              </a:lnSpc>
              <a:buFont typeface="Arial" pitchFamily="34" charset="0"/>
              <a:buChar char="•"/>
            </a:pPr>
            <a:r>
              <a:rPr lang="en-US" sz="2200" b="1" dirty="0">
                <a:solidFill>
                  <a:srgbClr val="C00000"/>
                </a:solidFill>
                <a:latin typeface="Tajawal ExtraBold" panose="00000800000000000000" pitchFamily="2" charset="-78"/>
                <a:cs typeface="Tajawal ExtraBold" panose="00000800000000000000" pitchFamily="2" charset="-78"/>
              </a:rPr>
              <a:t>Media</a:t>
            </a:r>
            <a:r>
              <a:rPr lang="en-US" sz="2200" dirty="0">
                <a:solidFill>
                  <a:srgbClr val="C00000"/>
                </a:solidFill>
                <a:latin typeface="Tajawal ExtraBold" panose="00000800000000000000" pitchFamily="2" charset="-78"/>
                <a:cs typeface="Tajawal ExtraBold" panose="00000800000000000000" pitchFamily="2" charset="-78"/>
              </a:rPr>
              <a:t> </a:t>
            </a:r>
            <a:r>
              <a:rPr lang="en-US" sz="2200" dirty="0">
                <a:solidFill>
                  <a:srgbClr val="0A1F61"/>
                </a:solidFill>
                <a:latin typeface="Tajawal ExtraBold" panose="00000800000000000000" pitchFamily="2" charset="-78"/>
                <a:cs typeface="Tajawal ExtraBold" panose="00000800000000000000" pitchFamily="2" charset="-78"/>
              </a:rPr>
              <a:t>refers to any mass communication </a:t>
            </a:r>
            <a:r>
              <a:rPr lang="en-US" sz="2200" b="1" dirty="0">
                <a:solidFill>
                  <a:srgbClr val="C00000"/>
                </a:solidFill>
                <a:latin typeface="Tajawal ExtraBold" panose="00000800000000000000" pitchFamily="2" charset="-78"/>
                <a:cs typeface="Tajawal ExtraBold" panose="00000800000000000000" pitchFamily="2" charset="-78"/>
              </a:rPr>
              <a:t>vehicle</a:t>
            </a:r>
            <a:r>
              <a:rPr lang="en-US" sz="2200" dirty="0">
                <a:solidFill>
                  <a:srgbClr val="C00000"/>
                </a:solidFill>
                <a:latin typeface="Tajawal ExtraBold" panose="00000800000000000000" pitchFamily="2" charset="-78"/>
                <a:cs typeface="Tajawal ExtraBold" panose="00000800000000000000" pitchFamily="2" charset="-78"/>
              </a:rPr>
              <a:t> </a:t>
            </a:r>
            <a:r>
              <a:rPr lang="en-US" sz="2200" dirty="0">
                <a:solidFill>
                  <a:srgbClr val="0A1F61"/>
                </a:solidFill>
                <a:latin typeface="Tajawal ExtraBold" panose="00000800000000000000" pitchFamily="2" charset="-78"/>
                <a:cs typeface="Tajawal ExtraBold" panose="00000800000000000000" pitchFamily="2" charset="-78"/>
              </a:rPr>
              <a:t>such as newspapers, magazines, radio, television and internet that produce information, news, entertainment, and advertising messages to an audience.</a:t>
            </a:r>
          </a:p>
        </p:txBody>
      </p:sp>
      <p:pic>
        <p:nvPicPr>
          <p:cNvPr id="2050" name="Picture 2"/>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a:stretch/>
        </p:blipFill>
        <p:spPr bwMode="auto">
          <a:xfrm>
            <a:off x="9106780" y="262657"/>
            <a:ext cx="3035533" cy="274176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31247375"/>
      </p:ext>
    </p:extLst>
  </p:cSld>
  <p:clrMapOvr>
    <a:masterClrMapping/>
  </p:clrMapOvr>
  <mc:AlternateContent xmlns:mc="http://schemas.openxmlformats.org/markup-compatibility/2006" xmlns:p14="http://schemas.microsoft.com/office/powerpoint/2010/main">
    <mc:Choice Requires="p14">
      <p:transition spd="slow" p14:dur="2000" advTm="139747"/>
    </mc:Choice>
    <mc:Fallback xmlns="">
      <p:transition spd="slow" advTm="139747"/>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142115"/>
            <a:ext cx="7550555"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6038" y="5755331"/>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39256" y="331615"/>
            <a:ext cx="5158986" cy="461665"/>
          </a:xfrm>
          <a:prstGeom prst="rect">
            <a:avLst/>
          </a:prstGeom>
          <a:noFill/>
        </p:spPr>
        <p:txBody>
          <a:bodyPr wrap="square" rtlCol="0">
            <a:spAutoFit/>
          </a:bodyPr>
          <a:lstStyle/>
          <a:p>
            <a:pPr lvl="0"/>
            <a:r>
              <a:rPr lang="en-US" sz="2400" dirty="0">
                <a:solidFill>
                  <a:prstClr val="white"/>
                </a:solidFill>
                <a:latin typeface="Tajawal Medium" panose="00000600000000000000" pitchFamily="2" charset="-78"/>
                <a:cs typeface="Tajawal Medium" panose="00000600000000000000" pitchFamily="2" charset="-78"/>
              </a:rPr>
              <a:t>II. The  Digital Media Definition : </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76509" y="554566"/>
            <a:ext cx="2470981" cy="5748868"/>
          </a:xfrm>
          <a:prstGeom prst="rect">
            <a:avLst/>
          </a:prstGeom>
        </p:spPr>
      </p:pic>
      <p:sp>
        <p:nvSpPr>
          <p:cNvPr id="19" name="TextBox 18"/>
          <p:cNvSpPr txBox="1"/>
          <p:nvPr/>
        </p:nvSpPr>
        <p:spPr>
          <a:xfrm>
            <a:off x="376731" y="1905424"/>
            <a:ext cx="7550555" cy="2793842"/>
          </a:xfrm>
          <a:prstGeom prst="rect">
            <a:avLst/>
          </a:prstGeom>
          <a:noFill/>
        </p:spPr>
        <p:txBody>
          <a:bodyPr wrap="square" rtlCol="0">
            <a:spAutoFit/>
          </a:bodyPr>
          <a:lstStyle/>
          <a:p>
            <a:pPr marL="285750" lvl="0" indent="-285750" algn="just">
              <a:lnSpc>
                <a:spcPct val="150000"/>
              </a:lnSpc>
              <a:buFont typeface="Arial" pitchFamily="34" charset="0"/>
              <a:buChar char="•"/>
            </a:pPr>
            <a:r>
              <a:rPr lang="en-US" sz="2400" dirty="0">
                <a:solidFill>
                  <a:srgbClr val="0A1F61"/>
                </a:solidFill>
                <a:latin typeface="Tajawal ExtraBold" panose="00000800000000000000" pitchFamily="2" charset="-78"/>
                <a:cs typeface="Tajawal ExtraBold" panose="00000800000000000000" pitchFamily="2" charset="-78"/>
              </a:rPr>
              <a:t>“</a:t>
            </a:r>
            <a:r>
              <a:rPr lang="en-US" sz="2400" b="1" dirty="0">
                <a:solidFill>
                  <a:srgbClr val="C00000"/>
                </a:solidFill>
                <a:latin typeface="Tajawal ExtraBold" panose="00000800000000000000" pitchFamily="2" charset="-78"/>
                <a:cs typeface="Tajawal ExtraBold" panose="00000800000000000000" pitchFamily="2" charset="-78"/>
              </a:rPr>
              <a:t>Digital Media</a:t>
            </a:r>
            <a:r>
              <a:rPr lang="en-US" sz="2400" dirty="0">
                <a:solidFill>
                  <a:srgbClr val="0A1F61"/>
                </a:solidFill>
                <a:latin typeface="Tajawal ExtraBold" panose="00000800000000000000" pitchFamily="2" charset="-78"/>
                <a:cs typeface="Tajawal ExtraBold" panose="00000800000000000000" pitchFamily="2" charset="-78"/>
              </a:rPr>
              <a:t>” refers to “the means that they carry information represented by a </a:t>
            </a:r>
            <a:r>
              <a:rPr lang="en-US" sz="2400" b="1" dirty="0">
                <a:solidFill>
                  <a:srgbClr val="0A1F61"/>
                </a:solidFill>
                <a:latin typeface="Tajawal ExtraBold" panose="00000800000000000000" pitchFamily="2" charset="-78"/>
                <a:cs typeface="Tajawal ExtraBold" panose="00000800000000000000" pitchFamily="2" charset="-78"/>
              </a:rPr>
              <a:t>numeric code </a:t>
            </a:r>
            <a:r>
              <a:rPr lang="en-US" sz="2400" dirty="0">
                <a:solidFill>
                  <a:srgbClr val="0A1F61"/>
                </a:solidFill>
                <a:latin typeface="Tajawal ExtraBold" panose="00000800000000000000" pitchFamily="2" charset="-78"/>
                <a:cs typeface="Tajawal ExtraBold" panose="00000800000000000000" pitchFamily="2" charset="-78"/>
              </a:rPr>
              <a:t>and then transform it into </a:t>
            </a:r>
            <a:r>
              <a:rPr lang="en-US" sz="2400" b="1" dirty="0">
                <a:solidFill>
                  <a:srgbClr val="0A1F61"/>
                </a:solidFill>
                <a:latin typeface="Tajawal ExtraBold" panose="00000800000000000000" pitchFamily="2" charset="-78"/>
                <a:cs typeface="Tajawal ExtraBold" panose="00000800000000000000" pitchFamily="2" charset="-78"/>
              </a:rPr>
              <a:t>human language”</a:t>
            </a:r>
            <a:r>
              <a:rPr lang="en-US" sz="2400" dirty="0">
                <a:solidFill>
                  <a:srgbClr val="0A1F61"/>
                </a:solidFill>
                <a:latin typeface="Tajawal ExtraBold" panose="00000800000000000000" pitchFamily="2" charset="-78"/>
                <a:cs typeface="Tajawal ExtraBold" panose="00000800000000000000" pitchFamily="2" charset="-78"/>
              </a:rPr>
              <a:t>.</a:t>
            </a:r>
          </a:p>
          <a:p>
            <a:pPr marL="285750" lvl="0" indent="-285750" algn="just">
              <a:lnSpc>
                <a:spcPct val="150000"/>
              </a:lnSpc>
              <a:buFont typeface="Arial" pitchFamily="34" charset="0"/>
              <a:buChar char="•"/>
            </a:pPr>
            <a:r>
              <a:rPr lang="en-US" sz="2400" dirty="0">
                <a:solidFill>
                  <a:srgbClr val="0A1F61"/>
                </a:solidFill>
                <a:latin typeface="Tajawal ExtraBold" panose="00000800000000000000" pitchFamily="2" charset="-78"/>
                <a:cs typeface="Tajawal ExtraBold" panose="00000800000000000000" pitchFamily="2" charset="-78"/>
              </a:rPr>
              <a:t>This code is “</a:t>
            </a:r>
            <a:r>
              <a:rPr lang="en-US" sz="2400" b="1" dirty="0">
                <a:solidFill>
                  <a:srgbClr val="C00000"/>
                </a:solidFill>
                <a:latin typeface="Tajawal ExtraBold" panose="00000800000000000000" pitchFamily="2" charset="-78"/>
                <a:cs typeface="Tajawal ExtraBold" panose="00000800000000000000" pitchFamily="2" charset="-78"/>
              </a:rPr>
              <a:t>digital</a:t>
            </a:r>
            <a:r>
              <a:rPr lang="en-US" sz="2400" dirty="0">
                <a:solidFill>
                  <a:srgbClr val="0A1F61"/>
                </a:solidFill>
                <a:latin typeface="Tajawal ExtraBold" panose="00000800000000000000" pitchFamily="2" charset="-78"/>
                <a:cs typeface="Tajawal ExtraBold" panose="00000800000000000000" pitchFamily="2" charset="-78"/>
              </a:rPr>
              <a:t>” in the sense that it is based on the binary distinction between two symbols, </a:t>
            </a:r>
            <a:r>
              <a:rPr lang="en-US" sz="2400" b="1" dirty="0">
                <a:solidFill>
                  <a:srgbClr val="C00000"/>
                </a:solidFill>
                <a:latin typeface="Tajawal ExtraBold" panose="00000800000000000000" pitchFamily="2" charset="-78"/>
                <a:cs typeface="Tajawal ExtraBold" panose="00000800000000000000" pitchFamily="2" charset="-78"/>
              </a:rPr>
              <a:t>1 and 0</a:t>
            </a:r>
            <a:r>
              <a:rPr lang="en-US" sz="2400" dirty="0">
                <a:solidFill>
                  <a:srgbClr val="0A1F61"/>
                </a:solidFill>
                <a:latin typeface="Tajawal ExtraBold" panose="00000800000000000000" pitchFamily="2" charset="-78"/>
                <a:cs typeface="Tajawal ExtraBold" panose="00000800000000000000" pitchFamily="2" charset="-78"/>
              </a:rPr>
              <a:t>.</a:t>
            </a:r>
          </a:p>
        </p:txBody>
      </p:sp>
      <p:pic>
        <p:nvPicPr>
          <p:cNvPr id="5" name="Picture 4">
            <a:extLst>
              <a:ext uri="{FF2B5EF4-FFF2-40B4-BE49-F238E27FC236}">
                <a16:creationId xmlns:a16="http://schemas.microsoft.com/office/drawing/2014/main" id="{6FA58F62-D726-421E-BB75-6B2E2020145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181413" y="672171"/>
            <a:ext cx="4023838" cy="2876482"/>
          </a:xfrm>
          <a:prstGeom prst="rect">
            <a:avLst/>
          </a:prstGeom>
          <a:ln>
            <a:solidFill>
              <a:srgbClr val="24A9E1"/>
            </a:solidFill>
          </a:ln>
        </p:spPr>
      </p:pic>
    </p:spTree>
    <p:extLst>
      <p:ext uri="{BB962C8B-B14F-4D97-AF65-F5344CB8AC3E}">
        <p14:creationId xmlns:p14="http://schemas.microsoft.com/office/powerpoint/2010/main" val="1854266651"/>
      </p:ext>
    </p:extLst>
  </p:cSld>
  <p:clrMapOvr>
    <a:masterClrMapping/>
  </p:clrMapOvr>
  <mc:AlternateContent xmlns:mc="http://schemas.openxmlformats.org/markup-compatibility/2006" xmlns:p14="http://schemas.microsoft.com/office/powerpoint/2010/main">
    <mc:Choice Requires="p14">
      <p:transition spd="slow" p14:dur="2000" advTm="139747"/>
    </mc:Choice>
    <mc:Fallback xmlns="">
      <p:transition spd="slow" advTm="139747"/>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5" y="142115"/>
            <a:ext cx="718082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6038" y="5755331"/>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39256" y="331615"/>
            <a:ext cx="5158986" cy="461665"/>
          </a:xfrm>
          <a:prstGeom prst="rect">
            <a:avLst/>
          </a:prstGeom>
          <a:noFill/>
        </p:spPr>
        <p:txBody>
          <a:bodyPr wrap="square" rtlCol="0">
            <a:spAutoFit/>
          </a:bodyPr>
          <a:lstStyle/>
          <a:p>
            <a:pPr lvl="0"/>
            <a:r>
              <a:rPr lang="en-US" sz="2400" dirty="0">
                <a:solidFill>
                  <a:prstClr val="white"/>
                </a:solidFill>
                <a:latin typeface="Tajawal Medium" panose="00000600000000000000" pitchFamily="2" charset="-78"/>
                <a:cs typeface="Tajawal Medium" panose="00000600000000000000" pitchFamily="2" charset="-78"/>
              </a:rPr>
              <a:t>II. The  Digital Media Definition : </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76509" y="236724"/>
            <a:ext cx="2470981" cy="6066710"/>
          </a:xfrm>
          <a:prstGeom prst="rect">
            <a:avLst/>
          </a:prstGeom>
        </p:spPr>
      </p:pic>
      <p:sp>
        <p:nvSpPr>
          <p:cNvPr id="19" name="TextBox 18"/>
          <p:cNvSpPr txBox="1"/>
          <p:nvPr/>
        </p:nvSpPr>
        <p:spPr>
          <a:xfrm>
            <a:off x="295650" y="1633538"/>
            <a:ext cx="7382465" cy="3347840"/>
          </a:xfrm>
          <a:prstGeom prst="rect">
            <a:avLst/>
          </a:prstGeom>
          <a:noFill/>
        </p:spPr>
        <p:txBody>
          <a:bodyPr wrap="square" rtlCol="0">
            <a:spAutoFit/>
          </a:bodyPr>
          <a:lstStyle/>
          <a:p>
            <a:pPr marL="285750" lvl="0" indent="-285750" algn="just">
              <a:lnSpc>
                <a:spcPct val="150000"/>
              </a:lnSpc>
              <a:buFont typeface="Arial" pitchFamily="34" charset="0"/>
              <a:buChar char="•"/>
            </a:pPr>
            <a:r>
              <a:rPr lang="en-US" sz="2400" dirty="0">
                <a:solidFill>
                  <a:srgbClr val="0A1F61"/>
                </a:solidFill>
                <a:latin typeface="Tajawal ExtraBold" panose="00000800000000000000" pitchFamily="2" charset="-78"/>
                <a:cs typeface="Tajawal ExtraBold" panose="00000800000000000000" pitchFamily="2" charset="-78"/>
              </a:rPr>
              <a:t>Personal computers, mobile phones and smartphones, tablets, digital cameras, video game consoles, telecommunications satellites, credit cards, MP3 players, televisions, servers, browsers, social media services, or self‐tracking gadgets are all based on the processing of information in </a:t>
            </a:r>
            <a:r>
              <a:rPr lang="en-US" sz="2400" b="1" dirty="0">
                <a:solidFill>
                  <a:srgbClr val="0A1F61"/>
                </a:solidFill>
                <a:latin typeface="Tajawal ExtraBold" panose="00000800000000000000" pitchFamily="2" charset="-78"/>
                <a:cs typeface="Tajawal ExtraBold" panose="00000800000000000000" pitchFamily="2" charset="-78"/>
              </a:rPr>
              <a:t>digital</a:t>
            </a:r>
            <a:r>
              <a:rPr lang="en-US" sz="2400"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0A1F61"/>
                </a:solidFill>
                <a:latin typeface="Tajawal ExtraBold" panose="00000800000000000000" pitchFamily="2" charset="-78"/>
                <a:cs typeface="Tajawal ExtraBold" panose="00000800000000000000" pitchFamily="2" charset="-78"/>
              </a:rPr>
              <a:t>formats</a:t>
            </a:r>
            <a:r>
              <a:rPr lang="en-US" sz="2400" dirty="0">
                <a:solidFill>
                  <a:srgbClr val="0A1F61"/>
                </a:solidFill>
                <a:latin typeface="Tajawal ExtraBold" panose="00000800000000000000" pitchFamily="2" charset="-78"/>
                <a:cs typeface="Tajawal ExtraBold" panose="00000800000000000000" pitchFamily="2" charset="-78"/>
              </a:rPr>
              <a:t>.</a:t>
            </a:r>
          </a:p>
        </p:txBody>
      </p:sp>
      <p:pic>
        <p:nvPicPr>
          <p:cNvPr id="4100" name="Picture 4"/>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927287" y="426298"/>
            <a:ext cx="4269375" cy="379401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00652049"/>
      </p:ext>
    </p:extLst>
  </p:cSld>
  <p:clrMapOvr>
    <a:masterClrMapping/>
  </p:clrMapOvr>
  <mc:AlternateContent xmlns:mc="http://schemas.openxmlformats.org/markup-compatibility/2006" xmlns:p14="http://schemas.microsoft.com/office/powerpoint/2010/main">
    <mc:Choice Requires="p14">
      <p:transition spd="slow" p14:dur="2000" advTm="139747"/>
    </mc:Choice>
    <mc:Fallback xmlns="">
      <p:transition spd="slow" advTm="13974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142115"/>
            <a:ext cx="7550555"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6038" y="5755331"/>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09874" y="5963312"/>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95847" y="354511"/>
            <a:ext cx="4503893" cy="461665"/>
          </a:xfrm>
          <a:prstGeom prst="rect">
            <a:avLst/>
          </a:prstGeom>
          <a:noFill/>
        </p:spPr>
        <p:txBody>
          <a:bodyPr wrap="square" rtlCol="0">
            <a:spAutoFit/>
          </a:bodyPr>
          <a:lstStyle/>
          <a:p>
            <a:pPr lvl="0"/>
            <a:r>
              <a:rPr lang="en-US" sz="2400" dirty="0">
                <a:solidFill>
                  <a:prstClr val="white"/>
                </a:solidFill>
                <a:latin typeface="Tajawal Medium" panose="00000600000000000000" pitchFamily="2" charset="-78"/>
                <a:cs typeface="Tajawal Medium" panose="00000600000000000000" pitchFamily="2" charset="-78"/>
              </a:rPr>
              <a:t>II. The  Digital Media Definition : </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76509" y="554566"/>
            <a:ext cx="2470981" cy="5748868"/>
          </a:xfrm>
          <a:prstGeom prst="rect">
            <a:avLst/>
          </a:prstGeom>
        </p:spPr>
      </p:pic>
      <p:pic>
        <p:nvPicPr>
          <p:cNvPr id="1027"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286854" y="1118249"/>
            <a:ext cx="5816674" cy="55976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84643238"/>
      </p:ext>
    </p:extLst>
  </p:cSld>
  <p:clrMapOvr>
    <a:masterClrMapping/>
  </p:clrMapOvr>
  <mc:AlternateContent xmlns:mc="http://schemas.openxmlformats.org/markup-compatibility/2006" xmlns:p14="http://schemas.microsoft.com/office/powerpoint/2010/main">
    <mc:Choice Requires="p14">
      <p:transition spd="slow" p14:dur="2000" advTm="139747"/>
    </mc:Choice>
    <mc:Fallback xmlns="">
      <p:transition spd="slow" advTm="139747"/>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5" y="142115"/>
            <a:ext cx="688707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6038" y="5949243"/>
            <a:ext cx="1006185" cy="902293"/>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281723" y="273673"/>
            <a:ext cx="4989370" cy="461665"/>
          </a:xfrm>
          <a:prstGeom prst="rect">
            <a:avLst/>
          </a:prstGeom>
          <a:noFill/>
        </p:spPr>
        <p:txBody>
          <a:bodyPr wrap="square" rtlCol="0">
            <a:spAutoFit/>
          </a:bodyPr>
          <a:lstStyle/>
          <a:p>
            <a:pPr lvl="0" algn="ctr"/>
            <a:r>
              <a:rPr lang="es-ES" sz="2400" dirty="0">
                <a:solidFill>
                  <a:prstClr val="white"/>
                </a:solidFill>
                <a:latin typeface="Tajawal Medium" panose="00000600000000000000" pitchFamily="2" charset="-78"/>
                <a:cs typeface="Tajawal Medium" panose="00000600000000000000" pitchFamily="2" charset="-78"/>
              </a:rPr>
              <a:t>III. </a:t>
            </a:r>
            <a:r>
              <a:rPr lang="es-ES" sz="2400" dirty="0" err="1">
                <a:solidFill>
                  <a:prstClr val="white"/>
                </a:solidFill>
                <a:latin typeface="Tajawal Medium" panose="00000600000000000000" pitchFamily="2" charset="-78"/>
                <a:cs typeface="Tajawal Medium" panose="00000600000000000000" pitchFamily="2" charset="-78"/>
              </a:rPr>
              <a:t>The</a:t>
            </a:r>
            <a:r>
              <a:rPr lang="es-ES" sz="2400" dirty="0">
                <a:solidFill>
                  <a:prstClr val="white"/>
                </a:solidFill>
                <a:latin typeface="Tajawal Medium" panose="00000600000000000000" pitchFamily="2" charset="-78"/>
                <a:cs typeface="Tajawal Medium" panose="00000600000000000000" pitchFamily="2" charset="-78"/>
              </a:rPr>
              <a:t>  Digital Media </a:t>
            </a:r>
            <a:r>
              <a:rPr lang="es-ES" sz="2400" dirty="0" err="1">
                <a:solidFill>
                  <a:prstClr val="white"/>
                </a:solidFill>
                <a:latin typeface="Tajawal Medium" panose="00000600000000000000" pitchFamily="2" charset="-78"/>
                <a:cs typeface="Tajawal Medium" panose="00000600000000000000" pitchFamily="2" charset="-78"/>
              </a:rPr>
              <a:t>Types</a:t>
            </a:r>
            <a:r>
              <a:rPr lang="es-ES" sz="2400" dirty="0">
                <a:solidFill>
                  <a:prstClr val="white"/>
                </a:solidFill>
                <a:latin typeface="Tajawal Medium" panose="00000600000000000000" pitchFamily="2" charset="-78"/>
                <a:cs typeface="Tajawal Medium" panose="00000600000000000000" pitchFamily="2" charset="-78"/>
              </a:rPr>
              <a:t> : </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76509" y="554566"/>
            <a:ext cx="2470981" cy="5748868"/>
          </a:xfrm>
          <a:prstGeom prst="rect">
            <a:avLst/>
          </a:prstGeom>
        </p:spPr>
      </p:pic>
      <p:sp>
        <p:nvSpPr>
          <p:cNvPr id="19" name="TextBox 18"/>
          <p:cNvSpPr txBox="1"/>
          <p:nvPr/>
        </p:nvSpPr>
        <p:spPr>
          <a:xfrm>
            <a:off x="238564" y="1574430"/>
            <a:ext cx="9075688" cy="3163174"/>
          </a:xfrm>
          <a:prstGeom prst="rect">
            <a:avLst/>
          </a:prstGeom>
          <a:noFill/>
        </p:spPr>
        <p:txBody>
          <a:bodyPr wrap="square" rtlCol="0">
            <a:spAutoFit/>
          </a:bodyPr>
          <a:lstStyle/>
          <a:p>
            <a:pPr marL="285750" lvl="0" indent="-285750" algn="just">
              <a:lnSpc>
                <a:spcPct val="150000"/>
              </a:lnSpc>
              <a:buFont typeface="Arial" pitchFamily="34" charset="0"/>
              <a:buChar char="•"/>
            </a:pPr>
            <a:r>
              <a:rPr lang="en-US" sz="2800" dirty="0">
                <a:solidFill>
                  <a:srgbClr val="0A1F61"/>
                </a:solidFill>
                <a:latin typeface="Tajawal ExtraBold" panose="00000800000000000000" pitchFamily="2" charset="-78"/>
                <a:cs typeface="Tajawal ExtraBold" panose="00000800000000000000" pitchFamily="2" charset="-78"/>
              </a:rPr>
              <a:t>At present, the main types of digital media are </a:t>
            </a:r>
            <a:r>
              <a:rPr lang="en-US" sz="2800" b="1" dirty="0">
                <a:solidFill>
                  <a:srgbClr val="0A1F61"/>
                </a:solidFill>
                <a:latin typeface="Tajawal ExtraBold" panose="00000800000000000000" pitchFamily="2" charset="-78"/>
                <a:cs typeface="Tajawal ExtraBold" panose="00000800000000000000" pitchFamily="2" charset="-78"/>
              </a:rPr>
              <a:t>text</a:t>
            </a:r>
            <a:r>
              <a:rPr lang="en-US" sz="2800" dirty="0">
                <a:solidFill>
                  <a:srgbClr val="0A1F61"/>
                </a:solidFill>
                <a:latin typeface="Tajawal ExtraBold" panose="00000800000000000000" pitchFamily="2" charset="-78"/>
                <a:cs typeface="Tajawal ExtraBold" panose="00000800000000000000" pitchFamily="2" charset="-78"/>
              </a:rPr>
              <a:t>, </a:t>
            </a:r>
            <a:r>
              <a:rPr lang="en-US" sz="2800" b="1" dirty="0">
                <a:solidFill>
                  <a:srgbClr val="0A1F61"/>
                </a:solidFill>
                <a:latin typeface="Tajawal ExtraBold" panose="00000800000000000000" pitchFamily="2" charset="-78"/>
                <a:cs typeface="Tajawal ExtraBold" panose="00000800000000000000" pitchFamily="2" charset="-78"/>
              </a:rPr>
              <a:t>image</a:t>
            </a:r>
            <a:r>
              <a:rPr lang="en-US" sz="2800" dirty="0">
                <a:solidFill>
                  <a:srgbClr val="0A1F61"/>
                </a:solidFill>
                <a:latin typeface="Tajawal ExtraBold" panose="00000800000000000000" pitchFamily="2" charset="-78"/>
                <a:cs typeface="Tajawal ExtraBold" panose="00000800000000000000" pitchFamily="2" charset="-78"/>
              </a:rPr>
              <a:t>, </a:t>
            </a:r>
            <a:r>
              <a:rPr lang="en-US" sz="2800" b="1" dirty="0">
                <a:solidFill>
                  <a:srgbClr val="0A1F61"/>
                </a:solidFill>
                <a:latin typeface="Tajawal ExtraBold" panose="00000800000000000000" pitchFamily="2" charset="-78"/>
                <a:cs typeface="Tajawal ExtraBold" panose="00000800000000000000" pitchFamily="2" charset="-78"/>
              </a:rPr>
              <a:t>video</a:t>
            </a:r>
            <a:r>
              <a:rPr lang="en-US" sz="2800" dirty="0">
                <a:solidFill>
                  <a:srgbClr val="0A1F61"/>
                </a:solidFill>
                <a:latin typeface="Tajawal ExtraBold" panose="00000800000000000000" pitchFamily="2" charset="-78"/>
                <a:cs typeface="Tajawal ExtraBold" panose="00000800000000000000" pitchFamily="2" charset="-78"/>
              </a:rPr>
              <a:t> and </a:t>
            </a:r>
            <a:r>
              <a:rPr lang="en-US" sz="2800" b="1" dirty="0">
                <a:solidFill>
                  <a:srgbClr val="0A1F61"/>
                </a:solidFill>
                <a:latin typeface="Tajawal ExtraBold" panose="00000800000000000000" pitchFamily="2" charset="-78"/>
                <a:cs typeface="Tajawal ExtraBold" panose="00000800000000000000" pitchFamily="2" charset="-78"/>
              </a:rPr>
              <a:t>audio</a:t>
            </a:r>
            <a:r>
              <a:rPr lang="en-US" sz="2800" dirty="0">
                <a:solidFill>
                  <a:srgbClr val="0A1F61"/>
                </a:solidFill>
                <a:latin typeface="Tajawal ExtraBold" panose="00000800000000000000" pitchFamily="2" charset="-78"/>
                <a:cs typeface="Tajawal ExtraBold" panose="00000800000000000000" pitchFamily="2" charset="-78"/>
              </a:rPr>
              <a:t>.</a:t>
            </a:r>
          </a:p>
          <a:p>
            <a:pPr marL="285750" lvl="0" indent="-285750" algn="just">
              <a:lnSpc>
                <a:spcPct val="150000"/>
              </a:lnSpc>
              <a:buFont typeface="Arial" pitchFamily="34" charset="0"/>
              <a:buChar char="•"/>
            </a:pPr>
            <a:r>
              <a:rPr lang="en-US" sz="2800" dirty="0">
                <a:solidFill>
                  <a:srgbClr val="0A1F61"/>
                </a:solidFill>
                <a:latin typeface="Tajawal ExtraBold" panose="00000800000000000000" pitchFamily="2" charset="-78"/>
                <a:cs typeface="Tajawal ExtraBold" panose="00000800000000000000" pitchFamily="2" charset="-78"/>
              </a:rPr>
              <a:t> </a:t>
            </a:r>
            <a:r>
              <a:rPr lang="en-US" sz="2800" b="1" dirty="0">
                <a:solidFill>
                  <a:srgbClr val="0A1F61"/>
                </a:solidFill>
                <a:latin typeface="Tajawal ExtraBold" panose="00000800000000000000" pitchFamily="2" charset="-78"/>
                <a:cs typeface="Tajawal ExtraBold" panose="00000800000000000000" pitchFamily="2" charset="-78"/>
              </a:rPr>
              <a:t>Digital media </a:t>
            </a:r>
            <a:r>
              <a:rPr lang="en-US" sz="2800" dirty="0">
                <a:solidFill>
                  <a:srgbClr val="0A1F61"/>
                </a:solidFill>
                <a:latin typeface="Tajawal ExtraBold" panose="00000800000000000000" pitchFamily="2" charset="-78"/>
                <a:cs typeface="Tajawal ExtraBold" panose="00000800000000000000" pitchFamily="2" charset="-78"/>
              </a:rPr>
              <a:t>is sometime called </a:t>
            </a:r>
            <a:r>
              <a:rPr lang="en-US" sz="2800" b="1" dirty="0">
                <a:solidFill>
                  <a:srgbClr val="C00000"/>
                </a:solidFill>
                <a:latin typeface="Tajawal ExtraBold" panose="00000800000000000000" pitchFamily="2" charset="-78"/>
                <a:cs typeface="Tajawal ExtraBold" panose="00000800000000000000" pitchFamily="2" charset="-78"/>
              </a:rPr>
              <a:t>multimedia</a:t>
            </a:r>
            <a:r>
              <a:rPr lang="en-US" sz="2800" dirty="0">
                <a:solidFill>
                  <a:srgbClr val="0A1F61"/>
                </a:solidFill>
                <a:latin typeface="Tajawal ExtraBold" panose="00000800000000000000" pitchFamily="2" charset="-78"/>
                <a:cs typeface="Tajawal ExtraBold" panose="00000800000000000000" pitchFamily="2" charset="-78"/>
              </a:rPr>
              <a:t>.</a:t>
            </a:r>
          </a:p>
          <a:p>
            <a:pPr marL="285750" lvl="0" indent="-285750" algn="just">
              <a:lnSpc>
                <a:spcPct val="150000"/>
              </a:lnSpc>
              <a:buFont typeface="Arial" pitchFamily="34" charset="0"/>
              <a:buChar char="•"/>
            </a:pPr>
            <a:endParaRPr lang="en-US" sz="2800" dirty="0">
              <a:solidFill>
                <a:srgbClr val="0A1F61"/>
              </a:solidFill>
              <a:latin typeface="Tajawal ExtraBold" panose="00000800000000000000" pitchFamily="2" charset="-78"/>
              <a:cs typeface="Tajawal ExtraBold" panose="00000800000000000000" pitchFamily="2" charset="-78"/>
            </a:endParaRPr>
          </a:p>
          <a:p>
            <a:pPr marL="285750" lvl="0" indent="-285750" algn="just">
              <a:lnSpc>
                <a:spcPct val="150000"/>
              </a:lnSpc>
              <a:buFont typeface="Arial" pitchFamily="34" charset="0"/>
              <a:buChar char="•"/>
            </a:pPr>
            <a:endParaRPr lang="en-US" sz="2400" dirty="0">
              <a:solidFill>
                <a:srgbClr val="0A1F61"/>
              </a:solidFill>
              <a:latin typeface="Tajawal ExtraBold" panose="00000800000000000000" pitchFamily="2" charset="-78"/>
              <a:cs typeface="Tajawal ExtraBold" panose="00000800000000000000" pitchFamily="2" charset="-78"/>
            </a:endParaRPr>
          </a:p>
        </p:txBody>
      </p:sp>
      <p:pic>
        <p:nvPicPr>
          <p:cNvPr id="3075" name="Picture 3"/>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a:stretch/>
        </p:blipFill>
        <p:spPr bwMode="auto">
          <a:xfrm>
            <a:off x="621041" y="3695827"/>
            <a:ext cx="4513413" cy="21040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395243" y="3653565"/>
            <a:ext cx="3613463" cy="2168077"/>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54993145"/>
      </p:ext>
    </p:extLst>
  </p:cSld>
  <p:clrMapOvr>
    <a:masterClrMapping/>
  </p:clrMapOvr>
  <mc:AlternateContent xmlns:mc="http://schemas.openxmlformats.org/markup-compatibility/2006" xmlns:p14="http://schemas.microsoft.com/office/powerpoint/2010/main">
    <mc:Choice Requires="p14">
      <p:transition spd="slow" p14:dur="2000" advTm="139747"/>
    </mc:Choice>
    <mc:Fallback xmlns="">
      <p:transition spd="slow" advTm="139747"/>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5" y="142115"/>
            <a:ext cx="6622724"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6039" y="5906015"/>
            <a:ext cx="1054390" cy="945521"/>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401874" y="314641"/>
            <a:ext cx="4744514" cy="461665"/>
          </a:xfrm>
          <a:prstGeom prst="rect">
            <a:avLst/>
          </a:prstGeom>
          <a:noFill/>
        </p:spPr>
        <p:txBody>
          <a:bodyPr wrap="square" rtlCol="0">
            <a:spAutoFit/>
          </a:bodyPr>
          <a:lstStyle/>
          <a:p>
            <a:pPr lvl="0" algn="ctr"/>
            <a:r>
              <a:rPr lang="es-ES" sz="2400" dirty="0">
                <a:solidFill>
                  <a:prstClr val="white"/>
                </a:solidFill>
                <a:latin typeface="Tajawal Medium" panose="00000600000000000000" pitchFamily="2" charset="-78"/>
                <a:cs typeface="Tajawal Medium" panose="00000600000000000000" pitchFamily="2" charset="-78"/>
              </a:rPr>
              <a:t>III. </a:t>
            </a:r>
            <a:r>
              <a:rPr lang="es-ES" sz="2400" dirty="0" err="1">
                <a:solidFill>
                  <a:prstClr val="white"/>
                </a:solidFill>
                <a:latin typeface="Tajawal Medium" panose="00000600000000000000" pitchFamily="2" charset="-78"/>
                <a:cs typeface="Tajawal Medium" panose="00000600000000000000" pitchFamily="2" charset="-78"/>
              </a:rPr>
              <a:t>The</a:t>
            </a:r>
            <a:r>
              <a:rPr lang="es-ES" sz="2400" dirty="0">
                <a:solidFill>
                  <a:prstClr val="white"/>
                </a:solidFill>
                <a:latin typeface="Tajawal Medium" panose="00000600000000000000" pitchFamily="2" charset="-78"/>
                <a:cs typeface="Tajawal Medium" panose="00000600000000000000" pitchFamily="2" charset="-78"/>
              </a:rPr>
              <a:t>  Digital Media </a:t>
            </a:r>
            <a:r>
              <a:rPr lang="es-ES" sz="2400" dirty="0" err="1">
                <a:solidFill>
                  <a:prstClr val="white"/>
                </a:solidFill>
                <a:latin typeface="Tajawal Medium" panose="00000600000000000000" pitchFamily="2" charset="-78"/>
                <a:cs typeface="Tajawal Medium" panose="00000600000000000000" pitchFamily="2" charset="-78"/>
              </a:rPr>
              <a:t>Types</a:t>
            </a:r>
            <a:r>
              <a:rPr lang="es-ES" sz="2400" dirty="0">
                <a:solidFill>
                  <a:prstClr val="white"/>
                </a:solidFill>
                <a:latin typeface="Tajawal Medium" panose="00000600000000000000" pitchFamily="2" charset="-78"/>
                <a:cs typeface="Tajawal Medium" panose="00000600000000000000" pitchFamily="2" charset="-78"/>
              </a:rPr>
              <a:t> : </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76509" y="554566"/>
            <a:ext cx="2470981" cy="5748868"/>
          </a:xfrm>
          <a:prstGeom prst="rect">
            <a:avLst/>
          </a:prstGeom>
        </p:spPr>
      </p:pic>
      <p:sp>
        <p:nvSpPr>
          <p:cNvPr id="19" name="TextBox 18"/>
          <p:cNvSpPr txBox="1"/>
          <p:nvPr/>
        </p:nvSpPr>
        <p:spPr>
          <a:xfrm>
            <a:off x="238564" y="1450181"/>
            <a:ext cx="8546694" cy="4455835"/>
          </a:xfrm>
          <a:prstGeom prst="rect">
            <a:avLst/>
          </a:prstGeom>
          <a:noFill/>
        </p:spPr>
        <p:txBody>
          <a:bodyPr wrap="square" rtlCol="0">
            <a:spAutoFit/>
          </a:bodyPr>
          <a:lstStyle/>
          <a:p>
            <a:pPr marL="285750" lvl="0" indent="-285750" algn="just">
              <a:lnSpc>
                <a:spcPct val="150000"/>
              </a:lnSpc>
              <a:buFont typeface="Arial" pitchFamily="34" charset="0"/>
              <a:buChar char="•"/>
            </a:pPr>
            <a:r>
              <a:rPr lang="en-US" sz="2400" b="1" u="sng" dirty="0">
                <a:solidFill>
                  <a:srgbClr val="C00000"/>
                </a:solidFill>
                <a:latin typeface="Tajawal ExtraBold" panose="00000800000000000000" pitchFamily="2" charset="-78"/>
                <a:cs typeface="Tajawal ExtraBold" panose="00000800000000000000" pitchFamily="2" charset="-78"/>
              </a:rPr>
              <a:t>Texts </a:t>
            </a:r>
            <a:r>
              <a:rPr lang="en-US" sz="2400" dirty="0">
                <a:solidFill>
                  <a:srgbClr val="0A1F61"/>
                </a:solidFill>
                <a:latin typeface="Tajawal ExtraBold" panose="00000800000000000000" pitchFamily="2" charset="-78"/>
                <a:cs typeface="Tajawal ExtraBold" panose="00000800000000000000" pitchFamily="2" charset="-78"/>
              </a:rPr>
              <a:t>:</a:t>
            </a:r>
          </a:p>
          <a:p>
            <a:pPr marL="285750" lvl="0" indent="-285750" algn="just">
              <a:lnSpc>
                <a:spcPct val="150000"/>
              </a:lnSpc>
              <a:buFont typeface="Arial" pitchFamily="34" charset="0"/>
              <a:buChar char="•"/>
            </a:pPr>
            <a:r>
              <a:rPr lang="en-US" sz="2400" dirty="0">
                <a:solidFill>
                  <a:srgbClr val="0A1F61"/>
                </a:solidFill>
                <a:latin typeface="Tajawal ExtraBold" panose="00000800000000000000" pitchFamily="2" charset="-78"/>
                <a:cs typeface="Tajawal ExtraBold" panose="00000800000000000000" pitchFamily="2" charset="-78"/>
              </a:rPr>
              <a:t>Traditionally, people consumed </a:t>
            </a:r>
            <a:r>
              <a:rPr lang="en-US" sz="2400" b="1" dirty="0">
                <a:solidFill>
                  <a:srgbClr val="0A1F61"/>
                </a:solidFill>
                <a:latin typeface="Tajawal ExtraBold" panose="00000800000000000000" pitchFamily="2" charset="-78"/>
                <a:cs typeface="Tajawal ExtraBold" panose="00000800000000000000" pitchFamily="2" charset="-78"/>
              </a:rPr>
              <a:t>text</a:t>
            </a:r>
            <a:r>
              <a:rPr lang="en-US" sz="2400" dirty="0">
                <a:solidFill>
                  <a:srgbClr val="0A1F61"/>
                </a:solidFill>
                <a:latin typeface="Tajawal ExtraBold" panose="00000800000000000000" pitchFamily="2" charset="-78"/>
                <a:cs typeface="Tajawal ExtraBold" panose="00000800000000000000" pitchFamily="2" charset="-78"/>
              </a:rPr>
              <a:t> via books, print newspapers, magazines, and the like. </a:t>
            </a:r>
          </a:p>
          <a:p>
            <a:pPr marL="285750" lvl="0" indent="-285750" algn="just">
              <a:lnSpc>
                <a:spcPct val="150000"/>
              </a:lnSpc>
              <a:buFont typeface="Arial" pitchFamily="34" charset="0"/>
              <a:buChar char="•"/>
            </a:pPr>
            <a:r>
              <a:rPr lang="en-US" sz="2400" dirty="0">
                <a:solidFill>
                  <a:srgbClr val="0A1F61"/>
                </a:solidFill>
                <a:latin typeface="Tajawal ExtraBold" panose="00000800000000000000" pitchFamily="2" charset="-78"/>
                <a:cs typeface="Tajawal ExtraBold" panose="00000800000000000000" pitchFamily="2" charset="-78"/>
              </a:rPr>
              <a:t>Even though digital media has proliferated, the desire for those kinds of reading experiences has increased. </a:t>
            </a:r>
          </a:p>
          <a:p>
            <a:pPr marL="285750" lvl="0" indent="-285750" algn="just">
              <a:lnSpc>
                <a:spcPct val="150000"/>
              </a:lnSpc>
              <a:buFont typeface="Arial" pitchFamily="34" charset="0"/>
              <a:buChar char="•"/>
            </a:pPr>
            <a:r>
              <a:rPr lang="en-US" sz="2400" dirty="0">
                <a:solidFill>
                  <a:srgbClr val="0A1F61"/>
                </a:solidFill>
                <a:latin typeface="Tajawal ExtraBold" panose="00000800000000000000" pitchFamily="2" charset="-78"/>
                <a:cs typeface="Tajawal ExtraBold" panose="00000800000000000000" pitchFamily="2" charset="-78"/>
              </a:rPr>
              <a:t>The proliferation of  </a:t>
            </a:r>
            <a:r>
              <a:rPr lang="en-US" sz="2400" b="1" dirty="0">
                <a:solidFill>
                  <a:srgbClr val="0A1F61"/>
                </a:solidFill>
                <a:latin typeface="Tajawal ExtraBold" panose="00000800000000000000" pitchFamily="2" charset="-78"/>
                <a:cs typeface="Tajawal ExtraBold" panose="00000800000000000000" pitchFamily="2" charset="-78"/>
              </a:rPr>
              <a:t>news websites</a:t>
            </a:r>
            <a:r>
              <a:rPr lang="en-US" sz="2400" dirty="0">
                <a:solidFill>
                  <a:srgbClr val="0A1F61"/>
                </a:solidFill>
                <a:latin typeface="Tajawal ExtraBold" panose="00000800000000000000" pitchFamily="2" charset="-78"/>
                <a:cs typeface="Tajawal ExtraBold" panose="00000800000000000000" pitchFamily="2" charset="-78"/>
              </a:rPr>
              <a:t>, the popularity of resources like </a:t>
            </a:r>
            <a:r>
              <a:rPr lang="en-US" sz="2400" b="1" dirty="0">
                <a:solidFill>
                  <a:srgbClr val="0A1F61"/>
                </a:solidFill>
                <a:latin typeface="Tajawal ExtraBold" panose="00000800000000000000" pitchFamily="2" charset="-78"/>
                <a:cs typeface="Tajawal ExtraBold" panose="00000800000000000000" pitchFamily="2" charset="-78"/>
              </a:rPr>
              <a:t>Wikipedia</a:t>
            </a:r>
            <a:r>
              <a:rPr lang="en-US" sz="2400" dirty="0">
                <a:solidFill>
                  <a:srgbClr val="0A1F61"/>
                </a:solidFill>
                <a:latin typeface="Tajawal ExtraBold" panose="00000800000000000000" pitchFamily="2" charset="-78"/>
                <a:cs typeface="Tajawal ExtraBold" panose="00000800000000000000" pitchFamily="2" charset="-78"/>
              </a:rPr>
              <a:t>,</a:t>
            </a:r>
            <a:r>
              <a:rPr lang="en-US" sz="2400" b="1" dirty="0">
                <a:solidFill>
                  <a:srgbClr val="0A1F61"/>
                </a:solidFill>
                <a:latin typeface="Tajawal ExtraBold" panose="00000800000000000000" pitchFamily="2" charset="-78"/>
                <a:cs typeface="Tajawal ExtraBold" panose="00000800000000000000" pitchFamily="2" charset="-78"/>
              </a:rPr>
              <a:t> </a:t>
            </a:r>
            <a:r>
              <a:rPr lang="en-US" sz="2400" dirty="0">
                <a:solidFill>
                  <a:srgbClr val="0A1F61"/>
                </a:solidFill>
                <a:latin typeface="Tajawal ExtraBold" panose="00000800000000000000" pitchFamily="2" charset="-78"/>
                <a:cs typeface="Tajawal ExtraBold" panose="00000800000000000000" pitchFamily="2" charset="-78"/>
              </a:rPr>
              <a:t>and the rise of </a:t>
            </a:r>
            <a:r>
              <a:rPr lang="en-US" sz="2400" b="1" dirty="0">
                <a:solidFill>
                  <a:srgbClr val="C00000"/>
                </a:solidFill>
                <a:latin typeface="Tajawal ExtraBold" panose="00000800000000000000" pitchFamily="2" charset="-78"/>
                <a:cs typeface="Tajawal ExtraBold" panose="00000800000000000000" pitchFamily="2" charset="-78"/>
              </a:rPr>
              <a:t>e-readers</a:t>
            </a:r>
            <a:r>
              <a:rPr lang="en-US" sz="2400" dirty="0">
                <a:solidFill>
                  <a:srgbClr val="0A1F61"/>
                </a:solidFill>
                <a:latin typeface="Tajawal ExtraBold" panose="00000800000000000000" pitchFamily="2" charset="-78"/>
                <a:cs typeface="Tajawal ExtraBold" panose="00000800000000000000" pitchFamily="2" charset="-78"/>
              </a:rPr>
              <a:t> underline the continued importance of </a:t>
            </a:r>
            <a:r>
              <a:rPr lang="en-US" sz="2400" b="1" dirty="0">
                <a:solidFill>
                  <a:srgbClr val="0A1F61"/>
                </a:solidFill>
                <a:latin typeface="Tajawal ExtraBold" panose="00000800000000000000" pitchFamily="2" charset="-78"/>
                <a:cs typeface="Tajawal ExtraBold" panose="00000800000000000000" pitchFamily="2" charset="-78"/>
              </a:rPr>
              <a:t>written work </a:t>
            </a:r>
            <a:r>
              <a:rPr lang="en-US" sz="2400" dirty="0">
                <a:solidFill>
                  <a:srgbClr val="0A1F61"/>
                </a:solidFill>
                <a:latin typeface="Tajawal ExtraBold" panose="00000800000000000000" pitchFamily="2" charset="-78"/>
                <a:cs typeface="Tajawal ExtraBold" panose="00000800000000000000" pitchFamily="2" charset="-78"/>
              </a:rPr>
              <a:t>in digital media.</a:t>
            </a:r>
          </a:p>
        </p:txBody>
      </p:sp>
      <p:pic>
        <p:nvPicPr>
          <p:cNvPr id="7170" name="Picture 2"/>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029768" y="314641"/>
            <a:ext cx="3162232" cy="24566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8236392"/>
      </p:ext>
    </p:extLst>
  </p:cSld>
  <p:clrMapOvr>
    <a:masterClrMapping/>
  </p:clrMapOvr>
  <mc:AlternateContent xmlns:mc="http://schemas.openxmlformats.org/markup-compatibility/2006" xmlns:p14="http://schemas.microsoft.com/office/powerpoint/2010/main">
    <mc:Choice Requires="p14">
      <p:transition spd="slow" p14:dur="2000" advTm="139747"/>
    </mc:Choice>
    <mc:Fallback xmlns="">
      <p:transition spd="slow" advTm="139747"/>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142115"/>
            <a:ext cx="7550555"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6038" y="5755331"/>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881202" y="286716"/>
            <a:ext cx="4476598" cy="461665"/>
          </a:xfrm>
          <a:prstGeom prst="rect">
            <a:avLst/>
          </a:prstGeom>
          <a:noFill/>
        </p:spPr>
        <p:txBody>
          <a:bodyPr wrap="square" rtlCol="0">
            <a:spAutoFit/>
          </a:bodyPr>
          <a:lstStyle/>
          <a:p>
            <a:pPr lvl="0"/>
            <a:r>
              <a:rPr lang="en-US" sz="2400" dirty="0">
                <a:solidFill>
                  <a:prstClr val="white"/>
                </a:solidFill>
                <a:latin typeface="Tajawal Medium" panose="00000600000000000000" pitchFamily="2" charset="-78"/>
                <a:cs typeface="Tajawal Medium" panose="00000600000000000000" pitchFamily="2" charset="-78"/>
              </a:rPr>
              <a:t>III. The  Digital Media Types : </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76509" y="554566"/>
            <a:ext cx="2470981" cy="5748868"/>
          </a:xfrm>
          <a:prstGeom prst="rect">
            <a:avLst/>
          </a:prstGeom>
        </p:spPr>
      </p:pic>
      <p:sp>
        <p:nvSpPr>
          <p:cNvPr id="19" name="TextBox 18"/>
          <p:cNvSpPr txBox="1"/>
          <p:nvPr/>
        </p:nvSpPr>
        <p:spPr>
          <a:xfrm>
            <a:off x="238564" y="1574430"/>
            <a:ext cx="8285890" cy="3244158"/>
          </a:xfrm>
          <a:prstGeom prst="rect">
            <a:avLst/>
          </a:prstGeom>
          <a:noFill/>
        </p:spPr>
        <p:txBody>
          <a:bodyPr wrap="square" rtlCol="0">
            <a:spAutoFit/>
          </a:bodyPr>
          <a:lstStyle/>
          <a:p>
            <a:pPr marL="285750" lvl="0" indent="-285750" algn="just">
              <a:lnSpc>
                <a:spcPct val="150000"/>
              </a:lnSpc>
              <a:buFont typeface="Arial" pitchFamily="34" charset="0"/>
              <a:buChar char="•"/>
            </a:pPr>
            <a:r>
              <a:rPr lang="en-US" sz="2800" b="1" u="sng" dirty="0">
                <a:solidFill>
                  <a:srgbClr val="C00000"/>
                </a:solidFill>
                <a:latin typeface="Tajawal ExtraBold" panose="00000800000000000000" pitchFamily="2" charset="-78"/>
                <a:cs typeface="Tajawal ExtraBold" panose="00000800000000000000" pitchFamily="2" charset="-78"/>
              </a:rPr>
              <a:t>Video</a:t>
            </a:r>
            <a:r>
              <a:rPr lang="en-US" sz="2800" u="sng" dirty="0">
                <a:solidFill>
                  <a:srgbClr val="C00000"/>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pPr>
            <a:r>
              <a:rPr lang="en-US" sz="2800" dirty="0">
                <a:solidFill>
                  <a:srgbClr val="0A1F61"/>
                </a:solidFill>
                <a:latin typeface="Tajawal ExtraBold" panose="00000800000000000000" pitchFamily="2" charset="-78"/>
                <a:cs typeface="Tajawal ExtraBold" panose="00000800000000000000" pitchFamily="2" charset="-78"/>
              </a:rPr>
              <a:t>Many digital media outlets are </a:t>
            </a:r>
            <a:r>
              <a:rPr lang="en-US" sz="2800" b="1" dirty="0">
                <a:solidFill>
                  <a:srgbClr val="0A1F61"/>
                </a:solidFill>
                <a:latin typeface="Tajawal ExtraBold" panose="00000800000000000000" pitchFamily="2" charset="-78"/>
                <a:cs typeface="Tajawal ExtraBold" panose="00000800000000000000" pitchFamily="2" charset="-78"/>
              </a:rPr>
              <a:t>visual</a:t>
            </a:r>
            <a:r>
              <a:rPr lang="en-US" sz="2800" dirty="0">
                <a:solidFill>
                  <a:srgbClr val="0A1F61"/>
                </a:solidFill>
                <a:latin typeface="Tajawal ExtraBold" panose="00000800000000000000" pitchFamily="2" charset="-78"/>
                <a:cs typeface="Tajawal ExtraBold" panose="00000800000000000000" pitchFamily="2" charset="-78"/>
              </a:rPr>
              <a:t>, from streaming </a:t>
            </a:r>
            <a:r>
              <a:rPr lang="en-US" sz="2800" b="1" dirty="0">
                <a:solidFill>
                  <a:srgbClr val="0A1F61"/>
                </a:solidFill>
                <a:latin typeface="Tajawal ExtraBold" panose="00000800000000000000" pitchFamily="2" charset="-78"/>
                <a:cs typeface="Tajawal ExtraBold" panose="00000800000000000000" pitchFamily="2" charset="-78"/>
              </a:rPr>
              <a:t>movie</a:t>
            </a:r>
            <a:r>
              <a:rPr lang="en-US" sz="2800" dirty="0">
                <a:solidFill>
                  <a:srgbClr val="0A1F61"/>
                </a:solidFill>
                <a:latin typeface="Tajawal ExtraBold" panose="00000800000000000000" pitchFamily="2" charset="-78"/>
                <a:cs typeface="Tajawal ExtraBold" panose="00000800000000000000" pitchFamily="2" charset="-78"/>
              </a:rPr>
              <a:t> and </a:t>
            </a:r>
            <a:r>
              <a:rPr lang="en-US" sz="2800" b="1" dirty="0">
                <a:solidFill>
                  <a:srgbClr val="0A1F61"/>
                </a:solidFill>
                <a:latin typeface="Tajawal ExtraBold" panose="00000800000000000000" pitchFamily="2" charset="-78"/>
                <a:cs typeface="Tajawal ExtraBold" panose="00000800000000000000" pitchFamily="2" charset="-78"/>
              </a:rPr>
              <a:t>television</a:t>
            </a:r>
            <a:r>
              <a:rPr lang="en-US" sz="2800" dirty="0">
                <a:solidFill>
                  <a:srgbClr val="0A1F61"/>
                </a:solidFill>
                <a:latin typeface="Tajawal ExtraBold" panose="00000800000000000000" pitchFamily="2" charset="-78"/>
                <a:cs typeface="Tajawal ExtraBold" panose="00000800000000000000" pitchFamily="2" charset="-78"/>
              </a:rPr>
              <a:t> services such as </a:t>
            </a:r>
            <a:r>
              <a:rPr lang="en-US" sz="2800" b="1" dirty="0">
                <a:solidFill>
                  <a:srgbClr val="C00000"/>
                </a:solidFill>
                <a:latin typeface="Tajawal ExtraBold" panose="00000800000000000000" pitchFamily="2" charset="-78"/>
                <a:cs typeface="Tajawal ExtraBold" panose="00000800000000000000" pitchFamily="2" charset="-78"/>
              </a:rPr>
              <a:t>Netflix</a:t>
            </a:r>
            <a:r>
              <a:rPr lang="en-US" sz="2800" dirty="0">
                <a:solidFill>
                  <a:srgbClr val="0A1F61"/>
                </a:solidFill>
                <a:latin typeface="Tajawal ExtraBold" panose="00000800000000000000" pitchFamily="2" charset="-78"/>
                <a:cs typeface="Tajawal ExtraBold" panose="00000800000000000000" pitchFamily="2" charset="-78"/>
              </a:rPr>
              <a:t> . </a:t>
            </a:r>
          </a:p>
          <a:p>
            <a:pPr marL="285750" lvl="0" indent="-285750" algn="just">
              <a:lnSpc>
                <a:spcPct val="150000"/>
              </a:lnSpc>
              <a:buFont typeface="Arial" pitchFamily="34" charset="0"/>
              <a:buChar char="•"/>
            </a:pPr>
            <a:r>
              <a:rPr lang="en-US" sz="2800" dirty="0">
                <a:solidFill>
                  <a:srgbClr val="0A1F61"/>
                </a:solidFill>
                <a:latin typeface="Tajawal ExtraBold" panose="00000800000000000000" pitchFamily="2" charset="-78"/>
                <a:cs typeface="Tajawal ExtraBold" panose="00000800000000000000" pitchFamily="2" charset="-78"/>
              </a:rPr>
              <a:t>One of the biggest players in visual digital media is </a:t>
            </a:r>
            <a:r>
              <a:rPr lang="en-US" sz="2800" b="1" dirty="0">
                <a:solidFill>
                  <a:srgbClr val="C00000"/>
                </a:solidFill>
                <a:latin typeface="Tajawal ExtraBold" panose="00000800000000000000" pitchFamily="2" charset="-78"/>
                <a:cs typeface="Tajawal ExtraBold" panose="00000800000000000000" pitchFamily="2" charset="-78"/>
              </a:rPr>
              <a:t>YouTube</a:t>
            </a:r>
            <a:r>
              <a:rPr lang="en-US" sz="2800" dirty="0">
                <a:solidFill>
                  <a:srgbClr val="0A1F61"/>
                </a:solidFill>
                <a:latin typeface="Tajawal ExtraBold" panose="00000800000000000000" pitchFamily="2" charset="-78"/>
                <a:cs typeface="Tajawal ExtraBold" panose="00000800000000000000" pitchFamily="2" charset="-78"/>
              </a:rPr>
              <a:t>, which hosts billions of videos. </a:t>
            </a:r>
            <a:endParaRPr lang="en-US" sz="2400" dirty="0">
              <a:solidFill>
                <a:srgbClr val="0A1F61"/>
              </a:solidFill>
              <a:latin typeface="Tajawal ExtraBold" panose="00000800000000000000" pitchFamily="2" charset="-78"/>
              <a:cs typeface="Tajawal ExtraBold" panose="00000800000000000000" pitchFamily="2" charset="-78"/>
            </a:endParaRPr>
          </a:p>
        </p:txBody>
      </p:sp>
      <p:pic>
        <p:nvPicPr>
          <p:cNvPr id="5" name="Picture 4">
            <a:extLst>
              <a:ext uri="{FF2B5EF4-FFF2-40B4-BE49-F238E27FC236}">
                <a16:creationId xmlns:a16="http://schemas.microsoft.com/office/drawing/2014/main" id="{F233F4A3-093D-44F1-86E5-E8D5BEA1E31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894183" y="363891"/>
            <a:ext cx="3150229" cy="1764128"/>
          </a:xfrm>
          <a:prstGeom prst="rect">
            <a:avLst/>
          </a:prstGeom>
          <a:ln>
            <a:solidFill>
              <a:schemeClr val="accent1"/>
            </a:solidFill>
          </a:ln>
        </p:spPr>
      </p:pic>
      <p:pic>
        <p:nvPicPr>
          <p:cNvPr id="6" name="Picture 5">
            <a:extLst>
              <a:ext uri="{FF2B5EF4-FFF2-40B4-BE49-F238E27FC236}">
                <a16:creationId xmlns:a16="http://schemas.microsoft.com/office/drawing/2014/main" id="{E4E31472-E2D0-469D-B406-FC6C05A1AA5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894183" y="2225208"/>
            <a:ext cx="3150229" cy="1646697"/>
          </a:xfrm>
          <a:prstGeom prst="rect">
            <a:avLst/>
          </a:prstGeom>
          <a:ln>
            <a:solidFill>
              <a:schemeClr val="accent1"/>
            </a:solidFill>
          </a:ln>
        </p:spPr>
      </p:pic>
    </p:spTree>
    <p:extLst>
      <p:ext uri="{BB962C8B-B14F-4D97-AF65-F5344CB8AC3E}">
        <p14:creationId xmlns:p14="http://schemas.microsoft.com/office/powerpoint/2010/main" val="885629890"/>
      </p:ext>
    </p:extLst>
  </p:cSld>
  <p:clrMapOvr>
    <a:masterClrMapping/>
  </p:clrMapOvr>
  <mc:AlternateContent xmlns:mc="http://schemas.openxmlformats.org/markup-compatibility/2006" xmlns:p14="http://schemas.microsoft.com/office/powerpoint/2010/main">
    <mc:Choice Requires="p14">
      <p:transition spd="slow" p14:dur="2000" advTm="139747"/>
    </mc:Choice>
    <mc:Fallback xmlns="">
      <p:transition spd="slow" advTm="139747"/>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142115"/>
            <a:ext cx="7550555"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6038" y="5755331"/>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881202" y="286716"/>
            <a:ext cx="4476598" cy="461665"/>
          </a:xfrm>
          <a:prstGeom prst="rect">
            <a:avLst/>
          </a:prstGeom>
          <a:noFill/>
        </p:spPr>
        <p:txBody>
          <a:bodyPr wrap="square" rtlCol="0">
            <a:spAutoFit/>
          </a:bodyPr>
          <a:lstStyle/>
          <a:p>
            <a:pPr lvl="0"/>
            <a:r>
              <a:rPr lang="en-US" sz="2400" dirty="0">
                <a:solidFill>
                  <a:prstClr val="white"/>
                </a:solidFill>
                <a:latin typeface="Tajawal Medium" panose="00000600000000000000" pitchFamily="2" charset="-78"/>
                <a:cs typeface="Tajawal Medium" panose="00000600000000000000" pitchFamily="2" charset="-78"/>
              </a:rPr>
              <a:t>III. The  Digital Media Types : </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76509" y="554566"/>
            <a:ext cx="2470981" cy="5748868"/>
          </a:xfrm>
          <a:prstGeom prst="rect">
            <a:avLst/>
          </a:prstGeom>
        </p:spPr>
      </p:pic>
      <p:sp>
        <p:nvSpPr>
          <p:cNvPr id="19" name="TextBox 18"/>
          <p:cNvSpPr txBox="1"/>
          <p:nvPr/>
        </p:nvSpPr>
        <p:spPr>
          <a:xfrm>
            <a:off x="238564" y="1574430"/>
            <a:ext cx="7193956" cy="3347840"/>
          </a:xfrm>
          <a:prstGeom prst="rect">
            <a:avLst/>
          </a:prstGeom>
          <a:noFill/>
        </p:spPr>
        <p:txBody>
          <a:bodyPr wrap="square" rtlCol="0">
            <a:spAutoFit/>
          </a:bodyPr>
          <a:lstStyle/>
          <a:p>
            <a:pPr marL="285750" lvl="0" indent="-285750" algn="just">
              <a:lnSpc>
                <a:spcPct val="150000"/>
              </a:lnSpc>
              <a:buFont typeface="Arial" pitchFamily="34" charset="0"/>
              <a:buChar char="•"/>
            </a:pPr>
            <a:r>
              <a:rPr lang="en-US" sz="2400" b="1" u="sng" dirty="0">
                <a:solidFill>
                  <a:srgbClr val="C00000"/>
                </a:solidFill>
                <a:latin typeface="Tajawal ExtraBold" panose="00000800000000000000" pitchFamily="2" charset="-78"/>
                <a:cs typeface="Tajawal ExtraBold" panose="00000800000000000000" pitchFamily="2" charset="-78"/>
              </a:rPr>
              <a:t>Images </a:t>
            </a:r>
            <a:r>
              <a:rPr lang="en-US" sz="2400" u="sng" dirty="0">
                <a:solidFill>
                  <a:srgbClr val="C00000"/>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pPr>
            <a:r>
              <a:rPr lang="en-US" sz="2400" b="1" dirty="0">
                <a:solidFill>
                  <a:srgbClr val="0A1F61"/>
                </a:solidFill>
                <a:latin typeface="Tajawal ExtraBold" panose="00000800000000000000" pitchFamily="2" charset="-78"/>
                <a:cs typeface="Tajawal ExtraBold" panose="00000800000000000000" pitchFamily="2" charset="-78"/>
              </a:rPr>
              <a:t>Visual content </a:t>
            </a:r>
            <a:r>
              <a:rPr lang="en-US" sz="2400" dirty="0">
                <a:solidFill>
                  <a:srgbClr val="0A1F61"/>
                </a:solidFill>
                <a:latin typeface="Tajawal ExtraBold" panose="00000800000000000000" pitchFamily="2" charset="-78"/>
                <a:cs typeface="Tajawal ExtraBold" panose="00000800000000000000" pitchFamily="2" charset="-78"/>
              </a:rPr>
              <a:t>is online content that's primarily </a:t>
            </a:r>
            <a:r>
              <a:rPr lang="en-US" sz="2400" b="1" dirty="0">
                <a:solidFill>
                  <a:srgbClr val="0A1F61"/>
                </a:solidFill>
                <a:latin typeface="Tajawal ExtraBold" panose="00000800000000000000" pitchFamily="2" charset="-78"/>
                <a:cs typeface="Tajawal ExtraBold" panose="00000800000000000000" pitchFamily="2" charset="-78"/>
              </a:rPr>
              <a:t>image-based</a:t>
            </a:r>
            <a:r>
              <a:rPr lang="en-US" sz="24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pPr>
            <a:r>
              <a:rPr lang="en-US" sz="2400" dirty="0">
                <a:solidFill>
                  <a:srgbClr val="0A1F61"/>
                </a:solidFill>
                <a:latin typeface="Tajawal ExtraBold" panose="00000800000000000000" pitchFamily="2" charset="-78"/>
                <a:cs typeface="Tajawal ExtraBold" panose="00000800000000000000" pitchFamily="2" charset="-78"/>
              </a:rPr>
              <a:t>Common forms of visual content include </a:t>
            </a:r>
            <a:r>
              <a:rPr lang="en-US" sz="2400" b="1" dirty="0">
                <a:solidFill>
                  <a:srgbClr val="0A1F61"/>
                </a:solidFill>
                <a:latin typeface="Tajawal ExtraBold" panose="00000800000000000000" pitchFamily="2" charset="-78"/>
                <a:cs typeface="Tajawal ExtraBold" panose="00000800000000000000" pitchFamily="2" charset="-78"/>
              </a:rPr>
              <a:t>pictures</a:t>
            </a:r>
            <a:r>
              <a:rPr lang="en-US" sz="2400"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0A1F61"/>
                </a:solidFill>
                <a:latin typeface="Tajawal ExtraBold" panose="00000800000000000000" pitchFamily="2" charset="-78"/>
                <a:cs typeface="Tajawal ExtraBold" panose="00000800000000000000" pitchFamily="2" charset="-78"/>
              </a:rPr>
              <a:t>diagrams</a:t>
            </a:r>
            <a:r>
              <a:rPr lang="en-US" sz="2400"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0A1F61"/>
                </a:solidFill>
                <a:latin typeface="Tajawal ExtraBold" panose="00000800000000000000" pitchFamily="2" charset="-78"/>
                <a:cs typeface="Tajawal ExtraBold" panose="00000800000000000000" pitchFamily="2" charset="-78"/>
              </a:rPr>
              <a:t>charts</a:t>
            </a:r>
            <a:r>
              <a:rPr lang="en-US" sz="2400"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0A1F61"/>
                </a:solidFill>
                <a:latin typeface="Tajawal ExtraBold" panose="00000800000000000000" pitchFamily="2" charset="-78"/>
                <a:cs typeface="Tajawal ExtraBold" panose="00000800000000000000" pitchFamily="2" charset="-78"/>
              </a:rPr>
              <a:t>infographics</a:t>
            </a:r>
            <a:r>
              <a:rPr lang="en-US" sz="2400"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0A1F61"/>
                </a:solidFill>
                <a:latin typeface="Tajawal ExtraBold" panose="00000800000000000000" pitchFamily="2" charset="-78"/>
                <a:cs typeface="Tajawal ExtraBold" panose="00000800000000000000" pitchFamily="2" charset="-78"/>
              </a:rPr>
              <a:t>screenshots</a:t>
            </a:r>
            <a:r>
              <a:rPr lang="en-US" sz="2400"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0A1F61"/>
                </a:solidFill>
                <a:latin typeface="Tajawal ExtraBold" panose="00000800000000000000" pitchFamily="2" charset="-78"/>
                <a:cs typeface="Tajawal ExtraBold" panose="00000800000000000000" pitchFamily="2" charset="-78"/>
              </a:rPr>
              <a:t>memes</a:t>
            </a:r>
            <a:r>
              <a:rPr lang="en-US" sz="2400" dirty="0">
                <a:solidFill>
                  <a:srgbClr val="0A1F61"/>
                </a:solidFill>
                <a:latin typeface="Tajawal ExtraBold" panose="00000800000000000000" pitchFamily="2" charset="-78"/>
                <a:cs typeface="Tajawal ExtraBold" panose="00000800000000000000" pitchFamily="2" charset="-78"/>
              </a:rPr>
              <a:t> and slide decks.</a:t>
            </a:r>
            <a:endParaRPr lang="en-US" sz="2000" dirty="0">
              <a:solidFill>
                <a:srgbClr val="0A1F61"/>
              </a:solidFill>
              <a:latin typeface="Tajawal ExtraBold" panose="00000800000000000000" pitchFamily="2" charset="-78"/>
              <a:cs typeface="Tajawal ExtraBold" panose="00000800000000000000" pitchFamily="2" charset="-78"/>
            </a:endParaRPr>
          </a:p>
        </p:txBody>
      </p:sp>
      <p:pic>
        <p:nvPicPr>
          <p:cNvPr id="11" name="Picture 10">
            <a:extLst>
              <a:ext uri="{FF2B5EF4-FFF2-40B4-BE49-F238E27FC236}">
                <a16:creationId xmlns:a16="http://schemas.microsoft.com/office/drawing/2014/main" id="{42D731CD-EFCD-4638-94EF-74B737014BAF}"/>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a:stretch/>
        </p:blipFill>
        <p:spPr>
          <a:xfrm>
            <a:off x="7602617" y="1161467"/>
            <a:ext cx="4589383" cy="2086710"/>
          </a:xfrm>
          <a:prstGeom prst="rect">
            <a:avLst/>
          </a:prstGeom>
          <a:ln>
            <a:solidFill>
              <a:schemeClr val="accent1"/>
            </a:solidFill>
          </a:ln>
        </p:spPr>
      </p:pic>
    </p:spTree>
    <p:extLst>
      <p:ext uri="{BB962C8B-B14F-4D97-AF65-F5344CB8AC3E}">
        <p14:creationId xmlns:p14="http://schemas.microsoft.com/office/powerpoint/2010/main" val="1658481293"/>
      </p:ext>
    </p:extLst>
  </p:cSld>
  <p:clrMapOvr>
    <a:masterClrMapping/>
  </p:clrMapOvr>
  <mc:AlternateContent xmlns:mc="http://schemas.openxmlformats.org/markup-compatibility/2006" xmlns:p14="http://schemas.microsoft.com/office/powerpoint/2010/main">
    <mc:Choice Requires="p14">
      <p:transition spd="slow" p14:dur="2000" advTm="139747"/>
    </mc:Choice>
    <mc:Fallback xmlns="">
      <p:transition spd="slow" advTm="139747"/>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142115"/>
            <a:ext cx="6614115"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6038" y="5755331"/>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63596" y="319667"/>
            <a:ext cx="4353768" cy="461665"/>
          </a:xfrm>
          <a:prstGeom prst="rect">
            <a:avLst/>
          </a:prstGeom>
          <a:noFill/>
        </p:spPr>
        <p:txBody>
          <a:bodyPr wrap="square" rtlCol="0">
            <a:spAutoFit/>
          </a:bodyPr>
          <a:lstStyle/>
          <a:p>
            <a:pPr lvl="0"/>
            <a:r>
              <a:rPr lang="en-US" sz="2400" dirty="0">
                <a:solidFill>
                  <a:prstClr val="white"/>
                </a:solidFill>
                <a:latin typeface="Tajawal Medium" panose="00000600000000000000" pitchFamily="2" charset="-78"/>
                <a:cs typeface="Tajawal Medium" panose="00000600000000000000" pitchFamily="2" charset="-78"/>
              </a:rPr>
              <a:t>III. The  Digital Media Types : </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76509" y="554566"/>
            <a:ext cx="2470981" cy="5748868"/>
          </a:xfrm>
          <a:prstGeom prst="rect">
            <a:avLst/>
          </a:prstGeom>
        </p:spPr>
      </p:pic>
      <p:sp>
        <p:nvSpPr>
          <p:cNvPr id="19" name="TextBox 18"/>
          <p:cNvSpPr txBox="1"/>
          <p:nvPr/>
        </p:nvSpPr>
        <p:spPr>
          <a:xfrm>
            <a:off x="594704" y="1728147"/>
            <a:ext cx="7193956" cy="2597827"/>
          </a:xfrm>
          <a:prstGeom prst="rect">
            <a:avLst/>
          </a:prstGeom>
          <a:noFill/>
        </p:spPr>
        <p:txBody>
          <a:bodyPr wrap="square" rtlCol="0">
            <a:spAutoFit/>
          </a:bodyPr>
          <a:lstStyle/>
          <a:p>
            <a:pPr marL="285750" lvl="0" indent="-285750" algn="just">
              <a:lnSpc>
                <a:spcPct val="150000"/>
              </a:lnSpc>
              <a:buFont typeface="Arial" pitchFamily="34" charset="0"/>
              <a:buChar char="•"/>
            </a:pPr>
            <a:r>
              <a:rPr lang="en-US" sz="2800" b="1" u="sng" dirty="0">
                <a:solidFill>
                  <a:srgbClr val="C00000"/>
                </a:solidFill>
                <a:latin typeface="Tajawal ExtraBold" panose="00000800000000000000" pitchFamily="2" charset="-78"/>
                <a:cs typeface="Tajawal ExtraBold" panose="00000800000000000000" pitchFamily="2" charset="-78"/>
              </a:rPr>
              <a:t>Audio</a:t>
            </a:r>
            <a:r>
              <a:rPr lang="en-US" sz="2800" dirty="0">
                <a:solidFill>
                  <a:srgbClr val="C00000"/>
                </a:solidFill>
                <a:latin typeface="Tajawal ExtraBold" panose="00000800000000000000" pitchFamily="2" charset="-78"/>
                <a:cs typeface="Tajawal ExtraBold" panose="00000800000000000000" pitchFamily="2" charset="-78"/>
              </a:rPr>
              <a:t>:</a:t>
            </a:r>
          </a:p>
          <a:p>
            <a:pPr marL="285750" lvl="0" indent="-285750" algn="just">
              <a:lnSpc>
                <a:spcPct val="150000"/>
              </a:lnSpc>
              <a:buFont typeface="Arial" pitchFamily="34" charset="0"/>
              <a:buChar char="•"/>
            </a:pPr>
            <a:r>
              <a:rPr lang="en-US" sz="2800" dirty="0">
                <a:solidFill>
                  <a:srgbClr val="0A1F61"/>
                </a:solidFill>
                <a:latin typeface="Tajawal ExtraBold" panose="00000800000000000000" pitchFamily="2" charset="-78"/>
                <a:cs typeface="Tajawal ExtraBold" panose="00000800000000000000" pitchFamily="2" charset="-78"/>
              </a:rPr>
              <a:t> Audio forms of digital media include digital </a:t>
            </a:r>
            <a:r>
              <a:rPr lang="en-US" sz="2800" b="1" dirty="0">
                <a:solidFill>
                  <a:srgbClr val="0A1F61"/>
                </a:solidFill>
                <a:latin typeface="Tajawal ExtraBold" panose="00000800000000000000" pitchFamily="2" charset="-78"/>
                <a:cs typeface="Tajawal ExtraBold" panose="00000800000000000000" pitchFamily="2" charset="-78"/>
              </a:rPr>
              <a:t>radio</a:t>
            </a:r>
            <a:r>
              <a:rPr lang="en-US" sz="2800" dirty="0">
                <a:solidFill>
                  <a:srgbClr val="0A1F61"/>
                </a:solidFill>
                <a:latin typeface="Tajawal ExtraBold" panose="00000800000000000000" pitchFamily="2" charset="-78"/>
                <a:cs typeface="Tajawal ExtraBold" panose="00000800000000000000" pitchFamily="2" charset="-78"/>
              </a:rPr>
              <a:t> stations, </a:t>
            </a:r>
            <a:r>
              <a:rPr lang="en-US" sz="2800" b="1" dirty="0">
                <a:solidFill>
                  <a:srgbClr val="0A1F61"/>
                </a:solidFill>
                <a:latin typeface="Tajawal ExtraBold" panose="00000800000000000000" pitchFamily="2" charset="-78"/>
                <a:cs typeface="Tajawal ExtraBold" panose="00000800000000000000" pitchFamily="2" charset="-78"/>
              </a:rPr>
              <a:t>podcasts</a:t>
            </a:r>
            <a:r>
              <a:rPr lang="en-US" sz="2800" dirty="0">
                <a:solidFill>
                  <a:srgbClr val="0A1F61"/>
                </a:solidFill>
                <a:latin typeface="Tajawal ExtraBold" panose="00000800000000000000" pitchFamily="2" charset="-78"/>
                <a:cs typeface="Tajawal ExtraBold" panose="00000800000000000000" pitchFamily="2" charset="-78"/>
              </a:rPr>
              <a:t>, and </a:t>
            </a:r>
            <a:r>
              <a:rPr lang="en-US" sz="2800" b="1" dirty="0">
                <a:solidFill>
                  <a:srgbClr val="0A1F61"/>
                </a:solidFill>
                <a:latin typeface="Tajawal ExtraBold" panose="00000800000000000000" pitchFamily="2" charset="-78"/>
                <a:cs typeface="Tajawal ExtraBold" panose="00000800000000000000" pitchFamily="2" charset="-78"/>
              </a:rPr>
              <a:t>audiobooks</a:t>
            </a:r>
            <a:r>
              <a:rPr lang="en-US" sz="2800" dirty="0">
                <a:solidFill>
                  <a:srgbClr val="0A1F61"/>
                </a:solidFill>
                <a:latin typeface="Tajawal ExtraBold" panose="00000800000000000000" pitchFamily="2" charset="-78"/>
                <a:cs typeface="Tajawal ExtraBold" panose="00000800000000000000" pitchFamily="2" charset="-78"/>
              </a:rPr>
              <a:t>. </a:t>
            </a:r>
            <a:endParaRPr lang="en-US" sz="2400" dirty="0">
              <a:solidFill>
                <a:srgbClr val="0A1F61"/>
              </a:solidFill>
              <a:latin typeface="Tajawal ExtraBold" panose="00000800000000000000" pitchFamily="2" charset="-78"/>
              <a:cs typeface="Tajawal ExtraBold" panose="00000800000000000000" pitchFamily="2" charset="-78"/>
            </a:endParaRPr>
          </a:p>
        </p:txBody>
      </p:sp>
      <p:pic>
        <p:nvPicPr>
          <p:cNvPr id="5122" name="Picture 2"/>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538989" y="409086"/>
            <a:ext cx="3176801" cy="31768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15407697"/>
      </p:ext>
    </p:extLst>
  </p:cSld>
  <p:clrMapOvr>
    <a:masterClrMapping/>
  </p:clrMapOvr>
  <mc:AlternateContent xmlns:mc="http://schemas.openxmlformats.org/markup-compatibility/2006" xmlns:p14="http://schemas.microsoft.com/office/powerpoint/2010/main">
    <mc:Choice Requires="p14">
      <p:transition spd="slow" p14:dur="2000" advTm="139747"/>
    </mc:Choice>
    <mc:Fallback xmlns="">
      <p:transition spd="slow" advTm="139747"/>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3" y="397229"/>
            <a:ext cx="804282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5026" y="5817919"/>
            <a:ext cx="1082836" cy="971030"/>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440787" y="528628"/>
            <a:ext cx="577516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err="1">
                <a:ln>
                  <a:noFill/>
                </a:ln>
                <a:solidFill>
                  <a:prstClr val="white"/>
                </a:solidFill>
                <a:effectLst/>
                <a:uLnTx/>
                <a:uFillTx/>
                <a:latin typeface="Tajawal Medium" panose="00000600000000000000" pitchFamily="2" charset="-78"/>
                <a:ea typeface="+mn-ea"/>
                <a:cs typeface="Tajawal Medium" panose="00000600000000000000" pitchFamily="2" charset="-78"/>
              </a:rPr>
              <a:t>IV.The</a:t>
            </a:r>
            <a:r>
              <a:rPr kumimoji="0" lang="en-US" sz="24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 evolution of  the Digital Media :</a:t>
            </a:r>
            <a:endParaRPr kumimoji="0" lang="en-US" sz="24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121043" y="112542"/>
            <a:ext cx="3066874" cy="6190892"/>
          </a:xfrm>
          <a:prstGeom prst="rect">
            <a:avLst/>
          </a:prstGeom>
        </p:spPr>
      </p:pic>
      <p:sp>
        <p:nvSpPr>
          <p:cNvPr id="19" name="TextBox 18"/>
          <p:cNvSpPr txBox="1"/>
          <p:nvPr/>
        </p:nvSpPr>
        <p:spPr>
          <a:xfrm>
            <a:off x="283620" y="1788325"/>
            <a:ext cx="8508688" cy="3347840"/>
          </a:xfrm>
          <a:prstGeom prst="rect">
            <a:avLst/>
          </a:prstGeom>
          <a:noFill/>
        </p:spPr>
        <p:txBody>
          <a:bodyPr wrap="square" rtlCol="0">
            <a:spAutoFit/>
          </a:bodyPr>
          <a:lstStyle/>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history of the electronic computers and computer networks that constitute digital media goes back several decades .</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spread of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digital media </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has grown steadily since the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1980s</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p>
          <a:p>
            <a:pPr marL="285750" lvl="0" indent="-285750" algn="just">
              <a:lnSpc>
                <a:spcPct val="150000"/>
              </a:lnSpc>
              <a:buFont typeface="Arial" pitchFamily="34" charset="0"/>
              <a:buChar char="•"/>
            </a:pPr>
            <a:r>
              <a:rPr lang="en-US" sz="2400" dirty="0">
                <a:solidFill>
                  <a:srgbClr val="0A1F61"/>
                </a:solidFill>
                <a:latin typeface="Tajawal ExtraBold" panose="00000800000000000000" pitchFamily="2" charset="-78"/>
                <a:cs typeface="Tajawal ExtraBold" panose="00000800000000000000" pitchFamily="2" charset="-78"/>
              </a:rPr>
              <a:t>In sum, digital media have become so pervasive that the changes, challenges, and opportunities that they bring along assume a ubiquitous reach.</a:t>
            </a:r>
          </a:p>
        </p:txBody>
      </p:sp>
      <p:pic>
        <p:nvPicPr>
          <p:cNvPr id="12" name="Picture 11"/>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095245" y="2959071"/>
            <a:ext cx="3091143" cy="1046963"/>
          </a:xfrm>
          <a:prstGeom prst="rect">
            <a:avLst/>
          </a:prstGeom>
        </p:spPr>
      </p:pic>
      <p:pic>
        <p:nvPicPr>
          <p:cNvPr id="5" name="Picture 4">
            <a:extLst>
              <a:ext uri="{FF2B5EF4-FFF2-40B4-BE49-F238E27FC236}">
                <a16:creationId xmlns:a16="http://schemas.microsoft.com/office/drawing/2014/main" id="{96110CE8-341A-46D0-B50A-DBCF36803DCA}"/>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346867" y="77043"/>
            <a:ext cx="2660885" cy="2660885"/>
          </a:xfrm>
          <a:prstGeom prst="rect">
            <a:avLst/>
          </a:prstGeom>
        </p:spPr>
      </p:pic>
    </p:spTree>
    <p:extLst>
      <p:ext uri="{BB962C8B-B14F-4D97-AF65-F5344CB8AC3E}">
        <p14:creationId xmlns:p14="http://schemas.microsoft.com/office/powerpoint/2010/main" val="4256347252"/>
      </p:ext>
    </p:extLst>
  </p:cSld>
  <p:clrMapOvr>
    <a:masterClrMapping/>
  </p:clrMapOvr>
  <mc:AlternateContent xmlns:mc="http://schemas.openxmlformats.org/markup-compatibility/2006" xmlns:p14="http://schemas.microsoft.com/office/powerpoint/2010/main">
    <mc:Choice Requires="p14">
      <p:transition spd="slow" p14:dur="2000" advTm="89971"/>
    </mc:Choice>
    <mc:Fallback xmlns="">
      <p:transition spd="slow" advTm="89971"/>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397229"/>
            <a:ext cx="815679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4229" y="5805494"/>
            <a:ext cx="999936" cy="896690"/>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528392" y="561981"/>
            <a:ext cx="603007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IV. The evolution of  the Digital Media:</a:t>
            </a: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393382" y="554566"/>
            <a:ext cx="2494734" cy="5748868"/>
          </a:xfrm>
          <a:prstGeom prst="rect">
            <a:avLst/>
          </a:prstGeom>
        </p:spPr>
      </p:pic>
      <p:sp>
        <p:nvSpPr>
          <p:cNvPr id="19" name="TextBox 18"/>
          <p:cNvSpPr txBox="1"/>
          <p:nvPr/>
        </p:nvSpPr>
        <p:spPr>
          <a:xfrm>
            <a:off x="300868" y="1384157"/>
            <a:ext cx="8902509" cy="4305730"/>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introduction of the </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World Wide Web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in the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1990s</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brought internet connectivity into most homes and businesses in the advanced economies.</a:t>
            </a:r>
          </a:p>
          <a:p>
            <a:pPr marL="285750" marR="0" lvl="0" indent="-285750" algn="just" defTabSz="914400" rtl="0" eaLnBrk="1" fontAlgn="auto" latinLnBrk="0" hangingPunct="1">
              <a:lnSpc>
                <a:spcPct val="20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2000s</a:t>
            </a:r>
            <a:r>
              <a:rPr kumimoji="0" lang="en-US" sz="2000" b="0"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gave us the collaborative web: </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software and online platforms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that allow all users to produce and distribute digital content.</a:t>
            </a:r>
          </a:p>
          <a:p>
            <a:pPr marL="285750" marR="0" lvl="0" indent="-285750" algn="just" defTabSz="914400" rtl="0" eaLnBrk="1" fontAlgn="auto" latinLnBrk="0" hangingPunct="1">
              <a:lnSpc>
                <a:spcPct val="20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More recently, mobile technologies such as </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smartphones and tablets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have transformed the daily experience of the internet, further integrating digital media into the flow of everyday life.</a:t>
            </a:r>
          </a:p>
        </p:txBody>
      </p:sp>
      <p:pic>
        <p:nvPicPr>
          <p:cNvPr id="6" name="Picture 5"/>
          <p:cNvPicPr>
            <a:picLocks noChangeAspect="1"/>
          </p:cNvPicPr>
          <p:nvPr/>
        </p:nvPicPr>
        <p:blipFill rotWithShape="1">
          <a:blip r:embed="rId8" cstate="print">
            <a:extLst>
              <a:ext uri="{28A0092B-C50C-407E-A947-70E740481C1C}">
                <a14:useLocalDpi xmlns:a14="http://schemas.microsoft.com/office/drawing/2010/main" val="0"/>
              </a:ext>
            </a:extLst>
          </a:blip>
          <a:srcRect/>
          <a:stretch/>
        </p:blipFill>
        <p:spPr>
          <a:xfrm>
            <a:off x="9526470" y="792813"/>
            <a:ext cx="2216350" cy="2448826"/>
          </a:xfrm>
          <a:prstGeom prst="rect">
            <a:avLst/>
          </a:prstGeom>
        </p:spPr>
      </p:pic>
    </p:spTree>
    <p:extLst>
      <p:ext uri="{BB962C8B-B14F-4D97-AF65-F5344CB8AC3E}">
        <p14:creationId xmlns:p14="http://schemas.microsoft.com/office/powerpoint/2010/main" val="898140377"/>
      </p:ext>
    </p:extLst>
  </p:cSld>
  <p:clrMapOvr>
    <a:masterClrMapping/>
  </p:clrMapOvr>
  <mc:AlternateContent xmlns:mc="http://schemas.openxmlformats.org/markup-compatibility/2006" xmlns:p14="http://schemas.microsoft.com/office/powerpoint/2010/main">
    <mc:Choice Requires="p14">
      <p:transition spd="slow" p14:dur="2000" advTm="52643"/>
    </mc:Choice>
    <mc:Fallback xmlns="">
      <p:transition spd="slow" advTm="52643"/>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6675" y="202711"/>
            <a:ext cx="7594157"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7063" y="5540664"/>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514206" y="296312"/>
            <a:ext cx="5393099" cy="461665"/>
          </a:xfrm>
          <a:prstGeom prst="rect">
            <a:avLst/>
          </a:prstGeom>
          <a:noFill/>
        </p:spPr>
        <p:txBody>
          <a:bodyPr wrap="square" rtlCol="0">
            <a:spAutoFit/>
          </a:bodyPr>
          <a:lstStyle/>
          <a:p>
            <a:pPr lvl="0"/>
            <a:r>
              <a:rPr lang="en-US" sz="2400" dirty="0">
                <a:solidFill>
                  <a:prstClr val="white"/>
                </a:solidFill>
                <a:latin typeface="Tajawal Medium" panose="00000600000000000000" pitchFamily="2" charset="-78"/>
                <a:cs typeface="Tajawal Medium" panose="00000600000000000000" pitchFamily="2" charset="-78"/>
              </a:rPr>
              <a:t>IV. The evolution of  the Digital Media:</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22022" y="685155"/>
            <a:ext cx="3179850" cy="5748868"/>
          </a:xfrm>
          <a:prstGeom prst="rect">
            <a:avLst/>
          </a:prstGeom>
        </p:spPr>
      </p:pic>
      <p:sp>
        <p:nvSpPr>
          <p:cNvPr id="15" name="TextBox 14">
            <a:extLst>
              <a:ext uri="{FF2B5EF4-FFF2-40B4-BE49-F238E27FC236}">
                <a16:creationId xmlns:a16="http://schemas.microsoft.com/office/drawing/2014/main" id="{AFDF553D-9D80-448B-BAB8-BF7F301954D2}"/>
              </a:ext>
            </a:extLst>
          </p:cNvPr>
          <p:cNvSpPr txBox="1"/>
          <p:nvPr/>
        </p:nvSpPr>
        <p:spPr>
          <a:xfrm>
            <a:off x="3296958" y="6335092"/>
            <a:ext cx="5222963" cy="369332"/>
          </a:xfrm>
          <a:prstGeom prst="rect">
            <a:avLst/>
          </a:prstGeom>
          <a:noFill/>
        </p:spPr>
        <p:txBody>
          <a:bodyPr wrap="square" rtlCol="0">
            <a:spAutoFit/>
          </a:bodyPr>
          <a:lstStyle/>
          <a:p>
            <a:pPr algn="ctr"/>
            <a:r>
              <a:rPr lang="en-US" b="1" dirty="0">
                <a:solidFill>
                  <a:srgbClr val="C00000"/>
                </a:solidFill>
              </a:rPr>
              <a:t>Source</a:t>
            </a:r>
            <a:r>
              <a:rPr lang="en-US" b="1" dirty="0">
                <a:solidFill>
                  <a:srgbClr val="0070C0"/>
                </a:solidFill>
              </a:rPr>
              <a:t>: </a:t>
            </a:r>
            <a:r>
              <a:rPr lang="en-US" b="1" u="sng" dirty="0">
                <a:solidFill>
                  <a:srgbClr val="0070C0"/>
                </a:solidFill>
              </a:rPr>
              <a:t>https://wearesocial.com </a:t>
            </a:r>
          </a:p>
        </p:txBody>
      </p:sp>
      <p:pic>
        <p:nvPicPr>
          <p:cNvPr id="11266"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00134" y="1077391"/>
            <a:ext cx="9019136" cy="50747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668706"/>
      </p:ext>
    </p:extLst>
  </p:cSld>
  <p:clrMapOvr>
    <a:masterClrMapping/>
  </p:clrMapOvr>
  <mc:AlternateContent xmlns:mc="http://schemas.openxmlformats.org/markup-compatibility/2006" xmlns:p14="http://schemas.microsoft.com/office/powerpoint/2010/main">
    <mc:Choice Requires="p14">
      <p:transition spd="slow" p14:dur="2000" advTm="19119"/>
    </mc:Choice>
    <mc:Fallback xmlns="">
      <p:transition spd="slow" advTm="19119"/>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397229"/>
            <a:ext cx="8264534"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9731" y="5913952"/>
            <a:ext cx="985851" cy="884059"/>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7815" y="6121972"/>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579957" y="553800"/>
            <a:ext cx="581925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IV. The evolution of  the Digital Media</a:t>
            </a: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81874" y="685155"/>
            <a:ext cx="3179850" cy="5870390"/>
          </a:xfrm>
          <a:prstGeom prst="rect">
            <a:avLst/>
          </a:prstGeom>
        </p:spPr>
      </p:pic>
      <p:sp>
        <p:nvSpPr>
          <p:cNvPr id="19" name="TextBox 18"/>
          <p:cNvSpPr txBox="1"/>
          <p:nvPr/>
        </p:nvSpPr>
        <p:spPr>
          <a:xfrm>
            <a:off x="281846" y="1515985"/>
            <a:ext cx="8594707" cy="4455835"/>
          </a:xfrm>
          <a:prstGeom prst="rect">
            <a:avLst/>
          </a:prstGeom>
          <a:noFill/>
        </p:spPr>
        <p:txBody>
          <a:bodyPr wrap="square" rtlCol="0">
            <a:spAutoFit/>
          </a:bodyPr>
          <a:lstStyle/>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spread of digital media has been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explosive</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In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2018</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in the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USA, Canada, Italy</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and many other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Western countries</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400" b="0" i="0" u="none" strike="noStrike" kern="1200" cap="none" spc="0" normalizeH="0" baseline="0" noProof="0" dirty="0">
                <a:ln>
                  <a:noFill/>
                </a:ln>
                <a:solidFill>
                  <a:prstClr val="black"/>
                </a:solidFill>
                <a:effectLst/>
                <a:uLnTx/>
                <a:uFillTx/>
                <a:latin typeface="Tajawal ExtraBold" panose="00000800000000000000" pitchFamily="2" charset="-78"/>
                <a:ea typeface="+mn-ea"/>
                <a:cs typeface="Tajawal ExtraBold" panose="00000800000000000000" pitchFamily="2" charset="-78"/>
              </a:rPr>
              <a:t>about</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 90% </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of the population use the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internet</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on a daily basis, and almost as many own a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smartphone</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China</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alone has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700 million </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internet users.</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Globally</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the number of internet users has </a:t>
            </a:r>
            <a:r>
              <a:rPr kumimoji="0" lang="en-US" sz="2400" b="0"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passed</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four billion</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or more than half of the world’s population. </a:t>
            </a:r>
          </a:p>
        </p:txBody>
      </p:sp>
      <p:pic>
        <p:nvPicPr>
          <p:cNvPr id="6" name="Picture 5"/>
          <p:cNvPicPr>
            <a:picLocks noChangeAspect="1"/>
          </p:cNvPicPr>
          <p:nvPr/>
        </p:nvPicPr>
        <p:blipFill rotWithShape="1">
          <a:blip r:embed="rId8" cstate="print">
            <a:extLst>
              <a:ext uri="{28A0092B-C50C-407E-A947-70E740481C1C}">
                <a14:useLocalDpi xmlns:a14="http://schemas.microsoft.com/office/drawing/2010/main" val="0"/>
              </a:ext>
            </a:extLst>
          </a:blip>
          <a:srcRect/>
          <a:stretch/>
        </p:blipFill>
        <p:spPr>
          <a:xfrm>
            <a:off x="8954154" y="817562"/>
            <a:ext cx="3207570" cy="3086694"/>
          </a:xfrm>
          <a:prstGeom prst="rect">
            <a:avLst/>
          </a:prstGeom>
        </p:spPr>
      </p:pic>
    </p:spTree>
    <p:extLst>
      <p:ext uri="{BB962C8B-B14F-4D97-AF65-F5344CB8AC3E}">
        <p14:creationId xmlns:p14="http://schemas.microsoft.com/office/powerpoint/2010/main" val="2436119170"/>
      </p:ext>
    </p:extLst>
  </p:cSld>
  <p:clrMapOvr>
    <a:masterClrMapping/>
  </p:clrMapOvr>
  <mc:AlternateContent xmlns:mc="http://schemas.openxmlformats.org/markup-compatibility/2006" xmlns:p14="http://schemas.microsoft.com/office/powerpoint/2010/main">
    <mc:Choice Requires="p14">
      <p:transition spd="slow" p14:dur="2000" advTm="55531"/>
    </mc:Choice>
    <mc:Fallback xmlns="">
      <p:transition spd="slow" advTm="55531"/>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6675" y="202712"/>
            <a:ext cx="7594157" cy="588818"/>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7063" y="5540664"/>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575569" y="248804"/>
            <a:ext cx="5561756"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IV. The evolution of  the Digital Media:</a:t>
            </a:r>
          </a:p>
        </p:txBody>
      </p:sp>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22022" y="685155"/>
            <a:ext cx="3179850" cy="5748868"/>
          </a:xfrm>
          <a:prstGeom prst="rect">
            <a:avLst/>
          </a:prstGeom>
        </p:spPr>
      </p:pic>
      <p:sp>
        <p:nvSpPr>
          <p:cNvPr id="15" name="TextBox 14">
            <a:extLst>
              <a:ext uri="{FF2B5EF4-FFF2-40B4-BE49-F238E27FC236}">
                <a16:creationId xmlns:a16="http://schemas.microsoft.com/office/drawing/2014/main" id="{AFDF553D-9D80-448B-BAB8-BF7F301954D2}"/>
              </a:ext>
            </a:extLst>
          </p:cNvPr>
          <p:cNvSpPr txBox="1"/>
          <p:nvPr/>
        </p:nvSpPr>
        <p:spPr>
          <a:xfrm>
            <a:off x="3296958" y="6335092"/>
            <a:ext cx="5222963" cy="461665"/>
          </a:xfrm>
          <a:prstGeom prst="rect">
            <a:avLst/>
          </a:prstGeom>
          <a:noFill/>
        </p:spPr>
        <p:txBody>
          <a:bodyPr wrap="square" rtlCol="0">
            <a:spAutoFit/>
          </a:bodyPr>
          <a:lstStyle/>
          <a:p>
            <a:pPr algn="ctr"/>
            <a:r>
              <a:rPr lang="en-US" sz="2400" b="1" dirty="0">
                <a:solidFill>
                  <a:srgbClr val="C00000"/>
                </a:solidFill>
              </a:rPr>
              <a:t>Source</a:t>
            </a:r>
            <a:r>
              <a:rPr lang="en-US" sz="2400" b="1" dirty="0">
                <a:solidFill>
                  <a:srgbClr val="0070C0"/>
                </a:solidFill>
              </a:rPr>
              <a:t>: </a:t>
            </a:r>
            <a:r>
              <a:rPr lang="en-US" sz="2400" b="1" u="sng" dirty="0">
                <a:solidFill>
                  <a:srgbClr val="0070C0"/>
                </a:solidFill>
              </a:rPr>
              <a:t>https://wearesocial.com </a:t>
            </a:r>
          </a:p>
        </p:txBody>
      </p:sp>
      <p:pic>
        <p:nvPicPr>
          <p:cNvPr id="8194"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99488" y="891479"/>
            <a:ext cx="9163954" cy="5281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53153806"/>
      </p:ext>
    </p:extLst>
  </p:cSld>
  <p:clrMapOvr>
    <a:masterClrMapping/>
  </p:clrMapOvr>
  <mc:AlternateContent xmlns:mc="http://schemas.openxmlformats.org/markup-compatibility/2006" xmlns:p14="http://schemas.microsoft.com/office/powerpoint/2010/main">
    <mc:Choice Requires="p14">
      <p:transition spd="slow" p14:dur="2000" advTm="19119"/>
    </mc:Choice>
    <mc:Fallback xmlns="">
      <p:transition spd="slow" advTm="19119"/>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5" y="43392"/>
            <a:ext cx="7417177" cy="580762"/>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725" y="5765196"/>
            <a:ext cx="954650" cy="856080"/>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65607" y="163960"/>
            <a:ext cx="4869539"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err="1">
                <a:ln>
                  <a:noFill/>
                </a:ln>
                <a:solidFill>
                  <a:prstClr val="white"/>
                </a:solidFill>
                <a:effectLst/>
                <a:uLnTx/>
                <a:uFillTx/>
                <a:latin typeface="Tajawal Medium" panose="00000600000000000000" pitchFamily="2" charset="-78"/>
                <a:ea typeface="+mn-ea"/>
                <a:cs typeface="Tajawal Medium" panose="00000600000000000000" pitchFamily="2" charset="-78"/>
              </a:rPr>
              <a:t>IV.The</a:t>
            </a:r>
            <a:r>
              <a:rPr kumimoji="0" lang="en-US" sz="20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 evolution of  the Digital Media :</a:t>
            </a:r>
          </a:p>
        </p:txBody>
      </p:sp>
      <p:sp>
        <p:nvSpPr>
          <p:cNvPr id="8" name="TextBox 7"/>
          <p:cNvSpPr txBox="1"/>
          <p:nvPr/>
        </p:nvSpPr>
        <p:spPr>
          <a:xfrm>
            <a:off x="317607" y="43392"/>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22022" y="685155"/>
            <a:ext cx="3179850" cy="5748868"/>
          </a:xfrm>
          <a:prstGeom prst="rect">
            <a:avLst/>
          </a:prstGeom>
        </p:spPr>
      </p:pic>
      <p:sp>
        <p:nvSpPr>
          <p:cNvPr id="12" name="TextBox 11"/>
          <p:cNvSpPr txBox="1"/>
          <p:nvPr/>
        </p:nvSpPr>
        <p:spPr>
          <a:xfrm>
            <a:off x="2298646" y="6380025"/>
            <a:ext cx="5222963"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C00000"/>
                </a:solidFill>
                <a:effectLst/>
                <a:uLnTx/>
                <a:uFillTx/>
                <a:latin typeface="Calibri"/>
                <a:ea typeface="+mn-ea"/>
                <a:cs typeface="+mn-cs"/>
              </a:rPr>
              <a:t>Source</a:t>
            </a:r>
            <a:r>
              <a:rPr kumimoji="0" lang="en-US" sz="1800" b="1" i="0" u="none" strike="noStrike" kern="1200" cap="none" spc="0" normalizeH="0" baseline="0" noProof="0" dirty="0">
                <a:ln>
                  <a:noFill/>
                </a:ln>
                <a:solidFill>
                  <a:srgbClr val="0070C0"/>
                </a:solidFill>
                <a:effectLst/>
                <a:uLnTx/>
                <a:uFillTx/>
                <a:latin typeface="Calibri"/>
                <a:ea typeface="+mn-ea"/>
                <a:cs typeface="+mn-cs"/>
              </a:rPr>
              <a:t>: </a:t>
            </a:r>
            <a:r>
              <a:rPr kumimoji="0" lang="en-US" sz="1800" b="1" i="0" u="sng" strike="noStrike" kern="1200" cap="none" spc="0" normalizeH="0" baseline="0" noProof="0" dirty="0">
                <a:ln>
                  <a:noFill/>
                </a:ln>
                <a:solidFill>
                  <a:srgbClr val="0070C0"/>
                </a:solidFill>
                <a:effectLst/>
                <a:uLnTx/>
                <a:uFillTx/>
                <a:latin typeface="Calibri"/>
                <a:ea typeface="+mn-ea"/>
                <a:cs typeface="+mn-cs"/>
              </a:rPr>
              <a:t>https://wearesocial.com </a:t>
            </a:r>
          </a:p>
        </p:txBody>
      </p:sp>
      <p:pic>
        <p:nvPicPr>
          <p:cNvPr id="9218" name="Picture 2"/>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t="-2"/>
          <a:stretch/>
        </p:blipFill>
        <p:spPr bwMode="auto">
          <a:xfrm>
            <a:off x="186613" y="1005182"/>
            <a:ext cx="11928158" cy="45165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18047907"/>
      </p:ext>
    </p:extLst>
  </p:cSld>
  <p:clrMapOvr>
    <a:masterClrMapping/>
  </p:clrMapOvr>
  <mc:AlternateContent xmlns:mc="http://schemas.openxmlformats.org/markup-compatibility/2006" xmlns:p14="http://schemas.microsoft.com/office/powerpoint/2010/main">
    <mc:Choice Requires="p14">
      <p:transition spd="slow" p14:dur="2000" advTm="18575"/>
    </mc:Choice>
    <mc:Fallback xmlns="">
      <p:transition spd="slow" advTm="18575"/>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5876" y="463508"/>
            <a:ext cx="7404558"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464066" y="653008"/>
            <a:ext cx="571979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err="1">
                <a:ln>
                  <a:noFill/>
                </a:ln>
                <a:solidFill>
                  <a:prstClr val="white"/>
                </a:solidFill>
                <a:effectLst/>
                <a:uLnTx/>
                <a:uFillTx/>
                <a:latin typeface="Tajawal Medium" panose="00000600000000000000" pitchFamily="2" charset="-78"/>
                <a:ea typeface="+mn-ea"/>
                <a:cs typeface="Tajawal Medium" panose="00000600000000000000" pitchFamily="2" charset="-78"/>
              </a:rPr>
              <a:t>III.The</a:t>
            </a:r>
            <a:r>
              <a:rPr kumimoji="0" lang="en-US" sz="24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 evolution of  the Digital Media</a:t>
            </a: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22022" y="685155"/>
            <a:ext cx="3179850" cy="5748868"/>
          </a:xfrm>
          <a:prstGeom prst="rect">
            <a:avLst/>
          </a:prstGeom>
        </p:spPr>
      </p:pic>
      <p:sp>
        <p:nvSpPr>
          <p:cNvPr id="19" name="TextBox 18"/>
          <p:cNvSpPr txBox="1"/>
          <p:nvPr/>
        </p:nvSpPr>
        <p:spPr>
          <a:xfrm>
            <a:off x="435876" y="1870052"/>
            <a:ext cx="8180883" cy="3347840"/>
          </a:xfrm>
          <a:prstGeom prst="rect">
            <a:avLst/>
          </a:prstGeom>
          <a:noFill/>
        </p:spPr>
        <p:txBody>
          <a:bodyPr wrap="square" rtlCol="0">
            <a:spAutoFit/>
          </a:bodyPr>
          <a:lstStyle/>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massive spread of smartphones and internet use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in the last decade has changed the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geography</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of the </a:t>
            </a:r>
            <a:r>
              <a:rPr lang="en-US" sz="2400" b="1" dirty="0">
                <a:solidFill>
                  <a:srgbClr val="C00000"/>
                </a:solidFill>
                <a:cs typeface="Tajawal ExtraBold" panose="00000800000000000000" pitchFamily="2" charset="-78"/>
              </a:rPr>
              <a:t>information society</a:t>
            </a:r>
            <a:r>
              <a:rPr lang="en-US" sz="2400" b="1" dirty="0">
                <a:solidFill>
                  <a:srgbClr val="0A1F61"/>
                </a:solidFill>
                <a:cs typeface="Tajawal ExtraBold" panose="00000800000000000000" pitchFamily="2" charset="-78"/>
              </a:rPr>
              <a:t>.</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This challenges established assumptions about development and is rearranging the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global role </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of some countries and areas of the world.</a:t>
            </a:r>
          </a:p>
        </p:txBody>
      </p:sp>
      <p:pic>
        <p:nvPicPr>
          <p:cNvPr id="6" name="Picture 5"/>
          <p:cNvPicPr>
            <a:picLocks noChangeAspect="1"/>
          </p:cNvPicPr>
          <p:nvPr/>
        </p:nvPicPr>
        <p:blipFill rotWithShape="1">
          <a:blip r:embed="rId8" cstate="print">
            <a:extLst>
              <a:ext uri="{28A0092B-C50C-407E-A947-70E740481C1C}">
                <a14:useLocalDpi xmlns:a14="http://schemas.microsoft.com/office/drawing/2010/main" val="0"/>
              </a:ext>
            </a:extLst>
          </a:blip>
          <a:srcRect t="-453"/>
          <a:stretch/>
        </p:blipFill>
        <p:spPr>
          <a:xfrm>
            <a:off x="8905347" y="219451"/>
            <a:ext cx="3254516" cy="3576078"/>
          </a:xfrm>
          <a:prstGeom prst="rect">
            <a:avLst/>
          </a:prstGeom>
        </p:spPr>
      </p:pic>
    </p:spTree>
    <p:extLst>
      <p:ext uri="{BB962C8B-B14F-4D97-AF65-F5344CB8AC3E}">
        <p14:creationId xmlns:p14="http://schemas.microsoft.com/office/powerpoint/2010/main" val="2488578245"/>
      </p:ext>
    </p:extLst>
  </p:cSld>
  <p:clrMapOvr>
    <a:masterClrMapping/>
  </p:clrMapOvr>
  <mc:AlternateContent xmlns:mc="http://schemas.openxmlformats.org/markup-compatibility/2006" xmlns:p14="http://schemas.microsoft.com/office/powerpoint/2010/main">
    <mc:Choice Requires="p14">
      <p:transition spd="slow" p14:dur="2000" advTm="53960"/>
    </mc:Choice>
    <mc:Fallback xmlns="">
      <p:transition spd="slow" advTm="5396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893" y="102715"/>
            <a:ext cx="7404558" cy="601203"/>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980" y="5949244"/>
            <a:ext cx="1013392" cy="90875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489302" y="209777"/>
            <a:ext cx="571979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err="1">
                <a:ln>
                  <a:noFill/>
                </a:ln>
                <a:solidFill>
                  <a:prstClr val="white"/>
                </a:solidFill>
                <a:effectLst/>
                <a:uLnTx/>
                <a:uFillTx/>
                <a:latin typeface="Tajawal Medium" panose="00000600000000000000" pitchFamily="2" charset="-78"/>
                <a:ea typeface="+mn-ea"/>
                <a:cs typeface="Tajawal Medium" panose="00000600000000000000" pitchFamily="2" charset="-78"/>
              </a:rPr>
              <a:t>III.The</a:t>
            </a:r>
            <a:r>
              <a:rPr kumimoji="0" lang="en-US" sz="24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 evolution of  the Digital Media</a:t>
            </a: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22022" y="685155"/>
            <a:ext cx="3179850" cy="5748868"/>
          </a:xfrm>
          <a:prstGeom prst="rect">
            <a:avLst/>
          </a:prstGeom>
        </p:spPr>
      </p:pic>
      <p:pic>
        <p:nvPicPr>
          <p:cNvPr id="5" name="Picture 4">
            <a:extLst>
              <a:ext uri="{FF2B5EF4-FFF2-40B4-BE49-F238E27FC236}">
                <a16:creationId xmlns:a16="http://schemas.microsoft.com/office/drawing/2014/main" id="{E5AE67CD-8F97-4E1A-B663-87BB9536E672}"/>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a:stretch/>
        </p:blipFill>
        <p:spPr>
          <a:xfrm>
            <a:off x="1196322" y="750926"/>
            <a:ext cx="10848826" cy="5403156"/>
          </a:xfrm>
          <a:prstGeom prst="rect">
            <a:avLst/>
          </a:prstGeom>
        </p:spPr>
      </p:pic>
      <p:sp>
        <p:nvSpPr>
          <p:cNvPr id="18" name="TextBox 17">
            <a:extLst>
              <a:ext uri="{FF2B5EF4-FFF2-40B4-BE49-F238E27FC236}">
                <a16:creationId xmlns:a16="http://schemas.microsoft.com/office/drawing/2014/main" id="{4EE1EE96-6A2C-4D80-A258-4EADCAFC42B1}"/>
              </a:ext>
            </a:extLst>
          </p:cNvPr>
          <p:cNvSpPr txBox="1"/>
          <p:nvPr/>
        </p:nvSpPr>
        <p:spPr>
          <a:xfrm>
            <a:off x="3296958" y="6335092"/>
            <a:ext cx="5222963" cy="461665"/>
          </a:xfrm>
          <a:prstGeom prst="rect">
            <a:avLst/>
          </a:prstGeom>
          <a:noFill/>
        </p:spPr>
        <p:txBody>
          <a:bodyPr wrap="square" rtlCol="0">
            <a:spAutoFit/>
          </a:bodyPr>
          <a:lstStyle/>
          <a:p>
            <a:pPr algn="ctr"/>
            <a:r>
              <a:rPr lang="en-US" sz="2400" b="1" dirty="0">
                <a:solidFill>
                  <a:srgbClr val="C00000"/>
                </a:solidFill>
              </a:rPr>
              <a:t>Source</a:t>
            </a:r>
            <a:r>
              <a:rPr lang="en-US" sz="2400" b="1" dirty="0">
                <a:solidFill>
                  <a:srgbClr val="0070C0"/>
                </a:solidFill>
              </a:rPr>
              <a:t>: </a:t>
            </a:r>
            <a:r>
              <a:rPr lang="en-US" sz="2400" b="1" u="sng" dirty="0">
                <a:solidFill>
                  <a:srgbClr val="0070C0"/>
                </a:solidFill>
              </a:rPr>
              <a:t>https://wearesocial.com </a:t>
            </a:r>
          </a:p>
        </p:txBody>
      </p:sp>
    </p:spTree>
    <p:extLst>
      <p:ext uri="{BB962C8B-B14F-4D97-AF65-F5344CB8AC3E}">
        <p14:creationId xmlns:p14="http://schemas.microsoft.com/office/powerpoint/2010/main" val="3153816656"/>
      </p:ext>
    </p:extLst>
  </p:cSld>
  <p:clrMapOvr>
    <a:masterClrMapping/>
  </p:clrMapOvr>
  <mc:AlternateContent xmlns:mc="http://schemas.openxmlformats.org/markup-compatibility/2006" xmlns:p14="http://schemas.microsoft.com/office/powerpoint/2010/main">
    <mc:Choice Requires="p14">
      <p:transition spd="slow" p14:dur="2000" advTm="53960"/>
    </mc:Choice>
    <mc:Fallback xmlns="">
      <p:transition spd="slow" advTm="5396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540" y="268614"/>
            <a:ext cx="5687515"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9732" y="6012942"/>
            <a:ext cx="856932" cy="768451"/>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24113" y="6158765"/>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558285" y="477423"/>
            <a:ext cx="3956086"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V. New and Old Media</a:t>
            </a:r>
            <a:endParaRPr kumimoji="0" lang="en-US" sz="24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08266" y="554566"/>
            <a:ext cx="3179850" cy="5748868"/>
          </a:xfrm>
          <a:prstGeom prst="rect">
            <a:avLst/>
          </a:prstGeom>
        </p:spPr>
      </p:pic>
      <p:sp>
        <p:nvSpPr>
          <p:cNvPr id="19" name="TextBox 18"/>
          <p:cNvSpPr txBox="1"/>
          <p:nvPr/>
        </p:nvSpPr>
        <p:spPr>
          <a:xfrm>
            <a:off x="193675" y="1425967"/>
            <a:ext cx="7432521" cy="4611519"/>
          </a:xfrm>
          <a:prstGeom prst="rect">
            <a:avLst/>
          </a:prstGeom>
          <a:noFill/>
        </p:spPr>
        <p:txBody>
          <a:bodyPr wrap="square" rtlCol="0">
            <a:spAutoFit/>
          </a:bodyPr>
          <a:lstStyle/>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In early scholarship about the rise of digital media, the definition “</a:t>
            </a:r>
            <a:r>
              <a:rPr lang="en-US" b="1" dirty="0">
                <a:solidFill>
                  <a:srgbClr val="C00000"/>
                </a:solidFill>
                <a:latin typeface="Tajawal ExtraBold" panose="00000800000000000000" pitchFamily="2" charset="-78"/>
                <a:cs typeface="Tajawal ExtraBold" panose="00000800000000000000" pitchFamily="2" charset="-78"/>
              </a:rPr>
              <a:t>N</a:t>
            </a:r>
            <a:r>
              <a:rPr kumimoji="0" lang="en-US" b="1" i="0" u="none" strike="noStrike" kern="1200" cap="none" spc="0" normalizeH="0" baseline="0" noProof="0" dirty="0" err="1">
                <a:ln>
                  <a:noFill/>
                </a:ln>
                <a:solidFill>
                  <a:srgbClr val="C00000"/>
                </a:solidFill>
                <a:effectLst/>
                <a:uLnTx/>
                <a:uFillTx/>
                <a:latin typeface="Tajawal ExtraBold" panose="00000800000000000000" pitchFamily="2" charset="-78"/>
                <a:ea typeface="+mn-ea"/>
                <a:cs typeface="Tajawal ExtraBold" panose="00000800000000000000" pitchFamily="2" charset="-78"/>
              </a:rPr>
              <a:t>ew</a:t>
            </a:r>
            <a:r>
              <a:rPr kumimoji="0" lang="en-US"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 </a:t>
            </a:r>
            <a:r>
              <a:rPr lang="en-US" b="1" dirty="0">
                <a:solidFill>
                  <a:srgbClr val="C00000"/>
                </a:solidFill>
                <a:latin typeface="Tajawal ExtraBold" panose="00000800000000000000" pitchFamily="2" charset="-78"/>
                <a:cs typeface="Tajawal ExtraBold" panose="00000800000000000000" pitchFamily="2" charset="-78"/>
              </a:rPr>
              <a:t>M</a:t>
            </a:r>
            <a:r>
              <a:rPr kumimoji="0" lang="en-US" b="1" i="0" u="none" strike="noStrike" kern="1200" cap="none" spc="0" normalizeH="0" baseline="0" noProof="0" dirty="0" err="1">
                <a:ln>
                  <a:noFill/>
                </a:ln>
                <a:solidFill>
                  <a:srgbClr val="C00000"/>
                </a:solidFill>
                <a:effectLst/>
                <a:uLnTx/>
                <a:uFillTx/>
                <a:latin typeface="Tajawal ExtraBold" panose="00000800000000000000" pitchFamily="2" charset="-78"/>
                <a:ea typeface="+mn-ea"/>
                <a:cs typeface="Tajawal ExtraBold" panose="00000800000000000000" pitchFamily="2" charset="-78"/>
              </a:rPr>
              <a:t>edia</a:t>
            </a:r>
            <a:r>
              <a:rPr kumimoji="0" lang="en-US"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was used to describe </a:t>
            </a:r>
            <a:r>
              <a:rPr kumimoji="0" lang="en-US"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information and communication technologies based on digital code.</a:t>
            </a:r>
            <a:endParaRPr kumimoji="0" lang="en-US"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endParaRP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r>
              <a:rPr kumimoji="0" lang="en-US"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New media</a:t>
            </a:r>
            <a:r>
              <a:rPr kumimoji="0" lang="en-US"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signified the set of media technologies that had emerged since the last decades of the twentieth century.</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This distinguished them from “</a:t>
            </a:r>
            <a:r>
              <a:rPr lang="en-US" b="1" dirty="0">
                <a:solidFill>
                  <a:srgbClr val="C00000"/>
                </a:solidFill>
                <a:latin typeface="Tajawal ExtraBold" panose="00000800000000000000" pitchFamily="2" charset="-78"/>
                <a:cs typeface="Tajawal ExtraBold" panose="00000800000000000000" pitchFamily="2" charset="-78"/>
              </a:rPr>
              <a:t>O</a:t>
            </a:r>
            <a:r>
              <a:rPr kumimoji="0" lang="en-US" b="1" i="0" u="none" strike="noStrike" kern="1200" cap="none" spc="0" normalizeH="0" baseline="0" noProof="0" dirty="0" err="1">
                <a:ln>
                  <a:noFill/>
                </a:ln>
                <a:solidFill>
                  <a:srgbClr val="C00000"/>
                </a:solidFill>
                <a:effectLst/>
                <a:uLnTx/>
                <a:uFillTx/>
                <a:latin typeface="Tajawal ExtraBold" panose="00000800000000000000" pitchFamily="2" charset="-78"/>
                <a:ea typeface="+mn-ea"/>
                <a:cs typeface="Tajawal ExtraBold" panose="00000800000000000000" pitchFamily="2" charset="-78"/>
              </a:rPr>
              <a:t>ld</a:t>
            </a:r>
            <a:r>
              <a:rPr kumimoji="0" lang="en-US"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 </a:t>
            </a:r>
            <a:r>
              <a:rPr lang="en-US" b="1" dirty="0">
                <a:solidFill>
                  <a:srgbClr val="C00000"/>
                </a:solidFill>
                <a:latin typeface="Tajawal ExtraBold" panose="00000800000000000000" pitchFamily="2" charset="-78"/>
                <a:cs typeface="Tajawal ExtraBold" panose="00000800000000000000" pitchFamily="2" charset="-78"/>
              </a:rPr>
              <a:t>M</a:t>
            </a:r>
            <a:r>
              <a:rPr kumimoji="0" lang="en-US" b="1" i="0" u="none" strike="noStrike" kern="1200" cap="none" spc="0" normalizeH="0" baseline="0" noProof="0" dirty="0" err="1">
                <a:ln>
                  <a:noFill/>
                </a:ln>
                <a:solidFill>
                  <a:srgbClr val="C00000"/>
                </a:solidFill>
                <a:effectLst/>
                <a:uLnTx/>
                <a:uFillTx/>
                <a:latin typeface="Tajawal ExtraBold" panose="00000800000000000000" pitchFamily="2" charset="-78"/>
                <a:ea typeface="+mn-ea"/>
                <a:cs typeface="Tajawal ExtraBold" panose="00000800000000000000" pitchFamily="2" charset="-78"/>
              </a:rPr>
              <a:t>edia</a:t>
            </a:r>
            <a:r>
              <a:rPr kumimoji="0" lang="en-US"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which was a definition used to identify </a:t>
            </a:r>
            <a:r>
              <a:rPr kumimoji="0" lang="en-US"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traditional mass media like television, newspapers, or radio</a:t>
            </a:r>
            <a:r>
              <a:rPr kumimoji="0" lang="en-US"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p>
          <a:p>
            <a:pPr marL="285750" lvl="0" indent="-285750" algn="just">
              <a:lnSpc>
                <a:spcPct val="150000"/>
              </a:lnSpc>
              <a:buFont typeface="Arial" pitchFamily="34" charset="0"/>
              <a:buChar char="•"/>
              <a:defRPr/>
            </a:pPr>
            <a:r>
              <a:rPr lang="en-US" b="1" dirty="0">
                <a:solidFill>
                  <a:srgbClr val="0A1F61"/>
                </a:solidFill>
                <a:latin typeface="Tajawal ExtraBold" panose="00000800000000000000" pitchFamily="2" charset="-78"/>
                <a:cs typeface="Tajawal ExtraBold" panose="00000800000000000000" pitchFamily="2" charset="-78"/>
              </a:rPr>
              <a:t>Traditional (nondigital) media </a:t>
            </a:r>
            <a:r>
              <a:rPr lang="en-US" dirty="0">
                <a:solidFill>
                  <a:srgbClr val="0A1F61"/>
                </a:solidFill>
                <a:latin typeface="Tajawal ExtraBold" panose="00000800000000000000" pitchFamily="2" charset="-78"/>
                <a:cs typeface="Tajawal ExtraBold" panose="00000800000000000000" pitchFamily="2" charset="-78"/>
              </a:rPr>
              <a:t>includes several types of communication technologies, some of which have existed for hundreds of years. </a:t>
            </a:r>
            <a:endParaRPr kumimoji="0" lang="en-US"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endParaRPr>
          </a:p>
        </p:txBody>
      </p:sp>
      <p:pic>
        <p:nvPicPr>
          <p:cNvPr id="6" name="Picture 5">
            <a:extLst>
              <a:ext uri="{FF2B5EF4-FFF2-40B4-BE49-F238E27FC236}">
                <a16:creationId xmlns:a16="http://schemas.microsoft.com/office/drawing/2014/main" id="{43457760-C6E1-4C36-9482-DEFC5F9ED58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121663" y="169754"/>
            <a:ext cx="4164606" cy="3392312"/>
          </a:xfrm>
          <a:prstGeom prst="rect">
            <a:avLst/>
          </a:prstGeom>
          <a:ln>
            <a:solidFill>
              <a:schemeClr val="accent1"/>
            </a:solidFill>
          </a:ln>
        </p:spPr>
      </p:pic>
    </p:spTree>
    <p:extLst>
      <p:ext uri="{BB962C8B-B14F-4D97-AF65-F5344CB8AC3E}">
        <p14:creationId xmlns:p14="http://schemas.microsoft.com/office/powerpoint/2010/main" val="39468320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540" y="268614"/>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89" y="6051663"/>
            <a:ext cx="933854" cy="837431"/>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49430" y="375868"/>
            <a:ext cx="3581611"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V. New and Old Media:</a:t>
            </a:r>
            <a:endParaRPr kumimoji="0" lang="en-US" sz="24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08266" y="554566"/>
            <a:ext cx="3179850" cy="5748868"/>
          </a:xfrm>
          <a:prstGeom prst="rect">
            <a:avLst/>
          </a:prstGeom>
        </p:spPr>
      </p:pic>
      <p:sp>
        <p:nvSpPr>
          <p:cNvPr id="19" name="TextBox 18"/>
          <p:cNvSpPr txBox="1"/>
          <p:nvPr/>
        </p:nvSpPr>
        <p:spPr>
          <a:xfrm>
            <a:off x="96911" y="1457857"/>
            <a:ext cx="7899545" cy="4651979"/>
          </a:xfrm>
          <a:prstGeom prst="rect">
            <a:avLst/>
          </a:prstGeom>
          <a:noFill/>
        </p:spPr>
        <p:txBody>
          <a:bodyPr wrap="square" rtlCol="0">
            <a:spAutoFit/>
          </a:bodyPr>
          <a:lstStyle/>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D</a:t>
            </a:r>
            <a:r>
              <a:rPr kumimoji="0" lang="en-US" sz="2000" b="1" i="0" u="none" strike="noStrike" kern="1200" cap="none" spc="0" normalizeH="0" baseline="0" noProof="0" dirty="0" err="1">
                <a:ln>
                  <a:noFill/>
                </a:ln>
                <a:solidFill>
                  <a:srgbClr val="C00000"/>
                </a:solidFill>
                <a:effectLst/>
                <a:uLnTx/>
                <a:uFillTx/>
                <a:latin typeface="Tajawal ExtraBold" panose="00000800000000000000" pitchFamily="2" charset="-78"/>
                <a:ea typeface="+mn-ea"/>
                <a:cs typeface="Tajawal ExtraBold" panose="00000800000000000000" pitchFamily="2" charset="-78"/>
              </a:rPr>
              <a:t>igital</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 media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have certain common characteristic that distinguish them from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A</a:t>
            </a:r>
            <a:r>
              <a:rPr kumimoji="0" lang="en-US" sz="2000" b="1" i="0" u="none" strike="noStrike" kern="1200" cap="none" spc="0" normalizeH="0" baseline="0" noProof="0" dirty="0" err="1">
                <a:ln>
                  <a:noFill/>
                </a:ln>
                <a:solidFill>
                  <a:srgbClr val="C00000"/>
                </a:solidFill>
                <a:effectLst/>
                <a:uLnTx/>
                <a:uFillTx/>
                <a:latin typeface="Tajawal ExtraBold" panose="00000800000000000000" pitchFamily="2" charset="-78"/>
                <a:ea typeface="+mn-ea"/>
                <a:cs typeface="Tajawal ExtraBold" panose="00000800000000000000" pitchFamily="2" charset="-78"/>
              </a:rPr>
              <a:t>nalog</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 media</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Digital Media</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carry information represented by a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numeric code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based on the binary distinction between two symbols,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1 and 0</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endPar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endParaRP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Analog media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instead rely on continuous scales, like the scale of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colors</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that can be represented by the chemical composition of a piece of celluloid film, or the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letters</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of the alphabet that can be rearranged into words and expressions.</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Thanks to their binary code, </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digital media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can carry information very </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efficiently</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endPar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endParaRPr>
          </a:p>
        </p:txBody>
      </p:sp>
      <p:pic>
        <p:nvPicPr>
          <p:cNvPr id="6" name="Picture 5">
            <a:extLst>
              <a:ext uri="{FF2B5EF4-FFF2-40B4-BE49-F238E27FC236}">
                <a16:creationId xmlns:a16="http://schemas.microsoft.com/office/drawing/2014/main" id="{1A3D02EF-8F34-408C-80BB-762F0B0E2D0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013132" y="154646"/>
            <a:ext cx="4178868" cy="2050176"/>
          </a:xfrm>
          <a:prstGeom prst="rect">
            <a:avLst/>
          </a:prstGeom>
          <a:ln>
            <a:solidFill>
              <a:srgbClr val="24A9E1"/>
            </a:solidFill>
          </a:ln>
        </p:spPr>
      </p:pic>
    </p:spTree>
    <p:extLst>
      <p:ext uri="{BB962C8B-B14F-4D97-AF65-F5344CB8AC3E}">
        <p14:creationId xmlns:p14="http://schemas.microsoft.com/office/powerpoint/2010/main" val="3016402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50376" y="543490"/>
            <a:ext cx="3445623" cy="461665"/>
          </a:xfrm>
          <a:prstGeom prst="rect">
            <a:avLst/>
          </a:prstGeom>
          <a:noFill/>
        </p:spPr>
        <p:txBody>
          <a:bodyPr wrap="square" rtlCol="0">
            <a:spAutoFit/>
          </a:bodyPr>
          <a:lstStyle/>
          <a:p>
            <a:pPr lvl="0">
              <a:defRPr/>
            </a:pPr>
            <a:r>
              <a:rPr lang="en-US" sz="2400" dirty="0">
                <a:solidFill>
                  <a:prstClr val="white"/>
                </a:solidFill>
                <a:latin typeface="Tajawal Medium" panose="00000600000000000000" pitchFamily="2" charset="-78"/>
                <a:cs typeface="Tajawal Medium" panose="00000600000000000000" pitchFamily="2" charset="-78"/>
              </a:rPr>
              <a:t>V. New and Old Media:</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08266" y="554566"/>
            <a:ext cx="3179850" cy="5748868"/>
          </a:xfrm>
          <a:prstGeom prst="rect">
            <a:avLst/>
          </a:prstGeom>
        </p:spPr>
      </p:pic>
      <p:sp>
        <p:nvSpPr>
          <p:cNvPr id="19" name="TextBox 18"/>
          <p:cNvSpPr txBox="1"/>
          <p:nvPr/>
        </p:nvSpPr>
        <p:spPr>
          <a:xfrm>
            <a:off x="229290" y="1630978"/>
            <a:ext cx="8139061" cy="3728649"/>
          </a:xfrm>
          <a:prstGeom prst="rect">
            <a:avLst/>
          </a:prstGeom>
          <a:noFill/>
        </p:spPr>
        <p:txBody>
          <a:bodyPr wrap="square" rtlCol="0">
            <a:spAutoFit/>
          </a:bodyPr>
          <a:lstStyle/>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Yet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new media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that have emerged in the last 40 years or so are based on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heterogeneous</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computing technologies and are very different from each other.</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Conversely,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old media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are sometimes held to be </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better</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than new media, as older technologies can be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represented</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as more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authentic</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For example, many claim to have a deeper relationship with </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books</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than with </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e‐books</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or with </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vinyl records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than with </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MP3</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files.</a:t>
            </a:r>
          </a:p>
        </p:txBody>
      </p:sp>
      <p:pic>
        <p:nvPicPr>
          <p:cNvPr id="6" name="Picture 5">
            <a:extLst>
              <a:ext uri="{FF2B5EF4-FFF2-40B4-BE49-F238E27FC236}">
                <a16:creationId xmlns:a16="http://schemas.microsoft.com/office/drawing/2014/main" id="{6C0EA1A9-BA49-4519-AADB-14AEEDCA323F}"/>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a:stretch/>
        </p:blipFill>
        <p:spPr>
          <a:xfrm>
            <a:off x="9048180" y="31858"/>
            <a:ext cx="2500021" cy="2412076"/>
          </a:xfrm>
          <a:prstGeom prst="rect">
            <a:avLst/>
          </a:prstGeom>
        </p:spPr>
      </p:pic>
      <p:pic>
        <p:nvPicPr>
          <p:cNvPr id="12" name="Picture 11">
            <a:extLst>
              <a:ext uri="{FF2B5EF4-FFF2-40B4-BE49-F238E27FC236}">
                <a16:creationId xmlns:a16="http://schemas.microsoft.com/office/drawing/2014/main" id="{75CB24F2-F38D-4656-8040-FE3134FE440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159906" y="2601009"/>
            <a:ext cx="1781761" cy="1604773"/>
          </a:xfrm>
          <a:prstGeom prst="rect">
            <a:avLst/>
          </a:prstGeom>
        </p:spPr>
      </p:pic>
      <p:pic>
        <p:nvPicPr>
          <p:cNvPr id="15" name="Picture 14">
            <a:extLst>
              <a:ext uri="{FF2B5EF4-FFF2-40B4-BE49-F238E27FC236}">
                <a16:creationId xmlns:a16="http://schemas.microsoft.com/office/drawing/2014/main" id="{1618C51B-DA6B-4E81-8E2B-C7CE91442807}"/>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a:stretch/>
        </p:blipFill>
        <p:spPr>
          <a:xfrm>
            <a:off x="8782491" y="2601009"/>
            <a:ext cx="1253538" cy="1655981"/>
          </a:xfrm>
          <a:prstGeom prst="rect">
            <a:avLst/>
          </a:prstGeom>
        </p:spPr>
      </p:pic>
    </p:spTree>
    <p:extLst>
      <p:ext uri="{BB962C8B-B14F-4D97-AF65-F5344CB8AC3E}">
        <p14:creationId xmlns:p14="http://schemas.microsoft.com/office/powerpoint/2010/main" val="1241372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7681" y="5663988"/>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55328" y="6212091"/>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50376" y="543490"/>
            <a:ext cx="3859606"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V. New and Old Media:</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60199" y="543490"/>
            <a:ext cx="3179850" cy="5748868"/>
          </a:xfrm>
          <a:prstGeom prst="rect">
            <a:avLst/>
          </a:prstGeom>
        </p:spPr>
      </p:pic>
      <p:sp>
        <p:nvSpPr>
          <p:cNvPr id="19" name="TextBox 18"/>
          <p:cNvSpPr txBox="1"/>
          <p:nvPr/>
        </p:nvSpPr>
        <p:spPr>
          <a:xfrm>
            <a:off x="347050" y="1837932"/>
            <a:ext cx="8435979" cy="3347840"/>
          </a:xfrm>
          <a:prstGeom prst="rect">
            <a:avLst/>
          </a:prstGeom>
          <a:noFill/>
        </p:spPr>
        <p:txBody>
          <a:bodyPr wrap="square" rtlCol="0">
            <a:spAutoFit/>
          </a:bodyPr>
          <a:lstStyle/>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lang="en-US" sz="2400" dirty="0">
                <a:solidFill>
                  <a:srgbClr val="0A1F61"/>
                </a:solidFill>
                <a:latin typeface="Tajawal ExtraBold" panose="00000800000000000000" pitchFamily="2" charset="-78"/>
                <a:cs typeface="Tajawal ExtraBold" panose="00000800000000000000" pitchFamily="2" charset="-78"/>
              </a:rPr>
              <a:t>W</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hen new media are introduced they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do not replace </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old media, but rather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integrate</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or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change</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them.</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introduction of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television</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has not caused the disappearance of the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newspaper</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introduction of the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tablet</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did not cause the disappearance of the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book</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p>
        </p:txBody>
      </p:sp>
      <p:pic>
        <p:nvPicPr>
          <p:cNvPr id="12" name="Picture 11">
            <a:extLst>
              <a:ext uri="{FF2B5EF4-FFF2-40B4-BE49-F238E27FC236}">
                <a16:creationId xmlns:a16="http://schemas.microsoft.com/office/drawing/2014/main" id="{CA361E33-3FE5-4800-8555-F79206FA637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015518" y="951130"/>
            <a:ext cx="3048000" cy="2009775"/>
          </a:xfrm>
          <a:prstGeom prst="rect">
            <a:avLst/>
          </a:prstGeom>
        </p:spPr>
      </p:pic>
    </p:spTree>
    <p:extLst>
      <p:ext uri="{BB962C8B-B14F-4D97-AF65-F5344CB8AC3E}">
        <p14:creationId xmlns:p14="http://schemas.microsoft.com/office/powerpoint/2010/main" val="3561158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50376" y="543490"/>
            <a:ext cx="3750424"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V. New and Old Media</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029768" y="554566"/>
            <a:ext cx="3179850" cy="5748868"/>
          </a:xfrm>
          <a:prstGeom prst="rect">
            <a:avLst/>
          </a:prstGeom>
        </p:spPr>
      </p:pic>
      <p:sp>
        <p:nvSpPr>
          <p:cNvPr id="19" name="TextBox 18"/>
          <p:cNvSpPr txBox="1"/>
          <p:nvPr/>
        </p:nvSpPr>
        <p:spPr>
          <a:xfrm>
            <a:off x="482660" y="1818522"/>
            <a:ext cx="7820236" cy="1455014"/>
          </a:xfrm>
          <a:prstGeom prst="rect">
            <a:avLst/>
          </a:prstGeom>
          <a:noFill/>
        </p:spPr>
        <p:txBody>
          <a:bodyPr wrap="square" rtlCol="0">
            <a:spAutoFit/>
          </a:bodyPr>
          <a:lstStyle/>
          <a:p>
            <a:pPr marL="285750" lvl="0" indent="-285750" algn="just">
              <a:lnSpc>
                <a:spcPct val="200000"/>
              </a:lnSpc>
              <a:buFont typeface="Arial" pitchFamily="34" charset="0"/>
              <a:buChar char="•"/>
            </a:pPr>
            <a:r>
              <a:rPr lang="en-US" sz="2400" dirty="0">
                <a:solidFill>
                  <a:srgbClr val="0A1F61"/>
                </a:solidFill>
                <a:latin typeface="Tajawal ExtraBold" panose="00000800000000000000" pitchFamily="2" charset="-78"/>
                <a:cs typeface="Tajawal ExtraBold" panose="00000800000000000000" pitchFamily="2" charset="-78"/>
              </a:rPr>
              <a:t>Rather, </a:t>
            </a:r>
            <a:r>
              <a:rPr lang="en-US" sz="2400" b="1" dirty="0">
                <a:solidFill>
                  <a:srgbClr val="C00000"/>
                </a:solidFill>
                <a:latin typeface="Tajawal ExtraBold" panose="00000800000000000000" pitchFamily="2" charset="-78"/>
                <a:cs typeface="Tajawal ExtraBold" panose="00000800000000000000" pitchFamily="2" charset="-78"/>
              </a:rPr>
              <a:t>books</a:t>
            </a:r>
            <a:r>
              <a:rPr lang="en-US" sz="2400"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0A1F61"/>
                </a:solidFill>
                <a:latin typeface="Tajawal ExtraBold" panose="00000800000000000000" pitchFamily="2" charset="-78"/>
                <a:cs typeface="Tajawal ExtraBold" panose="00000800000000000000" pitchFamily="2" charset="-78"/>
              </a:rPr>
              <a:t>evolved</a:t>
            </a:r>
            <a:r>
              <a:rPr lang="en-US" sz="2400" dirty="0">
                <a:solidFill>
                  <a:srgbClr val="0A1F61"/>
                </a:solidFill>
                <a:latin typeface="Tajawal ExtraBold" panose="00000800000000000000" pitchFamily="2" charset="-78"/>
                <a:cs typeface="Tajawal ExtraBold" panose="00000800000000000000" pitchFamily="2" charset="-78"/>
              </a:rPr>
              <a:t> into different technological </a:t>
            </a:r>
            <a:r>
              <a:rPr lang="en-US" sz="2400" b="1" dirty="0">
                <a:solidFill>
                  <a:srgbClr val="C00000"/>
                </a:solidFill>
                <a:latin typeface="Tajawal ExtraBold" panose="00000800000000000000" pitchFamily="2" charset="-78"/>
                <a:cs typeface="Tajawal ExtraBold" panose="00000800000000000000" pitchFamily="2" charset="-78"/>
              </a:rPr>
              <a:t>formats</a:t>
            </a:r>
            <a:r>
              <a:rPr lang="en-US" sz="2400" dirty="0">
                <a:solidFill>
                  <a:srgbClr val="0A1F61"/>
                </a:solidFill>
                <a:latin typeface="Tajawal ExtraBold" panose="00000800000000000000" pitchFamily="2" charset="-78"/>
                <a:cs typeface="Tajawal ExtraBold" panose="00000800000000000000" pitchFamily="2" charset="-78"/>
              </a:rPr>
              <a:t>.</a:t>
            </a:r>
            <a:endPar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endParaRPr>
          </a:p>
        </p:txBody>
      </p:sp>
      <p:pic>
        <p:nvPicPr>
          <p:cNvPr id="6" name="Picture 5">
            <a:extLst>
              <a:ext uri="{FF2B5EF4-FFF2-40B4-BE49-F238E27FC236}">
                <a16:creationId xmlns:a16="http://schemas.microsoft.com/office/drawing/2014/main" id="{9816BC45-297C-4CEF-BE91-C8200105C073}"/>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a:stretch/>
        </p:blipFill>
        <p:spPr>
          <a:xfrm>
            <a:off x="1957141" y="3290737"/>
            <a:ext cx="2002223" cy="1928173"/>
          </a:xfrm>
          <a:prstGeom prst="rect">
            <a:avLst/>
          </a:prstGeom>
        </p:spPr>
      </p:pic>
      <p:pic>
        <p:nvPicPr>
          <p:cNvPr id="12" name="Picture 11">
            <a:extLst>
              <a:ext uri="{FF2B5EF4-FFF2-40B4-BE49-F238E27FC236}">
                <a16:creationId xmlns:a16="http://schemas.microsoft.com/office/drawing/2014/main" id="{E029323C-C91A-4066-92EA-2DF8778D3BF9}"/>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a:stretch/>
        </p:blipFill>
        <p:spPr>
          <a:xfrm>
            <a:off x="4987689" y="3290737"/>
            <a:ext cx="2552781" cy="1928173"/>
          </a:xfrm>
          <a:prstGeom prst="rect">
            <a:avLst/>
          </a:prstGeom>
          <a:ln>
            <a:solidFill>
              <a:schemeClr val="bg1"/>
            </a:solidFill>
          </a:ln>
        </p:spPr>
      </p:pic>
    </p:spTree>
    <p:extLst>
      <p:ext uri="{BB962C8B-B14F-4D97-AF65-F5344CB8AC3E}">
        <p14:creationId xmlns:p14="http://schemas.microsoft.com/office/powerpoint/2010/main" val="24703241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24113" y="6147183"/>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50376" y="543490"/>
            <a:ext cx="3873254"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V. New and Old Media</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08266" y="397229"/>
            <a:ext cx="3179850" cy="5906205"/>
          </a:xfrm>
          <a:prstGeom prst="rect">
            <a:avLst/>
          </a:prstGeom>
        </p:spPr>
      </p:pic>
      <p:sp>
        <p:nvSpPr>
          <p:cNvPr id="19" name="TextBox 18"/>
          <p:cNvSpPr txBox="1"/>
          <p:nvPr/>
        </p:nvSpPr>
        <p:spPr>
          <a:xfrm>
            <a:off x="482660" y="1652285"/>
            <a:ext cx="7796503" cy="2932341"/>
          </a:xfrm>
          <a:prstGeom prst="rect">
            <a:avLst/>
          </a:prstGeom>
          <a:noFill/>
        </p:spPr>
        <p:txBody>
          <a:bodyPr wrap="square" rtlCol="0">
            <a:spAutoFit/>
          </a:bodyPr>
          <a:lstStyle/>
          <a:p>
            <a:pPr marL="285750" lvl="0" indent="-285750" algn="just">
              <a:lnSpc>
                <a:spcPct val="200000"/>
              </a:lnSpc>
              <a:buFont typeface="Arial" pitchFamily="34" charset="0"/>
              <a:buChar char="•"/>
            </a:pPr>
            <a:r>
              <a:rPr lang="en-US" sz="2400" b="1" dirty="0">
                <a:solidFill>
                  <a:srgbClr val="0A1F61"/>
                </a:solidFill>
                <a:latin typeface="Tajawal ExtraBold" panose="00000800000000000000" pitchFamily="2" charset="-78"/>
                <a:cs typeface="Tajawal ExtraBold" panose="00000800000000000000" pitchFamily="2" charset="-78"/>
              </a:rPr>
              <a:t>Bolter and </a:t>
            </a:r>
            <a:r>
              <a:rPr lang="en-US" sz="2400" b="1" dirty="0" err="1">
                <a:solidFill>
                  <a:srgbClr val="0A1F61"/>
                </a:solidFill>
                <a:latin typeface="Tajawal ExtraBold" panose="00000800000000000000" pitchFamily="2" charset="-78"/>
                <a:cs typeface="Tajawal ExtraBold" panose="00000800000000000000" pitchFamily="2" charset="-78"/>
              </a:rPr>
              <a:t>Grusin</a:t>
            </a:r>
            <a:r>
              <a:rPr lang="en-US" sz="2400" b="1" dirty="0">
                <a:solidFill>
                  <a:srgbClr val="0A1F61"/>
                </a:solidFill>
                <a:latin typeface="Tajawal ExtraBold" panose="00000800000000000000" pitchFamily="2" charset="-78"/>
                <a:cs typeface="Tajawal ExtraBold" panose="00000800000000000000" pitchFamily="2" charset="-78"/>
              </a:rPr>
              <a:t> (2000</a:t>
            </a:r>
            <a:r>
              <a:rPr lang="en-US" sz="2400" dirty="0">
                <a:solidFill>
                  <a:srgbClr val="0A1F61"/>
                </a:solidFill>
                <a:latin typeface="Tajawal ExtraBold" panose="00000800000000000000" pitchFamily="2" charset="-78"/>
                <a:cs typeface="Tajawal ExtraBold" panose="00000800000000000000" pitchFamily="2" charset="-78"/>
              </a:rPr>
              <a:t>) called this </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process of evolution,  </a:t>
            </a:r>
            <a:r>
              <a:rPr lang="en-US" sz="2400" b="1" dirty="0">
                <a:solidFill>
                  <a:srgbClr val="0A1F61"/>
                </a:solidFill>
                <a:latin typeface="Tajawal ExtraBold" panose="00000800000000000000" pitchFamily="2" charset="-78"/>
                <a:cs typeface="Tajawal ExtraBold" panose="00000800000000000000" pitchFamily="2" charset="-78"/>
              </a:rPr>
              <a:t>“</a:t>
            </a:r>
            <a:r>
              <a:rPr lang="en-US" sz="2400" b="1" dirty="0">
                <a:solidFill>
                  <a:srgbClr val="C00000"/>
                </a:solidFill>
                <a:latin typeface="Tajawal ExtraBold" panose="00000800000000000000" pitchFamily="2" charset="-78"/>
                <a:cs typeface="Tajawal ExtraBold" panose="00000800000000000000" pitchFamily="2" charset="-78"/>
              </a:rPr>
              <a:t>R</a:t>
            </a:r>
            <a:r>
              <a:rPr kumimoji="0" lang="en-US" sz="2400" b="1" i="0" u="none" strike="noStrike" kern="1200" cap="none" spc="0" normalizeH="0" baseline="0" noProof="0" dirty="0" err="1">
                <a:ln>
                  <a:noFill/>
                </a:ln>
                <a:solidFill>
                  <a:srgbClr val="C00000"/>
                </a:solidFill>
                <a:effectLst/>
                <a:uLnTx/>
                <a:uFillTx/>
                <a:latin typeface="Tajawal ExtraBold" panose="00000800000000000000" pitchFamily="2" charset="-78"/>
                <a:ea typeface="+mn-ea"/>
                <a:cs typeface="Tajawal ExtraBold" panose="00000800000000000000" pitchFamily="2" charset="-78"/>
              </a:rPr>
              <a:t>emediation</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that entails competition as well as coevolution and cooperation among different media .</a:t>
            </a:r>
          </a:p>
        </p:txBody>
      </p:sp>
      <p:pic>
        <p:nvPicPr>
          <p:cNvPr id="11" name="Picture 10">
            <a:extLst>
              <a:ext uri="{FF2B5EF4-FFF2-40B4-BE49-F238E27FC236}">
                <a16:creationId xmlns:a16="http://schemas.microsoft.com/office/drawing/2014/main" id="{1437DE50-AE04-42D1-AC4D-DA80F69EC2A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184586" y="166333"/>
            <a:ext cx="2143125" cy="2143125"/>
          </a:xfrm>
          <a:prstGeom prst="rect">
            <a:avLst/>
          </a:prstGeom>
        </p:spPr>
      </p:pic>
      <p:pic>
        <p:nvPicPr>
          <p:cNvPr id="15" name="Picture 14">
            <a:extLst>
              <a:ext uri="{FF2B5EF4-FFF2-40B4-BE49-F238E27FC236}">
                <a16:creationId xmlns:a16="http://schemas.microsoft.com/office/drawing/2014/main" id="{9277EEAF-76C2-4472-9EC0-4F6BB3A1101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226628" y="2397831"/>
            <a:ext cx="2143125" cy="1905000"/>
          </a:xfrm>
          <a:prstGeom prst="rect">
            <a:avLst/>
          </a:prstGeom>
        </p:spPr>
      </p:pic>
      <p:pic>
        <p:nvPicPr>
          <p:cNvPr id="18" name="Picture 17">
            <a:extLst>
              <a:ext uri="{FF2B5EF4-FFF2-40B4-BE49-F238E27FC236}">
                <a16:creationId xmlns:a16="http://schemas.microsoft.com/office/drawing/2014/main" id="{91F4C8C9-01EC-458A-9A33-278CAE609C2D}"/>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a:stretch/>
        </p:blipFill>
        <p:spPr>
          <a:xfrm>
            <a:off x="2760630" y="4250629"/>
            <a:ext cx="3732345" cy="1791747"/>
          </a:xfrm>
          <a:prstGeom prst="rect">
            <a:avLst/>
          </a:prstGeom>
          <a:ln>
            <a:solidFill>
              <a:srgbClr val="C00000"/>
            </a:solidFill>
          </a:ln>
        </p:spPr>
      </p:pic>
    </p:spTree>
    <p:extLst>
      <p:ext uri="{BB962C8B-B14F-4D97-AF65-F5344CB8AC3E}">
        <p14:creationId xmlns:p14="http://schemas.microsoft.com/office/powerpoint/2010/main" val="34488480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50376" y="543490"/>
            <a:ext cx="387236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V. New and Old Media:</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26425" y="554566"/>
            <a:ext cx="3179850" cy="5748868"/>
          </a:xfrm>
          <a:prstGeom prst="rect">
            <a:avLst/>
          </a:prstGeom>
        </p:spPr>
      </p:pic>
      <p:sp>
        <p:nvSpPr>
          <p:cNvPr id="19" name="TextBox 18"/>
          <p:cNvSpPr txBox="1"/>
          <p:nvPr/>
        </p:nvSpPr>
        <p:spPr>
          <a:xfrm>
            <a:off x="651740" y="1586472"/>
            <a:ext cx="7438678" cy="3671005"/>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practice</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content</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or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format</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can be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re‐mediated </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by a new technology that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mimics</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or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reworks</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previous formats.</a:t>
            </a:r>
          </a:p>
          <a:p>
            <a:pPr marL="285750" marR="0" lvl="0" indent="-285750" algn="just" defTabSz="914400" rtl="0" eaLnBrk="1" fontAlgn="auto" latinLnBrk="0" hangingPunct="1">
              <a:lnSpc>
                <a:spcPct val="20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For example, the design of some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web radio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receivers </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reproduces 1950s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radio</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sets.</a:t>
            </a:r>
          </a:p>
        </p:txBody>
      </p:sp>
      <p:pic>
        <p:nvPicPr>
          <p:cNvPr id="6" name="Picture 5">
            <a:extLst>
              <a:ext uri="{FF2B5EF4-FFF2-40B4-BE49-F238E27FC236}">
                <a16:creationId xmlns:a16="http://schemas.microsoft.com/office/drawing/2014/main" id="{2251D9CA-D747-4618-8DDB-262FE5222F2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348555" y="104243"/>
            <a:ext cx="2557410" cy="2504571"/>
          </a:xfrm>
          <a:prstGeom prst="rect">
            <a:avLst/>
          </a:prstGeom>
          <a:ln>
            <a:solidFill>
              <a:srgbClr val="C00000"/>
            </a:solidFill>
          </a:ln>
        </p:spPr>
      </p:pic>
      <p:pic>
        <p:nvPicPr>
          <p:cNvPr id="11" name="Picture 10" descr="Logo&#10;&#10;Description automatically generated">
            <a:extLst>
              <a:ext uri="{FF2B5EF4-FFF2-40B4-BE49-F238E27FC236}">
                <a16:creationId xmlns:a16="http://schemas.microsoft.com/office/drawing/2014/main" id="{7496A12A-5186-4C36-9B5A-164D4BF62C85}"/>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916979" y="2719919"/>
            <a:ext cx="3198741" cy="1679339"/>
          </a:xfrm>
          <a:prstGeom prst="rect">
            <a:avLst/>
          </a:prstGeom>
        </p:spPr>
      </p:pic>
    </p:spTree>
    <p:extLst>
      <p:ext uri="{BB962C8B-B14F-4D97-AF65-F5344CB8AC3E}">
        <p14:creationId xmlns:p14="http://schemas.microsoft.com/office/powerpoint/2010/main" val="9279075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7753" y="149680"/>
            <a:ext cx="6198451" cy="770902"/>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09610" y="238231"/>
            <a:ext cx="3967256"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V. New and Old Media</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26425" y="554566"/>
            <a:ext cx="3179850" cy="5748868"/>
          </a:xfrm>
          <a:prstGeom prst="rect">
            <a:avLst/>
          </a:prstGeom>
        </p:spPr>
      </p:pic>
      <p:sp>
        <p:nvSpPr>
          <p:cNvPr id="19" name="TextBox 18"/>
          <p:cNvSpPr txBox="1"/>
          <p:nvPr/>
        </p:nvSpPr>
        <p:spPr>
          <a:xfrm>
            <a:off x="131458" y="1463141"/>
            <a:ext cx="6549856" cy="3074624"/>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Arial" pitchFamily="34" charset="0"/>
              <a:buChar char="•"/>
              <a:tabLst/>
              <a:defRPr/>
            </a:pP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Wikipedia</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mirrors and is structured like a traditional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encyclopedia</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so that cross‐references between entries allow a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non‐linear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reading path, although this is made possible via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hyperlinking</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technologies rather than by manually turning the pages.</a:t>
            </a:r>
          </a:p>
        </p:txBody>
      </p:sp>
      <p:pic>
        <p:nvPicPr>
          <p:cNvPr id="5" name="Picture 4">
            <a:extLst>
              <a:ext uri="{FF2B5EF4-FFF2-40B4-BE49-F238E27FC236}">
                <a16:creationId xmlns:a16="http://schemas.microsoft.com/office/drawing/2014/main" id="{ADED7EEF-5A79-4FE3-8FED-7E8D490DC63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984409" y="109757"/>
            <a:ext cx="5207591" cy="2647511"/>
          </a:xfrm>
          <a:prstGeom prst="rect">
            <a:avLst/>
          </a:prstGeom>
          <a:ln>
            <a:solidFill>
              <a:srgbClr val="C00000"/>
            </a:solidFill>
          </a:ln>
        </p:spPr>
      </p:pic>
      <p:pic>
        <p:nvPicPr>
          <p:cNvPr id="11" name="Picture 10">
            <a:extLst>
              <a:ext uri="{FF2B5EF4-FFF2-40B4-BE49-F238E27FC236}">
                <a16:creationId xmlns:a16="http://schemas.microsoft.com/office/drawing/2014/main" id="{2F7F707A-32E0-4EC6-8F36-CA490DD8B56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076616" y="2815161"/>
            <a:ext cx="2686050" cy="1704975"/>
          </a:xfrm>
          <a:prstGeom prst="rect">
            <a:avLst/>
          </a:prstGeom>
        </p:spPr>
      </p:pic>
      <p:pic>
        <p:nvPicPr>
          <p:cNvPr id="12" name="Picture 11">
            <a:extLst>
              <a:ext uri="{FF2B5EF4-FFF2-40B4-BE49-F238E27FC236}">
                <a16:creationId xmlns:a16="http://schemas.microsoft.com/office/drawing/2014/main" id="{26FDB922-921E-4D33-AC8C-E0ADD3B9BD2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379519" y="4100733"/>
            <a:ext cx="2638425" cy="1733550"/>
          </a:xfrm>
          <a:prstGeom prst="rect">
            <a:avLst/>
          </a:prstGeom>
        </p:spPr>
      </p:pic>
    </p:spTree>
    <p:extLst>
      <p:ext uri="{BB962C8B-B14F-4D97-AF65-F5344CB8AC3E}">
        <p14:creationId xmlns:p14="http://schemas.microsoft.com/office/powerpoint/2010/main" val="41843274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50376" y="543490"/>
            <a:ext cx="372312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V. New and Old Media</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08266" y="554566"/>
            <a:ext cx="3179850" cy="5748868"/>
          </a:xfrm>
          <a:prstGeom prst="rect">
            <a:avLst/>
          </a:prstGeom>
        </p:spPr>
      </p:pic>
      <p:sp>
        <p:nvSpPr>
          <p:cNvPr id="19" name="TextBox 18"/>
          <p:cNvSpPr txBox="1"/>
          <p:nvPr/>
        </p:nvSpPr>
        <p:spPr>
          <a:xfrm>
            <a:off x="533196" y="1506038"/>
            <a:ext cx="7191108" cy="3690177"/>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Overall,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new media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do not come out of nowhere, but rather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evolve</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from existing practices and media technologies.</a:t>
            </a:r>
          </a:p>
          <a:p>
            <a:pPr marL="285750" marR="0" lvl="0" indent="-285750" algn="just" defTabSz="914400" rtl="0" eaLnBrk="1" fontAlgn="auto" latinLnBrk="0" hangingPunct="1">
              <a:lnSpc>
                <a:spcPct val="20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concept of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remediation</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allows the recognition that the history of media is a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continuous</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non‐linear process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that can go in several directions, as old and new media continue to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influence</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each other.</a:t>
            </a:r>
          </a:p>
        </p:txBody>
      </p:sp>
      <p:pic>
        <p:nvPicPr>
          <p:cNvPr id="11" name="Picture 10">
            <a:extLst>
              <a:ext uri="{FF2B5EF4-FFF2-40B4-BE49-F238E27FC236}">
                <a16:creationId xmlns:a16="http://schemas.microsoft.com/office/drawing/2014/main" id="{1001862C-0ACC-41FC-9C99-B9F842C875F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990449" y="397229"/>
            <a:ext cx="4115826" cy="2139941"/>
          </a:xfrm>
          <a:prstGeom prst="rect">
            <a:avLst/>
          </a:prstGeom>
          <a:solidFill>
            <a:srgbClr val="FFFF00"/>
          </a:solidFill>
        </p:spPr>
      </p:pic>
    </p:spTree>
    <p:extLst>
      <p:ext uri="{BB962C8B-B14F-4D97-AF65-F5344CB8AC3E}">
        <p14:creationId xmlns:p14="http://schemas.microsoft.com/office/powerpoint/2010/main" val="91749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50376" y="543490"/>
            <a:ext cx="377772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V. New and Old Media</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99327" y="200376"/>
            <a:ext cx="3179850" cy="5748868"/>
          </a:xfrm>
          <a:prstGeom prst="rect">
            <a:avLst/>
          </a:prstGeom>
        </p:spPr>
      </p:pic>
      <p:sp>
        <p:nvSpPr>
          <p:cNvPr id="19" name="TextBox 18"/>
          <p:cNvSpPr txBox="1"/>
          <p:nvPr/>
        </p:nvSpPr>
        <p:spPr>
          <a:xfrm>
            <a:off x="453656" y="1593497"/>
            <a:ext cx="7820236" cy="3671005"/>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For example,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newer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formats</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can provide content and aesthetics that are adapted in older formats,</a:t>
            </a:r>
          </a:p>
          <a:p>
            <a:pPr marL="285750" marR="0" lvl="0" indent="-285750" algn="just" defTabSz="914400" rtl="0" eaLnBrk="1" fontAlgn="auto" latinLnBrk="0" hangingPunct="1">
              <a:lnSpc>
                <a:spcPct val="200000"/>
              </a:lnSpc>
              <a:spcBef>
                <a:spcPts val="0"/>
              </a:spcBef>
              <a:spcAft>
                <a:spcPts val="0"/>
              </a:spcAft>
              <a:buClrTx/>
              <a:buSzTx/>
              <a:buFont typeface="Arial" pitchFamily="34" charset="0"/>
              <a:buChar char="•"/>
              <a:tabLst/>
              <a:defRPr/>
            </a:pP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Assassin’s Creed </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is a franchise based on a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video</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game</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but its </a:t>
            </a:r>
            <a:r>
              <a:rPr kumimoji="0" lang="en-US" sz="2400" b="0" i="0" u="none" strike="noStrike" kern="1200" cap="none" spc="0" normalizeH="0" baseline="0" noProof="0" dirty="0" err="1">
                <a:ln>
                  <a:noFill/>
                </a:ln>
                <a:solidFill>
                  <a:srgbClr val="0A1F61"/>
                </a:solidFill>
                <a:effectLst/>
                <a:uLnTx/>
                <a:uFillTx/>
                <a:latin typeface="Tajawal ExtraBold" panose="00000800000000000000" pitchFamily="2" charset="-78"/>
                <a:ea typeface="+mn-ea"/>
                <a:cs typeface="Tajawal ExtraBold" panose="00000800000000000000" pitchFamily="2" charset="-78"/>
              </a:rPr>
              <a:t>storiesm</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are expanded to a broader set of media, such as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films</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comic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books</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and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novels</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p>
        </p:txBody>
      </p:sp>
      <p:pic>
        <p:nvPicPr>
          <p:cNvPr id="6" name="Picture 5">
            <a:extLst>
              <a:ext uri="{FF2B5EF4-FFF2-40B4-BE49-F238E27FC236}">
                <a16:creationId xmlns:a16="http://schemas.microsoft.com/office/drawing/2014/main" id="{64014902-A3B6-4B61-B055-7A48B2DC9D42}"/>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a:stretch/>
        </p:blipFill>
        <p:spPr>
          <a:xfrm>
            <a:off x="9121043" y="236724"/>
            <a:ext cx="2906698" cy="3088295"/>
          </a:xfrm>
          <a:prstGeom prst="rect">
            <a:avLst/>
          </a:prstGeom>
        </p:spPr>
      </p:pic>
    </p:spTree>
    <p:extLst>
      <p:ext uri="{BB962C8B-B14F-4D97-AF65-F5344CB8AC3E}">
        <p14:creationId xmlns:p14="http://schemas.microsoft.com/office/powerpoint/2010/main" val="21487503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50376" y="543490"/>
            <a:ext cx="3859606"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V. New and Old Media</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15530" y="0"/>
            <a:ext cx="3256497" cy="6303434"/>
          </a:xfrm>
          <a:prstGeom prst="rect">
            <a:avLst/>
          </a:prstGeom>
        </p:spPr>
      </p:pic>
      <p:sp>
        <p:nvSpPr>
          <p:cNvPr id="19" name="TextBox 18"/>
          <p:cNvSpPr txBox="1"/>
          <p:nvPr/>
        </p:nvSpPr>
        <p:spPr>
          <a:xfrm>
            <a:off x="411078" y="1506038"/>
            <a:ext cx="8198191" cy="3690177"/>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Arial" pitchFamily="34" charset="0"/>
              <a:buChar char="•"/>
              <a:tabLst/>
              <a:defRPr/>
            </a:pPr>
            <a:r>
              <a:rPr lang="en-US" sz="2000" b="1" dirty="0">
                <a:solidFill>
                  <a:srgbClr val="C00000"/>
                </a:solidFill>
                <a:latin typeface="Tajawal ExtraBold" panose="00000800000000000000" pitchFamily="2" charset="-78"/>
                <a:cs typeface="Tajawal ExtraBold" panose="00000800000000000000" pitchFamily="2" charset="-78"/>
              </a:rPr>
              <a:t>T</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he early stages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of life of an emerging media technology are characterized by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uncertainty</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about its role.</a:t>
            </a:r>
          </a:p>
          <a:p>
            <a:pPr marL="285750" marR="0" lvl="0" indent="-285750" algn="just" defTabSz="914400" rtl="0" eaLnBrk="1" fontAlgn="auto" latinLnBrk="0" hangingPunct="1">
              <a:lnSpc>
                <a:spcPct val="200000"/>
              </a:lnSpc>
              <a:spcBef>
                <a:spcPts val="0"/>
              </a:spcBef>
              <a:spcAft>
                <a:spcPts val="0"/>
              </a:spcAft>
              <a:buClrTx/>
              <a:buSzTx/>
              <a:buFont typeface="Arial" pitchFamily="34" charset="0"/>
              <a:buChar char="•"/>
              <a:tabLst/>
              <a:defRPr/>
            </a:pP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New media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are not immediately accepted as natural components of the social world, and their meaning is initially open and contested.</a:t>
            </a:r>
          </a:p>
          <a:p>
            <a:pPr marL="285750" lvl="0" indent="-285750" algn="just">
              <a:lnSpc>
                <a:spcPct val="200000"/>
              </a:lnSpc>
              <a:buFont typeface="Arial" pitchFamily="34" charset="0"/>
              <a:buChar char="•"/>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This phase has been defined as the </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r>
              <a:rPr lang="en-US" sz="2000" b="1" dirty="0">
                <a:solidFill>
                  <a:srgbClr val="C00000"/>
                </a:solidFill>
                <a:latin typeface="Tajawal ExtraBold" panose="00000800000000000000" pitchFamily="2" charset="-78"/>
                <a:cs typeface="Tajawal ExtraBold" panose="00000800000000000000" pitchFamily="2" charset="-78"/>
              </a:rPr>
              <a:t>I</a:t>
            </a:r>
            <a:r>
              <a:rPr kumimoji="0" lang="en-US" sz="2000" b="1" i="0" u="none" strike="noStrike" kern="1200" cap="none" spc="0" normalizeH="0" baseline="0" noProof="0" dirty="0" err="1">
                <a:ln>
                  <a:noFill/>
                </a:ln>
                <a:solidFill>
                  <a:srgbClr val="C00000"/>
                </a:solidFill>
                <a:effectLst/>
                <a:uLnTx/>
                <a:uFillTx/>
                <a:latin typeface="Tajawal ExtraBold" panose="00000800000000000000" pitchFamily="2" charset="-78"/>
                <a:ea typeface="+mn-ea"/>
                <a:cs typeface="Tajawal ExtraBold" panose="00000800000000000000" pitchFamily="2" charset="-78"/>
              </a:rPr>
              <a:t>dentity</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 </a:t>
            </a:r>
            <a:r>
              <a:rPr lang="en-US" sz="2000" b="1" dirty="0">
                <a:solidFill>
                  <a:srgbClr val="C00000"/>
                </a:solidFill>
                <a:latin typeface="Tajawal ExtraBold" panose="00000800000000000000" pitchFamily="2" charset="-78"/>
                <a:cs typeface="Tajawal ExtraBold" panose="00000800000000000000" pitchFamily="2" charset="-78"/>
              </a:rPr>
              <a:t>C</a:t>
            </a:r>
            <a:r>
              <a:rPr kumimoji="0" lang="en-US" sz="2000" b="1" i="0" u="none" strike="noStrike" kern="1200" cap="none" spc="0" normalizeH="0" baseline="0" noProof="0" dirty="0" err="1">
                <a:ln>
                  <a:noFill/>
                </a:ln>
                <a:solidFill>
                  <a:srgbClr val="C00000"/>
                </a:solidFill>
                <a:effectLst/>
                <a:uLnTx/>
                <a:uFillTx/>
                <a:latin typeface="Tajawal ExtraBold" panose="00000800000000000000" pitchFamily="2" charset="-78"/>
                <a:ea typeface="+mn-ea"/>
                <a:cs typeface="Tajawal ExtraBold" panose="00000800000000000000" pitchFamily="2" charset="-78"/>
              </a:rPr>
              <a:t>risis</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of new media </a:t>
            </a:r>
            <a:r>
              <a:rPr lang="en-US" sz="2000" dirty="0">
                <a:solidFill>
                  <a:srgbClr val="0A1F61"/>
                </a:solidFill>
                <a:latin typeface="Tajawal ExtraBold" panose="00000800000000000000" pitchFamily="2" charset="-78"/>
                <a:cs typeface="Tajawal ExtraBold" panose="00000800000000000000" pitchFamily="2" charset="-78"/>
              </a:rPr>
              <a:t> (</a:t>
            </a:r>
            <a:r>
              <a:rPr lang="en-US" sz="2000" b="1" dirty="0">
                <a:solidFill>
                  <a:srgbClr val="0A1F61"/>
                </a:solidFill>
                <a:latin typeface="Tajawal ExtraBold" panose="00000800000000000000" pitchFamily="2" charset="-78"/>
                <a:cs typeface="Tajawal ExtraBold" panose="00000800000000000000" pitchFamily="2" charset="-78"/>
              </a:rPr>
              <a:t>Lisa </a:t>
            </a:r>
            <a:r>
              <a:rPr kumimoji="0" lang="en-US" sz="2000" b="1" i="0" u="none" strike="noStrike" kern="1200" cap="none" spc="0" normalizeH="0" baseline="0" noProof="0" dirty="0" err="1">
                <a:ln>
                  <a:noFill/>
                </a:ln>
                <a:solidFill>
                  <a:srgbClr val="0A1F61"/>
                </a:solidFill>
                <a:effectLst/>
                <a:uLnTx/>
                <a:uFillTx/>
                <a:latin typeface="Tajawal ExtraBold" panose="00000800000000000000" pitchFamily="2" charset="-78"/>
                <a:ea typeface="+mn-ea"/>
                <a:cs typeface="Tajawal ExtraBold" panose="00000800000000000000" pitchFamily="2" charset="-78"/>
              </a:rPr>
              <a:t>Gitelman</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and </a:t>
            </a:r>
            <a:r>
              <a:rPr lang="en-US" sz="2000" b="1" dirty="0" err="1">
                <a:solidFill>
                  <a:srgbClr val="0A1F61"/>
                </a:solidFill>
                <a:latin typeface="Tajawal ExtraBold" panose="00000800000000000000" pitchFamily="2" charset="-78"/>
                <a:cs typeface="Tajawal ExtraBold" panose="00000800000000000000" pitchFamily="2" charset="-78"/>
              </a:rPr>
              <a:t>Goeffrey</a:t>
            </a:r>
            <a:r>
              <a:rPr lang="en-US" sz="2000" b="1" dirty="0">
                <a:solidFill>
                  <a:srgbClr val="0A1F61"/>
                </a:solidFill>
                <a:latin typeface="Tajawal ExtraBold" panose="00000800000000000000" pitchFamily="2" charset="-78"/>
                <a:cs typeface="Tajawal ExtraBold" panose="00000800000000000000" pitchFamily="2" charset="-78"/>
              </a:rPr>
              <a:t> Pingree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2003).</a:t>
            </a:r>
          </a:p>
        </p:txBody>
      </p:sp>
      <p:pic>
        <p:nvPicPr>
          <p:cNvPr id="11" name="Picture 10">
            <a:extLst>
              <a:ext uri="{FF2B5EF4-FFF2-40B4-BE49-F238E27FC236}">
                <a16:creationId xmlns:a16="http://schemas.microsoft.com/office/drawing/2014/main" id="{B68863AE-9E48-4E13-BB27-B0C2B3F41127}"/>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a:stretch/>
        </p:blipFill>
        <p:spPr>
          <a:xfrm>
            <a:off x="9059117" y="156774"/>
            <a:ext cx="2907323" cy="1819872"/>
          </a:xfrm>
          <a:prstGeom prst="rect">
            <a:avLst/>
          </a:prstGeom>
          <a:ln>
            <a:solidFill>
              <a:schemeClr val="accent1"/>
            </a:solidFill>
          </a:ln>
        </p:spPr>
      </p:pic>
      <p:pic>
        <p:nvPicPr>
          <p:cNvPr id="12" name="Picture 11">
            <a:extLst>
              <a:ext uri="{FF2B5EF4-FFF2-40B4-BE49-F238E27FC236}">
                <a16:creationId xmlns:a16="http://schemas.microsoft.com/office/drawing/2014/main" id="{3ED5FFED-B752-4168-863D-4DBD30D59B2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889733" y="2197007"/>
            <a:ext cx="1515264" cy="1710362"/>
          </a:xfrm>
          <a:prstGeom prst="rect">
            <a:avLst/>
          </a:prstGeom>
        </p:spPr>
      </p:pic>
      <p:pic>
        <p:nvPicPr>
          <p:cNvPr id="15" name="Picture 14">
            <a:extLst>
              <a:ext uri="{FF2B5EF4-FFF2-40B4-BE49-F238E27FC236}">
                <a16:creationId xmlns:a16="http://schemas.microsoft.com/office/drawing/2014/main" id="{AA070FA3-FEE4-43BB-9169-B38586203A4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502015" y="2160688"/>
            <a:ext cx="1670013" cy="1746681"/>
          </a:xfrm>
          <a:prstGeom prst="rect">
            <a:avLst/>
          </a:prstGeom>
        </p:spPr>
      </p:pic>
    </p:spTree>
    <p:extLst>
      <p:ext uri="{BB962C8B-B14F-4D97-AF65-F5344CB8AC3E}">
        <p14:creationId xmlns:p14="http://schemas.microsoft.com/office/powerpoint/2010/main" val="8576136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50376" y="543490"/>
            <a:ext cx="377772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V. New and Old Media</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66089" y="236724"/>
            <a:ext cx="3179850" cy="6066710"/>
          </a:xfrm>
          <a:prstGeom prst="rect">
            <a:avLst/>
          </a:prstGeom>
        </p:spPr>
      </p:pic>
      <p:sp>
        <p:nvSpPr>
          <p:cNvPr id="19" name="TextBox 18"/>
          <p:cNvSpPr txBox="1"/>
          <p:nvPr/>
        </p:nvSpPr>
        <p:spPr>
          <a:xfrm>
            <a:off x="584472" y="1794043"/>
            <a:ext cx="7937949" cy="3266985"/>
          </a:xfrm>
          <a:prstGeom prst="rect">
            <a:avLst/>
          </a:prstGeom>
          <a:noFill/>
        </p:spPr>
        <p:txBody>
          <a:bodyPr wrap="square" rtlCol="0">
            <a:spAutoFit/>
          </a:bodyPr>
          <a:lstStyle/>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After its introduction, the meanings and functions of a new technology are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slowly shaped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by existing patterns of media usage and by  the habits and desires of new users, as well as by technological characteristics.</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For example, </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new media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such as the </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telephone</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in the mid‐twentieth century has  been met with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anxieties</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about their role in the life of .</a:t>
            </a:r>
          </a:p>
        </p:txBody>
      </p:sp>
      <p:pic>
        <p:nvPicPr>
          <p:cNvPr id="6" name="Picture 5">
            <a:extLst>
              <a:ext uri="{FF2B5EF4-FFF2-40B4-BE49-F238E27FC236}">
                <a16:creationId xmlns:a16="http://schemas.microsoft.com/office/drawing/2014/main" id="{9F7676A5-9FB4-40EF-ACF5-EE6838411740}"/>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a:stretch/>
        </p:blipFill>
        <p:spPr>
          <a:xfrm>
            <a:off x="8959604" y="309138"/>
            <a:ext cx="2992819" cy="2344539"/>
          </a:xfrm>
          <a:prstGeom prst="rect">
            <a:avLst/>
          </a:prstGeom>
          <a:ln>
            <a:solidFill>
              <a:schemeClr val="accent1"/>
            </a:solidFill>
          </a:ln>
        </p:spPr>
      </p:pic>
    </p:spTree>
    <p:extLst>
      <p:ext uri="{BB962C8B-B14F-4D97-AF65-F5344CB8AC3E}">
        <p14:creationId xmlns:p14="http://schemas.microsoft.com/office/powerpoint/2010/main" val="13130504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50376" y="543490"/>
            <a:ext cx="3873253"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V. New and Old Media</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08266" y="236724"/>
            <a:ext cx="3179850" cy="6066710"/>
          </a:xfrm>
          <a:prstGeom prst="rect">
            <a:avLst/>
          </a:prstGeom>
        </p:spPr>
      </p:pic>
      <p:sp>
        <p:nvSpPr>
          <p:cNvPr id="19" name="TextBox 18"/>
          <p:cNvSpPr txBox="1"/>
          <p:nvPr/>
        </p:nvSpPr>
        <p:spPr>
          <a:xfrm>
            <a:off x="389439" y="1480579"/>
            <a:ext cx="7820236" cy="3901837"/>
          </a:xfrm>
          <a:prstGeom prst="rect">
            <a:avLst/>
          </a:prstGeom>
          <a:noFill/>
        </p:spPr>
        <p:txBody>
          <a:bodyPr wrap="square" rtlCol="0">
            <a:spAutoFit/>
          </a:bodyPr>
          <a:lstStyle/>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phase of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crisis</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and novelty is resolved when a new technology becomes </a:t>
            </a:r>
            <a:r>
              <a:rPr kumimoji="0" lang="en-US" sz="24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a mass consumer product</a:t>
            </a:r>
            <a:r>
              <a:rPr kumimoji="0" lang="en-US" sz="2400" b="0"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a:t>
            </a:r>
          </a:p>
          <a:p>
            <a:pPr marL="285750" marR="0" lvl="0" indent="-285750" algn="just" defTabSz="914400" rtl="0" eaLnBrk="1" fontAlgn="auto" latinLnBrk="0" hangingPunct="1">
              <a:lnSpc>
                <a:spcPct val="150000"/>
              </a:lnSpc>
              <a:spcBef>
                <a:spcPts val="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In a process of “</a:t>
            </a:r>
            <a:r>
              <a:rPr lang="en-US" sz="2400" b="1" dirty="0">
                <a:solidFill>
                  <a:srgbClr val="C00000"/>
                </a:solidFill>
                <a:latin typeface="Tajawal ExtraBold" panose="00000800000000000000" pitchFamily="2" charset="-78"/>
                <a:cs typeface="Tajawal ExtraBold" panose="00000800000000000000" pitchFamily="2" charset="-78"/>
              </a:rPr>
              <a:t>D</a:t>
            </a:r>
            <a:r>
              <a:rPr kumimoji="0" lang="en-US" sz="2400" b="1" i="0" u="none" strike="noStrike" kern="1200" cap="none" spc="0" normalizeH="0" baseline="0" noProof="0" dirty="0" err="1">
                <a:ln>
                  <a:noFill/>
                </a:ln>
                <a:solidFill>
                  <a:srgbClr val="C00000"/>
                </a:solidFill>
                <a:effectLst/>
                <a:uLnTx/>
                <a:uFillTx/>
                <a:latin typeface="Tajawal ExtraBold" panose="00000800000000000000" pitchFamily="2" charset="-78"/>
                <a:ea typeface="+mn-ea"/>
                <a:cs typeface="Tajawal ExtraBold" panose="00000800000000000000" pitchFamily="2" charset="-78"/>
              </a:rPr>
              <a:t>omestication</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the new technology is accepted in a society, it becomes everyday and understandable and tends not to cause rejection or fear anymore (</a:t>
            </a:r>
            <a:r>
              <a:rPr kumimoji="0" lang="en-US" sz="2400" b="0" i="0" u="none" strike="noStrike" kern="1200" cap="none" spc="0" normalizeH="0" baseline="0" noProof="0" dirty="0" err="1">
                <a:ln>
                  <a:noFill/>
                </a:ln>
                <a:solidFill>
                  <a:srgbClr val="0A1F61"/>
                </a:solidFill>
                <a:effectLst/>
                <a:uLnTx/>
                <a:uFillTx/>
                <a:latin typeface="Tajawal ExtraBold" panose="00000800000000000000" pitchFamily="2" charset="-78"/>
                <a:ea typeface="+mn-ea"/>
                <a:cs typeface="Tajawal ExtraBold" panose="00000800000000000000" pitchFamily="2" charset="-78"/>
              </a:rPr>
              <a:t>Pantzar</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1997).</a:t>
            </a:r>
          </a:p>
        </p:txBody>
      </p:sp>
      <p:pic>
        <p:nvPicPr>
          <p:cNvPr id="6" name="Picture 5">
            <a:extLst>
              <a:ext uri="{FF2B5EF4-FFF2-40B4-BE49-F238E27FC236}">
                <a16:creationId xmlns:a16="http://schemas.microsoft.com/office/drawing/2014/main" id="{7B650473-2E38-4025-AA43-7A4B57EEA3B8}"/>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a:stretch/>
        </p:blipFill>
        <p:spPr>
          <a:xfrm>
            <a:off x="8467127" y="365127"/>
            <a:ext cx="3662127" cy="2595778"/>
          </a:xfrm>
          <a:prstGeom prst="rect">
            <a:avLst/>
          </a:prstGeom>
        </p:spPr>
      </p:pic>
    </p:spTree>
    <p:extLst>
      <p:ext uri="{BB962C8B-B14F-4D97-AF65-F5344CB8AC3E}">
        <p14:creationId xmlns:p14="http://schemas.microsoft.com/office/powerpoint/2010/main" val="30258723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50376" y="543490"/>
            <a:ext cx="3859606"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V. New and Old Media</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029768" y="86471"/>
            <a:ext cx="3179850" cy="5748868"/>
          </a:xfrm>
          <a:prstGeom prst="rect">
            <a:avLst/>
          </a:prstGeom>
        </p:spPr>
      </p:pic>
      <p:sp>
        <p:nvSpPr>
          <p:cNvPr id="19" name="TextBox 18"/>
          <p:cNvSpPr txBox="1"/>
          <p:nvPr/>
        </p:nvSpPr>
        <p:spPr>
          <a:xfrm>
            <a:off x="577340" y="1527715"/>
            <a:ext cx="6908856" cy="3690177"/>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Some media may be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abandoned</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as happened to the </a:t>
            </a:r>
            <a:r>
              <a:rPr lang="en-US" sz="2000" b="1" dirty="0">
                <a:solidFill>
                  <a:srgbClr val="C00000"/>
                </a:solidFill>
                <a:latin typeface="Tajawal ExtraBold" panose="00000800000000000000" pitchFamily="2" charset="-78"/>
                <a:cs typeface="Tajawal ExtraBold" panose="00000800000000000000" pitchFamily="2" charset="-78"/>
              </a:rPr>
              <a:t>P</a:t>
            </a:r>
            <a:r>
              <a:rPr kumimoji="0" lang="en-US" sz="2000" b="1" i="0" u="none" strike="noStrike" kern="1200" cap="none" spc="0" normalizeH="0" baseline="0" noProof="0" dirty="0" err="1">
                <a:ln>
                  <a:noFill/>
                </a:ln>
                <a:solidFill>
                  <a:srgbClr val="C00000"/>
                </a:solidFill>
                <a:effectLst/>
                <a:uLnTx/>
                <a:uFillTx/>
                <a:latin typeface="Tajawal ExtraBold" panose="00000800000000000000" pitchFamily="2" charset="-78"/>
                <a:ea typeface="+mn-ea"/>
                <a:cs typeface="Tajawal ExtraBold" panose="00000800000000000000" pitchFamily="2" charset="-78"/>
              </a:rPr>
              <a:t>honograph</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or the </a:t>
            </a:r>
            <a:r>
              <a:rPr lang="en-US" sz="2000" b="1" dirty="0">
                <a:solidFill>
                  <a:srgbClr val="C00000"/>
                </a:solidFill>
                <a:latin typeface="Tajawal ExtraBold" panose="00000800000000000000" pitchFamily="2" charset="-78"/>
                <a:cs typeface="Tajawal ExtraBold" panose="00000800000000000000" pitchFamily="2" charset="-78"/>
              </a:rPr>
              <a:t>T</a:t>
            </a:r>
            <a:r>
              <a:rPr kumimoji="0" lang="en-US" sz="2000" b="1" i="0" u="none" strike="noStrike" kern="1200" cap="none" spc="0" normalizeH="0" baseline="0" noProof="0" dirty="0" err="1">
                <a:ln>
                  <a:noFill/>
                </a:ln>
                <a:solidFill>
                  <a:srgbClr val="C00000"/>
                </a:solidFill>
                <a:effectLst/>
                <a:uLnTx/>
                <a:uFillTx/>
                <a:latin typeface="Tajawal ExtraBold" panose="00000800000000000000" pitchFamily="2" charset="-78"/>
                <a:ea typeface="+mn-ea"/>
                <a:cs typeface="Tajawal ExtraBold" panose="00000800000000000000" pitchFamily="2" charset="-78"/>
              </a:rPr>
              <a:t>elegraph</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t>
            </a:r>
          </a:p>
          <a:p>
            <a:pPr marL="285750" marR="0" lvl="0" indent="-285750" algn="just" defTabSz="914400" rtl="0" eaLnBrk="1" fontAlgn="auto" latinLnBrk="0" hangingPunct="1">
              <a:lnSpc>
                <a:spcPct val="20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Some can even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disappear</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and </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be</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forgotten</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as the </a:t>
            </a:r>
            <a:r>
              <a:rPr lang="en-US" sz="2000" b="1" dirty="0">
                <a:solidFill>
                  <a:srgbClr val="C00000"/>
                </a:solidFill>
                <a:latin typeface="Tajawal ExtraBold" panose="00000800000000000000" pitchFamily="2" charset="-78"/>
                <a:cs typeface="Tajawal ExtraBold" panose="00000800000000000000" pitchFamily="2" charset="-78"/>
              </a:rPr>
              <a:t>Z</a:t>
            </a:r>
            <a:r>
              <a:rPr kumimoji="0" lang="en-US" sz="2000" b="1" i="0" u="none" strike="noStrike" kern="1200" cap="none" spc="0" normalizeH="0" baseline="0" noProof="0" dirty="0" err="1">
                <a:ln>
                  <a:noFill/>
                </a:ln>
                <a:solidFill>
                  <a:srgbClr val="C00000"/>
                </a:solidFill>
                <a:effectLst/>
                <a:uLnTx/>
                <a:uFillTx/>
                <a:latin typeface="Tajawal ExtraBold" panose="00000800000000000000" pitchFamily="2" charset="-78"/>
                <a:ea typeface="+mn-ea"/>
                <a:cs typeface="Tajawal ExtraBold" panose="00000800000000000000" pitchFamily="2" charset="-78"/>
              </a:rPr>
              <a:t>ograscope</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an eighteenth‐century device that used a lens to artificially provide depth to two‐dimensional images; it now survives only in museums.</a:t>
            </a:r>
          </a:p>
        </p:txBody>
      </p:sp>
      <p:pic>
        <p:nvPicPr>
          <p:cNvPr id="11" name="Picture 10">
            <a:extLst>
              <a:ext uri="{FF2B5EF4-FFF2-40B4-BE49-F238E27FC236}">
                <a16:creationId xmlns:a16="http://schemas.microsoft.com/office/drawing/2014/main" id="{F82E1AF0-56E4-4B62-9B02-0FBAF0523D68}"/>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879835" y="172493"/>
            <a:ext cx="1921593" cy="1921593"/>
          </a:xfrm>
          <a:prstGeom prst="rect">
            <a:avLst/>
          </a:prstGeom>
        </p:spPr>
      </p:pic>
      <p:pic>
        <p:nvPicPr>
          <p:cNvPr id="12" name="Picture 11">
            <a:extLst>
              <a:ext uri="{FF2B5EF4-FFF2-40B4-BE49-F238E27FC236}">
                <a16:creationId xmlns:a16="http://schemas.microsoft.com/office/drawing/2014/main" id="{4ED85D86-583B-451C-BAB7-ED66776A9297}"/>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a:stretch/>
        </p:blipFill>
        <p:spPr>
          <a:xfrm>
            <a:off x="9715972" y="2311785"/>
            <a:ext cx="2249321" cy="1384262"/>
          </a:xfrm>
          <a:prstGeom prst="rect">
            <a:avLst/>
          </a:prstGeom>
        </p:spPr>
      </p:pic>
      <p:pic>
        <p:nvPicPr>
          <p:cNvPr id="18" name="Picture 17">
            <a:extLst>
              <a:ext uri="{FF2B5EF4-FFF2-40B4-BE49-F238E27FC236}">
                <a16:creationId xmlns:a16="http://schemas.microsoft.com/office/drawing/2014/main" id="{AFD13A8C-42BA-43EB-B086-B0CB431E8A6F}"/>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769231" y="1104541"/>
            <a:ext cx="1810865" cy="2414487"/>
          </a:xfrm>
          <a:prstGeom prst="rect">
            <a:avLst/>
          </a:prstGeom>
          <a:ln>
            <a:solidFill>
              <a:schemeClr val="bg1"/>
            </a:solidFill>
          </a:ln>
        </p:spPr>
      </p:pic>
    </p:spTree>
    <p:extLst>
      <p:ext uri="{BB962C8B-B14F-4D97-AF65-F5344CB8AC3E}">
        <p14:creationId xmlns:p14="http://schemas.microsoft.com/office/powerpoint/2010/main" val="20726749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50376" y="543490"/>
            <a:ext cx="3941493"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V. New and Old Media</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08266" y="554566"/>
            <a:ext cx="3179850" cy="5748868"/>
          </a:xfrm>
          <a:prstGeom prst="rect">
            <a:avLst/>
          </a:prstGeom>
        </p:spPr>
      </p:pic>
      <p:sp>
        <p:nvSpPr>
          <p:cNvPr id="19" name="TextBox 18"/>
          <p:cNvSpPr txBox="1"/>
          <p:nvPr/>
        </p:nvSpPr>
        <p:spPr>
          <a:xfrm>
            <a:off x="523295" y="1527715"/>
            <a:ext cx="7820236" cy="3690177"/>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However, often times media that seem to have disappeared leave traces behind, or are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updated</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onto new media formats and technologies.</a:t>
            </a:r>
          </a:p>
          <a:p>
            <a:pPr marL="285750" marR="0" lvl="0" indent="-285750" algn="just" defTabSz="914400" rtl="0" eaLnBrk="1" fontAlgn="auto" latinLnBrk="0" hangingPunct="1">
              <a:lnSpc>
                <a:spcPct val="20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Contemporary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3D media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are indebted to a series of previous technologies, from the </a:t>
            </a:r>
            <a:r>
              <a:rPr lang="en-US" sz="2000" b="1" dirty="0">
                <a:solidFill>
                  <a:srgbClr val="C00000"/>
                </a:solidFill>
                <a:latin typeface="Tajawal ExtraBold" panose="00000800000000000000" pitchFamily="2" charset="-78"/>
                <a:cs typeface="Tajawal ExtraBold" panose="00000800000000000000" pitchFamily="2" charset="-78"/>
              </a:rPr>
              <a:t>Z</a:t>
            </a:r>
            <a:r>
              <a:rPr kumimoji="0" lang="en-US" sz="2000" b="1" i="0" u="none" strike="noStrike" kern="1200" cap="none" spc="0" normalizeH="0" baseline="0" noProof="0" dirty="0" err="1">
                <a:ln>
                  <a:noFill/>
                </a:ln>
                <a:solidFill>
                  <a:srgbClr val="C00000"/>
                </a:solidFill>
                <a:effectLst/>
                <a:uLnTx/>
                <a:uFillTx/>
                <a:latin typeface="Tajawal ExtraBold" panose="00000800000000000000" pitchFamily="2" charset="-78"/>
                <a:ea typeface="+mn-ea"/>
                <a:cs typeface="Tajawal ExtraBold" panose="00000800000000000000" pitchFamily="2" charset="-78"/>
              </a:rPr>
              <a:t>ograscope</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to the red and cyan </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glasses</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used to obtain anaglyph stereoscopic effects.</a:t>
            </a:r>
          </a:p>
        </p:txBody>
      </p:sp>
      <p:pic>
        <p:nvPicPr>
          <p:cNvPr id="6" name="Picture 5">
            <a:extLst>
              <a:ext uri="{FF2B5EF4-FFF2-40B4-BE49-F238E27FC236}">
                <a16:creationId xmlns:a16="http://schemas.microsoft.com/office/drawing/2014/main" id="{7DEE0665-C1CF-4E8C-B9B6-F78D5480FD4D}"/>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a:stretch/>
        </p:blipFill>
        <p:spPr>
          <a:xfrm>
            <a:off x="8736212" y="703918"/>
            <a:ext cx="3126107" cy="1500904"/>
          </a:xfrm>
          <a:prstGeom prst="rect">
            <a:avLst/>
          </a:prstGeom>
        </p:spPr>
      </p:pic>
      <p:pic>
        <p:nvPicPr>
          <p:cNvPr id="12" name="Picture 11">
            <a:extLst>
              <a:ext uri="{FF2B5EF4-FFF2-40B4-BE49-F238E27FC236}">
                <a16:creationId xmlns:a16="http://schemas.microsoft.com/office/drawing/2014/main" id="{A630D7FB-6DC8-4B9F-9144-7602986F6D4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901301" y="2413818"/>
            <a:ext cx="2857500" cy="1600200"/>
          </a:xfrm>
          <a:prstGeom prst="rect">
            <a:avLst/>
          </a:prstGeom>
        </p:spPr>
      </p:pic>
    </p:spTree>
    <p:extLst>
      <p:ext uri="{BB962C8B-B14F-4D97-AF65-F5344CB8AC3E}">
        <p14:creationId xmlns:p14="http://schemas.microsoft.com/office/powerpoint/2010/main" val="38977343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664" y="264876"/>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0788" y="5949244"/>
            <a:ext cx="9902229" cy="20483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036" y="2204822"/>
            <a:ext cx="238650" cy="2709534"/>
          </a:xfrm>
          <a:prstGeom prst="rect">
            <a:avLst/>
          </a:prstGeom>
        </p:spPr>
      </p:pic>
      <p:sp>
        <p:nvSpPr>
          <p:cNvPr id="7" name="TextBox 6"/>
          <p:cNvSpPr txBox="1"/>
          <p:nvPr/>
        </p:nvSpPr>
        <p:spPr>
          <a:xfrm>
            <a:off x="2662719" y="391723"/>
            <a:ext cx="405939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V. New and Old Media</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300868" y="236724"/>
            <a:ext cx="1426994"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3969" y="-27434"/>
            <a:ext cx="2483250" cy="6912868"/>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581273" y="98474"/>
            <a:ext cx="3610728" cy="5850770"/>
          </a:xfrm>
          <a:prstGeom prst="rect">
            <a:avLst/>
          </a:prstGeom>
        </p:spPr>
      </p:pic>
      <p:sp>
        <p:nvSpPr>
          <p:cNvPr id="19" name="TextBox 18"/>
          <p:cNvSpPr txBox="1"/>
          <p:nvPr/>
        </p:nvSpPr>
        <p:spPr>
          <a:xfrm>
            <a:off x="265569" y="1583911"/>
            <a:ext cx="8185046" cy="3690177"/>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Many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old media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can be seen as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undead</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their imminent death is announced or assumed but they refuse to disappear.</a:t>
            </a:r>
          </a:p>
          <a:p>
            <a:pPr marL="285750" marR="0" lvl="0" indent="-285750" algn="just" defTabSz="914400" rtl="0" eaLnBrk="1" fontAlgn="auto" latinLnBrk="0" hangingPunct="1">
              <a:lnSpc>
                <a:spcPct val="20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This is the case of the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printed</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book</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which was thought to be doomed by the emergence of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e‐books</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or the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analog radio</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which was to be killed by </a:t>
            </a:r>
            <a:r>
              <a:rPr kumimoji="0" lang="en-US" sz="2000" b="1" i="0" u="none" strike="noStrike" kern="1200" cap="none" spc="0" normalizeH="0" baseline="0" noProof="0" dirty="0">
                <a:ln>
                  <a:noFill/>
                </a:ln>
                <a:solidFill>
                  <a:srgbClr val="C00000"/>
                </a:solidFill>
                <a:effectLst/>
                <a:uLnTx/>
                <a:uFillTx/>
                <a:latin typeface="Tajawal ExtraBold" panose="00000800000000000000" pitchFamily="2" charset="-78"/>
                <a:ea typeface="+mn-ea"/>
                <a:cs typeface="Tajawal ExtraBold" panose="00000800000000000000" pitchFamily="2" charset="-78"/>
              </a:rPr>
              <a:t>podcast</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and streaming technologies.</a:t>
            </a:r>
          </a:p>
          <a:p>
            <a:pPr marL="285750" marR="0" lvl="0" indent="-285750" algn="just" defTabSz="914400" rtl="0" eaLnBrk="1" fontAlgn="auto" latinLnBrk="0" hangingPunct="1">
              <a:lnSpc>
                <a:spcPct val="20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Instead, both have experienced a </a:t>
            </a: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resurgence</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in the last few years.</a:t>
            </a:r>
          </a:p>
        </p:txBody>
      </p:sp>
      <p:pic>
        <p:nvPicPr>
          <p:cNvPr id="11" name="Picture 10">
            <a:extLst>
              <a:ext uri="{FF2B5EF4-FFF2-40B4-BE49-F238E27FC236}">
                <a16:creationId xmlns:a16="http://schemas.microsoft.com/office/drawing/2014/main" id="{2F2ED325-F1C2-4223-B4EE-EED305074824}"/>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t="7846" b="13795"/>
          <a:stretch/>
        </p:blipFill>
        <p:spPr>
          <a:xfrm>
            <a:off x="8847947" y="202945"/>
            <a:ext cx="3050345" cy="1792664"/>
          </a:xfrm>
          <a:prstGeom prst="rect">
            <a:avLst/>
          </a:prstGeom>
        </p:spPr>
      </p:pic>
      <p:pic>
        <p:nvPicPr>
          <p:cNvPr id="15" name="Picture 14">
            <a:extLst>
              <a:ext uri="{FF2B5EF4-FFF2-40B4-BE49-F238E27FC236}">
                <a16:creationId xmlns:a16="http://schemas.microsoft.com/office/drawing/2014/main" id="{2E195277-671C-4F7E-A126-8E4F3784DE54}"/>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a:stretch/>
        </p:blipFill>
        <p:spPr>
          <a:xfrm>
            <a:off x="10449087" y="2066126"/>
            <a:ext cx="1742913" cy="1906300"/>
          </a:xfrm>
          <a:prstGeom prst="rect">
            <a:avLst/>
          </a:prstGeom>
        </p:spPr>
      </p:pic>
      <p:pic>
        <p:nvPicPr>
          <p:cNvPr id="18" name="Picture 17">
            <a:extLst>
              <a:ext uri="{FF2B5EF4-FFF2-40B4-BE49-F238E27FC236}">
                <a16:creationId xmlns:a16="http://schemas.microsoft.com/office/drawing/2014/main" id="{E3BA4513-62BE-4AE9-A54B-CD42B15E705E}"/>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a:stretch/>
        </p:blipFill>
        <p:spPr>
          <a:xfrm>
            <a:off x="8614108" y="2073806"/>
            <a:ext cx="1772529" cy="1924686"/>
          </a:xfrm>
          <a:prstGeom prst="rect">
            <a:avLst/>
          </a:prstGeom>
        </p:spPr>
      </p:pic>
    </p:spTree>
    <p:extLst>
      <p:ext uri="{BB962C8B-B14F-4D97-AF65-F5344CB8AC3E}">
        <p14:creationId xmlns:p14="http://schemas.microsoft.com/office/powerpoint/2010/main" val="30988780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964" y="-117903"/>
            <a:ext cx="12335929" cy="7093806"/>
          </a:xfrm>
          <a:prstGeom prst="rect">
            <a:avLst/>
          </a:prstGeom>
        </p:spPr>
      </p:pic>
      <p:sp>
        <p:nvSpPr>
          <p:cNvPr id="11" name="Rectangle 10"/>
          <p:cNvSpPr/>
          <p:nvPr/>
        </p:nvSpPr>
        <p:spPr>
          <a:xfrm rot="10800000">
            <a:off x="-450735" y="-101603"/>
            <a:ext cx="12350045" cy="7044267"/>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l="984" r="914" b="11911"/>
          <a:stretch/>
        </p:blipFill>
        <p:spPr>
          <a:xfrm rot="10800000" flipH="1">
            <a:off x="-81742" y="-101604"/>
            <a:ext cx="12355484" cy="1639689"/>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26547" y="18167"/>
            <a:ext cx="1521119" cy="1364059"/>
          </a:xfrm>
          <a:prstGeom prst="rect">
            <a:avLst/>
          </a:prstGeom>
        </p:spPr>
      </p:pic>
      <p:pic>
        <p:nvPicPr>
          <p:cNvPr id="12" name="Picture 1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2889" y="2306472"/>
            <a:ext cx="11099337" cy="4551528"/>
          </a:xfrm>
          <a:prstGeom prst="rect">
            <a:avLst/>
          </a:prstGeom>
        </p:spPr>
      </p:pic>
      <p:pic>
        <p:nvPicPr>
          <p:cNvPr id="13" name="Picture 1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426189" y="171749"/>
            <a:ext cx="4857331" cy="1034667"/>
          </a:xfrm>
          <a:prstGeom prst="rect">
            <a:avLst/>
          </a:prstGeom>
        </p:spPr>
      </p:pic>
      <p:sp>
        <p:nvSpPr>
          <p:cNvPr id="14" name="TextBox 13"/>
          <p:cNvSpPr txBox="1"/>
          <p:nvPr/>
        </p:nvSpPr>
        <p:spPr>
          <a:xfrm>
            <a:off x="-71964" y="2416861"/>
            <a:ext cx="10431914" cy="4190314"/>
          </a:xfrm>
          <a:prstGeom prst="rect">
            <a:avLst/>
          </a:prstGeom>
          <a:noFill/>
        </p:spPr>
        <p:txBody>
          <a:bodyPr wrap="square" rtlCol="0">
            <a:spAutoFit/>
          </a:bodyPr>
          <a:lstStyle/>
          <a:p>
            <a:pPr marL="457200" indent="-457200" algn="just">
              <a:lnSpc>
                <a:spcPct val="150000"/>
              </a:lnSpc>
              <a:buFont typeface="Arial" pitchFamily="34" charset="0"/>
              <a:buChar char="•"/>
            </a:pPr>
            <a:r>
              <a:rPr lang="en-US" sz="2000" b="1" dirty="0">
                <a:solidFill>
                  <a:srgbClr val="FF9518"/>
                </a:solidFill>
                <a:latin typeface="Tajawal Medium" panose="00000600000000000000" pitchFamily="2" charset="-78"/>
                <a:cs typeface="Tajawal Medium" panose="00000600000000000000" pitchFamily="2" charset="-78"/>
              </a:rPr>
              <a:t>Mediatization</a:t>
            </a:r>
            <a:r>
              <a:rPr lang="en-US" sz="2000" b="1" dirty="0">
                <a:solidFill>
                  <a:prstClr val="white"/>
                </a:solidFill>
                <a:latin typeface="Tajawal Medium" panose="00000600000000000000" pitchFamily="2" charset="-78"/>
                <a:cs typeface="Tajawal Medium" panose="00000600000000000000" pitchFamily="2" charset="-78"/>
              </a:rPr>
              <a:t> is the increasing presence of media in all aspects of life</a:t>
            </a:r>
            <a:r>
              <a:rPr lang="en-US" sz="2000" b="1" dirty="0">
                <a:solidFill>
                  <a:srgbClr val="FF9518"/>
                </a:solidFill>
                <a:latin typeface="Tajawal Medium" panose="00000600000000000000" pitchFamily="2" charset="-78"/>
                <a:cs typeface="Tajawal Medium" panose="00000600000000000000" pitchFamily="2" charset="-78"/>
              </a:rPr>
              <a:t> </a:t>
            </a:r>
            <a:r>
              <a:rPr lang="en-US" sz="2000" b="1" dirty="0">
                <a:solidFill>
                  <a:prstClr val="white"/>
                </a:solidFill>
                <a:latin typeface="Tajawal Medium" panose="00000600000000000000" pitchFamily="2" charset="-78"/>
                <a:cs typeface="Tajawal Medium" panose="00000600000000000000" pitchFamily="2" charset="-78"/>
              </a:rPr>
              <a:t>.</a:t>
            </a:r>
          </a:p>
          <a:p>
            <a:pPr marL="457200" indent="-457200" algn="just">
              <a:lnSpc>
                <a:spcPct val="150000"/>
              </a:lnSpc>
              <a:buFont typeface="Arial" pitchFamily="34" charset="0"/>
              <a:buChar char="•"/>
            </a:pPr>
            <a:r>
              <a:rPr lang="en-US" sz="2000" b="1" dirty="0">
                <a:solidFill>
                  <a:srgbClr val="FF9518"/>
                </a:solidFill>
                <a:latin typeface="Tajawal Medium" panose="00000600000000000000" pitchFamily="2" charset="-78"/>
                <a:cs typeface="Tajawal Medium" panose="00000600000000000000" pitchFamily="2" charset="-78"/>
              </a:rPr>
              <a:t>Computer networks </a:t>
            </a:r>
            <a:r>
              <a:rPr lang="en-US" sz="2000" dirty="0">
                <a:solidFill>
                  <a:prstClr val="white"/>
                </a:solidFill>
                <a:latin typeface="Tajawal Medium" panose="00000600000000000000" pitchFamily="2" charset="-78"/>
                <a:cs typeface="Tajawal Medium" panose="00000600000000000000" pitchFamily="2" charset="-78"/>
              </a:rPr>
              <a:t>have become “the key </a:t>
            </a:r>
            <a:r>
              <a:rPr lang="en-US" sz="2000" b="1" dirty="0">
                <a:solidFill>
                  <a:srgbClr val="FF9518"/>
                </a:solidFill>
                <a:latin typeface="Tajawal Medium" panose="00000600000000000000" pitchFamily="2" charset="-78"/>
                <a:cs typeface="Tajawal Medium" panose="00000600000000000000" pitchFamily="2" charset="-78"/>
              </a:rPr>
              <a:t>infrastructure</a:t>
            </a:r>
            <a:r>
              <a:rPr lang="en-US" sz="2000" dirty="0">
                <a:solidFill>
                  <a:prstClr val="white"/>
                </a:solidFill>
                <a:latin typeface="Tajawal Medium" panose="00000600000000000000" pitchFamily="2" charset="-78"/>
                <a:cs typeface="Tajawal Medium" panose="00000600000000000000" pitchFamily="2" charset="-78"/>
              </a:rPr>
              <a:t> for  all aspects of life in the digital environment.</a:t>
            </a:r>
          </a:p>
          <a:p>
            <a:pPr marL="457200" indent="-457200" algn="just">
              <a:lnSpc>
                <a:spcPct val="150000"/>
              </a:lnSpc>
              <a:buFont typeface="Arial" pitchFamily="34" charset="0"/>
              <a:buChar char="•"/>
            </a:pPr>
            <a:r>
              <a:rPr lang="en-US" sz="2000" dirty="0">
                <a:solidFill>
                  <a:prstClr val="white"/>
                </a:solidFill>
                <a:latin typeface="Tajawal Medium" panose="00000600000000000000" pitchFamily="2" charset="-78"/>
                <a:cs typeface="Tajawal Medium" panose="00000600000000000000" pitchFamily="2" charset="-78"/>
              </a:rPr>
              <a:t>“</a:t>
            </a:r>
            <a:r>
              <a:rPr lang="en-US" sz="2000" b="1" dirty="0">
                <a:solidFill>
                  <a:srgbClr val="FF9518"/>
                </a:solidFill>
                <a:latin typeface="Tajawal Medium" panose="00000600000000000000" pitchFamily="2" charset="-78"/>
                <a:cs typeface="Tajawal Medium" panose="00000600000000000000" pitchFamily="2" charset="-78"/>
              </a:rPr>
              <a:t>Digital Media</a:t>
            </a:r>
            <a:r>
              <a:rPr lang="en-US" sz="2000" dirty="0">
                <a:solidFill>
                  <a:prstClr val="white"/>
                </a:solidFill>
                <a:latin typeface="Tajawal Medium" panose="00000600000000000000" pitchFamily="2" charset="-78"/>
                <a:cs typeface="Tajawal Medium" panose="00000600000000000000" pitchFamily="2" charset="-78"/>
              </a:rPr>
              <a:t>” are “the means that they carry information represented by a numeric code and then transform it into human language”.</a:t>
            </a:r>
          </a:p>
          <a:p>
            <a:pPr marL="457200" indent="-457200" algn="just">
              <a:lnSpc>
                <a:spcPct val="150000"/>
              </a:lnSpc>
              <a:buFont typeface="Arial" pitchFamily="34" charset="0"/>
              <a:buChar char="•"/>
            </a:pPr>
            <a:r>
              <a:rPr lang="en-US" sz="2000" dirty="0">
                <a:solidFill>
                  <a:prstClr val="white"/>
                </a:solidFill>
                <a:latin typeface="Tajawal Medium" panose="00000600000000000000" pitchFamily="2" charset="-78"/>
                <a:cs typeface="Tajawal Medium" panose="00000600000000000000" pitchFamily="2" charset="-78"/>
              </a:rPr>
              <a:t> </a:t>
            </a:r>
            <a:r>
              <a:rPr lang="en-US" sz="2000" b="1" dirty="0">
                <a:solidFill>
                  <a:srgbClr val="FF9518"/>
                </a:solidFill>
                <a:latin typeface="Tajawal Medium" panose="00000600000000000000" pitchFamily="2" charset="-78"/>
                <a:cs typeface="Tajawal Medium" panose="00000600000000000000" pitchFamily="2" charset="-78"/>
              </a:rPr>
              <a:t>Digital media </a:t>
            </a:r>
            <a:r>
              <a:rPr lang="en-US" sz="2000" dirty="0">
                <a:solidFill>
                  <a:prstClr val="white"/>
                </a:solidFill>
                <a:latin typeface="Tajawal Medium" panose="00000600000000000000" pitchFamily="2" charset="-78"/>
                <a:cs typeface="Tajawal Medium" panose="00000600000000000000" pitchFamily="2" charset="-78"/>
              </a:rPr>
              <a:t>is sometime called </a:t>
            </a:r>
            <a:r>
              <a:rPr lang="en-US" sz="2000" b="1" dirty="0">
                <a:solidFill>
                  <a:srgbClr val="FF9518"/>
                </a:solidFill>
                <a:latin typeface="Tajawal Medium" panose="00000600000000000000" pitchFamily="2" charset="-78"/>
                <a:cs typeface="Tajawal Medium" panose="00000600000000000000" pitchFamily="2" charset="-78"/>
              </a:rPr>
              <a:t>multimedia</a:t>
            </a:r>
            <a:r>
              <a:rPr lang="en-US" sz="2000" dirty="0">
                <a:solidFill>
                  <a:prstClr val="white"/>
                </a:solidFill>
                <a:latin typeface="Tajawal Medium" panose="00000600000000000000" pitchFamily="2" charset="-78"/>
                <a:cs typeface="Tajawal Medium" panose="00000600000000000000" pitchFamily="2" charset="-78"/>
              </a:rPr>
              <a:t>.</a:t>
            </a:r>
          </a:p>
          <a:p>
            <a:pPr marL="457200" indent="-457200" algn="just">
              <a:lnSpc>
                <a:spcPct val="150000"/>
              </a:lnSpc>
              <a:buFont typeface="Arial" pitchFamily="34" charset="0"/>
              <a:buChar char="•"/>
            </a:pPr>
            <a:r>
              <a:rPr lang="en-US" sz="2000" dirty="0">
                <a:solidFill>
                  <a:prstClr val="white"/>
                </a:solidFill>
                <a:latin typeface="Tajawal Medium" panose="00000600000000000000" pitchFamily="2" charset="-78"/>
                <a:cs typeface="Tajawal Medium" panose="00000600000000000000" pitchFamily="2" charset="-78"/>
              </a:rPr>
              <a:t>Digital media can carry information very </a:t>
            </a:r>
            <a:r>
              <a:rPr lang="en-US" sz="2000" b="1" dirty="0">
                <a:solidFill>
                  <a:srgbClr val="FF9518"/>
                </a:solidFill>
                <a:latin typeface="Tajawal Medium" panose="00000600000000000000" pitchFamily="2" charset="-78"/>
                <a:cs typeface="Tajawal Medium" panose="00000600000000000000" pitchFamily="2" charset="-78"/>
              </a:rPr>
              <a:t>efficiently</a:t>
            </a:r>
            <a:r>
              <a:rPr lang="en-US" sz="2000" dirty="0">
                <a:solidFill>
                  <a:prstClr val="white"/>
                </a:solidFill>
                <a:latin typeface="Tajawal Medium" panose="00000600000000000000" pitchFamily="2" charset="-78"/>
                <a:cs typeface="Tajawal Medium" panose="00000600000000000000" pitchFamily="2" charset="-78"/>
              </a:rPr>
              <a:t> than old media.</a:t>
            </a:r>
          </a:p>
          <a:p>
            <a:pPr marL="457200" indent="-457200" algn="just">
              <a:lnSpc>
                <a:spcPct val="150000"/>
              </a:lnSpc>
              <a:buFont typeface="Arial" pitchFamily="34" charset="0"/>
              <a:buChar char="•"/>
            </a:pPr>
            <a:r>
              <a:rPr lang="en-US" sz="2000" dirty="0">
                <a:solidFill>
                  <a:prstClr val="white"/>
                </a:solidFill>
                <a:latin typeface="Tajawal Medium" panose="00000600000000000000" pitchFamily="2" charset="-78"/>
                <a:cs typeface="Tajawal Medium" panose="00000600000000000000" pitchFamily="2" charset="-78"/>
              </a:rPr>
              <a:t>The introduction of </a:t>
            </a:r>
            <a:r>
              <a:rPr lang="en-US" sz="2000" b="1" dirty="0">
                <a:solidFill>
                  <a:srgbClr val="FF9518"/>
                </a:solidFill>
                <a:latin typeface="Tajawal Medium" panose="00000600000000000000" pitchFamily="2" charset="-78"/>
                <a:cs typeface="Tajawal Medium" panose="00000600000000000000" pitchFamily="2" charset="-78"/>
              </a:rPr>
              <a:t>new media </a:t>
            </a:r>
            <a:r>
              <a:rPr lang="en-US" sz="2000" dirty="0">
                <a:solidFill>
                  <a:prstClr val="white"/>
                </a:solidFill>
                <a:latin typeface="Tajawal Medium" panose="00000600000000000000" pitchFamily="2" charset="-78"/>
                <a:cs typeface="Tajawal Medium" panose="00000600000000000000" pitchFamily="2" charset="-78"/>
              </a:rPr>
              <a:t>has not caused the disappearance of the </a:t>
            </a:r>
            <a:r>
              <a:rPr lang="en-US" sz="2000" b="1" dirty="0">
                <a:solidFill>
                  <a:srgbClr val="FF9518"/>
                </a:solidFill>
                <a:latin typeface="Tajawal Medium" panose="00000600000000000000" pitchFamily="2" charset="-78"/>
                <a:cs typeface="Tajawal Medium" panose="00000600000000000000" pitchFamily="2" charset="-78"/>
              </a:rPr>
              <a:t>old media</a:t>
            </a:r>
            <a:r>
              <a:rPr lang="en-US" sz="2000" dirty="0">
                <a:solidFill>
                  <a:prstClr val="white"/>
                </a:solidFill>
                <a:latin typeface="Tajawal Medium" panose="00000600000000000000" pitchFamily="2" charset="-78"/>
                <a:cs typeface="Tajawal Medium" panose="00000600000000000000" pitchFamily="2" charset="-78"/>
              </a:rPr>
              <a:t>.</a:t>
            </a:r>
          </a:p>
          <a:p>
            <a:pPr marL="457200" indent="-457200" algn="just">
              <a:lnSpc>
                <a:spcPct val="150000"/>
              </a:lnSpc>
              <a:buFont typeface="Arial" pitchFamily="34" charset="0"/>
              <a:buChar char="•"/>
            </a:pPr>
            <a:r>
              <a:rPr lang="en-US" sz="2000" dirty="0">
                <a:solidFill>
                  <a:prstClr val="white"/>
                </a:solidFill>
                <a:latin typeface="Tajawal Medium" panose="00000600000000000000" pitchFamily="2" charset="-78"/>
                <a:cs typeface="Tajawal Medium" panose="00000600000000000000" pitchFamily="2" charset="-78"/>
              </a:rPr>
              <a:t>A practice, content, or format can be </a:t>
            </a:r>
            <a:r>
              <a:rPr lang="en-US" sz="2000" b="1" dirty="0">
                <a:solidFill>
                  <a:srgbClr val="FF9518"/>
                </a:solidFill>
                <a:latin typeface="Tajawal Medium" panose="00000600000000000000" pitchFamily="2" charset="-78"/>
                <a:cs typeface="Tajawal Medium" panose="00000600000000000000" pitchFamily="2" charset="-78"/>
              </a:rPr>
              <a:t>re‐mediated </a:t>
            </a:r>
            <a:r>
              <a:rPr lang="en-US" sz="2000" dirty="0">
                <a:solidFill>
                  <a:prstClr val="white"/>
                </a:solidFill>
                <a:latin typeface="Tajawal Medium" panose="00000600000000000000" pitchFamily="2" charset="-78"/>
                <a:cs typeface="Tajawal Medium" panose="00000600000000000000" pitchFamily="2" charset="-78"/>
              </a:rPr>
              <a:t>by a new technology .</a:t>
            </a:r>
          </a:p>
        </p:txBody>
      </p:sp>
      <p:sp>
        <p:nvSpPr>
          <p:cNvPr id="16" name="TextBox 15"/>
          <p:cNvSpPr txBox="1"/>
          <p:nvPr/>
        </p:nvSpPr>
        <p:spPr>
          <a:xfrm>
            <a:off x="7848078" y="365916"/>
            <a:ext cx="3479436" cy="646331"/>
          </a:xfrm>
          <a:prstGeom prst="rect">
            <a:avLst/>
          </a:prstGeom>
          <a:noFill/>
        </p:spPr>
        <p:txBody>
          <a:bodyPr wrap="square" rtlCol="0">
            <a:spAutoFit/>
          </a:bodyPr>
          <a:lstStyle/>
          <a:p>
            <a:pPr algn="ctr"/>
            <a:r>
              <a:rPr lang="en-US" sz="3600" b="1" dirty="0">
                <a:solidFill>
                  <a:prstClr val="white"/>
                </a:solidFill>
                <a:latin typeface="Tajawal Medium" panose="00000600000000000000" pitchFamily="2" charset="-78"/>
                <a:cs typeface="Tajawal Medium" panose="00000600000000000000" pitchFamily="2" charset="-78"/>
              </a:rPr>
              <a:t>Conclusion</a:t>
            </a:r>
            <a:endParaRPr lang="en-US" sz="3200" b="1" dirty="0">
              <a:solidFill>
                <a:prstClr val="white"/>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1505652105"/>
      </p:ext>
    </p:extLst>
  </p:cSld>
  <p:clrMapOvr>
    <a:masterClrMapping/>
  </p:clrMapOvr>
  <mc:AlternateContent xmlns:mc="http://schemas.openxmlformats.org/markup-compatibility/2006" xmlns:p14="http://schemas.microsoft.com/office/powerpoint/2010/main">
    <mc:Choice Requires="p14">
      <p:transition spd="slow" p14:dur="2000" advTm="32181"/>
    </mc:Choice>
    <mc:Fallback xmlns="">
      <p:transition spd="slow" advTm="3218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514630"/>
            <a:ext cx="6714451" cy="1972334"/>
          </a:xfrm>
          <a:prstGeom prst="rect">
            <a:avLst/>
          </a:prstGeom>
        </p:spPr>
      </p:pic>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33777" y="3125529"/>
            <a:ext cx="5882401" cy="1034667"/>
          </a:xfrm>
          <a:prstGeom prst="rect">
            <a:avLst/>
          </a:prstGeom>
        </p:spPr>
      </p:pic>
      <p:sp>
        <p:nvSpPr>
          <p:cNvPr id="14" name="TextBox 13"/>
          <p:cNvSpPr txBox="1"/>
          <p:nvPr/>
        </p:nvSpPr>
        <p:spPr>
          <a:xfrm>
            <a:off x="230292" y="972465"/>
            <a:ext cx="5865708" cy="769441"/>
          </a:xfrm>
          <a:prstGeom prst="rect">
            <a:avLst/>
          </a:prstGeom>
          <a:noFill/>
        </p:spPr>
        <p:txBody>
          <a:bodyPr wrap="none" rtlCol="0">
            <a:spAutoFit/>
          </a:bodyPr>
          <a:lstStyle/>
          <a:p>
            <a:r>
              <a:rPr lang="en-US" sz="4400" dirty="0">
                <a:solidFill>
                  <a:prstClr val="white"/>
                </a:solidFill>
                <a:latin typeface="Tajawal Medium" panose="00000600000000000000" pitchFamily="2" charset="-78"/>
                <a:cs typeface="Tajawal Medium" panose="00000600000000000000" pitchFamily="2" charset="-78"/>
              </a:rPr>
              <a:t>Thank you for listening</a:t>
            </a:r>
            <a:endParaRPr lang="en-US" sz="4400" dirty="0">
              <a:solidFill>
                <a:srgbClr val="FF9518"/>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6995710" y="3159395"/>
            <a:ext cx="3142207" cy="954107"/>
          </a:xfrm>
          <a:prstGeom prst="rect">
            <a:avLst/>
          </a:prstGeom>
          <a:no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DGM 711</a:t>
            </a:r>
          </a:p>
          <a:p>
            <a:r>
              <a:rPr lang="en-US" sz="2800" dirty="0">
                <a:solidFill>
                  <a:prstClr val="white"/>
                </a:solidFill>
                <a:latin typeface="Tajawal Medium" panose="00000600000000000000" pitchFamily="2" charset="-78"/>
                <a:cs typeface="Tajawal Medium" panose="00000600000000000000" pitchFamily="2" charset="-78"/>
              </a:rPr>
              <a:t>Introduction to Digital Media</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249550409"/>
      </p:ext>
    </p:extLst>
  </p:cSld>
  <p:clrMapOvr>
    <a:masterClrMapping/>
  </p:clrMapOvr>
  <mc:AlternateContent xmlns:mc="http://schemas.openxmlformats.org/markup-compatibility/2006" xmlns:p14="http://schemas.microsoft.com/office/powerpoint/2010/main">
    <mc:Choice Requires="p14">
      <p:transition spd="slow" p14:dur="2000" advTm="3256"/>
    </mc:Choice>
    <mc:Fallback xmlns="">
      <p:transition spd="slow" advTm="3256"/>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20.4|17.5|26.4|19.7|14.9|16.6|17.1|16.5|7.9"/>
</p:tagLst>
</file>

<file path=ppt/tags/tag2.xml><?xml version="1.0" encoding="utf-8"?>
<p:tagLst xmlns:a="http://schemas.openxmlformats.org/drawingml/2006/main" xmlns:r="http://schemas.openxmlformats.org/officeDocument/2006/relationships" xmlns:p="http://schemas.openxmlformats.org/presentationml/2006/main">
  <p:tag name="TIMING" val="|4|2.6|3.2|3.7|16"/>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3704</TotalTime>
  <Words>2375</Words>
  <Application>Microsoft Office PowerPoint</Application>
  <PresentationFormat>Widescreen</PresentationFormat>
  <Paragraphs>228</Paragraphs>
  <Slides>43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Arial</vt:lpstr>
      <vt:lpstr>Calibri</vt:lpstr>
      <vt:lpstr>Calibri Light</vt:lpstr>
      <vt:lpstr>Tajawal ExtraBold</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Ramy Muhamed ElBadry</cp:lastModifiedBy>
  <cp:revision>634</cp:revision>
  <dcterms:created xsi:type="dcterms:W3CDTF">2021-08-03T13:03:26Z</dcterms:created>
  <dcterms:modified xsi:type="dcterms:W3CDTF">2022-09-30T11:26:17Z</dcterms:modified>
</cp:coreProperties>
</file>