
<file path=[Content_Types].xml><?xml version="1.0" encoding="utf-8"?>
<Types xmlns="http://schemas.openxmlformats.org/package/2006/content-types">
  <Default Extension="fntdata" ContentType="application/x-fontdata"/>
  <Default Extension="gif" ContentType="image/gif"/>
  <Default Extension="jpeg" ContentType="image/jpeg"/>
  <Default Extension="m4a" ContentType="audi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9.xml" ContentType="application/vnd.openxmlformats-officedocument.presentationml.notesSlide+xml"/>
  <Override PartName="/ppt/notesSlides/notesSlide16.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8.xml" ContentType="application/vnd.openxmlformats-officedocument.presentationml.tags+xml"/>
  <Override PartName="/ppt/tags/tag14.xml" ContentType="application/vnd.openxmlformats-officedocument.presentationml.tags+xml"/>
  <Override PartName="/ppt/tags/tag9.xml" ContentType="application/vnd.openxmlformats-officedocument.presentationml.tags+xml"/>
  <Override PartName="/ppt/tags/tag6.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6.xml" ContentType="application/vnd.openxmlformats-officedocument.presentationml.tags+xml"/>
  <Override PartName="/ppt/tags/tag10.xml" ContentType="application/vnd.openxmlformats-officedocument.presentationml.tags+xml"/>
  <Override PartName="/ppt/tags/tag13.xml" ContentType="application/vnd.openxmlformats-officedocument.presentationml.tags+xml"/>
  <Override PartName="/docProps/core.xml" ContentType="application/vnd.openxmlformats-package.core-properties+xml"/>
  <Override PartName="/ppt/tags/tag7.xml" ContentType="application/vnd.openxmlformats-officedocument.presentationml.tags+xml"/>
  <Override PartName="/docProps/app.xml" ContentType="application/vnd.openxmlformats-officedocument.extended-properties+xml"/>
  <Override PartName="/ppt/tags/tag15.xml" ContentType="application/vnd.openxmlformats-officedocument.presentationml.tag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97" r:id="rId2"/>
    <p:sldMasterId id="2147483737" r:id="rId3"/>
  </p:sldMasterIdLst>
  <p:notesMasterIdLst>
    <p:notesMasterId r:id="rId46"/>
  </p:notesMasterIdLst>
  <p:sldIdLst>
    <p:sldId id="498" r:id="rId4"/>
    <p:sldId id="481" r:id="rId5"/>
    <p:sldId id="256" r:id="rId6"/>
    <p:sldId id="547" r:id="rId7"/>
    <p:sldId id="504" r:id="rId8"/>
    <p:sldId id="494" r:id="rId9"/>
    <p:sldId id="545" r:id="rId10"/>
    <p:sldId id="476" r:id="rId11"/>
    <p:sldId id="499" r:id="rId12"/>
    <p:sldId id="482" r:id="rId13"/>
    <p:sldId id="434" r:id="rId14"/>
    <p:sldId id="530" r:id="rId15"/>
    <p:sldId id="529" r:id="rId16"/>
    <p:sldId id="525" r:id="rId17"/>
    <p:sldId id="488" r:id="rId18"/>
    <p:sldId id="297" r:id="rId19"/>
    <p:sldId id="308" r:id="rId20"/>
    <p:sldId id="321" r:id="rId21"/>
    <p:sldId id="364" r:id="rId22"/>
    <p:sldId id="516" r:id="rId23"/>
    <p:sldId id="531" r:id="rId24"/>
    <p:sldId id="533" r:id="rId25"/>
    <p:sldId id="260" r:id="rId26"/>
    <p:sldId id="273" r:id="rId27"/>
    <p:sldId id="337" r:id="rId28"/>
    <p:sldId id="339" r:id="rId29"/>
    <p:sldId id="338" r:id="rId30"/>
    <p:sldId id="510" r:id="rId31"/>
    <p:sldId id="316" r:id="rId32"/>
    <p:sldId id="523" r:id="rId33"/>
    <p:sldId id="546" r:id="rId34"/>
    <p:sldId id="343" r:id="rId35"/>
    <p:sldId id="342" r:id="rId36"/>
    <p:sldId id="512" r:id="rId37"/>
    <p:sldId id="513" r:id="rId38"/>
    <p:sldId id="514" r:id="rId39"/>
    <p:sldId id="515" r:id="rId40"/>
    <p:sldId id="317" r:id="rId41"/>
    <p:sldId id="537" r:id="rId42"/>
    <p:sldId id="544" r:id="rId43"/>
    <p:sldId id="483" r:id="rId44"/>
    <p:sldId id="293" r:id="rId45"/>
  </p:sldIdLst>
  <p:sldSz cx="12192000" cy="6858000"/>
  <p:notesSz cx="6858000" cy="9144000"/>
  <p:embeddedFontLst>
    <p:embeddedFont>
      <p:font typeface="Alexandria" pitchFamily="2" charset="-78"/>
      <p:regular r:id="rId47"/>
      <p:bold r:id="rId48"/>
    </p:embeddedFont>
    <p:embeddedFont>
      <p:font typeface="Tajawal Medium" panose="00000600000000000000" charset="-78"/>
      <p:regular r:id="rId49"/>
      <p:bold r:id="rId5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92"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99"/>
    <a:srgbClr val="A50021"/>
    <a:srgbClr val="4A206A"/>
    <a:srgbClr val="3A2A3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153" autoAdjust="0"/>
    <p:restoredTop sz="94602" autoAdjust="0"/>
  </p:normalViewPr>
  <p:slideViewPr>
    <p:cSldViewPr>
      <p:cViewPr varScale="1">
        <p:scale>
          <a:sx n="56" d="100"/>
          <a:sy n="56" d="100"/>
        </p:scale>
        <p:origin x="1024" y="64"/>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1665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font" Target="fonts/font1.fntdata"/><Relationship Id="rId50" Type="http://schemas.openxmlformats.org/officeDocument/2006/relationships/font" Target="fonts/font4.fntdata"/><Relationship Id="rId97" Type="http://schemas.openxmlformats.org/officeDocument/2006/relationships/customXml" Target="../customXml/item1.xml"/><Relationship Id="rId7" Type="http://schemas.openxmlformats.org/officeDocument/2006/relationships/slide" Target="slides/slide4.xml"/><Relationship Id="rId92" Type="http://customschemas.google.com/relationships/presentationmetadata" Target="metadata"/><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95" Type="http://schemas.openxmlformats.org/officeDocument/2006/relationships/theme" Target="theme/theme1.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font" Target="fonts/font2.fntdata"/><Relationship Id="rId8" Type="http://schemas.openxmlformats.org/officeDocument/2006/relationships/slide" Target="slides/slide5.xml"/><Relationship Id="rId93" Type="http://schemas.openxmlformats.org/officeDocument/2006/relationships/presProps" Target="presProps.xml"/><Relationship Id="rId98" Type="http://schemas.openxmlformats.org/officeDocument/2006/relationships/customXml" Target="../customXml/item2.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0" Type="http://schemas.openxmlformats.org/officeDocument/2006/relationships/slide" Target="slides/slide17.xml"/><Relationship Id="rId41" Type="http://schemas.openxmlformats.org/officeDocument/2006/relationships/slide" Target="slides/slide38.xml"/><Relationship Id="rId9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3.fntdata"/><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94" Type="http://schemas.openxmlformats.org/officeDocument/2006/relationships/viewProps" Target="viewProps.xml"/><Relationship Id="rId99"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US" sz="1200" smtClean="0">
                <a:solidFill>
                  <a:schemeClr val="dk1"/>
                </a:solidFill>
                <a:ea typeface="Calibri"/>
                <a:sym typeface="Calibri"/>
              </a:rPr>
              <a:pPr algn="r"/>
              <a:t>‹#›</a:t>
            </a:fld>
            <a:endParaRPr lang="en-US" sz="1200" dirty="0">
              <a:solidFill>
                <a:schemeClr val="dk1"/>
              </a:solidFill>
              <a:ea typeface="Calibri"/>
              <a:sym typeface="Calibri"/>
            </a:endParaRPr>
          </a:p>
        </p:txBody>
      </p:sp>
    </p:spTree>
    <p:extLst>
      <p:ext uri="{BB962C8B-B14F-4D97-AF65-F5344CB8AC3E}">
        <p14:creationId xmlns:p14="http://schemas.microsoft.com/office/powerpoint/2010/main" val="279441116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lexandria" pitchFamily="2" charset="-78"/>
                <a:ea typeface="+mn-ea"/>
                <a:cs typeface="Alexandria" pitchFamily="2" charset="-78"/>
                <a:sym typeface="Arial"/>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79661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lexandria" pitchFamily="2" charset="-78"/>
                <a:ea typeface="+mn-ea"/>
                <a:cs typeface="Alexandria" pitchFamily="2" charset="-78"/>
                <a:sym typeface="Arial"/>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276647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507371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43090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41635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896253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629322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319120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739072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765810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286977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183203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590736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49703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latin typeface="Alexandria" pitchFamily="2" charset="-78"/>
                <a:cs typeface="Alexandria" pitchFamily="2" charset="-78"/>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dirty="0"/>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dirty="0"/>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dirty="0"/>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atin typeface="Alexandria" pitchFamily="2" charset="-78"/>
                <a:cs typeface="Alexandria" pitchFamily="2" charset="-78"/>
              </a:defRPr>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dirty="0"/>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dirty="0"/>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dirty="0"/>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userDrawn="1">
  <p:cSld name="6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Alexandria" pitchFamily="2" charset="-78"/>
                <a:cs typeface="Alexandria" pitchFamily="2" charset="-78"/>
              </a:defRPr>
            </a:lvl1pPr>
          </a:lstStyle>
          <a:p>
            <a:pPr lvl="0"/>
            <a:r>
              <a:rPr lang="en-US" altLang="ko-KR" dirty="0"/>
              <a:t>BASIC LAYOUT</a:t>
            </a:r>
          </a:p>
        </p:txBody>
      </p:sp>
      <p:grpSp>
        <p:nvGrpSpPr>
          <p:cNvPr id="3" name="Group 31">
            <a:extLst>
              <a:ext uri="{FF2B5EF4-FFF2-40B4-BE49-F238E27FC236}">
                <a16:creationId xmlns:a16="http://schemas.microsoft.com/office/drawing/2014/main" id="{36BA39E4-4787-4A57-95AF-71D0542315A0}"/>
              </a:ext>
            </a:extLst>
          </p:cNvPr>
          <p:cNvGrpSpPr/>
          <p:nvPr userDrawn="1"/>
        </p:nvGrpSpPr>
        <p:grpSpPr>
          <a:xfrm flipV="1">
            <a:off x="5427361" y="1143268"/>
            <a:ext cx="1337278" cy="220479"/>
            <a:chOff x="5809673" y="3008118"/>
            <a:chExt cx="2419398" cy="398889"/>
          </a:xfrm>
        </p:grpSpPr>
        <p:sp>
          <p:nvSpPr>
            <p:cNvPr id="33" name="Rectangle 32">
              <a:extLst>
                <a:ext uri="{FF2B5EF4-FFF2-40B4-BE49-F238E27FC236}">
                  <a16:creationId xmlns:a16="http://schemas.microsoft.com/office/drawing/2014/main" id="{6C99468F-7C27-4A33-B8CC-5794F45C6159}"/>
                </a:ext>
              </a:extLst>
            </p:cNvPr>
            <p:cNvSpPr/>
            <p:nvPr userDrawn="1"/>
          </p:nvSpPr>
          <p:spPr>
            <a:xfrm>
              <a:off x="5809673" y="3008118"/>
              <a:ext cx="398888" cy="39888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34" name="Rectangle 33">
              <a:extLst>
                <a:ext uri="{FF2B5EF4-FFF2-40B4-BE49-F238E27FC236}">
                  <a16:creationId xmlns:a16="http://schemas.microsoft.com/office/drawing/2014/main" id="{EDA484AE-33CE-4979-81A4-360C2226ECDF}"/>
                </a:ext>
              </a:extLst>
            </p:cNvPr>
            <p:cNvSpPr/>
            <p:nvPr userDrawn="1"/>
          </p:nvSpPr>
          <p:spPr>
            <a:xfrm>
              <a:off x="6314801" y="3008118"/>
              <a:ext cx="398888" cy="398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35" name="Rectangle 34">
              <a:extLst>
                <a:ext uri="{FF2B5EF4-FFF2-40B4-BE49-F238E27FC236}">
                  <a16:creationId xmlns:a16="http://schemas.microsoft.com/office/drawing/2014/main" id="{688CA5D0-B787-4DFD-87F1-332795E33C1F}"/>
                </a:ext>
              </a:extLst>
            </p:cNvPr>
            <p:cNvSpPr/>
            <p:nvPr userDrawn="1"/>
          </p:nvSpPr>
          <p:spPr>
            <a:xfrm>
              <a:off x="6819928" y="3008118"/>
              <a:ext cx="398888" cy="39888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36" name="Rectangle 35">
              <a:extLst>
                <a:ext uri="{FF2B5EF4-FFF2-40B4-BE49-F238E27FC236}">
                  <a16:creationId xmlns:a16="http://schemas.microsoft.com/office/drawing/2014/main" id="{42618CF6-3DC5-4866-ACB7-14F89F22C719}"/>
                </a:ext>
              </a:extLst>
            </p:cNvPr>
            <p:cNvSpPr/>
            <p:nvPr userDrawn="1"/>
          </p:nvSpPr>
          <p:spPr>
            <a:xfrm>
              <a:off x="7325056" y="3008118"/>
              <a:ext cx="398888" cy="3988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37" name="Rectangle 36">
              <a:extLst>
                <a:ext uri="{FF2B5EF4-FFF2-40B4-BE49-F238E27FC236}">
                  <a16:creationId xmlns:a16="http://schemas.microsoft.com/office/drawing/2014/main" id="{C471A078-94EE-430C-8990-77DD907780E6}"/>
                </a:ext>
              </a:extLst>
            </p:cNvPr>
            <p:cNvSpPr/>
            <p:nvPr userDrawn="1"/>
          </p:nvSpPr>
          <p:spPr>
            <a:xfrm>
              <a:off x="7830183" y="3008118"/>
              <a:ext cx="398888" cy="39888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grpSp>
    </p:spTree>
    <p:extLst>
      <p:ext uri="{BB962C8B-B14F-4D97-AF65-F5344CB8AC3E}">
        <p14:creationId xmlns:p14="http://schemas.microsoft.com/office/powerpoint/2010/main" val="32532888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3600" b="1">
                <a:solidFill>
                  <a:schemeClr val="tx1">
                    <a:lumMod val="65000"/>
                    <a:lumOff val="35000"/>
                  </a:schemeClr>
                </a:solidFill>
                <a:latin typeface="Alexandria" pitchFamily="2" charset="-78"/>
                <a:cs typeface="Alexandria" pitchFamily="2" charset="-78"/>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dirty="0">
              <a:latin typeface="Alexandria" pitchFamily="2" charset="-78"/>
            </a:endParaRPr>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3"/>
            <a:ext cx="12192000" cy="419379"/>
          </a:xfrm>
          <a:prstGeom prst="rect">
            <a:avLst/>
          </a:prstGeom>
        </p:spPr>
        <p:txBody>
          <a:bodyPr anchor="ctr"/>
          <a:lstStyle>
            <a:lvl1pPr marL="0" marR="0" indent="0" algn="ctr" defTabSz="685800" rtl="0" eaLnBrk="1" fontAlgn="auto" latinLnBrk="1" hangingPunct="1">
              <a:lnSpc>
                <a:spcPct val="90000"/>
              </a:lnSpc>
              <a:spcBef>
                <a:spcPts val="750"/>
              </a:spcBef>
              <a:spcAft>
                <a:spcPts val="0"/>
              </a:spcAft>
              <a:buClrTx/>
              <a:buSzTx/>
              <a:buFontTx/>
              <a:buNone/>
              <a:tabLst/>
              <a:defRPr sz="1800" b="0">
                <a:solidFill>
                  <a:schemeClr val="tx1">
                    <a:lumMod val="65000"/>
                    <a:lumOff val="35000"/>
                  </a:schemeClr>
                </a:solidFill>
                <a:latin typeface="Alexandria" pitchFamily="2" charset="-78"/>
                <a:cs typeface="Alexandria" pitchFamily="2" charset="-78"/>
              </a:defRPr>
            </a:lvl1pPr>
          </a:lstStyle>
          <a:p>
            <a:pPr marL="0" marR="0" lvl="0" indent="0" algn="ctr" defTabSz="685800" rtl="0" eaLnBrk="1" fontAlgn="auto" latinLnBrk="1" hangingPunct="1">
              <a:lnSpc>
                <a:spcPct val="90000"/>
              </a:lnSpc>
              <a:spcBef>
                <a:spcPts val="75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1916764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7"/>
            <a:ext cx="12192000" cy="768085"/>
          </a:xfrm>
          <a:prstGeom prst="rect">
            <a:avLst/>
          </a:prstGeom>
        </p:spPr>
        <p:txBody>
          <a:bodyPr lIns="121917" tIns="60958" rIns="121917" bIns="60958" anchor="ctr"/>
          <a:lstStyle>
            <a:lvl1pPr marL="0" indent="0" algn="ctr">
              <a:buNone/>
              <a:defRPr sz="4800" b="0" baseline="0">
                <a:solidFill>
                  <a:schemeClr val="accent2">
                    <a:lumMod val="50000"/>
                  </a:schemeClr>
                </a:solidFill>
                <a:latin typeface="Alexandria" pitchFamily="2" charset="-78"/>
                <a:cs typeface="Alexandria" pitchFamily="2" charset="-78"/>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lIns="121917" tIns="60958" rIns="121917" bIns="60958" anchor="ctr"/>
          <a:lstStyle>
            <a:lvl1pPr marL="0" indent="0" algn="ctr">
              <a:buNone/>
              <a:defRPr sz="1900" b="0" baseline="0">
                <a:solidFill>
                  <a:schemeClr val="accent2">
                    <a:lumMod val="50000"/>
                  </a:schemeClr>
                </a:solidFill>
                <a:latin typeface="Alexandria" pitchFamily="2" charset="-78"/>
                <a:cs typeface="Alexandria" pitchFamily="2" charset="-78"/>
              </a:defRPr>
            </a:lvl1pPr>
          </a:lstStyle>
          <a:p>
            <a:pPr lvl="0"/>
            <a:r>
              <a:rPr lang="en-US" altLang="ko-KR" dirty="0"/>
              <a:t>Insert the title of your subtitle Here</a:t>
            </a:r>
          </a:p>
        </p:txBody>
      </p:sp>
    </p:spTree>
    <p:extLst>
      <p:ext uri="{BB962C8B-B14F-4D97-AF65-F5344CB8AC3E}">
        <p14:creationId xmlns:p14="http://schemas.microsoft.com/office/powerpoint/2010/main" val="18663974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16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1732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32_Images &amp; Contents Layout">
    <p:spTree>
      <p:nvGrpSpPr>
        <p:cNvPr id="1" name=""/>
        <p:cNvGrpSpPr/>
        <p:nvPr/>
      </p:nvGrpSpPr>
      <p:grpSpPr>
        <a:xfrm>
          <a:off x="0" y="0"/>
          <a:ext cx="0" cy="0"/>
          <a:chOff x="0" y="0"/>
          <a:chExt cx="0" cy="0"/>
        </a:xfrm>
      </p:grpSpPr>
      <p:sp>
        <p:nvSpPr>
          <p:cNvPr id="22" name="직사각형 21">
            <a:extLst>
              <a:ext uri="{FF2B5EF4-FFF2-40B4-BE49-F238E27FC236}">
                <a16:creationId xmlns:a16="http://schemas.microsoft.com/office/drawing/2014/main" id="{C0AD03F6-15F2-4D54-8634-F2FD4B876D5D}"/>
              </a:ext>
            </a:extLst>
          </p:cNvPr>
          <p:cNvSpPr/>
          <p:nvPr userDrawn="1"/>
        </p:nvSpPr>
        <p:spPr>
          <a:xfrm>
            <a:off x="0" y="1894646"/>
            <a:ext cx="12191999" cy="30687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26" name="그림 개체 틀 25">
            <a:extLst>
              <a:ext uri="{FF2B5EF4-FFF2-40B4-BE49-F238E27FC236}">
                <a16:creationId xmlns:a16="http://schemas.microsoft.com/office/drawing/2014/main" id="{FD1AC33C-0748-4865-932F-6D8BA4643ACA}"/>
              </a:ext>
            </a:extLst>
          </p:cNvPr>
          <p:cNvSpPr>
            <a:spLocks noGrp="1"/>
          </p:cNvSpPr>
          <p:nvPr>
            <p:ph type="pic" sz="quarter" idx="11" hasCustomPrompt="1"/>
          </p:nvPr>
        </p:nvSpPr>
        <p:spPr>
          <a:xfrm>
            <a:off x="4697013" y="52057"/>
            <a:ext cx="6847888" cy="6753884"/>
          </a:xfrm>
          <a:custGeom>
            <a:avLst/>
            <a:gdLst>
              <a:gd name="connsiteX0" fmla="*/ 3704348 w 6847888"/>
              <a:gd name="connsiteY0" fmla="*/ 5 h 6753884"/>
              <a:gd name="connsiteX1" fmla="*/ 4005720 w 6847888"/>
              <a:gd name="connsiteY1" fmla="*/ 361947 h 6753884"/>
              <a:gd name="connsiteX2" fmla="*/ 3756101 w 6847888"/>
              <a:gd name="connsiteY2" fmla="*/ 1075954 h 6753884"/>
              <a:gd name="connsiteX3" fmla="*/ 3808606 w 6847888"/>
              <a:gd name="connsiteY3" fmla="*/ 1408969 h 6753884"/>
              <a:gd name="connsiteX4" fmla="*/ 4102330 w 6847888"/>
              <a:gd name="connsiteY4" fmla="*/ 1405443 h 6753884"/>
              <a:gd name="connsiteX5" fmla="*/ 4189935 w 6847888"/>
              <a:gd name="connsiteY5" fmla="*/ 955591 h 6753884"/>
              <a:gd name="connsiteX6" fmla="*/ 4386903 w 6847888"/>
              <a:gd name="connsiteY6" fmla="*/ 729816 h 6753884"/>
              <a:gd name="connsiteX7" fmla="*/ 4462508 w 6847888"/>
              <a:gd name="connsiteY7" fmla="*/ 1003700 h 6753884"/>
              <a:gd name="connsiteX8" fmla="*/ 4290141 w 6847888"/>
              <a:gd name="connsiteY8" fmla="*/ 1451300 h 6753884"/>
              <a:gd name="connsiteX9" fmla="*/ 4479906 w 6847888"/>
              <a:gd name="connsiteY9" fmla="*/ 1558119 h 6753884"/>
              <a:gd name="connsiteX10" fmla="*/ 4652418 w 6847888"/>
              <a:gd name="connsiteY10" fmla="*/ 1291849 h 6753884"/>
              <a:gd name="connsiteX11" fmla="*/ 4765676 w 6847888"/>
              <a:gd name="connsiteY11" fmla="*/ 714012 h 6753884"/>
              <a:gd name="connsiteX12" fmla="*/ 4799428 w 6847888"/>
              <a:gd name="connsiteY12" fmla="*/ 394967 h 6753884"/>
              <a:gd name="connsiteX13" fmla="*/ 5004194 w 6847888"/>
              <a:gd name="connsiteY13" fmla="*/ 127002 h 6753884"/>
              <a:gd name="connsiteX14" fmla="*/ 5239118 w 6847888"/>
              <a:gd name="connsiteY14" fmla="*/ 192050 h 6753884"/>
              <a:gd name="connsiteX15" fmla="*/ 5208812 w 6847888"/>
              <a:gd name="connsiteY15" fmla="*/ 577136 h 6753884"/>
              <a:gd name="connsiteX16" fmla="*/ 4785928 w 6847888"/>
              <a:gd name="connsiteY16" fmla="*/ 1648852 h 6753884"/>
              <a:gd name="connsiteX17" fmla="*/ 5084152 w 6847888"/>
              <a:gd name="connsiteY17" fmla="*/ 1573924 h 6753884"/>
              <a:gd name="connsiteX18" fmla="*/ 5454388 w 6847888"/>
              <a:gd name="connsiteY18" fmla="*/ 1220876 h 6753884"/>
              <a:gd name="connsiteX19" fmla="*/ 5820412 w 6847888"/>
              <a:gd name="connsiteY19" fmla="*/ 791621 h 6753884"/>
              <a:gd name="connsiteX20" fmla="*/ 6488554 w 6847888"/>
              <a:gd name="connsiteY20" fmla="*/ 699901 h 6753884"/>
              <a:gd name="connsiteX21" fmla="*/ 6192287 w 6847888"/>
              <a:gd name="connsiteY21" fmla="*/ 1353942 h 6753884"/>
              <a:gd name="connsiteX22" fmla="*/ 5480803 w 6847888"/>
              <a:gd name="connsiteY22" fmla="*/ 1591998 h 6753884"/>
              <a:gd name="connsiteX23" fmla="*/ 4996546 w 6847888"/>
              <a:gd name="connsiteY23" fmla="*/ 2136796 h 6753884"/>
              <a:gd name="connsiteX24" fmla="*/ 5316970 w 6847888"/>
              <a:gd name="connsiteY24" fmla="*/ 2261685 h 6753884"/>
              <a:gd name="connsiteX25" fmla="*/ 5832552 w 6847888"/>
              <a:gd name="connsiteY25" fmla="*/ 2059893 h 6753884"/>
              <a:gd name="connsiteX26" fmla="*/ 6198284 w 6847888"/>
              <a:gd name="connsiteY26" fmla="*/ 1721240 h 6753884"/>
              <a:gd name="connsiteX27" fmla="*/ 6511057 w 6847888"/>
              <a:gd name="connsiteY27" fmla="*/ 1787139 h 6753884"/>
              <a:gd name="connsiteX28" fmla="*/ 6338392 w 6847888"/>
              <a:gd name="connsiteY28" fmla="*/ 2109428 h 6753884"/>
              <a:gd name="connsiteX29" fmla="*/ 5894660 w 6847888"/>
              <a:gd name="connsiteY29" fmla="*/ 2187178 h 6753884"/>
              <a:gd name="connsiteX30" fmla="*/ 5350720 w 6847888"/>
              <a:gd name="connsiteY30" fmla="*/ 2509611 h 6753884"/>
              <a:gd name="connsiteX31" fmla="*/ 5337966 w 6847888"/>
              <a:gd name="connsiteY31" fmla="*/ 2841924 h 6753884"/>
              <a:gd name="connsiteX32" fmla="*/ 5722747 w 6847888"/>
              <a:gd name="connsiteY32" fmla="*/ 2939991 h 6753884"/>
              <a:gd name="connsiteX33" fmla="*/ 6365545 w 6847888"/>
              <a:gd name="connsiteY33" fmla="*/ 2659891 h 6753884"/>
              <a:gd name="connsiteX34" fmla="*/ 6772825 w 6847888"/>
              <a:gd name="connsiteY34" fmla="*/ 2757962 h 6753884"/>
              <a:gd name="connsiteX35" fmla="*/ 6450302 w 6847888"/>
              <a:gd name="connsiteY35" fmla="*/ 3041588 h 6753884"/>
              <a:gd name="connsiteX36" fmla="*/ 5794002 w 6847888"/>
              <a:gd name="connsiteY36" fmla="*/ 3061344 h 6753884"/>
              <a:gd name="connsiteX37" fmla="*/ 5566884 w 6847888"/>
              <a:gd name="connsiteY37" fmla="*/ 3295578 h 6753884"/>
              <a:gd name="connsiteX38" fmla="*/ 5924786 w 6847888"/>
              <a:gd name="connsiteY38" fmla="*/ 3470206 h 6753884"/>
              <a:gd name="connsiteX39" fmla="*/ 6646448 w 6847888"/>
              <a:gd name="connsiteY39" fmla="*/ 3568310 h 6753884"/>
              <a:gd name="connsiteX40" fmla="*/ 5957990 w 6847888"/>
              <a:gd name="connsiteY40" fmla="*/ 3543273 h 6753884"/>
              <a:gd name="connsiteX41" fmla="*/ 5679994 w 6847888"/>
              <a:gd name="connsiteY41" fmla="*/ 3559455 h 6753884"/>
              <a:gd name="connsiteX42" fmla="*/ 5639035 w 6847888"/>
              <a:gd name="connsiteY42" fmla="*/ 4035837 h 6753884"/>
              <a:gd name="connsiteX43" fmla="*/ 6838762 w 6847888"/>
              <a:gd name="connsiteY43" fmla="*/ 4397663 h 6753884"/>
              <a:gd name="connsiteX44" fmla="*/ 5833001 w 6847888"/>
              <a:gd name="connsiteY44" fmla="*/ 4238897 h 6753884"/>
              <a:gd name="connsiteX45" fmla="*/ 5215709 w 6847888"/>
              <a:gd name="connsiteY45" fmla="*/ 4274451 h 6753884"/>
              <a:gd name="connsiteX46" fmla="*/ 5136502 w 6847888"/>
              <a:gd name="connsiteY46" fmla="*/ 4515036 h 6753884"/>
              <a:gd name="connsiteX47" fmla="*/ 5480660 w 6847888"/>
              <a:gd name="connsiteY47" fmla="*/ 4848320 h 6753884"/>
              <a:gd name="connsiteX48" fmla="*/ 6101276 w 6847888"/>
              <a:gd name="connsiteY48" fmla="*/ 5412584 h 6753884"/>
              <a:gd name="connsiteX49" fmla="*/ 5335310 w 6847888"/>
              <a:gd name="connsiteY49" fmla="*/ 4941769 h 6753884"/>
              <a:gd name="connsiteX50" fmla="*/ 4887530 w 6847888"/>
              <a:gd name="connsiteY50" fmla="*/ 4918188 h 6753884"/>
              <a:gd name="connsiteX51" fmla="*/ 4721424 w 6847888"/>
              <a:gd name="connsiteY51" fmla="*/ 5309901 h 6753884"/>
              <a:gd name="connsiteX52" fmla="*/ 4794693 w 6847888"/>
              <a:gd name="connsiteY52" fmla="*/ 5776368 h 6753884"/>
              <a:gd name="connsiteX53" fmla="*/ 4843214 w 6847888"/>
              <a:gd name="connsiteY53" fmla="*/ 6753302 h 6753884"/>
              <a:gd name="connsiteX54" fmla="*/ 4621620 w 6847888"/>
              <a:gd name="connsiteY54" fmla="*/ 6003373 h 6753884"/>
              <a:gd name="connsiteX55" fmla="*/ 4542910 w 6847888"/>
              <a:gd name="connsiteY55" fmla="*/ 5278318 h 6753884"/>
              <a:gd name="connsiteX56" fmla="*/ 4284891 w 6847888"/>
              <a:gd name="connsiteY56" fmla="*/ 4931956 h 6753884"/>
              <a:gd name="connsiteX57" fmla="*/ 3901613 w 6847888"/>
              <a:gd name="connsiteY57" fmla="*/ 4940185 h 6753884"/>
              <a:gd name="connsiteX58" fmla="*/ 3718599 w 6847888"/>
              <a:gd name="connsiteY58" fmla="*/ 5262629 h 6753884"/>
              <a:gd name="connsiteX59" fmla="*/ 3768102 w 6847888"/>
              <a:gd name="connsiteY59" fmla="*/ 5681014 h 6753884"/>
              <a:gd name="connsiteX60" fmla="*/ 3541585 w 6847888"/>
              <a:gd name="connsiteY60" fmla="*/ 6112805 h 6753884"/>
              <a:gd name="connsiteX61" fmla="*/ 3390074 w 6847888"/>
              <a:gd name="connsiteY61" fmla="*/ 5647148 h 6753884"/>
              <a:gd name="connsiteX62" fmla="*/ 3530334 w 6847888"/>
              <a:gd name="connsiteY62" fmla="*/ 5252751 h 6753884"/>
              <a:gd name="connsiteX63" fmla="*/ 3438078 w 6847888"/>
              <a:gd name="connsiteY63" fmla="*/ 4904921 h 6753884"/>
              <a:gd name="connsiteX64" fmla="*/ 3123805 w 6847888"/>
              <a:gd name="connsiteY64" fmla="*/ 4837894 h 6753884"/>
              <a:gd name="connsiteX65" fmla="*/ 2747277 w 6847888"/>
              <a:gd name="connsiteY65" fmla="*/ 5184314 h 6753884"/>
              <a:gd name="connsiteX66" fmla="*/ 2508759 w 6847888"/>
              <a:gd name="connsiteY66" fmla="*/ 5867983 h 6753884"/>
              <a:gd name="connsiteX67" fmla="*/ 1877212 w 6847888"/>
              <a:gd name="connsiteY67" fmla="*/ 6254619 h 6753884"/>
              <a:gd name="connsiteX68" fmla="*/ 1793956 w 6847888"/>
              <a:gd name="connsiteY68" fmla="*/ 5594938 h 6753884"/>
              <a:gd name="connsiteX69" fmla="*/ 2825282 w 6847888"/>
              <a:gd name="connsiteY69" fmla="*/ 4769457 h 6753884"/>
              <a:gd name="connsiteX70" fmla="*/ 2843283 w 6847888"/>
              <a:gd name="connsiteY70" fmla="*/ 4338371 h 6753884"/>
              <a:gd name="connsiteX71" fmla="*/ 2509509 w 6847888"/>
              <a:gd name="connsiteY71" fmla="*/ 4184563 h 6753884"/>
              <a:gd name="connsiteX72" fmla="*/ 2145732 w 6847888"/>
              <a:gd name="connsiteY72" fmla="*/ 4312267 h 6753884"/>
              <a:gd name="connsiteX73" fmla="*/ 1745953 w 6847888"/>
              <a:gd name="connsiteY73" fmla="*/ 4757462 h 6753884"/>
              <a:gd name="connsiteX74" fmla="*/ 1410678 w 6847888"/>
              <a:gd name="connsiteY74" fmla="*/ 4810378 h 6753884"/>
              <a:gd name="connsiteX75" fmla="*/ 1519436 w 6847888"/>
              <a:gd name="connsiteY75" fmla="*/ 4450552 h 6753884"/>
              <a:gd name="connsiteX76" fmla="*/ 2177235 w 6847888"/>
              <a:gd name="connsiteY76" fmla="*/ 4061094 h 6753884"/>
              <a:gd name="connsiteX77" fmla="*/ 2236489 w 6847888"/>
              <a:gd name="connsiteY77" fmla="*/ 3792989 h 6753884"/>
              <a:gd name="connsiteX78" fmla="*/ 1943218 w 6847888"/>
              <a:gd name="connsiteY78" fmla="*/ 3725256 h 6753884"/>
              <a:gd name="connsiteX79" fmla="*/ 1646195 w 6847888"/>
              <a:gd name="connsiteY79" fmla="*/ 3769000 h 6753884"/>
              <a:gd name="connsiteX80" fmla="*/ 1475933 w 6847888"/>
              <a:gd name="connsiteY80" fmla="*/ 3821210 h 6753884"/>
              <a:gd name="connsiteX81" fmla="*/ 773301 w 6847888"/>
              <a:gd name="connsiteY81" fmla="*/ 4138496 h 6753884"/>
              <a:gd name="connsiteX82" fmla="*/ 10449 w 6847888"/>
              <a:gd name="connsiteY82" fmla="*/ 4282644 h 6753884"/>
              <a:gd name="connsiteX83" fmla="*/ 698113 w 6847888"/>
              <a:gd name="connsiteY83" fmla="*/ 3885768 h 6753884"/>
              <a:gd name="connsiteX84" fmla="*/ 1569689 w 6847888"/>
              <a:gd name="connsiteY84" fmla="*/ 3693508 h 6753884"/>
              <a:gd name="connsiteX85" fmla="*/ 1871212 w 6847888"/>
              <a:gd name="connsiteY85" fmla="*/ 3598260 h 6753884"/>
              <a:gd name="connsiteX86" fmla="*/ 2129231 w 6847888"/>
              <a:gd name="connsiteY86" fmla="*/ 3361198 h 6753884"/>
              <a:gd name="connsiteX87" fmla="*/ 1946218 w 6847888"/>
              <a:gd name="connsiteY87" fmla="*/ 3168586 h 6753884"/>
              <a:gd name="connsiteX88" fmla="*/ 1078525 w 6847888"/>
              <a:gd name="connsiteY88" fmla="*/ 3261717 h 6753884"/>
              <a:gd name="connsiteX89" fmla="*/ 355264 w 6847888"/>
              <a:gd name="connsiteY89" fmla="*/ 3077920 h 6753884"/>
              <a:gd name="connsiteX90" fmla="*/ 1270418 w 6847888"/>
              <a:gd name="connsiteY90" fmla="*/ 3019717 h 6753884"/>
              <a:gd name="connsiteX91" fmla="*/ 1876462 w 6847888"/>
              <a:gd name="connsiteY91" fmla="*/ 2963274 h 6753884"/>
              <a:gd name="connsiteX92" fmla="*/ 2046289 w 6847888"/>
              <a:gd name="connsiteY92" fmla="*/ 2552361 h 6753884"/>
              <a:gd name="connsiteX93" fmla="*/ 1608020 w 6847888"/>
              <a:gd name="connsiteY93" fmla="*/ 2243943 h 6753884"/>
              <a:gd name="connsiteX94" fmla="*/ 884360 w 6847888"/>
              <a:gd name="connsiteY94" fmla="*/ 1671796 h 6753884"/>
              <a:gd name="connsiteX95" fmla="*/ 1677807 w 6847888"/>
              <a:gd name="connsiteY95" fmla="*/ 2125859 h 6753884"/>
              <a:gd name="connsiteX96" fmla="*/ 2480999 w 6847888"/>
              <a:gd name="connsiteY96" fmla="*/ 2291025 h 6753884"/>
              <a:gd name="connsiteX97" fmla="*/ 2789337 w 6847888"/>
              <a:gd name="connsiteY97" fmla="*/ 1973660 h 6753884"/>
              <a:gd name="connsiteX98" fmla="*/ 2605228 w 6847888"/>
              <a:gd name="connsiteY98" fmla="*/ 1554212 h 6753884"/>
              <a:gd name="connsiteX99" fmla="*/ 1886011 w 6847888"/>
              <a:gd name="connsiteY99" fmla="*/ 841920 h 6753884"/>
              <a:gd name="connsiteX100" fmla="*/ 2701797 w 6847888"/>
              <a:gd name="connsiteY100" fmla="*/ 1488981 h 6753884"/>
              <a:gd name="connsiteX101" fmla="*/ 3003046 w 6847888"/>
              <a:gd name="connsiteY101" fmla="*/ 1694006 h 6753884"/>
              <a:gd name="connsiteX102" fmla="*/ 3172858 w 6847888"/>
              <a:gd name="connsiteY102" fmla="*/ 1616116 h 6753884"/>
              <a:gd name="connsiteX103" fmla="*/ 3170310 w 6847888"/>
              <a:gd name="connsiteY103" fmla="*/ 1323597 h 6753884"/>
              <a:gd name="connsiteX104" fmla="*/ 2928026 w 6847888"/>
              <a:gd name="connsiteY104" fmla="*/ 677624 h 6753884"/>
              <a:gd name="connsiteX105" fmla="*/ 3225507 w 6847888"/>
              <a:gd name="connsiteY105" fmla="*/ 1291714 h 6753884"/>
              <a:gd name="connsiteX106" fmla="*/ 3426679 w 6847888"/>
              <a:gd name="connsiteY106" fmla="*/ 1486720 h 6753884"/>
              <a:gd name="connsiteX107" fmla="*/ 3527334 w 6847888"/>
              <a:gd name="connsiteY107" fmla="*/ 1399091 h 6753884"/>
              <a:gd name="connsiteX108" fmla="*/ 3537085 w 6847888"/>
              <a:gd name="connsiteY108" fmla="*/ 1104881 h 6753884"/>
              <a:gd name="connsiteX109" fmla="*/ 3372073 w 6847888"/>
              <a:gd name="connsiteY109" fmla="*/ 293510 h 6753884"/>
              <a:gd name="connsiteX110" fmla="*/ 3704348 w 6847888"/>
              <a:gd name="connsiteY110" fmla="*/ 5 h 6753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6847888" h="6753884">
                <a:moveTo>
                  <a:pt x="3704348" y="5"/>
                </a:moveTo>
                <a:cubicBezTo>
                  <a:pt x="3810646" y="-809"/>
                  <a:pt x="4026723" y="117124"/>
                  <a:pt x="4005720" y="361947"/>
                </a:cubicBezTo>
                <a:cubicBezTo>
                  <a:pt x="3986743" y="580216"/>
                  <a:pt x="3787229" y="901450"/>
                  <a:pt x="3756101" y="1075954"/>
                </a:cubicBezTo>
                <a:cubicBezTo>
                  <a:pt x="3742751" y="1176844"/>
                  <a:pt x="3745600" y="1330654"/>
                  <a:pt x="3808606" y="1408969"/>
                </a:cubicBezTo>
                <a:cubicBezTo>
                  <a:pt x="3880610" y="1486578"/>
                  <a:pt x="4030324" y="1512685"/>
                  <a:pt x="4102330" y="1405443"/>
                </a:cubicBezTo>
                <a:cubicBezTo>
                  <a:pt x="4185586" y="1287617"/>
                  <a:pt x="4206888" y="1092324"/>
                  <a:pt x="4189935" y="955591"/>
                </a:cubicBezTo>
                <a:cubicBezTo>
                  <a:pt x="4179856" y="789440"/>
                  <a:pt x="4293168" y="715308"/>
                  <a:pt x="4386903" y="729816"/>
                </a:cubicBezTo>
                <a:cubicBezTo>
                  <a:pt x="4480638" y="744325"/>
                  <a:pt x="4529242" y="877503"/>
                  <a:pt x="4462508" y="1003700"/>
                </a:cubicBezTo>
                <a:cubicBezTo>
                  <a:pt x="4392324" y="1120160"/>
                  <a:pt x="4279766" y="1338885"/>
                  <a:pt x="4290141" y="1451300"/>
                </a:cubicBezTo>
                <a:cubicBezTo>
                  <a:pt x="4288366" y="1524678"/>
                  <a:pt x="4391924" y="1561977"/>
                  <a:pt x="4479906" y="1558119"/>
                </a:cubicBezTo>
                <a:cubicBezTo>
                  <a:pt x="4599916" y="1551769"/>
                  <a:pt x="4630666" y="1394858"/>
                  <a:pt x="4652418" y="1291849"/>
                </a:cubicBezTo>
                <a:cubicBezTo>
                  <a:pt x="4692172" y="1095709"/>
                  <a:pt x="4755176" y="909446"/>
                  <a:pt x="4765676" y="714012"/>
                </a:cubicBezTo>
                <a:cubicBezTo>
                  <a:pt x="4790178" y="564532"/>
                  <a:pt x="4759676" y="492802"/>
                  <a:pt x="4799428" y="394967"/>
                </a:cubicBezTo>
                <a:cubicBezTo>
                  <a:pt x="4841432" y="238337"/>
                  <a:pt x="4931439" y="146757"/>
                  <a:pt x="5004194" y="127002"/>
                </a:cubicBezTo>
                <a:cubicBezTo>
                  <a:pt x="5150010" y="75499"/>
                  <a:pt x="5211817" y="169191"/>
                  <a:pt x="5239118" y="192050"/>
                </a:cubicBezTo>
                <a:cubicBezTo>
                  <a:pt x="5299674" y="250846"/>
                  <a:pt x="5296994" y="393292"/>
                  <a:pt x="5208812" y="577136"/>
                </a:cubicBezTo>
                <a:cubicBezTo>
                  <a:pt x="5067800" y="821536"/>
                  <a:pt x="4525658" y="1443540"/>
                  <a:pt x="4785928" y="1648852"/>
                </a:cubicBezTo>
                <a:cubicBezTo>
                  <a:pt x="4920938" y="1725051"/>
                  <a:pt x="5009743" y="1637420"/>
                  <a:pt x="5084152" y="1573924"/>
                </a:cubicBezTo>
                <a:cubicBezTo>
                  <a:pt x="5127654" y="1540058"/>
                  <a:pt x="5352230" y="1344488"/>
                  <a:pt x="5454388" y="1220876"/>
                </a:cubicBezTo>
                <a:cubicBezTo>
                  <a:pt x="5595400" y="1069185"/>
                  <a:pt x="5664252" y="970828"/>
                  <a:pt x="5820412" y="791621"/>
                </a:cubicBezTo>
                <a:cubicBezTo>
                  <a:pt x="5968922" y="636402"/>
                  <a:pt x="6229786" y="490356"/>
                  <a:pt x="6488554" y="699901"/>
                </a:cubicBezTo>
                <a:cubicBezTo>
                  <a:pt x="6742073" y="1018099"/>
                  <a:pt x="6400803" y="1304555"/>
                  <a:pt x="6192287" y="1353942"/>
                </a:cubicBezTo>
                <a:cubicBezTo>
                  <a:pt x="5889261" y="1436635"/>
                  <a:pt x="5698873" y="1491549"/>
                  <a:pt x="5480803" y="1591998"/>
                </a:cubicBezTo>
                <a:cubicBezTo>
                  <a:pt x="5253910" y="1696510"/>
                  <a:pt x="4931590" y="1809017"/>
                  <a:pt x="4996546" y="2136796"/>
                </a:cubicBezTo>
                <a:cubicBezTo>
                  <a:pt x="5046203" y="2240795"/>
                  <a:pt x="5220216" y="2280734"/>
                  <a:pt x="5316970" y="2261685"/>
                </a:cubicBezTo>
                <a:cubicBezTo>
                  <a:pt x="5465506" y="2226691"/>
                  <a:pt x="5685666" y="2149966"/>
                  <a:pt x="5832552" y="2059893"/>
                </a:cubicBezTo>
                <a:cubicBezTo>
                  <a:pt x="5944310" y="1983412"/>
                  <a:pt x="6085200" y="1766699"/>
                  <a:pt x="6198284" y="1721240"/>
                </a:cubicBezTo>
                <a:cubicBezTo>
                  <a:pt x="6311367" y="1675781"/>
                  <a:pt x="6409799" y="1653087"/>
                  <a:pt x="6511057" y="1787139"/>
                </a:cubicBezTo>
                <a:cubicBezTo>
                  <a:pt x="6586814" y="1937277"/>
                  <a:pt x="6450153" y="2050727"/>
                  <a:pt x="6338392" y="2109428"/>
                </a:cubicBezTo>
                <a:cubicBezTo>
                  <a:pt x="6216682" y="2164201"/>
                  <a:pt x="6007516" y="2152934"/>
                  <a:pt x="5894660" y="2187178"/>
                </a:cubicBezTo>
                <a:cubicBezTo>
                  <a:pt x="5781804" y="2221422"/>
                  <a:pt x="5522488" y="2346487"/>
                  <a:pt x="5350720" y="2509611"/>
                </a:cubicBezTo>
                <a:cubicBezTo>
                  <a:pt x="5241060" y="2619816"/>
                  <a:pt x="5275712" y="2737504"/>
                  <a:pt x="5337966" y="2841924"/>
                </a:cubicBezTo>
                <a:cubicBezTo>
                  <a:pt x="5400220" y="2946343"/>
                  <a:pt x="5592838" y="2982464"/>
                  <a:pt x="5722747" y="2939991"/>
                </a:cubicBezTo>
                <a:cubicBezTo>
                  <a:pt x="5947168" y="2871978"/>
                  <a:pt x="6241035" y="2686984"/>
                  <a:pt x="6365545" y="2659891"/>
                </a:cubicBezTo>
                <a:cubicBezTo>
                  <a:pt x="6512556" y="2630965"/>
                  <a:pt x="6751074" y="2582282"/>
                  <a:pt x="6772825" y="2757962"/>
                </a:cubicBezTo>
                <a:cubicBezTo>
                  <a:pt x="6792326" y="2934346"/>
                  <a:pt x="6647566" y="3011956"/>
                  <a:pt x="6450302" y="3041588"/>
                </a:cubicBezTo>
                <a:cubicBezTo>
                  <a:pt x="6314542" y="3061344"/>
                  <a:pt x="6067777" y="3008996"/>
                  <a:pt x="5794002" y="3061344"/>
                </a:cubicBezTo>
                <a:cubicBezTo>
                  <a:pt x="5694092" y="3093797"/>
                  <a:pt x="5565984" y="3135708"/>
                  <a:pt x="5566884" y="3295578"/>
                </a:cubicBezTo>
                <a:cubicBezTo>
                  <a:pt x="5584136" y="3394602"/>
                  <a:pt x="5764046" y="3461148"/>
                  <a:pt x="5924786" y="3470206"/>
                </a:cubicBezTo>
                <a:cubicBezTo>
                  <a:pt x="6241250" y="3470455"/>
                  <a:pt x="6675030" y="3353870"/>
                  <a:pt x="6646448" y="3568310"/>
                </a:cubicBezTo>
                <a:cubicBezTo>
                  <a:pt x="6606736" y="3806610"/>
                  <a:pt x="6208178" y="3558109"/>
                  <a:pt x="5957990" y="3543273"/>
                </a:cubicBezTo>
                <a:cubicBezTo>
                  <a:pt x="5890802" y="3537398"/>
                  <a:pt x="5745062" y="3544992"/>
                  <a:pt x="5679994" y="3559455"/>
                </a:cubicBezTo>
                <a:cubicBezTo>
                  <a:pt x="5453044" y="3598970"/>
                  <a:pt x="5291757" y="3892894"/>
                  <a:pt x="5639035" y="4035837"/>
                </a:cubicBezTo>
                <a:cubicBezTo>
                  <a:pt x="5961740" y="4167682"/>
                  <a:pt x="6953080" y="3913801"/>
                  <a:pt x="6838762" y="4397663"/>
                </a:cubicBezTo>
                <a:cubicBezTo>
                  <a:pt x="6705978" y="4839592"/>
                  <a:pt x="6223310" y="4344608"/>
                  <a:pt x="5833001" y="4238897"/>
                </a:cubicBezTo>
                <a:cubicBezTo>
                  <a:pt x="5646234" y="4186402"/>
                  <a:pt x="5306312" y="4159727"/>
                  <a:pt x="5215709" y="4274451"/>
                </a:cubicBezTo>
                <a:cubicBezTo>
                  <a:pt x="5163956" y="4333010"/>
                  <a:pt x="5115501" y="4416966"/>
                  <a:pt x="5136502" y="4515036"/>
                </a:cubicBezTo>
                <a:cubicBezTo>
                  <a:pt x="5159005" y="4603405"/>
                  <a:pt x="5300256" y="4745093"/>
                  <a:pt x="5480660" y="4848320"/>
                </a:cubicBezTo>
                <a:cubicBezTo>
                  <a:pt x="5689832" y="4949866"/>
                  <a:pt x="6354463" y="5164998"/>
                  <a:pt x="6101276" y="5412584"/>
                </a:cubicBezTo>
                <a:cubicBezTo>
                  <a:pt x="5865496" y="5624531"/>
                  <a:pt x="5484828" y="5051110"/>
                  <a:pt x="5335310" y="4941769"/>
                </a:cubicBezTo>
                <a:cubicBezTo>
                  <a:pt x="5119438" y="4860879"/>
                  <a:pt x="4989844" y="4856833"/>
                  <a:pt x="4887530" y="4918188"/>
                </a:cubicBezTo>
                <a:cubicBezTo>
                  <a:pt x="4794522" y="5004970"/>
                  <a:pt x="4697526" y="5071784"/>
                  <a:pt x="4721424" y="5309901"/>
                </a:cubicBezTo>
                <a:cubicBezTo>
                  <a:pt x="4755926" y="5583650"/>
                  <a:pt x="4727188" y="5504030"/>
                  <a:pt x="4794693" y="5776368"/>
                </a:cubicBezTo>
                <a:cubicBezTo>
                  <a:pt x="4904951" y="6155243"/>
                  <a:pt x="5127484" y="6709559"/>
                  <a:pt x="4843214" y="6753302"/>
                </a:cubicBezTo>
                <a:cubicBezTo>
                  <a:pt x="4588196" y="6769530"/>
                  <a:pt x="4579617" y="6445041"/>
                  <a:pt x="4621620" y="6003373"/>
                </a:cubicBezTo>
                <a:cubicBezTo>
                  <a:pt x="4647170" y="5698890"/>
                  <a:pt x="4617916" y="5550657"/>
                  <a:pt x="4542910" y="5278318"/>
                </a:cubicBezTo>
                <a:cubicBezTo>
                  <a:pt x="4468702" y="5079954"/>
                  <a:pt x="4391774" y="4988312"/>
                  <a:pt x="4284891" y="4931956"/>
                </a:cubicBezTo>
                <a:cubicBezTo>
                  <a:pt x="4178008" y="4875601"/>
                  <a:pt x="4014121" y="4892209"/>
                  <a:pt x="3901613" y="4940185"/>
                </a:cubicBezTo>
                <a:cubicBezTo>
                  <a:pt x="3743350" y="5001568"/>
                  <a:pt x="3741100" y="5120815"/>
                  <a:pt x="3718599" y="5262629"/>
                </a:cubicBezTo>
                <a:cubicBezTo>
                  <a:pt x="3709598" y="5410793"/>
                  <a:pt x="3737350" y="5450302"/>
                  <a:pt x="3768102" y="5681014"/>
                </a:cubicBezTo>
                <a:cubicBezTo>
                  <a:pt x="3780853" y="5856693"/>
                  <a:pt x="3746350" y="6098694"/>
                  <a:pt x="3541585" y="6112805"/>
                </a:cubicBezTo>
                <a:cubicBezTo>
                  <a:pt x="3324820" y="6102222"/>
                  <a:pt x="3348072" y="5776967"/>
                  <a:pt x="3390074" y="5647148"/>
                </a:cubicBezTo>
                <a:cubicBezTo>
                  <a:pt x="3432077" y="5517329"/>
                  <a:pt x="3522084" y="5376221"/>
                  <a:pt x="3530334" y="5252751"/>
                </a:cubicBezTo>
                <a:cubicBezTo>
                  <a:pt x="3538585" y="5129281"/>
                  <a:pt x="3505583" y="4974063"/>
                  <a:pt x="3438078" y="4904921"/>
                </a:cubicBezTo>
                <a:cubicBezTo>
                  <a:pt x="3370573" y="4835777"/>
                  <a:pt x="3245314" y="4820961"/>
                  <a:pt x="3123805" y="4837894"/>
                </a:cubicBezTo>
                <a:cubicBezTo>
                  <a:pt x="2952042" y="4883754"/>
                  <a:pt x="2850034" y="5012867"/>
                  <a:pt x="2747277" y="5184314"/>
                </a:cubicBezTo>
                <a:cubicBezTo>
                  <a:pt x="2644519" y="5355760"/>
                  <a:pt x="2559763" y="5625982"/>
                  <a:pt x="2508759" y="5867983"/>
                </a:cubicBezTo>
                <a:cubicBezTo>
                  <a:pt x="2460755" y="6006268"/>
                  <a:pt x="2223738" y="6403487"/>
                  <a:pt x="1877212" y="6254619"/>
                </a:cubicBezTo>
                <a:cubicBezTo>
                  <a:pt x="1636444" y="6171364"/>
                  <a:pt x="1607193" y="5793900"/>
                  <a:pt x="1793956" y="5594938"/>
                </a:cubicBezTo>
                <a:cubicBezTo>
                  <a:pt x="2088728" y="5283090"/>
                  <a:pt x="2592015" y="5170203"/>
                  <a:pt x="2825282" y="4769457"/>
                </a:cubicBezTo>
                <a:cubicBezTo>
                  <a:pt x="2918289" y="4595893"/>
                  <a:pt x="2895788" y="4435736"/>
                  <a:pt x="2843283" y="4338371"/>
                </a:cubicBezTo>
                <a:cubicBezTo>
                  <a:pt x="2790780" y="4241007"/>
                  <a:pt x="2641519" y="4190208"/>
                  <a:pt x="2509509" y="4184563"/>
                </a:cubicBezTo>
                <a:cubicBezTo>
                  <a:pt x="2358748" y="4181741"/>
                  <a:pt x="2273241" y="4217018"/>
                  <a:pt x="2145732" y="4312267"/>
                </a:cubicBezTo>
                <a:cubicBezTo>
                  <a:pt x="2018222" y="4407514"/>
                  <a:pt x="1852461" y="4674914"/>
                  <a:pt x="1745953" y="4757462"/>
                </a:cubicBezTo>
                <a:cubicBezTo>
                  <a:pt x="1658196" y="4843537"/>
                  <a:pt x="1498434" y="4878110"/>
                  <a:pt x="1410678" y="4810378"/>
                </a:cubicBezTo>
                <a:cubicBezTo>
                  <a:pt x="1280168" y="4721480"/>
                  <a:pt x="1403177" y="4498529"/>
                  <a:pt x="1519436" y="4450552"/>
                </a:cubicBezTo>
                <a:cubicBezTo>
                  <a:pt x="1787955" y="4347544"/>
                  <a:pt x="2057226" y="4170453"/>
                  <a:pt x="2177235" y="4061094"/>
                </a:cubicBezTo>
                <a:cubicBezTo>
                  <a:pt x="2297244" y="3951736"/>
                  <a:pt x="2282993" y="3869892"/>
                  <a:pt x="2236489" y="3792989"/>
                </a:cubicBezTo>
                <a:cubicBezTo>
                  <a:pt x="2154732" y="3718907"/>
                  <a:pt x="2105229" y="3718202"/>
                  <a:pt x="1943218" y="3725256"/>
                </a:cubicBezTo>
                <a:cubicBezTo>
                  <a:pt x="1769954" y="3730901"/>
                  <a:pt x="1718201" y="3759123"/>
                  <a:pt x="1646195" y="3769000"/>
                </a:cubicBezTo>
                <a:cubicBezTo>
                  <a:pt x="1589191" y="3786639"/>
                  <a:pt x="1621415" y="3759627"/>
                  <a:pt x="1475933" y="3821210"/>
                </a:cubicBezTo>
                <a:cubicBezTo>
                  <a:pt x="1330451" y="3882794"/>
                  <a:pt x="996953" y="4018334"/>
                  <a:pt x="773301" y="4138496"/>
                </a:cubicBezTo>
                <a:cubicBezTo>
                  <a:pt x="529052" y="4269722"/>
                  <a:pt x="137210" y="4545329"/>
                  <a:pt x="10449" y="4282644"/>
                </a:cubicBezTo>
                <a:cubicBezTo>
                  <a:pt x="-71518" y="4012081"/>
                  <a:pt x="344836" y="3944329"/>
                  <a:pt x="698113" y="3885768"/>
                </a:cubicBezTo>
                <a:cubicBezTo>
                  <a:pt x="971883" y="3849080"/>
                  <a:pt x="1374172" y="3741426"/>
                  <a:pt x="1569689" y="3693508"/>
                </a:cubicBezTo>
                <a:cubicBezTo>
                  <a:pt x="1765206" y="3645589"/>
                  <a:pt x="1770704" y="3640592"/>
                  <a:pt x="1871212" y="3598260"/>
                </a:cubicBezTo>
                <a:cubicBezTo>
                  <a:pt x="1961969" y="3542522"/>
                  <a:pt x="2122480" y="3500189"/>
                  <a:pt x="2129231" y="3361198"/>
                </a:cubicBezTo>
                <a:cubicBezTo>
                  <a:pt x="2131481" y="3239845"/>
                  <a:pt x="2060976" y="3207391"/>
                  <a:pt x="1946218" y="3168586"/>
                </a:cubicBezTo>
                <a:cubicBezTo>
                  <a:pt x="1771100" y="3152007"/>
                  <a:pt x="1388950" y="3204399"/>
                  <a:pt x="1078525" y="3261717"/>
                </a:cubicBezTo>
                <a:cubicBezTo>
                  <a:pt x="768100" y="3319035"/>
                  <a:pt x="334262" y="3420107"/>
                  <a:pt x="355264" y="3077920"/>
                </a:cubicBezTo>
                <a:cubicBezTo>
                  <a:pt x="419768" y="2677879"/>
                  <a:pt x="878138" y="2975268"/>
                  <a:pt x="1270418" y="3019717"/>
                </a:cubicBezTo>
                <a:cubicBezTo>
                  <a:pt x="1492434" y="3054994"/>
                  <a:pt x="1726451" y="3053583"/>
                  <a:pt x="1876462" y="2963274"/>
                </a:cubicBezTo>
                <a:cubicBezTo>
                  <a:pt x="1971719" y="2866615"/>
                  <a:pt x="2091030" y="2672250"/>
                  <a:pt x="2046289" y="2552361"/>
                </a:cubicBezTo>
                <a:cubicBezTo>
                  <a:pt x="2001549" y="2432472"/>
                  <a:pt x="1608041" y="2243980"/>
                  <a:pt x="1608020" y="2243943"/>
                </a:cubicBezTo>
                <a:cubicBezTo>
                  <a:pt x="1296260" y="2073846"/>
                  <a:pt x="701803" y="1907011"/>
                  <a:pt x="884360" y="1671796"/>
                </a:cubicBezTo>
                <a:cubicBezTo>
                  <a:pt x="1089824" y="1412656"/>
                  <a:pt x="1481682" y="1994995"/>
                  <a:pt x="1677807" y="2125859"/>
                </a:cubicBezTo>
                <a:cubicBezTo>
                  <a:pt x="2056079" y="2339783"/>
                  <a:pt x="2295745" y="2316391"/>
                  <a:pt x="2480999" y="2291025"/>
                </a:cubicBezTo>
                <a:cubicBezTo>
                  <a:pt x="2666255" y="2265659"/>
                  <a:pt x="2767530" y="2105153"/>
                  <a:pt x="2789337" y="1973660"/>
                </a:cubicBezTo>
                <a:cubicBezTo>
                  <a:pt x="2809717" y="1860696"/>
                  <a:pt x="2713780" y="1633569"/>
                  <a:pt x="2605228" y="1554212"/>
                </a:cubicBezTo>
                <a:cubicBezTo>
                  <a:pt x="2304269" y="1292718"/>
                  <a:pt x="1625026" y="1082788"/>
                  <a:pt x="1886011" y="841920"/>
                </a:cubicBezTo>
                <a:cubicBezTo>
                  <a:pt x="2137837" y="626183"/>
                  <a:pt x="2414335" y="1222589"/>
                  <a:pt x="2701797" y="1488981"/>
                </a:cubicBezTo>
                <a:cubicBezTo>
                  <a:pt x="2883834" y="1636745"/>
                  <a:pt x="2924536" y="1672817"/>
                  <a:pt x="3003046" y="1694006"/>
                </a:cubicBezTo>
                <a:cubicBezTo>
                  <a:pt x="3081556" y="1715196"/>
                  <a:pt x="3144981" y="1677851"/>
                  <a:pt x="3172858" y="1616116"/>
                </a:cubicBezTo>
                <a:cubicBezTo>
                  <a:pt x="3200735" y="1554382"/>
                  <a:pt x="3211115" y="1480012"/>
                  <a:pt x="3170310" y="1323597"/>
                </a:cubicBezTo>
                <a:cubicBezTo>
                  <a:pt x="3129505" y="1167182"/>
                  <a:pt x="2599438" y="804735"/>
                  <a:pt x="2928026" y="677624"/>
                </a:cubicBezTo>
                <a:cubicBezTo>
                  <a:pt x="3190782" y="552811"/>
                  <a:pt x="3103292" y="1038951"/>
                  <a:pt x="3225507" y="1291714"/>
                </a:cubicBezTo>
                <a:cubicBezTo>
                  <a:pt x="3297966" y="1401632"/>
                  <a:pt x="3343420" y="1480087"/>
                  <a:pt x="3426679" y="1486720"/>
                </a:cubicBezTo>
                <a:cubicBezTo>
                  <a:pt x="3501136" y="1491635"/>
                  <a:pt x="3501457" y="1464354"/>
                  <a:pt x="3527334" y="1399091"/>
                </a:cubicBezTo>
                <a:cubicBezTo>
                  <a:pt x="3548336" y="1340531"/>
                  <a:pt x="3548336" y="1183196"/>
                  <a:pt x="3537085" y="1104881"/>
                </a:cubicBezTo>
                <a:cubicBezTo>
                  <a:pt x="3511208" y="920618"/>
                  <a:pt x="3344196" y="477655"/>
                  <a:pt x="3372073" y="293510"/>
                </a:cubicBezTo>
                <a:cubicBezTo>
                  <a:pt x="3412576" y="117124"/>
                  <a:pt x="3498677" y="1580"/>
                  <a:pt x="3704348" y="5"/>
                </a:cubicBez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atin typeface="Alexandria" pitchFamily="2" charset="-78"/>
                <a:cs typeface="Alexandria" pitchFamily="2" charset="-78"/>
              </a:defRPr>
            </a:lvl1pPr>
          </a:lstStyle>
          <a:p>
            <a:r>
              <a:rPr lang="en-US" altLang="ko-KR" dirty="0"/>
              <a:t>Your Picture Here</a:t>
            </a:r>
            <a:endParaRPr lang="ko-KR" altLang="en-US" dirty="0"/>
          </a:p>
        </p:txBody>
      </p:sp>
    </p:spTree>
    <p:extLst>
      <p:ext uri="{BB962C8B-B14F-4D97-AF65-F5344CB8AC3E}">
        <p14:creationId xmlns:p14="http://schemas.microsoft.com/office/powerpoint/2010/main" val="110733969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31_Images &amp; Contents Layout">
    <p:spTree>
      <p:nvGrpSpPr>
        <p:cNvPr id="1" name=""/>
        <p:cNvGrpSpPr/>
        <p:nvPr/>
      </p:nvGrpSpPr>
      <p:grpSpPr>
        <a:xfrm>
          <a:off x="0" y="0"/>
          <a:ext cx="0" cy="0"/>
          <a:chOff x="0" y="0"/>
          <a:chExt cx="0" cy="0"/>
        </a:xfrm>
      </p:grpSpPr>
      <p:sp>
        <p:nvSpPr>
          <p:cNvPr id="22" name="직사각형 21">
            <a:extLst>
              <a:ext uri="{FF2B5EF4-FFF2-40B4-BE49-F238E27FC236}">
                <a16:creationId xmlns:a16="http://schemas.microsoft.com/office/drawing/2014/main" id="{C0AD03F6-15F2-4D54-8634-F2FD4B876D5D}"/>
              </a:ext>
            </a:extLst>
          </p:cNvPr>
          <p:cNvSpPr/>
          <p:nvPr userDrawn="1"/>
        </p:nvSpPr>
        <p:spPr>
          <a:xfrm>
            <a:off x="0" y="1894646"/>
            <a:ext cx="12191999" cy="30687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35" name="Picture Placeholder 34">
            <a:extLst>
              <a:ext uri="{FF2B5EF4-FFF2-40B4-BE49-F238E27FC236}">
                <a16:creationId xmlns:a16="http://schemas.microsoft.com/office/drawing/2014/main" id="{A60AF8CF-91F6-47AF-9506-4473DAA9AA63}"/>
              </a:ext>
            </a:extLst>
          </p:cNvPr>
          <p:cNvSpPr>
            <a:spLocks noGrp="1"/>
          </p:cNvSpPr>
          <p:nvPr>
            <p:ph type="pic" idx="12" hasCustomPrompt="1"/>
          </p:nvPr>
        </p:nvSpPr>
        <p:spPr>
          <a:xfrm>
            <a:off x="472612" y="504855"/>
            <a:ext cx="6441943" cy="5959540"/>
          </a:xfrm>
          <a:custGeom>
            <a:avLst/>
            <a:gdLst>
              <a:gd name="connsiteX0" fmla="*/ 3930341 w 6441943"/>
              <a:gd name="connsiteY0" fmla="*/ 5551462 h 5959540"/>
              <a:gd name="connsiteX1" fmla="*/ 3930470 w 6441943"/>
              <a:gd name="connsiteY1" fmla="*/ 5553792 h 5959540"/>
              <a:gd name="connsiteX2" fmla="*/ 3930728 w 6441943"/>
              <a:gd name="connsiteY2" fmla="*/ 5581396 h 5959540"/>
              <a:gd name="connsiteX3" fmla="*/ 3101215 w 6441943"/>
              <a:gd name="connsiteY3" fmla="*/ 5522950 h 5959540"/>
              <a:gd name="connsiteX4" fmla="*/ 3096254 w 6441943"/>
              <a:gd name="connsiteY4" fmla="*/ 5540606 h 5959540"/>
              <a:gd name="connsiteX5" fmla="*/ 3100089 w 6441943"/>
              <a:gd name="connsiteY5" fmla="*/ 5529112 h 5959540"/>
              <a:gd name="connsiteX6" fmla="*/ 3179633 w 6441943"/>
              <a:gd name="connsiteY6" fmla="*/ 5436354 h 5959540"/>
              <a:gd name="connsiteX7" fmla="*/ 3179855 w 6441943"/>
              <a:gd name="connsiteY7" fmla="*/ 5457522 h 5959540"/>
              <a:gd name="connsiteX8" fmla="*/ 3179738 w 6441943"/>
              <a:gd name="connsiteY8" fmla="*/ 5446344 h 5959540"/>
              <a:gd name="connsiteX9" fmla="*/ 3798364 w 6441943"/>
              <a:gd name="connsiteY9" fmla="*/ 5116122 h 5959540"/>
              <a:gd name="connsiteX10" fmla="*/ 3835318 w 6441943"/>
              <a:gd name="connsiteY10" fmla="*/ 5181705 h 5959540"/>
              <a:gd name="connsiteX11" fmla="*/ 3838161 w 6441943"/>
              <a:gd name="connsiteY11" fmla="*/ 5187944 h 5959540"/>
              <a:gd name="connsiteX12" fmla="*/ 3772668 w 6441943"/>
              <a:gd name="connsiteY12" fmla="*/ 5021018 h 5959540"/>
              <a:gd name="connsiteX13" fmla="*/ 3772670 w 6441943"/>
              <a:gd name="connsiteY13" fmla="*/ 5021035 h 5959540"/>
              <a:gd name="connsiteX14" fmla="*/ 3772673 w 6441943"/>
              <a:gd name="connsiteY14" fmla="*/ 5021047 h 5959540"/>
              <a:gd name="connsiteX15" fmla="*/ 3772670 w 6441943"/>
              <a:gd name="connsiteY15" fmla="*/ 5021034 h 5959540"/>
              <a:gd name="connsiteX16" fmla="*/ 3761032 w 6441943"/>
              <a:gd name="connsiteY16" fmla="*/ 4843434 h 5959540"/>
              <a:gd name="connsiteX17" fmla="*/ 3760631 w 6441943"/>
              <a:gd name="connsiteY17" fmla="*/ 4854130 h 5959540"/>
              <a:gd name="connsiteX18" fmla="*/ 3761287 w 6441943"/>
              <a:gd name="connsiteY18" fmla="*/ 4871798 h 5959540"/>
              <a:gd name="connsiteX19" fmla="*/ 3384337 w 6441943"/>
              <a:gd name="connsiteY19" fmla="*/ 3767524 h 5959540"/>
              <a:gd name="connsiteX20" fmla="*/ 3346103 w 6441943"/>
              <a:gd name="connsiteY20" fmla="*/ 3782585 h 5959540"/>
              <a:gd name="connsiteX21" fmla="*/ 3160723 w 6441943"/>
              <a:gd name="connsiteY21" fmla="*/ 3891497 h 5959540"/>
              <a:gd name="connsiteX22" fmla="*/ 2789975 w 6441943"/>
              <a:gd name="connsiteY22" fmla="*/ 4375909 h 5959540"/>
              <a:gd name="connsiteX23" fmla="*/ 2780135 w 6441943"/>
              <a:gd name="connsiteY23" fmla="*/ 4386371 h 5959540"/>
              <a:gd name="connsiteX24" fmla="*/ 2777987 w 6441943"/>
              <a:gd name="connsiteY24" fmla="*/ 4376117 h 5959540"/>
              <a:gd name="connsiteX25" fmla="*/ 2780259 w 6441943"/>
              <a:gd name="connsiteY25" fmla="*/ 4386964 h 5959540"/>
              <a:gd name="connsiteX26" fmla="*/ 2813776 w 6441943"/>
              <a:gd name="connsiteY26" fmla="*/ 4528044 h 5959540"/>
              <a:gd name="connsiteX27" fmla="*/ 2780260 w 6441943"/>
              <a:gd name="connsiteY27" fmla="*/ 4386966 h 5959540"/>
              <a:gd name="connsiteX28" fmla="*/ 2780140 w 6441943"/>
              <a:gd name="connsiteY28" fmla="*/ 4386393 h 5959540"/>
              <a:gd name="connsiteX29" fmla="*/ 2780260 w 6441943"/>
              <a:gd name="connsiteY29" fmla="*/ 4386964 h 5959540"/>
              <a:gd name="connsiteX30" fmla="*/ 2827406 w 6441943"/>
              <a:gd name="connsiteY30" fmla="*/ 4585415 h 5959540"/>
              <a:gd name="connsiteX31" fmla="*/ 2980344 w 6441943"/>
              <a:gd name="connsiteY31" fmla="*/ 4916780 h 5959540"/>
              <a:gd name="connsiteX32" fmla="*/ 3179627 w 6441943"/>
              <a:gd name="connsiteY32" fmla="*/ 5435843 h 5959540"/>
              <a:gd name="connsiteX33" fmla="*/ 3179738 w 6441943"/>
              <a:gd name="connsiteY33" fmla="*/ 5446344 h 5959540"/>
              <a:gd name="connsiteX34" fmla="*/ 3179858 w 6441943"/>
              <a:gd name="connsiteY34" fmla="*/ 5457884 h 5959540"/>
              <a:gd name="connsiteX35" fmla="*/ 3177050 w 6441943"/>
              <a:gd name="connsiteY35" fmla="*/ 5492431 h 5959540"/>
              <a:gd name="connsiteX36" fmla="*/ 2859847 w 6441943"/>
              <a:gd name="connsiteY36" fmla="*/ 5869169 h 5959540"/>
              <a:gd name="connsiteX37" fmla="*/ 2850578 w 6441943"/>
              <a:gd name="connsiteY37" fmla="*/ 5871485 h 5959540"/>
              <a:gd name="connsiteX38" fmla="*/ 2723128 w 6441943"/>
              <a:gd name="connsiteY38" fmla="*/ 5887707 h 5959540"/>
              <a:gd name="connsiteX39" fmla="*/ 2723137 w 6441943"/>
              <a:gd name="connsiteY39" fmla="*/ 5887707 h 5959540"/>
              <a:gd name="connsiteX40" fmla="*/ 2730081 w 6441943"/>
              <a:gd name="connsiteY40" fmla="*/ 5887707 h 5959540"/>
              <a:gd name="connsiteX41" fmla="*/ 3527214 w 6441943"/>
              <a:gd name="connsiteY41" fmla="*/ 5883072 h 5959540"/>
              <a:gd name="connsiteX42" fmla="*/ 3860898 w 6441943"/>
              <a:gd name="connsiteY42" fmla="*/ 5593415 h 5959540"/>
              <a:gd name="connsiteX43" fmla="*/ 3861133 w 6441943"/>
              <a:gd name="connsiteY43" fmla="*/ 5581911 h 5959540"/>
              <a:gd name="connsiteX44" fmla="*/ 3861133 w 6441943"/>
              <a:gd name="connsiteY44" fmla="*/ 5581912 h 5959540"/>
              <a:gd name="connsiteX45" fmla="*/ 3861134 w 6441943"/>
              <a:gd name="connsiteY45" fmla="*/ 5581911 h 5959540"/>
              <a:gd name="connsiteX46" fmla="*/ 3738082 w 6441943"/>
              <a:gd name="connsiteY46" fmla="*/ 5153139 h 5959540"/>
              <a:gd name="connsiteX47" fmla="*/ 3732433 w 6441943"/>
              <a:gd name="connsiteY47" fmla="*/ 5140760 h 5959540"/>
              <a:gd name="connsiteX48" fmla="*/ 3732384 w 6441943"/>
              <a:gd name="connsiteY48" fmla="*/ 5140652 h 5959540"/>
              <a:gd name="connsiteX49" fmla="*/ 3731127 w 6441943"/>
              <a:gd name="connsiteY49" fmla="*/ 5137087 h 5959540"/>
              <a:gd name="connsiteX50" fmla="*/ 3731128 w 6441943"/>
              <a:gd name="connsiteY50" fmla="*/ 5137089 h 5959540"/>
              <a:gd name="connsiteX51" fmla="*/ 3721174 w 6441943"/>
              <a:gd name="connsiteY51" fmla="*/ 5108858 h 5959540"/>
              <a:gd name="connsiteX52" fmla="*/ 3720583 w 6441943"/>
              <a:gd name="connsiteY52" fmla="*/ 5106469 h 5959540"/>
              <a:gd name="connsiteX53" fmla="*/ 3720154 w 6441943"/>
              <a:gd name="connsiteY53" fmla="*/ 5104735 h 5959540"/>
              <a:gd name="connsiteX54" fmla="*/ 3720155 w 6441943"/>
              <a:gd name="connsiteY54" fmla="*/ 5104739 h 5959540"/>
              <a:gd name="connsiteX55" fmla="*/ 3708063 w 6441943"/>
              <a:gd name="connsiteY55" fmla="*/ 5055829 h 5959540"/>
              <a:gd name="connsiteX56" fmla="*/ 3696662 w 6441943"/>
              <a:gd name="connsiteY56" fmla="*/ 4979636 h 5959540"/>
              <a:gd name="connsiteX57" fmla="*/ 3691720 w 6441943"/>
              <a:gd name="connsiteY57" fmla="*/ 4897282 h 5959540"/>
              <a:gd name="connsiteX58" fmla="*/ 3691720 w 6441943"/>
              <a:gd name="connsiteY58" fmla="*/ 4897290 h 5959540"/>
              <a:gd name="connsiteX59" fmla="*/ 3691169 w 6441943"/>
              <a:gd name="connsiteY59" fmla="*/ 4888099 h 5959540"/>
              <a:gd name="connsiteX60" fmla="*/ 3690584 w 6441943"/>
              <a:gd name="connsiteY60" fmla="*/ 4878351 h 5959540"/>
              <a:gd name="connsiteX61" fmla="*/ 3693440 w 6441943"/>
              <a:gd name="connsiteY61" fmla="*/ 4750059 h 5959540"/>
              <a:gd name="connsiteX62" fmla="*/ 3693439 w 6441943"/>
              <a:gd name="connsiteY62" fmla="*/ 4750071 h 5959540"/>
              <a:gd name="connsiteX63" fmla="*/ 3693440 w 6441943"/>
              <a:gd name="connsiteY63" fmla="*/ 4750058 h 5959540"/>
              <a:gd name="connsiteX64" fmla="*/ 3693440 w 6441943"/>
              <a:gd name="connsiteY64" fmla="*/ 4750048 h 5959540"/>
              <a:gd name="connsiteX65" fmla="*/ 3740401 w 6441943"/>
              <a:gd name="connsiteY65" fmla="*/ 4404670 h 5959540"/>
              <a:gd name="connsiteX66" fmla="*/ 3740571 w 6441943"/>
              <a:gd name="connsiteY66" fmla="*/ 4404435 h 5959540"/>
              <a:gd name="connsiteX67" fmla="*/ 3706071 w 6441943"/>
              <a:gd name="connsiteY67" fmla="*/ 4362586 h 5959540"/>
              <a:gd name="connsiteX68" fmla="*/ 3422570 w 6441943"/>
              <a:gd name="connsiteY68" fmla="*/ 3821979 h 5959540"/>
              <a:gd name="connsiteX69" fmla="*/ 3384337 w 6441943"/>
              <a:gd name="connsiteY69" fmla="*/ 3767524 h 5959540"/>
              <a:gd name="connsiteX70" fmla="*/ 2542383 w 6441943"/>
              <a:gd name="connsiteY70" fmla="*/ 3241413 h 5959540"/>
              <a:gd name="connsiteX71" fmla="*/ 2512260 w 6441943"/>
              <a:gd name="connsiteY71" fmla="*/ 3280805 h 5959540"/>
              <a:gd name="connsiteX72" fmla="*/ 2712294 w 6441943"/>
              <a:gd name="connsiteY72" fmla="*/ 4403775 h 5959540"/>
              <a:gd name="connsiteX73" fmla="*/ 2720978 w 6441943"/>
              <a:gd name="connsiteY73" fmla="*/ 4440058 h 5959540"/>
              <a:gd name="connsiteX74" fmla="*/ 2776921 w 6441943"/>
              <a:gd name="connsiteY74" fmla="*/ 4371033 h 5959540"/>
              <a:gd name="connsiteX75" fmla="*/ 2735259 w 6441943"/>
              <a:gd name="connsiteY75" fmla="*/ 4172222 h 5959540"/>
              <a:gd name="connsiteX76" fmla="*/ 2581778 w 6441943"/>
              <a:gd name="connsiteY76" fmla="*/ 3271536 h 5959540"/>
              <a:gd name="connsiteX77" fmla="*/ 2542383 w 6441943"/>
              <a:gd name="connsiteY77" fmla="*/ 3241413 h 5959540"/>
              <a:gd name="connsiteX78" fmla="*/ 2168787 w 6441943"/>
              <a:gd name="connsiteY78" fmla="*/ 3080089 h 5959540"/>
              <a:gd name="connsiteX79" fmla="*/ 2101741 w 6441943"/>
              <a:gd name="connsiteY79" fmla="*/ 3124488 h 5959540"/>
              <a:gd name="connsiteX80" fmla="*/ 1992831 w 6441943"/>
              <a:gd name="connsiteY80" fmla="*/ 3386337 h 5959540"/>
              <a:gd name="connsiteX81" fmla="*/ 1819037 w 6441943"/>
              <a:gd name="connsiteY81" fmla="*/ 3520738 h 5959540"/>
              <a:gd name="connsiteX82" fmla="*/ 1814402 w 6441943"/>
              <a:gd name="connsiteY82" fmla="*/ 3652819 h 5959540"/>
              <a:gd name="connsiteX83" fmla="*/ 1888554 w 6441943"/>
              <a:gd name="connsiteY83" fmla="*/ 3669041 h 5959540"/>
              <a:gd name="connsiteX84" fmla="*/ 1939533 w 6441943"/>
              <a:gd name="connsiteY84" fmla="*/ 3722337 h 5959540"/>
              <a:gd name="connsiteX85" fmla="*/ 2009051 w 6441943"/>
              <a:gd name="connsiteY85" fmla="*/ 3710752 h 5959540"/>
              <a:gd name="connsiteX86" fmla="*/ 2108693 w 6441943"/>
              <a:gd name="connsiteY86" fmla="*/ 3622696 h 5959540"/>
              <a:gd name="connsiteX87" fmla="*/ 2166623 w 6441943"/>
              <a:gd name="connsiteY87" fmla="*/ 3564764 h 5959540"/>
              <a:gd name="connsiteX88" fmla="*/ 2217603 w 6441943"/>
              <a:gd name="connsiteY88" fmla="*/ 3476709 h 5959540"/>
              <a:gd name="connsiteX89" fmla="*/ 2419204 w 6441943"/>
              <a:gd name="connsiteY89" fmla="*/ 3326089 h 5959540"/>
              <a:gd name="connsiteX90" fmla="*/ 2210652 w 6441943"/>
              <a:gd name="connsiteY90" fmla="*/ 3112903 h 5959540"/>
              <a:gd name="connsiteX91" fmla="*/ 2168787 w 6441943"/>
              <a:gd name="connsiteY91" fmla="*/ 3080089 h 5959540"/>
              <a:gd name="connsiteX92" fmla="*/ 4736448 w 6441943"/>
              <a:gd name="connsiteY92" fmla="*/ 2146033 h 5959540"/>
              <a:gd name="connsiteX93" fmla="*/ 4759619 w 6441943"/>
              <a:gd name="connsiteY93" fmla="*/ 2155880 h 5959540"/>
              <a:gd name="connsiteX94" fmla="*/ 4766572 w 6441943"/>
              <a:gd name="connsiteY94" fmla="*/ 2255523 h 5959540"/>
              <a:gd name="connsiteX95" fmla="*/ 4422563 w 6441943"/>
              <a:gd name="connsiteY95" fmla="*/ 2763414 h 5959540"/>
              <a:gd name="connsiteX96" fmla="*/ 4399870 w 6441943"/>
              <a:gd name="connsiteY96" fmla="*/ 2748805 h 5959540"/>
              <a:gd name="connsiteX97" fmla="*/ 4361056 w 6441943"/>
              <a:gd name="connsiteY97" fmla="*/ 2693480 h 5959540"/>
              <a:gd name="connsiteX98" fmla="*/ 4298489 w 6441943"/>
              <a:gd name="connsiteY98" fmla="*/ 2605425 h 5959540"/>
              <a:gd name="connsiteX99" fmla="*/ 4236902 w 6441943"/>
              <a:gd name="connsiteY99" fmla="*/ 2622045 h 5959540"/>
              <a:gd name="connsiteX100" fmla="*/ 4205003 w 6441943"/>
              <a:gd name="connsiteY100" fmla="*/ 2639946 h 5959540"/>
              <a:gd name="connsiteX101" fmla="*/ 4213619 w 6441943"/>
              <a:gd name="connsiteY101" fmla="*/ 2615853 h 5959540"/>
              <a:gd name="connsiteX102" fmla="*/ 4233606 w 6441943"/>
              <a:gd name="connsiteY102" fmla="*/ 2591522 h 5959540"/>
              <a:gd name="connsiteX103" fmla="*/ 4678517 w 6441943"/>
              <a:gd name="connsiteY103" fmla="*/ 2167467 h 5959540"/>
              <a:gd name="connsiteX104" fmla="*/ 4736448 w 6441943"/>
              <a:gd name="connsiteY104" fmla="*/ 2146033 h 5959540"/>
              <a:gd name="connsiteX105" fmla="*/ 2679023 w 6441943"/>
              <a:gd name="connsiteY105" fmla="*/ 1316748 h 5959540"/>
              <a:gd name="connsiteX106" fmla="*/ 2660196 w 6441943"/>
              <a:gd name="connsiteY106" fmla="*/ 1335577 h 5959540"/>
              <a:gd name="connsiteX107" fmla="*/ 2599948 w 6441943"/>
              <a:gd name="connsiteY107" fmla="*/ 1592789 h 5959540"/>
              <a:gd name="connsiteX108" fmla="*/ 2727395 w 6441943"/>
              <a:gd name="connsiteY108" fmla="*/ 1942694 h 5959540"/>
              <a:gd name="connsiteX109" fmla="*/ 2796913 w 6441943"/>
              <a:gd name="connsiteY109" fmla="*/ 2220763 h 5959540"/>
              <a:gd name="connsiteX110" fmla="*/ 2831673 w 6441943"/>
              <a:gd name="connsiteY110" fmla="*/ 2255521 h 5959540"/>
              <a:gd name="connsiteX111" fmla="*/ 2866430 w 6441943"/>
              <a:gd name="connsiteY111" fmla="*/ 2223079 h 5959540"/>
              <a:gd name="connsiteX112" fmla="*/ 2787644 w 6441943"/>
              <a:gd name="connsiteY112" fmla="*/ 1905618 h 5959540"/>
              <a:gd name="connsiteX113" fmla="*/ 2669465 w 6441943"/>
              <a:gd name="connsiteY113" fmla="*/ 1588155 h 5959540"/>
              <a:gd name="connsiteX114" fmla="*/ 2725077 w 6441943"/>
              <a:gd name="connsiteY114" fmla="*/ 1363383 h 5959540"/>
              <a:gd name="connsiteX115" fmla="*/ 2706541 w 6441943"/>
              <a:gd name="connsiteY115" fmla="*/ 1317039 h 5959540"/>
              <a:gd name="connsiteX116" fmla="*/ 2679023 w 6441943"/>
              <a:gd name="connsiteY116" fmla="*/ 1316748 h 5959540"/>
              <a:gd name="connsiteX117" fmla="*/ 3661900 w 6441943"/>
              <a:gd name="connsiteY117" fmla="*/ 43514 h 5959540"/>
              <a:gd name="connsiteX118" fmla="*/ 3700637 w 6441943"/>
              <a:gd name="connsiteY118" fmla="*/ 51823 h 5959540"/>
              <a:gd name="connsiteX119" fmla="*/ 3967122 w 6441943"/>
              <a:gd name="connsiteY119" fmla="*/ 290498 h 5959540"/>
              <a:gd name="connsiteX120" fmla="*/ 3955534 w 6441943"/>
              <a:gd name="connsiteY120" fmla="*/ 436486 h 5959540"/>
              <a:gd name="connsiteX121" fmla="*/ 3917409 w 6441943"/>
              <a:gd name="connsiteY121" fmla="*/ 423225 h 5959540"/>
              <a:gd name="connsiteX122" fmla="*/ 3915737 w 6441943"/>
              <a:gd name="connsiteY122" fmla="*/ 421250 h 5959540"/>
              <a:gd name="connsiteX123" fmla="*/ 3559208 w 6441943"/>
              <a:gd name="connsiteY123" fmla="*/ 129965 h 5959540"/>
              <a:gd name="connsiteX124" fmla="*/ 3496142 w 6441943"/>
              <a:gd name="connsiteY124" fmla="*/ 100266 h 5959540"/>
              <a:gd name="connsiteX125" fmla="*/ 3547157 w 6441943"/>
              <a:gd name="connsiteY125" fmla="*/ 71375 h 5959540"/>
              <a:gd name="connsiteX126" fmla="*/ 3661900 w 6441943"/>
              <a:gd name="connsiteY126" fmla="*/ 43514 h 5959540"/>
              <a:gd name="connsiteX127" fmla="*/ 3052075 w 6441943"/>
              <a:gd name="connsiteY127" fmla="*/ 570 h 5959540"/>
              <a:gd name="connsiteX128" fmla="*/ 3058764 w 6441943"/>
              <a:gd name="connsiteY128" fmla="*/ 841 h 5959540"/>
              <a:gd name="connsiteX129" fmla="*/ 3410334 w 6441943"/>
              <a:gd name="connsiteY129" fmla="*/ 59859 h 5959540"/>
              <a:gd name="connsiteX130" fmla="*/ 3496142 w 6441943"/>
              <a:gd name="connsiteY130" fmla="*/ 100266 h 5959540"/>
              <a:gd name="connsiteX131" fmla="*/ 3492399 w 6441943"/>
              <a:gd name="connsiteY131" fmla="*/ 102386 h 5959540"/>
              <a:gd name="connsiteX132" fmla="*/ 3429521 w 6441943"/>
              <a:gd name="connsiteY132" fmla="*/ 149148 h 5959540"/>
              <a:gd name="connsiteX133" fmla="*/ 3290487 w 6441943"/>
              <a:gd name="connsiteY133" fmla="*/ 283548 h 5959540"/>
              <a:gd name="connsiteX134" fmla="*/ 3306706 w 6441943"/>
              <a:gd name="connsiteY134" fmla="*/ 325258 h 5959540"/>
              <a:gd name="connsiteX135" fmla="*/ 3302072 w 6441943"/>
              <a:gd name="connsiteY135" fmla="*/ 366969 h 5959540"/>
              <a:gd name="connsiteX136" fmla="*/ 3248776 w 6441943"/>
              <a:gd name="connsiteY136" fmla="*/ 441121 h 5959540"/>
              <a:gd name="connsiteX137" fmla="*/ 3202431 w 6441943"/>
              <a:gd name="connsiteY137" fmla="*/ 448071 h 5959540"/>
              <a:gd name="connsiteX138" fmla="*/ 3163037 w 6441943"/>
              <a:gd name="connsiteY138" fmla="*/ 420264 h 5959540"/>
              <a:gd name="connsiteX139" fmla="*/ 3112058 w 6441943"/>
              <a:gd name="connsiteY139" fmla="*/ 431852 h 5959540"/>
              <a:gd name="connsiteX140" fmla="*/ 3024002 w 6441943"/>
              <a:gd name="connsiteY140" fmla="*/ 554664 h 5959540"/>
              <a:gd name="connsiteX141" fmla="*/ 2961438 w 6441943"/>
              <a:gd name="connsiteY141" fmla="*/ 594059 h 5959540"/>
              <a:gd name="connsiteX142" fmla="*/ 2609215 w 6441943"/>
              <a:gd name="connsiteY142" fmla="*/ 992625 h 5959540"/>
              <a:gd name="connsiteX143" fmla="*/ 2928997 w 6441943"/>
              <a:gd name="connsiteY143" fmla="*/ 1321673 h 5959540"/>
              <a:gd name="connsiteX144" fmla="*/ 3315975 w 6441943"/>
              <a:gd name="connsiteY144" fmla="*/ 992625 h 5959540"/>
              <a:gd name="connsiteX145" fmla="*/ 3253411 w 6441943"/>
              <a:gd name="connsiteY145" fmla="*/ 749313 h 5959540"/>
              <a:gd name="connsiteX146" fmla="*/ 3248776 w 6441943"/>
              <a:gd name="connsiteY146" fmla="*/ 698333 h 5959540"/>
              <a:gd name="connsiteX147" fmla="*/ 3334513 w 6441943"/>
              <a:gd name="connsiteY147" fmla="*/ 605644 h 5959540"/>
              <a:gd name="connsiteX148" fmla="*/ 3334513 w 6441943"/>
              <a:gd name="connsiteY148" fmla="*/ 559299 h 5959540"/>
              <a:gd name="connsiteX149" fmla="*/ 3304390 w 6441943"/>
              <a:gd name="connsiteY149" fmla="*/ 519907 h 5959540"/>
              <a:gd name="connsiteX150" fmla="*/ 3373907 w 6441943"/>
              <a:gd name="connsiteY150" fmla="*/ 434168 h 5959540"/>
              <a:gd name="connsiteX151" fmla="*/ 3415618 w 6441943"/>
              <a:gd name="connsiteY151" fmla="*/ 415630 h 5959540"/>
              <a:gd name="connsiteX152" fmla="*/ 3457328 w 6441943"/>
              <a:gd name="connsiteY152" fmla="*/ 445755 h 5959540"/>
              <a:gd name="connsiteX153" fmla="*/ 3508307 w 6441943"/>
              <a:gd name="connsiteY153" fmla="*/ 417948 h 5959540"/>
              <a:gd name="connsiteX154" fmla="*/ 3744666 w 6441943"/>
              <a:gd name="connsiteY154" fmla="*/ 271960 h 5959540"/>
              <a:gd name="connsiteX155" fmla="*/ 3902239 w 6441943"/>
              <a:gd name="connsiteY155" fmla="*/ 417948 h 5959540"/>
              <a:gd name="connsiteX156" fmla="*/ 3917409 w 6441943"/>
              <a:gd name="connsiteY156" fmla="*/ 423225 h 5959540"/>
              <a:gd name="connsiteX157" fmla="*/ 3928155 w 6441943"/>
              <a:gd name="connsiteY157" fmla="*/ 435919 h 5959540"/>
              <a:gd name="connsiteX158" fmla="*/ 3932365 w 6441943"/>
              <a:gd name="connsiteY158" fmla="*/ 441118 h 5959540"/>
              <a:gd name="connsiteX159" fmla="*/ 4226656 w 6441943"/>
              <a:gd name="connsiteY159" fmla="*/ 772485 h 5959540"/>
              <a:gd name="connsiteX160" fmla="*/ 4307758 w 6441943"/>
              <a:gd name="connsiteY160" fmla="*/ 1043602 h 5959540"/>
              <a:gd name="connsiteX161" fmla="*/ 4284586 w 6441943"/>
              <a:gd name="connsiteY161" fmla="*/ 1326305 h 5959540"/>
              <a:gd name="connsiteX162" fmla="*/ 4238241 w 6441943"/>
              <a:gd name="connsiteY162" fmla="*/ 1133975 h 5959540"/>
              <a:gd name="connsiteX163" fmla="*/ 4164089 w 6441943"/>
              <a:gd name="connsiteY163" fmla="*/ 1326305 h 5959540"/>
              <a:gd name="connsiteX164" fmla="*/ 4113110 w 6441943"/>
              <a:gd name="connsiteY164" fmla="*/ 1226665 h 5959540"/>
              <a:gd name="connsiteX165" fmla="*/ 4055180 w 6441943"/>
              <a:gd name="connsiteY165" fmla="*/ 1388872 h 5959540"/>
              <a:gd name="connsiteX166" fmla="*/ 4038958 w 6441943"/>
              <a:gd name="connsiteY166" fmla="*/ 1300817 h 5959540"/>
              <a:gd name="connsiteX167" fmla="*/ 3779426 w 6441943"/>
              <a:gd name="connsiteY167" fmla="*/ 1574252 h 5959540"/>
              <a:gd name="connsiteX168" fmla="*/ 3682102 w 6441943"/>
              <a:gd name="connsiteY168" fmla="*/ 1655354 h 5959540"/>
              <a:gd name="connsiteX169" fmla="*/ 3665882 w 6441943"/>
              <a:gd name="connsiteY169" fmla="*/ 1921839 h 5959540"/>
              <a:gd name="connsiteX170" fmla="*/ 3626488 w 6441943"/>
              <a:gd name="connsiteY170" fmla="*/ 1991356 h 5959540"/>
              <a:gd name="connsiteX171" fmla="*/ 3515260 w 6441943"/>
              <a:gd name="connsiteY171" fmla="*/ 2002941 h 5959540"/>
              <a:gd name="connsiteX172" fmla="*/ 3487453 w 6441943"/>
              <a:gd name="connsiteY172" fmla="*/ 2077093 h 5959540"/>
              <a:gd name="connsiteX173" fmla="*/ 3417936 w 6441943"/>
              <a:gd name="connsiteY173" fmla="*/ 2088680 h 5959540"/>
              <a:gd name="connsiteX174" fmla="*/ 3387813 w 6441943"/>
              <a:gd name="connsiteY174" fmla="*/ 2146610 h 5959540"/>
              <a:gd name="connsiteX175" fmla="*/ 3306708 w 6441943"/>
              <a:gd name="connsiteY175" fmla="*/ 2141976 h 5959540"/>
              <a:gd name="connsiteX176" fmla="*/ 3288170 w 6441943"/>
              <a:gd name="connsiteY176" fmla="*/ 2211493 h 5959540"/>
              <a:gd name="connsiteX177" fmla="*/ 3144501 w 6441943"/>
              <a:gd name="connsiteY177" fmla="*/ 2223080 h 5959540"/>
              <a:gd name="connsiteX178" fmla="*/ 3051811 w 6441943"/>
              <a:gd name="connsiteY178" fmla="*/ 2169783 h 5959540"/>
              <a:gd name="connsiteX179" fmla="*/ 2959121 w 6441943"/>
              <a:gd name="connsiteY179" fmla="*/ 2313452 h 5959540"/>
              <a:gd name="connsiteX180" fmla="*/ 3040226 w 6441943"/>
              <a:gd name="connsiteY180" fmla="*/ 2445536 h 5959540"/>
              <a:gd name="connsiteX181" fmla="*/ 3241825 w 6441943"/>
              <a:gd name="connsiteY181" fmla="*/ 2614694 h 5959540"/>
              <a:gd name="connsiteX182" fmla="*/ 3276585 w 6441943"/>
              <a:gd name="connsiteY182" fmla="*/ 2656404 h 5959540"/>
              <a:gd name="connsiteX183" fmla="*/ 3531482 w 6441943"/>
              <a:gd name="connsiteY183" fmla="*/ 2563714 h 5959540"/>
              <a:gd name="connsiteX184" fmla="*/ 3967124 w 6441943"/>
              <a:gd name="connsiteY184" fmla="*/ 2869591 h 5959540"/>
              <a:gd name="connsiteX185" fmla="*/ 4006516 w 6441943"/>
              <a:gd name="connsiteY185" fmla="*/ 2869591 h 5959540"/>
              <a:gd name="connsiteX186" fmla="*/ 4175677 w 6441943"/>
              <a:gd name="connsiteY186" fmla="*/ 2656404 h 5959540"/>
              <a:gd name="connsiteX187" fmla="*/ 4205003 w 6441943"/>
              <a:gd name="connsiteY187" fmla="*/ 2639946 h 5959540"/>
              <a:gd name="connsiteX188" fmla="*/ 4201345 w 6441943"/>
              <a:gd name="connsiteY188" fmla="*/ 2650177 h 5959540"/>
              <a:gd name="connsiteX189" fmla="*/ 4198846 w 6441943"/>
              <a:gd name="connsiteY189" fmla="*/ 2702749 h 5959540"/>
              <a:gd name="connsiteX190" fmla="*/ 4187261 w 6441943"/>
              <a:gd name="connsiteY190" fmla="*/ 2848737 h 5959540"/>
              <a:gd name="connsiteX191" fmla="*/ 4082983 w 6441943"/>
              <a:gd name="connsiteY191" fmla="*/ 2969234 h 5959540"/>
              <a:gd name="connsiteX192" fmla="*/ 4078349 w 6441943"/>
              <a:gd name="connsiteY192" fmla="*/ 3092046 h 5959540"/>
              <a:gd name="connsiteX193" fmla="*/ 4117743 w 6441943"/>
              <a:gd name="connsiteY193" fmla="*/ 3138391 h 5959540"/>
              <a:gd name="connsiteX194" fmla="*/ 4226653 w 6441943"/>
              <a:gd name="connsiteY194" fmla="*/ 3052654 h 5959540"/>
              <a:gd name="connsiteX195" fmla="*/ 4422563 w 6441943"/>
              <a:gd name="connsiteY195" fmla="*/ 2763414 h 5959540"/>
              <a:gd name="connsiteX196" fmla="*/ 4428835 w 6441943"/>
              <a:gd name="connsiteY196" fmla="*/ 2767452 h 5959540"/>
              <a:gd name="connsiteX197" fmla="*/ 4442159 w 6441943"/>
              <a:gd name="connsiteY197" fmla="*/ 2774585 h 5959540"/>
              <a:gd name="connsiteX198" fmla="*/ 4446793 w 6441943"/>
              <a:gd name="connsiteY198" fmla="*/ 2874225 h 5959540"/>
              <a:gd name="connsiteX199" fmla="*/ 4463015 w 6441943"/>
              <a:gd name="connsiteY199" fmla="*/ 2950695 h 5959540"/>
              <a:gd name="connsiteX200" fmla="*/ 4493138 w 6441943"/>
              <a:gd name="connsiteY200" fmla="*/ 3036432 h 5959540"/>
              <a:gd name="connsiteX201" fmla="*/ 4428255 w 6441943"/>
              <a:gd name="connsiteY201" fmla="*/ 3145344 h 5959540"/>
              <a:gd name="connsiteX202" fmla="*/ 4312393 w 6441943"/>
              <a:gd name="connsiteY202" fmla="*/ 3307551 h 5959540"/>
              <a:gd name="connsiteX203" fmla="*/ 4887070 w 6441943"/>
              <a:gd name="connsiteY203" fmla="*/ 3949429 h 5959540"/>
              <a:gd name="connsiteX204" fmla="*/ 4914877 w 6441943"/>
              <a:gd name="connsiteY204" fmla="*/ 4141759 h 5959540"/>
              <a:gd name="connsiteX205" fmla="*/ 4845359 w 6441943"/>
              <a:gd name="connsiteY205" fmla="*/ 4598258 h 5959540"/>
              <a:gd name="connsiteX206" fmla="*/ 5095622 w 6441943"/>
              <a:gd name="connsiteY206" fmla="*/ 4938892 h 5959540"/>
              <a:gd name="connsiteX207" fmla="*/ 5230022 w 6441943"/>
              <a:gd name="connsiteY207" fmla="*/ 4874009 h 5959540"/>
              <a:gd name="connsiteX208" fmla="*/ 5408451 w 6441943"/>
              <a:gd name="connsiteY208" fmla="*/ 4890228 h 5959540"/>
              <a:gd name="connsiteX209" fmla="*/ 5658714 w 6441943"/>
              <a:gd name="connsiteY209" fmla="*/ 4836933 h 5959540"/>
              <a:gd name="connsiteX210" fmla="*/ 5793114 w 6441943"/>
              <a:gd name="connsiteY210" fmla="*/ 4853155 h 5959540"/>
              <a:gd name="connsiteX211" fmla="*/ 5742135 w 6441943"/>
              <a:gd name="connsiteY211" fmla="*/ 4992190 h 5959540"/>
              <a:gd name="connsiteX212" fmla="*/ 5943734 w 6441943"/>
              <a:gd name="connsiteY212" fmla="*/ 4938892 h 5959540"/>
              <a:gd name="connsiteX213" fmla="*/ 6249610 w 6441943"/>
              <a:gd name="connsiteY213" fmla="*/ 4834614 h 5959540"/>
              <a:gd name="connsiteX214" fmla="*/ 6358521 w 6441943"/>
              <a:gd name="connsiteY214" fmla="*/ 4920354 h 5959540"/>
              <a:gd name="connsiteX215" fmla="*/ 6377059 w 6441943"/>
              <a:gd name="connsiteY215" fmla="*/ 4927304 h 5959540"/>
              <a:gd name="connsiteX216" fmla="*/ 6388645 w 6441943"/>
              <a:gd name="connsiteY216" fmla="*/ 4943526 h 5959540"/>
              <a:gd name="connsiteX217" fmla="*/ 6381694 w 6441943"/>
              <a:gd name="connsiteY217" fmla="*/ 4982918 h 5959540"/>
              <a:gd name="connsiteX218" fmla="*/ 6416451 w 6441943"/>
              <a:gd name="connsiteY218" fmla="*/ 5001456 h 5959540"/>
              <a:gd name="connsiteX219" fmla="*/ 6428039 w 6441943"/>
              <a:gd name="connsiteY219" fmla="*/ 5019994 h 5959540"/>
              <a:gd name="connsiteX220" fmla="*/ 6416451 w 6441943"/>
              <a:gd name="connsiteY220" fmla="*/ 5077926 h 5959540"/>
              <a:gd name="connsiteX221" fmla="*/ 6428039 w 6441943"/>
              <a:gd name="connsiteY221" fmla="*/ 5105733 h 5959540"/>
              <a:gd name="connsiteX222" fmla="*/ 6441943 w 6441943"/>
              <a:gd name="connsiteY222" fmla="*/ 5168298 h 5959540"/>
              <a:gd name="connsiteX223" fmla="*/ 6423405 w 6441943"/>
              <a:gd name="connsiteY223" fmla="*/ 5198423 h 5959540"/>
              <a:gd name="connsiteX224" fmla="*/ 6423405 w 6441943"/>
              <a:gd name="connsiteY224" fmla="*/ 5240133 h 5959540"/>
              <a:gd name="connsiteX225" fmla="*/ 6381694 w 6441943"/>
              <a:gd name="connsiteY225" fmla="*/ 5267940 h 5959540"/>
              <a:gd name="connsiteX226" fmla="*/ 6177777 w 6441943"/>
              <a:gd name="connsiteY226" fmla="*/ 5402341 h 5959540"/>
              <a:gd name="connsiteX227" fmla="*/ 5906658 w 6441943"/>
              <a:gd name="connsiteY227" fmla="*/ 5536741 h 5959540"/>
              <a:gd name="connsiteX228" fmla="*/ 5408451 w 6441943"/>
              <a:gd name="connsiteY228" fmla="*/ 5733708 h 5959540"/>
              <a:gd name="connsiteX229" fmla="*/ 5079402 w 6441943"/>
              <a:gd name="connsiteY229" fmla="*/ 5895915 h 5959540"/>
              <a:gd name="connsiteX230" fmla="*/ 4870850 w 6441943"/>
              <a:gd name="connsiteY230" fmla="*/ 5694314 h 5959540"/>
              <a:gd name="connsiteX231" fmla="*/ 4748035 w 6441943"/>
              <a:gd name="connsiteY231" fmla="*/ 5620162 h 5959540"/>
              <a:gd name="connsiteX232" fmla="*/ 4666933 w 6441943"/>
              <a:gd name="connsiteY232" fmla="*/ 5701264 h 5959540"/>
              <a:gd name="connsiteX233" fmla="*/ 4372641 w 6441943"/>
              <a:gd name="connsiteY233" fmla="*/ 5752243 h 5959540"/>
              <a:gd name="connsiteX234" fmla="*/ 4284586 w 6441943"/>
              <a:gd name="connsiteY234" fmla="*/ 5381484 h 5959540"/>
              <a:gd name="connsiteX235" fmla="*/ 3913827 w 6441943"/>
              <a:gd name="connsiteY235" fmla="*/ 4582036 h 5959540"/>
              <a:gd name="connsiteX236" fmla="*/ 3803568 w 6441943"/>
              <a:gd name="connsiteY236" fmla="*/ 4480852 h 5959540"/>
              <a:gd name="connsiteX237" fmla="*/ 3800007 w 6441943"/>
              <a:gd name="connsiteY237" fmla="*/ 4476532 h 5959540"/>
              <a:gd name="connsiteX238" fmla="*/ 3780527 w 6441943"/>
              <a:gd name="connsiteY238" fmla="*/ 4590443 h 5959540"/>
              <a:gd name="connsiteX239" fmla="*/ 3780525 w 6441943"/>
              <a:gd name="connsiteY239" fmla="*/ 4590467 h 5959540"/>
              <a:gd name="connsiteX240" fmla="*/ 3765094 w 6441943"/>
              <a:gd name="connsiteY240" fmla="*/ 4735131 h 5959540"/>
              <a:gd name="connsiteX241" fmla="*/ 3765092 w 6441943"/>
              <a:gd name="connsiteY241" fmla="*/ 4735183 h 5959540"/>
              <a:gd name="connsiteX242" fmla="*/ 3765094 w 6441943"/>
              <a:gd name="connsiteY242" fmla="*/ 4735132 h 5959540"/>
              <a:gd name="connsiteX243" fmla="*/ 3765902 w 6441943"/>
              <a:gd name="connsiteY243" fmla="*/ 4727558 h 5959540"/>
              <a:gd name="connsiteX244" fmla="*/ 3763880 w 6441943"/>
              <a:gd name="connsiteY244" fmla="*/ 4767502 h 5959540"/>
              <a:gd name="connsiteX245" fmla="*/ 3761087 w 6441943"/>
              <a:gd name="connsiteY245" fmla="*/ 4841968 h 5959540"/>
              <a:gd name="connsiteX246" fmla="*/ 3761604 w 6441943"/>
              <a:gd name="connsiteY246" fmla="*/ 4880319 h 5959540"/>
              <a:gd name="connsiteX247" fmla="*/ 3764152 w 6441943"/>
              <a:gd name="connsiteY247" fmla="*/ 4948933 h 5959540"/>
              <a:gd name="connsiteX248" fmla="*/ 3765139 w 6441943"/>
              <a:gd name="connsiteY248" fmla="*/ 4957284 h 5959540"/>
              <a:gd name="connsiteX249" fmla="*/ 3763636 w 6441943"/>
              <a:gd name="connsiteY249" fmla="*/ 4934981 h 5959540"/>
              <a:gd name="connsiteX250" fmla="*/ 3766230 w 6441943"/>
              <a:gd name="connsiteY250" fmla="*/ 4966518 h 5959540"/>
              <a:gd name="connsiteX251" fmla="*/ 3771090 w 6441943"/>
              <a:gd name="connsiteY251" fmla="*/ 5007656 h 5959540"/>
              <a:gd name="connsiteX252" fmla="*/ 3774769 w 6441943"/>
              <a:gd name="connsiteY252" fmla="*/ 5031180 h 5959540"/>
              <a:gd name="connsiteX253" fmla="*/ 3781007 w 6441943"/>
              <a:gd name="connsiteY253" fmla="*/ 5061338 h 5959540"/>
              <a:gd name="connsiteX254" fmla="*/ 3784037 w 6441943"/>
              <a:gd name="connsiteY254" fmla="*/ 5074110 h 5959540"/>
              <a:gd name="connsiteX255" fmla="*/ 3782356 w 6441943"/>
              <a:gd name="connsiteY255" fmla="*/ 5067859 h 5959540"/>
              <a:gd name="connsiteX256" fmla="*/ 3783197 w 6441943"/>
              <a:gd name="connsiteY256" fmla="*/ 5071928 h 5959540"/>
              <a:gd name="connsiteX257" fmla="*/ 3790925 w 6441943"/>
              <a:gd name="connsiteY257" fmla="*/ 5097158 h 5959540"/>
              <a:gd name="connsiteX258" fmla="*/ 3792279 w 6441943"/>
              <a:gd name="connsiteY258" fmla="*/ 5101288 h 5959540"/>
              <a:gd name="connsiteX259" fmla="*/ 3791572 w 6441943"/>
              <a:gd name="connsiteY259" fmla="*/ 5099273 h 5959540"/>
              <a:gd name="connsiteX260" fmla="*/ 3792746 w 6441943"/>
              <a:gd name="connsiteY260" fmla="*/ 5103106 h 5959540"/>
              <a:gd name="connsiteX261" fmla="*/ 3798331 w 6441943"/>
              <a:gd name="connsiteY261" fmla="*/ 5116063 h 5959540"/>
              <a:gd name="connsiteX262" fmla="*/ 3798364 w 6441943"/>
              <a:gd name="connsiteY262" fmla="*/ 5116122 h 5959540"/>
              <a:gd name="connsiteX263" fmla="*/ 3798347 w 6441943"/>
              <a:gd name="connsiteY263" fmla="*/ 5116093 h 5959540"/>
              <a:gd name="connsiteX264" fmla="*/ 3841530 w 6441943"/>
              <a:gd name="connsiteY264" fmla="*/ 5195336 h 5959540"/>
              <a:gd name="connsiteX265" fmla="*/ 3838161 w 6441943"/>
              <a:gd name="connsiteY265" fmla="*/ 5187944 h 5959540"/>
              <a:gd name="connsiteX266" fmla="*/ 3840723 w 6441943"/>
              <a:gd name="connsiteY266" fmla="*/ 5192568 h 5959540"/>
              <a:gd name="connsiteX267" fmla="*/ 3843401 w 6441943"/>
              <a:gd name="connsiteY267" fmla="*/ 5198769 h 5959540"/>
              <a:gd name="connsiteX268" fmla="*/ 3845921 w 6441943"/>
              <a:gd name="connsiteY268" fmla="*/ 5203395 h 5959540"/>
              <a:gd name="connsiteX269" fmla="*/ 3852185 w 6441943"/>
              <a:gd name="connsiteY269" fmla="*/ 5218716 h 5959540"/>
              <a:gd name="connsiteX270" fmla="*/ 3864731 w 6441943"/>
              <a:gd name="connsiteY270" fmla="*/ 5246247 h 5959540"/>
              <a:gd name="connsiteX271" fmla="*/ 3867285 w 6441943"/>
              <a:gd name="connsiteY271" fmla="*/ 5254086 h 5959540"/>
              <a:gd name="connsiteX272" fmla="*/ 3855237 w 6441943"/>
              <a:gd name="connsiteY272" fmla="*/ 5226182 h 5959540"/>
              <a:gd name="connsiteX273" fmla="*/ 3869801 w 6441943"/>
              <a:gd name="connsiteY273" fmla="*/ 5261806 h 5959540"/>
              <a:gd name="connsiteX274" fmla="*/ 3867285 w 6441943"/>
              <a:gd name="connsiteY274" fmla="*/ 5254086 h 5959540"/>
              <a:gd name="connsiteX275" fmla="*/ 3873002 w 6441943"/>
              <a:gd name="connsiteY275" fmla="*/ 5267325 h 5959540"/>
              <a:gd name="connsiteX276" fmla="*/ 3876971 w 6441943"/>
              <a:gd name="connsiteY276" fmla="*/ 5279345 h 5959540"/>
              <a:gd name="connsiteX277" fmla="*/ 3880558 w 6441943"/>
              <a:gd name="connsiteY277" fmla="*/ 5288119 h 5959540"/>
              <a:gd name="connsiteX278" fmla="*/ 3887016 w 6441943"/>
              <a:gd name="connsiteY278" fmla="*/ 5309765 h 5959540"/>
              <a:gd name="connsiteX279" fmla="*/ 3896534 w 6441943"/>
              <a:gd name="connsiteY279" fmla="*/ 5338590 h 5959540"/>
              <a:gd name="connsiteX280" fmla="*/ 3900713 w 6441943"/>
              <a:gd name="connsiteY280" fmla="*/ 5355679 h 5959540"/>
              <a:gd name="connsiteX281" fmla="*/ 3904278 w 6441943"/>
              <a:gd name="connsiteY281" fmla="*/ 5367630 h 5959540"/>
              <a:gd name="connsiteX282" fmla="*/ 3907819 w 6441943"/>
              <a:gd name="connsiteY282" fmla="*/ 5384732 h 5959540"/>
              <a:gd name="connsiteX283" fmla="*/ 3912682 w 6441943"/>
              <a:gd name="connsiteY283" fmla="*/ 5404615 h 5959540"/>
              <a:gd name="connsiteX284" fmla="*/ 3916297 w 6441943"/>
              <a:gd name="connsiteY284" fmla="*/ 5425687 h 5959540"/>
              <a:gd name="connsiteX285" fmla="*/ 3919119 w 6441943"/>
              <a:gd name="connsiteY285" fmla="*/ 5439319 h 5959540"/>
              <a:gd name="connsiteX286" fmla="*/ 3920656 w 6441943"/>
              <a:gd name="connsiteY286" fmla="*/ 5451099 h 5959540"/>
              <a:gd name="connsiteX287" fmla="*/ 3922811 w 6441943"/>
              <a:gd name="connsiteY287" fmla="*/ 5463655 h 5959540"/>
              <a:gd name="connsiteX288" fmla="*/ 3923396 w 6441943"/>
              <a:gd name="connsiteY288" fmla="*/ 5469029 h 5959540"/>
              <a:gd name="connsiteX289" fmla="*/ 3922100 w 6441943"/>
              <a:gd name="connsiteY289" fmla="*/ 5462160 h 5959540"/>
              <a:gd name="connsiteX290" fmla="*/ 3925391 w 6441943"/>
              <a:gd name="connsiteY290" fmla="*/ 5487370 h 5959540"/>
              <a:gd name="connsiteX291" fmla="*/ 3923396 w 6441943"/>
              <a:gd name="connsiteY291" fmla="*/ 5469029 h 5959540"/>
              <a:gd name="connsiteX292" fmla="*/ 3923846 w 6441943"/>
              <a:gd name="connsiteY292" fmla="*/ 5471418 h 5959540"/>
              <a:gd name="connsiteX293" fmla="*/ 3925984 w 6441943"/>
              <a:gd name="connsiteY293" fmla="*/ 5491912 h 5959540"/>
              <a:gd name="connsiteX294" fmla="*/ 3927116 w 6441943"/>
              <a:gd name="connsiteY294" fmla="*/ 5500582 h 5959540"/>
              <a:gd name="connsiteX295" fmla="*/ 3927510 w 6441943"/>
              <a:gd name="connsiteY295" fmla="*/ 5506529 h 5959540"/>
              <a:gd name="connsiteX296" fmla="*/ 3928283 w 6441943"/>
              <a:gd name="connsiteY296" fmla="*/ 5513946 h 5959540"/>
              <a:gd name="connsiteX297" fmla="*/ 3927561 w 6441943"/>
              <a:gd name="connsiteY297" fmla="*/ 5507308 h 5959540"/>
              <a:gd name="connsiteX298" fmla="*/ 3929661 w 6441943"/>
              <a:gd name="connsiteY298" fmla="*/ 5539050 h 5959540"/>
              <a:gd name="connsiteX299" fmla="*/ 3928286 w 6441943"/>
              <a:gd name="connsiteY299" fmla="*/ 5513976 h 5959540"/>
              <a:gd name="connsiteX300" fmla="*/ 3930307 w 6441943"/>
              <a:gd name="connsiteY300" fmla="*/ 5548810 h 5959540"/>
              <a:gd name="connsiteX301" fmla="*/ 3930341 w 6441943"/>
              <a:gd name="connsiteY301" fmla="*/ 5551457 h 5959540"/>
              <a:gd name="connsiteX302" fmla="*/ 3930341 w 6441943"/>
              <a:gd name="connsiteY302" fmla="*/ 5551462 h 5959540"/>
              <a:gd name="connsiteX303" fmla="*/ 3930341 w 6441943"/>
              <a:gd name="connsiteY303" fmla="*/ 5551461 h 5959540"/>
              <a:gd name="connsiteX304" fmla="*/ 3930728 w 6441943"/>
              <a:gd name="connsiteY304" fmla="*/ 5581396 h 5959540"/>
              <a:gd name="connsiteX305" fmla="*/ 3930415 w 6441943"/>
              <a:gd name="connsiteY305" fmla="*/ 5595734 h 5959540"/>
              <a:gd name="connsiteX306" fmla="*/ 3531849 w 6441943"/>
              <a:gd name="connsiteY306" fmla="*/ 5952590 h 5959540"/>
              <a:gd name="connsiteX307" fmla="*/ 3527214 w 6441943"/>
              <a:gd name="connsiteY307" fmla="*/ 5952590 h 5959540"/>
              <a:gd name="connsiteX308" fmla="*/ 2732397 w 6441943"/>
              <a:gd name="connsiteY308" fmla="*/ 5959540 h 5959540"/>
              <a:gd name="connsiteX309" fmla="*/ 2579459 w 6441943"/>
              <a:gd name="connsiteY309" fmla="*/ 5906245 h 5959540"/>
              <a:gd name="connsiteX310" fmla="*/ 2597129 w 6441943"/>
              <a:gd name="connsiteY310" fmla="*/ 5859320 h 5959540"/>
              <a:gd name="connsiteX311" fmla="*/ 2603445 w 6441943"/>
              <a:gd name="connsiteY311" fmla="*/ 5855368 h 5959540"/>
              <a:gd name="connsiteX312" fmla="*/ 2607725 w 6441943"/>
              <a:gd name="connsiteY312" fmla="*/ 5850306 h 5959540"/>
              <a:gd name="connsiteX313" fmla="*/ 2644327 w 6441943"/>
              <a:gd name="connsiteY313" fmla="*/ 5829784 h 5959540"/>
              <a:gd name="connsiteX314" fmla="*/ 2644342 w 6441943"/>
              <a:gd name="connsiteY314" fmla="*/ 5829774 h 5959540"/>
              <a:gd name="connsiteX315" fmla="*/ 2648977 w 6441943"/>
              <a:gd name="connsiteY315" fmla="*/ 5827458 h 5959540"/>
              <a:gd name="connsiteX316" fmla="*/ 2838991 w 6441943"/>
              <a:gd name="connsiteY316" fmla="*/ 5804286 h 5959540"/>
              <a:gd name="connsiteX317" fmla="*/ 2924459 w 6441943"/>
              <a:gd name="connsiteY317" fmla="*/ 5760242 h 5959540"/>
              <a:gd name="connsiteX318" fmla="*/ 2939190 w 6441943"/>
              <a:gd name="connsiteY318" fmla="*/ 5750127 h 5959540"/>
              <a:gd name="connsiteX319" fmla="*/ 2928157 w 6441943"/>
              <a:gd name="connsiteY319" fmla="*/ 5758336 h 5959540"/>
              <a:gd name="connsiteX320" fmla="*/ 2933138 w 6441943"/>
              <a:gd name="connsiteY320" fmla="*/ 5755769 h 5959540"/>
              <a:gd name="connsiteX321" fmla="*/ 2945690 w 6441943"/>
              <a:gd name="connsiteY321" fmla="*/ 5745664 h 5959540"/>
              <a:gd name="connsiteX322" fmla="*/ 2939190 w 6441943"/>
              <a:gd name="connsiteY322" fmla="*/ 5750127 h 5959540"/>
              <a:gd name="connsiteX323" fmla="*/ 2951805 w 6441943"/>
              <a:gd name="connsiteY323" fmla="*/ 5740741 h 5959540"/>
              <a:gd name="connsiteX324" fmla="*/ 2991960 w 6441943"/>
              <a:gd name="connsiteY324" fmla="*/ 5708411 h 5959540"/>
              <a:gd name="connsiteX325" fmla="*/ 2999083 w 6441943"/>
              <a:gd name="connsiteY325" fmla="*/ 5701683 h 5959540"/>
              <a:gd name="connsiteX326" fmla="*/ 2995389 w 6441943"/>
              <a:gd name="connsiteY326" fmla="*/ 5705651 h 5959540"/>
              <a:gd name="connsiteX327" fmla="*/ 3002574 w 6441943"/>
              <a:gd name="connsiteY327" fmla="*/ 5699865 h 5959540"/>
              <a:gd name="connsiteX328" fmla="*/ 3007940 w 6441943"/>
              <a:gd name="connsiteY328" fmla="*/ 5693316 h 5959540"/>
              <a:gd name="connsiteX329" fmla="*/ 2999083 w 6441943"/>
              <a:gd name="connsiteY329" fmla="*/ 5701683 h 5959540"/>
              <a:gd name="connsiteX330" fmla="*/ 3015770 w 6441943"/>
              <a:gd name="connsiteY330" fmla="*/ 5683760 h 5959540"/>
              <a:gd name="connsiteX331" fmla="*/ 3043765 w 6441943"/>
              <a:gd name="connsiteY331" fmla="*/ 5649590 h 5959540"/>
              <a:gd name="connsiteX332" fmla="*/ 3058504 w 6441943"/>
              <a:gd name="connsiteY332" fmla="*/ 5626794 h 5959540"/>
              <a:gd name="connsiteX333" fmla="*/ 3076362 w 6441943"/>
              <a:gd name="connsiteY333" fmla="*/ 5593489 h 5959540"/>
              <a:gd name="connsiteX334" fmla="*/ 3085707 w 6441943"/>
              <a:gd name="connsiteY334" fmla="*/ 5572196 h 5959540"/>
              <a:gd name="connsiteX335" fmla="*/ 3079581 w 6441943"/>
              <a:gd name="connsiteY335" fmla="*/ 5587486 h 5959540"/>
              <a:gd name="connsiteX336" fmla="*/ 3082303 w 6441943"/>
              <a:gd name="connsiteY336" fmla="*/ 5582409 h 5959540"/>
              <a:gd name="connsiteX337" fmla="*/ 3085724 w 6441943"/>
              <a:gd name="connsiteY337" fmla="*/ 5572159 h 5959540"/>
              <a:gd name="connsiteX338" fmla="*/ 3085707 w 6441943"/>
              <a:gd name="connsiteY338" fmla="*/ 5572196 h 5959540"/>
              <a:gd name="connsiteX339" fmla="*/ 3085731 w 6441943"/>
              <a:gd name="connsiteY339" fmla="*/ 5572137 h 5959540"/>
              <a:gd name="connsiteX340" fmla="*/ 3094935 w 6441943"/>
              <a:gd name="connsiteY340" fmla="*/ 5544559 h 5959540"/>
              <a:gd name="connsiteX341" fmla="*/ 3107378 w 6441943"/>
              <a:gd name="connsiteY341" fmla="*/ 5488445 h 5959540"/>
              <a:gd name="connsiteX342" fmla="*/ 3106519 w 6441943"/>
              <a:gd name="connsiteY342" fmla="*/ 5493901 h 5959540"/>
              <a:gd name="connsiteX343" fmla="*/ 3108152 w 6441943"/>
              <a:gd name="connsiteY343" fmla="*/ 5484955 h 5959540"/>
              <a:gd name="connsiteX344" fmla="*/ 3107378 w 6441943"/>
              <a:gd name="connsiteY344" fmla="*/ 5488445 h 5959540"/>
              <a:gd name="connsiteX345" fmla="*/ 3108324 w 6441943"/>
              <a:gd name="connsiteY345" fmla="*/ 5482442 h 5959540"/>
              <a:gd name="connsiteX346" fmla="*/ 3110246 w 6441943"/>
              <a:gd name="connsiteY346" fmla="*/ 5454019 h 5959540"/>
              <a:gd name="connsiteX347" fmla="*/ 3110110 w 6441943"/>
              <a:gd name="connsiteY347" fmla="*/ 5440477 h 5959540"/>
              <a:gd name="connsiteX348" fmla="*/ 3110110 w 6441943"/>
              <a:gd name="connsiteY348" fmla="*/ 5438161 h 5959540"/>
              <a:gd name="connsiteX349" fmla="*/ 3110110 w 6441943"/>
              <a:gd name="connsiteY349" fmla="*/ 5435843 h 5959540"/>
              <a:gd name="connsiteX350" fmla="*/ 2924730 w 6441943"/>
              <a:gd name="connsiteY350" fmla="*/ 4960809 h 5959540"/>
              <a:gd name="connsiteX351" fmla="*/ 2922412 w 6441943"/>
              <a:gd name="connsiteY351" fmla="*/ 4958490 h 5959540"/>
              <a:gd name="connsiteX352" fmla="*/ 2760204 w 6441943"/>
              <a:gd name="connsiteY352" fmla="*/ 4603953 h 5959540"/>
              <a:gd name="connsiteX353" fmla="*/ 2722191 w 6441943"/>
              <a:gd name="connsiteY353" fmla="*/ 4445126 h 5959540"/>
              <a:gd name="connsiteX354" fmla="*/ 2698632 w 6441943"/>
              <a:gd name="connsiteY354" fmla="*/ 4468138 h 5959540"/>
              <a:gd name="connsiteX355" fmla="*/ 2627756 w 6441943"/>
              <a:gd name="connsiteY355" fmla="*/ 4524104 h 5959540"/>
              <a:gd name="connsiteX356" fmla="*/ 2565190 w 6441943"/>
              <a:gd name="connsiteY356" fmla="*/ 4679360 h 5959540"/>
              <a:gd name="connsiteX357" fmla="*/ 2542017 w 6441943"/>
              <a:gd name="connsiteY357" fmla="*/ 4904132 h 5959540"/>
              <a:gd name="connsiteX358" fmla="*/ 2518845 w 6441943"/>
              <a:gd name="connsiteY358" fmla="*/ 5066339 h 5959540"/>
              <a:gd name="connsiteX359" fmla="*/ 2495672 w 6441943"/>
              <a:gd name="connsiteY359" fmla="*/ 5198423 h 5959540"/>
              <a:gd name="connsiteX360" fmla="*/ 2442377 w 6441943"/>
              <a:gd name="connsiteY360" fmla="*/ 5237815 h 5959540"/>
              <a:gd name="connsiteX361" fmla="*/ 2402982 w 6441943"/>
              <a:gd name="connsiteY361" fmla="*/ 5400022 h 5959540"/>
              <a:gd name="connsiteX362" fmla="*/ 2270901 w 6441943"/>
              <a:gd name="connsiteY362" fmla="*/ 5439417 h 5959540"/>
              <a:gd name="connsiteX363" fmla="*/ 2148085 w 6441943"/>
              <a:gd name="connsiteY363" fmla="*/ 5492712 h 5959540"/>
              <a:gd name="connsiteX364" fmla="*/ 1969659 w 6441943"/>
              <a:gd name="connsiteY364" fmla="*/ 5631747 h 5959540"/>
              <a:gd name="connsiteX365" fmla="*/ 1730981 w 6441943"/>
              <a:gd name="connsiteY365" fmla="*/ 5800907 h 5959540"/>
              <a:gd name="connsiteX366" fmla="*/ 827256 w 6441943"/>
              <a:gd name="connsiteY366" fmla="*/ 5893597 h 5959540"/>
              <a:gd name="connsiteX367" fmla="*/ 340634 w 6441943"/>
              <a:gd name="connsiteY367" fmla="*/ 5274893 h 5959540"/>
              <a:gd name="connsiteX368" fmla="*/ 148304 w 6441943"/>
              <a:gd name="connsiteY368" fmla="*/ 5298066 h 5959540"/>
              <a:gd name="connsiteX369" fmla="*/ 62564 w 6441943"/>
              <a:gd name="connsiteY369" fmla="*/ 4850836 h 5959540"/>
              <a:gd name="connsiteX370" fmla="*/ 139035 w 6441943"/>
              <a:gd name="connsiteY370" fmla="*/ 4341042 h 5959540"/>
              <a:gd name="connsiteX371" fmla="*/ 6951 w 6441943"/>
              <a:gd name="connsiteY371" fmla="*/ 4579717 h 5959540"/>
              <a:gd name="connsiteX372" fmla="*/ 122813 w 6441943"/>
              <a:gd name="connsiteY372" fmla="*/ 4109318 h 5959540"/>
              <a:gd name="connsiteX373" fmla="*/ 0 w 6441943"/>
              <a:gd name="connsiteY373" fmla="*/ 4287745 h 5959540"/>
              <a:gd name="connsiteX374" fmla="*/ 76468 w 6441943"/>
              <a:gd name="connsiteY374" fmla="*/ 3738559 h 5959540"/>
              <a:gd name="connsiteX375" fmla="*/ 139035 w 6441943"/>
              <a:gd name="connsiteY375" fmla="*/ 3390972 h 5959540"/>
              <a:gd name="connsiteX376" fmla="*/ 23173 w 6441943"/>
              <a:gd name="connsiteY376" fmla="*/ 3499881 h 5959540"/>
              <a:gd name="connsiteX377" fmla="*/ 308193 w 6441943"/>
              <a:gd name="connsiteY377" fmla="*/ 2811661 h 5959540"/>
              <a:gd name="connsiteX378" fmla="*/ 203918 w 6441943"/>
              <a:gd name="connsiteY378" fmla="*/ 2839468 h 5959540"/>
              <a:gd name="connsiteX379" fmla="*/ 495891 w 6441943"/>
              <a:gd name="connsiteY379" fmla="*/ 2582252 h 5959540"/>
              <a:gd name="connsiteX380" fmla="*/ 780911 w 6441943"/>
              <a:gd name="connsiteY380" fmla="*/ 2102584 h 5959540"/>
              <a:gd name="connsiteX381" fmla="*/ 1035808 w 6441943"/>
              <a:gd name="connsiteY381" fmla="*/ 1646085 h 5959540"/>
              <a:gd name="connsiteX382" fmla="*/ 1622072 w 6441943"/>
              <a:gd name="connsiteY382" fmla="*/ 1235934 h 5959540"/>
              <a:gd name="connsiteX383" fmla="*/ 2039176 w 6441943"/>
              <a:gd name="connsiteY383" fmla="*/ 974084 h 5959540"/>
              <a:gd name="connsiteX384" fmla="*/ 3052075 w 6441943"/>
              <a:gd name="connsiteY384" fmla="*/ 570 h 5959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Lst>
            <a:rect l="l" t="t" r="r" b="b"/>
            <a:pathLst>
              <a:path w="6441943" h="5959540">
                <a:moveTo>
                  <a:pt x="3930341" y="5551462"/>
                </a:moveTo>
                <a:lnTo>
                  <a:pt x="3930470" y="5553792"/>
                </a:lnTo>
                <a:cubicBezTo>
                  <a:pt x="3930801" y="5565128"/>
                  <a:pt x="3930811" y="5574426"/>
                  <a:pt x="3930728" y="5581396"/>
                </a:cubicBezTo>
                <a:close/>
                <a:moveTo>
                  <a:pt x="3101215" y="5522950"/>
                </a:moveTo>
                <a:lnTo>
                  <a:pt x="3096254" y="5540606"/>
                </a:lnTo>
                <a:lnTo>
                  <a:pt x="3100089" y="5529112"/>
                </a:lnTo>
                <a:close/>
                <a:moveTo>
                  <a:pt x="3179633" y="5436354"/>
                </a:moveTo>
                <a:lnTo>
                  <a:pt x="3179855" y="5457522"/>
                </a:lnTo>
                <a:lnTo>
                  <a:pt x="3179738" y="5446344"/>
                </a:lnTo>
                <a:close/>
                <a:moveTo>
                  <a:pt x="3798364" y="5116122"/>
                </a:moveTo>
                <a:lnTo>
                  <a:pt x="3835318" y="5181705"/>
                </a:lnTo>
                <a:lnTo>
                  <a:pt x="3838161" y="5187944"/>
                </a:lnTo>
                <a:close/>
                <a:moveTo>
                  <a:pt x="3772668" y="5021018"/>
                </a:moveTo>
                <a:lnTo>
                  <a:pt x="3772670" y="5021035"/>
                </a:lnTo>
                <a:lnTo>
                  <a:pt x="3772673" y="5021047"/>
                </a:lnTo>
                <a:lnTo>
                  <a:pt x="3772670" y="5021034"/>
                </a:lnTo>
                <a:close/>
                <a:moveTo>
                  <a:pt x="3761032" y="4843434"/>
                </a:moveTo>
                <a:lnTo>
                  <a:pt x="3760631" y="4854130"/>
                </a:lnTo>
                <a:lnTo>
                  <a:pt x="3761287" y="4871798"/>
                </a:lnTo>
                <a:close/>
                <a:moveTo>
                  <a:pt x="3384337" y="3767524"/>
                </a:moveTo>
                <a:cubicBezTo>
                  <a:pt x="3365220" y="3769262"/>
                  <a:pt x="3346103" y="3782585"/>
                  <a:pt x="3346103" y="3782585"/>
                </a:cubicBezTo>
                <a:cubicBezTo>
                  <a:pt x="3269632" y="3759413"/>
                  <a:pt x="3160723" y="3891497"/>
                  <a:pt x="3160723" y="3891497"/>
                </a:cubicBezTo>
                <a:cubicBezTo>
                  <a:pt x="2998516" y="4130753"/>
                  <a:pt x="2876227" y="4281745"/>
                  <a:pt x="2789975" y="4375909"/>
                </a:cubicBezTo>
                <a:lnTo>
                  <a:pt x="2780135" y="4386371"/>
                </a:lnTo>
                <a:lnTo>
                  <a:pt x="2777987" y="4376117"/>
                </a:lnTo>
                <a:lnTo>
                  <a:pt x="2780259" y="4386964"/>
                </a:lnTo>
                <a:lnTo>
                  <a:pt x="2813776" y="4528044"/>
                </a:lnTo>
                <a:lnTo>
                  <a:pt x="2780260" y="4386966"/>
                </a:lnTo>
                <a:lnTo>
                  <a:pt x="2780140" y="4386393"/>
                </a:lnTo>
                <a:lnTo>
                  <a:pt x="2780260" y="4386964"/>
                </a:lnTo>
                <a:cubicBezTo>
                  <a:pt x="2795688" y="4456554"/>
                  <a:pt x="2811475" y="4523428"/>
                  <a:pt x="2827406" y="4585415"/>
                </a:cubicBezTo>
                <a:cubicBezTo>
                  <a:pt x="2827406" y="4585415"/>
                  <a:pt x="2887654" y="4784698"/>
                  <a:pt x="2980344" y="4916780"/>
                </a:cubicBezTo>
                <a:cubicBezTo>
                  <a:pt x="2996564" y="4937636"/>
                  <a:pt x="3186578" y="5183264"/>
                  <a:pt x="3179627" y="5435843"/>
                </a:cubicBezTo>
                <a:lnTo>
                  <a:pt x="3179738" y="5446344"/>
                </a:lnTo>
                <a:lnTo>
                  <a:pt x="3179858" y="5457884"/>
                </a:lnTo>
                <a:lnTo>
                  <a:pt x="3177050" y="5492431"/>
                </a:lnTo>
                <a:cubicBezTo>
                  <a:pt x="3165083" y="5587080"/>
                  <a:pt x="3108227" y="5771590"/>
                  <a:pt x="2859847" y="5869169"/>
                </a:cubicBezTo>
                <a:lnTo>
                  <a:pt x="2850578" y="5871485"/>
                </a:lnTo>
                <a:lnTo>
                  <a:pt x="2723128" y="5887707"/>
                </a:lnTo>
                <a:lnTo>
                  <a:pt x="2723137" y="5887707"/>
                </a:lnTo>
                <a:lnTo>
                  <a:pt x="2730081" y="5887707"/>
                </a:lnTo>
                <a:lnTo>
                  <a:pt x="3527214" y="5883072"/>
                </a:lnTo>
                <a:cubicBezTo>
                  <a:pt x="3557337" y="5878438"/>
                  <a:pt x="3860898" y="5834409"/>
                  <a:pt x="3860898" y="5593415"/>
                </a:cubicBezTo>
                <a:lnTo>
                  <a:pt x="3861133" y="5581911"/>
                </a:lnTo>
                <a:lnTo>
                  <a:pt x="3861133" y="5581912"/>
                </a:lnTo>
                <a:lnTo>
                  <a:pt x="3861134" y="5581911"/>
                </a:lnTo>
                <a:cubicBezTo>
                  <a:pt x="3861513" y="5533312"/>
                  <a:pt x="3855683" y="5339677"/>
                  <a:pt x="3738082" y="5153139"/>
                </a:cubicBezTo>
                <a:lnTo>
                  <a:pt x="3732433" y="5140760"/>
                </a:lnTo>
                <a:lnTo>
                  <a:pt x="3732384" y="5140652"/>
                </a:lnTo>
                <a:lnTo>
                  <a:pt x="3731127" y="5137087"/>
                </a:lnTo>
                <a:lnTo>
                  <a:pt x="3731128" y="5137089"/>
                </a:lnTo>
                <a:lnTo>
                  <a:pt x="3721174" y="5108858"/>
                </a:lnTo>
                <a:lnTo>
                  <a:pt x="3720583" y="5106469"/>
                </a:lnTo>
                <a:lnTo>
                  <a:pt x="3720154" y="5104735"/>
                </a:lnTo>
                <a:lnTo>
                  <a:pt x="3720155" y="5104739"/>
                </a:lnTo>
                <a:lnTo>
                  <a:pt x="3708063" y="5055829"/>
                </a:lnTo>
                <a:cubicBezTo>
                  <a:pt x="3703777" y="5034399"/>
                  <a:pt x="3699776" y="5009108"/>
                  <a:pt x="3696662" y="4979636"/>
                </a:cubicBezTo>
                <a:lnTo>
                  <a:pt x="3691720" y="4897282"/>
                </a:lnTo>
                <a:lnTo>
                  <a:pt x="3691720" y="4897290"/>
                </a:lnTo>
                <a:lnTo>
                  <a:pt x="3691169" y="4888099"/>
                </a:lnTo>
                <a:lnTo>
                  <a:pt x="3690584" y="4878351"/>
                </a:lnTo>
                <a:lnTo>
                  <a:pt x="3693440" y="4750059"/>
                </a:lnTo>
                <a:lnTo>
                  <a:pt x="3693439" y="4750071"/>
                </a:lnTo>
                <a:lnTo>
                  <a:pt x="3693440" y="4750058"/>
                </a:lnTo>
                <a:lnTo>
                  <a:pt x="3693440" y="4750048"/>
                </a:lnTo>
                <a:cubicBezTo>
                  <a:pt x="3699125" y="4655077"/>
                  <a:pt x="3713173" y="4540808"/>
                  <a:pt x="3740401" y="4404670"/>
                </a:cubicBezTo>
                <a:lnTo>
                  <a:pt x="3740571" y="4404435"/>
                </a:lnTo>
                <a:lnTo>
                  <a:pt x="3706071" y="4362586"/>
                </a:lnTo>
                <a:cubicBezTo>
                  <a:pt x="3524240" y="4115257"/>
                  <a:pt x="3422570" y="3821979"/>
                  <a:pt x="3422570" y="3821979"/>
                </a:cubicBezTo>
                <a:cubicBezTo>
                  <a:pt x="3422570" y="3775635"/>
                  <a:pt x="3403453" y="3765786"/>
                  <a:pt x="3384337" y="3767524"/>
                </a:cubicBezTo>
                <a:close/>
                <a:moveTo>
                  <a:pt x="2542383" y="3241413"/>
                </a:moveTo>
                <a:cubicBezTo>
                  <a:pt x="2523845" y="3243729"/>
                  <a:pt x="2509942" y="3262267"/>
                  <a:pt x="2512260" y="3280805"/>
                </a:cubicBezTo>
                <a:cubicBezTo>
                  <a:pt x="2512260" y="3288915"/>
                  <a:pt x="2602741" y="3912654"/>
                  <a:pt x="2712294" y="4403775"/>
                </a:cubicBezTo>
                <a:lnTo>
                  <a:pt x="2720978" y="4440058"/>
                </a:lnTo>
                <a:lnTo>
                  <a:pt x="2776921" y="4371033"/>
                </a:lnTo>
                <a:lnTo>
                  <a:pt x="2735259" y="4172222"/>
                </a:lnTo>
                <a:cubicBezTo>
                  <a:pt x="2648253" y="3735131"/>
                  <a:pt x="2581778" y="3278488"/>
                  <a:pt x="2581778" y="3271536"/>
                </a:cubicBezTo>
                <a:cubicBezTo>
                  <a:pt x="2579459" y="3252998"/>
                  <a:pt x="2560921" y="3239095"/>
                  <a:pt x="2542383" y="3241413"/>
                </a:cubicBezTo>
                <a:close/>
                <a:moveTo>
                  <a:pt x="2168787" y="3080089"/>
                </a:moveTo>
                <a:cubicBezTo>
                  <a:pt x="2151815" y="3079410"/>
                  <a:pt x="2129548" y="3089729"/>
                  <a:pt x="2101741" y="3124488"/>
                </a:cubicBezTo>
                <a:cubicBezTo>
                  <a:pt x="2101741" y="3124488"/>
                  <a:pt x="2057714" y="3316820"/>
                  <a:pt x="1992831" y="3386337"/>
                </a:cubicBezTo>
                <a:cubicBezTo>
                  <a:pt x="1992831" y="3386337"/>
                  <a:pt x="1951121" y="3474393"/>
                  <a:pt x="1819037" y="3520738"/>
                </a:cubicBezTo>
                <a:lnTo>
                  <a:pt x="1814402" y="3652819"/>
                </a:lnTo>
                <a:lnTo>
                  <a:pt x="1888554" y="3669041"/>
                </a:lnTo>
                <a:lnTo>
                  <a:pt x="1939533" y="3722337"/>
                </a:lnTo>
                <a:cubicBezTo>
                  <a:pt x="1939533" y="3722337"/>
                  <a:pt x="1981244" y="3757097"/>
                  <a:pt x="2009051" y="3710752"/>
                </a:cubicBezTo>
                <a:cubicBezTo>
                  <a:pt x="2009051" y="3710752"/>
                  <a:pt x="2009051" y="3615743"/>
                  <a:pt x="2108693" y="3622696"/>
                </a:cubicBezTo>
                <a:cubicBezTo>
                  <a:pt x="2108693" y="3622696"/>
                  <a:pt x="2161989" y="3629647"/>
                  <a:pt x="2166623" y="3564764"/>
                </a:cubicBezTo>
                <a:cubicBezTo>
                  <a:pt x="2166623" y="3564764"/>
                  <a:pt x="2159673" y="3523054"/>
                  <a:pt x="2217603" y="3476709"/>
                </a:cubicBezTo>
                <a:lnTo>
                  <a:pt x="2419204" y="3326089"/>
                </a:lnTo>
                <a:cubicBezTo>
                  <a:pt x="2419204" y="3326089"/>
                  <a:pt x="2215287" y="3159247"/>
                  <a:pt x="2210652" y="3112903"/>
                </a:cubicBezTo>
                <a:cubicBezTo>
                  <a:pt x="2210652" y="3112903"/>
                  <a:pt x="2197074" y="3081221"/>
                  <a:pt x="2168787" y="3080089"/>
                </a:cubicBezTo>
                <a:close/>
                <a:moveTo>
                  <a:pt x="4736448" y="2146033"/>
                </a:moveTo>
                <a:cubicBezTo>
                  <a:pt x="4750930" y="2148349"/>
                  <a:pt x="4759619" y="2155880"/>
                  <a:pt x="4759619" y="2155880"/>
                </a:cubicBezTo>
                <a:cubicBezTo>
                  <a:pt x="4824502" y="2197591"/>
                  <a:pt x="4766572" y="2255523"/>
                  <a:pt x="4766572" y="2255523"/>
                </a:cubicBezTo>
                <a:lnTo>
                  <a:pt x="4422563" y="2763414"/>
                </a:lnTo>
                <a:lnTo>
                  <a:pt x="4399870" y="2748805"/>
                </a:lnTo>
                <a:cubicBezTo>
                  <a:pt x="4379015" y="2733453"/>
                  <a:pt x="4358739" y="2713177"/>
                  <a:pt x="4361056" y="2693480"/>
                </a:cubicBezTo>
                <a:cubicBezTo>
                  <a:pt x="4361056" y="2693480"/>
                  <a:pt x="4395814" y="2593840"/>
                  <a:pt x="4298489" y="2605425"/>
                </a:cubicBezTo>
                <a:cubicBezTo>
                  <a:pt x="4298489" y="2605425"/>
                  <a:pt x="4285455" y="2598909"/>
                  <a:pt x="4236902" y="2622045"/>
                </a:cubicBezTo>
                <a:lnTo>
                  <a:pt x="4205003" y="2639946"/>
                </a:lnTo>
                <a:lnTo>
                  <a:pt x="4213619" y="2615853"/>
                </a:lnTo>
                <a:cubicBezTo>
                  <a:pt x="4223178" y="2598474"/>
                  <a:pt x="4233606" y="2591522"/>
                  <a:pt x="4233606" y="2591522"/>
                </a:cubicBezTo>
                <a:lnTo>
                  <a:pt x="4678517" y="2167467"/>
                </a:lnTo>
                <a:cubicBezTo>
                  <a:pt x="4701690" y="2146612"/>
                  <a:pt x="4721965" y="2143716"/>
                  <a:pt x="4736448" y="2146033"/>
                </a:cubicBezTo>
                <a:close/>
                <a:moveTo>
                  <a:pt x="2679023" y="1316748"/>
                </a:moveTo>
                <a:cubicBezTo>
                  <a:pt x="2670623" y="1319935"/>
                  <a:pt x="2663672" y="1326308"/>
                  <a:pt x="2660196" y="1335577"/>
                </a:cubicBezTo>
                <a:cubicBezTo>
                  <a:pt x="2657878" y="1342527"/>
                  <a:pt x="2595313" y="1488515"/>
                  <a:pt x="2599948" y="1592789"/>
                </a:cubicBezTo>
                <a:cubicBezTo>
                  <a:pt x="2599948" y="1599742"/>
                  <a:pt x="2616167" y="1785122"/>
                  <a:pt x="2727395" y="1942694"/>
                </a:cubicBezTo>
                <a:cubicBezTo>
                  <a:pt x="2729714" y="1942694"/>
                  <a:pt x="2801547" y="2063191"/>
                  <a:pt x="2796913" y="2220763"/>
                </a:cubicBezTo>
                <a:cubicBezTo>
                  <a:pt x="2796913" y="2239301"/>
                  <a:pt x="2810816" y="2255521"/>
                  <a:pt x="2831673" y="2255521"/>
                </a:cubicBezTo>
                <a:cubicBezTo>
                  <a:pt x="2850210" y="2255521"/>
                  <a:pt x="2866430" y="2241617"/>
                  <a:pt x="2866430" y="2223079"/>
                </a:cubicBezTo>
                <a:cubicBezTo>
                  <a:pt x="2871064" y="2044653"/>
                  <a:pt x="2792278" y="1912569"/>
                  <a:pt x="2787644" y="1905618"/>
                </a:cubicBezTo>
                <a:cubicBezTo>
                  <a:pt x="2685685" y="1761949"/>
                  <a:pt x="2669465" y="1588155"/>
                  <a:pt x="2669465" y="1588155"/>
                </a:cubicBezTo>
                <a:cubicBezTo>
                  <a:pt x="2667147" y="1500100"/>
                  <a:pt x="2725077" y="1365699"/>
                  <a:pt x="2725077" y="1363383"/>
                </a:cubicBezTo>
                <a:cubicBezTo>
                  <a:pt x="2732030" y="1344845"/>
                  <a:pt x="2725077" y="1323989"/>
                  <a:pt x="2706541" y="1317039"/>
                </a:cubicBezTo>
                <a:cubicBezTo>
                  <a:pt x="2697272" y="1313562"/>
                  <a:pt x="2687424" y="1313562"/>
                  <a:pt x="2679023" y="1316748"/>
                </a:cubicBezTo>
                <a:close/>
                <a:moveTo>
                  <a:pt x="3661900" y="43514"/>
                </a:moveTo>
                <a:cubicBezTo>
                  <a:pt x="3687603" y="44654"/>
                  <a:pt x="3700637" y="51823"/>
                  <a:pt x="3700637" y="51823"/>
                </a:cubicBezTo>
                <a:cubicBezTo>
                  <a:pt x="3916142" y="151464"/>
                  <a:pt x="3967122" y="290498"/>
                  <a:pt x="3967122" y="290498"/>
                </a:cubicBezTo>
                <a:lnTo>
                  <a:pt x="3955534" y="436486"/>
                </a:lnTo>
                <a:lnTo>
                  <a:pt x="3917409" y="423225"/>
                </a:lnTo>
                <a:lnTo>
                  <a:pt x="3915737" y="421250"/>
                </a:lnTo>
                <a:cubicBezTo>
                  <a:pt x="3871963" y="370741"/>
                  <a:pt x="3744044" y="234060"/>
                  <a:pt x="3559208" y="129965"/>
                </a:cubicBezTo>
                <a:lnTo>
                  <a:pt x="3496142" y="100266"/>
                </a:lnTo>
                <a:lnTo>
                  <a:pt x="3547157" y="71375"/>
                </a:lnTo>
                <a:cubicBezTo>
                  <a:pt x="3597828" y="47261"/>
                  <a:pt x="3636198" y="42373"/>
                  <a:pt x="3661900" y="43514"/>
                </a:cubicBezTo>
                <a:close/>
                <a:moveTo>
                  <a:pt x="3052075" y="570"/>
                </a:moveTo>
                <a:cubicBezTo>
                  <a:pt x="3056474" y="660"/>
                  <a:pt x="3058764" y="841"/>
                  <a:pt x="3058764" y="841"/>
                </a:cubicBezTo>
                <a:cubicBezTo>
                  <a:pt x="3186213" y="-4952"/>
                  <a:pt x="3304537" y="19669"/>
                  <a:pt x="3410334" y="59859"/>
                </a:cubicBezTo>
                <a:lnTo>
                  <a:pt x="3496142" y="100266"/>
                </a:lnTo>
                <a:lnTo>
                  <a:pt x="3492399" y="102386"/>
                </a:lnTo>
                <a:cubicBezTo>
                  <a:pt x="3472788" y="115186"/>
                  <a:pt x="3451825" y="130610"/>
                  <a:pt x="3429521" y="149148"/>
                </a:cubicBezTo>
                <a:lnTo>
                  <a:pt x="3290487" y="283548"/>
                </a:lnTo>
                <a:lnTo>
                  <a:pt x="3306706" y="325258"/>
                </a:lnTo>
                <a:lnTo>
                  <a:pt x="3302072" y="366969"/>
                </a:lnTo>
                <a:lnTo>
                  <a:pt x="3248776" y="441121"/>
                </a:lnTo>
                <a:lnTo>
                  <a:pt x="3202431" y="448071"/>
                </a:lnTo>
                <a:lnTo>
                  <a:pt x="3163037" y="420264"/>
                </a:lnTo>
                <a:cubicBezTo>
                  <a:pt x="3163037" y="420264"/>
                  <a:pt x="3135230" y="401726"/>
                  <a:pt x="3112058" y="431852"/>
                </a:cubicBezTo>
                <a:lnTo>
                  <a:pt x="3024002" y="554664"/>
                </a:lnTo>
                <a:cubicBezTo>
                  <a:pt x="3024002" y="554664"/>
                  <a:pt x="3012417" y="589424"/>
                  <a:pt x="2961438" y="594059"/>
                </a:cubicBezTo>
                <a:cubicBezTo>
                  <a:pt x="2961438" y="594059"/>
                  <a:pt x="2595314" y="589424"/>
                  <a:pt x="2609215" y="992625"/>
                </a:cubicBezTo>
                <a:cubicBezTo>
                  <a:pt x="2609215" y="992625"/>
                  <a:pt x="2604583" y="1298501"/>
                  <a:pt x="2928997" y="1321673"/>
                </a:cubicBezTo>
                <a:cubicBezTo>
                  <a:pt x="2928997" y="1321673"/>
                  <a:pt x="3281218" y="1328624"/>
                  <a:pt x="3315975" y="992625"/>
                </a:cubicBezTo>
                <a:cubicBezTo>
                  <a:pt x="3315975" y="992625"/>
                  <a:pt x="3339147" y="846637"/>
                  <a:pt x="3253411" y="749313"/>
                </a:cubicBezTo>
                <a:cubicBezTo>
                  <a:pt x="3253411" y="749313"/>
                  <a:pt x="3225604" y="719190"/>
                  <a:pt x="3248776" y="698333"/>
                </a:cubicBezTo>
                <a:lnTo>
                  <a:pt x="3334513" y="605644"/>
                </a:lnTo>
                <a:cubicBezTo>
                  <a:pt x="3334513" y="605644"/>
                  <a:pt x="3350735" y="594059"/>
                  <a:pt x="3334513" y="559299"/>
                </a:cubicBezTo>
                <a:lnTo>
                  <a:pt x="3304390" y="519907"/>
                </a:lnTo>
                <a:lnTo>
                  <a:pt x="3373907" y="434168"/>
                </a:lnTo>
                <a:lnTo>
                  <a:pt x="3415618" y="415630"/>
                </a:lnTo>
                <a:lnTo>
                  <a:pt x="3457328" y="445755"/>
                </a:lnTo>
                <a:cubicBezTo>
                  <a:pt x="3457328" y="445755"/>
                  <a:pt x="3441106" y="457340"/>
                  <a:pt x="3508307" y="417948"/>
                </a:cubicBezTo>
                <a:lnTo>
                  <a:pt x="3744666" y="271960"/>
                </a:lnTo>
                <a:lnTo>
                  <a:pt x="3902239" y="417948"/>
                </a:lnTo>
                <a:lnTo>
                  <a:pt x="3917409" y="423225"/>
                </a:lnTo>
                <a:lnTo>
                  <a:pt x="3928155" y="435919"/>
                </a:lnTo>
                <a:cubicBezTo>
                  <a:pt x="3930944" y="439308"/>
                  <a:pt x="3932365" y="441118"/>
                  <a:pt x="3932365" y="441118"/>
                </a:cubicBezTo>
                <a:cubicBezTo>
                  <a:pt x="4034323" y="429533"/>
                  <a:pt x="4226656" y="772485"/>
                  <a:pt x="4226656" y="772485"/>
                </a:cubicBezTo>
                <a:cubicBezTo>
                  <a:pt x="4273001" y="839684"/>
                  <a:pt x="4307758" y="1043602"/>
                  <a:pt x="4307758" y="1043602"/>
                </a:cubicBezTo>
                <a:cubicBezTo>
                  <a:pt x="4349469" y="1194224"/>
                  <a:pt x="4284586" y="1326305"/>
                  <a:pt x="4284586" y="1326305"/>
                </a:cubicBezTo>
                <a:cubicBezTo>
                  <a:pt x="4335565" y="1117754"/>
                  <a:pt x="4238241" y="1133975"/>
                  <a:pt x="4238241" y="1133975"/>
                </a:cubicBezTo>
                <a:cubicBezTo>
                  <a:pt x="4240560" y="1215078"/>
                  <a:pt x="4164089" y="1326305"/>
                  <a:pt x="4164089" y="1326305"/>
                </a:cubicBezTo>
                <a:cubicBezTo>
                  <a:pt x="4171042" y="1233616"/>
                  <a:pt x="4113110" y="1226665"/>
                  <a:pt x="4113110" y="1226665"/>
                </a:cubicBezTo>
                <a:cubicBezTo>
                  <a:pt x="4113110" y="1349478"/>
                  <a:pt x="4055180" y="1388872"/>
                  <a:pt x="4055180" y="1388872"/>
                </a:cubicBezTo>
                <a:cubicBezTo>
                  <a:pt x="4085303" y="1323990"/>
                  <a:pt x="4038958" y="1300817"/>
                  <a:pt x="4038958" y="1300817"/>
                </a:cubicBezTo>
                <a:cubicBezTo>
                  <a:pt x="3981028" y="1453755"/>
                  <a:pt x="3779426" y="1574252"/>
                  <a:pt x="3779426" y="1574252"/>
                </a:cubicBezTo>
                <a:cubicBezTo>
                  <a:pt x="3712227" y="1615962"/>
                  <a:pt x="3682102" y="1655354"/>
                  <a:pt x="3682102" y="1655354"/>
                </a:cubicBezTo>
                <a:cubicBezTo>
                  <a:pt x="3647345" y="1713287"/>
                  <a:pt x="3665882" y="1921839"/>
                  <a:pt x="3665882" y="1921839"/>
                </a:cubicBezTo>
                <a:cubicBezTo>
                  <a:pt x="3668199" y="1995991"/>
                  <a:pt x="3626488" y="1991356"/>
                  <a:pt x="3626488" y="1991356"/>
                </a:cubicBezTo>
                <a:lnTo>
                  <a:pt x="3515260" y="2002941"/>
                </a:lnTo>
                <a:cubicBezTo>
                  <a:pt x="3510626" y="2088680"/>
                  <a:pt x="3487453" y="2077093"/>
                  <a:pt x="3487453" y="2077093"/>
                </a:cubicBezTo>
                <a:cubicBezTo>
                  <a:pt x="3429523" y="2060873"/>
                  <a:pt x="3417936" y="2088680"/>
                  <a:pt x="3417936" y="2088680"/>
                </a:cubicBezTo>
                <a:cubicBezTo>
                  <a:pt x="3417936" y="2135025"/>
                  <a:pt x="3387813" y="2146610"/>
                  <a:pt x="3387813" y="2146610"/>
                </a:cubicBezTo>
                <a:cubicBezTo>
                  <a:pt x="3346103" y="2165148"/>
                  <a:pt x="3306708" y="2141976"/>
                  <a:pt x="3306708" y="2141976"/>
                </a:cubicBezTo>
                <a:cubicBezTo>
                  <a:pt x="3295123" y="2172101"/>
                  <a:pt x="3288170" y="2211493"/>
                  <a:pt x="3288170" y="2211493"/>
                </a:cubicBezTo>
                <a:cubicBezTo>
                  <a:pt x="3230240" y="2304183"/>
                  <a:pt x="3144501" y="2223080"/>
                  <a:pt x="3144501" y="2223080"/>
                </a:cubicBezTo>
                <a:cubicBezTo>
                  <a:pt x="3109744" y="2162832"/>
                  <a:pt x="3051811" y="2169783"/>
                  <a:pt x="3051811" y="2169783"/>
                </a:cubicBezTo>
                <a:cubicBezTo>
                  <a:pt x="2942902" y="2190639"/>
                  <a:pt x="2959121" y="2313452"/>
                  <a:pt x="2959121" y="2313452"/>
                </a:cubicBezTo>
                <a:cubicBezTo>
                  <a:pt x="2959121" y="2429314"/>
                  <a:pt x="3040226" y="2445536"/>
                  <a:pt x="3040226" y="2445536"/>
                </a:cubicBezTo>
                <a:lnTo>
                  <a:pt x="3241825" y="2614694"/>
                </a:lnTo>
                <a:lnTo>
                  <a:pt x="3276585" y="2656404"/>
                </a:lnTo>
                <a:cubicBezTo>
                  <a:pt x="3410985" y="2540542"/>
                  <a:pt x="3531482" y="2563714"/>
                  <a:pt x="3531482" y="2563714"/>
                </a:cubicBezTo>
                <a:cubicBezTo>
                  <a:pt x="3867482" y="2596156"/>
                  <a:pt x="3967124" y="2869591"/>
                  <a:pt x="3967124" y="2869591"/>
                </a:cubicBezTo>
                <a:lnTo>
                  <a:pt x="4006516" y="2869591"/>
                </a:lnTo>
                <a:cubicBezTo>
                  <a:pt x="4041276" y="2783854"/>
                  <a:pt x="4175677" y="2656404"/>
                  <a:pt x="4175677" y="2656404"/>
                </a:cubicBezTo>
                <a:lnTo>
                  <a:pt x="4205003" y="2639946"/>
                </a:lnTo>
                <a:lnTo>
                  <a:pt x="4201345" y="2650177"/>
                </a:lnTo>
                <a:cubicBezTo>
                  <a:pt x="4198412" y="2664515"/>
                  <a:pt x="4197108" y="2681894"/>
                  <a:pt x="4198846" y="2702749"/>
                </a:cubicBezTo>
                <a:cubicBezTo>
                  <a:pt x="4198846" y="2702749"/>
                  <a:pt x="4240556" y="2783854"/>
                  <a:pt x="4187261" y="2848737"/>
                </a:cubicBezTo>
                <a:lnTo>
                  <a:pt x="4082983" y="2969234"/>
                </a:lnTo>
                <a:cubicBezTo>
                  <a:pt x="4082983" y="2969234"/>
                  <a:pt x="4036638" y="3031798"/>
                  <a:pt x="4078349" y="3092046"/>
                </a:cubicBezTo>
                <a:lnTo>
                  <a:pt x="4117743" y="3138391"/>
                </a:lnTo>
                <a:cubicBezTo>
                  <a:pt x="4117743" y="3138391"/>
                  <a:pt x="4147866" y="3177786"/>
                  <a:pt x="4226653" y="3052654"/>
                </a:cubicBezTo>
                <a:lnTo>
                  <a:pt x="4422563" y="2763414"/>
                </a:lnTo>
                <a:lnTo>
                  <a:pt x="4428835" y="2767452"/>
                </a:lnTo>
                <a:cubicBezTo>
                  <a:pt x="4436801" y="2771978"/>
                  <a:pt x="4442159" y="2774585"/>
                  <a:pt x="4442159" y="2774585"/>
                </a:cubicBezTo>
                <a:cubicBezTo>
                  <a:pt x="4488504" y="2774585"/>
                  <a:pt x="4446793" y="2874225"/>
                  <a:pt x="4446793" y="2874225"/>
                </a:cubicBezTo>
                <a:cubicBezTo>
                  <a:pt x="4432890" y="2904350"/>
                  <a:pt x="4463015" y="2950695"/>
                  <a:pt x="4463015" y="2950695"/>
                </a:cubicBezTo>
                <a:cubicBezTo>
                  <a:pt x="4527898" y="2978502"/>
                  <a:pt x="4493138" y="3036432"/>
                  <a:pt x="4493138" y="3036432"/>
                </a:cubicBezTo>
                <a:cubicBezTo>
                  <a:pt x="4446793" y="3071192"/>
                  <a:pt x="4428255" y="3145344"/>
                  <a:pt x="4428255" y="3145344"/>
                </a:cubicBezTo>
                <a:cubicBezTo>
                  <a:pt x="4386545" y="3265841"/>
                  <a:pt x="4312393" y="3307551"/>
                  <a:pt x="4312393" y="3307551"/>
                </a:cubicBezTo>
                <a:cubicBezTo>
                  <a:pt x="4578877" y="3516103"/>
                  <a:pt x="4887070" y="3949429"/>
                  <a:pt x="4887070" y="3949429"/>
                </a:cubicBezTo>
                <a:cubicBezTo>
                  <a:pt x="4907926" y="4056020"/>
                  <a:pt x="4914877" y="4141759"/>
                  <a:pt x="4914877" y="4141759"/>
                </a:cubicBezTo>
                <a:cubicBezTo>
                  <a:pt x="4910242" y="4382753"/>
                  <a:pt x="4845359" y="4598258"/>
                  <a:pt x="4845359" y="4598258"/>
                </a:cubicBezTo>
                <a:cubicBezTo>
                  <a:pt x="4898657" y="4776685"/>
                  <a:pt x="5095622" y="4938892"/>
                  <a:pt x="5095622" y="4938892"/>
                </a:cubicBezTo>
                <a:cubicBezTo>
                  <a:pt x="5160505" y="4880959"/>
                  <a:pt x="5230022" y="4874009"/>
                  <a:pt x="5230022" y="4874009"/>
                </a:cubicBezTo>
                <a:cubicBezTo>
                  <a:pt x="5320396" y="4885594"/>
                  <a:pt x="5408451" y="4890228"/>
                  <a:pt x="5408451" y="4890228"/>
                </a:cubicBezTo>
                <a:cubicBezTo>
                  <a:pt x="5554436" y="4899500"/>
                  <a:pt x="5658714" y="4836933"/>
                  <a:pt x="5658714" y="4836933"/>
                </a:cubicBezTo>
                <a:cubicBezTo>
                  <a:pt x="5765307" y="4776685"/>
                  <a:pt x="5793114" y="4853155"/>
                  <a:pt x="5793114" y="4853155"/>
                </a:cubicBezTo>
                <a:cubicBezTo>
                  <a:pt x="5816286" y="4911085"/>
                  <a:pt x="5742135" y="4992190"/>
                  <a:pt x="5742135" y="4992190"/>
                </a:cubicBezTo>
                <a:cubicBezTo>
                  <a:pt x="5832506" y="4989871"/>
                  <a:pt x="5943734" y="4938892"/>
                  <a:pt x="5943734" y="4938892"/>
                </a:cubicBezTo>
                <a:cubicBezTo>
                  <a:pt x="6048011" y="4864740"/>
                  <a:pt x="6249610" y="4834614"/>
                  <a:pt x="6249610" y="4834614"/>
                </a:cubicBezTo>
                <a:cubicBezTo>
                  <a:pt x="6377059" y="4799857"/>
                  <a:pt x="6358521" y="4920354"/>
                  <a:pt x="6358521" y="4920354"/>
                </a:cubicBezTo>
                <a:lnTo>
                  <a:pt x="6377059" y="4927304"/>
                </a:lnTo>
                <a:lnTo>
                  <a:pt x="6388645" y="4943526"/>
                </a:lnTo>
                <a:lnTo>
                  <a:pt x="6381694" y="4982918"/>
                </a:lnTo>
                <a:lnTo>
                  <a:pt x="6416451" y="5001456"/>
                </a:lnTo>
                <a:lnTo>
                  <a:pt x="6428039" y="5019994"/>
                </a:lnTo>
                <a:lnTo>
                  <a:pt x="6416451" y="5077926"/>
                </a:lnTo>
                <a:lnTo>
                  <a:pt x="6428039" y="5105733"/>
                </a:lnTo>
                <a:lnTo>
                  <a:pt x="6441943" y="5168298"/>
                </a:lnTo>
                <a:lnTo>
                  <a:pt x="6423405" y="5198423"/>
                </a:lnTo>
                <a:lnTo>
                  <a:pt x="6423405" y="5240133"/>
                </a:lnTo>
                <a:lnTo>
                  <a:pt x="6381694" y="5267940"/>
                </a:lnTo>
                <a:cubicBezTo>
                  <a:pt x="6316811" y="5291113"/>
                  <a:pt x="6177777" y="5402341"/>
                  <a:pt x="6177777" y="5402341"/>
                </a:cubicBezTo>
                <a:cubicBezTo>
                  <a:pt x="6075818" y="5513568"/>
                  <a:pt x="5906658" y="5536741"/>
                  <a:pt x="5906658" y="5536741"/>
                </a:cubicBezTo>
                <a:cubicBezTo>
                  <a:pt x="5605416" y="5578451"/>
                  <a:pt x="5408451" y="5733708"/>
                  <a:pt x="5408451" y="5733708"/>
                </a:cubicBezTo>
                <a:cubicBezTo>
                  <a:pt x="5223072" y="5937623"/>
                  <a:pt x="5079402" y="5895915"/>
                  <a:pt x="5079402" y="5895915"/>
                </a:cubicBezTo>
                <a:cubicBezTo>
                  <a:pt x="4928780" y="5898231"/>
                  <a:pt x="4870850" y="5694314"/>
                  <a:pt x="4870850" y="5694314"/>
                </a:cubicBezTo>
                <a:cubicBezTo>
                  <a:pt x="4856947" y="5546010"/>
                  <a:pt x="4748035" y="5620162"/>
                  <a:pt x="4748035" y="5620162"/>
                </a:cubicBezTo>
                <a:lnTo>
                  <a:pt x="4666933" y="5701264"/>
                </a:lnTo>
                <a:cubicBezTo>
                  <a:pt x="4534848" y="5851886"/>
                  <a:pt x="4372641" y="5752243"/>
                  <a:pt x="4372641" y="5752243"/>
                </a:cubicBezTo>
                <a:cubicBezTo>
                  <a:pt x="4254463" y="5682726"/>
                  <a:pt x="4284586" y="5381484"/>
                  <a:pt x="4284586" y="5381484"/>
                </a:cubicBezTo>
                <a:cubicBezTo>
                  <a:pt x="4191896" y="4994506"/>
                  <a:pt x="3913827" y="4582036"/>
                  <a:pt x="3913827" y="4582036"/>
                </a:cubicBezTo>
                <a:cubicBezTo>
                  <a:pt x="3875013" y="4552202"/>
                  <a:pt x="3838227" y="4517950"/>
                  <a:pt x="3803568" y="4480852"/>
                </a:cubicBezTo>
                <a:lnTo>
                  <a:pt x="3800007" y="4476532"/>
                </a:lnTo>
                <a:lnTo>
                  <a:pt x="3780527" y="4590443"/>
                </a:lnTo>
                <a:lnTo>
                  <a:pt x="3780525" y="4590467"/>
                </a:lnTo>
                <a:lnTo>
                  <a:pt x="3765094" y="4735131"/>
                </a:lnTo>
                <a:lnTo>
                  <a:pt x="3765092" y="4735183"/>
                </a:lnTo>
                <a:lnTo>
                  <a:pt x="3765094" y="4735132"/>
                </a:lnTo>
                <a:lnTo>
                  <a:pt x="3765902" y="4727558"/>
                </a:lnTo>
                <a:lnTo>
                  <a:pt x="3763880" y="4767502"/>
                </a:lnTo>
                <a:lnTo>
                  <a:pt x="3761087" y="4841968"/>
                </a:lnTo>
                <a:lnTo>
                  <a:pt x="3761604" y="4880319"/>
                </a:lnTo>
                <a:lnTo>
                  <a:pt x="3764152" y="4948933"/>
                </a:lnTo>
                <a:lnTo>
                  <a:pt x="3765139" y="4957284"/>
                </a:lnTo>
                <a:lnTo>
                  <a:pt x="3763636" y="4934981"/>
                </a:lnTo>
                <a:lnTo>
                  <a:pt x="3766230" y="4966518"/>
                </a:lnTo>
                <a:lnTo>
                  <a:pt x="3771090" y="5007656"/>
                </a:lnTo>
                <a:lnTo>
                  <a:pt x="3774769" y="5031180"/>
                </a:lnTo>
                <a:lnTo>
                  <a:pt x="3781007" y="5061338"/>
                </a:lnTo>
                <a:lnTo>
                  <a:pt x="3784037" y="5074110"/>
                </a:lnTo>
                <a:lnTo>
                  <a:pt x="3782356" y="5067859"/>
                </a:lnTo>
                <a:lnTo>
                  <a:pt x="3783197" y="5071928"/>
                </a:lnTo>
                <a:lnTo>
                  <a:pt x="3790925" y="5097158"/>
                </a:lnTo>
                <a:lnTo>
                  <a:pt x="3792279" y="5101288"/>
                </a:lnTo>
                <a:lnTo>
                  <a:pt x="3791572" y="5099273"/>
                </a:lnTo>
                <a:lnTo>
                  <a:pt x="3792746" y="5103106"/>
                </a:lnTo>
                <a:cubicBezTo>
                  <a:pt x="3795435" y="5110379"/>
                  <a:pt x="3797462" y="5114615"/>
                  <a:pt x="3798331" y="5116063"/>
                </a:cubicBezTo>
                <a:lnTo>
                  <a:pt x="3798364" y="5116122"/>
                </a:lnTo>
                <a:lnTo>
                  <a:pt x="3798347" y="5116093"/>
                </a:lnTo>
                <a:lnTo>
                  <a:pt x="3841530" y="5195336"/>
                </a:lnTo>
                <a:lnTo>
                  <a:pt x="3838161" y="5187944"/>
                </a:lnTo>
                <a:lnTo>
                  <a:pt x="3840723" y="5192568"/>
                </a:lnTo>
                <a:lnTo>
                  <a:pt x="3843401" y="5198769"/>
                </a:lnTo>
                <a:lnTo>
                  <a:pt x="3845921" y="5203395"/>
                </a:lnTo>
                <a:lnTo>
                  <a:pt x="3852185" y="5218716"/>
                </a:lnTo>
                <a:lnTo>
                  <a:pt x="3864731" y="5246247"/>
                </a:lnTo>
                <a:lnTo>
                  <a:pt x="3867285" y="5254086"/>
                </a:lnTo>
                <a:lnTo>
                  <a:pt x="3855237" y="5226182"/>
                </a:lnTo>
                <a:lnTo>
                  <a:pt x="3869801" y="5261806"/>
                </a:lnTo>
                <a:lnTo>
                  <a:pt x="3867285" y="5254086"/>
                </a:lnTo>
                <a:lnTo>
                  <a:pt x="3873002" y="5267325"/>
                </a:lnTo>
                <a:lnTo>
                  <a:pt x="3876971" y="5279345"/>
                </a:lnTo>
                <a:lnTo>
                  <a:pt x="3880558" y="5288119"/>
                </a:lnTo>
                <a:lnTo>
                  <a:pt x="3887016" y="5309765"/>
                </a:lnTo>
                <a:lnTo>
                  <a:pt x="3896534" y="5338590"/>
                </a:lnTo>
                <a:lnTo>
                  <a:pt x="3900713" y="5355679"/>
                </a:lnTo>
                <a:lnTo>
                  <a:pt x="3904278" y="5367630"/>
                </a:lnTo>
                <a:lnTo>
                  <a:pt x="3907819" y="5384732"/>
                </a:lnTo>
                <a:lnTo>
                  <a:pt x="3912682" y="5404615"/>
                </a:lnTo>
                <a:lnTo>
                  <a:pt x="3916297" y="5425687"/>
                </a:lnTo>
                <a:lnTo>
                  <a:pt x="3919119" y="5439319"/>
                </a:lnTo>
                <a:lnTo>
                  <a:pt x="3920656" y="5451099"/>
                </a:lnTo>
                <a:lnTo>
                  <a:pt x="3922811" y="5463655"/>
                </a:lnTo>
                <a:lnTo>
                  <a:pt x="3923396" y="5469029"/>
                </a:lnTo>
                <a:lnTo>
                  <a:pt x="3922100" y="5462160"/>
                </a:lnTo>
                <a:lnTo>
                  <a:pt x="3925391" y="5487370"/>
                </a:lnTo>
                <a:lnTo>
                  <a:pt x="3923396" y="5469029"/>
                </a:lnTo>
                <a:lnTo>
                  <a:pt x="3923846" y="5471418"/>
                </a:lnTo>
                <a:lnTo>
                  <a:pt x="3925984" y="5491912"/>
                </a:lnTo>
                <a:lnTo>
                  <a:pt x="3927116" y="5500582"/>
                </a:lnTo>
                <a:lnTo>
                  <a:pt x="3927510" y="5506529"/>
                </a:lnTo>
                <a:lnTo>
                  <a:pt x="3928283" y="5513946"/>
                </a:lnTo>
                <a:lnTo>
                  <a:pt x="3927561" y="5507308"/>
                </a:lnTo>
                <a:lnTo>
                  <a:pt x="3929661" y="5539050"/>
                </a:lnTo>
                <a:lnTo>
                  <a:pt x="3928286" y="5513976"/>
                </a:lnTo>
                <a:lnTo>
                  <a:pt x="3930307" y="5548810"/>
                </a:lnTo>
                <a:lnTo>
                  <a:pt x="3930341" y="5551457"/>
                </a:lnTo>
                <a:lnTo>
                  <a:pt x="3930341" y="5551462"/>
                </a:lnTo>
                <a:lnTo>
                  <a:pt x="3930341" y="5551461"/>
                </a:lnTo>
                <a:lnTo>
                  <a:pt x="3930728" y="5581396"/>
                </a:lnTo>
                <a:cubicBezTo>
                  <a:pt x="3930633" y="5589361"/>
                  <a:pt x="3930415" y="5594286"/>
                  <a:pt x="3930415" y="5595734"/>
                </a:cubicBezTo>
                <a:cubicBezTo>
                  <a:pt x="3930415" y="5841362"/>
                  <a:pt x="3670884" y="5936368"/>
                  <a:pt x="3531849" y="5952590"/>
                </a:cubicBezTo>
                <a:lnTo>
                  <a:pt x="3527214" y="5952590"/>
                </a:lnTo>
                <a:lnTo>
                  <a:pt x="2732397" y="5959540"/>
                </a:lnTo>
                <a:cubicBezTo>
                  <a:pt x="2642026" y="5957224"/>
                  <a:pt x="2588728" y="5947955"/>
                  <a:pt x="2579459" y="5906245"/>
                </a:cubicBezTo>
                <a:cubicBezTo>
                  <a:pt x="2575984" y="5887707"/>
                  <a:pt x="2584095" y="5872066"/>
                  <a:pt x="2597129" y="5859320"/>
                </a:cubicBezTo>
                <a:lnTo>
                  <a:pt x="2603445" y="5855368"/>
                </a:lnTo>
                <a:lnTo>
                  <a:pt x="2607725" y="5850306"/>
                </a:lnTo>
                <a:lnTo>
                  <a:pt x="2644327" y="5829784"/>
                </a:lnTo>
                <a:lnTo>
                  <a:pt x="2644342" y="5829774"/>
                </a:lnTo>
                <a:lnTo>
                  <a:pt x="2648977" y="5827458"/>
                </a:lnTo>
                <a:lnTo>
                  <a:pt x="2838991" y="5804286"/>
                </a:lnTo>
                <a:lnTo>
                  <a:pt x="2924459" y="5760242"/>
                </a:lnTo>
                <a:lnTo>
                  <a:pt x="2939190" y="5750127"/>
                </a:lnTo>
                <a:lnTo>
                  <a:pt x="2928157" y="5758336"/>
                </a:lnTo>
                <a:lnTo>
                  <a:pt x="2933138" y="5755769"/>
                </a:lnTo>
                <a:lnTo>
                  <a:pt x="2945690" y="5745664"/>
                </a:lnTo>
                <a:lnTo>
                  <a:pt x="2939190" y="5750127"/>
                </a:lnTo>
                <a:lnTo>
                  <a:pt x="2951805" y="5740741"/>
                </a:lnTo>
                <a:lnTo>
                  <a:pt x="2991960" y="5708411"/>
                </a:lnTo>
                <a:lnTo>
                  <a:pt x="2999083" y="5701683"/>
                </a:lnTo>
                <a:lnTo>
                  <a:pt x="2995389" y="5705651"/>
                </a:lnTo>
                <a:lnTo>
                  <a:pt x="3002574" y="5699865"/>
                </a:lnTo>
                <a:lnTo>
                  <a:pt x="3007940" y="5693316"/>
                </a:lnTo>
                <a:lnTo>
                  <a:pt x="2999083" y="5701683"/>
                </a:lnTo>
                <a:lnTo>
                  <a:pt x="3015770" y="5683760"/>
                </a:lnTo>
                <a:lnTo>
                  <a:pt x="3043765" y="5649590"/>
                </a:lnTo>
                <a:lnTo>
                  <a:pt x="3058504" y="5626794"/>
                </a:lnTo>
                <a:lnTo>
                  <a:pt x="3076362" y="5593489"/>
                </a:lnTo>
                <a:lnTo>
                  <a:pt x="3085707" y="5572196"/>
                </a:lnTo>
                <a:lnTo>
                  <a:pt x="3079581" y="5587486"/>
                </a:lnTo>
                <a:lnTo>
                  <a:pt x="3082303" y="5582409"/>
                </a:lnTo>
                <a:lnTo>
                  <a:pt x="3085724" y="5572159"/>
                </a:lnTo>
                <a:lnTo>
                  <a:pt x="3085707" y="5572196"/>
                </a:lnTo>
                <a:lnTo>
                  <a:pt x="3085731" y="5572137"/>
                </a:lnTo>
                <a:lnTo>
                  <a:pt x="3094935" y="5544559"/>
                </a:lnTo>
                <a:lnTo>
                  <a:pt x="3107378" y="5488445"/>
                </a:lnTo>
                <a:lnTo>
                  <a:pt x="3106519" y="5493901"/>
                </a:lnTo>
                <a:lnTo>
                  <a:pt x="3108152" y="5484955"/>
                </a:lnTo>
                <a:lnTo>
                  <a:pt x="3107378" y="5488445"/>
                </a:lnTo>
                <a:lnTo>
                  <a:pt x="3108324" y="5482442"/>
                </a:lnTo>
                <a:lnTo>
                  <a:pt x="3110246" y="5454019"/>
                </a:lnTo>
                <a:cubicBezTo>
                  <a:pt x="3110364" y="5446379"/>
                  <a:pt x="3110110" y="5441636"/>
                  <a:pt x="3110110" y="5440477"/>
                </a:cubicBezTo>
                <a:lnTo>
                  <a:pt x="3110110" y="5438161"/>
                </a:lnTo>
                <a:lnTo>
                  <a:pt x="3110110" y="5435843"/>
                </a:lnTo>
                <a:cubicBezTo>
                  <a:pt x="3117060" y="5204118"/>
                  <a:pt x="2927046" y="4963125"/>
                  <a:pt x="2924730" y="4960809"/>
                </a:cubicBezTo>
                <a:lnTo>
                  <a:pt x="2922412" y="4958490"/>
                </a:lnTo>
                <a:cubicBezTo>
                  <a:pt x="2822771" y="4817139"/>
                  <a:pt x="2762523" y="4613222"/>
                  <a:pt x="2760204" y="4603953"/>
                </a:cubicBezTo>
                <a:lnTo>
                  <a:pt x="2722191" y="4445126"/>
                </a:lnTo>
                <a:lnTo>
                  <a:pt x="2698632" y="4468138"/>
                </a:lnTo>
                <a:cubicBezTo>
                  <a:pt x="2650567" y="4512048"/>
                  <a:pt x="2627756" y="4524104"/>
                  <a:pt x="2627756" y="4524104"/>
                </a:cubicBezTo>
                <a:cubicBezTo>
                  <a:pt x="2542017" y="4563498"/>
                  <a:pt x="2565190" y="4679360"/>
                  <a:pt x="2565190" y="4679360"/>
                </a:cubicBezTo>
                <a:cubicBezTo>
                  <a:pt x="2604584" y="4880959"/>
                  <a:pt x="2542017" y="4904132"/>
                  <a:pt x="2542017" y="4904132"/>
                </a:cubicBezTo>
                <a:cubicBezTo>
                  <a:pt x="2465549" y="4943526"/>
                  <a:pt x="2518845" y="5066339"/>
                  <a:pt x="2518845" y="5066339"/>
                </a:cubicBezTo>
                <a:cubicBezTo>
                  <a:pt x="2588362" y="5205376"/>
                  <a:pt x="2495672" y="5198423"/>
                  <a:pt x="2495672" y="5198423"/>
                </a:cubicBezTo>
                <a:lnTo>
                  <a:pt x="2442377" y="5237815"/>
                </a:lnTo>
                <a:lnTo>
                  <a:pt x="2402982" y="5400022"/>
                </a:lnTo>
                <a:lnTo>
                  <a:pt x="2270901" y="5439417"/>
                </a:lnTo>
                <a:lnTo>
                  <a:pt x="2148085" y="5492712"/>
                </a:lnTo>
                <a:cubicBezTo>
                  <a:pt x="2016004" y="5654919"/>
                  <a:pt x="1969659" y="5631747"/>
                  <a:pt x="1969659" y="5631747"/>
                </a:cubicBezTo>
                <a:cubicBezTo>
                  <a:pt x="1916361" y="5715170"/>
                  <a:pt x="1730981" y="5800907"/>
                  <a:pt x="1730981" y="5800907"/>
                </a:cubicBezTo>
                <a:cubicBezTo>
                  <a:pt x="1422789" y="5932989"/>
                  <a:pt x="827256" y="5893597"/>
                  <a:pt x="827256" y="5893597"/>
                </a:cubicBezTo>
                <a:cubicBezTo>
                  <a:pt x="287339" y="5777734"/>
                  <a:pt x="340634" y="5274893"/>
                  <a:pt x="340634" y="5274893"/>
                </a:cubicBezTo>
                <a:lnTo>
                  <a:pt x="148304" y="5298066"/>
                </a:lnTo>
                <a:cubicBezTo>
                  <a:pt x="139035" y="5075608"/>
                  <a:pt x="62564" y="4850836"/>
                  <a:pt x="62564" y="4850836"/>
                </a:cubicBezTo>
                <a:cubicBezTo>
                  <a:pt x="139035" y="4741925"/>
                  <a:pt x="139035" y="4341042"/>
                  <a:pt x="139035" y="4341042"/>
                </a:cubicBezTo>
                <a:cubicBezTo>
                  <a:pt x="46345" y="4371165"/>
                  <a:pt x="6951" y="4579717"/>
                  <a:pt x="6951" y="4579717"/>
                </a:cubicBezTo>
                <a:cubicBezTo>
                  <a:pt x="-9269" y="4440683"/>
                  <a:pt x="122813" y="4109318"/>
                  <a:pt x="122813" y="4109318"/>
                </a:cubicBezTo>
                <a:cubicBezTo>
                  <a:pt x="62564" y="4257622"/>
                  <a:pt x="0" y="4287745"/>
                  <a:pt x="0" y="4287745"/>
                </a:cubicBezTo>
                <a:cubicBezTo>
                  <a:pt x="99641" y="4000406"/>
                  <a:pt x="76468" y="3738559"/>
                  <a:pt x="76468" y="3738559"/>
                </a:cubicBezTo>
                <a:cubicBezTo>
                  <a:pt x="62564" y="3536957"/>
                  <a:pt x="139035" y="3390972"/>
                  <a:pt x="139035" y="3390972"/>
                </a:cubicBezTo>
                <a:cubicBezTo>
                  <a:pt x="92690" y="3400241"/>
                  <a:pt x="23173" y="3499881"/>
                  <a:pt x="23173" y="3499881"/>
                </a:cubicBezTo>
                <a:cubicBezTo>
                  <a:pt x="69518" y="3159247"/>
                  <a:pt x="308193" y="2811661"/>
                  <a:pt x="308193" y="2811661"/>
                </a:cubicBezTo>
                <a:cubicBezTo>
                  <a:pt x="252579" y="2811661"/>
                  <a:pt x="220137" y="2827880"/>
                  <a:pt x="203918" y="2839468"/>
                </a:cubicBezTo>
                <a:lnTo>
                  <a:pt x="495891" y="2582252"/>
                </a:lnTo>
                <a:cubicBezTo>
                  <a:pt x="665048" y="2433949"/>
                  <a:pt x="780911" y="2102584"/>
                  <a:pt x="780911" y="2102584"/>
                </a:cubicBezTo>
                <a:cubicBezTo>
                  <a:pt x="880553" y="1847687"/>
                  <a:pt x="1035808" y="1646085"/>
                  <a:pt x="1035808" y="1646085"/>
                </a:cubicBezTo>
                <a:cubicBezTo>
                  <a:pt x="1290705" y="1305452"/>
                  <a:pt x="1622072" y="1235934"/>
                  <a:pt x="1622072" y="1235934"/>
                </a:cubicBezTo>
                <a:cubicBezTo>
                  <a:pt x="2022954" y="1106168"/>
                  <a:pt x="2039176" y="974084"/>
                  <a:pt x="2039176" y="974084"/>
                </a:cubicBezTo>
                <a:cubicBezTo>
                  <a:pt x="2445418" y="18221"/>
                  <a:pt x="2986079" y="-788"/>
                  <a:pt x="3052075" y="570"/>
                </a:cubicBezTo>
                <a:close/>
              </a:path>
            </a:pathLst>
          </a:custGeom>
          <a:solidFill>
            <a:schemeClr val="bg1">
              <a:lumMod val="95000"/>
            </a:schemeClr>
          </a:solidFill>
        </p:spPr>
        <p:txBody>
          <a:bodyPr wrap="square" anchor="ctr">
            <a:noAutofit/>
          </a:bodyPr>
          <a:lstStyle>
            <a:lvl1pPr marL="0" indent="0" algn="ctr">
              <a:buNone/>
              <a:defRPr sz="1200">
                <a:latin typeface="Alexandria" pitchFamily="2" charset="-78"/>
                <a:cs typeface="Alexandria" pitchFamily="2" charset="-78"/>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Freeform: Shape 8">
            <a:extLst>
              <a:ext uri="{FF2B5EF4-FFF2-40B4-BE49-F238E27FC236}">
                <a16:creationId xmlns:a16="http://schemas.microsoft.com/office/drawing/2014/main" id="{191D611D-C3B2-4C58-878D-5AC2D7575591}"/>
              </a:ext>
            </a:extLst>
          </p:cNvPr>
          <p:cNvSpPr/>
          <p:nvPr/>
        </p:nvSpPr>
        <p:spPr>
          <a:xfrm>
            <a:off x="2337312" y="3415880"/>
            <a:ext cx="46345" cy="46345"/>
          </a:xfrm>
          <a:custGeom>
            <a:avLst/>
            <a:gdLst>
              <a:gd name="connsiteX0" fmla="*/ 7144 w 19050"/>
              <a:gd name="connsiteY0" fmla="*/ 11906 h 19050"/>
              <a:gd name="connsiteX1" fmla="*/ 11906 w 19050"/>
              <a:gd name="connsiteY1" fmla="*/ 7144 h 19050"/>
              <a:gd name="connsiteX2" fmla="*/ 7144 w 19050"/>
              <a:gd name="connsiteY2" fmla="*/ 11906 h 19050"/>
            </a:gdLst>
            <a:ahLst/>
            <a:cxnLst>
              <a:cxn ang="0">
                <a:pos x="connsiteX0" y="connsiteY0"/>
              </a:cxn>
              <a:cxn ang="0">
                <a:pos x="connsiteX1" y="connsiteY1"/>
              </a:cxn>
              <a:cxn ang="0">
                <a:pos x="connsiteX2" y="connsiteY2"/>
              </a:cxn>
            </a:cxnLst>
            <a:rect l="l" t="t" r="r" b="b"/>
            <a:pathLst>
              <a:path w="19050" h="19050">
                <a:moveTo>
                  <a:pt x="7144" y="11906"/>
                </a:moveTo>
                <a:lnTo>
                  <a:pt x="11906" y="7144"/>
                </a:lnTo>
                <a:cubicBezTo>
                  <a:pt x="9049" y="10001"/>
                  <a:pt x="7144" y="11906"/>
                  <a:pt x="7144" y="11906"/>
                </a:cubicBezTo>
                <a:close/>
              </a:path>
            </a:pathLst>
          </a:custGeom>
          <a:solidFill>
            <a:srgbClr val="A38072"/>
          </a:solidFill>
          <a:ln w="9525" cap="flat">
            <a:noFill/>
            <a:prstDash val="solid"/>
            <a:miter/>
          </a:ln>
        </p:spPr>
        <p:txBody>
          <a:bodyPr rtlCol="0" anchor="ctr"/>
          <a:lstStyle/>
          <a:p>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14036368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1_Agenda Layout">
    <p:spTree>
      <p:nvGrpSpPr>
        <p:cNvPr id="1" name=""/>
        <p:cNvGrpSpPr/>
        <p:nvPr/>
      </p:nvGrpSpPr>
      <p:grpSpPr>
        <a:xfrm>
          <a:off x="0" y="0"/>
          <a:ext cx="0" cy="0"/>
          <a:chOff x="0" y="0"/>
          <a:chExt cx="0" cy="0"/>
        </a:xfrm>
      </p:grpSpPr>
      <p:sp>
        <p:nvSpPr>
          <p:cNvPr id="2" name="Rectangle 1"/>
          <p:cNvSpPr/>
          <p:nvPr userDrawn="1"/>
        </p:nvSpPr>
        <p:spPr>
          <a:xfrm>
            <a:off x="1639911" y="1267846"/>
            <a:ext cx="10024708" cy="5137485"/>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grpSp>
        <p:nvGrpSpPr>
          <p:cNvPr id="3" name="Group 2"/>
          <p:cNvGrpSpPr/>
          <p:nvPr userDrawn="1"/>
        </p:nvGrpSpPr>
        <p:grpSpPr>
          <a:xfrm>
            <a:off x="711" y="448675"/>
            <a:ext cx="3118959" cy="6244688"/>
            <a:chOff x="0" y="113767"/>
            <a:chExt cx="2339219" cy="4683516"/>
          </a:xfrm>
        </p:grpSpPr>
        <p:pic>
          <p:nvPicPr>
            <p:cNvPr id="4" name="Picture 3" descr="E:\002-KIMS BUSINESS\007-02-Fullslidesppt-Contents\20161219\02-abs\flower-item0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584" y="113767"/>
              <a:ext cx="940763" cy="93101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E:\002-KIMS BUSINESS\007-02-Fullslidesppt-Contents\20161219\02-abs\flower-item0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82424" y="1044781"/>
              <a:ext cx="732759" cy="70708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E:\002-KIMS BUSINESS\007-02-Fullslidesppt-Contents\20161219\02-abs\flower-item0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9685" y="158580"/>
              <a:ext cx="1180496" cy="113913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E:\002-KIMS BUSINESS\007-02-Fullslidesppt-Contents\20161219\02-abs\flower-item0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2972" y="1510888"/>
              <a:ext cx="499452" cy="48195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E:\002-KIMS BUSINESS\007-02-Fullslidesppt-Contents\20161219\02-abs\flower-item0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282424" y="1992839"/>
              <a:ext cx="369083" cy="35615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E:\002-KIMS BUSINESS\007-02-Fullslidesppt-Contents\20161219\02-abs\flower-item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691147" y="656354"/>
              <a:ext cx="648072" cy="64135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descr="E:\002-KIMS BUSINESS\007-02-Fullslidesppt-Contents\20161219\02-abs\flower-item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8936" y="1941171"/>
              <a:ext cx="648072" cy="64135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3" descr="E:\002-KIMS BUSINESS\007-02-Fullslidesppt-Contents\20161219\02-abs\flower-item02.png"/>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50000"/>
            <a:stretch/>
          </p:blipFill>
          <p:spPr bwMode="auto">
            <a:xfrm>
              <a:off x="0" y="1086108"/>
              <a:ext cx="324036" cy="64135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 descr="E:\002-KIMS BUSINESS\007-02-Fullslidesppt-Contents\20161219\02-abs\flower-item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50987" y="4155926"/>
              <a:ext cx="648072" cy="64135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62534021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accent1"/>
                </a:solidFill>
                <a:latin typeface="Alexandria" pitchFamily="2" charset="-78"/>
                <a:cs typeface="Alexandria" pitchFamily="2" charset="-78"/>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accent1"/>
                </a:solidFill>
                <a:latin typeface="Alexandria" pitchFamily="2" charset="-78"/>
                <a:cs typeface="Alexandria" pitchFamily="2" charset="-78"/>
              </a:defRPr>
            </a:lvl1pPr>
          </a:lstStyle>
          <a:p>
            <a:pPr lvl="0"/>
            <a:r>
              <a:rPr lang="en-US" altLang="ko-KR" dirty="0"/>
              <a:t>Insert the title of your subtitle Here</a:t>
            </a:r>
          </a:p>
        </p:txBody>
      </p:sp>
    </p:spTree>
    <p:extLst>
      <p:ext uri="{BB962C8B-B14F-4D97-AF65-F5344CB8AC3E}">
        <p14:creationId xmlns:p14="http://schemas.microsoft.com/office/powerpoint/2010/main" val="10523599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1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accent1"/>
                </a:solidFill>
                <a:latin typeface="Alexandria" pitchFamily="2" charset="-78"/>
                <a:cs typeface="Alexandria" pitchFamily="2" charset="-78"/>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accent1"/>
                </a:solidFill>
                <a:latin typeface="Alexandria" pitchFamily="2" charset="-78"/>
                <a:cs typeface="Alexandria" pitchFamily="2" charset="-78"/>
              </a:defRPr>
            </a:lvl1pPr>
          </a:lstStyle>
          <a:p>
            <a:pPr lvl="0"/>
            <a:r>
              <a:rPr lang="en-US" altLang="ko-KR" dirty="0"/>
              <a:t>Insert the title of your subtitle Here</a:t>
            </a:r>
          </a:p>
        </p:txBody>
      </p:sp>
    </p:spTree>
    <p:extLst>
      <p:ext uri="{BB962C8B-B14F-4D97-AF65-F5344CB8AC3E}">
        <p14:creationId xmlns:p14="http://schemas.microsoft.com/office/powerpoint/2010/main" val="1050308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2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4" name="Rectangle 3"/>
          <p:cNvSpPr/>
          <p:nvPr userDrawn="1"/>
        </p:nvSpPr>
        <p:spPr>
          <a:xfrm>
            <a:off x="719403" y="1572287"/>
            <a:ext cx="2784309" cy="307234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14" name="Rectangle 13"/>
          <p:cNvSpPr/>
          <p:nvPr userDrawn="1"/>
        </p:nvSpPr>
        <p:spPr>
          <a:xfrm>
            <a:off x="4501919" y="1572287"/>
            <a:ext cx="2784309" cy="307234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15" name="Rectangle 14"/>
          <p:cNvSpPr/>
          <p:nvPr userDrawn="1"/>
        </p:nvSpPr>
        <p:spPr>
          <a:xfrm>
            <a:off x="8284435" y="1572287"/>
            <a:ext cx="2784309" cy="307234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5"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accent1"/>
                </a:solidFill>
                <a:latin typeface="Alexandria" pitchFamily="2" charset="-78"/>
                <a:cs typeface="Alexandria" pitchFamily="2" charset="-78"/>
              </a:defRPr>
            </a:lvl1pPr>
          </a:lstStyle>
          <a:p>
            <a:pPr lvl="0"/>
            <a:r>
              <a:rPr lang="en-US" altLang="ko-KR" dirty="0"/>
              <a:t>IMAGES &amp; CONTENTS</a:t>
            </a:r>
          </a:p>
        </p:txBody>
      </p:sp>
      <p:sp>
        <p:nvSpPr>
          <p:cNvPr id="6"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accent1"/>
                </a:solidFill>
                <a:latin typeface="Alexandria" pitchFamily="2" charset="-78"/>
                <a:cs typeface="Alexandria" pitchFamily="2" charset="-78"/>
              </a:defRPr>
            </a:lvl1pPr>
          </a:lstStyle>
          <a:p>
            <a:pPr lvl="0"/>
            <a:r>
              <a:rPr lang="en-US" altLang="ko-KR" dirty="0"/>
              <a:t>Insert the title of your subtitle Here</a:t>
            </a:r>
          </a:p>
        </p:txBody>
      </p:sp>
      <p:sp>
        <p:nvSpPr>
          <p:cNvPr id="9" name="Picture Placeholder 2"/>
          <p:cNvSpPr>
            <a:spLocks noGrp="1"/>
          </p:cNvSpPr>
          <p:nvPr>
            <p:ph type="pic" idx="1" hasCustomPrompt="1"/>
          </p:nvPr>
        </p:nvSpPr>
        <p:spPr>
          <a:xfrm>
            <a:off x="868330" y="1700808"/>
            <a:ext cx="2885909" cy="307234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12" hasCustomPrompt="1"/>
          </p:nvPr>
        </p:nvSpPr>
        <p:spPr>
          <a:xfrm>
            <a:off x="4647754" y="1700808"/>
            <a:ext cx="2885909" cy="307234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3" name="Picture Placeholder 2"/>
          <p:cNvSpPr>
            <a:spLocks noGrp="1"/>
          </p:cNvSpPr>
          <p:nvPr>
            <p:ph type="pic" idx="13" hasCustomPrompt="1"/>
          </p:nvPr>
        </p:nvSpPr>
        <p:spPr>
          <a:xfrm>
            <a:off x="8427178" y="1700808"/>
            <a:ext cx="2885909" cy="307234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560501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3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5"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accent1"/>
                </a:solidFill>
                <a:latin typeface="Alexandria" pitchFamily="2" charset="-78"/>
                <a:cs typeface="Alexandria" pitchFamily="2" charset="-78"/>
              </a:defRPr>
            </a:lvl1pPr>
          </a:lstStyle>
          <a:p>
            <a:pPr lvl="0"/>
            <a:r>
              <a:rPr lang="en-US" altLang="ko-KR" dirty="0"/>
              <a:t>IMAGES &amp; CONTENTS</a:t>
            </a:r>
          </a:p>
        </p:txBody>
      </p:sp>
      <p:sp>
        <p:nvSpPr>
          <p:cNvPr id="6"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accent1"/>
                </a:solidFill>
                <a:latin typeface="Alexandria" pitchFamily="2" charset="-78"/>
                <a:cs typeface="Alexandria" pitchFamily="2" charset="-78"/>
              </a:defRPr>
            </a:lvl1pPr>
          </a:lstStyle>
          <a:p>
            <a:pPr lvl="0"/>
            <a:r>
              <a:rPr lang="en-US" altLang="ko-KR" dirty="0"/>
              <a:t>Insert the title of your subtitle Here</a:t>
            </a:r>
          </a:p>
        </p:txBody>
      </p:sp>
      <p:pic>
        <p:nvPicPr>
          <p:cNvPr id="12291" name="Picture 3" descr="D:\Fullppt\005-PNG이미지\탭.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rot="16200000">
            <a:off x="540593" y="2551692"/>
            <a:ext cx="3429959" cy="4224469"/>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D:\Fullppt\005-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95734" y="2880577"/>
            <a:ext cx="3072341" cy="3720547"/>
          </a:xfrm>
          <a:prstGeom prst="rect">
            <a:avLst/>
          </a:prstGeom>
          <a:noFill/>
          <a:extLst>
            <a:ext uri="{909E8E84-426E-40DD-AFC4-6F175D3DCCD1}">
              <a14:hiddenFill xmlns:a14="http://schemas.microsoft.com/office/drawing/2010/main">
                <a:solidFill>
                  <a:srgbClr val="FFFFFF"/>
                </a:solidFill>
              </a14:hiddenFill>
            </a:ext>
          </a:extLst>
        </p:spPr>
      </p:pic>
      <p:sp>
        <p:nvSpPr>
          <p:cNvPr id="9" name="Picture Placeholder 2"/>
          <p:cNvSpPr>
            <a:spLocks noGrp="1"/>
          </p:cNvSpPr>
          <p:nvPr>
            <p:ph type="pic" idx="1" hasCustomPrompt="1"/>
          </p:nvPr>
        </p:nvSpPr>
        <p:spPr>
          <a:xfrm>
            <a:off x="4463820" y="3043177"/>
            <a:ext cx="1759459" cy="27245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0" name="Picture Placeholder 2"/>
          <p:cNvSpPr>
            <a:spLocks noGrp="1"/>
          </p:cNvSpPr>
          <p:nvPr>
            <p:ph type="pic" idx="12" hasCustomPrompt="1"/>
          </p:nvPr>
        </p:nvSpPr>
        <p:spPr>
          <a:xfrm>
            <a:off x="564872" y="3429001"/>
            <a:ext cx="3130861" cy="2335995"/>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5231915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4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5"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accent1"/>
                </a:solidFill>
                <a:latin typeface="Alexandria" pitchFamily="2" charset="-78"/>
                <a:cs typeface="Alexandria" pitchFamily="2" charset="-78"/>
              </a:defRPr>
            </a:lvl1pPr>
          </a:lstStyle>
          <a:p>
            <a:pPr lvl="0"/>
            <a:r>
              <a:rPr lang="en-US" altLang="ko-KR" dirty="0"/>
              <a:t>IMAGES &amp; CONTENTS</a:t>
            </a:r>
          </a:p>
        </p:txBody>
      </p:sp>
      <p:sp>
        <p:nvSpPr>
          <p:cNvPr id="6"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accent1"/>
                </a:solidFill>
                <a:latin typeface="Alexandria" pitchFamily="2" charset="-78"/>
                <a:cs typeface="Alexandria" pitchFamily="2" charset="-78"/>
              </a:defRPr>
            </a:lvl1pPr>
          </a:lstStyle>
          <a:p>
            <a:pPr lvl="0"/>
            <a:r>
              <a:rPr lang="en-US" altLang="ko-KR" dirty="0"/>
              <a:t>Insert the title of your subtitle Here</a:t>
            </a:r>
          </a:p>
        </p:txBody>
      </p:sp>
      <p:pic>
        <p:nvPicPr>
          <p:cNvPr id="8" name="Picture 2" descr="D:\Fullppt\PNG이미지\핸드폰2.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119669" y="1988840"/>
            <a:ext cx="3744416" cy="4534413"/>
          </a:xfrm>
          <a:prstGeom prst="rect">
            <a:avLst/>
          </a:prstGeom>
          <a:noFill/>
          <a:extLst>
            <a:ext uri="{909E8E84-426E-40DD-AFC4-6F175D3DCCD1}">
              <a14:hiddenFill xmlns:a14="http://schemas.microsoft.com/office/drawing/2010/main">
                <a:solidFill>
                  <a:srgbClr val="FFFFFF"/>
                </a:solidFill>
              </a14:hiddenFill>
            </a:ext>
          </a:extLst>
        </p:spPr>
      </p:pic>
      <p:sp>
        <p:nvSpPr>
          <p:cNvPr id="9" name="Picture Placeholder 2"/>
          <p:cNvSpPr>
            <a:spLocks noGrp="1"/>
          </p:cNvSpPr>
          <p:nvPr>
            <p:ph type="pic" idx="1" hasCustomPrompt="1"/>
          </p:nvPr>
        </p:nvSpPr>
        <p:spPr>
          <a:xfrm>
            <a:off x="4049949" y="2173037"/>
            <a:ext cx="2159479" cy="333573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40058376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5_Basic Layout">
    <p:spTree>
      <p:nvGrpSpPr>
        <p:cNvPr id="1" name=""/>
        <p:cNvGrpSpPr/>
        <p:nvPr/>
      </p:nvGrpSpPr>
      <p:grpSpPr>
        <a:xfrm>
          <a:off x="0" y="0"/>
          <a:ext cx="0" cy="0"/>
          <a:chOff x="0" y="0"/>
          <a:chExt cx="0" cy="0"/>
        </a:xfrm>
      </p:grpSpPr>
      <p:sp>
        <p:nvSpPr>
          <p:cNvPr id="7" name="Picture Placeholder 2"/>
          <p:cNvSpPr>
            <a:spLocks noGrp="1"/>
          </p:cNvSpPr>
          <p:nvPr>
            <p:ph type="pic" idx="1" hasCustomPrompt="1"/>
          </p:nvPr>
        </p:nvSpPr>
        <p:spPr>
          <a:xfrm>
            <a:off x="0" y="0"/>
            <a:ext cx="12192000" cy="6858000"/>
          </a:xfrm>
          <a:prstGeom prst="rect">
            <a:avLst/>
          </a:prstGeom>
          <a:solidFill>
            <a:schemeClr val="bg1">
              <a:lumMod val="95000"/>
            </a:schemeClr>
          </a:solidFill>
        </p:spPr>
        <p:txBody>
          <a:bodyPr lIns="648000" anchor="ctr"/>
          <a:lstStyle>
            <a:lvl1pPr marL="0" indent="0" algn="l">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7149453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6_Basic Layout">
    <p:spTree>
      <p:nvGrpSpPr>
        <p:cNvPr id="1" name=""/>
        <p:cNvGrpSpPr/>
        <p:nvPr/>
      </p:nvGrpSpPr>
      <p:grpSpPr>
        <a:xfrm>
          <a:off x="0" y="0"/>
          <a:ext cx="0" cy="0"/>
          <a:chOff x="0" y="0"/>
          <a:chExt cx="0" cy="0"/>
        </a:xfrm>
      </p:grpSpPr>
      <p:sp>
        <p:nvSpPr>
          <p:cNvPr id="2" name="Rectangle 1"/>
          <p:cNvSpPr/>
          <p:nvPr userDrawn="1"/>
        </p:nvSpPr>
        <p:spPr>
          <a:xfrm>
            <a:off x="-1891"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7" name="Picture Placeholder 2"/>
          <p:cNvSpPr>
            <a:spLocks noGrp="1"/>
          </p:cNvSpPr>
          <p:nvPr>
            <p:ph type="pic" idx="1"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01389569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7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7"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44655029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9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8" name="Picture Placeholder 2"/>
          <p:cNvSpPr>
            <a:spLocks noGrp="1"/>
          </p:cNvSpPr>
          <p:nvPr>
            <p:ph type="pic" idx="12" hasCustomPrompt="1"/>
          </p:nvPr>
        </p:nvSpPr>
        <p:spPr>
          <a:xfrm>
            <a:off x="0" y="2028911"/>
            <a:ext cx="12192000" cy="280017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3" name="Rectangle 2"/>
          <p:cNvSpPr/>
          <p:nvPr userDrawn="1"/>
        </p:nvSpPr>
        <p:spPr>
          <a:xfrm>
            <a:off x="0" y="4828032"/>
            <a:ext cx="6096000" cy="202996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867" dirty="0">
              <a:latin typeface="Alexandria" pitchFamily="2" charset="-78"/>
            </a:endParaRPr>
          </a:p>
        </p:txBody>
      </p:sp>
      <p:sp>
        <p:nvSpPr>
          <p:cNvPr id="9" name="Rectangle 8"/>
          <p:cNvSpPr/>
          <p:nvPr userDrawn="1"/>
        </p:nvSpPr>
        <p:spPr>
          <a:xfrm>
            <a:off x="6096000" y="0"/>
            <a:ext cx="6096000" cy="20299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867" dirty="0">
              <a:latin typeface="Alexandria" pitchFamily="2" charset="-78"/>
            </a:endParaRPr>
          </a:p>
        </p:txBody>
      </p:sp>
    </p:spTree>
    <p:extLst>
      <p:ext uri="{BB962C8B-B14F-4D97-AF65-F5344CB8AC3E}">
        <p14:creationId xmlns:p14="http://schemas.microsoft.com/office/powerpoint/2010/main" val="28999702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8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7" name="Picture Placeholder 2"/>
          <p:cNvSpPr>
            <a:spLocks noGrp="1"/>
          </p:cNvSpPr>
          <p:nvPr>
            <p:ph type="pic" idx="12" hasCustomPrompt="1"/>
          </p:nvPr>
        </p:nvSpPr>
        <p:spPr>
          <a:xfrm>
            <a:off x="335360" y="270401"/>
            <a:ext cx="4079776" cy="412845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3" hasCustomPrompt="1"/>
          </p:nvPr>
        </p:nvSpPr>
        <p:spPr>
          <a:xfrm>
            <a:off x="4493079" y="270401"/>
            <a:ext cx="1874127"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4" hasCustomPrompt="1"/>
          </p:nvPr>
        </p:nvSpPr>
        <p:spPr>
          <a:xfrm>
            <a:off x="4493079" y="2382860"/>
            <a:ext cx="1874127"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0" name="Picture Placeholder 2"/>
          <p:cNvSpPr>
            <a:spLocks noGrp="1"/>
          </p:cNvSpPr>
          <p:nvPr>
            <p:ph type="pic" idx="15" hasCustomPrompt="1"/>
          </p:nvPr>
        </p:nvSpPr>
        <p:spPr>
          <a:xfrm>
            <a:off x="335361" y="4494871"/>
            <a:ext cx="1874127"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1" name="Picture Placeholder 2"/>
          <p:cNvSpPr>
            <a:spLocks noGrp="1"/>
          </p:cNvSpPr>
          <p:nvPr>
            <p:ph type="pic" idx="16" hasCustomPrompt="1"/>
          </p:nvPr>
        </p:nvSpPr>
        <p:spPr>
          <a:xfrm>
            <a:off x="2334757" y="4494871"/>
            <a:ext cx="4032448"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19036976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shapes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9"/>
            <a:ext cx="11573197" cy="724247"/>
          </a:xfrm>
          <a:prstGeom prst="rect">
            <a:avLst/>
          </a:prstGeom>
        </p:spPr>
        <p:txBody>
          <a:bodyPr anchor="ctr"/>
          <a:lstStyle>
            <a:lvl1pPr marL="0" indent="0" algn="ctr">
              <a:buNone/>
              <a:defRPr sz="5400" b="0" baseline="0">
                <a:solidFill>
                  <a:schemeClr val="tx1">
                    <a:lumMod val="85000"/>
                    <a:lumOff val="15000"/>
                  </a:schemeClr>
                </a:solidFill>
                <a:latin typeface="Alexandria" pitchFamily="2" charset="-78"/>
                <a:cs typeface="Alexandria" pitchFamily="2" charset="-78"/>
              </a:defRPr>
            </a:lvl1pPr>
          </a:lstStyle>
          <a:p>
            <a:r>
              <a:rPr lang="en-US" altLang="ko-KR" dirty="0"/>
              <a:t>Fully Editable Shapes</a:t>
            </a:r>
          </a:p>
        </p:txBody>
      </p:sp>
    </p:spTree>
    <p:extLst>
      <p:ext uri="{BB962C8B-B14F-4D97-AF65-F5344CB8AC3E}">
        <p14:creationId xmlns:p14="http://schemas.microsoft.com/office/powerpoint/2010/main" val="158471584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accent1"/>
                </a:solidFill>
                <a:latin typeface="Alexandria" pitchFamily="2" charset="-78"/>
                <a:cs typeface="Alexandria" pitchFamily="2" charset="-78"/>
              </a:defRPr>
            </a:lvl1pPr>
          </a:lstStyle>
          <a:p>
            <a:pPr lvl="0"/>
            <a:r>
              <a:rPr lang="en-US" altLang="ko-KR" dirty="0"/>
              <a:t>ICON SETS LAYOUT</a:t>
            </a:r>
          </a:p>
        </p:txBody>
      </p:sp>
      <p:sp>
        <p:nvSpPr>
          <p:cNvPr id="11" name="Rounded Rectangle 10"/>
          <p:cNvSpPr/>
          <p:nvPr userDrawn="1"/>
        </p:nvSpPr>
        <p:spPr>
          <a:xfrm>
            <a:off x="472011" y="1508786"/>
            <a:ext cx="3799787" cy="486556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17" name="Rounded Rectangle 16"/>
          <p:cNvSpPr/>
          <p:nvPr userDrawn="1"/>
        </p:nvSpPr>
        <p:spPr>
          <a:xfrm>
            <a:off x="709243" y="1796667"/>
            <a:ext cx="144693" cy="4320631"/>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solidFill>
                <a:schemeClr val="bg1"/>
              </a:solidFill>
              <a:latin typeface="Alexandria" pitchFamily="2" charset="-78"/>
            </a:endParaRPr>
          </a:p>
        </p:txBody>
      </p:sp>
      <p:sp>
        <p:nvSpPr>
          <p:cNvPr id="18" name="Half Frame 17"/>
          <p:cNvSpPr/>
          <p:nvPr userDrawn="1"/>
        </p:nvSpPr>
        <p:spPr>
          <a:xfrm rot="5400000">
            <a:off x="3456857" y="1650935"/>
            <a:ext cx="669775" cy="669775"/>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solidFill>
                <a:schemeClr val="tx1"/>
              </a:solidFill>
              <a:latin typeface="Alexandria" pitchFamily="2" charset="-78"/>
            </a:endParaRPr>
          </a:p>
        </p:txBody>
      </p:sp>
    </p:spTree>
    <p:extLst>
      <p:ext uri="{BB962C8B-B14F-4D97-AF65-F5344CB8AC3E}">
        <p14:creationId xmlns:p14="http://schemas.microsoft.com/office/powerpoint/2010/main" val="305300470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userDrawn="1">
  <p:cSld name="Agenda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678596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userDrawn="1">
  <p:cSld name="5_Images and Contents Layout">
    <p:spTree>
      <p:nvGrpSpPr>
        <p:cNvPr id="1" name=""/>
        <p:cNvGrpSpPr/>
        <p:nvPr/>
      </p:nvGrpSpPr>
      <p:grpSpPr>
        <a:xfrm>
          <a:off x="0" y="0"/>
          <a:ext cx="0" cy="0"/>
          <a:chOff x="0" y="0"/>
          <a:chExt cx="0" cy="0"/>
        </a:xfrm>
      </p:grpSpPr>
      <p:sp>
        <p:nvSpPr>
          <p:cNvPr id="3" name="Rectangle 2"/>
          <p:cNvSpPr/>
          <p:nvPr userDrawn="1"/>
        </p:nvSpPr>
        <p:spPr>
          <a:xfrm>
            <a:off x="1" y="4060923"/>
            <a:ext cx="12204700" cy="2797076"/>
          </a:xfrm>
          <a:custGeom>
            <a:avLst/>
            <a:gdLst>
              <a:gd name="connsiteX0" fmla="*/ 0 w 9144000"/>
              <a:gd name="connsiteY0" fmla="*/ 0 h 1059582"/>
              <a:gd name="connsiteX1" fmla="*/ 9144000 w 9144000"/>
              <a:gd name="connsiteY1" fmla="*/ 0 h 1059582"/>
              <a:gd name="connsiteX2" fmla="*/ 9144000 w 9144000"/>
              <a:gd name="connsiteY2" fmla="*/ 1059582 h 1059582"/>
              <a:gd name="connsiteX3" fmla="*/ 0 w 9144000"/>
              <a:gd name="connsiteY3" fmla="*/ 1059582 h 1059582"/>
              <a:gd name="connsiteX4" fmla="*/ 0 w 9144000"/>
              <a:gd name="connsiteY4" fmla="*/ 0 h 1059582"/>
              <a:gd name="connsiteX0" fmla="*/ 0 w 9153525"/>
              <a:gd name="connsiteY0" fmla="*/ 1038225 h 2097807"/>
              <a:gd name="connsiteX1" fmla="*/ 9153525 w 9153525"/>
              <a:gd name="connsiteY1" fmla="*/ 0 h 2097807"/>
              <a:gd name="connsiteX2" fmla="*/ 9144000 w 9153525"/>
              <a:gd name="connsiteY2" fmla="*/ 2097807 h 2097807"/>
              <a:gd name="connsiteX3" fmla="*/ 0 w 9153525"/>
              <a:gd name="connsiteY3" fmla="*/ 2097807 h 2097807"/>
              <a:gd name="connsiteX4" fmla="*/ 0 w 9153525"/>
              <a:gd name="connsiteY4" fmla="*/ 1038225 h 2097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3525" h="2097807">
                <a:moveTo>
                  <a:pt x="0" y="1038225"/>
                </a:moveTo>
                <a:lnTo>
                  <a:pt x="9153525" y="0"/>
                </a:lnTo>
                <a:lnTo>
                  <a:pt x="9144000" y="2097807"/>
                </a:lnTo>
                <a:lnTo>
                  <a:pt x="0" y="2097807"/>
                </a:lnTo>
                <a:lnTo>
                  <a:pt x="0" y="103822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Alexandria" pitchFamily="2" charset="-78"/>
                <a:cs typeface="Alexandria" pitchFamily="2" charset="-78"/>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bg1"/>
                </a:solidFill>
                <a:latin typeface="Alexandria" pitchFamily="2" charset="-78"/>
                <a:cs typeface="Alexandria" pitchFamily="2" charset="-78"/>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15414" y="1619125"/>
            <a:ext cx="5088565"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4" y="1833032"/>
            <a:ext cx="4607380" cy="3098392"/>
          </a:xfrm>
          <a:prstGeom prst="rect">
            <a:avLst/>
          </a:prstGeom>
          <a:solidFill>
            <a:schemeClr val="bg1">
              <a:lumMod val="95000"/>
            </a:schemeClr>
          </a:solidFill>
        </p:spPr>
        <p:txBody>
          <a:bodyPr anchor="ctr"/>
          <a:lstStyle>
            <a:lvl1pPr marL="0" indent="0" algn="ctr">
              <a:buNone/>
              <a:defRPr sz="1600" strike="noStrike"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59722866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userDrawn="1">
  <p:cSld name="End Slide Layout">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95901" y="848277"/>
            <a:ext cx="6206964" cy="5269023"/>
          </a:xfrm>
          <a:prstGeom prst="rect">
            <a:avLst/>
          </a:prstGeom>
        </p:spPr>
      </p:pic>
      <p:sp>
        <p:nvSpPr>
          <p:cNvPr id="10" name="Text Placeholder 9"/>
          <p:cNvSpPr>
            <a:spLocks noGrp="1"/>
          </p:cNvSpPr>
          <p:nvPr>
            <p:ph type="body" sz="quarter" idx="10" hasCustomPrompt="1"/>
          </p:nvPr>
        </p:nvSpPr>
        <p:spPr>
          <a:xfrm>
            <a:off x="0" y="2948947"/>
            <a:ext cx="12192000" cy="768084"/>
          </a:xfrm>
          <a:prstGeom prst="rect">
            <a:avLst/>
          </a:prstGeom>
        </p:spPr>
        <p:txBody>
          <a:bodyPr anchor="ctr"/>
          <a:lstStyle>
            <a:lvl1pPr marL="0" indent="0" algn="ctr">
              <a:buNone/>
              <a:defRPr sz="4800" b="0" baseline="0">
                <a:solidFill>
                  <a:schemeClr val="bg1"/>
                </a:solidFill>
                <a:latin typeface="Alexandria" pitchFamily="2" charset="-78"/>
                <a:cs typeface="Alexandria" pitchFamily="2" charset="-78"/>
              </a:defRPr>
            </a:lvl1pPr>
          </a:lstStyle>
          <a:p>
            <a:pPr lvl="0"/>
            <a:r>
              <a:rPr lang="en-US" altLang="ko-KR" dirty="0"/>
              <a:t>Thank you</a:t>
            </a:r>
          </a:p>
        </p:txBody>
      </p:sp>
      <p:sp>
        <p:nvSpPr>
          <p:cNvPr id="11" name="Text Placeholder 9"/>
          <p:cNvSpPr>
            <a:spLocks noGrp="1"/>
          </p:cNvSpPr>
          <p:nvPr>
            <p:ph type="body" sz="quarter" idx="11" hasCustomPrompt="1"/>
          </p:nvPr>
        </p:nvSpPr>
        <p:spPr>
          <a:xfrm>
            <a:off x="-197" y="3717032"/>
            <a:ext cx="12192000" cy="384043"/>
          </a:xfrm>
          <a:prstGeom prst="rect">
            <a:avLst/>
          </a:prstGeom>
        </p:spPr>
        <p:txBody>
          <a:bodyPr anchor="ctr"/>
          <a:lstStyle>
            <a:lvl1pPr marL="0" indent="0" algn="ctr">
              <a:buNone/>
              <a:defRPr sz="1867" b="0" baseline="0">
                <a:solidFill>
                  <a:schemeClr val="bg1"/>
                </a:solidFill>
                <a:latin typeface="Alexandria" pitchFamily="2" charset="-78"/>
                <a:cs typeface="Alexandria" pitchFamily="2" charset="-78"/>
              </a:defRPr>
            </a:lvl1pPr>
          </a:lstStyle>
          <a:p>
            <a:pPr lvl="0"/>
            <a:r>
              <a:rPr lang="en-US" altLang="ko-KR" dirty="0"/>
              <a:t>Insert the title of your subtitle Here</a:t>
            </a:r>
          </a:p>
        </p:txBody>
      </p:sp>
    </p:spTree>
    <p:extLst>
      <p:ext uri="{BB962C8B-B14F-4D97-AF65-F5344CB8AC3E}">
        <p14:creationId xmlns:p14="http://schemas.microsoft.com/office/powerpoint/2010/main" val="70468902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5/22/2024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71470782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5/22/2024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1153592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5/22/2024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3398953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5/22/2024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32427533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5/22/2024</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8369840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5/22/2024</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57442924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5/22/2024</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625038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5/22/2024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77185684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5/22/2024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4314192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5/22/2024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38605801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5/22/2024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24303455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5309371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00752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00172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image" Target="../media/image1.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2" Type="http://schemas.openxmlformats.org/officeDocument/2006/relationships/slideLayout" Target="../slideLayouts/slideLayout34.xml"/><Relationship Id="rId16" Type="http://schemas.openxmlformats.org/officeDocument/2006/relationships/image" Target="../media/image13.png"/><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theme" Target="../theme/theme3.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dirty="0"/>
          </a:p>
        </p:txBody>
      </p:sp>
    </p:spTree>
  </p:cSld>
  <p:clrMap bg1="lt1" tx1="dk1" bg2="dk2" tx2="lt2" accent1="accent1" accent2="accent2" accent3="accent3" accent4="accent4" accent5="accent5" accent6="accent6" hlink="hlink" folHlink="folHlink"/>
  <p:sldLayoutIdLst>
    <p:sldLayoutId id="2147483651" r:id="rId1"/>
    <p:sldLayoutId id="2147483656" r:id="rId2"/>
    <p:sldLayoutId id="2147483657" r:id="rId3"/>
    <p:sldLayoutId id="2147483658" r:id="rId4"/>
    <p:sldLayoutId id="2147483659" r:id="rId5"/>
    <p:sldLayoutId id="2147483660" r:id="rId6"/>
    <p:sldLayoutId id="2147483663" r:id="rId7"/>
    <p:sldLayoutId id="2147483664" r:id="rId8"/>
    <p:sldLayoutId id="2147483665" r:id="rId9"/>
    <p:sldLayoutId id="2147483666" r:id="rId10"/>
    <p:sldLayoutId id="2147483677" r:id="rId11"/>
    <p:sldLayoutId id="2147483693" r:id="rId12"/>
    <p:sldLayoutId id="2147483732" r:id="rId13"/>
    <p:sldLayoutId id="2147483733" r:id="rId14"/>
    <p:sldLayoutId id="2147483734" r:id="rId15"/>
    <p:sldLayoutId id="2147483736"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68717781"/>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 id="2147483711" r:id="rId14"/>
    <p:sldLayoutId id="2147483712" r:id="rId15"/>
    <p:sldLayoutId id="2147483713" r:id="rId16"/>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5/22/2024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778185248"/>
      </p:ext>
    </p:extLst>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 id="2147483749" r:id="rId12"/>
    <p:sldLayoutId id="2147483750" r:id="rId13"/>
    <p:sldLayoutId id="2147483751"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44.xml"/><Relationship Id="rId4" Type="http://schemas.openxmlformats.org/officeDocument/2006/relationships/image" Target="../media/image15.png"/></Relationships>
</file>

<file path=ppt/slides/_rels/slide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45.xml"/><Relationship Id="rId4" Type="http://schemas.openxmlformats.org/officeDocument/2006/relationships/image" Target="../media/image15.png"/></Relationships>
</file>

<file path=ppt/slides/_rels/slide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3.xml"/></Relationships>
</file>

<file path=ppt/slides/_rels/slide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3.xml"/></Relationships>
</file>

<file path=ppt/slides/_rels/slide5.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png"/><Relationship Id="rId1" Type="http://schemas.openxmlformats.org/officeDocument/2006/relationships/slideLayout" Target="../slideLayouts/slideLayout14.xml"/><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15.png"/><Relationship Id="rId5" Type="http://schemas.microsoft.com/office/2007/relationships/hdphoto" Target="../media/hdphoto1.wdp"/><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9.gif"/><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15.png"/><Relationship Id="rId2" Type="http://schemas.openxmlformats.org/officeDocument/2006/relationships/slideLayout" Target="../slideLayouts/slideLayout16.xml"/><Relationship Id="rId1" Type="http://schemas.openxmlformats.org/officeDocument/2006/relationships/tags" Target="../tags/tag5.xml"/><Relationship Id="rId6" Type="http://schemas.microsoft.com/office/2007/relationships/hdphoto" Target="../media/hdphoto2.wdp"/><Relationship Id="rId5" Type="http://schemas.openxmlformats.org/officeDocument/2006/relationships/image" Target="../media/image23.png"/><Relationship Id="rId4" Type="http://schemas.openxmlformats.org/officeDocument/2006/relationships/image" Target="../media/image22.sv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15.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7.xml"/><Relationship Id="rId6" Type="http://schemas.openxmlformats.org/officeDocument/2006/relationships/image" Target="../media/image15.png"/><Relationship Id="rId5" Type="http://schemas.microsoft.com/office/2007/relationships/hdphoto" Target="../media/hdphoto3.wdp"/><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notesSlide" Target="../notesSlides/notesSlide9.xml"/><Relationship Id="rId7" Type="http://schemas.microsoft.com/office/2007/relationships/hdphoto" Target="../media/hdphoto4.wdp"/><Relationship Id="rId2" Type="http://schemas.openxmlformats.org/officeDocument/2006/relationships/slideLayout" Target="../slideLayouts/slideLayout1.xml"/><Relationship Id="rId1" Type="http://schemas.openxmlformats.org/officeDocument/2006/relationships/tags" Target="../tags/tag8.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hyperlink" Target="https://www.abu.edu.iq/research/researchers/%D8%A3%D9%83%D8%B1%D9%85-%D8%A7%D9%84%D9%8A%D8%A7%D8%B3%D8%B1%D9%8A" TargetMode="External"/><Relationship Id="rId2" Type="http://schemas.openxmlformats.org/officeDocument/2006/relationships/hyperlink" Target="https://www.abu.edu.iq/research/researchers/%D8%A3%D9%85%D9%84-%D8%B9%D8%A8%D8%AF-%D9%85%D8%AD%D9%85%D8%AF-%D8%B9%D9%84%D9%8A" TargetMode="External"/><Relationship Id="rId1" Type="http://schemas.openxmlformats.org/officeDocument/2006/relationships/slideLayout" Target="../slideLayouts/slideLayout13.xml"/><Relationship Id="rId5" Type="http://schemas.openxmlformats.org/officeDocument/2006/relationships/image" Target="../media/image15.png"/><Relationship Id="rId4" Type="http://schemas.openxmlformats.org/officeDocument/2006/relationships/hyperlink" Target="https://www.abu.edu.iq/research/journals/ahl-al-bayt/issues/5" TargetMode="Externa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29.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5.png"/><Relationship Id="rId5" Type="http://schemas.microsoft.com/office/2007/relationships/hdphoto" Target="../media/hdphoto5.wdp"/><Relationship Id="rId4" Type="http://schemas.openxmlformats.org/officeDocument/2006/relationships/image" Target="../media/image28.png"/></Relationships>
</file>

<file path=ppt/slides/_rels/slide3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3.xml"/><Relationship Id="rId6" Type="http://schemas.openxmlformats.org/officeDocument/2006/relationships/image" Target="../media/image15.png"/><Relationship Id="rId5" Type="http://schemas.microsoft.com/office/2007/relationships/hdphoto" Target="../media/hdphoto6.wdp"/><Relationship Id="rId4" Type="http://schemas.openxmlformats.org/officeDocument/2006/relationships/image" Target="../media/image32.png"/></Relationships>
</file>

<file path=ppt/slides/_rels/slide3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3.xml"/><Relationship Id="rId6" Type="http://schemas.openxmlformats.org/officeDocument/2006/relationships/image" Target="../media/image15.png"/><Relationship Id="rId5" Type="http://schemas.openxmlformats.org/officeDocument/2006/relationships/image" Target="../media/image36.png"/><Relationship Id="rId4" Type="http://schemas.openxmlformats.org/officeDocument/2006/relationships/image" Target="../media/image35.jpe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10.xml"/><Relationship Id="rId7" Type="http://schemas.openxmlformats.org/officeDocument/2006/relationships/image" Target="../media/image15.png"/><Relationship Id="rId2" Type="http://schemas.openxmlformats.org/officeDocument/2006/relationships/slideLayout" Target="../slideLayouts/slideLayout1.xml"/><Relationship Id="rId1" Type="http://schemas.openxmlformats.org/officeDocument/2006/relationships/tags" Target="../tags/tag9.xml"/><Relationship Id="rId6" Type="http://schemas.openxmlformats.org/officeDocument/2006/relationships/hyperlink" Target="https://www.abu.edu.iq/research/journals/ahl-al-bayt/issues/5" TargetMode="External"/><Relationship Id="rId5" Type="http://schemas.openxmlformats.org/officeDocument/2006/relationships/hyperlink" Target="https://www.abu.edu.iq/research/researchers/%D8%A3%D9%83%D8%B1%D9%85-%D8%A7%D9%84%D9%8A%D8%A7%D8%B3%D8%B1%D9%8A" TargetMode="External"/><Relationship Id="rId4" Type="http://schemas.openxmlformats.org/officeDocument/2006/relationships/hyperlink" Target="https://www.abu.edu.iq/research/researchers/%D8%A3%D9%85%D9%84-%D8%B9%D8%A8%D8%AF-%D9%85%D8%AD%D9%85%D8%AF-%D8%B9%D9%84%D9%8A" TargetMode="External"/></Relationships>
</file>

<file path=ppt/slides/_rels/slide35.xml.rels><?xml version="1.0" encoding="UTF-8" standalone="yes"?>
<Relationships xmlns="http://schemas.openxmlformats.org/package/2006/relationships"><Relationship Id="rId8" Type="http://schemas.openxmlformats.org/officeDocument/2006/relationships/hyperlink" Target="https://www.abu.edu.iq/research/journals/ahl-al-bayt/issues/5" TargetMode="External"/><Relationship Id="rId3" Type="http://schemas.openxmlformats.org/officeDocument/2006/relationships/notesSlide" Target="../notesSlides/notesSlide11.xml"/><Relationship Id="rId7" Type="http://schemas.openxmlformats.org/officeDocument/2006/relationships/hyperlink" Target="https://www.abu.edu.iq/research/researchers/%D8%A3%D9%83%D8%B1%D9%85-%D8%A7%D9%84%D9%8A%D8%A7%D8%B3%D8%B1%D9%8A" TargetMode="External"/><Relationship Id="rId2" Type="http://schemas.openxmlformats.org/officeDocument/2006/relationships/slideLayout" Target="../slideLayouts/slideLayout1.xml"/><Relationship Id="rId1" Type="http://schemas.openxmlformats.org/officeDocument/2006/relationships/tags" Target="../tags/tag10.xml"/><Relationship Id="rId6" Type="http://schemas.openxmlformats.org/officeDocument/2006/relationships/hyperlink" Target="https://www.abu.edu.iq/research/researchers/%D8%A3%D9%85%D9%84-%D8%B9%D8%A8%D8%AF-%D9%85%D8%AD%D9%85%D8%AF-%D8%B9%D9%84%D9%8A" TargetMode="External"/><Relationship Id="rId5" Type="http://schemas.microsoft.com/office/2007/relationships/hdphoto" Target="../media/hdphoto7.wdp"/><Relationship Id="rId4" Type="http://schemas.openxmlformats.org/officeDocument/2006/relationships/image" Target="../media/image37.png"/><Relationship Id="rId9" Type="http://schemas.openxmlformats.org/officeDocument/2006/relationships/image" Target="../media/image15.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12.xml"/><Relationship Id="rId7" Type="http://schemas.openxmlformats.org/officeDocument/2006/relationships/image" Target="../media/image15.png"/><Relationship Id="rId2" Type="http://schemas.openxmlformats.org/officeDocument/2006/relationships/slideLayout" Target="../slideLayouts/slideLayout1.xml"/><Relationship Id="rId1" Type="http://schemas.openxmlformats.org/officeDocument/2006/relationships/tags" Target="../tags/tag11.xml"/><Relationship Id="rId6" Type="http://schemas.openxmlformats.org/officeDocument/2006/relationships/hyperlink" Target="https://www.abu.edu.iq/research/journals/ahl-al-bayt/issues/5" TargetMode="External"/><Relationship Id="rId5" Type="http://schemas.openxmlformats.org/officeDocument/2006/relationships/hyperlink" Target="https://www.abu.edu.iq/research/researchers/%D8%A3%D9%83%D8%B1%D9%85-%D8%A7%D9%84%D9%8A%D8%A7%D8%B3%D8%B1%D9%8A" TargetMode="External"/><Relationship Id="rId4" Type="http://schemas.openxmlformats.org/officeDocument/2006/relationships/hyperlink" Target="https://www.abu.edu.iq/research/researchers/%D8%A3%D9%85%D9%84-%D8%B9%D8%A8%D8%AF-%D9%85%D8%AD%D9%85%D8%AF-%D8%B9%D9%84%D9%8A" TargetMode="Externa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13.xml"/><Relationship Id="rId7" Type="http://schemas.openxmlformats.org/officeDocument/2006/relationships/image" Target="../media/image15.png"/><Relationship Id="rId2" Type="http://schemas.openxmlformats.org/officeDocument/2006/relationships/slideLayout" Target="../slideLayouts/slideLayout1.xml"/><Relationship Id="rId1" Type="http://schemas.openxmlformats.org/officeDocument/2006/relationships/tags" Target="../tags/tag12.xml"/><Relationship Id="rId6" Type="http://schemas.openxmlformats.org/officeDocument/2006/relationships/hyperlink" Target="https://www.abu.edu.iq/research/journals/ahl-al-bayt/issues/5" TargetMode="External"/><Relationship Id="rId5" Type="http://schemas.openxmlformats.org/officeDocument/2006/relationships/hyperlink" Target="https://www.abu.edu.iq/research/researchers/%D8%A3%D9%83%D8%B1%D9%85-%D8%A7%D9%84%D9%8A%D8%A7%D8%B3%D8%B1%D9%8A" TargetMode="External"/><Relationship Id="rId4" Type="http://schemas.openxmlformats.org/officeDocument/2006/relationships/hyperlink" Target="https://www.abu.edu.iq/research/researchers/%D8%A3%D9%85%D9%84-%D8%B9%D8%A8%D8%AF-%D9%85%D8%AD%D9%85%D8%AF-%D8%B9%D9%84%D9%8A"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slideLayout" Target="../slideLayouts/slideLayout15.xml"/><Relationship Id="rId1" Type="http://schemas.openxmlformats.org/officeDocument/2006/relationships/tags" Target="../tags/tag13.xml"/><Relationship Id="rId5" Type="http://schemas.openxmlformats.org/officeDocument/2006/relationships/image" Target="../media/image15.png"/><Relationship Id="rId4" Type="http://schemas.microsoft.com/office/2007/relationships/hdphoto" Target="../media/hdphoto8.wdp"/></Relationships>
</file>

<file path=ppt/slides/_rels/slide3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14.xml"/><Relationship Id="rId5" Type="http://schemas.openxmlformats.org/officeDocument/2006/relationships/image" Target="../media/image15.png"/><Relationship Id="rId4" Type="http://schemas.openxmlformats.org/officeDocument/2006/relationships/image" Target="../media/image39.gif"/></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15.xml"/><Relationship Id="rId5" Type="http://schemas.openxmlformats.org/officeDocument/2006/relationships/image" Target="../media/image15.png"/><Relationship Id="rId4" Type="http://schemas.openxmlformats.org/officeDocument/2006/relationships/image" Target="../media/image39.gif"/></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16.xml"/><Relationship Id="rId5" Type="http://schemas.openxmlformats.org/officeDocument/2006/relationships/image" Target="../media/image15.png"/><Relationship Id="rId4"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30" name="TextBox 29"/>
          <p:cNvSpPr txBox="1"/>
          <p:nvPr/>
        </p:nvSpPr>
        <p:spPr>
          <a:xfrm>
            <a:off x="329269" y="3910064"/>
            <a:ext cx="4686612"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Prepared by </a:t>
            </a:r>
            <a:r>
              <a:rPr kumimoji="0" lang="en-US" sz="2400" b="1"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Dr.Warda Mahmoud Abu Kloub </a:t>
            </a:r>
            <a:endParaRPr kumimoji="0" lang="en-US"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31" name="TextBox 30"/>
          <p:cNvSpPr txBox="1"/>
          <p:nvPr/>
        </p:nvSpPr>
        <p:spPr>
          <a:xfrm>
            <a:off x="329268" y="2446076"/>
            <a:ext cx="5190668"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Contemporary Educational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Leadership</a:t>
            </a:r>
          </a:p>
        </p:txBody>
      </p:sp>
      <p:sp>
        <p:nvSpPr>
          <p:cNvPr id="34" name="Rectangle: Rounded Corners 33"/>
          <p:cNvSpPr/>
          <p:nvPr/>
        </p:nvSpPr>
        <p:spPr>
          <a:xfrm>
            <a:off x="1058949" y="597111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Lecture </a:t>
            </a:r>
            <a:r>
              <a:rPr kumimoji="0" lang="ar-AE"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6</a:t>
            </a:r>
            <a:endPar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46" name="TextBox 45"/>
          <p:cNvSpPr txBox="1"/>
          <p:nvPr/>
        </p:nvSpPr>
        <p:spPr>
          <a:xfrm>
            <a:off x="2287236" y="5128229"/>
            <a:ext cx="10842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ELD711</a:t>
            </a:r>
          </a:p>
        </p:txBody>
      </p:sp>
      <p:sp>
        <p:nvSpPr>
          <p:cNvPr id="14" name="Oval 13"/>
          <p:cNvSpPr/>
          <p:nvPr/>
        </p:nvSpPr>
        <p:spPr>
          <a:xfrm>
            <a:off x="6096000" y="133157"/>
            <a:ext cx="6470051" cy="62556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774" y="5127"/>
            <a:ext cx="2954655" cy="1379622"/>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0" y="1507277"/>
            <a:ext cx="6096000" cy="49244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600" b="1" i="0" u="none" strike="noStrike" kern="0" cap="none" spc="0" normalizeH="0" baseline="0" noProof="0" dirty="0">
                <a:ln>
                  <a:noFill/>
                </a:ln>
                <a:solidFill>
                  <a:srgbClr val="44546A"/>
                </a:solidFill>
                <a:effectLst/>
                <a:uLnTx/>
                <a:uFillTx/>
                <a:latin typeface="Alexandria" pitchFamily="2" charset="-78"/>
                <a:cs typeface="Alexandria" pitchFamily="2" charset="-78"/>
                <a:sym typeface="Arial"/>
              </a:rPr>
              <a:t>اتجاهات معاصرة في القيادة التربوية</a:t>
            </a:r>
            <a:endParaRPr kumimoji="0" lang="en-GB" sz="2600" b="1" i="0" u="none" strike="noStrike" kern="0" cap="none" spc="0" normalizeH="0" baseline="0" noProof="0" dirty="0">
              <a:ln>
                <a:noFill/>
              </a:ln>
              <a:solidFill>
                <a:srgbClr val="44546A"/>
              </a:solidFill>
              <a:effectLst/>
              <a:uLnTx/>
              <a:uFillTx/>
              <a:latin typeface="Alexandria" pitchFamily="2" charset="-78"/>
              <a:cs typeface="Alexandria" pitchFamily="2" charset="-78"/>
              <a:sym typeface="Arial"/>
            </a:endParaRPr>
          </a:p>
        </p:txBody>
      </p:sp>
    </p:spTree>
    <p:extLst>
      <p:ext uri="{BB962C8B-B14F-4D97-AF65-F5344CB8AC3E}">
        <p14:creationId xmlns:p14="http://schemas.microsoft.com/office/powerpoint/2010/main" val="1660728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p:cNvSpPr/>
          <p:nvPr/>
        </p:nvSpPr>
        <p:spPr>
          <a:xfrm flipV="1">
            <a:off x="-57811" y="-43542"/>
            <a:ext cx="12307621" cy="684175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40497" y="2856795"/>
            <a:ext cx="4014240" cy="1938992"/>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إدارة الصّراع التنظيمي</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 Organizational Conflict </a:t>
            </a:r>
            <a:endPar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Management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
        <p:nvSpPr>
          <p:cNvPr id="10" name="Rectangle: Rounded Corners 9"/>
          <p:cNvSpPr/>
          <p:nvPr/>
        </p:nvSpPr>
        <p:spPr>
          <a:xfrm>
            <a:off x="6281699" y="587096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Lecture </a:t>
            </a:r>
            <a:r>
              <a:rPr kumimoji="0" lang="ar-AE"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6</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Google Shape;126;p2">
            <a:extLst>
              <a:ext uri="{FF2B5EF4-FFF2-40B4-BE49-F238E27FC236}">
                <a16:creationId xmlns:a16="http://schemas.microsoft.com/office/drawing/2014/main" id="{B342DA4D-CC4E-2EBB-6ED0-38D5A370E77E}"/>
              </a:ext>
            </a:extLst>
          </p:cNvPr>
          <p:cNvSpPr txBox="1"/>
          <p:nvPr/>
        </p:nvSpPr>
        <p:spPr>
          <a:xfrm>
            <a:off x="-240704" y="5240005"/>
            <a:ext cx="4318990" cy="461624"/>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00B0F0"/>
                </a:solidFill>
                <a:effectLst/>
                <a:uLnTx/>
                <a:uFillTx/>
                <a:latin typeface="Tajawal Medium"/>
                <a:ea typeface="Tajawal Medium"/>
                <a:cs typeface="Tajawal Medium"/>
                <a:sym typeface="Tajawal Medium"/>
              </a:rPr>
              <a:t>إعداد: د. وردة محمود كلوب</a:t>
            </a:r>
            <a:endParaRPr kumimoji="0" sz="2400" b="0"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endParaRPr>
          </a:p>
        </p:txBody>
      </p:sp>
      <p:sp>
        <p:nvSpPr>
          <p:cNvPr id="3" name="Freeform: Shape 94">
            <a:extLst>
              <a:ext uri="{FF2B5EF4-FFF2-40B4-BE49-F238E27FC236}">
                <a16:creationId xmlns:a16="http://schemas.microsoft.com/office/drawing/2014/main" id="{DB763A7F-EE47-855C-CA4C-7162A73B9813}"/>
              </a:ext>
            </a:extLst>
          </p:cNvPr>
          <p:cNvSpPr/>
          <p:nvPr/>
        </p:nvSpPr>
        <p:spPr>
          <a:xfrm>
            <a:off x="6228056" y="2211309"/>
            <a:ext cx="5748044" cy="3816424"/>
          </a:xfrm>
          <a:custGeom>
            <a:avLst/>
            <a:gdLst>
              <a:gd name="connsiteX0" fmla="*/ 3877491 w 3952875"/>
              <a:gd name="connsiteY0" fmla="*/ 3295792 h 4095750"/>
              <a:gd name="connsiteX1" fmla="*/ 3034528 w 3952875"/>
              <a:gd name="connsiteY1" fmla="*/ 2520458 h 4095750"/>
              <a:gd name="connsiteX2" fmla="*/ 2997381 w 3952875"/>
              <a:gd name="connsiteY2" fmla="*/ 2485215 h 4095750"/>
              <a:gd name="connsiteX3" fmla="*/ 3021193 w 3952875"/>
              <a:gd name="connsiteY3" fmla="*/ 2444258 h 4095750"/>
              <a:gd name="connsiteX4" fmla="*/ 3215503 w 3952875"/>
              <a:gd name="connsiteY4" fmla="*/ 1302210 h 4095750"/>
              <a:gd name="connsiteX5" fmla="*/ 1768656 w 3952875"/>
              <a:gd name="connsiteY5" fmla="*/ 4905 h 4095750"/>
              <a:gd name="connsiteX6" fmla="*/ 217986 w 3952875"/>
              <a:gd name="connsiteY6" fmla="*/ 810720 h 4095750"/>
              <a:gd name="connsiteX7" fmla="*/ 78921 w 3952875"/>
              <a:gd name="connsiteY7" fmla="*/ 1110757 h 4095750"/>
              <a:gd name="connsiteX8" fmla="*/ 325618 w 3952875"/>
              <a:gd name="connsiteY8" fmla="*/ 2589037 h 4095750"/>
              <a:gd name="connsiteX9" fmla="*/ 1662928 w 3952875"/>
              <a:gd name="connsiteY9" fmla="*/ 3242452 h 4095750"/>
              <a:gd name="connsiteX10" fmla="*/ 2351586 w 3952875"/>
              <a:gd name="connsiteY10" fmla="*/ 3085290 h 4095750"/>
              <a:gd name="connsiteX11" fmla="*/ 2367778 w 3952875"/>
              <a:gd name="connsiteY11" fmla="*/ 3106245 h 4095750"/>
              <a:gd name="connsiteX12" fmla="*/ 3026908 w 3952875"/>
              <a:gd name="connsiteY12" fmla="*/ 4010167 h 4095750"/>
              <a:gd name="connsiteX13" fmla="*/ 3383143 w 3952875"/>
              <a:gd name="connsiteY13" fmla="*/ 4050173 h 4095750"/>
              <a:gd name="connsiteX14" fmla="*/ 3854631 w 3952875"/>
              <a:gd name="connsiteY14" fmla="*/ 3633930 h 4095750"/>
              <a:gd name="connsiteX15" fmla="*/ 3892731 w 3952875"/>
              <a:gd name="connsiteY15" fmla="*/ 3592020 h 4095750"/>
              <a:gd name="connsiteX16" fmla="*/ 3957501 w 3952875"/>
              <a:gd name="connsiteY16" fmla="*/ 3442477 h 4095750"/>
              <a:gd name="connsiteX17" fmla="*/ 3877491 w 3952875"/>
              <a:gd name="connsiteY17" fmla="*/ 3295792 h 4095750"/>
              <a:gd name="connsiteX18" fmla="*/ 1598158 w 3952875"/>
              <a:gd name="connsiteY18" fmla="*/ 3039570 h 4095750"/>
              <a:gd name="connsiteX19" fmla="*/ 194173 w 3952875"/>
              <a:gd name="connsiteY19" fmla="*/ 1613677 h 4095750"/>
              <a:gd name="connsiteX20" fmla="*/ 1625781 w 3952875"/>
              <a:gd name="connsiteY20" fmla="*/ 206835 h 4095750"/>
              <a:gd name="connsiteX21" fmla="*/ 3028813 w 3952875"/>
              <a:gd name="connsiteY21" fmla="*/ 1634632 h 4095750"/>
              <a:gd name="connsiteX22" fmla="*/ 1598158 w 3952875"/>
              <a:gd name="connsiteY22" fmla="*/ 3039570 h 409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952875" h="4095750">
                <a:moveTo>
                  <a:pt x="3877491" y="3295792"/>
                </a:moveTo>
                <a:cubicBezTo>
                  <a:pt x="3595551" y="3038617"/>
                  <a:pt x="3315516" y="2778585"/>
                  <a:pt x="3034528" y="2520458"/>
                </a:cubicBezTo>
                <a:cubicBezTo>
                  <a:pt x="3022146" y="2509027"/>
                  <a:pt x="3009763" y="2496645"/>
                  <a:pt x="2997381" y="2485215"/>
                </a:cubicBezTo>
                <a:cubicBezTo>
                  <a:pt x="3006906" y="2469023"/>
                  <a:pt x="3013574" y="2456640"/>
                  <a:pt x="3021193" y="2444258"/>
                </a:cubicBezTo>
                <a:cubicBezTo>
                  <a:pt x="3227886" y="2088022"/>
                  <a:pt x="3294561" y="1706070"/>
                  <a:pt x="3215503" y="1302210"/>
                </a:cubicBezTo>
                <a:cubicBezTo>
                  <a:pt x="3077391" y="597360"/>
                  <a:pt x="2480174" y="53482"/>
                  <a:pt x="1768656" y="4905"/>
                </a:cubicBezTo>
                <a:cubicBezTo>
                  <a:pt x="1094286" y="-40815"/>
                  <a:pt x="574221" y="233505"/>
                  <a:pt x="217986" y="810720"/>
                </a:cubicBezTo>
                <a:cubicBezTo>
                  <a:pt x="196078" y="846915"/>
                  <a:pt x="104638" y="1035510"/>
                  <a:pt x="78921" y="1110757"/>
                </a:cubicBezTo>
                <a:cubicBezTo>
                  <a:pt x="-76337" y="1647967"/>
                  <a:pt x="-6804" y="2144220"/>
                  <a:pt x="325618" y="2589037"/>
                </a:cubicBezTo>
                <a:cubicBezTo>
                  <a:pt x="657088" y="3031950"/>
                  <a:pt x="1113336" y="3237690"/>
                  <a:pt x="1662928" y="3242452"/>
                </a:cubicBezTo>
                <a:cubicBezTo>
                  <a:pt x="1761036" y="3242452"/>
                  <a:pt x="2142036" y="3175777"/>
                  <a:pt x="2351586" y="3085290"/>
                </a:cubicBezTo>
                <a:cubicBezTo>
                  <a:pt x="2352538" y="3086242"/>
                  <a:pt x="2360158" y="3095767"/>
                  <a:pt x="2367778" y="3106245"/>
                </a:cubicBezTo>
                <a:cubicBezTo>
                  <a:pt x="2587806" y="3407235"/>
                  <a:pt x="2806881" y="3709177"/>
                  <a:pt x="3026908" y="4010167"/>
                </a:cubicBezTo>
                <a:cubicBezTo>
                  <a:pt x="3101203" y="4111133"/>
                  <a:pt x="3289799" y="4132087"/>
                  <a:pt x="3383143" y="4050173"/>
                </a:cubicBezTo>
                <a:cubicBezTo>
                  <a:pt x="3540306" y="3912060"/>
                  <a:pt x="3697468" y="3772995"/>
                  <a:pt x="3854631" y="3633930"/>
                </a:cubicBezTo>
                <a:cubicBezTo>
                  <a:pt x="3868918" y="3621548"/>
                  <a:pt x="3881301" y="3607260"/>
                  <a:pt x="3892731" y="3592020"/>
                </a:cubicBezTo>
                <a:cubicBezTo>
                  <a:pt x="3932736" y="3538680"/>
                  <a:pt x="3952738" y="3503437"/>
                  <a:pt x="3957501" y="3442477"/>
                </a:cubicBezTo>
                <a:cubicBezTo>
                  <a:pt x="3959406" y="3398662"/>
                  <a:pt x="3910828" y="3326273"/>
                  <a:pt x="3877491" y="3295792"/>
                </a:cubicBezTo>
                <a:close/>
                <a:moveTo>
                  <a:pt x="1598158" y="3039570"/>
                </a:moveTo>
                <a:cubicBezTo>
                  <a:pt x="811393" y="3026235"/>
                  <a:pt x="181791" y="2387108"/>
                  <a:pt x="194173" y="1613677"/>
                </a:cubicBezTo>
                <a:cubicBezTo>
                  <a:pt x="206556" y="821197"/>
                  <a:pt x="845683" y="193500"/>
                  <a:pt x="1625781" y="206835"/>
                </a:cubicBezTo>
                <a:cubicBezTo>
                  <a:pt x="2411593" y="220170"/>
                  <a:pt x="3040243" y="860250"/>
                  <a:pt x="3028813" y="1634632"/>
                </a:cubicBezTo>
                <a:cubicBezTo>
                  <a:pt x="3016431" y="2420445"/>
                  <a:pt x="2373493" y="3052905"/>
                  <a:pt x="1598158" y="3039570"/>
                </a:cubicBezTo>
                <a:close/>
              </a:path>
            </a:pathLst>
          </a:custGeom>
          <a:solidFill>
            <a:schemeClr val="bg2"/>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4461862"/>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لمحة عن السلوك الإنساني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لمحة عن السلوك ال</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تنظيمي</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محاور السلوك التنظيمي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السلوك التنظيمي وأهدافه</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الثقافة التنظيمية وخصائصها</a:t>
            </a:r>
            <a:endPar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الصراع وماهيته</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أسباب الصّراع ومؤشراته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endParaRPr kumimoji="0" lang="ko-KR" altLang="en-US"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4133920"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السادسة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إدارة الصّراع التنظيمي</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390786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الآثار السلبية والإيجابية للصراع التنظيمي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مراحل تطور الصّراع </a:t>
            </a:r>
            <a:r>
              <a:rPr kumimoji="0" lang="en-US"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Pondy) </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نموذج بوندي)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مراحل تطور الصّراع  </a:t>
            </a:r>
            <a:r>
              <a:rPr kumimoji="0" lang="en-US"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Rahim's stages of conflict:</a:t>
            </a:r>
            <a:endPar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مستويات الصّراع وأسبابه</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استراتيجيات حل الصّراع بين الأفراد</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استراتيجيات التعامل مع الصّراع التنظيمي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أدوار القائد لتجنب الصّراع </a:t>
            </a: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4133920"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السادسة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إدارة الصّراع التنظيمي</a:t>
            </a:r>
          </a:p>
        </p:txBody>
      </p:sp>
    </p:spTree>
    <p:extLst>
      <p:ext uri="{BB962C8B-B14F-4D97-AF65-F5344CB8AC3E}">
        <p14:creationId xmlns:p14="http://schemas.microsoft.com/office/powerpoint/2010/main" val="15018071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E80A0B-0D69-46E0-B1A7-4E7647C15A57}"/>
              </a:ext>
            </a:extLst>
          </p:cNvPr>
          <p:cNvSpPr txBox="1"/>
          <p:nvPr/>
        </p:nvSpPr>
        <p:spPr>
          <a:xfrm>
            <a:off x="600448" y="592752"/>
            <a:ext cx="10969252" cy="5580246"/>
          </a:xfrm>
          <a:prstGeom prst="rect">
            <a:avLst/>
          </a:prstGeom>
          <a:noFill/>
        </p:spPr>
        <p:txBody>
          <a:bodyPr wrap="square">
            <a:spAutoFit/>
          </a:bodyPr>
          <a:lstStyle/>
          <a:p>
            <a:pPr algn="ctr" rtl="1">
              <a:lnSpc>
                <a:spcPct val="150000"/>
              </a:lnSpc>
            </a:pPr>
            <a:r>
              <a:rPr lang="ar-JO" sz="2000" b="1" dirty="0">
                <a:solidFill>
                  <a:srgbClr val="002060"/>
                </a:solidFill>
                <a:latin typeface="Alexandria" pitchFamily="2" charset="-78"/>
                <a:cs typeface="Alexandria" pitchFamily="2" charset="-78"/>
              </a:rPr>
              <a:t>مقدمة</a:t>
            </a:r>
          </a:p>
          <a:p>
            <a:pPr algn="just" rtl="1">
              <a:lnSpc>
                <a:spcPct val="150000"/>
              </a:lnSpc>
            </a:pPr>
            <a:r>
              <a:rPr lang="ar-JO" sz="2000" dirty="0">
                <a:solidFill>
                  <a:srgbClr val="002060"/>
                </a:solidFill>
                <a:latin typeface="Alexandria" pitchFamily="2" charset="-78"/>
                <a:cs typeface="Alexandria" pitchFamily="2" charset="-78"/>
              </a:rPr>
              <a:t>         تختلف معايير قياس السلوك الإنساني من مجتمع لآخر، إذ </a:t>
            </a:r>
            <a:r>
              <a:rPr lang="ar-SA" sz="2000" dirty="0">
                <a:solidFill>
                  <a:srgbClr val="002060"/>
                </a:solidFill>
                <a:latin typeface="Alexandria" pitchFamily="2" charset="-78"/>
                <a:cs typeface="Alexandria" pitchFamily="2" charset="-78"/>
              </a:rPr>
              <a:t>يتفاوت الأشخاص في قدراتهم واستعداداتهم وميولهم واتجاهاتهم الفكرية</a:t>
            </a:r>
            <a:r>
              <a:rPr lang="ar-JO" sz="2000" dirty="0">
                <a:solidFill>
                  <a:srgbClr val="002060"/>
                </a:solidFill>
                <a:latin typeface="Alexandria" pitchFamily="2" charset="-78"/>
                <a:cs typeface="Alexandria" pitchFamily="2" charset="-78"/>
              </a:rPr>
              <a:t> والثقافية</a:t>
            </a:r>
            <a:r>
              <a:rPr lang="ar-SA" sz="2000" dirty="0">
                <a:solidFill>
                  <a:srgbClr val="002060"/>
                </a:solidFill>
                <a:latin typeface="Alexandria" pitchFamily="2" charset="-78"/>
                <a:cs typeface="Alexandria" pitchFamily="2" charset="-78"/>
              </a:rPr>
              <a:t>، وتربطهم شبكة معقدة من العلاقات المتبادلة . </a:t>
            </a:r>
            <a:endParaRPr lang="ar-JO" sz="2000" dirty="0">
              <a:solidFill>
                <a:srgbClr val="002060"/>
              </a:solidFill>
              <a:latin typeface="Alexandria" pitchFamily="2" charset="-78"/>
              <a:cs typeface="Alexandria" pitchFamily="2" charset="-78"/>
            </a:endParaRPr>
          </a:p>
          <a:p>
            <a:pPr algn="just" rtl="1">
              <a:lnSpc>
                <a:spcPct val="150000"/>
              </a:lnSpc>
            </a:pPr>
            <a:r>
              <a:rPr lang="ar-SA" sz="2000" dirty="0">
                <a:solidFill>
                  <a:srgbClr val="002060"/>
                </a:solidFill>
                <a:latin typeface="Alexandria" pitchFamily="2" charset="-78"/>
                <a:cs typeface="Alexandria" pitchFamily="2" charset="-78"/>
              </a:rPr>
              <a:t>وتشير الدراسات أن وراء كل سلوك يقوم به الإنسان دوافع</a:t>
            </a:r>
            <a:r>
              <a:rPr lang="ar-JO" sz="2000" dirty="0">
                <a:solidFill>
                  <a:srgbClr val="002060"/>
                </a:solidFill>
                <a:latin typeface="Alexandria" pitchFamily="2" charset="-78"/>
                <a:cs typeface="Alexandria" pitchFamily="2" charset="-78"/>
              </a:rPr>
              <a:t> معينة،</a:t>
            </a:r>
            <a:r>
              <a:rPr lang="ar-JO" sz="2000" dirty="0">
                <a:solidFill>
                  <a:schemeClr val="bg1"/>
                </a:solidFill>
                <a:latin typeface="Alexandria" pitchFamily="2" charset="-78"/>
                <a:cs typeface="Alexandria" pitchFamily="2" charset="-78"/>
              </a:rPr>
              <a:t> </a:t>
            </a:r>
            <a:r>
              <a:rPr lang="ar-JO" sz="2000" dirty="0">
                <a:solidFill>
                  <a:srgbClr val="002060"/>
                </a:solidFill>
                <a:latin typeface="Alexandria" pitchFamily="2" charset="-78"/>
                <a:cs typeface="Alexandria" pitchFamily="2" charset="-78"/>
              </a:rPr>
              <a:t>من هنا تبرز أهمية دراسة السلوك الإنساني والتنظيمي للأفراد داخل المنظمات من خلال الفهم والتفسير والتنبؤ والتحكم لتحسين كفاءة المنظمة وتحقيق أهدافها وأهداف العاملين، وتحسين بيئة العمل من حيث أساليب الاتصال والتحفيز وأساليب القيادة المختلفة الموجودة.</a:t>
            </a:r>
            <a:r>
              <a:rPr lang="ar-JO" sz="2000" dirty="0">
                <a:solidFill>
                  <a:srgbClr val="002060"/>
                </a:solidFill>
                <a:latin typeface="Tajawal"/>
                <a:cs typeface="Alexandria" pitchFamily="2" charset="-78"/>
              </a:rPr>
              <a:t> </a:t>
            </a:r>
            <a:r>
              <a:rPr lang="ar-JO" sz="2000" i="0" dirty="0">
                <a:solidFill>
                  <a:srgbClr val="002060"/>
                </a:solidFill>
                <a:effectLst/>
                <a:latin typeface="Tajawal"/>
                <a:cs typeface="Alexandria" pitchFamily="2" charset="-78"/>
              </a:rPr>
              <a:t>فإذا </a:t>
            </a:r>
            <a:r>
              <a:rPr lang="ar-JO" sz="2000" i="0" dirty="0">
                <a:solidFill>
                  <a:srgbClr val="002060"/>
                </a:solidFill>
                <a:effectLst/>
                <a:latin typeface="Alexandria" pitchFamily="2" charset="-78"/>
                <a:cs typeface="Alexandria" pitchFamily="2" charset="-78"/>
              </a:rPr>
              <a:t>فهمت المنظمة دوافع الفرد، ستفهم كيف توظّفها داخل المجموعة، وإذا فهمت آلية تعامل الأفراد مع بعضهم البعض داخل المجموعة الواحدة، ستعرف كيف توظّف هذا لتحقيق </a:t>
            </a:r>
            <a:r>
              <a:rPr lang="ar-JO" sz="2000" dirty="0">
                <a:solidFill>
                  <a:srgbClr val="002060"/>
                </a:solidFill>
                <a:latin typeface="Alexandria" pitchFamily="2" charset="-78"/>
                <a:cs typeface="Alexandria" pitchFamily="2" charset="-78"/>
              </a:rPr>
              <a:t>أ</a:t>
            </a:r>
            <a:r>
              <a:rPr lang="ar-JO" sz="2000" i="0" dirty="0">
                <a:solidFill>
                  <a:srgbClr val="002060"/>
                </a:solidFill>
                <a:effectLst/>
                <a:latin typeface="Alexandria" pitchFamily="2" charset="-78"/>
                <a:cs typeface="Alexandria" pitchFamily="2" charset="-78"/>
              </a:rPr>
              <a:t>هداف المنظمة، وإذا فهمت المنظمة الطريقة المثالية للتعامل مع الأفراد والمجموعات، سيؤدي ذلك إلى انتماء وولاء  وإخلاص العاملين للمنظمة.</a:t>
            </a:r>
          </a:p>
        </p:txBody>
      </p:sp>
      <p:pic>
        <p:nvPicPr>
          <p:cNvPr id="4" name="Picture 2">
            <a:extLst>
              <a:ext uri="{FF2B5EF4-FFF2-40B4-BE49-F238E27FC236}">
                <a16:creationId xmlns:a16="http://schemas.microsoft.com/office/drawing/2014/main" id="{95454D85-E9E4-415B-9D68-A474BB1EAAD0}"/>
              </a:ext>
            </a:extLst>
          </p:cNvPr>
          <p:cNvPicPr>
            <a:picLocks noChangeAspect="1" noChangeArrowheads="1"/>
          </p:cNvPicPr>
          <p:nvPr/>
        </p:nvPicPr>
        <p:blipFill>
          <a:blip r:embed="rId2">
            <a:duotone>
              <a:schemeClr val="accent1">
                <a:shade val="45000"/>
                <a:satMod val="135000"/>
              </a:schemeClr>
              <a:prstClr val="white"/>
            </a:duotone>
          </a:blip>
          <a:srcRect/>
          <a:stretch>
            <a:fillRect/>
          </a:stretch>
        </p:blipFill>
        <p:spPr bwMode="auto">
          <a:xfrm>
            <a:off x="1847528" y="5566977"/>
            <a:ext cx="7194822" cy="1212039"/>
          </a:xfrm>
          <a:prstGeom prst="rect">
            <a:avLst/>
          </a:prstGeom>
          <a:solidFill>
            <a:srgbClr val="00B0F0"/>
          </a:solidFill>
          <a:ln>
            <a:noFill/>
          </a:ln>
          <a:effectLst>
            <a:softEdge rad="112500"/>
          </a:effectLst>
        </p:spPr>
      </p:pic>
      <p:pic>
        <p:nvPicPr>
          <p:cNvPr id="7" name="Picture 18" descr="https://i.gifer.com/7E1c.gif">
            <a:extLst>
              <a:ext uri="{FF2B5EF4-FFF2-40B4-BE49-F238E27FC236}">
                <a16:creationId xmlns:a16="http://schemas.microsoft.com/office/drawing/2014/main" id="{155FA873-DE8B-4F9F-8430-2D275056DCE1}"/>
              </a:ext>
            </a:extLst>
          </p:cNvPr>
          <p:cNvPicPr>
            <a:picLocks noChangeAspect="1" noChangeArrowheads="1" noCrop="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040216" y="5939395"/>
            <a:ext cx="467143" cy="467205"/>
          </a:xfrm>
          <a:prstGeom prst="rect">
            <a:avLst/>
          </a:prstGeom>
          <a:gradFill flip="none" rotWithShape="1">
            <a:gsLst>
              <a:gs pos="0">
                <a:schemeClr val="accent5">
                  <a:lumMod val="89000"/>
                </a:schemeClr>
              </a:gs>
              <a:gs pos="23000">
                <a:schemeClr val="accent5">
                  <a:lumMod val="89000"/>
                </a:schemeClr>
              </a:gs>
              <a:gs pos="69000">
                <a:schemeClr val="accent5">
                  <a:lumMod val="75000"/>
                </a:schemeClr>
              </a:gs>
              <a:gs pos="97000">
                <a:schemeClr val="accent5">
                  <a:lumMod val="70000"/>
                </a:schemeClr>
              </a:gs>
            </a:gsLst>
            <a:path path="circle">
              <a:fillToRect l="50000" t="50000" r="50000" b="50000"/>
            </a:path>
            <a:tileRect/>
          </a:gradFill>
        </p:spPr>
      </p:pic>
      <p:pic>
        <p:nvPicPr>
          <p:cNvPr id="8" name="Graphic 21">
            <a:extLst>
              <a:ext uri="{FF2B5EF4-FFF2-40B4-BE49-F238E27FC236}">
                <a16:creationId xmlns:a16="http://schemas.microsoft.com/office/drawing/2014/main" id="{941FED03-FC89-A2F6-DBD2-D5900CFB558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spTree>
    <p:extLst>
      <p:ext uri="{BB962C8B-B14F-4D97-AF65-F5344CB8AC3E}">
        <p14:creationId xmlns:p14="http://schemas.microsoft.com/office/powerpoint/2010/main" val="6723144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1" name="Oval 250">
            <a:extLst>
              <a:ext uri="{FF2B5EF4-FFF2-40B4-BE49-F238E27FC236}">
                <a16:creationId xmlns:a16="http://schemas.microsoft.com/office/drawing/2014/main" id="{A409EF5D-16F4-429B-994E-C6DEC5DDADDA}"/>
              </a:ext>
            </a:extLst>
          </p:cNvPr>
          <p:cNvSpPr/>
          <p:nvPr/>
        </p:nvSpPr>
        <p:spPr>
          <a:xfrm>
            <a:off x="2295934" y="1298767"/>
            <a:ext cx="7344816" cy="5350213"/>
          </a:xfrm>
          <a:prstGeom prst="ellipse">
            <a:avLst/>
          </a:prstGeom>
          <a:ln/>
        </p:spPr>
        <p:style>
          <a:lnRef idx="1">
            <a:schemeClr val="accent3"/>
          </a:lnRef>
          <a:fillRef idx="2">
            <a:schemeClr val="accent3"/>
          </a:fillRef>
          <a:effectRef idx="1">
            <a:schemeClr val="accent3"/>
          </a:effectRef>
          <a:fontRef idx="minor">
            <a:schemeClr val="dk1"/>
          </a:fontRef>
        </p:style>
        <p:txBody>
          <a:bodyPr rtlCol="0" anchor="ctr"/>
          <a:lstStyle/>
          <a:p>
            <a:pPr algn="ctr" rtl="1" fontAlgn="base"/>
            <a:r>
              <a:rPr lang="ar-JO" sz="1800" b="1" dirty="0">
                <a:solidFill>
                  <a:srgbClr val="00B0F0"/>
                </a:solidFill>
                <a:latin typeface="Alexandria" pitchFamily="2" charset="-78"/>
                <a:cs typeface="Alexandria" pitchFamily="2" charset="-78"/>
              </a:rPr>
              <a:t>يُعرف السلوك الإنساني بأنه الأفعال والنشاطات التي تصدر عن الفرد في حياته العامة أو الخاصة ويُعبر عنها من خلال علاقاته بمن حوله. </a:t>
            </a:r>
          </a:p>
          <a:p>
            <a:pPr algn="r" rtl="1" fontAlgn="base"/>
            <a:endParaRPr lang="ar-JO" sz="1800" b="1" dirty="0">
              <a:solidFill>
                <a:schemeClr val="accent1"/>
              </a:solidFill>
              <a:latin typeface="Alexandria" pitchFamily="2" charset="-78"/>
              <a:cs typeface="Alexandria" pitchFamily="2" charset="-78"/>
            </a:endParaRPr>
          </a:p>
          <a:p>
            <a:pPr algn="r" rtl="1" fontAlgn="base"/>
            <a:r>
              <a:rPr lang="ar-AE" sz="1800" b="1" dirty="0">
                <a:solidFill>
                  <a:schemeClr val="tx1"/>
                </a:solidFill>
                <a:latin typeface="Alexandria" pitchFamily="2" charset="-78"/>
                <a:cs typeface="Alexandria" pitchFamily="2" charset="-78"/>
              </a:rPr>
              <a:t>- </a:t>
            </a:r>
            <a:r>
              <a:rPr lang="ar-JO" sz="1800" b="1" dirty="0">
                <a:solidFill>
                  <a:schemeClr val="tx1"/>
                </a:solidFill>
                <a:latin typeface="Alexandria" pitchFamily="2" charset="-78"/>
                <a:cs typeface="Alexandria" pitchFamily="2" charset="-78"/>
              </a:rPr>
              <a:t>سلوك مسبب بمعنى أنه مدفوع بدوافع معينة قد تكون حاجات ورغبات يريد إشباعها.</a:t>
            </a:r>
            <a:br>
              <a:rPr lang="ar-JO" sz="1800" b="1" dirty="0">
                <a:solidFill>
                  <a:schemeClr val="tx1"/>
                </a:solidFill>
                <a:latin typeface="Alexandria" pitchFamily="2" charset="-78"/>
                <a:cs typeface="Alexandria" pitchFamily="2" charset="-78"/>
              </a:rPr>
            </a:br>
            <a:r>
              <a:rPr lang="ar-AE" sz="1800" b="1" dirty="0">
                <a:solidFill>
                  <a:schemeClr val="tx1"/>
                </a:solidFill>
                <a:latin typeface="Alexandria" pitchFamily="2" charset="-78"/>
                <a:cs typeface="Alexandria" pitchFamily="2" charset="-78"/>
              </a:rPr>
              <a:t>-</a:t>
            </a:r>
            <a:r>
              <a:rPr lang="ar-JO" sz="1800" b="1" dirty="0">
                <a:solidFill>
                  <a:schemeClr val="tx1"/>
                </a:solidFill>
                <a:latin typeface="Alexandria" pitchFamily="2" charset="-78"/>
                <a:cs typeface="Alexandria" pitchFamily="2" charset="-78"/>
              </a:rPr>
              <a:t> سلوك هادف يسعى إلى تحقيق شئ ما.</a:t>
            </a:r>
            <a:br>
              <a:rPr lang="ar-JO" sz="1800" b="1" dirty="0">
                <a:solidFill>
                  <a:schemeClr val="tx1"/>
                </a:solidFill>
                <a:latin typeface="Alexandria" pitchFamily="2" charset="-78"/>
                <a:cs typeface="Alexandria" pitchFamily="2" charset="-78"/>
              </a:rPr>
            </a:br>
            <a:r>
              <a:rPr lang="ar-AE" sz="1800" b="1" dirty="0">
                <a:solidFill>
                  <a:schemeClr val="tx1"/>
                </a:solidFill>
                <a:latin typeface="Alexandria" pitchFamily="2" charset="-78"/>
                <a:cs typeface="Alexandria" pitchFamily="2" charset="-78"/>
              </a:rPr>
              <a:t>- </a:t>
            </a:r>
            <a:r>
              <a:rPr lang="ar-JO" sz="1800" b="1" dirty="0">
                <a:solidFill>
                  <a:schemeClr val="tx1"/>
                </a:solidFill>
                <a:latin typeface="Alexandria" pitchFamily="2" charset="-78"/>
                <a:cs typeface="Alexandria" pitchFamily="2" charset="-78"/>
              </a:rPr>
              <a:t>سلوك متنوّع يظهر فى صور متعددة حتى يستطيع أن يتكيف مع المواقف التى تواجه الفرد.</a:t>
            </a:r>
            <a:br>
              <a:rPr lang="ar-JO" sz="1800" b="1" dirty="0">
                <a:solidFill>
                  <a:schemeClr val="tx1"/>
                </a:solidFill>
                <a:latin typeface="Alexandria" pitchFamily="2" charset="-78"/>
                <a:cs typeface="Alexandria" pitchFamily="2" charset="-78"/>
              </a:rPr>
            </a:br>
            <a:r>
              <a:rPr lang="ar-AE" sz="1800" b="1" dirty="0">
                <a:solidFill>
                  <a:schemeClr val="tx1"/>
                </a:solidFill>
                <a:latin typeface="Alexandria" pitchFamily="2" charset="-78"/>
                <a:cs typeface="Alexandria" pitchFamily="2" charset="-78"/>
              </a:rPr>
              <a:t>- </a:t>
            </a:r>
            <a:r>
              <a:rPr lang="ar-JO" sz="1800" b="1" dirty="0">
                <a:solidFill>
                  <a:schemeClr val="tx1"/>
                </a:solidFill>
                <a:latin typeface="Alexandria" pitchFamily="2" charset="-78"/>
                <a:cs typeface="Alexandria" pitchFamily="2" charset="-78"/>
              </a:rPr>
              <a:t>سلوك مرن يختلف حسب المواقف المختلفة والعوامل المحيطة بها.</a:t>
            </a:r>
          </a:p>
        </p:txBody>
      </p:sp>
      <p:sp>
        <p:nvSpPr>
          <p:cNvPr id="7" name="TextBox 6">
            <a:extLst>
              <a:ext uri="{FF2B5EF4-FFF2-40B4-BE49-F238E27FC236}">
                <a16:creationId xmlns:a16="http://schemas.microsoft.com/office/drawing/2014/main" id="{E82A5630-255C-4A05-A277-9E7DE3BD3029}"/>
              </a:ext>
            </a:extLst>
          </p:cNvPr>
          <p:cNvSpPr txBox="1"/>
          <p:nvPr/>
        </p:nvSpPr>
        <p:spPr>
          <a:xfrm>
            <a:off x="2639616" y="540921"/>
            <a:ext cx="611632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800" b="1" i="0" u="none" strike="noStrike" kern="0" cap="none" spc="0" normalizeH="0" baseline="0" noProof="0" dirty="0">
                <a:ln>
                  <a:noFill/>
                </a:ln>
                <a:solidFill>
                  <a:schemeClr val="tx1"/>
                </a:solidFill>
                <a:effectLst/>
                <a:uLnTx/>
                <a:uFillTx/>
                <a:latin typeface="Alexandria" pitchFamily="2" charset="-78"/>
                <a:ea typeface="+mn-ea"/>
                <a:cs typeface="Alexandria" pitchFamily="2" charset="-78"/>
                <a:sym typeface="Arial"/>
              </a:rPr>
              <a:t>السلوك الإنساني</a:t>
            </a:r>
            <a:endParaRPr kumimoji="0" lang="ar-JO" sz="2800" b="0" i="0" u="none" strike="noStrike" kern="0" cap="none" spc="0" normalizeH="0" baseline="0" noProof="0" dirty="0">
              <a:ln>
                <a:noFill/>
              </a:ln>
              <a:solidFill>
                <a:schemeClr val="tx1"/>
              </a:solidFill>
              <a:effectLst/>
              <a:uLnTx/>
              <a:uFillTx/>
              <a:latin typeface="Alexandria" pitchFamily="2" charset="-78"/>
              <a:ea typeface="+mn-ea"/>
              <a:cs typeface="Alexandria" pitchFamily="2" charset="-78"/>
              <a:sym typeface="Arial"/>
            </a:endParaRPr>
          </a:p>
        </p:txBody>
      </p:sp>
      <p:sp>
        <p:nvSpPr>
          <p:cNvPr id="10" name="Oval 9">
            <a:extLst>
              <a:ext uri="{FF2B5EF4-FFF2-40B4-BE49-F238E27FC236}">
                <a16:creationId xmlns:a16="http://schemas.microsoft.com/office/drawing/2014/main" id="{7A528341-95D3-4BB2-BC61-A5073C459626}"/>
              </a:ext>
            </a:extLst>
          </p:cNvPr>
          <p:cNvSpPr/>
          <p:nvPr/>
        </p:nvSpPr>
        <p:spPr>
          <a:xfrm>
            <a:off x="558978" y="2124446"/>
            <a:ext cx="1792605" cy="9912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altLang="ko-KR" sz="2000" b="1" dirty="0">
                <a:latin typeface="Alexandria" pitchFamily="2" charset="-78"/>
                <a:cs typeface="Alexandria" pitchFamily="2" charset="-78"/>
              </a:rPr>
              <a:t>احتياجات</a:t>
            </a:r>
            <a:endParaRPr lang="ko-KR" altLang="en-US" sz="2000" b="1" dirty="0">
              <a:latin typeface="Alexandria" pitchFamily="2" charset="-78"/>
            </a:endParaRPr>
          </a:p>
        </p:txBody>
      </p:sp>
      <p:sp>
        <p:nvSpPr>
          <p:cNvPr id="11" name="Oval 10">
            <a:extLst>
              <a:ext uri="{FF2B5EF4-FFF2-40B4-BE49-F238E27FC236}">
                <a16:creationId xmlns:a16="http://schemas.microsoft.com/office/drawing/2014/main" id="{4C3E12A2-67B3-4D0E-A243-B4CD7A00CF89}"/>
              </a:ext>
            </a:extLst>
          </p:cNvPr>
          <p:cNvSpPr/>
          <p:nvPr/>
        </p:nvSpPr>
        <p:spPr>
          <a:xfrm>
            <a:off x="9585101" y="2118086"/>
            <a:ext cx="1984599" cy="942449"/>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altLang="ko-KR" sz="2400" dirty="0">
                <a:latin typeface="Alexandria" pitchFamily="2" charset="-78"/>
                <a:cs typeface="Alexandria" pitchFamily="2" charset="-78"/>
              </a:rPr>
              <a:t>رغبات</a:t>
            </a:r>
            <a:endParaRPr lang="ko-KR" altLang="en-US" sz="2400" dirty="0">
              <a:latin typeface="Alexandria" pitchFamily="2" charset="-78"/>
            </a:endParaRPr>
          </a:p>
        </p:txBody>
      </p:sp>
      <p:sp>
        <p:nvSpPr>
          <p:cNvPr id="12" name="Oval 11">
            <a:extLst>
              <a:ext uri="{FF2B5EF4-FFF2-40B4-BE49-F238E27FC236}">
                <a16:creationId xmlns:a16="http://schemas.microsoft.com/office/drawing/2014/main" id="{35778FAA-C015-44BE-82C2-4BE20B33C28C}"/>
              </a:ext>
            </a:extLst>
          </p:cNvPr>
          <p:cNvSpPr/>
          <p:nvPr/>
        </p:nvSpPr>
        <p:spPr>
          <a:xfrm>
            <a:off x="698144" y="5589624"/>
            <a:ext cx="1941471" cy="1059356"/>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altLang="ko-KR" sz="2000" b="1" dirty="0">
                <a:latin typeface="Alexandria" pitchFamily="2" charset="-78"/>
                <a:cs typeface="Alexandria" pitchFamily="2" charset="-78"/>
              </a:rPr>
              <a:t>أ</a:t>
            </a:r>
            <a:r>
              <a:rPr lang="ar-JO" altLang="ko-KR" sz="2000" b="1" dirty="0">
                <a:latin typeface="Alexandria" pitchFamily="2" charset="-78"/>
                <a:cs typeface="Alexandria" pitchFamily="2" charset="-78"/>
              </a:rPr>
              <a:t>هداف</a:t>
            </a:r>
            <a:endParaRPr lang="ko-KR" altLang="en-US" sz="2000" b="1" dirty="0">
              <a:latin typeface="Alexandria" pitchFamily="2" charset="-78"/>
            </a:endParaRPr>
          </a:p>
        </p:txBody>
      </p:sp>
      <p:sp>
        <p:nvSpPr>
          <p:cNvPr id="13" name="Oval 12">
            <a:extLst>
              <a:ext uri="{FF2B5EF4-FFF2-40B4-BE49-F238E27FC236}">
                <a16:creationId xmlns:a16="http://schemas.microsoft.com/office/drawing/2014/main" id="{79BE57D3-686C-483D-8411-CB5E2D4952A9}"/>
              </a:ext>
            </a:extLst>
          </p:cNvPr>
          <p:cNvSpPr/>
          <p:nvPr/>
        </p:nvSpPr>
        <p:spPr>
          <a:xfrm>
            <a:off x="9585101" y="5764475"/>
            <a:ext cx="2116287" cy="942449"/>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altLang="ko-KR" sz="2400" dirty="0">
                <a:latin typeface="Alexandria" pitchFamily="2" charset="-78"/>
                <a:cs typeface="Alexandria" pitchFamily="2" charset="-78"/>
              </a:rPr>
              <a:t>دوافع</a:t>
            </a:r>
            <a:endParaRPr lang="ko-KR" altLang="en-US" sz="2400" dirty="0">
              <a:latin typeface="Alexandria" pitchFamily="2" charset="-78"/>
            </a:endParaRPr>
          </a:p>
        </p:txBody>
      </p:sp>
      <p:pic>
        <p:nvPicPr>
          <p:cNvPr id="3" name="Graphic 21">
            <a:extLst>
              <a:ext uri="{FF2B5EF4-FFF2-40B4-BE49-F238E27FC236}">
                <a16:creationId xmlns:a16="http://schemas.microsoft.com/office/drawing/2014/main" id="{AA9A272F-6FAB-56CD-77EC-67FB518854B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spTree>
    <p:extLst>
      <p:ext uri="{BB962C8B-B14F-4D97-AF65-F5344CB8AC3E}">
        <p14:creationId xmlns:p14="http://schemas.microsoft.com/office/powerpoint/2010/main" val="10356873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a:xfrm>
            <a:off x="0" y="132083"/>
            <a:ext cx="12192000" cy="775778"/>
          </a:xfrm>
        </p:spPr>
        <p:txBody>
          <a:bodyPr>
            <a:normAutofit/>
          </a:bodyPr>
          <a:lstStyle/>
          <a:p>
            <a:r>
              <a:rPr lang="ar-JO" sz="2800" dirty="0">
                <a:solidFill>
                  <a:schemeClr val="tx1"/>
                </a:solidFill>
              </a:rPr>
              <a:t>السلوك التنظيمي</a:t>
            </a:r>
            <a:endParaRPr lang="en-US" sz="2800" dirty="0">
              <a:solidFill>
                <a:schemeClr val="tx1"/>
              </a:solidFill>
              <a:cs typeface="+mj-cs"/>
            </a:endParaRPr>
          </a:p>
        </p:txBody>
      </p:sp>
      <p:grpSp>
        <p:nvGrpSpPr>
          <p:cNvPr id="5" name="Group 249">
            <a:extLst>
              <a:ext uri="{FF2B5EF4-FFF2-40B4-BE49-F238E27FC236}">
                <a16:creationId xmlns:a16="http://schemas.microsoft.com/office/drawing/2014/main" id="{4D9A316E-E7F3-43ED-BAC8-D619C738D491}"/>
              </a:ext>
            </a:extLst>
          </p:cNvPr>
          <p:cNvGrpSpPr/>
          <p:nvPr/>
        </p:nvGrpSpPr>
        <p:grpSpPr>
          <a:xfrm>
            <a:off x="434139" y="1593085"/>
            <a:ext cx="4077686" cy="4606899"/>
            <a:chOff x="1115616" y="1926357"/>
            <a:chExt cx="3181047" cy="3151101"/>
          </a:xfrm>
          <a:solidFill>
            <a:srgbClr val="00B0F0"/>
          </a:solidFill>
        </p:grpSpPr>
        <p:sp>
          <p:nvSpPr>
            <p:cNvPr id="251" name="Oval 250">
              <a:extLst>
                <a:ext uri="{FF2B5EF4-FFF2-40B4-BE49-F238E27FC236}">
                  <a16:creationId xmlns:a16="http://schemas.microsoft.com/office/drawing/2014/main" id="{A409EF5D-16F4-429B-994E-C6DEC5DDADDA}"/>
                </a:ext>
              </a:extLst>
            </p:cNvPr>
            <p:cNvSpPr/>
            <p:nvPr/>
          </p:nvSpPr>
          <p:spPr>
            <a:xfrm>
              <a:off x="1403648" y="2214389"/>
              <a:ext cx="2592288" cy="2592288"/>
            </a:xfrm>
            <a:prstGeom prst="ellipse">
              <a:avLst/>
            </a:prstGeom>
            <a:grp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ko-KR" altLang="en-US" sz="2700" dirty="0">
                <a:latin typeface="Alexandria" pitchFamily="2" charset="-78"/>
              </a:endParaRPr>
            </a:p>
          </p:txBody>
        </p:sp>
        <p:sp>
          <p:nvSpPr>
            <p:cNvPr id="252" name="Arc 31">
              <a:extLst>
                <a:ext uri="{FF2B5EF4-FFF2-40B4-BE49-F238E27FC236}">
                  <a16:creationId xmlns:a16="http://schemas.microsoft.com/office/drawing/2014/main" id="{E7AB71C2-3280-4374-A577-115793D909E4}"/>
                </a:ext>
              </a:extLst>
            </p:cNvPr>
            <p:cNvSpPr>
              <a:spLocks/>
            </p:cNvSpPr>
            <p:nvPr/>
          </p:nvSpPr>
          <p:spPr bwMode="auto">
            <a:xfrm rot="16200000">
              <a:off x="1114240" y="1927733"/>
              <a:ext cx="1413384" cy="1410632"/>
            </a:xfrm>
            <a:custGeom>
              <a:avLst/>
              <a:gdLst>
                <a:gd name="T0" fmla="*/ 693238 w 19905"/>
                <a:gd name="T1" fmla="*/ 0 h 19873"/>
                <a:gd name="T2" fmla="*/ 1630691 w 19905"/>
                <a:gd name="T3" fmla="*/ 940395 h 19873"/>
                <a:gd name="T4" fmla="*/ 0 w 19905"/>
                <a:gd name="T5" fmla="*/ 1627065 h 19873"/>
                <a:gd name="T6" fmla="*/ 0 60000 65536"/>
                <a:gd name="T7" fmla="*/ 0 60000 65536"/>
                <a:gd name="T8" fmla="*/ 0 60000 65536"/>
                <a:gd name="T9" fmla="*/ 0 w 19905"/>
                <a:gd name="T10" fmla="*/ 0 h 19873"/>
                <a:gd name="T11" fmla="*/ 19905 w 19905"/>
                <a:gd name="T12" fmla="*/ 19873 h 19873"/>
              </a:gdLst>
              <a:ahLst/>
              <a:cxnLst>
                <a:cxn ang="T6">
                  <a:pos x="T0" y="T1"/>
                </a:cxn>
                <a:cxn ang="T7">
                  <a:pos x="T2" y="T3"/>
                </a:cxn>
                <a:cxn ang="T8">
                  <a:pos x="T4" y="T5"/>
                </a:cxn>
              </a:cxnLst>
              <a:rect l="T9" t="T10" r="T11" b="T12"/>
              <a:pathLst>
                <a:path w="19905" h="19873" fill="none" extrusionOk="0">
                  <a:moveTo>
                    <a:pt x="8462" y="-1"/>
                  </a:moveTo>
                  <a:cubicBezTo>
                    <a:pt x="13623" y="2197"/>
                    <a:pt x="17727" y="6316"/>
                    <a:pt x="19905" y="11485"/>
                  </a:cubicBezTo>
                </a:path>
                <a:path w="19905" h="19873" stroke="0" extrusionOk="0">
                  <a:moveTo>
                    <a:pt x="8462" y="-1"/>
                  </a:moveTo>
                  <a:cubicBezTo>
                    <a:pt x="13623" y="2197"/>
                    <a:pt x="17727" y="6316"/>
                    <a:pt x="19905" y="11485"/>
                  </a:cubicBezTo>
                  <a:lnTo>
                    <a:pt x="0" y="19873"/>
                  </a:lnTo>
                  <a:close/>
                </a:path>
              </a:pathLst>
            </a:custGeom>
            <a:grpFill/>
            <a:ln>
              <a:headEnd/>
              <a:tailEnd type="triangle" w="med" len="sm"/>
            </a:ln>
          </p:spPr>
          <p:style>
            <a:lnRef idx="1">
              <a:schemeClr val="accent1"/>
            </a:lnRef>
            <a:fillRef idx="2">
              <a:schemeClr val="accent1"/>
            </a:fillRef>
            <a:effectRef idx="1">
              <a:schemeClr val="accent1"/>
            </a:effectRef>
            <a:fontRef idx="minor">
              <a:schemeClr val="dk1"/>
            </a:fontRef>
          </p:style>
          <p:txBody>
            <a:bodyPr wrap="none" anchor="ctr"/>
            <a:lstStyle/>
            <a:p>
              <a:endParaRPr lang="ko-KR" altLang="en-US" sz="1600" dirty="0">
                <a:latin typeface="Alexandria" pitchFamily="2" charset="-78"/>
              </a:endParaRPr>
            </a:p>
          </p:txBody>
        </p:sp>
        <p:sp>
          <p:nvSpPr>
            <p:cNvPr id="253" name="Arc 31">
              <a:extLst>
                <a:ext uri="{FF2B5EF4-FFF2-40B4-BE49-F238E27FC236}">
                  <a16:creationId xmlns:a16="http://schemas.microsoft.com/office/drawing/2014/main" id="{650A1A1A-D2DB-4260-8595-33AA00455DA1}"/>
                </a:ext>
              </a:extLst>
            </p:cNvPr>
            <p:cNvSpPr>
              <a:spLocks/>
            </p:cNvSpPr>
            <p:nvPr/>
          </p:nvSpPr>
          <p:spPr bwMode="auto">
            <a:xfrm rot="5400000">
              <a:off x="2851957" y="3665450"/>
              <a:ext cx="1413384" cy="1410632"/>
            </a:xfrm>
            <a:custGeom>
              <a:avLst/>
              <a:gdLst>
                <a:gd name="T0" fmla="*/ 693238 w 19905"/>
                <a:gd name="T1" fmla="*/ 0 h 19873"/>
                <a:gd name="T2" fmla="*/ 1630691 w 19905"/>
                <a:gd name="T3" fmla="*/ 940395 h 19873"/>
                <a:gd name="T4" fmla="*/ 0 w 19905"/>
                <a:gd name="T5" fmla="*/ 1627065 h 19873"/>
                <a:gd name="T6" fmla="*/ 0 60000 65536"/>
                <a:gd name="T7" fmla="*/ 0 60000 65536"/>
                <a:gd name="T8" fmla="*/ 0 60000 65536"/>
                <a:gd name="T9" fmla="*/ 0 w 19905"/>
                <a:gd name="T10" fmla="*/ 0 h 19873"/>
                <a:gd name="T11" fmla="*/ 19905 w 19905"/>
                <a:gd name="T12" fmla="*/ 19873 h 19873"/>
              </a:gdLst>
              <a:ahLst/>
              <a:cxnLst>
                <a:cxn ang="T6">
                  <a:pos x="T0" y="T1"/>
                </a:cxn>
                <a:cxn ang="T7">
                  <a:pos x="T2" y="T3"/>
                </a:cxn>
                <a:cxn ang="T8">
                  <a:pos x="T4" y="T5"/>
                </a:cxn>
              </a:cxnLst>
              <a:rect l="T9" t="T10" r="T11" b="T12"/>
              <a:pathLst>
                <a:path w="19905" h="19873" fill="none" extrusionOk="0">
                  <a:moveTo>
                    <a:pt x="8462" y="-1"/>
                  </a:moveTo>
                  <a:cubicBezTo>
                    <a:pt x="13623" y="2197"/>
                    <a:pt x="17727" y="6316"/>
                    <a:pt x="19905" y="11485"/>
                  </a:cubicBezTo>
                </a:path>
                <a:path w="19905" h="19873" stroke="0" extrusionOk="0">
                  <a:moveTo>
                    <a:pt x="8462" y="-1"/>
                  </a:moveTo>
                  <a:cubicBezTo>
                    <a:pt x="13623" y="2197"/>
                    <a:pt x="17727" y="6316"/>
                    <a:pt x="19905" y="11485"/>
                  </a:cubicBezTo>
                  <a:lnTo>
                    <a:pt x="0" y="19873"/>
                  </a:lnTo>
                  <a:close/>
                </a:path>
              </a:pathLst>
            </a:custGeom>
            <a:grpFill/>
            <a:ln>
              <a:headEnd/>
              <a:tailEnd type="triangle" w="med" len="sm"/>
            </a:ln>
          </p:spPr>
          <p:style>
            <a:lnRef idx="1">
              <a:schemeClr val="accent1"/>
            </a:lnRef>
            <a:fillRef idx="2">
              <a:schemeClr val="accent1"/>
            </a:fillRef>
            <a:effectRef idx="1">
              <a:schemeClr val="accent1"/>
            </a:effectRef>
            <a:fontRef idx="minor">
              <a:schemeClr val="dk1"/>
            </a:fontRef>
          </p:style>
          <p:txBody>
            <a:bodyPr wrap="none" anchor="ctr"/>
            <a:lstStyle/>
            <a:p>
              <a:endParaRPr lang="ko-KR" altLang="en-US" sz="1600" dirty="0">
                <a:latin typeface="Alexandria" pitchFamily="2" charset="-78"/>
              </a:endParaRPr>
            </a:p>
          </p:txBody>
        </p:sp>
        <p:sp>
          <p:nvSpPr>
            <p:cNvPr id="254" name="Arc 31">
              <a:extLst>
                <a:ext uri="{FF2B5EF4-FFF2-40B4-BE49-F238E27FC236}">
                  <a16:creationId xmlns:a16="http://schemas.microsoft.com/office/drawing/2014/main" id="{102496A6-BBED-4B9F-B1A9-5D5EEE7EAE97}"/>
                </a:ext>
              </a:extLst>
            </p:cNvPr>
            <p:cNvSpPr>
              <a:spLocks/>
            </p:cNvSpPr>
            <p:nvPr/>
          </p:nvSpPr>
          <p:spPr bwMode="auto">
            <a:xfrm>
              <a:off x="2883279" y="1965909"/>
              <a:ext cx="1413384" cy="1410632"/>
            </a:xfrm>
            <a:custGeom>
              <a:avLst/>
              <a:gdLst>
                <a:gd name="T0" fmla="*/ 693238 w 19905"/>
                <a:gd name="T1" fmla="*/ 0 h 19873"/>
                <a:gd name="T2" fmla="*/ 1630691 w 19905"/>
                <a:gd name="T3" fmla="*/ 940395 h 19873"/>
                <a:gd name="T4" fmla="*/ 0 w 19905"/>
                <a:gd name="T5" fmla="*/ 1627065 h 19873"/>
                <a:gd name="T6" fmla="*/ 0 60000 65536"/>
                <a:gd name="T7" fmla="*/ 0 60000 65536"/>
                <a:gd name="T8" fmla="*/ 0 60000 65536"/>
                <a:gd name="T9" fmla="*/ 0 w 19905"/>
                <a:gd name="T10" fmla="*/ 0 h 19873"/>
                <a:gd name="T11" fmla="*/ 19905 w 19905"/>
                <a:gd name="T12" fmla="*/ 19873 h 19873"/>
              </a:gdLst>
              <a:ahLst/>
              <a:cxnLst>
                <a:cxn ang="T6">
                  <a:pos x="T0" y="T1"/>
                </a:cxn>
                <a:cxn ang="T7">
                  <a:pos x="T2" y="T3"/>
                </a:cxn>
                <a:cxn ang="T8">
                  <a:pos x="T4" y="T5"/>
                </a:cxn>
              </a:cxnLst>
              <a:rect l="T9" t="T10" r="T11" b="T12"/>
              <a:pathLst>
                <a:path w="19905" h="19873" fill="none" extrusionOk="0">
                  <a:moveTo>
                    <a:pt x="8462" y="-1"/>
                  </a:moveTo>
                  <a:cubicBezTo>
                    <a:pt x="13623" y="2197"/>
                    <a:pt x="17727" y="6316"/>
                    <a:pt x="19905" y="11485"/>
                  </a:cubicBezTo>
                </a:path>
                <a:path w="19905" h="19873" stroke="0" extrusionOk="0">
                  <a:moveTo>
                    <a:pt x="8462" y="-1"/>
                  </a:moveTo>
                  <a:cubicBezTo>
                    <a:pt x="13623" y="2197"/>
                    <a:pt x="17727" y="6316"/>
                    <a:pt x="19905" y="11485"/>
                  </a:cubicBezTo>
                  <a:lnTo>
                    <a:pt x="0" y="19873"/>
                  </a:lnTo>
                  <a:close/>
                </a:path>
              </a:pathLst>
            </a:custGeom>
            <a:grpFill/>
            <a:ln>
              <a:headEnd/>
              <a:tailEnd type="triangle" w="med" len="sm"/>
            </a:ln>
          </p:spPr>
          <p:style>
            <a:lnRef idx="1">
              <a:schemeClr val="accent1"/>
            </a:lnRef>
            <a:fillRef idx="2">
              <a:schemeClr val="accent1"/>
            </a:fillRef>
            <a:effectRef idx="1">
              <a:schemeClr val="accent1"/>
            </a:effectRef>
            <a:fontRef idx="minor">
              <a:schemeClr val="dk1"/>
            </a:fontRef>
          </p:style>
          <p:txBody>
            <a:bodyPr wrap="none" anchor="ctr"/>
            <a:lstStyle/>
            <a:p>
              <a:endParaRPr lang="ko-KR" altLang="en-US" sz="1600" dirty="0">
                <a:latin typeface="Alexandria" pitchFamily="2" charset="-78"/>
              </a:endParaRPr>
            </a:p>
          </p:txBody>
        </p:sp>
        <p:sp>
          <p:nvSpPr>
            <p:cNvPr id="255" name="Arc 31">
              <a:extLst>
                <a:ext uri="{FF2B5EF4-FFF2-40B4-BE49-F238E27FC236}">
                  <a16:creationId xmlns:a16="http://schemas.microsoft.com/office/drawing/2014/main" id="{637A36A2-0EF9-4912-80C1-489F40E11EAC}"/>
                </a:ext>
              </a:extLst>
            </p:cNvPr>
            <p:cNvSpPr>
              <a:spLocks/>
            </p:cNvSpPr>
            <p:nvPr/>
          </p:nvSpPr>
          <p:spPr bwMode="auto">
            <a:xfrm rot="10800000">
              <a:off x="1146040" y="3653735"/>
              <a:ext cx="1413384" cy="1410632"/>
            </a:xfrm>
            <a:custGeom>
              <a:avLst/>
              <a:gdLst>
                <a:gd name="T0" fmla="*/ 693238 w 19905"/>
                <a:gd name="T1" fmla="*/ 0 h 19873"/>
                <a:gd name="T2" fmla="*/ 1630691 w 19905"/>
                <a:gd name="T3" fmla="*/ 940395 h 19873"/>
                <a:gd name="T4" fmla="*/ 0 w 19905"/>
                <a:gd name="T5" fmla="*/ 1627065 h 19873"/>
                <a:gd name="T6" fmla="*/ 0 60000 65536"/>
                <a:gd name="T7" fmla="*/ 0 60000 65536"/>
                <a:gd name="T8" fmla="*/ 0 60000 65536"/>
                <a:gd name="T9" fmla="*/ 0 w 19905"/>
                <a:gd name="T10" fmla="*/ 0 h 19873"/>
                <a:gd name="T11" fmla="*/ 19905 w 19905"/>
                <a:gd name="T12" fmla="*/ 19873 h 19873"/>
              </a:gdLst>
              <a:ahLst/>
              <a:cxnLst>
                <a:cxn ang="T6">
                  <a:pos x="T0" y="T1"/>
                </a:cxn>
                <a:cxn ang="T7">
                  <a:pos x="T2" y="T3"/>
                </a:cxn>
                <a:cxn ang="T8">
                  <a:pos x="T4" y="T5"/>
                </a:cxn>
              </a:cxnLst>
              <a:rect l="T9" t="T10" r="T11" b="T12"/>
              <a:pathLst>
                <a:path w="19905" h="19873" fill="none" extrusionOk="0">
                  <a:moveTo>
                    <a:pt x="8462" y="-1"/>
                  </a:moveTo>
                  <a:cubicBezTo>
                    <a:pt x="13623" y="2197"/>
                    <a:pt x="17727" y="6316"/>
                    <a:pt x="19905" y="11485"/>
                  </a:cubicBezTo>
                </a:path>
                <a:path w="19905" h="19873" stroke="0" extrusionOk="0">
                  <a:moveTo>
                    <a:pt x="8462" y="-1"/>
                  </a:moveTo>
                  <a:cubicBezTo>
                    <a:pt x="13623" y="2197"/>
                    <a:pt x="17727" y="6316"/>
                    <a:pt x="19905" y="11485"/>
                  </a:cubicBezTo>
                  <a:lnTo>
                    <a:pt x="0" y="19873"/>
                  </a:lnTo>
                  <a:close/>
                </a:path>
              </a:pathLst>
            </a:custGeom>
            <a:grpFill/>
            <a:ln>
              <a:headEnd/>
              <a:tailEnd type="triangle" w="med" len="sm"/>
            </a:ln>
          </p:spPr>
          <p:style>
            <a:lnRef idx="1">
              <a:schemeClr val="accent1"/>
            </a:lnRef>
            <a:fillRef idx="2">
              <a:schemeClr val="accent1"/>
            </a:fillRef>
            <a:effectRef idx="1">
              <a:schemeClr val="accent1"/>
            </a:effectRef>
            <a:fontRef idx="minor">
              <a:schemeClr val="dk1"/>
            </a:fontRef>
          </p:style>
          <p:txBody>
            <a:bodyPr wrap="none" anchor="ctr"/>
            <a:lstStyle/>
            <a:p>
              <a:endParaRPr lang="ko-KR" altLang="en-US" sz="1600" dirty="0">
                <a:latin typeface="Alexandria" pitchFamily="2" charset="-78"/>
              </a:endParaRPr>
            </a:p>
          </p:txBody>
        </p:sp>
      </p:grpSp>
      <p:sp>
        <p:nvSpPr>
          <p:cNvPr id="256" name="Oval 255">
            <a:extLst>
              <a:ext uri="{FF2B5EF4-FFF2-40B4-BE49-F238E27FC236}">
                <a16:creationId xmlns:a16="http://schemas.microsoft.com/office/drawing/2014/main" id="{BF1DB808-51E2-4CCF-AB61-ECEC5ADF238F}"/>
              </a:ext>
            </a:extLst>
          </p:cNvPr>
          <p:cNvSpPr/>
          <p:nvPr/>
        </p:nvSpPr>
        <p:spPr>
          <a:xfrm>
            <a:off x="1902595" y="1892478"/>
            <a:ext cx="1332688" cy="942449"/>
          </a:xfrm>
          <a:prstGeom prst="ellipse">
            <a:avLst/>
          </a:prstGeo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altLang="ko-KR" sz="2000" dirty="0">
                <a:solidFill>
                  <a:srgbClr val="002060"/>
                </a:solidFill>
                <a:latin typeface="Alexandria" pitchFamily="2" charset="-78"/>
                <a:cs typeface="Alexandria" pitchFamily="2" charset="-78"/>
              </a:rPr>
              <a:t>فهم وادراك</a:t>
            </a:r>
            <a:endParaRPr lang="ko-KR" altLang="en-US" sz="2000" dirty="0">
              <a:solidFill>
                <a:srgbClr val="002060"/>
              </a:solidFill>
              <a:latin typeface="Alexandria" pitchFamily="2" charset="-78"/>
            </a:endParaRPr>
          </a:p>
        </p:txBody>
      </p:sp>
      <p:sp>
        <p:nvSpPr>
          <p:cNvPr id="257" name="Oval 256">
            <a:extLst>
              <a:ext uri="{FF2B5EF4-FFF2-40B4-BE49-F238E27FC236}">
                <a16:creationId xmlns:a16="http://schemas.microsoft.com/office/drawing/2014/main" id="{9B6A971C-9728-42E3-9313-4DB5F5D47F08}"/>
              </a:ext>
            </a:extLst>
          </p:cNvPr>
          <p:cNvSpPr/>
          <p:nvPr/>
        </p:nvSpPr>
        <p:spPr>
          <a:xfrm>
            <a:off x="2058438" y="4625384"/>
            <a:ext cx="1225686" cy="942449"/>
          </a:xfrm>
          <a:prstGeom prst="ellipse">
            <a:avLst/>
          </a:prstGeo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altLang="ko-KR" sz="2000" dirty="0">
                <a:solidFill>
                  <a:srgbClr val="002060"/>
                </a:solidFill>
                <a:latin typeface="Alexandria" pitchFamily="2" charset="-78"/>
                <a:cs typeface="Alexandria" pitchFamily="2" charset="-78"/>
              </a:rPr>
              <a:t>ردود أفعال</a:t>
            </a:r>
            <a:endParaRPr lang="ko-KR" altLang="en-US" sz="2000" dirty="0">
              <a:solidFill>
                <a:srgbClr val="002060"/>
              </a:solidFill>
              <a:latin typeface="Alexandria" pitchFamily="2" charset="-78"/>
            </a:endParaRPr>
          </a:p>
        </p:txBody>
      </p:sp>
      <p:sp>
        <p:nvSpPr>
          <p:cNvPr id="258" name="Oval 257">
            <a:extLst>
              <a:ext uri="{FF2B5EF4-FFF2-40B4-BE49-F238E27FC236}">
                <a16:creationId xmlns:a16="http://schemas.microsoft.com/office/drawing/2014/main" id="{9BFB236A-E2E2-4671-952A-14F319C3285B}"/>
              </a:ext>
            </a:extLst>
          </p:cNvPr>
          <p:cNvSpPr/>
          <p:nvPr/>
        </p:nvSpPr>
        <p:spPr>
          <a:xfrm>
            <a:off x="3182841" y="3429001"/>
            <a:ext cx="1503342" cy="991262"/>
          </a:xfrm>
          <a:prstGeom prst="ellipse">
            <a:avLst/>
          </a:prstGeom>
          <a:gradFill>
            <a:gsLst>
              <a:gs pos="0">
                <a:schemeClr val="accent1">
                  <a:lumMod val="5000"/>
                  <a:lumOff val="95000"/>
                </a:schemeClr>
              </a:gs>
              <a:gs pos="10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altLang="ko-KR" sz="1600" b="1" dirty="0">
                <a:solidFill>
                  <a:srgbClr val="002060"/>
                </a:solidFill>
                <a:latin typeface="Alexandria" pitchFamily="2" charset="-78"/>
                <a:cs typeface="Alexandria" pitchFamily="2" charset="-78"/>
              </a:rPr>
              <a:t>سلوك العاملين</a:t>
            </a:r>
            <a:endParaRPr lang="ko-KR" altLang="en-US" sz="1600" b="1" dirty="0">
              <a:solidFill>
                <a:srgbClr val="002060"/>
              </a:solidFill>
              <a:latin typeface="Alexandria" pitchFamily="2" charset="-78"/>
            </a:endParaRPr>
          </a:p>
        </p:txBody>
      </p:sp>
      <p:sp>
        <p:nvSpPr>
          <p:cNvPr id="259" name="Oval 258">
            <a:extLst>
              <a:ext uri="{FF2B5EF4-FFF2-40B4-BE49-F238E27FC236}">
                <a16:creationId xmlns:a16="http://schemas.microsoft.com/office/drawing/2014/main" id="{DA476029-E5D5-42EC-8B8E-4E8975EF4D0A}"/>
              </a:ext>
            </a:extLst>
          </p:cNvPr>
          <p:cNvSpPr/>
          <p:nvPr/>
        </p:nvSpPr>
        <p:spPr>
          <a:xfrm>
            <a:off x="778213" y="3394954"/>
            <a:ext cx="1332690" cy="1059356"/>
          </a:xfrm>
          <a:prstGeom prst="ellipse">
            <a:avLst/>
          </a:prstGeom>
          <a:gradFill>
            <a:gsLst>
              <a:gs pos="0">
                <a:schemeClr val="accent1">
                  <a:lumMod val="5000"/>
                  <a:lumOff val="95000"/>
                </a:schemeClr>
              </a:gs>
              <a:gs pos="0">
                <a:schemeClr val="accent1">
                  <a:lumMod val="45000"/>
                  <a:lumOff val="55000"/>
                </a:schemeClr>
              </a:gs>
              <a:gs pos="7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altLang="ko-KR" sz="2000" dirty="0">
                <a:solidFill>
                  <a:srgbClr val="002060"/>
                </a:solidFill>
                <a:latin typeface="Alexandria" pitchFamily="2" charset="-78"/>
                <a:cs typeface="Alexandria" pitchFamily="2" charset="-78"/>
              </a:rPr>
              <a:t>تفاعل</a:t>
            </a:r>
            <a:endParaRPr lang="ko-KR" altLang="en-US" sz="2000" dirty="0">
              <a:solidFill>
                <a:srgbClr val="002060"/>
              </a:solidFill>
              <a:latin typeface="Alexandria" pitchFamily="2" charset="-78"/>
            </a:endParaRPr>
          </a:p>
        </p:txBody>
      </p:sp>
      <p:sp>
        <p:nvSpPr>
          <p:cNvPr id="261" name="TextBox 260">
            <a:extLst>
              <a:ext uri="{FF2B5EF4-FFF2-40B4-BE49-F238E27FC236}">
                <a16:creationId xmlns:a16="http://schemas.microsoft.com/office/drawing/2014/main" id="{F7480A3C-6326-4D16-AD07-55F91B86DAB9}"/>
              </a:ext>
            </a:extLst>
          </p:cNvPr>
          <p:cNvSpPr txBox="1"/>
          <p:nvPr/>
        </p:nvSpPr>
        <p:spPr>
          <a:xfrm>
            <a:off x="1619787" y="3481037"/>
            <a:ext cx="2019533" cy="830997"/>
          </a:xfrm>
          <a:prstGeom prst="rect">
            <a:avLst/>
          </a:prstGeom>
          <a:noFill/>
        </p:spPr>
        <p:txBody>
          <a:bodyPr wrap="square" rtlCol="0" anchor="ctr">
            <a:spAutoFit/>
          </a:bodyPr>
          <a:lstStyle/>
          <a:p>
            <a:pPr algn="ctr"/>
            <a:r>
              <a:rPr lang="ar-JO" sz="2400" b="1" dirty="0">
                <a:latin typeface="Alexandria" pitchFamily="2" charset="-78"/>
                <a:cs typeface="Alexandria" pitchFamily="2" charset="-78"/>
              </a:rPr>
              <a:t>السلوك التنظيمي</a:t>
            </a:r>
            <a:endParaRPr lang="ko-KR" altLang="en-US" sz="2400" b="1" dirty="0">
              <a:solidFill>
                <a:schemeClr val="tx1">
                  <a:lumMod val="75000"/>
                  <a:lumOff val="25000"/>
                </a:schemeClr>
              </a:solidFill>
              <a:latin typeface="Alexandria" pitchFamily="2" charset="-78"/>
              <a:cs typeface="Alexandria" pitchFamily="2" charset="-78"/>
            </a:endParaRPr>
          </a:p>
        </p:txBody>
      </p:sp>
      <p:sp>
        <p:nvSpPr>
          <p:cNvPr id="24" name="TextBox 23">
            <a:extLst>
              <a:ext uri="{FF2B5EF4-FFF2-40B4-BE49-F238E27FC236}">
                <a16:creationId xmlns:a16="http://schemas.microsoft.com/office/drawing/2014/main" id="{08A19408-2540-4580-92BC-AA7EB1778D2C}"/>
              </a:ext>
            </a:extLst>
          </p:cNvPr>
          <p:cNvSpPr txBox="1"/>
          <p:nvPr/>
        </p:nvSpPr>
        <p:spPr>
          <a:xfrm>
            <a:off x="4762443" y="907861"/>
            <a:ext cx="7010457" cy="3693319"/>
          </a:xfrm>
          <a:prstGeom prst="rect">
            <a:avLst/>
          </a:prstGeom>
          <a:noFill/>
        </p:spPr>
        <p:txBody>
          <a:bodyPr wrap="square">
            <a:spAutoFit/>
          </a:bodyPr>
          <a:lstStyle/>
          <a:p>
            <a:pPr algn="just" rtl="1"/>
            <a:r>
              <a:rPr lang="ar-SA" sz="1800" dirty="0">
                <a:solidFill>
                  <a:schemeClr val="tx1"/>
                </a:solidFill>
                <a:latin typeface="Alexandria" pitchFamily="2" charset="-78"/>
                <a:cs typeface="Alexandria" pitchFamily="2" charset="-78"/>
              </a:rPr>
              <a:t>هو رد فعل يصدره الأفراد داخل المنظمة، ويتحد</a:t>
            </a:r>
            <a:r>
              <a:rPr lang="ar-JO" sz="1800" dirty="0">
                <a:solidFill>
                  <a:schemeClr val="tx1"/>
                </a:solidFill>
                <a:latin typeface="Alexandria" pitchFamily="2" charset="-78"/>
                <a:cs typeface="Alexandria" pitchFamily="2" charset="-78"/>
              </a:rPr>
              <a:t>ّ</a:t>
            </a:r>
            <a:r>
              <a:rPr lang="ar-SA" sz="1800" dirty="0">
                <a:solidFill>
                  <a:schemeClr val="tx1"/>
                </a:solidFill>
                <a:latin typeface="Alexandria" pitchFamily="2" charset="-78"/>
                <a:cs typeface="Alexandria" pitchFamily="2" charset="-78"/>
              </a:rPr>
              <a:t>د هذا السلوك بمجموعة العوامل النفسية الموجودة داخل الأفراد، وبالتالي فإن السلوك التنظيمي هو ناتج عن تفاعل البيئة التنظيمية مع القوى الداخلية الموجودة داخل الأفراد</a:t>
            </a:r>
            <a:r>
              <a:rPr lang="ar-JO" sz="1800" dirty="0">
                <a:solidFill>
                  <a:schemeClr val="tx1"/>
                </a:solidFill>
                <a:latin typeface="Alexandria" pitchFamily="2" charset="-78"/>
                <a:cs typeface="Alexandria" pitchFamily="2" charset="-78"/>
              </a:rPr>
              <a:t>.</a:t>
            </a:r>
          </a:p>
          <a:p>
            <a:pPr algn="just" rtl="1"/>
            <a:endParaRPr lang="en-US" sz="1800" dirty="0">
              <a:solidFill>
                <a:schemeClr val="tx1"/>
              </a:solidFill>
              <a:latin typeface="Alexandria" pitchFamily="2" charset="-78"/>
              <a:cs typeface="Alexandria" pitchFamily="2" charset="-78"/>
            </a:endParaRPr>
          </a:p>
          <a:p>
            <a:pPr algn="just" rtl="1"/>
            <a:r>
              <a:rPr lang="ar-SA" sz="1800" dirty="0">
                <a:solidFill>
                  <a:schemeClr val="tx1"/>
                </a:solidFill>
                <a:latin typeface="Alexandria" pitchFamily="2" charset="-78"/>
                <a:cs typeface="Alexandria" pitchFamily="2" charset="-78"/>
              </a:rPr>
              <a:t>هو</a:t>
            </a:r>
            <a:r>
              <a:rPr lang="ar-JO" sz="1800" dirty="0">
                <a:solidFill>
                  <a:schemeClr val="tx1"/>
                </a:solidFill>
                <a:latin typeface="Alexandria" pitchFamily="2" charset="-78"/>
                <a:cs typeface="Alexandria" pitchFamily="2" charset="-78"/>
              </a:rPr>
              <a:t> </a:t>
            </a:r>
            <a:r>
              <a:rPr lang="ar-SA" sz="1800" dirty="0">
                <a:solidFill>
                  <a:schemeClr val="tx1"/>
                </a:solidFill>
                <a:latin typeface="Alexandria" pitchFamily="2" charset="-78"/>
                <a:cs typeface="Alexandria" pitchFamily="2" charset="-78"/>
              </a:rPr>
              <a:t>علم يهتم بشكل مباشر بدراسة السلوك الإنساني داخل المنظم</a:t>
            </a:r>
            <a:r>
              <a:rPr lang="ar-JO" sz="1800" dirty="0">
                <a:solidFill>
                  <a:schemeClr val="tx1"/>
                </a:solidFill>
                <a:latin typeface="Alexandria" pitchFamily="2" charset="-78"/>
                <a:cs typeface="Alexandria" pitchFamily="2" charset="-78"/>
              </a:rPr>
              <a:t>ة</a:t>
            </a:r>
            <a:r>
              <a:rPr lang="ar-SA" sz="1800" dirty="0">
                <a:solidFill>
                  <a:schemeClr val="tx1"/>
                </a:solidFill>
                <a:latin typeface="Alexandria" pitchFamily="2" charset="-78"/>
                <a:cs typeface="Alexandria" pitchFamily="2" charset="-78"/>
              </a:rPr>
              <a:t> والناتج عن استجابة تصدر عنه نتيج</a:t>
            </a:r>
            <a:r>
              <a:rPr lang="ar-JO" sz="1800" dirty="0">
                <a:solidFill>
                  <a:schemeClr val="tx1"/>
                </a:solidFill>
                <a:latin typeface="Alexandria" pitchFamily="2" charset="-78"/>
                <a:cs typeface="Alexandria" pitchFamily="2" charset="-78"/>
              </a:rPr>
              <a:t>ة</a:t>
            </a:r>
            <a:r>
              <a:rPr lang="ar-SA" sz="1800" dirty="0">
                <a:solidFill>
                  <a:schemeClr val="tx1"/>
                </a:solidFill>
                <a:latin typeface="Alexandria" pitchFamily="2" charset="-78"/>
                <a:cs typeface="Alexandria" pitchFamily="2" charset="-78"/>
              </a:rPr>
              <a:t> لاحتكاكه بغيره من الأفراد داخل المنظمة. </a:t>
            </a:r>
            <a:endParaRPr lang="en-US" sz="1800" dirty="0">
              <a:solidFill>
                <a:schemeClr val="tx1"/>
              </a:solidFill>
              <a:latin typeface="Alexandria" pitchFamily="2" charset="-78"/>
              <a:cs typeface="Alexandria" pitchFamily="2" charset="-78"/>
            </a:endParaRPr>
          </a:p>
          <a:p>
            <a:pPr algn="just" rtl="1"/>
            <a:endParaRPr lang="en-US" sz="1800" dirty="0">
              <a:solidFill>
                <a:schemeClr val="tx1"/>
              </a:solidFill>
              <a:latin typeface="Alexandria" pitchFamily="2" charset="-78"/>
              <a:cs typeface="Alexandria" pitchFamily="2" charset="-78"/>
            </a:endParaRPr>
          </a:p>
          <a:p>
            <a:pPr algn="just" rtl="1"/>
            <a:r>
              <a:rPr lang="ar-SA" sz="1800" dirty="0">
                <a:solidFill>
                  <a:schemeClr val="tx1"/>
                </a:solidFill>
                <a:latin typeface="Alexandria" pitchFamily="2" charset="-78"/>
                <a:cs typeface="Alexandria" pitchFamily="2" charset="-78"/>
              </a:rPr>
              <a:t>هو المحاولة الشاملة لفهم سلوك العاملين في المنظمة </a:t>
            </a:r>
            <a:r>
              <a:rPr lang="ar-JO" sz="1800" dirty="0">
                <a:solidFill>
                  <a:schemeClr val="tx1"/>
                </a:solidFill>
                <a:latin typeface="Alexandria" pitchFamily="2" charset="-78"/>
                <a:cs typeface="Alexandria" pitchFamily="2" charset="-78"/>
              </a:rPr>
              <a:t>(</a:t>
            </a:r>
            <a:r>
              <a:rPr lang="ar-SA" sz="1800" dirty="0">
                <a:solidFill>
                  <a:schemeClr val="tx1"/>
                </a:solidFill>
                <a:latin typeface="Alexandria" pitchFamily="2" charset="-78"/>
                <a:cs typeface="Alexandria" pitchFamily="2" charset="-78"/>
              </a:rPr>
              <a:t>أفراد أو جماعات</a:t>
            </a:r>
            <a:r>
              <a:rPr lang="ar-JO" sz="1800" dirty="0">
                <a:solidFill>
                  <a:schemeClr val="tx1"/>
                </a:solidFill>
                <a:latin typeface="Alexandria" pitchFamily="2" charset="-78"/>
                <a:cs typeface="Alexandria" pitchFamily="2" charset="-78"/>
              </a:rPr>
              <a:t>)</a:t>
            </a:r>
            <a:r>
              <a:rPr lang="ar-SA" sz="1800" dirty="0">
                <a:solidFill>
                  <a:schemeClr val="tx1"/>
                </a:solidFill>
                <a:latin typeface="Alexandria" pitchFamily="2" charset="-78"/>
                <a:cs typeface="Alexandria" pitchFamily="2" charset="-78"/>
              </a:rPr>
              <a:t> كوحدة شاملة ومتكاملة، وكذلك تفاعل المنظمة مع بيئتها ومع سلوك العاملين بها وما يحملونه من مشاعر واتجاهات ومواقف ودوافع وتوقعات وجهود وقدرات.</a:t>
            </a:r>
            <a:endParaRPr lang="ko-KR" altLang="en-US" sz="1800" dirty="0">
              <a:solidFill>
                <a:schemeClr val="tx1"/>
              </a:solidFill>
              <a:latin typeface="Alexandria" pitchFamily="2" charset="-78"/>
              <a:cs typeface="Alexandria" pitchFamily="2" charset="-78"/>
            </a:endParaRPr>
          </a:p>
        </p:txBody>
      </p:sp>
      <p:sp>
        <p:nvSpPr>
          <p:cNvPr id="25" name="Rectangle 24">
            <a:extLst>
              <a:ext uri="{FF2B5EF4-FFF2-40B4-BE49-F238E27FC236}">
                <a16:creationId xmlns:a16="http://schemas.microsoft.com/office/drawing/2014/main" id="{53D6B6D0-A3D8-494E-8590-8506D422DD89}"/>
              </a:ext>
            </a:extLst>
          </p:cNvPr>
          <p:cNvSpPr/>
          <p:nvPr/>
        </p:nvSpPr>
        <p:spPr>
          <a:xfrm>
            <a:off x="5159896" y="4790441"/>
            <a:ext cx="6558965" cy="18516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1800" b="1" dirty="0">
                <a:solidFill>
                  <a:schemeClr val="tx1"/>
                </a:solidFill>
                <a:latin typeface="Alexandria" pitchFamily="2" charset="-78"/>
                <a:cs typeface="Alexandria" pitchFamily="2" charset="-78"/>
              </a:rPr>
              <a:t>هو حقل يهتم بدراسة ( سلوك + اتجاهات + </a:t>
            </a:r>
            <a:r>
              <a:rPr lang="ar-JO" sz="1800" b="1" dirty="0">
                <a:solidFill>
                  <a:schemeClr val="tx1"/>
                </a:solidFill>
                <a:latin typeface="Alexandria" pitchFamily="2" charset="-78"/>
                <a:cs typeface="Alexandria" pitchFamily="2" charset="-78"/>
              </a:rPr>
              <a:t>آ</a:t>
            </a:r>
            <a:r>
              <a:rPr lang="ar-SA" sz="1800" b="1" dirty="0">
                <a:solidFill>
                  <a:schemeClr val="tx1"/>
                </a:solidFill>
                <a:latin typeface="Alexandria" pitchFamily="2" charset="-78"/>
                <a:cs typeface="Alexandria" pitchFamily="2" charset="-78"/>
              </a:rPr>
              <a:t>راء ) العاملين في المنظمات وتأثير التنظيمات( الرسمية + الغير رسمية ) عل</a:t>
            </a:r>
            <a:r>
              <a:rPr lang="ar-JO" sz="1800" b="1" dirty="0">
                <a:solidFill>
                  <a:schemeClr val="tx1"/>
                </a:solidFill>
                <a:latin typeface="Alexandria" pitchFamily="2" charset="-78"/>
                <a:cs typeface="Alexandria" pitchFamily="2" charset="-78"/>
              </a:rPr>
              <a:t>ى</a:t>
            </a:r>
            <a:r>
              <a:rPr lang="ar-SA" sz="1800" b="1" dirty="0">
                <a:solidFill>
                  <a:schemeClr val="tx1"/>
                </a:solidFill>
                <a:latin typeface="Alexandria" pitchFamily="2" charset="-78"/>
                <a:cs typeface="Alexandria" pitchFamily="2" charset="-78"/>
              </a:rPr>
              <a:t>( </a:t>
            </a:r>
            <a:r>
              <a:rPr lang="ar-JO" sz="1800" b="1" dirty="0">
                <a:solidFill>
                  <a:schemeClr val="tx1"/>
                </a:solidFill>
                <a:latin typeface="Alexandria" pitchFamily="2" charset="-78"/>
                <a:cs typeface="Alexandria" pitchFamily="2" charset="-78"/>
              </a:rPr>
              <a:t>إ</a:t>
            </a:r>
            <a:r>
              <a:rPr lang="ar-SA" sz="1800" b="1" dirty="0">
                <a:solidFill>
                  <a:schemeClr val="tx1"/>
                </a:solidFill>
                <a:latin typeface="Alexandria" pitchFamily="2" charset="-78"/>
                <a:cs typeface="Alexandria" pitchFamily="2" charset="-78"/>
              </a:rPr>
              <a:t>دراك + مشاعر + أداء ) العاملين وتأثير البيئة علي</a:t>
            </a:r>
            <a:br>
              <a:rPr lang="en-US" sz="1800" b="1" dirty="0">
                <a:solidFill>
                  <a:schemeClr val="tx1"/>
                </a:solidFill>
                <a:latin typeface="Alexandria" pitchFamily="2" charset="-78"/>
              </a:rPr>
            </a:br>
            <a:r>
              <a:rPr lang="en-US" sz="1800" b="1" dirty="0">
                <a:solidFill>
                  <a:schemeClr val="tx1"/>
                </a:solidFill>
                <a:latin typeface="Alexandria" pitchFamily="2" charset="-78"/>
              </a:rPr>
              <a:t> </a:t>
            </a:r>
            <a:r>
              <a:rPr lang="ar-AE" sz="1800" b="1" dirty="0">
                <a:solidFill>
                  <a:schemeClr val="tx1"/>
                </a:solidFill>
                <a:latin typeface="Alexandria" pitchFamily="2" charset="-78"/>
              </a:rPr>
              <a:t>(</a:t>
            </a:r>
            <a:r>
              <a:rPr lang="ar-SA" sz="1800" b="1" dirty="0">
                <a:solidFill>
                  <a:schemeClr val="tx1"/>
                </a:solidFill>
                <a:latin typeface="Alexandria" pitchFamily="2" charset="-78"/>
                <a:cs typeface="Alexandria" pitchFamily="2" charset="-78"/>
              </a:rPr>
              <a:t>المنظمة + قواها البشرية + أهدافها ) وتأثير العاملين عل</a:t>
            </a:r>
            <a:r>
              <a:rPr lang="ar-JO" sz="1800" b="1" dirty="0">
                <a:solidFill>
                  <a:schemeClr val="tx1"/>
                </a:solidFill>
                <a:latin typeface="Alexandria" pitchFamily="2" charset="-78"/>
                <a:cs typeface="Alexandria" pitchFamily="2" charset="-78"/>
              </a:rPr>
              <a:t>ى</a:t>
            </a:r>
            <a:br>
              <a:rPr lang="en-US" sz="1800" b="1" dirty="0">
                <a:solidFill>
                  <a:schemeClr val="tx1"/>
                </a:solidFill>
                <a:latin typeface="Alexandria" pitchFamily="2" charset="-78"/>
              </a:rPr>
            </a:br>
            <a:r>
              <a:rPr lang="en-US" sz="1800" b="1" dirty="0">
                <a:solidFill>
                  <a:schemeClr val="tx1"/>
                </a:solidFill>
                <a:latin typeface="Alexandria" pitchFamily="2" charset="-78"/>
              </a:rPr>
              <a:t> </a:t>
            </a:r>
            <a:r>
              <a:rPr lang="ar-AE" sz="1800" b="1" dirty="0">
                <a:solidFill>
                  <a:schemeClr val="tx1"/>
                </a:solidFill>
                <a:latin typeface="Alexandria" pitchFamily="2" charset="-78"/>
              </a:rPr>
              <a:t>(</a:t>
            </a:r>
            <a:r>
              <a:rPr lang="ar-SA" sz="1800" b="1" dirty="0">
                <a:solidFill>
                  <a:schemeClr val="tx1"/>
                </a:solidFill>
                <a:latin typeface="Alexandria" pitchFamily="2" charset="-78"/>
                <a:cs typeface="Alexandria" pitchFamily="2" charset="-78"/>
              </a:rPr>
              <a:t>التنظيم + كفاء</a:t>
            </a:r>
            <a:r>
              <a:rPr lang="ar-AE" sz="1800" b="1" dirty="0">
                <a:solidFill>
                  <a:schemeClr val="tx1"/>
                </a:solidFill>
                <a:latin typeface="Alexandria" pitchFamily="2" charset="-78"/>
                <a:cs typeface="Alexandria" pitchFamily="2" charset="-78"/>
              </a:rPr>
              <a:t>ة الأداء)</a:t>
            </a:r>
            <a:endParaRPr lang="ko-KR" altLang="en-US" sz="1800" b="1" dirty="0">
              <a:solidFill>
                <a:schemeClr val="tx1"/>
              </a:solidFill>
              <a:latin typeface="Alexandria" pitchFamily="2" charset="-78"/>
            </a:endParaRPr>
          </a:p>
        </p:txBody>
      </p:sp>
      <p:pic>
        <p:nvPicPr>
          <p:cNvPr id="2" name="Graphic 21">
            <a:extLst>
              <a:ext uri="{FF2B5EF4-FFF2-40B4-BE49-F238E27FC236}">
                <a16:creationId xmlns:a16="http://schemas.microsoft.com/office/drawing/2014/main" id="{98962624-ED46-A22B-E5C3-D65C618FE07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pic>
        <p:nvPicPr>
          <p:cNvPr id="3" name="Picture 2" descr="http://www.treamis.org/spinner.gif">
            <a:extLst>
              <a:ext uri="{FF2B5EF4-FFF2-40B4-BE49-F238E27FC236}">
                <a16:creationId xmlns:a16="http://schemas.microsoft.com/office/drawing/2014/main" id="{DE679585-2D36-2DB0-CF8B-4D29B9738DC6}"/>
              </a:ext>
            </a:extLst>
          </p:cNvPr>
          <p:cNvPicPr>
            <a:picLocks noChangeAspect="1" noChangeArrowheads="1" noCrop="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403394" y="2517918"/>
            <a:ext cx="2393004" cy="2450390"/>
          </a:xfrm>
          <a:prstGeom prst="rect">
            <a:avLst/>
          </a:prstGeom>
          <a:noFill/>
        </p:spPr>
      </p:pic>
    </p:spTree>
    <p:extLst>
      <p:ext uri="{BB962C8B-B14F-4D97-AF65-F5344CB8AC3E}">
        <p14:creationId xmlns:p14="http://schemas.microsoft.com/office/powerpoint/2010/main" val="15393338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5" name="Google Shape;145;p3"/>
          <p:cNvSpPr txBox="1"/>
          <p:nvPr/>
        </p:nvSpPr>
        <p:spPr>
          <a:xfrm>
            <a:off x="2351584" y="313281"/>
            <a:ext cx="5745140" cy="523180"/>
          </a:xfrm>
          <a:prstGeom prst="rect">
            <a:avLst/>
          </a:prstGeom>
          <a:noFill/>
          <a:ln>
            <a:noFill/>
          </a:ln>
        </p:spPr>
        <p:txBody>
          <a:bodyPr spcFirstLastPara="1" wrap="square" lIns="91425" tIns="45700" rIns="91425" bIns="45700" anchor="t" anchorCtr="0">
            <a:spAutoFit/>
          </a:bodyPr>
          <a:lstStyle/>
          <a:p>
            <a:pPr algn="just" rtl="1"/>
            <a:r>
              <a:rPr lang="ar-JO" sz="2800" b="1" dirty="0">
                <a:solidFill>
                  <a:schemeClr val="tx1"/>
                </a:solidFill>
                <a:latin typeface="Alexandria" pitchFamily="2" charset="-78"/>
                <a:cs typeface="Alexandria" pitchFamily="2" charset="-78"/>
              </a:rPr>
              <a:t>محاور السلوك التنظيمي</a:t>
            </a:r>
          </a:p>
        </p:txBody>
      </p:sp>
      <p:sp>
        <p:nvSpPr>
          <p:cNvPr id="3" name="Rectangle 2"/>
          <p:cNvSpPr/>
          <p:nvPr/>
        </p:nvSpPr>
        <p:spPr>
          <a:xfrm>
            <a:off x="4943872" y="1180133"/>
            <a:ext cx="6723920" cy="5862502"/>
          </a:xfrm>
          <a:prstGeom prst="rect">
            <a:avLst/>
          </a:prstGeom>
        </p:spPr>
        <p:txBody>
          <a:bodyPr wrap="square">
            <a:spAutoFit/>
          </a:bodyPr>
          <a:lstStyle/>
          <a:p>
            <a:pPr algn="just" rtl="1">
              <a:lnSpc>
                <a:spcPct val="150000"/>
              </a:lnSpc>
            </a:pPr>
            <a:r>
              <a:rPr lang="ar-JO" sz="1800" b="1" u="sng" dirty="0">
                <a:solidFill>
                  <a:schemeClr val="tx1"/>
                </a:solidFill>
                <a:latin typeface="Alexandria" pitchFamily="2" charset="-78"/>
                <a:cs typeface="Alexandria" pitchFamily="2" charset="-78"/>
              </a:rPr>
              <a:t>الفرد </a:t>
            </a:r>
            <a:r>
              <a:rPr lang="en-GB" sz="1800" b="1" u="sng" dirty="0">
                <a:solidFill>
                  <a:schemeClr val="tx1"/>
                </a:solidFill>
                <a:latin typeface="Alexandria" pitchFamily="2" charset="-78"/>
                <a:cs typeface="Alexandria" pitchFamily="2" charset="-78"/>
              </a:rPr>
              <a:t>Individual) </a:t>
            </a:r>
            <a:r>
              <a:rPr lang="ar-JO" sz="1800" b="1" dirty="0">
                <a:solidFill>
                  <a:schemeClr val="tx1"/>
                </a:solidFill>
                <a:latin typeface="Alexandria" pitchFamily="2" charset="-78"/>
                <a:cs typeface="Alexandria" pitchFamily="2" charset="-78"/>
              </a:rPr>
              <a:t>) </a:t>
            </a:r>
            <a:r>
              <a:rPr lang="ar-JO" sz="1800" dirty="0">
                <a:solidFill>
                  <a:schemeClr val="tx1"/>
                </a:solidFill>
                <a:latin typeface="Alexandria" pitchFamily="2" charset="-78"/>
                <a:cs typeface="Alexandria" pitchFamily="2" charset="-78"/>
              </a:rPr>
              <a:t>يتم التركيز على السمات والخصائص الشخصية التي يأتي بها الفرد للمنظمة ودراسة اتجاهاته وقيمه وميوله لما لها من تأثير على سلوكه وأدائه في العمل. ويسمى بالسلوك التنظيمي الجزئي.</a:t>
            </a:r>
          </a:p>
          <a:p>
            <a:pPr algn="just" rtl="1">
              <a:lnSpc>
                <a:spcPct val="150000"/>
              </a:lnSpc>
            </a:pPr>
            <a:r>
              <a:rPr lang="ar-JO" sz="1800" b="1" u="sng" dirty="0">
                <a:solidFill>
                  <a:schemeClr val="tx1"/>
                </a:solidFill>
                <a:latin typeface="Alexandria" pitchFamily="2" charset="-78"/>
                <a:cs typeface="Alexandria" pitchFamily="2" charset="-78"/>
              </a:rPr>
              <a:t>الجماعات</a:t>
            </a:r>
            <a:r>
              <a:rPr lang="en-GB" sz="1800" b="1" u="sng" dirty="0">
                <a:solidFill>
                  <a:schemeClr val="tx1"/>
                </a:solidFill>
                <a:latin typeface="Alexandria" pitchFamily="2" charset="-78"/>
                <a:cs typeface="Alexandria" pitchFamily="2" charset="-78"/>
              </a:rPr>
              <a:t>Groups)</a:t>
            </a:r>
            <a:r>
              <a:rPr lang="ar-JO" sz="1800" b="1" u="sng" dirty="0">
                <a:solidFill>
                  <a:schemeClr val="tx1"/>
                </a:solidFill>
                <a:latin typeface="Alexandria" pitchFamily="2" charset="-78"/>
                <a:cs typeface="Alexandria" pitchFamily="2" charset="-78"/>
                <a:sym typeface="Wingdings" panose="05000000000000000000" pitchFamily="2" charset="2"/>
              </a:rPr>
              <a:t>) </a:t>
            </a:r>
            <a:r>
              <a:rPr lang="ar-JO" sz="1800" dirty="0">
                <a:solidFill>
                  <a:schemeClr val="tx1"/>
                </a:solidFill>
                <a:latin typeface="Alexandria" pitchFamily="2" charset="-78"/>
                <a:cs typeface="Alexandria" pitchFamily="2" charset="-78"/>
              </a:rPr>
              <a:t>يهتم علم السلوك بدراسة الجماعة وخصائصها وعوامل تماسكها كما يهتم بالقيادة والاتصالات بما يؤثّر على السلوك داخل المنظمات، ويسمى بالسلوك التنظيمي الوسطي.</a:t>
            </a:r>
          </a:p>
          <a:p>
            <a:pPr algn="just" rtl="1">
              <a:lnSpc>
                <a:spcPct val="150000"/>
              </a:lnSpc>
            </a:pPr>
            <a:r>
              <a:rPr lang="ar-JO" sz="1800" b="1" u="sng" dirty="0">
                <a:solidFill>
                  <a:schemeClr val="tx1"/>
                </a:solidFill>
                <a:latin typeface="Alexandria" pitchFamily="2" charset="-78"/>
                <a:cs typeface="Alexandria" pitchFamily="2" charset="-78"/>
              </a:rPr>
              <a:t>الهيكل التنظيمي</a:t>
            </a:r>
            <a:r>
              <a:rPr lang="en-GB" sz="1800" b="1" u="sng" dirty="0">
                <a:solidFill>
                  <a:schemeClr val="tx1"/>
                </a:solidFill>
                <a:latin typeface="Alexandria" pitchFamily="2" charset="-78"/>
                <a:cs typeface="Alexandria" pitchFamily="2" charset="-78"/>
              </a:rPr>
              <a:t>Structure) </a:t>
            </a:r>
            <a:r>
              <a:rPr lang="ar-JO" sz="1800" b="1" u="sng" dirty="0">
                <a:solidFill>
                  <a:schemeClr val="tx1"/>
                </a:solidFill>
                <a:latin typeface="Alexandria" pitchFamily="2" charset="-78"/>
                <a:cs typeface="Alexandria" pitchFamily="2" charset="-78"/>
              </a:rPr>
              <a:t>) </a:t>
            </a:r>
            <a:r>
              <a:rPr lang="ar-JO" sz="1800" dirty="0">
                <a:solidFill>
                  <a:schemeClr val="tx1"/>
                </a:solidFill>
                <a:latin typeface="Alexandria" pitchFamily="2" charset="-78"/>
                <a:cs typeface="Alexandria" pitchFamily="2" charset="-78"/>
              </a:rPr>
              <a:t>يحدد الهيكل التنظيمي إطار العمل داخل المنظمة وبالتالي فهو يسمى السلوك التنظيمي الكلي، إذ يحدّد شكل العلاقات الرسمية وكيفية التنسيق بين الوظائف بما يحقق أهداف المنظمة، كما يركّز أيضا على ثقافة وقوة المنظمة.</a:t>
            </a:r>
          </a:p>
          <a:p>
            <a:pPr algn="just" rtl="1">
              <a:lnSpc>
                <a:spcPct val="150000"/>
              </a:lnSpc>
            </a:pPr>
            <a:endParaRPr lang="ar-JO" sz="1800" dirty="0">
              <a:solidFill>
                <a:schemeClr val="tx1"/>
              </a:solidFill>
              <a:latin typeface="Alexandria" pitchFamily="2" charset="-78"/>
              <a:cs typeface="Alexandria" pitchFamily="2" charset="-78"/>
            </a:endParaRPr>
          </a:p>
        </p:txBody>
      </p:sp>
      <p:pic>
        <p:nvPicPr>
          <p:cNvPr id="11" name="Picture 10">
            <a:extLst>
              <a:ext uri="{FF2B5EF4-FFF2-40B4-BE49-F238E27FC236}">
                <a16:creationId xmlns:a16="http://schemas.microsoft.com/office/drawing/2014/main" id="{F6B8913A-B02E-48AB-9A15-C8A1F440C5A9}"/>
              </a:ext>
            </a:extLst>
          </p:cNvPr>
          <p:cNvPicPr>
            <a:picLocks noChangeAspect="1"/>
          </p:cNvPicPr>
          <p:nvPr/>
        </p:nvPicPr>
        <p:blipFill>
          <a:blip r:embed="rId4">
            <a:duotone>
              <a:prstClr val="black"/>
              <a:schemeClr val="accent5">
                <a:tint val="45000"/>
                <a:satMod val="400000"/>
              </a:schemeClr>
            </a:duotone>
            <a:extLst>
              <a:ext uri="{BEBA8EAE-BF5A-486C-A8C5-ECC9F3942E4B}">
                <a14:imgProps xmlns:a14="http://schemas.microsoft.com/office/drawing/2010/main">
                  <a14:imgLayer r:embed="rId5">
                    <a14:imgEffect>
                      <a14:sharpenSoften amount="25000"/>
                    </a14:imgEffect>
                    <a14:imgEffect>
                      <a14:saturation sat="0"/>
                    </a14:imgEffect>
                    <a14:imgEffect>
                      <a14:brightnessContrast contrast="40000"/>
                    </a14:imgEffect>
                  </a14:imgLayer>
                </a14:imgProps>
              </a:ext>
            </a:extLst>
          </a:blip>
          <a:stretch>
            <a:fillRect/>
          </a:stretch>
        </p:blipFill>
        <p:spPr>
          <a:xfrm>
            <a:off x="99064" y="1015969"/>
            <a:ext cx="4844808" cy="5445223"/>
          </a:xfrm>
          <a:prstGeom prst="rect">
            <a:avLst/>
          </a:prstGeom>
          <a:solidFill>
            <a:srgbClr val="00B0F0"/>
          </a:solidFill>
        </p:spPr>
      </p:pic>
      <p:pic>
        <p:nvPicPr>
          <p:cNvPr id="4" name="Graphic 21">
            <a:extLst>
              <a:ext uri="{FF2B5EF4-FFF2-40B4-BE49-F238E27FC236}">
                <a16:creationId xmlns:a16="http://schemas.microsoft.com/office/drawing/2014/main" id="{2075DB11-A2F0-017F-C7C3-5A61577ECD69}"/>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spTree>
    <p:custDataLst>
      <p:tags r:id="rId1"/>
    </p:custDataLst>
    <p:extLst>
      <p:ext uri="{BB962C8B-B14F-4D97-AF65-F5344CB8AC3E}">
        <p14:creationId xmlns:p14="http://schemas.microsoft.com/office/powerpoint/2010/main" val="14400251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2AEA7A8-115E-4C6B-9E4F-478B2CDAC67A}"/>
              </a:ext>
            </a:extLst>
          </p:cNvPr>
          <p:cNvSpPr txBox="1"/>
          <p:nvPr/>
        </p:nvSpPr>
        <p:spPr>
          <a:xfrm>
            <a:off x="5472680" y="2478018"/>
            <a:ext cx="6195269" cy="276999"/>
          </a:xfrm>
          <a:prstGeom prst="rect">
            <a:avLst/>
          </a:prstGeom>
          <a:noFill/>
        </p:spPr>
        <p:txBody>
          <a:bodyPr wrap="square" rtlCol="0">
            <a:spAutoFit/>
          </a:bodyPr>
          <a:lstStyle/>
          <a:p>
            <a:endParaRPr lang="en-US" altLang="ko-KR" sz="1200" dirty="0">
              <a:solidFill>
                <a:schemeClr val="bg1"/>
              </a:solidFill>
              <a:latin typeface="Alexandria" pitchFamily="2" charset="-78"/>
              <a:cs typeface="Alexandria" pitchFamily="2" charset="-78"/>
            </a:endParaRPr>
          </a:p>
        </p:txBody>
      </p:sp>
      <p:grpSp>
        <p:nvGrpSpPr>
          <p:cNvPr id="2" name="Group 11">
            <a:extLst>
              <a:ext uri="{FF2B5EF4-FFF2-40B4-BE49-F238E27FC236}">
                <a16:creationId xmlns:a16="http://schemas.microsoft.com/office/drawing/2014/main" id="{4C436CEE-A589-4F0B-B1F6-A1BA21BE3369}"/>
              </a:ext>
            </a:extLst>
          </p:cNvPr>
          <p:cNvGrpSpPr/>
          <p:nvPr/>
        </p:nvGrpSpPr>
        <p:grpSpPr>
          <a:xfrm>
            <a:off x="1094730" y="1714614"/>
            <a:ext cx="3921220" cy="3710355"/>
            <a:chOff x="21025" y="1182490"/>
            <a:chExt cx="3328868" cy="3022914"/>
          </a:xfrm>
        </p:grpSpPr>
        <p:sp>
          <p:nvSpPr>
            <p:cNvPr id="13" name="Oval 2">
              <a:extLst>
                <a:ext uri="{FF2B5EF4-FFF2-40B4-BE49-F238E27FC236}">
                  <a16:creationId xmlns:a16="http://schemas.microsoft.com/office/drawing/2014/main" id="{F68FB2FC-58AC-427A-97B4-942AD7034887}"/>
                </a:ext>
              </a:extLst>
            </p:cNvPr>
            <p:cNvSpPr/>
            <p:nvPr/>
          </p:nvSpPr>
          <p:spPr>
            <a:xfrm rot="814699">
              <a:off x="1981741" y="2680463"/>
              <a:ext cx="1368152" cy="1368152"/>
            </a:xfrm>
            <a:custGeom>
              <a:avLst/>
              <a:gdLst/>
              <a:ahLst/>
              <a:cxnLst/>
              <a:rect l="l" t="t" r="r" b="b"/>
              <a:pathLst>
                <a:path w="2160240" h="2160240">
                  <a:moveTo>
                    <a:pt x="958200" y="0"/>
                  </a:moveTo>
                  <a:lnTo>
                    <a:pt x="1202040" y="0"/>
                  </a:lnTo>
                  <a:cubicBezTo>
                    <a:pt x="1254012" y="0"/>
                    <a:pt x="1296144" y="42132"/>
                    <a:pt x="1296144" y="94104"/>
                  </a:cubicBezTo>
                  <a:lnTo>
                    <a:pt x="1296144" y="190279"/>
                  </a:lnTo>
                  <a:cubicBezTo>
                    <a:pt x="1389361" y="212582"/>
                    <a:pt x="1477009" y="249172"/>
                    <a:pt x="1555776" y="298961"/>
                  </a:cubicBezTo>
                  <a:lnTo>
                    <a:pt x="1596168" y="258568"/>
                  </a:lnTo>
                  <a:cubicBezTo>
                    <a:pt x="1642655" y="212081"/>
                    <a:pt x="1718026" y="212081"/>
                    <a:pt x="1764513" y="258568"/>
                  </a:cubicBezTo>
                  <a:lnTo>
                    <a:pt x="1901672" y="395727"/>
                  </a:lnTo>
                  <a:cubicBezTo>
                    <a:pt x="1948159" y="442214"/>
                    <a:pt x="1948159" y="517585"/>
                    <a:pt x="1901672" y="564072"/>
                  </a:cubicBezTo>
                  <a:lnTo>
                    <a:pt x="1860814" y="604931"/>
                  </a:lnTo>
                  <a:cubicBezTo>
                    <a:pt x="1910096" y="683590"/>
                    <a:pt x="1946147" y="771046"/>
                    <a:pt x="1967819" y="864096"/>
                  </a:cubicBezTo>
                  <a:lnTo>
                    <a:pt x="2066136" y="864096"/>
                  </a:lnTo>
                  <a:cubicBezTo>
                    <a:pt x="2118108" y="864096"/>
                    <a:pt x="2160240" y="906228"/>
                    <a:pt x="2160240" y="958200"/>
                  </a:cubicBezTo>
                  <a:lnTo>
                    <a:pt x="2160240" y="1202040"/>
                  </a:lnTo>
                  <a:cubicBezTo>
                    <a:pt x="2160240" y="1254012"/>
                    <a:pt x="2118108" y="1296144"/>
                    <a:pt x="2066136" y="1296144"/>
                  </a:cubicBezTo>
                  <a:lnTo>
                    <a:pt x="1967819" y="1296144"/>
                  </a:lnTo>
                  <a:cubicBezTo>
                    <a:pt x="1946147" y="1389194"/>
                    <a:pt x="1910096" y="1476650"/>
                    <a:pt x="1860814" y="1555310"/>
                  </a:cubicBezTo>
                  <a:lnTo>
                    <a:pt x="1908650" y="1603146"/>
                  </a:lnTo>
                  <a:cubicBezTo>
                    <a:pt x="1957242" y="1651738"/>
                    <a:pt x="1957242" y="1730519"/>
                    <a:pt x="1908650" y="1779111"/>
                  </a:cubicBezTo>
                  <a:lnTo>
                    <a:pt x="1779111" y="1908650"/>
                  </a:lnTo>
                  <a:cubicBezTo>
                    <a:pt x="1730519" y="1957242"/>
                    <a:pt x="1651738" y="1957242"/>
                    <a:pt x="1603146" y="1908650"/>
                  </a:cubicBezTo>
                  <a:lnTo>
                    <a:pt x="1555776" y="1861280"/>
                  </a:lnTo>
                  <a:cubicBezTo>
                    <a:pt x="1477009" y="1911069"/>
                    <a:pt x="1389361" y="1947658"/>
                    <a:pt x="1296144" y="1969961"/>
                  </a:cubicBezTo>
                  <a:lnTo>
                    <a:pt x="1296144" y="2066136"/>
                  </a:lnTo>
                  <a:cubicBezTo>
                    <a:pt x="1296144" y="2118108"/>
                    <a:pt x="1254012" y="2160240"/>
                    <a:pt x="1202040" y="2160240"/>
                  </a:cubicBezTo>
                  <a:lnTo>
                    <a:pt x="958200" y="2160240"/>
                  </a:lnTo>
                  <a:cubicBezTo>
                    <a:pt x="906228" y="2160240"/>
                    <a:pt x="864096" y="2118108"/>
                    <a:pt x="864096" y="2066136"/>
                  </a:cubicBezTo>
                  <a:lnTo>
                    <a:pt x="864096" y="1969961"/>
                  </a:lnTo>
                  <a:cubicBezTo>
                    <a:pt x="770879" y="1947658"/>
                    <a:pt x="683232" y="1911069"/>
                    <a:pt x="604465" y="1861280"/>
                  </a:cubicBezTo>
                  <a:lnTo>
                    <a:pt x="564072" y="1901672"/>
                  </a:lnTo>
                  <a:cubicBezTo>
                    <a:pt x="517585" y="1948160"/>
                    <a:pt x="442214" y="1948160"/>
                    <a:pt x="395727" y="1901672"/>
                  </a:cubicBezTo>
                  <a:lnTo>
                    <a:pt x="258568" y="1764513"/>
                  </a:lnTo>
                  <a:cubicBezTo>
                    <a:pt x="212081" y="1718026"/>
                    <a:pt x="212081" y="1642655"/>
                    <a:pt x="258568" y="1596168"/>
                  </a:cubicBezTo>
                  <a:lnTo>
                    <a:pt x="299427" y="1555310"/>
                  </a:lnTo>
                  <a:cubicBezTo>
                    <a:pt x="250144" y="1476650"/>
                    <a:pt x="214093" y="1389194"/>
                    <a:pt x="192421" y="1296144"/>
                  </a:cubicBezTo>
                  <a:lnTo>
                    <a:pt x="94104" y="1296144"/>
                  </a:lnTo>
                  <a:cubicBezTo>
                    <a:pt x="42132" y="1296144"/>
                    <a:pt x="0" y="1254012"/>
                    <a:pt x="0" y="1202040"/>
                  </a:cubicBezTo>
                  <a:lnTo>
                    <a:pt x="0" y="958200"/>
                  </a:lnTo>
                  <a:cubicBezTo>
                    <a:pt x="0" y="906228"/>
                    <a:pt x="42132" y="864096"/>
                    <a:pt x="94104" y="864096"/>
                  </a:cubicBezTo>
                  <a:lnTo>
                    <a:pt x="192421" y="864096"/>
                  </a:lnTo>
                  <a:cubicBezTo>
                    <a:pt x="214093" y="771046"/>
                    <a:pt x="250144" y="683590"/>
                    <a:pt x="299426" y="604931"/>
                  </a:cubicBezTo>
                  <a:lnTo>
                    <a:pt x="251590" y="557095"/>
                  </a:lnTo>
                  <a:cubicBezTo>
                    <a:pt x="202999" y="508503"/>
                    <a:pt x="202999" y="429721"/>
                    <a:pt x="251590" y="381130"/>
                  </a:cubicBezTo>
                  <a:lnTo>
                    <a:pt x="381130" y="251591"/>
                  </a:lnTo>
                  <a:cubicBezTo>
                    <a:pt x="429721" y="202999"/>
                    <a:pt x="508503" y="202999"/>
                    <a:pt x="557095" y="251591"/>
                  </a:cubicBezTo>
                  <a:lnTo>
                    <a:pt x="604465" y="298961"/>
                  </a:lnTo>
                  <a:cubicBezTo>
                    <a:pt x="683232" y="249172"/>
                    <a:pt x="770879" y="212582"/>
                    <a:pt x="864096" y="190279"/>
                  </a:cubicBezTo>
                  <a:lnTo>
                    <a:pt x="864096" y="94104"/>
                  </a:lnTo>
                  <a:cubicBezTo>
                    <a:pt x="864096" y="42132"/>
                    <a:pt x="906228" y="0"/>
                    <a:pt x="958200" y="0"/>
                  </a:cubicBezTo>
                  <a:close/>
                </a:path>
              </a:pathLst>
            </a:custGeom>
            <a:solidFill>
              <a:srgbClr val="00B0F0"/>
            </a:solidFill>
            <a:ln w="254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dirty="0">
                <a:latin typeface="Alexandria" pitchFamily="2" charset="-78"/>
              </a:endParaRPr>
            </a:p>
          </p:txBody>
        </p:sp>
        <p:sp>
          <p:nvSpPr>
            <p:cNvPr id="14" name="Oval 2">
              <a:extLst>
                <a:ext uri="{FF2B5EF4-FFF2-40B4-BE49-F238E27FC236}">
                  <a16:creationId xmlns:a16="http://schemas.microsoft.com/office/drawing/2014/main" id="{A656D8C0-50EA-4085-B844-3AC09EEE191B}"/>
                </a:ext>
              </a:extLst>
            </p:cNvPr>
            <p:cNvSpPr/>
            <p:nvPr/>
          </p:nvSpPr>
          <p:spPr>
            <a:xfrm rot="21043915">
              <a:off x="21025" y="1709186"/>
              <a:ext cx="1419889" cy="1182856"/>
            </a:xfrm>
            <a:custGeom>
              <a:avLst/>
              <a:gdLst/>
              <a:ahLst/>
              <a:cxnLst/>
              <a:rect l="l" t="t" r="r" b="b"/>
              <a:pathLst>
                <a:path w="2160240" h="2160240">
                  <a:moveTo>
                    <a:pt x="958200" y="0"/>
                  </a:moveTo>
                  <a:lnTo>
                    <a:pt x="1202040" y="0"/>
                  </a:lnTo>
                  <a:cubicBezTo>
                    <a:pt x="1254012" y="0"/>
                    <a:pt x="1296144" y="42132"/>
                    <a:pt x="1296144" y="94104"/>
                  </a:cubicBezTo>
                  <a:lnTo>
                    <a:pt x="1296144" y="190279"/>
                  </a:lnTo>
                  <a:cubicBezTo>
                    <a:pt x="1389361" y="212582"/>
                    <a:pt x="1477009" y="249172"/>
                    <a:pt x="1555776" y="298961"/>
                  </a:cubicBezTo>
                  <a:lnTo>
                    <a:pt x="1596168" y="258568"/>
                  </a:lnTo>
                  <a:cubicBezTo>
                    <a:pt x="1642655" y="212081"/>
                    <a:pt x="1718026" y="212081"/>
                    <a:pt x="1764513" y="258568"/>
                  </a:cubicBezTo>
                  <a:lnTo>
                    <a:pt x="1901672" y="395727"/>
                  </a:lnTo>
                  <a:cubicBezTo>
                    <a:pt x="1948159" y="442214"/>
                    <a:pt x="1948159" y="517585"/>
                    <a:pt x="1901672" y="564072"/>
                  </a:cubicBezTo>
                  <a:lnTo>
                    <a:pt x="1860814" y="604931"/>
                  </a:lnTo>
                  <a:cubicBezTo>
                    <a:pt x="1910096" y="683590"/>
                    <a:pt x="1946147" y="771046"/>
                    <a:pt x="1967819" y="864096"/>
                  </a:cubicBezTo>
                  <a:lnTo>
                    <a:pt x="2066136" y="864096"/>
                  </a:lnTo>
                  <a:cubicBezTo>
                    <a:pt x="2118108" y="864096"/>
                    <a:pt x="2160240" y="906228"/>
                    <a:pt x="2160240" y="958200"/>
                  </a:cubicBezTo>
                  <a:lnTo>
                    <a:pt x="2160240" y="1202040"/>
                  </a:lnTo>
                  <a:cubicBezTo>
                    <a:pt x="2160240" y="1254012"/>
                    <a:pt x="2118108" y="1296144"/>
                    <a:pt x="2066136" y="1296144"/>
                  </a:cubicBezTo>
                  <a:lnTo>
                    <a:pt x="1967819" y="1296144"/>
                  </a:lnTo>
                  <a:cubicBezTo>
                    <a:pt x="1946147" y="1389194"/>
                    <a:pt x="1910096" y="1476650"/>
                    <a:pt x="1860814" y="1555310"/>
                  </a:cubicBezTo>
                  <a:lnTo>
                    <a:pt x="1908650" y="1603146"/>
                  </a:lnTo>
                  <a:cubicBezTo>
                    <a:pt x="1957242" y="1651738"/>
                    <a:pt x="1957242" y="1730519"/>
                    <a:pt x="1908650" y="1779111"/>
                  </a:cubicBezTo>
                  <a:lnTo>
                    <a:pt x="1779111" y="1908650"/>
                  </a:lnTo>
                  <a:cubicBezTo>
                    <a:pt x="1730519" y="1957242"/>
                    <a:pt x="1651738" y="1957242"/>
                    <a:pt x="1603146" y="1908650"/>
                  </a:cubicBezTo>
                  <a:lnTo>
                    <a:pt x="1555776" y="1861280"/>
                  </a:lnTo>
                  <a:cubicBezTo>
                    <a:pt x="1477009" y="1911069"/>
                    <a:pt x="1389361" y="1947658"/>
                    <a:pt x="1296144" y="1969961"/>
                  </a:cubicBezTo>
                  <a:lnTo>
                    <a:pt x="1296144" y="2066136"/>
                  </a:lnTo>
                  <a:cubicBezTo>
                    <a:pt x="1296144" y="2118108"/>
                    <a:pt x="1254012" y="2160240"/>
                    <a:pt x="1202040" y="2160240"/>
                  </a:cubicBezTo>
                  <a:lnTo>
                    <a:pt x="958200" y="2160240"/>
                  </a:lnTo>
                  <a:cubicBezTo>
                    <a:pt x="906228" y="2160240"/>
                    <a:pt x="864096" y="2118108"/>
                    <a:pt x="864096" y="2066136"/>
                  </a:cubicBezTo>
                  <a:lnTo>
                    <a:pt x="864096" y="1969961"/>
                  </a:lnTo>
                  <a:cubicBezTo>
                    <a:pt x="770879" y="1947658"/>
                    <a:pt x="683232" y="1911069"/>
                    <a:pt x="604465" y="1861280"/>
                  </a:cubicBezTo>
                  <a:lnTo>
                    <a:pt x="564072" y="1901672"/>
                  </a:lnTo>
                  <a:cubicBezTo>
                    <a:pt x="517585" y="1948160"/>
                    <a:pt x="442214" y="1948160"/>
                    <a:pt x="395727" y="1901672"/>
                  </a:cubicBezTo>
                  <a:lnTo>
                    <a:pt x="258568" y="1764513"/>
                  </a:lnTo>
                  <a:cubicBezTo>
                    <a:pt x="212081" y="1718026"/>
                    <a:pt x="212081" y="1642655"/>
                    <a:pt x="258568" y="1596168"/>
                  </a:cubicBezTo>
                  <a:lnTo>
                    <a:pt x="299427" y="1555310"/>
                  </a:lnTo>
                  <a:cubicBezTo>
                    <a:pt x="250144" y="1476650"/>
                    <a:pt x="214093" y="1389194"/>
                    <a:pt x="192421" y="1296144"/>
                  </a:cubicBezTo>
                  <a:lnTo>
                    <a:pt x="94104" y="1296144"/>
                  </a:lnTo>
                  <a:cubicBezTo>
                    <a:pt x="42132" y="1296144"/>
                    <a:pt x="0" y="1254012"/>
                    <a:pt x="0" y="1202040"/>
                  </a:cubicBezTo>
                  <a:lnTo>
                    <a:pt x="0" y="958200"/>
                  </a:lnTo>
                  <a:cubicBezTo>
                    <a:pt x="0" y="906228"/>
                    <a:pt x="42132" y="864096"/>
                    <a:pt x="94104" y="864096"/>
                  </a:cubicBezTo>
                  <a:lnTo>
                    <a:pt x="192421" y="864096"/>
                  </a:lnTo>
                  <a:cubicBezTo>
                    <a:pt x="214093" y="771046"/>
                    <a:pt x="250144" y="683590"/>
                    <a:pt x="299426" y="604931"/>
                  </a:cubicBezTo>
                  <a:lnTo>
                    <a:pt x="251590" y="557095"/>
                  </a:lnTo>
                  <a:cubicBezTo>
                    <a:pt x="202999" y="508503"/>
                    <a:pt x="202999" y="429721"/>
                    <a:pt x="251590" y="381130"/>
                  </a:cubicBezTo>
                  <a:lnTo>
                    <a:pt x="381130" y="251591"/>
                  </a:lnTo>
                  <a:cubicBezTo>
                    <a:pt x="429721" y="202999"/>
                    <a:pt x="508503" y="202999"/>
                    <a:pt x="557095" y="251591"/>
                  </a:cubicBezTo>
                  <a:lnTo>
                    <a:pt x="604465" y="298961"/>
                  </a:lnTo>
                  <a:cubicBezTo>
                    <a:pt x="683232" y="249172"/>
                    <a:pt x="770879" y="212582"/>
                    <a:pt x="864096" y="190279"/>
                  </a:cubicBezTo>
                  <a:lnTo>
                    <a:pt x="864096" y="94104"/>
                  </a:lnTo>
                  <a:cubicBezTo>
                    <a:pt x="864096" y="42132"/>
                    <a:pt x="906228" y="0"/>
                    <a:pt x="958200" y="0"/>
                  </a:cubicBezTo>
                  <a:close/>
                </a:path>
              </a:pathLst>
            </a:custGeom>
            <a:solidFill>
              <a:srgbClr val="00B0F0"/>
            </a:solidFill>
            <a:ln w="254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dirty="0">
                <a:latin typeface="Alexandria" pitchFamily="2" charset="-78"/>
              </a:endParaRPr>
            </a:p>
          </p:txBody>
        </p:sp>
        <p:sp>
          <p:nvSpPr>
            <p:cNvPr id="15" name="Oval 2">
              <a:extLst>
                <a:ext uri="{FF2B5EF4-FFF2-40B4-BE49-F238E27FC236}">
                  <a16:creationId xmlns:a16="http://schemas.microsoft.com/office/drawing/2014/main" id="{0CC24BC1-3850-4139-8C7E-B7677B348B9A}"/>
                </a:ext>
              </a:extLst>
            </p:cNvPr>
            <p:cNvSpPr/>
            <p:nvPr/>
          </p:nvSpPr>
          <p:spPr>
            <a:xfrm rot="20351733">
              <a:off x="1535024" y="1182490"/>
              <a:ext cx="1505610" cy="1292331"/>
            </a:xfrm>
            <a:custGeom>
              <a:avLst/>
              <a:gdLst/>
              <a:ahLst/>
              <a:cxnLst/>
              <a:rect l="l" t="t" r="r" b="b"/>
              <a:pathLst>
                <a:path w="2160240" h="2160240">
                  <a:moveTo>
                    <a:pt x="958200" y="0"/>
                  </a:moveTo>
                  <a:lnTo>
                    <a:pt x="1202040" y="0"/>
                  </a:lnTo>
                  <a:cubicBezTo>
                    <a:pt x="1254012" y="0"/>
                    <a:pt x="1296144" y="42132"/>
                    <a:pt x="1296144" y="94104"/>
                  </a:cubicBezTo>
                  <a:lnTo>
                    <a:pt x="1296144" y="190279"/>
                  </a:lnTo>
                  <a:cubicBezTo>
                    <a:pt x="1389361" y="212582"/>
                    <a:pt x="1477009" y="249172"/>
                    <a:pt x="1555776" y="298961"/>
                  </a:cubicBezTo>
                  <a:lnTo>
                    <a:pt x="1596168" y="258568"/>
                  </a:lnTo>
                  <a:cubicBezTo>
                    <a:pt x="1642655" y="212081"/>
                    <a:pt x="1718026" y="212081"/>
                    <a:pt x="1764513" y="258568"/>
                  </a:cubicBezTo>
                  <a:lnTo>
                    <a:pt x="1901672" y="395727"/>
                  </a:lnTo>
                  <a:cubicBezTo>
                    <a:pt x="1948159" y="442214"/>
                    <a:pt x="1948159" y="517585"/>
                    <a:pt x="1901672" y="564072"/>
                  </a:cubicBezTo>
                  <a:lnTo>
                    <a:pt x="1860814" y="604931"/>
                  </a:lnTo>
                  <a:cubicBezTo>
                    <a:pt x="1910096" y="683590"/>
                    <a:pt x="1946147" y="771046"/>
                    <a:pt x="1967819" y="864096"/>
                  </a:cubicBezTo>
                  <a:lnTo>
                    <a:pt x="2066136" y="864096"/>
                  </a:lnTo>
                  <a:cubicBezTo>
                    <a:pt x="2118108" y="864096"/>
                    <a:pt x="2160240" y="906228"/>
                    <a:pt x="2160240" y="958200"/>
                  </a:cubicBezTo>
                  <a:lnTo>
                    <a:pt x="2160240" y="1202040"/>
                  </a:lnTo>
                  <a:cubicBezTo>
                    <a:pt x="2160240" y="1254012"/>
                    <a:pt x="2118108" y="1296144"/>
                    <a:pt x="2066136" y="1296144"/>
                  </a:cubicBezTo>
                  <a:lnTo>
                    <a:pt x="1967819" y="1296144"/>
                  </a:lnTo>
                  <a:cubicBezTo>
                    <a:pt x="1946147" y="1389194"/>
                    <a:pt x="1910096" y="1476650"/>
                    <a:pt x="1860814" y="1555310"/>
                  </a:cubicBezTo>
                  <a:lnTo>
                    <a:pt x="1908650" y="1603146"/>
                  </a:lnTo>
                  <a:cubicBezTo>
                    <a:pt x="1957242" y="1651738"/>
                    <a:pt x="1957242" y="1730519"/>
                    <a:pt x="1908650" y="1779111"/>
                  </a:cubicBezTo>
                  <a:lnTo>
                    <a:pt x="1779111" y="1908650"/>
                  </a:lnTo>
                  <a:cubicBezTo>
                    <a:pt x="1730519" y="1957242"/>
                    <a:pt x="1651738" y="1957242"/>
                    <a:pt x="1603146" y="1908650"/>
                  </a:cubicBezTo>
                  <a:lnTo>
                    <a:pt x="1555776" y="1861280"/>
                  </a:lnTo>
                  <a:cubicBezTo>
                    <a:pt x="1477009" y="1911069"/>
                    <a:pt x="1389361" y="1947658"/>
                    <a:pt x="1296144" y="1969961"/>
                  </a:cubicBezTo>
                  <a:lnTo>
                    <a:pt x="1296144" y="2066136"/>
                  </a:lnTo>
                  <a:cubicBezTo>
                    <a:pt x="1296144" y="2118108"/>
                    <a:pt x="1254012" y="2160240"/>
                    <a:pt x="1202040" y="2160240"/>
                  </a:cubicBezTo>
                  <a:lnTo>
                    <a:pt x="958200" y="2160240"/>
                  </a:lnTo>
                  <a:cubicBezTo>
                    <a:pt x="906228" y="2160240"/>
                    <a:pt x="864096" y="2118108"/>
                    <a:pt x="864096" y="2066136"/>
                  </a:cubicBezTo>
                  <a:lnTo>
                    <a:pt x="864096" y="1969961"/>
                  </a:lnTo>
                  <a:cubicBezTo>
                    <a:pt x="770879" y="1947658"/>
                    <a:pt x="683232" y="1911069"/>
                    <a:pt x="604465" y="1861280"/>
                  </a:cubicBezTo>
                  <a:lnTo>
                    <a:pt x="564072" y="1901672"/>
                  </a:lnTo>
                  <a:cubicBezTo>
                    <a:pt x="517585" y="1948160"/>
                    <a:pt x="442214" y="1948160"/>
                    <a:pt x="395727" y="1901672"/>
                  </a:cubicBezTo>
                  <a:lnTo>
                    <a:pt x="258568" y="1764513"/>
                  </a:lnTo>
                  <a:cubicBezTo>
                    <a:pt x="212081" y="1718026"/>
                    <a:pt x="212081" y="1642655"/>
                    <a:pt x="258568" y="1596168"/>
                  </a:cubicBezTo>
                  <a:lnTo>
                    <a:pt x="299427" y="1555310"/>
                  </a:lnTo>
                  <a:cubicBezTo>
                    <a:pt x="250144" y="1476650"/>
                    <a:pt x="214093" y="1389194"/>
                    <a:pt x="192421" y="1296144"/>
                  </a:cubicBezTo>
                  <a:lnTo>
                    <a:pt x="94104" y="1296144"/>
                  </a:lnTo>
                  <a:cubicBezTo>
                    <a:pt x="42132" y="1296144"/>
                    <a:pt x="0" y="1254012"/>
                    <a:pt x="0" y="1202040"/>
                  </a:cubicBezTo>
                  <a:lnTo>
                    <a:pt x="0" y="958200"/>
                  </a:lnTo>
                  <a:cubicBezTo>
                    <a:pt x="0" y="906228"/>
                    <a:pt x="42132" y="864096"/>
                    <a:pt x="94104" y="864096"/>
                  </a:cubicBezTo>
                  <a:lnTo>
                    <a:pt x="192421" y="864096"/>
                  </a:lnTo>
                  <a:cubicBezTo>
                    <a:pt x="214093" y="771046"/>
                    <a:pt x="250144" y="683590"/>
                    <a:pt x="299426" y="604931"/>
                  </a:cubicBezTo>
                  <a:lnTo>
                    <a:pt x="251590" y="557095"/>
                  </a:lnTo>
                  <a:cubicBezTo>
                    <a:pt x="202999" y="508503"/>
                    <a:pt x="202999" y="429721"/>
                    <a:pt x="251590" y="381130"/>
                  </a:cubicBezTo>
                  <a:lnTo>
                    <a:pt x="381130" y="251591"/>
                  </a:lnTo>
                  <a:cubicBezTo>
                    <a:pt x="429721" y="202999"/>
                    <a:pt x="508503" y="202999"/>
                    <a:pt x="557095" y="251591"/>
                  </a:cubicBezTo>
                  <a:lnTo>
                    <a:pt x="604465" y="298961"/>
                  </a:lnTo>
                  <a:cubicBezTo>
                    <a:pt x="683232" y="249172"/>
                    <a:pt x="770879" y="212582"/>
                    <a:pt x="864096" y="190279"/>
                  </a:cubicBezTo>
                  <a:lnTo>
                    <a:pt x="864096" y="94104"/>
                  </a:lnTo>
                  <a:cubicBezTo>
                    <a:pt x="864096" y="42132"/>
                    <a:pt x="906228" y="0"/>
                    <a:pt x="958200" y="0"/>
                  </a:cubicBezTo>
                  <a:close/>
                </a:path>
              </a:pathLst>
            </a:custGeom>
            <a:solidFill>
              <a:srgbClr val="00B0F0"/>
            </a:solidFill>
            <a:ln w="254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dirty="0">
                <a:latin typeface="Alexandria" pitchFamily="2" charset="-78"/>
              </a:endParaRPr>
            </a:p>
          </p:txBody>
        </p:sp>
        <p:sp>
          <p:nvSpPr>
            <p:cNvPr id="19" name="TextBox 18">
              <a:extLst>
                <a:ext uri="{FF2B5EF4-FFF2-40B4-BE49-F238E27FC236}">
                  <a16:creationId xmlns:a16="http://schemas.microsoft.com/office/drawing/2014/main" id="{C901A0A6-0671-4579-9B7E-22F6443CAF31}"/>
                </a:ext>
              </a:extLst>
            </p:cNvPr>
            <p:cNvSpPr txBox="1"/>
            <p:nvPr/>
          </p:nvSpPr>
          <p:spPr>
            <a:xfrm>
              <a:off x="1614387" y="3096226"/>
              <a:ext cx="1229421" cy="300904"/>
            </a:xfrm>
            <a:prstGeom prst="rect">
              <a:avLst/>
            </a:prstGeom>
            <a:noFill/>
          </p:spPr>
          <p:txBody>
            <a:bodyPr wrap="square" rtlCol="0" anchor="ctr">
              <a:spAutoFit/>
            </a:bodyPr>
            <a:lstStyle/>
            <a:p>
              <a:pPr algn="ctr"/>
              <a:endParaRPr lang="ko-KR" altLang="en-US" sz="1800" b="1" dirty="0">
                <a:solidFill>
                  <a:schemeClr val="tx1">
                    <a:lumMod val="75000"/>
                    <a:lumOff val="25000"/>
                  </a:schemeClr>
                </a:solidFill>
                <a:latin typeface="Alexandria" pitchFamily="2" charset="-78"/>
                <a:cs typeface="Alexandria" pitchFamily="2" charset="-78"/>
              </a:endParaRPr>
            </a:p>
          </p:txBody>
        </p:sp>
        <p:sp>
          <p:nvSpPr>
            <p:cNvPr id="20" name="TextBox 19">
              <a:extLst>
                <a:ext uri="{FF2B5EF4-FFF2-40B4-BE49-F238E27FC236}">
                  <a16:creationId xmlns:a16="http://schemas.microsoft.com/office/drawing/2014/main" id="{F267CA52-9D0F-4160-B94F-0523991A8974}"/>
                </a:ext>
              </a:extLst>
            </p:cNvPr>
            <p:cNvSpPr txBox="1"/>
            <p:nvPr/>
          </p:nvSpPr>
          <p:spPr>
            <a:xfrm>
              <a:off x="835187" y="2462573"/>
              <a:ext cx="867082" cy="300904"/>
            </a:xfrm>
            <a:prstGeom prst="rect">
              <a:avLst/>
            </a:prstGeom>
            <a:noFill/>
          </p:spPr>
          <p:txBody>
            <a:bodyPr wrap="square" rtlCol="0" anchor="ctr">
              <a:spAutoFit/>
            </a:bodyPr>
            <a:lstStyle/>
            <a:p>
              <a:pPr algn="ctr"/>
              <a:endParaRPr lang="en-US" altLang="ko-KR" sz="1800" b="1" dirty="0">
                <a:solidFill>
                  <a:schemeClr val="tx1">
                    <a:lumMod val="75000"/>
                    <a:lumOff val="25000"/>
                  </a:schemeClr>
                </a:solidFill>
                <a:latin typeface="Alexandria" pitchFamily="2" charset="-78"/>
                <a:cs typeface="Alexandria" pitchFamily="2" charset="-78"/>
              </a:endParaRPr>
            </a:p>
          </p:txBody>
        </p:sp>
        <p:sp>
          <p:nvSpPr>
            <p:cNvPr id="21" name="TextBox 20">
              <a:extLst>
                <a:ext uri="{FF2B5EF4-FFF2-40B4-BE49-F238E27FC236}">
                  <a16:creationId xmlns:a16="http://schemas.microsoft.com/office/drawing/2014/main" id="{1085A8B5-EC86-4B2E-BD85-D8B958CA373B}"/>
                </a:ext>
              </a:extLst>
            </p:cNvPr>
            <p:cNvSpPr txBox="1"/>
            <p:nvPr/>
          </p:nvSpPr>
          <p:spPr>
            <a:xfrm>
              <a:off x="1689380" y="1533982"/>
              <a:ext cx="1178143" cy="526581"/>
            </a:xfrm>
            <a:prstGeom prst="rect">
              <a:avLst/>
            </a:prstGeom>
            <a:noFill/>
          </p:spPr>
          <p:txBody>
            <a:bodyPr wrap="square" rtlCol="0" anchor="ctr">
              <a:spAutoFit/>
            </a:bodyPr>
            <a:lstStyle/>
            <a:p>
              <a:pPr algn="ctr"/>
              <a:r>
                <a:rPr lang="ar-JO" altLang="ko-KR" sz="1800" b="1" dirty="0">
                  <a:solidFill>
                    <a:schemeClr val="accent1"/>
                  </a:solidFill>
                  <a:latin typeface="Alexandria" pitchFamily="2" charset="-78"/>
                  <a:cs typeface="Alexandria" pitchFamily="2" charset="-78"/>
                </a:rPr>
                <a:t>التقويم والتوجيه</a:t>
              </a:r>
              <a:endParaRPr lang="ko-KR" altLang="en-US" sz="1800" b="1" dirty="0">
                <a:solidFill>
                  <a:schemeClr val="accent1"/>
                </a:solidFill>
                <a:latin typeface="Alexandria" pitchFamily="2" charset="-78"/>
                <a:cs typeface="Alexandria" pitchFamily="2" charset="-78"/>
              </a:endParaRPr>
            </a:p>
          </p:txBody>
        </p:sp>
        <p:sp>
          <p:nvSpPr>
            <p:cNvPr id="29" name="Oval 2">
              <a:extLst>
                <a:ext uri="{FF2B5EF4-FFF2-40B4-BE49-F238E27FC236}">
                  <a16:creationId xmlns:a16="http://schemas.microsoft.com/office/drawing/2014/main" id="{A656D8C0-50EA-4085-B844-3AC09EEE191B}"/>
                </a:ext>
              </a:extLst>
            </p:cNvPr>
            <p:cNvSpPr/>
            <p:nvPr/>
          </p:nvSpPr>
          <p:spPr>
            <a:xfrm rot="21043915">
              <a:off x="550961" y="3086939"/>
              <a:ext cx="1367473" cy="1118465"/>
            </a:xfrm>
            <a:custGeom>
              <a:avLst/>
              <a:gdLst/>
              <a:ahLst/>
              <a:cxnLst/>
              <a:rect l="l" t="t" r="r" b="b"/>
              <a:pathLst>
                <a:path w="2160240" h="2160240">
                  <a:moveTo>
                    <a:pt x="958200" y="0"/>
                  </a:moveTo>
                  <a:lnTo>
                    <a:pt x="1202040" y="0"/>
                  </a:lnTo>
                  <a:cubicBezTo>
                    <a:pt x="1254012" y="0"/>
                    <a:pt x="1296144" y="42132"/>
                    <a:pt x="1296144" y="94104"/>
                  </a:cubicBezTo>
                  <a:lnTo>
                    <a:pt x="1296144" y="190279"/>
                  </a:lnTo>
                  <a:cubicBezTo>
                    <a:pt x="1389361" y="212582"/>
                    <a:pt x="1477009" y="249172"/>
                    <a:pt x="1555776" y="298961"/>
                  </a:cubicBezTo>
                  <a:lnTo>
                    <a:pt x="1596168" y="258568"/>
                  </a:lnTo>
                  <a:cubicBezTo>
                    <a:pt x="1642655" y="212081"/>
                    <a:pt x="1718026" y="212081"/>
                    <a:pt x="1764513" y="258568"/>
                  </a:cubicBezTo>
                  <a:lnTo>
                    <a:pt x="1901672" y="395727"/>
                  </a:lnTo>
                  <a:cubicBezTo>
                    <a:pt x="1948159" y="442214"/>
                    <a:pt x="1948159" y="517585"/>
                    <a:pt x="1901672" y="564072"/>
                  </a:cubicBezTo>
                  <a:lnTo>
                    <a:pt x="1860814" y="604931"/>
                  </a:lnTo>
                  <a:cubicBezTo>
                    <a:pt x="1910096" y="683590"/>
                    <a:pt x="1946147" y="771046"/>
                    <a:pt x="1967819" y="864096"/>
                  </a:cubicBezTo>
                  <a:lnTo>
                    <a:pt x="2066136" y="864096"/>
                  </a:lnTo>
                  <a:cubicBezTo>
                    <a:pt x="2118108" y="864096"/>
                    <a:pt x="2160240" y="906228"/>
                    <a:pt x="2160240" y="958200"/>
                  </a:cubicBezTo>
                  <a:lnTo>
                    <a:pt x="2160240" y="1202040"/>
                  </a:lnTo>
                  <a:cubicBezTo>
                    <a:pt x="2160240" y="1254012"/>
                    <a:pt x="2118108" y="1296144"/>
                    <a:pt x="2066136" y="1296144"/>
                  </a:cubicBezTo>
                  <a:lnTo>
                    <a:pt x="1967819" y="1296144"/>
                  </a:lnTo>
                  <a:cubicBezTo>
                    <a:pt x="1946147" y="1389194"/>
                    <a:pt x="1910096" y="1476650"/>
                    <a:pt x="1860814" y="1555310"/>
                  </a:cubicBezTo>
                  <a:lnTo>
                    <a:pt x="1908650" y="1603146"/>
                  </a:lnTo>
                  <a:cubicBezTo>
                    <a:pt x="1957242" y="1651738"/>
                    <a:pt x="1957242" y="1730519"/>
                    <a:pt x="1908650" y="1779111"/>
                  </a:cubicBezTo>
                  <a:lnTo>
                    <a:pt x="1779111" y="1908650"/>
                  </a:lnTo>
                  <a:cubicBezTo>
                    <a:pt x="1730519" y="1957242"/>
                    <a:pt x="1651738" y="1957242"/>
                    <a:pt x="1603146" y="1908650"/>
                  </a:cubicBezTo>
                  <a:lnTo>
                    <a:pt x="1555776" y="1861280"/>
                  </a:lnTo>
                  <a:cubicBezTo>
                    <a:pt x="1477009" y="1911069"/>
                    <a:pt x="1389361" y="1947658"/>
                    <a:pt x="1296144" y="1969961"/>
                  </a:cubicBezTo>
                  <a:lnTo>
                    <a:pt x="1296144" y="2066136"/>
                  </a:lnTo>
                  <a:cubicBezTo>
                    <a:pt x="1296144" y="2118108"/>
                    <a:pt x="1254012" y="2160240"/>
                    <a:pt x="1202040" y="2160240"/>
                  </a:cubicBezTo>
                  <a:lnTo>
                    <a:pt x="958200" y="2160240"/>
                  </a:lnTo>
                  <a:cubicBezTo>
                    <a:pt x="906228" y="2160240"/>
                    <a:pt x="864096" y="2118108"/>
                    <a:pt x="864096" y="2066136"/>
                  </a:cubicBezTo>
                  <a:lnTo>
                    <a:pt x="864096" y="1969961"/>
                  </a:lnTo>
                  <a:cubicBezTo>
                    <a:pt x="770879" y="1947658"/>
                    <a:pt x="683232" y="1911069"/>
                    <a:pt x="604465" y="1861280"/>
                  </a:cubicBezTo>
                  <a:lnTo>
                    <a:pt x="564072" y="1901672"/>
                  </a:lnTo>
                  <a:cubicBezTo>
                    <a:pt x="517585" y="1948160"/>
                    <a:pt x="442214" y="1948160"/>
                    <a:pt x="395727" y="1901672"/>
                  </a:cubicBezTo>
                  <a:lnTo>
                    <a:pt x="258568" y="1764513"/>
                  </a:lnTo>
                  <a:cubicBezTo>
                    <a:pt x="212081" y="1718026"/>
                    <a:pt x="212081" y="1642655"/>
                    <a:pt x="258568" y="1596168"/>
                  </a:cubicBezTo>
                  <a:lnTo>
                    <a:pt x="299427" y="1555310"/>
                  </a:lnTo>
                  <a:cubicBezTo>
                    <a:pt x="250144" y="1476650"/>
                    <a:pt x="214093" y="1389194"/>
                    <a:pt x="192421" y="1296144"/>
                  </a:cubicBezTo>
                  <a:lnTo>
                    <a:pt x="94104" y="1296144"/>
                  </a:lnTo>
                  <a:cubicBezTo>
                    <a:pt x="42132" y="1296144"/>
                    <a:pt x="0" y="1254012"/>
                    <a:pt x="0" y="1202040"/>
                  </a:cubicBezTo>
                  <a:lnTo>
                    <a:pt x="0" y="958200"/>
                  </a:lnTo>
                  <a:cubicBezTo>
                    <a:pt x="0" y="906228"/>
                    <a:pt x="42132" y="864096"/>
                    <a:pt x="94104" y="864096"/>
                  </a:cubicBezTo>
                  <a:lnTo>
                    <a:pt x="192421" y="864096"/>
                  </a:lnTo>
                  <a:cubicBezTo>
                    <a:pt x="214093" y="771046"/>
                    <a:pt x="250144" y="683590"/>
                    <a:pt x="299426" y="604931"/>
                  </a:cubicBezTo>
                  <a:lnTo>
                    <a:pt x="251590" y="557095"/>
                  </a:lnTo>
                  <a:cubicBezTo>
                    <a:pt x="202999" y="508503"/>
                    <a:pt x="202999" y="429721"/>
                    <a:pt x="251590" y="381130"/>
                  </a:cubicBezTo>
                  <a:lnTo>
                    <a:pt x="381130" y="251591"/>
                  </a:lnTo>
                  <a:cubicBezTo>
                    <a:pt x="429721" y="202999"/>
                    <a:pt x="508503" y="202999"/>
                    <a:pt x="557095" y="251591"/>
                  </a:cubicBezTo>
                  <a:lnTo>
                    <a:pt x="604465" y="298961"/>
                  </a:lnTo>
                  <a:cubicBezTo>
                    <a:pt x="683232" y="249172"/>
                    <a:pt x="770879" y="212582"/>
                    <a:pt x="864096" y="190279"/>
                  </a:cubicBezTo>
                  <a:lnTo>
                    <a:pt x="864096" y="94104"/>
                  </a:lnTo>
                  <a:cubicBezTo>
                    <a:pt x="864096" y="42132"/>
                    <a:pt x="906228" y="0"/>
                    <a:pt x="958200" y="0"/>
                  </a:cubicBezTo>
                  <a:close/>
                </a:path>
              </a:pathLst>
            </a:custGeom>
            <a:solidFill>
              <a:srgbClr val="00B0F0"/>
            </a:solidFill>
            <a:ln w="254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dirty="0">
                <a:latin typeface="Alexandria" pitchFamily="2" charset="-78"/>
              </a:endParaRPr>
            </a:p>
          </p:txBody>
        </p:sp>
      </p:grpSp>
      <p:sp>
        <p:nvSpPr>
          <p:cNvPr id="26" name="Rectangle 25"/>
          <p:cNvSpPr/>
          <p:nvPr/>
        </p:nvSpPr>
        <p:spPr>
          <a:xfrm>
            <a:off x="3680398" y="4116852"/>
            <a:ext cx="1154483" cy="369332"/>
          </a:xfrm>
          <a:prstGeom prst="rect">
            <a:avLst/>
          </a:prstGeom>
        </p:spPr>
        <p:txBody>
          <a:bodyPr wrap="none">
            <a:spAutoFit/>
          </a:bodyPr>
          <a:lstStyle/>
          <a:p>
            <a:r>
              <a:rPr lang="ar-JO" sz="1800" b="1" dirty="0">
                <a:solidFill>
                  <a:schemeClr val="accent1"/>
                </a:solidFill>
                <a:latin typeface="Alexandria" pitchFamily="2" charset="-78"/>
                <a:ea typeface="Calibri"/>
                <a:cs typeface="Alexandria" pitchFamily="2" charset="-78"/>
              </a:rPr>
              <a:t>التخطيط</a:t>
            </a:r>
            <a:endParaRPr lang="en-GB" sz="1800" b="1" dirty="0">
              <a:solidFill>
                <a:schemeClr val="accent1"/>
              </a:solidFill>
              <a:latin typeface="Alexandria" pitchFamily="2" charset="-78"/>
              <a:cs typeface="Alexandria" pitchFamily="2" charset="-78"/>
            </a:endParaRPr>
          </a:p>
        </p:txBody>
      </p:sp>
      <p:sp>
        <p:nvSpPr>
          <p:cNvPr id="27" name="Rectangle 26"/>
          <p:cNvSpPr/>
          <p:nvPr/>
        </p:nvSpPr>
        <p:spPr>
          <a:xfrm>
            <a:off x="1111234" y="2574772"/>
            <a:ext cx="1553630" cy="646331"/>
          </a:xfrm>
          <a:prstGeom prst="rect">
            <a:avLst/>
          </a:prstGeom>
        </p:spPr>
        <p:txBody>
          <a:bodyPr wrap="none">
            <a:spAutoFit/>
          </a:bodyPr>
          <a:lstStyle/>
          <a:p>
            <a:pPr algn="ctr"/>
            <a:r>
              <a:rPr lang="ar-JO" sz="1800" b="1" dirty="0">
                <a:solidFill>
                  <a:schemeClr val="accent1"/>
                </a:solidFill>
                <a:latin typeface="Alexandria" pitchFamily="2" charset="-78"/>
                <a:ea typeface="Calibri"/>
                <a:cs typeface="Alexandria" pitchFamily="2" charset="-78"/>
              </a:rPr>
              <a:t>جمع</a:t>
            </a:r>
          </a:p>
          <a:p>
            <a:r>
              <a:rPr lang="ar-JO" sz="1800" b="1" dirty="0">
                <a:solidFill>
                  <a:schemeClr val="accent1"/>
                </a:solidFill>
                <a:latin typeface="Alexandria" pitchFamily="2" charset="-78"/>
                <a:ea typeface="Calibri"/>
                <a:cs typeface="Alexandria" pitchFamily="2" charset="-78"/>
              </a:rPr>
              <a:t> المعلومات </a:t>
            </a:r>
            <a:endParaRPr lang="en-GB" sz="1800" b="1" dirty="0">
              <a:solidFill>
                <a:schemeClr val="accent1"/>
              </a:solidFill>
              <a:latin typeface="Alexandria" pitchFamily="2" charset="-78"/>
              <a:cs typeface="Alexandria" pitchFamily="2" charset="-78"/>
            </a:endParaRPr>
          </a:p>
        </p:txBody>
      </p:sp>
      <p:sp>
        <p:nvSpPr>
          <p:cNvPr id="32" name="Rectangle 31"/>
          <p:cNvSpPr/>
          <p:nvPr/>
        </p:nvSpPr>
        <p:spPr>
          <a:xfrm>
            <a:off x="1915048" y="4429759"/>
            <a:ext cx="1337226" cy="369332"/>
          </a:xfrm>
          <a:prstGeom prst="rect">
            <a:avLst/>
          </a:prstGeom>
        </p:spPr>
        <p:txBody>
          <a:bodyPr wrap="none">
            <a:spAutoFit/>
          </a:bodyPr>
          <a:lstStyle/>
          <a:p>
            <a:r>
              <a:rPr lang="ar-JO" sz="1800" b="1" dirty="0">
                <a:solidFill>
                  <a:schemeClr val="accent1"/>
                </a:solidFill>
                <a:latin typeface="Alexandria" pitchFamily="2" charset="-78"/>
                <a:ea typeface="Calibri"/>
                <a:cs typeface="Alexandria" pitchFamily="2" charset="-78"/>
              </a:rPr>
              <a:t>اتخاذ القرار</a:t>
            </a:r>
            <a:endParaRPr lang="en-GB" sz="1800" b="1" dirty="0">
              <a:solidFill>
                <a:schemeClr val="accent1"/>
              </a:solidFill>
              <a:latin typeface="Alexandria" pitchFamily="2" charset="-78"/>
              <a:cs typeface="Alexandria" pitchFamily="2" charset="-78"/>
            </a:endParaRPr>
          </a:p>
        </p:txBody>
      </p:sp>
      <p:sp>
        <p:nvSpPr>
          <p:cNvPr id="35841" name="Rectangle 1"/>
          <p:cNvSpPr>
            <a:spLocks noChangeArrowheads="1"/>
          </p:cNvSpPr>
          <p:nvPr/>
        </p:nvSpPr>
        <p:spPr bwMode="auto">
          <a:xfrm>
            <a:off x="5328805" y="990727"/>
            <a:ext cx="6721611"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ar-SA" sz="2000" i="0" strike="noStrike" cap="none" normalizeH="0" baseline="0" dirty="0">
                <a:ln>
                  <a:noFill/>
                </a:ln>
                <a:solidFill>
                  <a:schemeClr val="tx1"/>
                </a:solidFill>
                <a:effectLst/>
                <a:latin typeface="Alexandria" pitchFamily="2" charset="-78"/>
                <a:ea typeface="Calibri" pitchFamily="34" charset="0"/>
                <a:cs typeface="Alexandria" pitchFamily="2" charset="-78"/>
              </a:rPr>
              <a:t>تهدف دراس</a:t>
            </a:r>
            <a:r>
              <a:rPr kumimoji="0" lang="ar-JO" sz="2000" i="0" strike="noStrike" cap="none" normalizeH="0" baseline="0" dirty="0">
                <a:ln>
                  <a:noFill/>
                </a:ln>
                <a:solidFill>
                  <a:schemeClr val="tx1"/>
                </a:solidFill>
                <a:effectLst/>
                <a:latin typeface="Alexandria" pitchFamily="2" charset="-78"/>
                <a:ea typeface="Calibri" pitchFamily="34" charset="0"/>
                <a:cs typeface="Alexandria" pitchFamily="2" charset="-78"/>
              </a:rPr>
              <a:t>ة</a:t>
            </a:r>
            <a:r>
              <a:rPr kumimoji="0" lang="ar-SA" sz="2000" i="0" strike="noStrike" cap="none" normalizeH="0" baseline="0" dirty="0">
                <a:ln>
                  <a:noFill/>
                </a:ln>
                <a:solidFill>
                  <a:schemeClr val="tx1"/>
                </a:solidFill>
                <a:effectLst/>
                <a:latin typeface="Alexandria" pitchFamily="2" charset="-78"/>
                <a:ea typeface="Calibri" pitchFamily="34" charset="0"/>
                <a:cs typeface="Alexandria" pitchFamily="2" charset="-78"/>
              </a:rPr>
              <a:t> السلوك التنظيمي إلى فهم ال</a:t>
            </a:r>
            <a:r>
              <a:rPr kumimoji="0" lang="ar-JO" sz="2000" i="0" strike="noStrike" cap="none" normalizeH="0" baseline="0" dirty="0">
                <a:ln>
                  <a:noFill/>
                </a:ln>
                <a:solidFill>
                  <a:schemeClr val="tx1"/>
                </a:solidFill>
                <a:effectLst/>
                <a:latin typeface="Alexandria" pitchFamily="2" charset="-78"/>
                <a:ea typeface="Calibri" pitchFamily="34" charset="0"/>
                <a:cs typeface="Alexandria" pitchFamily="2" charset="-78"/>
              </a:rPr>
              <a:t>أ</a:t>
            </a:r>
            <a:r>
              <a:rPr kumimoji="0" lang="ar-SA" sz="2000" i="0" strike="noStrike" cap="none" normalizeH="0" baseline="0" dirty="0">
                <a:ln>
                  <a:noFill/>
                </a:ln>
                <a:solidFill>
                  <a:schemeClr val="tx1"/>
                </a:solidFill>
                <a:effectLst/>
                <a:latin typeface="Alexandria" pitchFamily="2" charset="-78"/>
                <a:ea typeface="Calibri" pitchFamily="34" charset="0"/>
                <a:cs typeface="Alexandria" pitchFamily="2" charset="-78"/>
              </a:rPr>
              <a:t>بعاد النفسي</a:t>
            </a:r>
            <a:r>
              <a:rPr kumimoji="0" lang="ar-JO" sz="2000" i="0" strike="noStrike" cap="none" normalizeH="0" baseline="0" dirty="0">
                <a:ln>
                  <a:noFill/>
                </a:ln>
                <a:solidFill>
                  <a:schemeClr val="tx1"/>
                </a:solidFill>
                <a:effectLst/>
                <a:latin typeface="Alexandria" pitchFamily="2" charset="-78"/>
                <a:ea typeface="Calibri" pitchFamily="34" charset="0"/>
                <a:cs typeface="Alexandria" pitchFamily="2" charset="-78"/>
              </a:rPr>
              <a:t>ة</a:t>
            </a:r>
            <a:r>
              <a:rPr kumimoji="0" lang="ar-SA" sz="2000" i="0" strike="noStrike" cap="none" normalizeH="0" baseline="0" dirty="0">
                <a:ln>
                  <a:noFill/>
                </a:ln>
                <a:solidFill>
                  <a:schemeClr val="tx1"/>
                </a:solidFill>
                <a:effectLst/>
                <a:latin typeface="Alexandria" pitchFamily="2" charset="-78"/>
                <a:ea typeface="Calibri" pitchFamily="34" charset="0"/>
                <a:cs typeface="Alexandria" pitchFamily="2" charset="-78"/>
              </a:rPr>
              <a:t> والسلوكي</a:t>
            </a:r>
            <a:r>
              <a:rPr kumimoji="0" lang="ar-JO" sz="2000" i="0" strike="noStrike" cap="none" normalizeH="0" baseline="0" dirty="0">
                <a:ln>
                  <a:noFill/>
                </a:ln>
                <a:solidFill>
                  <a:schemeClr val="tx1"/>
                </a:solidFill>
                <a:effectLst/>
                <a:latin typeface="Alexandria" pitchFamily="2" charset="-78"/>
                <a:ea typeface="Calibri" pitchFamily="34" charset="0"/>
                <a:cs typeface="Alexandria" pitchFamily="2" charset="-78"/>
              </a:rPr>
              <a:t>ة</a:t>
            </a:r>
            <a:r>
              <a:rPr kumimoji="0" lang="ar-SA" sz="2000" i="0" strike="noStrike" cap="none" normalizeH="0" baseline="0" dirty="0">
                <a:ln>
                  <a:noFill/>
                </a:ln>
                <a:solidFill>
                  <a:schemeClr val="tx1"/>
                </a:solidFill>
                <a:effectLst/>
                <a:latin typeface="Alexandria" pitchFamily="2" charset="-78"/>
                <a:ea typeface="Calibri" pitchFamily="34" charset="0"/>
                <a:cs typeface="Alexandria" pitchFamily="2" charset="-78"/>
              </a:rPr>
              <a:t> للانســان </a:t>
            </a:r>
            <a:r>
              <a:rPr kumimoji="0" lang="ar-JO" sz="2000" i="0" strike="noStrike" cap="none" normalizeH="0" baseline="0" dirty="0">
                <a:ln>
                  <a:noFill/>
                </a:ln>
                <a:solidFill>
                  <a:schemeClr val="tx1"/>
                </a:solidFill>
                <a:effectLst/>
                <a:latin typeface="Alexandria" pitchFamily="2" charset="-78"/>
                <a:ea typeface="Calibri" pitchFamily="34" charset="0"/>
                <a:cs typeface="Alexandria" pitchFamily="2" charset="-78"/>
              </a:rPr>
              <a:t>في بيئة العمل </a:t>
            </a:r>
            <a:r>
              <a:rPr kumimoji="0" lang="ar-SA" sz="2000" i="0" strike="noStrike" cap="none" normalizeH="0" baseline="0" dirty="0">
                <a:ln>
                  <a:noFill/>
                </a:ln>
                <a:solidFill>
                  <a:schemeClr val="tx1"/>
                </a:solidFill>
                <a:effectLst/>
                <a:latin typeface="Alexandria" pitchFamily="2" charset="-78"/>
                <a:ea typeface="Calibri" pitchFamily="34" charset="0"/>
                <a:cs typeface="Alexandria" pitchFamily="2" charset="-78"/>
              </a:rPr>
              <a:t>بصفته موظفاً أو عاملاً يخضع لقوانين وتعليمات وأعراف تنظـم سلوكه </a:t>
            </a:r>
            <a:r>
              <a:rPr kumimoji="0" lang="ar-JO" sz="2000" i="0" strike="noStrike" cap="none" normalizeH="0" baseline="0" dirty="0">
                <a:ln>
                  <a:noFill/>
                </a:ln>
                <a:solidFill>
                  <a:schemeClr val="tx1"/>
                </a:solidFill>
                <a:effectLst/>
                <a:latin typeface="Alexandria" pitchFamily="2" charset="-78"/>
                <a:ea typeface="Calibri" pitchFamily="34" charset="0"/>
                <a:cs typeface="Alexandria" pitchFamily="2" charset="-78"/>
              </a:rPr>
              <a:t>إ</a:t>
            </a:r>
            <a:r>
              <a:rPr kumimoji="0" lang="ar-SA" sz="2000" i="0" strike="noStrike" cap="none" normalizeH="0" baseline="0" dirty="0">
                <a:ln>
                  <a:noFill/>
                </a:ln>
                <a:solidFill>
                  <a:schemeClr val="tx1"/>
                </a:solidFill>
                <a:effectLst/>
                <a:latin typeface="Alexandria" pitchFamily="2" charset="-78"/>
                <a:ea typeface="Calibri" pitchFamily="34" charset="0"/>
                <a:cs typeface="Alexandria" pitchFamily="2" charset="-78"/>
              </a:rPr>
              <a:t>دارياً وتنظ</a:t>
            </a:r>
            <a:r>
              <a:rPr kumimoji="0" lang="ar-JO" sz="2000" i="0" strike="noStrike" cap="none" normalizeH="0" baseline="0" dirty="0">
                <a:ln>
                  <a:noFill/>
                </a:ln>
                <a:solidFill>
                  <a:schemeClr val="tx1"/>
                </a:solidFill>
                <a:effectLst/>
                <a:latin typeface="Alexandria" pitchFamily="2" charset="-78"/>
                <a:ea typeface="Calibri" pitchFamily="34" charset="0"/>
                <a:cs typeface="Alexandria" pitchFamily="2" charset="-78"/>
              </a:rPr>
              <a:t>ي</a:t>
            </a:r>
            <a:r>
              <a:rPr kumimoji="0" lang="ar-SA" sz="2000" i="0" strike="noStrike" cap="none" normalizeH="0" baseline="0" dirty="0">
                <a:ln>
                  <a:noFill/>
                </a:ln>
                <a:solidFill>
                  <a:schemeClr val="tx1"/>
                </a:solidFill>
                <a:effectLst/>
                <a:latin typeface="Alexandria" pitchFamily="2" charset="-78"/>
                <a:ea typeface="Calibri" pitchFamily="34" charset="0"/>
                <a:cs typeface="Alexandria" pitchFamily="2" charset="-78"/>
              </a:rPr>
              <a:t>مياً </a:t>
            </a:r>
            <a:r>
              <a:rPr kumimoji="0" lang="ar-JO" sz="2000" i="0" strike="noStrike" cap="none" normalizeH="0" baseline="0" dirty="0">
                <a:ln>
                  <a:noFill/>
                </a:ln>
                <a:solidFill>
                  <a:schemeClr val="tx1"/>
                </a:solidFill>
                <a:effectLst/>
                <a:latin typeface="Alexandria" pitchFamily="2" charset="-78"/>
                <a:ea typeface="Calibri" pitchFamily="34" charset="0"/>
                <a:cs typeface="Alexandria" pitchFamily="2" charset="-78"/>
              </a:rPr>
              <a:t>.</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ar-JO" sz="2000" i="0" strike="noStrike" cap="none" normalizeH="0" baseline="0" dirty="0">
              <a:ln>
                <a:noFill/>
              </a:ln>
              <a:solidFill>
                <a:schemeClr val="tx1"/>
              </a:solidFill>
              <a:effectLst/>
              <a:latin typeface="Alexandria" pitchFamily="2" charset="-78"/>
              <a:ea typeface="Calibri" pitchFamily="34" charset="0"/>
              <a:cs typeface="Alexandria" pitchFamily="2" charset="-78"/>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ar-SA" sz="2000" i="0" strike="noStrike" cap="none" normalizeH="0" baseline="0" dirty="0">
                <a:ln>
                  <a:noFill/>
                </a:ln>
                <a:solidFill>
                  <a:schemeClr val="tx1"/>
                </a:solidFill>
                <a:effectLst/>
                <a:latin typeface="Alexandria" pitchFamily="2" charset="-78"/>
                <a:ea typeface="Calibri" pitchFamily="34" charset="0"/>
                <a:cs typeface="Alexandria" pitchFamily="2" charset="-78"/>
              </a:rPr>
              <a:t>وبما أن السلوك التنظيمي يركز على سلوكيات وتفاعلات العنصر البشري والذي يعتبر أهم عناصر ال</a:t>
            </a:r>
            <a:r>
              <a:rPr kumimoji="0" lang="ar-JO" sz="2000" i="0" strike="noStrike" cap="none" normalizeH="0" baseline="0" dirty="0">
                <a:ln>
                  <a:noFill/>
                </a:ln>
                <a:solidFill>
                  <a:schemeClr val="tx1"/>
                </a:solidFill>
                <a:effectLst/>
                <a:latin typeface="Alexandria" pitchFamily="2" charset="-78"/>
                <a:ea typeface="Calibri" pitchFamily="34" charset="0"/>
                <a:cs typeface="Alexandria" pitchFamily="2" charset="-78"/>
              </a:rPr>
              <a:t>إ</a:t>
            </a:r>
            <a:r>
              <a:rPr kumimoji="0" lang="ar-SA" sz="2000" i="0" strike="noStrike" cap="none" normalizeH="0" baseline="0" dirty="0">
                <a:ln>
                  <a:noFill/>
                </a:ln>
                <a:solidFill>
                  <a:schemeClr val="tx1"/>
                </a:solidFill>
                <a:effectLst/>
                <a:latin typeface="Alexandria" pitchFamily="2" charset="-78"/>
                <a:ea typeface="Calibri" pitchFamily="34" charset="0"/>
                <a:cs typeface="Alexandria" pitchFamily="2" charset="-78"/>
              </a:rPr>
              <a:t>نتاج في المنظم</a:t>
            </a:r>
            <a:r>
              <a:rPr kumimoji="0" lang="ar-JO" sz="2000" i="0" strike="noStrike" cap="none" normalizeH="0" baseline="0" dirty="0">
                <a:ln>
                  <a:noFill/>
                </a:ln>
                <a:solidFill>
                  <a:schemeClr val="tx1"/>
                </a:solidFill>
                <a:effectLst/>
                <a:latin typeface="Alexandria" pitchFamily="2" charset="-78"/>
                <a:ea typeface="Calibri" pitchFamily="34" charset="0"/>
                <a:cs typeface="Alexandria" pitchFamily="2" charset="-78"/>
              </a:rPr>
              <a:t>ة</a:t>
            </a:r>
            <a:r>
              <a:rPr kumimoji="0" lang="ar-SA" sz="2000" i="0" strike="noStrike" cap="none" normalizeH="0" baseline="0" dirty="0">
                <a:ln>
                  <a:noFill/>
                </a:ln>
                <a:solidFill>
                  <a:schemeClr val="tx1"/>
                </a:solidFill>
                <a:effectLst/>
                <a:latin typeface="Alexandria" pitchFamily="2" charset="-78"/>
                <a:ea typeface="Calibri" pitchFamily="34" charset="0"/>
                <a:cs typeface="Alexandria" pitchFamily="2" charset="-78"/>
              </a:rPr>
              <a:t> لذا ف</a:t>
            </a:r>
            <a:r>
              <a:rPr kumimoji="0" lang="ar-JO" sz="2000" i="0" strike="noStrike" cap="none" normalizeH="0" baseline="0" dirty="0">
                <a:ln>
                  <a:noFill/>
                </a:ln>
                <a:solidFill>
                  <a:schemeClr val="tx1"/>
                </a:solidFill>
                <a:effectLst/>
                <a:latin typeface="Alexandria" pitchFamily="2" charset="-78"/>
                <a:ea typeface="Calibri" pitchFamily="34" charset="0"/>
                <a:cs typeface="Alexandria" pitchFamily="2" charset="-78"/>
              </a:rPr>
              <a:t>إ</a:t>
            </a:r>
            <a:r>
              <a:rPr kumimoji="0" lang="ar-SA" sz="2000" i="0" strike="noStrike" cap="none" normalizeH="0" baseline="0" dirty="0">
                <a:ln>
                  <a:noFill/>
                </a:ln>
                <a:solidFill>
                  <a:schemeClr val="tx1"/>
                </a:solidFill>
                <a:effectLst/>
                <a:latin typeface="Alexandria" pitchFamily="2" charset="-78"/>
                <a:ea typeface="Calibri" pitchFamily="34" charset="0"/>
                <a:cs typeface="Alexandria" pitchFamily="2" charset="-78"/>
              </a:rPr>
              <a:t>ن نجاح المنظم</a:t>
            </a:r>
            <a:r>
              <a:rPr kumimoji="0" lang="ar-JO" sz="2000" i="0" strike="noStrike" cap="none" normalizeH="0" baseline="0" dirty="0">
                <a:ln>
                  <a:noFill/>
                </a:ln>
                <a:solidFill>
                  <a:schemeClr val="tx1"/>
                </a:solidFill>
                <a:effectLst/>
                <a:latin typeface="Alexandria" pitchFamily="2" charset="-78"/>
                <a:ea typeface="Calibri" pitchFamily="34" charset="0"/>
                <a:cs typeface="Alexandria" pitchFamily="2" charset="-78"/>
              </a:rPr>
              <a:t>ة</a:t>
            </a:r>
            <a:r>
              <a:rPr kumimoji="0" lang="ar-SA" sz="2000" i="0" strike="noStrike" cap="none" normalizeH="0" baseline="0" dirty="0">
                <a:ln>
                  <a:noFill/>
                </a:ln>
                <a:solidFill>
                  <a:schemeClr val="tx1"/>
                </a:solidFill>
                <a:effectLst/>
                <a:latin typeface="Alexandria" pitchFamily="2" charset="-78"/>
                <a:ea typeface="Calibri" pitchFamily="34" charset="0"/>
                <a:cs typeface="Alexandria" pitchFamily="2" charset="-78"/>
              </a:rPr>
              <a:t> مرهون بنجاح</a:t>
            </a:r>
            <a:r>
              <a:rPr kumimoji="0" lang="ar-JO" sz="2000" i="0" strike="noStrike" cap="none" normalizeH="0" dirty="0">
                <a:ln>
                  <a:noFill/>
                </a:ln>
                <a:solidFill>
                  <a:schemeClr val="tx1"/>
                </a:solidFill>
                <a:effectLst/>
                <a:latin typeface="Alexandria" pitchFamily="2" charset="-78"/>
                <a:ea typeface="Calibri" pitchFamily="34" charset="0"/>
                <a:cs typeface="Alexandria" pitchFamily="2" charset="-78"/>
              </a:rPr>
              <a:t> </a:t>
            </a:r>
            <a:r>
              <a:rPr kumimoji="0" lang="ar-SA" sz="2000" i="0" strike="noStrike" cap="none" normalizeH="0" baseline="0" dirty="0">
                <a:ln>
                  <a:noFill/>
                </a:ln>
                <a:solidFill>
                  <a:schemeClr val="tx1"/>
                </a:solidFill>
                <a:effectLst/>
                <a:latin typeface="Alexandria" pitchFamily="2" charset="-78"/>
                <a:ea typeface="Calibri" pitchFamily="34" charset="0"/>
                <a:cs typeface="Alexandria" pitchFamily="2" charset="-78"/>
              </a:rPr>
              <a:t>وتفعيل العنصر البشري وتحسين أدائ</a:t>
            </a:r>
            <a:r>
              <a:rPr kumimoji="0" lang="ar-JO" sz="2000" i="0" strike="noStrike" cap="none" normalizeH="0" baseline="0" dirty="0">
                <a:ln>
                  <a:noFill/>
                </a:ln>
                <a:solidFill>
                  <a:schemeClr val="tx1"/>
                </a:solidFill>
                <a:effectLst/>
                <a:latin typeface="Alexandria" pitchFamily="2" charset="-78"/>
                <a:ea typeface="Calibri" pitchFamily="34" charset="0"/>
                <a:cs typeface="Alexandria" pitchFamily="2" charset="-78"/>
              </a:rPr>
              <a:t>ه.</a:t>
            </a:r>
          </a:p>
          <a:p>
            <a:pPr marL="0" marR="0" lvl="0" indent="0" algn="r" defTabSz="914400" rtl="0" eaLnBrk="0" fontAlgn="base" latinLnBrk="0" hangingPunct="0">
              <a:lnSpc>
                <a:spcPct val="100000"/>
              </a:lnSpc>
              <a:spcBef>
                <a:spcPct val="0"/>
              </a:spcBef>
              <a:spcAft>
                <a:spcPct val="0"/>
              </a:spcAft>
              <a:buClrTx/>
              <a:buSzTx/>
              <a:buFontTx/>
              <a:buNone/>
              <a:tabLst/>
            </a:pPr>
            <a:r>
              <a:rPr kumimoji="0" lang="en-US" sz="2000" i="0" strike="noStrike" cap="none" normalizeH="0" baseline="0" dirty="0">
                <a:ln>
                  <a:noFill/>
                </a:ln>
                <a:solidFill>
                  <a:schemeClr val="tx1"/>
                </a:solidFill>
                <a:effectLst/>
                <a:latin typeface="Alexandria" pitchFamily="2" charset="-78"/>
                <a:ea typeface="Calibri" pitchFamily="34" charset="0"/>
                <a:cs typeface="Alexandria" pitchFamily="2" charset="-78"/>
              </a:rPr>
              <a:t> .</a:t>
            </a:r>
            <a:endParaRPr kumimoji="0" lang="en-US" sz="2000" i="0" strike="noStrike" cap="none" normalizeH="0" baseline="0" dirty="0">
              <a:ln>
                <a:noFill/>
              </a:ln>
              <a:solidFill>
                <a:schemeClr val="tx1"/>
              </a:solidFill>
              <a:effectLst/>
              <a:latin typeface="Alexandria" pitchFamily="2" charset="-78"/>
              <a:cs typeface="Alexandria" pitchFamily="2" charset="-78"/>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ar-JO" sz="2000" b="1" i="0" u="sng" strike="noStrike" cap="none" normalizeH="0" baseline="0" dirty="0">
                <a:ln>
                  <a:noFill/>
                </a:ln>
                <a:solidFill>
                  <a:schemeClr val="tx1"/>
                </a:solidFill>
                <a:effectLst/>
                <a:latin typeface="Alexandria" pitchFamily="2" charset="-78"/>
                <a:ea typeface="Calibri" pitchFamily="34" charset="0"/>
                <a:cs typeface="Alexandria" pitchFamily="2" charset="-78"/>
              </a:rPr>
              <a:t>يفيد </a:t>
            </a:r>
            <a:r>
              <a:rPr kumimoji="0" lang="ar-SA" sz="2000" b="1" i="0" u="sng" strike="noStrike" cap="none" normalizeH="0" baseline="0" dirty="0">
                <a:ln>
                  <a:noFill/>
                </a:ln>
                <a:solidFill>
                  <a:schemeClr val="tx1"/>
                </a:solidFill>
                <a:effectLst/>
                <a:latin typeface="Alexandria" pitchFamily="2" charset="-78"/>
                <a:ea typeface="Calibri" pitchFamily="34" charset="0"/>
                <a:cs typeface="Alexandria" pitchFamily="2" charset="-78"/>
              </a:rPr>
              <a:t>علم السلوك التنظيمي </a:t>
            </a:r>
            <a:r>
              <a:rPr kumimoji="0" lang="ar-JO" sz="2000" b="1" i="0" u="sng" strike="noStrike" cap="none" normalizeH="0" baseline="0" dirty="0">
                <a:ln>
                  <a:noFill/>
                </a:ln>
                <a:solidFill>
                  <a:schemeClr val="tx1"/>
                </a:solidFill>
                <a:effectLst/>
                <a:latin typeface="Alexandria" pitchFamily="2" charset="-78"/>
                <a:ea typeface="Calibri" pitchFamily="34" charset="0"/>
                <a:cs typeface="Alexandria" pitchFamily="2" charset="-78"/>
              </a:rPr>
              <a:t>على:</a:t>
            </a:r>
          </a:p>
          <a:p>
            <a:pPr algn="r" eaLnBrk="0" fontAlgn="base" hangingPunct="0">
              <a:spcBef>
                <a:spcPct val="0"/>
              </a:spcBef>
              <a:spcAft>
                <a:spcPct val="0"/>
              </a:spcAft>
            </a:pPr>
            <a:r>
              <a:rPr lang="ar-JO" sz="2000" dirty="0">
                <a:solidFill>
                  <a:schemeClr val="tx1"/>
                </a:solidFill>
                <a:latin typeface="Alexandria" pitchFamily="2" charset="-78"/>
                <a:ea typeface="Calibri" pitchFamily="34" charset="0"/>
                <a:cs typeface="Alexandria" pitchFamily="2" charset="-78"/>
              </a:rPr>
              <a:t>- </a:t>
            </a:r>
            <a:r>
              <a:rPr kumimoji="0" lang="ar-JO" sz="2000" i="0" strike="noStrike" cap="none" normalizeH="0" baseline="0" dirty="0">
                <a:ln>
                  <a:noFill/>
                </a:ln>
                <a:solidFill>
                  <a:schemeClr val="tx1"/>
                </a:solidFill>
                <a:effectLst/>
                <a:latin typeface="Alexandria" pitchFamily="2" charset="-78"/>
                <a:ea typeface="Calibri" pitchFamily="34" charset="0"/>
                <a:cs typeface="Alexandria" pitchFamily="2" charset="-78"/>
              </a:rPr>
              <a:t>فهم</a:t>
            </a:r>
            <a:r>
              <a:rPr kumimoji="0" lang="ar-SA" sz="2000" i="0" strike="noStrike" cap="none" normalizeH="0" baseline="0" dirty="0">
                <a:ln>
                  <a:noFill/>
                </a:ln>
                <a:solidFill>
                  <a:schemeClr val="tx1"/>
                </a:solidFill>
                <a:effectLst/>
                <a:latin typeface="Alexandria" pitchFamily="2" charset="-78"/>
                <a:ea typeface="Calibri" pitchFamily="34" charset="0"/>
                <a:cs typeface="Alexandria" pitchFamily="2" charset="-78"/>
              </a:rPr>
              <a:t> السلوك الإنساني والتنبؤ به والسيطرة عليه،</a:t>
            </a:r>
            <a:r>
              <a:rPr lang="ar-SA" sz="2000" dirty="0">
                <a:solidFill>
                  <a:schemeClr val="tx1"/>
                </a:solidFill>
                <a:latin typeface="Alexandria" pitchFamily="2" charset="-78"/>
                <a:cs typeface="Alexandria" pitchFamily="2" charset="-78"/>
              </a:rPr>
              <a:t> لأن هذا الفهم يؤثر بدرجة كبيرة على نواتج العمل الاقتصادية</a:t>
            </a:r>
            <a:r>
              <a:rPr lang="ar-JO" sz="2000" dirty="0">
                <a:solidFill>
                  <a:schemeClr val="tx1"/>
                </a:solidFill>
                <a:latin typeface="Alexandria" pitchFamily="2" charset="-78"/>
                <a:cs typeface="Alexandria" pitchFamily="2" charset="-78"/>
              </a:rPr>
              <a:t>،</a:t>
            </a:r>
            <a:r>
              <a:rPr lang="ar-SA" sz="2000" dirty="0">
                <a:solidFill>
                  <a:schemeClr val="tx1"/>
                </a:solidFill>
                <a:latin typeface="Alexandria" pitchFamily="2" charset="-78"/>
                <a:cs typeface="Alexandria" pitchFamily="2" charset="-78"/>
              </a:rPr>
              <a:t> وكلما زاد الفهم كلما ارتفع أداء المنظم</a:t>
            </a:r>
            <a:r>
              <a:rPr lang="ar-JO" sz="2000" dirty="0">
                <a:solidFill>
                  <a:schemeClr val="tx1"/>
                </a:solidFill>
                <a:latin typeface="Alexandria" pitchFamily="2" charset="-78"/>
                <a:cs typeface="Alexandria" pitchFamily="2" charset="-78"/>
              </a:rPr>
              <a:t>ة.</a:t>
            </a:r>
            <a:endParaRPr kumimoji="0" lang="ar-JO" sz="2000" i="0" strike="noStrike" cap="none" normalizeH="0" baseline="0" dirty="0">
              <a:ln>
                <a:noFill/>
              </a:ln>
              <a:solidFill>
                <a:schemeClr val="tx1"/>
              </a:solidFill>
              <a:effectLst/>
              <a:latin typeface="Alexandria" pitchFamily="2" charset="-78"/>
              <a:ea typeface="Calibri" pitchFamily="34" charset="0"/>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lang="ar-JO" sz="2000" dirty="0">
                <a:solidFill>
                  <a:schemeClr val="tx1"/>
                </a:solidFill>
                <a:latin typeface="Alexandria" pitchFamily="2" charset="-78"/>
                <a:ea typeface="Calibri" pitchFamily="34" charset="0"/>
                <a:cs typeface="Alexandria" pitchFamily="2" charset="-78"/>
              </a:rPr>
              <a:t>- </a:t>
            </a:r>
            <a:r>
              <a:rPr kumimoji="0" lang="ar-SA" sz="2000" i="0" strike="noStrike" cap="none" normalizeH="0" baseline="0" dirty="0">
                <a:ln>
                  <a:noFill/>
                </a:ln>
                <a:solidFill>
                  <a:schemeClr val="tx1"/>
                </a:solidFill>
                <a:effectLst/>
                <a:latin typeface="Alexandria" pitchFamily="2" charset="-78"/>
                <a:ea typeface="Calibri" pitchFamily="34" charset="0"/>
                <a:cs typeface="Alexandria" pitchFamily="2" charset="-78"/>
              </a:rPr>
              <a:t>تعر</a:t>
            </a:r>
            <a:r>
              <a:rPr kumimoji="0" lang="ar-JO" sz="2000" i="0" strike="noStrike" cap="none" normalizeH="0" baseline="0" dirty="0">
                <a:ln>
                  <a:noFill/>
                </a:ln>
                <a:solidFill>
                  <a:schemeClr val="tx1"/>
                </a:solidFill>
                <a:effectLst/>
                <a:latin typeface="Alexandria" pitchFamily="2" charset="-78"/>
                <a:ea typeface="Calibri" pitchFamily="34" charset="0"/>
                <a:cs typeface="Alexandria" pitchFamily="2" charset="-78"/>
              </a:rPr>
              <a:t>ّ</a:t>
            </a:r>
            <a:r>
              <a:rPr kumimoji="0" lang="ar-SA" sz="2000" i="0" strike="noStrike" cap="none" normalizeH="0" baseline="0" dirty="0">
                <a:ln>
                  <a:noFill/>
                </a:ln>
                <a:solidFill>
                  <a:schemeClr val="tx1"/>
                </a:solidFill>
                <a:effectLst/>
                <a:latin typeface="Alexandria" pitchFamily="2" charset="-78"/>
                <a:ea typeface="Calibri" pitchFamily="34" charset="0"/>
                <a:cs typeface="Alexandria" pitchFamily="2" charset="-78"/>
              </a:rPr>
              <a:t>ف مسببات السلوك</a:t>
            </a:r>
            <a:r>
              <a:rPr kumimoji="0" lang="ar-JO" sz="2000" i="0" strike="noStrike" cap="none" normalizeH="0" baseline="0" dirty="0">
                <a:ln>
                  <a:noFill/>
                </a:ln>
                <a:solidFill>
                  <a:schemeClr val="tx1"/>
                </a:solidFill>
                <a:effectLst/>
                <a:latin typeface="Alexandria" pitchFamily="2" charset="-78"/>
                <a:ea typeface="Calibri" pitchFamily="34" charset="0"/>
                <a:cs typeface="Alexandria" pitchFamily="2" charset="-78"/>
              </a:rPr>
              <a:t>.</a:t>
            </a:r>
            <a:endParaRPr kumimoji="0" lang="en-US" sz="2000" i="0"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ar-JO" sz="2000" i="0" strike="noStrike" cap="none" normalizeH="0" baseline="0" dirty="0">
                <a:ln>
                  <a:noFill/>
                </a:ln>
                <a:solidFill>
                  <a:schemeClr val="tx1"/>
                </a:solidFill>
                <a:effectLst/>
                <a:latin typeface="Alexandria" pitchFamily="2" charset="-78"/>
                <a:ea typeface="Calibri" pitchFamily="34" charset="0"/>
                <a:cs typeface="Alexandria" pitchFamily="2" charset="-78"/>
              </a:rPr>
              <a:t>-</a:t>
            </a:r>
            <a:r>
              <a:rPr kumimoji="0" lang="ar-SA" sz="2000" i="0" strike="noStrike" cap="none" normalizeH="0" baseline="0" dirty="0">
                <a:ln>
                  <a:noFill/>
                </a:ln>
                <a:solidFill>
                  <a:schemeClr val="tx1"/>
                </a:solidFill>
                <a:effectLst/>
                <a:latin typeface="Alexandria" pitchFamily="2" charset="-78"/>
                <a:ea typeface="Calibri" pitchFamily="34" charset="0"/>
                <a:cs typeface="Alexandria" pitchFamily="2" charset="-78"/>
              </a:rPr>
              <a:t>تنبؤ السلوك وذلك من خلال معرفة مسببات السلوك</a:t>
            </a:r>
            <a:r>
              <a:rPr kumimoji="0" lang="ar-JO" sz="2000" i="0" strike="noStrike" cap="none" normalizeH="0" baseline="0" dirty="0">
                <a:ln>
                  <a:noFill/>
                </a:ln>
                <a:solidFill>
                  <a:schemeClr val="tx1"/>
                </a:solidFill>
                <a:effectLst/>
                <a:latin typeface="Alexandria" pitchFamily="2" charset="-78"/>
                <a:ea typeface="Calibri" pitchFamily="34" charset="0"/>
                <a:cs typeface="Alexandria" pitchFamily="2" charset="-78"/>
              </a:rPr>
              <a:t>.</a:t>
            </a:r>
          </a:p>
          <a:p>
            <a:pPr marL="0" marR="0" lvl="0" indent="0" algn="r" defTabSz="914400" rtl="0" eaLnBrk="0" fontAlgn="base" latinLnBrk="0" hangingPunct="0">
              <a:lnSpc>
                <a:spcPct val="100000"/>
              </a:lnSpc>
              <a:spcBef>
                <a:spcPct val="0"/>
              </a:spcBef>
              <a:spcAft>
                <a:spcPct val="0"/>
              </a:spcAft>
              <a:buClrTx/>
              <a:buSzTx/>
              <a:buFontTx/>
              <a:buNone/>
              <a:tabLst/>
            </a:pPr>
            <a:r>
              <a:rPr kumimoji="0" lang="ar-JO" sz="2000" i="0" strike="noStrike" cap="none" normalizeH="0" baseline="0" dirty="0">
                <a:ln>
                  <a:noFill/>
                </a:ln>
                <a:solidFill>
                  <a:schemeClr val="tx1"/>
                </a:solidFill>
                <a:effectLst/>
                <a:latin typeface="Alexandria" pitchFamily="2" charset="-78"/>
                <a:ea typeface="Calibri" pitchFamily="34" charset="0"/>
                <a:cs typeface="Alexandria" pitchFamily="2" charset="-78"/>
              </a:rPr>
              <a:t>- </a:t>
            </a:r>
            <a:r>
              <a:rPr kumimoji="0" lang="ar-SA" sz="2000" i="0" strike="noStrike" cap="none" normalizeH="0" baseline="0" dirty="0">
                <a:ln>
                  <a:noFill/>
                </a:ln>
                <a:solidFill>
                  <a:schemeClr val="tx1"/>
                </a:solidFill>
                <a:effectLst/>
                <a:latin typeface="Alexandria" pitchFamily="2" charset="-78"/>
                <a:ea typeface="Calibri" pitchFamily="34" charset="0"/>
                <a:cs typeface="Alexandria" pitchFamily="2" charset="-78"/>
              </a:rPr>
              <a:t>التحكم في السلوك من خلال التأثير في</a:t>
            </a:r>
            <a:endParaRPr kumimoji="0" lang="ar-JO" sz="2000" i="0" strike="noStrike" cap="none" normalizeH="0" baseline="0" dirty="0">
              <a:ln>
                <a:noFill/>
              </a:ln>
              <a:solidFill>
                <a:schemeClr val="tx1"/>
              </a:solidFill>
              <a:effectLst/>
              <a:latin typeface="Alexandria" pitchFamily="2" charset="-78"/>
              <a:ea typeface="Calibri" pitchFamily="34" charset="0"/>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ar-SA" sz="2000" i="0" strike="noStrike" cap="none" normalizeH="0" baseline="0" dirty="0">
                <a:ln>
                  <a:noFill/>
                </a:ln>
                <a:solidFill>
                  <a:schemeClr val="tx1"/>
                </a:solidFill>
                <a:effectLst/>
                <a:latin typeface="Alexandria" pitchFamily="2" charset="-78"/>
                <a:ea typeface="Calibri" pitchFamily="34" charset="0"/>
                <a:cs typeface="Alexandria" pitchFamily="2" charset="-78"/>
              </a:rPr>
              <a:t>المسببات</a:t>
            </a:r>
            <a:r>
              <a:rPr kumimoji="0" lang="ar-JO" sz="2000" i="0" strike="noStrike" cap="none" normalizeH="0" baseline="0" dirty="0">
                <a:ln>
                  <a:noFill/>
                </a:ln>
                <a:solidFill>
                  <a:schemeClr val="tx1"/>
                </a:solidFill>
                <a:effectLst/>
                <a:latin typeface="Alexandria" pitchFamily="2" charset="-78"/>
                <a:ea typeface="Calibri" pitchFamily="34" charset="0"/>
                <a:cs typeface="Alexandria" pitchFamily="2" charset="-78"/>
              </a:rPr>
              <a:t>.</a:t>
            </a:r>
            <a:endParaRPr kumimoji="0" lang="en-US" sz="2000" i="0" strike="noStrike" cap="none" normalizeH="0" baseline="0" dirty="0">
              <a:ln>
                <a:noFill/>
              </a:ln>
              <a:solidFill>
                <a:schemeClr val="tx1"/>
              </a:solidFill>
              <a:effectLst/>
              <a:latin typeface="Alexandria" pitchFamily="2" charset="-78"/>
              <a:ea typeface="Calibri" pitchFamily="34" charset="0"/>
              <a:cs typeface="Alexandria" pitchFamily="2" charset="-78"/>
            </a:endParaRPr>
          </a:p>
        </p:txBody>
      </p:sp>
      <p:sp>
        <p:nvSpPr>
          <p:cNvPr id="22" name="Rectangle 21">
            <a:extLst>
              <a:ext uri="{FF2B5EF4-FFF2-40B4-BE49-F238E27FC236}">
                <a16:creationId xmlns:a16="http://schemas.microsoft.com/office/drawing/2014/main" id="{6074EA51-8DA4-437B-99CC-547EFD083333}"/>
              </a:ext>
            </a:extLst>
          </p:cNvPr>
          <p:cNvSpPr/>
          <p:nvPr/>
        </p:nvSpPr>
        <p:spPr>
          <a:xfrm>
            <a:off x="2266545" y="256561"/>
            <a:ext cx="6052419" cy="461665"/>
          </a:xfrm>
          <a:prstGeom prst="rect">
            <a:avLst/>
          </a:prstGeom>
        </p:spPr>
        <p:txBody>
          <a:bodyPr wrap="square">
            <a:spAutoFit/>
          </a:bodyPr>
          <a:lstStyle/>
          <a:p>
            <a:pPr algn="r"/>
            <a:r>
              <a:rPr lang="ar-JO" sz="2400" b="1" dirty="0">
                <a:solidFill>
                  <a:schemeClr val="tx1"/>
                </a:solidFill>
                <a:latin typeface="Alexandria" pitchFamily="2" charset="-78"/>
                <a:cs typeface="Alexandria" pitchFamily="2" charset="-78"/>
              </a:rPr>
              <a:t>أهمية </a:t>
            </a:r>
            <a:r>
              <a:rPr lang="ar-SA" sz="2400" b="1" dirty="0">
                <a:solidFill>
                  <a:schemeClr val="tx1"/>
                </a:solidFill>
                <a:latin typeface="Alexandria" pitchFamily="2" charset="-78"/>
                <a:cs typeface="Alexandria" pitchFamily="2" charset="-78"/>
              </a:rPr>
              <a:t>السلوك التنظيمي</a:t>
            </a:r>
            <a:r>
              <a:rPr lang="ar-JO" sz="2400" b="1" dirty="0">
                <a:solidFill>
                  <a:schemeClr val="tx1"/>
                </a:solidFill>
                <a:latin typeface="Alexandria" pitchFamily="2" charset="-78"/>
                <a:cs typeface="Alexandria" pitchFamily="2" charset="-78"/>
              </a:rPr>
              <a:t> وأهدافه</a:t>
            </a:r>
            <a:endParaRPr lang="en-US" sz="2400" b="1" dirty="0">
              <a:solidFill>
                <a:schemeClr val="tx1"/>
              </a:solidFill>
              <a:latin typeface="Alexandria" pitchFamily="2" charset="-78"/>
              <a:cs typeface="Alexandria" pitchFamily="2" charset="-78"/>
            </a:endParaRPr>
          </a:p>
        </p:txBody>
      </p:sp>
      <p:pic>
        <p:nvPicPr>
          <p:cNvPr id="18" name="Picture 17" descr="http://www.treamis.org/spinner.gif">
            <a:extLst>
              <a:ext uri="{FF2B5EF4-FFF2-40B4-BE49-F238E27FC236}">
                <a16:creationId xmlns:a16="http://schemas.microsoft.com/office/drawing/2014/main" id="{569A7597-F7E0-44FA-BFA0-A0BEB918CBAD}"/>
              </a:ext>
            </a:extLst>
          </p:cNvPr>
          <p:cNvPicPr>
            <a:picLocks noChangeAspect="1" noChangeArrowheads="1" noCrop="1"/>
          </p:cNvPicPr>
          <p:nvPr/>
        </p:nvPicPr>
        <p:blipFill>
          <a:blip r:embed="rId2">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2448808" y="3056157"/>
            <a:ext cx="1214472" cy="1243596"/>
          </a:xfrm>
          <a:prstGeom prst="rect">
            <a:avLst/>
          </a:prstGeom>
          <a:noFill/>
          <a:extLst>
            <a:ext uri="{909E8E84-426E-40DD-AFC4-6F175D3DCCD1}">
              <a14:hiddenFill xmlns:a14="http://schemas.microsoft.com/office/drawing/2010/main">
                <a:solidFill>
                  <a:srgbClr val="FFFFFF"/>
                </a:solidFill>
              </a14:hiddenFill>
            </a:ext>
          </a:extLst>
        </p:spPr>
      </p:pic>
      <p:pic>
        <p:nvPicPr>
          <p:cNvPr id="5" name="Graphic 21">
            <a:extLst>
              <a:ext uri="{FF2B5EF4-FFF2-40B4-BE49-F238E27FC236}">
                <a16:creationId xmlns:a16="http://schemas.microsoft.com/office/drawing/2014/main" id="{1D0EEFC7-7587-7F09-3176-973486033FD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spTree>
    <p:extLst>
      <p:ext uri="{BB962C8B-B14F-4D97-AF65-F5344CB8AC3E}">
        <p14:creationId xmlns:p14="http://schemas.microsoft.com/office/powerpoint/2010/main" val="17626496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5" name="Google Shape;145;p3"/>
          <p:cNvSpPr txBox="1"/>
          <p:nvPr/>
        </p:nvSpPr>
        <p:spPr>
          <a:xfrm>
            <a:off x="3215680" y="645650"/>
            <a:ext cx="5616624" cy="523180"/>
          </a:xfrm>
          <a:prstGeom prst="rect">
            <a:avLst/>
          </a:prstGeom>
          <a:noFill/>
          <a:ln>
            <a:noFill/>
          </a:ln>
        </p:spPr>
        <p:txBody>
          <a:bodyPr spcFirstLastPara="1" wrap="square" lIns="91425" tIns="45700" rIns="91425" bIns="45700" anchor="t" anchorCtr="0">
            <a:spAutoFit/>
          </a:bodyPr>
          <a:lstStyle/>
          <a:p>
            <a:pPr lvl="0" algn="ctr"/>
            <a:r>
              <a:rPr lang="ar-JO" sz="2800" b="1" dirty="0">
                <a:solidFill>
                  <a:schemeClr val="tx1"/>
                </a:solidFill>
                <a:latin typeface="Alexandria" pitchFamily="2" charset="-78"/>
                <a:cs typeface="Alexandria" pitchFamily="2" charset="-78"/>
              </a:rPr>
              <a:t>الثقافة التنظيمية</a:t>
            </a:r>
            <a:endParaRPr sz="2800" b="1" dirty="0">
              <a:solidFill>
                <a:schemeClr val="tx1"/>
              </a:solidFill>
              <a:latin typeface="Alexandria" pitchFamily="2" charset="-78"/>
              <a:cs typeface="Alexandria" pitchFamily="2" charset="-78"/>
            </a:endParaRPr>
          </a:p>
        </p:txBody>
      </p:sp>
      <p:sp>
        <p:nvSpPr>
          <p:cNvPr id="3" name="Rectangle 2"/>
          <p:cNvSpPr/>
          <p:nvPr/>
        </p:nvSpPr>
        <p:spPr>
          <a:xfrm>
            <a:off x="623392" y="1298767"/>
            <a:ext cx="11268218" cy="5213735"/>
          </a:xfrm>
          <a:prstGeom prst="rect">
            <a:avLst/>
          </a:prstGeom>
        </p:spPr>
        <p:txBody>
          <a:bodyPr wrap="square">
            <a:spAutoFit/>
          </a:bodyPr>
          <a:lstStyle/>
          <a:p>
            <a:pPr algn="just" rtl="1">
              <a:lnSpc>
                <a:spcPct val="115000"/>
              </a:lnSpc>
              <a:spcAft>
                <a:spcPts val="1000"/>
              </a:spcAft>
            </a:pPr>
            <a:r>
              <a:rPr lang="ar-JO" sz="1800" dirty="0">
                <a:solidFill>
                  <a:schemeClr val="tx1"/>
                </a:solidFill>
                <a:latin typeface="Alexandria" pitchFamily="2" charset="-78"/>
                <a:cs typeface="Alexandria" pitchFamily="2" charset="-78"/>
              </a:rPr>
              <a:t>        ظهرت نظرية الثقافة التنظيمية في بداية الثمانينيات الميلادية ، وتنص هذه النظرية أن لكل منظمة ثقافتها الخاصة بها وهذه الثقافة تتكون من الجوانب الملموسة للمنظمة والقيم ثم الافتراضات الأساسية التي يكونها الأفراد حول منظمتهم وبيئتها الخارجية (سويري، 1421هـ: 32). ومن هذا المنطلق تعبّر الثقافة التنظيمية عن القيم التي يؤمن بها الأفراد في منظمة ما، وهذه القيم تؤثر بدورها في الجوانب الإنسانية الملموسة من المنظمة وفي سلوك الأفراد. </a:t>
            </a:r>
            <a:endParaRPr lang="en-GB" sz="1800" dirty="0">
              <a:solidFill>
                <a:schemeClr val="tx1"/>
              </a:solidFill>
              <a:effectLst/>
              <a:latin typeface="Alexandria" pitchFamily="2" charset="-78"/>
              <a:ea typeface="Calibri" panose="020F0502020204030204" pitchFamily="34" charset="0"/>
              <a:cs typeface="Alexandria" pitchFamily="2" charset="-78"/>
            </a:endParaRPr>
          </a:p>
          <a:p>
            <a:pPr algn="just" rtl="1">
              <a:lnSpc>
                <a:spcPct val="115000"/>
              </a:lnSpc>
              <a:spcAft>
                <a:spcPts val="1000"/>
              </a:spcAft>
            </a:pPr>
            <a:r>
              <a:rPr lang="ar-JO" sz="1800" dirty="0">
                <a:solidFill>
                  <a:schemeClr val="tx1"/>
                </a:solidFill>
                <a:effectLst/>
                <a:latin typeface="Alexandria" pitchFamily="2" charset="-78"/>
                <a:ea typeface="Calibri" panose="020F0502020204030204" pitchFamily="34" charset="0"/>
                <a:cs typeface="Alexandria" pitchFamily="2" charset="-78"/>
              </a:rPr>
              <a:t>       كما تشكّل الثقافة التنظيمية منهج تفكير أعضاء المنظمة وإدراكهم، ومن ثم تؤثّر في أسلوب ملاحظاتهم وتفسيرهم للأشياء داخل المنظمة وخارجها، مما ينعكس على سلوك الأفراد وتجانس الممارسات الإدارية في المنظمة لتحقيق رسالة المنظمة(</a:t>
            </a:r>
            <a:r>
              <a:rPr lang="en-US" sz="1800" dirty="0">
                <a:solidFill>
                  <a:schemeClr val="tx1"/>
                </a:solidFill>
                <a:effectLst/>
                <a:latin typeface="Alexandria" pitchFamily="2" charset="-78"/>
                <a:ea typeface="Calibri" panose="020F0502020204030204" pitchFamily="34" charset="0"/>
                <a:cs typeface="Alexandria" pitchFamily="2" charset="-78"/>
              </a:rPr>
              <a:t> Foreman and Whetten2002</a:t>
            </a:r>
            <a:r>
              <a:rPr lang="ar-JO" sz="1800" dirty="0">
                <a:solidFill>
                  <a:schemeClr val="tx1"/>
                </a:solidFill>
                <a:effectLst/>
                <a:latin typeface="Alexandria" pitchFamily="2" charset="-78"/>
                <a:ea typeface="Calibri" panose="020F0502020204030204" pitchFamily="34" charset="0"/>
                <a:cs typeface="Alexandria" pitchFamily="2" charset="-78"/>
              </a:rPr>
              <a:t>) .</a:t>
            </a:r>
          </a:p>
          <a:p>
            <a:pPr algn="just" rtl="1">
              <a:lnSpc>
                <a:spcPct val="115000"/>
              </a:lnSpc>
              <a:spcAft>
                <a:spcPts val="1000"/>
              </a:spcAft>
            </a:pPr>
            <a:r>
              <a:rPr lang="ar-JO" sz="1800" dirty="0">
                <a:solidFill>
                  <a:schemeClr val="tx1"/>
                </a:solidFill>
                <a:effectLst/>
                <a:latin typeface="Alexandria" pitchFamily="2" charset="-78"/>
                <a:ea typeface="Calibri" panose="020F0502020204030204" pitchFamily="34" charset="0"/>
                <a:cs typeface="Alexandria" pitchFamily="2" charset="-78"/>
              </a:rPr>
              <a:t>      وإذا كان ثمة اختلاف في شكل أداء المنظمات وطريقتها تبعًا لثقافة كل منظمة، فإن المنظمات التربوية لها ثقافتها الخاصة التي تتكون من القيم والمبادئ والتقاليد التي تصف التفاعل الإنساني مع النظام، وتزداد أهمية الثقافة التنظيمية بالنسبة للمديرين الذين يتواجدون في قمة الهرم التنظيمي، لما لهذه الثقافة من تأثير في توضيح الخطوط العريضة، ودراسة الثقافة التنظيمية أصبحت اليوم من الضروريات التي ينبغي دراستها، لما يتميز به العالم المعاصر من تغيرات ثقافية متلاحقة وسريعة غالبًا ما يواكبها اهتزازات في القيم والاتجاهات وأنماط السلوك قد تعزى إلى مركز الضبط لدى الأفراد فيما اذا كان داخليًا أم خارجيًا (عشماوي2006).</a:t>
            </a:r>
            <a:endParaRPr lang="en-GB" sz="1800" dirty="0">
              <a:solidFill>
                <a:schemeClr val="tx1"/>
              </a:solidFill>
              <a:effectLst/>
              <a:latin typeface="Alexandria" pitchFamily="2" charset="-78"/>
              <a:ea typeface="Calibri" panose="020F0502020204030204" pitchFamily="34" charset="0"/>
              <a:cs typeface="Alexandria" pitchFamily="2" charset="-78"/>
            </a:endParaRPr>
          </a:p>
          <a:p>
            <a:pPr algn="just" rtl="1"/>
            <a:endParaRPr lang="ar-JO" sz="1800" dirty="0">
              <a:solidFill>
                <a:srgbClr val="002060"/>
              </a:solidFill>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D41E85CA-6A15-B3C6-55BB-2A0311DBC00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spTree>
    <p:custDataLst>
      <p:tags r:id="rId1"/>
    </p:custDataLst>
    <p:extLst>
      <p:ext uri="{BB962C8B-B14F-4D97-AF65-F5344CB8AC3E}">
        <p14:creationId xmlns:p14="http://schemas.microsoft.com/office/powerpoint/2010/main" val="42371654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41FD0A1A-85E3-48A9-9238-DAF1ED303292}"/>
              </a:ext>
            </a:extLst>
          </p:cNvPr>
          <p:cNvSpPr/>
          <p:nvPr/>
        </p:nvSpPr>
        <p:spPr>
          <a:xfrm>
            <a:off x="1559496" y="4221088"/>
            <a:ext cx="2147193" cy="1998600"/>
          </a:xfrm>
          <a:prstGeom prst="ellipse">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ko-KR" altLang="en-US" sz="2700" dirty="0">
              <a:solidFill>
                <a:srgbClr val="002060"/>
              </a:solidFill>
              <a:latin typeface="Alexandria" pitchFamily="2" charset="-78"/>
            </a:endParaRPr>
          </a:p>
        </p:txBody>
      </p:sp>
      <p:sp>
        <p:nvSpPr>
          <p:cNvPr id="14" name="Oval 13">
            <a:extLst>
              <a:ext uri="{FF2B5EF4-FFF2-40B4-BE49-F238E27FC236}">
                <a16:creationId xmlns:a16="http://schemas.microsoft.com/office/drawing/2014/main" id="{1F24F889-211B-4FFC-8850-62B5E9D2B80A}"/>
              </a:ext>
            </a:extLst>
          </p:cNvPr>
          <p:cNvSpPr/>
          <p:nvPr/>
        </p:nvSpPr>
        <p:spPr>
          <a:xfrm>
            <a:off x="4024309" y="1954303"/>
            <a:ext cx="2357103" cy="1998600"/>
          </a:xfrm>
          <a:prstGeom prst="ellipse">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r>
              <a:rPr lang="ar-SA" sz="2000" b="1" dirty="0">
                <a:solidFill>
                  <a:srgbClr val="002060"/>
                </a:solidFill>
                <a:effectLst/>
                <a:latin typeface="Alexandria" pitchFamily="2" charset="-78"/>
                <a:ea typeface="Calibri" panose="020F0502020204030204" pitchFamily="34" charset="0"/>
                <a:cs typeface="Alexandria" pitchFamily="2" charset="-78"/>
              </a:rPr>
              <a:t>الاستمرارية</a:t>
            </a:r>
            <a:endParaRPr lang="ko-KR" altLang="en-US" sz="2000" dirty="0">
              <a:solidFill>
                <a:srgbClr val="002060"/>
              </a:solidFill>
              <a:latin typeface="Alexandria" pitchFamily="2" charset="-78"/>
              <a:cs typeface="Alexandria" pitchFamily="2" charset="-78"/>
            </a:endParaRPr>
          </a:p>
        </p:txBody>
      </p:sp>
      <p:sp>
        <p:nvSpPr>
          <p:cNvPr id="18" name="TextBox 17">
            <a:extLst>
              <a:ext uri="{FF2B5EF4-FFF2-40B4-BE49-F238E27FC236}">
                <a16:creationId xmlns:a16="http://schemas.microsoft.com/office/drawing/2014/main" id="{99AC7492-59B5-4739-9C07-B36DC8580CE1}"/>
              </a:ext>
            </a:extLst>
          </p:cNvPr>
          <p:cNvSpPr txBox="1"/>
          <p:nvPr/>
        </p:nvSpPr>
        <p:spPr>
          <a:xfrm>
            <a:off x="2711624" y="251258"/>
            <a:ext cx="568173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ar-SA" sz="2800" b="1" dirty="0">
                <a:solidFill>
                  <a:schemeClr val="tx1"/>
                </a:solidFill>
                <a:effectLst/>
                <a:latin typeface="Alexandria" pitchFamily="2" charset="-78"/>
                <a:ea typeface="Calibri" panose="020F0502020204030204" pitchFamily="34" charset="0"/>
                <a:cs typeface="Alexandria" pitchFamily="2" charset="-78"/>
              </a:rPr>
              <a:t>خصائص الثقافة التنظيمية</a:t>
            </a:r>
            <a:endParaRPr kumimoji="0" lang="ar-JO" sz="2800" b="1" i="0" u="none" strike="noStrike" kern="0" cap="none" spc="0" normalizeH="0" baseline="0" noProof="0" dirty="0">
              <a:ln>
                <a:noFill/>
              </a:ln>
              <a:solidFill>
                <a:schemeClr val="tx1"/>
              </a:solidFill>
              <a:effectLst/>
              <a:uLnTx/>
              <a:uFillTx/>
              <a:latin typeface="Alexandria" pitchFamily="2" charset="-78"/>
              <a:cs typeface="Alexandria" pitchFamily="2" charset="-78"/>
              <a:sym typeface="Tajawal Medium"/>
            </a:endParaRPr>
          </a:p>
        </p:txBody>
      </p:sp>
      <p:sp>
        <p:nvSpPr>
          <p:cNvPr id="12" name="Oval 11">
            <a:extLst>
              <a:ext uri="{FF2B5EF4-FFF2-40B4-BE49-F238E27FC236}">
                <a16:creationId xmlns:a16="http://schemas.microsoft.com/office/drawing/2014/main" id="{E8752D20-0EC7-4F7E-B67D-E77589E7B4BA}"/>
              </a:ext>
            </a:extLst>
          </p:cNvPr>
          <p:cNvSpPr/>
          <p:nvPr/>
        </p:nvSpPr>
        <p:spPr>
          <a:xfrm>
            <a:off x="4014526" y="4255472"/>
            <a:ext cx="2441514" cy="1998600"/>
          </a:xfrm>
          <a:prstGeom prst="ellipse">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r>
              <a:rPr lang="ar-SA" sz="2000" b="1" dirty="0">
                <a:solidFill>
                  <a:srgbClr val="002060"/>
                </a:solidFill>
                <a:effectLst/>
                <a:latin typeface="Alexandria" pitchFamily="2" charset="-78"/>
                <a:ea typeface="Calibri" panose="020F0502020204030204" pitchFamily="34" charset="0"/>
                <a:cs typeface="Alexandria" pitchFamily="2" charset="-78"/>
              </a:rPr>
              <a:t>التغ</a:t>
            </a:r>
            <a:r>
              <a:rPr lang="ar-JO" sz="2000" b="1" dirty="0">
                <a:solidFill>
                  <a:srgbClr val="002060"/>
                </a:solidFill>
                <a:latin typeface="Alexandria" pitchFamily="2" charset="-78"/>
                <a:ea typeface="Calibri" panose="020F0502020204030204" pitchFamily="34" charset="0"/>
                <a:cs typeface="Alexandria" pitchFamily="2" charset="-78"/>
              </a:rPr>
              <a:t>ي</a:t>
            </a:r>
            <a:r>
              <a:rPr lang="ar-SA" sz="2000" b="1" dirty="0">
                <a:solidFill>
                  <a:srgbClr val="002060"/>
                </a:solidFill>
                <a:effectLst/>
                <a:latin typeface="Alexandria" pitchFamily="2" charset="-78"/>
                <a:ea typeface="Calibri" panose="020F0502020204030204" pitchFamily="34" charset="0"/>
                <a:cs typeface="Alexandria" pitchFamily="2" charset="-78"/>
              </a:rPr>
              <a:t>ير</a:t>
            </a:r>
            <a:endParaRPr lang="ko-KR" altLang="en-US" sz="2000" dirty="0">
              <a:solidFill>
                <a:srgbClr val="002060"/>
              </a:solidFill>
              <a:latin typeface="Alexandria" pitchFamily="2" charset="-78"/>
              <a:cs typeface="Alexandria" pitchFamily="2" charset="-78"/>
            </a:endParaRPr>
          </a:p>
        </p:txBody>
      </p:sp>
      <p:sp>
        <p:nvSpPr>
          <p:cNvPr id="17" name="Oval 16">
            <a:extLst>
              <a:ext uri="{FF2B5EF4-FFF2-40B4-BE49-F238E27FC236}">
                <a16:creationId xmlns:a16="http://schemas.microsoft.com/office/drawing/2014/main" id="{DAF3F5E1-A65A-4050-953E-07B5740F9D11}"/>
              </a:ext>
            </a:extLst>
          </p:cNvPr>
          <p:cNvSpPr/>
          <p:nvPr/>
        </p:nvSpPr>
        <p:spPr>
          <a:xfrm>
            <a:off x="9480376" y="4245704"/>
            <a:ext cx="1919411" cy="1998600"/>
          </a:xfrm>
          <a:prstGeom prst="ellipse">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r>
              <a:rPr lang="ar-SA" sz="2000" b="1" dirty="0">
                <a:solidFill>
                  <a:srgbClr val="002060"/>
                </a:solidFill>
                <a:effectLst/>
                <a:latin typeface="Alexandria" pitchFamily="2" charset="-78"/>
                <a:ea typeface="Calibri" panose="020F0502020204030204" pitchFamily="34" charset="0"/>
                <a:cs typeface="Alexandria" pitchFamily="2" charset="-78"/>
              </a:rPr>
              <a:t>الانتقائية</a:t>
            </a:r>
            <a:endParaRPr lang="ko-KR" altLang="en-US" sz="2000" dirty="0">
              <a:solidFill>
                <a:srgbClr val="002060"/>
              </a:solidFill>
              <a:latin typeface="Alexandria" pitchFamily="2" charset="-78"/>
              <a:cs typeface="Alexandria" pitchFamily="2" charset="-78"/>
            </a:endParaRPr>
          </a:p>
        </p:txBody>
      </p:sp>
      <p:sp>
        <p:nvSpPr>
          <p:cNvPr id="19" name="Oval 18">
            <a:extLst>
              <a:ext uri="{FF2B5EF4-FFF2-40B4-BE49-F238E27FC236}">
                <a16:creationId xmlns:a16="http://schemas.microsoft.com/office/drawing/2014/main" id="{2180FD2F-DDEF-4007-9A34-45D90807B245}"/>
              </a:ext>
            </a:extLst>
          </p:cNvPr>
          <p:cNvSpPr/>
          <p:nvPr/>
        </p:nvSpPr>
        <p:spPr>
          <a:xfrm>
            <a:off x="9264352" y="1936007"/>
            <a:ext cx="2305141" cy="1998600"/>
          </a:xfrm>
          <a:prstGeom prst="ellipse">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r>
              <a:rPr lang="ar-SA" sz="2000" b="1" dirty="0">
                <a:solidFill>
                  <a:srgbClr val="002060"/>
                </a:solidFill>
                <a:effectLst/>
                <a:latin typeface="Alexandria" pitchFamily="2" charset="-78"/>
                <a:ea typeface="Calibri" panose="020F0502020204030204" pitchFamily="34" charset="0"/>
                <a:cs typeface="Alexandria" pitchFamily="2" charset="-78"/>
              </a:rPr>
              <a:t>الإنسانية</a:t>
            </a:r>
            <a:endParaRPr lang="ko-KR" altLang="en-US" sz="2000" dirty="0">
              <a:solidFill>
                <a:srgbClr val="002060"/>
              </a:solidFill>
              <a:latin typeface="Alexandria" pitchFamily="2" charset="-78"/>
              <a:cs typeface="Alexandria" pitchFamily="2" charset="-78"/>
            </a:endParaRPr>
          </a:p>
        </p:txBody>
      </p:sp>
      <p:sp>
        <p:nvSpPr>
          <p:cNvPr id="21" name="Oval 20">
            <a:extLst>
              <a:ext uri="{FF2B5EF4-FFF2-40B4-BE49-F238E27FC236}">
                <a16:creationId xmlns:a16="http://schemas.microsoft.com/office/drawing/2014/main" id="{481ED4C6-030E-4078-9371-FC5B98E42783}"/>
              </a:ext>
            </a:extLst>
          </p:cNvPr>
          <p:cNvSpPr/>
          <p:nvPr/>
        </p:nvSpPr>
        <p:spPr>
          <a:xfrm>
            <a:off x="6955093" y="4237100"/>
            <a:ext cx="2217446" cy="1998600"/>
          </a:xfrm>
          <a:prstGeom prst="ellipse">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ko-KR" altLang="en-US" sz="2700" dirty="0">
              <a:solidFill>
                <a:srgbClr val="002060"/>
              </a:solidFill>
              <a:latin typeface="Alexandria" pitchFamily="2" charset="-78"/>
            </a:endParaRPr>
          </a:p>
        </p:txBody>
      </p:sp>
      <p:sp>
        <p:nvSpPr>
          <p:cNvPr id="22" name="Oval 21">
            <a:extLst>
              <a:ext uri="{FF2B5EF4-FFF2-40B4-BE49-F238E27FC236}">
                <a16:creationId xmlns:a16="http://schemas.microsoft.com/office/drawing/2014/main" id="{EC979087-AD99-4F07-8592-E57484FFD221}"/>
              </a:ext>
            </a:extLst>
          </p:cNvPr>
          <p:cNvSpPr/>
          <p:nvPr/>
        </p:nvSpPr>
        <p:spPr>
          <a:xfrm>
            <a:off x="6855838" y="1963556"/>
            <a:ext cx="2305141" cy="1998600"/>
          </a:xfrm>
          <a:prstGeom prst="ellipse">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ar-SA" sz="2000" b="1" dirty="0">
                <a:solidFill>
                  <a:srgbClr val="002060"/>
                </a:solidFill>
                <a:effectLst/>
                <a:latin typeface="Alexandria" pitchFamily="2" charset="-78"/>
                <a:ea typeface="Calibri" panose="020F0502020204030204" pitchFamily="34" charset="0"/>
                <a:cs typeface="Alexandria" pitchFamily="2" charset="-78"/>
              </a:rPr>
              <a:t>الاكتساب والتعلم</a:t>
            </a:r>
            <a:endParaRPr lang="ko-KR" altLang="en-US" sz="2000" dirty="0">
              <a:solidFill>
                <a:srgbClr val="002060"/>
              </a:solidFill>
              <a:latin typeface="Alexandria" pitchFamily="2" charset="-78"/>
              <a:cs typeface="Alexandria" pitchFamily="2" charset="-78"/>
            </a:endParaRPr>
          </a:p>
        </p:txBody>
      </p:sp>
      <p:sp>
        <p:nvSpPr>
          <p:cNvPr id="24" name="Oval 23">
            <a:extLst>
              <a:ext uri="{FF2B5EF4-FFF2-40B4-BE49-F238E27FC236}">
                <a16:creationId xmlns:a16="http://schemas.microsoft.com/office/drawing/2014/main" id="{FB24DE21-5CE8-4C44-B7B2-CDB9701E0A9F}"/>
              </a:ext>
            </a:extLst>
          </p:cNvPr>
          <p:cNvSpPr/>
          <p:nvPr/>
        </p:nvSpPr>
        <p:spPr>
          <a:xfrm>
            <a:off x="1445604" y="2053645"/>
            <a:ext cx="2147193" cy="1998600"/>
          </a:xfrm>
          <a:prstGeom prst="ellipse">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ko-KR" altLang="en-US" sz="2700" dirty="0">
              <a:solidFill>
                <a:srgbClr val="002060"/>
              </a:solidFill>
              <a:latin typeface="Alexandria" pitchFamily="2" charset="-78"/>
            </a:endParaRPr>
          </a:p>
        </p:txBody>
      </p:sp>
      <p:sp>
        <p:nvSpPr>
          <p:cNvPr id="15" name="TextBox 14">
            <a:extLst>
              <a:ext uri="{FF2B5EF4-FFF2-40B4-BE49-F238E27FC236}">
                <a16:creationId xmlns:a16="http://schemas.microsoft.com/office/drawing/2014/main" id="{8AD79A6E-8E08-4FFF-956E-26672FA6FEFF}"/>
              </a:ext>
            </a:extLst>
          </p:cNvPr>
          <p:cNvSpPr txBox="1"/>
          <p:nvPr/>
        </p:nvSpPr>
        <p:spPr>
          <a:xfrm>
            <a:off x="1492291" y="2762801"/>
            <a:ext cx="1919411"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000" b="1" i="0" u="none" strike="noStrike" kern="0" cap="none" spc="0" normalizeH="0" baseline="0" noProof="0" dirty="0">
                <a:ln>
                  <a:noFill/>
                </a:ln>
                <a:solidFill>
                  <a:srgbClr val="002060"/>
                </a:solidFill>
                <a:effectLst/>
                <a:uLnTx/>
                <a:uFillTx/>
                <a:latin typeface="Alexandria" pitchFamily="2" charset="-78"/>
                <a:ea typeface="Calibri" panose="020F0502020204030204" pitchFamily="34" charset="0"/>
                <a:cs typeface="Alexandria" pitchFamily="2" charset="-78"/>
                <a:sym typeface="Arial"/>
              </a:rPr>
              <a:t>التراكمية</a:t>
            </a:r>
            <a:endParaRPr kumimoji="0" lang="ko-KR" altLang="en-US" sz="2000" b="0" i="0" u="none" strike="noStrike" kern="0" cap="none" spc="0" normalizeH="0" baseline="0" noProof="0" dirty="0">
              <a:ln>
                <a:noFill/>
              </a:ln>
              <a:solidFill>
                <a:srgbClr val="002060"/>
              </a:solidFill>
              <a:effectLst/>
              <a:uLnTx/>
              <a:uFillTx/>
              <a:latin typeface="Alexandria" pitchFamily="2" charset="-78"/>
              <a:ea typeface="맑은 고딕" panose="020B0503020000020004" pitchFamily="34" charset="-127"/>
              <a:cs typeface="Alexandria" pitchFamily="2" charset="-78"/>
              <a:sym typeface="Arial"/>
            </a:endParaRPr>
          </a:p>
        </p:txBody>
      </p:sp>
      <p:sp>
        <p:nvSpPr>
          <p:cNvPr id="20" name="TextBox 19">
            <a:extLst>
              <a:ext uri="{FF2B5EF4-FFF2-40B4-BE49-F238E27FC236}">
                <a16:creationId xmlns:a16="http://schemas.microsoft.com/office/drawing/2014/main" id="{4298F0A3-2FFA-4F5E-A091-D3636E4DCB60}"/>
              </a:ext>
            </a:extLst>
          </p:cNvPr>
          <p:cNvSpPr txBox="1"/>
          <p:nvPr/>
        </p:nvSpPr>
        <p:spPr>
          <a:xfrm>
            <a:off x="7104111" y="4743334"/>
            <a:ext cx="1919411" cy="70788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000" b="1" i="0" u="none" strike="noStrike" kern="0" cap="none" spc="0" normalizeH="0" baseline="0" noProof="0" dirty="0">
                <a:ln>
                  <a:noFill/>
                </a:ln>
                <a:solidFill>
                  <a:srgbClr val="002060"/>
                </a:solidFill>
                <a:effectLst/>
                <a:uLnTx/>
                <a:uFillTx/>
                <a:latin typeface="Alexandria" pitchFamily="2" charset="-78"/>
                <a:ea typeface="Calibri" panose="020F0502020204030204" pitchFamily="34" charset="0"/>
                <a:cs typeface="Alexandria" pitchFamily="2" charset="-78"/>
                <a:sym typeface="Arial"/>
              </a:rPr>
              <a:t>القابلية للانتشار</a:t>
            </a:r>
            <a:endParaRPr kumimoji="0" lang="ko-KR" altLang="en-US" sz="2000" b="0" i="0" u="none" strike="noStrike" kern="0" cap="none" spc="0" normalizeH="0" baseline="0" noProof="0" dirty="0">
              <a:ln>
                <a:noFill/>
              </a:ln>
              <a:solidFill>
                <a:srgbClr val="002060"/>
              </a:solidFill>
              <a:effectLst/>
              <a:uLnTx/>
              <a:uFillTx/>
              <a:latin typeface="Alexandria" pitchFamily="2" charset="-78"/>
              <a:ea typeface="맑은 고딕" panose="020B0503020000020004" pitchFamily="34" charset="-127"/>
              <a:cs typeface="Alexandria" pitchFamily="2" charset="-78"/>
              <a:sym typeface="Arial"/>
            </a:endParaRPr>
          </a:p>
        </p:txBody>
      </p:sp>
      <p:sp>
        <p:nvSpPr>
          <p:cNvPr id="25" name="TextBox 24">
            <a:extLst>
              <a:ext uri="{FF2B5EF4-FFF2-40B4-BE49-F238E27FC236}">
                <a16:creationId xmlns:a16="http://schemas.microsoft.com/office/drawing/2014/main" id="{48BD6DAD-2883-481E-8E34-FD992BCFB5E5}"/>
              </a:ext>
            </a:extLst>
          </p:cNvPr>
          <p:cNvSpPr txBox="1"/>
          <p:nvPr/>
        </p:nvSpPr>
        <p:spPr>
          <a:xfrm>
            <a:off x="1824437" y="4983394"/>
            <a:ext cx="1389528" cy="400110"/>
          </a:xfrm>
          <a:prstGeom prst="rect">
            <a:avLst/>
          </a:prstGeom>
          <a:noFill/>
        </p:spPr>
        <p:txBody>
          <a:bodyPr wrap="square">
            <a:spAutoFit/>
          </a:bodyPr>
          <a:lstStyle/>
          <a:p>
            <a:r>
              <a:rPr kumimoji="0" lang="ar-SA" sz="2000" b="1" i="0" u="none" strike="noStrike" kern="0" cap="none" spc="0" normalizeH="0" baseline="0" noProof="0" dirty="0">
                <a:ln>
                  <a:noFill/>
                </a:ln>
                <a:solidFill>
                  <a:srgbClr val="002060"/>
                </a:solidFill>
                <a:effectLst/>
                <a:uLnTx/>
                <a:uFillTx/>
                <a:latin typeface="Alexandria" pitchFamily="2" charset="-78"/>
                <a:ea typeface="Calibri" panose="020F0502020204030204" pitchFamily="34" charset="0"/>
                <a:cs typeface="Alexandria" pitchFamily="2" charset="-78"/>
                <a:sym typeface="Arial"/>
              </a:rPr>
              <a:t>التكاملية</a:t>
            </a:r>
            <a:endParaRPr lang="en-GB" sz="2000"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B848546C-6DE5-522A-7D83-C0AC6DDE206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sp>
        <p:nvSpPr>
          <p:cNvPr id="5" name="TextBox 4">
            <a:extLst>
              <a:ext uri="{FF2B5EF4-FFF2-40B4-BE49-F238E27FC236}">
                <a16:creationId xmlns:a16="http://schemas.microsoft.com/office/drawing/2014/main" id="{2F4590BB-3638-9419-4CD8-1A0EE8437008}"/>
              </a:ext>
            </a:extLst>
          </p:cNvPr>
          <p:cNvSpPr txBox="1"/>
          <p:nvPr/>
        </p:nvSpPr>
        <p:spPr>
          <a:xfrm>
            <a:off x="479376" y="1088104"/>
            <a:ext cx="11090117" cy="789319"/>
          </a:xfrm>
          <a:prstGeom prst="rect">
            <a:avLst/>
          </a:prstGeom>
          <a:noFill/>
        </p:spPr>
        <p:txBody>
          <a:bodyPr wrap="square">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SA" sz="1600" i="0" u="none" strike="noStrike" kern="0" cap="none" spc="0" normalizeH="0" baseline="0" noProof="0" dirty="0">
                <a:ln>
                  <a:noFill/>
                </a:ln>
                <a:solidFill>
                  <a:schemeClr val="tx1"/>
                </a:solidFill>
                <a:effectLst/>
                <a:uLnTx/>
                <a:uFillTx/>
                <a:latin typeface="Alexandria" pitchFamily="2" charset="-78"/>
                <a:ea typeface="Calibri" panose="020F0502020204030204" pitchFamily="34" charset="0"/>
                <a:cs typeface="Alexandria" pitchFamily="2" charset="-78"/>
                <a:sym typeface="Arial"/>
              </a:rPr>
              <a:t>تستمد الثقافة التنظيمية خصائصها من خصائص الثقافة العامة في المجتمع من ناحية، ومن خصائص المنظمات الإدارية من ناحية أخرى. ويمكن تحديد خصائص الثقافة التنظيمية فيما ي</a:t>
            </a:r>
            <a:r>
              <a:rPr kumimoji="0" lang="ar-AE" sz="1600" i="0" u="none" strike="noStrike" kern="0" cap="none" spc="0" normalizeH="0" baseline="0" noProof="0" dirty="0">
                <a:ln>
                  <a:noFill/>
                </a:ln>
                <a:solidFill>
                  <a:schemeClr val="tx1"/>
                </a:solidFill>
                <a:effectLst/>
                <a:uLnTx/>
                <a:uFillTx/>
                <a:latin typeface="Alexandria" pitchFamily="2" charset="-78"/>
                <a:ea typeface="Calibri" panose="020F0502020204030204" pitchFamily="34" charset="0"/>
                <a:cs typeface="Alexandria" pitchFamily="2" charset="-78"/>
                <a:sym typeface="Arial"/>
              </a:rPr>
              <a:t>أتي:</a:t>
            </a:r>
            <a:endParaRPr kumimoji="0" lang="en-GB" sz="1600"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endParaRPr>
          </a:p>
        </p:txBody>
      </p:sp>
    </p:spTree>
    <p:extLst>
      <p:ext uri="{BB962C8B-B14F-4D97-AF65-F5344CB8AC3E}">
        <p14:creationId xmlns:p14="http://schemas.microsoft.com/office/powerpoint/2010/main" val="37713399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5" name="Google Shape;145;p3"/>
          <p:cNvSpPr txBox="1"/>
          <p:nvPr/>
        </p:nvSpPr>
        <p:spPr>
          <a:xfrm>
            <a:off x="5015880" y="433677"/>
            <a:ext cx="1496668" cy="523180"/>
          </a:xfrm>
          <a:prstGeom prst="rect">
            <a:avLst/>
          </a:prstGeom>
          <a:noFill/>
          <a:ln>
            <a:noFill/>
          </a:ln>
        </p:spPr>
        <p:txBody>
          <a:bodyPr spcFirstLastPara="1" wrap="square" lIns="91425" tIns="45700" rIns="91425" bIns="45700" anchor="t" anchorCtr="0">
            <a:spAutoFit/>
          </a:bodyPr>
          <a:lstStyle/>
          <a:p>
            <a:pPr algn="just" rtl="1"/>
            <a:r>
              <a:rPr lang="ar-JO" sz="2800" b="1" dirty="0">
                <a:solidFill>
                  <a:schemeClr val="tx1"/>
                </a:solidFill>
                <a:latin typeface="Alexandria" pitchFamily="2" charset="-78"/>
                <a:cs typeface="Alexandria" pitchFamily="2" charset="-78"/>
              </a:rPr>
              <a:t>الصّراع</a:t>
            </a:r>
          </a:p>
        </p:txBody>
      </p:sp>
      <p:sp>
        <p:nvSpPr>
          <p:cNvPr id="11" name="TextBox 10">
            <a:extLst>
              <a:ext uri="{FF2B5EF4-FFF2-40B4-BE49-F238E27FC236}">
                <a16:creationId xmlns:a16="http://schemas.microsoft.com/office/drawing/2014/main" id="{D83AE226-FB9C-4CA1-9317-9D860A6DB26D}"/>
              </a:ext>
            </a:extLst>
          </p:cNvPr>
          <p:cNvSpPr txBox="1"/>
          <p:nvPr/>
        </p:nvSpPr>
        <p:spPr>
          <a:xfrm>
            <a:off x="695400" y="1097466"/>
            <a:ext cx="10577420" cy="5324535"/>
          </a:xfrm>
          <a:prstGeom prst="rect">
            <a:avLst/>
          </a:prstGeom>
          <a:noFill/>
        </p:spPr>
        <p:txBody>
          <a:bodyPr wrap="square">
            <a:spAutoFit/>
          </a:bodyPr>
          <a:lstStyle/>
          <a:p>
            <a:pPr algn="just" rtl="1"/>
            <a:r>
              <a:rPr lang="ar-JO" sz="2000" b="1" dirty="0">
                <a:latin typeface="Alexandria" pitchFamily="2" charset="-78"/>
                <a:cs typeface="Alexandria" pitchFamily="2" charset="-78"/>
              </a:rPr>
              <a:t>مقدمة</a:t>
            </a:r>
          </a:p>
          <a:p>
            <a:pPr algn="just" rtl="1"/>
            <a:endParaRPr lang="ar-JO" sz="2000" b="1" dirty="0">
              <a:latin typeface="Alexandria" pitchFamily="2" charset="-78"/>
              <a:cs typeface="Alexandria" pitchFamily="2" charset="-78"/>
            </a:endParaRPr>
          </a:p>
          <a:p>
            <a:pPr algn="just" rtl="1"/>
            <a:r>
              <a:rPr lang="ar-JO" sz="2000" dirty="0">
                <a:latin typeface="Alexandria" pitchFamily="2" charset="-78"/>
                <a:cs typeface="Alexandria" pitchFamily="2" charset="-78"/>
              </a:rPr>
              <a:t>       </a:t>
            </a:r>
            <a:r>
              <a:rPr lang="ar-SA" sz="2000" dirty="0">
                <a:latin typeface="Alexandria" pitchFamily="2" charset="-78"/>
                <a:cs typeface="Alexandria" pitchFamily="2" charset="-78"/>
              </a:rPr>
              <a:t>تمث</a:t>
            </a:r>
            <a:r>
              <a:rPr lang="ar-JO" sz="2000" dirty="0">
                <a:latin typeface="Alexandria" pitchFamily="2" charset="-78"/>
                <a:cs typeface="Alexandria" pitchFamily="2" charset="-78"/>
              </a:rPr>
              <a:t>ّ</a:t>
            </a:r>
            <a:r>
              <a:rPr lang="ar-SA" sz="2000" dirty="0">
                <a:latin typeface="Alexandria" pitchFamily="2" charset="-78"/>
                <a:cs typeface="Alexandria" pitchFamily="2" charset="-78"/>
              </a:rPr>
              <a:t>ل الم</a:t>
            </a:r>
            <a:r>
              <a:rPr lang="ar-JO" sz="2000" dirty="0">
                <a:latin typeface="Alexandria" pitchFamily="2" charset="-78"/>
                <a:cs typeface="Alexandria" pitchFamily="2" charset="-78"/>
              </a:rPr>
              <a:t>نظم</a:t>
            </a:r>
            <a:r>
              <a:rPr lang="ar-SA" sz="2000" dirty="0">
                <a:latin typeface="Alexandria" pitchFamily="2" charset="-78"/>
                <a:cs typeface="Alexandria" pitchFamily="2" charset="-78"/>
              </a:rPr>
              <a:t>ة وحدة اجتماعية تضم </a:t>
            </a:r>
            <a:r>
              <a:rPr lang="ar-JO" sz="2000" dirty="0">
                <a:latin typeface="Alexandria" pitchFamily="2" charset="-78"/>
                <a:cs typeface="Alexandria" pitchFamily="2" charset="-78"/>
              </a:rPr>
              <a:t>مجموعة من الأفراد</a:t>
            </a:r>
            <a:r>
              <a:rPr lang="ar-SA" sz="2000" dirty="0">
                <a:latin typeface="Alexandria" pitchFamily="2" charset="-78"/>
                <a:cs typeface="Alexandria" pitchFamily="2" charset="-78"/>
              </a:rPr>
              <a:t> </a:t>
            </a:r>
            <a:r>
              <a:rPr lang="ar-JO" sz="2000" dirty="0">
                <a:latin typeface="Alexandria" pitchFamily="2" charset="-78"/>
                <a:cs typeface="Alexandria" pitchFamily="2" charset="-78"/>
              </a:rPr>
              <a:t>الذين </a:t>
            </a:r>
            <a:r>
              <a:rPr lang="ar-SA" sz="2000" dirty="0">
                <a:latin typeface="Alexandria" pitchFamily="2" charset="-78"/>
                <a:cs typeface="Alexandria" pitchFamily="2" charset="-78"/>
              </a:rPr>
              <a:t>يمارسون أنشطة لها أهداف معينة</a:t>
            </a:r>
            <a:r>
              <a:rPr lang="ar-JO" sz="2000" dirty="0">
                <a:latin typeface="Alexandria" pitchFamily="2" charset="-78"/>
                <a:cs typeface="Alexandria" pitchFamily="2" charset="-78"/>
              </a:rPr>
              <a:t>،</a:t>
            </a:r>
            <a:r>
              <a:rPr lang="ar-SA" sz="2000" dirty="0">
                <a:latin typeface="Alexandria" pitchFamily="2" charset="-78"/>
                <a:cs typeface="Alexandria" pitchFamily="2" charset="-78"/>
              </a:rPr>
              <a:t> </a:t>
            </a:r>
            <a:r>
              <a:rPr lang="ar-JO" sz="2000" dirty="0">
                <a:latin typeface="Alexandria" pitchFamily="2" charset="-78"/>
                <a:cs typeface="Alexandria" pitchFamily="2" charset="-78"/>
              </a:rPr>
              <a:t>و</a:t>
            </a:r>
            <a:r>
              <a:rPr lang="ar-SA" sz="2000" dirty="0">
                <a:latin typeface="Alexandria" pitchFamily="2" charset="-78"/>
                <a:cs typeface="Alexandria" pitchFamily="2" charset="-78"/>
              </a:rPr>
              <a:t>يرتبطون بعلاقات اجتماعية داخل</a:t>
            </a:r>
            <a:r>
              <a:rPr lang="ar-JO" sz="2000" dirty="0">
                <a:latin typeface="Alexandria" pitchFamily="2" charset="-78"/>
                <a:cs typeface="Alexandria" pitchFamily="2" charset="-78"/>
              </a:rPr>
              <a:t>ها</a:t>
            </a:r>
            <a:r>
              <a:rPr lang="ar-SA" sz="2000" dirty="0">
                <a:latin typeface="Alexandria" pitchFamily="2" charset="-78"/>
                <a:cs typeface="Alexandria" pitchFamily="2" charset="-78"/>
              </a:rPr>
              <a:t> بهدف تحقيق الأهداف التنظيمية </a:t>
            </a:r>
            <a:r>
              <a:rPr lang="ar-JO" sz="2000" dirty="0">
                <a:latin typeface="Alexandria" pitchFamily="2" charset="-78"/>
                <a:cs typeface="Alexandria" pitchFamily="2" charset="-78"/>
              </a:rPr>
              <a:t>، </a:t>
            </a:r>
            <a:r>
              <a:rPr lang="ar-SA" sz="2000" dirty="0">
                <a:latin typeface="Alexandria" pitchFamily="2" charset="-78"/>
                <a:cs typeface="Alexandria" pitchFamily="2" charset="-78"/>
              </a:rPr>
              <a:t>فلا يتوقع أن يسود مناخ دائم ومستمر من الوفاق والوئام بين أفراد المجموعة الواحدة ، فلا</a:t>
            </a:r>
            <a:r>
              <a:rPr lang="ar-JO" sz="2000" dirty="0">
                <a:latin typeface="Alexandria" pitchFamily="2" charset="-78"/>
                <a:cs typeface="Alexandria" pitchFamily="2" charset="-78"/>
              </a:rPr>
              <a:t> </a:t>
            </a:r>
            <a:r>
              <a:rPr lang="ar-SA" sz="2000" dirty="0">
                <a:latin typeface="Alexandria" pitchFamily="2" charset="-78"/>
                <a:cs typeface="Alexandria" pitchFamily="2" charset="-78"/>
              </a:rPr>
              <a:t>بد</a:t>
            </a:r>
            <a:r>
              <a:rPr lang="ar-JO" sz="2000" dirty="0">
                <a:latin typeface="Alexandria" pitchFamily="2" charset="-78"/>
                <a:cs typeface="Alexandria" pitchFamily="2" charset="-78"/>
              </a:rPr>
              <a:t>ّ</a:t>
            </a:r>
            <a:r>
              <a:rPr lang="ar-SA" sz="2000" dirty="0">
                <a:latin typeface="Alexandria" pitchFamily="2" charset="-78"/>
                <a:cs typeface="Alexandria" pitchFamily="2" charset="-78"/>
              </a:rPr>
              <a:t> أن تحدث بعض الخلافات والتناقضات التي قد تصل أحيانا إلى درجة الصّراع</a:t>
            </a:r>
            <a:r>
              <a:rPr lang="ar-JO" sz="2000" dirty="0">
                <a:latin typeface="Alexandria" pitchFamily="2" charset="-78"/>
                <a:cs typeface="Alexandria" pitchFamily="2" charset="-78"/>
              </a:rPr>
              <a:t>.</a:t>
            </a:r>
          </a:p>
          <a:p>
            <a:pPr algn="just" rtl="1"/>
            <a:endParaRPr lang="ar-JO" sz="2000" dirty="0">
              <a:latin typeface="Alexandria" pitchFamily="2" charset="-78"/>
              <a:cs typeface="Alexandria" pitchFamily="2" charset="-78"/>
            </a:endParaRPr>
          </a:p>
          <a:p>
            <a:pPr algn="just" rtl="1"/>
            <a:r>
              <a:rPr lang="ar-JO" sz="2000" dirty="0">
                <a:latin typeface="Alexandria" pitchFamily="2" charset="-78"/>
                <a:cs typeface="Alexandria" pitchFamily="2" charset="-78"/>
              </a:rPr>
              <a:t> ولقد عكست المدارس الإدارية تبايناً واضحاً بشأن الصّراع ودوره في سلوك الأفراد والمنظمات، إذ نظر إليه الكلاسيكيون على أنه قوة سلبية في العمل التنظيمي يجب تجنبه ومنع حدوثه قدر الامكان، ولذا فقد اعتبروا النظام المغلق والقوانين واللوائح والإجراءات والهياكل وسائل مهمة لتوجيه الصّراع من أجل تحقيق الفاعلية التنظيمية .</a:t>
            </a:r>
          </a:p>
          <a:p>
            <a:pPr algn="just" rtl="1"/>
            <a:r>
              <a:rPr lang="ar-JO" sz="2000" dirty="0">
                <a:latin typeface="Alexandria" pitchFamily="2" charset="-78"/>
                <a:cs typeface="Alexandria" pitchFamily="2" charset="-78"/>
              </a:rPr>
              <a:t>أما اليوم فقد اختلفت النظرة إلى الصّراع بشكل كبير، بأنه أمر مرغوب فيه لأن الصّراع يولد القلق والإحباط مما يجعل تنفيذ العمل بأسلوب يختلف عن المعتاد وبالتالي تخطي العقبات وحل المشكلات القائمة، فالقلق يمكن أن يساعد على إثارة الإبداع في بعض الأحيان.</a:t>
            </a:r>
          </a:p>
          <a:p>
            <a:pPr algn="just" rtl="1"/>
            <a:r>
              <a:rPr lang="ar-JO" sz="2000" dirty="0">
                <a:latin typeface="Alexandria" pitchFamily="2" charset="-78"/>
                <a:cs typeface="Alexandria" pitchFamily="2" charset="-78"/>
              </a:rPr>
              <a:t>لذلك فإن الاتجاه الحديث هو ليس تجنب الصّراع بل كيفية إدارته، بحيث تكون المنظمة قادرة على تكييفه لمصلحتها وتحقيق أهدافها، وتتضمن عملية </a:t>
            </a:r>
            <a:r>
              <a:rPr lang="ar-JO" sz="2000" b="1" u="sng" dirty="0">
                <a:latin typeface="Alexandria" pitchFamily="2" charset="-78"/>
                <a:cs typeface="Alexandria" pitchFamily="2" charset="-78"/>
              </a:rPr>
              <a:t>إدارة الصّراع </a:t>
            </a:r>
            <a:r>
              <a:rPr lang="ar-JO" sz="2000" dirty="0">
                <a:latin typeface="Alexandria" pitchFamily="2" charset="-78"/>
                <a:cs typeface="Alexandria" pitchFamily="2" charset="-78"/>
              </a:rPr>
              <a:t>المحافظة على </a:t>
            </a:r>
            <a:r>
              <a:rPr lang="ar-JO" sz="2000" b="1" u="sng" dirty="0">
                <a:latin typeface="Alexandria" pitchFamily="2" charset="-78"/>
                <a:cs typeface="Alexandria" pitchFamily="2" charset="-78"/>
              </a:rPr>
              <a:t>حالة التوازن</a:t>
            </a:r>
            <a:r>
              <a:rPr lang="ar-JO" sz="2000" dirty="0">
                <a:latin typeface="Alexandria" pitchFamily="2" charset="-78"/>
                <a:cs typeface="Alexandria" pitchFamily="2" charset="-78"/>
              </a:rPr>
              <a:t>.</a:t>
            </a:r>
            <a:r>
              <a:rPr lang="ar-SA" sz="2000" dirty="0">
                <a:latin typeface="Alexandria" pitchFamily="2" charset="-78"/>
                <a:cs typeface="Alexandria" pitchFamily="2" charset="-78"/>
              </a:rPr>
              <a:t> </a:t>
            </a:r>
            <a:endParaRPr lang="en-GB" sz="2000"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79730B6D-39B7-E17B-1490-57DDB3BB97F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spTree>
    <p:custDataLst>
      <p:tags r:id="rId1"/>
    </p:custDataLst>
    <p:extLst>
      <p:ext uri="{BB962C8B-B14F-4D97-AF65-F5344CB8AC3E}">
        <p14:creationId xmlns:p14="http://schemas.microsoft.com/office/powerpoint/2010/main" val="12527544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5" name="Google Shape;145;p3"/>
          <p:cNvSpPr txBox="1"/>
          <p:nvPr/>
        </p:nvSpPr>
        <p:spPr>
          <a:xfrm>
            <a:off x="1199456" y="198415"/>
            <a:ext cx="6786141" cy="461624"/>
          </a:xfrm>
          <a:prstGeom prst="rect">
            <a:avLst/>
          </a:prstGeom>
          <a:noFill/>
          <a:ln>
            <a:noFill/>
          </a:ln>
        </p:spPr>
        <p:txBody>
          <a:bodyPr spcFirstLastPara="1" wrap="square" lIns="91425" tIns="45700" rIns="91425" bIns="45700" anchor="t" anchorCtr="0">
            <a:spAutoFit/>
          </a:bodyPr>
          <a:lstStyle/>
          <a:p>
            <a:pPr algn="just" rtl="1"/>
            <a:r>
              <a:rPr lang="ar-AE" sz="2400" b="1" dirty="0">
                <a:solidFill>
                  <a:schemeClr val="tx1"/>
                </a:solidFill>
                <a:latin typeface="Alexandria" pitchFamily="2" charset="-78"/>
                <a:cs typeface="Alexandria" pitchFamily="2" charset="-78"/>
              </a:rPr>
              <a:t>مفهوم الصراع – الصراع التنظيمي</a:t>
            </a:r>
            <a:endParaRPr lang="ar-JO" sz="2400" b="1" dirty="0">
              <a:solidFill>
                <a:schemeClr val="tx1"/>
              </a:solidFill>
              <a:latin typeface="Alexandria" pitchFamily="2" charset="-78"/>
              <a:cs typeface="Alexandria" pitchFamily="2" charset="-78"/>
            </a:endParaRPr>
          </a:p>
        </p:txBody>
      </p:sp>
      <p:sp>
        <p:nvSpPr>
          <p:cNvPr id="7" name="Rectangle 6">
            <a:extLst>
              <a:ext uri="{FF2B5EF4-FFF2-40B4-BE49-F238E27FC236}">
                <a16:creationId xmlns:a16="http://schemas.microsoft.com/office/drawing/2014/main" id="{1193EA14-B955-4B58-B501-24FD005D25B4}"/>
              </a:ext>
            </a:extLst>
          </p:cNvPr>
          <p:cNvSpPr/>
          <p:nvPr/>
        </p:nvSpPr>
        <p:spPr>
          <a:xfrm>
            <a:off x="99064" y="2827493"/>
            <a:ext cx="11780196" cy="3693319"/>
          </a:xfrm>
          <a:prstGeom prst="rect">
            <a:avLst/>
          </a:prstGeom>
          <a:noFill/>
        </p:spPr>
        <p:txBody>
          <a:bodyPr wrap="square">
            <a:spAutoFit/>
          </a:bodyPr>
          <a:lstStyle/>
          <a:p>
            <a:pPr algn="r" rtl="1"/>
            <a:endParaRPr lang="en-US" sz="1800" dirty="0">
              <a:latin typeface="Alexandria" pitchFamily="2" charset="-78"/>
              <a:cs typeface="Alexandria" pitchFamily="2" charset="-78"/>
            </a:endParaRPr>
          </a:p>
          <a:p>
            <a:pPr algn="r" rtl="1">
              <a:buFontTx/>
              <a:buChar char="-"/>
            </a:pPr>
            <a:r>
              <a:rPr lang="ar-JO" sz="1800" b="1" dirty="0">
                <a:latin typeface="Alexandria" pitchFamily="2" charset="-78"/>
                <a:cs typeface="Alexandria" pitchFamily="2" charset="-78"/>
              </a:rPr>
              <a:t>الصّراع</a:t>
            </a:r>
            <a:r>
              <a:rPr lang="ar-SA" sz="1800" dirty="0">
                <a:latin typeface="Alexandria" pitchFamily="2" charset="-78"/>
                <a:cs typeface="Alexandria" pitchFamily="2" charset="-78"/>
              </a:rPr>
              <a:t> هو" عملية تبدأ حينما يدرك أحد الأطراف أن الطرف الأخر يؤث</a:t>
            </a:r>
            <a:r>
              <a:rPr lang="ar-JO" sz="1800" dirty="0">
                <a:latin typeface="Alexandria" pitchFamily="2" charset="-78"/>
                <a:cs typeface="Alexandria" pitchFamily="2" charset="-78"/>
              </a:rPr>
              <a:t>ّ</a:t>
            </a:r>
            <a:r>
              <a:rPr lang="ar-SA" sz="1800" dirty="0">
                <a:latin typeface="Alexandria" pitchFamily="2" charset="-78"/>
                <a:cs typeface="Alexandria" pitchFamily="2" charset="-78"/>
              </a:rPr>
              <a:t>ر أو سوف يؤثر سلب</a:t>
            </a:r>
            <a:r>
              <a:rPr lang="ar-JO" sz="1800" dirty="0">
                <a:latin typeface="Alexandria" pitchFamily="2" charset="-78"/>
                <a:cs typeface="Alexandria" pitchFamily="2" charset="-78"/>
              </a:rPr>
              <a:t>ً</a:t>
            </a:r>
            <a:r>
              <a:rPr lang="ar-SA" sz="1800" dirty="0">
                <a:latin typeface="Alexandria" pitchFamily="2" charset="-78"/>
                <a:cs typeface="Alexandria" pitchFamily="2" charset="-78"/>
              </a:rPr>
              <a:t>ا على ما يهتم به الطرف الأول".(العطية,2003 ).</a:t>
            </a:r>
            <a:endParaRPr lang="ar-JO" sz="1800" dirty="0">
              <a:latin typeface="Alexandria" pitchFamily="2" charset="-78"/>
              <a:cs typeface="Alexandria" pitchFamily="2" charset="-78"/>
            </a:endParaRPr>
          </a:p>
          <a:p>
            <a:pPr algn="r" rtl="1">
              <a:buFontTx/>
              <a:buChar char="-"/>
            </a:pPr>
            <a:endParaRPr lang="ar-JO" sz="1800" dirty="0">
              <a:latin typeface="Alexandria" pitchFamily="2" charset="-78"/>
              <a:cs typeface="Alexandria" pitchFamily="2" charset="-78"/>
            </a:endParaRPr>
          </a:p>
          <a:p>
            <a:pPr algn="r" rtl="1">
              <a:buFontTx/>
              <a:buChar char="-"/>
            </a:pPr>
            <a:r>
              <a:rPr lang="ar-JO" sz="1800" dirty="0">
                <a:latin typeface="Alexandria" pitchFamily="2" charset="-78"/>
                <a:cs typeface="Alexandria" pitchFamily="2" charset="-78"/>
              </a:rPr>
              <a:t> كما عرف </a:t>
            </a:r>
            <a:r>
              <a:rPr lang="ar-JO" sz="1800" b="1" dirty="0">
                <a:latin typeface="Alexandria" pitchFamily="2" charset="-78"/>
                <a:cs typeface="Alexandria" pitchFamily="2" charset="-78"/>
              </a:rPr>
              <a:t>الصّراع</a:t>
            </a:r>
            <a:r>
              <a:rPr lang="ar-JO" sz="1800" dirty="0">
                <a:latin typeface="Alexandria" pitchFamily="2" charset="-78"/>
                <a:cs typeface="Alexandria" pitchFamily="2" charset="-78"/>
              </a:rPr>
              <a:t> بأنه : </a:t>
            </a:r>
            <a:r>
              <a:rPr lang="ar-JO" sz="1800" b="0" i="0" dirty="0">
                <a:solidFill>
                  <a:srgbClr val="333333"/>
                </a:solidFill>
                <a:effectLst/>
                <a:latin typeface="Arimo"/>
                <a:cs typeface="Alexandria" pitchFamily="2" charset="-78"/>
              </a:rPr>
              <a:t>حالة اضطراب وتعطيل لعملية القرار بحيث يواجه الفرد أو الجماعة صعوبة في اختيار البديل الأفضل ووصفه بأنه الموقف الذي تتعارض فيه الأهداف، الأفكار، الفلسفات، التوجهات بين اثنين أو أكثر من الأفراد أو الجماعات.</a:t>
            </a:r>
          </a:p>
          <a:p>
            <a:pPr algn="r" rtl="1">
              <a:buFontTx/>
              <a:buChar char="-"/>
            </a:pPr>
            <a:endParaRPr lang="ar-JO" sz="1800" b="0" i="0" dirty="0">
              <a:solidFill>
                <a:srgbClr val="333333"/>
              </a:solidFill>
              <a:effectLst/>
              <a:latin typeface="Arimo"/>
              <a:cs typeface="Alexandria" pitchFamily="2" charset="-78"/>
            </a:endParaRPr>
          </a:p>
          <a:p>
            <a:pPr algn="r" rtl="1">
              <a:buFontTx/>
              <a:buChar char="-"/>
            </a:pPr>
            <a:r>
              <a:rPr lang="ar-SA" sz="1800" b="1" dirty="0">
                <a:latin typeface="Alexandria" pitchFamily="2" charset="-78"/>
                <a:cs typeface="Alexandria" pitchFamily="2" charset="-78"/>
              </a:rPr>
              <a:t>الصّراع التنظيمي</a:t>
            </a:r>
            <a:r>
              <a:rPr lang="ar-SA" sz="1800" dirty="0">
                <a:latin typeface="Alexandria" pitchFamily="2" charset="-78"/>
                <a:cs typeface="Alexandria" pitchFamily="2" charset="-78"/>
              </a:rPr>
              <a:t>  </a:t>
            </a:r>
            <a:r>
              <a:rPr lang="ar-JO" sz="1800" dirty="0">
                <a:latin typeface="Alexandria" pitchFamily="2" charset="-78"/>
                <a:cs typeface="Alexandria" pitchFamily="2" charset="-78"/>
              </a:rPr>
              <a:t>هو</a:t>
            </a:r>
            <a:r>
              <a:rPr lang="ar-SA" sz="1800" dirty="0">
                <a:latin typeface="Alexandria" pitchFamily="2" charset="-78"/>
                <a:cs typeface="Alexandria" pitchFamily="2" charset="-78"/>
              </a:rPr>
              <a:t>" عبارة عن التعارض الناتج </a:t>
            </a:r>
            <a:r>
              <a:rPr lang="ar-JO" sz="1800" dirty="0">
                <a:latin typeface="Alexandria" pitchFamily="2" charset="-78"/>
                <a:cs typeface="Alexandria" pitchFamily="2" charset="-78"/>
              </a:rPr>
              <a:t>م</a:t>
            </a:r>
            <a:r>
              <a:rPr lang="ar-SA" sz="1800" dirty="0">
                <a:latin typeface="Alexandria" pitchFamily="2" charset="-78"/>
                <a:cs typeface="Alexandria" pitchFamily="2" charset="-78"/>
              </a:rPr>
              <a:t>ن تضارب الأهداف بين جماعة وأخرى" (</a:t>
            </a:r>
            <a:r>
              <a:rPr lang="en-US" sz="1800" dirty="0">
                <a:latin typeface="Alexandria" pitchFamily="2" charset="-78"/>
                <a:cs typeface="Alexandria" pitchFamily="2" charset="-78"/>
              </a:rPr>
              <a:t>Jones .1995.P500</a:t>
            </a:r>
            <a:r>
              <a:rPr lang="ar-SA" sz="1800" b="1" dirty="0">
                <a:latin typeface="Alexandria" pitchFamily="2" charset="-78"/>
                <a:cs typeface="Alexandria" pitchFamily="2" charset="-78"/>
              </a:rPr>
              <a:t>) </a:t>
            </a:r>
            <a:r>
              <a:rPr lang="ar-SA" sz="1800" dirty="0">
                <a:latin typeface="Alexandria" pitchFamily="2" charset="-78"/>
                <a:cs typeface="Alexandria" pitchFamily="2" charset="-78"/>
              </a:rPr>
              <a:t>.</a:t>
            </a:r>
            <a:endParaRPr lang="ar-JO" sz="1800" dirty="0">
              <a:latin typeface="Alexandria" pitchFamily="2" charset="-78"/>
              <a:cs typeface="Alexandria" pitchFamily="2" charset="-78"/>
            </a:endParaRPr>
          </a:p>
          <a:p>
            <a:pPr algn="r" rtl="1">
              <a:buFontTx/>
              <a:buChar char="-"/>
            </a:pPr>
            <a:endParaRPr lang="ar-JO" sz="1800" dirty="0">
              <a:solidFill>
                <a:srgbClr val="333333"/>
              </a:solidFill>
              <a:latin typeface="Arimo"/>
              <a:cs typeface="Alexandria" pitchFamily="2" charset="-78"/>
            </a:endParaRPr>
          </a:p>
          <a:p>
            <a:pPr algn="r" rtl="1">
              <a:buFontTx/>
              <a:buChar char="-"/>
            </a:pPr>
            <a:r>
              <a:rPr lang="ar-JO" sz="1800" dirty="0">
                <a:solidFill>
                  <a:srgbClr val="333333"/>
                </a:solidFill>
                <a:latin typeface="Arimo"/>
                <a:cs typeface="Alexandria" pitchFamily="2" charset="-78"/>
              </a:rPr>
              <a:t> وعرف </a:t>
            </a:r>
            <a:r>
              <a:rPr lang="ar-JO" sz="1800" b="1" dirty="0">
                <a:solidFill>
                  <a:srgbClr val="333333"/>
                </a:solidFill>
                <a:latin typeface="Arimo"/>
                <a:cs typeface="Alexandria" pitchFamily="2" charset="-78"/>
              </a:rPr>
              <a:t>الصّراع التنظيمي </a:t>
            </a:r>
            <a:r>
              <a:rPr lang="ar-JO" sz="1800" dirty="0">
                <a:solidFill>
                  <a:srgbClr val="333333"/>
                </a:solidFill>
                <a:latin typeface="Arimo"/>
                <a:cs typeface="Alexandria" pitchFamily="2" charset="-78"/>
              </a:rPr>
              <a:t>بأنه نضال علني </a:t>
            </a:r>
            <a:r>
              <a:rPr lang="en-GB" sz="1800" dirty="0">
                <a:solidFill>
                  <a:srgbClr val="333333"/>
                </a:solidFill>
                <a:latin typeface="Arimo"/>
                <a:cs typeface="Alexandria" pitchFamily="2" charset="-78"/>
              </a:rPr>
              <a:t>Overt Struggle </a:t>
            </a:r>
            <a:r>
              <a:rPr lang="ar-JO" sz="1800" dirty="0">
                <a:solidFill>
                  <a:srgbClr val="333333"/>
                </a:solidFill>
                <a:latin typeface="Arimo"/>
                <a:cs typeface="Alexandria" pitchFamily="2" charset="-78"/>
              </a:rPr>
              <a:t>بين اثنين أو أكثر من الجماعات في منظمة ما أو بين اثنين أو أكثر من المنظمات يحدث عندما تتعارض أنشطة أحد الأطراف مع نتائج أو جهود الطرف الآخر قد يكون سببها ندرة الموارد أو محدودية الفرص.</a:t>
            </a:r>
            <a:endParaRPr lang="en-US" sz="1800" dirty="0">
              <a:latin typeface="Alexandria" pitchFamily="2" charset="-78"/>
              <a:cs typeface="Alexandria" pitchFamily="2" charset="-78"/>
            </a:endParaRPr>
          </a:p>
        </p:txBody>
      </p:sp>
      <p:sp>
        <p:nvSpPr>
          <p:cNvPr id="15" name="Rectangle 14">
            <a:extLst>
              <a:ext uri="{FF2B5EF4-FFF2-40B4-BE49-F238E27FC236}">
                <a16:creationId xmlns:a16="http://schemas.microsoft.com/office/drawing/2014/main" id="{0B961F03-1146-45C7-89EA-AA7F86E0861D}"/>
              </a:ext>
            </a:extLst>
          </p:cNvPr>
          <p:cNvSpPr/>
          <p:nvPr/>
        </p:nvSpPr>
        <p:spPr>
          <a:xfrm>
            <a:off x="412161" y="721595"/>
            <a:ext cx="11360739" cy="2246769"/>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schemeClr val="tx1"/>
              </a:solidFill>
              <a:effectLst/>
              <a:uLnTx/>
              <a:uFillTx/>
              <a:latin typeface="Alexandria" pitchFamily="2" charset="-78"/>
              <a:ea typeface="Arial Unicode MS"/>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srgbClr val="000000"/>
                </a:solidFill>
                <a:effectLst/>
                <a:uLnTx/>
                <a:uFillTx/>
                <a:latin typeface="Alexandria" pitchFamily="2" charset="-78"/>
                <a:ea typeface="Arial Unicode MS"/>
                <a:cs typeface="Alexandria" pitchFamily="2" charset="-78"/>
              </a:rPr>
              <a:t>الصّراع لغةً: </a:t>
            </a:r>
            <a:r>
              <a:rPr kumimoji="0" lang="ar-JO" sz="2000" b="0" i="0" u="none" strike="noStrike" kern="1200" cap="none" spc="0" normalizeH="0" baseline="0" noProof="0" dirty="0">
                <a:ln>
                  <a:noFill/>
                </a:ln>
                <a:solidFill>
                  <a:srgbClr val="000000"/>
                </a:solidFill>
                <a:effectLst/>
                <a:uLnTx/>
                <a:uFillTx/>
                <a:latin typeface="Alexandria" pitchFamily="2" charset="-78"/>
                <a:ea typeface="Arial Unicode MS"/>
                <a:cs typeface="Alexandria" pitchFamily="2" charset="-78"/>
              </a:rPr>
              <a:t>نافس الشيء بالغ فيه ورغب، ونافس فلانًا أي سابقه وباراه من غير أن يلحق الضرر به ، لذا نستطيع أن نسمّي المباريات بين فريقين منافسة ولا نسميها صراعًا. ويقال: صرعه صرعًا أي طرحه على الأرض، ويقال: صرعته المنيّة، وصرعت الريح الزرع، وتصارع الرجلان حاول كل منهما أن يصرع الآخر .</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0000"/>
                </a:solidFill>
                <a:effectLst/>
                <a:uLnTx/>
                <a:uFillTx/>
                <a:latin typeface="Alexandria" pitchFamily="2" charset="-78"/>
                <a:ea typeface="Arial Unicode MS"/>
                <a:cs typeface="Alexandria" pitchFamily="2" charset="-78"/>
              </a:rPr>
              <a:t>الصّراع</a:t>
            </a:r>
            <a:r>
              <a:rPr kumimoji="0" lang="ar-SA" sz="2000" b="0" i="0" u="none" strike="noStrike" kern="1200" cap="none" spc="0" normalizeH="0" baseline="0" noProof="0" dirty="0">
                <a:ln>
                  <a:noFill/>
                </a:ln>
                <a:solidFill>
                  <a:srgbClr val="000000"/>
                </a:solidFill>
                <a:effectLst/>
                <a:uLnTx/>
                <a:uFillTx/>
                <a:latin typeface="Alexandria" pitchFamily="2" charset="-78"/>
                <a:ea typeface="Arial Unicode MS"/>
                <a:cs typeface="Alexandria" pitchFamily="2" charset="-78"/>
              </a:rPr>
              <a:t>: هو سلوك هدفه إعاقة الطرف الآخر</a:t>
            </a:r>
            <a:r>
              <a:rPr kumimoji="0" lang="ar-JO" sz="2000" b="0" i="0" u="none" strike="noStrike" kern="1200" cap="none" spc="0" normalizeH="0" baseline="0" noProof="0" dirty="0">
                <a:ln>
                  <a:noFill/>
                </a:ln>
                <a:solidFill>
                  <a:srgbClr val="000000"/>
                </a:solidFill>
                <a:effectLst/>
                <a:uLnTx/>
                <a:uFillTx/>
                <a:latin typeface="Alexandria" pitchFamily="2" charset="-78"/>
                <a:ea typeface="Arial Unicode MS"/>
                <a:cs typeface="Alexandria" pitchFamily="2" charset="-78"/>
              </a:rPr>
              <a:t> ويعبّر عن حالة من تعارض في المصالح والأهداف  .</a:t>
            </a:r>
            <a:endParaRPr kumimoji="0" lang="en-US" sz="2000" b="0" i="0" u="none" strike="noStrike" kern="1200" cap="none" spc="0" normalizeH="0" baseline="0" noProof="0" dirty="0">
              <a:ln>
                <a:noFill/>
              </a:ln>
              <a:solidFill>
                <a:srgbClr val="000000"/>
              </a:solidFill>
              <a:effectLst/>
              <a:uLnTx/>
              <a:uFillTx/>
              <a:latin typeface="Alexandria" pitchFamily="2" charset="-78"/>
              <a:ea typeface="Arial Unicode MS"/>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SA" sz="2000" b="0" i="0" u="none" strike="noStrike" kern="1200" cap="none" spc="0" normalizeH="0" baseline="0" noProof="0" dirty="0">
                <a:ln>
                  <a:noFill/>
                </a:ln>
                <a:solidFill>
                  <a:srgbClr val="000000"/>
                </a:solidFill>
                <a:effectLst/>
                <a:uLnTx/>
                <a:uFillTx/>
                <a:latin typeface="Alexandria" pitchFamily="2" charset="-78"/>
                <a:ea typeface="Arial Unicode MS"/>
                <a:cs typeface="Alexandria" pitchFamily="2" charset="-78"/>
              </a:rPr>
              <a:t> </a:t>
            </a:r>
            <a:r>
              <a:rPr kumimoji="0" lang="ar-SA" sz="2000" b="1" i="0" u="none" strike="noStrike" kern="1200" cap="none" spc="0" normalizeH="0" baseline="0" noProof="0" dirty="0">
                <a:ln>
                  <a:noFill/>
                </a:ln>
                <a:solidFill>
                  <a:srgbClr val="000000"/>
                </a:solidFill>
                <a:effectLst/>
                <a:uLnTx/>
                <a:uFillTx/>
                <a:latin typeface="Alexandria" pitchFamily="2" charset="-78"/>
                <a:ea typeface="Arial Unicode MS"/>
                <a:cs typeface="Alexandria" pitchFamily="2" charset="-78"/>
              </a:rPr>
              <a:t>التنافـس</a:t>
            </a:r>
            <a:r>
              <a:rPr kumimoji="0" lang="ar-JO" sz="2000" b="1" i="0" u="none" strike="noStrike" kern="1200" cap="none" spc="0" normalizeH="0" baseline="0" noProof="0" dirty="0">
                <a:ln>
                  <a:noFill/>
                </a:ln>
                <a:solidFill>
                  <a:srgbClr val="000000"/>
                </a:solidFill>
                <a:effectLst/>
                <a:uLnTx/>
                <a:uFillTx/>
                <a:latin typeface="Alexandria" pitchFamily="2" charset="-78"/>
                <a:ea typeface="Arial Unicode MS"/>
                <a:cs typeface="Alexandria" pitchFamily="2" charset="-78"/>
              </a:rPr>
              <a:t> (المنافسة)</a:t>
            </a:r>
            <a:r>
              <a:rPr kumimoji="0" lang="ar-SA" sz="2000" b="0" i="0" u="none" strike="noStrike" kern="1200" cap="none" spc="0" normalizeH="0" baseline="0" noProof="0" dirty="0">
                <a:ln>
                  <a:noFill/>
                </a:ln>
                <a:solidFill>
                  <a:srgbClr val="000000"/>
                </a:solidFill>
                <a:effectLst/>
                <a:uLnTx/>
                <a:uFillTx/>
                <a:latin typeface="Alexandria" pitchFamily="2" charset="-78"/>
                <a:ea typeface="Arial Unicode MS"/>
                <a:cs typeface="Alexandria" pitchFamily="2" charset="-78"/>
              </a:rPr>
              <a:t>: هو الوصول إلى الهدف دون محاولة الإعاقة ،</a:t>
            </a:r>
            <a:r>
              <a:rPr kumimoji="0" lang="ar-JO" sz="2000" b="0" i="0" u="none" strike="noStrike" kern="1200" cap="none" spc="0" normalizeH="0" baseline="0" noProof="0" dirty="0">
                <a:ln>
                  <a:noFill/>
                </a:ln>
                <a:solidFill>
                  <a:srgbClr val="000000"/>
                </a:solidFill>
                <a:effectLst/>
                <a:uLnTx/>
                <a:uFillTx/>
                <a:latin typeface="Alexandria" pitchFamily="2" charset="-78"/>
                <a:ea typeface="Arial Unicode MS"/>
                <a:cs typeface="Alexandria" pitchFamily="2" charset="-78"/>
              </a:rPr>
              <a:t> </a:t>
            </a:r>
            <a:r>
              <a:rPr kumimoji="0" lang="ar-SA" sz="2000" b="0" i="0" u="none" strike="noStrike" kern="1200" cap="none" spc="0" normalizeH="0" baseline="0" noProof="0" dirty="0">
                <a:ln>
                  <a:noFill/>
                </a:ln>
                <a:solidFill>
                  <a:srgbClr val="000000"/>
                </a:solidFill>
                <a:effectLst/>
                <a:uLnTx/>
                <a:uFillTx/>
                <a:latin typeface="Alexandria" pitchFamily="2" charset="-78"/>
                <a:ea typeface="Arial Unicode MS"/>
                <a:cs typeface="Alexandria" pitchFamily="2" charset="-78"/>
              </a:rPr>
              <a:t>أوالإساءة ،</a:t>
            </a:r>
            <a:r>
              <a:rPr kumimoji="0" lang="ar-JO" sz="2000" b="0" i="0" u="none" strike="noStrike" kern="1200" cap="none" spc="0" normalizeH="0" baseline="0" noProof="0" dirty="0">
                <a:ln>
                  <a:noFill/>
                </a:ln>
                <a:solidFill>
                  <a:srgbClr val="000000"/>
                </a:solidFill>
                <a:effectLst/>
                <a:uLnTx/>
                <a:uFillTx/>
                <a:latin typeface="Alexandria" pitchFamily="2" charset="-78"/>
                <a:ea typeface="Arial Unicode MS"/>
                <a:cs typeface="Alexandria" pitchFamily="2" charset="-78"/>
              </a:rPr>
              <a:t> </a:t>
            </a:r>
            <a:r>
              <a:rPr kumimoji="0" lang="ar-SA" sz="2000" b="0" i="0" u="none" strike="noStrike" kern="1200" cap="none" spc="0" normalizeH="0" baseline="0" noProof="0" dirty="0">
                <a:ln>
                  <a:noFill/>
                </a:ln>
                <a:solidFill>
                  <a:srgbClr val="000000"/>
                </a:solidFill>
                <a:effectLst/>
                <a:uLnTx/>
                <a:uFillTx/>
                <a:latin typeface="Alexandria" pitchFamily="2" charset="-78"/>
                <a:ea typeface="Arial Unicode MS"/>
                <a:cs typeface="Alexandria" pitchFamily="2" charset="-78"/>
              </a:rPr>
              <a:t>أو الإضرار بالطرف ال</a:t>
            </a:r>
            <a:r>
              <a:rPr kumimoji="0" lang="ar-JO" sz="2000" b="0" i="0" u="none" strike="noStrike" kern="1200" cap="none" spc="0" normalizeH="0" baseline="0" noProof="0" dirty="0">
                <a:ln>
                  <a:noFill/>
                </a:ln>
                <a:solidFill>
                  <a:srgbClr val="000000"/>
                </a:solidFill>
                <a:effectLst/>
                <a:uLnTx/>
                <a:uFillTx/>
                <a:latin typeface="Alexandria" pitchFamily="2" charset="-78"/>
                <a:ea typeface="Arial Unicode MS"/>
                <a:cs typeface="Alexandria" pitchFamily="2" charset="-78"/>
              </a:rPr>
              <a:t>آ</a:t>
            </a:r>
            <a:r>
              <a:rPr kumimoji="0" lang="ar-SA" sz="2000" b="0" i="0" u="none" strike="noStrike" kern="1200" cap="none" spc="0" normalizeH="0" baseline="0" noProof="0" dirty="0">
                <a:ln>
                  <a:noFill/>
                </a:ln>
                <a:solidFill>
                  <a:srgbClr val="000000"/>
                </a:solidFill>
                <a:effectLst/>
                <a:uLnTx/>
                <a:uFillTx/>
                <a:latin typeface="Alexandria" pitchFamily="2" charset="-78"/>
                <a:ea typeface="Arial Unicode MS"/>
                <a:cs typeface="Alexandria" pitchFamily="2" charset="-78"/>
              </a:rPr>
              <a:t>خر</a:t>
            </a:r>
            <a:r>
              <a:rPr kumimoji="0" lang="ar-JO" sz="2000" b="0" i="0" u="none" strike="noStrike" kern="1200" cap="none" spc="0" normalizeH="0" baseline="0" noProof="0" dirty="0">
                <a:ln>
                  <a:noFill/>
                </a:ln>
                <a:solidFill>
                  <a:srgbClr val="000000"/>
                </a:solidFill>
                <a:effectLst/>
                <a:uLnTx/>
                <a:uFillTx/>
                <a:latin typeface="Alexandria" pitchFamily="2" charset="-78"/>
                <a:ea typeface="Arial Unicode MS"/>
                <a:cs typeface="Alexandria" pitchFamily="2" charset="-78"/>
              </a:rPr>
              <a:t> وهو عملية اجتماعية محفّزة ومنشطة للقوى الإنسانية.</a:t>
            </a:r>
          </a:p>
        </p:txBody>
      </p:sp>
      <p:pic>
        <p:nvPicPr>
          <p:cNvPr id="2" name="Graphic 21">
            <a:extLst>
              <a:ext uri="{FF2B5EF4-FFF2-40B4-BE49-F238E27FC236}">
                <a16:creationId xmlns:a16="http://schemas.microsoft.com/office/drawing/2014/main" id="{52A9931E-6477-BA15-24B5-71C148174FA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spTree>
    <p:custDataLst>
      <p:tags r:id="rId1"/>
    </p:custDataLst>
    <p:extLst>
      <p:ext uri="{BB962C8B-B14F-4D97-AF65-F5344CB8AC3E}">
        <p14:creationId xmlns:p14="http://schemas.microsoft.com/office/powerpoint/2010/main" val="39996762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8841861-CC43-4E0C-9D31-D83A362F34F2}"/>
              </a:ext>
            </a:extLst>
          </p:cNvPr>
          <p:cNvSpPr txBox="1"/>
          <p:nvPr/>
        </p:nvSpPr>
        <p:spPr>
          <a:xfrm>
            <a:off x="5303912" y="1708019"/>
            <a:ext cx="6480721" cy="4708981"/>
          </a:xfrm>
          <a:prstGeom prst="rect">
            <a:avLst/>
          </a:prstGeom>
          <a:noFill/>
        </p:spPr>
        <p:txBody>
          <a:bodyPr wrap="square">
            <a:spAutoFit/>
          </a:bodyPr>
          <a:lstStyle/>
          <a:p>
            <a:pPr algn="r" rtl="1"/>
            <a:r>
              <a:rPr lang="ar-JO" sz="2000" b="1" i="0" dirty="0">
                <a:solidFill>
                  <a:srgbClr val="333333"/>
                </a:solidFill>
                <a:effectLst/>
                <a:latin typeface="Alexandria" pitchFamily="2" charset="-78"/>
                <a:cs typeface="Alexandria" pitchFamily="2" charset="-78"/>
              </a:rPr>
              <a:t>1. عدم توافق الأهداف وتتمثّل في:</a:t>
            </a:r>
          </a:p>
          <a:p>
            <a:pPr marL="342900" indent="-342900" algn="r" rtl="1">
              <a:buFont typeface="Arial" panose="020B0604020202020204" pitchFamily="34" charset="0"/>
              <a:buChar char="•"/>
            </a:pPr>
            <a:r>
              <a:rPr lang="ar-JO" sz="2000" b="0" i="0" dirty="0">
                <a:solidFill>
                  <a:srgbClr val="333333"/>
                </a:solidFill>
                <a:effectLst/>
                <a:latin typeface="Alexandria" pitchFamily="2" charset="-78"/>
                <a:cs typeface="Alexandria" pitchFamily="2" charset="-78"/>
              </a:rPr>
              <a:t>اختصار الأهداف على النخبة (حصر تبادل الأهداف).</a:t>
            </a:r>
          </a:p>
          <a:p>
            <a:pPr marL="342900" indent="-342900" algn="r" rtl="1">
              <a:buFont typeface="Arial" panose="020B0604020202020204" pitchFamily="34" charset="0"/>
              <a:buChar char="•"/>
            </a:pPr>
            <a:r>
              <a:rPr lang="ar-JO" sz="2000" b="0" i="0" dirty="0">
                <a:solidFill>
                  <a:srgbClr val="333333"/>
                </a:solidFill>
                <a:effectLst/>
                <a:latin typeface="Alexandria" pitchFamily="2" charset="-78"/>
                <a:cs typeface="Alexandria" pitchFamily="2" charset="-78"/>
              </a:rPr>
              <a:t>المنافسة على الموارد لمحدوديتها أو لندرتها.</a:t>
            </a:r>
          </a:p>
          <a:p>
            <a:pPr marL="342900" indent="-342900" algn="r" rtl="1">
              <a:buFont typeface="Arial" panose="020B0604020202020204" pitchFamily="34" charset="0"/>
              <a:buChar char="•"/>
            </a:pPr>
            <a:r>
              <a:rPr lang="ar-JO" sz="2000" b="0" i="0" dirty="0">
                <a:solidFill>
                  <a:srgbClr val="333333"/>
                </a:solidFill>
                <a:effectLst/>
                <a:latin typeface="Alexandria" pitchFamily="2" charset="-78"/>
                <a:cs typeface="Alexandria" pitchFamily="2" charset="-78"/>
              </a:rPr>
              <a:t>اختلاف في توجهات الوقت.</a:t>
            </a:r>
          </a:p>
          <a:p>
            <a:pPr marL="342900" indent="-342900" algn="r" rtl="1">
              <a:buFont typeface="Arial" panose="020B0604020202020204" pitchFamily="34" charset="0"/>
              <a:buChar char="•"/>
            </a:pPr>
            <a:endParaRPr lang="ar-JO" sz="2000" dirty="0">
              <a:solidFill>
                <a:srgbClr val="333333"/>
              </a:solidFill>
              <a:latin typeface="Alexandria" pitchFamily="2" charset="-78"/>
              <a:cs typeface="Alexandria" pitchFamily="2" charset="-78"/>
            </a:endParaRPr>
          </a:p>
          <a:p>
            <a:pPr algn="r" rtl="1"/>
            <a:endParaRPr lang="ar-JO" sz="2000" b="0" i="0" dirty="0">
              <a:solidFill>
                <a:srgbClr val="333333"/>
              </a:solidFill>
              <a:effectLst/>
              <a:latin typeface="Alexandria" pitchFamily="2" charset="-78"/>
              <a:cs typeface="Alexandria" pitchFamily="2" charset="-78"/>
            </a:endParaRPr>
          </a:p>
          <a:p>
            <a:pPr algn="r" rtl="1"/>
            <a:r>
              <a:rPr lang="ar-JO" sz="2000" b="1" i="0" dirty="0">
                <a:solidFill>
                  <a:srgbClr val="333333"/>
                </a:solidFill>
                <a:effectLst/>
                <a:latin typeface="Alexandria" pitchFamily="2" charset="-78"/>
                <a:cs typeface="Alexandria" pitchFamily="2" charset="-78"/>
              </a:rPr>
              <a:t>2. مشاكل في تصميم الهيكل وتصميم العمل، و تتمثّل في:</a:t>
            </a:r>
          </a:p>
          <a:p>
            <a:pPr marL="342900" indent="-342900" algn="r" rtl="1">
              <a:buFont typeface="Arial" panose="020B0604020202020204" pitchFamily="34" charset="0"/>
              <a:buChar char="•"/>
            </a:pPr>
            <a:r>
              <a:rPr lang="ar-JO" sz="2000" b="0" i="0" dirty="0">
                <a:solidFill>
                  <a:srgbClr val="333333"/>
                </a:solidFill>
                <a:effectLst/>
                <a:latin typeface="Alexandria" pitchFamily="2" charset="-78"/>
                <a:cs typeface="Alexandria" pitchFamily="2" charset="-78"/>
              </a:rPr>
              <a:t>اعتمادية المهام ما بين الأقسام.</a:t>
            </a:r>
          </a:p>
          <a:p>
            <a:pPr marL="342900" indent="-342900" algn="r" rtl="1">
              <a:buFont typeface="Arial" panose="020B0604020202020204" pitchFamily="34" charset="0"/>
              <a:buChar char="•"/>
            </a:pPr>
            <a:r>
              <a:rPr lang="ar-JO" sz="2000" b="0" i="0" dirty="0">
                <a:solidFill>
                  <a:srgbClr val="333333"/>
                </a:solidFill>
                <a:effectLst/>
                <a:latin typeface="Alexandria" pitchFamily="2" charset="-78"/>
                <a:cs typeface="Alexandria" pitchFamily="2" charset="-78"/>
              </a:rPr>
              <a:t>تداخل المراكز (الازدواجية).</a:t>
            </a:r>
          </a:p>
          <a:p>
            <a:pPr marL="342900" indent="-342900" algn="r" rtl="1">
              <a:buFont typeface="Arial" panose="020B0604020202020204" pitchFamily="34" charset="0"/>
              <a:buChar char="•"/>
            </a:pPr>
            <a:r>
              <a:rPr lang="ar-JO" sz="2000" b="0" i="0" dirty="0">
                <a:solidFill>
                  <a:srgbClr val="333333"/>
                </a:solidFill>
                <a:effectLst/>
                <a:latin typeface="Alexandria" pitchFamily="2" charset="-78"/>
                <a:cs typeface="Alexandria" pitchFamily="2" charset="-78"/>
              </a:rPr>
              <a:t>معيقات الاتصال.</a:t>
            </a:r>
          </a:p>
          <a:p>
            <a:pPr marL="342900" indent="-342900" algn="r" rtl="1">
              <a:buFont typeface="Arial" panose="020B0604020202020204" pitchFamily="34" charset="0"/>
              <a:buChar char="•"/>
            </a:pPr>
            <a:r>
              <a:rPr lang="ar-JO" sz="2000" b="0" i="0" dirty="0">
                <a:solidFill>
                  <a:srgbClr val="333333"/>
                </a:solidFill>
                <a:effectLst/>
                <a:latin typeface="Alexandria" pitchFamily="2" charset="-78"/>
                <a:cs typeface="Alexandria" pitchFamily="2" charset="-78"/>
              </a:rPr>
              <a:t>عدم وضوح المسؤوليات.</a:t>
            </a:r>
          </a:p>
          <a:p>
            <a:pPr marL="342900" indent="-342900" algn="r" rtl="1">
              <a:buFont typeface="Arial" panose="020B0604020202020204" pitchFamily="34" charset="0"/>
              <a:buChar char="•"/>
            </a:pPr>
            <a:r>
              <a:rPr lang="ar-JO" sz="2000" b="0" i="0" dirty="0">
                <a:solidFill>
                  <a:srgbClr val="333333"/>
                </a:solidFill>
                <a:effectLst/>
                <a:latin typeface="Alexandria" pitchFamily="2" charset="-78"/>
                <a:cs typeface="Alexandria" pitchFamily="2" charset="-78"/>
              </a:rPr>
              <a:t>سوء معايير الأداء والمكافآت.</a:t>
            </a:r>
          </a:p>
          <a:p>
            <a:pPr marL="342900" indent="-342900" algn="r" rtl="1">
              <a:buFont typeface="Arial" panose="020B0604020202020204" pitchFamily="34" charset="0"/>
              <a:buChar char="•"/>
            </a:pPr>
            <a:r>
              <a:rPr lang="ar-JO" sz="2000" b="0" i="0" dirty="0">
                <a:solidFill>
                  <a:srgbClr val="333333"/>
                </a:solidFill>
                <a:effectLst/>
                <a:latin typeface="Alexandria" pitchFamily="2" charset="-78"/>
                <a:cs typeface="Alexandria" pitchFamily="2" charset="-78"/>
              </a:rPr>
              <a:t>نقص في توافر البدائل (الإحلال)، مثل الخبرات التي لا يمكن الاستعاضة عنها.</a:t>
            </a:r>
          </a:p>
        </p:txBody>
      </p:sp>
      <p:sp>
        <p:nvSpPr>
          <p:cNvPr id="7" name="TextBox 6">
            <a:extLst>
              <a:ext uri="{FF2B5EF4-FFF2-40B4-BE49-F238E27FC236}">
                <a16:creationId xmlns:a16="http://schemas.microsoft.com/office/drawing/2014/main" id="{CD100C8D-5190-4497-B1DC-95393A893A2F}"/>
              </a:ext>
            </a:extLst>
          </p:cNvPr>
          <p:cNvSpPr txBox="1"/>
          <p:nvPr/>
        </p:nvSpPr>
        <p:spPr>
          <a:xfrm>
            <a:off x="1199456" y="317889"/>
            <a:ext cx="8159712" cy="400110"/>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أسباب الصّراع ومؤشراته </a:t>
            </a:r>
            <a:r>
              <a:rPr kumimoji="0" lang="en-GB" sz="20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Reasons of conflict &amp; its Indices:</a:t>
            </a:r>
          </a:p>
        </p:txBody>
      </p:sp>
      <p:sp>
        <p:nvSpPr>
          <p:cNvPr id="9" name="TextBox 8">
            <a:extLst>
              <a:ext uri="{FF2B5EF4-FFF2-40B4-BE49-F238E27FC236}">
                <a16:creationId xmlns:a16="http://schemas.microsoft.com/office/drawing/2014/main" id="{0D24B182-6CD8-4A3F-A6FC-B01C101BCB85}"/>
              </a:ext>
            </a:extLst>
          </p:cNvPr>
          <p:cNvSpPr txBox="1"/>
          <p:nvPr/>
        </p:nvSpPr>
        <p:spPr>
          <a:xfrm>
            <a:off x="767408" y="2060848"/>
            <a:ext cx="4079776" cy="4093428"/>
          </a:xfrm>
          <a:prstGeom prst="rect">
            <a:avLst/>
          </a:prstGeom>
          <a:noFill/>
        </p:spPr>
        <p:txBody>
          <a:bodyPr wrap="square">
            <a:spAutoFit/>
          </a:bodyPr>
          <a:lstStyle/>
          <a:p>
            <a:pPr algn="r" rtl="1"/>
            <a:r>
              <a:rPr lang="ar-JO" sz="2000" b="1" i="0" dirty="0">
                <a:solidFill>
                  <a:srgbClr val="333333"/>
                </a:solidFill>
                <a:effectLst/>
                <a:latin typeface="Alexandria" pitchFamily="2" charset="-78"/>
                <a:cs typeface="Alexandria" pitchFamily="2" charset="-78"/>
              </a:rPr>
              <a:t>3. صراع الأدوار ويتمثّل في:</a:t>
            </a:r>
          </a:p>
          <a:p>
            <a:pPr marL="342900" indent="-342900" algn="r" rtl="1">
              <a:buFont typeface="Arial" panose="020B0604020202020204" pitchFamily="34" charset="0"/>
              <a:buChar char="•"/>
            </a:pPr>
            <a:r>
              <a:rPr lang="ar-JO" sz="2000" dirty="0">
                <a:solidFill>
                  <a:srgbClr val="333333"/>
                </a:solidFill>
                <a:latin typeface="Alexandria" pitchFamily="2" charset="-78"/>
                <a:cs typeface="Alexandria" pitchFamily="2" charset="-78"/>
              </a:rPr>
              <a:t> </a:t>
            </a:r>
            <a:r>
              <a:rPr lang="ar-JO" sz="2000" b="0" i="0" dirty="0">
                <a:solidFill>
                  <a:srgbClr val="333333"/>
                </a:solidFill>
                <a:effectLst/>
                <a:latin typeface="Alexandria" pitchFamily="2" charset="-78"/>
                <a:cs typeface="Alexandria" pitchFamily="2" charset="-78"/>
              </a:rPr>
              <a:t>تغيير في توقعات الأدوار.</a:t>
            </a:r>
          </a:p>
          <a:p>
            <a:pPr marL="342900" indent="-342900" algn="r" rtl="1">
              <a:buFont typeface="Arial" panose="020B0604020202020204" pitchFamily="34" charset="0"/>
              <a:buChar char="•"/>
            </a:pPr>
            <a:r>
              <a:rPr lang="ar-JO" sz="2000" b="0" i="0" dirty="0">
                <a:solidFill>
                  <a:srgbClr val="333333"/>
                </a:solidFill>
                <a:effectLst/>
                <a:latin typeface="Alexandria" pitchFamily="2" charset="-78"/>
                <a:cs typeface="Alexandria" pitchFamily="2" charset="-78"/>
              </a:rPr>
              <a:t> تغيير في معايير الأداء والمكافآت.</a:t>
            </a:r>
          </a:p>
          <a:p>
            <a:pPr algn="r"/>
            <a:endParaRPr lang="ar-JO" sz="2000" b="0" i="0" dirty="0">
              <a:solidFill>
                <a:srgbClr val="333333"/>
              </a:solidFill>
              <a:effectLst/>
              <a:latin typeface="Alexandria" pitchFamily="2" charset="-78"/>
              <a:cs typeface="Alexandria" pitchFamily="2" charset="-78"/>
            </a:endParaRPr>
          </a:p>
          <a:p>
            <a:pPr algn="r"/>
            <a:endParaRPr lang="ar-JO" sz="2000" b="0" i="0" dirty="0">
              <a:solidFill>
                <a:srgbClr val="333333"/>
              </a:solidFill>
              <a:effectLst/>
              <a:latin typeface="Alexandria" pitchFamily="2" charset="-78"/>
              <a:cs typeface="Alexandria" pitchFamily="2" charset="-78"/>
            </a:endParaRPr>
          </a:p>
          <a:p>
            <a:pPr algn="r" rtl="1"/>
            <a:r>
              <a:rPr lang="ar-JO" sz="2000" b="1" i="0" dirty="0">
                <a:solidFill>
                  <a:srgbClr val="333333"/>
                </a:solidFill>
                <a:effectLst/>
                <a:latin typeface="Alexandria" pitchFamily="2" charset="-78"/>
                <a:cs typeface="Alexandria" pitchFamily="2" charset="-78"/>
              </a:rPr>
              <a:t>4. جو يشجع على الصّراع، ويتمثّل في:</a:t>
            </a:r>
          </a:p>
          <a:p>
            <a:pPr marL="342900" indent="-342900" algn="r" rtl="1">
              <a:buFont typeface="Arial" panose="020B0604020202020204" pitchFamily="34" charset="0"/>
              <a:buChar char="•"/>
            </a:pPr>
            <a:r>
              <a:rPr lang="ar-JO" sz="2000" b="0" i="0" dirty="0">
                <a:solidFill>
                  <a:srgbClr val="333333"/>
                </a:solidFill>
                <a:effectLst/>
                <a:latin typeface="Alexandria" pitchFamily="2" charset="-78"/>
                <a:cs typeface="Alexandria" pitchFamily="2" charset="-78"/>
              </a:rPr>
              <a:t>أفراد بقيم وتوقعات ومدركات مختلفة.</a:t>
            </a:r>
          </a:p>
          <a:p>
            <a:pPr marL="342900" indent="-342900" algn="r" rtl="1">
              <a:buFont typeface="Arial" panose="020B0604020202020204" pitchFamily="34" charset="0"/>
              <a:buChar char="•"/>
            </a:pPr>
            <a:r>
              <a:rPr lang="ar-JO" sz="2000" b="0" i="0" dirty="0">
                <a:solidFill>
                  <a:srgbClr val="333333"/>
                </a:solidFill>
                <a:effectLst/>
                <a:latin typeface="Alexandria" pitchFamily="2" charset="-78"/>
                <a:cs typeface="Alexandria" pitchFamily="2" charset="-78"/>
              </a:rPr>
              <a:t>مزيج من ثقافات مختلفة (صراع ثقافي)</a:t>
            </a:r>
          </a:p>
          <a:p>
            <a:pPr marL="342900" indent="-342900" algn="r" rtl="1">
              <a:buFont typeface="Arial" panose="020B0604020202020204" pitchFamily="34" charset="0"/>
              <a:buChar char="•"/>
            </a:pPr>
            <a:r>
              <a:rPr lang="ar-JO" sz="2000" b="0" i="0" dirty="0">
                <a:solidFill>
                  <a:srgbClr val="333333"/>
                </a:solidFill>
                <a:effectLst/>
                <a:latin typeface="Alexandria" pitchFamily="2" charset="-78"/>
                <a:cs typeface="Alexandria" pitchFamily="2" charset="-78"/>
              </a:rPr>
              <a:t>أيدلوجيات مختلفة.</a:t>
            </a:r>
          </a:p>
        </p:txBody>
      </p:sp>
      <p:sp>
        <p:nvSpPr>
          <p:cNvPr id="11" name="TextBox 10">
            <a:extLst>
              <a:ext uri="{FF2B5EF4-FFF2-40B4-BE49-F238E27FC236}">
                <a16:creationId xmlns:a16="http://schemas.microsoft.com/office/drawing/2014/main" id="{2E26E72B-3B6A-4DD7-AB60-01B7F3037078}"/>
              </a:ext>
            </a:extLst>
          </p:cNvPr>
          <p:cNvSpPr txBox="1"/>
          <p:nvPr/>
        </p:nvSpPr>
        <p:spPr>
          <a:xfrm>
            <a:off x="-30272" y="1012954"/>
            <a:ext cx="11928649" cy="707886"/>
          </a:xfrm>
          <a:prstGeom prst="rect">
            <a:avLst/>
          </a:prstGeom>
          <a:noFill/>
        </p:spPr>
        <p:txBody>
          <a:bodyPr wrap="square">
            <a:spAutoFit/>
          </a:bodyPr>
          <a:lstStyle/>
          <a:p>
            <a:pPr algn="r"/>
            <a:r>
              <a:rPr lang="ar-JO" sz="2000" b="0" i="0" dirty="0">
                <a:solidFill>
                  <a:srgbClr val="333333"/>
                </a:solidFill>
                <a:effectLst/>
                <a:latin typeface="Alexandria" pitchFamily="2" charset="-78"/>
                <a:cs typeface="Alexandria" pitchFamily="2" charset="-78"/>
              </a:rPr>
              <a:t>يحدث الصّراع في أشكال عدة ويمكن أن يتواجد في مستويات مختلفة في المنظمة، ومن أهم أسبابه ما يأتي:</a:t>
            </a:r>
          </a:p>
        </p:txBody>
      </p:sp>
      <p:pic>
        <p:nvPicPr>
          <p:cNvPr id="3" name="Graphic 21">
            <a:extLst>
              <a:ext uri="{FF2B5EF4-FFF2-40B4-BE49-F238E27FC236}">
                <a16:creationId xmlns:a16="http://schemas.microsoft.com/office/drawing/2014/main" id="{DC3784C7-9920-8FBD-0EF6-921664DCF5D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spTree>
    <p:extLst>
      <p:ext uri="{BB962C8B-B14F-4D97-AF65-F5344CB8AC3E}">
        <p14:creationId xmlns:p14="http://schemas.microsoft.com/office/powerpoint/2010/main" val="23601879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ar-SA" sz="2800" dirty="0">
                <a:solidFill>
                  <a:schemeClr val="tx1"/>
                </a:solidFill>
              </a:rPr>
              <a:t>أسباب الصّراع</a:t>
            </a:r>
            <a:endParaRPr lang="en-US" sz="2800" dirty="0">
              <a:solidFill>
                <a:schemeClr val="tx1"/>
              </a:solidFill>
            </a:endParaRPr>
          </a:p>
        </p:txBody>
      </p:sp>
      <p:sp>
        <p:nvSpPr>
          <p:cNvPr id="222" name="Rectangle 221">
            <a:extLst>
              <a:ext uri="{FF2B5EF4-FFF2-40B4-BE49-F238E27FC236}">
                <a16:creationId xmlns:a16="http://schemas.microsoft.com/office/drawing/2014/main" id="{F18AC91C-63CE-4116-8CC7-7134378C34A1}"/>
              </a:ext>
            </a:extLst>
          </p:cNvPr>
          <p:cNvSpPr/>
          <p:nvPr/>
        </p:nvSpPr>
        <p:spPr>
          <a:xfrm>
            <a:off x="4821898" y="391420"/>
            <a:ext cx="7154202" cy="41926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JO" sz="2000" dirty="0">
              <a:solidFill>
                <a:schemeClr val="tx1"/>
              </a:solidFill>
              <a:latin typeface="Alexandria" pitchFamily="2" charset="-78"/>
              <a:cs typeface="Alexandria" pitchFamily="2" charset="-78"/>
            </a:endParaRPr>
          </a:p>
          <a:p>
            <a:pPr algn="r" rtl="1"/>
            <a:r>
              <a:rPr lang="ar-JO" sz="2000" b="1" u="sng" dirty="0">
                <a:solidFill>
                  <a:schemeClr val="tx1"/>
                </a:solidFill>
                <a:latin typeface="Alexandria" pitchFamily="2" charset="-78"/>
                <a:cs typeface="Alexandria" pitchFamily="2" charset="-78"/>
              </a:rPr>
              <a:t>الأسباب التنظيمية:</a:t>
            </a:r>
          </a:p>
          <a:p>
            <a:pPr algn="r" rtl="1"/>
            <a:r>
              <a:rPr lang="ar-SA" sz="2000" dirty="0">
                <a:solidFill>
                  <a:schemeClr val="tx1"/>
                </a:solidFill>
                <a:latin typeface="Alexandria" pitchFamily="2" charset="-78"/>
                <a:cs typeface="Alexandria" pitchFamily="2" charset="-78"/>
              </a:rPr>
              <a:t> 1- محدودية الموارد</a:t>
            </a:r>
            <a:r>
              <a:rPr lang="ar-JO" sz="2000" dirty="0">
                <a:solidFill>
                  <a:schemeClr val="tx1"/>
                </a:solidFill>
                <a:latin typeface="Alexandria" pitchFamily="2" charset="-78"/>
                <a:cs typeface="Alexandria" pitchFamily="2" charset="-78"/>
              </a:rPr>
              <a:t> وضرورة التشارك في اقتسامها.</a:t>
            </a:r>
            <a:endParaRPr lang="en-US" sz="2000" dirty="0">
              <a:solidFill>
                <a:schemeClr val="tx1"/>
              </a:solidFill>
              <a:latin typeface="Alexandria" pitchFamily="2" charset="-78"/>
              <a:cs typeface="Alexandria" pitchFamily="2" charset="-78"/>
            </a:endParaRPr>
          </a:p>
          <a:p>
            <a:pPr algn="r" rtl="1"/>
            <a:r>
              <a:rPr lang="ar-SA" sz="2000" dirty="0">
                <a:solidFill>
                  <a:schemeClr val="tx1"/>
                </a:solidFill>
                <a:latin typeface="Alexandria" pitchFamily="2" charset="-78"/>
                <a:cs typeface="Alexandria" pitchFamily="2" charset="-78"/>
              </a:rPr>
              <a:t>2-  عدم وجود هياكل تنظيمي</a:t>
            </a:r>
            <a:r>
              <a:rPr lang="ar-JO" sz="2000" dirty="0">
                <a:solidFill>
                  <a:schemeClr val="tx1"/>
                </a:solidFill>
                <a:latin typeface="Alexandria" pitchFamily="2" charset="-78"/>
                <a:cs typeface="Alexandria" pitchFamily="2" charset="-78"/>
              </a:rPr>
              <a:t>ة</a:t>
            </a:r>
            <a:r>
              <a:rPr lang="ar-SA" sz="2000" dirty="0">
                <a:solidFill>
                  <a:schemeClr val="tx1"/>
                </a:solidFill>
                <a:latin typeface="Alexandria" pitchFamily="2" charset="-78"/>
                <a:cs typeface="Alexandria" pitchFamily="2" charset="-78"/>
              </a:rPr>
              <a:t> أو ضعفها</a:t>
            </a:r>
            <a:r>
              <a:rPr lang="ar-JO" sz="2000" dirty="0">
                <a:solidFill>
                  <a:schemeClr val="tx1"/>
                </a:solidFill>
                <a:latin typeface="Alexandria" pitchFamily="2" charset="-78"/>
                <a:cs typeface="Alexandria" pitchFamily="2" charset="-78"/>
              </a:rPr>
              <a:t> و</a:t>
            </a:r>
            <a:r>
              <a:rPr lang="ar-SA" sz="2000" dirty="0">
                <a:solidFill>
                  <a:schemeClr val="tx1"/>
                </a:solidFill>
                <a:latin typeface="Alexandria" pitchFamily="2" charset="-78"/>
                <a:cs typeface="Alexandria" pitchFamily="2" charset="-78"/>
              </a:rPr>
              <a:t>التداخل بين الأنشطة.</a:t>
            </a:r>
            <a:endParaRPr lang="en-US" sz="2000" dirty="0">
              <a:solidFill>
                <a:schemeClr val="tx1"/>
              </a:solidFill>
              <a:latin typeface="Alexandria" pitchFamily="2" charset="-78"/>
              <a:cs typeface="Alexandria" pitchFamily="2" charset="-78"/>
            </a:endParaRPr>
          </a:p>
          <a:p>
            <a:pPr algn="r" rtl="1"/>
            <a:r>
              <a:rPr lang="ar-SA" sz="2000" dirty="0">
                <a:solidFill>
                  <a:schemeClr val="tx1"/>
                </a:solidFill>
                <a:latin typeface="Alexandria" pitchFamily="2" charset="-78"/>
                <a:cs typeface="Alexandria" pitchFamily="2" charset="-78"/>
              </a:rPr>
              <a:t>3-  عدم وجود نظام اتصال فعّال .</a:t>
            </a:r>
            <a:endParaRPr lang="en-US" sz="2000" dirty="0">
              <a:solidFill>
                <a:schemeClr val="tx1"/>
              </a:solidFill>
              <a:latin typeface="Alexandria" pitchFamily="2" charset="-78"/>
              <a:cs typeface="Alexandria" pitchFamily="2" charset="-78"/>
            </a:endParaRPr>
          </a:p>
          <a:p>
            <a:pPr algn="r" rtl="1"/>
            <a:r>
              <a:rPr lang="ar-SA" sz="2000" dirty="0">
                <a:solidFill>
                  <a:schemeClr val="tx1"/>
                </a:solidFill>
                <a:latin typeface="Alexandria" pitchFamily="2" charset="-78"/>
                <a:cs typeface="Alexandria" pitchFamily="2" charset="-78"/>
              </a:rPr>
              <a:t>4-  اختلاف الاتجاهات والقيم </a:t>
            </a:r>
            <a:r>
              <a:rPr lang="ar-JO" sz="2000" dirty="0">
                <a:solidFill>
                  <a:schemeClr val="tx1"/>
                </a:solidFill>
                <a:latin typeface="Alexandria" pitchFamily="2" charset="-78"/>
                <a:cs typeface="Alexandria" pitchFamily="2" charset="-78"/>
              </a:rPr>
              <a:t>والمصالح و</a:t>
            </a:r>
            <a:r>
              <a:rPr lang="ar-SA" sz="2000" dirty="0">
                <a:solidFill>
                  <a:schemeClr val="tx1"/>
                </a:solidFill>
                <a:latin typeface="Alexandria" pitchFamily="2" charset="-78"/>
                <a:cs typeface="Alexandria" pitchFamily="2" charset="-78"/>
              </a:rPr>
              <a:t>الإدراك .</a:t>
            </a:r>
            <a:endParaRPr lang="en-US" sz="2000" dirty="0">
              <a:solidFill>
                <a:schemeClr val="tx1"/>
              </a:solidFill>
              <a:latin typeface="Alexandria" pitchFamily="2" charset="-78"/>
              <a:cs typeface="Alexandria" pitchFamily="2" charset="-78"/>
            </a:endParaRPr>
          </a:p>
          <a:p>
            <a:pPr algn="r"/>
            <a:r>
              <a:rPr lang="ar-SA" sz="2000" dirty="0">
                <a:solidFill>
                  <a:schemeClr val="tx1"/>
                </a:solidFill>
                <a:latin typeface="Alexandria" pitchFamily="2" charset="-78"/>
                <a:cs typeface="Alexandria" pitchFamily="2" charset="-78"/>
              </a:rPr>
              <a:t>5-  </a:t>
            </a:r>
            <a:r>
              <a:rPr lang="ar-JO" altLang="ko-KR" sz="2000" dirty="0">
                <a:solidFill>
                  <a:schemeClr val="tx1"/>
                </a:solidFill>
                <a:latin typeface="Alexandria" pitchFamily="2" charset="-78"/>
                <a:cs typeface="Alexandria" pitchFamily="2" charset="-78"/>
              </a:rPr>
              <a:t>تفاوت المعايير المتبعة لتقييم الأداء والحوافز.</a:t>
            </a:r>
          </a:p>
          <a:p>
            <a:pPr algn="r"/>
            <a:r>
              <a:rPr lang="ar-JO" altLang="ko-KR" sz="2000" dirty="0">
                <a:solidFill>
                  <a:schemeClr val="tx1"/>
                </a:solidFill>
                <a:latin typeface="Alexandria" pitchFamily="2" charset="-78"/>
                <a:cs typeface="Alexandria" pitchFamily="2" charset="-78"/>
              </a:rPr>
              <a:t>6- استقلال المهام بين الوحدات الإدارية والعاملين فيها.</a:t>
            </a:r>
            <a:endParaRPr lang="ko-KR" altLang="en-US" sz="2000" dirty="0">
              <a:solidFill>
                <a:schemeClr val="tx1"/>
              </a:solidFill>
              <a:latin typeface="Alexandria" pitchFamily="2" charset="-78"/>
              <a:cs typeface="Alexandria" pitchFamily="2" charset="-78"/>
            </a:endParaRPr>
          </a:p>
          <a:p>
            <a:pPr algn="r" rtl="1"/>
            <a:r>
              <a:rPr lang="ar-JO" sz="2000" dirty="0">
                <a:solidFill>
                  <a:schemeClr val="tx1"/>
                </a:solidFill>
                <a:latin typeface="Alexandria" pitchFamily="2" charset="-78"/>
                <a:cs typeface="Alexandria" pitchFamily="2" charset="-78"/>
              </a:rPr>
              <a:t>7</a:t>
            </a:r>
            <a:r>
              <a:rPr lang="ar-SA" sz="2000" dirty="0">
                <a:solidFill>
                  <a:schemeClr val="tx1"/>
                </a:solidFill>
                <a:latin typeface="Alexandria" pitchFamily="2" charset="-78"/>
                <a:cs typeface="Alexandria" pitchFamily="2" charset="-78"/>
              </a:rPr>
              <a:t>-  عدم تحديد الصلاحيات والمسؤوليات</a:t>
            </a:r>
            <a:r>
              <a:rPr lang="ar-JO" sz="2000" dirty="0">
                <a:solidFill>
                  <a:schemeClr val="tx1"/>
                </a:solidFill>
                <a:latin typeface="Alexandria" pitchFamily="2" charset="-78"/>
                <a:cs typeface="Alexandria" pitchFamily="2" charset="-78"/>
              </a:rPr>
              <a:t> والأدوار والمهام.</a:t>
            </a:r>
            <a:endParaRPr lang="en-US" sz="2000" dirty="0">
              <a:solidFill>
                <a:schemeClr val="tx1"/>
              </a:solidFill>
              <a:latin typeface="Alexandria" pitchFamily="2" charset="-78"/>
              <a:cs typeface="Alexandria" pitchFamily="2" charset="-78"/>
            </a:endParaRPr>
          </a:p>
          <a:p>
            <a:pPr algn="r"/>
            <a:r>
              <a:rPr lang="ar-SA" sz="2000" dirty="0">
                <a:solidFill>
                  <a:schemeClr val="tx1"/>
                </a:solidFill>
                <a:latin typeface="Alexandria" pitchFamily="2" charset="-78"/>
                <a:cs typeface="Alexandria" pitchFamily="2" charset="-78"/>
              </a:rPr>
              <a:t>8-  </a:t>
            </a:r>
            <a:r>
              <a:rPr lang="ar-JO" sz="2000" dirty="0">
                <a:solidFill>
                  <a:schemeClr val="tx1"/>
                </a:solidFill>
                <a:latin typeface="Alexandria" pitchFamily="2" charset="-78"/>
                <a:cs typeface="Alexandria" pitchFamily="2" charset="-78"/>
              </a:rPr>
              <a:t>تعدّد المستويات الإدارية.</a:t>
            </a:r>
            <a:endParaRPr lang="ko-KR" altLang="en-US" sz="2000" dirty="0">
              <a:solidFill>
                <a:schemeClr val="tx1"/>
              </a:solidFill>
              <a:latin typeface="Alexandria" pitchFamily="2" charset="-78"/>
              <a:cs typeface="Alexandria" pitchFamily="2" charset="-78"/>
            </a:endParaRPr>
          </a:p>
        </p:txBody>
      </p:sp>
      <p:sp>
        <p:nvSpPr>
          <p:cNvPr id="243" name="Rectangle 242">
            <a:extLst>
              <a:ext uri="{FF2B5EF4-FFF2-40B4-BE49-F238E27FC236}">
                <a16:creationId xmlns:a16="http://schemas.microsoft.com/office/drawing/2014/main" id="{BFC651AA-AB8E-4D90-B96C-0284A35A2557}"/>
              </a:ext>
            </a:extLst>
          </p:cNvPr>
          <p:cNvSpPr/>
          <p:nvPr/>
        </p:nvSpPr>
        <p:spPr>
          <a:xfrm>
            <a:off x="5078453" y="4711230"/>
            <a:ext cx="6873492" cy="14202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JO" altLang="ko-KR" sz="2000" b="1" u="sng" dirty="0">
                <a:solidFill>
                  <a:schemeClr val="tx1"/>
                </a:solidFill>
                <a:latin typeface="Alexandria" pitchFamily="2" charset="-78"/>
                <a:cs typeface="Alexandria" pitchFamily="2" charset="-78"/>
              </a:rPr>
              <a:t>الأسباب الشخصية</a:t>
            </a:r>
            <a:endParaRPr lang="ar-JO" altLang="ko-KR" sz="2000" b="1" u="sng" dirty="0">
              <a:solidFill>
                <a:schemeClr val="tx1"/>
              </a:solidFill>
              <a:latin typeface="Alexandria" pitchFamily="2" charset="-78"/>
              <a:cs typeface="Alexandria" pitchFamily="2" charset="-78"/>
              <a:sym typeface="Wingdings" pitchFamily="2" charset="2"/>
            </a:endParaRPr>
          </a:p>
          <a:p>
            <a:pPr marL="342900" indent="-342900" algn="r" rtl="1">
              <a:buFont typeface="Arial" panose="020B0604020202020204" pitchFamily="34" charset="0"/>
              <a:buChar char="•"/>
            </a:pPr>
            <a:r>
              <a:rPr lang="ar-JO" altLang="ko-KR" sz="2000" dirty="0">
                <a:solidFill>
                  <a:schemeClr val="tx1"/>
                </a:solidFill>
                <a:latin typeface="Alexandria" pitchFamily="2" charset="-78"/>
                <a:cs typeface="Alexandria" pitchFamily="2" charset="-78"/>
                <a:sym typeface="Wingdings" pitchFamily="2" charset="2"/>
              </a:rPr>
              <a:t>تفاوت الخلفيات الثقافية والاجتماعية والتعليمية. </a:t>
            </a:r>
          </a:p>
          <a:p>
            <a:pPr marL="342900" indent="-342900" algn="r" rtl="1">
              <a:buFont typeface="Arial" panose="020B0604020202020204" pitchFamily="34" charset="0"/>
              <a:buChar char="•"/>
            </a:pPr>
            <a:r>
              <a:rPr lang="ar-JO" altLang="ko-KR" sz="2000" dirty="0">
                <a:solidFill>
                  <a:schemeClr val="tx1"/>
                </a:solidFill>
                <a:latin typeface="Alexandria" pitchFamily="2" charset="-78"/>
                <a:cs typeface="Alexandria" pitchFamily="2" charset="-78"/>
                <a:sym typeface="Wingdings" pitchFamily="2" charset="2"/>
              </a:rPr>
              <a:t>الفروقات بين الأفراد في الإدراك والمستوى التعليمي والثقافي.</a:t>
            </a:r>
          </a:p>
          <a:p>
            <a:pPr marL="342900" indent="-342900" algn="r" rtl="1">
              <a:buFont typeface="Arial" panose="020B0604020202020204" pitchFamily="34" charset="0"/>
              <a:buChar char="•"/>
            </a:pPr>
            <a:r>
              <a:rPr lang="ar-JO" altLang="ko-KR" sz="2000" dirty="0">
                <a:solidFill>
                  <a:schemeClr val="tx1"/>
                </a:solidFill>
                <a:latin typeface="Alexandria" pitchFamily="2" charset="-78"/>
                <a:cs typeface="Alexandria" pitchFamily="2" charset="-78"/>
                <a:sym typeface="Wingdings" pitchFamily="2" charset="2"/>
              </a:rPr>
              <a:t>قصور في المهارات الإدارية.</a:t>
            </a:r>
          </a:p>
          <a:p>
            <a:pPr marL="342900" indent="-342900" algn="r" rtl="1">
              <a:buFont typeface="Arial" panose="020B0604020202020204" pitchFamily="34" charset="0"/>
              <a:buChar char="•"/>
            </a:pPr>
            <a:r>
              <a:rPr lang="ar-JO" altLang="ko-KR" sz="2000" dirty="0">
                <a:solidFill>
                  <a:schemeClr val="tx1"/>
                </a:solidFill>
                <a:latin typeface="Alexandria" pitchFamily="2" charset="-78"/>
                <a:cs typeface="Alexandria" pitchFamily="2" charset="-78"/>
                <a:sym typeface="Wingdings" pitchFamily="2" charset="2"/>
              </a:rPr>
              <a:t>عدم الرضى عن العمل مما يؤدي لعدم التعاون.</a:t>
            </a:r>
          </a:p>
          <a:p>
            <a:pPr marL="342900" indent="-342900" algn="r" rtl="1">
              <a:buFont typeface="Arial" panose="020B0604020202020204" pitchFamily="34" charset="0"/>
              <a:buChar char="•"/>
            </a:pPr>
            <a:r>
              <a:rPr lang="ar-JO" altLang="ko-KR" sz="2000" dirty="0">
                <a:solidFill>
                  <a:schemeClr val="tx1"/>
                </a:solidFill>
                <a:latin typeface="Alexandria" pitchFamily="2" charset="-78"/>
                <a:cs typeface="Alexandria" pitchFamily="2" charset="-78"/>
                <a:sym typeface="Wingdings" pitchFamily="2" charset="2"/>
              </a:rPr>
              <a:t>نمط وطبيعة بعض الأشخاص الذين لا يرغبون بالتعاون.</a:t>
            </a:r>
            <a:endParaRPr lang="ko-KR" altLang="en-US" sz="2000" dirty="0">
              <a:solidFill>
                <a:schemeClr val="tx1"/>
              </a:solidFill>
              <a:latin typeface="Alexandria" pitchFamily="2" charset="-78"/>
              <a:cs typeface="Alexandria" pitchFamily="2" charset="-78"/>
            </a:endParaRPr>
          </a:p>
        </p:txBody>
      </p:sp>
      <p:grpSp>
        <p:nvGrpSpPr>
          <p:cNvPr id="11" name="Group 249">
            <a:extLst>
              <a:ext uri="{FF2B5EF4-FFF2-40B4-BE49-F238E27FC236}">
                <a16:creationId xmlns:a16="http://schemas.microsoft.com/office/drawing/2014/main" id="{4D9A316E-E7F3-43ED-BAC8-D619C738D491}"/>
              </a:ext>
            </a:extLst>
          </p:cNvPr>
          <p:cNvGrpSpPr/>
          <p:nvPr/>
        </p:nvGrpSpPr>
        <p:grpSpPr>
          <a:xfrm>
            <a:off x="826269" y="2060848"/>
            <a:ext cx="3600399" cy="3630040"/>
            <a:chOff x="1115616" y="1926357"/>
            <a:chExt cx="3181047" cy="3151101"/>
          </a:xfrm>
          <a:noFill/>
        </p:grpSpPr>
        <p:sp>
          <p:nvSpPr>
            <p:cNvPr id="251" name="Oval 250">
              <a:extLst>
                <a:ext uri="{FF2B5EF4-FFF2-40B4-BE49-F238E27FC236}">
                  <a16:creationId xmlns:a16="http://schemas.microsoft.com/office/drawing/2014/main" id="{A409EF5D-16F4-429B-994E-C6DEC5DDADDA}"/>
                </a:ext>
              </a:extLst>
            </p:cNvPr>
            <p:cNvSpPr/>
            <p:nvPr/>
          </p:nvSpPr>
          <p:spPr>
            <a:xfrm>
              <a:off x="1403648" y="2214389"/>
              <a:ext cx="2592288" cy="2592288"/>
            </a:xfrm>
            <a:prstGeom prst="ellipse">
              <a:avLst/>
            </a:prstGeom>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ko-KR" altLang="en-US" sz="2700" dirty="0">
                <a:latin typeface="Alexandria" pitchFamily="2" charset="-78"/>
              </a:endParaRPr>
            </a:p>
          </p:txBody>
        </p:sp>
        <p:sp>
          <p:nvSpPr>
            <p:cNvPr id="252" name="Arc 31">
              <a:extLst>
                <a:ext uri="{FF2B5EF4-FFF2-40B4-BE49-F238E27FC236}">
                  <a16:creationId xmlns:a16="http://schemas.microsoft.com/office/drawing/2014/main" id="{E7AB71C2-3280-4374-A577-115793D909E4}"/>
                </a:ext>
              </a:extLst>
            </p:cNvPr>
            <p:cNvSpPr>
              <a:spLocks/>
            </p:cNvSpPr>
            <p:nvPr/>
          </p:nvSpPr>
          <p:spPr bwMode="auto">
            <a:xfrm rot="16200000">
              <a:off x="1114240" y="1927733"/>
              <a:ext cx="1413384" cy="1410632"/>
            </a:xfrm>
            <a:custGeom>
              <a:avLst/>
              <a:gdLst>
                <a:gd name="T0" fmla="*/ 693238 w 19905"/>
                <a:gd name="T1" fmla="*/ 0 h 19873"/>
                <a:gd name="T2" fmla="*/ 1630691 w 19905"/>
                <a:gd name="T3" fmla="*/ 940395 h 19873"/>
                <a:gd name="T4" fmla="*/ 0 w 19905"/>
                <a:gd name="T5" fmla="*/ 1627065 h 19873"/>
                <a:gd name="T6" fmla="*/ 0 60000 65536"/>
                <a:gd name="T7" fmla="*/ 0 60000 65536"/>
                <a:gd name="T8" fmla="*/ 0 60000 65536"/>
                <a:gd name="T9" fmla="*/ 0 w 19905"/>
                <a:gd name="T10" fmla="*/ 0 h 19873"/>
                <a:gd name="T11" fmla="*/ 19905 w 19905"/>
                <a:gd name="T12" fmla="*/ 19873 h 19873"/>
              </a:gdLst>
              <a:ahLst/>
              <a:cxnLst>
                <a:cxn ang="T6">
                  <a:pos x="T0" y="T1"/>
                </a:cxn>
                <a:cxn ang="T7">
                  <a:pos x="T2" y="T3"/>
                </a:cxn>
                <a:cxn ang="T8">
                  <a:pos x="T4" y="T5"/>
                </a:cxn>
              </a:cxnLst>
              <a:rect l="T9" t="T10" r="T11" b="T12"/>
              <a:pathLst>
                <a:path w="19905" h="19873" fill="none" extrusionOk="0">
                  <a:moveTo>
                    <a:pt x="8462" y="-1"/>
                  </a:moveTo>
                  <a:cubicBezTo>
                    <a:pt x="13623" y="2197"/>
                    <a:pt x="17727" y="6316"/>
                    <a:pt x="19905" y="11485"/>
                  </a:cubicBezTo>
                </a:path>
                <a:path w="19905" h="19873" stroke="0" extrusionOk="0">
                  <a:moveTo>
                    <a:pt x="8462" y="-1"/>
                  </a:moveTo>
                  <a:cubicBezTo>
                    <a:pt x="13623" y="2197"/>
                    <a:pt x="17727" y="6316"/>
                    <a:pt x="19905" y="11485"/>
                  </a:cubicBezTo>
                  <a:lnTo>
                    <a:pt x="0" y="19873"/>
                  </a:lnTo>
                  <a:close/>
                </a:path>
              </a:pathLst>
            </a:custGeom>
            <a:ln>
              <a:headEnd/>
              <a:tailEnd type="triangle" w="med" len="sm"/>
            </a:ln>
          </p:spPr>
          <p:style>
            <a:lnRef idx="1">
              <a:schemeClr val="accent5"/>
            </a:lnRef>
            <a:fillRef idx="2">
              <a:schemeClr val="accent5"/>
            </a:fillRef>
            <a:effectRef idx="1">
              <a:schemeClr val="accent5"/>
            </a:effectRef>
            <a:fontRef idx="minor">
              <a:schemeClr val="dk1"/>
            </a:fontRef>
          </p:style>
          <p:txBody>
            <a:bodyPr wrap="none" anchor="ctr"/>
            <a:lstStyle/>
            <a:p>
              <a:endParaRPr lang="ko-KR" altLang="en-US" sz="1600" dirty="0">
                <a:latin typeface="Alexandria" pitchFamily="2" charset="-78"/>
              </a:endParaRPr>
            </a:p>
          </p:txBody>
        </p:sp>
        <p:sp>
          <p:nvSpPr>
            <p:cNvPr id="253" name="Arc 31">
              <a:extLst>
                <a:ext uri="{FF2B5EF4-FFF2-40B4-BE49-F238E27FC236}">
                  <a16:creationId xmlns:a16="http://schemas.microsoft.com/office/drawing/2014/main" id="{650A1A1A-D2DB-4260-8595-33AA00455DA1}"/>
                </a:ext>
              </a:extLst>
            </p:cNvPr>
            <p:cNvSpPr>
              <a:spLocks/>
            </p:cNvSpPr>
            <p:nvPr/>
          </p:nvSpPr>
          <p:spPr bwMode="auto">
            <a:xfrm rot="5400000">
              <a:off x="2851957" y="3665450"/>
              <a:ext cx="1413384" cy="1410632"/>
            </a:xfrm>
            <a:custGeom>
              <a:avLst/>
              <a:gdLst>
                <a:gd name="T0" fmla="*/ 693238 w 19905"/>
                <a:gd name="T1" fmla="*/ 0 h 19873"/>
                <a:gd name="T2" fmla="*/ 1630691 w 19905"/>
                <a:gd name="T3" fmla="*/ 940395 h 19873"/>
                <a:gd name="T4" fmla="*/ 0 w 19905"/>
                <a:gd name="T5" fmla="*/ 1627065 h 19873"/>
                <a:gd name="T6" fmla="*/ 0 60000 65536"/>
                <a:gd name="T7" fmla="*/ 0 60000 65536"/>
                <a:gd name="T8" fmla="*/ 0 60000 65536"/>
                <a:gd name="T9" fmla="*/ 0 w 19905"/>
                <a:gd name="T10" fmla="*/ 0 h 19873"/>
                <a:gd name="T11" fmla="*/ 19905 w 19905"/>
                <a:gd name="T12" fmla="*/ 19873 h 19873"/>
              </a:gdLst>
              <a:ahLst/>
              <a:cxnLst>
                <a:cxn ang="T6">
                  <a:pos x="T0" y="T1"/>
                </a:cxn>
                <a:cxn ang="T7">
                  <a:pos x="T2" y="T3"/>
                </a:cxn>
                <a:cxn ang="T8">
                  <a:pos x="T4" y="T5"/>
                </a:cxn>
              </a:cxnLst>
              <a:rect l="T9" t="T10" r="T11" b="T12"/>
              <a:pathLst>
                <a:path w="19905" h="19873" fill="none" extrusionOk="0">
                  <a:moveTo>
                    <a:pt x="8462" y="-1"/>
                  </a:moveTo>
                  <a:cubicBezTo>
                    <a:pt x="13623" y="2197"/>
                    <a:pt x="17727" y="6316"/>
                    <a:pt x="19905" y="11485"/>
                  </a:cubicBezTo>
                </a:path>
                <a:path w="19905" h="19873" stroke="0" extrusionOk="0">
                  <a:moveTo>
                    <a:pt x="8462" y="-1"/>
                  </a:moveTo>
                  <a:cubicBezTo>
                    <a:pt x="13623" y="2197"/>
                    <a:pt x="17727" y="6316"/>
                    <a:pt x="19905" y="11485"/>
                  </a:cubicBezTo>
                  <a:lnTo>
                    <a:pt x="0" y="19873"/>
                  </a:lnTo>
                  <a:close/>
                </a:path>
              </a:pathLst>
            </a:custGeom>
            <a:ln>
              <a:headEnd/>
              <a:tailEnd type="triangle" w="med" len="sm"/>
            </a:ln>
          </p:spPr>
          <p:style>
            <a:lnRef idx="1">
              <a:schemeClr val="accent5"/>
            </a:lnRef>
            <a:fillRef idx="2">
              <a:schemeClr val="accent5"/>
            </a:fillRef>
            <a:effectRef idx="1">
              <a:schemeClr val="accent5"/>
            </a:effectRef>
            <a:fontRef idx="minor">
              <a:schemeClr val="dk1"/>
            </a:fontRef>
          </p:style>
          <p:txBody>
            <a:bodyPr wrap="none" anchor="ctr"/>
            <a:lstStyle/>
            <a:p>
              <a:endParaRPr lang="ko-KR" altLang="en-US" sz="1600" dirty="0">
                <a:latin typeface="Alexandria" pitchFamily="2" charset="-78"/>
              </a:endParaRPr>
            </a:p>
          </p:txBody>
        </p:sp>
        <p:sp>
          <p:nvSpPr>
            <p:cNvPr id="254" name="Arc 31">
              <a:extLst>
                <a:ext uri="{FF2B5EF4-FFF2-40B4-BE49-F238E27FC236}">
                  <a16:creationId xmlns:a16="http://schemas.microsoft.com/office/drawing/2014/main" id="{102496A6-BBED-4B9F-B1A9-5D5EEE7EAE97}"/>
                </a:ext>
              </a:extLst>
            </p:cNvPr>
            <p:cNvSpPr>
              <a:spLocks/>
            </p:cNvSpPr>
            <p:nvPr/>
          </p:nvSpPr>
          <p:spPr bwMode="auto">
            <a:xfrm>
              <a:off x="2883279" y="1965909"/>
              <a:ext cx="1413384" cy="1410632"/>
            </a:xfrm>
            <a:custGeom>
              <a:avLst/>
              <a:gdLst>
                <a:gd name="T0" fmla="*/ 693238 w 19905"/>
                <a:gd name="T1" fmla="*/ 0 h 19873"/>
                <a:gd name="T2" fmla="*/ 1630691 w 19905"/>
                <a:gd name="T3" fmla="*/ 940395 h 19873"/>
                <a:gd name="T4" fmla="*/ 0 w 19905"/>
                <a:gd name="T5" fmla="*/ 1627065 h 19873"/>
                <a:gd name="T6" fmla="*/ 0 60000 65536"/>
                <a:gd name="T7" fmla="*/ 0 60000 65536"/>
                <a:gd name="T8" fmla="*/ 0 60000 65536"/>
                <a:gd name="T9" fmla="*/ 0 w 19905"/>
                <a:gd name="T10" fmla="*/ 0 h 19873"/>
                <a:gd name="T11" fmla="*/ 19905 w 19905"/>
                <a:gd name="T12" fmla="*/ 19873 h 19873"/>
              </a:gdLst>
              <a:ahLst/>
              <a:cxnLst>
                <a:cxn ang="T6">
                  <a:pos x="T0" y="T1"/>
                </a:cxn>
                <a:cxn ang="T7">
                  <a:pos x="T2" y="T3"/>
                </a:cxn>
                <a:cxn ang="T8">
                  <a:pos x="T4" y="T5"/>
                </a:cxn>
              </a:cxnLst>
              <a:rect l="T9" t="T10" r="T11" b="T12"/>
              <a:pathLst>
                <a:path w="19905" h="19873" fill="none" extrusionOk="0">
                  <a:moveTo>
                    <a:pt x="8462" y="-1"/>
                  </a:moveTo>
                  <a:cubicBezTo>
                    <a:pt x="13623" y="2197"/>
                    <a:pt x="17727" y="6316"/>
                    <a:pt x="19905" y="11485"/>
                  </a:cubicBezTo>
                </a:path>
                <a:path w="19905" h="19873" stroke="0" extrusionOk="0">
                  <a:moveTo>
                    <a:pt x="8462" y="-1"/>
                  </a:moveTo>
                  <a:cubicBezTo>
                    <a:pt x="13623" y="2197"/>
                    <a:pt x="17727" y="6316"/>
                    <a:pt x="19905" y="11485"/>
                  </a:cubicBezTo>
                  <a:lnTo>
                    <a:pt x="0" y="19873"/>
                  </a:lnTo>
                  <a:close/>
                </a:path>
              </a:pathLst>
            </a:custGeom>
            <a:ln>
              <a:headEnd/>
              <a:tailEnd type="triangle" w="med" len="sm"/>
            </a:ln>
          </p:spPr>
          <p:style>
            <a:lnRef idx="1">
              <a:schemeClr val="accent5"/>
            </a:lnRef>
            <a:fillRef idx="2">
              <a:schemeClr val="accent5"/>
            </a:fillRef>
            <a:effectRef idx="1">
              <a:schemeClr val="accent5"/>
            </a:effectRef>
            <a:fontRef idx="minor">
              <a:schemeClr val="dk1"/>
            </a:fontRef>
          </p:style>
          <p:txBody>
            <a:bodyPr wrap="none" anchor="ctr"/>
            <a:lstStyle/>
            <a:p>
              <a:endParaRPr lang="ko-KR" altLang="en-US" sz="1600" dirty="0">
                <a:latin typeface="Alexandria" pitchFamily="2" charset="-78"/>
              </a:endParaRPr>
            </a:p>
          </p:txBody>
        </p:sp>
        <p:sp>
          <p:nvSpPr>
            <p:cNvPr id="255" name="Arc 31">
              <a:extLst>
                <a:ext uri="{FF2B5EF4-FFF2-40B4-BE49-F238E27FC236}">
                  <a16:creationId xmlns:a16="http://schemas.microsoft.com/office/drawing/2014/main" id="{637A36A2-0EF9-4912-80C1-489F40E11EAC}"/>
                </a:ext>
              </a:extLst>
            </p:cNvPr>
            <p:cNvSpPr>
              <a:spLocks/>
            </p:cNvSpPr>
            <p:nvPr/>
          </p:nvSpPr>
          <p:spPr bwMode="auto">
            <a:xfrm rot="10800000">
              <a:off x="1146040" y="3653735"/>
              <a:ext cx="1413384" cy="1410632"/>
            </a:xfrm>
            <a:custGeom>
              <a:avLst/>
              <a:gdLst>
                <a:gd name="T0" fmla="*/ 693238 w 19905"/>
                <a:gd name="T1" fmla="*/ 0 h 19873"/>
                <a:gd name="T2" fmla="*/ 1630691 w 19905"/>
                <a:gd name="T3" fmla="*/ 940395 h 19873"/>
                <a:gd name="T4" fmla="*/ 0 w 19905"/>
                <a:gd name="T5" fmla="*/ 1627065 h 19873"/>
                <a:gd name="T6" fmla="*/ 0 60000 65536"/>
                <a:gd name="T7" fmla="*/ 0 60000 65536"/>
                <a:gd name="T8" fmla="*/ 0 60000 65536"/>
                <a:gd name="T9" fmla="*/ 0 w 19905"/>
                <a:gd name="T10" fmla="*/ 0 h 19873"/>
                <a:gd name="T11" fmla="*/ 19905 w 19905"/>
                <a:gd name="T12" fmla="*/ 19873 h 19873"/>
              </a:gdLst>
              <a:ahLst/>
              <a:cxnLst>
                <a:cxn ang="T6">
                  <a:pos x="T0" y="T1"/>
                </a:cxn>
                <a:cxn ang="T7">
                  <a:pos x="T2" y="T3"/>
                </a:cxn>
                <a:cxn ang="T8">
                  <a:pos x="T4" y="T5"/>
                </a:cxn>
              </a:cxnLst>
              <a:rect l="T9" t="T10" r="T11" b="T12"/>
              <a:pathLst>
                <a:path w="19905" h="19873" fill="none" extrusionOk="0">
                  <a:moveTo>
                    <a:pt x="8462" y="-1"/>
                  </a:moveTo>
                  <a:cubicBezTo>
                    <a:pt x="13623" y="2197"/>
                    <a:pt x="17727" y="6316"/>
                    <a:pt x="19905" y="11485"/>
                  </a:cubicBezTo>
                </a:path>
                <a:path w="19905" h="19873" stroke="0" extrusionOk="0">
                  <a:moveTo>
                    <a:pt x="8462" y="-1"/>
                  </a:moveTo>
                  <a:cubicBezTo>
                    <a:pt x="13623" y="2197"/>
                    <a:pt x="17727" y="6316"/>
                    <a:pt x="19905" y="11485"/>
                  </a:cubicBezTo>
                  <a:lnTo>
                    <a:pt x="0" y="19873"/>
                  </a:lnTo>
                  <a:close/>
                </a:path>
              </a:pathLst>
            </a:custGeom>
            <a:ln>
              <a:headEnd/>
              <a:tailEnd type="triangle" w="med" len="sm"/>
            </a:ln>
          </p:spPr>
          <p:style>
            <a:lnRef idx="1">
              <a:schemeClr val="accent5"/>
            </a:lnRef>
            <a:fillRef idx="2">
              <a:schemeClr val="accent5"/>
            </a:fillRef>
            <a:effectRef idx="1">
              <a:schemeClr val="accent5"/>
            </a:effectRef>
            <a:fontRef idx="minor">
              <a:schemeClr val="dk1"/>
            </a:fontRef>
          </p:style>
          <p:txBody>
            <a:bodyPr wrap="none" anchor="ctr"/>
            <a:lstStyle/>
            <a:p>
              <a:endParaRPr lang="ko-KR" altLang="en-US" sz="1600" dirty="0">
                <a:latin typeface="Alexandria" pitchFamily="2" charset="-78"/>
              </a:endParaRPr>
            </a:p>
          </p:txBody>
        </p:sp>
      </p:grpSp>
      <p:sp>
        <p:nvSpPr>
          <p:cNvPr id="256" name="Oval 255">
            <a:extLst>
              <a:ext uri="{FF2B5EF4-FFF2-40B4-BE49-F238E27FC236}">
                <a16:creationId xmlns:a16="http://schemas.microsoft.com/office/drawing/2014/main" id="{BF1DB808-51E2-4CCF-AB61-ECEC5ADF238F}"/>
              </a:ext>
            </a:extLst>
          </p:cNvPr>
          <p:cNvSpPr/>
          <p:nvPr/>
        </p:nvSpPr>
        <p:spPr>
          <a:xfrm>
            <a:off x="1994171" y="1803547"/>
            <a:ext cx="1206230" cy="942449"/>
          </a:xfrm>
          <a:prstGeom prst="ellipse">
            <a:avLst/>
          </a:prstGeo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1600" b="1" dirty="0">
                <a:solidFill>
                  <a:srgbClr val="000000"/>
                </a:solidFill>
                <a:latin typeface="Alexandria" pitchFamily="2" charset="-78"/>
                <a:cs typeface="Alexandria" pitchFamily="2" charset="-78"/>
              </a:rPr>
              <a:t>سوء الفهم</a:t>
            </a:r>
            <a:endParaRPr lang="ko-KR" altLang="en-US" sz="1600" b="1" dirty="0">
              <a:latin typeface="Alexandria" pitchFamily="2" charset="-78"/>
            </a:endParaRPr>
          </a:p>
        </p:txBody>
      </p:sp>
      <p:sp>
        <p:nvSpPr>
          <p:cNvPr id="257" name="Oval 256">
            <a:extLst>
              <a:ext uri="{FF2B5EF4-FFF2-40B4-BE49-F238E27FC236}">
                <a16:creationId xmlns:a16="http://schemas.microsoft.com/office/drawing/2014/main" id="{9B6A971C-9728-42E3-9313-4DB5F5D47F08}"/>
              </a:ext>
            </a:extLst>
          </p:cNvPr>
          <p:cNvSpPr/>
          <p:nvPr/>
        </p:nvSpPr>
        <p:spPr>
          <a:xfrm>
            <a:off x="1828800" y="5292081"/>
            <a:ext cx="1478605" cy="1118447"/>
          </a:xfrm>
          <a:prstGeom prst="ellipse">
            <a:avLst/>
          </a:prstGeo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altLang="ko-KR" sz="1600" b="1" dirty="0">
                <a:solidFill>
                  <a:srgbClr val="002060"/>
                </a:solidFill>
                <a:latin typeface="Alexandria" pitchFamily="2" charset="-78"/>
                <a:cs typeface="Alexandria" pitchFamily="2" charset="-78"/>
              </a:rPr>
              <a:t>تفاوت المعايير</a:t>
            </a:r>
            <a:endParaRPr lang="ko-KR" altLang="en-US" sz="1600" b="1" dirty="0">
              <a:solidFill>
                <a:srgbClr val="002060"/>
              </a:solidFill>
              <a:latin typeface="Alexandria" pitchFamily="2" charset="-78"/>
            </a:endParaRPr>
          </a:p>
        </p:txBody>
      </p:sp>
      <p:sp>
        <p:nvSpPr>
          <p:cNvPr id="258" name="Oval 257">
            <a:extLst>
              <a:ext uri="{FF2B5EF4-FFF2-40B4-BE49-F238E27FC236}">
                <a16:creationId xmlns:a16="http://schemas.microsoft.com/office/drawing/2014/main" id="{9BFB236A-E2E2-4671-952A-14F319C3285B}"/>
              </a:ext>
            </a:extLst>
          </p:cNvPr>
          <p:cNvSpPr/>
          <p:nvPr/>
        </p:nvSpPr>
        <p:spPr>
          <a:xfrm>
            <a:off x="3920247" y="3404682"/>
            <a:ext cx="1313234" cy="1274322"/>
          </a:xfrm>
          <a:prstGeom prst="ellipse">
            <a:avLst/>
          </a:prstGeo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1600" b="1" dirty="0">
                <a:solidFill>
                  <a:srgbClr val="000000"/>
                </a:solidFill>
                <a:latin typeface="Alexandria" pitchFamily="2" charset="-78"/>
                <a:cs typeface="Alexandria" pitchFamily="2" charset="-78"/>
              </a:rPr>
              <a:t>انعزالية الأفراد</a:t>
            </a:r>
            <a:endParaRPr lang="ko-KR" altLang="en-US" sz="1600" b="1" dirty="0">
              <a:latin typeface="Alexandria" pitchFamily="2" charset="-78"/>
            </a:endParaRPr>
          </a:p>
        </p:txBody>
      </p:sp>
      <p:sp>
        <p:nvSpPr>
          <p:cNvPr id="259" name="Oval 258">
            <a:extLst>
              <a:ext uri="{FF2B5EF4-FFF2-40B4-BE49-F238E27FC236}">
                <a16:creationId xmlns:a16="http://schemas.microsoft.com/office/drawing/2014/main" id="{DA476029-E5D5-42EC-8B8E-4E8975EF4D0A}"/>
              </a:ext>
            </a:extLst>
          </p:cNvPr>
          <p:cNvSpPr/>
          <p:nvPr/>
        </p:nvSpPr>
        <p:spPr>
          <a:xfrm>
            <a:off x="0" y="3579779"/>
            <a:ext cx="1332690" cy="1235411"/>
          </a:xfrm>
          <a:prstGeom prst="ellipse">
            <a:avLst/>
          </a:prstGeo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1600" b="1" dirty="0">
                <a:solidFill>
                  <a:srgbClr val="000000"/>
                </a:solidFill>
                <a:latin typeface="Alexandria" pitchFamily="2" charset="-78"/>
                <a:cs typeface="Alexandria" pitchFamily="2" charset="-78"/>
              </a:rPr>
              <a:t>عدم وجود مناخ صحي</a:t>
            </a:r>
            <a:endParaRPr lang="ko-KR" altLang="en-US" sz="1600" b="1" dirty="0">
              <a:latin typeface="Alexandria" pitchFamily="2" charset="-78"/>
            </a:endParaRPr>
          </a:p>
        </p:txBody>
      </p:sp>
      <p:sp>
        <p:nvSpPr>
          <p:cNvPr id="261" name="TextBox 260">
            <a:extLst>
              <a:ext uri="{FF2B5EF4-FFF2-40B4-BE49-F238E27FC236}">
                <a16:creationId xmlns:a16="http://schemas.microsoft.com/office/drawing/2014/main" id="{F7480A3C-6326-4D16-AD07-55F91B86DAB9}"/>
              </a:ext>
            </a:extLst>
          </p:cNvPr>
          <p:cNvSpPr txBox="1"/>
          <p:nvPr/>
        </p:nvSpPr>
        <p:spPr>
          <a:xfrm>
            <a:off x="1646878" y="3545162"/>
            <a:ext cx="2019533" cy="830997"/>
          </a:xfrm>
          <a:prstGeom prst="rect">
            <a:avLst/>
          </a:prstGeom>
          <a:noFill/>
        </p:spPr>
        <p:txBody>
          <a:bodyPr wrap="square" rtlCol="0" anchor="ctr">
            <a:spAutoFit/>
          </a:bodyPr>
          <a:lstStyle/>
          <a:p>
            <a:pPr algn="ctr"/>
            <a:r>
              <a:rPr lang="ar-SA" sz="2400" b="1" dirty="0">
                <a:solidFill>
                  <a:srgbClr val="002060"/>
                </a:solidFill>
                <a:latin typeface="Alexandria" pitchFamily="2" charset="-78"/>
                <a:cs typeface="Alexandria" pitchFamily="2" charset="-78"/>
              </a:rPr>
              <a:t>أسباب الصّراع</a:t>
            </a:r>
            <a:endParaRPr lang="ko-KR" altLang="en-US" sz="2400" b="1" dirty="0">
              <a:solidFill>
                <a:srgbClr val="002060"/>
              </a:solidFill>
              <a:latin typeface="Alexandria" pitchFamily="2" charset="-78"/>
              <a:cs typeface="Alexandria" pitchFamily="2" charset="-78"/>
            </a:endParaRPr>
          </a:p>
        </p:txBody>
      </p:sp>
    </p:spTree>
    <p:extLst>
      <p:ext uri="{BB962C8B-B14F-4D97-AF65-F5344CB8AC3E}">
        <p14:creationId xmlns:p14="http://schemas.microsoft.com/office/powerpoint/2010/main" val="28860311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 name="그룹 44">
            <a:extLst>
              <a:ext uri="{FF2B5EF4-FFF2-40B4-BE49-F238E27FC236}">
                <a16:creationId xmlns:a16="http://schemas.microsoft.com/office/drawing/2014/main" id="{5605E86D-DD48-4EEC-B9A8-146F27AB4E61}"/>
              </a:ext>
            </a:extLst>
          </p:cNvPr>
          <p:cNvGrpSpPr/>
          <p:nvPr/>
        </p:nvGrpSpPr>
        <p:grpSpPr>
          <a:xfrm flipH="1">
            <a:off x="5947173" y="4204758"/>
            <a:ext cx="3710346" cy="2672527"/>
            <a:chOff x="1016436" y="3876641"/>
            <a:chExt cx="3796962" cy="2734917"/>
          </a:xfrm>
          <a:solidFill>
            <a:schemeClr val="bg1">
              <a:lumMod val="85000"/>
            </a:schemeClr>
          </a:solidFill>
        </p:grpSpPr>
        <p:sp>
          <p:nvSpPr>
            <p:cNvPr id="4" name="Freeform 5">
              <a:extLst>
                <a:ext uri="{FF2B5EF4-FFF2-40B4-BE49-F238E27FC236}">
                  <a16:creationId xmlns:a16="http://schemas.microsoft.com/office/drawing/2014/main" id="{D563CD2D-51B6-4579-9B72-7838FC6FE3C2}"/>
                </a:ext>
              </a:extLst>
            </p:cNvPr>
            <p:cNvSpPr/>
            <p:nvPr/>
          </p:nvSpPr>
          <p:spPr>
            <a:xfrm>
              <a:off x="3234596" y="3876641"/>
              <a:ext cx="1578802" cy="2734917"/>
            </a:xfrm>
            <a:custGeom>
              <a:avLst/>
              <a:gdLst>
                <a:gd name="connsiteX0" fmla="*/ 811033 w 3490622"/>
                <a:gd name="connsiteY0" fmla="*/ 4778734 h 4778734"/>
                <a:gd name="connsiteX1" fmla="*/ 803081 w 3490622"/>
                <a:gd name="connsiteY1" fmla="*/ 4341412 h 4778734"/>
                <a:gd name="connsiteX2" fmla="*/ 437321 w 3490622"/>
                <a:gd name="connsiteY2" fmla="*/ 2313830 h 4778734"/>
                <a:gd name="connsiteX3" fmla="*/ 0 w 3490622"/>
                <a:gd name="connsiteY3" fmla="*/ 938254 h 4778734"/>
                <a:gd name="connsiteX4" fmla="*/ 747422 w 3490622"/>
                <a:gd name="connsiteY4" fmla="*/ 2019631 h 4778734"/>
                <a:gd name="connsiteX5" fmla="*/ 667909 w 3490622"/>
                <a:gd name="connsiteY5" fmla="*/ 182880 h 4778734"/>
                <a:gd name="connsiteX6" fmla="*/ 1264257 w 3490622"/>
                <a:gd name="connsiteY6" fmla="*/ 1804946 h 4778734"/>
                <a:gd name="connsiteX7" fmla="*/ 1407380 w 3490622"/>
                <a:gd name="connsiteY7" fmla="*/ 0 h 4778734"/>
                <a:gd name="connsiteX8" fmla="*/ 1757238 w 3490622"/>
                <a:gd name="connsiteY8" fmla="*/ 1868557 h 4778734"/>
                <a:gd name="connsiteX9" fmla="*/ 2456953 w 3490622"/>
                <a:gd name="connsiteY9" fmla="*/ 333955 h 4778734"/>
                <a:gd name="connsiteX10" fmla="*/ 2194560 w 3490622"/>
                <a:gd name="connsiteY10" fmla="*/ 2003729 h 4778734"/>
                <a:gd name="connsiteX11" fmla="*/ 2305878 w 3490622"/>
                <a:gd name="connsiteY11" fmla="*/ 2759103 h 4778734"/>
                <a:gd name="connsiteX12" fmla="*/ 2623930 w 3490622"/>
                <a:gd name="connsiteY12" fmla="*/ 2361537 h 4778734"/>
                <a:gd name="connsiteX13" fmla="*/ 3490622 w 3490622"/>
                <a:gd name="connsiteY13" fmla="*/ 2210463 h 4778734"/>
                <a:gd name="connsiteX14" fmla="*/ 2759102 w 3490622"/>
                <a:gd name="connsiteY14" fmla="*/ 2989690 h 4778734"/>
                <a:gd name="connsiteX15" fmla="*/ 2051436 w 3490622"/>
                <a:gd name="connsiteY15" fmla="*/ 4007457 h 4778734"/>
                <a:gd name="connsiteX16" fmla="*/ 2210462 w 3490622"/>
                <a:gd name="connsiteY16" fmla="*/ 4778734 h 4778734"/>
                <a:gd name="connsiteX17" fmla="*/ 811033 w 3490622"/>
                <a:gd name="connsiteY17" fmla="*/ 4778734 h 4778734"/>
                <a:gd name="connsiteX0" fmla="*/ 755374 w 3434963"/>
                <a:gd name="connsiteY0" fmla="*/ 4778734 h 4778734"/>
                <a:gd name="connsiteX1" fmla="*/ 747422 w 3434963"/>
                <a:gd name="connsiteY1" fmla="*/ 4341412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46514"/>
                <a:gd name="connsiteY0" fmla="*/ 4778734 h 4778734"/>
                <a:gd name="connsiteX1" fmla="*/ 795131 w 3446514"/>
                <a:gd name="connsiteY1" fmla="*/ 4142631 h 4778734"/>
                <a:gd name="connsiteX2" fmla="*/ 381662 w 3446514"/>
                <a:gd name="connsiteY2" fmla="*/ 2313830 h 4778734"/>
                <a:gd name="connsiteX3" fmla="*/ 0 w 3446514"/>
                <a:gd name="connsiteY3" fmla="*/ 1017767 h 4778734"/>
                <a:gd name="connsiteX4" fmla="*/ 691763 w 3446514"/>
                <a:gd name="connsiteY4" fmla="*/ 2019631 h 4778734"/>
                <a:gd name="connsiteX5" fmla="*/ 612250 w 3446514"/>
                <a:gd name="connsiteY5" fmla="*/ 182880 h 4778734"/>
                <a:gd name="connsiteX6" fmla="*/ 1208598 w 3446514"/>
                <a:gd name="connsiteY6" fmla="*/ 1804946 h 4778734"/>
                <a:gd name="connsiteX7" fmla="*/ 1351721 w 3446514"/>
                <a:gd name="connsiteY7" fmla="*/ 0 h 4778734"/>
                <a:gd name="connsiteX8" fmla="*/ 1701579 w 3446514"/>
                <a:gd name="connsiteY8" fmla="*/ 1868557 h 4778734"/>
                <a:gd name="connsiteX9" fmla="*/ 2401294 w 3446514"/>
                <a:gd name="connsiteY9" fmla="*/ 333955 h 4778734"/>
                <a:gd name="connsiteX10" fmla="*/ 2138901 w 3446514"/>
                <a:gd name="connsiteY10" fmla="*/ 2003729 h 4778734"/>
                <a:gd name="connsiteX11" fmla="*/ 2250219 w 3446514"/>
                <a:gd name="connsiteY11" fmla="*/ 2759103 h 4778734"/>
                <a:gd name="connsiteX12" fmla="*/ 2568271 w 3446514"/>
                <a:gd name="connsiteY12" fmla="*/ 2361537 h 4778734"/>
                <a:gd name="connsiteX13" fmla="*/ 3434963 w 3446514"/>
                <a:gd name="connsiteY13" fmla="*/ 2210463 h 4778734"/>
                <a:gd name="connsiteX14" fmla="*/ 2703443 w 3446514"/>
                <a:gd name="connsiteY14" fmla="*/ 2989690 h 4778734"/>
                <a:gd name="connsiteX15" fmla="*/ 2043485 w 3446514"/>
                <a:gd name="connsiteY15" fmla="*/ 4055165 h 4778734"/>
                <a:gd name="connsiteX16" fmla="*/ 2154803 w 3446514"/>
                <a:gd name="connsiteY16" fmla="*/ 4778734 h 4778734"/>
                <a:gd name="connsiteX17" fmla="*/ 755374 w 3446514"/>
                <a:gd name="connsiteY17" fmla="*/ 4778734 h 4778734"/>
                <a:gd name="connsiteX0" fmla="*/ 755374 w 3448610"/>
                <a:gd name="connsiteY0" fmla="*/ 4778734 h 4778734"/>
                <a:gd name="connsiteX1" fmla="*/ 795131 w 3448610"/>
                <a:gd name="connsiteY1" fmla="*/ 4142631 h 4778734"/>
                <a:gd name="connsiteX2" fmla="*/ 381662 w 3448610"/>
                <a:gd name="connsiteY2" fmla="*/ 2313830 h 4778734"/>
                <a:gd name="connsiteX3" fmla="*/ 0 w 3448610"/>
                <a:gd name="connsiteY3" fmla="*/ 1017767 h 4778734"/>
                <a:gd name="connsiteX4" fmla="*/ 691763 w 3448610"/>
                <a:gd name="connsiteY4" fmla="*/ 2019631 h 4778734"/>
                <a:gd name="connsiteX5" fmla="*/ 612250 w 3448610"/>
                <a:gd name="connsiteY5" fmla="*/ 182880 h 4778734"/>
                <a:gd name="connsiteX6" fmla="*/ 1208598 w 3448610"/>
                <a:gd name="connsiteY6" fmla="*/ 1804946 h 4778734"/>
                <a:gd name="connsiteX7" fmla="*/ 1351721 w 3448610"/>
                <a:gd name="connsiteY7" fmla="*/ 0 h 4778734"/>
                <a:gd name="connsiteX8" fmla="*/ 1701579 w 3448610"/>
                <a:gd name="connsiteY8" fmla="*/ 1868557 h 4778734"/>
                <a:gd name="connsiteX9" fmla="*/ 2401294 w 3448610"/>
                <a:gd name="connsiteY9" fmla="*/ 333955 h 4778734"/>
                <a:gd name="connsiteX10" fmla="*/ 2138901 w 3448610"/>
                <a:gd name="connsiteY10" fmla="*/ 2003729 h 4778734"/>
                <a:gd name="connsiteX11" fmla="*/ 2250219 w 3448610"/>
                <a:gd name="connsiteY11" fmla="*/ 2759103 h 4778734"/>
                <a:gd name="connsiteX12" fmla="*/ 2687541 w 3448610"/>
                <a:gd name="connsiteY12" fmla="*/ 2313829 h 4778734"/>
                <a:gd name="connsiteX13" fmla="*/ 3434963 w 3448610"/>
                <a:gd name="connsiteY13" fmla="*/ 2210463 h 4778734"/>
                <a:gd name="connsiteX14" fmla="*/ 2703443 w 3448610"/>
                <a:gd name="connsiteY14" fmla="*/ 2989690 h 4778734"/>
                <a:gd name="connsiteX15" fmla="*/ 2043485 w 3448610"/>
                <a:gd name="connsiteY15" fmla="*/ 4055165 h 4778734"/>
                <a:gd name="connsiteX16" fmla="*/ 2154803 w 3448610"/>
                <a:gd name="connsiteY16" fmla="*/ 4778734 h 4778734"/>
                <a:gd name="connsiteX17" fmla="*/ 755374 w 3448610"/>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51801 w 3523460"/>
                <a:gd name="connsiteY6" fmla="*/ 1812897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31026 h 4731026"/>
                <a:gd name="connsiteX1" fmla="*/ 870139 w 3523460"/>
                <a:gd name="connsiteY1" fmla="*/ 4094923 h 4731026"/>
                <a:gd name="connsiteX2" fmla="*/ 432816 w 3523460"/>
                <a:gd name="connsiteY2" fmla="*/ 2274073 h 4731026"/>
                <a:gd name="connsiteX3" fmla="*/ 75008 w 3523460"/>
                <a:gd name="connsiteY3" fmla="*/ 970059 h 4731026"/>
                <a:gd name="connsiteX4" fmla="*/ 766771 w 3523460"/>
                <a:gd name="connsiteY4" fmla="*/ 1971923 h 4731026"/>
                <a:gd name="connsiteX5" fmla="*/ 711112 w 3523460"/>
                <a:gd name="connsiteY5" fmla="*/ 214685 h 4731026"/>
                <a:gd name="connsiteX6" fmla="*/ 1251801 w 3523460"/>
                <a:gd name="connsiteY6" fmla="*/ 1765189 h 4731026"/>
                <a:gd name="connsiteX7" fmla="*/ 1458534 w 3523460"/>
                <a:gd name="connsiteY7" fmla="*/ 0 h 4731026"/>
                <a:gd name="connsiteX8" fmla="*/ 1776587 w 3523460"/>
                <a:gd name="connsiteY8" fmla="*/ 1820849 h 4731026"/>
                <a:gd name="connsiteX9" fmla="*/ 2476302 w 3523460"/>
                <a:gd name="connsiteY9" fmla="*/ 286247 h 4731026"/>
                <a:gd name="connsiteX10" fmla="*/ 2213909 w 3523460"/>
                <a:gd name="connsiteY10" fmla="*/ 1956021 h 4731026"/>
                <a:gd name="connsiteX11" fmla="*/ 2325227 w 3523460"/>
                <a:gd name="connsiteY11" fmla="*/ 2711395 h 4731026"/>
                <a:gd name="connsiteX12" fmla="*/ 2762549 w 3523460"/>
                <a:gd name="connsiteY12" fmla="*/ 2266121 h 4731026"/>
                <a:gd name="connsiteX13" fmla="*/ 3509971 w 3523460"/>
                <a:gd name="connsiteY13" fmla="*/ 2162755 h 4731026"/>
                <a:gd name="connsiteX14" fmla="*/ 2778451 w 3523460"/>
                <a:gd name="connsiteY14" fmla="*/ 2941982 h 4731026"/>
                <a:gd name="connsiteX15" fmla="*/ 2118493 w 3523460"/>
                <a:gd name="connsiteY15" fmla="*/ 4007457 h 4731026"/>
                <a:gd name="connsiteX16" fmla="*/ 2229811 w 3523460"/>
                <a:gd name="connsiteY16" fmla="*/ 4731026 h 4731026"/>
                <a:gd name="connsiteX17" fmla="*/ 830382 w 3523460"/>
                <a:gd name="connsiteY17" fmla="*/ 4731026 h 473102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776587 w 3523460"/>
                <a:gd name="connsiteY9" fmla="*/ 1821199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75655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92761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838333 w 3523460"/>
                <a:gd name="connsiteY4" fmla="*/ 2003886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04092 w 3523460"/>
                <a:gd name="connsiteY7" fmla="*/ 1773290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05024 w 3523460"/>
                <a:gd name="connsiteY10" fmla="*/ 1813042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727477 w 3523460"/>
                <a:gd name="connsiteY0" fmla="*/ 5951236 h 5951236"/>
                <a:gd name="connsiteX1" fmla="*/ 870139 w 3523460"/>
                <a:gd name="connsiteY1" fmla="*/ 4094960 h 5951236"/>
                <a:gd name="connsiteX2" fmla="*/ 432816 w 3523460"/>
                <a:gd name="connsiteY2" fmla="*/ 2274110 h 5951236"/>
                <a:gd name="connsiteX3" fmla="*/ 75008 w 3523460"/>
                <a:gd name="connsiteY3" fmla="*/ 970096 h 5951236"/>
                <a:gd name="connsiteX4" fmla="*/ 750867 w 3523460"/>
                <a:gd name="connsiteY4" fmla="*/ 2107132 h 5951236"/>
                <a:gd name="connsiteX5" fmla="*/ 838333 w 3523460"/>
                <a:gd name="connsiteY5" fmla="*/ 2035571 h 5951236"/>
                <a:gd name="connsiteX6" fmla="*/ 711112 w 3523460"/>
                <a:gd name="connsiteY6" fmla="*/ 214722 h 5951236"/>
                <a:gd name="connsiteX7" fmla="*/ 1235897 w 3523460"/>
                <a:gd name="connsiteY7" fmla="*/ 1868593 h 5951236"/>
                <a:gd name="connsiteX8" fmla="*/ 1315411 w 3523460"/>
                <a:gd name="connsiteY8" fmla="*/ 1852690 h 5951236"/>
                <a:gd name="connsiteX9" fmla="*/ 1458534 w 3523460"/>
                <a:gd name="connsiteY9" fmla="*/ 37 h 5951236"/>
                <a:gd name="connsiteX10" fmla="*/ 1728878 w 3523460"/>
                <a:gd name="connsiteY10" fmla="*/ 1828836 h 5951236"/>
                <a:gd name="connsiteX11" fmla="*/ 1816344 w 3523460"/>
                <a:gd name="connsiteY11" fmla="*/ 1868594 h 5951236"/>
                <a:gd name="connsiteX12" fmla="*/ 2492205 w 3523460"/>
                <a:gd name="connsiteY12" fmla="*/ 333992 h 5951236"/>
                <a:gd name="connsiteX13" fmla="*/ 2221860 w 3523460"/>
                <a:gd name="connsiteY13" fmla="*/ 2011718 h 5951236"/>
                <a:gd name="connsiteX14" fmla="*/ 2325227 w 3523460"/>
                <a:gd name="connsiteY14" fmla="*/ 2711432 h 5951236"/>
                <a:gd name="connsiteX15" fmla="*/ 2762549 w 3523460"/>
                <a:gd name="connsiteY15" fmla="*/ 2266158 h 5951236"/>
                <a:gd name="connsiteX16" fmla="*/ 3509971 w 3523460"/>
                <a:gd name="connsiteY16" fmla="*/ 2162792 h 5951236"/>
                <a:gd name="connsiteX17" fmla="*/ 2778451 w 3523460"/>
                <a:gd name="connsiteY17" fmla="*/ 2942019 h 5951236"/>
                <a:gd name="connsiteX18" fmla="*/ 2118493 w 3523460"/>
                <a:gd name="connsiteY18" fmla="*/ 4007494 h 5951236"/>
                <a:gd name="connsiteX19" fmla="*/ 2229811 w 3523460"/>
                <a:gd name="connsiteY19" fmla="*/ 4731063 h 5951236"/>
                <a:gd name="connsiteX20" fmla="*/ 727477 w 3523460"/>
                <a:gd name="connsiteY20" fmla="*/ 5951236 h 5951236"/>
                <a:gd name="connsiteX0" fmla="*/ 727477 w 3523460"/>
                <a:gd name="connsiteY0" fmla="*/ 595123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727477 w 3523460"/>
                <a:gd name="connsiteY20" fmla="*/ 5951236 h 5980637"/>
                <a:gd name="connsiteX0" fmla="*/ 948466 w 3523460"/>
                <a:gd name="connsiteY0" fmla="*/ 447060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948466 w 3523460"/>
                <a:gd name="connsiteY20" fmla="*/ 4470606 h 5980637"/>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7 w 3523460"/>
                <a:gd name="connsiteY0" fmla="*/ 4528242 h 4528242"/>
                <a:gd name="connsiteX1" fmla="*/ 870139 w 3523460"/>
                <a:gd name="connsiteY1" fmla="*/ 4094960 h 4528242"/>
                <a:gd name="connsiteX2" fmla="*/ 432816 w 3523460"/>
                <a:gd name="connsiteY2" fmla="*/ 2274110 h 4528242"/>
                <a:gd name="connsiteX3" fmla="*/ 75008 w 3523460"/>
                <a:gd name="connsiteY3" fmla="*/ 970096 h 4528242"/>
                <a:gd name="connsiteX4" fmla="*/ 750867 w 3523460"/>
                <a:gd name="connsiteY4" fmla="*/ 2107132 h 4528242"/>
                <a:gd name="connsiteX5" fmla="*/ 838333 w 3523460"/>
                <a:gd name="connsiteY5" fmla="*/ 2035571 h 4528242"/>
                <a:gd name="connsiteX6" fmla="*/ 711112 w 3523460"/>
                <a:gd name="connsiteY6" fmla="*/ 214722 h 4528242"/>
                <a:gd name="connsiteX7" fmla="*/ 1235897 w 3523460"/>
                <a:gd name="connsiteY7" fmla="*/ 1868593 h 4528242"/>
                <a:gd name="connsiteX8" fmla="*/ 1315411 w 3523460"/>
                <a:gd name="connsiteY8" fmla="*/ 1852690 h 4528242"/>
                <a:gd name="connsiteX9" fmla="*/ 1458534 w 3523460"/>
                <a:gd name="connsiteY9" fmla="*/ 37 h 4528242"/>
                <a:gd name="connsiteX10" fmla="*/ 1728878 w 3523460"/>
                <a:gd name="connsiteY10" fmla="*/ 1828836 h 4528242"/>
                <a:gd name="connsiteX11" fmla="*/ 1816344 w 3523460"/>
                <a:gd name="connsiteY11" fmla="*/ 1868594 h 4528242"/>
                <a:gd name="connsiteX12" fmla="*/ 2492205 w 3523460"/>
                <a:gd name="connsiteY12" fmla="*/ 333992 h 4528242"/>
                <a:gd name="connsiteX13" fmla="*/ 2221860 w 3523460"/>
                <a:gd name="connsiteY13" fmla="*/ 2011718 h 4528242"/>
                <a:gd name="connsiteX14" fmla="*/ 2325227 w 3523460"/>
                <a:gd name="connsiteY14" fmla="*/ 2711432 h 4528242"/>
                <a:gd name="connsiteX15" fmla="*/ 2762549 w 3523460"/>
                <a:gd name="connsiteY15" fmla="*/ 2266158 h 4528242"/>
                <a:gd name="connsiteX16" fmla="*/ 3509971 w 3523460"/>
                <a:gd name="connsiteY16" fmla="*/ 2162792 h 4528242"/>
                <a:gd name="connsiteX17" fmla="*/ 2778451 w 3523460"/>
                <a:gd name="connsiteY17" fmla="*/ 2942019 h 4528242"/>
                <a:gd name="connsiteX18" fmla="*/ 2118493 w 3523460"/>
                <a:gd name="connsiteY18" fmla="*/ 4007494 h 4528242"/>
                <a:gd name="connsiteX19" fmla="*/ 2126522 w 3523460"/>
                <a:gd name="connsiteY19" fmla="*/ 4522103 h 4528242"/>
                <a:gd name="connsiteX20" fmla="*/ 948467 w 3523460"/>
                <a:gd name="connsiteY20" fmla="*/ 4528242 h 4528242"/>
                <a:gd name="connsiteX0" fmla="*/ 948467 w 3523460"/>
                <a:gd name="connsiteY0" fmla="*/ 6103601 h 6103601"/>
                <a:gd name="connsiteX1" fmla="*/ 870139 w 3523460"/>
                <a:gd name="connsiteY1" fmla="*/ 4094960 h 6103601"/>
                <a:gd name="connsiteX2" fmla="*/ 432816 w 3523460"/>
                <a:gd name="connsiteY2" fmla="*/ 2274110 h 6103601"/>
                <a:gd name="connsiteX3" fmla="*/ 75008 w 3523460"/>
                <a:gd name="connsiteY3" fmla="*/ 970096 h 6103601"/>
                <a:gd name="connsiteX4" fmla="*/ 750867 w 3523460"/>
                <a:gd name="connsiteY4" fmla="*/ 2107132 h 6103601"/>
                <a:gd name="connsiteX5" fmla="*/ 838333 w 3523460"/>
                <a:gd name="connsiteY5" fmla="*/ 2035571 h 6103601"/>
                <a:gd name="connsiteX6" fmla="*/ 711112 w 3523460"/>
                <a:gd name="connsiteY6" fmla="*/ 214722 h 6103601"/>
                <a:gd name="connsiteX7" fmla="*/ 1235897 w 3523460"/>
                <a:gd name="connsiteY7" fmla="*/ 1868593 h 6103601"/>
                <a:gd name="connsiteX8" fmla="*/ 1315411 w 3523460"/>
                <a:gd name="connsiteY8" fmla="*/ 1852690 h 6103601"/>
                <a:gd name="connsiteX9" fmla="*/ 1458534 w 3523460"/>
                <a:gd name="connsiteY9" fmla="*/ 37 h 6103601"/>
                <a:gd name="connsiteX10" fmla="*/ 1728878 w 3523460"/>
                <a:gd name="connsiteY10" fmla="*/ 1828836 h 6103601"/>
                <a:gd name="connsiteX11" fmla="*/ 1816344 w 3523460"/>
                <a:gd name="connsiteY11" fmla="*/ 1868594 h 6103601"/>
                <a:gd name="connsiteX12" fmla="*/ 2492205 w 3523460"/>
                <a:gd name="connsiteY12" fmla="*/ 333992 h 6103601"/>
                <a:gd name="connsiteX13" fmla="*/ 2221860 w 3523460"/>
                <a:gd name="connsiteY13" fmla="*/ 2011718 h 6103601"/>
                <a:gd name="connsiteX14" fmla="*/ 2325227 w 3523460"/>
                <a:gd name="connsiteY14" fmla="*/ 2711432 h 6103601"/>
                <a:gd name="connsiteX15" fmla="*/ 2762549 w 3523460"/>
                <a:gd name="connsiteY15" fmla="*/ 2266158 h 6103601"/>
                <a:gd name="connsiteX16" fmla="*/ 3509971 w 3523460"/>
                <a:gd name="connsiteY16" fmla="*/ 2162792 h 6103601"/>
                <a:gd name="connsiteX17" fmla="*/ 2778451 w 3523460"/>
                <a:gd name="connsiteY17" fmla="*/ 2942019 h 6103601"/>
                <a:gd name="connsiteX18" fmla="*/ 2118493 w 3523460"/>
                <a:gd name="connsiteY18" fmla="*/ 4007494 h 6103601"/>
                <a:gd name="connsiteX19" fmla="*/ 2126522 w 3523460"/>
                <a:gd name="connsiteY19" fmla="*/ 4522103 h 6103601"/>
                <a:gd name="connsiteX20" fmla="*/ 948467 w 3523460"/>
                <a:gd name="connsiteY20" fmla="*/ 6103601 h 6103601"/>
                <a:gd name="connsiteX0" fmla="*/ 948467 w 3523460"/>
                <a:gd name="connsiteY0" fmla="*/ 6103601 h 6103601"/>
                <a:gd name="connsiteX1" fmla="*/ 870139 w 3523460"/>
                <a:gd name="connsiteY1" fmla="*/ 4094960 h 6103601"/>
                <a:gd name="connsiteX2" fmla="*/ 432816 w 3523460"/>
                <a:gd name="connsiteY2" fmla="*/ 2274110 h 6103601"/>
                <a:gd name="connsiteX3" fmla="*/ 75008 w 3523460"/>
                <a:gd name="connsiteY3" fmla="*/ 970096 h 6103601"/>
                <a:gd name="connsiteX4" fmla="*/ 750867 w 3523460"/>
                <a:gd name="connsiteY4" fmla="*/ 2107132 h 6103601"/>
                <a:gd name="connsiteX5" fmla="*/ 838333 w 3523460"/>
                <a:gd name="connsiteY5" fmla="*/ 2035571 h 6103601"/>
                <a:gd name="connsiteX6" fmla="*/ 711112 w 3523460"/>
                <a:gd name="connsiteY6" fmla="*/ 214722 h 6103601"/>
                <a:gd name="connsiteX7" fmla="*/ 1235897 w 3523460"/>
                <a:gd name="connsiteY7" fmla="*/ 1868593 h 6103601"/>
                <a:gd name="connsiteX8" fmla="*/ 1315411 w 3523460"/>
                <a:gd name="connsiteY8" fmla="*/ 1852690 h 6103601"/>
                <a:gd name="connsiteX9" fmla="*/ 1458534 w 3523460"/>
                <a:gd name="connsiteY9" fmla="*/ 37 h 6103601"/>
                <a:gd name="connsiteX10" fmla="*/ 1728878 w 3523460"/>
                <a:gd name="connsiteY10" fmla="*/ 1828836 h 6103601"/>
                <a:gd name="connsiteX11" fmla="*/ 1816344 w 3523460"/>
                <a:gd name="connsiteY11" fmla="*/ 1868594 h 6103601"/>
                <a:gd name="connsiteX12" fmla="*/ 2492205 w 3523460"/>
                <a:gd name="connsiteY12" fmla="*/ 333992 h 6103601"/>
                <a:gd name="connsiteX13" fmla="*/ 2221860 w 3523460"/>
                <a:gd name="connsiteY13" fmla="*/ 2011718 h 6103601"/>
                <a:gd name="connsiteX14" fmla="*/ 2325227 w 3523460"/>
                <a:gd name="connsiteY14" fmla="*/ 2711432 h 6103601"/>
                <a:gd name="connsiteX15" fmla="*/ 2762549 w 3523460"/>
                <a:gd name="connsiteY15" fmla="*/ 2266158 h 6103601"/>
                <a:gd name="connsiteX16" fmla="*/ 3509971 w 3523460"/>
                <a:gd name="connsiteY16" fmla="*/ 2162792 h 6103601"/>
                <a:gd name="connsiteX17" fmla="*/ 2778451 w 3523460"/>
                <a:gd name="connsiteY17" fmla="*/ 2942019 h 6103601"/>
                <a:gd name="connsiteX18" fmla="*/ 2118493 w 3523460"/>
                <a:gd name="connsiteY18" fmla="*/ 4007494 h 6103601"/>
                <a:gd name="connsiteX19" fmla="*/ 2357064 w 3523460"/>
                <a:gd name="connsiteY19" fmla="*/ 6059037 h 6103601"/>
                <a:gd name="connsiteX20" fmla="*/ 948467 w 3523460"/>
                <a:gd name="connsiteY20" fmla="*/ 6103601 h 6103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523460" h="6103601">
                  <a:moveTo>
                    <a:pt x="948467" y="6103601"/>
                  </a:moveTo>
                  <a:cubicBezTo>
                    <a:pt x="873324" y="5891568"/>
                    <a:pt x="1019530" y="4410362"/>
                    <a:pt x="870139" y="4094960"/>
                  </a:cubicBezTo>
                  <a:cubicBezTo>
                    <a:pt x="560039" y="3546320"/>
                    <a:pt x="456669" y="2926117"/>
                    <a:pt x="432816" y="2274110"/>
                  </a:cubicBezTo>
                  <a:cubicBezTo>
                    <a:pt x="313547" y="1839439"/>
                    <a:pt x="-187386" y="1134423"/>
                    <a:pt x="75008" y="970096"/>
                  </a:cubicBezTo>
                  <a:cubicBezTo>
                    <a:pt x="248612" y="927688"/>
                    <a:pt x="623646" y="1934854"/>
                    <a:pt x="750867" y="2107132"/>
                  </a:cubicBezTo>
                  <a:cubicBezTo>
                    <a:pt x="790624" y="2183994"/>
                    <a:pt x="862187" y="2105807"/>
                    <a:pt x="838333" y="2035571"/>
                  </a:cubicBezTo>
                  <a:cubicBezTo>
                    <a:pt x="716413" y="1433922"/>
                    <a:pt x="427516" y="251827"/>
                    <a:pt x="711112" y="214722"/>
                  </a:cubicBezTo>
                  <a:cubicBezTo>
                    <a:pt x="909896" y="184242"/>
                    <a:pt x="1157709" y="1578371"/>
                    <a:pt x="1235897" y="1868593"/>
                  </a:cubicBezTo>
                  <a:cubicBezTo>
                    <a:pt x="1242524" y="1928227"/>
                    <a:pt x="1311436" y="2047497"/>
                    <a:pt x="1315411" y="1852690"/>
                  </a:cubicBezTo>
                  <a:cubicBezTo>
                    <a:pt x="1312761" y="1280197"/>
                    <a:pt x="1159035" y="-7915"/>
                    <a:pt x="1458534" y="37"/>
                  </a:cubicBezTo>
                  <a:cubicBezTo>
                    <a:pt x="1693099" y="-7916"/>
                    <a:pt x="1707674" y="1541264"/>
                    <a:pt x="1728878" y="1828836"/>
                  </a:cubicBezTo>
                  <a:cubicBezTo>
                    <a:pt x="1734180" y="1917625"/>
                    <a:pt x="1764661" y="1916301"/>
                    <a:pt x="1816344" y="1868594"/>
                  </a:cubicBezTo>
                  <a:cubicBezTo>
                    <a:pt x="2054883" y="1372963"/>
                    <a:pt x="2198007" y="241226"/>
                    <a:pt x="2492205" y="333992"/>
                  </a:cubicBezTo>
                  <a:cubicBezTo>
                    <a:pt x="2781103" y="421456"/>
                    <a:pt x="2314625" y="1471029"/>
                    <a:pt x="2221860" y="2011718"/>
                  </a:cubicBezTo>
                  <a:lnTo>
                    <a:pt x="2325227" y="2711432"/>
                  </a:lnTo>
                  <a:cubicBezTo>
                    <a:pt x="2439196" y="2563007"/>
                    <a:pt x="2584970" y="2406632"/>
                    <a:pt x="2762549" y="2266158"/>
                  </a:cubicBezTo>
                  <a:cubicBezTo>
                    <a:pt x="3043495" y="1897748"/>
                    <a:pt x="3618639" y="2022319"/>
                    <a:pt x="3509971" y="2162792"/>
                  </a:cubicBezTo>
                  <a:cubicBezTo>
                    <a:pt x="3266131" y="2446388"/>
                    <a:pt x="2982534" y="2594812"/>
                    <a:pt x="2778451" y="2942019"/>
                  </a:cubicBezTo>
                  <a:cubicBezTo>
                    <a:pt x="2558465" y="3336933"/>
                    <a:pt x="2370285" y="3707995"/>
                    <a:pt x="2118493" y="4007494"/>
                  </a:cubicBezTo>
                  <a:cubicBezTo>
                    <a:pt x="2147648" y="4296392"/>
                    <a:pt x="2319958" y="5817847"/>
                    <a:pt x="2357064" y="6059037"/>
                  </a:cubicBezTo>
                  <a:lnTo>
                    <a:pt x="948467" y="6103601"/>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latin typeface="Alexandria" pitchFamily="2" charset="-78"/>
              </a:endParaRPr>
            </a:p>
          </p:txBody>
        </p:sp>
        <p:sp>
          <p:nvSpPr>
            <p:cNvPr id="5" name="Freeform 6">
              <a:extLst>
                <a:ext uri="{FF2B5EF4-FFF2-40B4-BE49-F238E27FC236}">
                  <a16:creationId xmlns:a16="http://schemas.microsoft.com/office/drawing/2014/main" id="{FEC38BBD-86A0-449C-B9FA-424C543F069C}"/>
                </a:ext>
              </a:extLst>
            </p:cNvPr>
            <p:cNvSpPr/>
            <p:nvPr/>
          </p:nvSpPr>
          <p:spPr>
            <a:xfrm>
              <a:off x="2635903" y="4429817"/>
              <a:ext cx="1578802" cy="2167742"/>
            </a:xfrm>
            <a:custGeom>
              <a:avLst/>
              <a:gdLst>
                <a:gd name="connsiteX0" fmla="*/ 811033 w 3490622"/>
                <a:gd name="connsiteY0" fmla="*/ 4778734 h 4778734"/>
                <a:gd name="connsiteX1" fmla="*/ 803081 w 3490622"/>
                <a:gd name="connsiteY1" fmla="*/ 4341412 h 4778734"/>
                <a:gd name="connsiteX2" fmla="*/ 437321 w 3490622"/>
                <a:gd name="connsiteY2" fmla="*/ 2313830 h 4778734"/>
                <a:gd name="connsiteX3" fmla="*/ 0 w 3490622"/>
                <a:gd name="connsiteY3" fmla="*/ 938254 h 4778734"/>
                <a:gd name="connsiteX4" fmla="*/ 747422 w 3490622"/>
                <a:gd name="connsiteY4" fmla="*/ 2019631 h 4778734"/>
                <a:gd name="connsiteX5" fmla="*/ 667909 w 3490622"/>
                <a:gd name="connsiteY5" fmla="*/ 182880 h 4778734"/>
                <a:gd name="connsiteX6" fmla="*/ 1264257 w 3490622"/>
                <a:gd name="connsiteY6" fmla="*/ 1804946 h 4778734"/>
                <a:gd name="connsiteX7" fmla="*/ 1407380 w 3490622"/>
                <a:gd name="connsiteY7" fmla="*/ 0 h 4778734"/>
                <a:gd name="connsiteX8" fmla="*/ 1757238 w 3490622"/>
                <a:gd name="connsiteY8" fmla="*/ 1868557 h 4778734"/>
                <a:gd name="connsiteX9" fmla="*/ 2456953 w 3490622"/>
                <a:gd name="connsiteY9" fmla="*/ 333955 h 4778734"/>
                <a:gd name="connsiteX10" fmla="*/ 2194560 w 3490622"/>
                <a:gd name="connsiteY10" fmla="*/ 2003729 h 4778734"/>
                <a:gd name="connsiteX11" fmla="*/ 2305878 w 3490622"/>
                <a:gd name="connsiteY11" fmla="*/ 2759103 h 4778734"/>
                <a:gd name="connsiteX12" fmla="*/ 2623930 w 3490622"/>
                <a:gd name="connsiteY12" fmla="*/ 2361537 h 4778734"/>
                <a:gd name="connsiteX13" fmla="*/ 3490622 w 3490622"/>
                <a:gd name="connsiteY13" fmla="*/ 2210463 h 4778734"/>
                <a:gd name="connsiteX14" fmla="*/ 2759102 w 3490622"/>
                <a:gd name="connsiteY14" fmla="*/ 2989690 h 4778734"/>
                <a:gd name="connsiteX15" fmla="*/ 2051436 w 3490622"/>
                <a:gd name="connsiteY15" fmla="*/ 4007457 h 4778734"/>
                <a:gd name="connsiteX16" fmla="*/ 2210462 w 3490622"/>
                <a:gd name="connsiteY16" fmla="*/ 4778734 h 4778734"/>
                <a:gd name="connsiteX17" fmla="*/ 811033 w 3490622"/>
                <a:gd name="connsiteY17" fmla="*/ 4778734 h 4778734"/>
                <a:gd name="connsiteX0" fmla="*/ 755374 w 3434963"/>
                <a:gd name="connsiteY0" fmla="*/ 4778734 h 4778734"/>
                <a:gd name="connsiteX1" fmla="*/ 747422 w 3434963"/>
                <a:gd name="connsiteY1" fmla="*/ 4341412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46514"/>
                <a:gd name="connsiteY0" fmla="*/ 4778734 h 4778734"/>
                <a:gd name="connsiteX1" fmla="*/ 795131 w 3446514"/>
                <a:gd name="connsiteY1" fmla="*/ 4142631 h 4778734"/>
                <a:gd name="connsiteX2" fmla="*/ 381662 w 3446514"/>
                <a:gd name="connsiteY2" fmla="*/ 2313830 h 4778734"/>
                <a:gd name="connsiteX3" fmla="*/ 0 w 3446514"/>
                <a:gd name="connsiteY3" fmla="*/ 1017767 h 4778734"/>
                <a:gd name="connsiteX4" fmla="*/ 691763 w 3446514"/>
                <a:gd name="connsiteY4" fmla="*/ 2019631 h 4778734"/>
                <a:gd name="connsiteX5" fmla="*/ 612250 w 3446514"/>
                <a:gd name="connsiteY5" fmla="*/ 182880 h 4778734"/>
                <a:gd name="connsiteX6" fmla="*/ 1208598 w 3446514"/>
                <a:gd name="connsiteY6" fmla="*/ 1804946 h 4778734"/>
                <a:gd name="connsiteX7" fmla="*/ 1351721 w 3446514"/>
                <a:gd name="connsiteY7" fmla="*/ 0 h 4778734"/>
                <a:gd name="connsiteX8" fmla="*/ 1701579 w 3446514"/>
                <a:gd name="connsiteY8" fmla="*/ 1868557 h 4778734"/>
                <a:gd name="connsiteX9" fmla="*/ 2401294 w 3446514"/>
                <a:gd name="connsiteY9" fmla="*/ 333955 h 4778734"/>
                <a:gd name="connsiteX10" fmla="*/ 2138901 w 3446514"/>
                <a:gd name="connsiteY10" fmla="*/ 2003729 h 4778734"/>
                <a:gd name="connsiteX11" fmla="*/ 2250219 w 3446514"/>
                <a:gd name="connsiteY11" fmla="*/ 2759103 h 4778734"/>
                <a:gd name="connsiteX12" fmla="*/ 2568271 w 3446514"/>
                <a:gd name="connsiteY12" fmla="*/ 2361537 h 4778734"/>
                <a:gd name="connsiteX13" fmla="*/ 3434963 w 3446514"/>
                <a:gd name="connsiteY13" fmla="*/ 2210463 h 4778734"/>
                <a:gd name="connsiteX14" fmla="*/ 2703443 w 3446514"/>
                <a:gd name="connsiteY14" fmla="*/ 2989690 h 4778734"/>
                <a:gd name="connsiteX15" fmla="*/ 2043485 w 3446514"/>
                <a:gd name="connsiteY15" fmla="*/ 4055165 h 4778734"/>
                <a:gd name="connsiteX16" fmla="*/ 2154803 w 3446514"/>
                <a:gd name="connsiteY16" fmla="*/ 4778734 h 4778734"/>
                <a:gd name="connsiteX17" fmla="*/ 755374 w 3446514"/>
                <a:gd name="connsiteY17" fmla="*/ 4778734 h 4778734"/>
                <a:gd name="connsiteX0" fmla="*/ 755374 w 3448610"/>
                <a:gd name="connsiteY0" fmla="*/ 4778734 h 4778734"/>
                <a:gd name="connsiteX1" fmla="*/ 795131 w 3448610"/>
                <a:gd name="connsiteY1" fmla="*/ 4142631 h 4778734"/>
                <a:gd name="connsiteX2" fmla="*/ 381662 w 3448610"/>
                <a:gd name="connsiteY2" fmla="*/ 2313830 h 4778734"/>
                <a:gd name="connsiteX3" fmla="*/ 0 w 3448610"/>
                <a:gd name="connsiteY3" fmla="*/ 1017767 h 4778734"/>
                <a:gd name="connsiteX4" fmla="*/ 691763 w 3448610"/>
                <a:gd name="connsiteY4" fmla="*/ 2019631 h 4778734"/>
                <a:gd name="connsiteX5" fmla="*/ 612250 w 3448610"/>
                <a:gd name="connsiteY5" fmla="*/ 182880 h 4778734"/>
                <a:gd name="connsiteX6" fmla="*/ 1208598 w 3448610"/>
                <a:gd name="connsiteY6" fmla="*/ 1804946 h 4778734"/>
                <a:gd name="connsiteX7" fmla="*/ 1351721 w 3448610"/>
                <a:gd name="connsiteY7" fmla="*/ 0 h 4778734"/>
                <a:gd name="connsiteX8" fmla="*/ 1701579 w 3448610"/>
                <a:gd name="connsiteY8" fmla="*/ 1868557 h 4778734"/>
                <a:gd name="connsiteX9" fmla="*/ 2401294 w 3448610"/>
                <a:gd name="connsiteY9" fmla="*/ 333955 h 4778734"/>
                <a:gd name="connsiteX10" fmla="*/ 2138901 w 3448610"/>
                <a:gd name="connsiteY10" fmla="*/ 2003729 h 4778734"/>
                <a:gd name="connsiteX11" fmla="*/ 2250219 w 3448610"/>
                <a:gd name="connsiteY11" fmla="*/ 2759103 h 4778734"/>
                <a:gd name="connsiteX12" fmla="*/ 2687541 w 3448610"/>
                <a:gd name="connsiteY12" fmla="*/ 2313829 h 4778734"/>
                <a:gd name="connsiteX13" fmla="*/ 3434963 w 3448610"/>
                <a:gd name="connsiteY13" fmla="*/ 2210463 h 4778734"/>
                <a:gd name="connsiteX14" fmla="*/ 2703443 w 3448610"/>
                <a:gd name="connsiteY14" fmla="*/ 2989690 h 4778734"/>
                <a:gd name="connsiteX15" fmla="*/ 2043485 w 3448610"/>
                <a:gd name="connsiteY15" fmla="*/ 4055165 h 4778734"/>
                <a:gd name="connsiteX16" fmla="*/ 2154803 w 3448610"/>
                <a:gd name="connsiteY16" fmla="*/ 4778734 h 4778734"/>
                <a:gd name="connsiteX17" fmla="*/ 755374 w 3448610"/>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51801 w 3523460"/>
                <a:gd name="connsiteY6" fmla="*/ 1812897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31026 h 4731026"/>
                <a:gd name="connsiteX1" fmla="*/ 870139 w 3523460"/>
                <a:gd name="connsiteY1" fmla="*/ 4094923 h 4731026"/>
                <a:gd name="connsiteX2" fmla="*/ 432816 w 3523460"/>
                <a:gd name="connsiteY2" fmla="*/ 2274073 h 4731026"/>
                <a:gd name="connsiteX3" fmla="*/ 75008 w 3523460"/>
                <a:gd name="connsiteY3" fmla="*/ 970059 h 4731026"/>
                <a:gd name="connsiteX4" fmla="*/ 766771 w 3523460"/>
                <a:gd name="connsiteY4" fmla="*/ 1971923 h 4731026"/>
                <a:gd name="connsiteX5" fmla="*/ 711112 w 3523460"/>
                <a:gd name="connsiteY5" fmla="*/ 214685 h 4731026"/>
                <a:gd name="connsiteX6" fmla="*/ 1251801 w 3523460"/>
                <a:gd name="connsiteY6" fmla="*/ 1765189 h 4731026"/>
                <a:gd name="connsiteX7" fmla="*/ 1458534 w 3523460"/>
                <a:gd name="connsiteY7" fmla="*/ 0 h 4731026"/>
                <a:gd name="connsiteX8" fmla="*/ 1776587 w 3523460"/>
                <a:gd name="connsiteY8" fmla="*/ 1820849 h 4731026"/>
                <a:gd name="connsiteX9" fmla="*/ 2476302 w 3523460"/>
                <a:gd name="connsiteY9" fmla="*/ 286247 h 4731026"/>
                <a:gd name="connsiteX10" fmla="*/ 2213909 w 3523460"/>
                <a:gd name="connsiteY10" fmla="*/ 1956021 h 4731026"/>
                <a:gd name="connsiteX11" fmla="*/ 2325227 w 3523460"/>
                <a:gd name="connsiteY11" fmla="*/ 2711395 h 4731026"/>
                <a:gd name="connsiteX12" fmla="*/ 2762549 w 3523460"/>
                <a:gd name="connsiteY12" fmla="*/ 2266121 h 4731026"/>
                <a:gd name="connsiteX13" fmla="*/ 3509971 w 3523460"/>
                <a:gd name="connsiteY13" fmla="*/ 2162755 h 4731026"/>
                <a:gd name="connsiteX14" fmla="*/ 2778451 w 3523460"/>
                <a:gd name="connsiteY14" fmla="*/ 2941982 h 4731026"/>
                <a:gd name="connsiteX15" fmla="*/ 2118493 w 3523460"/>
                <a:gd name="connsiteY15" fmla="*/ 4007457 h 4731026"/>
                <a:gd name="connsiteX16" fmla="*/ 2229811 w 3523460"/>
                <a:gd name="connsiteY16" fmla="*/ 4731026 h 4731026"/>
                <a:gd name="connsiteX17" fmla="*/ 830382 w 3523460"/>
                <a:gd name="connsiteY17" fmla="*/ 4731026 h 473102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776587 w 3523460"/>
                <a:gd name="connsiteY9" fmla="*/ 1821199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75655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92761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838333 w 3523460"/>
                <a:gd name="connsiteY4" fmla="*/ 2003886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04092 w 3523460"/>
                <a:gd name="connsiteY7" fmla="*/ 1773290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05024 w 3523460"/>
                <a:gd name="connsiteY10" fmla="*/ 1813042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727477 w 3523460"/>
                <a:gd name="connsiteY0" fmla="*/ 5951236 h 5951236"/>
                <a:gd name="connsiteX1" fmla="*/ 870139 w 3523460"/>
                <a:gd name="connsiteY1" fmla="*/ 4094960 h 5951236"/>
                <a:gd name="connsiteX2" fmla="*/ 432816 w 3523460"/>
                <a:gd name="connsiteY2" fmla="*/ 2274110 h 5951236"/>
                <a:gd name="connsiteX3" fmla="*/ 75008 w 3523460"/>
                <a:gd name="connsiteY3" fmla="*/ 970096 h 5951236"/>
                <a:gd name="connsiteX4" fmla="*/ 750867 w 3523460"/>
                <a:gd name="connsiteY4" fmla="*/ 2107132 h 5951236"/>
                <a:gd name="connsiteX5" fmla="*/ 838333 w 3523460"/>
                <a:gd name="connsiteY5" fmla="*/ 2035571 h 5951236"/>
                <a:gd name="connsiteX6" fmla="*/ 711112 w 3523460"/>
                <a:gd name="connsiteY6" fmla="*/ 214722 h 5951236"/>
                <a:gd name="connsiteX7" fmla="*/ 1235897 w 3523460"/>
                <a:gd name="connsiteY7" fmla="*/ 1868593 h 5951236"/>
                <a:gd name="connsiteX8" fmla="*/ 1315411 w 3523460"/>
                <a:gd name="connsiteY8" fmla="*/ 1852690 h 5951236"/>
                <a:gd name="connsiteX9" fmla="*/ 1458534 w 3523460"/>
                <a:gd name="connsiteY9" fmla="*/ 37 h 5951236"/>
                <a:gd name="connsiteX10" fmla="*/ 1728878 w 3523460"/>
                <a:gd name="connsiteY10" fmla="*/ 1828836 h 5951236"/>
                <a:gd name="connsiteX11" fmla="*/ 1816344 w 3523460"/>
                <a:gd name="connsiteY11" fmla="*/ 1868594 h 5951236"/>
                <a:gd name="connsiteX12" fmla="*/ 2492205 w 3523460"/>
                <a:gd name="connsiteY12" fmla="*/ 333992 h 5951236"/>
                <a:gd name="connsiteX13" fmla="*/ 2221860 w 3523460"/>
                <a:gd name="connsiteY13" fmla="*/ 2011718 h 5951236"/>
                <a:gd name="connsiteX14" fmla="*/ 2325227 w 3523460"/>
                <a:gd name="connsiteY14" fmla="*/ 2711432 h 5951236"/>
                <a:gd name="connsiteX15" fmla="*/ 2762549 w 3523460"/>
                <a:gd name="connsiteY15" fmla="*/ 2266158 h 5951236"/>
                <a:gd name="connsiteX16" fmla="*/ 3509971 w 3523460"/>
                <a:gd name="connsiteY16" fmla="*/ 2162792 h 5951236"/>
                <a:gd name="connsiteX17" fmla="*/ 2778451 w 3523460"/>
                <a:gd name="connsiteY17" fmla="*/ 2942019 h 5951236"/>
                <a:gd name="connsiteX18" fmla="*/ 2118493 w 3523460"/>
                <a:gd name="connsiteY18" fmla="*/ 4007494 h 5951236"/>
                <a:gd name="connsiteX19" fmla="*/ 2229811 w 3523460"/>
                <a:gd name="connsiteY19" fmla="*/ 4731063 h 5951236"/>
                <a:gd name="connsiteX20" fmla="*/ 727477 w 3523460"/>
                <a:gd name="connsiteY20" fmla="*/ 5951236 h 5951236"/>
                <a:gd name="connsiteX0" fmla="*/ 727477 w 3523460"/>
                <a:gd name="connsiteY0" fmla="*/ 595123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727477 w 3523460"/>
                <a:gd name="connsiteY20" fmla="*/ 5951236 h 5980637"/>
                <a:gd name="connsiteX0" fmla="*/ 948466 w 3523460"/>
                <a:gd name="connsiteY0" fmla="*/ 447060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948466 w 3523460"/>
                <a:gd name="connsiteY20" fmla="*/ 4470606 h 5980637"/>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29256 w 3523460"/>
                <a:gd name="connsiteY0" fmla="*/ 4777995 h 4777995"/>
                <a:gd name="connsiteX1" fmla="*/ 870139 w 3523460"/>
                <a:gd name="connsiteY1" fmla="*/ 4094960 h 4777995"/>
                <a:gd name="connsiteX2" fmla="*/ 432816 w 3523460"/>
                <a:gd name="connsiteY2" fmla="*/ 2274110 h 4777995"/>
                <a:gd name="connsiteX3" fmla="*/ 75008 w 3523460"/>
                <a:gd name="connsiteY3" fmla="*/ 970096 h 4777995"/>
                <a:gd name="connsiteX4" fmla="*/ 750867 w 3523460"/>
                <a:gd name="connsiteY4" fmla="*/ 2107132 h 4777995"/>
                <a:gd name="connsiteX5" fmla="*/ 838333 w 3523460"/>
                <a:gd name="connsiteY5" fmla="*/ 2035571 h 4777995"/>
                <a:gd name="connsiteX6" fmla="*/ 711112 w 3523460"/>
                <a:gd name="connsiteY6" fmla="*/ 214722 h 4777995"/>
                <a:gd name="connsiteX7" fmla="*/ 1235897 w 3523460"/>
                <a:gd name="connsiteY7" fmla="*/ 1868593 h 4777995"/>
                <a:gd name="connsiteX8" fmla="*/ 1315411 w 3523460"/>
                <a:gd name="connsiteY8" fmla="*/ 1852690 h 4777995"/>
                <a:gd name="connsiteX9" fmla="*/ 1458534 w 3523460"/>
                <a:gd name="connsiteY9" fmla="*/ 37 h 4777995"/>
                <a:gd name="connsiteX10" fmla="*/ 1728878 w 3523460"/>
                <a:gd name="connsiteY10" fmla="*/ 1828836 h 4777995"/>
                <a:gd name="connsiteX11" fmla="*/ 1816344 w 3523460"/>
                <a:gd name="connsiteY11" fmla="*/ 1868594 h 4777995"/>
                <a:gd name="connsiteX12" fmla="*/ 2492205 w 3523460"/>
                <a:gd name="connsiteY12" fmla="*/ 333992 h 4777995"/>
                <a:gd name="connsiteX13" fmla="*/ 2221860 w 3523460"/>
                <a:gd name="connsiteY13" fmla="*/ 2011718 h 4777995"/>
                <a:gd name="connsiteX14" fmla="*/ 2325227 w 3523460"/>
                <a:gd name="connsiteY14" fmla="*/ 2711432 h 4777995"/>
                <a:gd name="connsiteX15" fmla="*/ 2762549 w 3523460"/>
                <a:gd name="connsiteY15" fmla="*/ 2266158 h 4777995"/>
                <a:gd name="connsiteX16" fmla="*/ 3509971 w 3523460"/>
                <a:gd name="connsiteY16" fmla="*/ 2162792 h 4777995"/>
                <a:gd name="connsiteX17" fmla="*/ 2778451 w 3523460"/>
                <a:gd name="connsiteY17" fmla="*/ 2942019 h 4777995"/>
                <a:gd name="connsiteX18" fmla="*/ 2118493 w 3523460"/>
                <a:gd name="connsiteY18" fmla="*/ 4007494 h 4777995"/>
                <a:gd name="connsiteX19" fmla="*/ 2126522 w 3523460"/>
                <a:gd name="connsiteY19" fmla="*/ 4522103 h 4777995"/>
                <a:gd name="connsiteX20" fmla="*/ 929256 w 3523460"/>
                <a:gd name="connsiteY20" fmla="*/ 4777995 h 4777995"/>
                <a:gd name="connsiteX0" fmla="*/ 929256 w 3523460"/>
                <a:gd name="connsiteY0" fmla="*/ 4777995 h 4829491"/>
                <a:gd name="connsiteX1" fmla="*/ 870139 w 3523460"/>
                <a:gd name="connsiteY1" fmla="*/ 4094960 h 4829491"/>
                <a:gd name="connsiteX2" fmla="*/ 432816 w 3523460"/>
                <a:gd name="connsiteY2" fmla="*/ 2274110 h 4829491"/>
                <a:gd name="connsiteX3" fmla="*/ 75008 w 3523460"/>
                <a:gd name="connsiteY3" fmla="*/ 970096 h 4829491"/>
                <a:gd name="connsiteX4" fmla="*/ 750867 w 3523460"/>
                <a:gd name="connsiteY4" fmla="*/ 2107132 h 4829491"/>
                <a:gd name="connsiteX5" fmla="*/ 838333 w 3523460"/>
                <a:gd name="connsiteY5" fmla="*/ 2035571 h 4829491"/>
                <a:gd name="connsiteX6" fmla="*/ 711112 w 3523460"/>
                <a:gd name="connsiteY6" fmla="*/ 214722 h 4829491"/>
                <a:gd name="connsiteX7" fmla="*/ 1235897 w 3523460"/>
                <a:gd name="connsiteY7" fmla="*/ 1868593 h 4829491"/>
                <a:gd name="connsiteX8" fmla="*/ 1315411 w 3523460"/>
                <a:gd name="connsiteY8" fmla="*/ 1852690 h 4829491"/>
                <a:gd name="connsiteX9" fmla="*/ 1458534 w 3523460"/>
                <a:gd name="connsiteY9" fmla="*/ 37 h 4829491"/>
                <a:gd name="connsiteX10" fmla="*/ 1728878 w 3523460"/>
                <a:gd name="connsiteY10" fmla="*/ 1828836 h 4829491"/>
                <a:gd name="connsiteX11" fmla="*/ 1816344 w 3523460"/>
                <a:gd name="connsiteY11" fmla="*/ 1868594 h 4829491"/>
                <a:gd name="connsiteX12" fmla="*/ 2492205 w 3523460"/>
                <a:gd name="connsiteY12" fmla="*/ 333992 h 4829491"/>
                <a:gd name="connsiteX13" fmla="*/ 2221860 w 3523460"/>
                <a:gd name="connsiteY13" fmla="*/ 2011718 h 4829491"/>
                <a:gd name="connsiteX14" fmla="*/ 2325227 w 3523460"/>
                <a:gd name="connsiteY14" fmla="*/ 2711432 h 4829491"/>
                <a:gd name="connsiteX15" fmla="*/ 2762549 w 3523460"/>
                <a:gd name="connsiteY15" fmla="*/ 2266158 h 4829491"/>
                <a:gd name="connsiteX16" fmla="*/ 3509971 w 3523460"/>
                <a:gd name="connsiteY16" fmla="*/ 2162792 h 4829491"/>
                <a:gd name="connsiteX17" fmla="*/ 2778451 w 3523460"/>
                <a:gd name="connsiteY17" fmla="*/ 2942019 h 4829491"/>
                <a:gd name="connsiteX18" fmla="*/ 2118493 w 3523460"/>
                <a:gd name="connsiteY18" fmla="*/ 4007494 h 4829491"/>
                <a:gd name="connsiteX19" fmla="*/ 2145734 w 3523460"/>
                <a:gd name="connsiteY19" fmla="*/ 4829491 h 4829491"/>
                <a:gd name="connsiteX20" fmla="*/ 929256 w 3523460"/>
                <a:gd name="connsiteY20" fmla="*/ 4777995 h 4829491"/>
                <a:gd name="connsiteX0" fmla="*/ 929256 w 3523460"/>
                <a:gd name="connsiteY0" fmla="*/ 4854841 h 4854841"/>
                <a:gd name="connsiteX1" fmla="*/ 870139 w 3523460"/>
                <a:gd name="connsiteY1" fmla="*/ 4094960 h 4854841"/>
                <a:gd name="connsiteX2" fmla="*/ 432816 w 3523460"/>
                <a:gd name="connsiteY2" fmla="*/ 2274110 h 4854841"/>
                <a:gd name="connsiteX3" fmla="*/ 75008 w 3523460"/>
                <a:gd name="connsiteY3" fmla="*/ 970096 h 4854841"/>
                <a:gd name="connsiteX4" fmla="*/ 750867 w 3523460"/>
                <a:gd name="connsiteY4" fmla="*/ 2107132 h 4854841"/>
                <a:gd name="connsiteX5" fmla="*/ 838333 w 3523460"/>
                <a:gd name="connsiteY5" fmla="*/ 2035571 h 4854841"/>
                <a:gd name="connsiteX6" fmla="*/ 711112 w 3523460"/>
                <a:gd name="connsiteY6" fmla="*/ 214722 h 4854841"/>
                <a:gd name="connsiteX7" fmla="*/ 1235897 w 3523460"/>
                <a:gd name="connsiteY7" fmla="*/ 1868593 h 4854841"/>
                <a:gd name="connsiteX8" fmla="*/ 1315411 w 3523460"/>
                <a:gd name="connsiteY8" fmla="*/ 1852690 h 4854841"/>
                <a:gd name="connsiteX9" fmla="*/ 1458534 w 3523460"/>
                <a:gd name="connsiteY9" fmla="*/ 37 h 4854841"/>
                <a:gd name="connsiteX10" fmla="*/ 1728878 w 3523460"/>
                <a:gd name="connsiteY10" fmla="*/ 1828836 h 4854841"/>
                <a:gd name="connsiteX11" fmla="*/ 1816344 w 3523460"/>
                <a:gd name="connsiteY11" fmla="*/ 1868594 h 4854841"/>
                <a:gd name="connsiteX12" fmla="*/ 2492205 w 3523460"/>
                <a:gd name="connsiteY12" fmla="*/ 333992 h 4854841"/>
                <a:gd name="connsiteX13" fmla="*/ 2221860 w 3523460"/>
                <a:gd name="connsiteY13" fmla="*/ 2011718 h 4854841"/>
                <a:gd name="connsiteX14" fmla="*/ 2325227 w 3523460"/>
                <a:gd name="connsiteY14" fmla="*/ 2711432 h 4854841"/>
                <a:gd name="connsiteX15" fmla="*/ 2762549 w 3523460"/>
                <a:gd name="connsiteY15" fmla="*/ 2266158 h 4854841"/>
                <a:gd name="connsiteX16" fmla="*/ 3509971 w 3523460"/>
                <a:gd name="connsiteY16" fmla="*/ 2162792 h 4854841"/>
                <a:gd name="connsiteX17" fmla="*/ 2778451 w 3523460"/>
                <a:gd name="connsiteY17" fmla="*/ 2942019 h 4854841"/>
                <a:gd name="connsiteX18" fmla="*/ 2118493 w 3523460"/>
                <a:gd name="connsiteY18" fmla="*/ 4007494 h 4854841"/>
                <a:gd name="connsiteX19" fmla="*/ 2145734 w 3523460"/>
                <a:gd name="connsiteY19" fmla="*/ 4829491 h 4854841"/>
                <a:gd name="connsiteX20" fmla="*/ 929256 w 3523460"/>
                <a:gd name="connsiteY20" fmla="*/ 4854841 h 4854841"/>
                <a:gd name="connsiteX0" fmla="*/ 929256 w 3523460"/>
                <a:gd name="connsiteY0" fmla="*/ 4854841 h 4854841"/>
                <a:gd name="connsiteX1" fmla="*/ 870139 w 3523460"/>
                <a:gd name="connsiteY1" fmla="*/ 4094960 h 4854841"/>
                <a:gd name="connsiteX2" fmla="*/ 432816 w 3523460"/>
                <a:gd name="connsiteY2" fmla="*/ 2274110 h 4854841"/>
                <a:gd name="connsiteX3" fmla="*/ 75008 w 3523460"/>
                <a:gd name="connsiteY3" fmla="*/ 970096 h 4854841"/>
                <a:gd name="connsiteX4" fmla="*/ 750867 w 3523460"/>
                <a:gd name="connsiteY4" fmla="*/ 2107132 h 4854841"/>
                <a:gd name="connsiteX5" fmla="*/ 838333 w 3523460"/>
                <a:gd name="connsiteY5" fmla="*/ 2035571 h 4854841"/>
                <a:gd name="connsiteX6" fmla="*/ 711112 w 3523460"/>
                <a:gd name="connsiteY6" fmla="*/ 214722 h 4854841"/>
                <a:gd name="connsiteX7" fmla="*/ 1235897 w 3523460"/>
                <a:gd name="connsiteY7" fmla="*/ 1868593 h 4854841"/>
                <a:gd name="connsiteX8" fmla="*/ 1315411 w 3523460"/>
                <a:gd name="connsiteY8" fmla="*/ 1852690 h 4854841"/>
                <a:gd name="connsiteX9" fmla="*/ 1458534 w 3523460"/>
                <a:gd name="connsiteY9" fmla="*/ 37 h 4854841"/>
                <a:gd name="connsiteX10" fmla="*/ 1728878 w 3523460"/>
                <a:gd name="connsiteY10" fmla="*/ 1828836 h 4854841"/>
                <a:gd name="connsiteX11" fmla="*/ 1816344 w 3523460"/>
                <a:gd name="connsiteY11" fmla="*/ 1868594 h 4854841"/>
                <a:gd name="connsiteX12" fmla="*/ 2492205 w 3523460"/>
                <a:gd name="connsiteY12" fmla="*/ 333992 h 4854841"/>
                <a:gd name="connsiteX13" fmla="*/ 2221860 w 3523460"/>
                <a:gd name="connsiteY13" fmla="*/ 2011718 h 4854841"/>
                <a:gd name="connsiteX14" fmla="*/ 2325227 w 3523460"/>
                <a:gd name="connsiteY14" fmla="*/ 2711432 h 4854841"/>
                <a:gd name="connsiteX15" fmla="*/ 2762549 w 3523460"/>
                <a:gd name="connsiteY15" fmla="*/ 2266158 h 4854841"/>
                <a:gd name="connsiteX16" fmla="*/ 3509971 w 3523460"/>
                <a:gd name="connsiteY16" fmla="*/ 2162792 h 4854841"/>
                <a:gd name="connsiteX17" fmla="*/ 2778451 w 3523460"/>
                <a:gd name="connsiteY17" fmla="*/ 2942019 h 4854841"/>
                <a:gd name="connsiteX18" fmla="*/ 2118493 w 3523460"/>
                <a:gd name="connsiteY18" fmla="*/ 4007494 h 4854841"/>
                <a:gd name="connsiteX19" fmla="*/ 2145735 w 3523460"/>
                <a:gd name="connsiteY19" fmla="*/ 4837820 h 4854841"/>
                <a:gd name="connsiteX20" fmla="*/ 929256 w 3523460"/>
                <a:gd name="connsiteY20" fmla="*/ 4854841 h 4854841"/>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523460" h="4837820">
                  <a:moveTo>
                    <a:pt x="929257" y="4829855"/>
                  </a:moveTo>
                  <a:cubicBezTo>
                    <a:pt x="937409" y="4667798"/>
                    <a:pt x="977884" y="4352057"/>
                    <a:pt x="870139" y="4094960"/>
                  </a:cubicBezTo>
                  <a:cubicBezTo>
                    <a:pt x="560039" y="3546320"/>
                    <a:pt x="456669" y="2926117"/>
                    <a:pt x="432816" y="2274110"/>
                  </a:cubicBezTo>
                  <a:cubicBezTo>
                    <a:pt x="313547" y="1839439"/>
                    <a:pt x="-187386" y="1134423"/>
                    <a:pt x="75008" y="970096"/>
                  </a:cubicBezTo>
                  <a:cubicBezTo>
                    <a:pt x="248612" y="927688"/>
                    <a:pt x="623646" y="1934854"/>
                    <a:pt x="750867" y="2107132"/>
                  </a:cubicBezTo>
                  <a:cubicBezTo>
                    <a:pt x="790624" y="2183994"/>
                    <a:pt x="862187" y="2105807"/>
                    <a:pt x="838333" y="2035571"/>
                  </a:cubicBezTo>
                  <a:cubicBezTo>
                    <a:pt x="716413" y="1433922"/>
                    <a:pt x="427516" y="251827"/>
                    <a:pt x="711112" y="214722"/>
                  </a:cubicBezTo>
                  <a:cubicBezTo>
                    <a:pt x="909896" y="184242"/>
                    <a:pt x="1157709" y="1578371"/>
                    <a:pt x="1235897" y="1868593"/>
                  </a:cubicBezTo>
                  <a:cubicBezTo>
                    <a:pt x="1242524" y="1928227"/>
                    <a:pt x="1311436" y="2047497"/>
                    <a:pt x="1315411" y="1852690"/>
                  </a:cubicBezTo>
                  <a:cubicBezTo>
                    <a:pt x="1312761" y="1280197"/>
                    <a:pt x="1159035" y="-7915"/>
                    <a:pt x="1458534" y="37"/>
                  </a:cubicBezTo>
                  <a:cubicBezTo>
                    <a:pt x="1693099" y="-7916"/>
                    <a:pt x="1707674" y="1541264"/>
                    <a:pt x="1728878" y="1828836"/>
                  </a:cubicBezTo>
                  <a:cubicBezTo>
                    <a:pt x="1734180" y="1917625"/>
                    <a:pt x="1764661" y="1916301"/>
                    <a:pt x="1816344" y="1868594"/>
                  </a:cubicBezTo>
                  <a:cubicBezTo>
                    <a:pt x="2054883" y="1372963"/>
                    <a:pt x="2198007" y="241226"/>
                    <a:pt x="2492205" y="333992"/>
                  </a:cubicBezTo>
                  <a:cubicBezTo>
                    <a:pt x="2781103" y="421456"/>
                    <a:pt x="2314625" y="1471029"/>
                    <a:pt x="2221860" y="2011718"/>
                  </a:cubicBezTo>
                  <a:lnTo>
                    <a:pt x="2325227" y="2711432"/>
                  </a:lnTo>
                  <a:cubicBezTo>
                    <a:pt x="2439196" y="2563007"/>
                    <a:pt x="2584970" y="2406632"/>
                    <a:pt x="2762549" y="2266158"/>
                  </a:cubicBezTo>
                  <a:cubicBezTo>
                    <a:pt x="3043495" y="1897748"/>
                    <a:pt x="3618639" y="2022319"/>
                    <a:pt x="3509971" y="2162792"/>
                  </a:cubicBezTo>
                  <a:cubicBezTo>
                    <a:pt x="3266131" y="2446388"/>
                    <a:pt x="2982534" y="2594812"/>
                    <a:pt x="2778451" y="2942019"/>
                  </a:cubicBezTo>
                  <a:cubicBezTo>
                    <a:pt x="2558465" y="3336933"/>
                    <a:pt x="2370285" y="3707995"/>
                    <a:pt x="2118493" y="4007494"/>
                  </a:cubicBezTo>
                  <a:cubicBezTo>
                    <a:pt x="2097672" y="4371359"/>
                    <a:pt x="2108629" y="4596630"/>
                    <a:pt x="2145735" y="4837820"/>
                  </a:cubicBezTo>
                  <a:lnTo>
                    <a:pt x="929257" y="482985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latin typeface="Alexandria" pitchFamily="2" charset="-78"/>
              </a:endParaRPr>
            </a:p>
          </p:txBody>
        </p:sp>
        <p:sp>
          <p:nvSpPr>
            <p:cNvPr id="6" name="Freeform 7">
              <a:extLst>
                <a:ext uri="{FF2B5EF4-FFF2-40B4-BE49-F238E27FC236}">
                  <a16:creationId xmlns:a16="http://schemas.microsoft.com/office/drawing/2014/main" id="{25783134-436A-4E0E-8D8F-5F239C3EA62A}"/>
                </a:ext>
              </a:extLst>
            </p:cNvPr>
            <p:cNvSpPr/>
            <p:nvPr/>
          </p:nvSpPr>
          <p:spPr>
            <a:xfrm flipH="1">
              <a:off x="1753574" y="4584405"/>
              <a:ext cx="1578802" cy="2018810"/>
            </a:xfrm>
            <a:custGeom>
              <a:avLst/>
              <a:gdLst>
                <a:gd name="connsiteX0" fmla="*/ 811033 w 3490622"/>
                <a:gd name="connsiteY0" fmla="*/ 4778734 h 4778734"/>
                <a:gd name="connsiteX1" fmla="*/ 803081 w 3490622"/>
                <a:gd name="connsiteY1" fmla="*/ 4341412 h 4778734"/>
                <a:gd name="connsiteX2" fmla="*/ 437321 w 3490622"/>
                <a:gd name="connsiteY2" fmla="*/ 2313830 h 4778734"/>
                <a:gd name="connsiteX3" fmla="*/ 0 w 3490622"/>
                <a:gd name="connsiteY3" fmla="*/ 938254 h 4778734"/>
                <a:gd name="connsiteX4" fmla="*/ 747422 w 3490622"/>
                <a:gd name="connsiteY4" fmla="*/ 2019631 h 4778734"/>
                <a:gd name="connsiteX5" fmla="*/ 667909 w 3490622"/>
                <a:gd name="connsiteY5" fmla="*/ 182880 h 4778734"/>
                <a:gd name="connsiteX6" fmla="*/ 1264257 w 3490622"/>
                <a:gd name="connsiteY6" fmla="*/ 1804946 h 4778734"/>
                <a:gd name="connsiteX7" fmla="*/ 1407380 w 3490622"/>
                <a:gd name="connsiteY7" fmla="*/ 0 h 4778734"/>
                <a:gd name="connsiteX8" fmla="*/ 1757238 w 3490622"/>
                <a:gd name="connsiteY8" fmla="*/ 1868557 h 4778734"/>
                <a:gd name="connsiteX9" fmla="*/ 2456953 w 3490622"/>
                <a:gd name="connsiteY9" fmla="*/ 333955 h 4778734"/>
                <a:gd name="connsiteX10" fmla="*/ 2194560 w 3490622"/>
                <a:gd name="connsiteY10" fmla="*/ 2003729 h 4778734"/>
                <a:gd name="connsiteX11" fmla="*/ 2305878 w 3490622"/>
                <a:gd name="connsiteY11" fmla="*/ 2759103 h 4778734"/>
                <a:gd name="connsiteX12" fmla="*/ 2623930 w 3490622"/>
                <a:gd name="connsiteY12" fmla="*/ 2361537 h 4778734"/>
                <a:gd name="connsiteX13" fmla="*/ 3490622 w 3490622"/>
                <a:gd name="connsiteY13" fmla="*/ 2210463 h 4778734"/>
                <a:gd name="connsiteX14" fmla="*/ 2759102 w 3490622"/>
                <a:gd name="connsiteY14" fmla="*/ 2989690 h 4778734"/>
                <a:gd name="connsiteX15" fmla="*/ 2051436 w 3490622"/>
                <a:gd name="connsiteY15" fmla="*/ 4007457 h 4778734"/>
                <a:gd name="connsiteX16" fmla="*/ 2210462 w 3490622"/>
                <a:gd name="connsiteY16" fmla="*/ 4778734 h 4778734"/>
                <a:gd name="connsiteX17" fmla="*/ 811033 w 3490622"/>
                <a:gd name="connsiteY17" fmla="*/ 4778734 h 4778734"/>
                <a:gd name="connsiteX0" fmla="*/ 755374 w 3434963"/>
                <a:gd name="connsiteY0" fmla="*/ 4778734 h 4778734"/>
                <a:gd name="connsiteX1" fmla="*/ 747422 w 3434963"/>
                <a:gd name="connsiteY1" fmla="*/ 4341412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46514"/>
                <a:gd name="connsiteY0" fmla="*/ 4778734 h 4778734"/>
                <a:gd name="connsiteX1" fmla="*/ 795131 w 3446514"/>
                <a:gd name="connsiteY1" fmla="*/ 4142631 h 4778734"/>
                <a:gd name="connsiteX2" fmla="*/ 381662 w 3446514"/>
                <a:gd name="connsiteY2" fmla="*/ 2313830 h 4778734"/>
                <a:gd name="connsiteX3" fmla="*/ 0 w 3446514"/>
                <a:gd name="connsiteY3" fmla="*/ 1017767 h 4778734"/>
                <a:gd name="connsiteX4" fmla="*/ 691763 w 3446514"/>
                <a:gd name="connsiteY4" fmla="*/ 2019631 h 4778734"/>
                <a:gd name="connsiteX5" fmla="*/ 612250 w 3446514"/>
                <a:gd name="connsiteY5" fmla="*/ 182880 h 4778734"/>
                <a:gd name="connsiteX6" fmla="*/ 1208598 w 3446514"/>
                <a:gd name="connsiteY6" fmla="*/ 1804946 h 4778734"/>
                <a:gd name="connsiteX7" fmla="*/ 1351721 w 3446514"/>
                <a:gd name="connsiteY7" fmla="*/ 0 h 4778734"/>
                <a:gd name="connsiteX8" fmla="*/ 1701579 w 3446514"/>
                <a:gd name="connsiteY8" fmla="*/ 1868557 h 4778734"/>
                <a:gd name="connsiteX9" fmla="*/ 2401294 w 3446514"/>
                <a:gd name="connsiteY9" fmla="*/ 333955 h 4778734"/>
                <a:gd name="connsiteX10" fmla="*/ 2138901 w 3446514"/>
                <a:gd name="connsiteY10" fmla="*/ 2003729 h 4778734"/>
                <a:gd name="connsiteX11" fmla="*/ 2250219 w 3446514"/>
                <a:gd name="connsiteY11" fmla="*/ 2759103 h 4778734"/>
                <a:gd name="connsiteX12" fmla="*/ 2568271 w 3446514"/>
                <a:gd name="connsiteY12" fmla="*/ 2361537 h 4778734"/>
                <a:gd name="connsiteX13" fmla="*/ 3434963 w 3446514"/>
                <a:gd name="connsiteY13" fmla="*/ 2210463 h 4778734"/>
                <a:gd name="connsiteX14" fmla="*/ 2703443 w 3446514"/>
                <a:gd name="connsiteY14" fmla="*/ 2989690 h 4778734"/>
                <a:gd name="connsiteX15" fmla="*/ 2043485 w 3446514"/>
                <a:gd name="connsiteY15" fmla="*/ 4055165 h 4778734"/>
                <a:gd name="connsiteX16" fmla="*/ 2154803 w 3446514"/>
                <a:gd name="connsiteY16" fmla="*/ 4778734 h 4778734"/>
                <a:gd name="connsiteX17" fmla="*/ 755374 w 3446514"/>
                <a:gd name="connsiteY17" fmla="*/ 4778734 h 4778734"/>
                <a:gd name="connsiteX0" fmla="*/ 755374 w 3448610"/>
                <a:gd name="connsiteY0" fmla="*/ 4778734 h 4778734"/>
                <a:gd name="connsiteX1" fmla="*/ 795131 w 3448610"/>
                <a:gd name="connsiteY1" fmla="*/ 4142631 h 4778734"/>
                <a:gd name="connsiteX2" fmla="*/ 381662 w 3448610"/>
                <a:gd name="connsiteY2" fmla="*/ 2313830 h 4778734"/>
                <a:gd name="connsiteX3" fmla="*/ 0 w 3448610"/>
                <a:gd name="connsiteY3" fmla="*/ 1017767 h 4778734"/>
                <a:gd name="connsiteX4" fmla="*/ 691763 w 3448610"/>
                <a:gd name="connsiteY4" fmla="*/ 2019631 h 4778734"/>
                <a:gd name="connsiteX5" fmla="*/ 612250 w 3448610"/>
                <a:gd name="connsiteY5" fmla="*/ 182880 h 4778734"/>
                <a:gd name="connsiteX6" fmla="*/ 1208598 w 3448610"/>
                <a:gd name="connsiteY6" fmla="*/ 1804946 h 4778734"/>
                <a:gd name="connsiteX7" fmla="*/ 1351721 w 3448610"/>
                <a:gd name="connsiteY7" fmla="*/ 0 h 4778734"/>
                <a:gd name="connsiteX8" fmla="*/ 1701579 w 3448610"/>
                <a:gd name="connsiteY8" fmla="*/ 1868557 h 4778734"/>
                <a:gd name="connsiteX9" fmla="*/ 2401294 w 3448610"/>
                <a:gd name="connsiteY9" fmla="*/ 333955 h 4778734"/>
                <a:gd name="connsiteX10" fmla="*/ 2138901 w 3448610"/>
                <a:gd name="connsiteY10" fmla="*/ 2003729 h 4778734"/>
                <a:gd name="connsiteX11" fmla="*/ 2250219 w 3448610"/>
                <a:gd name="connsiteY11" fmla="*/ 2759103 h 4778734"/>
                <a:gd name="connsiteX12" fmla="*/ 2687541 w 3448610"/>
                <a:gd name="connsiteY12" fmla="*/ 2313829 h 4778734"/>
                <a:gd name="connsiteX13" fmla="*/ 3434963 w 3448610"/>
                <a:gd name="connsiteY13" fmla="*/ 2210463 h 4778734"/>
                <a:gd name="connsiteX14" fmla="*/ 2703443 w 3448610"/>
                <a:gd name="connsiteY14" fmla="*/ 2989690 h 4778734"/>
                <a:gd name="connsiteX15" fmla="*/ 2043485 w 3448610"/>
                <a:gd name="connsiteY15" fmla="*/ 4055165 h 4778734"/>
                <a:gd name="connsiteX16" fmla="*/ 2154803 w 3448610"/>
                <a:gd name="connsiteY16" fmla="*/ 4778734 h 4778734"/>
                <a:gd name="connsiteX17" fmla="*/ 755374 w 3448610"/>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51801 w 3523460"/>
                <a:gd name="connsiteY6" fmla="*/ 1812897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31026 h 4731026"/>
                <a:gd name="connsiteX1" fmla="*/ 870139 w 3523460"/>
                <a:gd name="connsiteY1" fmla="*/ 4094923 h 4731026"/>
                <a:gd name="connsiteX2" fmla="*/ 432816 w 3523460"/>
                <a:gd name="connsiteY2" fmla="*/ 2274073 h 4731026"/>
                <a:gd name="connsiteX3" fmla="*/ 75008 w 3523460"/>
                <a:gd name="connsiteY3" fmla="*/ 970059 h 4731026"/>
                <a:gd name="connsiteX4" fmla="*/ 766771 w 3523460"/>
                <a:gd name="connsiteY4" fmla="*/ 1971923 h 4731026"/>
                <a:gd name="connsiteX5" fmla="*/ 711112 w 3523460"/>
                <a:gd name="connsiteY5" fmla="*/ 214685 h 4731026"/>
                <a:gd name="connsiteX6" fmla="*/ 1251801 w 3523460"/>
                <a:gd name="connsiteY6" fmla="*/ 1765189 h 4731026"/>
                <a:gd name="connsiteX7" fmla="*/ 1458534 w 3523460"/>
                <a:gd name="connsiteY7" fmla="*/ 0 h 4731026"/>
                <a:gd name="connsiteX8" fmla="*/ 1776587 w 3523460"/>
                <a:gd name="connsiteY8" fmla="*/ 1820849 h 4731026"/>
                <a:gd name="connsiteX9" fmla="*/ 2476302 w 3523460"/>
                <a:gd name="connsiteY9" fmla="*/ 286247 h 4731026"/>
                <a:gd name="connsiteX10" fmla="*/ 2213909 w 3523460"/>
                <a:gd name="connsiteY10" fmla="*/ 1956021 h 4731026"/>
                <a:gd name="connsiteX11" fmla="*/ 2325227 w 3523460"/>
                <a:gd name="connsiteY11" fmla="*/ 2711395 h 4731026"/>
                <a:gd name="connsiteX12" fmla="*/ 2762549 w 3523460"/>
                <a:gd name="connsiteY12" fmla="*/ 2266121 h 4731026"/>
                <a:gd name="connsiteX13" fmla="*/ 3509971 w 3523460"/>
                <a:gd name="connsiteY13" fmla="*/ 2162755 h 4731026"/>
                <a:gd name="connsiteX14" fmla="*/ 2778451 w 3523460"/>
                <a:gd name="connsiteY14" fmla="*/ 2941982 h 4731026"/>
                <a:gd name="connsiteX15" fmla="*/ 2118493 w 3523460"/>
                <a:gd name="connsiteY15" fmla="*/ 4007457 h 4731026"/>
                <a:gd name="connsiteX16" fmla="*/ 2229811 w 3523460"/>
                <a:gd name="connsiteY16" fmla="*/ 4731026 h 4731026"/>
                <a:gd name="connsiteX17" fmla="*/ 830382 w 3523460"/>
                <a:gd name="connsiteY17" fmla="*/ 4731026 h 473102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776587 w 3523460"/>
                <a:gd name="connsiteY9" fmla="*/ 1821199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75655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92761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838333 w 3523460"/>
                <a:gd name="connsiteY4" fmla="*/ 2003886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04092 w 3523460"/>
                <a:gd name="connsiteY7" fmla="*/ 1773290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05024 w 3523460"/>
                <a:gd name="connsiteY10" fmla="*/ 1813042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727477 w 3523460"/>
                <a:gd name="connsiteY0" fmla="*/ 5951236 h 5951236"/>
                <a:gd name="connsiteX1" fmla="*/ 870139 w 3523460"/>
                <a:gd name="connsiteY1" fmla="*/ 4094960 h 5951236"/>
                <a:gd name="connsiteX2" fmla="*/ 432816 w 3523460"/>
                <a:gd name="connsiteY2" fmla="*/ 2274110 h 5951236"/>
                <a:gd name="connsiteX3" fmla="*/ 75008 w 3523460"/>
                <a:gd name="connsiteY3" fmla="*/ 970096 h 5951236"/>
                <a:gd name="connsiteX4" fmla="*/ 750867 w 3523460"/>
                <a:gd name="connsiteY4" fmla="*/ 2107132 h 5951236"/>
                <a:gd name="connsiteX5" fmla="*/ 838333 w 3523460"/>
                <a:gd name="connsiteY5" fmla="*/ 2035571 h 5951236"/>
                <a:gd name="connsiteX6" fmla="*/ 711112 w 3523460"/>
                <a:gd name="connsiteY6" fmla="*/ 214722 h 5951236"/>
                <a:gd name="connsiteX7" fmla="*/ 1235897 w 3523460"/>
                <a:gd name="connsiteY7" fmla="*/ 1868593 h 5951236"/>
                <a:gd name="connsiteX8" fmla="*/ 1315411 w 3523460"/>
                <a:gd name="connsiteY8" fmla="*/ 1852690 h 5951236"/>
                <a:gd name="connsiteX9" fmla="*/ 1458534 w 3523460"/>
                <a:gd name="connsiteY9" fmla="*/ 37 h 5951236"/>
                <a:gd name="connsiteX10" fmla="*/ 1728878 w 3523460"/>
                <a:gd name="connsiteY10" fmla="*/ 1828836 h 5951236"/>
                <a:gd name="connsiteX11" fmla="*/ 1816344 w 3523460"/>
                <a:gd name="connsiteY11" fmla="*/ 1868594 h 5951236"/>
                <a:gd name="connsiteX12" fmla="*/ 2492205 w 3523460"/>
                <a:gd name="connsiteY12" fmla="*/ 333992 h 5951236"/>
                <a:gd name="connsiteX13" fmla="*/ 2221860 w 3523460"/>
                <a:gd name="connsiteY13" fmla="*/ 2011718 h 5951236"/>
                <a:gd name="connsiteX14" fmla="*/ 2325227 w 3523460"/>
                <a:gd name="connsiteY14" fmla="*/ 2711432 h 5951236"/>
                <a:gd name="connsiteX15" fmla="*/ 2762549 w 3523460"/>
                <a:gd name="connsiteY15" fmla="*/ 2266158 h 5951236"/>
                <a:gd name="connsiteX16" fmla="*/ 3509971 w 3523460"/>
                <a:gd name="connsiteY16" fmla="*/ 2162792 h 5951236"/>
                <a:gd name="connsiteX17" fmla="*/ 2778451 w 3523460"/>
                <a:gd name="connsiteY17" fmla="*/ 2942019 h 5951236"/>
                <a:gd name="connsiteX18" fmla="*/ 2118493 w 3523460"/>
                <a:gd name="connsiteY18" fmla="*/ 4007494 h 5951236"/>
                <a:gd name="connsiteX19" fmla="*/ 2229811 w 3523460"/>
                <a:gd name="connsiteY19" fmla="*/ 4731063 h 5951236"/>
                <a:gd name="connsiteX20" fmla="*/ 727477 w 3523460"/>
                <a:gd name="connsiteY20" fmla="*/ 5951236 h 5951236"/>
                <a:gd name="connsiteX0" fmla="*/ 727477 w 3523460"/>
                <a:gd name="connsiteY0" fmla="*/ 595123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727477 w 3523460"/>
                <a:gd name="connsiteY20" fmla="*/ 5951236 h 5980637"/>
                <a:gd name="connsiteX0" fmla="*/ 948466 w 3523460"/>
                <a:gd name="connsiteY0" fmla="*/ 447060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948466 w 3523460"/>
                <a:gd name="connsiteY20" fmla="*/ 4470606 h 5980637"/>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23479 w 3523460"/>
                <a:gd name="connsiteY0" fmla="*/ 448726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23479 w 3523460"/>
                <a:gd name="connsiteY20" fmla="*/ 4487266 h 4522103"/>
                <a:gd name="connsiteX0" fmla="*/ 923479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23479 w 3523460"/>
                <a:gd name="connsiteY20" fmla="*/ 4487266 h 4505443"/>
                <a:gd name="connsiteX0" fmla="*/ 931808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31808 w 3523460"/>
                <a:gd name="connsiteY20" fmla="*/ 4487266 h 4505443"/>
                <a:gd name="connsiteX0" fmla="*/ 931808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31808 w 3523460"/>
                <a:gd name="connsiteY20" fmla="*/ 4487266 h 4505443"/>
                <a:gd name="connsiteX0" fmla="*/ 931808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31808 w 3523460"/>
                <a:gd name="connsiteY20" fmla="*/ 4487266 h 4505443"/>
                <a:gd name="connsiteX0" fmla="*/ 931808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31808 w 3523460"/>
                <a:gd name="connsiteY20" fmla="*/ 4487266 h 45054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523460" h="4505443">
                  <a:moveTo>
                    <a:pt x="931808" y="4487266"/>
                  </a:moveTo>
                  <a:cubicBezTo>
                    <a:pt x="914969" y="4366857"/>
                    <a:pt x="952895" y="4293750"/>
                    <a:pt x="870139" y="4094960"/>
                  </a:cubicBezTo>
                  <a:cubicBezTo>
                    <a:pt x="560039" y="3546320"/>
                    <a:pt x="456669" y="2926117"/>
                    <a:pt x="432816" y="2274110"/>
                  </a:cubicBezTo>
                  <a:cubicBezTo>
                    <a:pt x="313547" y="1839439"/>
                    <a:pt x="-187386" y="1134423"/>
                    <a:pt x="75008" y="970096"/>
                  </a:cubicBezTo>
                  <a:cubicBezTo>
                    <a:pt x="248612" y="927688"/>
                    <a:pt x="623646" y="1934854"/>
                    <a:pt x="750867" y="2107132"/>
                  </a:cubicBezTo>
                  <a:cubicBezTo>
                    <a:pt x="790624" y="2183994"/>
                    <a:pt x="862187" y="2105807"/>
                    <a:pt x="838333" y="2035571"/>
                  </a:cubicBezTo>
                  <a:cubicBezTo>
                    <a:pt x="716413" y="1433922"/>
                    <a:pt x="427516" y="251827"/>
                    <a:pt x="711112" y="214722"/>
                  </a:cubicBezTo>
                  <a:cubicBezTo>
                    <a:pt x="909896" y="184242"/>
                    <a:pt x="1157709" y="1578371"/>
                    <a:pt x="1235897" y="1868593"/>
                  </a:cubicBezTo>
                  <a:cubicBezTo>
                    <a:pt x="1242524" y="1928227"/>
                    <a:pt x="1311436" y="2047497"/>
                    <a:pt x="1315411" y="1852690"/>
                  </a:cubicBezTo>
                  <a:cubicBezTo>
                    <a:pt x="1312761" y="1280197"/>
                    <a:pt x="1159035" y="-7915"/>
                    <a:pt x="1458534" y="37"/>
                  </a:cubicBezTo>
                  <a:cubicBezTo>
                    <a:pt x="1693099" y="-7916"/>
                    <a:pt x="1707674" y="1541264"/>
                    <a:pt x="1728878" y="1828836"/>
                  </a:cubicBezTo>
                  <a:cubicBezTo>
                    <a:pt x="1734180" y="1917625"/>
                    <a:pt x="1764661" y="1916301"/>
                    <a:pt x="1816344" y="1868594"/>
                  </a:cubicBezTo>
                  <a:cubicBezTo>
                    <a:pt x="2054883" y="1372963"/>
                    <a:pt x="2198007" y="241226"/>
                    <a:pt x="2492205" y="333992"/>
                  </a:cubicBezTo>
                  <a:cubicBezTo>
                    <a:pt x="2781103" y="421456"/>
                    <a:pt x="2314625" y="1471029"/>
                    <a:pt x="2221860" y="2011718"/>
                  </a:cubicBezTo>
                  <a:lnTo>
                    <a:pt x="2325227" y="2711432"/>
                  </a:lnTo>
                  <a:cubicBezTo>
                    <a:pt x="2439196" y="2563007"/>
                    <a:pt x="2584970" y="2406632"/>
                    <a:pt x="2762549" y="2266158"/>
                  </a:cubicBezTo>
                  <a:cubicBezTo>
                    <a:pt x="3043495" y="1897748"/>
                    <a:pt x="3618639" y="2022319"/>
                    <a:pt x="3509971" y="2162792"/>
                  </a:cubicBezTo>
                  <a:cubicBezTo>
                    <a:pt x="3266131" y="2446388"/>
                    <a:pt x="2982534" y="2594812"/>
                    <a:pt x="2778451" y="2942019"/>
                  </a:cubicBezTo>
                  <a:cubicBezTo>
                    <a:pt x="2558465" y="3336933"/>
                    <a:pt x="2370285" y="3707995"/>
                    <a:pt x="2118493" y="4007494"/>
                  </a:cubicBezTo>
                  <a:cubicBezTo>
                    <a:pt x="2106001" y="4229757"/>
                    <a:pt x="2081085" y="4264253"/>
                    <a:pt x="2118191" y="4505443"/>
                  </a:cubicBezTo>
                  <a:cubicBezTo>
                    <a:pt x="1725506" y="4488277"/>
                    <a:pt x="1324493" y="4504432"/>
                    <a:pt x="931808" y="448726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latin typeface="Alexandria" pitchFamily="2" charset="-78"/>
              </a:endParaRPr>
            </a:p>
          </p:txBody>
        </p:sp>
        <p:sp>
          <p:nvSpPr>
            <p:cNvPr id="7" name="Freeform 9">
              <a:extLst>
                <a:ext uri="{FF2B5EF4-FFF2-40B4-BE49-F238E27FC236}">
                  <a16:creationId xmlns:a16="http://schemas.microsoft.com/office/drawing/2014/main" id="{336E6CD0-2A2A-4D7B-91D5-A5CF9F039EC2}"/>
                </a:ext>
              </a:extLst>
            </p:cNvPr>
            <p:cNvSpPr/>
            <p:nvPr/>
          </p:nvSpPr>
          <p:spPr>
            <a:xfrm flipH="1">
              <a:off x="1016436" y="5118688"/>
              <a:ext cx="1578802" cy="1483571"/>
            </a:xfrm>
            <a:custGeom>
              <a:avLst/>
              <a:gdLst/>
              <a:ahLst/>
              <a:cxnLst/>
              <a:rect l="l" t="t" r="r" b="b"/>
              <a:pathLst>
                <a:path w="1224747" h="1150872">
                  <a:moveTo>
                    <a:pt x="506983" y="13"/>
                  </a:moveTo>
                  <a:cubicBezTo>
                    <a:pt x="402878" y="-2751"/>
                    <a:pt x="456313" y="444994"/>
                    <a:pt x="457234" y="643991"/>
                  </a:cubicBezTo>
                  <a:cubicBezTo>
                    <a:pt x="455852" y="711705"/>
                    <a:pt x="431899" y="670247"/>
                    <a:pt x="429595" y="649519"/>
                  </a:cubicBezTo>
                  <a:cubicBezTo>
                    <a:pt x="402417" y="548638"/>
                    <a:pt x="316278" y="64042"/>
                    <a:pt x="247181" y="74637"/>
                  </a:cubicBezTo>
                  <a:cubicBezTo>
                    <a:pt x="148604" y="87535"/>
                    <a:pt x="249024" y="498428"/>
                    <a:pt x="291403" y="707560"/>
                  </a:cubicBezTo>
                  <a:cubicBezTo>
                    <a:pt x="299694" y="731974"/>
                    <a:pt x="274819" y="759151"/>
                    <a:pt x="261000" y="732434"/>
                  </a:cubicBezTo>
                  <a:cubicBezTo>
                    <a:pt x="216778" y="672551"/>
                    <a:pt x="86417" y="322462"/>
                    <a:pt x="26073" y="337203"/>
                  </a:cubicBezTo>
                  <a:cubicBezTo>
                    <a:pt x="-65135" y="394323"/>
                    <a:pt x="108988" y="639385"/>
                    <a:pt x="150446" y="790475"/>
                  </a:cubicBezTo>
                  <a:cubicBezTo>
                    <a:pt x="154996" y="914832"/>
                    <a:pt x="167867" y="1035860"/>
                    <a:pt x="198006" y="1150872"/>
                  </a:cubicBezTo>
                  <a:lnTo>
                    <a:pt x="894045" y="1150872"/>
                  </a:lnTo>
                  <a:lnTo>
                    <a:pt x="965784" y="1022639"/>
                  </a:lnTo>
                  <a:cubicBezTo>
                    <a:pt x="1036722" y="901951"/>
                    <a:pt x="1135300" y="850359"/>
                    <a:pt x="1220058" y="751781"/>
                  </a:cubicBezTo>
                  <a:cubicBezTo>
                    <a:pt x="1257831" y="702953"/>
                    <a:pt x="1057912" y="659653"/>
                    <a:pt x="960256" y="787711"/>
                  </a:cubicBezTo>
                  <a:cubicBezTo>
                    <a:pt x="898530" y="836540"/>
                    <a:pt x="847859" y="890895"/>
                    <a:pt x="808244" y="942487"/>
                  </a:cubicBezTo>
                  <a:lnTo>
                    <a:pt x="772314" y="699269"/>
                  </a:lnTo>
                  <a:cubicBezTo>
                    <a:pt x="804559" y="511326"/>
                    <a:pt x="966705" y="146497"/>
                    <a:pt x="866285" y="116095"/>
                  </a:cubicBezTo>
                  <a:cubicBezTo>
                    <a:pt x="764023" y="83850"/>
                    <a:pt x="714273" y="477239"/>
                    <a:pt x="631357" y="649519"/>
                  </a:cubicBezTo>
                  <a:cubicBezTo>
                    <a:pt x="613392" y="666102"/>
                    <a:pt x="602797" y="666562"/>
                    <a:pt x="600954" y="635699"/>
                  </a:cubicBezTo>
                  <a:cubicBezTo>
                    <a:pt x="593584" y="535740"/>
                    <a:pt x="588518" y="-2752"/>
                    <a:pt x="506983" y="1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latin typeface="Alexandria" pitchFamily="2" charset="-78"/>
              </a:endParaRPr>
            </a:p>
          </p:txBody>
        </p:sp>
      </p:grpSp>
      <p:grpSp>
        <p:nvGrpSpPr>
          <p:cNvPr id="8" name="그룹 18">
            <a:extLst>
              <a:ext uri="{FF2B5EF4-FFF2-40B4-BE49-F238E27FC236}">
                <a16:creationId xmlns:a16="http://schemas.microsoft.com/office/drawing/2014/main" id="{FE51F417-9B92-44EC-8C4E-57CBBE1A2BA5}"/>
              </a:ext>
            </a:extLst>
          </p:cNvPr>
          <p:cNvGrpSpPr/>
          <p:nvPr/>
        </p:nvGrpSpPr>
        <p:grpSpPr>
          <a:xfrm>
            <a:off x="2572031" y="4204758"/>
            <a:ext cx="3710346" cy="2672527"/>
            <a:chOff x="1016436" y="3876641"/>
            <a:chExt cx="3796962" cy="2734917"/>
          </a:xfrm>
          <a:solidFill>
            <a:schemeClr val="bg1">
              <a:lumMod val="85000"/>
            </a:schemeClr>
          </a:solidFill>
        </p:grpSpPr>
        <p:sp>
          <p:nvSpPr>
            <p:cNvPr id="9" name="Freeform 5">
              <a:extLst>
                <a:ext uri="{FF2B5EF4-FFF2-40B4-BE49-F238E27FC236}">
                  <a16:creationId xmlns:a16="http://schemas.microsoft.com/office/drawing/2014/main" id="{939AE5AC-AC50-4ACB-8F43-7E7833AD1BFD}"/>
                </a:ext>
              </a:extLst>
            </p:cNvPr>
            <p:cNvSpPr/>
            <p:nvPr/>
          </p:nvSpPr>
          <p:spPr>
            <a:xfrm>
              <a:off x="3234596" y="3876641"/>
              <a:ext cx="1578802" cy="2734917"/>
            </a:xfrm>
            <a:custGeom>
              <a:avLst/>
              <a:gdLst>
                <a:gd name="connsiteX0" fmla="*/ 811033 w 3490622"/>
                <a:gd name="connsiteY0" fmla="*/ 4778734 h 4778734"/>
                <a:gd name="connsiteX1" fmla="*/ 803081 w 3490622"/>
                <a:gd name="connsiteY1" fmla="*/ 4341412 h 4778734"/>
                <a:gd name="connsiteX2" fmla="*/ 437321 w 3490622"/>
                <a:gd name="connsiteY2" fmla="*/ 2313830 h 4778734"/>
                <a:gd name="connsiteX3" fmla="*/ 0 w 3490622"/>
                <a:gd name="connsiteY3" fmla="*/ 938254 h 4778734"/>
                <a:gd name="connsiteX4" fmla="*/ 747422 w 3490622"/>
                <a:gd name="connsiteY4" fmla="*/ 2019631 h 4778734"/>
                <a:gd name="connsiteX5" fmla="*/ 667909 w 3490622"/>
                <a:gd name="connsiteY5" fmla="*/ 182880 h 4778734"/>
                <a:gd name="connsiteX6" fmla="*/ 1264257 w 3490622"/>
                <a:gd name="connsiteY6" fmla="*/ 1804946 h 4778734"/>
                <a:gd name="connsiteX7" fmla="*/ 1407380 w 3490622"/>
                <a:gd name="connsiteY7" fmla="*/ 0 h 4778734"/>
                <a:gd name="connsiteX8" fmla="*/ 1757238 w 3490622"/>
                <a:gd name="connsiteY8" fmla="*/ 1868557 h 4778734"/>
                <a:gd name="connsiteX9" fmla="*/ 2456953 w 3490622"/>
                <a:gd name="connsiteY9" fmla="*/ 333955 h 4778734"/>
                <a:gd name="connsiteX10" fmla="*/ 2194560 w 3490622"/>
                <a:gd name="connsiteY10" fmla="*/ 2003729 h 4778734"/>
                <a:gd name="connsiteX11" fmla="*/ 2305878 w 3490622"/>
                <a:gd name="connsiteY11" fmla="*/ 2759103 h 4778734"/>
                <a:gd name="connsiteX12" fmla="*/ 2623930 w 3490622"/>
                <a:gd name="connsiteY12" fmla="*/ 2361537 h 4778734"/>
                <a:gd name="connsiteX13" fmla="*/ 3490622 w 3490622"/>
                <a:gd name="connsiteY13" fmla="*/ 2210463 h 4778734"/>
                <a:gd name="connsiteX14" fmla="*/ 2759102 w 3490622"/>
                <a:gd name="connsiteY14" fmla="*/ 2989690 h 4778734"/>
                <a:gd name="connsiteX15" fmla="*/ 2051436 w 3490622"/>
                <a:gd name="connsiteY15" fmla="*/ 4007457 h 4778734"/>
                <a:gd name="connsiteX16" fmla="*/ 2210462 w 3490622"/>
                <a:gd name="connsiteY16" fmla="*/ 4778734 h 4778734"/>
                <a:gd name="connsiteX17" fmla="*/ 811033 w 3490622"/>
                <a:gd name="connsiteY17" fmla="*/ 4778734 h 4778734"/>
                <a:gd name="connsiteX0" fmla="*/ 755374 w 3434963"/>
                <a:gd name="connsiteY0" fmla="*/ 4778734 h 4778734"/>
                <a:gd name="connsiteX1" fmla="*/ 747422 w 3434963"/>
                <a:gd name="connsiteY1" fmla="*/ 4341412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46514"/>
                <a:gd name="connsiteY0" fmla="*/ 4778734 h 4778734"/>
                <a:gd name="connsiteX1" fmla="*/ 795131 w 3446514"/>
                <a:gd name="connsiteY1" fmla="*/ 4142631 h 4778734"/>
                <a:gd name="connsiteX2" fmla="*/ 381662 w 3446514"/>
                <a:gd name="connsiteY2" fmla="*/ 2313830 h 4778734"/>
                <a:gd name="connsiteX3" fmla="*/ 0 w 3446514"/>
                <a:gd name="connsiteY3" fmla="*/ 1017767 h 4778734"/>
                <a:gd name="connsiteX4" fmla="*/ 691763 w 3446514"/>
                <a:gd name="connsiteY4" fmla="*/ 2019631 h 4778734"/>
                <a:gd name="connsiteX5" fmla="*/ 612250 w 3446514"/>
                <a:gd name="connsiteY5" fmla="*/ 182880 h 4778734"/>
                <a:gd name="connsiteX6" fmla="*/ 1208598 w 3446514"/>
                <a:gd name="connsiteY6" fmla="*/ 1804946 h 4778734"/>
                <a:gd name="connsiteX7" fmla="*/ 1351721 w 3446514"/>
                <a:gd name="connsiteY7" fmla="*/ 0 h 4778734"/>
                <a:gd name="connsiteX8" fmla="*/ 1701579 w 3446514"/>
                <a:gd name="connsiteY8" fmla="*/ 1868557 h 4778734"/>
                <a:gd name="connsiteX9" fmla="*/ 2401294 w 3446514"/>
                <a:gd name="connsiteY9" fmla="*/ 333955 h 4778734"/>
                <a:gd name="connsiteX10" fmla="*/ 2138901 w 3446514"/>
                <a:gd name="connsiteY10" fmla="*/ 2003729 h 4778734"/>
                <a:gd name="connsiteX11" fmla="*/ 2250219 w 3446514"/>
                <a:gd name="connsiteY11" fmla="*/ 2759103 h 4778734"/>
                <a:gd name="connsiteX12" fmla="*/ 2568271 w 3446514"/>
                <a:gd name="connsiteY12" fmla="*/ 2361537 h 4778734"/>
                <a:gd name="connsiteX13" fmla="*/ 3434963 w 3446514"/>
                <a:gd name="connsiteY13" fmla="*/ 2210463 h 4778734"/>
                <a:gd name="connsiteX14" fmla="*/ 2703443 w 3446514"/>
                <a:gd name="connsiteY14" fmla="*/ 2989690 h 4778734"/>
                <a:gd name="connsiteX15" fmla="*/ 2043485 w 3446514"/>
                <a:gd name="connsiteY15" fmla="*/ 4055165 h 4778734"/>
                <a:gd name="connsiteX16" fmla="*/ 2154803 w 3446514"/>
                <a:gd name="connsiteY16" fmla="*/ 4778734 h 4778734"/>
                <a:gd name="connsiteX17" fmla="*/ 755374 w 3446514"/>
                <a:gd name="connsiteY17" fmla="*/ 4778734 h 4778734"/>
                <a:gd name="connsiteX0" fmla="*/ 755374 w 3448610"/>
                <a:gd name="connsiteY0" fmla="*/ 4778734 h 4778734"/>
                <a:gd name="connsiteX1" fmla="*/ 795131 w 3448610"/>
                <a:gd name="connsiteY1" fmla="*/ 4142631 h 4778734"/>
                <a:gd name="connsiteX2" fmla="*/ 381662 w 3448610"/>
                <a:gd name="connsiteY2" fmla="*/ 2313830 h 4778734"/>
                <a:gd name="connsiteX3" fmla="*/ 0 w 3448610"/>
                <a:gd name="connsiteY3" fmla="*/ 1017767 h 4778734"/>
                <a:gd name="connsiteX4" fmla="*/ 691763 w 3448610"/>
                <a:gd name="connsiteY4" fmla="*/ 2019631 h 4778734"/>
                <a:gd name="connsiteX5" fmla="*/ 612250 w 3448610"/>
                <a:gd name="connsiteY5" fmla="*/ 182880 h 4778734"/>
                <a:gd name="connsiteX6" fmla="*/ 1208598 w 3448610"/>
                <a:gd name="connsiteY6" fmla="*/ 1804946 h 4778734"/>
                <a:gd name="connsiteX7" fmla="*/ 1351721 w 3448610"/>
                <a:gd name="connsiteY7" fmla="*/ 0 h 4778734"/>
                <a:gd name="connsiteX8" fmla="*/ 1701579 w 3448610"/>
                <a:gd name="connsiteY8" fmla="*/ 1868557 h 4778734"/>
                <a:gd name="connsiteX9" fmla="*/ 2401294 w 3448610"/>
                <a:gd name="connsiteY9" fmla="*/ 333955 h 4778734"/>
                <a:gd name="connsiteX10" fmla="*/ 2138901 w 3448610"/>
                <a:gd name="connsiteY10" fmla="*/ 2003729 h 4778734"/>
                <a:gd name="connsiteX11" fmla="*/ 2250219 w 3448610"/>
                <a:gd name="connsiteY11" fmla="*/ 2759103 h 4778734"/>
                <a:gd name="connsiteX12" fmla="*/ 2687541 w 3448610"/>
                <a:gd name="connsiteY12" fmla="*/ 2313829 h 4778734"/>
                <a:gd name="connsiteX13" fmla="*/ 3434963 w 3448610"/>
                <a:gd name="connsiteY13" fmla="*/ 2210463 h 4778734"/>
                <a:gd name="connsiteX14" fmla="*/ 2703443 w 3448610"/>
                <a:gd name="connsiteY14" fmla="*/ 2989690 h 4778734"/>
                <a:gd name="connsiteX15" fmla="*/ 2043485 w 3448610"/>
                <a:gd name="connsiteY15" fmla="*/ 4055165 h 4778734"/>
                <a:gd name="connsiteX16" fmla="*/ 2154803 w 3448610"/>
                <a:gd name="connsiteY16" fmla="*/ 4778734 h 4778734"/>
                <a:gd name="connsiteX17" fmla="*/ 755374 w 3448610"/>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51801 w 3523460"/>
                <a:gd name="connsiteY6" fmla="*/ 1812897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31026 h 4731026"/>
                <a:gd name="connsiteX1" fmla="*/ 870139 w 3523460"/>
                <a:gd name="connsiteY1" fmla="*/ 4094923 h 4731026"/>
                <a:gd name="connsiteX2" fmla="*/ 432816 w 3523460"/>
                <a:gd name="connsiteY2" fmla="*/ 2274073 h 4731026"/>
                <a:gd name="connsiteX3" fmla="*/ 75008 w 3523460"/>
                <a:gd name="connsiteY3" fmla="*/ 970059 h 4731026"/>
                <a:gd name="connsiteX4" fmla="*/ 766771 w 3523460"/>
                <a:gd name="connsiteY4" fmla="*/ 1971923 h 4731026"/>
                <a:gd name="connsiteX5" fmla="*/ 711112 w 3523460"/>
                <a:gd name="connsiteY5" fmla="*/ 214685 h 4731026"/>
                <a:gd name="connsiteX6" fmla="*/ 1251801 w 3523460"/>
                <a:gd name="connsiteY6" fmla="*/ 1765189 h 4731026"/>
                <a:gd name="connsiteX7" fmla="*/ 1458534 w 3523460"/>
                <a:gd name="connsiteY7" fmla="*/ 0 h 4731026"/>
                <a:gd name="connsiteX8" fmla="*/ 1776587 w 3523460"/>
                <a:gd name="connsiteY8" fmla="*/ 1820849 h 4731026"/>
                <a:gd name="connsiteX9" fmla="*/ 2476302 w 3523460"/>
                <a:gd name="connsiteY9" fmla="*/ 286247 h 4731026"/>
                <a:gd name="connsiteX10" fmla="*/ 2213909 w 3523460"/>
                <a:gd name="connsiteY10" fmla="*/ 1956021 h 4731026"/>
                <a:gd name="connsiteX11" fmla="*/ 2325227 w 3523460"/>
                <a:gd name="connsiteY11" fmla="*/ 2711395 h 4731026"/>
                <a:gd name="connsiteX12" fmla="*/ 2762549 w 3523460"/>
                <a:gd name="connsiteY12" fmla="*/ 2266121 h 4731026"/>
                <a:gd name="connsiteX13" fmla="*/ 3509971 w 3523460"/>
                <a:gd name="connsiteY13" fmla="*/ 2162755 h 4731026"/>
                <a:gd name="connsiteX14" fmla="*/ 2778451 w 3523460"/>
                <a:gd name="connsiteY14" fmla="*/ 2941982 h 4731026"/>
                <a:gd name="connsiteX15" fmla="*/ 2118493 w 3523460"/>
                <a:gd name="connsiteY15" fmla="*/ 4007457 h 4731026"/>
                <a:gd name="connsiteX16" fmla="*/ 2229811 w 3523460"/>
                <a:gd name="connsiteY16" fmla="*/ 4731026 h 4731026"/>
                <a:gd name="connsiteX17" fmla="*/ 830382 w 3523460"/>
                <a:gd name="connsiteY17" fmla="*/ 4731026 h 473102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776587 w 3523460"/>
                <a:gd name="connsiteY9" fmla="*/ 1821199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75655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92761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838333 w 3523460"/>
                <a:gd name="connsiteY4" fmla="*/ 2003886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04092 w 3523460"/>
                <a:gd name="connsiteY7" fmla="*/ 1773290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05024 w 3523460"/>
                <a:gd name="connsiteY10" fmla="*/ 1813042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727477 w 3523460"/>
                <a:gd name="connsiteY0" fmla="*/ 5951236 h 5951236"/>
                <a:gd name="connsiteX1" fmla="*/ 870139 w 3523460"/>
                <a:gd name="connsiteY1" fmla="*/ 4094960 h 5951236"/>
                <a:gd name="connsiteX2" fmla="*/ 432816 w 3523460"/>
                <a:gd name="connsiteY2" fmla="*/ 2274110 h 5951236"/>
                <a:gd name="connsiteX3" fmla="*/ 75008 w 3523460"/>
                <a:gd name="connsiteY3" fmla="*/ 970096 h 5951236"/>
                <a:gd name="connsiteX4" fmla="*/ 750867 w 3523460"/>
                <a:gd name="connsiteY4" fmla="*/ 2107132 h 5951236"/>
                <a:gd name="connsiteX5" fmla="*/ 838333 w 3523460"/>
                <a:gd name="connsiteY5" fmla="*/ 2035571 h 5951236"/>
                <a:gd name="connsiteX6" fmla="*/ 711112 w 3523460"/>
                <a:gd name="connsiteY6" fmla="*/ 214722 h 5951236"/>
                <a:gd name="connsiteX7" fmla="*/ 1235897 w 3523460"/>
                <a:gd name="connsiteY7" fmla="*/ 1868593 h 5951236"/>
                <a:gd name="connsiteX8" fmla="*/ 1315411 w 3523460"/>
                <a:gd name="connsiteY8" fmla="*/ 1852690 h 5951236"/>
                <a:gd name="connsiteX9" fmla="*/ 1458534 w 3523460"/>
                <a:gd name="connsiteY9" fmla="*/ 37 h 5951236"/>
                <a:gd name="connsiteX10" fmla="*/ 1728878 w 3523460"/>
                <a:gd name="connsiteY10" fmla="*/ 1828836 h 5951236"/>
                <a:gd name="connsiteX11" fmla="*/ 1816344 w 3523460"/>
                <a:gd name="connsiteY11" fmla="*/ 1868594 h 5951236"/>
                <a:gd name="connsiteX12" fmla="*/ 2492205 w 3523460"/>
                <a:gd name="connsiteY12" fmla="*/ 333992 h 5951236"/>
                <a:gd name="connsiteX13" fmla="*/ 2221860 w 3523460"/>
                <a:gd name="connsiteY13" fmla="*/ 2011718 h 5951236"/>
                <a:gd name="connsiteX14" fmla="*/ 2325227 w 3523460"/>
                <a:gd name="connsiteY14" fmla="*/ 2711432 h 5951236"/>
                <a:gd name="connsiteX15" fmla="*/ 2762549 w 3523460"/>
                <a:gd name="connsiteY15" fmla="*/ 2266158 h 5951236"/>
                <a:gd name="connsiteX16" fmla="*/ 3509971 w 3523460"/>
                <a:gd name="connsiteY16" fmla="*/ 2162792 h 5951236"/>
                <a:gd name="connsiteX17" fmla="*/ 2778451 w 3523460"/>
                <a:gd name="connsiteY17" fmla="*/ 2942019 h 5951236"/>
                <a:gd name="connsiteX18" fmla="*/ 2118493 w 3523460"/>
                <a:gd name="connsiteY18" fmla="*/ 4007494 h 5951236"/>
                <a:gd name="connsiteX19" fmla="*/ 2229811 w 3523460"/>
                <a:gd name="connsiteY19" fmla="*/ 4731063 h 5951236"/>
                <a:gd name="connsiteX20" fmla="*/ 727477 w 3523460"/>
                <a:gd name="connsiteY20" fmla="*/ 5951236 h 5951236"/>
                <a:gd name="connsiteX0" fmla="*/ 727477 w 3523460"/>
                <a:gd name="connsiteY0" fmla="*/ 595123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727477 w 3523460"/>
                <a:gd name="connsiteY20" fmla="*/ 5951236 h 5980637"/>
                <a:gd name="connsiteX0" fmla="*/ 948466 w 3523460"/>
                <a:gd name="connsiteY0" fmla="*/ 447060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948466 w 3523460"/>
                <a:gd name="connsiteY20" fmla="*/ 4470606 h 5980637"/>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7 w 3523460"/>
                <a:gd name="connsiteY0" fmla="*/ 4528242 h 4528242"/>
                <a:gd name="connsiteX1" fmla="*/ 870139 w 3523460"/>
                <a:gd name="connsiteY1" fmla="*/ 4094960 h 4528242"/>
                <a:gd name="connsiteX2" fmla="*/ 432816 w 3523460"/>
                <a:gd name="connsiteY2" fmla="*/ 2274110 h 4528242"/>
                <a:gd name="connsiteX3" fmla="*/ 75008 w 3523460"/>
                <a:gd name="connsiteY3" fmla="*/ 970096 h 4528242"/>
                <a:gd name="connsiteX4" fmla="*/ 750867 w 3523460"/>
                <a:gd name="connsiteY4" fmla="*/ 2107132 h 4528242"/>
                <a:gd name="connsiteX5" fmla="*/ 838333 w 3523460"/>
                <a:gd name="connsiteY5" fmla="*/ 2035571 h 4528242"/>
                <a:gd name="connsiteX6" fmla="*/ 711112 w 3523460"/>
                <a:gd name="connsiteY6" fmla="*/ 214722 h 4528242"/>
                <a:gd name="connsiteX7" fmla="*/ 1235897 w 3523460"/>
                <a:gd name="connsiteY7" fmla="*/ 1868593 h 4528242"/>
                <a:gd name="connsiteX8" fmla="*/ 1315411 w 3523460"/>
                <a:gd name="connsiteY8" fmla="*/ 1852690 h 4528242"/>
                <a:gd name="connsiteX9" fmla="*/ 1458534 w 3523460"/>
                <a:gd name="connsiteY9" fmla="*/ 37 h 4528242"/>
                <a:gd name="connsiteX10" fmla="*/ 1728878 w 3523460"/>
                <a:gd name="connsiteY10" fmla="*/ 1828836 h 4528242"/>
                <a:gd name="connsiteX11" fmla="*/ 1816344 w 3523460"/>
                <a:gd name="connsiteY11" fmla="*/ 1868594 h 4528242"/>
                <a:gd name="connsiteX12" fmla="*/ 2492205 w 3523460"/>
                <a:gd name="connsiteY12" fmla="*/ 333992 h 4528242"/>
                <a:gd name="connsiteX13" fmla="*/ 2221860 w 3523460"/>
                <a:gd name="connsiteY13" fmla="*/ 2011718 h 4528242"/>
                <a:gd name="connsiteX14" fmla="*/ 2325227 w 3523460"/>
                <a:gd name="connsiteY14" fmla="*/ 2711432 h 4528242"/>
                <a:gd name="connsiteX15" fmla="*/ 2762549 w 3523460"/>
                <a:gd name="connsiteY15" fmla="*/ 2266158 h 4528242"/>
                <a:gd name="connsiteX16" fmla="*/ 3509971 w 3523460"/>
                <a:gd name="connsiteY16" fmla="*/ 2162792 h 4528242"/>
                <a:gd name="connsiteX17" fmla="*/ 2778451 w 3523460"/>
                <a:gd name="connsiteY17" fmla="*/ 2942019 h 4528242"/>
                <a:gd name="connsiteX18" fmla="*/ 2118493 w 3523460"/>
                <a:gd name="connsiteY18" fmla="*/ 4007494 h 4528242"/>
                <a:gd name="connsiteX19" fmla="*/ 2126522 w 3523460"/>
                <a:gd name="connsiteY19" fmla="*/ 4522103 h 4528242"/>
                <a:gd name="connsiteX20" fmla="*/ 948467 w 3523460"/>
                <a:gd name="connsiteY20" fmla="*/ 4528242 h 4528242"/>
                <a:gd name="connsiteX0" fmla="*/ 948467 w 3523460"/>
                <a:gd name="connsiteY0" fmla="*/ 6103601 h 6103601"/>
                <a:gd name="connsiteX1" fmla="*/ 870139 w 3523460"/>
                <a:gd name="connsiteY1" fmla="*/ 4094960 h 6103601"/>
                <a:gd name="connsiteX2" fmla="*/ 432816 w 3523460"/>
                <a:gd name="connsiteY2" fmla="*/ 2274110 h 6103601"/>
                <a:gd name="connsiteX3" fmla="*/ 75008 w 3523460"/>
                <a:gd name="connsiteY3" fmla="*/ 970096 h 6103601"/>
                <a:gd name="connsiteX4" fmla="*/ 750867 w 3523460"/>
                <a:gd name="connsiteY4" fmla="*/ 2107132 h 6103601"/>
                <a:gd name="connsiteX5" fmla="*/ 838333 w 3523460"/>
                <a:gd name="connsiteY5" fmla="*/ 2035571 h 6103601"/>
                <a:gd name="connsiteX6" fmla="*/ 711112 w 3523460"/>
                <a:gd name="connsiteY6" fmla="*/ 214722 h 6103601"/>
                <a:gd name="connsiteX7" fmla="*/ 1235897 w 3523460"/>
                <a:gd name="connsiteY7" fmla="*/ 1868593 h 6103601"/>
                <a:gd name="connsiteX8" fmla="*/ 1315411 w 3523460"/>
                <a:gd name="connsiteY8" fmla="*/ 1852690 h 6103601"/>
                <a:gd name="connsiteX9" fmla="*/ 1458534 w 3523460"/>
                <a:gd name="connsiteY9" fmla="*/ 37 h 6103601"/>
                <a:gd name="connsiteX10" fmla="*/ 1728878 w 3523460"/>
                <a:gd name="connsiteY10" fmla="*/ 1828836 h 6103601"/>
                <a:gd name="connsiteX11" fmla="*/ 1816344 w 3523460"/>
                <a:gd name="connsiteY11" fmla="*/ 1868594 h 6103601"/>
                <a:gd name="connsiteX12" fmla="*/ 2492205 w 3523460"/>
                <a:gd name="connsiteY12" fmla="*/ 333992 h 6103601"/>
                <a:gd name="connsiteX13" fmla="*/ 2221860 w 3523460"/>
                <a:gd name="connsiteY13" fmla="*/ 2011718 h 6103601"/>
                <a:gd name="connsiteX14" fmla="*/ 2325227 w 3523460"/>
                <a:gd name="connsiteY14" fmla="*/ 2711432 h 6103601"/>
                <a:gd name="connsiteX15" fmla="*/ 2762549 w 3523460"/>
                <a:gd name="connsiteY15" fmla="*/ 2266158 h 6103601"/>
                <a:gd name="connsiteX16" fmla="*/ 3509971 w 3523460"/>
                <a:gd name="connsiteY16" fmla="*/ 2162792 h 6103601"/>
                <a:gd name="connsiteX17" fmla="*/ 2778451 w 3523460"/>
                <a:gd name="connsiteY17" fmla="*/ 2942019 h 6103601"/>
                <a:gd name="connsiteX18" fmla="*/ 2118493 w 3523460"/>
                <a:gd name="connsiteY18" fmla="*/ 4007494 h 6103601"/>
                <a:gd name="connsiteX19" fmla="*/ 2126522 w 3523460"/>
                <a:gd name="connsiteY19" fmla="*/ 4522103 h 6103601"/>
                <a:gd name="connsiteX20" fmla="*/ 948467 w 3523460"/>
                <a:gd name="connsiteY20" fmla="*/ 6103601 h 6103601"/>
                <a:gd name="connsiteX0" fmla="*/ 948467 w 3523460"/>
                <a:gd name="connsiteY0" fmla="*/ 6103601 h 6103601"/>
                <a:gd name="connsiteX1" fmla="*/ 870139 w 3523460"/>
                <a:gd name="connsiteY1" fmla="*/ 4094960 h 6103601"/>
                <a:gd name="connsiteX2" fmla="*/ 432816 w 3523460"/>
                <a:gd name="connsiteY2" fmla="*/ 2274110 h 6103601"/>
                <a:gd name="connsiteX3" fmla="*/ 75008 w 3523460"/>
                <a:gd name="connsiteY3" fmla="*/ 970096 h 6103601"/>
                <a:gd name="connsiteX4" fmla="*/ 750867 w 3523460"/>
                <a:gd name="connsiteY4" fmla="*/ 2107132 h 6103601"/>
                <a:gd name="connsiteX5" fmla="*/ 838333 w 3523460"/>
                <a:gd name="connsiteY5" fmla="*/ 2035571 h 6103601"/>
                <a:gd name="connsiteX6" fmla="*/ 711112 w 3523460"/>
                <a:gd name="connsiteY6" fmla="*/ 214722 h 6103601"/>
                <a:gd name="connsiteX7" fmla="*/ 1235897 w 3523460"/>
                <a:gd name="connsiteY7" fmla="*/ 1868593 h 6103601"/>
                <a:gd name="connsiteX8" fmla="*/ 1315411 w 3523460"/>
                <a:gd name="connsiteY8" fmla="*/ 1852690 h 6103601"/>
                <a:gd name="connsiteX9" fmla="*/ 1458534 w 3523460"/>
                <a:gd name="connsiteY9" fmla="*/ 37 h 6103601"/>
                <a:gd name="connsiteX10" fmla="*/ 1728878 w 3523460"/>
                <a:gd name="connsiteY10" fmla="*/ 1828836 h 6103601"/>
                <a:gd name="connsiteX11" fmla="*/ 1816344 w 3523460"/>
                <a:gd name="connsiteY11" fmla="*/ 1868594 h 6103601"/>
                <a:gd name="connsiteX12" fmla="*/ 2492205 w 3523460"/>
                <a:gd name="connsiteY12" fmla="*/ 333992 h 6103601"/>
                <a:gd name="connsiteX13" fmla="*/ 2221860 w 3523460"/>
                <a:gd name="connsiteY13" fmla="*/ 2011718 h 6103601"/>
                <a:gd name="connsiteX14" fmla="*/ 2325227 w 3523460"/>
                <a:gd name="connsiteY14" fmla="*/ 2711432 h 6103601"/>
                <a:gd name="connsiteX15" fmla="*/ 2762549 w 3523460"/>
                <a:gd name="connsiteY15" fmla="*/ 2266158 h 6103601"/>
                <a:gd name="connsiteX16" fmla="*/ 3509971 w 3523460"/>
                <a:gd name="connsiteY16" fmla="*/ 2162792 h 6103601"/>
                <a:gd name="connsiteX17" fmla="*/ 2778451 w 3523460"/>
                <a:gd name="connsiteY17" fmla="*/ 2942019 h 6103601"/>
                <a:gd name="connsiteX18" fmla="*/ 2118493 w 3523460"/>
                <a:gd name="connsiteY18" fmla="*/ 4007494 h 6103601"/>
                <a:gd name="connsiteX19" fmla="*/ 2357064 w 3523460"/>
                <a:gd name="connsiteY19" fmla="*/ 6059037 h 6103601"/>
                <a:gd name="connsiteX20" fmla="*/ 948467 w 3523460"/>
                <a:gd name="connsiteY20" fmla="*/ 6103601 h 6103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523460" h="6103601">
                  <a:moveTo>
                    <a:pt x="948467" y="6103601"/>
                  </a:moveTo>
                  <a:cubicBezTo>
                    <a:pt x="873324" y="5891568"/>
                    <a:pt x="1019530" y="4410362"/>
                    <a:pt x="870139" y="4094960"/>
                  </a:cubicBezTo>
                  <a:cubicBezTo>
                    <a:pt x="560039" y="3546320"/>
                    <a:pt x="456669" y="2926117"/>
                    <a:pt x="432816" y="2274110"/>
                  </a:cubicBezTo>
                  <a:cubicBezTo>
                    <a:pt x="313547" y="1839439"/>
                    <a:pt x="-187386" y="1134423"/>
                    <a:pt x="75008" y="970096"/>
                  </a:cubicBezTo>
                  <a:cubicBezTo>
                    <a:pt x="248612" y="927688"/>
                    <a:pt x="623646" y="1934854"/>
                    <a:pt x="750867" y="2107132"/>
                  </a:cubicBezTo>
                  <a:cubicBezTo>
                    <a:pt x="790624" y="2183994"/>
                    <a:pt x="862187" y="2105807"/>
                    <a:pt x="838333" y="2035571"/>
                  </a:cubicBezTo>
                  <a:cubicBezTo>
                    <a:pt x="716413" y="1433922"/>
                    <a:pt x="427516" y="251827"/>
                    <a:pt x="711112" y="214722"/>
                  </a:cubicBezTo>
                  <a:cubicBezTo>
                    <a:pt x="909896" y="184242"/>
                    <a:pt x="1157709" y="1578371"/>
                    <a:pt x="1235897" y="1868593"/>
                  </a:cubicBezTo>
                  <a:cubicBezTo>
                    <a:pt x="1242524" y="1928227"/>
                    <a:pt x="1311436" y="2047497"/>
                    <a:pt x="1315411" y="1852690"/>
                  </a:cubicBezTo>
                  <a:cubicBezTo>
                    <a:pt x="1312761" y="1280197"/>
                    <a:pt x="1159035" y="-7915"/>
                    <a:pt x="1458534" y="37"/>
                  </a:cubicBezTo>
                  <a:cubicBezTo>
                    <a:pt x="1693099" y="-7916"/>
                    <a:pt x="1707674" y="1541264"/>
                    <a:pt x="1728878" y="1828836"/>
                  </a:cubicBezTo>
                  <a:cubicBezTo>
                    <a:pt x="1734180" y="1917625"/>
                    <a:pt x="1764661" y="1916301"/>
                    <a:pt x="1816344" y="1868594"/>
                  </a:cubicBezTo>
                  <a:cubicBezTo>
                    <a:pt x="2054883" y="1372963"/>
                    <a:pt x="2198007" y="241226"/>
                    <a:pt x="2492205" y="333992"/>
                  </a:cubicBezTo>
                  <a:cubicBezTo>
                    <a:pt x="2781103" y="421456"/>
                    <a:pt x="2314625" y="1471029"/>
                    <a:pt x="2221860" y="2011718"/>
                  </a:cubicBezTo>
                  <a:lnTo>
                    <a:pt x="2325227" y="2711432"/>
                  </a:lnTo>
                  <a:cubicBezTo>
                    <a:pt x="2439196" y="2563007"/>
                    <a:pt x="2584970" y="2406632"/>
                    <a:pt x="2762549" y="2266158"/>
                  </a:cubicBezTo>
                  <a:cubicBezTo>
                    <a:pt x="3043495" y="1897748"/>
                    <a:pt x="3618639" y="2022319"/>
                    <a:pt x="3509971" y="2162792"/>
                  </a:cubicBezTo>
                  <a:cubicBezTo>
                    <a:pt x="3266131" y="2446388"/>
                    <a:pt x="2982534" y="2594812"/>
                    <a:pt x="2778451" y="2942019"/>
                  </a:cubicBezTo>
                  <a:cubicBezTo>
                    <a:pt x="2558465" y="3336933"/>
                    <a:pt x="2370285" y="3707995"/>
                    <a:pt x="2118493" y="4007494"/>
                  </a:cubicBezTo>
                  <a:cubicBezTo>
                    <a:pt x="2147648" y="4296392"/>
                    <a:pt x="2319958" y="5817847"/>
                    <a:pt x="2357064" y="6059037"/>
                  </a:cubicBezTo>
                  <a:lnTo>
                    <a:pt x="948467" y="6103601"/>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latin typeface="Alexandria" pitchFamily="2" charset="-78"/>
              </a:endParaRPr>
            </a:p>
          </p:txBody>
        </p:sp>
        <p:sp>
          <p:nvSpPr>
            <p:cNvPr id="10" name="Freeform 6">
              <a:extLst>
                <a:ext uri="{FF2B5EF4-FFF2-40B4-BE49-F238E27FC236}">
                  <a16:creationId xmlns:a16="http://schemas.microsoft.com/office/drawing/2014/main" id="{24DCAB58-0182-4DAF-AB32-DC1DCA27B66F}"/>
                </a:ext>
              </a:extLst>
            </p:cNvPr>
            <p:cNvSpPr/>
            <p:nvPr/>
          </p:nvSpPr>
          <p:spPr>
            <a:xfrm>
              <a:off x="2635903" y="4429817"/>
              <a:ext cx="1578802" cy="2167742"/>
            </a:xfrm>
            <a:custGeom>
              <a:avLst/>
              <a:gdLst>
                <a:gd name="connsiteX0" fmla="*/ 811033 w 3490622"/>
                <a:gd name="connsiteY0" fmla="*/ 4778734 h 4778734"/>
                <a:gd name="connsiteX1" fmla="*/ 803081 w 3490622"/>
                <a:gd name="connsiteY1" fmla="*/ 4341412 h 4778734"/>
                <a:gd name="connsiteX2" fmla="*/ 437321 w 3490622"/>
                <a:gd name="connsiteY2" fmla="*/ 2313830 h 4778734"/>
                <a:gd name="connsiteX3" fmla="*/ 0 w 3490622"/>
                <a:gd name="connsiteY3" fmla="*/ 938254 h 4778734"/>
                <a:gd name="connsiteX4" fmla="*/ 747422 w 3490622"/>
                <a:gd name="connsiteY4" fmla="*/ 2019631 h 4778734"/>
                <a:gd name="connsiteX5" fmla="*/ 667909 w 3490622"/>
                <a:gd name="connsiteY5" fmla="*/ 182880 h 4778734"/>
                <a:gd name="connsiteX6" fmla="*/ 1264257 w 3490622"/>
                <a:gd name="connsiteY6" fmla="*/ 1804946 h 4778734"/>
                <a:gd name="connsiteX7" fmla="*/ 1407380 w 3490622"/>
                <a:gd name="connsiteY7" fmla="*/ 0 h 4778734"/>
                <a:gd name="connsiteX8" fmla="*/ 1757238 w 3490622"/>
                <a:gd name="connsiteY8" fmla="*/ 1868557 h 4778734"/>
                <a:gd name="connsiteX9" fmla="*/ 2456953 w 3490622"/>
                <a:gd name="connsiteY9" fmla="*/ 333955 h 4778734"/>
                <a:gd name="connsiteX10" fmla="*/ 2194560 w 3490622"/>
                <a:gd name="connsiteY10" fmla="*/ 2003729 h 4778734"/>
                <a:gd name="connsiteX11" fmla="*/ 2305878 w 3490622"/>
                <a:gd name="connsiteY11" fmla="*/ 2759103 h 4778734"/>
                <a:gd name="connsiteX12" fmla="*/ 2623930 w 3490622"/>
                <a:gd name="connsiteY12" fmla="*/ 2361537 h 4778734"/>
                <a:gd name="connsiteX13" fmla="*/ 3490622 w 3490622"/>
                <a:gd name="connsiteY13" fmla="*/ 2210463 h 4778734"/>
                <a:gd name="connsiteX14" fmla="*/ 2759102 w 3490622"/>
                <a:gd name="connsiteY14" fmla="*/ 2989690 h 4778734"/>
                <a:gd name="connsiteX15" fmla="*/ 2051436 w 3490622"/>
                <a:gd name="connsiteY15" fmla="*/ 4007457 h 4778734"/>
                <a:gd name="connsiteX16" fmla="*/ 2210462 w 3490622"/>
                <a:gd name="connsiteY16" fmla="*/ 4778734 h 4778734"/>
                <a:gd name="connsiteX17" fmla="*/ 811033 w 3490622"/>
                <a:gd name="connsiteY17" fmla="*/ 4778734 h 4778734"/>
                <a:gd name="connsiteX0" fmla="*/ 755374 w 3434963"/>
                <a:gd name="connsiteY0" fmla="*/ 4778734 h 4778734"/>
                <a:gd name="connsiteX1" fmla="*/ 747422 w 3434963"/>
                <a:gd name="connsiteY1" fmla="*/ 4341412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46514"/>
                <a:gd name="connsiteY0" fmla="*/ 4778734 h 4778734"/>
                <a:gd name="connsiteX1" fmla="*/ 795131 w 3446514"/>
                <a:gd name="connsiteY1" fmla="*/ 4142631 h 4778734"/>
                <a:gd name="connsiteX2" fmla="*/ 381662 w 3446514"/>
                <a:gd name="connsiteY2" fmla="*/ 2313830 h 4778734"/>
                <a:gd name="connsiteX3" fmla="*/ 0 w 3446514"/>
                <a:gd name="connsiteY3" fmla="*/ 1017767 h 4778734"/>
                <a:gd name="connsiteX4" fmla="*/ 691763 w 3446514"/>
                <a:gd name="connsiteY4" fmla="*/ 2019631 h 4778734"/>
                <a:gd name="connsiteX5" fmla="*/ 612250 w 3446514"/>
                <a:gd name="connsiteY5" fmla="*/ 182880 h 4778734"/>
                <a:gd name="connsiteX6" fmla="*/ 1208598 w 3446514"/>
                <a:gd name="connsiteY6" fmla="*/ 1804946 h 4778734"/>
                <a:gd name="connsiteX7" fmla="*/ 1351721 w 3446514"/>
                <a:gd name="connsiteY7" fmla="*/ 0 h 4778734"/>
                <a:gd name="connsiteX8" fmla="*/ 1701579 w 3446514"/>
                <a:gd name="connsiteY8" fmla="*/ 1868557 h 4778734"/>
                <a:gd name="connsiteX9" fmla="*/ 2401294 w 3446514"/>
                <a:gd name="connsiteY9" fmla="*/ 333955 h 4778734"/>
                <a:gd name="connsiteX10" fmla="*/ 2138901 w 3446514"/>
                <a:gd name="connsiteY10" fmla="*/ 2003729 h 4778734"/>
                <a:gd name="connsiteX11" fmla="*/ 2250219 w 3446514"/>
                <a:gd name="connsiteY11" fmla="*/ 2759103 h 4778734"/>
                <a:gd name="connsiteX12" fmla="*/ 2568271 w 3446514"/>
                <a:gd name="connsiteY12" fmla="*/ 2361537 h 4778734"/>
                <a:gd name="connsiteX13" fmla="*/ 3434963 w 3446514"/>
                <a:gd name="connsiteY13" fmla="*/ 2210463 h 4778734"/>
                <a:gd name="connsiteX14" fmla="*/ 2703443 w 3446514"/>
                <a:gd name="connsiteY14" fmla="*/ 2989690 h 4778734"/>
                <a:gd name="connsiteX15" fmla="*/ 2043485 w 3446514"/>
                <a:gd name="connsiteY15" fmla="*/ 4055165 h 4778734"/>
                <a:gd name="connsiteX16" fmla="*/ 2154803 w 3446514"/>
                <a:gd name="connsiteY16" fmla="*/ 4778734 h 4778734"/>
                <a:gd name="connsiteX17" fmla="*/ 755374 w 3446514"/>
                <a:gd name="connsiteY17" fmla="*/ 4778734 h 4778734"/>
                <a:gd name="connsiteX0" fmla="*/ 755374 w 3448610"/>
                <a:gd name="connsiteY0" fmla="*/ 4778734 h 4778734"/>
                <a:gd name="connsiteX1" fmla="*/ 795131 w 3448610"/>
                <a:gd name="connsiteY1" fmla="*/ 4142631 h 4778734"/>
                <a:gd name="connsiteX2" fmla="*/ 381662 w 3448610"/>
                <a:gd name="connsiteY2" fmla="*/ 2313830 h 4778734"/>
                <a:gd name="connsiteX3" fmla="*/ 0 w 3448610"/>
                <a:gd name="connsiteY3" fmla="*/ 1017767 h 4778734"/>
                <a:gd name="connsiteX4" fmla="*/ 691763 w 3448610"/>
                <a:gd name="connsiteY4" fmla="*/ 2019631 h 4778734"/>
                <a:gd name="connsiteX5" fmla="*/ 612250 w 3448610"/>
                <a:gd name="connsiteY5" fmla="*/ 182880 h 4778734"/>
                <a:gd name="connsiteX6" fmla="*/ 1208598 w 3448610"/>
                <a:gd name="connsiteY6" fmla="*/ 1804946 h 4778734"/>
                <a:gd name="connsiteX7" fmla="*/ 1351721 w 3448610"/>
                <a:gd name="connsiteY7" fmla="*/ 0 h 4778734"/>
                <a:gd name="connsiteX8" fmla="*/ 1701579 w 3448610"/>
                <a:gd name="connsiteY8" fmla="*/ 1868557 h 4778734"/>
                <a:gd name="connsiteX9" fmla="*/ 2401294 w 3448610"/>
                <a:gd name="connsiteY9" fmla="*/ 333955 h 4778734"/>
                <a:gd name="connsiteX10" fmla="*/ 2138901 w 3448610"/>
                <a:gd name="connsiteY10" fmla="*/ 2003729 h 4778734"/>
                <a:gd name="connsiteX11" fmla="*/ 2250219 w 3448610"/>
                <a:gd name="connsiteY11" fmla="*/ 2759103 h 4778734"/>
                <a:gd name="connsiteX12" fmla="*/ 2687541 w 3448610"/>
                <a:gd name="connsiteY12" fmla="*/ 2313829 h 4778734"/>
                <a:gd name="connsiteX13" fmla="*/ 3434963 w 3448610"/>
                <a:gd name="connsiteY13" fmla="*/ 2210463 h 4778734"/>
                <a:gd name="connsiteX14" fmla="*/ 2703443 w 3448610"/>
                <a:gd name="connsiteY14" fmla="*/ 2989690 h 4778734"/>
                <a:gd name="connsiteX15" fmla="*/ 2043485 w 3448610"/>
                <a:gd name="connsiteY15" fmla="*/ 4055165 h 4778734"/>
                <a:gd name="connsiteX16" fmla="*/ 2154803 w 3448610"/>
                <a:gd name="connsiteY16" fmla="*/ 4778734 h 4778734"/>
                <a:gd name="connsiteX17" fmla="*/ 755374 w 3448610"/>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51801 w 3523460"/>
                <a:gd name="connsiteY6" fmla="*/ 1812897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31026 h 4731026"/>
                <a:gd name="connsiteX1" fmla="*/ 870139 w 3523460"/>
                <a:gd name="connsiteY1" fmla="*/ 4094923 h 4731026"/>
                <a:gd name="connsiteX2" fmla="*/ 432816 w 3523460"/>
                <a:gd name="connsiteY2" fmla="*/ 2274073 h 4731026"/>
                <a:gd name="connsiteX3" fmla="*/ 75008 w 3523460"/>
                <a:gd name="connsiteY3" fmla="*/ 970059 h 4731026"/>
                <a:gd name="connsiteX4" fmla="*/ 766771 w 3523460"/>
                <a:gd name="connsiteY4" fmla="*/ 1971923 h 4731026"/>
                <a:gd name="connsiteX5" fmla="*/ 711112 w 3523460"/>
                <a:gd name="connsiteY5" fmla="*/ 214685 h 4731026"/>
                <a:gd name="connsiteX6" fmla="*/ 1251801 w 3523460"/>
                <a:gd name="connsiteY6" fmla="*/ 1765189 h 4731026"/>
                <a:gd name="connsiteX7" fmla="*/ 1458534 w 3523460"/>
                <a:gd name="connsiteY7" fmla="*/ 0 h 4731026"/>
                <a:gd name="connsiteX8" fmla="*/ 1776587 w 3523460"/>
                <a:gd name="connsiteY8" fmla="*/ 1820849 h 4731026"/>
                <a:gd name="connsiteX9" fmla="*/ 2476302 w 3523460"/>
                <a:gd name="connsiteY9" fmla="*/ 286247 h 4731026"/>
                <a:gd name="connsiteX10" fmla="*/ 2213909 w 3523460"/>
                <a:gd name="connsiteY10" fmla="*/ 1956021 h 4731026"/>
                <a:gd name="connsiteX11" fmla="*/ 2325227 w 3523460"/>
                <a:gd name="connsiteY11" fmla="*/ 2711395 h 4731026"/>
                <a:gd name="connsiteX12" fmla="*/ 2762549 w 3523460"/>
                <a:gd name="connsiteY12" fmla="*/ 2266121 h 4731026"/>
                <a:gd name="connsiteX13" fmla="*/ 3509971 w 3523460"/>
                <a:gd name="connsiteY13" fmla="*/ 2162755 h 4731026"/>
                <a:gd name="connsiteX14" fmla="*/ 2778451 w 3523460"/>
                <a:gd name="connsiteY14" fmla="*/ 2941982 h 4731026"/>
                <a:gd name="connsiteX15" fmla="*/ 2118493 w 3523460"/>
                <a:gd name="connsiteY15" fmla="*/ 4007457 h 4731026"/>
                <a:gd name="connsiteX16" fmla="*/ 2229811 w 3523460"/>
                <a:gd name="connsiteY16" fmla="*/ 4731026 h 4731026"/>
                <a:gd name="connsiteX17" fmla="*/ 830382 w 3523460"/>
                <a:gd name="connsiteY17" fmla="*/ 4731026 h 473102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776587 w 3523460"/>
                <a:gd name="connsiteY9" fmla="*/ 1821199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75655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92761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838333 w 3523460"/>
                <a:gd name="connsiteY4" fmla="*/ 2003886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04092 w 3523460"/>
                <a:gd name="connsiteY7" fmla="*/ 1773290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05024 w 3523460"/>
                <a:gd name="connsiteY10" fmla="*/ 1813042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727477 w 3523460"/>
                <a:gd name="connsiteY0" fmla="*/ 5951236 h 5951236"/>
                <a:gd name="connsiteX1" fmla="*/ 870139 w 3523460"/>
                <a:gd name="connsiteY1" fmla="*/ 4094960 h 5951236"/>
                <a:gd name="connsiteX2" fmla="*/ 432816 w 3523460"/>
                <a:gd name="connsiteY2" fmla="*/ 2274110 h 5951236"/>
                <a:gd name="connsiteX3" fmla="*/ 75008 w 3523460"/>
                <a:gd name="connsiteY3" fmla="*/ 970096 h 5951236"/>
                <a:gd name="connsiteX4" fmla="*/ 750867 w 3523460"/>
                <a:gd name="connsiteY4" fmla="*/ 2107132 h 5951236"/>
                <a:gd name="connsiteX5" fmla="*/ 838333 w 3523460"/>
                <a:gd name="connsiteY5" fmla="*/ 2035571 h 5951236"/>
                <a:gd name="connsiteX6" fmla="*/ 711112 w 3523460"/>
                <a:gd name="connsiteY6" fmla="*/ 214722 h 5951236"/>
                <a:gd name="connsiteX7" fmla="*/ 1235897 w 3523460"/>
                <a:gd name="connsiteY7" fmla="*/ 1868593 h 5951236"/>
                <a:gd name="connsiteX8" fmla="*/ 1315411 w 3523460"/>
                <a:gd name="connsiteY8" fmla="*/ 1852690 h 5951236"/>
                <a:gd name="connsiteX9" fmla="*/ 1458534 w 3523460"/>
                <a:gd name="connsiteY9" fmla="*/ 37 h 5951236"/>
                <a:gd name="connsiteX10" fmla="*/ 1728878 w 3523460"/>
                <a:gd name="connsiteY10" fmla="*/ 1828836 h 5951236"/>
                <a:gd name="connsiteX11" fmla="*/ 1816344 w 3523460"/>
                <a:gd name="connsiteY11" fmla="*/ 1868594 h 5951236"/>
                <a:gd name="connsiteX12" fmla="*/ 2492205 w 3523460"/>
                <a:gd name="connsiteY12" fmla="*/ 333992 h 5951236"/>
                <a:gd name="connsiteX13" fmla="*/ 2221860 w 3523460"/>
                <a:gd name="connsiteY13" fmla="*/ 2011718 h 5951236"/>
                <a:gd name="connsiteX14" fmla="*/ 2325227 w 3523460"/>
                <a:gd name="connsiteY14" fmla="*/ 2711432 h 5951236"/>
                <a:gd name="connsiteX15" fmla="*/ 2762549 w 3523460"/>
                <a:gd name="connsiteY15" fmla="*/ 2266158 h 5951236"/>
                <a:gd name="connsiteX16" fmla="*/ 3509971 w 3523460"/>
                <a:gd name="connsiteY16" fmla="*/ 2162792 h 5951236"/>
                <a:gd name="connsiteX17" fmla="*/ 2778451 w 3523460"/>
                <a:gd name="connsiteY17" fmla="*/ 2942019 h 5951236"/>
                <a:gd name="connsiteX18" fmla="*/ 2118493 w 3523460"/>
                <a:gd name="connsiteY18" fmla="*/ 4007494 h 5951236"/>
                <a:gd name="connsiteX19" fmla="*/ 2229811 w 3523460"/>
                <a:gd name="connsiteY19" fmla="*/ 4731063 h 5951236"/>
                <a:gd name="connsiteX20" fmla="*/ 727477 w 3523460"/>
                <a:gd name="connsiteY20" fmla="*/ 5951236 h 5951236"/>
                <a:gd name="connsiteX0" fmla="*/ 727477 w 3523460"/>
                <a:gd name="connsiteY0" fmla="*/ 595123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727477 w 3523460"/>
                <a:gd name="connsiteY20" fmla="*/ 5951236 h 5980637"/>
                <a:gd name="connsiteX0" fmla="*/ 948466 w 3523460"/>
                <a:gd name="connsiteY0" fmla="*/ 447060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948466 w 3523460"/>
                <a:gd name="connsiteY20" fmla="*/ 4470606 h 5980637"/>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29256 w 3523460"/>
                <a:gd name="connsiteY0" fmla="*/ 4777995 h 4777995"/>
                <a:gd name="connsiteX1" fmla="*/ 870139 w 3523460"/>
                <a:gd name="connsiteY1" fmla="*/ 4094960 h 4777995"/>
                <a:gd name="connsiteX2" fmla="*/ 432816 w 3523460"/>
                <a:gd name="connsiteY2" fmla="*/ 2274110 h 4777995"/>
                <a:gd name="connsiteX3" fmla="*/ 75008 w 3523460"/>
                <a:gd name="connsiteY3" fmla="*/ 970096 h 4777995"/>
                <a:gd name="connsiteX4" fmla="*/ 750867 w 3523460"/>
                <a:gd name="connsiteY4" fmla="*/ 2107132 h 4777995"/>
                <a:gd name="connsiteX5" fmla="*/ 838333 w 3523460"/>
                <a:gd name="connsiteY5" fmla="*/ 2035571 h 4777995"/>
                <a:gd name="connsiteX6" fmla="*/ 711112 w 3523460"/>
                <a:gd name="connsiteY6" fmla="*/ 214722 h 4777995"/>
                <a:gd name="connsiteX7" fmla="*/ 1235897 w 3523460"/>
                <a:gd name="connsiteY7" fmla="*/ 1868593 h 4777995"/>
                <a:gd name="connsiteX8" fmla="*/ 1315411 w 3523460"/>
                <a:gd name="connsiteY8" fmla="*/ 1852690 h 4777995"/>
                <a:gd name="connsiteX9" fmla="*/ 1458534 w 3523460"/>
                <a:gd name="connsiteY9" fmla="*/ 37 h 4777995"/>
                <a:gd name="connsiteX10" fmla="*/ 1728878 w 3523460"/>
                <a:gd name="connsiteY10" fmla="*/ 1828836 h 4777995"/>
                <a:gd name="connsiteX11" fmla="*/ 1816344 w 3523460"/>
                <a:gd name="connsiteY11" fmla="*/ 1868594 h 4777995"/>
                <a:gd name="connsiteX12" fmla="*/ 2492205 w 3523460"/>
                <a:gd name="connsiteY12" fmla="*/ 333992 h 4777995"/>
                <a:gd name="connsiteX13" fmla="*/ 2221860 w 3523460"/>
                <a:gd name="connsiteY13" fmla="*/ 2011718 h 4777995"/>
                <a:gd name="connsiteX14" fmla="*/ 2325227 w 3523460"/>
                <a:gd name="connsiteY14" fmla="*/ 2711432 h 4777995"/>
                <a:gd name="connsiteX15" fmla="*/ 2762549 w 3523460"/>
                <a:gd name="connsiteY15" fmla="*/ 2266158 h 4777995"/>
                <a:gd name="connsiteX16" fmla="*/ 3509971 w 3523460"/>
                <a:gd name="connsiteY16" fmla="*/ 2162792 h 4777995"/>
                <a:gd name="connsiteX17" fmla="*/ 2778451 w 3523460"/>
                <a:gd name="connsiteY17" fmla="*/ 2942019 h 4777995"/>
                <a:gd name="connsiteX18" fmla="*/ 2118493 w 3523460"/>
                <a:gd name="connsiteY18" fmla="*/ 4007494 h 4777995"/>
                <a:gd name="connsiteX19" fmla="*/ 2126522 w 3523460"/>
                <a:gd name="connsiteY19" fmla="*/ 4522103 h 4777995"/>
                <a:gd name="connsiteX20" fmla="*/ 929256 w 3523460"/>
                <a:gd name="connsiteY20" fmla="*/ 4777995 h 4777995"/>
                <a:gd name="connsiteX0" fmla="*/ 929256 w 3523460"/>
                <a:gd name="connsiteY0" fmla="*/ 4777995 h 4829491"/>
                <a:gd name="connsiteX1" fmla="*/ 870139 w 3523460"/>
                <a:gd name="connsiteY1" fmla="*/ 4094960 h 4829491"/>
                <a:gd name="connsiteX2" fmla="*/ 432816 w 3523460"/>
                <a:gd name="connsiteY2" fmla="*/ 2274110 h 4829491"/>
                <a:gd name="connsiteX3" fmla="*/ 75008 w 3523460"/>
                <a:gd name="connsiteY3" fmla="*/ 970096 h 4829491"/>
                <a:gd name="connsiteX4" fmla="*/ 750867 w 3523460"/>
                <a:gd name="connsiteY4" fmla="*/ 2107132 h 4829491"/>
                <a:gd name="connsiteX5" fmla="*/ 838333 w 3523460"/>
                <a:gd name="connsiteY5" fmla="*/ 2035571 h 4829491"/>
                <a:gd name="connsiteX6" fmla="*/ 711112 w 3523460"/>
                <a:gd name="connsiteY6" fmla="*/ 214722 h 4829491"/>
                <a:gd name="connsiteX7" fmla="*/ 1235897 w 3523460"/>
                <a:gd name="connsiteY7" fmla="*/ 1868593 h 4829491"/>
                <a:gd name="connsiteX8" fmla="*/ 1315411 w 3523460"/>
                <a:gd name="connsiteY8" fmla="*/ 1852690 h 4829491"/>
                <a:gd name="connsiteX9" fmla="*/ 1458534 w 3523460"/>
                <a:gd name="connsiteY9" fmla="*/ 37 h 4829491"/>
                <a:gd name="connsiteX10" fmla="*/ 1728878 w 3523460"/>
                <a:gd name="connsiteY10" fmla="*/ 1828836 h 4829491"/>
                <a:gd name="connsiteX11" fmla="*/ 1816344 w 3523460"/>
                <a:gd name="connsiteY11" fmla="*/ 1868594 h 4829491"/>
                <a:gd name="connsiteX12" fmla="*/ 2492205 w 3523460"/>
                <a:gd name="connsiteY12" fmla="*/ 333992 h 4829491"/>
                <a:gd name="connsiteX13" fmla="*/ 2221860 w 3523460"/>
                <a:gd name="connsiteY13" fmla="*/ 2011718 h 4829491"/>
                <a:gd name="connsiteX14" fmla="*/ 2325227 w 3523460"/>
                <a:gd name="connsiteY14" fmla="*/ 2711432 h 4829491"/>
                <a:gd name="connsiteX15" fmla="*/ 2762549 w 3523460"/>
                <a:gd name="connsiteY15" fmla="*/ 2266158 h 4829491"/>
                <a:gd name="connsiteX16" fmla="*/ 3509971 w 3523460"/>
                <a:gd name="connsiteY16" fmla="*/ 2162792 h 4829491"/>
                <a:gd name="connsiteX17" fmla="*/ 2778451 w 3523460"/>
                <a:gd name="connsiteY17" fmla="*/ 2942019 h 4829491"/>
                <a:gd name="connsiteX18" fmla="*/ 2118493 w 3523460"/>
                <a:gd name="connsiteY18" fmla="*/ 4007494 h 4829491"/>
                <a:gd name="connsiteX19" fmla="*/ 2145734 w 3523460"/>
                <a:gd name="connsiteY19" fmla="*/ 4829491 h 4829491"/>
                <a:gd name="connsiteX20" fmla="*/ 929256 w 3523460"/>
                <a:gd name="connsiteY20" fmla="*/ 4777995 h 4829491"/>
                <a:gd name="connsiteX0" fmla="*/ 929256 w 3523460"/>
                <a:gd name="connsiteY0" fmla="*/ 4854841 h 4854841"/>
                <a:gd name="connsiteX1" fmla="*/ 870139 w 3523460"/>
                <a:gd name="connsiteY1" fmla="*/ 4094960 h 4854841"/>
                <a:gd name="connsiteX2" fmla="*/ 432816 w 3523460"/>
                <a:gd name="connsiteY2" fmla="*/ 2274110 h 4854841"/>
                <a:gd name="connsiteX3" fmla="*/ 75008 w 3523460"/>
                <a:gd name="connsiteY3" fmla="*/ 970096 h 4854841"/>
                <a:gd name="connsiteX4" fmla="*/ 750867 w 3523460"/>
                <a:gd name="connsiteY4" fmla="*/ 2107132 h 4854841"/>
                <a:gd name="connsiteX5" fmla="*/ 838333 w 3523460"/>
                <a:gd name="connsiteY5" fmla="*/ 2035571 h 4854841"/>
                <a:gd name="connsiteX6" fmla="*/ 711112 w 3523460"/>
                <a:gd name="connsiteY6" fmla="*/ 214722 h 4854841"/>
                <a:gd name="connsiteX7" fmla="*/ 1235897 w 3523460"/>
                <a:gd name="connsiteY7" fmla="*/ 1868593 h 4854841"/>
                <a:gd name="connsiteX8" fmla="*/ 1315411 w 3523460"/>
                <a:gd name="connsiteY8" fmla="*/ 1852690 h 4854841"/>
                <a:gd name="connsiteX9" fmla="*/ 1458534 w 3523460"/>
                <a:gd name="connsiteY9" fmla="*/ 37 h 4854841"/>
                <a:gd name="connsiteX10" fmla="*/ 1728878 w 3523460"/>
                <a:gd name="connsiteY10" fmla="*/ 1828836 h 4854841"/>
                <a:gd name="connsiteX11" fmla="*/ 1816344 w 3523460"/>
                <a:gd name="connsiteY11" fmla="*/ 1868594 h 4854841"/>
                <a:gd name="connsiteX12" fmla="*/ 2492205 w 3523460"/>
                <a:gd name="connsiteY12" fmla="*/ 333992 h 4854841"/>
                <a:gd name="connsiteX13" fmla="*/ 2221860 w 3523460"/>
                <a:gd name="connsiteY13" fmla="*/ 2011718 h 4854841"/>
                <a:gd name="connsiteX14" fmla="*/ 2325227 w 3523460"/>
                <a:gd name="connsiteY14" fmla="*/ 2711432 h 4854841"/>
                <a:gd name="connsiteX15" fmla="*/ 2762549 w 3523460"/>
                <a:gd name="connsiteY15" fmla="*/ 2266158 h 4854841"/>
                <a:gd name="connsiteX16" fmla="*/ 3509971 w 3523460"/>
                <a:gd name="connsiteY16" fmla="*/ 2162792 h 4854841"/>
                <a:gd name="connsiteX17" fmla="*/ 2778451 w 3523460"/>
                <a:gd name="connsiteY17" fmla="*/ 2942019 h 4854841"/>
                <a:gd name="connsiteX18" fmla="*/ 2118493 w 3523460"/>
                <a:gd name="connsiteY18" fmla="*/ 4007494 h 4854841"/>
                <a:gd name="connsiteX19" fmla="*/ 2145734 w 3523460"/>
                <a:gd name="connsiteY19" fmla="*/ 4829491 h 4854841"/>
                <a:gd name="connsiteX20" fmla="*/ 929256 w 3523460"/>
                <a:gd name="connsiteY20" fmla="*/ 4854841 h 4854841"/>
                <a:gd name="connsiteX0" fmla="*/ 929256 w 3523460"/>
                <a:gd name="connsiteY0" fmla="*/ 4854841 h 4854841"/>
                <a:gd name="connsiteX1" fmla="*/ 870139 w 3523460"/>
                <a:gd name="connsiteY1" fmla="*/ 4094960 h 4854841"/>
                <a:gd name="connsiteX2" fmla="*/ 432816 w 3523460"/>
                <a:gd name="connsiteY2" fmla="*/ 2274110 h 4854841"/>
                <a:gd name="connsiteX3" fmla="*/ 75008 w 3523460"/>
                <a:gd name="connsiteY3" fmla="*/ 970096 h 4854841"/>
                <a:gd name="connsiteX4" fmla="*/ 750867 w 3523460"/>
                <a:gd name="connsiteY4" fmla="*/ 2107132 h 4854841"/>
                <a:gd name="connsiteX5" fmla="*/ 838333 w 3523460"/>
                <a:gd name="connsiteY5" fmla="*/ 2035571 h 4854841"/>
                <a:gd name="connsiteX6" fmla="*/ 711112 w 3523460"/>
                <a:gd name="connsiteY6" fmla="*/ 214722 h 4854841"/>
                <a:gd name="connsiteX7" fmla="*/ 1235897 w 3523460"/>
                <a:gd name="connsiteY7" fmla="*/ 1868593 h 4854841"/>
                <a:gd name="connsiteX8" fmla="*/ 1315411 w 3523460"/>
                <a:gd name="connsiteY8" fmla="*/ 1852690 h 4854841"/>
                <a:gd name="connsiteX9" fmla="*/ 1458534 w 3523460"/>
                <a:gd name="connsiteY9" fmla="*/ 37 h 4854841"/>
                <a:gd name="connsiteX10" fmla="*/ 1728878 w 3523460"/>
                <a:gd name="connsiteY10" fmla="*/ 1828836 h 4854841"/>
                <a:gd name="connsiteX11" fmla="*/ 1816344 w 3523460"/>
                <a:gd name="connsiteY11" fmla="*/ 1868594 h 4854841"/>
                <a:gd name="connsiteX12" fmla="*/ 2492205 w 3523460"/>
                <a:gd name="connsiteY12" fmla="*/ 333992 h 4854841"/>
                <a:gd name="connsiteX13" fmla="*/ 2221860 w 3523460"/>
                <a:gd name="connsiteY13" fmla="*/ 2011718 h 4854841"/>
                <a:gd name="connsiteX14" fmla="*/ 2325227 w 3523460"/>
                <a:gd name="connsiteY14" fmla="*/ 2711432 h 4854841"/>
                <a:gd name="connsiteX15" fmla="*/ 2762549 w 3523460"/>
                <a:gd name="connsiteY15" fmla="*/ 2266158 h 4854841"/>
                <a:gd name="connsiteX16" fmla="*/ 3509971 w 3523460"/>
                <a:gd name="connsiteY16" fmla="*/ 2162792 h 4854841"/>
                <a:gd name="connsiteX17" fmla="*/ 2778451 w 3523460"/>
                <a:gd name="connsiteY17" fmla="*/ 2942019 h 4854841"/>
                <a:gd name="connsiteX18" fmla="*/ 2118493 w 3523460"/>
                <a:gd name="connsiteY18" fmla="*/ 4007494 h 4854841"/>
                <a:gd name="connsiteX19" fmla="*/ 2145735 w 3523460"/>
                <a:gd name="connsiteY19" fmla="*/ 4837820 h 4854841"/>
                <a:gd name="connsiteX20" fmla="*/ 929256 w 3523460"/>
                <a:gd name="connsiteY20" fmla="*/ 4854841 h 4854841"/>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523460" h="4837820">
                  <a:moveTo>
                    <a:pt x="929257" y="4829855"/>
                  </a:moveTo>
                  <a:cubicBezTo>
                    <a:pt x="937409" y="4667798"/>
                    <a:pt x="977884" y="4352057"/>
                    <a:pt x="870139" y="4094960"/>
                  </a:cubicBezTo>
                  <a:cubicBezTo>
                    <a:pt x="560039" y="3546320"/>
                    <a:pt x="456669" y="2926117"/>
                    <a:pt x="432816" y="2274110"/>
                  </a:cubicBezTo>
                  <a:cubicBezTo>
                    <a:pt x="313547" y="1839439"/>
                    <a:pt x="-187386" y="1134423"/>
                    <a:pt x="75008" y="970096"/>
                  </a:cubicBezTo>
                  <a:cubicBezTo>
                    <a:pt x="248612" y="927688"/>
                    <a:pt x="623646" y="1934854"/>
                    <a:pt x="750867" y="2107132"/>
                  </a:cubicBezTo>
                  <a:cubicBezTo>
                    <a:pt x="790624" y="2183994"/>
                    <a:pt x="862187" y="2105807"/>
                    <a:pt x="838333" y="2035571"/>
                  </a:cubicBezTo>
                  <a:cubicBezTo>
                    <a:pt x="716413" y="1433922"/>
                    <a:pt x="427516" y="251827"/>
                    <a:pt x="711112" y="214722"/>
                  </a:cubicBezTo>
                  <a:cubicBezTo>
                    <a:pt x="909896" y="184242"/>
                    <a:pt x="1157709" y="1578371"/>
                    <a:pt x="1235897" y="1868593"/>
                  </a:cubicBezTo>
                  <a:cubicBezTo>
                    <a:pt x="1242524" y="1928227"/>
                    <a:pt x="1311436" y="2047497"/>
                    <a:pt x="1315411" y="1852690"/>
                  </a:cubicBezTo>
                  <a:cubicBezTo>
                    <a:pt x="1312761" y="1280197"/>
                    <a:pt x="1159035" y="-7915"/>
                    <a:pt x="1458534" y="37"/>
                  </a:cubicBezTo>
                  <a:cubicBezTo>
                    <a:pt x="1693099" y="-7916"/>
                    <a:pt x="1707674" y="1541264"/>
                    <a:pt x="1728878" y="1828836"/>
                  </a:cubicBezTo>
                  <a:cubicBezTo>
                    <a:pt x="1734180" y="1917625"/>
                    <a:pt x="1764661" y="1916301"/>
                    <a:pt x="1816344" y="1868594"/>
                  </a:cubicBezTo>
                  <a:cubicBezTo>
                    <a:pt x="2054883" y="1372963"/>
                    <a:pt x="2198007" y="241226"/>
                    <a:pt x="2492205" y="333992"/>
                  </a:cubicBezTo>
                  <a:cubicBezTo>
                    <a:pt x="2781103" y="421456"/>
                    <a:pt x="2314625" y="1471029"/>
                    <a:pt x="2221860" y="2011718"/>
                  </a:cubicBezTo>
                  <a:lnTo>
                    <a:pt x="2325227" y="2711432"/>
                  </a:lnTo>
                  <a:cubicBezTo>
                    <a:pt x="2439196" y="2563007"/>
                    <a:pt x="2584970" y="2406632"/>
                    <a:pt x="2762549" y="2266158"/>
                  </a:cubicBezTo>
                  <a:cubicBezTo>
                    <a:pt x="3043495" y="1897748"/>
                    <a:pt x="3618639" y="2022319"/>
                    <a:pt x="3509971" y="2162792"/>
                  </a:cubicBezTo>
                  <a:cubicBezTo>
                    <a:pt x="3266131" y="2446388"/>
                    <a:pt x="2982534" y="2594812"/>
                    <a:pt x="2778451" y="2942019"/>
                  </a:cubicBezTo>
                  <a:cubicBezTo>
                    <a:pt x="2558465" y="3336933"/>
                    <a:pt x="2370285" y="3707995"/>
                    <a:pt x="2118493" y="4007494"/>
                  </a:cubicBezTo>
                  <a:cubicBezTo>
                    <a:pt x="2097672" y="4371359"/>
                    <a:pt x="2108629" y="4596630"/>
                    <a:pt x="2145735" y="4837820"/>
                  </a:cubicBezTo>
                  <a:lnTo>
                    <a:pt x="929257" y="482985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latin typeface="Alexandria" pitchFamily="2" charset="-78"/>
              </a:endParaRPr>
            </a:p>
          </p:txBody>
        </p:sp>
        <p:sp>
          <p:nvSpPr>
            <p:cNvPr id="11" name="Freeform 7">
              <a:extLst>
                <a:ext uri="{FF2B5EF4-FFF2-40B4-BE49-F238E27FC236}">
                  <a16:creationId xmlns:a16="http://schemas.microsoft.com/office/drawing/2014/main" id="{5FBFA6E2-A202-450F-A1CD-86C1C0D89A76}"/>
                </a:ext>
              </a:extLst>
            </p:cNvPr>
            <p:cNvSpPr/>
            <p:nvPr/>
          </p:nvSpPr>
          <p:spPr>
            <a:xfrm flipH="1">
              <a:off x="1753574" y="4584405"/>
              <a:ext cx="1578802" cy="2018810"/>
            </a:xfrm>
            <a:custGeom>
              <a:avLst/>
              <a:gdLst>
                <a:gd name="connsiteX0" fmla="*/ 811033 w 3490622"/>
                <a:gd name="connsiteY0" fmla="*/ 4778734 h 4778734"/>
                <a:gd name="connsiteX1" fmla="*/ 803081 w 3490622"/>
                <a:gd name="connsiteY1" fmla="*/ 4341412 h 4778734"/>
                <a:gd name="connsiteX2" fmla="*/ 437321 w 3490622"/>
                <a:gd name="connsiteY2" fmla="*/ 2313830 h 4778734"/>
                <a:gd name="connsiteX3" fmla="*/ 0 w 3490622"/>
                <a:gd name="connsiteY3" fmla="*/ 938254 h 4778734"/>
                <a:gd name="connsiteX4" fmla="*/ 747422 w 3490622"/>
                <a:gd name="connsiteY4" fmla="*/ 2019631 h 4778734"/>
                <a:gd name="connsiteX5" fmla="*/ 667909 w 3490622"/>
                <a:gd name="connsiteY5" fmla="*/ 182880 h 4778734"/>
                <a:gd name="connsiteX6" fmla="*/ 1264257 w 3490622"/>
                <a:gd name="connsiteY6" fmla="*/ 1804946 h 4778734"/>
                <a:gd name="connsiteX7" fmla="*/ 1407380 w 3490622"/>
                <a:gd name="connsiteY7" fmla="*/ 0 h 4778734"/>
                <a:gd name="connsiteX8" fmla="*/ 1757238 w 3490622"/>
                <a:gd name="connsiteY8" fmla="*/ 1868557 h 4778734"/>
                <a:gd name="connsiteX9" fmla="*/ 2456953 w 3490622"/>
                <a:gd name="connsiteY9" fmla="*/ 333955 h 4778734"/>
                <a:gd name="connsiteX10" fmla="*/ 2194560 w 3490622"/>
                <a:gd name="connsiteY10" fmla="*/ 2003729 h 4778734"/>
                <a:gd name="connsiteX11" fmla="*/ 2305878 w 3490622"/>
                <a:gd name="connsiteY11" fmla="*/ 2759103 h 4778734"/>
                <a:gd name="connsiteX12" fmla="*/ 2623930 w 3490622"/>
                <a:gd name="connsiteY12" fmla="*/ 2361537 h 4778734"/>
                <a:gd name="connsiteX13" fmla="*/ 3490622 w 3490622"/>
                <a:gd name="connsiteY13" fmla="*/ 2210463 h 4778734"/>
                <a:gd name="connsiteX14" fmla="*/ 2759102 w 3490622"/>
                <a:gd name="connsiteY14" fmla="*/ 2989690 h 4778734"/>
                <a:gd name="connsiteX15" fmla="*/ 2051436 w 3490622"/>
                <a:gd name="connsiteY15" fmla="*/ 4007457 h 4778734"/>
                <a:gd name="connsiteX16" fmla="*/ 2210462 w 3490622"/>
                <a:gd name="connsiteY16" fmla="*/ 4778734 h 4778734"/>
                <a:gd name="connsiteX17" fmla="*/ 811033 w 3490622"/>
                <a:gd name="connsiteY17" fmla="*/ 4778734 h 4778734"/>
                <a:gd name="connsiteX0" fmla="*/ 755374 w 3434963"/>
                <a:gd name="connsiteY0" fmla="*/ 4778734 h 4778734"/>
                <a:gd name="connsiteX1" fmla="*/ 747422 w 3434963"/>
                <a:gd name="connsiteY1" fmla="*/ 4341412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46514"/>
                <a:gd name="connsiteY0" fmla="*/ 4778734 h 4778734"/>
                <a:gd name="connsiteX1" fmla="*/ 795131 w 3446514"/>
                <a:gd name="connsiteY1" fmla="*/ 4142631 h 4778734"/>
                <a:gd name="connsiteX2" fmla="*/ 381662 w 3446514"/>
                <a:gd name="connsiteY2" fmla="*/ 2313830 h 4778734"/>
                <a:gd name="connsiteX3" fmla="*/ 0 w 3446514"/>
                <a:gd name="connsiteY3" fmla="*/ 1017767 h 4778734"/>
                <a:gd name="connsiteX4" fmla="*/ 691763 w 3446514"/>
                <a:gd name="connsiteY4" fmla="*/ 2019631 h 4778734"/>
                <a:gd name="connsiteX5" fmla="*/ 612250 w 3446514"/>
                <a:gd name="connsiteY5" fmla="*/ 182880 h 4778734"/>
                <a:gd name="connsiteX6" fmla="*/ 1208598 w 3446514"/>
                <a:gd name="connsiteY6" fmla="*/ 1804946 h 4778734"/>
                <a:gd name="connsiteX7" fmla="*/ 1351721 w 3446514"/>
                <a:gd name="connsiteY7" fmla="*/ 0 h 4778734"/>
                <a:gd name="connsiteX8" fmla="*/ 1701579 w 3446514"/>
                <a:gd name="connsiteY8" fmla="*/ 1868557 h 4778734"/>
                <a:gd name="connsiteX9" fmla="*/ 2401294 w 3446514"/>
                <a:gd name="connsiteY9" fmla="*/ 333955 h 4778734"/>
                <a:gd name="connsiteX10" fmla="*/ 2138901 w 3446514"/>
                <a:gd name="connsiteY10" fmla="*/ 2003729 h 4778734"/>
                <a:gd name="connsiteX11" fmla="*/ 2250219 w 3446514"/>
                <a:gd name="connsiteY11" fmla="*/ 2759103 h 4778734"/>
                <a:gd name="connsiteX12" fmla="*/ 2568271 w 3446514"/>
                <a:gd name="connsiteY12" fmla="*/ 2361537 h 4778734"/>
                <a:gd name="connsiteX13" fmla="*/ 3434963 w 3446514"/>
                <a:gd name="connsiteY13" fmla="*/ 2210463 h 4778734"/>
                <a:gd name="connsiteX14" fmla="*/ 2703443 w 3446514"/>
                <a:gd name="connsiteY14" fmla="*/ 2989690 h 4778734"/>
                <a:gd name="connsiteX15" fmla="*/ 2043485 w 3446514"/>
                <a:gd name="connsiteY15" fmla="*/ 4055165 h 4778734"/>
                <a:gd name="connsiteX16" fmla="*/ 2154803 w 3446514"/>
                <a:gd name="connsiteY16" fmla="*/ 4778734 h 4778734"/>
                <a:gd name="connsiteX17" fmla="*/ 755374 w 3446514"/>
                <a:gd name="connsiteY17" fmla="*/ 4778734 h 4778734"/>
                <a:gd name="connsiteX0" fmla="*/ 755374 w 3448610"/>
                <a:gd name="connsiteY0" fmla="*/ 4778734 h 4778734"/>
                <a:gd name="connsiteX1" fmla="*/ 795131 w 3448610"/>
                <a:gd name="connsiteY1" fmla="*/ 4142631 h 4778734"/>
                <a:gd name="connsiteX2" fmla="*/ 381662 w 3448610"/>
                <a:gd name="connsiteY2" fmla="*/ 2313830 h 4778734"/>
                <a:gd name="connsiteX3" fmla="*/ 0 w 3448610"/>
                <a:gd name="connsiteY3" fmla="*/ 1017767 h 4778734"/>
                <a:gd name="connsiteX4" fmla="*/ 691763 w 3448610"/>
                <a:gd name="connsiteY4" fmla="*/ 2019631 h 4778734"/>
                <a:gd name="connsiteX5" fmla="*/ 612250 w 3448610"/>
                <a:gd name="connsiteY5" fmla="*/ 182880 h 4778734"/>
                <a:gd name="connsiteX6" fmla="*/ 1208598 w 3448610"/>
                <a:gd name="connsiteY6" fmla="*/ 1804946 h 4778734"/>
                <a:gd name="connsiteX7" fmla="*/ 1351721 w 3448610"/>
                <a:gd name="connsiteY7" fmla="*/ 0 h 4778734"/>
                <a:gd name="connsiteX8" fmla="*/ 1701579 w 3448610"/>
                <a:gd name="connsiteY8" fmla="*/ 1868557 h 4778734"/>
                <a:gd name="connsiteX9" fmla="*/ 2401294 w 3448610"/>
                <a:gd name="connsiteY9" fmla="*/ 333955 h 4778734"/>
                <a:gd name="connsiteX10" fmla="*/ 2138901 w 3448610"/>
                <a:gd name="connsiteY10" fmla="*/ 2003729 h 4778734"/>
                <a:gd name="connsiteX11" fmla="*/ 2250219 w 3448610"/>
                <a:gd name="connsiteY11" fmla="*/ 2759103 h 4778734"/>
                <a:gd name="connsiteX12" fmla="*/ 2687541 w 3448610"/>
                <a:gd name="connsiteY12" fmla="*/ 2313829 h 4778734"/>
                <a:gd name="connsiteX13" fmla="*/ 3434963 w 3448610"/>
                <a:gd name="connsiteY13" fmla="*/ 2210463 h 4778734"/>
                <a:gd name="connsiteX14" fmla="*/ 2703443 w 3448610"/>
                <a:gd name="connsiteY14" fmla="*/ 2989690 h 4778734"/>
                <a:gd name="connsiteX15" fmla="*/ 2043485 w 3448610"/>
                <a:gd name="connsiteY15" fmla="*/ 4055165 h 4778734"/>
                <a:gd name="connsiteX16" fmla="*/ 2154803 w 3448610"/>
                <a:gd name="connsiteY16" fmla="*/ 4778734 h 4778734"/>
                <a:gd name="connsiteX17" fmla="*/ 755374 w 3448610"/>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51801 w 3523460"/>
                <a:gd name="connsiteY6" fmla="*/ 1812897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31026 h 4731026"/>
                <a:gd name="connsiteX1" fmla="*/ 870139 w 3523460"/>
                <a:gd name="connsiteY1" fmla="*/ 4094923 h 4731026"/>
                <a:gd name="connsiteX2" fmla="*/ 432816 w 3523460"/>
                <a:gd name="connsiteY2" fmla="*/ 2274073 h 4731026"/>
                <a:gd name="connsiteX3" fmla="*/ 75008 w 3523460"/>
                <a:gd name="connsiteY3" fmla="*/ 970059 h 4731026"/>
                <a:gd name="connsiteX4" fmla="*/ 766771 w 3523460"/>
                <a:gd name="connsiteY4" fmla="*/ 1971923 h 4731026"/>
                <a:gd name="connsiteX5" fmla="*/ 711112 w 3523460"/>
                <a:gd name="connsiteY5" fmla="*/ 214685 h 4731026"/>
                <a:gd name="connsiteX6" fmla="*/ 1251801 w 3523460"/>
                <a:gd name="connsiteY6" fmla="*/ 1765189 h 4731026"/>
                <a:gd name="connsiteX7" fmla="*/ 1458534 w 3523460"/>
                <a:gd name="connsiteY7" fmla="*/ 0 h 4731026"/>
                <a:gd name="connsiteX8" fmla="*/ 1776587 w 3523460"/>
                <a:gd name="connsiteY8" fmla="*/ 1820849 h 4731026"/>
                <a:gd name="connsiteX9" fmla="*/ 2476302 w 3523460"/>
                <a:gd name="connsiteY9" fmla="*/ 286247 h 4731026"/>
                <a:gd name="connsiteX10" fmla="*/ 2213909 w 3523460"/>
                <a:gd name="connsiteY10" fmla="*/ 1956021 h 4731026"/>
                <a:gd name="connsiteX11" fmla="*/ 2325227 w 3523460"/>
                <a:gd name="connsiteY11" fmla="*/ 2711395 h 4731026"/>
                <a:gd name="connsiteX12" fmla="*/ 2762549 w 3523460"/>
                <a:gd name="connsiteY12" fmla="*/ 2266121 h 4731026"/>
                <a:gd name="connsiteX13" fmla="*/ 3509971 w 3523460"/>
                <a:gd name="connsiteY13" fmla="*/ 2162755 h 4731026"/>
                <a:gd name="connsiteX14" fmla="*/ 2778451 w 3523460"/>
                <a:gd name="connsiteY14" fmla="*/ 2941982 h 4731026"/>
                <a:gd name="connsiteX15" fmla="*/ 2118493 w 3523460"/>
                <a:gd name="connsiteY15" fmla="*/ 4007457 h 4731026"/>
                <a:gd name="connsiteX16" fmla="*/ 2229811 w 3523460"/>
                <a:gd name="connsiteY16" fmla="*/ 4731026 h 4731026"/>
                <a:gd name="connsiteX17" fmla="*/ 830382 w 3523460"/>
                <a:gd name="connsiteY17" fmla="*/ 4731026 h 473102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776587 w 3523460"/>
                <a:gd name="connsiteY9" fmla="*/ 1821199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75655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92761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838333 w 3523460"/>
                <a:gd name="connsiteY4" fmla="*/ 2003886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04092 w 3523460"/>
                <a:gd name="connsiteY7" fmla="*/ 1773290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05024 w 3523460"/>
                <a:gd name="connsiteY10" fmla="*/ 1813042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727477 w 3523460"/>
                <a:gd name="connsiteY0" fmla="*/ 5951236 h 5951236"/>
                <a:gd name="connsiteX1" fmla="*/ 870139 w 3523460"/>
                <a:gd name="connsiteY1" fmla="*/ 4094960 h 5951236"/>
                <a:gd name="connsiteX2" fmla="*/ 432816 w 3523460"/>
                <a:gd name="connsiteY2" fmla="*/ 2274110 h 5951236"/>
                <a:gd name="connsiteX3" fmla="*/ 75008 w 3523460"/>
                <a:gd name="connsiteY3" fmla="*/ 970096 h 5951236"/>
                <a:gd name="connsiteX4" fmla="*/ 750867 w 3523460"/>
                <a:gd name="connsiteY4" fmla="*/ 2107132 h 5951236"/>
                <a:gd name="connsiteX5" fmla="*/ 838333 w 3523460"/>
                <a:gd name="connsiteY5" fmla="*/ 2035571 h 5951236"/>
                <a:gd name="connsiteX6" fmla="*/ 711112 w 3523460"/>
                <a:gd name="connsiteY6" fmla="*/ 214722 h 5951236"/>
                <a:gd name="connsiteX7" fmla="*/ 1235897 w 3523460"/>
                <a:gd name="connsiteY7" fmla="*/ 1868593 h 5951236"/>
                <a:gd name="connsiteX8" fmla="*/ 1315411 w 3523460"/>
                <a:gd name="connsiteY8" fmla="*/ 1852690 h 5951236"/>
                <a:gd name="connsiteX9" fmla="*/ 1458534 w 3523460"/>
                <a:gd name="connsiteY9" fmla="*/ 37 h 5951236"/>
                <a:gd name="connsiteX10" fmla="*/ 1728878 w 3523460"/>
                <a:gd name="connsiteY10" fmla="*/ 1828836 h 5951236"/>
                <a:gd name="connsiteX11" fmla="*/ 1816344 w 3523460"/>
                <a:gd name="connsiteY11" fmla="*/ 1868594 h 5951236"/>
                <a:gd name="connsiteX12" fmla="*/ 2492205 w 3523460"/>
                <a:gd name="connsiteY12" fmla="*/ 333992 h 5951236"/>
                <a:gd name="connsiteX13" fmla="*/ 2221860 w 3523460"/>
                <a:gd name="connsiteY13" fmla="*/ 2011718 h 5951236"/>
                <a:gd name="connsiteX14" fmla="*/ 2325227 w 3523460"/>
                <a:gd name="connsiteY14" fmla="*/ 2711432 h 5951236"/>
                <a:gd name="connsiteX15" fmla="*/ 2762549 w 3523460"/>
                <a:gd name="connsiteY15" fmla="*/ 2266158 h 5951236"/>
                <a:gd name="connsiteX16" fmla="*/ 3509971 w 3523460"/>
                <a:gd name="connsiteY16" fmla="*/ 2162792 h 5951236"/>
                <a:gd name="connsiteX17" fmla="*/ 2778451 w 3523460"/>
                <a:gd name="connsiteY17" fmla="*/ 2942019 h 5951236"/>
                <a:gd name="connsiteX18" fmla="*/ 2118493 w 3523460"/>
                <a:gd name="connsiteY18" fmla="*/ 4007494 h 5951236"/>
                <a:gd name="connsiteX19" fmla="*/ 2229811 w 3523460"/>
                <a:gd name="connsiteY19" fmla="*/ 4731063 h 5951236"/>
                <a:gd name="connsiteX20" fmla="*/ 727477 w 3523460"/>
                <a:gd name="connsiteY20" fmla="*/ 5951236 h 5951236"/>
                <a:gd name="connsiteX0" fmla="*/ 727477 w 3523460"/>
                <a:gd name="connsiteY0" fmla="*/ 595123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727477 w 3523460"/>
                <a:gd name="connsiteY20" fmla="*/ 5951236 h 5980637"/>
                <a:gd name="connsiteX0" fmla="*/ 948466 w 3523460"/>
                <a:gd name="connsiteY0" fmla="*/ 447060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948466 w 3523460"/>
                <a:gd name="connsiteY20" fmla="*/ 4470606 h 5980637"/>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23479 w 3523460"/>
                <a:gd name="connsiteY0" fmla="*/ 448726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23479 w 3523460"/>
                <a:gd name="connsiteY20" fmla="*/ 4487266 h 4522103"/>
                <a:gd name="connsiteX0" fmla="*/ 923479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23479 w 3523460"/>
                <a:gd name="connsiteY20" fmla="*/ 4487266 h 4505443"/>
                <a:gd name="connsiteX0" fmla="*/ 931808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31808 w 3523460"/>
                <a:gd name="connsiteY20" fmla="*/ 4487266 h 4505443"/>
                <a:gd name="connsiteX0" fmla="*/ 931808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31808 w 3523460"/>
                <a:gd name="connsiteY20" fmla="*/ 4487266 h 4505443"/>
                <a:gd name="connsiteX0" fmla="*/ 931808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31808 w 3523460"/>
                <a:gd name="connsiteY20" fmla="*/ 4487266 h 4505443"/>
                <a:gd name="connsiteX0" fmla="*/ 931808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31808 w 3523460"/>
                <a:gd name="connsiteY20" fmla="*/ 4487266 h 45054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523460" h="4505443">
                  <a:moveTo>
                    <a:pt x="931808" y="4487266"/>
                  </a:moveTo>
                  <a:cubicBezTo>
                    <a:pt x="914969" y="4366857"/>
                    <a:pt x="952895" y="4293750"/>
                    <a:pt x="870139" y="4094960"/>
                  </a:cubicBezTo>
                  <a:cubicBezTo>
                    <a:pt x="560039" y="3546320"/>
                    <a:pt x="456669" y="2926117"/>
                    <a:pt x="432816" y="2274110"/>
                  </a:cubicBezTo>
                  <a:cubicBezTo>
                    <a:pt x="313547" y="1839439"/>
                    <a:pt x="-187386" y="1134423"/>
                    <a:pt x="75008" y="970096"/>
                  </a:cubicBezTo>
                  <a:cubicBezTo>
                    <a:pt x="248612" y="927688"/>
                    <a:pt x="623646" y="1934854"/>
                    <a:pt x="750867" y="2107132"/>
                  </a:cubicBezTo>
                  <a:cubicBezTo>
                    <a:pt x="790624" y="2183994"/>
                    <a:pt x="862187" y="2105807"/>
                    <a:pt x="838333" y="2035571"/>
                  </a:cubicBezTo>
                  <a:cubicBezTo>
                    <a:pt x="716413" y="1433922"/>
                    <a:pt x="427516" y="251827"/>
                    <a:pt x="711112" y="214722"/>
                  </a:cubicBezTo>
                  <a:cubicBezTo>
                    <a:pt x="909896" y="184242"/>
                    <a:pt x="1157709" y="1578371"/>
                    <a:pt x="1235897" y="1868593"/>
                  </a:cubicBezTo>
                  <a:cubicBezTo>
                    <a:pt x="1242524" y="1928227"/>
                    <a:pt x="1311436" y="2047497"/>
                    <a:pt x="1315411" y="1852690"/>
                  </a:cubicBezTo>
                  <a:cubicBezTo>
                    <a:pt x="1312761" y="1280197"/>
                    <a:pt x="1159035" y="-7915"/>
                    <a:pt x="1458534" y="37"/>
                  </a:cubicBezTo>
                  <a:cubicBezTo>
                    <a:pt x="1693099" y="-7916"/>
                    <a:pt x="1707674" y="1541264"/>
                    <a:pt x="1728878" y="1828836"/>
                  </a:cubicBezTo>
                  <a:cubicBezTo>
                    <a:pt x="1734180" y="1917625"/>
                    <a:pt x="1764661" y="1916301"/>
                    <a:pt x="1816344" y="1868594"/>
                  </a:cubicBezTo>
                  <a:cubicBezTo>
                    <a:pt x="2054883" y="1372963"/>
                    <a:pt x="2198007" y="241226"/>
                    <a:pt x="2492205" y="333992"/>
                  </a:cubicBezTo>
                  <a:cubicBezTo>
                    <a:pt x="2781103" y="421456"/>
                    <a:pt x="2314625" y="1471029"/>
                    <a:pt x="2221860" y="2011718"/>
                  </a:cubicBezTo>
                  <a:lnTo>
                    <a:pt x="2325227" y="2711432"/>
                  </a:lnTo>
                  <a:cubicBezTo>
                    <a:pt x="2439196" y="2563007"/>
                    <a:pt x="2584970" y="2406632"/>
                    <a:pt x="2762549" y="2266158"/>
                  </a:cubicBezTo>
                  <a:cubicBezTo>
                    <a:pt x="3043495" y="1897748"/>
                    <a:pt x="3618639" y="2022319"/>
                    <a:pt x="3509971" y="2162792"/>
                  </a:cubicBezTo>
                  <a:cubicBezTo>
                    <a:pt x="3266131" y="2446388"/>
                    <a:pt x="2982534" y="2594812"/>
                    <a:pt x="2778451" y="2942019"/>
                  </a:cubicBezTo>
                  <a:cubicBezTo>
                    <a:pt x="2558465" y="3336933"/>
                    <a:pt x="2370285" y="3707995"/>
                    <a:pt x="2118493" y="4007494"/>
                  </a:cubicBezTo>
                  <a:cubicBezTo>
                    <a:pt x="2106001" y="4229757"/>
                    <a:pt x="2081085" y="4264253"/>
                    <a:pt x="2118191" y="4505443"/>
                  </a:cubicBezTo>
                  <a:cubicBezTo>
                    <a:pt x="1725506" y="4488277"/>
                    <a:pt x="1324493" y="4504432"/>
                    <a:pt x="931808" y="448726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latin typeface="Alexandria" pitchFamily="2" charset="-78"/>
              </a:endParaRPr>
            </a:p>
          </p:txBody>
        </p:sp>
        <p:sp>
          <p:nvSpPr>
            <p:cNvPr id="12" name="Freeform 9">
              <a:extLst>
                <a:ext uri="{FF2B5EF4-FFF2-40B4-BE49-F238E27FC236}">
                  <a16:creationId xmlns:a16="http://schemas.microsoft.com/office/drawing/2014/main" id="{5FEBF55C-F838-457D-A3BB-1F2870C72AF9}"/>
                </a:ext>
              </a:extLst>
            </p:cNvPr>
            <p:cNvSpPr/>
            <p:nvPr/>
          </p:nvSpPr>
          <p:spPr>
            <a:xfrm flipH="1">
              <a:off x="1016436" y="5118688"/>
              <a:ext cx="1578802" cy="1483571"/>
            </a:xfrm>
            <a:custGeom>
              <a:avLst/>
              <a:gdLst/>
              <a:ahLst/>
              <a:cxnLst/>
              <a:rect l="l" t="t" r="r" b="b"/>
              <a:pathLst>
                <a:path w="1224747" h="1150872">
                  <a:moveTo>
                    <a:pt x="506983" y="13"/>
                  </a:moveTo>
                  <a:cubicBezTo>
                    <a:pt x="402878" y="-2751"/>
                    <a:pt x="456313" y="444994"/>
                    <a:pt x="457234" y="643991"/>
                  </a:cubicBezTo>
                  <a:cubicBezTo>
                    <a:pt x="455852" y="711705"/>
                    <a:pt x="431899" y="670247"/>
                    <a:pt x="429595" y="649519"/>
                  </a:cubicBezTo>
                  <a:cubicBezTo>
                    <a:pt x="402417" y="548638"/>
                    <a:pt x="316278" y="64042"/>
                    <a:pt x="247181" y="74637"/>
                  </a:cubicBezTo>
                  <a:cubicBezTo>
                    <a:pt x="148604" y="87535"/>
                    <a:pt x="249024" y="498428"/>
                    <a:pt x="291403" y="707560"/>
                  </a:cubicBezTo>
                  <a:cubicBezTo>
                    <a:pt x="299694" y="731974"/>
                    <a:pt x="274819" y="759151"/>
                    <a:pt x="261000" y="732434"/>
                  </a:cubicBezTo>
                  <a:cubicBezTo>
                    <a:pt x="216778" y="672551"/>
                    <a:pt x="86417" y="322462"/>
                    <a:pt x="26073" y="337203"/>
                  </a:cubicBezTo>
                  <a:cubicBezTo>
                    <a:pt x="-65135" y="394323"/>
                    <a:pt x="108988" y="639385"/>
                    <a:pt x="150446" y="790475"/>
                  </a:cubicBezTo>
                  <a:cubicBezTo>
                    <a:pt x="154996" y="914832"/>
                    <a:pt x="167867" y="1035860"/>
                    <a:pt x="198006" y="1150872"/>
                  </a:cubicBezTo>
                  <a:lnTo>
                    <a:pt x="894045" y="1150872"/>
                  </a:lnTo>
                  <a:lnTo>
                    <a:pt x="965784" y="1022639"/>
                  </a:lnTo>
                  <a:cubicBezTo>
                    <a:pt x="1036722" y="901951"/>
                    <a:pt x="1135300" y="850359"/>
                    <a:pt x="1220058" y="751781"/>
                  </a:cubicBezTo>
                  <a:cubicBezTo>
                    <a:pt x="1257831" y="702953"/>
                    <a:pt x="1057912" y="659653"/>
                    <a:pt x="960256" y="787711"/>
                  </a:cubicBezTo>
                  <a:cubicBezTo>
                    <a:pt x="898530" y="836540"/>
                    <a:pt x="847859" y="890895"/>
                    <a:pt x="808244" y="942487"/>
                  </a:cubicBezTo>
                  <a:lnTo>
                    <a:pt x="772314" y="699269"/>
                  </a:lnTo>
                  <a:cubicBezTo>
                    <a:pt x="804559" y="511326"/>
                    <a:pt x="966705" y="146497"/>
                    <a:pt x="866285" y="116095"/>
                  </a:cubicBezTo>
                  <a:cubicBezTo>
                    <a:pt x="764023" y="83850"/>
                    <a:pt x="714273" y="477239"/>
                    <a:pt x="631357" y="649519"/>
                  </a:cubicBezTo>
                  <a:cubicBezTo>
                    <a:pt x="613392" y="666102"/>
                    <a:pt x="602797" y="666562"/>
                    <a:pt x="600954" y="635699"/>
                  </a:cubicBezTo>
                  <a:cubicBezTo>
                    <a:pt x="593584" y="535740"/>
                    <a:pt x="588518" y="-2752"/>
                    <a:pt x="506983" y="1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latin typeface="Alexandria" pitchFamily="2" charset="-78"/>
              </a:endParaRPr>
            </a:p>
          </p:txBody>
        </p:sp>
      </p:grpSp>
      <p:sp>
        <p:nvSpPr>
          <p:cNvPr id="13" name="Freeform 2">
            <a:extLst>
              <a:ext uri="{FF2B5EF4-FFF2-40B4-BE49-F238E27FC236}">
                <a16:creationId xmlns:a16="http://schemas.microsoft.com/office/drawing/2014/main" id="{24EAF420-F53C-46CE-9EB8-224DFBAED09F}"/>
              </a:ext>
            </a:extLst>
          </p:cNvPr>
          <p:cNvSpPr/>
          <p:nvPr/>
        </p:nvSpPr>
        <p:spPr>
          <a:xfrm>
            <a:off x="5244107" y="3197900"/>
            <a:ext cx="2016176" cy="3675650"/>
          </a:xfrm>
          <a:custGeom>
            <a:avLst/>
            <a:gdLst>
              <a:gd name="connsiteX0" fmla="*/ 811033 w 3490622"/>
              <a:gd name="connsiteY0" fmla="*/ 4778734 h 4778734"/>
              <a:gd name="connsiteX1" fmla="*/ 803081 w 3490622"/>
              <a:gd name="connsiteY1" fmla="*/ 4341412 h 4778734"/>
              <a:gd name="connsiteX2" fmla="*/ 437321 w 3490622"/>
              <a:gd name="connsiteY2" fmla="*/ 2313830 h 4778734"/>
              <a:gd name="connsiteX3" fmla="*/ 0 w 3490622"/>
              <a:gd name="connsiteY3" fmla="*/ 938254 h 4778734"/>
              <a:gd name="connsiteX4" fmla="*/ 747422 w 3490622"/>
              <a:gd name="connsiteY4" fmla="*/ 2019631 h 4778734"/>
              <a:gd name="connsiteX5" fmla="*/ 667909 w 3490622"/>
              <a:gd name="connsiteY5" fmla="*/ 182880 h 4778734"/>
              <a:gd name="connsiteX6" fmla="*/ 1264257 w 3490622"/>
              <a:gd name="connsiteY6" fmla="*/ 1804946 h 4778734"/>
              <a:gd name="connsiteX7" fmla="*/ 1407380 w 3490622"/>
              <a:gd name="connsiteY7" fmla="*/ 0 h 4778734"/>
              <a:gd name="connsiteX8" fmla="*/ 1757238 w 3490622"/>
              <a:gd name="connsiteY8" fmla="*/ 1868557 h 4778734"/>
              <a:gd name="connsiteX9" fmla="*/ 2456953 w 3490622"/>
              <a:gd name="connsiteY9" fmla="*/ 333955 h 4778734"/>
              <a:gd name="connsiteX10" fmla="*/ 2194560 w 3490622"/>
              <a:gd name="connsiteY10" fmla="*/ 2003729 h 4778734"/>
              <a:gd name="connsiteX11" fmla="*/ 2305878 w 3490622"/>
              <a:gd name="connsiteY11" fmla="*/ 2759103 h 4778734"/>
              <a:gd name="connsiteX12" fmla="*/ 2623930 w 3490622"/>
              <a:gd name="connsiteY12" fmla="*/ 2361537 h 4778734"/>
              <a:gd name="connsiteX13" fmla="*/ 3490622 w 3490622"/>
              <a:gd name="connsiteY13" fmla="*/ 2210463 h 4778734"/>
              <a:gd name="connsiteX14" fmla="*/ 2759102 w 3490622"/>
              <a:gd name="connsiteY14" fmla="*/ 2989690 h 4778734"/>
              <a:gd name="connsiteX15" fmla="*/ 2051436 w 3490622"/>
              <a:gd name="connsiteY15" fmla="*/ 4007457 h 4778734"/>
              <a:gd name="connsiteX16" fmla="*/ 2210462 w 3490622"/>
              <a:gd name="connsiteY16" fmla="*/ 4778734 h 4778734"/>
              <a:gd name="connsiteX17" fmla="*/ 811033 w 3490622"/>
              <a:gd name="connsiteY17" fmla="*/ 4778734 h 4778734"/>
              <a:gd name="connsiteX0" fmla="*/ 755374 w 3434963"/>
              <a:gd name="connsiteY0" fmla="*/ 4778734 h 4778734"/>
              <a:gd name="connsiteX1" fmla="*/ 747422 w 3434963"/>
              <a:gd name="connsiteY1" fmla="*/ 4341412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46514"/>
              <a:gd name="connsiteY0" fmla="*/ 4778734 h 4778734"/>
              <a:gd name="connsiteX1" fmla="*/ 795131 w 3446514"/>
              <a:gd name="connsiteY1" fmla="*/ 4142631 h 4778734"/>
              <a:gd name="connsiteX2" fmla="*/ 381662 w 3446514"/>
              <a:gd name="connsiteY2" fmla="*/ 2313830 h 4778734"/>
              <a:gd name="connsiteX3" fmla="*/ 0 w 3446514"/>
              <a:gd name="connsiteY3" fmla="*/ 1017767 h 4778734"/>
              <a:gd name="connsiteX4" fmla="*/ 691763 w 3446514"/>
              <a:gd name="connsiteY4" fmla="*/ 2019631 h 4778734"/>
              <a:gd name="connsiteX5" fmla="*/ 612250 w 3446514"/>
              <a:gd name="connsiteY5" fmla="*/ 182880 h 4778734"/>
              <a:gd name="connsiteX6" fmla="*/ 1208598 w 3446514"/>
              <a:gd name="connsiteY6" fmla="*/ 1804946 h 4778734"/>
              <a:gd name="connsiteX7" fmla="*/ 1351721 w 3446514"/>
              <a:gd name="connsiteY7" fmla="*/ 0 h 4778734"/>
              <a:gd name="connsiteX8" fmla="*/ 1701579 w 3446514"/>
              <a:gd name="connsiteY8" fmla="*/ 1868557 h 4778734"/>
              <a:gd name="connsiteX9" fmla="*/ 2401294 w 3446514"/>
              <a:gd name="connsiteY9" fmla="*/ 333955 h 4778734"/>
              <a:gd name="connsiteX10" fmla="*/ 2138901 w 3446514"/>
              <a:gd name="connsiteY10" fmla="*/ 2003729 h 4778734"/>
              <a:gd name="connsiteX11" fmla="*/ 2250219 w 3446514"/>
              <a:gd name="connsiteY11" fmla="*/ 2759103 h 4778734"/>
              <a:gd name="connsiteX12" fmla="*/ 2568271 w 3446514"/>
              <a:gd name="connsiteY12" fmla="*/ 2361537 h 4778734"/>
              <a:gd name="connsiteX13" fmla="*/ 3434963 w 3446514"/>
              <a:gd name="connsiteY13" fmla="*/ 2210463 h 4778734"/>
              <a:gd name="connsiteX14" fmla="*/ 2703443 w 3446514"/>
              <a:gd name="connsiteY14" fmla="*/ 2989690 h 4778734"/>
              <a:gd name="connsiteX15" fmla="*/ 2043485 w 3446514"/>
              <a:gd name="connsiteY15" fmla="*/ 4055165 h 4778734"/>
              <a:gd name="connsiteX16" fmla="*/ 2154803 w 3446514"/>
              <a:gd name="connsiteY16" fmla="*/ 4778734 h 4778734"/>
              <a:gd name="connsiteX17" fmla="*/ 755374 w 3446514"/>
              <a:gd name="connsiteY17" fmla="*/ 4778734 h 4778734"/>
              <a:gd name="connsiteX0" fmla="*/ 755374 w 3448610"/>
              <a:gd name="connsiteY0" fmla="*/ 4778734 h 4778734"/>
              <a:gd name="connsiteX1" fmla="*/ 795131 w 3448610"/>
              <a:gd name="connsiteY1" fmla="*/ 4142631 h 4778734"/>
              <a:gd name="connsiteX2" fmla="*/ 381662 w 3448610"/>
              <a:gd name="connsiteY2" fmla="*/ 2313830 h 4778734"/>
              <a:gd name="connsiteX3" fmla="*/ 0 w 3448610"/>
              <a:gd name="connsiteY3" fmla="*/ 1017767 h 4778734"/>
              <a:gd name="connsiteX4" fmla="*/ 691763 w 3448610"/>
              <a:gd name="connsiteY4" fmla="*/ 2019631 h 4778734"/>
              <a:gd name="connsiteX5" fmla="*/ 612250 w 3448610"/>
              <a:gd name="connsiteY5" fmla="*/ 182880 h 4778734"/>
              <a:gd name="connsiteX6" fmla="*/ 1208598 w 3448610"/>
              <a:gd name="connsiteY6" fmla="*/ 1804946 h 4778734"/>
              <a:gd name="connsiteX7" fmla="*/ 1351721 w 3448610"/>
              <a:gd name="connsiteY7" fmla="*/ 0 h 4778734"/>
              <a:gd name="connsiteX8" fmla="*/ 1701579 w 3448610"/>
              <a:gd name="connsiteY8" fmla="*/ 1868557 h 4778734"/>
              <a:gd name="connsiteX9" fmla="*/ 2401294 w 3448610"/>
              <a:gd name="connsiteY9" fmla="*/ 333955 h 4778734"/>
              <a:gd name="connsiteX10" fmla="*/ 2138901 w 3448610"/>
              <a:gd name="connsiteY10" fmla="*/ 2003729 h 4778734"/>
              <a:gd name="connsiteX11" fmla="*/ 2250219 w 3448610"/>
              <a:gd name="connsiteY11" fmla="*/ 2759103 h 4778734"/>
              <a:gd name="connsiteX12" fmla="*/ 2687541 w 3448610"/>
              <a:gd name="connsiteY12" fmla="*/ 2313829 h 4778734"/>
              <a:gd name="connsiteX13" fmla="*/ 3434963 w 3448610"/>
              <a:gd name="connsiteY13" fmla="*/ 2210463 h 4778734"/>
              <a:gd name="connsiteX14" fmla="*/ 2703443 w 3448610"/>
              <a:gd name="connsiteY14" fmla="*/ 2989690 h 4778734"/>
              <a:gd name="connsiteX15" fmla="*/ 2043485 w 3448610"/>
              <a:gd name="connsiteY15" fmla="*/ 4055165 h 4778734"/>
              <a:gd name="connsiteX16" fmla="*/ 2154803 w 3448610"/>
              <a:gd name="connsiteY16" fmla="*/ 4778734 h 4778734"/>
              <a:gd name="connsiteX17" fmla="*/ 755374 w 3448610"/>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51801 w 3523460"/>
              <a:gd name="connsiteY6" fmla="*/ 1812897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31026 h 4731026"/>
              <a:gd name="connsiteX1" fmla="*/ 870139 w 3523460"/>
              <a:gd name="connsiteY1" fmla="*/ 4094923 h 4731026"/>
              <a:gd name="connsiteX2" fmla="*/ 432816 w 3523460"/>
              <a:gd name="connsiteY2" fmla="*/ 2274073 h 4731026"/>
              <a:gd name="connsiteX3" fmla="*/ 75008 w 3523460"/>
              <a:gd name="connsiteY3" fmla="*/ 970059 h 4731026"/>
              <a:gd name="connsiteX4" fmla="*/ 766771 w 3523460"/>
              <a:gd name="connsiteY4" fmla="*/ 1971923 h 4731026"/>
              <a:gd name="connsiteX5" fmla="*/ 711112 w 3523460"/>
              <a:gd name="connsiteY5" fmla="*/ 214685 h 4731026"/>
              <a:gd name="connsiteX6" fmla="*/ 1251801 w 3523460"/>
              <a:gd name="connsiteY6" fmla="*/ 1765189 h 4731026"/>
              <a:gd name="connsiteX7" fmla="*/ 1458534 w 3523460"/>
              <a:gd name="connsiteY7" fmla="*/ 0 h 4731026"/>
              <a:gd name="connsiteX8" fmla="*/ 1776587 w 3523460"/>
              <a:gd name="connsiteY8" fmla="*/ 1820849 h 4731026"/>
              <a:gd name="connsiteX9" fmla="*/ 2476302 w 3523460"/>
              <a:gd name="connsiteY9" fmla="*/ 286247 h 4731026"/>
              <a:gd name="connsiteX10" fmla="*/ 2213909 w 3523460"/>
              <a:gd name="connsiteY10" fmla="*/ 1956021 h 4731026"/>
              <a:gd name="connsiteX11" fmla="*/ 2325227 w 3523460"/>
              <a:gd name="connsiteY11" fmla="*/ 2711395 h 4731026"/>
              <a:gd name="connsiteX12" fmla="*/ 2762549 w 3523460"/>
              <a:gd name="connsiteY12" fmla="*/ 2266121 h 4731026"/>
              <a:gd name="connsiteX13" fmla="*/ 3509971 w 3523460"/>
              <a:gd name="connsiteY13" fmla="*/ 2162755 h 4731026"/>
              <a:gd name="connsiteX14" fmla="*/ 2778451 w 3523460"/>
              <a:gd name="connsiteY14" fmla="*/ 2941982 h 4731026"/>
              <a:gd name="connsiteX15" fmla="*/ 2118493 w 3523460"/>
              <a:gd name="connsiteY15" fmla="*/ 4007457 h 4731026"/>
              <a:gd name="connsiteX16" fmla="*/ 2229811 w 3523460"/>
              <a:gd name="connsiteY16" fmla="*/ 4731026 h 4731026"/>
              <a:gd name="connsiteX17" fmla="*/ 830382 w 3523460"/>
              <a:gd name="connsiteY17" fmla="*/ 4731026 h 473102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776587 w 3523460"/>
              <a:gd name="connsiteY9" fmla="*/ 1821199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75655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92761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838333 w 3523460"/>
              <a:gd name="connsiteY4" fmla="*/ 2003886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04092 w 3523460"/>
              <a:gd name="connsiteY7" fmla="*/ 1773290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05024 w 3523460"/>
              <a:gd name="connsiteY10" fmla="*/ 1813042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727477 w 3523460"/>
              <a:gd name="connsiteY0" fmla="*/ 5951236 h 5951236"/>
              <a:gd name="connsiteX1" fmla="*/ 870139 w 3523460"/>
              <a:gd name="connsiteY1" fmla="*/ 4094960 h 5951236"/>
              <a:gd name="connsiteX2" fmla="*/ 432816 w 3523460"/>
              <a:gd name="connsiteY2" fmla="*/ 2274110 h 5951236"/>
              <a:gd name="connsiteX3" fmla="*/ 75008 w 3523460"/>
              <a:gd name="connsiteY3" fmla="*/ 970096 h 5951236"/>
              <a:gd name="connsiteX4" fmla="*/ 750867 w 3523460"/>
              <a:gd name="connsiteY4" fmla="*/ 2107132 h 5951236"/>
              <a:gd name="connsiteX5" fmla="*/ 838333 w 3523460"/>
              <a:gd name="connsiteY5" fmla="*/ 2035571 h 5951236"/>
              <a:gd name="connsiteX6" fmla="*/ 711112 w 3523460"/>
              <a:gd name="connsiteY6" fmla="*/ 214722 h 5951236"/>
              <a:gd name="connsiteX7" fmla="*/ 1235897 w 3523460"/>
              <a:gd name="connsiteY7" fmla="*/ 1868593 h 5951236"/>
              <a:gd name="connsiteX8" fmla="*/ 1315411 w 3523460"/>
              <a:gd name="connsiteY8" fmla="*/ 1852690 h 5951236"/>
              <a:gd name="connsiteX9" fmla="*/ 1458534 w 3523460"/>
              <a:gd name="connsiteY9" fmla="*/ 37 h 5951236"/>
              <a:gd name="connsiteX10" fmla="*/ 1728878 w 3523460"/>
              <a:gd name="connsiteY10" fmla="*/ 1828836 h 5951236"/>
              <a:gd name="connsiteX11" fmla="*/ 1816344 w 3523460"/>
              <a:gd name="connsiteY11" fmla="*/ 1868594 h 5951236"/>
              <a:gd name="connsiteX12" fmla="*/ 2492205 w 3523460"/>
              <a:gd name="connsiteY12" fmla="*/ 333992 h 5951236"/>
              <a:gd name="connsiteX13" fmla="*/ 2221860 w 3523460"/>
              <a:gd name="connsiteY13" fmla="*/ 2011718 h 5951236"/>
              <a:gd name="connsiteX14" fmla="*/ 2325227 w 3523460"/>
              <a:gd name="connsiteY14" fmla="*/ 2711432 h 5951236"/>
              <a:gd name="connsiteX15" fmla="*/ 2762549 w 3523460"/>
              <a:gd name="connsiteY15" fmla="*/ 2266158 h 5951236"/>
              <a:gd name="connsiteX16" fmla="*/ 3509971 w 3523460"/>
              <a:gd name="connsiteY16" fmla="*/ 2162792 h 5951236"/>
              <a:gd name="connsiteX17" fmla="*/ 2778451 w 3523460"/>
              <a:gd name="connsiteY17" fmla="*/ 2942019 h 5951236"/>
              <a:gd name="connsiteX18" fmla="*/ 2118493 w 3523460"/>
              <a:gd name="connsiteY18" fmla="*/ 4007494 h 5951236"/>
              <a:gd name="connsiteX19" fmla="*/ 2229811 w 3523460"/>
              <a:gd name="connsiteY19" fmla="*/ 4731063 h 5951236"/>
              <a:gd name="connsiteX20" fmla="*/ 727477 w 3523460"/>
              <a:gd name="connsiteY20" fmla="*/ 5951236 h 5951236"/>
              <a:gd name="connsiteX0" fmla="*/ 727477 w 3523460"/>
              <a:gd name="connsiteY0" fmla="*/ 595123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727477 w 3523460"/>
              <a:gd name="connsiteY20" fmla="*/ 5951236 h 5980637"/>
              <a:gd name="connsiteX0" fmla="*/ 727477 w 3523460"/>
              <a:gd name="connsiteY0" fmla="*/ 5951236 h 5953756"/>
              <a:gd name="connsiteX1" fmla="*/ 870139 w 3523460"/>
              <a:gd name="connsiteY1" fmla="*/ 4094960 h 5953756"/>
              <a:gd name="connsiteX2" fmla="*/ 432816 w 3523460"/>
              <a:gd name="connsiteY2" fmla="*/ 2274110 h 5953756"/>
              <a:gd name="connsiteX3" fmla="*/ 75008 w 3523460"/>
              <a:gd name="connsiteY3" fmla="*/ 970096 h 5953756"/>
              <a:gd name="connsiteX4" fmla="*/ 750867 w 3523460"/>
              <a:gd name="connsiteY4" fmla="*/ 2107132 h 5953756"/>
              <a:gd name="connsiteX5" fmla="*/ 838333 w 3523460"/>
              <a:gd name="connsiteY5" fmla="*/ 2035571 h 5953756"/>
              <a:gd name="connsiteX6" fmla="*/ 711112 w 3523460"/>
              <a:gd name="connsiteY6" fmla="*/ 214722 h 5953756"/>
              <a:gd name="connsiteX7" fmla="*/ 1235897 w 3523460"/>
              <a:gd name="connsiteY7" fmla="*/ 1868593 h 5953756"/>
              <a:gd name="connsiteX8" fmla="*/ 1315411 w 3523460"/>
              <a:gd name="connsiteY8" fmla="*/ 1852690 h 5953756"/>
              <a:gd name="connsiteX9" fmla="*/ 1458534 w 3523460"/>
              <a:gd name="connsiteY9" fmla="*/ 37 h 5953756"/>
              <a:gd name="connsiteX10" fmla="*/ 1728878 w 3523460"/>
              <a:gd name="connsiteY10" fmla="*/ 1828836 h 5953756"/>
              <a:gd name="connsiteX11" fmla="*/ 1816344 w 3523460"/>
              <a:gd name="connsiteY11" fmla="*/ 1868594 h 5953756"/>
              <a:gd name="connsiteX12" fmla="*/ 2492205 w 3523460"/>
              <a:gd name="connsiteY12" fmla="*/ 333992 h 5953756"/>
              <a:gd name="connsiteX13" fmla="*/ 2221860 w 3523460"/>
              <a:gd name="connsiteY13" fmla="*/ 2011718 h 5953756"/>
              <a:gd name="connsiteX14" fmla="*/ 2325227 w 3523460"/>
              <a:gd name="connsiteY14" fmla="*/ 2711432 h 5953756"/>
              <a:gd name="connsiteX15" fmla="*/ 2762549 w 3523460"/>
              <a:gd name="connsiteY15" fmla="*/ 2266158 h 5953756"/>
              <a:gd name="connsiteX16" fmla="*/ 3509971 w 3523460"/>
              <a:gd name="connsiteY16" fmla="*/ 2162792 h 5953756"/>
              <a:gd name="connsiteX17" fmla="*/ 2778451 w 3523460"/>
              <a:gd name="connsiteY17" fmla="*/ 2942019 h 5953756"/>
              <a:gd name="connsiteX18" fmla="*/ 2118493 w 3523460"/>
              <a:gd name="connsiteY18" fmla="*/ 4007494 h 5953756"/>
              <a:gd name="connsiteX19" fmla="*/ 2312583 w 3523460"/>
              <a:gd name="connsiteY19" fmla="*/ 5948200 h 5953756"/>
              <a:gd name="connsiteX20" fmla="*/ 727477 w 3523460"/>
              <a:gd name="connsiteY20" fmla="*/ 5951236 h 5953756"/>
              <a:gd name="connsiteX0" fmla="*/ 727477 w 3523460"/>
              <a:gd name="connsiteY0" fmla="*/ 5951236 h 5957469"/>
              <a:gd name="connsiteX1" fmla="*/ 870139 w 3523460"/>
              <a:gd name="connsiteY1" fmla="*/ 4094960 h 5957469"/>
              <a:gd name="connsiteX2" fmla="*/ 432816 w 3523460"/>
              <a:gd name="connsiteY2" fmla="*/ 2274110 h 5957469"/>
              <a:gd name="connsiteX3" fmla="*/ 75008 w 3523460"/>
              <a:gd name="connsiteY3" fmla="*/ 970096 h 5957469"/>
              <a:gd name="connsiteX4" fmla="*/ 750867 w 3523460"/>
              <a:gd name="connsiteY4" fmla="*/ 2107132 h 5957469"/>
              <a:gd name="connsiteX5" fmla="*/ 838333 w 3523460"/>
              <a:gd name="connsiteY5" fmla="*/ 2035571 h 5957469"/>
              <a:gd name="connsiteX6" fmla="*/ 711112 w 3523460"/>
              <a:gd name="connsiteY6" fmla="*/ 214722 h 5957469"/>
              <a:gd name="connsiteX7" fmla="*/ 1235897 w 3523460"/>
              <a:gd name="connsiteY7" fmla="*/ 1868593 h 5957469"/>
              <a:gd name="connsiteX8" fmla="*/ 1315411 w 3523460"/>
              <a:gd name="connsiteY8" fmla="*/ 1852690 h 5957469"/>
              <a:gd name="connsiteX9" fmla="*/ 1458534 w 3523460"/>
              <a:gd name="connsiteY9" fmla="*/ 37 h 5957469"/>
              <a:gd name="connsiteX10" fmla="*/ 1728878 w 3523460"/>
              <a:gd name="connsiteY10" fmla="*/ 1828836 h 5957469"/>
              <a:gd name="connsiteX11" fmla="*/ 1816344 w 3523460"/>
              <a:gd name="connsiteY11" fmla="*/ 1868594 h 5957469"/>
              <a:gd name="connsiteX12" fmla="*/ 2492205 w 3523460"/>
              <a:gd name="connsiteY12" fmla="*/ 333992 h 5957469"/>
              <a:gd name="connsiteX13" fmla="*/ 2221860 w 3523460"/>
              <a:gd name="connsiteY13" fmla="*/ 2011718 h 5957469"/>
              <a:gd name="connsiteX14" fmla="*/ 2325227 w 3523460"/>
              <a:gd name="connsiteY14" fmla="*/ 2711432 h 5957469"/>
              <a:gd name="connsiteX15" fmla="*/ 2762549 w 3523460"/>
              <a:gd name="connsiteY15" fmla="*/ 2266158 h 5957469"/>
              <a:gd name="connsiteX16" fmla="*/ 3509971 w 3523460"/>
              <a:gd name="connsiteY16" fmla="*/ 2162792 h 5957469"/>
              <a:gd name="connsiteX17" fmla="*/ 2778451 w 3523460"/>
              <a:gd name="connsiteY17" fmla="*/ 2942019 h 5957469"/>
              <a:gd name="connsiteX18" fmla="*/ 2118493 w 3523460"/>
              <a:gd name="connsiteY18" fmla="*/ 4007494 h 5957469"/>
              <a:gd name="connsiteX19" fmla="*/ 2317218 w 3523460"/>
              <a:gd name="connsiteY19" fmla="*/ 5957469 h 5957469"/>
              <a:gd name="connsiteX20" fmla="*/ 727477 w 3523460"/>
              <a:gd name="connsiteY20" fmla="*/ 5951236 h 5957469"/>
              <a:gd name="connsiteX0" fmla="*/ 727477 w 3523460"/>
              <a:gd name="connsiteY0" fmla="*/ 5951236 h 5957469"/>
              <a:gd name="connsiteX1" fmla="*/ 870139 w 3523460"/>
              <a:gd name="connsiteY1" fmla="*/ 4094960 h 5957469"/>
              <a:gd name="connsiteX2" fmla="*/ 432816 w 3523460"/>
              <a:gd name="connsiteY2" fmla="*/ 2274110 h 5957469"/>
              <a:gd name="connsiteX3" fmla="*/ 75008 w 3523460"/>
              <a:gd name="connsiteY3" fmla="*/ 970096 h 5957469"/>
              <a:gd name="connsiteX4" fmla="*/ 750867 w 3523460"/>
              <a:gd name="connsiteY4" fmla="*/ 2107132 h 5957469"/>
              <a:gd name="connsiteX5" fmla="*/ 838333 w 3523460"/>
              <a:gd name="connsiteY5" fmla="*/ 2035571 h 5957469"/>
              <a:gd name="connsiteX6" fmla="*/ 711112 w 3523460"/>
              <a:gd name="connsiteY6" fmla="*/ 214722 h 5957469"/>
              <a:gd name="connsiteX7" fmla="*/ 1235897 w 3523460"/>
              <a:gd name="connsiteY7" fmla="*/ 1868593 h 5957469"/>
              <a:gd name="connsiteX8" fmla="*/ 1315411 w 3523460"/>
              <a:gd name="connsiteY8" fmla="*/ 1852690 h 5957469"/>
              <a:gd name="connsiteX9" fmla="*/ 1458534 w 3523460"/>
              <a:gd name="connsiteY9" fmla="*/ 37 h 5957469"/>
              <a:gd name="connsiteX10" fmla="*/ 1728878 w 3523460"/>
              <a:gd name="connsiteY10" fmla="*/ 1828836 h 5957469"/>
              <a:gd name="connsiteX11" fmla="*/ 1816344 w 3523460"/>
              <a:gd name="connsiteY11" fmla="*/ 1868594 h 5957469"/>
              <a:gd name="connsiteX12" fmla="*/ 2492205 w 3523460"/>
              <a:gd name="connsiteY12" fmla="*/ 333992 h 5957469"/>
              <a:gd name="connsiteX13" fmla="*/ 2221860 w 3523460"/>
              <a:gd name="connsiteY13" fmla="*/ 2011718 h 5957469"/>
              <a:gd name="connsiteX14" fmla="*/ 2325227 w 3523460"/>
              <a:gd name="connsiteY14" fmla="*/ 2711432 h 5957469"/>
              <a:gd name="connsiteX15" fmla="*/ 2762549 w 3523460"/>
              <a:gd name="connsiteY15" fmla="*/ 2266158 h 5957469"/>
              <a:gd name="connsiteX16" fmla="*/ 3509971 w 3523460"/>
              <a:gd name="connsiteY16" fmla="*/ 2162792 h 5957469"/>
              <a:gd name="connsiteX17" fmla="*/ 2778451 w 3523460"/>
              <a:gd name="connsiteY17" fmla="*/ 2942019 h 5957469"/>
              <a:gd name="connsiteX18" fmla="*/ 2118493 w 3523460"/>
              <a:gd name="connsiteY18" fmla="*/ 4007494 h 5957469"/>
              <a:gd name="connsiteX19" fmla="*/ 2317218 w 3523460"/>
              <a:gd name="connsiteY19" fmla="*/ 5957469 h 5957469"/>
              <a:gd name="connsiteX20" fmla="*/ 727477 w 3523460"/>
              <a:gd name="connsiteY20" fmla="*/ 5951236 h 5957469"/>
              <a:gd name="connsiteX0" fmla="*/ 727477 w 3523460"/>
              <a:gd name="connsiteY0" fmla="*/ 5951236 h 6423553"/>
              <a:gd name="connsiteX1" fmla="*/ 870139 w 3523460"/>
              <a:gd name="connsiteY1" fmla="*/ 4094960 h 6423553"/>
              <a:gd name="connsiteX2" fmla="*/ 432816 w 3523460"/>
              <a:gd name="connsiteY2" fmla="*/ 2274110 h 6423553"/>
              <a:gd name="connsiteX3" fmla="*/ 75008 w 3523460"/>
              <a:gd name="connsiteY3" fmla="*/ 970096 h 6423553"/>
              <a:gd name="connsiteX4" fmla="*/ 750867 w 3523460"/>
              <a:gd name="connsiteY4" fmla="*/ 2107132 h 6423553"/>
              <a:gd name="connsiteX5" fmla="*/ 838333 w 3523460"/>
              <a:gd name="connsiteY5" fmla="*/ 2035571 h 6423553"/>
              <a:gd name="connsiteX6" fmla="*/ 711112 w 3523460"/>
              <a:gd name="connsiteY6" fmla="*/ 214722 h 6423553"/>
              <a:gd name="connsiteX7" fmla="*/ 1235897 w 3523460"/>
              <a:gd name="connsiteY7" fmla="*/ 1868593 h 6423553"/>
              <a:gd name="connsiteX8" fmla="*/ 1315411 w 3523460"/>
              <a:gd name="connsiteY8" fmla="*/ 1852690 h 6423553"/>
              <a:gd name="connsiteX9" fmla="*/ 1458534 w 3523460"/>
              <a:gd name="connsiteY9" fmla="*/ 37 h 6423553"/>
              <a:gd name="connsiteX10" fmla="*/ 1728878 w 3523460"/>
              <a:gd name="connsiteY10" fmla="*/ 1828836 h 6423553"/>
              <a:gd name="connsiteX11" fmla="*/ 1816344 w 3523460"/>
              <a:gd name="connsiteY11" fmla="*/ 1868594 h 6423553"/>
              <a:gd name="connsiteX12" fmla="*/ 2492205 w 3523460"/>
              <a:gd name="connsiteY12" fmla="*/ 333992 h 6423553"/>
              <a:gd name="connsiteX13" fmla="*/ 2221860 w 3523460"/>
              <a:gd name="connsiteY13" fmla="*/ 2011718 h 6423553"/>
              <a:gd name="connsiteX14" fmla="*/ 2325227 w 3523460"/>
              <a:gd name="connsiteY14" fmla="*/ 2711432 h 6423553"/>
              <a:gd name="connsiteX15" fmla="*/ 2762549 w 3523460"/>
              <a:gd name="connsiteY15" fmla="*/ 2266158 h 6423553"/>
              <a:gd name="connsiteX16" fmla="*/ 3509971 w 3523460"/>
              <a:gd name="connsiteY16" fmla="*/ 2162792 h 6423553"/>
              <a:gd name="connsiteX17" fmla="*/ 2778451 w 3523460"/>
              <a:gd name="connsiteY17" fmla="*/ 2942019 h 6423553"/>
              <a:gd name="connsiteX18" fmla="*/ 2118493 w 3523460"/>
              <a:gd name="connsiteY18" fmla="*/ 4007494 h 6423553"/>
              <a:gd name="connsiteX19" fmla="*/ 2400448 w 3523460"/>
              <a:gd name="connsiteY19" fmla="*/ 6423553 h 6423553"/>
              <a:gd name="connsiteX20" fmla="*/ 727477 w 3523460"/>
              <a:gd name="connsiteY20" fmla="*/ 5951236 h 6423553"/>
              <a:gd name="connsiteX0" fmla="*/ 760768 w 3523460"/>
              <a:gd name="connsiteY0" fmla="*/ 6400675 h 6423553"/>
              <a:gd name="connsiteX1" fmla="*/ 870139 w 3523460"/>
              <a:gd name="connsiteY1" fmla="*/ 4094960 h 6423553"/>
              <a:gd name="connsiteX2" fmla="*/ 432816 w 3523460"/>
              <a:gd name="connsiteY2" fmla="*/ 2274110 h 6423553"/>
              <a:gd name="connsiteX3" fmla="*/ 75008 w 3523460"/>
              <a:gd name="connsiteY3" fmla="*/ 970096 h 6423553"/>
              <a:gd name="connsiteX4" fmla="*/ 750867 w 3523460"/>
              <a:gd name="connsiteY4" fmla="*/ 2107132 h 6423553"/>
              <a:gd name="connsiteX5" fmla="*/ 838333 w 3523460"/>
              <a:gd name="connsiteY5" fmla="*/ 2035571 h 6423553"/>
              <a:gd name="connsiteX6" fmla="*/ 711112 w 3523460"/>
              <a:gd name="connsiteY6" fmla="*/ 214722 h 6423553"/>
              <a:gd name="connsiteX7" fmla="*/ 1235897 w 3523460"/>
              <a:gd name="connsiteY7" fmla="*/ 1868593 h 6423553"/>
              <a:gd name="connsiteX8" fmla="*/ 1315411 w 3523460"/>
              <a:gd name="connsiteY8" fmla="*/ 1852690 h 6423553"/>
              <a:gd name="connsiteX9" fmla="*/ 1458534 w 3523460"/>
              <a:gd name="connsiteY9" fmla="*/ 37 h 6423553"/>
              <a:gd name="connsiteX10" fmla="*/ 1728878 w 3523460"/>
              <a:gd name="connsiteY10" fmla="*/ 1828836 h 6423553"/>
              <a:gd name="connsiteX11" fmla="*/ 1816344 w 3523460"/>
              <a:gd name="connsiteY11" fmla="*/ 1868594 h 6423553"/>
              <a:gd name="connsiteX12" fmla="*/ 2492205 w 3523460"/>
              <a:gd name="connsiteY12" fmla="*/ 333992 h 6423553"/>
              <a:gd name="connsiteX13" fmla="*/ 2221860 w 3523460"/>
              <a:gd name="connsiteY13" fmla="*/ 2011718 h 6423553"/>
              <a:gd name="connsiteX14" fmla="*/ 2325227 w 3523460"/>
              <a:gd name="connsiteY14" fmla="*/ 2711432 h 6423553"/>
              <a:gd name="connsiteX15" fmla="*/ 2762549 w 3523460"/>
              <a:gd name="connsiteY15" fmla="*/ 2266158 h 6423553"/>
              <a:gd name="connsiteX16" fmla="*/ 3509971 w 3523460"/>
              <a:gd name="connsiteY16" fmla="*/ 2162792 h 6423553"/>
              <a:gd name="connsiteX17" fmla="*/ 2778451 w 3523460"/>
              <a:gd name="connsiteY17" fmla="*/ 2942019 h 6423553"/>
              <a:gd name="connsiteX18" fmla="*/ 2118493 w 3523460"/>
              <a:gd name="connsiteY18" fmla="*/ 4007494 h 6423553"/>
              <a:gd name="connsiteX19" fmla="*/ 2400448 w 3523460"/>
              <a:gd name="connsiteY19" fmla="*/ 6423553 h 6423553"/>
              <a:gd name="connsiteX20" fmla="*/ 760768 w 3523460"/>
              <a:gd name="connsiteY20" fmla="*/ 6400675 h 6423553"/>
              <a:gd name="connsiteX0" fmla="*/ 710831 w 3523460"/>
              <a:gd name="connsiteY0" fmla="*/ 6400675 h 6423553"/>
              <a:gd name="connsiteX1" fmla="*/ 870139 w 3523460"/>
              <a:gd name="connsiteY1" fmla="*/ 4094960 h 6423553"/>
              <a:gd name="connsiteX2" fmla="*/ 432816 w 3523460"/>
              <a:gd name="connsiteY2" fmla="*/ 2274110 h 6423553"/>
              <a:gd name="connsiteX3" fmla="*/ 75008 w 3523460"/>
              <a:gd name="connsiteY3" fmla="*/ 970096 h 6423553"/>
              <a:gd name="connsiteX4" fmla="*/ 750867 w 3523460"/>
              <a:gd name="connsiteY4" fmla="*/ 2107132 h 6423553"/>
              <a:gd name="connsiteX5" fmla="*/ 838333 w 3523460"/>
              <a:gd name="connsiteY5" fmla="*/ 2035571 h 6423553"/>
              <a:gd name="connsiteX6" fmla="*/ 711112 w 3523460"/>
              <a:gd name="connsiteY6" fmla="*/ 214722 h 6423553"/>
              <a:gd name="connsiteX7" fmla="*/ 1235897 w 3523460"/>
              <a:gd name="connsiteY7" fmla="*/ 1868593 h 6423553"/>
              <a:gd name="connsiteX8" fmla="*/ 1315411 w 3523460"/>
              <a:gd name="connsiteY8" fmla="*/ 1852690 h 6423553"/>
              <a:gd name="connsiteX9" fmla="*/ 1458534 w 3523460"/>
              <a:gd name="connsiteY9" fmla="*/ 37 h 6423553"/>
              <a:gd name="connsiteX10" fmla="*/ 1728878 w 3523460"/>
              <a:gd name="connsiteY10" fmla="*/ 1828836 h 6423553"/>
              <a:gd name="connsiteX11" fmla="*/ 1816344 w 3523460"/>
              <a:gd name="connsiteY11" fmla="*/ 1868594 h 6423553"/>
              <a:gd name="connsiteX12" fmla="*/ 2492205 w 3523460"/>
              <a:gd name="connsiteY12" fmla="*/ 333992 h 6423553"/>
              <a:gd name="connsiteX13" fmla="*/ 2221860 w 3523460"/>
              <a:gd name="connsiteY13" fmla="*/ 2011718 h 6423553"/>
              <a:gd name="connsiteX14" fmla="*/ 2325227 w 3523460"/>
              <a:gd name="connsiteY14" fmla="*/ 2711432 h 6423553"/>
              <a:gd name="connsiteX15" fmla="*/ 2762549 w 3523460"/>
              <a:gd name="connsiteY15" fmla="*/ 2266158 h 6423553"/>
              <a:gd name="connsiteX16" fmla="*/ 3509971 w 3523460"/>
              <a:gd name="connsiteY16" fmla="*/ 2162792 h 6423553"/>
              <a:gd name="connsiteX17" fmla="*/ 2778451 w 3523460"/>
              <a:gd name="connsiteY17" fmla="*/ 2942019 h 6423553"/>
              <a:gd name="connsiteX18" fmla="*/ 2118493 w 3523460"/>
              <a:gd name="connsiteY18" fmla="*/ 4007494 h 6423553"/>
              <a:gd name="connsiteX19" fmla="*/ 2400448 w 3523460"/>
              <a:gd name="connsiteY19" fmla="*/ 6423553 h 6423553"/>
              <a:gd name="connsiteX20" fmla="*/ 710831 w 3523460"/>
              <a:gd name="connsiteY20" fmla="*/ 6400675 h 64235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523460" h="6423553">
                <a:moveTo>
                  <a:pt x="710831" y="6400675"/>
                </a:moveTo>
                <a:cubicBezTo>
                  <a:pt x="724083" y="6188641"/>
                  <a:pt x="864838" y="4410361"/>
                  <a:pt x="870139" y="4094960"/>
                </a:cubicBezTo>
                <a:cubicBezTo>
                  <a:pt x="560039" y="3546320"/>
                  <a:pt x="456669" y="2926117"/>
                  <a:pt x="432816" y="2274110"/>
                </a:cubicBezTo>
                <a:cubicBezTo>
                  <a:pt x="313547" y="1839439"/>
                  <a:pt x="-187386" y="1134423"/>
                  <a:pt x="75008" y="970096"/>
                </a:cubicBezTo>
                <a:cubicBezTo>
                  <a:pt x="248612" y="927688"/>
                  <a:pt x="623646" y="1934854"/>
                  <a:pt x="750867" y="2107132"/>
                </a:cubicBezTo>
                <a:cubicBezTo>
                  <a:pt x="790624" y="2183994"/>
                  <a:pt x="862187" y="2105807"/>
                  <a:pt x="838333" y="2035571"/>
                </a:cubicBezTo>
                <a:cubicBezTo>
                  <a:pt x="716413" y="1433922"/>
                  <a:pt x="427516" y="251827"/>
                  <a:pt x="711112" y="214722"/>
                </a:cubicBezTo>
                <a:cubicBezTo>
                  <a:pt x="909896" y="184242"/>
                  <a:pt x="1157709" y="1578371"/>
                  <a:pt x="1235897" y="1868593"/>
                </a:cubicBezTo>
                <a:cubicBezTo>
                  <a:pt x="1242524" y="1928227"/>
                  <a:pt x="1311436" y="2047497"/>
                  <a:pt x="1315411" y="1852690"/>
                </a:cubicBezTo>
                <a:cubicBezTo>
                  <a:pt x="1312761" y="1280197"/>
                  <a:pt x="1159035" y="-7915"/>
                  <a:pt x="1458534" y="37"/>
                </a:cubicBezTo>
                <a:cubicBezTo>
                  <a:pt x="1693099" y="-7916"/>
                  <a:pt x="1707674" y="1541264"/>
                  <a:pt x="1728878" y="1828836"/>
                </a:cubicBezTo>
                <a:cubicBezTo>
                  <a:pt x="1734180" y="1917625"/>
                  <a:pt x="1764661" y="1916301"/>
                  <a:pt x="1816344" y="1868594"/>
                </a:cubicBezTo>
                <a:cubicBezTo>
                  <a:pt x="2054883" y="1372963"/>
                  <a:pt x="2198007" y="241226"/>
                  <a:pt x="2492205" y="333992"/>
                </a:cubicBezTo>
                <a:cubicBezTo>
                  <a:pt x="2781103" y="421456"/>
                  <a:pt x="2314625" y="1471029"/>
                  <a:pt x="2221860" y="2011718"/>
                </a:cubicBezTo>
                <a:lnTo>
                  <a:pt x="2325227" y="2711432"/>
                </a:lnTo>
                <a:cubicBezTo>
                  <a:pt x="2439196" y="2563007"/>
                  <a:pt x="2584970" y="2406632"/>
                  <a:pt x="2762549" y="2266158"/>
                </a:cubicBezTo>
                <a:cubicBezTo>
                  <a:pt x="3043495" y="1897748"/>
                  <a:pt x="3618639" y="2022319"/>
                  <a:pt x="3509971" y="2162792"/>
                </a:cubicBezTo>
                <a:cubicBezTo>
                  <a:pt x="3266131" y="2446388"/>
                  <a:pt x="2982534" y="2594812"/>
                  <a:pt x="2778451" y="2942019"/>
                </a:cubicBezTo>
                <a:cubicBezTo>
                  <a:pt x="2558465" y="3336933"/>
                  <a:pt x="2370285" y="3707995"/>
                  <a:pt x="2118493" y="4007494"/>
                </a:cubicBezTo>
                <a:cubicBezTo>
                  <a:pt x="2147648" y="4296392"/>
                  <a:pt x="2363342" y="6182363"/>
                  <a:pt x="2400448" y="6423553"/>
                </a:cubicBezTo>
                <a:lnTo>
                  <a:pt x="710831" y="6400675"/>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latin typeface="Alexandria" pitchFamily="2" charset="-78"/>
            </a:endParaRPr>
          </a:p>
        </p:txBody>
      </p:sp>
      <p:sp>
        <p:nvSpPr>
          <p:cNvPr id="14" name="Teardrop 13">
            <a:extLst>
              <a:ext uri="{FF2B5EF4-FFF2-40B4-BE49-F238E27FC236}">
                <a16:creationId xmlns:a16="http://schemas.microsoft.com/office/drawing/2014/main" id="{E2E864E8-0102-48FD-85BD-F24EB75FE781}"/>
              </a:ext>
            </a:extLst>
          </p:cNvPr>
          <p:cNvSpPr/>
          <p:nvPr/>
        </p:nvSpPr>
        <p:spPr>
          <a:xfrm rot="8100000">
            <a:off x="5624318" y="1771875"/>
            <a:ext cx="949254" cy="949254"/>
          </a:xfrm>
          <a:prstGeom prst="teardrop">
            <a:avLst>
              <a:gd name="adj" fmla="val 13155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latin typeface="Alexandria" pitchFamily="2" charset="-78"/>
            </a:endParaRPr>
          </a:p>
        </p:txBody>
      </p:sp>
      <p:sp>
        <p:nvSpPr>
          <p:cNvPr id="16" name="TextBox 15">
            <a:extLst>
              <a:ext uri="{FF2B5EF4-FFF2-40B4-BE49-F238E27FC236}">
                <a16:creationId xmlns:a16="http://schemas.microsoft.com/office/drawing/2014/main" id="{C0489DE0-863C-486E-BA5B-95D27B12225A}"/>
              </a:ext>
            </a:extLst>
          </p:cNvPr>
          <p:cNvSpPr txBox="1"/>
          <p:nvPr/>
        </p:nvSpPr>
        <p:spPr>
          <a:xfrm>
            <a:off x="7200665" y="5740564"/>
            <a:ext cx="4246206" cy="46166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تزايد الخلافات داخل الجماعات</a:t>
            </a:r>
          </a:p>
        </p:txBody>
      </p:sp>
      <p:sp>
        <p:nvSpPr>
          <p:cNvPr id="20" name="TextBox 19">
            <a:extLst>
              <a:ext uri="{FF2B5EF4-FFF2-40B4-BE49-F238E27FC236}">
                <a16:creationId xmlns:a16="http://schemas.microsoft.com/office/drawing/2014/main" id="{F7B46B91-3CDF-4738-8A63-58D12EA9D86B}"/>
              </a:ext>
            </a:extLst>
          </p:cNvPr>
          <p:cNvSpPr txBox="1"/>
          <p:nvPr/>
        </p:nvSpPr>
        <p:spPr>
          <a:xfrm>
            <a:off x="7950617" y="2771120"/>
            <a:ext cx="3705712" cy="46166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انعدام الثقة والاحترام</a:t>
            </a:r>
          </a:p>
        </p:txBody>
      </p:sp>
      <p:sp>
        <p:nvSpPr>
          <p:cNvPr id="26" name="TextBox 25">
            <a:extLst>
              <a:ext uri="{FF2B5EF4-FFF2-40B4-BE49-F238E27FC236}">
                <a16:creationId xmlns:a16="http://schemas.microsoft.com/office/drawing/2014/main" id="{0A5675E9-D305-432A-8A06-656A732381A7}"/>
              </a:ext>
            </a:extLst>
          </p:cNvPr>
          <p:cNvSpPr txBox="1"/>
          <p:nvPr/>
        </p:nvSpPr>
        <p:spPr>
          <a:xfrm>
            <a:off x="19106" y="2660517"/>
            <a:ext cx="4365396"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رداءة الاتصالات أفقيًا وعموديًا</a:t>
            </a:r>
          </a:p>
        </p:txBody>
      </p:sp>
      <p:sp>
        <p:nvSpPr>
          <p:cNvPr id="31" name="Teardrop 30">
            <a:extLst>
              <a:ext uri="{FF2B5EF4-FFF2-40B4-BE49-F238E27FC236}">
                <a16:creationId xmlns:a16="http://schemas.microsoft.com/office/drawing/2014/main" id="{830E9FFC-7409-414A-8670-BF88DA686E6E}"/>
              </a:ext>
            </a:extLst>
          </p:cNvPr>
          <p:cNvSpPr/>
          <p:nvPr/>
        </p:nvSpPr>
        <p:spPr>
          <a:xfrm rot="5400000">
            <a:off x="4251959" y="2226777"/>
            <a:ext cx="949254" cy="949254"/>
          </a:xfrm>
          <a:prstGeom prst="teardrop">
            <a:avLst>
              <a:gd name="adj" fmla="val 13155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latin typeface="Alexandria" pitchFamily="2" charset="-78"/>
            </a:endParaRPr>
          </a:p>
        </p:txBody>
      </p:sp>
      <p:sp>
        <p:nvSpPr>
          <p:cNvPr id="32" name="Teardrop 31">
            <a:extLst>
              <a:ext uri="{FF2B5EF4-FFF2-40B4-BE49-F238E27FC236}">
                <a16:creationId xmlns:a16="http://schemas.microsoft.com/office/drawing/2014/main" id="{96EB9849-1CA6-46BF-9674-38D7016D42D8}"/>
              </a:ext>
            </a:extLst>
          </p:cNvPr>
          <p:cNvSpPr/>
          <p:nvPr/>
        </p:nvSpPr>
        <p:spPr>
          <a:xfrm rot="16200000" flipH="1">
            <a:off x="7028339" y="2268869"/>
            <a:ext cx="949254" cy="949254"/>
          </a:xfrm>
          <a:prstGeom prst="teardrop">
            <a:avLst>
              <a:gd name="adj" fmla="val 13155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latin typeface="Alexandria" pitchFamily="2" charset="-78"/>
            </a:endParaRPr>
          </a:p>
        </p:txBody>
      </p:sp>
      <p:sp>
        <p:nvSpPr>
          <p:cNvPr id="35" name="Teardrop 34">
            <a:extLst>
              <a:ext uri="{FF2B5EF4-FFF2-40B4-BE49-F238E27FC236}">
                <a16:creationId xmlns:a16="http://schemas.microsoft.com/office/drawing/2014/main" id="{52C6FDFE-F410-4186-BE19-8A7AD6666DC0}"/>
              </a:ext>
            </a:extLst>
          </p:cNvPr>
          <p:cNvSpPr/>
          <p:nvPr/>
        </p:nvSpPr>
        <p:spPr>
          <a:xfrm rot="2700000">
            <a:off x="3687779" y="3425235"/>
            <a:ext cx="949254" cy="949254"/>
          </a:xfrm>
          <a:prstGeom prst="teardrop">
            <a:avLst>
              <a:gd name="adj" fmla="val 131554"/>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latin typeface="Alexandria" pitchFamily="2" charset="-78"/>
            </a:endParaRPr>
          </a:p>
        </p:txBody>
      </p:sp>
      <p:sp>
        <p:nvSpPr>
          <p:cNvPr id="41" name="TextBox 40">
            <a:extLst>
              <a:ext uri="{FF2B5EF4-FFF2-40B4-BE49-F238E27FC236}">
                <a16:creationId xmlns:a16="http://schemas.microsoft.com/office/drawing/2014/main" id="{3418555A-DEDC-4C4E-8C6C-D9EA1B84B293}"/>
              </a:ext>
            </a:extLst>
          </p:cNvPr>
          <p:cNvSpPr txBox="1"/>
          <p:nvPr/>
        </p:nvSpPr>
        <p:spPr>
          <a:xfrm>
            <a:off x="1197421" y="4850350"/>
            <a:ext cx="2661246" cy="461665"/>
          </a:xfrm>
          <a:prstGeom prst="rect">
            <a:avLst/>
          </a:prstGeom>
          <a:noFill/>
        </p:spPr>
        <p:txBody>
          <a:bodyPr wrap="square">
            <a:spAutoFit/>
          </a:bodyPr>
          <a:lstStyle/>
          <a:p>
            <a:pPr algn="r" rtl="1"/>
            <a:r>
              <a:rPr lang="ar-JO" sz="2400" b="0" i="0" dirty="0">
                <a:solidFill>
                  <a:srgbClr val="333333"/>
                </a:solidFill>
                <a:effectLst/>
                <a:latin typeface="Arimo"/>
                <a:cs typeface="Alexandria" pitchFamily="2" charset="-78"/>
              </a:rPr>
              <a:t> فقدان التعاون</a:t>
            </a:r>
          </a:p>
        </p:txBody>
      </p:sp>
      <p:sp>
        <p:nvSpPr>
          <p:cNvPr id="42" name="Teardrop 41">
            <a:extLst>
              <a:ext uri="{FF2B5EF4-FFF2-40B4-BE49-F238E27FC236}">
                <a16:creationId xmlns:a16="http://schemas.microsoft.com/office/drawing/2014/main" id="{423AD03B-E0DB-4BF6-8D64-19C09A7192C5}"/>
              </a:ext>
            </a:extLst>
          </p:cNvPr>
          <p:cNvSpPr/>
          <p:nvPr/>
        </p:nvSpPr>
        <p:spPr>
          <a:xfrm rot="16200000" flipH="1">
            <a:off x="7860148" y="3317799"/>
            <a:ext cx="949254" cy="949254"/>
          </a:xfrm>
          <a:prstGeom prst="teardrop">
            <a:avLst>
              <a:gd name="adj" fmla="val 131554"/>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latin typeface="Alexandria" pitchFamily="2" charset="-78"/>
            </a:endParaRPr>
          </a:p>
        </p:txBody>
      </p:sp>
      <p:sp>
        <p:nvSpPr>
          <p:cNvPr id="27" name="TextBox 26">
            <a:extLst>
              <a:ext uri="{FF2B5EF4-FFF2-40B4-BE49-F238E27FC236}">
                <a16:creationId xmlns:a16="http://schemas.microsoft.com/office/drawing/2014/main" id="{DF277B80-984D-4950-B41C-8B36ADA72102}"/>
              </a:ext>
            </a:extLst>
          </p:cNvPr>
          <p:cNvSpPr txBox="1"/>
          <p:nvPr/>
        </p:nvSpPr>
        <p:spPr>
          <a:xfrm>
            <a:off x="7616692" y="4437081"/>
            <a:ext cx="4246206" cy="461665"/>
          </a:xfrm>
          <a:prstGeom prst="rect">
            <a:avLst/>
          </a:prstGeom>
          <a:noFill/>
        </p:spPr>
        <p:txBody>
          <a:bodyPr wrap="square">
            <a:spAutoFit/>
          </a:bodyPr>
          <a:lstStyle/>
          <a:p>
            <a:r>
              <a:rPr kumimoji="0" lang="ar-JO" sz="2400" b="0" i="0" u="none" strike="noStrike" kern="0" cap="none" spc="0" normalizeH="0" baseline="0" noProof="0" dirty="0">
                <a:ln>
                  <a:noFill/>
                </a:ln>
                <a:solidFill>
                  <a:srgbClr val="333333"/>
                </a:solidFill>
                <a:effectLst/>
                <a:uLnTx/>
                <a:uFillTx/>
                <a:latin typeface="Arimo"/>
                <a:cs typeface="Alexandria" pitchFamily="2" charset="-78"/>
                <a:sym typeface="Arial"/>
              </a:rPr>
              <a:t> تشويه أو تحريف المعلومات</a:t>
            </a:r>
            <a:endParaRPr lang="en-GB" dirty="0">
              <a:latin typeface="Alexandria" pitchFamily="2" charset="-78"/>
              <a:cs typeface="Alexandria" pitchFamily="2" charset="-78"/>
            </a:endParaRPr>
          </a:p>
        </p:txBody>
      </p:sp>
      <p:sp>
        <p:nvSpPr>
          <p:cNvPr id="28" name="TextBox 27">
            <a:extLst>
              <a:ext uri="{FF2B5EF4-FFF2-40B4-BE49-F238E27FC236}">
                <a16:creationId xmlns:a16="http://schemas.microsoft.com/office/drawing/2014/main" id="{613988D4-E98C-4270-9DA2-5E85BEEE7DCC}"/>
              </a:ext>
            </a:extLst>
          </p:cNvPr>
          <p:cNvSpPr txBox="1"/>
          <p:nvPr/>
        </p:nvSpPr>
        <p:spPr>
          <a:xfrm>
            <a:off x="-42299" y="3865138"/>
            <a:ext cx="3748984" cy="461665"/>
          </a:xfrm>
          <a:prstGeom prst="rect">
            <a:avLst/>
          </a:prstGeom>
          <a:noFill/>
        </p:spPr>
        <p:txBody>
          <a:bodyPr wrap="square">
            <a:spAutoFit/>
          </a:bodyPr>
          <a:lstStyle/>
          <a:p>
            <a:pPr marR="0" lvl="0" algn="r" defTabSz="914400" rtl="1" eaLnBrk="1" fontAlgn="auto" latinLnBrk="0" hangingPunct="1">
              <a:lnSpc>
                <a:spcPct val="100000"/>
              </a:lnSpc>
              <a:spcBef>
                <a:spcPts val="0"/>
              </a:spcBef>
              <a:spcAft>
                <a:spcPts val="0"/>
              </a:spcAft>
              <a:buClr>
                <a:srgbClr val="000000"/>
              </a:buClr>
              <a:buSzTx/>
              <a:tabLst/>
              <a:defRPr/>
            </a:pPr>
            <a:r>
              <a:rPr kumimoji="0" lang="ar-JO" sz="2400" b="0" i="0" u="none" strike="noStrike" kern="0" cap="none" spc="0" normalizeH="0" baseline="0" noProof="0" dirty="0">
                <a:ln>
                  <a:noFill/>
                </a:ln>
                <a:solidFill>
                  <a:srgbClr val="333333"/>
                </a:solidFill>
                <a:effectLst/>
                <a:uLnTx/>
                <a:uFillTx/>
                <a:latin typeface="Alexandria" pitchFamily="2" charset="-78"/>
                <a:cs typeface="Alexandria" pitchFamily="2" charset="-78"/>
                <a:sym typeface="Arial"/>
              </a:rPr>
              <a:t>انخفاض الروح المعنوية</a:t>
            </a:r>
          </a:p>
        </p:txBody>
      </p:sp>
      <p:sp>
        <p:nvSpPr>
          <p:cNvPr id="33" name="TextBox 32">
            <a:extLst>
              <a:ext uri="{FF2B5EF4-FFF2-40B4-BE49-F238E27FC236}">
                <a16:creationId xmlns:a16="http://schemas.microsoft.com/office/drawing/2014/main" id="{0682E039-7F76-4C75-AE3D-2AD032A06207}"/>
              </a:ext>
            </a:extLst>
          </p:cNvPr>
          <p:cNvSpPr txBox="1"/>
          <p:nvPr/>
        </p:nvSpPr>
        <p:spPr>
          <a:xfrm>
            <a:off x="374195" y="1369004"/>
            <a:ext cx="11640617" cy="707886"/>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0"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من الضروري الإشارة هنا بأن الجذور العميقة لأسباب الصّراع تنبع من المحيط التنظيمي المتمثل بالبيئة، والاستراتيجية، والتكنولوجيا، والثقافة.</a:t>
            </a:r>
          </a:p>
        </p:txBody>
      </p:sp>
      <p:sp>
        <p:nvSpPr>
          <p:cNvPr id="36" name="TextBox 35">
            <a:extLst>
              <a:ext uri="{FF2B5EF4-FFF2-40B4-BE49-F238E27FC236}">
                <a16:creationId xmlns:a16="http://schemas.microsoft.com/office/drawing/2014/main" id="{99B9EEA9-8047-41F9-9B54-82E42CA320A6}"/>
              </a:ext>
            </a:extLst>
          </p:cNvPr>
          <p:cNvSpPr txBox="1"/>
          <p:nvPr/>
        </p:nvSpPr>
        <p:spPr>
          <a:xfrm>
            <a:off x="143115" y="5692096"/>
            <a:ext cx="5147330" cy="461665"/>
          </a:xfrm>
          <a:prstGeom prst="rect">
            <a:avLst/>
          </a:prstGeom>
          <a:noFill/>
        </p:spPr>
        <p:txBody>
          <a:bodyPr wrap="square">
            <a:spAutoFit/>
          </a:bodyPr>
          <a:lstStyle/>
          <a:p>
            <a:pPr marR="0" lvl="0" algn="ctr" defTabSz="914400" rtl="1" eaLnBrk="1" fontAlgn="auto" latinLnBrk="0" hangingPunct="1">
              <a:lnSpc>
                <a:spcPct val="100000"/>
              </a:lnSpc>
              <a:spcBef>
                <a:spcPts val="0"/>
              </a:spcBef>
              <a:spcAft>
                <a:spcPts val="0"/>
              </a:spcAft>
              <a:buClr>
                <a:srgbClr val="000000"/>
              </a:buClr>
              <a:buSzTx/>
              <a:tabLst/>
              <a:defRPr/>
            </a:pPr>
            <a:r>
              <a:rPr kumimoji="0" lang="ar-AE" sz="2400" b="0" i="0" u="none" strike="noStrike" kern="0" cap="none" spc="0" normalizeH="0" baseline="0" noProof="0" dirty="0">
                <a:ln>
                  <a:noFill/>
                </a:ln>
                <a:solidFill>
                  <a:srgbClr val="333333"/>
                </a:solidFill>
                <a:effectLst/>
                <a:uLnTx/>
                <a:uFillTx/>
                <a:latin typeface="Arimo"/>
                <a:cs typeface="Alexandria" pitchFamily="2" charset="-78"/>
                <a:sym typeface="Arial"/>
              </a:rPr>
              <a:t>إصدار المزيد من</a:t>
            </a:r>
            <a:r>
              <a:rPr kumimoji="0" lang="ar-JO" sz="2400" b="0" i="0" u="none" strike="noStrike" kern="0" cap="none" spc="0" normalizeH="0" baseline="0" noProof="0" dirty="0">
                <a:ln>
                  <a:noFill/>
                </a:ln>
                <a:solidFill>
                  <a:srgbClr val="333333"/>
                </a:solidFill>
                <a:effectLst/>
                <a:uLnTx/>
                <a:uFillTx/>
                <a:latin typeface="Arimo"/>
                <a:cs typeface="Alexandria" pitchFamily="2" charset="-78"/>
                <a:sym typeface="Arial"/>
              </a:rPr>
              <a:t> القواعد والتعليمات</a:t>
            </a:r>
          </a:p>
        </p:txBody>
      </p:sp>
      <p:pic>
        <p:nvPicPr>
          <p:cNvPr id="15" name="Graphic 21">
            <a:extLst>
              <a:ext uri="{FF2B5EF4-FFF2-40B4-BE49-F238E27FC236}">
                <a16:creationId xmlns:a16="http://schemas.microsoft.com/office/drawing/2014/main" id="{BED07D3D-59AA-E926-5990-E3DEBDCF881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sp>
        <p:nvSpPr>
          <p:cNvPr id="17" name="TextBox 16">
            <a:extLst>
              <a:ext uri="{FF2B5EF4-FFF2-40B4-BE49-F238E27FC236}">
                <a16:creationId xmlns:a16="http://schemas.microsoft.com/office/drawing/2014/main" id="{647DDE12-F91A-9D5F-10BC-BF49D89BA951}"/>
              </a:ext>
            </a:extLst>
          </p:cNvPr>
          <p:cNvSpPr txBox="1"/>
          <p:nvPr/>
        </p:nvSpPr>
        <p:spPr>
          <a:xfrm>
            <a:off x="1199456" y="317889"/>
            <a:ext cx="8159712" cy="400110"/>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أسباب الصّراع ومؤشراته </a:t>
            </a:r>
            <a:r>
              <a:rPr kumimoji="0" lang="en-GB" sz="20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Reasons of conflict &amp; its Indices:</a:t>
            </a:r>
          </a:p>
        </p:txBody>
      </p:sp>
    </p:spTree>
    <p:extLst>
      <p:ext uri="{BB962C8B-B14F-4D97-AF65-F5344CB8AC3E}">
        <p14:creationId xmlns:p14="http://schemas.microsoft.com/office/powerpoint/2010/main" val="14424254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 name="Rectangle 23"/>
          <p:cNvSpPr/>
          <p:nvPr/>
        </p:nvSpPr>
        <p:spPr>
          <a:xfrm>
            <a:off x="6168008" y="2102626"/>
            <a:ext cx="5699735" cy="1231103"/>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SA" sz="2000" b="1" dirty="0">
                <a:latin typeface="Alexandria" pitchFamily="2" charset="-78"/>
                <a:cs typeface="Alexandria" pitchFamily="2" charset="-78"/>
              </a:rPr>
              <a:t>النظرة التقليدية للصراع  :  ظاهرة سلبية</a:t>
            </a:r>
            <a:endParaRPr lang="ko-KR" altLang="en-US" sz="2000" b="1" dirty="0">
              <a:latin typeface="Alexandria" pitchFamily="2" charset="-78"/>
            </a:endParaRPr>
          </a:p>
        </p:txBody>
      </p:sp>
      <p:sp>
        <p:nvSpPr>
          <p:cNvPr id="25" name="Rectangle 24"/>
          <p:cNvSpPr/>
          <p:nvPr/>
        </p:nvSpPr>
        <p:spPr>
          <a:xfrm>
            <a:off x="6168008" y="3504878"/>
            <a:ext cx="5699735" cy="264300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يعتبر الصّراع حالة يمكن تجنبها.</a:t>
            </a:r>
          </a:p>
          <a:p>
            <a:pPr marL="342900" indent="-342900" algn="r" rtl="1">
              <a:lnSpc>
                <a:spcPct val="150000"/>
              </a:lnSpc>
              <a:buFont typeface="Arial" panose="020B0604020202020204" pitchFamily="34" charset="0"/>
              <a:buChar char="•"/>
            </a:pPr>
            <a:r>
              <a:rPr lang="ar-JO" altLang="ko-KR" sz="2000" dirty="0">
                <a:latin typeface="Alexandria" pitchFamily="2" charset="-78"/>
                <a:cs typeface="Alexandria" pitchFamily="2" charset="-78"/>
              </a:rPr>
              <a:t>يظهر الصّراع نتيجة لمشاكل شخصية في التنظيم ويحدث بواسطة أشخاص معينين.</a:t>
            </a:r>
          </a:p>
          <a:p>
            <a:pPr marL="342900" indent="-342900" algn="r" rtl="1">
              <a:lnSpc>
                <a:spcPct val="150000"/>
              </a:lnSpc>
              <a:buFont typeface="Arial" panose="020B0604020202020204" pitchFamily="34" charset="0"/>
              <a:buChar char="•"/>
            </a:pPr>
            <a:r>
              <a:rPr lang="ar-JO" altLang="ko-KR" sz="2000" dirty="0">
                <a:latin typeface="Alexandria" pitchFamily="2" charset="-78"/>
                <a:cs typeface="Alexandria" pitchFamily="2" charset="-78"/>
              </a:rPr>
              <a:t>يجب ان تلعب السلطة دورًا فعالاً لمنع حدوثه.</a:t>
            </a:r>
          </a:p>
          <a:p>
            <a:pPr marL="342900" indent="-342900" algn="r" rtl="1">
              <a:lnSpc>
                <a:spcPct val="150000"/>
              </a:lnSpc>
              <a:buFont typeface="Arial" panose="020B0604020202020204" pitchFamily="34" charset="0"/>
              <a:buChar char="•"/>
            </a:pPr>
            <a:r>
              <a:rPr lang="ar-JO" altLang="ko-KR" sz="2000" dirty="0">
                <a:latin typeface="Alexandria" pitchFamily="2" charset="-78"/>
                <a:cs typeface="Alexandria" pitchFamily="2" charset="-78"/>
              </a:rPr>
              <a:t>وعلى الإدارة تجاهله</a:t>
            </a:r>
            <a:r>
              <a:rPr lang="ar-SA" sz="2000" dirty="0">
                <a:latin typeface="Alexandria" pitchFamily="2" charset="-78"/>
                <a:cs typeface="Alexandria" pitchFamily="2" charset="-78"/>
              </a:rPr>
              <a:t>.</a:t>
            </a:r>
            <a:r>
              <a:rPr lang="ar-JO" altLang="ko-KR" sz="2000" dirty="0">
                <a:latin typeface="Alexandria" pitchFamily="2" charset="-78"/>
                <a:cs typeface="Alexandria" pitchFamily="2" charset="-78"/>
              </a:rPr>
              <a:t> </a:t>
            </a:r>
            <a:endParaRPr lang="ko-KR" altLang="en-US" sz="2000" dirty="0">
              <a:latin typeface="Alexandria" pitchFamily="2" charset="-78"/>
            </a:endParaRPr>
          </a:p>
        </p:txBody>
      </p:sp>
      <p:sp>
        <p:nvSpPr>
          <p:cNvPr id="2" name="Text Placeholder 1"/>
          <p:cNvSpPr>
            <a:spLocks noGrp="1"/>
          </p:cNvSpPr>
          <p:nvPr>
            <p:ph type="body" sz="quarter" idx="10"/>
          </p:nvPr>
        </p:nvSpPr>
        <p:spPr>
          <a:xfrm>
            <a:off x="3745149" y="378646"/>
            <a:ext cx="5265905" cy="768085"/>
          </a:xfrm>
        </p:spPr>
        <p:txBody>
          <a:bodyPr>
            <a:normAutofit fontScale="55000" lnSpcReduction="20000"/>
          </a:bodyPr>
          <a:lstStyle/>
          <a:p>
            <a:r>
              <a:rPr lang="ar-SA" b="1" dirty="0">
                <a:solidFill>
                  <a:schemeClr val="tx1"/>
                </a:solidFill>
              </a:rPr>
              <a:t>التطور الفكري لدراسة الصّراع</a:t>
            </a:r>
            <a:endParaRPr lang="ko-KR" altLang="en-US" b="1" dirty="0">
              <a:solidFill>
                <a:schemeClr val="tx1"/>
              </a:solidFill>
            </a:endParaRPr>
          </a:p>
        </p:txBody>
      </p:sp>
      <p:sp>
        <p:nvSpPr>
          <p:cNvPr id="20" name="Rectangle 19"/>
          <p:cNvSpPr/>
          <p:nvPr/>
        </p:nvSpPr>
        <p:spPr>
          <a:xfrm>
            <a:off x="376404" y="2091709"/>
            <a:ext cx="5409133" cy="133712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sz="2000" dirty="0">
              <a:latin typeface="Alexandria" pitchFamily="2" charset="-78"/>
            </a:endParaRPr>
          </a:p>
        </p:txBody>
      </p:sp>
      <p:sp>
        <p:nvSpPr>
          <p:cNvPr id="22" name="Rectangle 21"/>
          <p:cNvSpPr/>
          <p:nvPr/>
        </p:nvSpPr>
        <p:spPr>
          <a:xfrm>
            <a:off x="398834" y="3504878"/>
            <a:ext cx="5386703" cy="274028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r" rtl="1">
              <a:lnSpc>
                <a:spcPct val="150000"/>
              </a:lnSpc>
              <a:buFontTx/>
              <a:buChar char="-"/>
            </a:pPr>
            <a:endParaRPr lang="ar-JO" sz="2000"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الصّراع حالة لا يمكن تجنبها.</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 انعكاس طبيعي للتجديد.</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إدارة الصّراع ممكنة.</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 يعتبر الحد الأدنى من الصراع شيء ضروري لأنه </a:t>
            </a:r>
            <a:r>
              <a:rPr lang="ar-SA" sz="2000" dirty="0">
                <a:latin typeface="Alexandria" pitchFamily="2" charset="-78"/>
                <a:cs typeface="Alexandria" pitchFamily="2" charset="-78"/>
              </a:rPr>
              <a:t>يدل على حيوية المنظمة</a:t>
            </a:r>
            <a:endParaRPr lang="en-US" sz="2000" dirty="0">
              <a:latin typeface="Alexandria" pitchFamily="2" charset="-78"/>
            </a:endParaRPr>
          </a:p>
          <a:p>
            <a:pPr algn="r"/>
            <a:endParaRPr lang="en-US" sz="2000" b="1" dirty="0">
              <a:latin typeface="Alexandria" pitchFamily="2" charset="-78"/>
            </a:endParaRPr>
          </a:p>
          <a:p>
            <a:pPr algn="r"/>
            <a:endParaRPr lang="ko-KR" altLang="en-US" sz="2000" b="1" dirty="0">
              <a:latin typeface="Alexandria" pitchFamily="2" charset="-78"/>
            </a:endParaRPr>
          </a:p>
        </p:txBody>
      </p:sp>
      <p:sp>
        <p:nvSpPr>
          <p:cNvPr id="30" name="TextBox 29"/>
          <p:cNvSpPr txBox="1"/>
          <p:nvPr/>
        </p:nvSpPr>
        <p:spPr>
          <a:xfrm>
            <a:off x="315521" y="2512640"/>
            <a:ext cx="5409133" cy="800215"/>
          </a:xfrm>
          <a:prstGeom prst="rect">
            <a:avLst/>
          </a:prstGeom>
          <a:noFill/>
        </p:spPr>
        <p:txBody>
          <a:bodyPr wrap="square" lIns="121917" tIns="60958" rIns="121917" bIns="60958" rtlCol="0">
            <a:spAutoFit/>
          </a:bodyPr>
          <a:lstStyle/>
          <a:p>
            <a:pPr algn="r"/>
            <a:r>
              <a:rPr lang="ar-SA" sz="2000" b="1" dirty="0">
                <a:solidFill>
                  <a:schemeClr val="bg1"/>
                </a:solidFill>
                <a:latin typeface="Alexandria" pitchFamily="2" charset="-78"/>
                <a:cs typeface="Alexandria" pitchFamily="2" charset="-78"/>
              </a:rPr>
              <a:t>النظرة التفاعلية للصراع :   ظاهرة طبيعية. </a:t>
            </a:r>
            <a:endParaRPr lang="en-US" sz="2000" b="1" dirty="0">
              <a:solidFill>
                <a:schemeClr val="bg1"/>
              </a:solidFill>
              <a:latin typeface="Alexandria" pitchFamily="2" charset="-78"/>
              <a:cs typeface="Alexandria" pitchFamily="2" charset="-78"/>
            </a:endParaRPr>
          </a:p>
          <a:p>
            <a:pPr algn="r"/>
            <a:endParaRPr lang="ko-KR" altLang="en-US" sz="2400" b="1" dirty="0">
              <a:solidFill>
                <a:schemeClr val="bg1"/>
              </a:solidFill>
              <a:latin typeface="Alexandria" pitchFamily="2" charset="-78"/>
              <a:cs typeface="Alexandria" pitchFamily="2" charset="-78"/>
            </a:endParaRPr>
          </a:p>
        </p:txBody>
      </p:sp>
      <p:sp>
        <p:nvSpPr>
          <p:cNvPr id="21" name="Rectangle 20"/>
          <p:cNvSpPr/>
          <p:nvPr/>
        </p:nvSpPr>
        <p:spPr>
          <a:xfrm>
            <a:off x="6996709" y="1267701"/>
            <a:ext cx="4862228" cy="400110"/>
          </a:xfrm>
          <a:prstGeom prst="rect">
            <a:avLst/>
          </a:prstGeom>
        </p:spPr>
        <p:txBody>
          <a:bodyPr wrap="none">
            <a:spAutoFit/>
          </a:bodyPr>
          <a:lstStyle/>
          <a:p>
            <a:r>
              <a:rPr lang="ar-SA" sz="2000" b="1" dirty="0">
                <a:solidFill>
                  <a:schemeClr val="tx1"/>
                </a:solidFill>
                <a:latin typeface="Alexandria" pitchFamily="2" charset="-78"/>
                <a:cs typeface="Alexandria" pitchFamily="2" charset="-78"/>
              </a:rPr>
              <a:t>هناك اتجاهان للنظر إلى الصّراع</a:t>
            </a:r>
            <a:r>
              <a:rPr lang="ar-JO" sz="2000" b="1" dirty="0">
                <a:solidFill>
                  <a:schemeClr val="tx1"/>
                </a:solidFill>
                <a:latin typeface="Alexandria" pitchFamily="2" charset="-78"/>
                <a:cs typeface="Alexandria" pitchFamily="2" charset="-78"/>
              </a:rPr>
              <a:t> وهما :</a:t>
            </a:r>
            <a:r>
              <a:rPr lang="ar-SA" sz="2000" b="1" dirty="0">
                <a:solidFill>
                  <a:schemeClr val="tx1"/>
                </a:solidFill>
                <a:latin typeface="Alexandria" pitchFamily="2" charset="-78"/>
                <a:cs typeface="Alexandria" pitchFamily="2" charset="-78"/>
              </a:rPr>
              <a:t> </a:t>
            </a:r>
            <a:endParaRPr lang="en-US" sz="2000" b="1" dirty="0">
              <a:solidFill>
                <a:schemeClr val="tx1"/>
              </a:solidFill>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E1018B91-1D11-4C3C-B420-9906B4B2EA3B}"/>
              </a:ext>
            </a:extLst>
          </p:cNvPr>
          <p:cNvSpPr txBox="1"/>
          <p:nvPr/>
        </p:nvSpPr>
        <p:spPr>
          <a:xfrm>
            <a:off x="2070054" y="6336013"/>
            <a:ext cx="8616093" cy="400110"/>
          </a:xfrm>
          <a:prstGeom prst="rect">
            <a:avLst/>
          </a:prstGeom>
          <a:noFill/>
        </p:spPr>
        <p:txBody>
          <a:bodyPr wrap="square">
            <a:spAutoFit/>
          </a:bodyPr>
          <a:lstStyle/>
          <a:p>
            <a:r>
              <a:rPr lang="ar-JO" sz="2000" b="1" dirty="0">
                <a:solidFill>
                  <a:schemeClr val="tx1"/>
                </a:solidFill>
                <a:latin typeface="Alexandria" pitchFamily="2" charset="-78"/>
                <a:cs typeface="Alexandria" pitchFamily="2" charset="-78"/>
              </a:rPr>
              <a:t>يجب تطبيق مدخل جديد لإدارة الصّراع باستخدام استراتيجيات مختلفة </a:t>
            </a:r>
            <a:endParaRPr lang="en-GB" sz="2000" b="1" dirty="0">
              <a:solidFill>
                <a:schemeClr val="tx1"/>
              </a:solidFill>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C0E6F058-0071-22CD-DD67-7087942413E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spTree>
    <p:extLst>
      <p:ext uri="{BB962C8B-B14F-4D97-AF65-F5344CB8AC3E}">
        <p14:creationId xmlns:p14="http://schemas.microsoft.com/office/powerpoint/2010/main" val="1462270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a:xfrm>
            <a:off x="-118451" y="-11074"/>
            <a:ext cx="12192000" cy="775778"/>
          </a:xfrm>
        </p:spPr>
        <p:txBody>
          <a:bodyPr>
            <a:normAutofit/>
          </a:bodyPr>
          <a:lstStyle/>
          <a:p>
            <a:pPr rtl="1"/>
            <a:r>
              <a:rPr lang="ar-SA" sz="2400" dirty="0">
                <a:solidFill>
                  <a:schemeClr val="tx1"/>
                </a:solidFill>
              </a:rPr>
              <a:t>آثار الصّراع التنظيمي </a:t>
            </a:r>
            <a:endParaRPr lang="en-US" sz="2400" dirty="0">
              <a:solidFill>
                <a:schemeClr val="tx1"/>
              </a:solidFill>
              <a:cs typeface="+mj-cs"/>
            </a:endParaRPr>
          </a:p>
        </p:txBody>
      </p:sp>
      <p:sp>
        <p:nvSpPr>
          <p:cNvPr id="251" name="Oval 250">
            <a:extLst>
              <a:ext uri="{FF2B5EF4-FFF2-40B4-BE49-F238E27FC236}">
                <a16:creationId xmlns:a16="http://schemas.microsoft.com/office/drawing/2014/main" id="{A409EF5D-16F4-429B-994E-C6DEC5DDADDA}"/>
              </a:ext>
            </a:extLst>
          </p:cNvPr>
          <p:cNvSpPr/>
          <p:nvPr/>
        </p:nvSpPr>
        <p:spPr>
          <a:xfrm>
            <a:off x="898437" y="764704"/>
            <a:ext cx="9446035" cy="6093296"/>
          </a:xfrm>
          <a:prstGeom prst="ellipse">
            <a:avLst/>
          </a:prstGeom>
          <a:ln/>
        </p:spPr>
        <p:style>
          <a:lnRef idx="2">
            <a:schemeClr val="accent5"/>
          </a:lnRef>
          <a:fillRef idx="1">
            <a:schemeClr val="lt1"/>
          </a:fillRef>
          <a:effectRef idx="0">
            <a:schemeClr val="accent5"/>
          </a:effectRef>
          <a:fontRef idx="minor">
            <a:schemeClr val="dk1"/>
          </a:fontRef>
        </p:style>
        <p:txBody>
          <a:bodyPr rtlCol="0" anchor="ctr"/>
          <a:lstStyle/>
          <a:p>
            <a:pPr algn="ctr" rtl="1">
              <a:lnSpc>
                <a:spcPct val="150000"/>
              </a:lnSpc>
            </a:pPr>
            <a:r>
              <a:rPr lang="ar-JO" sz="1800" b="1" dirty="0">
                <a:latin typeface="Alexandria" pitchFamily="2" charset="-78"/>
                <a:cs typeface="Alexandria" pitchFamily="2" charset="-78"/>
              </a:rPr>
              <a:t>            </a:t>
            </a:r>
            <a:r>
              <a:rPr lang="ar-SA" sz="1800" b="1" dirty="0">
                <a:latin typeface="Alexandria" pitchFamily="2" charset="-78"/>
                <a:cs typeface="Alexandria" pitchFamily="2" charset="-78"/>
              </a:rPr>
              <a:t>ا</a:t>
            </a:r>
            <a:r>
              <a:rPr lang="ar-JO" sz="1800" b="1" dirty="0">
                <a:latin typeface="Alexandria" pitchFamily="2" charset="-78"/>
                <a:cs typeface="Alexandria" pitchFamily="2" charset="-78"/>
              </a:rPr>
              <a:t>لآثار ا</a:t>
            </a:r>
            <a:r>
              <a:rPr lang="ar-SA" sz="1800" b="1" dirty="0">
                <a:latin typeface="Alexandria" pitchFamily="2" charset="-78"/>
                <a:cs typeface="Alexandria" pitchFamily="2" charset="-78"/>
              </a:rPr>
              <a:t>لسلبية</a:t>
            </a:r>
            <a:endParaRPr lang="ar-JO" sz="1800" b="1" dirty="0">
              <a:latin typeface="Alexandria" pitchFamily="2" charset="-78"/>
              <a:cs typeface="Alexandria" pitchFamily="2" charset="-78"/>
            </a:endParaRPr>
          </a:p>
          <a:p>
            <a:pPr algn="r" rtl="1">
              <a:lnSpc>
                <a:spcPct val="150000"/>
              </a:lnSpc>
            </a:pPr>
            <a:endParaRPr lang="en-US" sz="1800" b="1" dirty="0">
              <a:latin typeface="Alexandria" pitchFamily="2" charset="-78"/>
            </a:endParaRPr>
          </a:p>
          <a:p>
            <a:pPr marL="342900" indent="-342900" algn="r" rtl="1">
              <a:lnSpc>
                <a:spcPct val="150000"/>
              </a:lnSpc>
              <a:buFontTx/>
              <a:buChar char="-"/>
            </a:pPr>
            <a:r>
              <a:rPr lang="ar-JO" sz="1800" dirty="0">
                <a:latin typeface="Alexandria" pitchFamily="2" charset="-78"/>
                <a:cs typeface="Alexandria" pitchFamily="2" charset="-78"/>
              </a:rPr>
              <a:t>ظهور </a:t>
            </a:r>
            <a:r>
              <a:rPr lang="ar-SA" sz="1800" dirty="0">
                <a:latin typeface="Alexandria" pitchFamily="2" charset="-78"/>
                <a:cs typeface="Alexandria" pitchFamily="2" charset="-78"/>
              </a:rPr>
              <a:t>تصرفات غير مرغوبة كالتطرف.</a:t>
            </a:r>
            <a:endParaRPr lang="ar-JO" sz="1800" dirty="0">
              <a:latin typeface="Alexandria" pitchFamily="2" charset="-78"/>
              <a:cs typeface="Alexandria" pitchFamily="2" charset="-78"/>
            </a:endParaRPr>
          </a:p>
          <a:p>
            <a:pPr marL="342900" indent="-342900" algn="r" rtl="1">
              <a:lnSpc>
                <a:spcPct val="150000"/>
              </a:lnSpc>
              <a:buFontTx/>
              <a:buChar char="-"/>
            </a:pPr>
            <a:r>
              <a:rPr lang="ar-SA" sz="1800" dirty="0">
                <a:latin typeface="Alexandria" pitchFamily="2" charset="-78"/>
                <a:cs typeface="Alexandria" pitchFamily="2" charset="-78"/>
              </a:rPr>
              <a:t> </a:t>
            </a:r>
            <a:r>
              <a:rPr lang="ar-AE" sz="1800" dirty="0">
                <a:latin typeface="Alexandria" pitchFamily="2" charset="-78"/>
                <a:cs typeface="Alexandria" pitchFamily="2" charset="-78"/>
              </a:rPr>
              <a:t>ي</a:t>
            </a:r>
            <a:r>
              <a:rPr lang="ar-SA" sz="1800" dirty="0">
                <a:latin typeface="Alexandria" pitchFamily="2" charset="-78"/>
                <a:cs typeface="Alexandria" pitchFamily="2" charset="-78"/>
              </a:rPr>
              <a:t>سهم في ايجاد  حالة من التوتر والخوف بين الموظفين</a:t>
            </a:r>
            <a:r>
              <a:rPr lang="ar-JO" sz="1800" dirty="0">
                <a:latin typeface="Alexandria" pitchFamily="2" charset="-78"/>
                <a:cs typeface="Alexandria" pitchFamily="2" charset="-78"/>
              </a:rPr>
              <a:t>.</a:t>
            </a:r>
            <a:endParaRPr lang="en-US" sz="1800" dirty="0">
              <a:latin typeface="Alexandria" pitchFamily="2" charset="-78"/>
            </a:endParaRPr>
          </a:p>
          <a:p>
            <a:pPr marL="342900" indent="-342900" algn="r" rtl="1">
              <a:lnSpc>
                <a:spcPct val="150000"/>
              </a:lnSpc>
              <a:buFontTx/>
              <a:buChar char="-"/>
            </a:pPr>
            <a:r>
              <a:rPr lang="ar-JO" sz="1800" dirty="0">
                <a:latin typeface="Alexandria" pitchFamily="2" charset="-78"/>
                <a:cs typeface="Alexandria" pitchFamily="2" charset="-78"/>
              </a:rPr>
              <a:t>ظهور </a:t>
            </a:r>
            <a:r>
              <a:rPr lang="ar-SA" sz="1800" dirty="0">
                <a:latin typeface="Alexandria" pitchFamily="2" charset="-78"/>
                <a:cs typeface="Alexandria" pitchFamily="2" charset="-78"/>
              </a:rPr>
              <a:t>الإشاعات والمعلومات الخاطئة لإيقاع الضرر بالآخر</a:t>
            </a:r>
            <a:r>
              <a:rPr lang="ar-JO" sz="1800" dirty="0">
                <a:latin typeface="Alexandria" pitchFamily="2" charset="-78"/>
                <a:cs typeface="Alexandria" pitchFamily="2" charset="-78"/>
              </a:rPr>
              <a:t>.</a:t>
            </a:r>
          </a:p>
          <a:p>
            <a:pPr marL="342900" indent="-342900" algn="r" rtl="1">
              <a:lnSpc>
                <a:spcPct val="150000"/>
              </a:lnSpc>
              <a:buFontTx/>
              <a:buChar char="-"/>
            </a:pPr>
            <a:r>
              <a:rPr lang="ar-SA" sz="1800" dirty="0">
                <a:latin typeface="Alexandria" pitchFamily="2" charset="-78"/>
                <a:cs typeface="Alexandria" pitchFamily="2" charset="-78"/>
              </a:rPr>
              <a:t>انخفاض ال</a:t>
            </a:r>
            <a:r>
              <a:rPr lang="ar-JO" sz="1800" dirty="0">
                <a:latin typeface="Alexandria" pitchFamily="2" charset="-78"/>
                <a:cs typeface="Alexandria" pitchFamily="2" charset="-78"/>
              </a:rPr>
              <a:t>إ</a:t>
            </a:r>
            <a:r>
              <a:rPr lang="ar-SA" sz="1800" dirty="0">
                <a:latin typeface="Alexandria" pitchFamily="2" charset="-78"/>
                <a:cs typeface="Alexandria" pitchFamily="2" charset="-78"/>
              </a:rPr>
              <a:t>نتاجية.</a:t>
            </a:r>
            <a:endParaRPr lang="ar-JO" sz="1800" dirty="0">
              <a:latin typeface="Alexandria" pitchFamily="2" charset="-78"/>
              <a:cs typeface="Alexandria" pitchFamily="2" charset="-78"/>
            </a:endParaRPr>
          </a:p>
          <a:p>
            <a:pPr marL="342900" indent="-342900" algn="r" rtl="1">
              <a:lnSpc>
                <a:spcPct val="150000"/>
              </a:lnSpc>
              <a:buFontTx/>
              <a:buChar char="-"/>
            </a:pPr>
            <a:r>
              <a:rPr lang="ar-JO" sz="1800" dirty="0">
                <a:latin typeface="Alexandria" pitchFamily="2" charset="-78"/>
                <a:cs typeface="Alexandria" pitchFamily="2" charset="-78"/>
              </a:rPr>
              <a:t> انخفاض الانتماء الوظيفي للعاملين</a:t>
            </a:r>
          </a:p>
          <a:p>
            <a:pPr marL="342900" indent="-342900" algn="r" rtl="1">
              <a:lnSpc>
                <a:spcPct val="150000"/>
              </a:lnSpc>
              <a:buFontTx/>
              <a:buChar char="-"/>
            </a:pPr>
            <a:r>
              <a:rPr lang="ar-JO" sz="1800" dirty="0">
                <a:latin typeface="Alexandria" pitchFamily="2" charset="-78"/>
                <a:cs typeface="Alexandria" pitchFamily="2" charset="-78"/>
              </a:rPr>
              <a:t>آثار عكسية على الصحة النفسية للموظفين</a:t>
            </a:r>
          </a:p>
          <a:p>
            <a:pPr marL="342900" indent="-342900" algn="r" rtl="1">
              <a:lnSpc>
                <a:spcPct val="150000"/>
              </a:lnSpc>
              <a:buFontTx/>
              <a:buChar char="-"/>
            </a:pPr>
            <a:r>
              <a:rPr lang="ar-JO" sz="1800" dirty="0">
                <a:latin typeface="Alexandria" pitchFamily="2" charset="-78"/>
                <a:cs typeface="Alexandria" pitchFamily="2" charset="-78"/>
              </a:rPr>
              <a:t>صعوبة اختيار البدائل المناسبة لدعم أهداف المنظمة.</a:t>
            </a:r>
            <a:endParaRPr lang="en-US" sz="1800" dirty="0">
              <a:latin typeface="Alexandria" pitchFamily="2" charset="-78"/>
            </a:endParaRPr>
          </a:p>
          <a:p>
            <a:pPr algn="r" rtl="1">
              <a:lnSpc>
                <a:spcPct val="150000"/>
              </a:lnSpc>
            </a:pPr>
            <a:r>
              <a:rPr lang="ar-SA" sz="1800" dirty="0">
                <a:latin typeface="Alexandria" pitchFamily="2" charset="-78"/>
                <a:cs typeface="Alexandria" pitchFamily="2" charset="-78"/>
              </a:rPr>
              <a:t>- </a:t>
            </a:r>
            <a:r>
              <a:rPr lang="ar-AE" sz="1800" dirty="0">
                <a:latin typeface="Alexandria" pitchFamily="2" charset="-78"/>
                <a:cs typeface="Alexandria" pitchFamily="2" charset="-78"/>
              </a:rPr>
              <a:t>   </a:t>
            </a:r>
            <a:r>
              <a:rPr lang="ar-SA" sz="1800" dirty="0">
                <a:latin typeface="Alexandria" pitchFamily="2" charset="-78"/>
                <a:cs typeface="Alexandria" pitchFamily="2" charset="-78"/>
              </a:rPr>
              <a:t>إعاقة العمل التعاوني</a:t>
            </a:r>
            <a:r>
              <a:rPr lang="ar-JO" sz="1800" dirty="0">
                <a:latin typeface="Alexandria" pitchFamily="2" charset="-78"/>
                <a:cs typeface="Alexandria" pitchFamily="2" charset="-78"/>
              </a:rPr>
              <a:t> الهادف.</a:t>
            </a:r>
            <a:endParaRPr lang="en-US" sz="1800" dirty="0">
              <a:latin typeface="Alexandria" pitchFamily="2" charset="-78"/>
            </a:endParaRPr>
          </a:p>
          <a:p>
            <a:pPr algn="r">
              <a:lnSpc>
                <a:spcPct val="150000"/>
              </a:lnSpc>
            </a:pPr>
            <a:r>
              <a:rPr lang="ar-SA" sz="1800" dirty="0">
                <a:latin typeface="Alexandria" pitchFamily="2" charset="-78"/>
                <a:cs typeface="Alexandria" pitchFamily="2" charset="-78"/>
              </a:rPr>
              <a:t>- </a:t>
            </a:r>
            <a:r>
              <a:rPr lang="ar-AE" sz="1800" dirty="0">
                <a:latin typeface="Alexandria" pitchFamily="2" charset="-78"/>
                <a:cs typeface="Alexandria" pitchFamily="2" charset="-78"/>
              </a:rPr>
              <a:t>   </a:t>
            </a:r>
            <a:r>
              <a:rPr lang="ar-SA" sz="1800" dirty="0">
                <a:latin typeface="Alexandria" pitchFamily="2" charset="-78"/>
                <a:cs typeface="Alexandria" pitchFamily="2" charset="-78"/>
              </a:rPr>
              <a:t>تبديد الجهود والطاقات وهدم المعنويات </a:t>
            </a:r>
            <a:r>
              <a:rPr lang="ar-JO" sz="1800" dirty="0">
                <a:latin typeface="Alexandria" pitchFamily="2" charset="-78"/>
                <a:cs typeface="Alexandria" pitchFamily="2" charset="-78"/>
              </a:rPr>
              <a:t>.</a:t>
            </a:r>
            <a:r>
              <a:rPr lang="ar-JO" sz="1800" b="1" dirty="0">
                <a:solidFill>
                  <a:schemeClr val="bg1"/>
                </a:solidFill>
                <a:latin typeface="Alexandria" pitchFamily="2" charset="-78"/>
                <a:cs typeface="Alexandria" pitchFamily="2" charset="-78"/>
              </a:rPr>
              <a:t>.</a:t>
            </a:r>
          </a:p>
        </p:txBody>
      </p:sp>
      <p:pic>
        <p:nvPicPr>
          <p:cNvPr id="2" name="Graphic 21">
            <a:extLst>
              <a:ext uri="{FF2B5EF4-FFF2-40B4-BE49-F238E27FC236}">
                <a16:creationId xmlns:a16="http://schemas.microsoft.com/office/drawing/2014/main" id="{3A606A53-A3EA-BDF1-A0F2-30B37A46396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spTree>
    <p:extLst>
      <p:ext uri="{BB962C8B-B14F-4D97-AF65-F5344CB8AC3E}">
        <p14:creationId xmlns:p14="http://schemas.microsoft.com/office/powerpoint/2010/main" val="19089954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7E3EA2A2-DE5A-4292-AA15-56E18B229C48}"/>
              </a:ext>
            </a:extLst>
          </p:cNvPr>
          <p:cNvSpPr txBox="1">
            <a:spLocks/>
          </p:cNvSpPr>
          <p:nvPr/>
        </p:nvSpPr>
        <p:spPr>
          <a:xfrm>
            <a:off x="2279576" y="966687"/>
            <a:ext cx="6912768" cy="1325563"/>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rtl="1"/>
            <a:r>
              <a:rPr lang="ar-JO" sz="3200" b="1" dirty="0">
                <a:solidFill>
                  <a:schemeClr val="tx1"/>
                </a:solidFill>
                <a:latin typeface="Alexandria" pitchFamily="2" charset="-78"/>
                <a:cs typeface="Alexandria" pitchFamily="2" charset="-78"/>
              </a:rPr>
              <a:t>فكّر معي الآن: </a:t>
            </a:r>
            <a:r>
              <a:rPr lang="ar-SA" sz="3200" b="1" dirty="0">
                <a:solidFill>
                  <a:schemeClr val="tx1"/>
                </a:solidFill>
                <a:latin typeface="Alexandria" pitchFamily="2" charset="-78"/>
                <a:ea typeface="Calibri"/>
                <a:cs typeface="Alexandria" pitchFamily="2" charset="-78"/>
              </a:rPr>
              <a:t>ما هي </a:t>
            </a:r>
            <a:r>
              <a:rPr lang="ar-JO" sz="3200" b="1" dirty="0">
                <a:solidFill>
                  <a:schemeClr val="tx1"/>
                </a:solidFill>
                <a:latin typeface="Alexandria" pitchFamily="2" charset="-78"/>
                <a:ea typeface="Calibri"/>
                <a:cs typeface="Alexandria" pitchFamily="2" charset="-78"/>
              </a:rPr>
              <a:t>فوائد الصّراع</a:t>
            </a:r>
            <a:r>
              <a:rPr lang="ar-JO" sz="3200" b="1" dirty="0">
                <a:solidFill>
                  <a:schemeClr val="tx1"/>
                </a:solidFill>
                <a:latin typeface="Alexandria" pitchFamily="2" charset="-78"/>
                <a:cs typeface="Alexandria" pitchFamily="2" charset="-78"/>
              </a:rPr>
              <a:t>؟</a:t>
            </a:r>
            <a:br>
              <a:rPr lang="ar-JO" sz="3200" b="1" dirty="0">
                <a:solidFill>
                  <a:schemeClr val="tx1"/>
                </a:solidFill>
                <a:latin typeface="Alexandria" pitchFamily="2" charset="-78"/>
                <a:cs typeface="Alexandria" pitchFamily="2" charset="-78"/>
              </a:rPr>
            </a:br>
            <a:r>
              <a:rPr lang="en-GB" sz="3200" dirty="0">
                <a:solidFill>
                  <a:schemeClr val="tx1"/>
                </a:solidFill>
                <a:latin typeface="Alexandria" pitchFamily="2" charset="-78"/>
                <a:cs typeface="Alexandria" pitchFamily="2" charset="-78"/>
              </a:rPr>
              <a:t>Benefit of conflict</a:t>
            </a:r>
            <a:r>
              <a:rPr lang="ar-JO" sz="3200" dirty="0">
                <a:solidFill>
                  <a:schemeClr val="tx1"/>
                </a:solidFill>
                <a:latin typeface="Alexandria" pitchFamily="2" charset="-78"/>
                <a:cs typeface="Alexandria" pitchFamily="2" charset="-78"/>
              </a:rPr>
              <a:t> </a:t>
            </a:r>
          </a:p>
          <a:p>
            <a:pPr algn="ctr" rtl="1"/>
            <a:endParaRPr lang="en-GB" sz="3200" u="sng" dirty="0">
              <a:solidFill>
                <a:schemeClr val="bg2"/>
              </a:solidFill>
              <a:latin typeface="Alexandria" pitchFamily="2" charset="-78"/>
              <a:cs typeface="Alexandria" pitchFamily="2" charset="-78"/>
            </a:endParaRPr>
          </a:p>
        </p:txBody>
      </p:sp>
      <p:pic>
        <p:nvPicPr>
          <p:cNvPr id="5" name="Graphic 4" descr="Group brainstorm">
            <a:extLst>
              <a:ext uri="{FF2B5EF4-FFF2-40B4-BE49-F238E27FC236}">
                <a16:creationId xmlns:a16="http://schemas.microsoft.com/office/drawing/2014/main" id="{C754B116-FCB7-48EF-992E-8B112501D6B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624392" y="692696"/>
            <a:ext cx="2295525" cy="2304256"/>
          </a:xfrm>
          <a:prstGeom prst="rect">
            <a:avLst/>
          </a:prstGeom>
        </p:spPr>
      </p:pic>
      <p:pic>
        <p:nvPicPr>
          <p:cNvPr id="1026" name="Picture 2" descr="Image result for organizational Conflict Management">
            <a:extLst>
              <a:ext uri="{FF2B5EF4-FFF2-40B4-BE49-F238E27FC236}">
                <a16:creationId xmlns:a16="http://schemas.microsoft.com/office/drawing/2014/main" id="{0DA98676-9DF3-40EE-81DF-0652A66015D7}"/>
              </a:ext>
            </a:extLst>
          </p:cNvPr>
          <p:cNvPicPr>
            <a:picLocks noChangeAspect="1" noChangeArrowheads="1"/>
          </p:cNvPicPr>
          <p:nvPr/>
        </p:nvPicPr>
        <p:blipFill>
          <a:blip r:embed="rId5">
            <a:duotone>
              <a:prstClr val="black"/>
              <a:schemeClr val="accent5">
                <a:tint val="45000"/>
                <a:satMod val="400000"/>
              </a:schemeClr>
            </a:duotone>
            <a:extLst>
              <a:ext uri="{BEBA8EAE-BF5A-486C-A8C5-ECC9F3942E4B}">
                <a14:imgProps xmlns:a14="http://schemas.microsoft.com/office/drawing/2010/main">
                  <a14:imgLayer r:embed="rId6">
                    <a14:imgEffect>
                      <a14:colorTemperature colorTemp="6600"/>
                    </a14:imgEffect>
                  </a14:imgLayer>
                </a14:imgProps>
              </a:ext>
              <a:ext uri="{28A0092B-C50C-407E-A947-70E740481C1C}">
                <a14:useLocalDpi xmlns:a14="http://schemas.microsoft.com/office/drawing/2010/main" val="0"/>
              </a:ext>
            </a:extLst>
          </a:blip>
          <a:srcRect/>
          <a:stretch>
            <a:fillRect/>
          </a:stretch>
        </p:blipFill>
        <p:spPr bwMode="auto">
          <a:xfrm>
            <a:off x="3647728" y="2143124"/>
            <a:ext cx="3781425" cy="3446115"/>
          </a:xfrm>
          <a:prstGeom prst="ellipse">
            <a:avLst/>
          </a:prstGeom>
          <a:solidFill>
            <a:srgbClr val="00B0F0"/>
          </a:solidFill>
          <a:ln>
            <a:noFill/>
          </a:ln>
          <a:effectLst>
            <a:softEdge rad="112500"/>
          </a:effectLst>
        </p:spPr>
      </p:pic>
      <p:pic>
        <p:nvPicPr>
          <p:cNvPr id="3" name="Graphic 21">
            <a:extLst>
              <a:ext uri="{FF2B5EF4-FFF2-40B4-BE49-F238E27FC236}">
                <a16:creationId xmlns:a16="http://schemas.microsoft.com/office/drawing/2014/main" id="{7178F63C-A3EE-33BA-8984-B0628372C388}"/>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spTree>
    <p:custDataLst>
      <p:tags r:id="rId1"/>
    </p:custDataLst>
    <p:extLst>
      <p:ext uri="{BB962C8B-B14F-4D97-AF65-F5344CB8AC3E}">
        <p14:creationId xmlns:p14="http://schemas.microsoft.com/office/powerpoint/2010/main" val="44070249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5" name="Google Shape;145;p3"/>
          <p:cNvSpPr txBox="1"/>
          <p:nvPr/>
        </p:nvSpPr>
        <p:spPr>
          <a:xfrm>
            <a:off x="2855640" y="197807"/>
            <a:ext cx="5616624" cy="523180"/>
          </a:xfrm>
          <a:prstGeom prst="rect">
            <a:avLst/>
          </a:prstGeom>
          <a:noFill/>
          <a:ln>
            <a:noFill/>
          </a:ln>
        </p:spPr>
        <p:txBody>
          <a:bodyPr spcFirstLastPara="1" wrap="square" lIns="91425" tIns="45700" rIns="91425" bIns="45700" anchor="t" anchorCtr="0">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800" b="0"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فوائد الصّراع </a:t>
            </a:r>
            <a:r>
              <a:rPr kumimoji="0" lang="en-GB" sz="2800" b="0"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Benefit of conflict</a:t>
            </a:r>
            <a:r>
              <a:rPr kumimoji="0" lang="ar-JO" sz="2800" b="0"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 </a:t>
            </a:r>
          </a:p>
        </p:txBody>
      </p:sp>
      <p:sp>
        <p:nvSpPr>
          <p:cNvPr id="3" name="Rectangle 2"/>
          <p:cNvSpPr/>
          <p:nvPr/>
        </p:nvSpPr>
        <p:spPr>
          <a:xfrm>
            <a:off x="373286" y="932050"/>
            <a:ext cx="11719650" cy="2031325"/>
          </a:xfrm>
          <a:prstGeom prst="rect">
            <a:avLst/>
          </a:prstGeom>
        </p:spPr>
        <p:txBody>
          <a:bodyPr wrap="square">
            <a:spAutoFit/>
          </a:bodyPr>
          <a:lstStyle/>
          <a:p>
            <a:pPr algn="just" rtl="1"/>
            <a:endParaRPr lang="en-GB" sz="1800" dirty="0">
              <a:solidFill>
                <a:srgbClr val="002060"/>
              </a:solidFill>
              <a:latin typeface="Alexandria" pitchFamily="2" charset="-78"/>
              <a:cs typeface="Alexandria" pitchFamily="2" charset="-78"/>
            </a:endParaRPr>
          </a:p>
          <a:p>
            <a:pPr algn="just" rtl="1"/>
            <a:r>
              <a:rPr lang="ar-JO" sz="1800" dirty="0">
                <a:solidFill>
                  <a:schemeClr val="tx1"/>
                </a:solidFill>
                <a:latin typeface="Alexandria" pitchFamily="2" charset="-78"/>
                <a:cs typeface="Alexandria" pitchFamily="2" charset="-78"/>
              </a:rPr>
              <a:t>          يحقق الصّراع التنظيمي وفقاً للمنظور الإيجابي </a:t>
            </a:r>
            <a:r>
              <a:rPr lang="en-GB" sz="1800" dirty="0">
                <a:solidFill>
                  <a:schemeClr val="tx1"/>
                </a:solidFill>
                <a:latin typeface="Alexandria" pitchFamily="2" charset="-78"/>
                <a:cs typeface="Alexandria" pitchFamily="2" charset="-78"/>
              </a:rPr>
              <a:t>Positive Perspective </a:t>
            </a:r>
            <a:r>
              <a:rPr lang="ar-JO" sz="1800" dirty="0">
                <a:solidFill>
                  <a:schemeClr val="tx1"/>
                </a:solidFill>
                <a:latin typeface="Alexandria" pitchFamily="2" charset="-78"/>
                <a:cs typeface="Alexandria" pitchFamily="2" charset="-78"/>
              </a:rPr>
              <a:t>بعض الفوائد حيث أشار  </a:t>
            </a:r>
            <a:r>
              <a:rPr lang="en-GB" sz="1800" dirty="0">
                <a:solidFill>
                  <a:schemeClr val="tx1"/>
                </a:solidFill>
                <a:latin typeface="Alexandria" pitchFamily="2" charset="-78"/>
                <a:cs typeface="Alexandria" pitchFamily="2" charset="-78"/>
              </a:rPr>
              <a:t>Pondy </a:t>
            </a:r>
            <a:r>
              <a:rPr lang="ar-JO" sz="1800" dirty="0">
                <a:solidFill>
                  <a:schemeClr val="tx1"/>
                </a:solidFill>
                <a:latin typeface="Alexandria" pitchFamily="2" charset="-78"/>
                <a:cs typeface="Alexandria" pitchFamily="2" charset="-78"/>
              </a:rPr>
              <a:t>  بأن الصّراع يمكن أن </a:t>
            </a:r>
            <a:r>
              <a:rPr lang="ar-JO" sz="1800" b="1" dirty="0">
                <a:solidFill>
                  <a:schemeClr val="tx1"/>
                </a:solidFill>
                <a:latin typeface="Alexandria" pitchFamily="2" charset="-78"/>
                <a:cs typeface="Alexandria" pitchFamily="2" charset="-78"/>
              </a:rPr>
              <a:t>يحفز على الإبداع والتكيف </a:t>
            </a:r>
            <a:r>
              <a:rPr lang="ar-JO" sz="1800" dirty="0">
                <a:solidFill>
                  <a:schemeClr val="tx1"/>
                </a:solidFill>
                <a:latin typeface="Alexandria" pitchFamily="2" charset="-78"/>
                <a:cs typeface="Alexandria" pitchFamily="2" charset="-78"/>
              </a:rPr>
              <a:t>والى </a:t>
            </a:r>
            <a:r>
              <a:rPr lang="ar-JO" sz="1800" b="1" dirty="0">
                <a:solidFill>
                  <a:schemeClr val="tx1"/>
                </a:solidFill>
                <a:latin typeface="Alexandria" pitchFamily="2" charset="-78"/>
                <a:cs typeface="Alexandria" pitchFamily="2" charset="-78"/>
              </a:rPr>
              <a:t>اتخاذ قرارات أفضل </a:t>
            </a:r>
            <a:r>
              <a:rPr lang="ar-JO" sz="1800" dirty="0">
                <a:solidFill>
                  <a:schemeClr val="tx1"/>
                </a:solidFill>
                <a:latin typeface="Alexandria" pitchFamily="2" charset="-78"/>
                <a:cs typeface="Alexandria" pitchFamily="2" charset="-78"/>
              </a:rPr>
              <a:t>نتيجة لتقديم وجهات نظر عديدة ومتباينة، فضلاً عن ذلك فإن الصّراع يعد </a:t>
            </a:r>
            <a:r>
              <a:rPr lang="ar-JO" sz="1800" b="1" dirty="0">
                <a:solidFill>
                  <a:schemeClr val="tx1"/>
                </a:solidFill>
                <a:latin typeface="Alexandria" pitchFamily="2" charset="-78"/>
                <a:cs typeface="Alexandria" pitchFamily="2" charset="-78"/>
              </a:rPr>
              <a:t>ظاهرة صحية من الناحية السيكولوجية (النفسية)   </a:t>
            </a:r>
            <a:r>
              <a:rPr lang="en-GB" sz="1800" dirty="0">
                <a:solidFill>
                  <a:schemeClr val="tx1"/>
                </a:solidFill>
                <a:latin typeface="Alexandria" pitchFamily="2" charset="-78"/>
                <a:cs typeface="Alexandria" pitchFamily="2" charset="-78"/>
              </a:rPr>
              <a:t>Psychologically </a:t>
            </a:r>
            <a:r>
              <a:rPr lang="ar-JO" sz="1800" b="1" dirty="0">
                <a:solidFill>
                  <a:schemeClr val="tx1"/>
                </a:solidFill>
                <a:latin typeface="Alexandria" pitchFamily="2" charset="-78"/>
                <a:cs typeface="Alexandria" pitchFamily="2" charset="-78"/>
              </a:rPr>
              <a:t>والسوسيولوجية (الاجتماعية) </a:t>
            </a:r>
            <a:r>
              <a:rPr lang="en-GB" sz="1800" dirty="0">
                <a:solidFill>
                  <a:schemeClr val="tx1"/>
                </a:solidFill>
                <a:latin typeface="Alexandria" pitchFamily="2" charset="-78"/>
                <a:cs typeface="Alexandria" pitchFamily="2" charset="-78"/>
              </a:rPr>
              <a:t>Sociologically </a:t>
            </a:r>
            <a:r>
              <a:rPr lang="ar-JO" sz="1800" dirty="0">
                <a:solidFill>
                  <a:schemeClr val="tx1"/>
                </a:solidFill>
                <a:latin typeface="Alexandria" pitchFamily="2" charset="-78"/>
                <a:cs typeface="Alexandria" pitchFamily="2" charset="-78"/>
              </a:rPr>
              <a:t>حيث إنه صحي من الناحية السيكولوجية لأنه يسمح للأفراد بالتعبير عن الاحباطات ، ويمثل </a:t>
            </a:r>
            <a:r>
              <a:rPr lang="ar-JO" sz="1800" b="1" dirty="0">
                <a:solidFill>
                  <a:schemeClr val="tx1"/>
                </a:solidFill>
                <a:latin typeface="Alexandria" pitchFamily="2" charset="-78"/>
                <a:cs typeface="Alexandria" pitchFamily="2" charset="-78"/>
              </a:rPr>
              <a:t>مجالاً للتنفيس</a:t>
            </a:r>
            <a:r>
              <a:rPr lang="ar-JO" sz="1800" dirty="0">
                <a:solidFill>
                  <a:schemeClr val="tx1"/>
                </a:solidFill>
                <a:latin typeface="Alexandria" pitchFamily="2" charset="-78"/>
                <a:cs typeface="Alexandria" pitchFamily="2" charset="-78"/>
              </a:rPr>
              <a:t> عنها، ويكون صحياً من الناحية السوسيولوجية لأنه </a:t>
            </a:r>
            <a:r>
              <a:rPr lang="ar-JO" sz="1800" b="1" dirty="0">
                <a:solidFill>
                  <a:schemeClr val="tx1"/>
                </a:solidFill>
                <a:latin typeface="Alexandria" pitchFamily="2" charset="-78"/>
                <a:cs typeface="Alexandria" pitchFamily="2" charset="-78"/>
              </a:rPr>
              <a:t>يشجع على رفض الوضع الراهن والبحث عن ظروف تساهم في التغيير الاجتماعي</a:t>
            </a:r>
            <a:r>
              <a:rPr lang="ar-JO" sz="1800" dirty="0">
                <a:solidFill>
                  <a:schemeClr val="tx1"/>
                </a:solidFill>
                <a:latin typeface="Alexandria" pitchFamily="2" charset="-78"/>
                <a:cs typeface="Alexandria" pitchFamily="2" charset="-78"/>
              </a:rPr>
              <a:t>، (</a:t>
            </a:r>
            <a:r>
              <a:rPr lang="en-GB" sz="1800" dirty="0">
                <a:solidFill>
                  <a:schemeClr val="tx1"/>
                </a:solidFill>
                <a:latin typeface="Alexandria" pitchFamily="2" charset="-78"/>
                <a:cs typeface="Alexandria" pitchFamily="2" charset="-78"/>
              </a:rPr>
              <a:t>Hatch, 1996: 304).</a:t>
            </a:r>
            <a:endParaRPr lang="ar-JO" sz="1800" dirty="0">
              <a:solidFill>
                <a:schemeClr val="tx1"/>
              </a:solidFill>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D96A3FCF-2065-8A63-58F5-42D6E03949F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sp>
        <p:nvSpPr>
          <p:cNvPr id="7" name="TextBox 6">
            <a:extLst>
              <a:ext uri="{FF2B5EF4-FFF2-40B4-BE49-F238E27FC236}">
                <a16:creationId xmlns:a16="http://schemas.microsoft.com/office/drawing/2014/main" id="{59BD5CFC-4DB1-4F81-54D1-349A971ADCA8}"/>
              </a:ext>
            </a:extLst>
          </p:cNvPr>
          <p:cNvSpPr txBox="1"/>
          <p:nvPr/>
        </p:nvSpPr>
        <p:spPr>
          <a:xfrm>
            <a:off x="85884" y="3429000"/>
            <a:ext cx="11870010" cy="3170099"/>
          </a:xfrm>
          <a:prstGeom prst="rect">
            <a:avLst/>
          </a:prstGeom>
          <a:noFill/>
        </p:spPr>
        <p:txBody>
          <a:bodyPr wrap="square">
            <a:spAutoFit/>
          </a:bodyPr>
          <a:lstStyle/>
          <a:p>
            <a:pPr marL="342900" marR="0" lvl="0" indent="-34290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sz="2000" b="1"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 الآثار</a:t>
            </a:r>
            <a:r>
              <a:rPr kumimoji="0" lang="ar-SA" sz="2000" b="1"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الإيجابية</a:t>
            </a:r>
            <a:r>
              <a:rPr kumimoji="0" lang="ar-AE" sz="2000" b="1"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 للصراع:</a:t>
            </a:r>
            <a:endParaRPr kumimoji="0" lang="en-US" sz="2000" b="1" i="0" u="none" strike="noStrike" kern="0" cap="none" spc="0" normalizeH="0" baseline="0" noProof="0" dirty="0">
              <a:ln>
                <a:noFill/>
              </a:ln>
              <a:solidFill>
                <a:srgbClr val="000000"/>
              </a:solidFill>
              <a:effectLst/>
              <a:uLnTx/>
              <a:uFillTx/>
              <a:latin typeface="Alexandria" pitchFamily="2" charset="-78"/>
              <a:ea typeface="+mn-ea"/>
              <a:cs typeface="+mn-cs"/>
              <a:sym typeface="Arial"/>
            </a:endParaRPr>
          </a:p>
          <a:p>
            <a:pPr marR="0" lvl="0" algn="r" defTabSz="914400" rtl="1" eaLnBrk="1" fontAlgn="auto" latinLnBrk="0" hangingPunct="1">
              <a:lnSpc>
                <a:spcPct val="100000"/>
              </a:lnSpc>
              <a:spcBef>
                <a:spcPts val="0"/>
              </a:spcBef>
              <a:spcAft>
                <a:spcPts val="0"/>
              </a:spcAft>
              <a:buClr>
                <a:srgbClr val="000000"/>
              </a:buClr>
              <a:buSzTx/>
              <a:tabLst/>
              <a:defRPr/>
            </a:pPr>
            <a:r>
              <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  </a:t>
            </a:r>
            <a:b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br>
            <a:r>
              <a:rPr kumimoji="0" lang="ar-AE"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 </a:t>
            </a:r>
            <a:r>
              <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يشجع الصراع على </a:t>
            </a: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حب الاستطلاع ويثير الاهتمام ويدفع الفرد إلى المزيد من البحث في مسألة</a:t>
            </a:r>
            <a:r>
              <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 </a:t>
            </a: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الاختلاف.</a:t>
            </a:r>
            <a:b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br>
            <a:r>
              <a:rPr kumimoji="0" lang="ar-AE"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 </a:t>
            </a: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تعلم مهارات جديدة وتعديل عادات سابقة.</a:t>
            </a:r>
            <a:b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b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 </a:t>
            </a:r>
            <a:r>
              <a:rPr kumimoji="0" lang="ar-AE"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 </a:t>
            </a: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اتخاذ قرارات مدروسة وجيدة</a:t>
            </a:r>
            <a:r>
              <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 و</a:t>
            </a: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إبراز </a:t>
            </a:r>
            <a:r>
              <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ال</a:t>
            </a: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قدرات </a:t>
            </a:r>
            <a:r>
              <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ال</a:t>
            </a: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كامنة </a:t>
            </a:r>
            <a:r>
              <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لدى الأفراد</a:t>
            </a: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a:t>
            </a:r>
            <a:endPar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a:p>
            <a:pPr marR="0" lvl="0" algn="r" defTabSz="914400" rtl="1" eaLnBrk="1" fontAlgn="auto" latinLnBrk="0" hangingPunct="1">
              <a:lnSpc>
                <a:spcPct val="100000"/>
              </a:lnSpc>
              <a:spcBef>
                <a:spcPts val="0"/>
              </a:spcBef>
              <a:spcAft>
                <a:spcPts val="0"/>
              </a:spcAft>
              <a:buClr>
                <a:srgbClr val="000000"/>
              </a:buClr>
              <a:buSzTx/>
              <a:tabLst/>
              <a:defRPr/>
            </a:pPr>
            <a:r>
              <a:rPr kumimoji="0" lang="ar-AE"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 </a:t>
            </a:r>
            <a:r>
              <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إيجاد حلول ابتكارية جديدة للمشكلات.</a:t>
            </a:r>
            <a:endParaRPr kumimoji="0" lang="en-US" sz="2000" b="0" i="0" u="none" strike="noStrike" kern="0" cap="none" spc="0" normalizeH="0" baseline="0" noProof="0" dirty="0">
              <a:ln>
                <a:noFill/>
              </a:ln>
              <a:solidFill>
                <a:srgbClr val="000000"/>
              </a:solidFill>
              <a:effectLst/>
              <a:uLnTx/>
              <a:uFillTx/>
              <a:latin typeface="Alexandria" pitchFamily="2" charset="-78"/>
              <a:ea typeface="+mn-ea"/>
              <a:cs typeface="+mn-cs"/>
              <a:sym typeface="Arial"/>
            </a:endParaRPr>
          </a:p>
          <a:p>
            <a:pPr marR="0" lvl="0" algn="r" defTabSz="914400" rtl="1" eaLnBrk="1" fontAlgn="auto" latinLnBrk="0" hangingPunct="1">
              <a:lnSpc>
                <a:spcPct val="100000"/>
              </a:lnSpc>
              <a:spcBef>
                <a:spcPts val="0"/>
              </a:spcBef>
              <a:spcAft>
                <a:spcPts val="0"/>
              </a:spcAft>
              <a:buClr>
                <a:srgbClr val="000000"/>
              </a:buClr>
              <a:buSzTx/>
              <a:tabLst/>
              <a:defRPr/>
            </a:pPr>
            <a:r>
              <a:rPr kumimoji="0" lang="ar-AE"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 </a:t>
            </a: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إتاحة فرص للنقاش</a:t>
            </a:r>
            <a:r>
              <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 والحوار الهادف بين العاملين </a:t>
            </a:r>
            <a:endParaRPr kumimoji="0" lang="en-US" sz="2000" b="0" i="0" u="none" strike="noStrike" kern="0" cap="none" spc="0" normalizeH="0" baseline="0" noProof="0" dirty="0">
              <a:ln>
                <a:noFill/>
              </a:ln>
              <a:solidFill>
                <a:srgbClr val="000000"/>
              </a:solidFill>
              <a:effectLst/>
              <a:uLnTx/>
              <a:uFillTx/>
              <a:latin typeface="Alexandria" pitchFamily="2" charset="-78"/>
              <a:ea typeface="+mn-ea"/>
              <a:cs typeface="+mn-cs"/>
              <a:sym typeface="Arial"/>
            </a:endParaRPr>
          </a:p>
          <a:p>
            <a:pPr marR="0" lvl="0" algn="r" defTabSz="914400" rtl="1" eaLnBrk="1" fontAlgn="auto" latinLnBrk="0" hangingPunct="1">
              <a:lnSpc>
                <a:spcPct val="100000"/>
              </a:lnSpc>
              <a:spcBef>
                <a:spcPts val="0"/>
              </a:spcBef>
              <a:spcAft>
                <a:spcPts val="0"/>
              </a:spcAft>
              <a:buClr>
                <a:srgbClr val="000000"/>
              </a:buClr>
              <a:buSzTx/>
              <a:tabLst/>
              <a:defRPr/>
            </a:pPr>
            <a:r>
              <a:rPr kumimoji="0" lang="ar-AE"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 </a:t>
            </a:r>
            <a:r>
              <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 يوفر فرصة لل</a:t>
            </a: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تغيير </a:t>
            </a:r>
            <a:r>
              <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نحو ا</a:t>
            </a: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لأفضل.</a:t>
            </a:r>
            <a:endPar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a:p>
            <a:pPr marR="0" lvl="0" algn="r" defTabSz="914400" rtl="1" eaLnBrk="1" fontAlgn="auto" latinLnBrk="0" hangingPunct="1">
              <a:lnSpc>
                <a:spcPct val="100000"/>
              </a:lnSpc>
              <a:spcBef>
                <a:spcPts val="0"/>
              </a:spcBef>
              <a:spcAft>
                <a:spcPts val="0"/>
              </a:spcAft>
              <a:buClr>
                <a:srgbClr val="000000"/>
              </a:buClr>
              <a:buSzTx/>
              <a:tabLst/>
              <a:defRPr/>
            </a:pPr>
            <a:r>
              <a:rPr kumimoji="0" lang="ar-AE"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 </a:t>
            </a:r>
            <a:r>
              <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تشجيع واحترام التنوع في وجهات النظر</a:t>
            </a:r>
            <a:endParaRPr kumimoji="0" lang="en-US" sz="2000" b="0" i="0" u="none" strike="noStrike" kern="0" cap="none" spc="0" normalizeH="0" baseline="0" noProof="0" dirty="0">
              <a:ln>
                <a:noFill/>
              </a:ln>
              <a:solidFill>
                <a:srgbClr val="000000"/>
              </a:solidFill>
              <a:effectLst/>
              <a:uLnTx/>
              <a:uFillTx/>
              <a:latin typeface="Alexandria" pitchFamily="2" charset="-78"/>
              <a:ea typeface="+mn-ea"/>
              <a:cs typeface="+mn-cs"/>
              <a:sym typeface="Arial"/>
            </a:endParaRPr>
          </a:p>
          <a:p>
            <a:pPr marR="0" lvl="0" algn="r" defTabSz="914400" rtl="1" eaLnBrk="1" fontAlgn="auto" latinLnBrk="0" hangingPunct="1">
              <a:lnSpc>
                <a:spcPct val="100000"/>
              </a:lnSpc>
              <a:spcBef>
                <a:spcPts val="0"/>
              </a:spcBef>
              <a:spcAft>
                <a:spcPts val="0"/>
              </a:spcAft>
              <a:buClr>
                <a:srgbClr val="000000"/>
              </a:buClr>
              <a:buSzTx/>
              <a:tabLst/>
              <a:defRPr/>
            </a:pP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 </a:t>
            </a:r>
            <a:r>
              <a:rPr kumimoji="0" lang="ar-AE"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 </a:t>
            </a: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شحذ الهمم </a:t>
            </a:r>
            <a:r>
              <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والطاقات</a:t>
            </a: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 وإثبات الوجود.</a:t>
            </a:r>
            <a:endParaRPr lang="en-US" dirty="0"/>
          </a:p>
        </p:txBody>
      </p:sp>
    </p:spTree>
    <p:custDataLst>
      <p:tags r:id="rId1"/>
    </p:custDataLst>
    <p:extLst>
      <p:ext uri="{BB962C8B-B14F-4D97-AF65-F5344CB8AC3E}">
        <p14:creationId xmlns:p14="http://schemas.microsoft.com/office/powerpoint/2010/main" val="16804280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pic>
        <p:nvPicPr>
          <p:cNvPr id="12" name="Picture 1">
            <a:extLst>
              <a:ext uri="{FF2B5EF4-FFF2-40B4-BE49-F238E27FC236}">
                <a16:creationId xmlns:a16="http://schemas.microsoft.com/office/drawing/2014/main" id="{3BD07B6F-DC07-4449-899D-1C5B2CC83E39}"/>
              </a:ext>
            </a:extLst>
          </p:cNvPr>
          <p:cNvPicPr>
            <a:picLocks noChangeAspect="1" noChangeArrowheads="1"/>
          </p:cNvPicPr>
          <p:nvPr/>
        </p:nvPicPr>
        <p:blipFill>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66000"/>
                    </a14:imgEffect>
                  </a14:imgLayer>
                </a14:imgProps>
              </a:ext>
            </a:extLst>
          </a:blip>
          <a:srcRect/>
          <a:stretch>
            <a:fillRect/>
          </a:stretch>
        </p:blipFill>
        <p:spPr bwMode="auto">
          <a:xfrm>
            <a:off x="79640" y="0"/>
            <a:ext cx="4395877" cy="6858000"/>
          </a:xfrm>
          <a:prstGeom prst="rect">
            <a:avLst/>
          </a:prstGeom>
          <a:noFill/>
          <a:ln w="9525">
            <a:noFill/>
            <a:miter lim="800000"/>
            <a:headEnd/>
            <a:tailEnd/>
          </a:ln>
          <a:effectLst/>
        </p:spPr>
      </p:pic>
      <p:sp>
        <p:nvSpPr>
          <p:cNvPr id="14" name="TextBox 13">
            <a:extLst>
              <a:ext uri="{FF2B5EF4-FFF2-40B4-BE49-F238E27FC236}">
                <a16:creationId xmlns:a16="http://schemas.microsoft.com/office/drawing/2014/main" id="{DAA7809C-EB8D-4A40-8DBD-FC75680DBF56}"/>
              </a:ext>
            </a:extLst>
          </p:cNvPr>
          <p:cNvSpPr txBox="1"/>
          <p:nvPr/>
        </p:nvSpPr>
        <p:spPr>
          <a:xfrm>
            <a:off x="695400" y="1556792"/>
            <a:ext cx="240660" cy="286232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600" b="1" i="0" u="none" strike="noStrike" kern="0" cap="none" spc="0" normalizeH="0" baseline="0" noProof="0" dirty="0">
                <a:ln>
                  <a:noFill/>
                </a:ln>
                <a:solidFill>
                  <a:srgbClr val="00B0F0"/>
                </a:solidFill>
                <a:effectLst/>
                <a:uLnTx/>
                <a:uFillTx/>
                <a:latin typeface="Alexandria" pitchFamily="2" charset="-78"/>
                <a:ea typeface="Times New Roman" pitchFamily="18" charset="0"/>
                <a:cs typeface="Khalid Art bold"/>
                <a:sym typeface="Arial"/>
              </a:rPr>
              <a:t>Pondy</a:t>
            </a:r>
            <a:endParaRPr kumimoji="0" lang="en-US" sz="36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endParaRPr>
          </a:p>
        </p:txBody>
      </p:sp>
      <p:sp>
        <p:nvSpPr>
          <p:cNvPr id="4" name="Oval 3">
            <a:extLst>
              <a:ext uri="{FF2B5EF4-FFF2-40B4-BE49-F238E27FC236}">
                <a16:creationId xmlns:a16="http://schemas.microsoft.com/office/drawing/2014/main" id="{C7FE5CDA-B53C-4FF5-B5A2-022947311416}"/>
              </a:ext>
            </a:extLst>
          </p:cNvPr>
          <p:cNvSpPr/>
          <p:nvPr/>
        </p:nvSpPr>
        <p:spPr>
          <a:xfrm>
            <a:off x="4583832" y="394219"/>
            <a:ext cx="5184576" cy="504056"/>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ar-JO" sz="2400" b="1" dirty="0">
                <a:solidFill>
                  <a:srgbClr val="00B0F0"/>
                </a:solidFill>
                <a:latin typeface="Alexandria" pitchFamily="2" charset="-78"/>
                <a:cs typeface="Alexandria" pitchFamily="2" charset="-78"/>
              </a:rPr>
              <a:t>مر</a:t>
            </a:r>
            <a:r>
              <a:rPr lang="ar-AE" sz="2400" b="1" dirty="0">
                <a:solidFill>
                  <a:srgbClr val="00B0F0"/>
                </a:solidFill>
                <a:latin typeface="Alexandria" pitchFamily="2" charset="-78"/>
                <a:cs typeface="Alexandria" pitchFamily="2" charset="-78"/>
              </a:rPr>
              <a:t>ا</a:t>
            </a:r>
            <a:r>
              <a:rPr lang="ar-JO" sz="2400" b="1" dirty="0">
                <a:solidFill>
                  <a:srgbClr val="00B0F0"/>
                </a:solidFill>
                <a:latin typeface="Alexandria" pitchFamily="2" charset="-78"/>
                <a:cs typeface="Alexandria" pitchFamily="2" charset="-78"/>
              </a:rPr>
              <a:t>حل</a:t>
            </a:r>
            <a:r>
              <a:rPr lang="ar-AE" sz="2400" b="1" dirty="0">
                <a:solidFill>
                  <a:srgbClr val="00B0F0"/>
                </a:solidFill>
                <a:latin typeface="Alexandria" pitchFamily="2" charset="-78"/>
                <a:cs typeface="Alexandria" pitchFamily="2" charset="-78"/>
              </a:rPr>
              <a:t> </a:t>
            </a:r>
            <a:r>
              <a:rPr lang="ar-JO" sz="2400" b="1" dirty="0">
                <a:solidFill>
                  <a:srgbClr val="00B0F0"/>
                </a:solidFill>
                <a:latin typeface="Alexandria" pitchFamily="2" charset="-78"/>
                <a:cs typeface="Alexandria" pitchFamily="2" charset="-78"/>
              </a:rPr>
              <a:t>إدراك الصّراع</a:t>
            </a:r>
          </a:p>
        </p:txBody>
      </p:sp>
      <p:sp>
        <p:nvSpPr>
          <p:cNvPr id="5" name="TextBox 4">
            <a:extLst>
              <a:ext uri="{FF2B5EF4-FFF2-40B4-BE49-F238E27FC236}">
                <a16:creationId xmlns:a16="http://schemas.microsoft.com/office/drawing/2014/main" id="{703FF3E3-6C84-475B-3B83-F20807211D50}"/>
              </a:ext>
            </a:extLst>
          </p:cNvPr>
          <p:cNvSpPr txBox="1"/>
          <p:nvPr/>
        </p:nvSpPr>
        <p:spPr>
          <a:xfrm>
            <a:off x="4367809" y="1228397"/>
            <a:ext cx="7560840" cy="5509200"/>
          </a:xfrm>
          <a:prstGeom prst="rect">
            <a:avLst/>
          </a:prstGeom>
          <a:noFill/>
        </p:spPr>
        <p:txBody>
          <a:bodyPr wrap="square">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600" b="0" i="0" u="none" strike="noStrike" cap="none" normalizeH="0" baseline="0" dirty="0">
                <a:ln>
                  <a:noFill/>
                </a:ln>
                <a:solidFill>
                  <a:schemeClr val="tx1"/>
                </a:solidFill>
                <a:effectLst/>
                <a:latin typeface="Khalid Art bold"/>
                <a:ea typeface="Times New Roman" pitchFamily="18" charset="0"/>
                <a:cs typeface="Alexandria" pitchFamily="2" charset="-78"/>
              </a:rPr>
              <a:t>يمر الصّراع بعدة مراحل ويعد </a:t>
            </a:r>
            <a:r>
              <a:rPr kumimoji="0" lang="ar-SA" sz="1600" b="0" i="0" strike="noStrike" cap="none" normalizeH="0" baseline="0" dirty="0">
                <a:ln>
                  <a:noFill/>
                </a:ln>
                <a:solidFill>
                  <a:schemeClr val="tx1"/>
                </a:solidFill>
                <a:effectLst/>
                <a:latin typeface="Khalid Art bold"/>
                <a:ea typeface="Times New Roman" pitchFamily="18" charset="0"/>
                <a:cs typeface="Alexandria" pitchFamily="2" charset="-78"/>
              </a:rPr>
              <a:t>نموذج بوندي </a:t>
            </a:r>
            <a:r>
              <a:rPr kumimoji="0" lang="ar-SA" sz="1600" b="1" i="0" strike="noStrike" cap="none" normalizeH="0" baseline="0" dirty="0">
                <a:ln>
                  <a:noFill/>
                </a:ln>
                <a:solidFill>
                  <a:schemeClr val="tx1"/>
                </a:solidFill>
                <a:effectLst/>
                <a:latin typeface="Khalid Art bold"/>
                <a:ea typeface="Times New Roman" pitchFamily="18" charset="0"/>
                <a:cs typeface="Alexandria" pitchFamily="2" charset="-78"/>
              </a:rPr>
              <a:t>(</a:t>
            </a:r>
            <a:r>
              <a:rPr kumimoji="0" lang="en-US" sz="1600" b="1" i="0" strike="noStrike" cap="none" normalizeH="0" baseline="0" dirty="0">
                <a:ln>
                  <a:noFill/>
                </a:ln>
                <a:solidFill>
                  <a:schemeClr val="tx1"/>
                </a:solidFill>
                <a:effectLst/>
                <a:latin typeface="Alexandria" pitchFamily="2" charset="-78"/>
                <a:ea typeface="Times New Roman" pitchFamily="18" charset="0"/>
                <a:cs typeface="Alexandria" pitchFamily="2" charset="-78"/>
              </a:rPr>
              <a:t>Pondy</a:t>
            </a:r>
            <a:r>
              <a:rPr kumimoji="0" lang="ar-SA" sz="1600" b="1" i="0" strike="noStrike" cap="none" normalizeH="0" baseline="0" dirty="0">
                <a:ln>
                  <a:noFill/>
                </a:ln>
                <a:solidFill>
                  <a:schemeClr val="tx1"/>
                </a:solidFill>
                <a:effectLst/>
                <a:latin typeface="Khalid Art bold"/>
                <a:ea typeface="Times New Roman" pitchFamily="18" charset="0"/>
                <a:cs typeface="Alexandria" pitchFamily="2" charset="-78"/>
              </a:rPr>
              <a:t>)</a:t>
            </a:r>
            <a:r>
              <a:rPr kumimoji="0" lang="ar-SA" sz="1600" b="0" i="0" strike="noStrike" cap="none" normalizeH="0" baseline="0" dirty="0">
                <a:ln>
                  <a:noFill/>
                </a:ln>
                <a:solidFill>
                  <a:schemeClr val="tx1"/>
                </a:solidFill>
                <a:effectLst/>
                <a:latin typeface="Khalid Art bold"/>
                <a:ea typeface="Times New Roman" pitchFamily="18" charset="0"/>
                <a:cs typeface="Alexandria" pitchFamily="2" charset="-78"/>
              </a:rPr>
              <a:t> من أشهر </a:t>
            </a:r>
            <a:r>
              <a:rPr kumimoji="0" lang="ar-SA" sz="1600" b="0" i="0" u="none" strike="noStrike" cap="none" normalizeH="0" baseline="0" dirty="0">
                <a:ln>
                  <a:noFill/>
                </a:ln>
                <a:solidFill>
                  <a:schemeClr val="tx1"/>
                </a:solidFill>
                <a:effectLst/>
                <a:latin typeface="Khalid Art bold"/>
                <a:ea typeface="Times New Roman" pitchFamily="18" charset="0"/>
                <a:cs typeface="Alexandria" pitchFamily="2" charset="-78"/>
              </a:rPr>
              <a:t>النماذج التي حاولت توضيح مراحل الصّراع التنظيمي:</a:t>
            </a:r>
            <a:endParaRPr kumimoji="0" lang="en-US" sz="1600"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600" b="1" i="0" u="none" strike="noStrike" cap="none" normalizeH="0" baseline="0" dirty="0">
                <a:ln>
                  <a:noFill/>
                </a:ln>
                <a:solidFill>
                  <a:srgbClr val="00B0F0"/>
                </a:solidFill>
                <a:effectLst/>
                <a:latin typeface="Khalid Art bold"/>
                <a:ea typeface="Times New Roman" pitchFamily="18" charset="0"/>
                <a:cs typeface="Alexandria" pitchFamily="2" charset="-78"/>
              </a:rPr>
              <a:t>مرحلة الصّراع الكامن (غير </a:t>
            </a:r>
            <a:r>
              <a:rPr kumimoji="0" lang="ar-JO" sz="1600" b="1" i="0" u="none" strike="noStrike" cap="none" normalizeH="0" baseline="0" dirty="0">
                <a:ln>
                  <a:noFill/>
                </a:ln>
                <a:solidFill>
                  <a:srgbClr val="00B0F0"/>
                </a:solidFill>
                <a:effectLst/>
                <a:latin typeface="Khalid Art bold"/>
                <a:ea typeface="Times New Roman" pitchFamily="18" charset="0"/>
                <a:cs typeface="Alexandria" pitchFamily="2" charset="-78"/>
              </a:rPr>
              <a:t>ال</a:t>
            </a:r>
            <a:r>
              <a:rPr kumimoji="0" lang="ar-SA" sz="1600" b="1" i="0" u="none" strike="noStrike" cap="none" normalizeH="0" baseline="0" dirty="0">
                <a:ln>
                  <a:noFill/>
                </a:ln>
                <a:solidFill>
                  <a:srgbClr val="00B0F0"/>
                </a:solidFill>
                <a:effectLst/>
                <a:latin typeface="Khalid Art bold"/>
                <a:ea typeface="Times New Roman" pitchFamily="18" charset="0"/>
                <a:cs typeface="Alexandria" pitchFamily="2" charset="-78"/>
              </a:rPr>
              <a:t>ظاهر):</a:t>
            </a:r>
            <a:endParaRPr kumimoji="0" lang="en-US" sz="1600" b="0" i="0" u="none" strike="noStrike" cap="none" normalizeH="0" baseline="0" dirty="0">
              <a:ln>
                <a:noFill/>
              </a:ln>
              <a:solidFill>
                <a:srgbClr val="00B0F0"/>
              </a:solidFill>
              <a:effectLst/>
              <a:latin typeface="Alexandria" pitchFamily="2" charset="-78"/>
              <a:cs typeface="Alexandria"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sz="1600" b="0" i="0" strike="noStrike" cap="none" normalizeH="0" baseline="0" dirty="0">
                <a:ln>
                  <a:noFill/>
                </a:ln>
                <a:solidFill>
                  <a:schemeClr val="tx1"/>
                </a:solidFill>
                <a:effectLst/>
                <a:latin typeface="Khalid Art bold"/>
                <a:ea typeface="Times New Roman" pitchFamily="18" charset="0"/>
                <a:cs typeface="Alexandria" pitchFamily="2" charset="-78"/>
              </a:rPr>
              <a:t>تتسم بعدم وضوح الصّراع مع وجود عوامل مؤدية إلى الصّراع كالعلاقات المتبادلة بين أطراف الصّراع، اختلاف الأهداف والأولويات، البيروقراطية، اختلاف معايير تقييم الأداء، والمنافسة على الموارد.</a:t>
            </a:r>
            <a:endParaRPr kumimoji="0" lang="en-US" sz="1600" b="0" i="0"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600" b="1" i="0" strike="noStrike" cap="none" normalizeH="0" baseline="0" dirty="0">
                <a:ln>
                  <a:noFill/>
                </a:ln>
                <a:solidFill>
                  <a:srgbClr val="00B0F0"/>
                </a:solidFill>
                <a:effectLst/>
                <a:latin typeface="Khalid Art bold"/>
                <a:ea typeface="Times New Roman" pitchFamily="18" charset="0"/>
                <a:cs typeface="Alexandria" pitchFamily="2" charset="-78"/>
              </a:rPr>
              <a:t>مرحلة إدراك الصّراع:</a:t>
            </a:r>
            <a:endParaRPr kumimoji="0" lang="en-US" sz="1600" b="0" i="0" strike="noStrike" cap="none" normalizeH="0" baseline="0" dirty="0">
              <a:ln>
                <a:noFill/>
              </a:ln>
              <a:solidFill>
                <a:srgbClr val="00B0F0"/>
              </a:solidFill>
              <a:effectLst/>
              <a:latin typeface="Alexandria" pitchFamily="2" charset="-78"/>
              <a:cs typeface="Alexandria"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sz="1600" b="0" i="0" strike="noStrike" cap="none" normalizeH="0" baseline="0" dirty="0">
                <a:ln>
                  <a:noFill/>
                </a:ln>
                <a:solidFill>
                  <a:schemeClr val="tx1"/>
                </a:solidFill>
                <a:effectLst/>
                <a:latin typeface="Khalid Art bold"/>
                <a:ea typeface="Times New Roman" pitchFamily="18" charset="0"/>
                <a:cs typeface="Alexandria" pitchFamily="2" charset="-78"/>
              </a:rPr>
              <a:t>تبدأ هذه المرحلة عندما تدرك مجموعة من أصحاب المصالح أن أهدافها قد تأثرت سلباً بتصرفات مجموعة أخرى، مما يساهم على التعرف على مسببات الصّراع.</a:t>
            </a:r>
            <a:endParaRPr kumimoji="0" lang="en-US" sz="1600" b="0" i="0"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600" b="1" i="0" strike="noStrike" cap="none" normalizeH="0" baseline="0" dirty="0">
                <a:ln>
                  <a:noFill/>
                </a:ln>
                <a:solidFill>
                  <a:srgbClr val="00B0F0"/>
                </a:solidFill>
                <a:effectLst/>
                <a:latin typeface="Khalid Art bold"/>
                <a:ea typeface="Times New Roman" pitchFamily="18" charset="0"/>
                <a:cs typeface="Alexandria" pitchFamily="2" charset="-78"/>
              </a:rPr>
              <a:t>مرحلة الشعور بالصراع:</a:t>
            </a:r>
            <a:endParaRPr kumimoji="0" lang="en-US" sz="1600" b="0" i="0" strike="noStrike" cap="none" normalizeH="0" baseline="0" dirty="0">
              <a:ln>
                <a:noFill/>
              </a:ln>
              <a:solidFill>
                <a:srgbClr val="00B0F0"/>
              </a:solidFill>
              <a:effectLst/>
              <a:latin typeface="Alexandria" pitchFamily="2" charset="-78"/>
              <a:cs typeface="Alexandria"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sz="1600" b="0" i="0" strike="noStrike" cap="none" normalizeH="0" baseline="0" dirty="0">
                <a:ln>
                  <a:noFill/>
                </a:ln>
                <a:solidFill>
                  <a:schemeClr val="tx1"/>
                </a:solidFill>
                <a:effectLst/>
                <a:latin typeface="Khalid Art bold"/>
                <a:ea typeface="Times New Roman" pitchFamily="18" charset="0"/>
                <a:cs typeface="Alexandria" pitchFamily="2" charset="-78"/>
              </a:rPr>
              <a:t>في هذه المرحلة تبدأ الوحدات المتصارعة في تنمية وتجهيز رد الفعل الانفعالي تجاه بعضها، ومع تزايد الصّراع يقل التعاون الأمر الذي يؤثر على الفعالية التنظيمية للمنظمة</a:t>
            </a:r>
            <a:r>
              <a:rPr kumimoji="0" lang="ar-SA" sz="1600" b="0" i="0" u="none" strike="noStrike" cap="none" normalizeH="0" baseline="0" dirty="0">
                <a:ln>
                  <a:noFill/>
                </a:ln>
                <a:solidFill>
                  <a:schemeClr val="tx1"/>
                </a:solidFill>
                <a:effectLst/>
                <a:latin typeface="Khalid Art bold"/>
                <a:ea typeface="Times New Roman" pitchFamily="18" charset="0"/>
                <a:cs typeface="Alexandria" pitchFamily="2" charset="-78"/>
              </a:rPr>
              <a:t>.</a:t>
            </a:r>
            <a:endParaRPr kumimoji="0" lang="en-US" sz="1600"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1" eaLnBrk="1" fontAlgn="base" latinLnBrk="0" hangingPunct="1">
              <a:lnSpc>
                <a:spcPct val="100000"/>
              </a:lnSpc>
              <a:spcBef>
                <a:spcPct val="0"/>
              </a:spcBef>
              <a:spcAft>
                <a:spcPct val="0"/>
              </a:spcAft>
              <a:buClrTx/>
              <a:buSzTx/>
              <a:buFontTx/>
              <a:buNone/>
              <a:tabLst/>
            </a:pPr>
            <a:endParaRPr lang="ar-JO" sz="1600" dirty="0">
              <a:latin typeface="Khalid Art bold"/>
              <a:ea typeface="Times New Roman" pitchFamily="18" charset="0"/>
              <a:cs typeface="Alexandria" pitchFamily="2" charset="-78"/>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1600" b="0" i="0" strike="noStrike" cap="none" normalizeH="0" baseline="0" dirty="0">
                <a:ln>
                  <a:noFill/>
                </a:ln>
                <a:solidFill>
                  <a:srgbClr val="00B0F0"/>
                </a:solidFill>
                <a:effectLst/>
                <a:latin typeface="Khalid Art bold"/>
                <a:ea typeface="Times New Roman" pitchFamily="18" charset="0"/>
                <a:cs typeface="Alexandria" pitchFamily="2" charset="-78"/>
              </a:rPr>
              <a:t> </a:t>
            </a:r>
            <a:r>
              <a:rPr kumimoji="0" lang="ar-SA" sz="1600" b="1" i="0" strike="noStrike" cap="none" normalizeH="0" baseline="0" dirty="0">
                <a:ln>
                  <a:noFill/>
                </a:ln>
                <a:solidFill>
                  <a:srgbClr val="00B0F0"/>
                </a:solidFill>
                <a:effectLst/>
                <a:latin typeface="Khalid Art bold"/>
                <a:ea typeface="Times New Roman" pitchFamily="18" charset="0"/>
                <a:cs typeface="Alexandria" pitchFamily="2" charset="-78"/>
              </a:rPr>
              <a:t>مرحلة إظهار الصّراع:</a:t>
            </a:r>
            <a:endParaRPr kumimoji="0" lang="en-US" sz="1600" b="0" i="0" strike="noStrike" cap="none" normalizeH="0" baseline="0" dirty="0">
              <a:ln>
                <a:noFill/>
              </a:ln>
              <a:solidFill>
                <a:srgbClr val="00B0F0"/>
              </a:solidFill>
              <a:effectLst/>
              <a:latin typeface="Alexandria" pitchFamily="2" charset="-78"/>
              <a:cs typeface="Alexandria"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sz="1600" b="0" i="0" strike="noStrike" cap="none" normalizeH="0" baseline="0" dirty="0">
                <a:ln>
                  <a:noFill/>
                </a:ln>
                <a:solidFill>
                  <a:schemeClr val="tx1"/>
                </a:solidFill>
                <a:effectLst/>
                <a:latin typeface="Khalid Art bold"/>
                <a:ea typeface="Times New Roman" pitchFamily="18" charset="0"/>
                <a:cs typeface="Alexandria" pitchFamily="2" charset="-78"/>
              </a:rPr>
              <a:t>هنا يتجسد الصّراع في صور مختلفة من العداء، فقد يكون واضحا (مشاحنات لفظية، عنف)، أو سلبيا (إصابة الطرف الأخر بالإحباط نتيجة عدم تلبية طلباته)مثلا الصّراع بين إدارة الإنتاج وإدارة</a:t>
            </a:r>
            <a:r>
              <a:rPr kumimoji="0" lang="ar-JO" sz="1600" b="0" i="0" strike="noStrike" cap="none" normalizeH="0" baseline="0" dirty="0">
                <a:ln>
                  <a:noFill/>
                </a:ln>
                <a:solidFill>
                  <a:schemeClr val="tx1"/>
                </a:solidFill>
                <a:effectLst/>
                <a:latin typeface="Khalid Art bold"/>
                <a:ea typeface="Times New Roman" pitchFamily="18" charset="0"/>
                <a:cs typeface="Alexandria" pitchFamily="2" charset="-78"/>
              </a:rPr>
              <a:t> </a:t>
            </a:r>
            <a:r>
              <a:rPr kumimoji="0" lang="ar-SA" sz="1600" b="0" i="0" strike="noStrike" cap="none" normalizeH="0" baseline="0" dirty="0">
                <a:ln>
                  <a:noFill/>
                </a:ln>
                <a:solidFill>
                  <a:schemeClr val="tx1"/>
                </a:solidFill>
                <a:effectLst/>
                <a:latin typeface="Khalid Art bold"/>
                <a:ea typeface="Times New Roman" pitchFamily="18" charset="0"/>
                <a:cs typeface="Alexandria" pitchFamily="2" charset="-78"/>
              </a:rPr>
              <a:t>المبيعات حول تلبية طلبات العملاء والخاسر دائما هو المنظمة.</a:t>
            </a:r>
            <a:endParaRPr kumimoji="0" lang="en-US" sz="1600" b="0" i="0"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600" b="1" i="0" strike="noStrike" cap="none" normalizeH="0" baseline="0" dirty="0">
                <a:ln>
                  <a:noFill/>
                </a:ln>
                <a:solidFill>
                  <a:srgbClr val="00B0F0"/>
                </a:solidFill>
                <a:effectLst/>
                <a:latin typeface="Khalid Art bold"/>
                <a:ea typeface="Times New Roman" pitchFamily="18" charset="0"/>
                <a:cs typeface="Alexandria" pitchFamily="2" charset="-78"/>
              </a:rPr>
              <a:t>مرحلة ما بعد الصّراع:</a:t>
            </a:r>
            <a:endParaRPr kumimoji="0" lang="en-US" sz="1600" b="0" i="0" strike="noStrike" cap="none" normalizeH="0" baseline="0" dirty="0">
              <a:ln>
                <a:noFill/>
              </a:ln>
              <a:solidFill>
                <a:srgbClr val="00B0F0"/>
              </a:solidFill>
              <a:effectLst/>
              <a:latin typeface="Alexandria" pitchFamily="2" charset="-78"/>
              <a:cs typeface="Alexandria"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sz="1600" b="0" i="0" strike="noStrike" cap="none" normalizeH="0" baseline="0" dirty="0">
                <a:ln>
                  <a:noFill/>
                </a:ln>
                <a:solidFill>
                  <a:schemeClr val="tx1"/>
                </a:solidFill>
                <a:effectLst/>
                <a:latin typeface="Khalid Art bold"/>
                <a:ea typeface="Times New Roman" pitchFamily="18" charset="0"/>
                <a:cs typeface="Alexandria" pitchFamily="2" charset="-78"/>
              </a:rPr>
              <a:t>سواءً كان الصّراع طويلاً أو قصيراً فلابد من حله بشكل مرضي للطرفين لكي يسود التعاون أو بحله بشكل غير مرضي مما يؤدي إلى عودة الصّراع بمستويات أكثر خطورة من السابق.</a:t>
            </a:r>
            <a:endParaRPr kumimoji="0" lang="en-US" sz="1600" b="0" i="0" strike="noStrike" cap="none" normalizeH="0" baseline="0" dirty="0">
              <a:ln>
                <a:noFill/>
              </a:ln>
              <a:solidFill>
                <a:schemeClr val="tx1"/>
              </a:solidFill>
              <a:effectLst/>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1A5E4B65-832B-4B6F-376E-BD3BB416873C}"/>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spTree>
    <p:custDataLst>
      <p:tags r:id="rId1"/>
    </p:custDataLst>
    <p:extLst>
      <p:ext uri="{BB962C8B-B14F-4D97-AF65-F5344CB8AC3E}">
        <p14:creationId xmlns:p14="http://schemas.microsoft.com/office/powerpoint/2010/main" val="10704043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5" name="Google Shape;145;p3"/>
          <p:cNvSpPr txBox="1"/>
          <p:nvPr/>
        </p:nvSpPr>
        <p:spPr>
          <a:xfrm>
            <a:off x="3553718" y="285244"/>
            <a:ext cx="5508612" cy="707846"/>
          </a:xfrm>
          <a:prstGeom prst="rect">
            <a:avLst/>
          </a:prstGeom>
          <a:noFill/>
          <a:ln>
            <a:noFill/>
          </a:ln>
        </p:spPr>
        <p:txBody>
          <a:bodyPr spcFirstLastPara="1" wrap="square" lIns="91425" tIns="45700" rIns="91425" bIns="45700" anchor="t" anchorCtr="0">
            <a:spAutoFit/>
          </a:bodyPr>
          <a:lstStyle/>
          <a:p>
            <a:pPr algn="just" rtl="1"/>
            <a:r>
              <a:rPr lang="ar-JO" sz="2000" b="1" dirty="0">
                <a:solidFill>
                  <a:srgbClr val="00B0F0"/>
                </a:solidFill>
                <a:latin typeface="Alexandria" pitchFamily="2" charset="-78"/>
                <a:cs typeface="Alexandria" pitchFamily="2" charset="-78"/>
              </a:rPr>
              <a:t>مراحل الصّراع</a:t>
            </a:r>
            <a:r>
              <a:rPr lang="ar-AE" sz="2000" b="1" dirty="0">
                <a:solidFill>
                  <a:srgbClr val="00B0F0"/>
                </a:solidFill>
                <a:latin typeface="Alexandria" pitchFamily="2" charset="-78"/>
                <a:cs typeface="Alexandria" pitchFamily="2" charset="-78"/>
              </a:rPr>
              <a:t>  </a:t>
            </a:r>
            <a:r>
              <a:rPr lang="en-US" sz="2000" b="1" dirty="0">
                <a:solidFill>
                  <a:srgbClr val="00B0F0"/>
                </a:solidFill>
                <a:latin typeface="Alexandria" pitchFamily="2" charset="-78"/>
                <a:cs typeface="Alexandria" pitchFamily="2" charset="-78"/>
              </a:rPr>
              <a:t>Rahim's stages of conflict:</a:t>
            </a:r>
          </a:p>
          <a:p>
            <a:pPr algn="just" rtl="1"/>
            <a:endParaRPr lang="ar-JO" sz="2000" b="1" dirty="0">
              <a:solidFill>
                <a:srgbClr val="00B0F0"/>
              </a:solidFill>
              <a:latin typeface="Alexandria" pitchFamily="2" charset="-78"/>
              <a:cs typeface="Alexandria" pitchFamily="2" charset="-78"/>
            </a:endParaRPr>
          </a:p>
        </p:txBody>
      </p:sp>
      <p:pic>
        <p:nvPicPr>
          <p:cNvPr id="8" name="Google Shape;111;p1">
            <a:extLst>
              <a:ext uri="{FF2B5EF4-FFF2-40B4-BE49-F238E27FC236}">
                <a16:creationId xmlns:a16="http://schemas.microsoft.com/office/drawing/2014/main" id="{89706917-F4EE-4F42-A061-A553D281476D}"/>
              </a:ext>
            </a:extLst>
          </p:cNvPr>
          <p:cNvPicPr preferRelativeResize="0"/>
          <p:nvPr/>
        </p:nvPicPr>
        <p:blipFill rotWithShape="1">
          <a:blip r:embed="rId4">
            <a:alphaModFix/>
            <a:duotone>
              <a:schemeClr val="accent5">
                <a:shade val="45000"/>
                <a:satMod val="135000"/>
              </a:schemeClr>
              <a:prstClr val="white"/>
            </a:duotone>
          </a:blip>
          <a:srcRect/>
          <a:stretch/>
        </p:blipFill>
        <p:spPr>
          <a:xfrm>
            <a:off x="99064" y="-459432"/>
            <a:ext cx="2252520" cy="1523188"/>
          </a:xfrm>
          <a:prstGeom prst="rect">
            <a:avLst/>
          </a:prstGeom>
          <a:noFill/>
          <a:ln>
            <a:noFill/>
          </a:ln>
        </p:spPr>
      </p:pic>
      <p:pic>
        <p:nvPicPr>
          <p:cNvPr id="10" name="Google Shape;149;p3">
            <a:extLst>
              <a:ext uri="{FF2B5EF4-FFF2-40B4-BE49-F238E27FC236}">
                <a16:creationId xmlns:a16="http://schemas.microsoft.com/office/drawing/2014/main" id="{88F8067F-B38E-47EF-9990-EA4600B99B81}"/>
              </a:ext>
            </a:extLst>
          </p:cNvPr>
          <p:cNvPicPr preferRelativeResize="0"/>
          <p:nvPr/>
        </p:nvPicPr>
        <p:blipFill rotWithShape="1">
          <a:blip r:embed="rId5">
            <a:alphaModFix/>
            <a:duotone>
              <a:schemeClr val="accent1">
                <a:shade val="45000"/>
                <a:satMod val="135000"/>
              </a:schemeClr>
              <a:prstClr val="white"/>
            </a:duotone>
          </a:blip>
          <a:srcRect/>
          <a:stretch/>
        </p:blipFill>
        <p:spPr>
          <a:xfrm>
            <a:off x="195644" y="6438900"/>
            <a:ext cx="1879649" cy="309233"/>
          </a:xfrm>
          <a:prstGeom prst="rect">
            <a:avLst/>
          </a:prstGeom>
          <a:ln>
            <a:noFill/>
          </a:ln>
          <a:effectLst>
            <a:outerShdw blurRad="190500" algn="tl" rotWithShape="0">
              <a:srgbClr val="000000">
                <a:alpha val="70000"/>
              </a:srgbClr>
            </a:outerShdw>
          </a:effectLst>
        </p:spPr>
      </p:pic>
      <p:pic>
        <p:nvPicPr>
          <p:cNvPr id="5122" name="Picture 2">
            <a:extLst>
              <a:ext uri="{FF2B5EF4-FFF2-40B4-BE49-F238E27FC236}">
                <a16:creationId xmlns:a16="http://schemas.microsoft.com/office/drawing/2014/main" id="{FFCE8DE8-9A53-4B13-B1EB-D65178227C95}"/>
              </a:ext>
            </a:extLst>
          </p:cNvPr>
          <p:cNvPicPr>
            <a:picLocks noChangeAspect="1" noChangeArrowheads="1"/>
          </p:cNvPicPr>
          <p:nvPr/>
        </p:nvPicPr>
        <p:blipFill>
          <a:blip r:embed="rId6">
            <a:duotone>
              <a:schemeClr val="accent1">
                <a:shade val="45000"/>
                <a:satMod val="135000"/>
              </a:schemeClr>
              <a:prstClr val="white"/>
            </a:duotone>
            <a:extLst>
              <a:ext uri="{BEBA8EAE-BF5A-486C-A8C5-ECC9F3942E4B}">
                <a14:imgProps xmlns:a14="http://schemas.microsoft.com/office/drawing/2010/main">
                  <a14:imgLayer r:embed="rId7">
                    <a14:imgEffect>
                      <a14:artisticPhotocopy/>
                    </a14:imgEffect>
                  </a14:imgLayer>
                </a14:imgProps>
              </a:ext>
              <a:ext uri="{28A0092B-C50C-407E-A947-70E740481C1C}">
                <a14:useLocalDpi xmlns:a14="http://schemas.microsoft.com/office/drawing/2010/main" val="0"/>
              </a:ext>
            </a:extLst>
          </a:blip>
          <a:srcRect/>
          <a:stretch>
            <a:fillRect/>
          </a:stretch>
        </p:blipFill>
        <p:spPr bwMode="auto">
          <a:xfrm>
            <a:off x="-22950" y="0"/>
            <a:ext cx="3670677" cy="685800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8E874C1-B8B8-4D76-A097-8405E58DD163}"/>
              </a:ext>
            </a:extLst>
          </p:cNvPr>
          <p:cNvSpPr txBox="1"/>
          <p:nvPr/>
        </p:nvSpPr>
        <p:spPr>
          <a:xfrm>
            <a:off x="3553718" y="926262"/>
            <a:ext cx="8496943" cy="5909310"/>
          </a:xfrm>
          <a:prstGeom prst="rect">
            <a:avLst/>
          </a:prstGeom>
          <a:noFill/>
        </p:spPr>
        <p:txBody>
          <a:bodyPr wrap="square">
            <a:spAutoFit/>
          </a:bodyPr>
          <a:lstStyle/>
          <a:p>
            <a:pPr algn="r"/>
            <a:r>
              <a:rPr lang="ar-JO" sz="1800" b="0" i="0" dirty="0">
                <a:solidFill>
                  <a:srgbClr val="333333"/>
                </a:solidFill>
                <a:effectLst/>
                <a:latin typeface="Arimo"/>
                <a:cs typeface="Alexandria" pitchFamily="2" charset="-78"/>
              </a:rPr>
              <a:t>يتألف هذا النموذج من خمس مراحل كما يأتي:</a:t>
            </a:r>
          </a:p>
          <a:p>
            <a:pPr algn="r"/>
            <a:endParaRPr lang="ar-JO" sz="1800" b="0" i="0" dirty="0">
              <a:solidFill>
                <a:srgbClr val="333333"/>
              </a:solidFill>
              <a:effectLst/>
              <a:latin typeface="Arimo"/>
              <a:cs typeface="Alexandria" pitchFamily="2" charset="-78"/>
            </a:endParaRPr>
          </a:p>
          <a:p>
            <a:pPr algn="r" rtl="1"/>
            <a:r>
              <a:rPr lang="ar-JO" sz="1800" b="1" i="0" dirty="0">
                <a:solidFill>
                  <a:srgbClr val="333333"/>
                </a:solidFill>
                <a:effectLst/>
                <a:latin typeface="Arimo"/>
                <a:cs typeface="Alexandria" pitchFamily="2" charset="-78"/>
              </a:rPr>
              <a:t> المرحلة الأولى – ظروف ما قبل الصّراع  </a:t>
            </a:r>
            <a:r>
              <a:rPr lang="en-GB" sz="1800" b="1" i="0" dirty="0">
                <a:solidFill>
                  <a:srgbClr val="333333"/>
                </a:solidFill>
                <a:effectLst/>
                <a:latin typeface="Arimo"/>
                <a:cs typeface="Alexandria" pitchFamily="2" charset="-78"/>
              </a:rPr>
              <a:t>Antecedent Condition:</a:t>
            </a:r>
            <a:r>
              <a:rPr lang="en-GB" sz="1800" b="0" i="0" dirty="0">
                <a:solidFill>
                  <a:srgbClr val="333333"/>
                </a:solidFill>
                <a:effectLst/>
                <a:latin typeface="Arimo"/>
                <a:cs typeface="Alexandria" pitchFamily="2" charset="-78"/>
              </a:rPr>
              <a:t> </a:t>
            </a:r>
            <a:endParaRPr lang="ar-JO" sz="1800" b="0" i="0" dirty="0">
              <a:solidFill>
                <a:srgbClr val="333333"/>
              </a:solidFill>
              <a:effectLst/>
              <a:latin typeface="Arimo"/>
              <a:cs typeface="Alexandria" pitchFamily="2" charset="-78"/>
            </a:endParaRPr>
          </a:p>
          <a:p>
            <a:pPr algn="r"/>
            <a:r>
              <a:rPr lang="ar-JO" sz="1800" b="0" i="0" dirty="0">
                <a:solidFill>
                  <a:srgbClr val="333333"/>
                </a:solidFill>
                <a:effectLst/>
                <a:latin typeface="Arimo"/>
                <a:cs typeface="Alexandria" pitchFamily="2" charset="-78"/>
              </a:rPr>
              <a:t>وتتضمن الظروف المتواجدة ما قبل الصّراع بين الأطراف والجماعات وتتمثل بالسلوكية، الديمغرافية، والهيكلية، وهذه الظروف قد تؤدي إلى نشوء الصّراع.</a:t>
            </a:r>
          </a:p>
          <a:p>
            <a:pPr algn="r" rtl="1"/>
            <a:r>
              <a:rPr lang="ar-JO" sz="1800" b="1" i="0" dirty="0">
                <a:solidFill>
                  <a:srgbClr val="333333"/>
                </a:solidFill>
                <a:effectLst/>
                <a:latin typeface="Arimo"/>
                <a:cs typeface="Alexandria" pitchFamily="2" charset="-78"/>
              </a:rPr>
              <a:t> المرحلة الثانية – التغيرات السلوكية </a:t>
            </a:r>
            <a:r>
              <a:rPr lang="en-GB" sz="1800" b="1" i="0" dirty="0">
                <a:solidFill>
                  <a:srgbClr val="333333"/>
                </a:solidFill>
                <a:effectLst/>
                <a:latin typeface="Arimo"/>
                <a:cs typeface="Alexandria" pitchFamily="2" charset="-78"/>
              </a:rPr>
              <a:t>Behavioural Changes:</a:t>
            </a:r>
            <a:endParaRPr lang="ar-JO" sz="1800" b="1" i="0" dirty="0">
              <a:solidFill>
                <a:srgbClr val="333333"/>
              </a:solidFill>
              <a:effectLst/>
              <a:latin typeface="Arimo"/>
              <a:cs typeface="Alexandria" pitchFamily="2" charset="-78"/>
            </a:endParaRPr>
          </a:p>
          <a:p>
            <a:pPr algn="r"/>
            <a:r>
              <a:rPr lang="en-GB" sz="1800" b="0" i="0" dirty="0">
                <a:solidFill>
                  <a:srgbClr val="333333"/>
                </a:solidFill>
                <a:effectLst/>
                <a:latin typeface="Arimo"/>
                <a:cs typeface="Alexandria" pitchFamily="2" charset="-78"/>
              </a:rPr>
              <a:t> </a:t>
            </a:r>
            <a:r>
              <a:rPr lang="ar-JO" sz="1800" b="0" i="0" dirty="0">
                <a:solidFill>
                  <a:srgbClr val="333333"/>
                </a:solidFill>
                <a:effectLst/>
                <a:latin typeface="Arimo"/>
                <a:cs typeface="Alexandria" pitchFamily="2" charset="-78"/>
              </a:rPr>
              <a:t>وتحدث عند نشوء الصّراع والتي تشير إلى السلوك العدائي (المتشدد)</a:t>
            </a:r>
          </a:p>
          <a:p>
            <a:pPr algn="r" rtl="1"/>
            <a:r>
              <a:rPr lang="ar-JO" sz="1800" b="1" i="0" dirty="0">
                <a:solidFill>
                  <a:srgbClr val="333333"/>
                </a:solidFill>
                <a:effectLst/>
                <a:latin typeface="Arimo"/>
                <a:cs typeface="Alexandria" pitchFamily="2" charset="-78"/>
              </a:rPr>
              <a:t>المرحلة الثالثة – تشكيل الهيكل </a:t>
            </a:r>
            <a:r>
              <a:rPr lang="en-GB" sz="1800" b="1" i="0" dirty="0">
                <a:solidFill>
                  <a:srgbClr val="333333"/>
                </a:solidFill>
                <a:effectLst/>
                <a:latin typeface="Arimo"/>
                <a:cs typeface="Alexandria" pitchFamily="2" charset="-78"/>
              </a:rPr>
              <a:t>Structure Formation:</a:t>
            </a:r>
            <a:endParaRPr lang="ar-JO" sz="1800" b="1" i="0" dirty="0">
              <a:solidFill>
                <a:srgbClr val="333333"/>
              </a:solidFill>
              <a:effectLst/>
              <a:latin typeface="Arimo"/>
              <a:cs typeface="Alexandria" pitchFamily="2" charset="-78"/>
            </a:endParaRPr>
          </a:p>
          <a:p>
            <a:pPr algn="r"/>
            <a:r>
              <a:rPr lang="en-GB" sz="1800" b="0" i="0" dirty="0">
                <a:solidFill>
                  <a:srgbClr val="333333"/>
                </a:solidFill>
                <a:effectLst/>
                <a:latin typeface="Arimo"/>
                <a:cs typeface="Alexandria" pitchFamily="2" charset="-78"/>
              </a:rPr>
              <a:t> </a:t>
            </a:r>
            <a:r>
              <a:rPr lang="ar-JO" sz="1800" b="0" i="0" dirty="0">
                <a:solidFill>
                  <a:srgbClr val="333333"/>
                </a:solidFill>
                <a:effectLst/>
                <a:latin typeface="Arimo"/>
                <a:cs typeface="Alexandria" pitchFamily="2" charset="-78"/>
              </a:rPr>
              <a:t>حيث يلجأ الأفراد إلى الاعتماد على القوانين واللوائح والاتصالات المكتوبة واستخدام الألقاب الرسمية أو بعبارة أخرى يصبح الصّراع مؤسساتي </a:t>
            </a:r>
          </a:p>
          <a:p>
            <a:pPr algn="r" rtl="1"/>
            <a:r>
              <a:rPr lang="ar-JO" sz="1800" b="1" i="0" dirty="0">
                <a:solidFill>
                  <a:srgbClr val="333333"/>
                </a:solidFill>
                <a:effectLst/>
                <a:latin typeface="Arimo"/>
                <a:cs typeface="Alexandria" pitchFamily="2" charset="-78"/>
              </a:rPr>
              <a:t>المرحلة الرابعة - عملية القرار </a:t>
            </a:r>
            <a:r>
              <a:rPr lang="en-GB" sz="1800" b="1" i="0" dirty="0">
                <a:solidFill>
                  <a:srgbClr val="333333"/>
                </a:solidFill>
                <a:effectLst/>
                <a:latin typeface="Arimo"/>
                <a:cs typeface="Alexandria" pitchFamily="2" charset="-78"/>
              </a:rPr>
              <a:t>Decision Process:</a:t>
            </a:r>
            <a:endParaRPr lang="ar-JO" sz="1800" b="1" i="0" dirty="0">
              <a:solidFill>
                <a:srgbClr val="333333"/>
              </a:solidFill>
              <a:effectLst/>
              <a:latin typeface="Arimo"/>
              <a:cs typeface="Alexandria" pitchFamily="2" charset="-78"/>
            </a:endParaRPr>
          </a:p>
          <a:p>
            <a:pPr algn="r"/>
            <a:r>
              <a:rPr lang="en-GB" sz="1800" b="0" i="0" dirty="0">
                <a:solidFill>
                  <a:srgbClr val="333333"/>
                </a:solidFill>
                <a:effectLst/>
                <a:latin typeface="Arimo"/>
                <a:cs typeface="Alexandria" pitchFamily="2" charset="-78"/>
              </a:rPr>
              <a:t> </a:t>
            </a:r>
            <a:r>
              <a:rPr lang="ar-JO" sz="1800" b="0" i="0" dirty="0">
                <a:solidFill>
                  <a:srgbClr val="333333"/>
                </a:solidFill>
                <a:effectLst/>
                <a:latin typeface="Arimo"/>
                <a:cs typeface="Alexandria" pitchFamily="2" charset="-78"/>
              </a:rPr>
              <a:t>وتبدأ فيها الأطراف إحلال العمليات أو الهيكل في صنع القرارات بدلاً من الطرائق، مثال ذلك الصّراع بين الإدارة والعاملين غالباً ما يحل من خلال التفاوض  أطراف أخرى لحل الصّراع.</a:t>
            </a:r>
          </a:p>
          <a:p>
            <a:pPr algn="r" rtl="1"/>
            <a:r>
              <a:rPr lang="ar-JO" sz="1800" b="1" i="0" dirty="0">
                <a:solidFill>
                  <a:srgbClr val="333333"/>
                </a:solidFill>
                <a:effectLst/>
                <a:latin typeface="Arimo"/>
                <a:cs typeface="Alexandria" pitchFamily="2" charset="-78"/>
              </a:rPr>
              <a:t> المرحلة الخامسة – ما بعد الصّراع </a:t>
            </a:r>
            <a:r>
              <a:rPr lang="en-GB" sz="1800" b="1" i="0" dirty="0">
                <a:solidFill>
                  <a:srgbClr val="333333"/>
                </a:solidFill>
                <a:effectLst/>
                <a:latin typeface="Arimo"/>
                <a:cs typeface="Alexandria" pitchFamily="2" charset="-78"/>
              </a:rPr>
              <a:t>Conflict Aftermath:</a:t>
            </a:r>
            <a:r>
              <a:rPr lang="en-GB" sz="1800" b="0" i="0" dirty="0">
                <a:solidFill>
                  <a:srgbClr val="333333"/>
                </a:solidFill>
                <a:effectLst/>
                <a:latin typeface="Arimo"/>
                <a:cs typeface="Alexandria" pitchFamily="2" charset="-78"/>
              </a:rPr>
              <a:t> </a:t>
            </a:r>
            <a:endParaRPr lang="ar-JO" sz="1800" b="0" i="0" dirty="0">
              <a:solidFill>
                <a:srgbClr val="333333"/>
              </a:solidFill>
              <a:effectLst/>
              <a:latin typeface="Arimo"/>
              <a:cs typeface="Alexandria" pitchFamily="2" charset="-78"/>
            </a:endParaRPr>
          </a:p>
          <a:p>
            <a:pPr algn="r"/>
            <a:r>
              <a:rPr lang="ar-JO" sz="1800" b="0" i="0" dirty="0">
                <a:solidFill>
                  <a:srgbClr val="333333"/>
                </a:solidFill>
                <a:effectLst/>
                <a:latin typeface="Arimo"/>
                <a:cs typeface="Alexandria" pitchFamily="2" charset="-78"/>
              </a:rPr>
              <a:t>وفيها قد يتم الوصول إلى حل يرضي الأطراف أو قد يشعر أحد الأطراف بالخسارة، وهذا ما يؤدي أيضاً إلى صراع كامن.</a:t>
            </a:r>
          </a:p>
          <a:p>
            <a:pPr algn="r"/>
            <a:endParaRPr lang="ar-JO" sz="1800" b="0" i="0" dirty="0">
              <a:solidFill>
                <a:srgbClr val="333333"/>
              </a:solidFill>
              <a:effectLst/>
              <a:latin typeface="Arimo"/>
              <a:cs typeface="Alexandria" pitchFamily="2" charset="-78"/>
            </a:endParaRPr>
          </a:p>
          <a:p>
            <a:pPr algn="r"/>
            <a:r>
              <a:rPr lang="ar-JO" sz="1800" b="0" i="0" dirty="0">
                <a:solidFill>
                  <a:srgbClr val="333333"/>
                </a:solidFill>
                <a:effectLst/>
                <a:latin typeface="Arimo"/>
                <a:cs typeface="Alexandria" pitchFamily="2" charset="-78"/>
              </a:rPr>
              <a:t>وهنا، يمكننا القول إنه في كل مرحلة من مراحل الصّراع فإن الضرورة تستدعي معالجة الصّراع من خلال استخدام الاستراتيجيات التي تتلاءم مع المواقف التي تسبب الصّراع.</a:t>
            </a:r>
          </a:p>
        </p:txBody>
      </p:sp>
      <p:pic>
        <p:nvPicPr>
          <p:cNvPr id="2" name="Graphic 21">
            <a:extLst>
              <a:ext uri="{FF2B5EF4-FFF2-40B4-BE49-F238E27FC236}">
                <a16:creationId xmlns:a16="http://schemas.microsoft.com/office/drawing/2014/main" id="{27D3E844-678E-FA01-79F7-7BC8C16EF49F}"/>
              </a:ext>
            </a:extLst>
          </p:cNvPr>
          <p:cNvPicPr>
            <a:picLocks noChangeAspect="1"/>
          </p:cNvPicPr>
          <p:nvPr/>
        </p:nvPicPr>
        <p:blipFill rotWithShape="1">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236010"/>
            <a:ext cx="2305141" cy="1076343"/>
          </a:xfrm>
          <a:prstGeom prst="rect">
            <a:avLst/>
          </a:prstGeom>
        </p:spPr>
      </p:pic>
    </p:spTree>
    <p:custDataLst>
      <p:tags r:id="rId1"/>
    </p:custDataLst>
    <p:extLst>
      <p:ext uri="{BB962C8B-B14F-4D97-AF65-F5344CB8AC3E}">
        <p14:creationId xmlns:p14="http://schemas.microsoft.com/office/powerpoint/2010/main" val="42358151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2235412" y="438779"/>
            <a:ext cx="6751554" cy="768085"/>
          </a:xfrm>
        </p:spPr>
        <p:txBody>
          <a:bodyPr>
            <a:normAutofit/>
          </a:bodyPr>
          <a:lstStyle/>
          <a:p>
            <a:pPr marL="0" marR="0" lvl="0" indent="0" algn="l" defTabSz="914400" rtl="1" eaLnBrk="1" fontAlgn="auto" latinLnBrk="0" hangingPunct="1">
              <a:lnSpc>
                <a:spcPct val="90000"/>
              </a:lnSpc>
              <a:spcBef>
                <a:spcPts val="1000"/>
              </a:spcBef>
              <a:spcAft>
                <a:spcPts val="0"/>
              </a:spcAft>
              <a:buClr>
                <a:srgbClr val="000000"/>
              </a:buClr>
              <a:buSzPts val="2800"/>
              <a:buFont typeface="Arial"/>
              <a:buNone/>
              <a:tabLst/>
              <a:defRPr/>
            </a:pPr>
            <a:r>
              <a:rPr kumimoji="0" lang="ar-JO" sz="2800" b="1" i="0" u="none" strike="noStrike" kern="0" cap="none" spc="0" normalizeH="0" baseline="0" noProof="0" dirty="0">
                <a:ln>
                  <a:noFill/>
                </a:ln>
                <a:solidFill>
                  <a:srgbClr val="00B0F0"/>
                </a:solidFill>
                <a:effectLst/>
                <a:uLnTx/>
                <a:uFillTx/>
                <a:sym typeface="Calibri"/>
              </a:rPr>
              <a:t>مستويات الصّراع </a:t>
            </a:r>
            <a:r>
              <a:rPr kumimoji="0" lang="en-GB" sz="2800" b="1" i="0" u="none" strike="noStrike" kern="0" cap="none" spc="0" normalizeH="0" baseline="0" noProof="0" dirty="0">
                <a:ln>
                  <a:noFill/>
                </a:ln>
                <a:solidFill>
                  <a:srgbClr val="00B0F0"/>
                </a:solidFill>
                <a:effectLst/>
                <a:uLnTx/>
                <a:uFillTx/>
                <a:sym typeface="Calibri"/>
              </a:rPr>
              <a:t>Levels of conflict</a:t>
            </a:r>
          </a:p>
        </p:txBody>
      </p:sp>
      <p:sp>
        <p:nvSpPr>
          <p:cNvPr id="7" name="Oval 6"/>
          <p:cNvSpPr/>
          <p:nvPr/>
        </p:nvSpPr>
        <p:spPr>
          <a:xfrm>
            <a:off x="680933" y="3025141"/>
            <a:ext cx="2500008" cy="191858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sz="2800" dirty="0">
              <a:latin typeface="Alexandria" pitchFamily="2" charset="-78"/>
            </a:endParaRPr>
          </a:p>
        </p:txBody>
      </p:sp>
      <p:sp>
        <p:nvSpPr>
          <p:cNvPr id="9" name="Oval 8"/>
          <p:cNvSpPr/>
          <p:nvPr/>
        </p:nvSpPr>
        <p:spPr>
          <a:xfrm>
            <a:off x="8257633" y="4076768"/>
            <a:ext cx="2305141" cy="1824203"/>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400" b="1" dirty="0">
                <a:solidFill>
                  <a:srgbClr val="002060"/>
                </a:solidFill>
                <a:latin typeface="Alexandria" pitchFamily="2" charset="-78"/>
                <a:cs typeface="Alexandria" pitchFamily="2" charset="-78"/>
              </a:rPr>
              <a:t>الصّراع داخل الفرد نفسه</a:t>
            </a:r>
            <a:endParaRPr lang="ko-KR" altLang="en-US" sz="2400" b="1" dirty="0">
              <a:solidFill>
                <a:srgbClr val="002060"/>
              </a:solidFill>
              <a:latin typeface="Alexandria" pitchFamily="2" charset="-78"/>
            </a:endParaRPr>
          </a:p>
        </p:txBody>
      </p:sp>
      <p:sp>
        <p:nvSpPr>
          <p:cNvPr id="10" name="Oval 9"/>
          <p:cNvSpPr/>
          <p:nvPr/>
        </p:nvSpPr>
        <p:spPr>
          <a:xfrm>
            <a:off x="2983330" y="4016220"/>
            <a:ext cx="2318316" cy="1824203"/>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400" b="1" dirty="0">
                <a:solidFill>
                  <a:srgbClr val="002060"/>
                </a:solidFill>
                <a:latin typeface="Alexandria" pitchFamily="2" charset="-78"/>
                <a:cs typeface="Alexandria" pitchFamily="2" charset="-78"/>
              </a:rPr>
              <a:t>الصّراع بين الجماعات</a:t>
            </a:r>
            <a:endParaRPr lang="ko-KR" altLang="en-US" sz="2400" b="1" dirty="0">
              <a:solidFill>
                <a:srgbClr val="002060"/>
              </a:solidFill>
              <a:latin typeface="Alexandria" pitchFamily="2" charset="-78"/>
            </a:endParaRPr>
          </a:p>
        </p:txBody>
      </p:sp>
      <p:sp>
        <p:nvSpPr>
          <p:cNvPr id="12" name="Oval 11"/>
          <p:cNvSpPr/>
          <p:nvPr/>
        </p:nvSpPr>
        <p:spPr>
          <a:xfrm>
            <a:off x="6466001" y="4317553"/>
            <a:ext cx="2150279" cy="1824203"/>
          </a:xfrm>
          <a:prstGeom prst="ellipse">
            <a:avLst/>
          </a:prstGeom>
          <a:solidFill>
            <a:srgbClr val="0070C0"/>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13" name="Oval 12"/>
          <p:cNvSpPr/>
          <p:nvPr/>
        </p:nvSpPr>
        <p:spPr>
          <a:xfrm>
            <a:off x="4357992" y="1766958"/>
            <a:ext cx="3667327" cy="1744727"/>
          </a:xfrm>
          <a:prstGeom prst="ellipse">
            <a:avLst/>
          </a:prstGeo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800" b="1" dirty="0">
                <a:solidFill>
                  <a:srgbClr val="002060"/>
                </a:solidFill>
                <a:latin typeface="Alexandria" pitchFamily="2" charset="-78"/>
                <a:cs typeface="Alexandria" pitchFamily="2" charset="-78"/>
              </a:rPr>
              <a:t>مستويات الصّراع</a:t>
            </a:r>
            <a:endParaRPr lang="ko-KR" altLang="en-US" sz="2800" b="1" dirty="0">
              <a:solidFill>
                <a:srgbClr val="002060"/>
              </a:solidFill>
              <a:latin typeface="Alexandria" pitchFamily="2" charset="-78"/>
            </a:endParaRPr>
          </a:p>
        </p:txBody>
      </p:sp>
      <p:sp>
        <p:nvSpPr>
          <p:cNvPr id="8" name="Up Arrow 7"/>
          <p:cNvSpPr/>
          <p:nvPr/>
        </p:nvSpPr>
        <p:spPr>
          <a:xfrm rot="2197571">
            <a:off x="4291768" y="3266071"/>
            <a:ext cx="646176" cy="652272"/>
          </a:xfrm>
          <a:prstGeom prst="up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32" name="Up Arrow 31"/>
          <p:cNvSpPr/>
          <p:nvPr/>
        </p:nvSpPr>
        <p:spPr>
          <a:xfrm rot="20807293">
            <a:off x="6741047" y="3610537"/>
            <a:ext cx="646176" cy="652272"/>
          </a:xfrm>
          <a:prstGeom prst="up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33" name="Up Arrow 32"/>
          <p:cNvSpPr/>
          <p:nvPr/>
        </p:nvSpPr>
        <p:spPr>
          <a:xfrm rot="19054844">
            <a:off x="8074530" y="3226853"/>
            <a:ext cx="646176" cy="1040203"/>
          </a:xfrm>
          <a:prstGeom prst="up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34" name="Up Arrow 33"/>
          <p:cNvSpPr/>
          <p:nvPr/>
        </p:nvSpPr>
        <p:spPr>
          <a:xfrm rot="2888182">
            <a:off x="3420452" y="2670595"/>
            <a:ext cx="646176" cy="1080219"/>
          </a:xfrm>
          <a:prstGeom prst="up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36" name="Rectangle 35"/>
          <p:cNvSpPr/>
          <p:nvPr/>
        </p:nvSpPr>
        <p:spPr>
          <a:xfrm>
            <a:off x="6877454" y="4640094"/>
            <a:ext cx="1594809" cy="1200329"/>
          </a:xfrm>
          <a:prstGeom prst="rect">
            <a:avLst/>
          </a:prstGeom>
          <a:noFill/>
        </p:spPr>
        <p:txBody>
          <a:bodyPr wrap="square">
            <a:spAutoFit/>
          </a:bodyPr>
          <a:lstStyle/>
          <a:p>
            <a:pPr algn="ctr"/>
            <a:r>
              <a:rPr lang="ar-JO" sz="2400" b="1" dirty="0">
                <a:solidFill>
                  <a:srgbClr val="002060"/>
                </a:solidFill>
                <a:latin typeface="Alexandria" pitchFamily="2" charset="-78"/>
                <a:cs typeface="Alexandria" pitchFamily="2" charset="-78"/>
              </a:rPr>
              <a:t>الصّراع بين الأفراد</a:t>
            </a:r>
            <a:endParaRPr lang="en-US" sz="2400" b="1" dirty="0">
              <a:solidFill>
                <a:srgbClr val="002060"/>
              </a:solidFill>
              <a:latin typeface="Alexandria" pitchFamily="2" charset="-78"/>
              <a:cs typeface="Alexandria" pitchFamily="2" charset="-78"/>
            </a:endParaRPr>
          </a:p>
        </p:txBody>
      </p:sp>
      <p:sp>
        <p:nvSpPr>
          <p:cNvPr id="37" name="Rectangle 36"/>
          <p:cNvSpPr/>
          <p:nvPr/>
        </p:nvSpPr>
        <p:spPr>
          <a:xfrm>
            <a:off x="1429966" y="880512"/>
            <a:ext cx="2500009" cy="523220"/>
          </a:xfrm>
          <a:prstGeom prst="rect">
            <a:avLst/>
          </a:prstGeom>
        </p:spPr>
        <p:txBody>
          <a:bodyPr wrap="square">
            <a:spAutoFit/>
          </a:bodyPr>
          <a:lstStyle/>
          <a:p>
            <a:pPr algn="ctr" rtl="1"/>
            <a:endParaRPr lang="en-US" sz="2800" dirty="0">
              <a:latin typeface="Alexandria" pitchFamily="2" charset="-78"/>
              <a:cs typeface="Alexandria" pitchFamily="2" charset="-78"/>
            </a:endParaRPr>
          </a:p>
        </p:txBody>
      </p:sp>
      <p:sp>
        <p:nvSpPr>
          <p:cNvPr id="38" name="Rectangle 37"/>
          <p:cNvSpPr/>
          <p:nvPr/>
        </p:nvSpPr>
        <p:spPr>
          <a:xfrm>
            <a:off x="977753" y="3600721"/>
            <a:ext cx="1763034" cy="830997"/>
          </a:xfrm>
          <a:prstGeom prst="rect">
            <a:avLst/>
          </a:prstGeom>
        </p:spPr>
        <p:txBody>
          <a:bodyPr wrap="square">
            <a:spAutoFit/>
          </a:bodyPr>
          <a:lstStyle/>
          <a:p>
            <a:pPr algn="ctr"/>
            <a:r>
              <a:rPr lang="ar-JO" sz="2400" b="1" dirty="0">
                <a:solidFill>
                  <a:srgbClr val="002060"/>
                </a:solidFill>
                <a:latin typeface="Alexandria" pitchFamily="2" charset="-78"/>
                <a:cs typeface="Alexandria" pitchFamily="2" charset="-78"/>
              </a:rPr>
              <a:t>الصّراع بين المنظمات</a:t>
            </a:r>
            <a:endParaRPr lang="ko-KR" altLang="en-US" sz="2400" b="1" dirty="0">
              <a:solidFill>
                <a:srgbClr val="002060"/>
              </a:solidFill>
              <a:latin typeface="Alexandria" pitchFamily="2" charset="-78"/>
              <a:cs typeface="Alexandria" pitchFamily="2" charset="-78"/>
            </a:endParaRPr>
          </a:p>
        </p:txBody>
      </p:sp>
      <p:sp>
        <p:nvSpPr>
          <p:cNvPr id="18" name="Oval 17">
            <a:extLst>
              <a:ext uri="{FF2B5EF4-FFF2-40B4-BE49-F238E27FC236}">
                <a16:creationId xmlns:a16="http://schemas.microsoft.com/office/drawing/2014/main" id="{0ABA3736-CF11-49E1-9E29-E8874689AA28}"/>
              </a:ext>
            </a:extLst>
          </p:cNvPr>
          <p:cNvSpPr/>
          <p:nvPr/>
        </p:nvSpPr>
        <p:spPr>
          <a:xfrm>
            <a:off x="4724508" y="4272976"/>
            <a:ext cx="2305141" cy="1824203"/>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400" b="1" dirty="0">
                <a:solidFill>
                  <a:srgbClr val="002060"/>
                </a:solidFill>
                <a:latin typeface="Alexandria" pitchFamily="2" charset="-78"/>
                <a:cs typeface="Alexandria" pitchFamily="2" charset="-78"/>
              </a:rPr>
              <a:t>الصّراع بين الجماعة</a:t>
            </a:r>
            <a:endParaRPr lang="ko-KR" altLang="en-US" sz="2400" b="1" dirty="0">
              <a:solidFill>
                <a:srgbClr val="002060"/>
              </a:solidFill>
              <a:latin typeface="Alexandria" pitchFamily="2" charset="-78"/>
            </a:endParaRPr>
          </a:p>
        </p:txBody>
      </p:sp>
      <p:sp>
        <p:nvSpPr>
          <p:cNvPr id="19" name="Up Arrow 7">
            <a:extLst>
              <a:ext uri="{FF2B5EF4-FFF2-40B4-BE49-F238E27FC236}">
                <a16:creationId xmlns:a16="http://schemas.microsoft.com/office/drawing/2014/main" id="{547D70AB-43E7-4873-AC47-B29873FBF921}"/>
              </a:ext>
            </a:extLst>
          </p:cNvPr>
          <p:cNvSpPr/>
          <p:nvPr/>
        </p:nvSpPr>
        <p:spPr>
          <a:xfrm rot="1331571">
            <a:off x="5464460" y="3558175"/>
            <a:ext cx="646176" cy="652272"/>
          </a:xfrm>
          <a:prstGeom prst="up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pic>
        <p:nvPicPr>
          <p:cNvPr id="3" name="Graphic 21">
            <a:extLst>
              <a:ext uri="{FF2B5EF4-FFF2-40B4-BE49-F238E27FC236}">
                <a16:creationId xmlns:a16="http://schemas.microsoft.com/office/drawing/2014/main" id="{F277DEF0-1B2E-BFFD-FC8A-66649DE7BFF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spTree>
    <p:extLst>
      <p:ext uri="{BB962C8B-B14F-4D97-AF65-F5344CB8AC3E}">
        <p14:creationId xmlns:p14="http://schemas.microsoft.com/office/powerpoint/2010/main" val="38346982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Group 366">
            <a:extLst>
              <a:ext uri="{FF2B5EF4-FFF2-40B4-BE49-F238E27FC236}">
                <a16:creationId xmlns:a16="http://schemas.microsoft.com/office/drawing/2014/main" id="{02A15322-7A0F-4677-9823-9EFFB0133F73}"/>
              </a:ext>
            </a:extLst>
          </p:cNvPr>
          <p:cNvGrpSpPr/>
          <p:nvPr/>
        </p:nvGrpSpPr>
        <p:grpSpPr>
          <a:xfrm>
            <a:off x="335360" y="1693278"/>
            <a:ext cx="5186579" cy="4639428"/>
            <a:chOff x="683568" y="2533698"/>
            <a:chExt cx="4536504" cy="2902694"/>
          </a:xfrm>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p:grpSpPr>
        <p:grpSp>
          <p:nvGrpSpPr>
            <p:cNvPr id="5" name="Group 368">
              <a:extLst>
                <a:ext uri="{FF2B5EF4-FFF2-40B4-BE49-F238E27FC236}">
                  <a16:creationId xmlns:a16="http://schemas.microsoft.com/office/drawing/2014/main" id="{2F26F6ED-B0DC-4CD1-AF0C-536E54D7E127}"/>
                </a:ext>
              </a:extLst>
            </p:cNvPr>
            <p:cNvGrpSpPr/>
            <p:nvPr/>
          </p:nvGrpSpPr>
          <p:grpSpPr>
            <a:xfrm>
              <a:off x="683568" y="3263960"/>
              <a:ext cx="1788318" cy="1406401"/>
              <a:chOff x="971600" y="1733231"/>
              <a:chExt cx="1710000" cy="1440000"/>
            </a:xfrm>
            <a:grpFill/>
          </p:grpSpPr>
          <p:sp>
            <p:nvSpPr>
              <p:cNvPr id="382" name="Hexagon 381">
                <a:extLst>
                  <a:ext uri="{FF2B5EF4-FFF2-40B4-BE49-F238E27FC236}">
                    <a16:creationId xmlns:a16="http://schemas.microsoft.com/office/drawing/2014/main" id="{9098E9CB-77DC-4508-9FCA-D137836192D3}"/>
                  </a:ext>
                </a:extLst>
              </p:cNvPr>
              <p:cNvSpPr/>
              <p:nvPr/>
            </p:nvSpPr>
            <p:spPr>
              <a:xfrm>
                <a:off x="971600" y="1733231"/>
                <a:ext cx="1620000" cy="1440000"/>
              </a:xfrm>
              <a:prstGeom prst="hexagon">
                <a:avLst/>
              </a:prstGeom>
              <a:solidFill>
                <a:schemeClr val="accent5">
                  <a:alpha val="50000"/>
                </a:schemeClr>
              </a:solidFill>
              <a:ln>
                <a:solidFill>
                  <a:schemeClr val="tx1"/>
                </a:solid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latin typeface="Alexandria" pitchFamily="2" charset="-78"/>
                  <a:cs typeface="Alexandria" pitchFamily="2" charset="-78"/>
                </a:endParaRPr>
              </a:p>
            </p:txBody>
          </p:sp>
          <p:sp>
            <p:nvSpPr>
              <p:cNvPr id="383" name="Hexagon 382">
                <a:extLst>
                  <a:ext uri="{FF2B5EF4-FFF2-40B4-BE49-F238E27FC236}">
                    <a16:creationId xmlns:a16="http://schemas.microsoft.com/office/drawing/2014/main" id="{73D1D392-BC00-405D-8665-3E75B966979C}"/>
                  </a:ext>
                </a:extLst>
              </p:cNvPr>
              <p:cNvSpPr/>
              <p:nvPr/>
            </p:nvSpPr>
            <p:spPr>
              <a:xfrm>
                <a:off x="1061600" y="1805231"/>
                <a:ext cx="1620000" cy="1296000"/>
              </a:xfrm>
              <a:prstGeom prst="hexagon">
                <a:avLst/>
              </a:prstGeom>
              <a:solidFill>
                <a:schemeClr val="accent5">
                  <a:alpha val="50000"/>
                </a:schemeClr>
              </a:solidFill>
              <a:ln>
                <a:solidFill>
                  <a:schemeClr val="tx1"/>
                </a:solid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latin typeface="Alexandria" pitchFamily="2" charset="-78"/>
                  <a:cs typeface="Alexandria" pitchFamily="2" charset="-78"/>
                </a:endParaRPr>
              </a:p>
            </p:txBody>
          </p:sp>
        </p:grpSp>
        <p:grpSp>
          <p:nvGrpSpPr>
            <p:cNvPr id="7" name="Group 370">
              <a:extLst>
                <a:ext uri="{FF2B5EF4-FFF2-40B4-BE49-F238E27FC236}">
                  <a16:creationId xmlns:a16="http://schemas.microsoft.com/office/drawing/2014/main" id="{47E38111-F923-4CC4-8BEC-9237E87E34FE}"/>
                </a:ext>
              </a:extLst>
            </p:cNvPr>
            <p:cNvGrpSpPr/>
            <p:nvPr/>
          </p:nvGrpSpPr>
          <p:grpSpPr>
            <a:xfrm>
              <a:off x="2104722" y="2533698"/>
              <a:ext cx="1694196" cy="1406401"/>
              <a:chOff x="971600" y="1733231"/>
              <a:chExt cx="1620000" cy="1440000"/>
            </a:xfrm>
            <a:grpFill/>
          </p:grpSpPr>
          <p:sp>
            <p:nvSpPr>
              <p:cNvPr id="378" name="Hexagon 377">
                <a:extLst>
                  <a:ext uri="{FF2B5EF4-FFF2-40B4-BE49-F238E27FC236}">
                    <a16:creationId xmlns:a16="http://schemas.microsoft.com/office/drawing/2014/main" id="{14B403B1-95EA-421A-B135-7B00F563FDB6}"/>
                  </a:ext>
                </a:extLst>
              </p:cNvPr>
              <p:cNvSpPr/>
              <p:nvPr/>
            </p:nvSpPr>
            <p:spPr>
              <a:xfrm>
                <a:off x="971600" y="1733231"/>
                <a:ext cx="1620000" cy="1440000"/>
              </a:xfrm>
              <a:prstGeom prst="hexagon">
                <a:avLst/>
              </a:prstGeom>
              <a:solidFill>
                <a:schemeClr val="accent5">
                  <a:alpha val="50000"/>
                </a:schemeClr>
              </a:solidFill>
              <a:ln>
                <a:solidFill>
                  <a:schemeClr val="tx1"/>
                </a:solid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latin typeface="Alexandria" pitchFamily="2" charset="-78"/>
                  <a:cs typeface="Alexandria" pitchFamily="2" charset="-78"/>
                </a:endParaRPr>
              </a:p>
            </p:txBody>
          </p:sp>
          <p:sp>
            <p:nvSpPr>
              <p:cNvPr id="379" name="Hexagon 378">
                <a:extLst>
                  <a:ext uri="{FF2B5EF4-FFF2-40B4-BE49-F238E27FC236}">
                    <a16:creationId xmlns:a16="http://schemas.microsoft.com/office/drawing/2014/main" id="{6BA73D45-A907-418F-A244-379D072087B9}"/>
                  </a:ext>
                </a:extLst>
              </p:cNvPr>
              <p:cNvSpPr/>
              <p:nvPr/>
            </p:nvSpPr>
            <p:spPr>
              <a:xfrm>
                <a:off x="1061600" y="1805231"/>
                <a:ext cx="1440000" cy="1296000"/>
              </a:xfrm>
              <a:prstGeom prst="hexagon">
                <a:avLst/>
              </a:prstGeom>
              <a:solidFill>
                <a:schemeClr val="accent5">
                  <a:alpha val="50000"/>
                </a:schemeClr>
              </a:solidFill>
              <a:ln>
                <a:solidFill>
                  <a:schemeClr val="tx1"/>
                </a:solid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latin typeface="Alexandria" pitchFamily="2" charset="-78"/>
                  <a:cs typeface="Alexandria" pitchFamily="2" charset="-78"/>
                </a:endParaRPr>
              </a:p>
            </p:txBody>
          </p:sp>
        </p:grpSp>
        <p:grpSp>
          <p:nvGrpSpPr>
            <p:cNvPr id="8" name="Group 371">
              <a:extLst>
                <a:ext uri="{FF2B5EF4-FFF2-40B4-BE49-F238E27FC236}">
                  <a16:creationId xmlns:a16="http://schemas.microsoft.com/office/drawing/2014/main" id="{9F1C7839-4A88-40FC-9083-9E76F958A5EA}"/>
                </a:ext>
              </a:extLst>
            </p:cNvPr>
            <p:cNvGrpSpPr/>
            <p:nvPr/>
          </p:nvGrpSpPr>
          <p:grpSpPr>
            <a:xfrm>
              <a:off x="2104722" y="4029991"/>
              <a:ext cx="1694196" cy="1406401"/>
              <a:chOff x="971600" y="1733231"/>
              <a:chExt cx="1620000" cy="1440000"/>
            </a:xfrm>
            <a:grpFill/>
          </p:grpSpPr>
          <p:sp>
            <p:nvSpPr>
              <p:cNvPr id="376" name="Hexagon 375">
                <a:extLst>
                  <a:ext uri="{FF2B5EF4-FFF2-40B4-BE49-F238E27FC236}">
                    <a16:creationId xmlns:a16="http://schemas.microsoft.com/office/drawing/2014/main" id="{65D2B7FF-32A6-41E9-89B5-BE1F04228003}"/>
                  </a:ext>
                </a:extLst>
              </p:cNvPr>
              <p:cNvSpPr/>
              <p:nvPr/>
            </p:nvSpPr>
            <p:spPr>
              <a:xfrm>
                <a:off x="971600" y="1733231"/>
                <a:ext cx="1620000" cy="1440000"/>
              </a:xfrm>
              <a:prstGeom prst="hexagon">
                <a:avLst/>
              </a:prstGeom>
              <a:solidFill>
                <a:schemeClr val="accent5">
                  <a:alpha val="50000"/>
                </a:schemeClr>
              </a:solidFill>
              <a:ln>
                <a:solidFill>
                  <a:schemeClr val="tx1"/>
                </a:solid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latin typeface="Alexandria" pitchFamily="2" charset="-78"/>
                  <a:cs typeface="Alexandria" pitchFamily="2" charset="-78"/>
                </a:endParaRPr>
              </a:p>
            </p:txBody>
          </p:sp>
          <p:sp>
            <p:nvSpPr>
              <p:cNvPr id="377" name="Hexagon 376">
                <a:extLst>
                  <a:ext uri="{FF2B5EF4-FFF2-40B4-BE49-F238E27FC236}">
                    <a16:creationId xmlns:a16="http://schemas.microsoft.com/office/drawing/2014/main" id="{5C4B4BD4-83C1-4CD0-B124-1BEAA4A72290}"/>
                  </a:ext>
                </a:extLst>
              </p:cNvPr>
              <p:cNvSpPr/>
              <p:nvPr/>
            </p:nvSpPr>
            <p:spPr>
              <a:xfrm>
                <a:off x="1061600" y="1805231"/>
                <a:ext cx="1440000" cy="1296000"/>
              </a:xfrm>
              <a:prstGeom prst="hexagon">
                <a:avLst/>
              </a:prstGeom>
              <a:solidFill>
                <a:schemeClr val="accent5">
                  <a:alpha val="50000"/>
                </a:schemeClr>
              </a:solidFill>
              <a:ln>
                <a:solidFill>
                  <a:schemeClr val="tx1"/>
                </a:solid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latin typeface="Alexandria" pitchFamily="2" charset="-78"/>
                  <a:cs typeface="Alexandria" pitchFamily="2" charset="-78"/>
                </a:endParaRPr>
              </a:p>
            </p:txBody>
          </p:sp>
        </p:grpSp>
        <p:sp>
          <p:nvSpPr>
            <p:cNvPr id="374" name="Hexagon 373">
              <a:extLst>
                <a:ext uri="{FF2B5EF4-FFF2-40B4-BE49-F238E27FC236}">
                  <a16:creationId xmlns:a16="http://schemas.microsoft.com/office/drawing/2014/main" id="{72C3E294-E890-4A95-98CC-8BA3F7100248}"/>
                </a:ext>
              </a:extLst>
            </p:cNvPr>
            <p:cNvSpPr/>
            <p:nvPr/>
          </p:nvSpPr>
          <p:spPr>
            <a:xfrm>
              <a:off x="3525876" y="3274191"/>
              <a:ext cx="1694196" cy="1406401"/>
            </a:xfrm>
            <a:prstGeom prst="hexagon">
              <a:avLst/>
            </a:prstGeom>
            <a:solidFill>
              <a:schemeClr val="accent5">
                <a:alpha val="50000"/>
              </a:schemeClr>
            </a:solidFill>
            <a:ln>
              <a:solidFill>
                <a:schemeClr val="tx1"/>
              </a:solid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latin typeface="Alexandria" pitchFamily="2" charset="-78"/>
                <a:cs typeface="Alexandria" pitchFamily="2" charset="-78"/>
              </a:endParaRPr>
            </a:p>
          </p:txBody>
        </p:sp>
      </p:grpSp>
      <p:sp>
        <p:nvSpPr>
          <p:cNvPr id="404" name="Rounded Rectangle 40">
            <a:extLst>
              <a:ext uri="{FF2B5EF4-FFF2-40B4-BE49-F238E27FC236}">
                <a16:creationId xmlns:a16="http://schemas.microsoft.com/office/drawing/2014/main" id="{2ECBAB6F-0333-4A52-961C-BA9BB4EEB595}"/>
              </a:ext>
            </a:extLst>
          </p:cNvPr>
          <p:cNvSpPr/>
          <p:nvPr/>
        </p:nvSpPr>
        <p:spPr>
          <a:xfrm>
            <a:off x="5521938" y="1177047"/>
            <a:ext cx="6478718" cy="5680953"/>
          </a:xfrm>
          <a:prstGeom prst="roundRect">
            <a:avLst/>
          </a:pr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latin typeface="Alexandria" pitchFamily="2" charset="-78"/>
            </a:endParaRPr>
          </a:p>
        </p:txBody>
      </p:sp>
      <p:sp>
        <p:nvSpPr>
          <p:cNvPr id="59" name="Rectangle 58"/>
          <p:cNvSpPr/>
          <p:nvPr/>
        </p:nvSpPr>
        <p:spPr>
          <a:xfrm>
            <a:off x="4064126" y="3526562"/>
            <a:ext cx="1204176" cy="707886"/>
          </a:xfrm>
          <a:prstGeom prst="rect">
            <a:avLst/>
          </a:prstGeom>
        </p:spPr>
        <p:txBody>
          <a:bodyPr wrap="none">
            <a:spAutoFit/>
          </a:bodyPr>
          <a:lstStyle/>
          <a:p>
            <a:pPr algn="ctr"/>
            <a:r>
              <a:rPr lang="ar-JO" sz="2000" b="1" dirty="0">
                <a:latin typeface="Alexandria" pitchFamily="2" charset="-78"/>
                <a:cs typeface="Alexandria" pitchFamily="2" charset="-78"/>
              </a:rPr>
              <a:t>الظروف </a:t>
            </a:r>
          </a:p>
          <a:p>
            <a:pPr algn="ctr"/>
            <a:r>
              <a:rPr lang="ar-JO" sz="2000" b="1" dirty="0">
                <a:latin typeface="Alexandria" pitchFamily="2" charset="-78"/>
                <a:cs typeface="Alexandria" pitchFamily="2" charset="-78"/>
              </a:rPr>
              <a:t>المادية</a:t>
            </a:r>
            <a:endParaRPr lang="en-US" sz="2000" b="1" dirty="0">
              <a:latin typeface="Alexandria" pitchFamily="2" charset="-78"/>
              <a:cs typeface="Alexandria" pitchFamily="2" charset="-78"/>
            </a:endParaRPr>
          </a:p>
        </p:txBody>
      </p:sp>
      <p:sp>
        <p:nvSpPr>
          <p:cNvPr id="62" name="Rectangle 61"/>
          <p:cNvSpPr/>
          <p:nvPr/>
        </p:nvSpPr>
        <p:spPr>
          <a:xfrm>
            <a:off x="599591" y="3351706"/>
            <a:ext cx="1521570" cy="707886"/>
          </a:xfrm>
          <a:prstGeom prst="rect">
            <a:avLst/>
          </a:prstGeom>
          <a:noFill/>
        </p:spPr>
        <p:txBody>
          <a:bodyPr wrap="none">
            <a:spAutoFit/>
          </a:bodyPr>
          <a:lstStyle/>
          <a:p>
            <a:pPr algn="ctr"/>
            <a:r>
              <a:rPr lang="ar-AE" sz="2000" b="1" dirty="0">
                <a:latin typeface="Alexandria" pitchFamily="2" charset="-78"/>
                <a:cs typeface="Alexandria" pitchFamily="2" charset="-78"/>
              </a:rPr>
              <a:t>ال</a:t>
            </a:r>
            <a:r>
              <a:rPr lang="ar-JO" sz="2000" b="1" dirty="0">
                <a:latin typeface="Alexandria" pitchFamily="2" charset="-78"/>
                <a:cs typeface="Alexandria" pitchFamily="2" charset="-78"/>
              </a:rPr>
              <a:t>نتائج غير </a:t>
            </a:r>
          </a:p>
          <a:p>
            <a:r>
              <a:rPr lang="ar-AE" sz="2000" b="1" dirty="0">
                <a:latin typeface="Alexandria" pitchFamily="2" charset="-78"/>
                <a:cs typeface="Alexandria" pitchFamily="2" charset="-78"/>
              </a:rPr>
              <a:t>ال</a:t>
            </a:r>
            <a:r>
              <a:rPr lang="ar-JO" sz="2000" b="1" dirty="0">
                <a:latin typeface="Alexandria" pitchFamily="2" charset="-78"/>
                <a:cs typeface="Alexandria" pitchFamily="2" charset="-78"/>
              </a:rPr>
              <a:t>مضمونة</a:t>
            </a:r>
            <a:endParaRPr lang="en-US" sz="2000" b="1" dirty="0">
              <a:latin typeface="Alexandria" pitchFamily="2" charset="-78"/>
              <a:cs typeface="Alexandria" pitchFamily="2" charset="-78"/>
            </a:endParaRPr>
          </a:p>
        </p:txBody>
      </p:sp>
      <p:sp>
        <p:nvSpPr>
          <p:cNvPr id="63" name="Rectangle 62"/>
          <p:cNvSpPr/>
          <p:nvPr/>
        </p:nvSpPr>
        <p:spPr>
          <a:xfrm>
            <a:off x="2430712" y="2551049"/>
            <a:ext cx="978153" cy="400110"/>
          </a:xfrm>
          <a:prstGeom prst="rect">
            <a:avLst/>
          </a:prstGeom>
        </p:spPr>
        <p:txBody>
          <a:bodyPr wrap="none">
            <a:spAutoFit/>
          </a:bodyPr>
          <a:lstStyle/>
          <a:p>
            <a:r>
              <a:rPr lang="ar-JO" sz="2000" b="1" dirty="0">
                <a:latin typeface="Alexandria" pitchFamily="2" charset="-78"/>
                <a:cs typeface="Alexandria" pitchFamily="2" charset="-78"/>
              </a:rPr>
              <a:t>الخوف</a:t>
            </a:r>
            <a:endParaRPr lang="en-US" sz="2000" b="1" dirty="0">
              <a:latin typeface="Alexandria" pitchFamily="2" charset="-78"/>
              <a:cs typeface="Alexandria" pitchFamily="2" charset="-78"/>
            </a:endParaRPr>
          </a:p>
        </p:txBody>
      </p:sp>
      <p:sp>
        <p:nvSpPr>
          <p:cNvPr id="64" name="Rectangle 63"/>
          <p:cNvSpPr/>
          <p:nvPr/>
        </p:nvSpPr>
        <p:spPr>
          <a:xfrm>
            <a:off x="2113858" y="4657763"/>
            <a:ext cx="1568058" cy="707886"/>
          </a:xfrm>
          <a:prstGeom prst="rect">
            <a:avLst/>
          </a:prstGeom>
        </p:spPr>
        <p:txBody>
          <a:bodyPr wrap="none">
            <a:spAutoFit/>
          </a:bodyPr>
          <a:lstStyle/>
          <a:p>
            <a:pPr algn="ctr"/>
            <a:r>
              <a:rPr lang="ar-JO" sz="2000" b="1" dirty="0">
                <a:latin typeface="Alexandria" pitchFamily="2" charset="-78"/>
                <a:cs typeface="Alexandria" pitchFamily="2" charset="-78"/>
              </a:rPr>
              <a:t>نقص </a:t>
            </a:r>
          </a:p>
          <a:p>
            <a:pPr algn="ctr"/>
            <a:r>
              <a:rPr lang="ar-JO" sz="2000" b="1" dirty="0">
                <a:latin typeface="Alexandria" pitchFamily="2" charset="-78"/>
                <a:cs typeface="Alexandria" pitchFamily="2" charset="-78"/>
              </a:rPr>
              <a:t>المعلومات</a:t>
            </a:r>
            <a:endParaRPr lang="en-US" sz="2000" b="1" dirty="0">
              <a:latin typeface="Alexandria" pitchFamily="2" charset="-78"/>
              <a:cs typeface="Alexandria" pitchFamily="2" charset="-78"/>
            </a:endParaRPr>
          </a:p>
        </p:txBody>
      </p:sp>
      <p:sp>
        <p:nvSpPr>
          <p:cNvPr id="34" name="Rectangle 33"/>
          <p:cNvSpPr/>
          <p:nvPr/>
        </p:nvSpPr>
        <p:spPr>
          <a:xfrm>
            <a:off x="5784504" y="1386033"/>
            <a:ext cx="5760640" cy="5262979"/>
          </a:xfrm>
          <a:prstGeom prst="rect">
            <a:avLst/>
          </a:prstGeom>
        </p:spPr>
        <p:txBody>
          <a:bodyPr wrap="square">
            <a:spAutoFit/>
          </a:bodyPr>
          <a:lstStyle/>
          <a:p>
            <a:pPr algn="r"/>
            <a:r>
              <a:rPr lang="ar-JO" sz="2400" b="1" dirty="0">
                <a:latin typeface="Alexandria" pitchFamily="2" charset="-78"/>
                <a:cs typeface="Alexandria" pitchFamily="2" charset="-78"/>
              </a:rPr>
              <a:t>أولاً: الصّراع داخل الفرد نفسه</a:t>
            </a:r>
          </a:p>
          <a:p>
            <a:pPr algn="r"/>
            <a:endParaRPr lang="ar-JO" sz="2400" dirty="0">
              <a:latin typeface="Alexandria" pitchFamily="2" charset="-78"/>
              <a:cs typeface="Alexandria" pitchFamily="2" charset="-78"/>
            </a:endParaRPr>
          </a:p>
          <a:p>
            <a:pPr algn="r"/>
            <a:r>
              <a:rPr lang="ar-JO" sz="2400" dirty="0">
                <a:latin typeface="Alexandria" pitchFamily="2" charset="-78"/>
                <a:cs typeface="Alexandria" pitchFamily="2" charset="-78"/>
              </a:rPr>
              <a:t>الصّراع الذي يحدث داخل الفرد لعدم قابليته على التعامل بنجاح مع دوره (ضغوط الدور)</a:t>
            </a:r>
          </a:p>
          <a:p>
            <a:pPr algn="r"/>
            <a:r>
              <a:rPr lang="ar-JO" sz="2400" dirty="0">
                <a:latin typeface="Alexandria" pitchFamily="2" charset="-78"/>
                <a:cs typeface="Alexandria" pitchFamily="2" charset="-78"/>
              </a:rPr>
              <a:t>وقد يكون بين هدفين إيجابيين مثال: كالاختيار بين خيارين لهما المميزات والخصائص نفسها.</a:t>
            </a:r>
            <a:br>
              <a:rPr lang="ar-JO" sz="2400" dirty="0">
                <a:latin typeface="Alexandria" pitchFamily="2" charset="-78"/>
                <a:cs typeface="Alexandria" pitchFamily="2" charset="-78"/>
              </a:rPr>
            </a:br>
            <a:r>
              <a:rPr lang="ar-JO" sz="2400" dirty="0">
                <a:latin typeface="Alexandria" pitchFamily="2" charset="-78"/>
                <a:cs typeface="Alexandria" pitchFamily="2" charset="-78"/>
              </a:rPr>
              <a:t>الصّراع بين هدف إيجابي وآخر سلبي مثال:  توفر فرصة التّرقي ولكن في بيئة غير ملائمة.</a:t>
            </a:r>
            <a:br>
              <a:rPr lang="ar-JO" sz="2400" dirty="0">
                <a:latin typeface="Alexandria" pitchFamily="2" charset="-78"/>
                <a:cs typeface="Alexandria" pitchFamily="2" charset="-78"/>
              </a:rPr>
            </a:br>
            <a:r>
              <a:rPr lang="ar-JO" sz="2400" dirty="0">
                <a:latin typeface="Alexandria" pitchFamily="2" charset="-78"/>
                <a:cs typeface="Alexandria" pitchFamily="2" charset="-78"/>
              </a:rPr>
              <a:t>الصّراع بين هدفين سلبيين مثل: طلب الاختيار بين النقل البعيد أو الوظيفة الأدنى.</a:t>
            </a:r>
            <a:endParaRPr lang="en-US" sz="2400"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5FB4D871-E8E9-1B07-9552-5F851AEE4A0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sp>
        <p:nvSpPr>
          <p:cNvPr id="6" name="Text Placeholder 1">
            <a:extLst>
              <a:ext uri="{FF2B5EF4-FFF2-40B4-BE49-F238E27FC236}">
                <a16:creationId xmlns:a16="http://schemas.microsoft.com/office/drawing/2014/main" id="{EAE82270-BEDC-85DC-059E-942CDA50D10E}"/>
              </a:ext>
            </a:extLst>
          </p:cNvPr>
          <p:cNvSpPr txBox="1">
            <a:spLocks/>
          </p:cNvSpPr>
          <p:nvPr/>
        </p:nvSpPr>
        <p:spPr>
          <a:xfrm>
            <a:off x="2235412" y="438779"/>
            <a:ext cx="6751554" cy="76808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rtl="1">
              <a:lnSpc>
                <a:spcPct val="90000"/>
              </a:lnSpc>
              <a:spcBef>
                <a:spcPts val="1000"/>
              </a:spcBef>
              <a:buSzPts val="2800"/>
              <a:defRPr/>
            </a:pPr>
            <a:r>
              <a:rPr lang="ar-JO" sz="2800" b="1">
                <a:solidFill>
                  <a:srgbClr val="00B0F0"/>
                </a:solidFill>
                <a:sym typeface="Calibri"/>
              </a:rPr>
              <a:t>مستويات الصّراع </a:t>
            </a:r>
            <a:r>
              <a:rPr lang="en-GB" sz="2800" b="1">
                <a:solidFill>
                  <a:srgbClr val="00B0F0"/>
                </a:solidFill>
                <a:sym typeface="Calibri"/>
              </a:rPr>
              <a:t>Levels of conflict</a:t>
            </a:r>
            <a:endParaRPr lang="en-GB" sz="2800" b="1" dirty="0">
              <a:solidFill>
                <a:srgbClr val="00B0F0"/>
              </a:solidFill>
              <a:sym typeface="Calibri"/>
            </a:endParaRPr>
          </a:p>
        </p:txBody>
      </p:sp>
    </p:spTree>
    <p:extLst>
      <p:ext uri="{BB962C8B-B14F-4D97-AF65-F5344CB8AC3E}">
        <p14:creationId xmlns:p14="http://schemas.microsoft.com/office/powerpoint/2010/main" val="22689326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Group 366">
            <a:extLst>
              <a:ext uri="{FF2B5EF4-FFF2-40B4-BE49-F238E27FC236}">
                <a16:creationId xmlns:a16="http://schemas.microsoft.com/office/drawing/2014/main" id="{02A15322-7A0F-4677-9823-9EFFB0133F73}"/>
              </a:ext>
            </a:extLst>
          </p:cNvPr>
          <p:cNvGrpSpPr/>
          <p:nvPr/>
        </p:nvGrpSpPr>
        <p:grpSpPr>
          <a:xfrm>
            <a:off x="240343" y="1700808"/>
            <a:ext cx="5502611" cy="4606900"/>
            <a:chOff x="683568" y="2533698"/>
            <a:chExt cx="4536504" cy="2902694"/>
          </a:xfrm>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p:grpSpPr>
        <p:grpSp>
          <p:nvGrpSpPr>
            <p:cNvPr id="3" name="Group 368">
              <a:extLst>
                <a:ext uri="{FF2B5EF4-FFF2-40B4-BE49-F238E27FC236}">
                  <a16:creationId xmlns:a16="http://schemas.microsoft.com/office/drawing/2014/main" id="{2F26F6ED-B0DC-4CD1-AF0C-536E54D7E127}"/>
                </a:ext>
              </a:extLst>
            </p:cNvPr>
            <p:cNvGrpSpPr/>
            <p:nvPr/>
          </p:nvGrpSpPr>
          <p:grpSpPr>
            <a:xfrm>
              <a:off x="683568" y="3263960"/>
              <a:ext cx="1694196" cy="1406401"/>
              <a:chOff x="971600" y="1733231"/>
              <a:chExt cx="1620000" cy="1440000"/>
            </a:xfrm>
            <a:grpFill/>
          </p:grpSpPr>
          <p:sp>
            <p:nvSpPr>
              <p:cNvPr id="382" name="Hexagon 381">
                <a:extLst>
                  <a:ext uri="{FF2B5EF4-FFF2-40B4-BE49-F238E27FC236}">
                    <a16:creationId xmlns:a16="http://schemas.microsoft.com/office/drawing/2014/main" id="{9098E9CB-77DC-4508-9FCA-D137836192D3}"/>
                  </a:ext>
                </a:extLst>
              </p:cNvPr>
              <p:cNvSpPr/>
              <p:nvPr/>
            </p:nvSpPr>
            <p:spPr>
              <a:xfrm>
                <a:off x="971600" y="1733231"/>
                <a:ext cx="1620000" cy="1440000"/>
              </a:xfrm>
              <a:prstGeom prst="hexagon">
                <a:avLst/>
              </a:prstGeom>
              <a:ln/>
            </p:spPr>
            <p:style>
              <a:lnRef idx="2">
                <a:schemeClr val="accent5"/>
              </a:lnRef>
              <a:fillRef idx="1">
                <a:schemeClr val="lt1"/>
              </a:fillRef>
              <a:effectRef idx="0">
                <a:schemeClr val="accent5"/>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latin typeface="Alexandria" pitchFamily="2" charset="-78"/>
                </a:endParaRPr>
              </a:p>
            </p:txBody>
          </p:sp>
          <p:sp>
            <p:nvSpPr>
              <p:cNvPr id="383" name="Hexagon 382">
                <a:extLst>
                  <a:ext uri="{FF2B5EF4-FFF2-40B4-BE49-F238E27FC236}">
                    <a16:creationId xmlns:a16="http://schemas.microsoft.com/office/drawing/2014/main" id="{73D1D392-BC00-405D-8665-3E75B966979C}"/>
                  </a:ext>
                </a:extLst>
              </p:cNvPr>
              <p:cNvSpPr/>
              <p:nvPr/>
            </p:nvSpPr>
            <p:spPr>
              <a:xfrm>
                <a:off x="1061600" y="1805231"/>
                <a:ext cx="1440000" cy="1296000"/>
              </a:xfrm>
              <a:prstGeom prst="hexagon">
                <a:avLst/>
              </a:prstGeom>
              <a:ln/>
            </p:spPr>
            <p:style>
              <a:lnRef idx="2">
                <a:schemeClr val="accent5"/>
              </a:lnRef>
              <a:fillRef idx="1">
                <a:schemeClr val="lt1"/>
              </a:fillRef>
              <a:effectRef idx="0">
                <a:schemeClr val="accent5"/>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latin typeface="Alexandria" pitchFamily="2" charset="-78"/>
                </a:endParaRPr>
              </a:p>
            </p:txBody>
          </p:sp>
        </p:grpSp>
        <p:grpSp>
          <p:nvGrpSpPr>
            <p:cNvPr id="5" name="Group 370">
              <a:extLst>
                <a:ext uri="{FF2B5EF4-FFF2-40B4-BE49-F238E27FC236}">
                  <a16:creationId xmlns:a16="http://schemas.microsoft.com/office/drawing/2014/main" id="{47E38111-F923-4CC4-8BEC-9237E87E34FE}"/>
                </a:ext>
              </a:extLst>
            </p:cNvPr>
            <p:cNvGrpSpPr/>
            <p:nvPr/>
          </p:nvGrpSpPr>
          <p:grpSpPr>
            <a:xfrm>
              <a:off x="2104722" y="2533698"/>
              <a:ext cx="1694196" cy="1406401"/>
              <a:chOff x="971600" y="1733231"/>
              <a:chExt cx="1620000" cy="1440000"/>
            </a:xfrm>
            <a:grpFill/>
          </p:grpSpPr>
          <p:sp>
            <p:nvSpPr>
              <p:cNvPr id="378" name="Hexagon 377">
                <a:extLst>
                  <a:ext uri="{FF2B5EF4-FFF2-40B4-BE49-F238E27FC236}">
                    <a16:creationId xmlns:a16="http://schemas.microsoft.com/office/drawing/2014/main" id="{14B403B1-95EA-421A-B135-7B00F563FDB6}"/>
                  </a:ext>
                </a:extLst>
              </p:cNvPr>
              <p:cNvSpPr/>
              <p:nvPr/>
            </p:nvSpPr>
            <p:spPr>
              <a:xfrm>
                <a:off x="971600" y="1733231"/>
                <a:ext cx="1620000" cy="1440000"/>
              </a:xfrm>
              <a:prstGeom prst="hexagon">
                <a:avLst/>
              </a:prstGeom>
              <a:ln/>
            </p:spPr>
            <p:style>
              <a:lnRef idx="2">
                <a:schemeClr val="accent5"/>
              </a:lnRef>
              <a:fillRef idx="1">
                <a:schemeClr val="lt1"/>
              </a:fillRef>
              <a:effectRef idx="0">
                <a:schemeClr val="accent5"/>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latin typeface="Alexandria" pitchFamily="2" charset="-78"/>
                </a:endParaRPr>
              </a:p>
            </p:txBody>
          </p:sp>
          <p:sp>
            <p:nvSpPr>
              <p:cNvPr id="379" name="Hexagon 378">
                <a:extLst>
                  <a:ext uri="{FF2B5EF4-FFF2-40B4-BE49-F238E27FC236}">
                    <a16:creationId xmlns:a16="http://schemas.microsoft.com/office/drawing/2014/main" id="{6BA73D45-A907-418F-A244-379D072087B9}"/>
                  </a:ext>
                </a:extLst>
              </p:cNvPr>
              <p:cNvSpPr/>
              <p:nvPr/>
            </p:nvSpPr>
            <p:spPr>
              <a:xfrm>
                <a:off x="1061600" y="1805231"/>
                <a:ext cx="1440000" cy="1296000"/>
              </a:xfrm>
              <a:prstGeom prst="hexagon">
                <a:avLst/>
              </a:prstGeom>
              <a:ln/>
            </p:spPr>
            <p:style>
              <a:lnRef idx="2">
                <a:schemeClr val="accent5"/>
              </a:lnRef>
              <a:fillRef idx="1">
                <a:schemeClr val="lt1"/>
              </a:fillRef>
              <a:effectRef idx="0">
                <a:schemeClr val="accent5"/>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latin typeface="Alexandria" pitchFamily="2" charset="-78"/>
                </a:endParaRPr>
              </a:p>
            </p:txBody>
          </p:sp>
        </p:grpSp>
        <p:grpSp>
          <p:nvGrpSpPr>
            <p:cNvPr id="6" name="Group 371">
              <a:extLst>
                <a:ext uri="{FF2B5EF4-FFF2-40B4-BE49-F238E27FC236}">
                  <a16:creationId xmlns:a16="http://schemas.microsoft.com/office/drawing/2014/main" id="{9F1C7839-4A88-40FC-9083-9E76F958A5EA}"/>
                </a:ext>
              </a:extLst>
            </p:cNvPr>
            <p:cNvGrpSpPr/>
            <p:nvPr/>
          </p:nvGrpSpPr>
          <p:grpSpPr>
            <a:xfrm>
              <a:off x="2104722" y="4029991"/>
              <a:ext cx="1694196" cy="1406401"/>
              <a:chOff x="971600" y="1733231"/>
              <a:chExt cx="1620000" cy="1440000"/>
            </a:xfrm>
            <a:grpFill/>
          </p:grpSpPr>
          <p:sp>
            <p:nvSpPr>
              <p:cNvPr id="376" name="Hexagon 375">
                <a:extLst>
                  <a:ext uri="{FF2B5EF4-FFF2-40B4-BE49-F238E27FC236}">
                    <a16:creationId xmlns:a16="http://schemas.microsoft.com/office/drawing/2014/main" id="{65D2B7FF-32A6-41E9-89B5-BE1F04228003}"/>
                  </a:ext>
                </a:extLst>
              </p:cNvPr>
              <p:cNvSpPr/>
              <p:nvPr/>
            </p:nvSpPr>
            <p:spPr>
              <a:xfrm>
                <a:off x="971600" y="1733231"/>
                <a:ext cx="1620000" cy="1440000"/>
              </a:xfrm>
              <a:prstGeom prst="hexagon">
                <a:avLst/>
              </a:prstGeom>
              <a:ln/>
            </p:spPr>
            <p:style>
              <a:lnRef idx="2">
                <a:schemeClr val="accent5"/>
              </a:lnRef>
              <a:fillRef idx="1">
                <a:schemeClr val="lt1"/>
              </a:fillRef>
              <a:effectRef idx="0">
                <a:schemeClr val="accent5"/>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latin typeface="Alexandria" pitchFamily="2" charset="-78"/>
                </a:endParaRPr>
              </a:p>
            </p:txBody>
          </p:sp>
          <p:sp>
            <p:nvSpPr>
              <p:cNvPr id="377" name="Hexagon 376">
                <a:extLst>
                  <a:ext uri="{FF2B5EF4-FFF2-40B4-BE49-F238E27FC236}">
                    <a16:creationId xmlns:a16="http://schemas.microsoft.com/office/drawing/2014/main" id="{5C4B4BD4-83C1-4CD0-B124-1BEAA4A72290}"/>
                  </a:ext>
                </a:extLst>
              </p:cNvPr>
              <p:cNvSpPr/>
              <p:nvPr/>
            </p:nvSpPr>
            <p:spPr>
              <a:xfrm>
                <a:off x="1061600" y="1805231"/>
                <a:ext cx="1440000" cy="1296000"/>
              </a:xfrm>
              <a:prstGeom prst="hexagon">
                <a:avLst/>
              </a:prstGeom>
              <a:ln/>
            </p:spPr>
            <p:style>
              <a:lnRef idx="2">
                <a:schemeClr val="accent5"/>
              </a:lnRef>
              <a:fillRef idx="1">
                <a:schemeClr val="lt1"/>
              </a:fillRef>
              <a:effectRef idx="0">
                <a:schemeClr val="accent5"/>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latin typeface="Alexandria" pitchFamily="2" charset="-78"/>
                </a:endParaRPr>
              </a:p>
            </p:txBody>
          </p:sp>
        </p:grpSp>
        <p:sp>
          <p:nvSpPr>
            <p:cNvPr id="374" name="Hexagon 373">
              <a:extLst>
                <a:ext uri="{FF2B5EF4-FFF2-40B4-BE49-F238E27FC236}">
                  <a16:creationId xmlns:a16="http://schemas.microsoft.com/office/drawing/2014/main" id="{72C3E294-E890-4A95-98CC-8BA3F7100248}"/>
                </a:ext>
              </a:extLst>
            </p:cNvPr>
            <p:cNvSpPr/>
            <p:nvPr/>
          </p:nvSpPr>
          <p:spPr>
            <a:xfrm>
              <a:off x="3525876" y="3274191"/>
              <a:ext cx="1694196" cy="1406401"/>
            </a:xfrm>
            <a:prstGeom prst="hexagon">
              <a:avLst/>
            </a:prstGeom>
            <a:ln/>
          </p:spPr>
          <p:style>
            <a:lnRef idx="2">
              <a:schemeClr val="accent5"/>
            </a:lnRef>
            <a:fillRef idx="1">
              <a:schemeClr val="lt1"/>
            </a:fillRef>
            <a:effectRef idx="0">
              <a:schemeClr val="accent5"/>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latin typeface="Alexandria" pitchFamily="2" charset="-78"/>
              </a:endParaRPr>
            </a:p>
          </p:txBody>
        </p:sp>
      </p:grpSp>
      <p:sp>
        <p:nvSpPr>
          <p:cNvPr id="404" name="Rounded Rectangle 40">
            <a:extLst>
              <a:ext uri="{FF2B5EF4-FFF2-40B4-BE49-F238E27FC236}">
                <a16:creationId xmlns:a16="http://schemas.microsoft.com/office/drawing/2014/main" id="{2ECBAB6F-0333-4A52-961C-BA9BB4EEB595}"/>
              </a:ext>
            </a:extLst>
          </p:cNvPr>
          <p:cNvSpPr/>
          <p:nvPr/>
        </p:nvSpPr>
        <p:spPr>
          <a:xfrm>
            <a:off x="5836595" y="992221"/>
            <a:ext cx="6021421" cy="5593405"/>
          </a:xfrm>
          <a:prstGeom prst="roundRect">
            <a:avLst/>
          </a:pr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latin typeface="Alexandria" pitchFamily="2" charset="-78"/>
            </a:endParaRPr>
          </a:p>
        </p:txBody>
      </p:sp>
      <p:sp>
        <p:nvSpPr>
          <p:cNvPr id="59" name="Rectangle 58"/>
          <p:cNvSpPr/>
          <p:nvPr/>
        </p:nvSpPr>
        <p:spPr>
          <a:xfrm>
            <a:off x="3948754" y="3408888"/>
            <a:ext cx="1670650" cy="1015663"/>
          </a:xfrm>
          <a:prstGeom prst="rect">
            <a:avLst/>
          </a:prstGeom>
        </p:spPr>
        <p:txBody>
          <a:bodyPr wrap="none">
            <a:spAutoFit/>
          </a:bodyPr>
          <a:lstStyle/>
          <a:p>
            <a:pPr algn="ctr"/>
            <a:r>
              <a:rPr lang="ar-JO" sz="2000" b="1" dirty="0">
                <a:latin typeface="Alexandria" pitchFamily="2" charset="-78"/>
                <a:cs typeface="Alexandria" pitchFamily="2" charset="-78"/>
              </a:rPr>
              <a:t>بين المدير </a:t>
            </a:r>
          </a:p>
          <a:p>
            <a:pPr algn="ctr"/>
            <a:r>
              <a:rPr lang="ar-JO" sz="2000" b="1" dirty="0">
                <a:latin typeface="Alexandria" pitchFamily="2" charset="-78"/>
                <a:cs typeface="Alexandria" pitchFamily="2" charset="-78"/>
              </a:rPr>
              <a:t>التنفيذي</a:t>
            </a:r>
          </a:p>
          <a:p>
            <a:pPr algn="ctr"/>
            <a:r>
              <a:rPr lang="ar-JO" sz="2000" b="1" dirty="0">
                <a:latin typeface="Alexandria" pitchFamily="2" charset="-78"/>
                <a:cs typeface="Alexandria" pitchFamily="2" charset="-78"/>
              </a:rPr>
              <a:t>والاستشاري</a:t>
            </a:r>
            <a:endParaRPr lang="en-US" sz="2000" b="1" dirty="0">
              <a:latin typeface="Alexandria" pitchFamily="2" charset="-78"/>
              <a:cs typeface="Alexandria" pitchFamily="2" charset="-78"/>
            </a:endParaRPr>
          </a:p>
        </p:txBody>
      </p:sp>
      <p:sp>
        <p:nvSpPr>
          <p:cNvPr id="62" name="Rectangle 61"/>
          <p:cNvSpPr/>
          <p:nvPr/>
        </p:nvSpPr>
        <p:spPr>
          <a:xfrm>
            <a:off x="515159" y="3481721"/>
            <a:ext cx="1616147" cy="707886"/>
          </a:xfrm>
          <a:prstGeom prst="rect">
            <a:avLst/>
          </a:prstGeom>
        </p:spPr>
        <p:txBody>
          <a:bodyPr wrap="none">
            <a:spAutoFit/>
          </a:bodyPr>
          <a:lstStyle/>
          <a:p>
            <a:pPr algn="ctr"/>
            <a:r>
              <a:rPr lang="ar-JO" sz="2000" b="1" dirty="0">
                <a:latin typeface="Alexandria" pitchFamily="2" charset="-78"/>
                <a:cs typeface="Alexandria" pitchFamily="2" charset="-78"/>
              </a:rPr>
              <a:t>بين العامل </a:t>
            </a:r>
          </a:p>
          <a:p>
            <a:pPr algn="ctr"/>
            <a:r>
              <a:rPr lang="ar-JO" sz="2000" b="1" dirty="0">
                <a:latin typeface="Alexandria" pitchFamily="2" charset="-78"/>
                <a:cs typeface="Alexandria" pitchFamily="2" charset="-78"/>
              </a:rPr>
              <a:t>والعامل</a:t>
            </a:r>
            <a:endParaRPr lang="en-US" sz="2000" b="1" dirty="0">
              <a:latin typeface="Alexandria" pitchFamily="2" charset="-78"/>
              <a:cs typeface="Alexandria" pitchFamily="2" charset="-78"/>
            </a:endParaRPr>
          </a:p>
        </p:txBody>
      </p:sp>
      <p:sp>
        <p:nvSpPr>
          <p:cNvPr id="63" name="Rectangle 62"/>
          <p:cNvSpPr/>
          <p:nvPr/>
        </p:nvSpPr>
        <p:spPr>
          <a:xfrm>
            <a:off x="2304361" y="2319371"/>
            <a:ext cx="1555234" cy="707886"/>
          </a:xfrm>
          <a:prstGeom prst="rect">
            <a:avLst/>
          </a:prstGeom>
        </p:spPr>
        <p:txBody>
          <a:bodyPr wrap="none">
            <a:spAutoFit/>
          </a:bodyPr>
          <a:lstStyle/>
          <a:p>
            <a:r>
              <a:rPr lang="ar-JO" sz="2000" b="1" dirty="0">
                <a:latin typeface="Alexandria" pitchFamily="2" charset="-78"/>
                <a:cs typeface="Alexandria" pitchFamily="2" charset="-78"/>
              </a:rPr>
              <a:t>بين المدير</a:t>
            </a:r>
          </a:p>
          <a:p>
            <a:r>
              <a:rPr lang="ar-JO" sz="2000" b="1" dirty="0">
                <a:latin typeface="Alexandria" pitchFamily="2" charset="-78"/>
                <a:cs typeface="Alexandria" pitchFamily="2" charset="-78"/>
              </a:rPr>
              <a:t> ومرؤوسيه</a:t>
            </a:r>
            <a:endParaRPr lang="en-US" sz="2000" b="1" dirty="0">
              <a:latin typeface="Alexandria" pitchFamily="2" charset="-78"/>
              <a:cs typeface="Alexandria" pitchFamily="2" charset="-78"/>
            </a:endParaRPr>
          </a:p>
        </p:txBody>
      </p:sp>
      <p:sp>
        <p:nvSpPr>
          <p:cNvPr id="64" name="Rectangle 63"/>
          <p:cNvSpPr/>
          <p:nvPr/>
        </p:nvSpPr>
        <p:spPr>
          <a:xfrm>
            <a:off x="2301645" y="4702372"/>
            <a:ext cx="1547218" cy="707886"/>
          </a:xfrm>
          <a:prstGeom prst="rect">
            <a:avLst/>
          </a:prstGeom>
        </p:spPr>
        <p:txBody>
          <a:bodyPr wrap="none">
            <a:spAutoFit/>
          </a:bodyPr>
          <a:lstStyle/>
          <a:p>
            <a:r>
              <a:rPr lang="ar-JO" sz="2000" b="1" dirty="0">
                <a:latin typeface="Alexandria" pitchFamily="2" charset="-78"/>
                <a:cs typeface="Alexandria" pitchFamily="2" charset="-78"/>
              </a:rPr>
              <a:t>بين العامل</a:t>
            </a:r>
          </a:p>
          <a:p>
            <a:r>
              <a:rPr lang="ar-JO" sz="2000" b="1" dirty="0">
                <a:latin typeface="Alexandria" pitchFamily="2" charset="-78"/>
                <a:cs typeface="Alexandria" pitchFamily="2" charset="-78"/>
              </a:rPr>
              <a:t> والمشرف</a:t>
            </a:r>
            <a:endParaRPr lang="en-US" sz="2000" b="1" dirty="0">
              <a:latin typeface="Alexandria" pitchFamily="2" charset="-78"/>
              <a:cs typeface="Alexandria" pitchFamily="2" charset="-78"/>
            </a:endParaRPr>
          </a:p>
        </p:txBody>
      </p:sp>
      <p:sp>
        <p:nvSpPr>
          <p:cNvPr id="34" name="Rectangle 33"/>
          <p:cNvSpPr/>
          <p:nvPr/>
        </p:nvSpPr>
        <p:spPr>
          <a:xfrm>
            <a:off x="6128425" y="1476691"/>
            <a:ext cx="5340485" cy="4401205"/>
          </a:xfrm>
          <a:prstGeom prst="rect">
            <a:avLst/>
          </a:prstGeom>
        </p:spPr>
        <p:txBody>
          <a:bodyPr wrap="square">
            <a:spAutoFit/>
          </a:bodyPr>
          <a:lstStyle/>
          <a:p>
            <a:pPr algn="r"/>
            <a:r>
              <a:rPr lang="ar-JO" sz="2000" b="1" dirty="0">
                <a:latin typeface="Alexandria" pitchFamily="2" charset="-78"/>
                <a:cs typeface="Alexandria" pitchFamily="2" charset="-78"/>
              </a:rPr>
              <a:t>ثانيًا: الصّراع بين الأفراد</a:t>
            </a:r>
          </a:p>
          <a:p>
            <a:pPr algn="r"/>
            <a:endParaRPr lang="ar-JO" sz="2000" dirty="0">
              <a:latin typeface="Alexandria" pitchFamily="2" charset="-78"/>
              <a:cs typeface="Alexandria" pitchFamily="2" charset="-78"/>
            </a:endParaRPr>
          </a:p>
          <a:p>
            <a:pPr algn="r"/>
            <a:r>
              <a:rPr lang="ar-JO" sz="2000" dirty="0">
                <a:latin typeface="Alexandria" pitchFamily="2" charset="-78"/>
                <a:cs typeface="Alexandria" pitchFamily="2" charset="-78"/>
              </a:rPr>
              <a:t>صراع يحدث بين اثنين أو أكثر من أعضاء المنظمة في نفس المستوى أو مستويات مختلفة، ويبرز هذا الصّراع بين الأفراد لعدم توافق الأهداف أو الحاجات، قلة التواصل المفتوح والأمين مما يؤدي إلى الشك المتبادل وعدم الثقة. مثال: الصراع بين الأفراد للحصول على منصب معين (الترقية) ويسمى هذا أيضاً بتصادم الشخصيات، الصّراع بين المشرف التربوي وأحد المعلمين وذلك في المجال التربوي حيث يدفع كل منهما عن وجهة نظره لاختلاف المشاعر والانطباعات ووجهات النظر حول الأداء الفعال.</a:t>
            </a:r>
            <a:endParaRPr lang="en-US" sz="20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B3C03824-0EF8-208C-EB1C-969FD6CA2E6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sp>
        <p:nvSpPr>
          <p:cNvPr id="8" name="Text Placeholder 1">
            <a:extLst>
              <a:ext uri="{FF2B5EF4-FFF2-40B4-BE49-F238E27FC236}">
                <a16:creationId xmlns:a16="http://schemas.microsoft.com/office/drawing/2014/main" id="{AA0786C3-DE6B-D682-1730-D82B4D585F0C}"/>
              </a:ext>
            </a:extLst>
          </p:cNvPr>
          <p:cNvSpPr txBox="1">
            <a:spLocks/>
          </p:cNvSpPr>
          <p:nvPr/>
        </p:nvSpPr>
        <p:spPr>
          <a:xfrm>
            <a:off x="2235412" y="438779"/>
            <a:ext cx="6751554" cy="76808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rtl="1">
              <a:lnSpc>
                <a:spcPct val="90000"/>
              </a:lnSpc>
              <a:spcBef>
                <a:spcPts val="1000"/>
              </a:spcBef>
              <a:buSzPts val="2800"/>
              <a:defRPr/>
            </a:pPr>
            <a:r>
              <a:rPr lang="ar-JO" sz="2800" b="1">
                <a:solidFill>
                  <a:srgbClr val="00B0F0"/>
                </a:solidFill>
                <a:sym typeface="Calibri"/>
              </a:rPr>
              <a:t>مستويات الصّراع </a:t>
            </a:r>
            <a:r>
              <a:rPr lang="en-GB" sz="2800" b="1">
                <a:solidFill>
                  <a:srgbClr val="00B0F0"/>
                </a:solidFill>
                <a:sym typeface="Calibri"/>
              </a:rPr>
              <a:t>Levels of conflict</a:t>
            </a:r>
            <a:endParaRPr lang="en-GB" sz="2800" b="1" dirty="0">
              <a:solidFill>
                <a:srgbClr val="00B0F0"/>
              </a:solidFill>
              <a:sym typeface="Calibri"/>
            </a:endParaRPr>
          </a:p>
        </p:txBody>
      </p:sp>
    </p:spTree>
    <p:extLst>
      <p:ext uri="{BB962C8B-B14F-4D97-AF65-F5344CB8AC3E}">
        <p14:creationId xmlns:p14="http://schemas.microsoft.com/office/powerpoint/2010/main" val="1130119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Group 366">
            <a:extLst>
              <a:ext uri="{FF2B5EF4-FFF2-40B4-BE49-F238E27FC236}">
                <a16:creationId xmlns:a16="http://schemas.microsoft.com/office/drawing/2014/main" id="{02A15322-7A0F-4677-9823-9EFFB0133F73}"/>
              </a:ext>
            </a:extLst>
          </p:cNvPr>
          <p:cNvGrpSpPr/>
          <p:nvPr/>
        </p:nvGrpSpPr>
        <p:grpSpPr>
          <a:xfrm>
            <a:off x="215900" y="1857864"/>
            <a:ext cx="5403314" cy="4733586"/>
            <a:chOff x="683568" y="2533698"/>
            <a:chExt cx="4536504" cy="2902694"/>
          </a:xfrm>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p:grpSpPr>
        <p:grpSp>
          <p:nvGrpSpPr>
            <p:cNvPr id="3" name="Group 368">
              <a:extLst>
                <a:ext uri="{FF2B5EF4-FFF2-40B4-BE49-F238E27FC236}">
                  <a16:creationId xmlns:a16="http://schemas.microsoft.com/office/drawing/2014/main" id="{2F26F6ED-B0DC-4CD1-AF0C-536E54D7E127}"/>
                </a:ext>
              </a:extLst>
            </p:cNvPr>
            <p:cNvGrpSpPr/>
            <p:nvPr/>
          </p:nvGrpSpPr>
          <p:grpSpPr>
            <a:xfrm>
              <a:off x="683568" y="3263960"/>
              <a:ext cx="1694196" cy="1406401"/>
              <a:chOff x="971600" y="1733231"/>
              <a:chExt cx="1620000" cy="1440000"/>
            </a:xfrm>
            <a:grpFill/>
          </p:grpSpPr>
          <p:sp>
            <p:nvSpPr>
              <p:cNvPr id="382" name="Hexagon 381">
                <a:extLst>
                  <a:ext uri="{FF2B5EF4-FFF2-40B4-BE49-F238E27FC236}">
                    <a16:creationId xmlns:a16="http://schemas.microsoft.com/office/drawing/2014/main" id="{9098E9CB-77DC-4508-9FCA-D137836192D3}"/>
                  </a:ext>
                </a:extLst>
              </p:cNvPr>
              <p:cNvSpPr/>
              <p:nvPr/>
            </p:nvSpPr>
            <p:spPr>
              <a:xfrm>
                <a:off x="971600" y="1733231"/>
                <a:ext cx="1620000" cy="1440000"/>
              </a:xfrm>
              <a:prstGeom prst="hexagon">
                <a:avLst/>
              </a:prstGeom>
              <a:ln/>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latin typeface="Alexandria" pitchFamily="2" charset="-78"/>
                </a:endParaRPr>
              </a:p>
            </p:txBody>
          </p:sp>
          <p:sp>
            <p:nvSpPr>
              <p:cNvPr id="383" name="Hexagon 382">
                <a:extLst>
                  <a:ext uri="{FF2B5EF4-FFF2-40B4-BE49-F238E27FC236}">
                    <a16:creationId xmlns:a16="http://schemas.microsoft.com/office/drawing/2014/main" id="{73D1D392-BC00-405D-8665-3E75B966979C}"/>
                  </a:ext>
                </a:extLst>
              </p:cNvPr>
              <p:cNvSpPr/>
              <p:nvPr/>
            </p:nvSpPr>
            <p:spPr>
              <a:xfrm>
                <a:off x="1061600" y="1805231"/>
                <a:ext cx="1440000" cy="1296000"/>
              </a:xfrm>
              <a:prstGeom prst="hexagon">
                <a:avLst/>
              </a:prstGeom>
              <a:ln/>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latin typeface="Alexandria" pitchFamily="2" charset="-78"/>
                </a:endParaRPr>
              </a:p>
            </p:txBody>
          </p:sp>
        </p:grpSp>
        <p:grpSp>
          <p:nvGrpSpPr>
            <p:cNvPr id="5" name="Group 370">
              <a:extLst>
                <a:ext uri="{FF2B5EF4-FFF2-40B4-BE49-F238E27FC236}">
                  <a16:creationId xmlns:a16="http://schemas.microsoft.com/office/drawing/2014/main" id="{47E38111-F923-4CC4-8BEC-9237E87E34FE}"/>
                </a:ext>
              </a:extLst>
            </p:cNvPr>
            <p:cNvGrpSpPr/>
            <p:nvPr/>
          </p:nvGrpSpPr>
          <p:grpSpPr>
            <a:xfrm>
              <a:off x="2104722" y="2533698"/>
              <a:ext cx="1694196" cy="1406401"/>
              <a:chOff x="971600" y="1733231"/>
              <a:chExt cx="1620000" cy="1440000"/>
            </a:xfrm>
            <a:grpFill/>
          </p:grpSpPr>
          <p:sp>
            <p:nvSpPr>
              <p:cNvPr id="378" name="Hexagon 377">
                <a:extLst>
                  <a:ext uri="{FF2B5EF4-FFF2-40B4-BE49-F238E27FC236}">
                    <a16:creationId xmlns:a16="http://schemas.microsoft.com/office/drawing/2014/main" id="{14B403B1-95EA-421A-B135-7B00F563FDB6}"/>
                  </a:ext>
                </a:extLst>
              </p:cNvPr>
              <p:cNvSpPr/>
              <p:nvPr/>
            </p:nvSpPr>
            <p:spPr>
              <a:xfrm>
                <a:off x="971600" y="1733231"/>
                <a:ext cx="1620000" cy="1440000"/>
              </a:xfrm>
              <a:prstGeom prst="hexagon">
                <a:avLst/>
              </a:prstGeom>
              <a:ln/>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latin typeface="Alexandria" pitchFamily="2" charset="-78"/>
                </a:endParaRPr>
              </a:p>
            </p:txBody>
          </p:sp>
          <p:sp>
            <p:nvSpPr>
              <p:cNvPr id="379" name="Hexagon 378">
                <a:extLst>
                  <a:ext uri="{FF2B5EF4-FFF2-40B4-BE49-F238E27FC236}">
                    <a16:creationId xmlns:a16="http://schemas.microsoft.com/office/drawing/2014/main" id="{6BA73D45-A907-418F-A244-379D072087B9}"/>
                  </a:ext>
                </a:extLst>
              </p:cNvPr>
              <p:cNvSpPr/>
              <p:nvPr/>
            </p:nvSpPr>
            <p:spPr>
              <a:xfrm>
                <a:off x="1061600" y="1805231"/>
                <a:ext cx="1440000" cy="1296000"/>
              </a:xfrm>
              <a:prstGeom prst="hexagon">
                <a:avLst/>
              </a:prstGeom>
              <a:ln/>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latin typeface="Alexandria" pitchFamily="2" charset="-78"/>
                </a:endParaRPr>
              </a:p>
            </p:txBody>
          </p:sp>
        </p:grpSp>
        <p:grpSp>
          <p:nvGrpSpPr>
            <p:cNvPr id="6" name="Group 371">
              <a:extLst>
                <a:ext uri="{FF2B5EF4-FFF2-40B4-BE49-F238E27FC236}">
                  <a16:creationId xmlns:a16="http://schemas.microsoft.com/office/drawing/2014/main" id="{9F1C7839-4A88-40FC-9083-9E76F958A5EA}"/>
                </a:ext>
              </a:extLst>
            </p:cNvPr>
            <p:cNvGrpSpPr/>
            <p:nvPr/>
          </p:nvGrpSpPr>
          <p:grpSpPr>
            <a:xfrm>
              <a:off x="2104722" y="4029991"/>
              <a:ext cx="1694196" cy="1406401"/>
              <a:chOff x="971600" y="1733231"/>
              <a:chExt cx="1620000" cy="1440000"/>
            </a:xfrm>
            <a:grpFill/>
          </p:grpSpPr>
          <p:sp>
            <p:nvSpPr>
              <p:cNvPr id="376" name="Hexagon 375">
                <a:extLst>
                  <a:ext uri="{FF2B5EF4-FFF2-40B4-BE49-F238E27FC236}">
                    <a16:creationId xmlns:a16="http://schemas.microsoft.com/office/drawing/2014/main" id="{65D2B7FF-32A6-41E9-89B5-BE1F04228003}"/>
                  </a:ext>
                </a:extLst>
              </p:cNvPr>
              <p:cNvSpPr/>
              <p:nvPr/>
            </p:nvSpPr>
            <p:spPr>
              <a:xfrm>
                <a:off x="971600" y="1733231"/>
                <a:ext cx="1620000" cy="1440000"/>
              </a:xfrm>
              <a:prstGeom prst="hexagon">
                <a:avLst/>
              </a:prstGeom>
              <a:ln/>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latin typeface="Alexandria" pitchFamily="2" charset="-78"/>
                </a:endParaRPr>
              </a:p>
            </p:txBody>
          </p:sp>
          <p:sp>
            <p:nvSpPr>
              <p:cNvPr id="377" name="Hexagon 376">
                <a:extLst>
                  <a:ext uri="{FF2B5EF4-FFF2-40B4-BE49-F238E27FC236}">
                    <a16:creationId xmlns:a16="http://schemas.microsoft.com/office/drawing/2014/main" id="{5C4B4BD4-83C1-4CD0-B124-1BEAA4A72290}"/>
                  </a:ext>
                </a:extLst>
              </p:cNvPr>
              <p:cNvSpPr/>
              <p:nvPr/>
            </p:nvSpPr>
            <p:spPr>
              <a:xfrm>
                <a:off x="1061600" y="1805231"/>
                <a:ext cx="1440000" cy="1296000"/>
              </a:xfrm>
              <a:prstGeom prst="hexagon">
                <a:avLst/>
              </a:prstGeom>
              <a:ln/>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latin typeface="Alexandria" pitchFamily="2" charset="-78"/>
                </a:endParaRPr>
              </a:p>
            </p:txBody>
          </p:sp>
        </p:grpSp>
        <p:sp>
          <p:nvSpPr>
            <p:cNvPr id="374" name="Hexagon 373">
              <a:extLst>
                <a:ext uri="{FF2B5EF4-FFF2-40B4-BE49-F238E27FC236}">
                  <a16:creationId xmlns:a16="http://schemas.microsoft.com/office/drawing/2014/main" id="{72C3E294-E890-4A95-98CC-8BA3F7100248}"/>
                </a:ext>
              </a:extLst>
            </p:cNvPr>
            <p:cNvSpPr/>
            <p:nvPr/>
          </p:nvSpPr>
          <p:spPr>
            <a:xfrm>
              <a:off x="3525876" y="3274191"/>
              <a:ext cx="1694196" cy="1406401"/>
            </a:xfrm>
            <a:prstGeom prst="hexagon">
              <a:avLst/>
            </a:prstGeom>
            <a:ln/>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latin typeface="Alexandria" pitchFamily="2" charset="-78"/>
              </a:endParaRPr>
            </a:p>
          </p:txBody>
        </p:sp>
      </p:grpSp>
      <p:sp>
        <p:nvSpPr>
          <p:cNvPr id="404" name="Rounded Rectangle 40">
            <a:extLst>
              <a:ext uri="{FF2B5EF4-FFF2-40B4-BE49-F238E27FC236}">
                <a16:creationId xmlns:a16="http://schemas.microsoft.com/office/drawing/2014/main" id="{2ECBAB6F-0333-4A52-961C-BA9BB4EEB595}"/>
              </a:ext>
            </a:extLst>
          </p:cNvPr>
          <p:cNvSpPr/>
          <p:nvPr/>
        </p:nvSpPr>
        <p:spPr>
          <a:xfrm>
            <a:off x="5619214" y="992220"/>
            <a:ext cx="6507935" cy="5749147"/>
          </a:xfrm>
          <a:prstGeom prst="roundRect">
            <a:avLst/>
          </a:pr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latin typeface="Alexandria" pitchFamily="2" charset="-78"/>
            </a:endParaRPr>
          </a:p>
        </p:txBody>
      </p:sp>
      <p:sp>
        <p:nvSpPr>
          <p:cNvPr id="59" name="Rectangle 58"/>
          <p:cNvSpPr/>
          <p:nvPr/>
        </p:nvSpPr>
        <p:spPr>
          <a:xfrm>
            <a:off x="3775238" y="3457556"/>
            <a:ext cx="1647160" cy="1569660"/>
          </a:xfrm>
          <a:prstGeom prst="rect">
            <a:avLst/>
          </a:prstGeom>
        </p:spPr>
        <p:txBody>
          <a:bodyPr wrap="square">
            <a:spAutoFit/>
          </a:bodyPr>
          <a:lstStyle/>
          <a:p>
            <a:pPr algn="ctr"/>
            <a:r>
              <a:rPr lang="ar-JO" sz="2400" dirty="0">
                <a:latin typeface="Alexandria" pitchFamily="2" charset="-78"/>
                <a:cs typeface="Alexandria" pitchFamily="2" charset="-78"/>
              </a:rPr>
              <a:t>عدم فهم الأعضاء لأهداف الجماعة</a:t>
            </a:r>
            <a:endParaRPr lang="en-US" sz="2400" dirty="0">
              <a:latin typeface="Alexandria" pitchFamily="2" charset="-78"/>
              <a:cs typeface="Alexandria" pitchFamily="2" charset="-78"/>
            </a:endParaRPr>
          </a:p>
        </p:txBody>
      </p:sp>
      <p:sp>
        <p:nvSpPr>
          <p:cNvPr id="62" name="Rectangle 61"/>
          <p:cNvSpPr/>
          <p:nvPr/>
        </p:nvSpPr>
        <p:spPr>
          <a:xfrm>
            <a:off x="577539" y="3678525"/>
            <a:ext cx="1577675" cy="830997"/>
          </a:xfrm>
          <a:prstGeom prst="rect">
            <a:avLst/>
          </a:prstGeom>
        </p:spPr>
        <p:txBody>
          <a:bodyPr wrap="none">
            <a:spAutoFit/>
          </a:bodyPr>
          <a:lstStyle/>
          <a:p>
            <a:pPr algn="ctr"/>
            <a:r>
              <a:rPr lang="ar-JO" sz="2400" dirty="0">
                <a:latin typeface="Alexandria" pitchFamily="2" charset="-78"/>
                <a:cs typeface="Alexandria" pitchFamily="2" charset="-78"/>
              </a:rPr>
              <a:t>عدم توزيع</a:t>
            </a:r>
          </a:p>
          <a:p>
            <a:pPr algn="ctr"/>
            <a:r>
              <a:rPr lang="ar-JO" sz="2400" dirty="0">
                <a:latin typeface="Alexandria" pitchFamily="2" charset="-78"/>
                <a:cs typeface="Alexandria" pitchFamily="2" charset="-78"/>
              </a:rPr>
              <a:t> المهام</a:t>
            </a:r>
            <a:endParaRPr lang="en-US" sz="2400" dirty="0">
              <a:latin typeface="Alexandria" pitchFamily="2" charset="-78"/>
              <a:cs typeface="Alexandria" pitchFamily="2" charset="-78"/>
            </a:endParaRPr>
          </a:p>
        </p:txBody>
      </p:sp>
      <p:sp>
        <p:nvSpPr>
          <p:cNvPr id="63" name="Rectangle 62"/>
          <p:cNvSpPr/>
          <p:nvPr/>
        </p:nvSpPr>
        <p:spPr>
          <a:xfrm>
            <a:off x="2395046" y="2336826"/>
            <a:ext cx="1391728" cy="1200329"/>
          </a:xfrm>
          <a:prstGeom prst="rect">
            <a:avLst/>
          </a:prstGeom>
        </p:spPr>
        <p:txBody>
          <a:bodyPr wrap="none">
            <a:spAutoFit/>
          </a:bodyPr>
          <a:lstStyle/>
          <a:p>
            <a:r>
              <a:rPr lang="ar-JO" sz="2400" dirty="0">
                <a:latin typeface="Alexandria" pitchFamily="2" charset="-78"/>
                <a:cs typeface="Alexandria" pitchFamily="2" charset="-78"/>
              </a:rPr>
              <a:t>الاختراق </a:t>
            </a:r>
          </a:p>
          <a:p>
            <a:pPr algn="ctr"/>
            <a:r>
              <a:rPr lang="ar-JO" sz="2400" dirty="0">
                <a:latin typeface="Alexandria" pitchFamily="2" charset="-78"/>
                <a:cs typeface="Alexandria" pitchFamily="2" charset="-78"/>
              </a:rPr>
              <a:t>الأمني</a:t>
            </a:r>
          </a:p>
          <a:p>
            <a:r>
              <a:rPr lang="ar-JO" sz="2400" dirty="0">
                <a:latin typeface="Alexandria" pitchFamily="2" charset="-78"/>
                <a:cs typeface="Alexandria" pitchFamily="2" charset="-78"/>
              </a:rPr>
              <a:t> للجماعة</a:t>
            </a:r>
          </a:p>
        </p:txBody>
      </p:sp>
      <p:sp>
        <p:nvSpPr>
          <p:cNvPr id="64" name="Rectangle 63"/>
          <p:cNvSpPr/>
          <p:nvPr/>
        </p:nvSpPr>
        <p:spPr>
          <a:xfrm>
            <a:off x="2613400" y="4926741"/>
            <a:ext cx="1077538" cy="830997"/>
          </a:xfrm>
          <a:prstGeom prst="rect">
            <a:avLst/>
          </a:prstGeom>
        </p:spPr>
        <p:txBody>
          <a:bodyPr wrap="none">
            <a:spAutoFit/>
          </a:bodyPr>
          <a:lstStyle/>
          <a:p>
            <a:pPr algn="ctr"/>
            <a:r>
              <a:rPr lang="ar-JO" sz="2400" dirty="0">
                <a:latin typeface="Alexandria" pitchFamily="2" charset="-78"/>
                <a:cs typeface="Alexandria" pitchFamily="2" charset="-78"/>
              </a:rPr>
              <a:t>الروتين</a:t>
            </a:r>
          </a:p>
          <a:p>
            <a:pPr algn="ctr"/>
            <a:r>
              <a:rPr lang="ar-JO" sz="2400" dirty="0">
                <a:latin typeface="Alexandria" pitchFamily="2" charset="-78"/>
                <a:cs typeface="Alexandria" pitchFamily="2" charset="-78"/>
              </a:rPr>
              <a:t> القاتل</a:t>
            </a:r>
            <a:endParaRPr lang="en-US" sz="2400" dirty="0">
              <a:latin typeface="Alexandria" pitchFamily="2" charset="-78"/>
              <a:cs typeface="Alexandria" pitchFamily="2" charset="-78"/>
            </a:endParaRPr>
          </a:p>
        </p:txBody>
      </p:sp>
      <p:sp>
        <p:nvSpPr>
          <p:cNvPr id="34" name="Rectangle 33"/>
          <p:cNvSpPr/>
          <p:nvPr/>
        </p:nvSpPr>
        <p:spPr>
          <a:xfrm>
            <a:off x="5648279" y="1635933"/>
            <a:ext cx="6289981" cy="4216539"/>
          </a:xfrm>
          <a:prstGeom prst="rect">
            <a:avLst/>
          </a:prstGeom>
        </p:spPr>
        <p:txBody>
          <a:bodyPr wrap="square">
            <a:spAutoFit/>
          </a:bodyPr>
          <a:lstStyle/>
          <a:p>
            <a:pPr algn="r"/>
            <a:r>
              <a:rPr lang="ar-JO" sz="2400" b="1" dirty="0">
                <a:latin typeface="Alexandria" pitchFamily="2" charset="-78"/>
                <a:cs typeface="Alexandria" pitchFamily="2" charset="-78"/>
              </a:rPr>
              <a:t>رابعًا: الصّراع بين الجماعة</a:t>
            </a:r>
          </a:p>
          <a:p>
            <a:pPr algn="just" rtl="1"/>
            <a:endParaRPr lang="ar-JO" sz="2400" dirty="0">
              <a:latin typeface="Alexandria" pitchFamily="2" charset="-78"/>
              <a:cs typeface="Alexandria" pitchFamily="2" charset="-78"/>
            </a:endParaRPr>
          </a:p>
          <a:p>
            <a:pPr algn="just" rtl="1"/>
            <a:r>
              <a:rPr lang="ar-JO" sz="2200" dirty="0">
                <a:latin typeface="Alexandria" pitchFamily="2" charset="-78"/>
                <a:cs typeface="Alexandria" pitchFamily="2" charset="-78"/>
              </a:rPr>
              <a:t>يحدث ما بين أعضاء جماعة أو بين اثنين أو أكثر من الجماعات الفرعية داخل الجماعة الواحدة، أو بسبب عدم إعطاء موقف أو رأي في قضايا مصيرية متعلقة بالجماعة. عدم توافر قيادات وكَفاءات كافية، عدم فهم الأعضاء لأهداف الجماعة.</a:t>
            </a:r>
          </a:p>
          <a:p>
            <a:pPr algn="just" rtl="1"/>
            <a:r>
              <a:rPr lang="ar-JO" sz="2200" dirty="0">
                <a:latin typeface="Alexandria" pitchFamily="2" charset="-78"/>
                <a:cs typeface="Alexandria" pitchFamily="2" charset="-78"/>
              </a:rPr>
              <a:t>الروتين القاتل وعدم توزيع المهام بشكل مناسب، الاختراق الأمني للجماعة الارتخاء التنظيمي</a:t>
            </a:r>
          </a:p>
          <a:p>
            <a:pPr algn="just" rtl="1"/>
            <a:r>
              <a:rPr lang="ar-JO" sz="2200" dirty="0">
                <a:latin typeface="Alexandria" pitchFamily="2" charset="-78"/>
                <a:cs typeface="Alexandria" pitchFamily="2" charset="-78"/>
              </a:rPr>
              <a:t>مثال:</a:t>
            </a:r>
          </a:p>
          <a:p>
            <a:pPr algn="just" rtl="1"/>
            <a:r>
              <a:rPr lang="ar-JO" sz="2200" dirty="0">
                <a:latin typeface="Alexandria" pitchFamily="2" charset="-78"/>
                <a:cs typeface="Alexandria" pitchFamily="2" charset="-78"/>
              </a:rPr>
              <a:t>الصراع بين العاملين (المشرفين) والعمال في ذات الوحدة لاختلاف توقعات الأدوار.</a:t>
            </a:r>
            <a:endParaRPr lang="en-US" sz="22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C3A6207E-F721-D286-A43E-0D2CA59571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sp>
        <p:nvSpPr>
          <p:cNvPr id="8" name="Text Placeholder 1">
            <a:extLst>
              <a:ext uri="{FF2B5EF4-FFF2-40B4-BE49-F238E27FC236}">
                <a16:creationId xmlns:a16="http://schemas.microsoft.com/office/drawing/2014/main" id="{366E3A06-FE68-F003-6927-E365E412498B}"/>
              </a:ext>
            </a:extLst>
          </p:cNvPr>
          <p:cNvSpPr txBox="1">
            <a:spLocks/>
          </p:cNvSpPr>
          <p:nvPr/>
        </p:nvSpPr>
        <p:spPr>
          <a:xfrm>
            <a:off x="2235412" y="438779"/>
            <a:ext cx="6751554" cy="76808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rtl="1">
              <a:lnSpc>
                <a:spcPct val="90000"/>
              </a:lnSpc>
              <a:spcBef>
                <a:spcPts val="1000"/>
              </a:spcBef>
              <a:buSzPts val="2800"/>
              <a:defRPr/>
            </a:pPr>
            <a:r>
              <a:rPr lang="ar-JO" sz="2800" b="1">
                <a:solidFill>
                  <a:srgbClr val="00B0F0"/>
                </a:solidFill>
                <a:sym typeface="Calibri"/>
              </a:rPr>
              <a:t>مستويات الصّراع </a:t>
            </a:r>
            <a:r>
              <a:rPr lang="en-GB" sz="2800" b="1">
                <a:solidFill>
                  <a:srgbClr val="00B0F0"/>
                </a:solidFill>
                <a:sym typeface="Calibri"/>
              </a:rPr>
              <a:t>Levels of conflict</a:t>
            </a:r>
            <a:endParaRPr lang="en-GB" sz="2800" b="1" dirty="0">
              <a:solidFill>
                <a:srgbClr val="00B0F0"/>
              </a:solidFill>
              <a:sym typeface="Calibri"/>
            </a:endParaRPr>
          </a:p>
        </p:txBody>
      </p:sp>
    </p:spTree>
    <p:extLst>
      <p:ext uri="{BB962C8B-B14F-4D97-AF65-F5344CB8AC3E}">
        <p14:creationId xmlns:p14="http://schemas.microsoft.com/office/powerpoint/2010/main" val="3764711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Group 366">
            <a:extLst>
              <a:ext uri="{FF2B5EF4-FFF2-40B4-BE49-F238E27FC236}">
                <a16:creationId xmlns:a16="http://schemas.microsoft.com/office/drawing/2014/main" id="{02A15322-7A0F-4677-9823-9EFFB0133F73}"/>
              </a:ext>
            </a:extLst>
          </p:cNvPr>
          <p:cNvGrpSpPr/>
          <p:nvPr/>
        </p:nvGrpSpPr>
        <p:grpSpPr>
          <a:xfrm>
            <a:off x="527257" y="1461292"/>
            <a:ext cx="4783492" cy="3411551"/>
            <a:chOff x="683568" y="2533698"/>
            <a:chExt cx="4536504" cy="2902694"/>
          </a:xfrm>
          <a:solidFill>
            <a:schemeClr val="lt1"/>
          </a:solidFill>
        </p:grpSpPr>
        <p:grpSp>
          <p:nvGrpSpPr>
            <p:cNvPr id="3" name="Group 368">
              <a:extLst>
                <a:ext uri="{FF2B5EF4-FFF2-40B4-BE49-F238E27FC236}">
                  <a16:creationId xmlns:a16="http://schemas.microsoft.com/office/drawing/2014/main" id="{2F26F6ED-B0DC-4CD1-AF0C-536E54D7E127}"/>
                </a:ext>
              </a:extLst>
            </p:cNvPr>
            <p:cNvGrpSpPr/>
            <p:nvPr/>
          </p:nvGrpSpPr>
          <p:grpSpPr>
            <a:xfrm>
              <a:off x="683568" y="3263960"/>
              <a:ext cx="1694196" cy="1406401"/>
              <a:chOff x="971600" y="1733231"/>
              <a:chExt cx="1620000" cy="1440000"/>
            </a:xfrm>
            <a:grpFill/>
          </p:grpSpPr>
          <p:sp>
            <p:nvSpPr>
              <p:cNvPr id="382" name="Hexagon 381">
                <a:extLst>
                  <a:ext uri="{FF2B5EF4-FFF2-40B4-BE49-F238E27FC236}">
                    <a16:creationId xmlns:a16="http://schemas.microsoft.com/office/drawing/2014/main" id="{9098E9CB-77DC-4508-9FCA-D137836192D3}"/>
                  </a:ext>
                </a:extLst>
              </p:cNvPr>
              <p:cNvSpPr/>
              <p:nvPr/>
            </p:nvSpPr>
            <p:spPr>
              <a:xfrm>
                <a:off x="971600" y="1733231"/>
                <a:ext cx="1620000" cy="1440000"/>
              </a:xfrm>
              <a:prstGeom prst="hexagon">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latin typeface="Alexandria" pitchFamily="2" charset="-78"/>
                </a:endParaRPr>
              </a:p>
            </p:txBody>
          </p:sp>
          <p:sp>
            <p:nvSpPr>
              <p:cNvPr id="383" name="Hexagon 382">
                <a:extLst>
                  <a:ext uri="{FF2B5EF4-FFF2-40B4-BE49-F238E27FC236}">
                    <a16:creationId xmlns:a16="http://schemas.microsoft.com/office/drawing/2014/main" id="{73D1D392-BC00-405D-8665-3E75B966979C}"/>
                  </a:ext>
                </a:extLst>
              </p:cNvPr>
              <p:cNvSpPr/>
              <p:nvPr/>
            </p:nvSpPr>
            <p:spPr>
              <a:xfrm>
                <a:off x="1061600" y="1805231"/>
                <a:ext cx="1440000" cy="1296000"/>
              </a:xfrm>
              <a:prstGeom prst="hexagon">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latin typeface="Alexandria" pitchFamily="2" charset="-78"/>
                </a:endParaRPr>
              </a:p>
            </p:txBody>
          </p:sp>
        </p:grpSp>
        <p:grpSp>
          <p:nvGrpSpPr>
            <p:cNvPr id="5" name="Group 370">
              <a:extLst>
                <a:ext uri="{FF2B5EF4-FFF2-40B4-BE49-F238E27FC236}">
                  <a16:creationId xmlns:a16="http://schemas.microsoft.com/office/drawing/2014/main" id="{47E38111-F923-4CC4-8BEC-9237E87E34FE}"/>
                </a:ext>
              </a:extLst>
            </p:cNvPr>
            <p:cNvGrpSpPr/>
            <p:nvPr/>
          </p:nvGrpSpPr>
          <p:grpSpPr>
            <a:xfrm>
              <a:off x="2104722" y="2533698"/>
              <a:ext cx="1694196" cy="1406401"/>
              <a:chOff x="971600" y="1733231"/>
              <a:chExt cx="1620000" cy="1440000"/>
            </a:xfrm>
            <a:grpFill/>
          </p:grpSpPr>
          <p:sp>
            <p:nvSpPr>
              <p:cNvPr id="378" name="Hexagon 377">
                <a:extLst>
                  <a:ext uri="{FF2B5EF4-FFF2-40B4-BE49-F238E27FC236}">
                    <a16:creationId xmlns:a16="http://schemas.microsoft.com/office/drawing/2014/main" id="{14B403B1-95EA-421A-B135-7B00F563FDB6}"/>
                  </a:ext>
                </a:extLst>
              </p:cNvPr>
              <p:cNvSpPr/>
              <p:nvPr/>
            </p:nvSpPr>
            <p:spPr>
              <a:xfrm>
                <a:off x="971600" y="1733231"/>
                <a:ext cx="1620000" cy="1440000"/>
              </a:xfrm>
              <a:prstGeom prst="hexagon">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latin typeface="Alexandria" pitchFamily="2" charset="-78"/>
                </a:endParaRPr>
              </a:p>
            </p:txBody>
          </p:sp>
          <p:sp>
            <p:nvSpPr>
              <p:cNvPr id="379" name="Hexagon 378">
                <a:extLst>
                  <a:ext uri="{FF2B5EF4-FFF2-40B4-BE49-F238E27FC236}">
                    <a16:creationId xmlns:a16="http://schemas.microsoft.com/office/drawing/2014/main" id="{6BA73D45-A907-418F-A244-379D072087B9}"/>
                  </a:ext>
                </a:extLst>
              </p:cNvPr>
              <p:cNvSpPr/>
              <p:nvPr/>
            </p:nvSpPr>
            <p:spPr>
              <a:xfrm>
                <a:off x="1061600" y="1805231"/>
                <a:ext cx="1440000" cy="1296000"/>
              </a:xfrm>
              <a:prstGeom prst="hexagon">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latin typeface="Alexandria" pitchFamily="2" charset="-78"/>
                </a:endParaRPr>
              </a:p>
            </p:txBody>
          </p:sp>
        </p:grpSp>
        <p:grpSp>
          <p:nvGrpSpPr>
            <p:cNvPr id="6" name="Group 371">
              <a:extLst>
                <a:ext uri="{FF2B5EF4-FFF2-40B4-BE49-F238E27FC236}">
                  <a16:creationId xmlns:a16="http://schemas.microsoft.com/office/drawing/2014/main" id="{9F1C7839-4A88-40FC-9083-9E76F958A5EA}"/>
                </a:ext>
              </a:extLst>
            </p:cNvPr>
            <p:cNvGrpSpPr/>
            <p:nvPr/>
          </p:nvGrpSpPr>
          <p:grpSpPr>
            <a:xfrm>
              <a:off x="2104722" y="4029991"/>
              <a:ext cx="1694196" cy="1406401"/>
              <a:chOff x="971600" y="1733231"/>
              <a:chExt cx="1620000" cy="1440000"/>
            </a:xfrm>
            <a:grpFill/>
          </p:grpSpPr>
          <p:sp>
            <p:nvSpPr>
              <p:cNvPr id="376" name="Hexagon 375">
                <a:extLst>
                  <a:ext uri="{FF2B5EF4-FFF2-40B4-BE49-F238E27FC236}">
                    <a16:creationId xmlns:a16="http://schemas.microsoft.com/office/drawing/2014/main" id="{65D2B7FF-32A6-41E9-89B5-BE1F04228003}"/>
                  </a:ext>
                </a:extLst>
              </p:cNvPr>
              <p:cNvSpPr/>
              <p:nvPr/>
            </p:nvSpPr>
            <p:spPr>
              <a:xfrm>
                <a:off x="971600" y="1733231"/>
                <a:ext cx="1620000" cy="1440000"/>
              </a:xfrm>
              <a:prstGeom prst="hexagon">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latin typeface="Alexandria" pitchFamily="2" charset="-78"/>
                </a:endParaRPr>
              </a:p>
            </p:txBody>
          </p:sp>
          <p:sp>
            <p:nvSpPr>
              <p:cNvPr id="377" name="Hexagon 376">
                <a:extLst>
                  <a:ext uri="{FF2B5EF4-FFF2-40B4-BE49-F238E27FC236}">
                    <a16:creationId xmlns:a16="http://schemas.microsoft.com/office/drawing/2014/main" id="{5C4B4BD4-83C1-4CD0-B124-1BEAA4A72290}"/>
                  </a:ext>
                </a:extLst>
              </p:cNvPr>
              <p:cNvSpPr/>
              <p:nvPr/>
            </p:nvSpPr>
            <p:spPr>
              <a:xfrm>
                <a:off x="1061600" y="1805231"/>
                <a:ext cx="1440000" cy="1296000"/>
              </a:xfrm>
              <a:prstGeom prst="hexagon">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latin typeface="Alexandria" pitchFamily="2" charset="-78"/>
                </a:endParaRPr>
              </a:p>
            </p:txBody>
          </p:sp>
        </p:grpSp>
        <p:sp>
          <p:nvSpPr>
            <p:cNvPr id="374" name="Hexagon 373">
              <a:extLst>
                <a:ext uri="{FF2B5EF4-FFF2-40B4-BE49-F238E27FC236}">
                  <a16:creationId xmlns:a16="http://schemas.microsoft.com/office/drawing/2014/main" id="{72C3E294-E890-4A95-98CC-8BA3F7100248}"/>
                </a:ext>
              </a:extLst>
            </p:cNvPr>
            <p:cNvSpPr/>
            <p:nvPr/>
          </p:nvSpPr>
          <p:spPr>
            <a:xfrm>
              <a:off x="3525876" y="3274191"/>
              <a:ext cx="1694196" cy="1406401"/>
            </a:xfrm>
            <a:prstGeom prst="hexagon">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latin typeface="Alexandria" pitchFamily="2" charset="-78"/>
              </a:endParaRPr>
            </a:p>
          </p:txBody>
        </p:sp>
      </p:grpSp>
      <p:sp>
        <p:nvSpPr>
          <p:cNvPr id="404" name="Rounded Rectangle 40">
            <a:extLst>
              <a:ext uri="{FF2B5EF4-FFF2-40B4-BE49-F238E27FC236}">
                <a16:creationId xmlns:a16="http://schemas.microsoft.com/office/drawing/2014/main" id="{2ECBAB6F-0333-4A52-961C-BA9BB4EEB595}"/>
              </a:ext>
            </a:extLst>
          </p:cNvPr>
          <p:cNvSpPr/>
          <p:nvPr/>
        </p:nvSpPr>
        <p:spPr>
          <a:xfrm>
            <a:off x="5589123" y="1114102"/>
            <a:ext cx="6541813" cy="5486400"/>
          </a:xfrm>
          <a:prstGeom prst="roundRect">
            <a:avLst/>
          </a:pr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latin typeface="Alexandria" pitchFamily="2" charset="-78"/>
            </a:endParaRPr>
          </a:p>
        </p:txBody>
      </p:sp>
      <p:sp>
        <p:nvSpPr>
          <p:cNvPr id="59" name="Rectangle 58"/>
          <p:cNvSpPr/>
          <p:nvPr/>
        </p:nvSpPr>
        <p:spPr>
          <a:xfrm>
            <a:off x="3964626" y="2804129"/>
            <a:ext cx="960090" cy="707886"/>
          </a:xfrm>
          <a:prstGeom prst="rect">
            <a:avLst/>
          </a:prstGeom>
        </p:spPr>
        <p:txBody>
          <a:bodyPr wrap="square">
            <a:spAutoFit/>
          </a:bodyPr>
          <a:lstStyle/>
          <a:p>
            <a:pPr algn="ctr"/>
            <a:r>
              <a:rPr lang="ar-JO" sz="2000" b="1" dirty="0">
                <a:latin typeface="Alexandria" pitchFamily="2" charset="-78"/>
                <a:cs typeface="Alexandria" pitchFamily="2" charset="-78"/>
              </a:rPr>
              <a:t>إدارة </a:t>
            </a:r>
          </a:p>
          <a:p>
            <a:pPr algn="ctr"/>
            <a:r>
              <a:rPr lang="ar-JO" sz="2000" b="1" dirty="0">
                <a:latin typeface="Alexandria" pitchFamily="2" charset="-78"/>
                <a:cs typeface="Alexandria" pitchFamily="2" charset="-78"/>
              </a:rPr>
              <a:t>الإنتاج</a:t>
            </a:r>
            <a:endParaRPr lang="en-US" sz="2000" b="1" dirty="0">
              <a:latin typeface="Alexandria" pitchFamily="2" charset="-78"/>
              <a:cs typeface="Alexandria" pitchFamily="2" charset="-78"/>
            </a:endParaRPr>
          </a:p>
        </p:txBody>
      </p:sp>
      <p:sp>
        <p:nvSpPr>
          <p:cNvPr id="62" name="Rectangle 61"/>
          <p:cNvSpPr/>
          <p:nvPr/>
        </p:nvSpPr>
        <p:spPr>
          <a:xfrm>
            <a:off x="576540" y="2647555"/>
            <a:ext cx="1778051" cy="707886"/>
          </a:xfrm>
          <a:prstGeom prst="rect">
            <a:avLst/>
          </a:prstGeom>
        </p:spPr>
        <p:txBody>
          <a:bodyPr wrap="none">
            <a:spAutoFit/>
          </a:bodyPr>
          <a:lstStyle/>
          <a:p>
            <a:pPr algn="ctr"/>
            <a:r>
              <a:rPr lang="ar-JO" sz="2000" b="1" dirty="0">
                <a:latin typeface="Alexandria" pitchFamily="2" charset="-78"/>
                <a:cs typeface="Alexandria" pitchFamily="2" charset="-78"/>
              </a:rPr>
              <a:t>إدارة </a:t>
            </a:r>
          </a:p>
          <a:p>
            <a:pPr algn="ctr"/>
            <a:r>
              <a:rPr lang="ar-JO" sz="2000" b="1" dirty="0">
                <a:latin typeface="Alexandria" pitchFamily="2" charset="-78"/>
                <a:cs typeface="Alexandria" pitchFamily="2" charset="-78"/>
              </a:rPr>
              <a:t>المستودعات</a:t>
            </a:r>
            <a:endParaRPr lang="en-US" sz="2000" b="1" dirty="0">
              <a:latin typeface="Alexandria" pitchFamily="2" charset="-78"/>
              <a:cs typeface="Alexandria" pitchFamily="2" charset="-78"/>
            </a:endParaRPr>
          </a:p>
        </p:txBody>
      </p:sp>
      <p:sp>
        <p:nvSpPr>
          <p:cNvPr id="63" name="Rectangle 62"/>
          <p:cNvSpPr/>
          <p:nvPr/>
        </p:nvSpPr>
        <p:spPr>
          <a:xfrm>
            <a:off x="2355389" y="1856221"/>
            <a:ext cx="1260280" cy="707886"/>
          </a:xfrm>
          <a:prstGeom prst="rect">
            <a:avLst/>
          </a:prstGeom>
        </p:spPr>
        <p:txBody>
          <a:bodyPr wrap="none">
            <a:spAutoFit/>
          </a:bodyPr>
          <a:lstStyle/>
          <a:p>
            <a:pPr algn="ctr"/>
            <a:r>
              <a:rPr lang="ar-JO" sz="2000" b="1" dirty="0">
                <a:latin typeface="Alexandria" pitchFamily="2" charset="-78"/>
                <a:cs typeface="Alexandria" pitchFamily="2" charset="-78"/>
              </a:rPr>
              <a:t>إدارة </a:t>
            </a:r>
          </a:p>
          <a:p>
            <a:pPr algn="ctr"/>
            <a:r>
              <a:rPr lang="ar-JO" sz="2000" b="1" dirty="0">
                <a:latin typeface="Alexandria" pitchFamily="2" charset="-78"/>
                <a:cs typeface="Alexandria" pitchFamily="2" charset="-78"/>
              </a:rPr>
              <a:t>التسويق</a:t>
            </a:r>
          </a:p>
        </p:txBody>
      </p:sp>
      <p:sp>
        <p:nvSpPr>
          <p:cNvPr id="64" name="Rectangle 63"/>
          <p:cNvSpPr/>
          <p:nvPr/>
        </p:nvSpPr>
        <p:spPr>
          <a:xfrm>
            <a:off x="2206308" y="3503359"/>
            <a:ext cx="1558440" cy="707886"/>
          </a:xfrm>
          <a:prstGeom prst="rect">
            <a:avLst/>
          </a:prstGeom>
        </p:spPr>
        <p:txBody>
          <a:bodyPr wrap="none">
            <a:spAutoFit/>
          </a:bodyPr>
          <a:lstStyle/>
          <a:p>
            <a:pPr algn="ctr"/>
            <a:r>
              <a:rPr lang="ar-JO" sz="2000" b="1" dirty="0">
                <a:latin typeface="Alexandria" pitchFamily="2" charset="-78"/>
                <a:cs typeface="Alexandria" pitchFamily="2" charset="-78"/>
              </a:rPr>
              <a:t>إدارة</a:t>
            </a:r>
          </a:p>
          <a:p>
            <a:r>
              <a:rPr lang="ar-JO" sz="2000" b="1" dirty="0">
                <a:latin typeface="Alexandria" pitchFamily="2" charset="-78"/>
                <a:cs typeface="Alexandria" pitchFamily="2" charset="-78"/>
              </a:rPr>
              <a:t> المشتريات</a:t>
            </a:r>
            <a:endParaRPr lang="en-US" sz="2000" b="1" dirty="0">
              <a:latin typeface="Alexandria" pitchFamily="2" charset="-78"/>
              <a:cs typeface="Alexandria" pitchFamily="2" charset="-78"/>
            </a:endParaRPr>
          </a:p>
        </p:txBody>
      </p:sp>
      <p:sp>
        <p:nvSpPr>
          <p:cNvPr id="34" name="Rectangle 33"/>
          <p:cNvSpPr/>
          <p:nvPr/>
        </p:nvSpPr>
        <p:spPr>
          <a:xfrm>
            <a:off x="5620395" y="1746089"/>
            <a:ext cx="6161502" cy="4708981"/>
          </a:xfrm>
          <a:prstGeom prst="rect">
            <a:avLst/>
          </a:prstGeom>
        </p:spPr>
        <p:txBody>
          <a:bodyPr wrap="square">
            <a:spAutoFit/>
          </a:bodyPr>
          <a:lstStyle/>
          <a:p>
            <a:pPr algn="r"/>
            <a:r>
              <a:rPr lang="ar-JO" sz="2000" b="1" dirty="0">
                <a:latin typeface="Alexandria" pitchFamily="2" charset="-78"/>
                <a:cs typeface="Alexandria" pitchFamily="2" charset="-78"/>
              </a:rPr>
              <a:t>ثالثًا: الصّراع بين الجماعات</a:t>
            </a:r>
          </a:p>
          <a:p>
            <a:pPr algn="r"/>
            <a:endParaRPr lang="ar-JO" sz="2000" dirty="0">
              <a:latin typeface="Alexandria" pitchFamily="2" charset="-78"/>
              <a:cs typeface="Alexandria" pitchFamily="2" charset="-78"/>
            </a:endParaRPr>
          </a:p>
          <a:p>
            <a:pPr algn="r"/>
            <a:r>
              <a:rPr lang="ar-JO" sz="2000" dirty="0">
                <a:latin typeface="Alexandria" pitchFamily="2" charset="-78"/>
                <a:cs typeface="Alexandria" pitchFamily="2" charset="-78"/>
              </a:rPr>
              <a:t>وهو الصّراع القائم بين اثنين أو أكثر من الوحدات أو الجماعات داخل المنظمة بسبب:</a:t>
            </a:r>
          </a:p>
          <a:p>
            <a:pPr algn="r"/>
            <a:r>
              <a:rPr lang="ar-JO" sz="2000" dirty="0">
                <a:latin typeface="Alexandria" pitchFamily="2" charset="-78"/>
                <a:cs typeface="Alexandria" pitchFamily="2" charset="-78"/>
              </a:rPr>
              <a:t>1. تعارض الأهداف.</a:t>
            </a:r>
          </a:p>
          <a:p>
            <a:pPr algn="r"/>
            <a:r>
              <a:rPr lang="ar-JO" sz="2000" dirty="0">
                <a:latin typeface="Alexandria" pitchFamily="2" charset="-78"/>
                <a:cs typeface="Alexandria" pitchFamily="2" charset="-78"/>
              </a:rPr>
              <a:t>2. التنافس على الموارد المحدودة.</a:t>
            </a:r>
          </a:p>
          <a:p>
            <a:pPr algn="r"/>
            <a:r>
              <a:rPr lang="ar-JO" sz="2000" dirty="0">
                <a:latin typeface="Alexandria" pitchFamily="2" charset="-78"/>
                <a:cs typeface="Alexandria" pitchFamily="2" charset="-78"/>
              </a:rPr>
              <a:t>3. الاختلاف في الإدراك.</a:t>
            </a:r>
          </a:p>
          <a:p>
            <a:pPr algn="r"/>
            <a:r>
              <a:rPr lang="ar-JO" sz="2000" dirty="0">
                <a:latin typeface="Alexandria" pitchFamily="2" charset="-78"/>
                <a:cs typeface="Alexandria" pitchFamily="2" charset="-78"/>
              </a:rPr>
              <a:t>4. العلاقات الاعتمادية.</a:t>
            </a:r>
          </a:p>
          <a:p>
            <a:pPr algn="r"/>
            <a:r>
              <a:rPr lang="ar-JO" sz="2000" dirty="0">
                <a:latin typeface="Alexandria" pitchFamily="2" charset="-78"/>
                <a:cs typeface="Alexandria" pitchFamily="2" charset="-78"/>
              </a:rPr>
              <a:t>5. اختلاف هوية الجماعة بشكل واضح عن غيرها.</a:t>
            </a:r>
          </a:p>
          <a:p>
            <a:pPr algn="r"/>
            <a:r>
              <a:rPr lang="ar-JO" sz="2000" dirty="0">
                <a:latin typeface="Alexandria" pitchFamily="2" charset="-78"/>
                <a:cs typeface="Alexandria" pitchFamily="2" charset="-78"/>
              </a:rPr>
              <a:t> وهذا يبرز فيما يلي:</a:t>
            </a:r>
            <a:br>
              <a:rPr lang="ar-JO" sz="2000" dirty="0">
                <a:latin typeface="Alexandria" pitchFamily="2" charset="-78"/>
                <a:cs typeface="Alexandria" pitchFamily="2" charset="-78"/>
              </a:rPr>
            </a:br>
            <a:r>
              <a:rPr lang="ar-JO" sz="2000" dirty="0">
                <a:latin typeface="Alexandria" pitchFamily="2" charset="-78"/>
                <a:cs typeface="Alexandria" pitchFamily="2" charset="-78"/>
              </a:rPr>
              <a:t>الصّراع بين مستويات السلطة [ الإدارة العليا والوسطى والمباشرة].</a:t>
            </a:r>
            <a:br>
              <a:rPr lang="ar-JO" sz="2000" dirty="0">
                <a:latin typeface="Alexandria" pitchFamily="2" charset="-78"/>
                <a:cs typeface="Alexandria" pitchFamily="2" charset="-78"/>
              </a:rPr>
            </a:br>
            <a:r>
              <a:rPr lang="ar-JO" sz="2000" dirty="0">
                <a:latin typeface="Alexandria" pitchFamily="2" charset="-78"/>
                <a:cs typeface="Alexandria" pitchFamily="2" charset="-78"/>
              </a:rPr>
              <a:t>الصّراع بين الإدارة الوظيفية [ المناهج ـ الإدارة المدرسية].</a:t>
            </a:r>
            <a:br>
              <a:rPr lang="ar-JO" sz="2000" dirty="0">
                <a:latin typeface="Alexandria" pitchFamily="2" charset="-78"/>
                <a:cs typeface="Alexandria" pitchFamily="2" charset="-78"/>
              </a:rPr>
            </a:br>
            <a:endParaRPr lang="en-US" sz="2000" dirty="0">
              <a:latin typeface="Alexandria" pitchFamily="2" charset="-78"/>
              <a:cs typeface="Alexandria" pitchFamily="2" charset="-78"/>
            </a:endParaRPr>
          </a:p>
        </p:txBody>
      </p:sp>
      <p:sp>
        <p:nvSpPr>
          <p:cNvPr id="28" name="TextBox 27">
            <a:extLst>
              <a:ext uri="{FF2B5EF4-FFF2-40B4-BE49-F238E27FC236}">
                <a16:creationId xmlns:a16="http://schemas.microsoft.com/office/drawing/2014/main" id="{66E9C581-F02B-45BD-A5F6-118EA850D1A7}"/>
              </a:ext>
            </a:extLst>
          </p:cNvPr>
          <p:cNvSpPr txBox="1"/>
          <p:nvPr/>
        </p:nvSpPr>
        <p:spPr>
          <a:xfrm>
            <a:off x="82464" y="4853114"/>
            <a:ext cx="5528934" cy="1938992"/>
          </a:xfrm>
          <a:prstGeom prst="rect">
            <a:avLst/>
          </a:prstGeom>
          <a:noFill/>
        </p:spPr>
        <p:style>
          <a:lnRef idx="2">
            <a:schemeClr val="accent5"/>
          </a:lnRef>
          <a:fillRef idx="1">
            <a:schemeClr val="lt1"/>
          </a:fillRef>
          <a:effectRef idx="0">
            <a:schemeClr val="accent5"/>
          </a:effectRef>
          <a:fontRef idx="minor">
            <a:schemeClr val="dk1"/>
          </a:fontRef>
        </p:style>
        <p:txBody>
          <a:bodyPr wrap="square">
            <a:spAutoFit/>
          </a:bodyPr>
          <a:lstStyle/>
          <a:p>
            <a:pPr algn="ctr"/>
            <a:r>
              <a:rPr lang="ar-JO" sz="2000" b="1" dirty="0">
                <a:latin typeface="Alexandria" pitchFamily="2" charset="-78"/>
                <a:cs typeface="Alexandria" pitchFamily="2" charset="-78"/>
              </a:rPr>
              <a:t>الصّراع بين المنظمات</a:t>
            </a:r>
          </a:p>
          <a:p>
            <a:pPr algn="r"/>
            <a:endParaRPr lang="ar-JO" sz="2000" dirty="0">
              <a:latin typeface="Alexandria" pitchFamily="2" charset="-78"/>
              <a:cs typeface="Alexandria" pitchFamily="2" charset="-78"/>
            </a:endParaRPr>
          </a:p>
          <a:p>
            <a:pPr algn="r"/>
            <a:r>
              <a:rPr lang="ar-JO" sz="2000" dirty="0">
                <a:latin typeface="Alexandria" pitchFamily="2" charset="-78"/>
                <a:cs typeface="Alexandria" pitchFamily="2" charset="-78"/>
              </a:rPr>
              <a:t>ويحدث بسبب المنافسة بين المنظمات لزيادة حصولها على موارد تمكنها من القيام  بأعمالها بصورة أفضل من غيرها. أ</a:t>
            </a:r>
            <a:r>
              <a:rPr lang="ar-JO" sz="2000" dirty="0">
                <a:solidFill>
                  <a:srgbClr val="000000"/>
                </a:solidFill>
                <a:latin typeface="Alexandria" pitchFamily="2" charset="-78"/>
                <a:cs typeface="Alexandria" pitchFamily="2" charset="-78"/>
                <a:sym typeface="Wingdings" pitchFamily="2" charset="2"/>
              </a:rPr>
              <a:t>و عبر </a:t>
            </a:r>
            <a:r>
              <a:rPr lang="ar-SA" sz="2000" dirty="0">
                <a:solidFill>
                  <a:srgbClr val="000000"/>
                </a:solidFill>
                <a:latin typeface="Alexandria" pitchFamily="2" charset="-78"/>
                <a:cs typeface="Alexandria" pitchFamily="2" charset="-78"/>
                <a:sym typeface="Wingdings" pitchFamily="2" charset="2"/>
              </a:rPr>
              <a:t>إيجاد معوقات ل</a:t>
            </a:r>
            <a:r>
              <a:rPr lang="ar-JO" sz="2000" dirty="0">
                <a:solidFill>
                  <a:srgbClr val="000000"/>
                </a:solidFill>
                <a:latin typeface="Alexandria" pitchFamily="2" charset="-78"/>
                <a:cs typeface="Alexandria" pitchFamily="2" charset="-78"/>
                <a:sym typeface="Wingdings" pitchFamily="2" charset="2"/>
              </a:rPr>
              <a:t>ل</a:t>
            </a:r>
            <a:r>
              <a:rPr lang="ar-SA" sz="2000" dirty="0">
                <a:solidFill>
                  <a:srgbClr val="000000"/>
                </a:solidFill>
                <a:latin typeface="Alexandria" pitchFamily="2" charset="-78"/>
                <a:cs typeface="Alexandria" pitchFamily="2" charset="-78"/>
                <a:sym typeface="Wingdings" pitchFamily="2" charset="2"/>
              </a:rPr>
              <a:t>منظمات </a:t>
            </a:r>
            <a:r>
              <a:rPr lang="ar-JO" sz="2000" dirty="0">
                <a:solidFill>
                  <a:srgbClr val="000000"/>
                </a:solidFill>
                <a:latin typeface="Alexandria" pitchFamily="2" charset="-78"/>
                <a:cs typeface="Alexandria" pitchFamily="2" charset="-78"/>
                <a:sym typeface="Wingdings" pitchFamily="2" charset="2"/>
              </a:rPr>
              <a:t>ال</a:t>
            </a:r>
            <a:r>
              <a:rPr lang="ar-SA" sz="2000" dirty="0">
                <a:solidFill>
                  <a:srgbClr val="000000"/>
                </a:solidFill>
                <a:latin typeface="Alexandria" pitchFamily="2" charset="-78"/>
                <a:cs typeface="Alexandria" pitchFamily="2" charset="-78"/>
                <a:sym typeface="Wingdings" pitchFamily="2" charset="2"/>
              </a:rPr>
              <a:t>أخرى </a:t>
            </a:r>
            <a:r>
              <a:rPr lang="ar-JO" sz="2000" dirty="0">
                <a:solidFill>
                  <a:srgbClr val="000000"/>
                </a:solidFill>
                <a:latin typeface="Alexandria" pitchFamily="2" charset="-78"/>
                <a:cs typeface="Alexandria" pitchFamily="2" charset="-78"/>
                <a:sym typeface="Wingdings" pitchFamily="2" charset="2"/>
              </a:rPr>
              <a:t>.</a:t>
            </a:r>
          </a:p>
        </p:txBody>
      </p:sp>
      <p:pic>
        <p:nvPicPr>
          <p:cNvPr id="7" name="Graphic 21">
            <a:extLst>
              <a:ext uri="{FF2B5EF4-FFF2-40B4-BE49-F238E27FC236}">
                <a16:creationId xmlns:a16="http://schemas.microsoft.com/office/drawing/2014/main" id="{40C8D98A-E111-DB50-F23C-1004A612A91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sp>
        <p:nvSpPr>
          <p:cNvPr id="8" name="Text Placeholder 1">
            <a:extLst>
              <a:ext uri="{FF2B5EF4-FFF2-40B4-BE49-F238E27FC236}">
                <a16:creationId xmlns:a16="http://schemas.microsoft.com/office/drawing/2014/main" id="{D47B45B6-45FD-11BA-D95C-053F7BD43536}"/>
              </a:ext>
            </a:extLst>
          </p:cNvPr>
          <p:cNvSpPr txBox="1">
            <a:spLocks/>
          </p:cNvSpPr>
          <p:nvPr/>
        </p:nvSpPr>
        <p:spPr>
          <a:xfrm>
            <a:off x="2235412" y="438779"/>
            <a:ext cx="6751554" cy="76808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rtl="1">
              <a:lnSpc>
                <a:spcPct val="90000"/>
              </a:lnSpc>
              <a:spcBef>
                <a:spcPts val="1000"/>
              </a:spcBef>
              <a:buSzPts val="2800"/>
              <a:defRPr/>
            </a:pPr>
            <a:r>
              <a:rPr lang="ar-JO" sz="2800" b="1">
                <a:solidFill>
                  <a:srgbClr val="00B0F0"/>
                </a:solidFill>
                <a:sym typeface="Calibri"/>
              </a:rPr>
              <a:t>مستويات الصّراع </a:t>
            </a:r>
            <a:r>
              <a:rPr lang="en-GB" sz="2800" b="1">
                <a:solidFill>
                  <a:srgbClr val="00B0F0"/>
                </a:solidFill>
                <a:sym typeface="Calibri"/>
              </a:rPr>
              <a:t>Levels of conflict</a:t>
            </a:r>
            <a:endParaRPr lang="en-GB" sz="2800" b="1" dirty="0">
              <a:solidFill>
                <a:srgbClr val="00B0F0"/>
              </a:solidFill>
              <a:sym typeface="Calibri"/>
            </a:endParaRPr>
          </a:p>
        </p:txBody>
      </p:sp>
    </p:spTree>
    <p:extLst>
      <p:ext uri="{BB962C8B-B14F-4D97-AF65-F5344CB8AC3E}">
        <p14:creationId xmlns:p14="http://schemas.microsoft.com/office/powerpoint/2010/main" val="15745915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9735791-DD3D-4F7A-85D5-0EEB865CE8A9}"/>
              </a:ext>
            </a:extLst>
          </p:cNvPr>
          <p:cNvSpPr>
            <a:spLocks noGrp="1"/>
          </p:cNvSpPr>
          <p:nvPr>
            <p:ph type="body" sz="quarter" idx="10"/>
          </p:nvPr>
        </p:nvSpPr>
        <p:spPr>
          <a:xfrm>
            <a:off x="1775520" y="519959"/>
            <a:ext cx="7704856" cy="768085"/>
          </a:xfrm>
        </p:spPr>
        <p:txBody>
          <a:bodyPr>
            <a:normAutofit/>
          </a:bodyPr>
          <a:lstStyle/>
          <a:p>
            <a:pPr algn="l" rtl="1"/>
            <a:r>
              <a:rPr lang="ar-JO" sz="2600" b="1" i="0" dirty="0">
                <a:solidFill>
                  <a:schemeClr val="tx1"/>
                </a:solidFill>
                <a:effectLst/>
                <a:latin typeface="Arimo"/>
              </a:rPr>
              <a:t>تلخيص مستويات الصّراع </a:t>
            </a:r>
            <a:r>
              <a:rPr lang="en-GB" sz="2600" b="1" i="0" dirty="0">
                <a:solidFill>
                  <a:schemeClr val="tx1"/>
                </a:solidFill>
                <a:effectLst/>
                <a:latin typeface="Arimo"/>
              </a:rPr>
              <a:t>Levels of conflict</a:t>
            </a:r>
          </a:p>
          <a:p>
            <a:endParaRPr lang="en-GB" dirty="0"/>
          </a:p>
        </p:txBody>
      </p:sp>
      <p:graphicFrame>
        <p:nvGraphicFramePr>
          <p:cNvPr id="4" name="Table 3">
            <a:extLst>
              <a:ext uri="{FF2B5EF4-FFF2-40B4-BE49-F238E27FC236}">
                <a16:creationId xmlns:a16="http://schemas.microsoft.com/office/drawing/2014/main" id="{1B7258BB-97F0-454D-BF3E-AFC30068C6B1}"/>
              </a:ext>
            </a:extLst>
          </p:cNvPr>
          <p:cNvGraphicFramePr>
            <a:graphicFrameLocks noGrp="1"/>
          </p:cNvGraphicFramePr>
          <p:nvPr>
            <p:extLst>
              <p:ext uri="{D42A27DB-BD31-4B8C-83A1-F6EECF244321}">
                <p14:modId xmlns:p14="http://schemas.microsoft.com/office/powerpoint/2010/main" val="3570981614"/>
              </p:ext>
            </p:extLst>
          </p:nvPr>
        </p:nvGraphicFramePr>
        <p:xfrm>
          <a:off x="191344" y="1091473"/>
          <a:ext cx="11809311" cy="5359225"/>
        </p:xfrm>
        <a:graphic>
          <a:graphicData uri="http://schemas.openxmlformats.org/drawingml/2006/table">
            <a:tbl>
              <a:tblPr rtl="1"/>
              <a:tblGrid>
                <a:gridCol w="2822805">
                  <a:extLst>
                    <a:ext uri="{9D8B030D-6E8A-4147-A177-3AD203B41FA5}">
                      <a16:colId xmlns:a16="http://schemas.microsoft.com/office/drawing/2014/main" val="956648732"/>
                    </a:ext>
                  </a:extLst>
                </a:gridCol>
                <a:gridCol w="4586948">
                  <a:extLst>
                    <a:ext uri="{9D8B030D-6E8A-4147-A177-3AD203B41FA5}">
                      <a16:colId xmlns:a16="http://schemas.microsoft.com/office/drawing/2014/main" val="3846650532"/>
                    </a:ext>
                  </a:extLst>
                </a:gridCol>
                <a:gridCol w="4399558">
                  <a:extLst>
                    <a:ext uri="{9D8B030D-6E8A-4147-A177-3AD203B41FA5}">
                      <a16:colId xmlns:a16="http://schemas.microsoft.com/office/drawing/2014/main" val="2495244594"/>
                    </a:ext>
                  </a:extLst>
                </a:gridCol>
              </a:tblGrid>
              <a:tr h="486029">
                <a:tc>
                  <a:txBody>
                    <a:bodyPr/>
                    <a:lstStyle/>
                    <a:p>
                      <a:pPr algn="ctr" rtl="1"/>
                      <a:r>
                        <a:rPr lang="ar-JO" sz="1800" b="1" dirty="0">
                          <a:effectLst/>
                          <a:latin typeface="Alexandria" pitchFamily="2" charset="-78"/>
                          <a:cs typeface="Alexandria" pitchFamily="2" charset="-78"/>
                        </a:rPr>
                        <a:t>المستوى</a:t>
                      </a:r>
                    </a:p>
                  </a:txBody>
                  <a:tcPr marL="0" marR="0" marT="0" marB="0" anchor="ctr">
                    <a:lnL w="12700" cap="flat" cmpd="sng" algn="ctr">
                      <a:solidFill>
                        <a:srgbClr val="E1E1E1"/>
                      </a:solidFill>
                      <a:prstDash val="solid"/>
                      <a:round/>
                      <a:headEnd type="none" w="med" len="med"/>
                      <a:tailEnd type="none" w="med" len="med"/>
                    </a:lnL>
                    <a:lnR w="12700" cap="flat" cmpd="sng" algn="ctr">
                      <a:solidFill>
                        <a:srgbClr val="E1E1E1"/>
                      </a:solidFill>
                      <a:prstDash val="solid"/>
                      <a:round/>
                      <a:headEnd type="none" w="med" len="med"/>
                      <a:tailEnd type="none" w="med" len="med"/>
                    </a:lnR>
                    <a:lnT w="12700" cap="flat" cmpd="sng" algn="ctr">
                      <a:solidFill>
                        <a:srgbClr val="E1E1E1"/>
                      </a:solidFill>
                      <a:prstDash val="solid"/>
                      <a:round/>
                      <a:headEnd type="none" w="med" len="med"/>
                      <a:tailEnd type="none" w="med" len="med"/>
                    </a:lnT>
                    <a:lnB w="12700" cap="flat" cmpd="sng" algn="ctr">
                      <a:solidFill>
                        <a:srgbClr val="E1E1E1"/>
                      </a:solidFill>
                      <a:prstDash val="solid"/>
                      <a:round/>
                      <a:headEnd type="none" w="med" len="med"/>
                      <a:tailEnd type="none" w="med" len="med"/>
                    </a:lnB>
                    <a:solidFill>
                      <a:schemeClr val="lt1"/>
                    </a:solidFill>
                  </a:tcPr>
                </a:tc>
                <a:tc>
                  <a:txBody>
                    <a:bodyPr/>
                    <a:lstStyle/>
                    <a:p>
                      <a:pPr algn="ctr" rtl="1"/>
                      <a:r>
                        <a:rPr lang="ar-JO" sz="1800" b="1" dirty="0">
                          <a:effectLst/>
                          <a:latin typeface="Alexandria" pitchFamily="2" charset="-78"/>
                          <a:cs typeface="Alexandria" pitchFamily="2" charset="-78"/>
                        </a:rPr>
                        <a:t>التعريف</a:t>
                      </a:r>
                    </a:p>
                  </a:txBody>
                  <a:tcPr marL="0" marR="0" marT="0" marB="0" anchor="ctr">
                    <a:lnL w="12700" cap="flat" cmpd="sng" algn="ctr">
                      <a:solidFill>
                        <a:srgbClr val="E1E1E1"/>
                      </a:solidFill>
                      <a:prstDash val="solid"/>
                      <a:round/>
                      <a:headEnd type="none" w="med" len="med"/>
                      <a:tailEnd type="none" w="med" len="med"/>
                    </a:lnL>
                    <a:lnR w="12700" cap="flat" cmpd="sng" algn="ctr">
                      <a:solidFill>
                        <a:srgbClr val="E1E1E1"/>
                      </a:solidFill>
                      <a:prstDash val="solid"/>
                      <a:round/>
                      <a:headEnd type="none" w="med" len="med"/>
                      <a:tailEnd type="none" w="med" len="med"/>
                    </a:lnR>
                    <a:lnT w="12700" cap="flat" cmpd="sng" algn="ctr">
                      <a:solidFill>
                        <a:srgbClr val="E1E1E1"/>
                      </a:solidFill>
                      <a:prstDash val="solid"/>
                      <a:round/>
                      <a:headEnd type="none" w="med" len="med"/>
                      <a:tailEnd type="none" w="med" len="med"/>
                    </a:lnT>
                    <a:lnB w="12700" cap="flat" cmpd="sng" algn="ctr">
                      <a:solidFill>
                        <a:srgbClr val="E1E1E1"/>
                      </a:solidFill>
                      <a:prstDash val="solid"/>
                      <a:round/>
                      <a:headEnd type="none" w="med" len="med"/>
                      <a:tailEnd type="none" w="med" len="med"/>
                    </a:lnB>
                    <a:solidFill>
                      <a:schemeClr val="lt1"/>
                    </a:solidFill>
                  </a:tcPr>
                </a:tc>
                <a:tc>
                  <a:txBody>
                    <a:bodyPr/>
                    <a:lstStyle/>
                    <a:p>
                      <a:pPr algn="ctr" rtl="1"/>
                      <a:r>
                        <a:rPr lang="ar-JO" sz="1800" b="1" dirty="0">
                          <a:effectLst/>
                          <a:latin typeface="Alexandria" pitchFamily="2" charset="-78"/>
                          <a:cs typeface="Alexandria" pitchFamily="2" charset="-78"/>
                        </a:rPr>
                        <a:t>مثال</a:t>
                      </a:r>
                    </a:p>
                  </a:txBody>
                  <a:tcPr marL="0" marR="0" marT="0" marB="0" anchor="ctr">
                    <a:lnL w="12700" cap="flat" cmpd="sng" algn="ctr">
                      <a:solidFill>
                        <a:srgbClr val="E1E1E1"/>
                      </a:solidFill>
                      <a:prstDash val="solid"/>
                      <a:round/>
                      <a:headEnd type="none" w="med" len="med"/>
                      <a:tailEnd type="none" w="med" len="med"/>
                    </a:lnL>
                    <a:lnR w="12700" cap="flat" cmpd="sng" algn="ctr">
                      <a:solidFill>
                        <a:srgbClr val="E1E1E1"/>
                      </a:solidFill>
                      <a:prstDash val="solid"/>
                      <a:round/>
                      <a:headEnd type="none" w="med" len="med"/>
                      <a:tailEnd type="none" w="med" len="med"/>
                    </a:lnR>
                    <a:lnT w="12700" cap="flat" cmpd="sng" algn="ctr">
                      <a:solidFill>
                        <a:srgbClr val="E1E1E1"/>
                      </a:solidFill>
                      <a:prstDash val="solid"/>
                      <a:round/>
                      <a:headEnd type="none" w="med" len="med"/>
                      <a:tailEnd type="none" w="med" len="med"/>
                    </a:lnT>
                    <a:lnB w="12700" cap="flat" cmpd="sng" algn="ctr">
                      <a:solidFill>
                        <a:srgbClr val="E1E1E1"/>
                      </a:solidFill>
                      <a:prstDash val="solid"/>
                      <a:round/>
                      <a:headEnd type="none" w="med" len="med"/>
                      <a:tailEnd type="none" w="med" len="med"/>
                    </a:lnB>
                    <a:solidFill>
                      <a:schemeClr val="lt1"/>
                    </a:solidFill>
                  </a:tcPr>
                </a:tc>
                <a:extLst>
                  <a:ext uri="{0D108BD9-81ED-4DB2-BD59-A6C34878D82A}">
                    <a16:rowId xmlns:a16="http://schemas.microsoft.com/office/drawing/2014/main" val="1889697179"/>
                  </a:ext>
                </a:extLst>
              </a:tr>
              <a:tr h="1215071">
                <a:tc>
                  <a:txBody>
                    <a:bodyPr/>
                    <a:lstStyle/>
                    <a:p>
                      <a:pPr algn="ctr" rtl="1"/>
                      <a:r>
                        <a:rPr lang="ar-JO" sz="1800" b="1" dirty="0">
                          <a:effectLst/>
                          <a:latin typeface="Alexandria" pitchFamily="2" charset="-78"/>
                          <a:cs typeface="Alexandria" pitchFamily="2" charset="-78"/>
                        </a:rPr>
                        <a:t>الفردي (الذاتي)</a:t>
                      </a:r>
                    </a:p>
                    <a:p>
                      <a:pPr algn="ctr" rtl="1"/>
                      <a:r>
                        <a:rPr lang="en-GB" sz="1800" b="1" dirty="0">
                          <a:effectLst/>
                          <a:latin typeface="Alexandria" pitchFamily="2" charset="-78"/>
                        </a:rPr>
                        <a:t>Intrapersonal</a:t>
                      </a:r>
                    </a:p>
                  </a:txBody>
                  <a:tcPr marL="0" marR="0" marT="0" marB="0" anchor="ctr">
                    <a:lnL w="12700" cap="flat" cmpd="sng" algn="ctr">
                      <a:solidFill>
                        <a:srgbClr val="E1E1E1"/>
                      </a:solidFill>
                      <a:prstDash val="solid"/>
                      <a:round/>
                      <a:headEnd type="none" w="med" len="med"/>
                      <a:tailEnd type="none" w="med" len="med"/>
                    </a:lnL>
                    <a:lnR w="12700" cap="flat" cmpd="sng" algn="ctr">
                      <a:solidFill>
                        <a:srgbClr val="E1E1E1"/>
                      </a:solidFill>
                      <a:prstDash val="solid"/>
                      <a:round/>
                      <a:headEnd type="none" w="med" len="med"/>
                      <a:tailEnd type="none" w="med" len="med"/>
                    </a:lnR>
                    <a:lnT w="12700" cap="flat" cmpd="sng" algn="ctr">
                      <a:solidFill>
                        <a:srgbClr val="E1E1E1"/>
                      </a:solidFill>
                      <a:prstDash val="solid"/>
                      <a:round/>
                      <a:headEnd type="none" w="med" len="med"/>
                      <a:tailEnd type="none" w="med" len="med"/>
                    </a:lnT>
                    <a:lnB w="12700" cap="flat" cmpd="sng" algn="ctr">
                      <a:solidFill>
                        <a:srgbClr val="E1E1E1"/>
                      </a:solidFill>
                      <a:prstDash val="solid"/>
                      <a:round/>
                      <a:headEnd type="none" w="med" len="med"/>
                      <a:tailEnd type="none" w="med" len="med"/>
                    </a:lnB>
                    <a:solidFill>
                      <a:schemeClr val="lt1"/>
                    </a:solidFill>
                  </a:tcPr>
                </a:tc>
                <a:tc>
                  <a:txBody>
                    <a:bodyPr/>
                    <a:lstStyle/>
                    <a:p>
                      <a:pPr algn="r" rtl="1"/>
                      <a:r>
                        <a:rPr lang="ar-JO" sz="1800" b="0" dirty="0">
                          <a:effectLst/>
                          <a:latin typeface="Alexandria" pitchFamily="2" charset="-78"/>
                          <a:cs typeface="Alexandria" pitchFamily="2" charset="-78"/>
                        </a:rPr>
                        <a:t>الصّراع الذي يحدث داخل الفرد لعدم قابليته على التعامل بنجاح مع دوره المطلوب منه.</a:t>
                      </a:r>
                    </a:p>
                  </a:txBody>
                  <a:tcPr marL="0" marR="0" marT="0" marB="0" anchor="ctr">
                    <a:lnL w="12700" cap="flat" cmpd="sng" algn="ctr">
                      <a:solidFill>
                        <a:srgbClr val="E1E1E1"/>
                      </a:solidFill>
                      <a:prstDash val="solid"/>
                      <a:round/>
                      <a:headEnd type="none" w="med" len="med"/>
                      <a:tailEnd type="none" w="med" len="med"/>
                    </a:lnL>
                    <a:lnR w="12700" cap="flat" cmpd="sng" algn="ctr">
                      <a:solidFill>
                        <a:srgbClr val="E1E1E1"/>
                      </a:solidFill>
                      <a:prstDash val="solid"/>
                      <a:round/>
                      <a:headEnd type="none" w="med" len="med"/>
                      <a:tailEnd type="none" w="med" len="med"/>
                    </a:lnR>
                    <a:lnT w="12700" cap="flat" cmpd="sng" algn="ctr">
                      <a:solidFill>
                        <a:srgbClr val="E1E1E1"/>
                      </a:solidFill>
                      <a:prstDash val="solid"/>
                      <a:round/>
                      <a:headEnd type="none" w="med" len="med"/>
                      <a:tailEnd type="none" w="med" len="med"/>
                    </a:lnT>
                    <a:lnB w="12700" cap="flat" cmpd="sng" algn="ctr">
                      <a:solidFill>
                        <a:srgbClr val="E1E1E1"/>
                      </a:solidFill>
                      <a:prstDash val="solid"/>
                      <a:round/>
                      <a:headEnd type="none" w="med" len="med"/>
                      <a:tailEnd type="none" w="med" len="med"/>
                    </a:lnB>
                    <a:solidFill>
                      <a:schemeClr val="lt1"/>
                    </a:solidFill>
                  </a:tcPr>
                </a:tc>
                <a:tc>
                  <a:txBody>
                    <a:bodyPr/>
                    <a:lstStyle/>
                    <a:p>
                      <a:pPr algn="r" rtl="1"/>
                      <a:r>
                        <a:rPr lang="ar-JO" sz="1800" b="0" dirty="0">
                          <a:effectLst/>
                          <a:latin typeface="Alexandria" pitchFamily="2" charset="-78"/>
                          <a:cs typeface="Alexandria" pitchFamily="2" charset="-78"/>
                        </a:rPr>
                        <a:t>فرد ما يطلب منه أداء مهمة غير متوافقة مع أهدافه أو قيمه أو طبقته (ظروفه) العائلية</a:t>
                      </a:r>
                    </a:p>
                    <a:p>
                      <a:pPr algn="r" rtl="1"/>
                      <a:r>
                        <a:rPr lang="en-GB" sz="1800" b="0" dirty="0">
                          <a:effectLst/>
                          <a:latin typeface="Alexandria" pitchFamily="2" charset="-78"/>
                        </a:rPr>
                        <a:t>Work family</a:t>
                      </a:r>
                    </a:p>
                  </a:txBody>
                  <a:tcPr marL="0" marR="0" marT="0" marB="0" anchor="ctr">
                    <a:lnL w="12700" cap="flat" cmpd="sng" algn="ctr">
                      <a:solidFill>
                        <a:srgbClr val="E1E1E1"/>
                      </a:solidFill>
                      <a:prstDash val="solid"/>
                      <a:round/>
                      <a:headEnd type="none" w="med" len="med"/>
                      <a:tailEnd type="none" w="med" len="med"/>
                    </a:lnL>
                    <a:lnR w="12700" cap="flat" cmpd="sng" algn="ctr">
                      <a:solidFill>
                        <a:srgbClr val="E1E1E1"/>
                      </a:solidFill>
                      <a:prstDash val="solid"/>
                      <a:round/>
                      <a:headEnd type="none" w="med" len="med"/>
                      <a:tailEnd type="none" w="med" len="med"/>
                    </a:lnR>
                    <a:lnT w="12700" cap="flat" cmpd="sng" algn="ctr">
                      <a:solidFill>
                        <a:srgbClr val="E1E1E1"/>
                      </a:solidFill>
                      <a:prstDash val="solid"/>
                      <a:round/>
                      <a:headEnd type="none" w="med" len="med"/>
                      <a:tailEnd type="none" w="med" len="med"/>
                    </a:lnT>
                    <a:lnB w="12700" cap="flat" cmpd="sng" algn="ctr">
                      <a:solidFill>
                        <a:srgbClr val="E1E1E1"/>
                      </a:solidFill>
                      <a:prstDash val="solid"/>
                      <a:round/>
                      <a:headEnd type="none" w="med" len="med"/>
                      <a:tailEnd type="none" w="med" len="med"/>
                    </a:lnB>
                    <a:solidFill>
                      <a:schemeClr val="lt1"/>
                    </a:solidFill>
                  </a:tcPr>
                </a:tc>
                <a:extLst>
                  <a:ext uri="{0D108BD9-81ED-4DB2-BD59-A6C34878D82A}">
                    <a16:rowId xmlns:a16="http://schemas.microsoft.com/office/drawing/2014/main" val="3591668395"/>
                  </a:ext>
                </a:extLst>
              </a:tr>
              <a:tr h="1215071">
                <a:tc>
                  <a:txBody>
                    <a:bodyPr/>
                    <a:lstStyle/>
                    <a:p>
                      <a:pPr algn="ctr" rtl="1"/>
                      <a:r>
                        <a:rPr lang="ar-JO" sz="1800" b="1" dirty="0">
                          <a:effectLst/>
                          <a:latin typeface="Alexandria" pitchFamily="2" charset="-78"/>
                          <a:cs typeface="Alexandria" pitchFamily="2" charset="-78"/>
                        </a:rPr>
                        <a:t>بين الأفراد</a:t>
                      </a:r>
                    </a:p>
                    <a:p>
                      <a:pPr algn="ctr" rtl="1"/>
                      <a:r>
                        <a:rPr lang="en-GB" sz="1800" b="1" dirty="0">
                          <a:effectLst/>
                          <a:latin typeface="Alexandria" pitchFamily="2" charset="-78"/>
                        </a:rPr>
                        <a:t>Inter</a:t>
                      </a:r>
                    </a:p>
                    <a:p>
                      <a:pPr algn="ctr" rtl="1"/>
                      <a:r>
                        <a:rPr lang="en-GB" sz="1800" b="1" dirty="0">
                          <a:effectLst/>
                        </a:rPr>
                        <a:t>personal</a:t>
                      </a:r>
                    </a:p>
                  </a:txBody>
                  <a:tcPr marL="0" marR="0" marT="0" marB="0" anchor="ctr">
                    <a:lnL w="12700" cap="flat" cmpd="sng" algn="ctr">
                      <a:solidFill>
                        <a:srgbClr val="E1E1E1"/>
                      </a:solidFill>
                      <a:prstDash val="solid"/>
                      <a:round/>
                      <a:headEnd type="none" w="med" len="med"/>
                      <a:tailEnd type="none" w="med" len="med"/>
                    </a:lnL>
                    <a:lnR w="12700" cap="flat" cmpd="sng" algn="ctr">
                      <a:solidFill>
                        <a:srgbClr val="E1E1E1"/>
                      </a:solidFill>
                      <a:prstDash val="solid"/>
                      <a:round/>
                      <a:headEnd type="none" w="med" len="med"/>
                      <a:tailEnd type="none" w="med" len="med"/>
                    </a:lnR>
                    <a:lnT w="12700" cap="flat" cmpd="sng" algn="ctr">
                      <a:solidFill>
                        <a:srgbClr val="E1E1E1"/>
                      </a:solidFill>
                      <a:prstDash val="solid"/>
                      <a:round/>
                      <a:headEnd type="none" w="med" len="med"/>
                      <a:tailEnd type="none" w="med" len="med"/>
                    </a:lnT>
                    <a:lnB w="12700" cap="flat" cmpd="sng" algn="ctr">
                      <a:solidFill>
                        <a:srgbClr val="E1E1E1"/>
                      </a:solidFill>
                      <a:prstDash val="solid"/>
                      <a:round/>
                      <a:headEnd type="none" w="med" len="med"/>
                      <a:tailEnd type="none" w="med" len="med"/>
                    </a:lnB>
                    <a:solidFill>
                      <a:schemeClr val="lt1"/>
                    </a:solidFill>
                  </a:tcPr>
                </a:tc>
                <a:tc>
                  <a:txBody>
                    <a:bodyPr/>
                    <a:lstStyle/>
                    <a:p>
                      <a:pPr algn="r" rtl="1"/>
                      <a:r>
                        <a:rPr lang="ar-JO" sz="1800" b="0" dirty="0">
                          <a:effectLst/>
                          <a:latin typeface="Alexandria" pitchFamily="2" charset="-78"/>
                          <a:cs typeface="Alexandria" pitchFamily="2" charset="-78"/>
                        </a:rPr>
                        <a:t>صراع يحدث بين اثنين أو أكثر من أعضاء المنظمة في نفس المستوى أو مستويات مختلفة</a:t>
                      </a:r>
                    </a:p>
                  </a:txBody>
                  <a:tcPr marL="0" marR="0" marT="0" marB="0" anchor="ctr">
                    <a:lnL w="12700" cap="flat" cmpd="sng" algn="ctr">
                      <a:solidFill>
                        <a:srgbClr val="E1E1E1"/>
                      </a:solidFill>
                      <a:prstDash val="solid"/>
                      <a:round/>
                      <a:headEnd type="none" w="med" len="med"/>
                      <a:tailEnd type="none" w="med" len="med"/>
                    </a:lnL>
                    <a:lnR w="12700" cap="flat" cmpd="sng" algn="ctr">
                      <a:solidFill>
                        <a:srgbClr val="E1E1E1"/>
                      </a:solidFill>
                      <a:prstDash val="solid"/>
                      <a:round/>
                      <a:headEnd type="none" w="med" len="med"/>
                      <a:tailEnd type="none" w="med" len="med"/>
                    </a:lnR>
                    <a:lnT w="12700" cap="flat" cmpd="sng" algn="ctr">
                      <a:solidFill>
                        <a:srgbClr val="E1E1E1"/>
                      </a:solidFill>
                      <a:prstDash val="solid"/>
                      <a:round/>
                      <a:headEnd type="none" w="med" len="med"/>
                      <a:tailEnd type="none" w="med" len="med"/>
                    </a:lnT>
                    <a:lnB w="12700" cap="flat" cmpd="sng" algn="ctr">
                      <a:solidFill>
                        <a:srgbClr val="E1E1E1"/>
                      </a:solidFill>
                      <a:prstDash val="solid"/>
                      <a:round/>
                      <a:headEnd type="none" w="med" len="med"/>
                      <a:tailEnd type="none" w="med" len="med"/>
                    </a:lnB>
                    <a:solidFill>
                      <a:schemeClr val="lt1"/>
                    </a:solidFill>
                  </a:tcPr>
                </a:tc>
                <a:tc>
                  <a:txBody>
                    <a:bodyPr/>
                    <a:lstStyle/>
                    <a:p>
                      <a:pPr algn="r" rtl="1"/>
                      <a:r>
                        <a:rPr lang="ar-JO" sz="1800" b="0" dirty="0">
                          <a:effectLst/>
                          <a:latin typeface="Alexandria" pitchFamily="2" charset="-78"/>
                          <a:cs typeface="Alexandria" pitchFamily="2" charset="-78"/>
                        </a:rPr>
                        <a:t>فردان أو أكثر يحاولان الحصول على منصب معين (الترقية) ويسمى هذا أيضاً بتصادم الشخصيات</a:t>
                      </a:r>
                    </a:p>
                    <a:p>
                      <a:pPr algn="r" rtl="1"/>
                      <a:r>
                        <a:rPr lang="en-GB" sz="1800" b="0" dirty="0">
                          <a:effectLst/>
                          <a:latin typeface="Alexandria" pitchFamily="2" charset="-78"/>
                        </a:rPr>
                        <a:t>personality clashes</a:t>
                      </a:r>
                    </a:p>
                  </a:txBody>
                  <a:tcPr marL="0" marR="0" marT="0" marB="0" anchor="ctr">
                    <a:lnL w="12700" cap="flat" cmpd="sng" algn="ctr">
                      <a:solidFill>
                        <a:srgbClr val="E1E1E1"/>
                      </a:solidFill>
                      <a:prstDash val="solid"/>
                      <a:round/>
                      <a:headEnd type="none" w="med" len="med"/>
                      <a:tailEnd type="none" w="med" len="med"/>
                    </a:lnL>
                    <a:lnR w="12700" cap="flat" cmpd="sng" algn="ctr">
                      <a:solidFill>
                        <a:srgbClr val="E1E1E1"/>
                      </a:solidFill>
                      <a:prstDash val="solid"/>
                      <a:round/>
                      <a:headEnd type="none" w="med" len="med"/>
                      <a:tailEnd type="none" w="med" len="med"/>
                    </a:lnR>
                    <a:lnT w="12700" cap="flat" cmpd="sng" algn="ctr">
                      <a:solidFill>
                        <a:srgbClr val="E1E1E1"/>
                      </a:solidFill>
                      <a:prstDash val="solid"/>
                      <a:round/>
                      <a:headEnd type="none" w="med" len="med"/>
                      <a:tailEnd type="none" w="med" len="med"/>
                    </a:lnT>
                    <a:lnB w="12700" cap="flat" cmpd="sng" algn="ctr">
                      <a:solidFill>
                        <a:srgbClr val="E1E1E1"/>
                      </a:solidFill>
                      <a:prstDash val="solid"/>
                      <a:round/>
                      <a:headEnd type="none" w="med" len="med"/>
                      <a:tailEnd type="none" w="med" len="med"/>
                    </a:lnB>
                    <a:solidFill>
                      <a:schemeClr val="lt1"/>
                    </a:solidFill>
                  </a:tcPr>
                </a:tc>
                <a:extLst>
                  <a:ext uri="{0D108BD9-81ED-4DB2-BD59-A6C34878D82A}">
                    <a16:rowId xmlns:a16="http://schemas.microsoft.com/office/drawing/2014/main" val="556989220"/>
                  </a:ext>
                </a:extLst>
              </a:tr>
              <a:tr h="810047">
                <a:tc>
                  <a:txBody>
                    <a:bodyPr/>
                    <a:lstStyle/>
                    <a:p>
                      <a:pPr algn="ctr" rtl="1"/>
                      <a:r>
                        <a:rPr lang="ar-JO" sz="1800" b="1" dirty="0">
                          <a:effectLst/>
                          <a:latin typeface="Alexandria" pitchFamily="2" charset="-78"/>
                          <a:cs typeface="Alexandria" pitchFamily="2" charset="-78"/>
                        </a:rPr>
                        <a:t>داخل الجماعة الواحدة</a:t>
                      </a:r>
                    </a:p>
                    <a:p>
                      <a:pPr algn="ctr" rtl="1"/>
                      <a:r>
                        <a:rPr lang="en-GB" sz="1800" b="1" dirty="0">
                          <a:effectLst/>
                          <a:latin typeface="Alexandria" pitchFamily="2" charset="-78"/>
                        </a:rPr>
                        <a:t>Intragroup</a:t>
                      </a:r>
                    </a:p>
                  </a:txBody>
                  <a:tcPr marL="0" marR="0" marT="0" marB="0" anchor="ctr">
                    <a:lnL w="12700" cap="flat" cmpd="sng" algn="ctr">
                      <a:solidFill>
                        <a:srgbClr val="E1E1E1"/>
                      </a:solidFill>
                      <a:prstDash val="solid"/>
                      <a:round/>
                      <a:headEnd type="none" w="med" len="med"/>
                      <a:tailEnd type="none" w="med" len="med"/>
                    </a:lnL>
                    <a:lnR w="12700" cap="flat" cmpd="sng" algn="ctr">
                      <a:solidFill>
                        <a:srgbClr val="E1E1E1"/>
                      </a:solidFill>
                      <a:prstDash val="solid"/>
                      <a:round/>
                      <a:headEnd type="none" w="med" len="med"/>
                      <a:tailEnd type="none" w="med" len="med"/>
                    </a:lnR>
                    <a:lnT w="12700" cap="flat" cmpd="sng" algn="ctr">
                      <a:solidFill>
                        <a:srgbClr val="E1E1E1"/>
                      </a:solidFill>
                      <a:prstDash val="solid"/>
                      <a:round/>
                      <a:headEnd type="none" w="med" len="med"/>
                      <a:tailEnd type="none" w="med" len="med"/>
                    </a:lnT>
                    <a:lnB w="12700" cap="flat" cmpd="sng" algn="ctr">
                      <a:solidFill>
                        <a:srgbClr val="E1E1E1"/>
                      </a:solidFill>
                      <a:prstDash val="solid"/>
                      <a:round/>
                      <a:headEnd type="none" w="med" len="med"/>
                      <a:tailEnd type="none" w="med" len="med"/>
                    </a:lnB>
                    <a:solidFill>
                      <a:schemeClr val="lt1"/>
                    </a:solidFill>
                  </a:tcPr>
                </a:tc>
                <a:tc>
                  <a:txBody>
                    <a:bodyPr/>
                    <a:lstStyle/>
                    <a:p>
                      <a:pPr algn="r" rtl="1"/>
                      <a:r>
                        <a:rPr lang="ar-JO" sz="1800" b="0" dirty="0">
                          <a:effectLst/>
                          <a:latin typeface="Alexandria" pitchFamily="2" charset="-78"/>
                          <a:cs typeface="Alexandria" pitchFamily="2" charset="-78"/>
                        </a:rPr>
                        <a:t>صراع يحدث مابين أعضاء جماعة أو بين اثنين أو أكثر من الجماعات الفرعية داخل الجماعة الواحدة</a:t>
                      </a:r>
                    </a:p>
                  </a:txBody>
                  <a:tcPr marL="0" marR="0" marT="0" marB="0" anchor="ctr">
                    <a:lnL w="12700" cap="flat" cmpd="sng" algn="ctr">
                      <a:solidFill>
                        <a:srgbClr val="E1E1E1"/>
                      </a:solidFill>
                      <a:prstDash val="solid"/>
                      <a:round/>
                      <a:headEnd type="none" w="med" len="med"/>
                      <a:tailEnd type="none" w="med" len="med"/>
                    </a:lnL>
                    <a:lnR w="12700" cap="flat" cmpd="sng" algn="ctr">
                      <a:solidFill>
                        <a:srgbClr val="E1E1E1"/>
                      </a:solidFill>
                      <a:prstDash val="solid"/>
                      <a:round/>
                      <a:headEnd type="none" w="med" len="med"/>
                      <a:tailEnd type="none" w="med" len="med"/>
                    </a:lnR>
                    <a:lnT w="12700" cap="flat" cmpd="sng" algn="ctr">
                      <a:solidFill>
                        <a:srgbClr val="E1E1E1"/>
                      </a:solidFill>
                      <a:prstDash val="solid"/>
                      <a:round/>
                      <a:headEnd type="none" w="med" len="med"/>
                      <a:tailEnd type="none" w="med" len="med"/>
                    </a:lnT>
                    <a:lnB w="12700" cap="flat" cmpd="sng" algn="ctr">
                      <a:solidFill>
                        <a:srgbClr val="E1E1E1"/>
                      </a:solidFill>
                      <a:prstDash val="solid"/>
                      <a:round/>
                      <a:headEnd type="none" w="med" len="med"/>
                      <a:tailEnd type="none" w="med" len="med"/>
                    </a:lnB>
                    <a:solidFill>
                      <a:schemeClr val="lt1"/>
                    </a:solidFill>
                  </a:tcPr>
                </a:tc>
                <a:tc>
                  <a:txBody>
                    <a:bodyPr/>
                    <a:lstStyle/>
                    <a:p>
                      <a:pPr algn="r" rtl="1"/>
                      <a:r>
                        <a:rPr lang="ar-JO" sz="1800" b="0" dirty="0">
                          <a:effectLst/>
                          <a:latin typeface="Alexandria" pitchFamily="2" charset="-78"/>
                          <a:cs typeface="Alexandria" pitchFamily="2" charset="-78"/>
                        </a:rPr>
                        <a:t>الصّراع بين العاملين (المشرفين) والعمال في ذات الوحدة لاختلاف توقعات الأدوار</a:t>
                      </a:r>
                    </a:p>
                  </a:txBody>
                  <a:tcPr marL="0" marR="0" marT="0" marB="0" anchor="ctr">
                    <a:lnL w="12700" cap="flat" cmpd="sng" algn="ctr">
                      <a:solidFill>
                        <a:srgbClr val="E1E1E1"/>
                      </a:solidFill>
                      <a:prstDash val="solid"/>
                      <a:round/>
                      <a:headEnd type="none" w="med" len="med"/>
                      <a:tailEnd type="none" w="med" len="med"/>
                    </a:lnL>
                    <a:lnR w="12700" cap="flat" cmpd="sng" algn="ctr">
                      <a:solidFill>
                        <a:srgbClr val="E1E1E1"/>
                      </a:solidFill>
                      <a:prstDash val="solid"/>
                      <a:round/>
                      <a:headEnd type="none" w="med" len="med"/>
                      <a:tailEnd type="none" w="med" len="med"/>
                    </a:lnR>
                    <a:lnT w="12700" cap="flat" cmpd="sng" algn="ctr">
                      <a:solidFill>
                        <a:srgbClr val="E1E1E1"/>
                      </a:solidFill>
                      <a:prstDash val="solid"/>
                      <a:round/>
                      <a:headEnd type="none" w="med" len="med"/>
                      <a:tailEnd type="none" w="med" len="med"/>
                    </a:lnT>
                    <a:lnB w="12700" cap="flat" cmpd="sng" algn="ctr">
                      <a:solidFill>
                        <a:srgbClr val="E1E1E1"/>
                      </a:solidFill>
                      <a:prstDash val="solid"/>
                      <a:round/>
                      <a:headEnd type="none" w="med" len="med"/>
                      <a:tailEnd type="none" w="med" len="med"/>
                    </a:lnB>
                    <a:solidFill>
                      <a:schemeClr val="lt1"/>
                    </a:solidFill>
                  </a:tcPr>
                </a:tc>
                <a:extLst>
                  <a:ext uri="{0D108BD9-81ED-4DB2-BD59-A6C34878D82A}">
                    <a16:rowId xmlns:a16="http://schemas.microsoft.com/office/drawing/2014/main" val="2802313065"/>
                  </a:ext>
                </a:extLst>
              </a:tr>
              <a:tr h="1620094">
                <a:tc>
                  <a:txBody>
                    <a:bodyPr/>
                    <a:lstStyle/>
                    <a:p>
                      <a:pPr algn="ctr" rtl="1"/>
                      <a:r>
                        <a:rPr lang="ar-JO" sz="1800" b="1" dirty="0">
                          <a:effectLst/>
                          <a:latin typeface="Alexandria" pitchFamily="2" charset="-78"/>
                          <a:cs typeface="Alexandria" pitchFamily="2" charset="-78"/>
                        </a:rPr>
                        <a:t>ما بين الجماعات داخل المنظمة</a:t>
                      </a:r>
                    </a:p>
                    <a:p>
                      <a:pPr algn="ctr" rtl="1"/>
                      <a:r>
                        <a:rPr lang="en-GB" sz="1800" b="1" dirty="0">
                          <a:effectLst/>
                          <a:latin typeface="Alexandria" pitchFamily="2" charset="-78"/>
                        </a:rPr>
                        <a:t>Intergroup</a:t>
                      </a:r>
                    </a:p>
                  </a:txBody>
                  <a:tcPr marL="0" marR="0" marT="0" marB="0" anchor="ctr">
                    <a:lnL w="12700" cap="flat" cmpd="sng" algn="ctr">
                      <a:solidFill>
                        <a:srgbClr val="E1E1E1"/>
                      </a:solidFill>
                      <a:prstDash val="solid"/>
                      <a:round/>
                      <a:headEnd type="none" w="med" len="med"/>
                      <a:tailEnd type="none" w="med" len="med"/>
                    </a:lnL>
                    <a:lnR w="12700" cap="flat" cmpd="sng" algn="ctr">
                      <a:solidFill>
                        <a:srgbClr val="E1E1E1"/>
                      </a:solidFill>
                      <a:prstDash val="solid"/>
                      <a:round/>
                      <a:headEnd type="none" w="med" len="med"/>
                      <a:tailEnd type="none" w="med" len="med"/>
                    </a:lnR>
                    <a:lnT w="12700" cap="flat" cmpd="sng" algn="ctr">
                      <a:solidFill>
                        <a:srgbClr val="E1E1E1"/>
                      </a:solidFill>
                      <a:prstDash val="solid"/>
                      <a:round/>
                      <a:headEnd type="none" w="med" len="med"/>
                      <a:tailEnd type="none" w="med" len="med"/>
                    </a:lnT>
                    <a:lnB w="12700" cap="flat" cmpd="sng" algn="ctr">
                      <a:solidFill>
                        <a:srgbClr val="E1E1E1"/>
                      </a:solidFill>
                      <a:prstDash val="solid"/>
                      <a:round/>
                      <a:headEnd type="none" w="med" len="med"/>
                      <a:tailEnd type="none" w="med" len="med"/>
                    </a:lnB>
                    <a:solidFill>
                      <a:schemeClr val="lt1"/>
                    </a:solidFill>
                  </a:tcPr>
                </a:tc>
                <a:tc>
                  <a:txBody>
                    <a:bodyPr/>
                    <a:lstStyle/>
                    <a:p>
                      <a:pPr algn="r" rtl="1"/>
                      <a:r>
                        <a:rPr lang="ar-JO" sz="1800" b="0" dirty="0">
                          <a:effectLst/>
                          <a:latin typeface="Alexandria" pitchFamily="2" charset="-78"/>
                          <a:cs typeface="Alexandria" pitchFamily="2" charset="-78"/>
                        </a:rPr>
                        <a:t>صراع يحدث ما بين اثنين أو أكثر من الوحدات أو الجماعات داخل المنظمة</a:t>
                      </a:r>
                    </a:p>
                  </a:txBody>
                  <a:tcPr marL="0" marR="0" marT="0" marB="0" anchor="ctr">
                    <a:lnL w="12700" cap="flat" cmpd="sng" algn="ctr">
                      <a:solidFill>
                        <a:srgbClr val="E1E1E1"/>
                      </a:solidFill>
                      <a:prstDash val="solid"/>
                      <a:round/>
                      <a:headEnd type="none" w="med" len="med"/>
                      <a:tailEnd type="none" w="med" len="med"/>
                    </a:lnL>
                    <a:lnR w="12700" cap="flat" cmpd="sng" algn="ctr">
                      <a:solidFill>
                        <a:srgbClr val="E1E1E1"/>
                      </a:solidFill>
                      <a:prstDash val="solid"/>
                      <a:round/>
                      <a:headEnd type="none" w="med" len="med"/>
                      <a:tailEnd type="none" w="med" len="med"/>
                    </a:lnR>
                    <a:lnT w="12700" cap="flat" cmpd="sng" algn="ctr">
                      <a:solidFill>
                        <a:srgbClr val="E1E1E1"/>
                      </a:solidFill>
                      <a:prstDash val="solid"/>
                      <a:round/>
                      <a:headEnd type="none" w="med" len="med"/>
                      <a:tailEnd type="none" w="med" len="med"/>
                    </a:lnT>
                    <a:lnB w="12700" cap="flat" cmpd="sng" algn="ctr">
                      <a:solidFill>
                        <a:srgbClr val="E1E1E1"/>
                      </a:solidFill>
                      <a:prstDash val="solid"/>
                      <a:round/>
                      <a:headEnd type="none" w="med" len="med"/>
                      <a:tailEnd type="none" w="med" len="med"/>
                    </a:lnB>
                    <a:solidFill>
                      <a:schemeClr val="lt1"/>
                    </a:solidFill>
                  </a:tcPr>
                </a:tc>
                <a:tc>
                  <a:txBody>
                    <a:bodyPr/>
                    <a:lstStyle/>
                    <a:p>
                      <a:pPr algn="r" rtl="1"/>
                      <a:r>
                        <a:rPr lang="ar-JO" sz="1800" b="0" dirty="0">
                          <a:effectLst/>
                          <a:latin typeface="Alexandria" pitchFamily="2" charset="-78"/>
                          <a:cs typeface="Alexandria" pitchFamily="2" charset="-78"/>
                        </a:rPr>
                        <a:t>نزاع بين الوحدات التنظيمية المختلفة على بعض المسائل مثل اعتمادية المهام، مثل النزاع الذي ينشأ بين قسم الإنتاج والتسويق، بين الاستشاريين والاختصاصين</a:t>
                      </a:r>
                    </a:p>
                  </a:txBody>
                  <a:tcPr marL="0" marR="0" marT="0" marB="0" anchor="ctr">
                    <a:lnL w="12700" cap="flat" cmpd="sng" algn="ctr">
                      <a:solidFill>
                        <a:srgbClr val="E1E1E1"/>
                      </a:solidFill>
                      <a:prstDash val="solid"/>
                      <a:round/>
                      <a:headEnd type="none" w="med" len="med"/>
                      <a:tailEnd type="none" w="med" len="med"/>
                    </a:lnL>
                    <a:lnR w="12700" cap="flat" cmpd="sng" algn="ctr">
                      <a:solidFill>
                        <a:srgbClr val="E1E1E1"/>
                      </a:solidFill>
                      <a:prstDash val="solid"/>
                      <a:round/>
                      <a:headEnd type="none" w="med" len="med"/>
                      <a:tailEnd type="none" w="med" len="med"/>
                    </a:lnR>
                    <a:lnT w="12700" cap="flat" cmpd="sng" algn="ctr">
                      <a:solidFill>
                        <a:srgbClr val="E1E1E1"/>
                      </a:solidFill>
                      <a:prstDash val="solid"/>
                      <a:round/>
                      <a:headEnd type="none" w="med" len="med"/>
                      <a:tailEnd type="none" w="med" len="med"/>
                    </a:lnT>
                    <a:lnB w="12700" cap="flat" cmpd="sng" algn="ctr">
                      <a:solidFill>
                        <a:srgbClr val="E1E1E1"/>
                      </a:solidFill>
                      <a:prstDash val="solid"/>
                      <a:round/>
                      <a:headEnd type="none" w="med" len="med"/>
                      <a:tailEnd type="none" w="med" len="med"/>
                    </a:lnB>
                    <a:solidFill>
                      <a:schemeClr val="lt1"/>
                    </a:solidFill>
                  </a:tcPr>
                </a:tc>
                <a:extLst>
                  <a:ext uri="{0D108BD9-81ED-4DB2-BD59-A6C34878D82A}">
                    <a16:rowId xmlns:a16="http://schemas.microsoft.com/office/drawing/2014/main" val="1799600901"/>
                  </a:ext>
                </a:extLst>
              </a:tr>
            </a:tbl>
          </a:graphicData>
        </a:graphic>
      </p:graphicFrame>
      <p:sp>
        <p:nvSpPr>
          <p:cNvPr id="6" name="TextBox 5">
            <a:extLst>
              <a:ext uri="{FF2B5EF4-FFF2-40B4-BE49-F238E27FC236}">
                <a16:creationId xmlns:a16="http://schemas.microsoft.com/office/drawing/2014/main" id="{9DE0FFFB-25AD-44A9-AACE-67CA4A63F5CC}"/>
              </a:ext>
            </a:extLst>
          </p:cNvPr>
          <p:cNvSpPr txBox="1"/>
          <p:nvPr/>
        </p:nvSpPr>
        <p:spPr>
          <a:xfrm>
            <a:off x="1320" y="6419861"/>
            <a:ext cx="5086567" cy="261610"/>
          </a:xfrm>
          <a:prstGeom prst="rect">
            <a:avLst/>
          </a:prstGeom>
          <a:noFill/>
        </p:spPr>
        <p:txBody>
          <a:bodyPr wrap="square">
            <a:spAutoFit/>
          </a:bodyPr>
          <a:lstStyle/>
          <a:p>
            <a:pPr algn="r"/>
            <a:r>
              <a:rPr lang="ar-JO" sz="1100" b="0" i="0" u="none" strike="noStrike" dirty="0">
                <a:solidFill>
                  <a:srgbClr val="2E5481"/>
                </a:solidFill>
                <a:effectLst/>
                <a:latin typeface="Arimo"/>
                <a:cs typeface="Alexandria" pitchFamily="2" charset="-78"/>
                <a:hlinkClick r:id="rId2"/>
              </a:rPr>
              <a:t>أمل عبد محمد علي</a:t>
            </a:r>
            <a:r>
              <a:rPr lang="ar-JO" sz="1100" b="0" i="0" dirty="0">
                <a:solidFill>
                  <a:srgbClr val="333333"/>
                </a:solidFill>
                <a:effectLst/>
                <a:latin typeface="Arimo"/>
                <a:cs typeface="Alexandria" pitchFamily="2" charset="-78"/>
              </a:rPr>
              <a:t>, </a:t>
            </a:r>
            <a:r>
              <a:rPr lang="ar-JO" sz="1100" b="0" i="0" u="none" strike="noStrike" dirty="0">
                <a:solidFill>
                  <a:srgbClr val="2E5481"/>
                </a:solidFill>
                <a:effectLst/>
                <a:latin typeface="Arimo"/>
                <a:cs typeface="Alexandria" pitchFamily="2" charset="-78"/>
                <a:hlinkClick r:id="rId3"/>
              </a:rPr>
              <a:t>أكرم الياسري</a:t>
            </a:r>
            <a:r>
              <a:rPr lang="ar-JO" sz="1100" strike="noStrike" dirty="0">
                <a:solidFill>
                  <a:srgbClr val="333333"/>
                </a:solidFill>
                <a:latin typeface="Arimo"/>
                <a:cs typeface="Alexandria" pitchFamily="2" charset="-78"/>
              </a:rPr>
              <a:t>. </a:t>
            </a:r>
            <a:r>
              <a:rPr lang="ar-JO" sz="1100" b="0" i="0" u="sng" dirty="0">
                <a:solidFill>
                  <a:srgbClr val="000000"/>
                </a:solidFill>
                <a:effectLst/>
                <a:latin typeface="Arimo"/>
                <a:cs typeface="Alexandria" pitchFamily="2" charset="-78"/>
                <a:hlinkClick r:id="rId4"/>
              </a:rPr>
              <a:t>مجلة أهل البيت عليهم السلام العدد 5</a:t>
            </a:r>
            <a:endParaRPr lang="ar-JO" sz="1100" b="0" i="0" dirty="0">
              <a:solidFill>
                <a:srgbClr val="333333"/>
              </a:solidFill>
              <a:effectLst/>
              <a:latin typeface="Arimo"/>
              <a:cs typeface="Alexandria" pitchFamily="2" charset="-78"/>
            </a:endParaRPr>
          </a:p>
        </p:txBody>
      </p:sp>
      <p:pic>
        <p:nvPicPr>
          <p:cNvPr id="3" name="Graphic 21">
            <a:extLst>
              <a:ext uri="{FF2B5EF4-FFF2-40B4-BE49-F238E27FC236}">
                <a16:creationId xmlns:a16="http://schemas.microsoft.com/office/drawing/2014/main" id="{DECAAB28-93D4-D392-2064-391AF2FC9AC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spTree>
    <p:extLst>
      <p:ext uri="{BB962C8B-B14F-4D97-AF65-F5344CB8AC3E}">
        <p14:creationId xmlns:p14="http://schemas.microsoft.com/office/powerpoint/2010/main" val="30250997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2AEA7A8-115E-4C6B-9E4F-478B2CDAC67A}"/>
              </a:ext>
            </a:extLst>
          </p:cNvPr>
          <p:cNvSpPr txBox="1"/>
          <p:nvPr/>
        </p:nvSpPr>
        <p:spPr>
          <a:xfrm>
            <a:off x="5472680" y="2478018"/>
            <a:ext cx="6195269" cy="276999"/>
          </a:xfrm>
          <a:prstGeom prst="rect">
            <a:avLst/>
          </a:prstGeom>
          <a:noFill/>
        </p:spPr>
        <p:txBody>
          <a:bodyPr wrap="square" rtlCol="0">
            <a:spAutoFit/>
          </a:bodyPr>
          <a:lstStyle/>
          <a:p>
            <a:endParaRPr lang="en-US" altLang="ko-KR" sz="1200" dirty="0">
              <a:solidFill>
                <a:schemeClr val="bg1"/>
              </a:solidFill>
              <a:latin typeface="Alexandria" pitchFamily="2" charset="-78"/>
              <a:cs typeface="Alexandria" pitchFamily="2" charset="-78"/>
            </a:endParaRPr>
          </a:p>
        </p:txBody>
      </p:sp>
      <p:grpSp>
        <p:nvGrpSpPr>
          <p:cNvPr id="2" name="Group 11">
            <a:extLst>
              <a:ext uri="{FF2B5EF4-FFF2-40B4-BE49-F238E27FC236}">
                <a16:creationId xmlns:a16="http://schemas.microsoft.com/office/drawing/2014/main" id="{4C436CEE-A589-4F0B-B1F6-A1BA21BE3369}"/>
              </a:ext>
            </a:extLst>
          </p:cNvPr>
          <p:cNvGrpSpPr/>
          <p:nvPr/>
        </p:nvGrpSpPr>
        <p:grpSpPr>
          <a:xfrm>
            <a:off x="108590" y="1772816"/>
            <a:ext cx="3921220" cy="4302381"/>
            <a:chOff x="21025" y="1182490"/>
            <a:chExt cx="3328868" cy="3022914"/>
          </a:xfrm>
          <a:solidFill>
            <a:schemeClr val="lt1"/>
          </a:solidFill>
        </p:grpSpPr>
        <p:sp>
          <p:nvSpPr>
            <p:cNvPr id="13" name="Oval 2">
              <a:extLst>
                <a:ext uri="{FF2B5EF4-FFF2-40B4-BE49-F238E27FC236}">
                  <a16:creationId xmlns:a16="http://schemas.microsoft.com/office/drawing/2014/main" id="{F68FB2FC-58AC-427A-97B4-942AD7034887}"/>
                </a:ext>
              </a:extLst>
            </p:cNvPr>
            <p:cNvSpPr/>
            <p:nvPr/>
          </p:nvSpPr>
          <p:spPr>
            <a:xfrm rot="814699">
              <a:off x="1981741" y="2680463"/>
              <a:ext cx="1368152" cy="1368152"/>
            </a:xfrm>
            <a:custGeom>
              <a:avLst/>
              <a:gdLst/>
              <a:ahLst/>
              <a:cxnLst/>
              <a:rect l="l" t="t" r="r" b="b"/>
              <a:pathLst>
                <a:path w="2160240" h="2160240">
                  <a:moveTo>
                    <a:pt x="958200" y="0"/>
                  </a:moveTo>
                  <a:lnTo>
                    <a:pt x="1202040" y="0"/>
                  </a:lnTo>
                  <a:cubicBezTo>
                    <a:pt x="1254012" y="0"/>
                    <a:pt x="1296144" y="42132"/>
                    <a:pt x="1296144" y="94104"/>
                  </a:cubicBezTo>
                  <a:lnTo>
                    <a:pt x="1296144" y="190279"/>
                  </a:lnTo>
                  <a:cubicBezTo>
                    <a:pt x="1389361" y="212582"/>
                    <a:pt x="1477009" y="249172"/>
                    <a:pt x="1555776" y="298961"/>
                  </a:cubicBezTo>
                  <a:lnTo>
                    <a:pt x="1596168" y="258568"/>
                  </a:lnTo>
                  <a:cubicBezTo>
                    <a:pt x="1642655" y="212081"/>
                    <a:pt x="1718026" y="212081"/>
                    <a:pt x="1764513" y="258568"/>
                  </a:cubicBezTo>
                  <a:lnTo>
                    <a:pt x="1901672" y="395727"/>
                  </a:lnTo>
                  <a:cubicBezTo>
                    <a:pt x="1948159" y="442214"/>
                    <a:pt x="1948159" y="517585"/>
                    <a:pt x="1901672" y="564072"/>
                  </a:cubicBezTo>
                  <a:lnTo>
                    <a:pt x="1860814" y="604931"/>
                  </a:lnTo>
                  <a:cubicBezTo>
                    <a:pt x="1910096" y="683590"/>
                    <a:pt x="1946147" y="771046"/>
                    <a:pt x="1967819" y="864096"/>
                  </a:cubicBezTo>
                  <a:lnTo>
                    <a:pt x="2066136" y="864096"/>
                  </a:lnTo>
                  <a:cubicBezTo>
                    <a:pt x="2118108" y="864096"/>
                    <a:pt x="2160240" y="906228"/>
                    <a:pt x="2160240" y="958200"/>
                  </a:cubicBezTo>
                  <a:lnTo>
                    <a:pt x="2160240" y="1202040"/>
                  </a:lnTo>
                  <a:cubicBezTo>
                    <a:pt x="2160240" y="1254012"/>
                    <a:pt x="2118108" y="1296144"/>
                    <a:pt x="2066136" y="1296144"/>
                  </a:cubicBezTo>
                  <a:lnTo>
                    <a:pt x="1967819" y="1296144"/>
                  </a:lnTo>
                  <a:cubicBezTo>
                    <a:pt x="1946147" y="1389194"/>
                    <a:pt x="1910096" y="1476650"/>
                    <a:pt x="1860814" y="1555310"/>
                  </a:cubicBezTo>
                  <a:lnTo>
                    <a:pt x="1908650" y="1603146"/>
                  </a:lnTo>
                  <a:cubicBezTo>
                    <a:pt x="1957242" y="1651738"/>
                    <a:pt x="1957242" y="1730519"/>
                    <a:pt x="1908650" y="1779111"/>
                  </a:cubicBezTo>
                  <a:lnTo>
                    <a:pt x="1779111" y="1908650"/>
                  </a:lnTo>
                  <a:cubicBezTo>
                    <a:pt x="1730519" y="1957242"/>
                    <a:pt x="1651738" y="1957242"/>
                    <a:pt x="1603146" y="1908650"/>
                  </a:cubicBezTo>
                  <a:lnTo>
                    <a:pt x="1555776" y="1861280"/>
                  </a:lnTo>
                  <a:cubicBezTo>
                    <a:pt x="1477009" y="1911069"/>
                    <a:pt x="1389361" y="1947658"/>
                    <a:pt x="1296144" y="1969961"/>
                  </a:cubicBezTo>
                  <a:lnTo>
                    <a:pt x="1296144" y="2066136"/>
                  </a:lnTo>
                  <a:cubicBezTo>
                    <a:pt x="1296144" y="2118108"/>
                    <a:pt x="1254012" y="2160240"/>
                    <a:pt x="1202040" y="2160240"/>
                  </a:cubicBezTo>
                  <a:lnTo>
                    <a:pt x="958200" y="2160240"/>
                  </a:lnTo>
                  <a:cubicBezTo>
                    <a:pt x="906228" y="2160240"/>
                    <a:pt x="864096" y="2118108"/>
                    <a:pt x="864096" y="2066136"/>
                  </a:cubicBezTo>
                  <a:lnTo>
                    <a:pt x="864096" y="1969961"/>
                  </a:lnTo>
                  <a:cubicBezTo>
                    <a:pt x="770879" y="1947658"/>
                    <a:pt x="683232" y="1911069"/>
                    <a:pt x="604465" y="1861280"/>
                  </a:cubicBezTo>
                  <a:lnTo>
                    <a:pt x="564072" y="1901672"/>
                  </a:lnTo>
                  <a:cubicBezTo>
                    <a:pt x="517585" y="1948160"/>
                    <a:pt x="442214" y="1948160"/>
                    <a:pt x="395727" y="1901672"/>
                  </a:cubicBezTo>
                  <a:lnTo>
                    <a:pt x="258568" y="1764513"/>
                  </a:lnTo>
                  <a:cubicBezTo>
                    <a:pt x="212081" y="1718026"/>
                    <a:pt x="212081" y="1642655"/>
                    <a:pt x="258568" y="1596168"/>
                  </a:cubicBezTo>
                  <a:lnTo>
                    <a:pt x="299427" y="1555310"/>
                  </a:lnTo>
                  <a:cubicBezTo>
                    <a:pt x="250144" y="1476650"/>
                    <a:pt x="214093" y="1389194"/>
                    <a:pt x="192421" y="1296144"/>
                  </a:cubicBezTo>
                  <a:lnTo>
                    <a:pt x="94104" y="1296144"/>
                  </a:lnTo>
                  <a:cubicBezTo>
                    <a:pt x="42132" y="1296144"/>
                    <a:pt x="0" y="1254012"/>
                    <a:pt x="0" y="1202040"/>
                  </a:cubicBezTo>
                  <a:lnTo>
                    <a:pt x="0" y="958200"/>
                  </a:lnTo>
                  <a:cubicBezTo>
                    <a:pt x="0" y="906228"/>
                    <a:pt x="42132" y="864096"/>
                    <a:pt x="94104" y="864096"/>
                  </a:cubicBezTo>
                  <a:lnTo>
                    <a:pt x="192421" y="864096"/>
                  </a:lnTo>
                  <a:cubicBezTo>
                    <a:pt x="214093" y="771046"/>
                    <a:pt x="250144" y="683590"/>
                    <a:pt x="299426" y="604931"/>
                  </a:cubicBezTo>
                  <a:lnTo>
                    <a:pt x="251590" y="557095"/>
                  </a:lnTo>
                  <a:cubicBezTo>
                    <a:pt x="202999" y="508503"/>
                    <a:pt x="202999" y="429721"/>
                    <a:pt x="251590" y="381130"/>
                  </a:cubicBezTo>
                  <a:lnTo>
                    <a:pt x="381130" y="251591"/>
                  </a:lnTo>
                  <a:cubicBezTo>
                    <a:pt x="429721" y="202999"/>
                    <a:pt x="508503" y="202999"/>
                    <a:pt x="557095" y="251591"/>
                  </a:cubicBezTo>
                  <a:lnTo>
                    <a:pt x="604465" y="298961"/>
                  </a:lnTo>
                  <a:cubicBezTo>
                    <a:pt x="683232" y="249172"/>
                    <a:pt x="770879" y="212582"/>
                    <a:pt x="864096" y="190279"/>
                  </a:cubicBezTo>
                  <a:lnTo>
                    <a:pt x="864096" y="94104"/>
                  </a:lnTo>
                  <a:cubicBezTo>
                    <a:pt x="864096" y="42132"/>
                    <a:pt x="906228" y="0"/>
                    <a:pt x="958200" y="0"/>
                  </a:cubicBezTo>
                  <a:close/>
                </a:path>
              </a:pathLst>
            </a:custGeom>
            <a:grp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ko-KR" altLang="en-US" sz="2700" dirty="0">
                <a:latin typeface="Alexandria" pitchFamily="2" charset="-78"/>
              </a:endParaRPr>
            </a:p>
          </p:txBody>
        </p:sp>
        <p:sp>
          <p:nvSpPr>
            <p:cNvPr id="14" name="Oval 2">
              <a:extLst>
                <a:ext uri="{FF2B5EF4-FFF2-40B4-BE49-F238E27FC236}">
                  <a16:creationId xmlns:a16="http://schemas.microsoft.com/office/drawing/2014/main" id="{A656D8C0-50EA-4085-B844-3AC09EEE191B}"/>
                </a:ext>
              </a:extLst>
            </p:cNvPr>
            <p:cNvSpPr/>
            <p:nvPr/>
          </p:nvSpPr>
          <p:spPr>
            <a:xfrm rot="21043915">
              <a:off x="21025" y="1709186"/>
              <a:ext cx="1419889" cy="1182856"/>
            </a:xfrm>
            <a:custGeom>
              <a:avLst/>
              <a:gdLst/>
              <a:ahLst/>
              <a:cxnLst/>
              <a:rect l="l" t="t" r="r" b="b"/>
              <a:pathLst>
                <a:path w="2160240" h="2160240">
                  <a:moveTo>
                    <a:pt x="958200" y="0"/>
                  </a:moveTo>
                  <a:lnTo>
                    <a:pt x="1202040" y="0"/>
                  </a:lnTo>
                  <a:cubicBezTo>
                    <a:pt x="1254012" y="0"/>
                    <a:pt x="1296144" y="42132"/>
                    <a:pt x="1296144" y="94104"/>
                  </a:cubicBezTo>
                  <a:lnTo>
                    <a:pt x="1296144" y="190279"/>
                  </a:lnTo>
                  <a:cubicBezTo>
                    <a:pt x="1389361" y="212582"/>
                    <a:pt x="1477009" y="249172"/>
                    <a:pt x="1555776" y="298961"/>
                  </a:cubicBezTo>
                  <a:lnTo>
                    <a:pt x="1596168" y="258568"/>
                  </a:lnTo>
                  <a:cubicBezTo>
                    <a:pt x="1642655" y="212081"/>
                    <a:pt x="1718026" y="212081"/>
                    <a:pt x="1764513" y="258568"/>
                  </a:cubicBezTo>
                  <a:lnTo>
                    <a:pt x="1901672" y="395727"/>
                  </a:lnTo>
                  <a:cubicBezTo>
                    <a:pt x="1948159" y="442214"/>
                    <a:pt x="1948159" y="517585"/>
                    <a:pt x="1901672" y="564072"/>
                  </a:cubicBezTo>
                  <a:lnTo>
                    <a:pt x="1860814" y="604931"/>
                  </a:lnTo>
                  <a:cubicBezTo>
                    <a:pt x="1910096" y="683590"/>
                    <a:pt x="1946147" y="771046"/>
                    <a:pt x="1967819" y="864096"/>
                  </a:cubicBezTo>
                  <a:lnTo>
                    <a:pt x="2066136" y="864096"/>
                  </a:lnTo>
                  <a:cubicBezTo>
                    <a:pt x="2118108" y="864096"/>
                    <a:pt x="2160240" y="906228"/>
                    <a:pt x="2160240" y="958200"/>
                  </a:cubicBezTo>
                  <a:lnTo>
                    <a:pt x="2160240" y="1202040"/>
                  </a:lnTo>
                  <a:cubicBezTo>
                    <a:pt x="2160240" y="1254012"/>
                    <a:pt x="2118108" y="1296144"/>
                    <a:pt x="2066136" y="1296144"/>
                  </a:cubicBezTo>
                  <a:lnTo>
                    <a:pt x="1967819" y="1296144"/>
                  </a:lnTo>
                  <a:cubicBezTo>
                    <a:pt x="1946147" y="1389194"/>
                    <a:pt x="1910096" y="1476650"/>
                    <a:pt x="1860814" y="1555310"/>
                  </a:cubicBezTo>
                  <a:lnTo>
                    <a:pt x="1908650" y="1603146"/>
                  </a:lnTo>
                  <a:cubicBezTo>
                    <a:pt x="1957242" y="1651738"/>
                    <a:pt x="1957242" y="1730519"/>
                    <a:pt x="1908650" y="1779111"/>
                  </a:cubicBezTo>
                  <a:lnTo>
                    <a:pt x="1779111" y="1908650"/>
                  </a:lnTo>
                  <a:cubicBezTo>
                    <a:pt x="1730519" y="1957242"/>
                    <a:pt x="1651738" y="1957242"/>
                    <a:pt x="1603146" y="1908650"/>
                  </a:cubicBezTo>
                  <a:lnTo>
                    <a:pt x="1555776" y="1861280"/>
                  </a:lnTo>
                  <a:cubicBezTo>
                    <a:pt x="1477009" y="1911069"/>
                    <a:pt x="1389361" y="1947658"/>
                    <a:pt x="1296144" y="1969961"/>
                  </a:cubicBezTo>
                  <a:lnTo>
                    <a:pt x="1296144" y="2066136"/>
                  </a:lnTo>
                  <a:cubicBezTo>
                    <a:pt x="1296144" y="2118108"/>
                    <a:pt x="1254012" y="2160240"/>
                    <a:pt x="1202040" y="2160240"/>
                  </a:cubicBezTo>
                  <a:lnTo>
                    <a:pt x="958200" y="2160240"/>
                  </a:lnTo>
                  <a:cubicBezTo>
                    <a:pt x="906228" y="2160240"/>
                    <a:pt x="864096" y="2118108"/>
                    <a:pt x="864096" y="2066136"/>
                  </a:cubicBezTo>
                  <a:lnTo>
                    <a:pt x="864096" y="1969961"/>
                  </a:lnTo>
                  <a:cubicBezTo>
                    <a:pt x="770879" y="1947658"/>
                    <a:pt x="683232" y="1911069"/>
                    <a:pt x="604465" y="1861280"/>
                  </a:cubicBezTo>
                  <a:lnTo>
                    <a:pt x="564072" y="1901672"/>
                  </a:lnTo>
                  <a:cubicBezTo>
                    <a:pt x="517585" y="1948160"/>
                    <a:pt x="442214" y="1948160"/>
                    <a:pt x="395727" y="1901672"/>
                  </a:cubicBezTo>
                  <a:lnTo>
                    <a:pt x="258568" y="1764513"/>
                  </a:lnTo>
                  <a:cubicBezTo>
                    <a:pt x="212081" y="1718026"/>
                    <a:pt x="212081" y="1642655"/>
                    <a:pt x="258568" y="1596168"/>
                  </a:cubicBezTo>
                  <a:lnTo>
                    <a:pt x="299427" y="1555310"/>
                  </a:lnTo>
                  <a:cubicBezTo>
                    <a:pt x="250144" y="1476650"/>
                    <a:pt x="214093" y="1389194"/>
                    <a:pt x="192421" y="1296144"/>
                  </a:cubicBezTo>
                  <a:lnTo>
                    <a:pt x="94104" y="1296144"/>
                  </a:lnTo>
                  <a:cubicBezTo>
                    <a:pt x="42132" y="1296144"/>
                    <a:pt x="0" y="1254012"/>
                    <a:pt x="0" y="1202040"/>
                  </a:cubicBezTo>
                  <a:lnTo>
                    <a:pt x="0" y="958200"/>
                  </a:lnTo>
                  <a:cubicBezTo>
                    <a:pt x="0" y="906228"/>
                    <a:pt x="42132" y="864096"/>
                    <a:pt x="94104" y="864096"/>
                  </a:cubicBezTo>
                  <a:lnTo>
                    <a:pt x="192421" y="864096"/>
                  </a:lnTo>
                  <a:cubicBezTo>
                    <a:pt x="214093" y="771046"/>
                    <a:pt x="250144" y="683590"/>
                    <a:pt x="299426" y="604931"/>
                  </a:cubicBezTo>
                  <a:lnTo>
                    <a:pt x="251590" y="557095"/>
                  </a:lnTo>
                  <a:cubicBezTo>
                    <a:pt x="202999" y="508503"/>
                    <a:pt x="202999" y="429721"/>
                    <a:pt x="251590" y="381130"/>
                  </a:cubicBezTo>
                  <a:lnTo>
                    <a:pt x="381130" y="251591"/>
                  </a:lnTo>
                  <a:cubicBezTo>
                    <a:pt x="429721" y="202999"/>
                    <a:pt x="508503" y="202999"/>
                    <a:pt x="557095" y="251591"/>
                  </a:cubicBezTo>
                  <a:lnTo>
                    <a:pt x="604465" y="298961"/>
                  </a:lnTo>
                  <a:cubicBezTo>
                    <a:pt x="683232" y="249172"/>
                    <a:pt x="770879" y="212582"/>
                    <a:pt x="864096" y="190279"/>
                  </a:cubicBezTo>
                  <a:lnTo>
                    <a:pt x="864096" y="94104"/>
                  </a:lnTo>
                  <a:cubicBezTo>
                    <a:pt x="864096" y="42132"/>
                    <a:pt x="906228" y="0"/>
                    <a:pt x="958200" y="0"/>
                  </a:cubicBezTo>
                  <a:close/>
                </a:path>
              </a:pathLst>
            </a:custGeom>
            <a:grp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ko-KR" altLang="en-US" sz="2700" dirty="0">
                <a:latin typeface="Alexandria" pitchFamily="2" charset="-78"/>
              </a:endParaRPr>
            </a:p>
          </p:txBody>
        </p:sp>
        <p:sp>
          <p:nvSpPr>
            <p:cNvPr id="15" name="Oval 2">
              <a:extLst>
                <a:ext uri="{FF2B5EF4-FFF2-40B4-BE49-F238E27FC236}">
                  <a16:creationId xmlns:a16="http://schemas.microsoft.com/office/drawing/2014/main" id="{0CC24BC1-3850-4139-8C7E-B7677B348B9A}"/>
                </a:ext>
              </a:extLst>
            </p:cNvPr>
            <p:cNvSpPr/>
            <p:nvPr/>
          </p:nvSpPr>
          <p:spPr>
            <a:xfrm rot="20351733">
              <a:off x="1535024" y="1182490"/>
              <a:ext cx="1505610" cy="1292331"/>
            </a:xfrm>
            <a:custGeom>
              <a:avLst/>
              <a:gdLst/>
              <a:ahLst/>
              <a:cxnLst/>
              <a:rect l="l" t="t" r="r" b="b"/>
              <a:pathLst>
                <a:path w="2160240" h="2160240">
                  <a:moveTo>
                    <a:pt x="958200" y="0"/>
                  </a:moveTo>
                  <a:lnTo>
                    <a:pt x="1202040" y="0"/>
                  </a:lnTo>
                  <a:cubicBezTo>
                    <a:pt x="1254012" y="0"/>
                    <a:pt x="1296144" y="42132"/>
                    <a:pt x="1296144" y="94104"/>
                  </a:cubicBezTo>
                  <a:lnTo>
                    <a:pt x="1296144" y="190279"/>
                  </a:lnTo>
                  <a:cubicBezTo>
                    <a:pt x="1389361" y="212582"/>
                    <a:pt x="1477009" y="249172"/>
                    <a:pt x="1555776" y="298961"/>
                  </a:cubicBezTo>
                  <a:lnTo>
                    <a:pt x="1596168" y="258568"/>
                  </a:lnTo>
                  <a:cubicBezTo>
                    <a:pt x="1642655" y="212081"/>
                    <a:pt x="1718026" y="212081"/>
                    <a:pt x="1764513" y="258568"/>
                  </a:cubicBezTo>
                  <a:lnTo>
                    <a:pt x="1901672" y="395727"/>
                  </a:lnTo>
                  <a:cubicBezTo>
                    <a:pt x="1948159" y="442214"/>
                    <a:pt x="1948159" y="517585"/>
                    <a:pt x="1901672" y="564072"/>
                  </a:cubicBezTo>
                  <a:lnTo>
                    <a:pt x="1860814" y="604931"/>
                  </a:lnTo>
                  <a:cubicBezTo>
                    <a:pt x="1910096" y="683590"/>
                    <a:pt x="1946147" y="771046"/>
                    <a:pt x="1967819" y="864096"/>
                  </a:cubicBezTo>
                  <a:lnTo>
                    <a:pt x="2066136" y="864096"/>
                  </a:lnTo>
                  <a:cubicBezTo>
                    <a:pt x="2118108" y="864096"/>
                    <a:pt x="2160240" y="906228"/>
                    <a:pt x="2160240" y="958200"/>
                  </a:cubicBezTo>
                  <a:lnTo>
                    <a:pt x="2160240" y="1202040"/>
                  </a:lnTo>
                  <a:cubicBezTo>
                    <a:pt x="2160240" y="1254012"/>
                    <a:pt x="2118108" y="1296144"/>
                    <a:pt x="2066136" y="1296144"/>
                  </a:cubicBezTo>
                  <a:lnTo>
                    <a:pt x="1967819" y="1296144"/>
                  </a:lnTo>
                  <a:cubicBezTo>
                    <a:pt x="1946147" y="1389194"/>
                    <a:pt x="1910096" y="1476650"/>
                    <a:pt x="1860814" y="1555310"/>
                  </a:cubicBezTo>
                  <a:lnTo>
                    <a:pt x="1908650" y="1603146"/>
                  </a:lnTo>
                  <a:cubicBezTo>
                    <a:pt x="1957242" y="1651738"/>
                    <a:pt x="1957242" y="1730519"/>
                    <a:pt x="1908650" y="1779111"/>
                  </a:cubicBezTo>
                  <a:lnTo>
                    <a:pt x="1779111" y="1908650"/>
                  </a:lnTo>
                  <a:cubicBezTo>
                    <a:pt x="1730519" y="1957242"/>
                    <a:pt x="1651738" y="1957242"/>
                    <a:pt x="1603146" y="1908650"/>
                  </a:cubicBezTo>
                  <a:lnTo>
                    <a:pt x="1555776" y="1861280"/>
                  </a:lnTo>
                  <a:cubicBezTo>
                    <a:pt x="1477009" y="1911069"/>
                    <a:pt x="1389361" y="1947658"/>
                    <a:pt x="1296144" y="1969961"/>
                  </a:cubicBezTo>
                  <a:lnTo>
                    <a:pt x="1296144" y="2066136"/>
                  </a:lnTo>
                  <a:cubicBezTo>
                    <a:pt x="1296144" y="2118108"/>
                    <a:pt x="1254012" y="2160240"/>
                    <a:pt x="1202040" y="2160240"/>
                  </a:cubicBezTo>
                  <a:lnTo>
                    <a:pt x="958200" y="2160240"/>
                  </a:lnTo>
                  <a:cubicBezTo>
                    <a:pt x="906228" y="2160240"/>
                    <a:pt x="864096" y="2118108"/>
                    <a:pt x="864096" y="2066136"/>
                  </a:cubicBezTo>
                  <a:lnTo>
                    <a:pt x="864096" y="1969961"/>
                  </a:lnTo>
                  <a:cubicBezTo>
                    <a:pt x="770879" y="1947658"/>
                    <a:pt x="683232" y="1911069"/>
                    <a:pt x="604465" y="1861280"/>
                  </a:cubicBezTo>
                  <a:lnTo>
                    <a:pt x="564072" y="1901672"/>
                  </a:lnTo>
                  <a:cubicBezTo>
                    <a:pt x="517585" y="1948160"/>
                    <a:pt x="442214" y="1948160"/>
                    <a:pt x="395727" y="1901672"/>
                  </a:cubicBezTo>
                  <a:lnTo>
                    <a:pt x="258568" y="1764513"/>
                  </a:lnTo>
                  <a:cubicBezTo>
                    <a:pt x="212081" y="1718026"/>
                    <a:pt x="212081" y="1642655"/>
                    <a:pt x="258568" y="1596168"/>
                  </a:cubicBezTo>
                  <a:lnTo>
                    <a:pt x="299427" y="1555310"/>
                  </a:lnTo>
                  <a:cubicBezTo>
                    <a:pt x="250144" y="1476650"/>
                    <a:pt x="214093" y="1389194"/>
                    <a:pt x="192421" y="1296144"/>
                  </a:cubicBezTo>
                  <a:lnTo>
                    <a:pt x="94104" y="1296144"/>
                  </a:lnTo>
                  <a:cubicBezTo>
                    <a:pt x="42132" y="1296144"/>
                    <a:pt x="0" y="1254012"/>
                    <a:pt x="0" y="1202040"/>
                  </a:cubicBezTo>
                  <a:lnTo>
                    <a:pt x="0" y="958200"/>
                  </a:lnTo>
                  <a:cubicBezTo>
                    <a:pt x="0" y="906228"/>
                    <a:pt x="42132" y="864096"/>
                    <a:pt x="94104" y="864096"/>
                  </a:cubicBezTo>
                  <a:lnTo>
                    <a:pt x="192421" y="864096"/>
                  </a:lnTo>
                  <a:cubicBezTo>
                    <a:pt x="214093" y="771046"/>
                    <a:pt x="250144" y="683590"/>
                    <a:pt x="299426" y="604931"/>
                  </a:cubicBezTo>
                  <a:lnTo>
                    <a:pt x="251590" y="557095"/>
                  </a:lnTo>
                  <a:cubicBezTo>
                    <a:pt x="202999" y="508503"/>
                    <a:pt x="202999" y="429721"/>
                    <a:pt x="251590" y="381130"/>
                  </a:cubicBezTo>
                  <a:lnTo>
                    <a:pt x="381130" y="251591"/>
                  </a:lnTo>
                  <a:cubicBezTo>
                    <a:pt x="429721" y="202999"/>
                    <a:pt x="508503" y="202999"/>
                    <a:pt x="557095" y="251591"/>
                  </a:cubicBezTo>
                  <a:lnTo>
                    <a:pt x="604465" y="298961"/>
                  </a:lnTo>
                  <a:cubicBezTo>
                    <a:pt x="683232" y="249172"/>
                    <a:pt x="770879" y="212582"/>
                    <a:pt x="864096" y="190279"/>
                  </a:cubicBezTo>
                  <a:lnTo>
                    <a:pt x="864096" y="94104"/>
                  </a:lnTo>
                  <a:cubicBezTo>
                    <a:pt x="864096" y="42132"/>
                    <a:pt x="906228" y="0"/>
                    <a:pt x="958200" y="0"/>
                  </a:cubicBezTo>
                  <a:close/>
                </a:path>
              </a:pathLst>
            </a:custGeom>
            <a:grp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ko-KR" altLang="en-US" sz="2700" dirty="0">
                <a:latin typeface="Alexandria" pitchFamily="2" charset="-78"/>
              </a:endParaRPr>
            </a:p>
          </p:txBody>
        </p:sp>
        <p:sp>
          <p:nvSpPr>
            <p:cNvPr id="19" name="TextBox 18">
              <a:extLst>
                <a:ext uri="{FF2B5EF4-FFF2-40B4-BE49-F238E27FC236}">
                  <a16:creationId xmlns:a16="http://schemas.microsoft.com/office/drawing/2014/main" id="{C901A0A6-0671-4579-9B7E-22F6443CAF31}"/>
                </a:ext>
              </a:extLst>
            </p:cNvPr>
            <p:cNvSpPr txBox="1"/>
            <p:nvPr/>
          </p:nvSpPr>
          <p:spPr>
            <a:xfrm>
              <a:off x="1614387" y="3121301"/>
              <a:ext cx="1229421" cy="250753"/>
            </a:xfrm>
            <a:prstGeom prst="rect">
              <a:avLst/>
            </a:prstGeom>
            <a:grpFill/>
          </p:spPr>
          <p:txBody>
            <a:bodyPr wrap="square" rtlCol="0" anchor="ctr">
              <a:spAutoFit/>
            </a:bodyPr>
            <a:lstStyle/>
            <a:p>
              <a:pPr algn="ctr"/>
              <a:endParaRPr lang="ko-KR" altLang="en-US" sz="1400" b="1" dirty="0">
                <a:solidFill>
                  <a:schemeClr val="tx1">
                    <a:lumMod val="75000"/>
                    <a:lumOff val="25000"/>
                  </a:schemeClr>
                </a:solidFill>
                <a:latin typeface="Alexandria" pitchFamily="2" charset="-78"/>
                <a:cs typeface="Alexandria" pitchFamily="2" charset="-78"/>
              </a:endParaRPr>
            </a:p>
          </p:txBody>
        </p:sp>
        <p:sp>
          <p:nvSpPr>
            <p:cNvPr id="21" name="TextBox 20">
              <a:extLst>
                <a:ext uri="{FF2B5EF4-FFF2-40B4-BE49-F238E27FC236}">
                  <a16:creationId xmlns:a16="http://schemas.microsoft.com/office/drawing/2014/main" id="{1085A8B5-EC86-4B2E-BD85-D8B958CA373B}"/>
                </a:ext>
              </a:extLst>
            </p:cNvPr>
            <p:cNvSpPr txBox="1"/>
            <p:nvPr/>
          </p:nvSpPr>
          <p:spPr>
            <a:xfrm>
              <a:off x="1637678" y="1626251"/>
              <a:ext cx="1178143" cy="497371"/>
            </a:xfrm>
            <a:prstGeom prst="rect">
              <a:avLst/>
            </a:prstGeom>
            <a:grpFill/>
          </p:spPr>
          <p:txBody>
            <a:bodyPr wrap="square" rtlCol="0" anchor="ctr">
              <a:spAutoFit/>
            </a:bodyPr>
            <a:lstStyle/>
            <a:p>
              <a:pPr algn="ctr"/>
              <a:r>
                <a:rPr lang="ar-AE" altLang="ko-KR" sz="2000" b="1" dirty="0">
                  <a:solidFill>
                    <a:schemeClr val="accent1"/>
                  </a:solidFill>
                  <a:latin typeface="Alexandria" pitchFamily="2" charset="-78"/>
                  <a:cs typeface="Alexandria" pitchFamily="2" charset="-78"/>
                </a:rPr>
                <a:t>تحديد</a:t>
              </a:r>
            </a:p>
            <a:p>
              <a:pPr algn="ctr"/>
              <a:r>
                <a:rPr lang="ar-AE" altLang="ko-KR" sz="2000" b="1" dirty="0">
                  <a:solidFill>
                    <a:schemeClr val="accent1"/>
                  </a:solidFill>
                  <a:latin typeface="Alexandria" pitchFamily="2" charset="-78"/>
                  <a:cs typeface="Alexandria" pitchFamily="2" charset="-78"/>
                </a:rPr>
                <a:t>الأسياب</a:t>
              </a:r>
              <a:endParaRPr lang="ko-KR" altLang="en-US" sz="2000" b="1" dirty="0">
                <a:solidFill>
                  <a:schemeClr val="accent1"/>
                </a:solidFill>
                <a:latin typeface="Alexandria" pitchFamily="2" charset="-78"/>
                <a:cs typeface="Alexandria" pitchFamily="2" charset="-78"/>
              </a:endParaRPr>
            </a:p>
          </p:txBody>
        </p:sp>
        <p:sp>
          <p:nvSpPr>
            <p:cNvPr id="29" name="Oval 2">
              <a:extLst>
                <a:ext uri="{FF2B5EF4-FFF2-40B4-BE49-F238E27FC236}">
                  <a16:creationId xmlns:a16="http://schemas.microsoft.com/office/drawing/2014/main" id="{A656D8C0-50EA-4085-B844-3AC09EEE191B}"/>
                </a:ext>
              </a:extLst>
            </p:cNvPr>
            <p:cNvSpPr/>
            <p:nvPr/>
          </p:nvSpPr>
          <p:spPr>
            <a:xfrm rot="21043915">
              <a:off x="550961" y="3086939"/>
              <a:ext cx="1367473" cy="1118465"/>
            </a:xfrm>
            <a:custGeom>
              <a:avLst/>
              <a:gdLst/>
              <a:ahLst/>
              <a:cxnLst/>
              <a:rect l="l" t="t" r="r" b="b"/>
              <a:pathLst>
                <a:path w="2160240" h="2160240">
                  <a:moveTo>
                    <a:pt x="958200" y="0"/>
                  </a:moveTo>
                  <a:lnTo>
                    <a:pt x="1202040" y="0"/>
                  </a:lnTo>
                  <a:cubicBezTo>
                    <a:pt x="1254012" y="0"/>
                    <a:pt x="1296144" y="42132"/>
                    <a:pt x="1296144" y="94104"/>
                  </a:cubicBezTo>
                  <a:lnTo>
                    <a:pt x="1296144" y="190279"/>
                  </a:lnTo>
                  <a:cubicBezTo>
                    <a:pt x="1389361" y="212582"/>
                    <a:pt x="1477009" y="249172"/>
                    <a:pt x="1555776" y="298961"/>
                  </a:cubicBezTo>
                  <a:lnTo>
                    <a:pt x="1596168" y="258568"/>
                  </a:lnTo>
                  <a:cubicBezTo>
                    <a:pt x="1642655" y="212081"/>
                    <a:pt x="1718026" y="212081"/>
                    <a:pt x="1764513" y="258568"/>
                  </a:cubicBezTo>
                  <a:lnTo>
                    <a:pt x="1901672" y="395727"/>
                  </a:lnTo>
                  <a:cubicBezTo>
                    <a:pt x="1948159" y="442214"/>
                    <a:pt x="1948159" y="517585"/>
                    <a:pt x="1901672" y="564072"/>
                  </a:cubicBezTo>
                  <a:lnTo>
                    <a:pt x="1860814" y="604931"/>
                  </a:lnTo>
                  <a:cubicBezTo>
                    <a:pt x="1910096" y="683590"/>
                    <a:pt x="1946147" y="771046"/>
                    <a:pt x="1967819" y="864096"/>
                  </a:cubicBezTo>
                  <a:lnTo>
                    <a:pt x="2066136" y="864096"/>
                  </a:lnTo>
                  <a:cubicBezTo>
                    <a:pt x="2118108" y="864096"/>
                    <a:pt x="2160240" y="906228"/>
                    <a:pt x="2160240" y="958200"/>
                  </a:cubicBezTo>
                  <a:lnTo>
                    <a:pt x="2160240" y="1202040"/>
                  </a:lnTo>
                  <a:cubicBezTo>
                    <a:pt x="2160240" y="1254012"/>
                    <a:pt x="2118108" y="1296144"/>
                    <a:pt x="2066136" y="1296144"/>
                  </a:cubicBezTo>
                  <a:lnTo>
                    <a:pt x="1967819" y="1296144"/>
                  </a:lnTo>
                  <a:cubicBezTo>
                    <a:pt x="1946147" y="1389194"/>
                    <a:pt x="1910096" y="1476650"/>
                    <a:pt x="1860814" y="1555310"/>
                  </a:cubicBezTo>
                  <a:lnTo>
                    <a:pt x="1908650" y="1603146"/>
                  </a:lnTo>
                  <a:cubicBezTo>
                    <a:pt x="1957242" y="1651738"/>
                    <a:pt x="1957242" y="1730519"/>
                    <a:pt x="1908650" y="1779111"/>
                  </a:cubicBezTo>
                  <a:lnTo>
                    <a:pt x="1779111" y="1908650"/>
                  </a:lnTo>
                  <a:cubicBezTo>
                    <a:pt x="1730519" y="1957242"/>
                    <a:pt x="1651738" y="1957242"/>
                    <a:pt x="1603146" y="1908650"/>
                  </a:cubicBezTo>
                  <a:lnTo>
                    <a:pt x="1555776" y="1861280"/>
                  </a:lnTo>
                  <a:cubicBezTo>
                    <a:pt x="1477009" y="1911069"/>
                    <a:pt x="1389361" y="1947658"/>
                    <a:pt x="1296144" y="1969961"/>
                  </a:cubicBezTo>
                  <a:lnTo>
                    <a:pt x="1296144" y="2066136"/>
                  </a:lnTo>
                  <a:cubicBezTo>
                    <a:pt x="1296144" y="2118108"/>
                    <a:pt x="1254012" y="2160240"/>
                    <a:pt x="1202040" y="2160240"/>
                  </a:cubicBezTo>
                  <a:lnTo>
                    <a:pt x="958200" y="2160240"/>
                  </a:lnTo>
                  <a:cubicBezTo>
                    <a:pt x="906228" y="2160240"/>
                    <a:pt x="864096" y="2118108"/>
                    <a:pt x="864096" y="2066136"/>
                  </a:cubicBezTo>
                  <a:lnTo>
                    <a:pt x="864096" y="1969961"/>
                  </a:lnTo>
                  <a:cubicBezTo>
                    <a:pt x="770879" y="1947658"/>
                    <a:pt x="683232" y="1911069"/>
                    <a:pt x="604465" y="1861280"/>
                  </a:cubicBezTo>
                  <a:lnTo>
                    <a:pt x="564072" y="1901672"/>
                  </a:lnTo>
                  <a:cubicBezTo>
                    <a:pt x="517585" y="1948160"/>
                    <a:pt x="442214" y="1948160"/>
                    <a:pt x="395727" y="1901672"/>
                  </a:cubicBezTo>
                  <a:lnTo>
                    <a:pt x="258568" y="1764513"/>
                  </a:lnTo>
                  <a:cubicBezTo>
                    <a:pt x="212081" y="1718026"/>
                    <a:pt x="212081" y="1642655"/>
                    <a:pt x="258568" y="1596168"/>
                  </a:cubicBezTo>
                  <a:lnTo>
                    <a:pt x="299427" y="1555310"/>
                  </a:lnTo>
                  <a:cubicBezTo>
                    <a:pt x="250144" y="1476650"/>
                    <a:pt x="214093" y="1389194"/>
                    <a:pt x="192421" y="1296144"/>
                  </a:cubicBezTo>
                  <a:lnTo>
                    <a:pt x="94104" y="1296144"/>
                  </a:lnTo>
                  <a:cubicBezTo>
                    <a:pt x="42132" y="1296144"/>
                    <a:pt x="0" y="1254012"/>
                    <a:pt x="0" y="1202040"/>
                  </a:cubicBezTo>
                  <a:lnTo>
                    <a:pt x="0" y="958200"/>
                  </a:lnTo>
                  <a:cubicBezTo>
                    <a:pt x="0" y="906228"/>
                    <a:pt x="42132" y="864096"/>
                    <a:pt x="94104" y="864096"/>
                  </a:cubicBezTo>
                  <a:lnTo>
                    <a:pt x="192421" y="864096"/>
                  </a:lnTo>
                  <a:cubicBezTo>
                    <a:pt x="214093" y="771046"/>
                    <a:pt x="250144" y="683590"/>
                    <a:pt x="299426" y="604931"/>
                  </a:cubicBezTo>
                  <a:lnTo>
                    <a:pt x="251590" y="557095"/>
                  </a:lnTo>
                  <a:cubicBezTo>
                    <a:pt x="202999" y="508503"/>
                    <a:pt x="202999" y="429721"/>
                    <a:pt x="251590" y="381130"/>
                  </a:cubicBezTo>
                  <a:lnTo>
                    <a:pt x="381130" y="251591"/>
                  </a:lnTo>
                  <a:cubicBezTo>
                    <a:pt x="429721" y="202999"/>
                    <a:pt x="508503" y="202999"/>
                    <a:pt x="557095" y="251591"/>
                  </a:cubicBezTo>
                  <a:lnTo>
                    <a:pt x="604465" y="298961"/>
                  </a:lnTo>
                  <a:cubicBezTo>
                    <a:pt x="683232" y="249172"/>
                    <a:pt x="770879" y="212582"/>
                    <a:pt x="864096" y="190279"/>
                  </a:cubicBezTo>
                  <a:lnTo>
                    <a:pt x="864096" y="94104"/>
                  </a:lnTo>
                  <a:cubicBezTo>
                    <a:pt x="864096" y="42132"/>
                    <a:pt x="906228" y="0"/>
                    <a:pt x="958200" y="0"/>
                  </a:cubicBezTo>
                  <a:close/>
                </a:path>
              </a:pathLst>
            </a:custGeom>
            <a:grp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ko-KR" altLang="en-US" sz="2700" dirty="0">
                <a:latin typeface="Alexandria" pitchFamily="2" charset="-78"/>
              </a:endParaRPr>
            </a:p>
          </p:txBody>
        </p:sp>
      </p:grpSp>
      <p:sp>
        <p:nvSpPr>
          <p:cNvPr id="31" name="Freeform 108">
            <a:extLst>
              <a:ext uri="{FF2B5EF4-FFF2-40B4-BE49-F238E27FC236}">
                <a16:creationId xmlns:a16="http://schemas.microsoft.com/office/drawing/2014/main" id="{6A02011B-41CE-4E20-9214-001F7D847E12}"/>
              </a:ext>
            </a:extLst>
          </p:cNvPr>
          <p:cNvSpPr/>
          <p:nvPr/>
        </p:nvSpPr>
        <p:spPr>
          <a:xfrm>
            <a:off x="1827324" y="3721786"/>
            <a:ext cx="501857" cy="554554"/>
          </a:xfrm>
          <a:custGeom>
            <a:avLst/>
            <a:gdLst/>
            <a:ahLst/>
            <a:cxnLst/>
            <a:rect l="l" t="t" r="r" b="b"/>
            <a:pathLst>
              <a:path w="341005" h="376812">
                <a:moveTo>
                  <a:pt x="179590" y="105941"/>
                </a:moveTo>
                <a:cubicBezTo>
                  <a:pt x="189466" y="103284"/>
                  <a:pt x="200229" y="106383"/>
                  <a:pt x="207502" y="113978"/>
                </a:cubicBezTo>
                <a:lnTo>
                  <a:pt x="205155" y="116193"/>
                </a:lnTo>
                <a:cubicBezTo>
                  <a:pt x="198727" y="109493"/>
                  <a:pt x="189244" y="106732"/>
                  <a:pt x="180543" y="109027"/>
                </a:cubicBezTo>
                <a:cubicBezTo>
                  <a:pt x="171284" y="111470"/>
                  <a:pt x="164597" y="119184"/>
                  <a:pt x="163491" y="128699"/>
                </a:cubicBezTo>
                <a:lnTo>
                  <a:pt x="160301" y="128192"/>
                </a:lnTo>
                <a:cubicBezTo>
                  <a:pt x="160626" y="125509"/>
                  <a:pt x="161343" y="122953"/>
                  <a:pt x="162397" y="120583"/>
                </a:cubicBezTo>
                <a:cubicBezTo>
                  <a:pt x="163188" y="118806"/>
                  <a:pt x="164168" y="117134"/>
                  <a:pt x="165317" y="115593"/>
                </a:cubicBezTo>
                <a:close/>
                <a:moveTo>
                  <a:pt x="184774" y="76800"/>
                </a:moveTo>
                <a:cubicBezTo>
                  <a:pt x="189722" y="75892"/>
                  <a:pt x="194950" y="76276"/>
                  <a:pt x="199898" y="78055"/>
                </a:cubicBezTo>
                <a:lnTo>
                  <a:pt x="198784" y="81085"/>
                </a:lnTo>
                <a:cubicBezTo>
                  <a:pt x="190044" y="77951"/>
                  <a:pt x="180324" y="79705"/>
                  <a:pt x="173557" y="85636"/>
                </a:cubicBezTo>
                <a:cubicBezTo>
                  <a:pt x="166357" y="91948"/>
                  <a:pt x="163808" y="101834"/>
                  <a:pt x="167057" y="110845"/>
                </a:cubicBezTo>
                <a:lnTo>
                  <a:pt x="163976" y="111813"/>
                </a:lnTo>
                <a:cubicBezTo>
                  <a:pt x="161264" y="104174"/>
                  <a:pt x="162206" y="95982"/>
                  <a:pt x="166259" y="89343"/>
                </a:cubicBezTo>
                <a:lnTo>
                  <a:pt x="171329" y="83298"/>
                </a:lnTo>
                <a:cubicBezTo>
                  <a:pt x="175158" y="79908"/>
                  <a:pt x="179826" y="77708"/>
                  <a:pt x="184774" y="76800"/>
                </a:cubicBezTo>
                <a:close/>
                <a:moveTo>
                  <a:pt x="179076" y="24908"/>
                </a:moveTo>
                <a:cubicBezTo>
                  <a:pt x="173882" y="25821"/>
                  <a:pt x="169065" y="28595"/>
                  <a:pt x="165693" y="33023"/>
                </a:cubicBezTo>
                <a:lnTo>
                  <a:pt x="165081" y="32645"/>
                </a:lnTo>
                <a:lnTo>
                  <a:pt x="164343" y="33841"/>
                </a:lnTo>
                <a:lnTo>
                  <a:pt x="159156" y="28989"/>
                </a:lnTo>
                <a:cubicBezTo>
                  <a:pt x="147650" y="21890"/>
                  <a:pt x="132568" y="25462"/>
                  <a:pt x="125468" y="36968"/>
                </a:cubicBezTo>
                <a:cubicBezTo>
                  <a:pt x="125028" y="37682"/>
                  <a:pt x="124628" y="38410"/>
                  <a:pt x="124607" y="39302"/>
                </a:cubicBezTo>
                <a:cubicBezTo>
                  <a:pt x="121192" y="53871"/>
                  <a:pt x="126621" y="67918"/>
                  <a:pt x="137512" y="72288"/>
                </a:cubicBezTo>
                <a:lnTo>
                  <a:pt x="136408" y="75373"/>
                </a:lnTo>
                <a:cubicBezTo>
                  <a:pt x="125065" y="70889"/>
                  <a:pt x="118824" y="57470"/>
                  <a:pt x="120792" y="42874"/>
                </a:cubicBezTo>
                <a:cubicBezTo>
                  <a:pt x="110219" y="38045"/>
                  <a:pt x="97555" y="41998"/>
                  <a:pt x="91229" y="52250"/>
                </a:cubicBezTo>
                <a:cubicBezTo>
                  <a:pt x="86215" y="60377"/>
                  <a:pt x="87164" y="68019"/>
                  <a:pt x="90995" y="75559"/>
                </a:cubicBezTo>
                <a:cubicBezTo>
                  <a:pt x="88405" y="77546"/>
                  <a:pt x="86197" y="80074"/>
                  <a:pt x="84391" y="83001"/>
                </a:cubicBezTo>
                <a:cubicBezTo>
                  <a:pt x="75261" y="97799"/>
                  <a:pt x="79855" y="117197"/>
                  <a:pt x="94653" y="126328"/>
                </a:cubicBezTo>
                <a:cubicBezTo>
                  <a:pt x="99603" y="129383"/>
                  <a:pt x="105068" y="130901"/>
                  <a:pt x="110449" y="130283"/>
                </a:cubicBezTo>
                <a:cubicBezTo>
                  <a:pt x="111461" y="121556"/>
                  <a:pt x="114239" y="112980"/>
                  <a:pt x="118788" y="105103"/>
                </a:cubicBezTo>
                <a:lnTo>
                  <a:pt x="122060" y="106993"/>
                </a:lnTo>
                <a:cubicBezTo>
                  <a:pt x="117549" y="114804"/>
                  <a:pt x="114885" y="123345"/>
                  <a:pt x="114602" y="132066"/>
                </a:cubicBezTo>
                <a:cubicBezTo>
                  <a:pt x="118189" y="142541"/>
                  <a:pt x="127538" y="149533"/>
                  <a:pt x="138054" y="150704"/>
                </a:cubicBezTo>
                <a:lnTo>
                  <a:pt x="138622" y="157584"/>
                </a:lnTo>
                <a:cubicBezTo>
                  <a:pt x="141809" y="168599"/>
                  <a:pt x="152592" y="175355"/>
                  <a:pt x="163536" y="173320"/>
                </a:cubicBezTo>
                <a:lnTo>
                  <a:pt x="163736" y="174011"/>
                </a:lnTo>
                <a:lnTo>
                  <a:pt x="165086" y="173621"/>
                </a:lnTo>
                <a:lnTo>
                  <a:pt x="165671" y="180699"/>
                </a:lnTo>
                <a:cubicBezTo>
                  <a:pt x="169429" y="193686"/>
                  <a:pt x="183003" y="201168"/>
                  <a:pt x="195990" y="197411"/>
                </a:cubicBezTo>
                <a:cubicBezTo>
                  <a:pt x="196796" y="197178"/>
                  <a:pt x="197581" y="196907"/>
                  <a:pt x="198196" y="196260"/>
                </a:cubicBezTo>
                <a:cubicBezTo>
                  <a:pt x="209934" y="188156"/>
                  <a:pt x="215400" y="175007"/>
                  <a:pt x="211155" y="164763"/>
                </a:cubicBezTo>
                <a:cubicBezTo>
                  <a:pt x="205121" y="170199"/>
                  <a:pt x="196738" y="172687"/>
                  <a:pt x="188343" y="171472"/>
                </a:cubicBezTo>
                <a:lnTo>
                  <a:pt x="188829" y="168281"/>
                </a:lnTo>
                <a:cubicBezTo>
                  <a:pt x="198020" y="169602"/>
                  <a:pt x="207192" y="165939"/>
                  <a:pt x="212635" y="158774"/>
                </a:cubicBezTo>
                <a:cubicBezTo>
                  <a:pt x="218427" y="151149"/>
                  <a:pt x="218946" y="140953"/>
                  <a:pt x="213960" y="132774"/>
                </a:cubicBezTo>
                <a:lnTo>
                  <a:pt x="216785" y="131210"/>
                </a:lnTo>
                <a:cubicBezTo>
                  <a:pt x="222366" y="140465"/>
                  <a:pt x="221779" y="151983"/>
                  <a:pt x="215286" y="160619"/>
                </a:cubicBezTo>
                <a:lnTo>
                  <a:pt x="213805" y="162105"/>
                </a:lnTo>
                <a:cubicBezTo>
                  <a:pt x="218946" y="172938"/>
                  <a:pt x="214526" y="186813"/>
                  <a:pt x="203421" y="196175"/>
                </a:cubicBezTo>
                <a:cubicBezTo>
                  <a:pt x="208012" y="206854"/>
                  <a:pt x="220050" y="212429"/>
                  <a:pt x="231622" y="209082"/>
                </a:cubicBezTo>
                <a:cubicBezTo>
                  <a:pt x="239377" y="206838"/>
                  <a:pt x="243741" y="201989"/>
                  <a:pt x="246092" y="195539"/>
                </a:cubicBezTo>
                <a:cubicBezTo>
                  <a:pt x="255042" y="199507"/>
                  <a:pt x="265290" y="198199"/>
                  <a:pt x="272958" y="192601"/>
                </a:cubicBezTo>
                <a:lnTo>
                  <a:pt x="276795" y="193971"/>
                </a:lnTo>
                <a:cubicBezTo>
                  <a:pt x="289009" y="194016"/>
                  <a:pt x="298363" y="193248"/>
                  <a:pt x="304258" y="183694"/>
                </a:cubicBezTo>
                <a:cubicBezTo>
                  <a:pt x="309343" y="175453"/>
                  <a:pt x="308953" y="165378"/>
                  <a:pt x="303795" y="157923"/>
                </a:cubicBezTo>
                <a:cubicBezTo>
                  <a:pt x="298315" y="164420"/>
                  <a:pt x="291041" y="168177"/>
                  <a:pt x="283702" y="168174"/>
                </a:cubicBezTo>
                <a:lnTo>
                  <a:pt x="283555" y="164527"/>
                </a:lnTo>
                <a:cubicBezTo>
                  <a:pt x="293404" y="164978"/>
                  <a:pt x="303289" y="157339"/>
                  <a:pt x="308110" y="145450"/>
                </a:cubicBezTo>
                <a:cubicBezTo>
                  <a:pt x="311022" y="136198"/>
                  <a:pt x="308752" y="126109"/>
                  <a:pt x="302169" y="119023"/>
                </a:cubicBezTo>
                <a:cubicBezTo>
                  <a:pt x="296249" y="127191"/>
                  <a:pt x="286098" y="131525"/>
                  <a:pt x="275782" y="130309"/>
                </a:cubicBezTo>
                <a:lnTo>
                  <a:pt x="276183" y="127106"/>
                </a:lnTo>
                <a:cubicBezTo>
                  <a:pt x="285405" y="128184"/>
                  <a:pt x="294478" y="124281"/>
                  <a:pt x="299730" y="116974"/>
                </a:cubicBezTo>
                <a:lnTo>
                  <a:pt x="300207" y="116045"/>
                </a:lnTo>
                <a:cubicBezTo>
                  <a:pt x="300079" y="107222"/>
                  <a:pt x="295342" y="98867"/>
                  <a:pt x="287259" y="93880"/>
                </a:cubicBezTo>
                <a:cubicBezTo>
                  <a:pt x="284295" y="92051"/>
                  <a:pt x="281129" y="90828"/>
                  <a:pt x="277855" y="90561"/>
                </a:cubicBezTo>
                <a:cubicBezTo>
                  <a:pt x="271916" y="104194"/>
                  <a:pt x="259881" y="112708"/>
                  <a:pt x="248172" y="111695"/>
                </a:cubicBezTo>
                <a:cubicBezTo>
                  <a:pt x="248002" y="114741"/>
                  <a:pt x="246936" y="117719"/>
                  <a:pt x="245089" y="120348"/>
                </a:cubicBezTo>
                <a:cubicBezTo>
                  <a:pt x="241307" y="125729"/>
                  <a:pt x="234825" y="128827"/>
                  <a:pt x="228007" y="128511"/>
                </a:cubicBezTo>
                <a:lnTo>
                  <a:pt x="228158" y="125380"/>
                </a:lnTo>
                <a:cubicBezTo>
                  <a:pt x="233848" y="125642"/>
                  <a:pt x="239262" y="123097"/>
                  <a:pt x="242439" y="118667"/>
                </a:cubicBezTo>
                <a:cubicBezTo>
                  <a:pt x="244071" y="116391"/>
                  <a:pt x="244987" y="113796"/>
                  <a:pt x="245116" y="111152"/>
                </a:cubicBezTo>
                <a:lnTo>
                  <a:pt x="243716" y="110904"/>
                </a:lnTo>
                <a:lnTo>
                  <a:pt x="244539" y="108155"/>
                </a:lnTo>
                <a:cubicBezTo>
                  <a:pt x="244792" y="106166"/>
                  <a:pt x="244131" y="104285"/>
                  <a:pt x="243078" y="102544"/>
                </a:cubicBezTo>
                <a:cubicBezTo>
                  <a:pt x="240257" y="97875"/>
                  <a:pt x="235048" y="94922"/>
                  <a:pt x="229344" y="94755"/>
                </a:cubicBezTo>
                <a:lnTo>
                  <a:pt x="229436" y="91621"/>
                </a:lnTo>
                <a:cubicBezTo>
                  <a:pt x="236268" y="91821"/>
                  <a:pt x="242499" y="95409"/>
                  <a:pt x="245850" y="101072"/>
                </a:cubicBezTo>
                <a:cubicBezTo>
                  <a:pt x="247129" y="103235"/>
                  <a:pt x="247915" y="105575"/>
                  <a:pt x="248037" y="107973"/>
                </a:cubicBezTo>
                <a:cubicBezTo>
                  <a:pt x="258268" y="109553"/>
                  <a:pt x="268981" y="102051"/>
                  <a:pt x="274232" y="89778"/>
                </a:cubicBezTo>
                <a:cubicBezTo>
                  <a:pt x="278708" y="77339"/>
                  <a:pt x="274020" y="63056"/>
                  <a:pt x="262316" y="55834"/>
                </a:cubicBezTo>
                <a:cubicBezTo>
                  <a:pt x="257734" y="53007"/>
                  <a:pt x="252666" y="51626"/>
                  <a:pt x="247691" y="52231"/>
                </a:cubicBezTo>
                <a:cubicBezTo>
                  <a:pt x="248705" y="60913"/>
                  <a:pt x="245967" y="69020"/>
                  <a:pt x="239739" y="74185"/>
                </a:cubicBezTo>
                <a:lnTo>
                  <a:pt x="237649" y="71664"/>
                </a:lnTo>
                <a:cubicBezTo>
                  <a:pt x="244579" y="65918"/>
                  <a:pt x="246481" y="55888"/>
                  <a:pt x="243151" y="45920"/>
                </a:cubicBezTo>
                <a:cubicBezTo>
                  <a:pt x="241194" y="40124"/>
                  <a:pt x="237183" y="35004"/>
                  <a:pt x="231542" y="31523"/>
                </a:cubicBezTo>
                <a:cubicBezTo>
                  <a:pt x="221392" y="25261"/>
                  <a:pt x="208864" y="26095"/>
                  <a:pt x="199763" y="32668"/>
                </a:cubicBezTo>
                <a:lnTo>
                  <a:pt x="194721" y="27952"/>
                </a:lnTo>
                <a:cubicBezTo>
                  <a:pt x="189842" y="24941"/>
                  <a:pt x="184271" y="23995"/>
                  <a:pt x="179076" y="24908"/>
                </a:cubicBezTo>
                <a:close/>
                <a:moveTo>
                  <a:pt x="190632" y="62"/>
                </a:moveTo>
                <a:cubicBezTo>
                  <a:pt x="300121" y="2329"/>
                  <a:pt x="391248" y="125645"/>
                  <a:pt x="309641" y="225160"/>
                </a:cubicBezTo>
                <a:cubicBezTo>
                  <a:pt x="282892" y="251229"/>
                  <a:pt x="279266" y="288859"/>
                  <a:pt x="302841" y="374772"/>
                </a:cubicBezTo>
                <a:lnTo>
                  <a:pt x="121266" y="376812"/>
                </a:lnTo>
                <a:lnTo>
                  <a:pt x="109025" y="322355"/>
                </a:lnTo>
                <a:cubicBezTo>
                  <a:pt x="76580" y="333165"/>
                  <a:pt x="40716" y="329924"/>
                  <a:pt x="28778" y="318327"/>
                </a:cubicBezTo>
                <a:cubicBezTo>
                  <a:pt x="22923" y="311868"/>
                  <a:pt x="25422" y="291738"/>
                  <a:pt x="32859" y="276164"/>
                </a:cubicBezTo>
                <a:cubicBezTo>
                  <a:pt x="35235" y="270344"/>
                  <a:pt x="23179" y="268321"/>
                  <a:pt x="20618" y="259843"/>
                </a:cubicBezTo>
                <a:cubicBezTo>
                  <a:pt x="19440" y="251965"/>
                  <a:pt x="27377" y="251682"/>
                  <a:pt x="30757" y="247602"/>
                </a:cubicBezTo>
                <a:lnTo>
                  <a:pt x="18516" y="238938"/>
                </a:lnTo>
                <a:cubicBezTo>
                  <a:pt x="12669" y="232923"/>
                  <a:pt x="25811" y="221592"/>
                  <a:pt x="29458" y="212919"/>
                </a:cubicBezTo>
                <a:cubicBezTo>
                  <a:pt x="16679" y="208924"/>
                  <a:pt x="7006" y="203466"/>
                  <a:pt x="307" y="196983"/>
                </a:cubicBezTo>
                <a:cubicBezTo>
                  <a:pt x="-2572" y="186228"/>
                  <a:pt x="15339" y="171234"/>
                  <a:pt x="31089" y="151672"/>
                </a:cubicBezTo>
                <a:cubicBezTo>
                  <a:pt x="47602" y="132201"/>
                  <a:pt x="33821" y="117353"/>
                  <a:pt x="46470" y="75544"/>
                </a:cubicBezTo>
                <a:cubicBezTo>
                  <a:pt x="66559" y="23813"/>
                  <a:pt x="114124" y="-1423"/>
                  <a:pt x="190632" y="62"/>
                </a:cubicBezTo>
                <a:close/>
              </a:path>
            </a:pathLst>
          </a:custGeom>
          <a:solidFill>
            <a:schemeClr val="accent5"/>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ko-KR" altLang="en-US" sz="2700" dirty="0">
              <a:latin typeface="Alexandria" pitchFamily="2" charset="-78"/>
            </a:endParaRPr>
          </a:p>
        </p:txBody>
      </p:sp>
      <p:sp>
        <p:nvSpPr>
          <p:cNvPr id="26" name="Rectangle 25"/>
          <p:cNvSpPr/>
          <p:nvPr/>
        </p:nvSpPr>
        <p:spPr>
          <a:xfrm>
            <a:off x="2645209" y="4657247"/>
            <a:ext cx="1263487" cy="400110"/>
          </a:xfrm>
          <a:prstGeom prst="rect">
            <a:avLst/>
          </a:prstGeom>
        </p:spPr>
        <p:txBody>
          <a:bodyPr wrap="none">
            <a:spAutoFit/>
          </a:bodyPr>
          <a:lstStyle/>
          <a:p>
            <a:r>
              <a:rPr lang="ar-JO" sz="2000" b="1" dirty="0">
                <a:solidFill>
                  <a:schemeClr val="accent1"/>
                </a:solidFill>
                <a:latin typeface="Alexandria" pitchFamily="2" charset="-78"/>
                <a:ea typeface="Calibri"/>
                <a:cs typeface="Alexandria" pitchFamily="2" charset="-78"/>
              </a:rPr>
              <a:t>التخطيط</a:t>
            </a:r>
            <a:endParaRPr lang="en-GB" sz="2000" b="1" dirty="0">
              <a:solidFill>
                <a:schemeClr val="accent1"/>
              </a:solidFill>
              <a:latin typeface="Alexandria" pitchFamily="2" charset="-78"/>
              <a:cs typeface="Alexandria" pitchFamily="2" charset="-78"/>
            </a:endParaRPr>
          </a:p>
        </p:txBody>
      </p:sp>
      <p:sp>
        <p:nvSpPr>
          <p:cNvPr id="27" name="Rectangle 26"/>
          <p:cNvSpPr/>
          <p:nvPr/>
        </p:nvSpPr>
        <p:spPr>
          <a:xfrm>
            <a:off x="99064" y="2808637"/>
            <a:ext cx="1616148" cy="707886"/>
          </a:xfrm>
          <a:prstGeom prst="rect">
            <a:avLst/>
          </a:prstGeom>
        </p:spPr>
        <p:txBody>
          <a:bodyPr wrap="none">
            <a:spAutoFit/>
          </a:bodyPr>
          <a:lstStyle/>
          <a:p>
            <a:pPr algn="ctr"/>
            <a:r>
              <a:rPr lang="ar-JO" sz="2000" b="1" dirty="0">
                <a:solidFill>
                  <a:schemeClr val="accent1"/>
                </a:solidFill>
                <a:latin typeface="Alexandria" pitchFamily="2" charset="-78"/>
                <a:ea typeface="Calibri"/>
                <a:cs typeface="Alexandria" pitchFamily="2" charset="-78"/>
              </a:rPr>
              <a:t>جمع</a:t>
            </a:r>
            <a:endParaRPr lang="ar-AE" sz="2000" b="1" dirty="0">
              <a:solidFill>
                <a:schemeClr val="accent1"/>
              </a:solidFill>
              <a:latin typeface="Alexandria" pitchFamily="2" charset="-78"/>
              <a:ea typeface="Calibri"/>
              <a:cs typeface="Alexandria" pitchFamily="2" charset="-78"/>
            </a:endParaRPr>
          </a:p>
          <a:p>
            <a:pPr algn="ctr"/>
            <a:r>
              <a:rPr lang="ar-JO" b="1" dirty="0">
                <a:solidFill>
                  <a:schemeClr val="accent1"/>
                </a:solidFill>
                <a:latin typeface="Alexandria" pitchFamily="2" charset="-78"/>
                <a:ea typeface="Calibri"/>
                <a:cs typeface="Alexandria" pitchFamily="2" charset="-78"/>
              </a:rPr>
              <a:t> </a:t>
            </a:r>
            <a:r>
              <a:rPr lang="ar-JO" sz="2000" b="1" dirty="0">
                <a:solidFill>
                  <a:schemeClr val="accent1"/>
                </a:solidFill>
                <a:latin typeface="Alexandria" pitchFamily="2" charset="-78"/>
                <a:ea typeface="Calibri"/>
                <a:cs typeface="Alexandria" pitchFamily="2" charset="-78"/>
              </a:rPr>
              <a:t>المعلومات</a:t>
            </a:r>
          </a:p>
        </p:txBody>
      </p:sp>
      <p:sp>
        <p:nvSpPr>
          <p:cNvPr id="32" name="Rectangle 31"/>
          <p:cNvSpPr/>
          <p:nvPr/>
        </p:nvSpPr>
        <p:spPr>
          <a:xfrm>
            <a:off x="724980" y="5057357"/>
            <a:ext cx="1465466" cy="615553"/>
          </a:xfrm>
          <a:prstGeom prst="rect">
            <a:avLst/>
          </a:prstGeom>
        </p:spPr>
        <p:txBody>
          <a:bodyPr wrap="none">
            <a:spAutoFit/>
          </a:bodyPr>
          <a:lstStyle/>
          <a:p>
            <a:r>
              <a:rPr lang="ar-JO" sz="2000" b="1" dirty="0">
                <a:solidFill>
                  <a:schemeClr val="accent1"/>
                </a:solidFill>
                <a:latin typeface="Alexandria" pitchFamily="2" charset="-78"/>
                <a:ea typeface="Calibri"/>
                <a:cs typeface="Alexandria" pitchFamily="2" charset="-78"/>
              </a:rPr>
              <a:t>اتخاذ القرار</a:t>
            </a:r>
          </a:p>
          <a:p>
            <a:endParaRPr lang="en-GB" b="1" dirty="0">
              <a:solidFill>
                <a:schemeClr val="accent1"/>
              </a:solidFill>
              <a:latin typeface="Alexandria" pitchFamily="2" charset="-78"/>
              <a:cs typeface="Alexandria" pitchFamily="2" charset="-78"/>
            </a:endParaRPr>
          </a:p>
        </p:txBody>
      </p:sp>
      <p:sp>
        <p:nvSpPr>
          <p:cNvPr id="66561" name="Rectangle 1"/>
          <p:cNvSpPr>
            <a:spLocks noChangeArrowheads="1"/>
          </p:cNvSpPr>
          <p:nvPr/>
        </p:nvSpPr>
        <p:spPr bwMode="auto">
          <a:xfrm>
            <a:off x="4279268" y="628018"/>
            <a:ext cx="7247107" cy="511858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50000"/>
              </a:lnSpc>
              <a:spcBef>
                <a:spcPct val="0"/>
              </a:spcBef>
              <a:spcAft>
                <a:spcPct val="0"/>
              </a:spcAft>
              <a:buClrTx/>
              <a:buSzTx/>
              <a:buFontTx/>
              <a:buNone/>
              <a:tabLst/>
            </a:pPr>
            <a:r>
              <a:rPr kumimoji="0" lang="ar-SA" sz="2000" b="1"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أساليب عامة لإدارة الصّراع</a:t>
            </a:r>
            <a:endParaRPr kumimoji="0" lang="ar-JO" sz="2000" b="1" i="0" u="none" strike="noStrike" cap="none" normalizeH="0" baseline="0" dirty="0">
              <a:ln>
                <a:noFill/>
              </a:ln>
              <a:solidFill>
                <a:schemeClr val="tx1"/>
              </a:solidFill>
              <a:effectLst/>
              <a:latin typeface="Alexandria" pitchFamily="2" charset="-78"/>
              <a:ea typeface="Times New Roman" pitchFamily="18" charset="0"/>
              <a:cs typeface="Alexandria" pitchFamily="2" charset="-78"/>
            </a:endParaRPr>
          </a:p>
          <a:p>
            <a:pPr marL="0" marR="0" lvl="0" indent="0" algn="r" defTabSz="914400" rtl="1" eaLnBrk="1" fontAlgn="base" latinLnBrk="0" hangingPunct="1">
              <a:lnSpc>
                <a:spcPct val="15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sz="20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 ت</a:t>
            </a:r>
            <a:r>
              <a:rPr kumimoji="0" lang="ar-AE" sz="20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حديد</a:t>
            </a:r>
            <a:r>
              <a:rPr kumimoji="0" lang="ar-SA" sz="20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 أسباب الصّراع ومعرفة مصادره.</a:t>
            </a:r>
            <a:endParaRPr kumimoji="0" lang="en-US" sz="2000"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sz="20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 التركيز على الأسباب الحقيقية </a:t>
            </a:r>
            <a:r>
              <a:rPr kumimoji="0" lang="ar-JO" sz="20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للصراع</a:t>
            </a:r>
            <a:r>
              <a:rPr kumimoji="0" lang="ar-SA" sz="20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a:t>
            </a:r>
            <a:endParaRPr kumimoji="0" lang="en-US" sz="2000"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sz="20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 إدخال طرف ثالث محايد .</a:t>
            </a:r>
            <a:endParaRPr kumimoji="0" lang="en-US" sz="2000"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sz="20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 اللجوء </a:t>
            </a:r>
            <a:r>
              <a:rPr kumimoji="0" lang="ar-JO" sz="20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إلى ا</a:t>
            </a:r>
            <a:r>
              <a:rPr kumimoji="0" lang="ar-SA" sz="20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لمستويات العليا لتنفيذ القواعد والأنظمة.</a:t>
            </a:r>
            <a:endParaRPr kumimoji="0" lang="en-US" sz="2000"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sz="20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 تهدئة الموقف واستخدام المعلومات والإيضاحات.</a:t>
            </a:r>
            <a:endParaRPr kumimoji="0" lang="en-US" sz="2000"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sz="20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 التوافق والتنازلات .</a:t>
            </a:r>
            <a:endParaRPr kumimoji="0" lang="en-US" sz="2000"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sz="20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 المواجـهة والمصارحة وعرض المشكلة دون مجاملة ومناقشة الأسباب الحقيقية بشفافية وموضوعية.</a:t>
            </a:r>
            <a:endParaRPr kumimoji="0" lang="en-US" sz="20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endParaRPr>
          </a:p>
          <a:p>
            <a:pPr marL="0" marR="0" lvl="0" indent="0" algn="r" defTabSz="914400" rtl="0" eaLnBrk="0" fontAlgn="base" latinLnBrk="0" hangingPunct="0">
              <a:lnSpc>
                <a:spcPct val="150000"/>
              </a:lnSpc>
              <a:spcBef>
                <a:spcPct val="0"/>
              </a:spcBef>
              <a:spcAft>
                <a:spcPct val="0"/>
              </a:spcAft>
              <a:buClrTx/>
              <a:buSzTx/>
              <a:buFontTx/>
              <a:buNone/>
              <a:tabLst/>
            </a:pPr>
            <a:r>
              <a:rPr kumimoji="0" lang="ar-SA" sz="20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 الإكـراه </a:t>
            </a:r>
            <a:r>
              <a:rPr kumimoji="0" lang="ar-JO" sz="20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عبر</a:t>
            </a:r>
            <a:r>
              <a:rPr kumimoji="0" lang="ar-JO" sz="2000" b="0" i="0" u="none" strike="noStrike" cap="none" normalizeH="0" dirty="0">
                <a:ln>
                  <a:noFill/>
                </a:ln>
                <a:solidFill>
                  <a:schemeClr val="tx1"/>
                </a:solidFill>
                <a:effectLst/>
                <a:latin typeface="Alexandria" pitchFamily="2" charset="-78"/>
                <a:ea typeface="Times New Roman" pitchFamily="18" charset="0"/>
                <a:cs typeface="Alexandria" pitchFamily="2" charset="-78"/>
              </a:rPr>
              <a:t> </a:t>
            </a:r>
            <a:r>
              <a:rPr kumimoji="0" lang="ar-SA" sz="20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فرض حل معين </a:t>
            </a:r>
            <a:r>
              <a:rPr kumimoji="0" lang="ar-JO" sz="20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واحد </a:t>
            </a:r>
            <a:r>
              <a:rPr kumimoji="0" lang="ar-SA" sz="20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من قبل القيادة لحل ال</a:t>
            </a:r>
            <a:r>
              <a:rPr kumimoji="0" lang="ar-JO" sz="20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صراع.</a:t>
            </a:r>
            <a:r>
              <a:rPr kumimoji="0" lang="en-US" sz="2000" b="0" i="0" u="none" strike="noStrike" cap="none" normalizeH="0" baseline="0" dirty="0">
                <a:ln>
                  <a:noFill/>
                </a:ln>
                <a:solidFill>
                  <a:schemeClr val="tx1"/>
                </a:solidFill>
                <a:effectLst/>
                <a:latin typeface="Alexandria" pitchFamily="2" charset="-78"/>
                <a:cs typeface="Alexandria" pitchFamily="2" charset="-78"/>
              </a:rPr>
              <a:t> </a:t>
            </a:r>
          </a:p>
        </p:txBody>
      </p:sp>
      <p:pic>
        <p:nvPicPr>
          <p:cNvPr id="5" name="Graphic 21">
            <a:extLst>
              <a:ext uri="{FF2B5EF4-FFF2-40B4-BE49-F238E27FC236}">
                <a16:creationId xmlns:a16="http://schemas.microsoft.com/office/drawing/2014/main" id="{6D13E06D-CC9B-33D5-9760-965EAB2ED5B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spTree>
    <p:extLst>
      <p:ext uri="{BB962C8B-B14F-4D97-AF65-F5344CB8AC3E}">
        <p14:creationId xmlns:p14="http://schemas.microsoft.com/office/powerpoint/2010/main" val="9158937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8D2C05B-9A2E-4C31-9B34-37C518A40832}"/>
              </a:ext>
            </a:extLst>
          </p:cNvPr>
          <p:cNvSpPr txBox="1"/>
          <p:nvPr/>
        </p:nvSpPr>
        <p:spPr>
          <a:xfrm>
            <a:off x="1127448" y="1124744"/>
            <a:ext cx="9937104" cy="5015860"/>
          </a:xfrm>
          <a:prstGeom prst="rect">
            <a:avLst/>
          </a:prstGeom>
          <a:noFill/>
        </p:spPr>
        <p:txBody>
          <a:bodyPr wrap="square">
            <a:spAutoFit/>
          </a:bodyPr>
          <a:lstStyle/>
          <a:p>
            <a:pPr algn="ctr" rtl="1">
              <a:lnSpc>
                <a:spcPct val="150000"/>
              </a:lnSpc>
            </a:pPr>
            <a:r>
              <a:rPr lang="ar-JO" sz="2400" b="1" i="0" dirty="0">
                <a:solidFill>
                  <a:srgbClr val="333333"/>
                </a:solidFill>
                <a:effectLst/>
                <a:latin typeface="Arimo"/>
                <a:cs typeface="Alexandria" pitchFamily="2" charset="-78"/>
              </a:rPr>
              <a:t>استراتيجيات إدارة الصّراع </a:t>
            </a:r>
            <a:r>
              <a:rPr lang="en-GB" sz="2400" b="1" i="0" dirty="0">
                <a:solidFill>
                  <a:srgbClr val="333333"/>
                </a:solidFill>
                <a:effectLst/>
                <a:latin typeface="Arimo"/>
                <a:cs typeface="Alexandria" pitchFamily="2" charset="-78"/>
              </a:rPr>
              <a:t>Strategies Of Management Conflict</a:t>
            </a:r>
          </a:p>
          <a:p>
            <a:pPr algn="just" rtl="1">
              <a:lnSpc>
                <a:spcPct val="150000"/>
              </a:lnSpc>
            </a:pPr>
            <a:endParaRPr lang="ar-JO" sz="2400" b="0" i="0" dirty="0">
              <a:solidFill>
                <a:srgbClr val="333333"/>
              </a:solidFill>
              <a:effectLst/>
              <a:latin typeface="Arimo"/>
              <a:cs typeface="Alexandria" pitchFamily="2" charset="-78"/>
            </a:endParaRPr>
          </a:p>
          <a:p>
            <a:pPr algn="just" rtl="1">
              <a:lnSpc>
                <a:spcPct val="150000"/>
              </a:lnSpc>
            </a:pPr>
            <a:r>
              <a:rPr lang="ar-JO" sz="2400" b="0" i="0" dirty="0">
                <a:solidFill>
                  <a:srgbClr val="333333"/>
                </a:solidFill>
                <a:effectLst/>
                <a:latin typeface="Arimo"/>
                <a:cs typeface="Alexandria" pitchFamily="2" charset="-78"/>
              </a:rPr>
              <a:t>      تمارس قيادة المنظمة الدّور الفاعل في تحجيم حدة الصّراع وتكييفه لخدمة المنظمة والانتفاع من آثاره الإيجابية لتحقيق أهدافها المنشودة، وقد أسهمت استراتيجيات إدارة الصّراع في تحقيق النتائج الإيجابية في هذا المجال من خلال تطوير سبل معالجتها للصراع.</a:t>
            </a:r>
            <a:endParaRPr lang="ar-AE" sz="2400" b="0" i="0" dirty="0">
              <a:solidFill>
                <a:srgbClr val="333333"/>
              </a:solidFill>
              <a:effectLst/>
              <a:latin typeface="Arimo"/>
              <a:cs typeface="Alexandria" pitchFamily="2" charset="-78"/>
            </a:endParaRPr>
          </a:p>
          <a:p>
            <a:pPr algn="just" rtl="1">
              <a:lnSpc>
                <a:spcPct val="150000"/>
              </a:lnSpc>
            </a:pPr>
            <a:endParaRPr lang="ar-AE" sz="2400" dirty="0">
              <a:solidFill>
                <a:srgbClr val="333333"/>
              </a:solidFill>
              <a:latin typeface="Arimo"/>
              <a:cs typeface="Alexandria" pitchFamily="2" charset="-78"/>
            </a:endParaRPr>
          </a:p>
          <a:p>
            <a:pPr algn="just" rtl="1">
              <a:lnSpc>
                <a:spcPct val="150000"/>
              </a:lnSpc>
            </a:pPr>
            <a:r>
              <a:rPr lang="ar-AE" sz="2400" b="0" i="0" dirty="0">
                <a:solidFill>
                  <a:srgbClr val="333333"/>
                </a:solidFill>
                <a:effectLst/>
                <a:latin typeface="Arimo"/>
                <a:cs typeface="Alexandria" pitchFamily="2" charset="-78"/>
              </a:rPr>
              <a:t>فكر معي الآن : ما هي الأساليب والاستراتيجيات التي يمكن الاستعانة بها عند حدوث الصراع لتجنب أو تقليل حدّة الصراع وتأثيراته ؟</a:t>
            </a:r>
            <a:endParaRPr lang="ar-JO" sz="2400" b="0" i="0" dirty="0">
              <a:solidFill>
                <a:srgbClr val="333333"/>
              </a:solidFill>
              <a:effectLst/>
              <a:latin typeface="Arimo"/>
              <a:cs typeface="Alexandria" pitchFamily="2" charset="-78"/>
            </a:endParaRPr>
          </a:p>
        </p:txBody>
      </p:sp>
      <p:pic>
        <p:nvPicPr>
          <p:cNvPr id="5" name="Graphic 21">
            <a:extLst>
              <a:ext uri="{FF2B5EF4-FFF2-40B4-BE49-F238E27FC236}">
                <a16:creationId xmlns:a16="http://schemas.microsoft.com/office/drawing/2014/main" id="{225A35CD-A774-AE32-1F59-62BF845DA96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spTree>
    <p:extLst>
      <p:ext uri="{BB962C8B-B14F-4D97-AF65-F5344CB8AC3E}">
        <p14:creationId xmlns:p14="http://schemas.microsoft.com/office/powerpoint/2010/main" val="1649055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a:xfrm>
            <a:off x="407368" y="22908"/>
            <a:ext cx="10720729" cy="775778"/>
          </a:xfrm>
        </p:spPr>
        <p:txBody>
          <a:bodyPr>
            <a:normAutofit/>
          </a:bodyPr>
          <a:lstStyle/>
          <a:p>
            <a:pPr lvl="0" rtl="1" fontAlgn="base">
              <a:lnSpc>
                <a:spcPct val="100000"/>
              </a:lnSpc>
              <a:spcAft>
                <a:spcPct val="0"/>
              </a:spcAft>
            </a:pPr>
            <a:r>
              <a:rPr lang="ar-SA" sz="2400" dirty="0">
                <a:solidFill>
                  <a:schemeClr val="tx1"/>
                </a:solidFill>
                <a:ea typeface="Times New Roman" pitchFamily="18" charset="0"/>
              </a:rPr>
              <a:t>أساليب إدارة الصّراع التنظيمي</a:t>
            </a:r>
            <a:endParaRPr lang="en-US" sz="2400" b="0" dirty="0">
              <a:solidFill>
                <a:schemeClr val="tx1"/>
              </a:solidFill>
              <a:latin typeface="Alexandria" pitchFamily="2" charset="-78"/>
              <a:cs typeface="Alexandria" pitchFamily="2" charset="-78"/>
            </a:endParaRPr>
          </a:p>
        </p:txBody>
      </p:sp>
      <p:sp>
        <p:nvSpPr>
          <p:cNvPr id="61" name="Rectangle 60">
            <a:extLst>
              <a:ext uri="{FF2B5EF4-FFF2-40B4-BE49-F238E27FC236}">
                <a16:creationId xmlns:a16="http://schemas.microsoft.com/office/drawing/2014/main" id="{61C8AA56-66AC-4954-8452-1E6147FEC4F7}"/>
              </a:ext>
            </a:extLst>
          </p:cNvPr>
          <p:cNvSpPr/>
          <p:nvPr/>
        </p:nvSpPr>
        <p:spPr>
          <a:xfrm>
            <a:off x="8332125" y="3690245"/>
            <a:ext cx="184731" cy="830997"/>
          </a:xfrm>
          <a:prstGeom prst="rect">
            <a:avLst/>
          </a:prstGeom>
        </p:spPr>
        <p:txBody>
          <a:bodyPr wrap="none">
            <a:spAutoFit/>
          </a:bodyPr>
          <a:lstStyle/>
          <a:p>
            <a:pPr algn="ctr"/>
            <a:endParaRPr lang="en-US" altLang="ko-KR" sz="2400" b="1" dirty="0">
              <a:solidFill>
                <a:schemeClr val="bg1"/>
              </a:solidFill>
              <a:latin typeface="Alexandria" pitchFamily="2" charset="-78"/>
              <a:cs typeface="Alexandria" pitchFamily="2" charset="-78"/>
            </a:endParaRPr>
          </a:p>
          <a:p>
            <a:pPr algn="ctr"/>
            <a:endParaRPr lang="ko-KR" altLang="en-US" sz="2400" b="1" dirty="0">
              <a:solidFill>
                <a:schemeClr val="bg1"/>
              </a:solidFill>
              <a:latin typeface="Alexandria" pitchFamily="2" charset="-78"/>
              <a:cs typeface="Alexandria" pitchFamily="2" charset="-78"/>
            </a:endParaRPr>
          </a:p>
        </p:txBody>
      </p:sp>
      <p:sp>
        <p:nvSpPr>
          <p:cNvPr id="68609" name="Rectangle 1"/>
          <p:cNvSpPr>
            <a:spLocks noChangeArrowheads="1"/>
          </p:cNvSpPr>
          <p:nvPr/>
        </p:nvSpPr>
        <p:spPr bwMode="auto">
          <a:xfrm>
            <a:off x="476028" y="904507"/>
            <a:ext cx="11449272" cy="209288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JO" sz="2000" b="1"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a:t>
            </a:r>
            <a:r>
              <a:rPr kumimoji="0" lang="ar-SA" sz="2000" b="1"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مخطط </a:t>
            </a:r>
            <a:r>
              <a:rPr kumimoji="0" lang="ar-JO" sz="2000" b="1"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ت</a:t>
            </a:r>
            <a:r>
              <a:rPr kumimoji="0" lang="ar-SA" sz="2000" b="1"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وماس وكلمان</a:t>
            </a:r>
            <a:r>
              <a:rPr kumimoji="0" lang="ar-JO" sz="2000" b="1"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a:t>
            </a:r>
            <a:r>
              <a:rPr kumimoji="0" lang="ar-SA" sz="2000" b="1"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 </a:t>
            </a:r>
            <a:endParaRPr kumimoji="0" lang="en-US" sz="2000" b="1"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sz="18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استخدم </a:t>
            </a:r>
            <a:r>
              <a:rPr kumimoji="0" lang="ar-JO" sz="18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ت</a:t>
            </a:r>
            <a:r>
              <a:rPr kumimoji="0" lang="ar-SA" sz="18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وماس وكلمان (</a:t>
            </a:r>
            <a:r>
              <a:rPr kumimoji="0" lang="en-US" sz="1800" b="1"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Thomas &amp;</a:t>
            </a:r>
            <a:r>
              <a:rPr kumimoji="0" lang="en-US" sz="1800" b="1" i="0" u="none" strike="noStrike" cap="none" normalizeH="0" baseline="0" dirty="0" err="1">
                <a:ln>
                  <a:noFill/>
                </a:ln>
                <a:solidFill>
                  <a:schemeClr val="tx1"/>
                </a:solidFill>
                <a:effectLst/>
                <a:latin typeface="Alexandria" pitchFamily="2" charset="-78"/>
                <a:ea typeface="Times New Roman" pitchFamily="18" charset="0"/>
                <a:cs typeface="Alexandria" pitchFamily="2" charset="-78"/>
              </a:rPr>
              <a:t>kilman</a:t>
            </a:r>
            <a:r>
              <a:rPr kumimoji="0" lang="en-US" sz="1800" b="1"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 </a:t>
            </a:r>
            <a:r>
              <a:rPr kumimoji="0" lang="ar-SA" sz="18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 مخططاً له بعدان يحددان سلوك الفرد , حيث يمكن تصنيف هذا السلوك على طول هذين البعدين وهما:</a:t>
            </a:r>
            <a:endParaRPr kumimoji="0" lang="en-US" sz="1800"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sz="1800" b="1"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بُعد التعاون</a:t>
            </a:r>
            <a:r>
              <a:rPr kumimoji="0" lang="ar-JO" sz="1800" b="1"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a:t>
            </a:r>
            <a:r>
              <a:rPr kumimoji="0" lang="ar-SA" sz="1800" b="1"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 </a:t>
            </a:r>
            <a:r>
              <a:rPr kumimoji="0" lang="ar-SA" sz="18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يحدد هذا البعد الدرجة التي يصلها الفرد في إشباع حاجات الطرف ال</a:t>
            </a:r>
            <a:r>
              <a:rPr kumimoji="0" lang="ar-JO" sz="18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آ</a:t>
            </a:r>
            <a:r>
              <a:rPr kumimoji="0" lang="ar-SA" sz="18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خر.</a:t>
            </a:r>
            <a:endParaRPr kumimoji="0" lang="en-US" sz="1800"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1" eaLnBrk="0" fontAlgn="base" latinLnBrk="0" hangingPunct="0">
              <a:lnSpc>
                <a:spcPct val="100000"/>
              </a:lnSpc>
              <a:spcBef>
                <a:spcPct val="0"/>
              </a:spcBef>
              <a:spcAft>
                <a:spcPct val="0"/>
              </a:spcAft>
              <a:buClrTx/>
              <a:buSzTx/>
              <a:tabLst/>
            </a:pPr>
            <a:r>
              <a:rPr kumimoji="0" lang="ar-JO" sz="1800" b="1"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ب</a:t>
            </a:r>
            <a:r>
              <a:rPr kumimoji="0" lang="ar-SA" sz="1800" b="1"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عد الحزم </a:t>
            </a:r>
            <a:r>
              <a:rPr kumimoji="0" lang="ar-JO" sz="1800" b="1"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a:t>
            </a:r>
            <a:r>
              <a:rPr kumimoji="0" lang="ar-SA" sz="18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يحدد هذا البعد الدرجة التي يصل إليها الفرد في إشباع حاجاته .</a:t>
            </a:r>
            <a:endParaRPr kumimoji="0" lang="en-US" sz="18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ar-SA" sz="1800" b="1"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وي</a:t>
            </a:r>
            <a:r>
              <a:rPr kumimoji="0" lang="ar-JO" sz="1800" b="1"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نت</a:t>
            </a:r>
            <a:r>
              <a:rPr kumimoji="0" lang="ar-SA" sz="1800" b="1"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ج من توحيد هذين البعدين خمس</a:t>
            </a:r>
            <a:r>
              <a:rPr kumimoji="0" lang="ar-JO" sz="1800" b="1"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ة</a:t>
            </a:r>
            <a:r>
              <a:rPr kumimoji="0" lang="ar-SA" sz="1800" b="1"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 أساليب لإدارة الصّراع</a:t>
            </a:r>
            <a:r>
              <a:rPr kumimoji="0" lang="ar-AE" sz="1800" b="1"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 وهي:</a:t>
            </a:r>
            <a:endParaRPr kumimoji="0" lang="ar-JO" sz="1800" b="1" i="0" u="none" strike="noStrike" cap="none" normalizeH="0" baseline="0" dirty="0">
              <a:ln>
                <a:noFill/>
              </a:ln>
              <a:solidFill>
                <a:schemeClr val="tx1"/>
              </a:solidFill>
              <a:effectLst/>
              <a:latin typeface="Alexandria" pitchFamily="2" charset="-78"/>
              <a:ea typeface="Times New Roman" pitchFamily="18" charset="0"/>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Alexandria" pitchFamily="2" charset="-78"/>
                <a:cs typeface="Alexandria" pitchFamily="2" charset="-78"/>
              </a:rPr>
              <a:t> </a:t>
            </a:r>
          </a:p>
        </p:txBody>
      </p:sp>
      <p:pic>
        <p:nvPicPr>
          <p:cNvPr id="21" name="Picture 2">
            <a:extLst>
              <a:ext uri="{FF2B5EF4-FFF2-40B4-BE49-F238E27FC236}">
                <a16:creationId xmlns:a16="http://schemas.microsoft.com/office/drawing/2014/main" id="{A2FFB6DD-6805-4E9D-9C86-3F18FF4C974C}"/>
              </a:ext>
            </a:extLst>
          </p:cNvPr>
          <p:cNvPicPr>
            <a:picLocks noChangeAspect="1" noChangeArrowheads="1"/>
          </p:cNvPicPr>
          <p:nvPr/>
        </p:nvPicPr>
        <p:blipFill>
          <a:blip r:embed="rId4">
            <a:duotone>
              <a:prstClr val="black"/>
              <a:schemeClr val="accent5">
                <a:tint val="45000"/>
                <a:satMod val="400000"/>
              </a:schemeClr>
            </a:duotone>
            <a:extLst>
              <a:ext uri="{BEBA8EAE-BF5A-486C-A8C5-ECC9F3942E4B}">
                <a14:imgProps xmlns:a14="http://schemas.microsoft.com/office/drawing/2010/main">
                  <a14:imgLayer r:embed="rId5">
                    <a14:imgEffect>
                      <a14:colorTemperature colorTemp="9329"/>
                    </a14:imgEffect>
                    <a14:imgEffect>
                      <a14:saturation sat="0"/>
                    </a14:imgEffect>
                    <a14:imgEffect>
                      <a14:brightnessContrast bright="20000"/>
                    </a14:imgEffect>
                  </a14:imgLayer>
                </a14:imgProps>
              </a:ext>
            </a:extLst>
          </a:blip>
          <a:srcRect/>
          <a:stretch>
            <a:fillRect/>
          </a:stretch>
        </p:blipFill>
        <p:spPr bwMode="auto">
          <a:xfrm>
            <a:off x="3680791" y="2924944"/>
            <a:ext cx="8247855" cy="393305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22" name="TextBox 21">
            <a:extLst>
              <a:ext uri="{FF2B5EF4-FFF2-40B4-BE49-F238E27FC236}">
                <a16:creationId xmlns:a16="http://schemas.microsoft.com/office/drawing/2014/main" id="{A322EC1E-3372-4F33-A63C-E66C1B48B2AC}"/>
              </a:ext>
            </a:extLst>
          </p:cNvPr>
          <p:cNvSpPr txBox="1"/>
          <p:nvPr/>
        </p:nvSpPr>
        <p:spPr>
          <a:xfrm>
            <a:off x="308568" y="3065492"/>
            <a:ext cx="3121623" cy="3743974"/>
          </a:xfrm>
          <a:prstGeom prst="rect">
            <a:avLst/>
          </a:prstGeom>
          <a:solidFill>
            <a:schemeClr val="lt1"/>
          </a:solidFill>
        </p:spPr>
        <p:txBody>
          <a:bodyPr wrap="square">
            <a:spAutoFit/>
          </a:bodyPr>
          <a:lstStyle/>
          <a:p>
            <a:pPr algn="ctr">
              <a:lnSpc>
                <a:spcPct val="150000"/>
              </a:lnSpc>
            </a:pPr>
            <a:r>
              <a:rPr lang="ar-JO" sz="1600" dirty="0">
                <a:solidFill>
                  <a:schemeClr val="tx1"/>
                </a:solidFill>
                <a:latin typeface="Alexandria" pitchFamily="2" charset="-78"/>
                <a:cs typeface="Alexandria" pitchFamily="2" charset="-78"/>
              </a:rPr>
              <a:t>الحزم العالي والتعاون العالي: </a:t>
            </a:r>
            <a:r>
              <a:rPr lang="ar-JO" sz="1600" b="1" dirty="0">
                <a:solidFill>
                  <a:schemeClr val="tx1"/>
                </a:solidFill>
                <a:latin typeface="Alexandria" pitchFamily="2" charset="-78"/>
                <a:cs typeface="Alexandria" pitchFamily="2" charset="-78"/>
              </a:rPr>
              <a:t>التعاون</a:t>
            </a:r>
          </a:p>
          <a:p>
            <a:pPr algn="ctr">
              <a:lnSpc>
                <a:spcPct val="150000"/>
              </a:lnSpc>
            </a:pPr>
            <a:r>
              <a:rPr lang="ar-JO" sz="1600" dirty="0">
                <a:solidFill>
                  <a:schemeClr val="tx1"/>
                </a:solidFill>
                <a:latin typeface="Alexandria" pitchFamily="2" charset="-78"/>
                <a:cs typeface="Alexandria" pitchFamily="2" charset="-78"/>
              </a:rPr>
              <a:t>الحزم العالي والتعاون المنخفض: </a:t>
            </a:r>
            <a:r>
              <a:rPr lang="ar-JO" sz="1600" b="1" dirty="0">
                <a:solidFill>
                  <a:schemeClr val="tx1"/>
                </a:solidFill>
                <a:latin typeface="Alexandria" pitchFamily="2" charset="-78"/>
                <a:cs typeface="Alexandria" pitchFamily="2" charset="-78"/>
              </a:rPr>
              <a:t>المنافسة</a:t>
            </a:r>
          </a:p>
          <a:p>
            <a:pPr algn="ctr">
              <a:lnSpc>
                <a:spcPct val="150000"/>
              </a:lnSpc>
            </a:pPr>
            <a:r>
              <a:rPr lang="ar-JO" sz="1600" dirty="0">
                <a:solidFill>
                  <a:schemeClr val="tx1"/>
                </a:solidFill>
                <a:latin typeface="Alexandria" pitchFamily="2" charset="-78"/>
                <a:cs typeface="Alexandria" pitchFamily="2" charset="-78"/>
              </a:rPr>
              <a:t>الحزم المنخفض والتعاون العالي: التنازل</a:t>
            </a:r>
          </a:p>
          <a:p>
            <a:pPr algn="ctr">
              <a:lnSpc>
                <a:spcPct val="150000"/>
              </a:lnSpc>
            </a:pPr>
            <a:r>
              <a:rPr lang="ar-JO" sz="1600" dirty="0">
                <a:solidFill>
                  <a:schemeClr val="tx1"/>
                </a:solidFill>
                <a:latin typeface="Alexandria" pitchFamily="2" charset="-78"/>
                <a:cs typeface="Alexandria" pitchFamily="2" charset="-78"/>
              </a:rPr>
              <a:t>انخفاض الحزم وانخفاض التعاون: </a:t>
            </a:r>
            <a:r>
              <a:rPr lang="ar-JO" sz="1600" b="1" dirty="0">
                <a:solidFill>
                  <a:schemeClr val="tx1"/>
                </a:solidFill>
                <a:latin typeface="Alexandria" pitchFamily="2" charset="-78"/>
                <a:cs typeface="Alexandria" pitchFamily="2" charset="-78"/>
              </a:rPr>
              <a:t>التجنب</a:t>
            </a:r>
          </a:p>
          <a:p>
            <a:pPr algn="ctr">
              <a:lnSpc>
                <a:spcPct val="150000"/>
              </a:lnSpc>
            </a:pPr>
            <a:r>
              <a:rPr lang="ar-JO" sz="1600" dirty="0">
                <a:solidFill>
                  <a:schemeClr val="tx1"/>
                </a:solidFill>
                <a:latin typeface="Alexandria" pitchFamily="2" charset="-78"/>
                <a:cs typeface="Alexandria" pitchFamily="2" charset="-78"/>
              </a:rPr>
              <a:t>اعتدال الحزم واعتدال التعاون: </a:t>
            </a:r>
            <a:r>
              <a:rPr lang="ar-JO" sz="1600" b="1" dirty="0">
                <a:solidFill>
                  <a:schemeClr val="tx1"/>
                </a:solidFill>
                <a:latin typeface="Alexandria" pitchFamily="2" charset="-78"/>
                <a:cs typeface="Alexandria" pitchFamily="2" charset="-78"/>
              </a:rPr>
              <a:t>الوسطية</a:t>
            </a:r>
            <a:endParaRPr lang="en-GB" sz="1600" b="1" dirty="0">
              <a:solidFill>
                <a:schemeClr val="tx1"/>
              </a:solidFill>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5C226796-3E19-9629-53B5-6420813D5AE9}"/>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pic>
        <p:nvPicPr>
          <p:cNvPr id="3" name="Audio 6">
            <a:hlinkClick r:id="" action="ppaction://media"/>
            <a:extLst>
              <a:ext uri="{FF2B5EF4-FFF2-40B4-BE49-F238E27FC236}">
                <a16:creationId xmlns:a16="http://schemas.microsoft.com/office/drawing/2014/main" id="{EA7AA187-A8E1-D668-AD2B-1A5FB0A937E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722100" y="6388100"/>
            <a:ext cx="406400" cy="406400"/>
          </a:xfrm>
          <a:prstGeom prst="rect">
            <a:avLst/>
          </a:prstGeom>
        </p:spPr>
      </p:pic>
    </p:spTree>
    <p:extLst>
      <p:ext uri="{BB962C8B-B14F-4D97-AF65-F5344CB8AC3E}">
        <p14:creationId xmlns:p14="http://schemas.microsoft.com/office/powerpoint/2010/main" val="343133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7605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Oval 8"/>
          <p:cNvSpPr/>
          <p:nvPr/>
        </p:nvSpPr>
        <p:spPr>
          <a:xfrm>
            <a:off x="8130897" y="2828107"/>
            <a:ext cx="2603708" cy="1824203"/>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400" b="1" dirty="0">
                <a:solidFill>
                  <a:srgbClr val="002060"/>
                </a:solidFill>
                <a:latin typeface="Alexandria" pitchFamily="2" charset="-78"/>
                <a:cs typeface="Alexandria" pitchFamily="2" charset="-78"/>
              </a:rPr>
              <a:t>استراتيجية</a:t>
            </a:r>
          </a:p>
          <a:p>
            <a:pPr algn="ctr"/>
            <a:r>
              <a:rPr lang="ar-JO" altLang="ko-KR" sz="2400" b="1" dirty="0">
                <a:solidFill>
                  <a:srgbClr val="002060"/>
                </a:solidFill>
                <a:latin typeface="Alexandria" pitchFamily="2" charset="-78"/>
                <a:cs typeface="Alexandria" pitchFamily="2" charset="-78"/>
              </a:rPr>
              <a:t>الخسارة الكاملة</a:t>
            </a:r>
            <a:endParaRPr lang="ko-KR" altLang="en-US" sz="2400" b="1" dirty="0">
              <a:solidFill>
                <a:srgbClr val="002060"/>
              </a:solidFill>
              <a:latin typeface="Alexandria" pitchFamily="2" charset="-78"/>
            </a:endParaRPr>
          </a:p>
        </p:txBody>
      </p:sp>
      <p:sp>
        <p:nvSpPr>
          <p:cNvPr id="10" name="Oval 9"/>
          <p:cNvSpPr/>
          <p:nvPr/>
        </p:nvSpPr>
        <p:spPr>
          <a:xfrm>
            <a:off x="1071374" y="2668851"/>
            <a:ext cx="2907287" cy="1824203"/>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400" b="1" dirty="0">
                <a:solidFill>
                  <a:srgbClr val="002060"/>
                </a:solidFill>
                <a:latin typeface="Alexandria" pitchFamily="2" charset="-78"/>
                <a:cs typeface="Alexandria" pitchFamily="2" charset="-78"/>
              </a:rPr>
              <a:t>استراتيجية</a:t>
            </a:r>
          </a:p>
          <a:p>
            <a:pPr algn="ctr"/>
            <a:r>
              <a:rPr lang="ar-JO" altLang="ko-KR" sz="2400" b="1" dirty="0">
                <a:solidFill>
                  <a:srgbClr val="002060"/>
                </a:solidFill>
                <a:latin typeface="Alexandria" pitchFamily="2" charset="-78"/>
                <a:cs typeface="Alexandria" pitchFamily="2" charset="-78"/>
              </a:rPr>
              <a:t>يكسب فيها طرف واحد</a:t>
            </a:r>
            <a:endParaRPr lang="ko-KR" altLang="en-US" sz="2400" b="1" dirty="0">
              <a:solidFill>
                <a:srgbClr val="002060"/>
              </a:solidFill>
              <a:latin typeface="Alexandria" pitchFamily="2" charset="-78"/>
            </a:endParaRPr>
          </a:p>
        </p:txBody>
      </p:sp>
      <p:sp>
        <p:nvSpPr>
          <p:cNvPr id="12" name="Oval 11"/>
          <p:cNvSpPr/>
          <p:nvPr/>
        </p:nvSpPr>
        <p:spPr>
          <a:xfrm>
            <a:off x="4777700" y="3669800"/>
            <a:ext cx="2593984" cy="1646508"/>
          </a:xfrm>
          <a:prstGeom prst="ellipse">
            <a:avLst/>
          </a:prstGeom>
          <a:solidFill>
            <a:srgbClr val="00B0F0"/>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13" name="Oval 12"/>
          <p:cNvSpPr/>
          <p:nvPr/>
        </p:nvSpPr>
        <p:spPr>
          <a:xfrm>
            <a:off x="3116117" y="245660"/>
            <a:ext cx="6362177" cy="1744727"/>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SA" sz="2400" b="1" dirty="0">
                <a:solidFill>
                  <a:srgbClr val="002060"/>
                </a:solidFill>
                <a:latin typeface="Alexandria" pitchFamily="2" charset="-78"/>
                <a:cs typeface="Alexandria" pitchFamily="2" charset="-78"/>
              </a:rPr>
              <a:t>استراتيجي</a:t>
            </a:r>
            <a:r>
              <a:rPr lang="ar-JO" sz="2400" b="1" dirty="0">
                <a:solidFill>
                  <a:srgbClr val="002060"/>
                </a:solidFill>
                <a:latin typeface="Alexandria" pitchFamily="2" charset="-78"/>
                <a:cs typeface="Alexandria" pitchFamily="2" charset="-78"/>
              </a:rPr>
              <a:t>ات</a:t>
            </a:r>
            <a:r>
              <a:rPr lang="ar-SA" sz="2400" b="1" dirty="0">
                <a:solidFill>
                  <a:srgbClr val="002060"/>
                </a:solidFill>
                <a:latin typeface="Alexandria" pitchFamily="2" charset="-78"/>
                <a:cs typeface="Alexandria" pitchFamily="2" charset="-78"/>
              </a:rPr>
              <a:t> حل الصّراع </a:t>
            </a:r>
            <a:r>
              <a:rPr lang="ar-JO" sz="2400" b="1" dirty="0">
                <a:solidFill>
                  <a:srgbClr val="002060"/>
                </a:solidFill>
                <a:latin typeface="Alexandria" pitchFamily="2" charset="-78"/>
                <a:cs typeface="Alexandria" pitchFamily="2" charset="-78"/>
              </a:rPr>
              <a:t>بين الأفراد</a:t>
            </a:r>
            <a:endParaRPr lang="ko-KR" altLang="en-US" sz="2400" dirty="0">
              <a:solidFill>
                <a:srgbClr val="002060"/>
              </a:solidFill>
              <a:latin typeface="Alexandria" pitchFamily="2" charset="-78"/>
            </a:endParaRPr>
          </a:p>
        </p:txBody>
      </p:sp>
      <p:sp>
        <p:nvSpPr>
          <p:cNvPr id="8" name="Up Arrow 7"/>
          <p:cNvSpPr/>
          <p:nvPr/>
        </p:nvSpPr>
        <p:spPr>
          <a:xfrm>
            <a:off x="5723560" y="3016201"/>
            <a:ext cx="646176" cy="675391"/>
          </a:xfrm>
          <a:prstGeom prst="upArrow">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33" name="Up Arrow 32"/>
          <p:cNvSpPr/>
          <p:nvPr/>
        </p:nvSpPr>
        <p:spPr>
          <a:xfrm rot="19054844">
            <a:off x="7637944" y="2534962"/>
            <a:ext cx="646176" cy="1040203"/>
          </a:xfrm>
          <a:prstGeom prst="upArrow">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34" name="Up Arrow 33"/>
          <p:cNvSpPr/>
          <p:nvPr/>
        </p:nvSpPr>
        <p:spPr>
          <a:xfrm rot="2888182">
            <a:off x="3410884" y="1875029"/>
            <a:ext cx="646176" cy="1080219"/>
          </a:xfrm>
          <a:prstGeom prst="upArrow">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dirty="0">
              <a:solidFill>
                <a:schemeClr val="accent4">
                  <a:lumMod val="60000"/>
                  <a:lumOff val="40000"/>
                </a:schemeClr>
              </a:solidFill>
              <a:latin typeface="Alexandria" pitchFamily="2" charset="-78"/>
            </a:endParaRPr>
          </a:p>
        </p:txBody>
      </p:sp>
      <p:sp>
        <p:nvSpPr>
          <p:cNvPr id="36" name="Rectangle 35"/>
          <p:cNvSpPr/>
          <p:nvPr/>
        </p:nvSpPr>
        <p:spPr>
          <a:xfrm>
            <a:off x="4993711" y="3867480"/>
            <a:ext cx="2105875" cy="1569660"/>
          </a:xfrm>
          <a:prstGeom prst="rect">
            <a:avLst/>
          </a:prstGeom>
          <a:noFill/>
        </p:spPr>
        <p:txBody>
          <a:bodyPr wrap="square">
            <a:spAutoFit/>
          </a:bodyPr>
          <a:lstStyle/>
          <a:p>
            <a:pPr algn="ctr"/>
            <a:r>
              <a:rPr lang="ar-JO" sz="2400" b="1" dirty="0">
                <a:solidFill>
                  <a:srgbClr val="002060"/>
                </a:solidFill>
                <a:latin typeface="Alexandria" pitchFamily="2" charset="-78"/>
                <a:cs typeface="Alexandria" pitchFamily="2" charset="-78"/>
              </a:rPr>
              <a:t>استراتيجية</a:t>
            </a:r>
            <a:r>
              <a:rPr lang="ar-AE" sz="2400" b="1" dirty="0">
                <a:solidFill>
                  <a:srgbClr val="002060"/>
                </a:solidFill>
                <a:latin typeface="Alexandria" pitchFamily="2" charset="-78"/>
                <a:cs typeface="Alexandria" pitchFamily="2" charset="-78"/>
              </a:rPr>
              <a:t> </a:t>
            </a:r>
            <a:r>
              <a:rPr lang="ar-JO" sz="2400" b="1" dirty="0">
                <a:solidFill>
                  <a:srgbClr val="002060"/>
                </a:solidFill>
                <a:latin typeface="Alexandria" pitchFamily="2" charset="-78"/>
                <a:cs typeface="Alexandria" pitchFamily="2" charset="-78"/>
              </a:rPr>
              <a:t>الكسب للجميع</a:t>
            </a:r>
            <a:endParaRPr lang="ko-KR" altLang="en-US" sz="2400" b="1" dirty="0">
              <a:solidFill>
                <a:srgbClr val="002060"/>
              </a:solidFill>
              <a:latin typeface="Alexandria" pitchFamily="2" charset="-78"/>
              <a:cs typeface="Alexandria" pitchFamily="2" charset="-78"/>
            </a:endParaRPr>
          </a:p>
          <a:p>
            <a:pPr algn="ctr"/>
            <a:endParaRPr lang="en-US" sz="2400" b="1" dirty="0">
              <a:solidFill>
                <a:schemeClr val="bg1"/>
              </a:solidFill>
              <a:latin typeface="Alexandria" pitchFamily="2" charset="-78"/>
              <a:cs typeface="Alexandria" pitchFamily="2" charset="-78"/>
            </a:endParaRPr>
          </a:p>
        </p:txBody>
      </p:sp>
      <p:pic>
        <p:nvPicPr>
          <p:cNvPr id="11" name="Picture 14" descr="صورة ذات صلة"/>
          <p:cNvPicPr>
            <a:picLocks noChangeAspect="1" noChangeArrowheads="1"/>
          </p:cNvPicPr>
          <p:nvPr/>
        </p:nvPicPr>
        <p:blipFill>
          <a:blip r:embed="rId2">
            <a:duotone>
              <a:schemeClr val="accent1">
                <a:shade val="45000"/>
                <a:satMod val="135000"/>
              </a:schemeClr>
              <a:prstClr val="white"/>
            </a:duotone>
          </a:blip>
          <a:srcRect/>
          <a:stretch>
            <a:fillRect/>
          </a:stretch>
        </p:blipFill>
        <p:spPr bwMode="auto">
          <a:xfrm>
            <a:off x="8474131" y="1606157"/>
            <a:ext cx="1817467" cy="1325254"/>
          </a:xfrm>
          <a:prstGeom prst="ellipse">
            <a:avLst/>
          </a:prstGeom>
          <a:ln>
            <a:noFill/>
          </a:ln>
          <a:effectLst>
            <a:softEdge rad="112500"/>
          </a:effectLst>
        </p:spPr>
      </p:pic>
      <p:pic>
        <p:nvPicPr>
          <p:cNvPr id="14" name="Picture 10" descr="صورة ذات صلة"/>
          <p:cNvPicPr>
            <a:picLocks noChangeAspect="1" noChangeArrowheads="1"/>
          </p:cNvPicPr>
          <p:nvPr/>
        </p:nvPicPr>
        <p:blipFill>
          <a:blip r:embed="rId3">
            <a:duotone>
              <a:schemeClr val="accent1">
                <a:shade val="45000"/>
                <a:satMod val="135000"/>
              </a:schemeClr>
              <a:prstClr val="white"/>
            </a:duotone>
          </a:blip>
          <a:srcRect/>
          <a:stretch>
            <a:fillRect/>
          </a:stretch>
        </p:blipFill>
        <p:spPr bwMode="auto">
          <a:xfrm>
            <a:off x="4959491" y="1858146"/>
            <a:ext cx="2105876" cy="1421103"/>
          </a:xfrm>
          <a:prstGeom prst="ellipse">
            <a:avLst/>
          </a:prstGeom>
          <a:solidFill>
            <a:srgbClr val="00B0F0"/>
          </a:solidFill>
          <a:ln>
            <a:noFill/>
          </a:ln>
          <a:effectLst>
            <a:softEdge rad="112500"/>
          </a:effectLst>
        </p:spPr>
      </p:pic>
      <p:sp>
        <p:nvSpPr>
          <p:cNvPr id="55298" name="AutoShape 2" descr="الصراع داخل منظومة العمل المؤسسي , أسباب وحلول"/>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dirty="0">
              <a:latin typeface="Alexandria" pitchFamily="2" charset="-78"/>
              <a:cs typeface="Alexandria" pitchFamily="2" charset="-78"/>
            </a:endParaRPr>
          </a:p>
        </p:txBody>
      </p:sp>
      <p:pic>
        <p:nvPicPr>
          <p:cNvPr id="55300" name="Picture 4" descr="https://www.najafpost.com/static/uploads/articles/1551024452054051e3677a9721b839ffb041b16228.jpg"/>
          <p:cNvPicPr>
            <a:picLocks noChangeAspect="1" noChangeArrowheads="1"/>
          </p:cNvPicPr>
          <p:nvPr/>
        </p:nvPicPr>
        <p:blipFill>
          <a:blip r:embed="rId4" cstate="print">
            <a:duotone>
              <a:schemeClr val="accent1">
                <a:shade val="45000"/>
                <a:satMod val="135000"/>
              </a:schemeClr>
              <a:prstClr val="white"/>
            </a:duotone>
            <a:extLst>
              <a:ext uri="{BEBA8EAE-BF5A-486C-A8C5-ECC9F3942E4B}">
                <a14:imgProps xmlns:a14="http://schemas.microsoft.com/office/drawing/2010/main">
                  <a14:imgLayer r:embed="rId5">
                    <a14:imgEffect>
                      <a14:colorTemperature colorTemp="8800"/>
                    </a14:imgEffect>
                  </a14:imgLayer>
                </a14:imgProps>
              </a:ext>
            </a:extLst>
          </a:blip>
          <a:srcRect/>
          <a:stretch>
            <a:fillRect/>
          </a:stretch>
        </p:blipFill>
        <p:spPr bwMode="auto">
          <a:xfrm>
            <a:off x="1675359" y="1480960"/>
            <a:ext cx="1899757" cy="1382486"/>
          </a:xfrm>
          <a:prstGeom prst="ellipse">
            <a:avLst/>
          </a:prstGeom>
          <a:ln>
            <a:noFill/>
          </a:ln>
          <a:effectLst>
            <a:softEdge rad="112500"/>
          </a:effectLst>
        </p:spPr>
      </p:pic>
      <p:pic>
        <p:nvPicPr>
          <p:cNvPr id="4" name="Graphic 21">
            <a:extLst>
              <a:ext uri="{FF2B5EF4-FFF2-40B4-BE49-F238E27FC236}">
                <a16:creationId xmlns:a16="http://schemas.microsoft.com/office/drawing/2014/main" id="{93E010C0-C934-BC4E-43FF-23B160F17E23}"/>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sp>
        <p:nvSpPr>
          <p:cNvPr id="6" name="TextBox 5">
            <a:extLst>
              <a:ext uri="{FF2B5EF4-FFF2-40B4-BE49-F238E27FC236}">
                <a16:creationId xmlns:a16="http://schemas.microsoft.com/office/drawing/2014/main" id="{D734BE48-69FC-798B-90AD-A3CB48B2CD5D}"/>
              </a:ext>
            </a:extLst>
          </p:cNvPr>
          <p:cNvSpPr txBox="1"/>
          <p:nvPr/>
        </p:nvSpPr>
        <p:spPr>
          <a:xfrm>
            <a:off x="695400" y="4522488"/>
            <a:ext cx="2762710" cy="1384995"/>
          </a:xfrm>
          <a:prstGeom prst="rect">
            <a:avLst/>
          </a:prstGeom>
          <a:noFill/>
        </p:spPr>
        <p:txBody>
          <a:bodyPr wrap="square">
            <a:spAutoFit/>
          </a:bodyPr>
          <a:lstStyle/>
          <a:p>
            <a:pPr algn="just" rtl="1"/>
            <a:r>
              <a:rPr kumimoji="0" lang="ar-AE"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في هذه الاستراتيجية </a:t>
            </a:r>
            <a:r>
              <a:rPr lang="ar-AE" dirty="0">
                <a:latin typeface="Alexandria" pitchFamily="2" charset="-78"/>
                <a:cs typeface="Alexandria" pitchFamily="2" charset="-78"/>
              </a:rPr>
              <a:t>ي</a:t>
            </a:r>
            <a:r>
              <a:rPr kumimoji="0" lang="ar-JO"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حقق </a:t>
            </a:r>
            <a:r>
              <a:rPr kumimoji="0" lang="ar-AE"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فيها أحد أطراف</a:t>
            </a:r>
            <a:r>
              <a:rPr kumimoji="0" lang="ar-JO"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الصراع رغباته على حساب رغبات أو أهداف </a:t>
            </a:r>
            <a:r>
              <a:rPr kumimoji="0" lang="ar-AE"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الآ</a:t>
            </a:r>
            <a:r>
              <a:rPr kumimoji="0" lang="ar-JO"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خر. و طالما أن جذور الصراع لم تحل فإن هناك احتمال لتكراره في المستقبل</a:t>
            </a:r>
            <a:endParaRPr lang="en-US" dirty="0">
              <a:latin typeface="Alexandria" pitchFamily="2" charset="-78"/>
              <a:cs typeface="Alexandria" pitchFamily="2" charset="-78"/>
            </a:endParaRPr>
          </a:p>
        </p:txBody>
      </p:sp>
      <p:sp>
        <p:nvSpPr>
          <p:cNvPr id="16" name="TextBox 15">
            <a:extLst>
              <a:ext uri="{FF2B5EF4-FFF2-40B4-BE49-F238E27FC236}">
                <a16:creationId xmlns:a16="http://schemas.microsoft.com/office/drawing/2014/main" id="{23DDAE4E-C20C-FCE6-BEA3-6B9AA71F7D22}"/>
              </a:ext>
            </a:extLst>
          </p:cNvPr>
          <p:cNvSpPr txBox="1"/>
          <p:nvPr/>
        </p:nvSpPr>
        <p:spPr>
          <a:xfrm>
            <a:off x="4046575" y="5353490"/>
            <a:ext cx="3701515" cy="1384995"/>
          </a:xfrm>
          <a:prstGeom prst="rect">
            <a:avLst/>
          </a:prstGeom>
          <a:noFill/>
        </p:spPr>
        <p:txBody>
          <a:bodyPr wrap="square">
            <a:spAutoFit/>
          </a:bodyPr>
          <a:lstStyle/>
          <a:p>
            <a:pPr algn="just" rtl="1" fontAlgn="t"/>
            <a:r>
              <a:rPr lang="ar-AE" i="0" dirty="0">
                <a:solidFill>
                  <a:schemeClr val="tx1"/>
                </a:solidFill>
                <a:effectLst/>
                <a:latin typeface="Alexandria" pitchFamily="2" charset="-78"/>
                <a:cs typeface="Alexandria" pitchFamily="2" charset="-78"/>
              </a:rPr>
              <a:t>تتمثل من خلال إيجاد </a:t>
            </a:r>
            <a:r>
              <a:rPr lang="ar-JO" i="0" dirty="0">
                <a:solidFill>
                  <a:schemeClr val="tx1"/>
                </a:solidFill>
                <a:effectLst/>
                <a:latin typeface="Alexandria" pitchFamily="2" charset="-78"/>
                <a:cs typeface="Alexandria" pitchFamily="2" charset="-78"/>
              </a:rPr>
              <a:t>حل وسط</a:t>
            </a:r>
            <a:r>
              <a:rPr lang="ar-AE" i="0" dirty="0">
                <a:solidFill>
                  <a:schemeClr val="tx1"/>
                </a:solidFill>
                <a:effectLst/>
                <a:latin typeface="Alexandria" pitchFamily="2" charset="-78"/>
                <a:cs typeface="Alexandria" pitchFamily="2" charset="-78"/>
              </a:rPr>
              <a:t>ي</a:t>
            </a:r>
            <a:endParaRPr lang="ar-JO" i="0" dirty="0">
              <a:solidFill>
                <a:schemeClr val="tx1"/>
              </a:solidFill>
              <a:effectLst/>
              <a:latin typeface="Alexandria" pitchFamily="2" charset="-78"/>
              <a:cs typeface="Alexandria" pitchFamily="2" charset="-78"/>
            </a:endParaRPr>
          </a:p>
          <a:p>
            <a:pPr algn="just" rtl="1" fontAlgn="t"/>
            <a:r>
              <a:rPr lang="ar-JO" i="0" dirty="0">
                <a:solidFill>
                  <a:schemeClr val="tx1"/>
                </a:solidFill>
                <a:effectLst/>
                <a:latin typeface="Alexandria" pitchFamily="2" charset="-78"/>
                <a:cs typeface="Alexandria" pitchFamily="2" charset="-78"/>
              </a:rPr>
              <a:t>بين ال</a:t>
            </a:r>
            <a:r>
              <a:rPr lang="ar-AE" i="0" dirty="0">
                <a:solidFill>
                  <a:schemeClr val="tx1"/>
                </a:solidFill>
                <a:effectLst/>
                <a:latin typeface="Alexandria" pitchFamily="2" charset="-78"/>
                <a:cs typeface="Alexandria" pitchFamily="2" charset="-78"/>
              </a:rPr>
              <a:t>أطراف المتصارعة جميعها</a:t>
            </a:r>
            <a:r>
              <a:rPr lang="ar-JO" i="0" dirty="0">
                <a:solidFill>
                  <a:schemeClr val="tx1"/>
                </a:solidFill>
                <a:effectLst/>
                <a:latin typeface="Alexandria" pitchFamily="2" charset="-78"/>
                <a:cs typeface="Alexandria" pitchFamily="2" charset="-78"/>
              </a:rPr>
              <a:t>. وتتمثل هذه </a:t>
            </a:r>
            <a:r>
              <a:rPr lang="ar-AE" i="0" dirty="0">
                <a:solidFill>
                  <a:schemeClr val="tx1"/>
                </a:solidFill>
                <a:effectLst/>
                <a:latin typeface="Alexandria" pitchFamily="2" charset="-78"/>
                <a:cs typeface="Alexandria" pitchFamily="2" charset="-78"/>
              </a:rPr>
              <a:t>الا</a:t>
            </a:r>
            <a:r>
              <a:rPr lang="ar-JO" i="0" dirty="0">
                <a:solidFill>
                  <a:schemeClr val="tx1"/>
                </a:solidFill>
                <a:effectLst/>
                <a:latin typeface="Alexandria" pitchFamily="2" charset="-78"/>
                <a:cs typeface="Alexandria" pitchFamily="2" charset="-78"/>
              </a:rPr>
              <a:t>ستراتيجية بأنها يحل الصراع من منظور المصلحة المشتركة الحلول الوسط هي طريقة شائعة وفعالة للغاية في كثير من الأحيان لحل النزاعات</a:t>
            </a:r>
            <a:endParaRPr lang="en-US" dirty="0">
              <a:latin typeface="Alexandria" pitchFamily="2" charset="-78"/>
              <a:cs typeface="Alexandria" pitchFamily="2" charset="-78"/>
            </a:endParaRPr>
          </a:p>
        </p:txBody>
      </p:sp>
      <p:sp>
        <p:nvSpPr>
          <p:cNvPr id="18" name="TextBox 17">
            <a:extLst>
              <a:ext uri="{FF2B5EF4-FFF2-40B4-BE49-F238E27FC236}">
                <a16:creationId xmlns:a16="http://schemas.microsoft.com/office/drawing/2014/main" id="{5082578F-F394-B621-B561-7D03509C2DB5}"/>
              </a:ext>
            </a:extLst>
          </p:cNvPr>
          <p:cNvSpPr txBox="1"/>
          <p:nvPr/>
        </p:nvSpPr>
        <p:spPr>
          <a:xfrm>
            <a:off x="8832304" y="4852364"/>
            <a:ext cx="2456859" cy="1384995"/>
          </a:xfrm>
          <a:prstGeom prst="rect">
            <a:avLst/>
          </a:prstGeom>
          <a:noFill/>
        </p:spPr>
        <p:txBody>
          <a:bodyPr wrap="square">
            <a:spAutoFit/>
          </a:bodyPr>
          <a:lstStyle/>
          <a:p>
            <a:pPr algn="just" rtl="1"/>
            <a:r>
              <a:rPr lang="ar-JO" dirty="0">
                <a:latin typeface="Alexandria" pitchFamily="2" charset="-78"/>
                <a:cs typeface="Alexandria" pitchFamily="2" charset="-78"/>
              </a:rPr>
              <a:t>خسارة جميع أطراف الصراع: وهذه ا</a:t>
            </a:r>
            <a:r>
              <a:rPr lang="ar-AE" dirty="0">
                <a:latin typeface="Alexandria" pitchFamily="2" charset="-78"/>
                <a:cs typeface="Alexandria" pitchFamily="2" charset="-78"/>
              </a:rPr>
              <a:t>لا</a:t>
            </a:r>
            <a:r>
              <a:rPr lang="ar-JO" dirty="0">
                <a:latin typeface="Alexandria" pitchFamily="2" charset="-78"/>
                <a:cs typeface="Alexandria" pitchFamily="2" charset="-78"/>
              </a:rPr>
              <a:t>ستراتيجية </a:t>
            </a:r>
            <a:r>
              <a:rPr lang="ar-AE" dirty="0">
                <a:latin typeface="Alexandria" pitchFamily="2" charset="-78"/>
                <a:cs typeface="Alexandria" pitchFamily="2" charset="-78"/>
              </a:rPr>
              <a:t>لا</a:t>
            </a:r>
            <a:r>
              <a:rPr lang="ar-JO" dirty="0">
                <a:latin typeface="Alexandria" pitchFamily="2" charset="-78"/>
                <a:cs typeface="Alexandria" pitchFamily="2" charset="-78"/>
              </a:rPr>
              <a:t> تحقق </a:t>
            </a:r>
            <a:r>
              <a:rPr lang="ar-AE" dirty="0">
                <a:latin typeface="Alexandria" pitchFamily="2" charset="-78"/>
                <a:cs typeface="Alexandria" pitchFamily="2" charset="-78"/>
              </a:rPr>
              <a:t>لأ</a:t>
            </a:r>
            <a:r>
              <a:rPr lang="ar-JO" dirty="0">
                <a:latin typeface="Alexandria" pitchFamily="2" charset="-78"/>
                <a:cs typeface="Alexandria" pitchFamily="2" charset="-78"/>
              </a:rPr>
              <a:t>حد من أطراف الصراع رغباته أو أهدافه الحقيقية و تبقى األسباب الحقيقية للصراع على حالها. </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64696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Oval 6"/>
          <p:cNvSpPr/>
          <p:nvPr/>
        </p:nvSpPr>
        <p:spPr>
          <a:xfrm>
            <a:off x="707836" y="2381388"/>
            <a:ext cx="2237361" cy="191858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sz="2800" dirty="0">
              <a:latin typeface="Alexandria" pitchFamily="2" charset="-78"/>
            </a:endParaRPr>
          </a:p>
        </p:txBody>
      </p:sp>
      <p:sp>
        <p:nvSpPr>
          <p:cNvPr id="9" name="Oval 8"/>
          <p:cNvSpPr/>
          <p:nvPr/>
        </p:nvSpPr>
        <p:spPr>
          <a:xfrm>
            <a:off x="8530505" y="2574932"/>
            <a:ext cx="2552541" cy="1824203"/>
          </a:xfrm>
          <a:prstGeom prst="ellipse">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400" b="1" dirty="0">
                <a:solidFill>
                  <a:srgbClr val="002060"/>
                </a:solidFill>
                <a:latin typeface="Alexandria" pitchFamily="2" charset="-78"/>
                <a:cs typeface="Alexandria" pitchFamily="2" charset="-78"/>
              </a:rPr>
              <a:t>استراتيجية</a:t>
            </a:r>
          </a:p>
          <a:p>
            <a:pPr algn="ctr"/>
            <a:r>
              <a:rPr lang="ar-JO" altLang="ko-KR" sz="2400" b="1" dirty="0">
                <a:solidFill>
                  <a:srgbClr val="002060"/>
                </a:solidFill>
                <a:latin typeface="Alexandria" pitchFamily="2" charset="-78"/>
                <a:cs typeface="Alexandria" pitchFamily="2" charset="-78"/>
              </a:rPr>
              <a:t>التجنب</a:t>
            </a:r>
            <a:endParaRPr lang="ko-KR" altLang="en-US" sz="2400" b="1" dirty="0">
              <a:solidFill>
                <a:srgbClr val="002060"/>
              </a:solidFill>
              <a:latin typeface="Alexandria" pitchFamily="2" charset="-78"/>
            </a:endParaRPr>
          </a:p>
        </p:txBody>
      </p:sp>
      <p:sp>
        <p:nvSpPr>
          <p:cNvPr id="10" name="Oval 9"/>
          <p:cNvSpPr/>
          <p:nvPr/>
        </p:nvSpPr>
        <p:spPr>
          <a:xfrm>
            <a:off x="3037924" y="3520623"/>
            <a:ext cx="2597126" cy="182420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400" b="1" dirty="0">
                <a:solidFill>
                  <a:srgbClr val="002060"/>
                </a:solidFill>
                <a:latin typeface="Alexandria" pitchFamily="2" charset="-78"/>
                <a:cs typeface="Alexandria" pitchFamily="2" charset="-78"/>
              </a:rPr>
              <a:t>استراتيجية</a:t>
            </a:r>
          </a:p>
          <a:p>
            <a:pPr algn="ctr"/>
            <a:r>
              <a:rPr lang="ar-JO" altLang="ko-KR" sz="2400" b="1" dirty="0">
                <a:solidFill>
                  <a:srgbClr val="002060"/>
                </a:solidFill>
                <a:latin typeface="Alexandria" pitchFamily="2" charset="-78"/>
                <a:cs typeface="Alexandria" pitchFamily="2" charset="-78"/>
              </a:rPr>
              <a:t>استخدام القوة</a:t>
            </a:r>
            <a:endParaRPr lang="ko-KR" altLang="en-US" sz="2400" b="1" dirty="0">
              <a:solidFill>
                <a:srgbClr val="002060"/>
              </a:solidFill>
              <a:latin typeface="Alexandria" pitchFamily="2" charset="-78"/>
            </a:endParaRPr>
          </a:p>
        </p:txBody>
      </p:sp>
      <p:sp>
        <p:nvSpPr>
          <p:cNvPr id="12" name="Oval 11"/>
          <p:cNvSpPr/>
          <p:nvPr/>
        </p:nvSpPr>
        <p:spPr>
          <a:xfrm>
            <a:off x="6582732" y="3535497"/>
            <a:ext cx="2112403" cy="1824203"/>
          </a:xfrm>
          <a:prstGeom prst="ellipse">
            <a:avLst/>
          </a:prstGeom>
          <a:solidFill>
            <a:schemeClr val="tx2">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13" name="Oval 12"/>
          <p:cNvSpPr/>
          <p:nvPr/>
        </p:nvSpPr>
        <p:spPr>
          <a:xfrm>
            <a:off x="2757779" y="223854"/>
            <a:ext cx="6001043" cy="2076053"/>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SA" sz="2200" b="1" dirty="0">
                <a:solidFill>
                  <a:schemeClr val="tx1"/>
                </a:solidFill>
                <a:latin typeface="Alexandria" pitchFamily="2" charset="-78"/>
                <a:cs typeface="Alexandria" pitchFamily="2" charset="-78"/>
              </a:rPr>
              <a:t>استراتيجي</a:t>
            </a:r>
            <a:r>
              <a:rPr lang="ar-JO" sz="2200" b="1" dirty="0">
                <a:solidFill>
                  <a:schemeClr val="tx1"/>
                </a:solidFill>
                <a:latin typeface="Alexandria" pitchFamily="2" charset="-78"/>
                <a:cs typeface="Alexandria" pitchFamily="2" charset="-78"/>
              </a:rPr>
              <a:t>ات</a:t>
            </a:r>
            <a:r>
              <a:rPr lang="ar-SA" sz="2200" b="1" dirty="0">
                <a:solidFill>
                  <a:schemeClr val="tx1"/>
                </a:solidFill>
                <a:latin typeface="Alexandria" pitchFamily="2" charset="-78"/>
                <a:cs typeface="Alexandria" pitchFamily="2" charset="-78"/>
              </a:rPr>
              <a:t> </a:t>
            </a:r>
            <a:r>
              <a:rPr lang="ar-AE" sz="2200" b="1" dirty="0">
                <a:solidFill>
                  <a:schemeClr val="tx1"/>
                </a:solidFill>
                <a:latin typeface="Alexandria" pitchFamily="2" charset="-78"/>
                <a:cs typeface="Alexandria" pitchFamily="2" charset="-78"/>
              </a:rPr>
              <a:t>التعامل مع</a:t>
            </a:r>
            <a:r>
              <a:rPr lang="ar-SA" sz="2200" b="1" dirty="0">
                <a:solidFill>
                  <a:schemeClr val="tx1"/>
                </a:solidFill>
                <a:latin typeface="Alexandria" pitchFamily="2" charset="-78"/>
                <a:cs typeface="Alexandria" pitchFamily="2" charset="-78"/>
              </a:rPr>
              <a:t> الصّراع على مستوى المنظمة</a:t>
            </a:r>
            <a:endParaRPr lang="ko-KR" altLang="en-US" sz="2200" b="1" dirty="0">
              <a:solidFill>
                <a:schemeClr val="tx1"/>
              </a:solidFill>
              <a:latin typeface="Alexandria" pitchFamily="2" charset="-78"/>
            </a:endParaRPr>
          </a:p>
        </p:txBody>
      </p:sp>
      <p:sp>
        <p:nvSpPr>
          <p:cNvPr id="36" name="Rectangle 35"/>
          <p:cNvSpPr/>
          <p:nvPr/>
        </p:nvSpPr>
        <p:spPr>
          <a:xfrm>
            <a:off x="6702356" y="4027251"/>
            <a:ext cx="1767223" cy="1200329"/>
          </a:xfrm>
          <a:prstGeom prst="rect">
            <a:avLst/>
          </a:prstGeom>
          <a:noFill/>
        </p:spPr>
        <p:txBody>
          <a:bodyPr wrap="square">
            <a:spAutoFit/>
          </a:bodyPr>
          <a:lstStyle/>
          <a:p>
            <a:pPr algn="ctr"/>
            <a:r>
              <a:rPr lang="ar-JO" sz="2400" b="1" dirty="0">
                <a:solidFill>
                  <a:srgbClr val="002060"/>
                </a:solidFill>
                <a:latin typeface="Alexandria" pitchFamily="2" charset="-78"/>
                <a:cs typeface="Alexandria" pitchFamily="2" charset="-78"/>
              </a:rPr>
              <a:t>استراتيجية</a:t>
            </a:r>
          </a:p>
          <a:p>
            <a:pPr algn="ctr"/>
            <a:r>
              <a:rPr lang="ar-JO" altLang="ko-KR" sz="2400" b="1" dirty="0">
                <a:solidFill>
                  <a:srgbClr val="002060"/>
                </a:solidFill>
                <a:latin typeface="Alexandria" pitchFamily="2" charset="-78"/>
                <a:cs typeface="Alexandria" pitchFamily="2" charset="-78"/>
              </a:rPr>
              <a:t>التهدئة</a:t>
            </a:r>
            <a:endParaRPr lang="ko-KR" altLang="en-US" sz="2400" b="1" dirty="0">
              <a:solidFill>
                <a:srgbClr val="002060"/>
              </a:solidFill>
              <a:latin typeface="Alexandria" pitchFamily="2" charset="-78"/>
              <a:cs typeface="Alexandria" pitchFamily="2" charset="-78"/>
            </a:endParaRPr>
          </a:p>
          <a:p>
            <a:pPr algn="ctr"/>
            <a:endParaRPr lang="en-US" sz="2400" b="1" dirty="0">
              <a:solidFill>
                <a:schemeClr val="bg1"/>
              </a:solidFill>
              <a:latin typeface="Alexandria" pitchFamily="2" charset="-78"/>
              <a:cs typeface="Alexandria" pitchFamily="2" charset="-78"/>
            </a:endParaRPr>
          </a:p>
        </p:txBody>
      </p:sp>
      <p:sp>
        <p:nvSpPr>
          <p:cNvPr id="38" name="Rectangle 37"/>
          <p:cNvSpPr/>
          <p:nvPr/>
        </p:nvSpPr>
        <p:spPr>
          <a:xfrm>
            <a:off x="853004" y="2925179"/>
            <a:ext cx="1780161" cy="830997"/>
          </a:xfrm>
          <a:prstGeom prst="rect">
            <a:avLst/>
          </a:prstGeom>
        </p:spPr>
        <p:txBody>
          <a:bodyPr wrap="square">
            <a:spAutoFit/>
          </a:bodyPr>
          <a:lstStyle/>
          <a:p>
            <a:pPr algn="ctr"/>
            <a:r>
              <a:rPr lang="ar-JO" sz="2400" b="1" dirty="0">
                <a:solidFill>
                  <a:srgbClr val="002060"/>
                </a:solidFill>
                <a:latin typeface="Alexandria" pitchFamily="2" charset="-78"/>
                <a:cs typeface="Alexandria" pitchFamily="2" charset="-78"/>
              </a:rPr>
              <a:t>استراتيجية</a:t>
            </a:r>
          </a:p>
          <a:p>
            <a:pPr algn="ctr"/>
            <a:r>
              <a:rPr lang="ar-JO" altLang="ko-KR" sz="2400" b="1" dirty="0">
                <a:solidFill>
                  <a:srgbClr val="002060"/>
                </a:solidFill>
                <a:latin typeface="Alexandria" pitchFamily="2" charset="-78"/>
                <a:cs typeface="Alexandria" pitchFamily="2" charset="-78"/>
              </a:rPr>
              <a:t>المواجهة</a:t>
            </a:r>
            <a:endParaRPr lang="ko-KR" altLang="en-US" sz="2400" b="1" dirty="0">
              <a:solidFill>
                <a:srgbClr val="002060"/>
              </a:solidFill>
              <a:latin typeface="Alexandria" pitchFamily="2" charset="-78"/>
              <a:cs typeface="Alexandria" pitchFamily="2" charset="-78"/>
            </a:endParaRPr>
          </a:p>
        </p:txBody>
      </p:sp>
      <p:pic>
        <p:nvPicPr>
          <p:cNvPr id="14" name="Picture 8" descr="صورة ذات صلة"/>
          <p:cNvPicPr>
            <a:picLocks noChangeAspect="1" noChangeArrowheads="1"/>
          </p:cNvPicPr>
          <p:nvPr/>
        </p:nvPicPr>
        <p:blipFill>
          <a:blip r:embed="rId2">
            <a:duotone>
              <a:schemeClr val="accent1">
                <a:shade val="45000"/>
                <a:satMod val="135000"/>
              </a:schemeClr>
              <a:prstClr val="white"/>
            </a:duotone>
          </a:blip>
          <a:srcRect/>
          <a:stretch>
            <a:fillRect/>
          </a:stretch>
        </p:blipFill>
        <p:spPr bwMode="auto">
          <a:xfrm>
            <a:off x="3509381" y="2358530"/>
            <a:ext cx="1465373" cy="13976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5" name="Picture 12" descr="صورة ذات صلة"/>
          <p:cNvPicPr>
            <a:picLocks noChangeAspect="1" noChangeArrowheads="1"/>
          </p:cNvPicPr>
          <p:nvPr/>
        </p:nvPicPr>
        <p:blipFill>
          <a:blip r:embed="rId3">
            <a:duotone>
              <a:schemeClr val="accent1">
                <a:shade val="45000"/>
                <a:satMod val="135000"/>
              </a:schemeClr>
              <a:prstClr val="white"/>
            </a:duotone>
          </a:blip>
          <a:srcRect/>
          <a:stretch>
            <a:fillRect/>
          </a:stretch>
        </p:blipFill>
        <p:spPr bwMode="auto">
          <a:xfrm>
            <a:off x="962271" y="1587072"/>
            <a:ext cx="1561628" cy="123180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4276" name="AutoShape 4" descr="صورة عنوانها Manage Conflict Step 4"/>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dirty="0">
              <a:latin typeface="Alexandria" pitchFamily="2" charset="-78"/>
              <a:cs typeface="Alexandria" pitchFamily="2" charset="-78"/>
            </a:endParaRPr>
          </a:p>
        </p:txBody>
      </p:sp>
      <p:sp>
        <p:nvSpPr>
          <p:cNvPr id="54278" name="AutoShape 6" descr="صورة عنوانها Manage Conflict Step 4"/>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dirty="0">
              <a:latin typeface="Alexandria" pitchFamily="2" charset="-78"/>
              <a:cs typeface="Alexandria" pitchFamily="2" charset="-78"/>
            </a:endParaRPr>
          </a:p>
        </p:txBody>
      </p:sp>
      <p:pic>
        <p:nvPicPr>
          <p:cNvPr id="54280" name="Picture 8" descr="https://www.wikihow.com/images/thumb/5/59/Manage-Conflict-Step-4-Version-3.jpg/v4-728px-Manage-Conflict-Step-4-Version-3.jpg"/>
          <p:cNvPicPr>
            <a:picLocks noChangeAspect="1" noChangeArrowheads="1"/>
          </p:cNvPicPr>
          <p:nvPr/>
        </p:nvPicPr>
        <p:blipFill>
          <a:blip r:embed="rId4" cstate="print">
            <a:duotone>
              <a:schemeClr val="accent1">
                <a:shade val="45000"/>
                <a:satMod val="135000"/>
              </a:schemeClr>
              <a:prstClr val="white"/>
            </a:duotone>
          </a:blip>
          <a:srcRect/>
          <a:stretch>
            <a:fillRect/>
          </a:stretch>
        </p:blipFill>
        <p:spPr bwMode="auto">
          <a:xfrm>
            <a:off x="6982923" y="2632156"/>
            <a:ext cx="1465373" cy="134254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Picture 3">
            <a:extLst>
              <a:ext uri="{FF2B5EF4-FFF2-40B4-BE49-F238E27FC236}">
                <a16:creationId xmlns:a16="http://schemas.microsoft.com/office/drawing/2014/main" id="{DC3510DB-3CFD-4874-85EE-26429D6202CC}"/>
              </a:ext>
            </a:extLst>
          </p:cNvPr>
          <p:cNvPicPr>
            <a:picLocks noChangeAspect="1"/>
          </p:cNvPicPr>
          <p:nvPr/>
        </p:nvPicPr>
        <p:blipFill>
          <a:blip r:embed="rId5">
            <a:duotone>
              <a:schemeClr val="accent1">
                <a:shade val="45000"/>
                <a:satMod val="135000"/>
              </a:schemeClr>
              <a:prstClr val="white"/>
            </a:duotone>
          </a:blip>
          <a:stretch>
            <a:fillRect/>
          </a:stretch>
        </p:blipFill>
        <p:spPr>
          <a:xfrm>
            <a:off x="8987140" y="1604914"/>
            <a:ext cx="1453912" cy="134254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Graphic 21">
            <a:extLst>
              <a:ext uri="{FF2B5EF4-FFF2-40B4-BE49-F238E27FC236}">
                <a16:creationId xmlns:a16="http://schemas.microsoft.com/office/drawing/2014/main" id="{430FDAEF-8636-B8D2-6B63-B3624DDE6219}"/>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sp>
        <p:nvSpPr>
          <p:cNvPr id="6" name="TextBox 5">
            <a:extLst>
              <a:ext uri="{FF2B5EF4-FFF2-40B4-BE49-F238E27FC236}">
                <a16:creationId xmlns:a16="http://schemas.microsoft.com/office/drawing/2014/main" id="{38BE50B5-0AA2-71FE-5B4C-716DFCAB5E1A}"/>
              </a:ext>
            </a:extLst>
          </p:cNvPr>
          <p:cNvSpPr txBox="1"/>
          <p:nvPr/>
        </p:nvSpPr>
        <p:spPr>
          <a:xfrm>
            <a:off x="9352268" y="4314368"/>
            <a:ext cx="2581108" cy="1600438"/>
          </a:xfrm>
          <a:prstGeom prst="rect">
            <a:avLst/>
          </a:prstGeom>
          <a:noFill/>
        </p:spPr>
        <p:txBody>
          <a:bodyPr wrap="square">
            <a:spAutoFit/>
          </a:bodyPr>
          <a:lstStyle/>
          <a:p>
            <a:pPr algn="just" rtl="1" fontAlgn="t"/>
            <a:r>
              <a:rPr lang="ar-JO" b="1" i="0" dirty="0">
                <a:solidFill>
                  <a:schemeClr val="tx1"/>
                </a:solidFill>
                <a:effectLst/>
                <a:latin typeface="Alexandria" pitchFamily="2" charset="-78"/>
                <a:cs typeface="Alexandria" pitchFamily="2" charset="-78"/>
              </a:rPr>
              <a:t>هذا ليس نمط حل </a:t>
            </a:r>
            <a:r>
              <a:rPr lang="ar-AE" b="1" dirty="0">
                <a:solidFill>
                  <a:schemeClr val="tx1"/>
                </a:solidFill>
                <a:latin typeface="Alexandria" pitchFamily="2" charset="-78"/>
                <a:cs typeface="Alexandria" pitchFamily="2" charset="-78"/>
              </a:rPr>
              <a:t>للصراع </a:t>
            </a:r>
            <a:r>
              <a:rPr lang="ar-JO" b="1" i="0" dirty="0">
                <a:solidFill>
                  <a:schemeClr val="tx1"/>
                </a:solidFill>
                <a:effectLst/>
                <a:latin typeface="Alexandria" pitchFamily="2" charset="-78"/>
                <a:cs typeface="Alexandria" pitchFamily="2" charset="-78"/>
              </a:rPr>
              <a:t>لكن في بعض الأحيان ، يمكن أن تندلع النزاعات الصغيرة غير المهمة ويتم نسيانها في النهاية.</a:t>
            </a:r>
          </a:p>
          <a:p>
            <a:pPr algn="just" rtl="1" fontAlgn="t"/>
            <a:r>
              <a:rPr lang="ar-JO" b="1" i="0" dirty="0">
                <a:solidFill>
                  <a:schemeClr val="tx1"/>
                </a:solidFill>
                <a:effectLst/>
                <a:latin typeface="Alexandria" pitchFamily="2" charset="-78"/>
                <a:cs typeface="Alexandria" pitchFamily="2" charset="-78"/>
              </a:rPr>
              <a:t>لكن بشكل عام ، التجنب ليس أسلوبًا قويًا لحل النزاع.</a:t>
            </a:r>
          </a:p>
        </p:txBody>
      </p:sp>
      <p:sp>
        <p:nvSpPr>
          <p:cNvPr id="11" name="TextBox 10">
            <a:extLst>
              <a:ext uri="{FF2B5EF4-FFF2-40B4-BE49-F238E27FC236}">
                <a16:creationId xmlns:a16="http://schemas.microsoft.com/office/drawing/2014/main" id="{0241F92A-53BC-5631-8B50-DEEF52545C5F}"/>
              </a:ext>
            </a:extLst>
          </p:cNvPr>
          <p:cNvSpPr txBox="1"/>
          <p:nvPr/>
        </p:nvSpPr>
        <p:spPr>
          <a:xfrm>
            <a:off x="6654559" y="5344826"/>
            <a:ext cx="2552541" cy="1569660"/>
          </a:xfrm>
          <a:prstGeom prst="rect">
            <a:avLst/>
          </a:prstGeom>
          <a:noFill/>
        </p:spPr>
        <p:txBody>
          <a:bodyPr wrap="square">
            <a:spAutoFit/>
          </a:bodyPr>
          <a:lstStyle/>
          <a:p>
            <a:pPr algn="just" rtl="1"/>
            <a:r>
              <a:rPr lang="ar-JO" sz="1200" b="1" dirty="0">
                <a:solidFill>
                  <a:schemeClr val="tx1"/>
                </a:solidFill>
                <a:latin typeface="Alexandria" pitchFamily="2" charset="-78"/>
                <a:cs typeface="Alexandria" pitchFamily="2" charset="-78"/>
              </a:rPr>
              <a:t>يتم التوصل إلى حل وسط يرضي الأطراف المتصارعة وقد يحقق لكل منهما مكاسب جزئية، وتكون هذه الاستراتيجية ملائمة إذا كانت الأهداف مهمة جداً وتتطلب حلولاً سريعة. إن مدخل التسوية لإدارة الصّراع يعتبر بالأساس أحد أنواع المساومة </a:t>
            </a:r>
            <a:endParaRPr lang="en-GB" sz="1200" b="1" dirty="0">
              <a:solidFill>
                <a:schemeClr val="tx1"/>
              </a:solidFill>
              <a:latin typeface="Alexandria" pitchFamily="2" charset="-78"/>
              <a:cs typeface="Alexandria" pitchFamily="2" charset="-78"/>
            </a:endParaRPr>
          </a:p>
        </p:txBody>
      </p:sp>
      <p:sp>
        <p:nvSpPr>
          <p:cNvPr id="16" name="TextBox 15">
            <a:extLst>
              <a:ext uri="{FF2B5EF4-FFF2-40B4-BE49-F238E27FC236}">
                <a16:creationId xmlns:a16="http://schemas.microsoft.com/office/drawing/2014/main" id="{24EC04E0-369C-AD71-78F4-5158ED3CBAA8}"/>
              </a:ext>
            </a:extLst>
          </p:cNvPr>
          <p:cNvSpPr txBox="1"/>
          <p:nvPr/>
        </p:nvSpPr>
        <p:spPr>
          <a:xfrm>
            <a:off x="3012143" y="5227580"/>
            <a:ext cx="2597126" cy="1569660"/>
          </a:xfrm>
          <a:prstGeom prst="rect">
            <a:avLst/>
          </a:prstGeom>
          <a:noFill/>
        </p:spPr>
        <p:txBody>
          <a:bodyPr wrap="square">
            <a:spAutoFit/>
          </a:bodyPr>
          <a:lstStyle/>
          <a:p>
            <a:pPr algn="just" rtl="1"/>
            <a:r>
              <a:rPr lang="ar-JO" sz="1200" b="1" dirty="0">
                <a:latin typeface="Alexandria" pitchFamily="2" charset="-78"/>
                <a:cs typeface="Alexandria" pitchFamily="2" charset="-78"/>
              </a:rPr>
              <a:t>تدخل جهة أخرى ليست طرفاً في النزاع لمحاولة حله عن طريق التنسيق والتكامل بين الأطراف المتصارعة، ويمكن أن يكون الطرف الثالث المدير أو أحد زملاء العمل من الأشخاص القادرين على حل النزاعات وأصحاب السمعة الجيدة </a:t>
            </a:r>
            <a:endParaRPr lang="en-GB" sz="1200" b="1" dirty="0">
              <a:latin typeface="Alexandria" pitchFamily="2" charset="-78"/>
              <a:cs typeface="Alexandria" pitchFamily="2" charset="-78"/>
            </a:endParaRPr>
          </a:p>
        </p:txBody>
      </p:sp>
      <p:sp>
        <p:nvSpPr>
          <p:cNvPr id="17" name="TextBox 16">
            <a:extLst>
              <a:ext uri="{FF2B5EF4-FFF2-40B4-BE49-F238E27FC236}">
                <a16:creationId xmlns:a16="http://schemas.microsoft.com/office/drawing/2014/main" id="{F25C5B1E-C52D-B9C8-B876-5743E7369AC9}"/>
              </a:ext>
            </a:extLst>
          </p:cNvPr>
          <p:cNvSpPr txBox="1"/>
          <p:nvPr/>
        </p:nvSpPr>
        <p:spPr>
          <a:xfrm>
            <a:off x="222212" y="4206646"/>
            <a:ext cx="2178839" cy="1938992"/>
          </a:xfrm>
          <a:prstGeom prst="rect">
            <a:avLst/>
          </a:prstGeom>
          <a:noFill/>
        </p:spPr>
        <p:txBody>
          <a:bodyPr wrap="square">
            <a:spAutoFit/>
          </a:bodyPr>
          <a:lstStyle/>
          <a:p>
            <a:pPr algn="just" rtl="1"/>
            <a:r>
              <a:rPr lang="ar-JO" sz="1200" b="1" dirty="0">
                <a:solidFill>
                  <a:schemeClr val="tx1"/>
                </a:solidFill>
                <a:latin typeface="Alexandria" pitchFamily="2" charset="-78"/>
                <a:cs typeface="Alexandria" pitchFamily="2" charset="-78"/>
              </a:rPr>
              <a:t>استراتيجية المجابهة </a:t>
            </a:r>
            <a:r>
              <a:rPr lang="en-GB" sz="1200" b="1" dirty="0">
                <a:solidFill>
                  <a:schemeClr val="tx1"/>
                </a:solidFill>
                <a:latin typeface="Alexandria" pitchFamily="2" charset="-78"/>
                <a:cs typeface="Alexandria" pitchFamily="2" charset="-78"/>
              </a:rPr>
              <a:t>: </a:t>
            </a:r>
            <a:r>
              <a:rPr lang="ar-JO" sz="1200" b="1" dirty="0">
                <a:solidFill>
                  <a:schemeClr val="tx1"/>
                </a:solidFill>
                <a:latin typeface="Alexandria" pitchFamily="2" charset="-78"/>
                <a:cs typeface="Alexandria" pitchFamily="2" charset="-78"/>
              </a:rPr>
              <a:t>تعد استراتيجية ناضجة وتتمثل بطرح الحقائق بموضوعية بين الأطراف المتصارعة وجهاً لوجه في جو لا تسوده العواطف أو الضغوط </a:t>
            </a:r>
            <a:r>
              <a:rPr lang="en-GB" sz="1200" b="1" dirty="0">
                <a:solidFill>
                  <a:schemeClr val="tx1"/>
                </a:solidFill>
                <a:latin typeface="Alexandria" pitchFamily="2" charset="-78"/>
                <a:cs typeface="Alexandria" pitchFamily="2" charset="-78"/>
              </a:rPr>
              <a:t> </a:t>
            </a:r>
            <a:r>
              <a:rPr lang="ar-JO" sz="1200" b="1" dirty="0">
                <a:solidFill>
                  <a:schemeClr val="tx1"/>
                </a:solidFill>
                <a:latin typeface="Alexandria" pitchFamily="2" charset="-78"/>
                <a:cs typeface="Alexandria" pitchFamily="2" charset="-78"/>
              </a:rPr>
              <a:t>لمحاولة التوصل إلى حل واقعي، وقد يمكن آنذاك التعاون أيضاً في إيجاد الحل المشترك.</a:t>
            </a:r>
          </a:p>
        </p:txBody>
      </p:sp>
    </p:spTree>
    <p:extLst>
      <p:ext uri="{BB962C8B-B14F-4D97-AF65-F5344CB8AC3E}">
        <p14:creationId xmlns:p14="http://schemas.microsoft.com/office/powerpoint/2010/main" val="29614053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5" name="Google Shape;145;p3"/>
          <p:cNvSpPr txBox="1"/>
          <p:nvPr/>
        </p:nvSpPr>
        <p:spPr>
          <a:xfrm>
            <a:off x="2999656" y="443837"/>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chemeClr val="tx1"/>
                </a:solidFill>
                <a:latin typeface="Alexandria" pitchFamily="2" charset="-78"/>
                <a:cs typeface="Alexandria" pitchFamily="2" charset="-78"/>
                <a:sym typeface="Tajawal Medium"/>
              </a:rPr>
              <a:t>استراتيجيات إدارة الصّراع التنظيمي</a:t>
            </a:r>
            <a:endParaRPr sz="2400" b="1" dirty="0">
              <a:solidFill>
                <a:schemeClr val="tx1"/>
              </a:solidFill>
              <a:latin typeface="Alexandria" pitchFamily="2" charset="-78"/>
              <a:cs typeface="Alexandria" pitchFamily="2" charset="-78"/>
            </a:endParaRPr>
          </a:p>
        </p:txBody>
      </p:sp>
      <p:sp>
        <p:nvSpPr>
          <p:cNvPr id="3" name="Rectangle 2"/>
          <p:cNvSpPr/>
          <p:nvPr/>
        </p:nvSpPr>
        <p:spPr>
          <a:xfrm>
            <a:off x="524207" y="1025823"/>
            <a:ext cx="11143586" cy="5632311"/>
          </a:xfrm>
          <a:prstGeom prst="rect">
            <a:avLst/>
          </a:prstGeom>
        </p:spPr>
        <p:txBody>
          <a:bodyPr wrap="square">
            <a:spAutoFit/>
          </a:bodyPr>
          <a:lstStyle/>
          <a:p>
            <a:pPr marL="457200" indent="-457200" algn="just" rtl="1">
              <a:buAutoNum type="arabicPeriod"/>
            </a:pPr>
            <a:r>
              <a:rPr lang="ar-JO" sz="2000" b="1" dirty="0">
                <a:solidFill>
                  <a:schemeClr val="tx1"/>
                </a:solidFill>
                <a:latin typeface="Alexandria" pitchFamily="2" charset="-78"/>
                <a:cs typeface="Alexandria" pitchFamily="2" charset="-78"/>
              </a:rPr>
              <a:t>استراتيجية التسوية </a:t>
            </a:r>
          </a:p>
          <a:p>
            <a:pPr algn="just" rtl="1"/>
            <a:r>
              <a:rPr lang="en-GB" sz="2000" dirty="0">
                <a:solidFill>
                  <a:schemeClr val="tx1"/>
                </a:solidFill>
                <a:latin typeface="Alexandria" pitchFamily="2" charset="-78"/>
                <a:cs typeface="Alexandria" pitchFamily="2" charset="-78"/>
              </a:rPr>
              <a:t>Compromise strategy</a:t>
            </a:r>
            <a:endParaRPr lang="ar-JO" sz="2000" dirty="0">
              <a:solidFill>
                <a:schemeClr val="tx1"/>
              </a:solidFill>
              <a:latin typeface="Alexandria" pitchFamily="2" charset="-78"/>
              <a:cs typeface="Alexandria" pitchFamily="2" charset="-78"/>
            </a:endParaRPr>
          </a:p>
          <a:p>
            <a:pPr algn="just" rtl="1"/>
            <a:r>
              <a:rPr lang="en-GB" sz="2000" dirty="0">
                <a:solidFill>
                  <a:schemeClr val="tx1"/>
                </a:solidFill>
                <a:latin typeface="Alexandria" pitchFamily="2" charset="-78"/>
                <a:cs typeface="Alexandria" pitchFamily="2" charset="-78"/>
              </a:rPr>
              <a:t> </a:t>
            </a:r>
            <a:r>
              <a:rPr lang="ar-JO" sz="2000" dirty="0">
                <a:solidFill>
                  <a:schemeClr val="tx1"/>
                </a:solidFill>
                <a:latin typeface="Alexandria" pitchFamily="2" charset="-78"/>
                <a:cs typeface="Alexandria" pitchFamily="2" charset="-78"/>
              </a:rPr>
              <a:t>تعد هذه الاستراتيجية وسيلة فاعلة للتفاعل مع الصّراع، وفيها يتم التوصل إلى حل وسط يرضي الأطراف المتصارعة وقد يحقق لكل منهما مكاسب جزئية، وتكون هذه الاستراتيجية ملائمة إذا كانت الأهداف مهمة جداً وتتطلب حلولاً سريعة. إن مدخل التسوية لإدارة الصّراع يعتبر بالأساس أحد أنواع المساومة </a:t>
            </a:r>
            <a:r>
              <a:rPr lang="en-GB" sz="2000" dirty="0">
                <a:solidFill>
                  <a:schemeClr val="tx1"/>
                </a:solidFill>
                <a:latin typeface="Alexandria" pitchFamily="2" charset="-78"/>
                <a:cs typeface="Alexandria" pitchFamily="2" charset="-78"/>
              </a:rPr>
              <a:t>Bargaining </a:t>
            </a:r>
            <a:r>
              <a:rPr lang="ar-JO" sz="2000" dirty="0">
                <a:solidFill>
                  <a:schemeClr val="tx1"/>
                </a:solidFill>
                <a:latin typeface="Alexandria" pitchFamily="2" charset="-78"/>
                <a:cs typeface="Alexandria" pitchFamily="2" charset="-78"/>
              </a:rPr>
              <a:t>الغرض منها الوصول إلى حل معقول لكلا الطرفين المتنازعين على افتراض أن الأفراد يرغبون غالبًا في ترك شيء ما من أجل الحصول والاحتفاظ بشيء آخر يكون مفضلاً لديهم، واستناداً لذلك فإن المفاوضين عليهم القيام بطرح أربعة أسئلة على أنفسهم قبل بدأ عملية التفاوض وهي:</a:t>
            </a:r>
          </a:p>
          <a:p>
            <a:pPr algn="just" rtl="1"/>
            <a:endParaRPr lang="ar-JO" sz="2000" dirty="0">
              <a:solidFill>
                <a:schemeClr val="tx1"/>
              </a:solidFill>
              <a:latin typeface="Alexandria" pitchFamily="2" charset="-78"/>
              <a:cs typeface="Alexandria" pitchFamily="2" charset="-78"/>
            </a:endParaRPr>
          </a:p>
          <a:p>
            <a:pPr algn="just" rtl="1"/>
            <a:r>
              <a:rPr lang="ar-JO" sz="2000" dirty="0">
                <a:solidFill>
                  <a:schemeClr val="tx1"/>
                </a:solidFill>
                <a:latin typeface="Alexandria" pitchFamily="2" charset="-78"/>
                <a:cs typeface="Alexandria" pitchFamily="2" charset="-78"/>
              </a:rPr>
              <a:t>· ما هو الحد الأدنى الممكن قبوله ؟</a:t>
            </a:r>
          </a:p>
          <a:p>
            <a:pPr algn="just" rtl="1"/>
            <a:r>
              <a:rPr lang="ar-JO" sz="2000" dirty="0">
                <a:solidFill>
                  <a:schemeClr val="tx1"/>
                </a:solidFill>
                <a:latin typeface="Alexandria" pitchFamily="2" charset="-78"/>
                <a:cs typeface="Alexandria" pitchFamily="2" charset="-78"/>
              </a:rPr>
              <a:t>· ما هو الحد الأدنى الذي يمكن طلبه ؟</a:t>
            </a:r>
          </a:p>
          <a:p>
            <a:pPr algn="just" rtl="1"/>
            <a:r>
              <a:rPr lang="ar-JO" sz="2000" dirty="0">
                <a:solidFill>
                  <a:schemeClr val="tx1"/>
                </a:solidFill>
                <a:latin typeface="Alexandria" pitchFamily="2" charset="-78"/>
                <a:cs typeface="Alexandria" pitchFamily="2" charset="-78"/>
              </a:rPr>
              <a:t>· ما هو الحد الأعظم الذي يمكن التنازل عنه أو رفضه ؟</a:t>
            </a:r>
          </a:p>
          <a:p>
            <a:pPr algn="just" rtl="1"/>
            <a:r>
              <a:rPr lang="ar-JO" sz="2000" dirty="0">
                <a:solidFill>
                  <a:schemeClr val="tx1"/>
                </a:solidFill>
                <a:latin typeface="Alexandria" pitchFamily="2" charset="-78"/>
                <a:cs typeface="Alexandria" pitchFamily="2" charset="-78"/>
              </a:rPr>
              <a:t>· ما هو الشيء الأقل الذي يمكن منحه ؟</a:t>
            </a:r>
          </a:p>
          <a:p>
            <a:pPr algn="just" rtl="1"/>
            <a:endParaRPr lang="ar-JO" sz="2000" dirty="0">
              <a:solidFill>
                <a:schemeClr val="tx1"/>
              </a:solidFill>
              <a:latin typeface="Alexandria" pitchFamily="2" charset="-78"/>
              <a:cs typeface="Alexandria" pitchFamily="2" charset="-78"/>
            </a:endParaRPr>
          </a:p>
          <a:p>
            <a:pPr algn="just" rtl="1"/>
            <a:r>
              <a:rPr lang="ar-JO" sz="2000" dirty="0">
                <a:solidFill>
                  <a:schemeClr val="tx1"/>
                </a:solidFill>
                <a:latin typeface="Alexandria" pitchFamily="2" charset="-78"/>
                <a:cs typeface="Alexandria" pitchFamily="2" charset="-78"/>
              </a:rPr>
              <a:t>إن الإجابة على هذه الأسئلة توفر إطار عمل لحل النزاع ويمكن أن تمنح قيماً يتم قبولها من كلا الطرفين المتنازعين فتعتبر استراتيجية فاعلة لحل الصّراع، ويمكن للمديرين أن يطوروا مهاراتهم في هذا المجال.</a:t>
            </a:r>
          </a:p>
        </p:txBody>
      </p:sp>
      <p:sp>
        <p:nvSpPr>
          <p:cNvPr id="9" name="TextBox 8">
            <a:extLst>
              <a:ext uri="{FF2B5EF4-FFF2-40B4-BE49-F238E27FC236}">
                <a16:creationId xmlns:a16="http://schemas.microsoft.com/office/drawing/2014/main" id="{18B9BC77-E6AF-4A2F-B242-73283F18D6EE}"/>
              </a:ext>
            </a:extLst>
          </p:cNvPr>
          <p:cNvSpPr txBox="1"/>
          <p:nvPr/>
        </p:nvSpPr>
        <p:spPr>
          <a:xfrm>
            <a:off x="215900" y="6493092"/>
            <a:ext cx="5248466" cy="261610"/>
          </a:xfrm>
          <a:prstGeom prst="rect">
            <a:avLst/>
          </a:prstGeom>
          <a:noFill/>
        </p:spPr>
        <p:txBody>
          <a:bodyPr wrap="square">
            <a:spAutoFit/>
          </a:bodyPr>
          <a:lstStyle/>
          <a:p>
            <a:pPr algn="r"/>
            <a:r>
              <a:rPr lang="ar-JO" sz="1100" b="0" i="0" u="none" strike="noStrike" dirty="0">
                <a:solidFill>
                  <a:srgbClr val="2E5481"/>
                </a:solidFill>
                <a:effectLst/>
                <a:latin typeface="Arimo"/>
                <a:cs typeface="Alexandria" pitchFamily="2" charset="-78"/>
                <a:hlinkClick r:id="rId4"/>
              </a:rPr>
              <a:t>أمل عبد محمد علي</a:t>
            </a:r>
            <a:r>
              <a:rPr lang="ar-JO" sz="1100" b="0" i="0" dirty="0">
                <a:solidFill>
                  <a:srgbClr val="333333"/>
                </a:solidFill>
                <a:effectLst/>
                <a:latin typeface="Arimo"/>
                <a:cs typeface="Alexandria" pitchFamily="2" charset="-78"/>
              </a:rPr>
              <a:t>, </a:t>
            </a:r>
            <a:r>
              <a:rPr lang="ar-JO" sz="1100" b="0" i="0" u="none" strike="noStrike" dirty="0">
                <a:solidFill>
                  <a:srgbClr val="2E5481"/>
                </a:solidFill>
                <a:effectLst/>
                <a:latin typeface="Arimo"/>
                <a:cs typeface="Alexandria" pitchFamily="2" charset="-78"/>
                <a:hlinkClick r:id="rId5"/>
              </a:rPr>
              <a:t>أكرم الياسري</a:t>
            </a:r>
            <a:r>
              <a:rPr lang="ar-JO" sz="1100" strike="noStrike" dirty="0">
                <a:solidFill>
                  <a:srgbClr val="333333"/>
                </a:solidFill>
                <a:latin typeface="Arimo"/>
                <a:cs typeface="Alexandria" pitchFamily="2" charset="-78"/>
              </a:rPr>
              <a:t>. </a:t>
            </a:r>
            <a:r>
              <a:rPr lang="ar-JO" sz="1100" b="0" i="0" u="sng" dirty="0">
                <a:solidFill>
                  <a:srgbClr val="000000"/>
                </a:solidFill>
                <a:effectLst/>
                <a:latin typeface="Arimo"/>
                <a:cs typeface="Alexandria" pitchFamily="2" charset="-78"/>
                <a:hlinkClick r:id="rId6"/>
              </a:rPr>
              <a:t>مجلة أهل البيت عليهم السلام العدد 5</a:t>
            </a:r>
            <a:endParaRPr lang="ar-JO" sz="1100" b="0" i="0" dirty="0">
              <a:solidFill>
                <a:srgbClr val="333333"/>
              </a:solidFill>
              <a:effectLst/>
              <a:latin typeface="Arimo"/>
              <a:cs typeface="Alexandria" pitchFamily="2" charset="-78"/>
            </a:endParaRPr>
          </a:p>
        </p:txBody>
      </p:sp>
      <p:pic>
        <p:nvPicPr>
          <p:cNvPr id="5" name="Graphic 21">
            <a:extLst>
              <a:ext uri="{FF2B5EF4-FFF2-40B4-BE49-F238E27FC236}">
                <a16:creationId xmlns:a16="http://schemas.microsoft.com/office/drawing/2014/main" id="{420EBB5E-1153-B5FF-6728-8FC08263DDC0}"/>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spTree>
    <p:custDataLst>
      <p:tags r:id="rId1"/>
    </p:custDataLst>
    <p:extLst>
      <p:ext uri="{BB962C8B-B14F-4D97-AF65-F5344CB8AC3E}">
        <p14:creationId xmlns:p14="http://schemas.microsoft.com/office/powerpoint/2010/main" val="205949648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5" name="Google Shape;145;p3"/>
          <p:cNvSpPr txBox="1"/>
          <p:nvPr/>
        </p:nvSpPr>
        <p:spPr>
          <a:xfrm>
            <a:off x="2999656" y="443837"/>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chemeClr val="tx1"/>
                </a:solidFill>
                <a:latin typeface="Alexandria" pitchFamily="2" charset="-78"/>
                <a:cs typeface="Alexandria" pitchFamily="2" charset="-78"/>
                <a:sym typeface="Tajawal Medium"/>
              </a:rPr>
              <a:t>استراتيجيات إدارة الصّراع التنظيمي</a:t>
            </a:r>
            <a:endParaRPr sz="2400" b="1" dirty="0">
              <a:solidFill>
                <a:schemeClr val="tx1"/>
              </a:solidFill>
              <a:latin typeface="Alexandria" pitchFamily="2" charset="-78"/>
              <a:cs typeface="Alexandria" pitchFamily="2" charset="-78"/>
            </a:endParaRPr>
          </a:p>
        </p:txBody>
      </p:sp>
      <p:sp>
        <p:nvSpPr>
          <p:cNvPr id="3" name="Rectangle 2"/>
          <p:cNvSpPr/>
          <p:nvPr/>
        </p:nvSpPr>
        <p:spPr>
          <a:xfrm>
            <a:off x="3935760" y="1425102"/>
            <a:ext cx="7975234" cy="4893647"/>
          </a:xfrm>
          <a:prstGeom prst="rect">
            <a:avLst/>
          </a:prstGeom>
        </p:spPr>
        <p:txBody>
          <a:bodyPr wrap="square">
            <a:spAutoFit/>
          </a:bodyPr>
          <a:lstStyle/>
          <a:p>
            <a:pPr algn="just" rtl="1"/>
            <a:r>
              <a:rPr lang="ar-JO" sz="2400" dirty="0">
                <a:solidFill>
                  <a:schemeClr val="tx1"/>
                </a:solidFill>
                <a:latin typeface="Alexandria" pitchFamily="2" charset="-78"/>
                <a:cs typeface="Alexandria" pitchFamily="2" charset="-78"/>
              </a:rPr>
              <a:t>2. استراتيجية تدخ</a:t>
            </a:r>
            <a:r>
              <a:rPr lang="ar-AE" sz="2400" dirty="0">
                <a:solidFill>
                  <a:schemeClr val="tx1"/>
                </a:solidFill>
                <a:latin typeface="Alexandria" pitchFamily="2" charset="-78"/>
                <a:cs typeface="Alexandria" pitchFamily="2" charset="-78"/>
              </a:rPr>
              <a:t>ّ</a:t>
            </a:r>
            <a:r>
              <a:rPr lang="ar-JO" sz="2400" dirty="0">
                <a:solidFill>
                  <a:schemeClr val="tx1"/>
                </a:solidFill>
                <a:latin typeface="Alexandria" pitchFamily="2" charset="-78"/>
                <a:cs typeface="Alexandria" pitchFamily="2" charset="-78"/>
              </a:rPr>
              <a:t>ل جهة أو طرف ثالث </a:t>
            </a:r>
          </a:p>
          <a:p>
            <a:pPr algn="just" rtl="1"/>
            <a:r>
              <a:rPr lang="en-GB" sz="2400" dirty="0">
                <a:solidFill>
                  <a:schemeClr val="tx1"/>
                </a:solidFill>
                <a:latin typeface="Alexandria" pitchFamily="2" charset="-78"/>
                <a:cs typeface="Alexandria" pitchFamily="2" charset="-78"/>
              </a:rPr>
              <a:t>Third – party intervention strategy</a:t>
            </a:r>
            <a:endParaRPr lang="ar-JO" sz="2400" dirty="0">
              <a:solidFill>
                <a:schemeClr val="tx1"/>
              </a:solidFill>
              <a:latin typeface="Alexandria" pitchFamily="2" charset="-78"/>
              <a:cs typeface="Alexandria" pitchFamily="2" charset="-78"/>
            </a:endParaRPr>
          </a:p>
          <a:p>
            <a:pPr algn="just" rtl="1"/>
            <a:r>
              <a:rPr lang="ar-JO" sz="2400" dirty="0">
                <a:solidFill>
                  <a:schemeClr val="tx1"/>
                </a:solidFill>
                <a:latin typeface="Alexandria" pitchFamily="2" charset="-78"/>
                <a:cs typeface="Alexandria" pitchFamily="2" charset="-78"/>
              </a:rPr>
              <a:t>وتعني تدخ</a:t>
            </a:r>
            <a:r>
              <a:rPr lang="ar-AE" sz="2400" dirty="0">
                <a:solidFill>
                  <a:schemeClr val="tx1"/>
                </a:solidFill>
                <a:latin typeface="Alexandria" pitchFamily="2" charset="-78"/>
                <a:cs typeface="Alexandria" pitchFamily="2" charset="-78"/>
              </a:rPr>
              <a:t>ّ</a:t>
            </a:r>
            <a:r>
              <a:rPr lang="ar-JO" sz="2400" dirty="0">
                <a:solidFill>
                  <a:schemeClr val="tx1"/>
                </a:solidFill>
                <a:latin typeface="Alexandria" pitchFamily="2" charset="-78"/>
                <a:cs typeface="Alexandria" pitchFamily="2" charset="-78"/>
              </a:rPr>
              <a:t>ل جهة أخرى ليست طرفاً في النزاع لمحاولة حلّه عن طريق التنسيق والتكامل بين الأطراف المتصارعة، ويمكن أن يكون الطرف الثالث المدير أو أحد زملاء العمل .</a:t>
            </a:r>
          </a:p>
          <a:p>
            <a:pPr algn="just" rtl="1"/>
            <a:endParaRPr lang="ar-JO" sz="2400" dirty="0">
              <a:solidFill>
                <a:schemeClr val="tx1"/>
              </a:solidFill>
              <a:latin typeface="Alexandria" pitchFamily="2" charset="-78"/>
              <a:cs typeface="Alexandria" pitchFamily="2" charset="-78"/>
            </a:endParaRPr>
          </a:p>
          <a:p>
            <a:pPr algn="just" rtl="1"/>
            <a:r>
              <a:rPr lang="ar-JO" sz="2400" dirty="0">
                <a:solidFill>
                  <a:schemeClr val="tx1"/>
                </a:solidFill>
                <a:latin typeface="Alexandria" pitchFamily="2" charset="-78"/>
                <a:cs typeface="Alexandria" pitchFamily="2" charset="-78"/>
              </a:rPr>
              <a:t>إن الاستخدام الفاعل لهذه الاستراتيجية يكون عن طريق تخصيص شخص أُطلق عليه </a:t>
            </a:r>
            <a:r>
              <a:rPr lang="en-GB" sz="2400" dirty="0">
                <a:solidFill>
                  <a:schemeClr val="tx1"/>
                </a:solidFill>
                <a:latin typeface="Alexandria" pitchFamily="2" charset="-78"/>
                <a:cs typeface="Alexandria" pitchFamily="2" charset="-78"/>
              </a:rPr>
              <a:t>Integrator </a:t>
            </a:r>
            <a:r>
              <a:rPr lang="ar-JO" sz="2400" dirty="0">
                <a:solidFill>
                  <a:schemeClr val="tx1"/>
                </a:solidFill>
                <a:latin typeface="Alexandria" pitchFamily="2" charset="-78"/>
                <a:cs typeface="Alexandria" pitchFamily="2" charset="-78"/>
              </a:rPr>
              <a:t> الذي تكون مهمته الرسمية حل النزاعات </a:t>
            </a:r>
            <a:r>
              <a:rPr lang="en-GB" sz="2400" dirty="0">
                <a:solidFill>
                  <a:schemeClr val="tx1"/>
                </a:solidFill>
                <a:latin typeface="Alexandria" pitchFamily="2" charset="-78"/>
                <a:cs typeface="Alexandria" pitchFamily="2" charset="-78"/>
              </a:rPr>
              <a:t>Wright &amp; Noe, 1996) </a:t>
            </a:r>
            <a:r>
              <a:rPr lang="ar-JO" sz="2400" dirty="0">
                <a:solidFill>
                  <a:schemeClr val="tx1"/>
                </a:solidFill>
                <a:latin typeface="Alexandria" pitchFamily="2" charset="-78"/>
                <a:cs typeface="Alexandria" pitchFamily="2" charset="-78"/>
              </a:rPr>
              <a:t>  بأن المنظمات تحتاج أحياناً إلى وسيط رسمي وخاصة في الحالات التي يتم اللجوء فيها إلى إجراءات تتقاطع مع سياسة المنظمة في حل النزاعات، ويتباين دور الطرف الثالث من وسيط لآخر.</a:t>
            </a:r>
          </a:p>
        </p:txBody>
      </p:sp>
      <p:pic>
        <p:nvPicPr>
          <p:cNvPr id="4" name="Picture 3">
            <a:extLst>
              <a:ext uri="{FF2B5EF4-FFF2-40B4-BE49-F238E27FC236}">
                <a16:creationId xmlns:a16="http://schemas.microsoft.com/office/drawing/2014/main" id="{1C660D05-F163-48FC-A587-9E771354AAC5}"/>
              </a:ext>
            </a:extLst>
          </p:cNvPr>
          <p:cNvPicPr>
            <a:picLocks noChangeAspect="1"/>
          </p:cNvPicPr>
          <p:nvPr/>
        </p:nvPicPr>
        <p:blipFill>
          <a:blip r:embed="rId4">
            <a:duotone>
              <a:schemeClr val="accent5">
                <a:shade val="45000"/>
                <a:satMod val="135000"/>
              </a:schemeClr>
              <a:prstClr val="white"/>
            </a:duotone>
            <a:extLst>
              <a:ext uri="{BEBA8EAE-BF5A-486C-A8C5-ECC9F3942E4B}">
                <a14:imgProps xmlns:a14="http://schemas.microsoft.com/office/drawing/2010/main">
                  <a14:imgLayer r:embed="rId5">
                    <a14:imgEffect>
                      <a14:saturation sat="400000"/>
                    </a14:imgEffect>
                  </a14:imgLayer>
                </a14:imgProps>
              </a:ext>
            </a:extLst>
          </a:blip>
          <a:stretch>
            <a:fillRect/>
          </a:stretch>
        </p:blipFill>
        <p:spPr>
          <a:xfrm>
            <a:off x="281006" y="1356489"/>
            <a:ext cx="3654754" cy="4879211"/>
          </a:xfrm>
          <a:prstGeom prst="rect">
            <a:avLst/>
          </a:prstGeom>
          <a:ln>
            <a:noFill/>
          </a:ln>
          <a:effectLst>
            <a:softEdge rad="112500"/>
          </a:effectLst>
        </p:spPr>
      </p:pic>
      <p:sp>
        <p:nvSpPr>
          <p:cNvPr id="11" name="TextBox 10">
            <a:extLst>
              <a:ext uri="{FF2B5EF4-FFF2-40B4-BE49-F238E27FC236}">
                <a16:creationId xmlns:a16="http://schemas.microsoft.com/office/drawing/2014/main" id="{E64FDC58-23E7-4743-8FC4-F8A43A8EC1AE}"/>
              </a:ext>
            </a:extLst>
          </p:cNvPr>
          <p:cNvSpPr txBox="1"/>
          <p:nvPr/>
        </p:nvSpPr>
        <p:spPr>
          <a:xfrm>
            <a:off x="-34974" y="6501300"/>
            <a:ext cx="5544616" cy="261610"/>
          </a:xfrm>
          <a:prstGeom prst="rect">
            <a:avLst/>
          </a:prstGeom>
          <a:noFill/>
        </p:spPr>
        <p:txBody>
          <a:bodyPr wrap="square">
            <a:spAutoFit/>
          </a:bodyPr>
          <a:lstStyle/>
          <a:p>
            <a:pPr algn="r"/>
            <a:r>
              <a:rPr lang="ar-JO" sz="1100" b="0" i="0" u="none" strike="noStrike" dirty="0">
                <a:solidFill>
                  <a:srgbClr val="2E5481"/>
                </a:solidFill>
                <a:effectLst/>
                <a:latin typeface="Arimo"/>
                <a:cs typeface="Alexandria" pitchFamily="2" charset="-78"/>
                <a:hlinkClick r:id="rId6"/>
              </a:rPr>
              <a:t>أمل عبد محمد علي</a:t>
            </a:r>
            <a:r>
              <a:rPr lang="ar-JO" sz="1100" b="0" i="0" dirty="0">
                <a:solidFill>
                  <a:srgbClr val="333333"/>
                </a:solidFill>
                <a:effectLst/>
                <a:latin typeface="Arimo"/>
                <a:cs typeface="Alexandria" pitchFamily="2" charset="-78"/>
              </a:rPr>
              <a:t>, </a:t>
            </a:r>
            <a:r>
              <a:rPr lang="ar-JO" sz="1100" b="0" i="0" u="none" strike="noStrike" dirty="0">
                <a:solidFill>
                  <a:srgbClr val="2E5481"/>
                </a:solidFill>
                <a:effectLst/>
                <a:latin typeface="Arimo"/>
                <a:cs typeface="Alexandria" pitchFamily="2" charset="-78"/>
                <a:hlinkClick r:id="rId7"/>
              </a:rPr>
              <a:t>أكرم الياسري</a:t>
            </a:r>
            <a:r>
              <a:rPr lang="ar-JO" sz="1100" strike="noStrike" dirty="0">
                <a:solidFill>
                  <a:srgbClr val="333333"/>
                </a:solidFill>
                <a:latin typeface="Arimo"/>
                <a:cs typeface="Alexandria" pitchFamily="2" charset="-78"/>
              </a:rPr>
              <a:t>. </a:t>
            </a:r>
            <a:r>
              <a:rPr lang="ar-JO" sz="1100" b="0" i="0" u="sng" dirty="0">
                <a:solidFill>
                  <a:srgbClr val="000000"/>
                </a:solidFill>
                <a:effectLst/>
                <a:latin typeface="Arimo"/>
                <a:cs typeface="Alexandria" pitchFamily="2" charset="-78"/>
                <a:hlinkClick r:id="rId8"/>
              </a:rPr>
              <a:t>مجلة أهل البيت عليهم السلام العدد 5</a:t>
            </a:r>
            <a:endParaRPr lang="ar-JO" sz="1100" b="0" i="0" dirty="0">
              <a:solidFill>
                <a:srgbClr val="333333"/>
              </a:solidFill>
              <a:effectLst/>
              <a:latin typeface="Arimo"/>
              <a:cs typeface="Alexandria" pitchFamily="2" charset="-78"/>
            </a:endParaRPr>
          </a:p>
        </p:txBody>
      </p:sp>
      <p:pic>
        <p:nvPicPr>
          <p:cNvPr id="6" name="Graphic 21">
            <a:extLst>
              <a:ext uri="{FF2B5EF4-FFF2-40B4-BE49-F238E27FC236}">
                <a16:creationId xmlns:a16="http://schemas.microsoft.com/office/drawing/2014/main" id="{CCA6FF7A-635B-046C-B91D-669D1256E502}"/>
              </a:ext>
            </a:extLst>
          </p:cNvPr>
          <p:cNvPicPr>
            <a:picLocks noChangeAspect="1"/>
          </p:cNvPicPr>
          <p:nvPr/>
        </p:nvPicPr>
        <p:blipFill rotWithShape="1">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spTree>
    <p:custDataLst>
      <p:tags r:id="rId1"/>
    </p:custDataLst>
    <p:extLst>
      <p:ext uri="{BB962C8B-B14F-4D97-AF65-F5344CB8AC3E}">
        <p14:creationId xmlns:p14="http://schemas.microsoft.com/office/powerpoint/2010/main" val="37256110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5" name="Google Shape;145;p3"/>
          <p:cNvSpPr txBox="1"/>
          <p:nvPr/>
        </p:nvSpPr>
        <p:spPr>
          <a:xfrm>
            <a:off x="2999656" y="443837"/>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chemeClr val="tx1"/>
                </a:solidFill>
                <a:latin typeface="Alexandria" pitchFamily="2" charset="-78"/>
                <a:cs typeface="Alexandria" pitchFamily="2" charset="-78"/>
                <a:sym typeface="Tajawal Medium"/>
              </a:rPr>
              <a:t>استراتيجيات إدارة الصّراع التنظيمي</a:t>
            </a:r>
            <a:endParaRPr sz="2400" b="1" dirty="0">
              <a:solidFill>
                <a:schemeClr val="tx1"/>
              </a:solidFill>
              <a:latin typeface="Alexandria" pitchFamily="2" charset="-78"/>
              <a:cs typeface="Alexandria" pitchFamily="2" charset="-78"/>
            </a:endParaRPr>
          </a:p>
        </p:txBody>
      </p:sp>
      <p:sp>
        <p:nvSpPr>
          <p:cNvPr id="3" name="Rectangle 2"/>
          <p:cNvSpPr/>
          <p:nvPr/>
        </p:nvSpPr>
        <p:spPr>
          <a:xfrm>
            <a:off x="821932" y="1478278"/>
            <a:ext cx="10711538" cy="4401205"/>
          </a:xfrm>
          <a:prstGeom prst="rect">
            <a:avLst/>
          </a:prstGeom>
        </p:spPr>
        <p:txBody>
          <a:bodyPr wrap="square">
            <a:spAutoFit/>
          </a:bodyPr>
          <a:lstStyle/>
          <a:p>
            <a:pPr algn="just" rtl="1"/>
            <a:r>
              <a:rPr lang="ar-JO" sz="2000" dirty="0">
                <a:solidFill>
                  <a:schemeClr val="tx1"/>
                </a:solidFill>
                <a:latin typeface="Alexandria" pitchFamily="2" charset="-78"/>
                <a:cs typeface="Alexandria" pitchFamily="2" charset="-78"/>
              </a:rPr>
              <a:t>3. </a:t>
            </a:r>
            <a:r>
              <a:rPr lang="ar-JO" sz="2000" b="1" dirty="0">
                <a:solidFill>
                  <a:schemeClr val="tx1"/>
                </a:solidFill>
                <a:latin typeface="Alexandria" pitchFamily="2" charset="-78"/>
                <a:cs typeface="Alexandria" pitchFamily="2" charset="-78"/>
              </a:rPr>
              <a:t>استراتيجية الانضمام  </a:t>
            </a:r>
            <a:r>
              <a:rPr lang="en-GB" sz="2000" dirty="0">
                <a:solidFill>
                  <a:schemeClr val="tx1"/>
                </a:solidFill>
                <a:latin typeface="Alexandria" pitchFamily="2" charset="-78"/>
                <a:cs typeface="Alexandria" pitchFamily="2" charset="-78"/>
              </a:rPr>
              <a:t>cooptation Strategy: </a:t>
            </a:r>
            <a:r>
              <a:rPr lang="ar-JO" sz="2000" dirty="0">
                <a:solidFill>
                  <a:schemeClr val="tx1"/>
                </a:solidFill>
                <a:latin typeface="Alexandria" pitchFamily="2" charset="-78"/>
                <a:cs typeface="Alexandria" pitchFamily="2" charset="-78"/>
              </a:rPr>
              <a:t>وتعني ضم الأطراف المتصارعة لجماعة جديدة مثل دمج شركتين متنافستين في شركة واحدة أو قسمين في قسم واحد إن الانبثاق والاكتساب (الاحتلال) غالباً ما يسبب الصّراع لتطوير الأعضاء من المنظمات المختلفة، ولكن هذا الصّراع لا يدوم طويلاً بسبب إن المنظمة المالكة الجديدة عادة ما تكيف المجموعة المستهدفة فيها بمرور الزمن.</a:t>
            </a:r>
          </a:p>
          <a:p>
            <a:pPr algn="just" rtl="1"/>
            <a:endParaRPr lang="ar-JO" sz="2000" dirty="0">
              <a:solidFill>
                <a:schemeClr val="tx1"/>
              </a:solidFill>
              <a:latin typeface="Alexandria" pitchFamily="2" charset="-78"/>
              <a:cs typeface="Alexandria" pitchFamily="2" charset="-78"/>
            </a:endParaRPr>
          </a:p>
          <a:p>
            <a:pPr algn="just" rtl="1"/>
            <a:r>
              <a:rPr lang="ar-JO" sz="2000" dirty="0">
                <a:solidFill>
                  <a:schemeClr val="tx1"/>
                </a:solidFill>
                <a:latin typeface="Alexandria" pitchFamily="2" charset="-78"/>
                <a:cs typeface="Alexandria" pitchFamily="2" charset="-78"/>
              </a:rPr>
              <a:t>4. </a:t>
            </a:r>
            <a:r>
              <a:rPr lang="ar-JO" sz="2000" b="1" dirty="0">
                <a:solidFill>
                  <a:schemeClr val="tx1"/>
                </a:solidFill>
                <a:latin typeface="Alexandria" pitchFamily="2" charset="-78"/>
                <a:cs typeface="Alexandria" pitchFamily="2" charset="-78"/>
              </a:rPr>
              <a:t>استراتيجية العملية الديمقراطية </a:t>
            </a:r>
            <a:r>
              <a:rPr lang="en-GB" sz="2000" dirty="0">
                <a:solidFill>
                  <a:schemeClr val="tx1"/>
                </a:solidFill>
                <a:latin typeface="Alexandria" pitchFamily="2" charset="-78"/>
                <a:cs typeface="Alexandria" pitchFamily="2" charset="-78"/>
              </a:rPr>
              <a:t>Democratic process strategy: </a:t>
            </a:r>
            <a:r>
              <a:rPr lang="ar-JO" sz="2000" dirty="0">
                <a:solidFill>
                  <a:schemeClr val="tx1"/>
                </a:solidFill>
                <a:latin typeface="Alexandria" pitchFamily="2" charset="-78"/>
                <a:cs typeface="Alexandria" pitchFamily="2" charset="-78"/>
              </a:rPr>
              <a:t>تنفذ هذه الاستراتيجية عن طريق الاجتماعات، الندوات، اللقاءات، المؤتمرات وذلك لتبادل وجهات النظر أو استخدام التصويت في اتخاذ القرارات أو التمثيل عنهم في اللجان، وغير ذلك.</a:t>
            </a:r>
          </a:p>
          <a:p>
            <a:pPr algn="just" rtl="1"/>
            <a:endParaRPr lang="ar-JO" sz="2000" b="1" dirty="0">
              <a:solidFill>
                <a:schemeClr val="tx1"/>
              </a:solidFill>
              <a:latin typeface="Alexandria" pitchFamily="2" charset="-78"/>
              <a:cs typeface="Alexandria" pitchFamily="2" charset="-78"/>
            </a:endParaRPr>
          </a:p>
          <a:p>
            <a:pPr algn="just" rtl="1"/>
            <a:r>
              <a:rPr lang="ar-JO" sz="2000" b="1" dirty="0">
                <a:solidFill>
                  <a:schemeClr val="tx1"/>
                </a:solidFill>
                <a:latin typeface="Alexandria" pitchFamily="2" charset="-78"/>
                <a:cs typeface="Alexandria" pitchFamily="2" charset="-78"/>
              </a:rPr>
              <a:t>5. استراتيجية تبادل الوظائف </a:t>
            </a:r>
            <a:r>
              <a:rPr lang="en-GB" sz="2000" dirty="0">
                <a:solidFill>
                  <a:schemeClr val="tx1"/>
                </a:solidFill>
                <a:latin typeface="Alexandria" pitchFamily="2" charset="-78"/>
                <a:cs typeface="Alexandria" pitchFamily="2" charset="-78"/>
              </a:rPr>
              <a:t>Job Rotation strategy: </a:t>
            </a:r>
            <a:r>
              <a:rPr lang="ar-JO" sz="2000" dirty="0">
                <a:solidFill>
                  <a:schemeClr val="tx1"/>
                </a:solidFill>
                <a:latin typeface="Alexandria" pitchFamily="2" charset="-78"/>
                <a:cs typeface="Alexandria" pitchFamily="2" charset="-78"/>
              </a:rPr>
              <a:t>إن الصّراع أحياناً يمكن أن يدار بطريقة بسيطة تسمى تبادل الوظائف بإشغال كل طرف لموقع الطرف المتصارع الآخر حيث إن هذا الموقع يمكنه من فهم المهمات والمشكلات والاتجاهات ويكون على إطلاع مباشر بمجريات الأمور مما يجعله أكثر استيعاباً للمشكلة و بالامكان إزالة بعض الظروف التي تسبب الصّراع.</a:t>
            </a:r>
          </a:p>
        </p:txBody>
      </p:sp>
      <p:sp>
        <p:nvSpPr>
          <p:cNvPr id="9" name="TextBox 8">
            <a:extLst>
              <a:ext uri="{FF2B5EF4-FFF2-40B4-BE49-F238E27FC236}">
                <a16:creationId xmlns:a16="http://schemas.microsoft.com/office/drawing/2014/main" id="{B76A4D0B-B881-407D-88A6-FAC4B5E9C39D}"/>
              </a:ext>
            </a:extLst>
          </p:cNvPr>
          <p:cNvSpPr txBox="1"/>
          <p:nvPr/>
        </p:nvSpPr>
        <p:spPr>
          <a:xfrm>
            <a:off x="215900" y="6309320"/>
            <a:ext cx="5028217" cy="261610"/>
          </a:xfrm>
          <a:prstGeom prst="rect">
            <a:avLst/>
          </a:prstGeom>
          <a:noFill/>
        </p:spPr>
        <p:txBody>
          <a:bodyPr wrap="square">
            <a:spAutoFit/>
          </a:bodyPr>
          <a:lstStyle/>
          <a:p>
            <a:pPr algn="r"/>
            <a:r>
              <a:rPr lang="ar-JO" sz="1100" b="0" i="0" u="none" strike="noStrike" dirty="0">
                <a:solidFill>
                  <a:srgbClr val="2E5481"/>
                </a:solidFill>
                <a:effectLst/>
                <a:latin typeface="Arimo"/>
                <a:cs typeface="Alexandria" pitchFamily="2" charset="-78"/>
                <a:hlinkClick r:id="rId4"/>
              </a:rPr>
              <a:t>أمل عبد محمد علي</a:t>
            </a:r>
            <a:r>
              <a:rPr lang="ar-JO" sz="1100" b="0" i="0" dirty="0">
                <a:solidFill>
                  <a:srgbClr val="333333"/>
                </a:solidFill>
                <a:effectLst/>
                <a:latin typeface="Arimo"/>
                <a:cs typeface="Alexandria" pitchFamily="2" charset="-78"/>
              </a:rPr>
              <a:t>, </a:t>
            </a:r>
            <a:r>
              <a:rPr lang="ar-JO" sz="1100" b="0" i="0" u="none" strike="noStrike" dirty="0">
                <a:solidFill>
                  <a:srgbClr val="2E5481"/>
                </a:solidFill>
                <a:effectLst/>
                <a:latin typeface="Arimo"/>
                <a:cs typeface="Alexandria" pitchFamily="2" charset="-78"/>
                <a:hlinkClick r:id="rId5"/>
              </a:rPr>
              <a:t>أكرم الياسري</a:t>
            </a:r>
            <a:r>
              <a:rPr lang="ar-JO" sz="1100" strike="noStrike" dirty="0">
                <a:solidFill>
                  <a:srgbClr val="333333"/>
                </a:solidFill>
                <a:latin typeface="Arimo"/>
                <a:cs typeface="Alexandria" pitchFamily="2" charset="-78"/>
              </a:rPr>
              <a:t>. </a:t>
            </a:r>
            <a:r>
              <a:rPr lang="ar-JO" sz="1100" b="0" i="0" u="sng" dirty="0">
                <a:solidFill>
                  <a:srgbClr val="000000"/>
                </a:solidFill>
                <a:effectLst/>
                <a:latin typeface="Arimo"/>
                <a:cs typeface="Alexandria" pitchFamily="2" charset="-78"/>
                <a:hlinkClick r:id="rId6"/>
              </a:rPr>
              <a:t>مجلة أهل البيت عليهم السلام العدد 5</a:t>
            </a:r>
            <a:endParaRPr lang="ar-JO" sz="1100" b="0" i="0" dirty="0">
              <a:solidFill>
                <a:srgbClr val="333333"/>
              </a:solidFill>
              <a:effectLst/>
              <a:latin typeface="Arimo"/>
              <a:cs typeface="Alexandria" pitchFamily="2" charset="-78"/>
            </a:endParaRPr>
          </a:p>
        </p:txBody>
      </p:sp>
      <p:pic>
        <p:nvPicPr>
          <p:cNvPr id="5" name="Graphic 21">
            <a:extLst>
              <a:ext uri="{FF2B5EF4-FFF2-40B4-BE49-F238E27FC236}">
                <a16:creationId xmlns:a16="http://schemas.microsoft.com/office/drawing/2014/main" id="{32B8E6F5-159C-B2D4-355F-B5B22EB6BB3C}"/>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spTree>
    <p:custDataLst>
      <p:tags r:id="rId1"/>
    </p:custDataLst>
    <p:extLst>
      <p:ext uri="{BB962C8B-B14F-4D97-AF65-F5344CB8AC3E}">
        <p14:creationId xmlns:p14="http://schemas.microsoft.com/office/powerpoint/2010/main" val="8115561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5" name="Google Shape;145;p3"/>
          <p:cNvSpPr txBox="1"/>
          <p:nvPr/>
        </p:nvSpPr>
        <p:spPr>
          <a:xfrm>
            <a:off x="2999656" y="443837"/>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chemeClr val="tx1"/>
                </a:solidFill>
                <a:latin typeface="Alexandria" pitchFamily="2" charset="-78"/>
                <a:cs typeface="Alexandria" pitchFamily="2" charset="-78"/>
                <a:sym typeface="Tajawal Medium"/>
              </a:rPr>
              <a:t>استراتيجيات إدارة الصّراع التنظيمي</a:t>
            </a:r>
            <a:endParaRPr sz="2400" b="1" dirty="0">
              <a:solidFill>
                <a:schemeClr val="tx1"/>
              </a:solidFill>
              <a:latin typeface="Alexandria" pitchFamily="2" charset="-78"/>
              <a:cs typeface="Alexandria" pitchFamily="2" charset="-78"/>
            </a:endParaRPr>
          </a:p>
        </p:txBody>
      </p:sp>
      <p:sp>
        <p:nvSpPr>
          <p:cNvPr id="3" name="Rectangle 2"/>
          <p:cNvSpPr/>
          <p:nvPr/>
        </p:nvSpPr>
        <p:spPr>
          <a:xfrm>
            <a:off x="272179" y="924925"/>
            <a:ext cx="11647642" cy="5632311"/>
          </a:xfrm>
          <a:prstGeom prst="rect">
            <a:avLst/>
          </a:prstGeom>
        </p:spPr>
        <p:txBody>
          <a:bodyPr wrap="square">
            <a:spAutoFit/>
          </a:bodyPr>
          <a:lstStyle/>
          <a:p>
            <a:pPr algn="just" rtl="1"/>
            <a:endParaRPr lang="ar-JO" sz="2000" dirty="0">
              <a:solidFill>
                <a:schemeClr val="tx1"/>
              </a:solidFill>
              <a:latin typeface="Alexandria" pitchFamily="2" charset="-78"/>
              <a:cs typeface="Alexandria" pitchFamily="2" charset="-78"/>
            </a:endParaRPr>
          </a:p>
          <a:p>
            <a:pPr algn="just" rtl="1"/>
            <a:r>
              <a:rPr lang="ar-JO" sz="2000" dirty="0">
                <a:solidFill>
                  <a:schemeClr val="tx1"/>
                </a:solidFill>
                <a:latin typeface="Alexandria" pitchFamily="2" charset="-78"/>
                <a:cs typeface="Alexandria" pitchFamily="2" charset="-78"/>
              </a:rPr>
              <a:t>6. </a:t>
            </a:r>
            <a:r>
              <a:rPr lang="ar-JO" sz="2000" b="1" dirty="0">
                <a:solidFill>
                  <a:schemeClr val="tx1"/>
                </a:solidFill>
                <a:latin typeface="Alexandria" pitchFamily="2" charset="-78"/>
                <a:cs typeface="Alexandria" pitchFamily="2" charset="-78"/>
              </a:rPr>
              <a:t>استراتيجية التعاون </a:t>
            </a:r>
            <a:r>
              <a:rPr lang="en-GB" sz="2000" dirty="0">
                <a:solidFill>
                  <a:schemeClr val="tx1"/>
                </a:solidFill>
                <a:latin typeface="Alexandria" pitchFamily="2" charset="-78"/>
                <a:cs typeface="Alexandria" pitchFamily="2" charset="-78"/>
              </a:rPr>
              <a:t>Cooperation strategy: </a:t>
            </a:r>
            <a:r>
              <a:rPr lang="ar-JO" sz="2000" dirty="0">
                <a:solidFill>
                  <a:schemeClr val="tx1"/>
                </a:solidFill>
                <a:latin typeface="Alexandria" pitchFamily="2" charset="-78"/>
                <a:cs typeface="Alexandria" pitchFamily="2" charset="-78"/>
              </a:rPr>
              <a:t>تسعى استراتيجية التعاون إلى عمل الجماعات بشكل متناغم من أجل بلوغ الأهداف حيث يؤدي ذلك إلى زيادة موارد المنظمة، وتتطلب هذه الاستراتيجية قناعة الأفراد الذين يستخدمونها بأن الصّراع مشكلة لابد من حلها سوية بدلاً من رؤيتها معركة لابد من الفوز فيها، وتكون هذه الاستراتيجية مهمة خاصة عندما يتطلب حل المشاكل رؤيا جديدة، ويكون الالتزام </a:t>
            </a:r>
            <a:r>
              <a:rPr lang="en-GB" sz="2000" dirty="0">
                <a:solidFill>
                  <a:schemeClr val="tx1"/>
                </a:solidFill>
                <a:latin typeface="Alexandria" pitchFamily="2" charset="-78"/>
                <a:cs typeface="Alexandria" pitchFamily="2" charset="-78"/>
              </a:rPr>
              <a:t>Commitment </a:t>
            </a:r>
            <a:r>
              <a:rPr lang="ar-JO" sz="2000" dirty="0">
                <a:solidFill>
                  <a:schemeClr val="tx1"/>
                </a:solidFill>
                <a:latin typeface="Alexandria" pitchFamily="2" charset="-78"/>
                <a:cs typeface="Alexandria" pitchFamily="2" charset="-78"/>
              </a:rPr>
              <a:t>ضرورياً لأن هذا النوع من الصّراع يتطلب المطاولة في الوقت والطاقة.</a:t>
            </a:r>
          </a:p>
          <a:p>
            <a:pPr algn="just" rtl="1"/>
            <a:endParaRPr lang="ar-JO" sz="2000" dirty="0">
              <a:solidFill>
                <a:schemeClr val="tx1"/>
              </a:solidFill>
              <a:latin typeface="Alexandria" pitchFamily="2" charset="-78"/>
              <a:cs typeface="Alexandria" pitchFamily="2" charset="-78"/>
            </a:endParaRPr>
          </a:p>
          <a:p>
            <a:pPr algn="just" rtl="1"/>
            <a:r>
              <a:rPr lang="ar-JO" sz="2000" dirty="0">
                <a:solidFill>
                  <a:schemeClr val="tx1"/>
                </a:solidFill>
                <a:latin typeface="Alexandria" pitchFamily="2" charset="-78"/>
                <a:cs typeface="Alexandria" pitchFamily="2" charset="-78"/>
              </a:rPr>
              <a:t>7. </a:t>
            </a:r>
            <a:r>
              <a:rPr lang="ar-JO" sz="2000" b="1" dirty="0">
                <a:solidFill>
                  <a:schemeClr val="tx1"/>
                </a:solidFill>
                <a:latin typeface="Alexandria" pitchFamily="2" charset="-78"/>
                <a:cs typeface="Alexandria" pitchFamily="2" charset="-78"/>
              </a:rPr>
              <a:t>استراتيجية المجابهة </a:t>
            </a:r>
            <a:r>
              <a:rPr lang="en-GB" sz="2000" dirty="0">
                <a:solidFill>
                  <a:schemeClr val="tx1"/>
                </a:solidFill>
                <a:latin typeface="Alexandria" pitchFamily="2" charset="-78"/>
                <a:cs typeface="Alexandria" pitchFamily="2" charset="-78"/>
              </a:rPr>
              <a:t>Confrontation strategy: </a:t>
            </a:r>
            <a:r>
              <a:rPr lang="ar-JO" sz="2000" dirty="0">
                <a:solidFill>
                  <a:schemeClr val="tx1"/>
                </a:solidFill>
                <a:latin typeface="Alexandria" pitchFamily="2" charset="-78"/>
                <a:cs typeface="Alexandria" pitchFamily="2" charset="-78"/>
              </a:rPr>
              <a:t>وتعد استراتيجية ناضجة وتتمثل بطرح الحقائق بموضوعية بين الأطراف المتصارعة وجهاً لوجه في جو لا تسوده العواطف أو الضغوط </a:t>
            </a:r>
            <a:r>
              <a:rPr lang="en-GB" sz="2000" dirty="0">
                <a:solidFill>
                  <a:schemeClr val="tx1"/>
                </a:solidFill>
                <a:latin typeface="Alexandria" pitchFamily="2" charset="-78"/>
                <a:cs typeface="Alexandria" pitchFamily="2" charset="-78"/>
              </a:rPr>
              <a:t> </a:t>
            </a:r>
            <a:r>
              <a:rPr lang="ar-JO" sz="2000" dirty="0">
                <a:solidFill>
                  <a:schemeClr val="tx1"/>
                </a:solidFill>
                <a:latin typeface="Alexandria" pitchFamily="2" charset="-78"/>
                <a:cs typeface="Alexandria" pitchFamily="2" charset="-78"/>
              </a:rPr>
              <a:t>لمحاولة التوصل إلى حل واقعي، وقد يمكن آنذاك التعاون أيضاً في إيجاد الحل المشترك.</a:t>
            </a:r>
          </a:p>
          <a:p>
            <a:pPr algn="just" rtl="1"/>
            <a:endParaRPr lang="ar-JO" sz="2000" dirty="0">
              <a:solidFill>
                <a:schemeClr val="tx1"/>
              </a:solidFill>
              <a:latin typeface="Alexandria" pitchFamily="2" charset="-78"/>
              <a:cs typeface="Alexandria" pitchFamily="2" charset="-78"/>
            </a:endParaRPr>
          </a:p>
          <a:p>
            <a:pPr algn="just" rtl="1"/>
            <a:r>
              <a:rPr lang="ar-JO" sz="2000" dirty="0">
                <a:solidFill>
                  <a:schemeClr val="tx1"/>
                </a:solidFill>
                <a:latin typeface="Alexandria" pitchFamily="2" charset="-78"/>
                <a:cs typeface="Alexandria" pitchFamily="2" charset="-78"/>
              </a:rPr>
              <a:t>8. </a:t>
            </a:r>
            <a:r>
              <a:rPr lang="ar-JO" sz="2000" b="1" dirty="0">
                <a:solidFill>
                  <a:schemeClr val="tx1"/>
                </a:solidFill>
                <a:latin typeface="Alexandria" pitchFamily="2" charset="-78"/>
                <a:cs typeface="Alexandria" pitchFamily="2" charset="-78"/>
              </a:rPr>
              <a:t>استراتيجية توسيع الأهداف </a:t>
            </a:r>
            <a:r>
              <a:rPr lang="en-GB" sz="2000" dirty="0">
                <a:solidFill>
                  <a:schemeClr val="tx1"/>
                </a:solidFill>
                <a:latin typeface="Alexandria" pitchFamily="2" charset="-78"/>
                <a:cs typeface="Alexandria" pitchFamily="2" charset="-78"/>
              </a:rPr>
              <a:t>Larger Goal Strategy: </a:t>
            </a:r>
            <a:r>
              <a:rPr lang="ar-JO" sz="2000" dirty="0">
                <a:solidFill>
                  <a:schemeClr val="tx1"/>
                </a:solidFill>
                <a:latin typeface="Alexandria" pitchFamily="2" charset="-78"/>
                <a:cs typeface="Alexandria" pitchFamily="2" charset="-78"/>
              </a:rPr>
              <a:t>وتعني هذه الاستراتيجية إضافة أهداف جديدة، أو تنويع الأهداف الحالية حيث سيتبعها تركيز الجماعات على هذه الأهداف بدلاً من أهدافهم الشخصية وبالتالي إزالة الظروف التي تؤدي إلى الصّراع.</a:t>
            </a:r>
          </a:p>
          <a:p>
            <a:pPr algn="just" rtl="1"/>
            <a:endParaRPr lang="ar-JO" sz="2000" dirty="0">
              <a:solidFill>
                <a:schemeClr val="tx1"/>
              </a:solidFill>
              <a:latin typeface="Alexandria" pitchFamily="2" charset="-78"/>
              <a:cs typeface="Alexandria" pitchFamily="2" charset="-78"/>
            </a:endParaRPr>
          </a:p>
          <a:p>
            <a:pPr algn="just" rtl="1"/>
            <a:r>
              <a:rPr lang="ar-JO" sz="2000" dirty="0">
                <a:solidFill>
                  <a:schemeClr val="tx1"/>
                </a:solidFill>
                <a:latin typeface="Alexandria" pitchFamily="2" charset="-78"/>
                <a:cs typeface="Alexandria" pitchFamily="2" charset="-78"/>
              </a:rPr>
              <a:t>وفي ختام مناقشة استراتيجيات إدارة الصّراع التنظيمي، لا بد من القول بإمكانية المديرين على استخدام أكثر من استراتيجية في إدارة الصّراع في آن واحد على أن يتوافق ذلك مع شكل الصّراع، وطبيعة الموقف، وقدرة المديرين على تنفيذ الاستراتيجية بنجاح.</a:t>
            </a:r>
          </a:p>
        </p:txBody>
      </p:sp>
      <p:sp>
        <p:nvSpPr>
          <p:cNvPr id="11" name="TextBox 10">
            <a:extLst>
              <a:ext uri="{FF2B5EF4-FFF2-40B4-BE49-F238E27FC236}">
                <a16:creationId xmlns:a16="http://schemas.microsoft.com/office/drawing/2014/main" id="{5932C21B-0F9E-4D29-9742-92980A4F1B46}"/>
              </a:ext>
            </a:extLst>
          </p:cNvPr>
          <p:cNvSpPr txBox="1"/>
          <p:nvPr/>
        </p:nvSpPr>
        <p:spPr>
          <a:xfrm>
            <a:off x="272179" y="6517578"/>
            <a:ext cx="5535789" cy="261610"/>
          </a:xfrm>
          <a:prstGeom prst="rect">
            <a:avLst/>
          </a:prstGeom>
          <a:noFill/>
        </p:spPr>
        <p:txBody>
          <a:bodyPr wrap="square">
            <a:spAutoFit/>
          </a:bodyPr>
          <a:lstStyle/>
          <a:p>
            <a:pPr algn="r"/>
            <a:r>
              <a:rPr lang="ar-JO" sz="1100" b="0" i="0" u="none" strike="noStrike" dirty="0">
                <a:solidFill>
                  <a:srgbClr val="2E5481"/>
                </a:solidFill>
                <a:effectLst/>
                <a:latin typeface="Arimo"/>
                <a:cs typeface="Alexandria" pitchFamily="2" charset="-78"/>
                <a:hlinkClick r:id="rId4"/>
              </a:rPr>
              <a:t>أمل عبد محمد علي</a:t>
            </a:r>
            <a:r>
              <a:rPr lang="ar-JO" sz="1100" b="0" i="0" dirty="0">
                <a:solidFill>
                  <a:srgbClr val="333333"/>
                </a:solidFill>
                <a:effectLst/>
                <a:latin typeface="Arimo"/>
                <a:cs typeface="Alexandria" pitchFamily="2" charset="-78"/>
              </a:rPr>
              <a:t>, </a:t>
            </a:r>
            <a:r>
              <a:rPr lang="ar-JO" sz="1100" b="0" i="0" u="none" strike="noStrike" dirty="0">
                <a:solidFill>
                  <a:srgbClr val="2E5481"/>
                </a:solidFill>
                <a:effectLst/>
                <a:latin typeface="Arimo"/>
                <a:cs typeface="Alexandria" pitchFamily="2" charset="-78"/>
                <a:hlinkClick r:id="rId5"/>
              </a:rPr>
              <a:t>أكرم الياسري</a:t>
            </a:r>
            <a:r>
              <a:rPr lang="ar-JO" sz="1100" strike="noStrike" dirty="0">
                <a:solidFill>
                  <a:srgbClr val="333333"/>
                </a:solidFill>
                <a:latin typeface="Arimo"/>
                <a:cs typeface="Alexandria" pitchFamily="2" charset="-78"/>
              </a:rPr>
              <a:t>. </a:t>
            </a:r>
            <a:r>
              <a:rPr lang="ar-JO" sz="1100" b="0" i="0" u="sng" dirty="0">
                <a:solidFill>
                  <a:srgbClr val="000000"/>
                </a:solidFill>
                <a:effectLst/>
                <a:latin typeface="Arimo"/>
                <a:cs typeface="Alexandria" pitchFamily="2" charset="-78"/>
                <a:hlinkClick r:id="rId6"/>
              </a:rPr>
              <a:t>مجلة أهل البيت عليهم السلام العدد 5</a:t>
            </a:r>
            <a:endParaRPr lang="ar-JO" sz="1100" b="0" i="0" dirty="0">
              <a:solidFill>
                <a:srgbClr val="333333"/>
              </a:solidFill>
              <a:effectLst/>
              <a:latin typeface="Arimo"/>
              <a:cs typeface="Alexandria" pitchFamily="2" charset="-78"/>
            </a:endParaRPr>
          </a:p>
        </p:txBody>
      </p:sp>
      <p:pic>
        <p:nvPicPr>
          <p:cNvPr id="5" name="Graphic 21">
            <a:extLst>
              <a:ext uri="{FF2B5EF4-FFF2-40B4-BE49-F238E27FC236}">
                <a16:creationId xmlns:a16="http://schemas.microsoft.com/office/drawing/2014/main" id="{7A5C6ED1-D854-1EA8-330B-DDFD505BEBCA}"/>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spTree>
    <p:custDataLst>
      <p:tags r:id="rId1"/>
    </p:custDataLst>
    <p:extLst>
      <p:ext uri="{BB962C8B-B14F-4D97-AF65-F5344CB8AC3E}">
        <p14:creationId xmlns:p14="http://schemas.microsoft.com/office/powerpoint/2010/main" val="311292623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Rectangle 8"/>
          <p:cNvSpPr/>
          <p:nvPr/>
        </p:nvSpPr>
        <p:spPr>
          <a:xfrm>
            <a:off x="262647" y="2071992"/>
            <a:ext cx="5398851" cy="523220"/>
          </a:xfrm>
          <a:prstGeom prst="rect">
            <a:avLst/>
          </a:prstGeom>
        </p:spPr>
        <p:txBody>
          <a:bodyPr wrap="square">
            <a:spAutoFit/>
          </a:bodyPr>
          <a:lstStyle/>
          <a:p>
            <a:pPr algn="r"/>
            <a:endParaRPr lang="en-US" sz="2800" dirty="0">
              <a:latin typeface="Alexandria" pitchFamily="2" charset="-78"/>
              <a:cs typeface="Alexandria" pitchFamily="2" charset="-78"/>
            </a:endParaRPr>
          </a:p>
        </p:txBody>
      </p:sp>
      <p:pic>
        <p:nvPicPr>
          <p:cNvPr id="10242" name="Picture 2" descr="دورك الريادي"/>
          <p:cNvPicPr>
            <a:picLocks noGrp="1" noChangeAspect="1" noChangeArrowheads="1"/>
          </p:cNvPicPr>
          <p:nvPr>
            <p:ph type="pic" sz="quarter" idx="11"/>
          </p:nvPr>
        </p:nvPicPr>
        <p:blipFill>
          <a:blip r:embed="rId3">
            <a:duotone>
              <a:schemeClr val="accent3">
                <a:shade val="45000"/>
                <a:satMod val="135000"/>
              </a:schemeClr>
              <a:prstClr val="white"/>
            </a:duotone>
            <a:extLst>
              <a:ext uri="{BEBA8EAE-BF5A-486C-A8C5-ECC9F3942E4B}">
                <a14:imgProps xmlns:a14="http://schemas.microsoft.com/office/drawing/2010/main">
                  <a14:imgLayer r:embed="rId4">
                    <a14:imgEffect>
                      <a14:saturation sat="32000"/>
                    </a14:imgEffect>
                  </a14:imgLayer>
                </a14:imgProps>
              </a:ext>
            </a:extLst>
          </a:blip>
          <a:srcRect l="3128" r="3128"/>
          <a:stretch>
            <a:fillRect/>
          </a:stretch>
        </p:blipFill>
        <p:spPr bwMode="auto">
          <a:xfrm>
            <a:off x="7824192" y="1052736"/>
            <a:ext cx="4151908" cy="5718143"/>
          </a:xfrm>
          <a:prstGeom prst="rect">
            <a:avLst/>
          </a:prstGeo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6" name="Rectangle 4">
            <a:extLst>
              <a:ext uri="{FF2B5EF4-FFF2-40B4-BE49-F238E27FC236}">
                <a16:creationId xmlns:a16="http://schemas.microsoft.com/office/drawing/2014/main" id="{854339FF-CCE8-4584-AAA1-FE5DE94FCC83}"/>
              </a:ext>
            </a:extLst>
          </p:cNvPr>
          <p:cNvSpPr>
            <a:spLocks noChangeArrowheads="1"/>
          </p:cNvSpPr>
          <p:nvPr/>
        </p:nvSpPr>
        <p:spPr bwMode="auto">
          <a:xfrm>
            <a:off x="118831" y="284264"/>
            <a:ext cx="7489461" cy="6503575"/>
          </a:xfrm>
          <a:prstGeom prst="rect">
            <a:avLst/>
          </a:prstGeom>
          <a:solidFill>
            <a:srgbClr val="00B0F0"/>
          </a:solidFill>
          <a:ln w="28575" algn="ctr">
            <a:noFill/>
            <a:miter lim="800000"/>
            <a:headEnd/>
            <a:tailEnd/>
          </a:ln>
        </p:spPr>
        <p:txBody>
          <a:bodyPr wrap="square" anchor="ctr">
            <a:spAutoFit/>
          </a:bodyPr>
          <a:lstStyle/>
          <a:p>
            <a:pPr marL="400050" indent="-400050" algn="r">
              <a:lnSpc>
                <a:spcPct val="200000"/>
              </a:lnSpc>
              <a:tabLst>
                <a:tab pos="228600" algn="l"/>
              </a:tabLst>
            </a:pPr>
            <a:endParaRPr lang="ar-JO" sz="2000" dirty="0">
              <a:solidFill>
                <a:srgbClr val="000000"/>
              </a:solidFill>
              <a:latin typeface="Alexandria" pitchFamily="2" charset="-78"/>
              <a:cs typeface="Alexandria" pitchFamily="2" charset="-78"/>
            </a:endParaRPr>
          </a:p>
          <a:p>
            <a:pPr marL="400050" indent="-400050" algn="r">
              <a:lnSpc>
                <a:spcPct val="200000"/>
              </a:lnSpc>
              <a:tabLst>
                <a:tab pos="228600" algn="l"/>
              </a:tabLst>
            </a:pPr>
            <a:r>
              <a:rPr lang="ar-JO" sz="2000" dirty="0">
                <a:solidFill>
                  <a:srgbClr val="000000"/>
                </a:solidFill>
                <a:latin typeface="Alexandria" pitchFamily="2" charset="-78"/>
                <a:cs typeface="Alexandria" pitchFamily="2" charset="-78"/>
              </a:rPr>
              <a:t>- </a:t>
            </a:r>
            <a:r>
              <a:rPr lang="ar-SA" sz="2000" dirty="0">
                <a:solidFill>
                  <a:srgbClr val="000000"/>
                </a:solidFill>
                <a:latin typeface="Alexandria" pitchFamily="2" charset="-78"/>
                <a:cs typeface="Alexandria" pitchFamily="2" charset="-78"/>
              </a:rPr>
              <a:t>توضيح أهداف المنظمة وإمكانية تطبيقها </a:t>
            </a:r>
            <a:r>
              <a:rPr lang="ar-JO" sz="2000" dirty="0">
                <a:solidFill>
                  <a:srgbClr val="000000"/>
                </a:solidFill>
                <a:latin typeface="Alexandria" pitchFamily="2" charset="-78"/>
                <a:cs typeface="Alexandria" pitchFamily="2" charset="-78"/>
              </a:rPr>
              <a:t>.</a:t>
            </a:r>
            <a:endParaRPr lang="en-US" sz="2000" dirty="0">
              <a:solidFill>
                <a:srgbClr val="000000"/>
              </a:solidFill>
              <a:latin typeface="Alexandria" pitchFamily="2" charset="-78"/>
              <a:cs typeface="Alexandria" pitchFamily="2" charset="-78"/>
            </a:endParaRPr>
          </a:p>
          <a:p>
            <a:pPr marL="342900" indent="-342900" algn="r">
              <a:lnSpc>
                <a:spcPct val="200000"/>
              </a:lnSpc>
              <a:defRPr/>
            </a:pPr>
            <a:r>
              <a:rPr lang="ar-JO" sz="2000" dirty="0">
                <a:solidFill>
                  <a:srgbClr val="000000"/>
                </a:solidFill>
                <a:latin typeface="Alexandria" pitchFamily="2" charset="-78"/>
                <a:cs typeface="Alexandria" pitchFamily="2" charset="-78"/>
              </a:rPr>
              <a:t>- </a:t>
            </a:r>
            <a:r>
              <a:rPr lang="ar-JO" sz="2000" dirty="0">
                <a:latin typeface="Alexandria" pitchFamily="2" charset="-78"/>
                <a:cs typeface="Alexandria" pitchFamily="2" charset="-78"/>
              </a:rPr>
              <a:t>ا</a:t>
            </a:r>
            <a:r>
              <a:rPr lang="ar-SA" sz="2000" dirty="0">
                <a:latin typeface="Alexandria" pitchFamily="2" charset="-78"/>
                <a:cs typeface="Alexandria" pitchFamily="2" charset="-78"/>
              </a:rPr>
              <a:t>ستخدام المنهج العلمي في </a:t>
            </a:r>
            <a:r>
              <a:rPr lang="ar-JO" sz="2000" dirty="0">
                <a:latin typeface="Alexandria" pitchFamily="2" charset="-78"/>
                <a:cs typeface="Alexandria" pitchFamily="2" charset="-78"/>
              </a:rPr>
              <a:t>ا</a:t>
            </a:r>
            <a:r>
              <a:rPr lang="ar-SA" sz="2000" dirty="0">
                <a:latin typeface="Alexandria" pitchFamily="2" charset="-78"/>
                <a:cs typeface="Alexandria" pitchFamily="2" charset="-78"/>
              </a:rPr>
              <a:t>ختيار وتعي</a:t>
            </a:r>
            <a:r>
              <a:rPr lang="ar-JO" sz="2000" dirty="0">
                <a:latin typeface="Alexandria" pitchFamily="2" charset="-78"/>
                <a:cs typeface="Alexandria" pitchFamily="2" charset="-78"/>
              </a:rPr>
              <a:t>ي</a:t>
            </a:r>
            <a:r>
              <a:rPr lang="ar-SA" sz="2000" dirty="0">
                <a:latin typeface="Alexandria" pitchFamily="2" charset="-78"/>
                <a:cs typeface="Alexandria" pitchFamily="2" charset="-78"/>
              </a:rPr>
              <a:t>ن الأفراد العاملين.</a:t>
            </a:r>
          </a:p>
          <a:p>
            <a:pPr marL="342900" indent="-342900" algn="r">
              <a:lnSpc>
                <a:spcPct val="200000"/>
              </a:lnSpc>
              <a:defRPr/>
            </a:pPr>
            <a:r>
              <a:rPr lang="ar-JO" sz="2000" dirty="0">
                <a:latin typeface="Alexandria" pitchFamily="2" charset="-78"/>
                <a:cs typeface="Alexandria" pitchFamily="2" charset="-78"/>
              </a:rPr>
              <a:t>- توضيح الأدوار و</a:t>
            </a:r>
            <a:r>
              <a:rPr lang="ar-SA" sz="2000" dirty="0">
                <a:latin typeface="Alexandria" pitchFamily="2" charset="-78"/>
                <a:cs typeface="Alexandria" pitchFamily="2" charset="-78"/>
              </a:rPr>
              <a:t>الأهداف </a:t>
            </a:r>
            <a:r>
              <a:rPr lang="ar-JO" sz="2000" dirty="0">
                <a:latin typeface="Alexandria" pitchFamily="2" charset="-78"/>
                <a:cs typeface="Alexandria" pitchFamily="2" charset="-78"/>
              </a:rPr>
              <a:t>المطلوبة </a:t>
            </a:r>
            <a:r>
              <a:rPr lang="ar-SA" sz="2000" dirty="0">
                <a:latin typeface="Alexandria" pitchFamily="2" charset="-78"/>
                <a:cs typeface="Alexandria" pitchFamily="2" charset="-78"/>
              </a:rPr>
              <a:t>لكل فرد</a:t>
            </a:r>
            <a:r>
              <a:rPr lang="ar-JO" sz="2000" dirty="0">
                <a:latin typeface="Alexandria" pitchFamily="2" charset="-78"/>
                <a:cs typeface="Alexandria" pitchFamily="2" charset="-78"/>
              </a:rPr>
              <a:t> في</a:t>
            </a:r>
            <a:r>
              <a:rPr lang="ar-SA" sz="2000" dirty="0">
                <a:latin typeface="Alexandria" pitchFamily="2" charset="-78"/>
                <a:cs typeface="Alexandria" pitchFamily="2" charset="-78"/>
              </a:rPr>
              <a:t> المنظمة</a:t>
            </a:r>
            <a:r>
              <a:rPr lang="ar-JO" sz="2000" dirty="0">
                <a:latin typeface="Alexandria" pitchFamily="2" charset="-78"/>
                <a:cs typeface="Alexandria" pitchFamily="2" charset="-78"/>
              </a:rPr>
              <a:t>.</a:t>
            </a:r>
            <a:endParaRPr lang="en-US" sz="2000" dirty="0">
              <a:solidFill>
                <a:srgbClr val="000000"/>
              </a:solidFill>
              <a:latin typeface="Alexandria" pitchFamily="2" charset="-78"/>
              <a:cs typeface="Alexandria" pitchFamily="2" charset="-78"/>
            </a:endParaRPr>
          </a:p>
          <a:p>
            <a:pPr marL="400050" indent="-400050" algn="r">
              <a:lnSpc>
                <a:spcPct val="200000"/>
              </a:lnSpc>
              <a:tabLst>
                <a:tab pos="228600" algn="l"/>
              </a:tabLst>
            </a:pPr>
            <a:r>
              <a:rPr lang="ar-JO" sz="2000" dirty="0">
                <a:solidFill>
                  <a:srgbClr val="000000"/>
                </a:solidFill>
                <a:latin typeface="Alexandria" pitchFamily="2" charset="-78"/>
                <a:cs typeface="Alexandria" pitchFamily="2" charset="-78"/>
              </a:rPr>
              <a:t>- ا</a:t>
            </a:r>
            <a:r>
              <a:rPr lang="ar-SA" sz="2000" dirty="0">
                <a:solidFill>
                  <a:srgbClr val="000000"/>
                </a:solidFill>
                <a:latin typeface="Alexandria" pitchFamily="2" charset="-78"/>
                <a:cs typeface="Alexandria" pitchFamily="2" charset="-78"/>
              </a:rPr>
              <a:t>لاتصال</a:t>
            </a:r>
            <a:r>
              <a:rPr lang="ar-JO" sz="2000" dirty="0">
                <a:solidFill>
                  <a:srgbClr val="000000"/>
                </a:solidFill>
                <a:latin typeface="Alexandria" pitchFamily="2" charset="-78"/>
                <a:cs typeface="Alexandria" pitchFamily="2" charset="-78"/>
              </a:rPr>
              <a:t> الفعال</a:t>
            </a:r>
            <a:r>
              <a:rPr lang="ar-SA" sz="2000" dirty="0">
                <a:solidFill>
                  <a:srgbClr val="000000"/>
                </a:solidFill>
                <a:latin typeface="Alexandria" pitchFamily="2" charset="-78"/>
                <a:cs typeface="Alexandria" pitchFamily="2" charset="-78"/>
              </a:rPr>
              <a:t> وتطوير قنوات الاتصال في مختلف الاتجاهات </a:t>
            </a:r>
            <a:endParaRPr lang="en-US" sz="2000" dirty="0">
              <a:solidFill>
                <a:srgbClr val="000000"/>
              </a:solidFill>
              <a:latin typeface="Alexandria" pitchFamily="2" charset="-78"/>
              <a:cs typeface="Alexandria" pitchFamily="2" charset="-78"/>
            </a:endParaRPr>
          </a:p>
          <a:p>
            <a:pPr marL="400050" indent="-400050" algn="r">
              <a:lnSpc>
                <a:spcPct val="200000"/>
              </a:lnSpc>
              <a:tabLst>
                <a:tab pos="228600" algn="l"/>
              </a:tabLst>
            </a:pPr>
            <a:r>
              <a:rPr lang="ar-JO" sz="2000" dirty="0">
                <a:solidFill>
                  <a:srgbClr val="000000"/>
                </a:solidFill>
                <a:latin typeface="Alexandria" pitchFamily="2" charset="-78"/>
                <a:cs typeface="Alexandria" pitchFamily="2" charset="-78"/>
              </a:rPr>
              <a:t>- </a:t>
            </a:r>
            <a:r>
              <a:rPr lang="ar-SA" sz="2000" dirty="0">
                <a:solidFill>
                  <a:srgbClr val="000000"/>
                </a:solidFill>
                <a:latin typeface="Alexandria" pitchFamily="2" charset="-78"/>
                <a:cs typeface="Alexandria" pitchFamily="2" charset="-78"/>
              </a:rPr>
              <a:t>التعلم </a:t>
            </a:r>
            <a:r>
              <a:rPr lang="ar-JO" sz="2000" dirty="0">
                <a:solidFill>
                  <a:srgbClr val="000000"/>
                </a:solidFill>
                <a:latin typeface="Alexandria" pitchFamily="2" charset="-78"/>
                <a:cs typeface="Alexandria" pitchFamily="2" charset="-78"/>
              </a:rPr>
              <a:t>المستمر </a:t>
            </a:r>
            <a:r>
              <a:rPr lang="ar-SA" sz="2000" dirty="0">
                <a:solidFill>
                  <a:srgbClr val="000000"/>
                </a:solidFill>
                <a:latin typeface="Alexandria" pitchFamily="2" charset="-78"/>
                <a:cs typeface="Alexandria" pitchFamily="2" charset="-78"/>
              </a:rPr>
              <a:t>لتنمية وصقل مهارات</a:t>
            </a:r>
            <a:r>
              <a:rPr lang="ar-JO" sz="2000" dirty="0">
                <a:solidFill>
                  <a:srgbClr val="000000"/>
                </a:solidFill>
                <a:latin typeface="Alexandria" pitchFamily="2" charset="-78"/>
                <a:cs typeface="Alexandria" pitchFamily="2" charset="-78"/>
              </a:rPr>
              <a:t>ه</a:t>
            </a:r>
            <a:r>
              <a:rPr lang="ar-SA" sz="2000" dirty="0">
                <a:solidFill>
                  <a:srgbClr val="000000"/>
                </a:solidFill>
                <a:latin typeface="Alexandria" pitchFamily="2" charset="-78"/>
                <a:cs typeface="Alexandria" pitchFamily="2" charset="-78"/>
              </a:rPr>
              <a:t> وقدرات</a:t>
            </a:r>
            <a:r>
              <a:rPr lang="ar-JO" sz="2000" dirty="0">
                <a:solidFill>
                  <a:srgbClr val="000000"/>
                </a:solidFill>
                <a:latin typeface="Alexandria" pitchFamily="2" charset="-78"/>
                <a:cs typeface="Alexandria" pitchFamily="2" charset="-78"/>
              </a:rPr>
              <a:t>ه</a:t>
            </a:r>
            <a:r>
              <a:rPr lang="ar-SA" sz="2000" dirty="0">
                <a:solidFill>
                  <a:srgbClr val="000000"/>
                </a:solidFill>
                <a:latin typeface="Alexandria" pitchFamily="2" charset="-78"/>
                <a:cs typeface="Alexandria" pitchFamily="2" charset="-78"/>
              </a:rPr>
              <a:t> </a:t>
            </a:r>
            <a:r>
              <a:rPr lang="ar-JO" sz="2000" dirty="0">
                <a:solidFill>
                  <a:srgbClr val="000000"/>
                </a:solidFill>
                <a:latin typeface="Alexandria" pitchFamily="2" charset="-78"/>
                <a:cs typeface="Alexandria" pitchFamily="2" charset="-78"/>
              </a:rPr>
              <a:t>.</a:t>
            </a:r>
          </a:p>
          <a:p>
            <a:pPr marL="400050" indent="-400050" algn="r">
              <a:lnSpc>
                <a:spcPct val="200000"/>
              </a:lnSpc>
              <a:tabLst>
                <a:tab pos="228600" algn="l"/>
              </a:tabLst>
            </a:pPr>
            <a:r>
              <a:rPr lang="ar-JO" sz="2000" dirty="0">
                <a:latin typeface="Alexandria" pitchFamily="2" charset="-78"/>
                <a:cs typeface="Alexandria" pitchFamily="2" charset="-78"/>
              </a:rPr>
              <a:t>- </a:t>
            </a:r>
            <a:r>
              <a:rPr lang="ar-SA" sz="2000" dirty="0">
                <a:latin typeface="Alexandria" pitchFamily="2" charset="-78"/>
                <a:cs typeface="Alexandria" pitchFamily="2" charset="-78"/>
              </a:rPr>
              <a:t>تنمية مستوى الثقة بين الأفراد أنفسهم وبين المنظمة.</a:t>
            </a:r>
          </a:p>
          <a:p>
            <a:pPr marL="400050" indent="-400050" algn="r">
              <a:lnSpc>
                <a:spcPct val="200000"/>
              </a:lnSpc>
              <a:tabLst>
                <a:tab pos="228600" algn="l"/>
              </a:tabLst>
            </a:pPr>
            <a:r>
              <a:rPr lang="ar-JO" sz="2000" dirty="0">
                <a:latin typeface="Alexandria" pitchFamily="2" charset="-78"/>
                <a:ea typeface="Calibri"/>
                <a:cs typeface="Alexandria" pitchFamily="2" charset="-78"/>
              </a:rPr>
              <a:t>- </a:t>
            </a:r>
            <a:r>
              <a:rPr lang="ar-IQ" sz="2000" dirty="0">
                <a:latin typeface="Alexandria" pitchFamily="2" charset="-78"/>
                <a:ea typeface="Calibri"/>
                <a:cs typeface="Alexandria" pitchFamily="2" charset="-78"/>
              </a:rPr>
              <a:t>توحيد معايير التقي</a:t>
            </a:r>
            <a:r>
              <a:rPr lang="ar-JO" sz="2000" dirty="0">
                <a:latin typeface="Alexandria" pitchFamily="2" charset="-78"/>
                <a:ea typeface="Calibri"/>
                <a:cs typeface="Alexandria" pitchFamily="2" charset="-78"/>
              </a:rPr>
              <a:t>ي</a:t>
            </a:r>
            <a:r>
              <a:rPr lang="ar-IQ" sz="2000" dirty="0">
                <a:latin typeface="Alexandria" pitchFamily="2" charset="-78"/>
                <a:ea typeface="Calibri"/>
                <a:cs typeface="Alexandria" pitchFamily="2" charset="-78"/>
              </a:rPr>
              <a:t>م و</a:t>
            </a:r>
            <a:r>
              <a:rPr lang="ar-JO" sz="2000" dirty="0">
                <a:latin typeface="Alexandria" pitchFamily="2" charset="-78"/>
                <a:ea typeface="Calibri"/>
                <a:cs typeface="Alexandria" pitchFamily="2" charset="-78"/>
              </a:rPr>
              <a:t>أ</a:t>
            </a:r>
            <a:r>
              <a:rPr lang="ar-IQ" sz="2000" dirty="0">
                <a:latin typeface="Alexandria" pitchFamily="2" charset="-78"/>
                <a:ea typeface="Calibri"/>
                <a:cs typeface="Alexandria" pitchFamily="2" charset="-78"/>
              </a:rPr>
              <a:t>سس التوزيع للمكاف</a:t>
            </a:r>
            <a:r>
              <a:rPr lang="ar-JO" sz="2000" dirty="0">
                <a:latin typeface="Alexandria" pitchFamily="2" charset="-78"/>
                <a:ea typeface="Calibri"/>
                <a:cs typeface="Alexandria" pitchFamily="2" charset="-78"/>
              </a:rPr>
              <a:t>آ</a:t>
            </a:r>
            <a:r>
              <a:rPr lang="ar-IQ" sz="2000" dirty="0">
                <a:latin typeface="Alexandria" pitchFamily="2" charset="-78"/>
                <a:ea typeface="Calibri"/>
                <a:cs typeface="Alexandria" pitchFamily="2" charset="-78"/>
              </a:rPr>
              <a:t>ت</a:t>
            </a:r>
            <a:r>
              <a:rPr lang="ar-JO" sz="2000" dirty="0">
                <a:latin typeface="Alexandria" pitchFamily="2" charset="-78"/>
                <a:ea typeface="Calibri"/>
                <a:cs typeface="Alexandria" pitchFamily="2" charset="-78"/>
              </a:rPr>
              <a:t>.</a:t>
            </a:r>
          </a:p>
          <a:p>
            <a:pPr marL="400050" indent="-400050" algn="r">
              <a:lnSpc>
                <a:spcPct val="200000"/>
              </a:lnSpc>
              <a:tabLst>
                <a:tab pos="228600" algn="l"/>
              </a:tabLst>
            </a:pPr>
            <a:r>
              <a:rPr lang="ar-JO" sz="2000" dirty="0">
                <a:latin typeface="Alexandria" pitchFamily="2" charset="-78"/>
                <a:ea typeface="Calibri"/>
                <a:cs typeface="Alexandria" pitchFamily="2" charset="-78"/>
              </a:rPr>
              <a:t>- </a:t>
            </a:r>
            <a:r>
              <a:rPr lang="ar-IQ" sz="2000" dirty="0">
                <a:latin typeface="Alexandria" pitchFamily="2" charset="-78"/>
                <a:ea typeface="Calibri"/>
                <a:cs typeface="Alexandria" pitchFamily="2" charset="-78"/>
              </a:rPr>
              <a:t>القيام بمسوحات حول الرض</a:t>
            </a:r>
            <a:r>
              <a:rPr lang="ar-JO" sz="2000" dirty="0">
                <a:latin typeface="Alexandria" pitchFamily="2" charset="-78"/>
                <a:ea typeface="Calibri"/>
                <a:cs typeface="Alexandria" pitchFamily="2" charset="-78"/>
              </a:rPr>
              <a:t>ا</a:t>
            </a:r>
            <a:r>
              <a:rPr lang="ar-IQ" sz="2000" dirty="0">
                <a:latin typeface="Alexandria" pitchFamily="2" charset="-78"/>
                <a:ea typeface="Calibri"/>
                <a:cs typeface="Alexandria" pitchFamily="2" charset="-78"/>
              </a:rPr>
              <a:t> الوظيفي</a:t>
            </a:r>
            <a:r>
              <a:rPr lang="ar-JO" sz="2000" dirty="0">
                <a:latin typeface="Alexandria" pitchFamily="2" charset="-78"/>
                <a:ea typeface="Calibri"/>
                <a:cs typeface="Alexandria" pitchFamily="2" charset="-78"/>
              </a:rPr>
              <a:t>.</a:t>
            </a:r>
            <a:endParaRPr lang="ar-SA" sz="2000" dirty="0">
              <a:solidFill>
                <a:srgbClr val="000000"/>
              </a:solidFill>
              <a:latin typeface="Alexandria" pitchFamily="2" charset="-78"/>
              <a:cs typeface="Alexandria" pitchFamily="2" charset="-78"/>
            </a:endParaRPr>
          </a:p>
          <a:p>
            <a:pPr marL="400050" indent="-400050" algn="r">
              <a:lnSpc>
                <a:spcPct val="150000"/>
              </a:lnSpc>
              <a:tabLst>
                <a:tab pos="228600" algn="l"/>
              </a:tabLst>
            </a:pPr>
            <a:br>
              <a:rPr lang="ar-SA" sz="2000" dirty="0">
                <a:solidFill>
                  <a:srgbClr val="000000"/>
                </a:solidFill>
                <a:latin typeface="Alexandria" pitchFamily="2" charset="-78"/>
                <a:cs typeface="Alexandria" pitchFamily="2" charset="-78"/>
              </a:rPr>
            </a:br>
            <a:endParaRPr lang="en-US" sz="2000" dirty="0">
              <a:solidFill>
                <a:srgbClr val="000000"/>
              </a:solidFill>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6FA406EF-333F-DBB7-3289-5601097DB84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171400"/>
            <a:ext cx="2305141" cy="1076343"/>
          </a:xfrm>
          <a:prstGeom prst="rect">
            <a:avLst/>
          </a:prstGeom>
        </p:spPr>
      </p:pic>
      <p:sp>
        <p:nvSpPr>
          <p:cNvPr id="5" name="TextBox 4">
            <a:extLst>
              <a:ext uri="{FF2B5EF4-FFF2-40B4-BE49-F238E27FC236}">
                <a16:creationId xmlns:a16="http://schemas.microsoft.com/office/drawing/2014/main" id="{88A23240-3656-6D02-85C0-70F463A77A1B}"/>
              </a:ext>
            </a:extLst>
          </p:cNvPr>
          <p:cNvSpPr txBox="1"/>
          <p:nvPr/>
        </p:nvSpPr>
        <p:spPr>
          <a:xfrm rot="10800000" flipV="1">
            <a:off x="8112224" y="1390415"/>
            <a:ext cx="2305141" cy="1015663"/>
          </a:xfrm>
          <a:prstGeom prst="rect">
            <a:avLst/>
          </a:prstGeom>
          <a:noFill/>
        </p:spPr>
        <p:txBody>
          <a:bodyPr wrap="square">
            <a:spAutoFit/>
          </a:bodyPr>
          <a:lstStyle/>
          <a:p>
            <a:pPr marL="400050" indent="-400050" algn="ctr">
              <a:tabLst>
                <a:tab pos="228600" algn="l"/>
              </a:tabLst>
            </a:pPr>
            <a:r>
              <a:rPr lang="ar-JO" sz="2000" b="1" dirty="0">
                <a:solidFill>
                  <a:schemeClr val="bg1"/>
                </a:solidFill>
                <a:latin typeface="Alexandria" pitchFamily="2" charset="-78"/>
                <a:cs typeface="Alexandria" pitchFamily="2" charset="-78"/>
              </a:rPr>
              <a:t>ما هي أدوار القائد لتجنب الصّراع </a:t>
            </a:r>
            <a:r>
              <a:rPr lang="ar-SA" sz="2000" b="1" dirty="0">
                <a:solidFill>
                  <a:schemeClr val="bg1"/>
                </a:solidFill>
                <a:latin typeface="Alexandria" pitchFamily="2" charset="-78"/>
                <a:cs typeface="Alexandria" pitchFamily="2" charset="-78"/>
              </a:rPr>
              <a:t>؟</a:t>
            </a:r>
            <a:endParaRPr lang="en-US" sz="2000" b="1" dirty="0">
              <a:solidFill>
                <a:schemeClr val="bg1"/>
              </a:solidFill>
              <a:latin typeface="Alexandria" pitchFamily="2" charset="-78"/>
              <a:cs typeface="Alexandria" pitchFamily="2" charset="-78"/>
            </a:endParaRPr>
          </a:p>
        </p:txBody>
      </p:sp>
    </p:spTree>
    <p:custDataLst>
      <p:tags r:id="rId1"/>
    </p:custDataLst>
    <p:extLst>
      <p:ext uri="{BB962C8B-B14F-4D97-AF65-F5344CB8AC3E}">
        <p14:creationId xmlns:p14="http://schemas.microsoft.com/office/powerpoint/2010/main" val="13752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style.rotation</p:attrName>
                                        </p:attrNameLst>
                                      </p:cBhvr>
                                      <p:tavLst>
                                        <p:tav tm="0">
                                          <p:val>
                                            <p:fltVal val="720"/>
                                          </p:val>
                                        </p:tav>
                                        <p:tav tm="100000">
                                          <p:val>
                                            <p:fltVal val="0"/>
                                          </p:val>
                                        </p:tav>
                                      </p:tavLst>
                                    </p:anim>
                                    <p:anim calcmode="lin" valueType="num">
                                      <p:cBhvr>
                                        <p:cTn id="9" dur="2000" fill="hold"/>
                                        <p:tgtEl>
                                          <p:spTgt spid="6"/>
                                        </p:tgtEl>
                                        <p:attrNameLst>
                                          <p:attrName>ppt_h</p:attrName>
                                        </p:attrNameLst>
                                      </p:cBhvr>
                                      <p:tavLst>
                                        <p:tav tm="0">
                                          <p:val>
                                            <p:fltVal val="0"/>
                                          </p:val>
                                        </p:tav>
                                        <p:tav tm="100000">
                                          <p:val>
                                            <p:strVal val="#ppt_h"/>
                                          </p:val>
                                        </p:tav>
                                      </p:tavLst>
                                    </p:anim>
                                    <p:anim calcmode="lin" valueType="num">
                                      <p:cBhvr>
                                        <p:cTn id="10" dur="2000" fill="hold"/>
                                        <p:tgtEl>
                                          <p:spTgt spid="6"/>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8F21C41C-E6DA-F179-A31C-86FE8628F7E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sp>
        <p:nvSpPr>
          <p:cNvPr id="7" name="TextBox 6">
            <a:extLst>
              <a:ext uri="{FF2B5EF4-FFF2-40B4-BE49-F238E27FC236}">
                <a16:creationId xmlns:a16="http://schemas.microsoft.com/office/drawing/2014/main" id="{C3D48ECA-14BF-EB56-6B2A-B8B68C5EFC72}"/>
              </a:ext>
            </a:extLst>
          </p:cNvPr>
          <p:cNvSpPr txBox="1"/>
          <p:nvPr/>
        </p:nvSpPr>
        <p:spPr>
          <a:xfrm>
            <a:off x="215900" y="1277754"/>
            <a:ext cx="11424716" cy="5118581"/>
          </a:xfrm>
          <a:prstGeom prst="rect">
            <a:avLst/>
          </a:prstGeom>
          <a:noFill/>
        </p:spPr>
        <p:txBody>
          <a:bodyPr wrap="square">
            <a:spAutoFit/>
          </a:bodyPr>
          <a:lstStyle/>
          <a:p>
            <a:pPr algn="just" rtl="1" fontAlgn="base">
              <a:lnSpc>
                <a:spcPct val="150000"/>
              </a:lnSpc>
            </a:pPr>
            <a:r>
              <a:rPr lang="ar-AE" sz="2000" dirty="0">
                <a:solidFill>
                  <a:schemeClr val="tx1"/>
                </a:solidFill>
                <a:latin typeface="Alexandria" pitchFamily="2" charset="-78"/>
                <a:cs typeface="Alexandria" pitchFamily="2" charset="-78"/>
              </a:rPr>
              <a:t>      </a:t>
            </a:r>
            <a:r>
              <a:rPr lang="ar-JO" sz="2000" dirty="0">
                <a:solidFill>
                  <a:schemeClr val="tx1"/>
                </a:solidFill>
                <a:latin typeface="Alexandria" pitchFamily="2" charset="-78"/>
                <a:cs typeface="Alexandria" pitchFamily="2" charset="-78"/>
              </a:rPr>
              <a:t>تعد</a:t>
            </a:r>
            <a:r>
              <a:rPr lang="ar-AE" sz="2000" dirty="0">
                <a:solidFill>
                  <a:schemeClr val="tx1"/>
                </a:solidFill>
                <a:latin typeface="Alexandria" pitchFamily="2" charset="-78"/>
                <a:cs typeface="Alexandria" pitchFamily="2" charset="-78"/>
              </a:rPr>
              <a:t>ّ</a:t>
            </a:r>
            <a:r>
              <a:rPr lang="ar-JO" sz="2000" dirty="0">
                <a:solidFill>
                  <a:schemeClr val="tx1"/>
                </a:solidFill>
                <a:latin typeface="Alexandria" pitchFamily="2" charset="-78"/>
                <a:cs typeface="Alexandria" pitchFamily="2" charset="-78"/>
              </a:rPr>
              <a:t> ظاهرة الصّراع من الظواهر الطبيعية التي تحدث في كافة المجتمعات البشرية، ذلك لأن التنظيمات بطبيعتها تولد مواقف منتجة للصراعات، حيث تشير معظم الأدبيات إلى أن وجود الصّراع في المنظمات، أمر طبيعي على اعتبار أنها في حالة من نمو وتطور، فهو لا يعتبر حالة شاذة واستثنائية في سلوك الأفراد أو الجماعات، وإنما هو حالة شائعة ، ومن الخطأ النظر إلى حالات الصّراع التي قد تنشأ في المنظمة كواقع غير مرغوب فيه، أو كسلوك يجب التخلص منه باعتبار أن الصّراع ملازم للحياة البشرية المتغيرة والمتجددة باستمرار.</a:t>
            </a:r>
          </a:p>
          <a:p>
            <a:pPr algn="just" rtl="1" fontAlgn="base">
              <a:lnSpc>
                <a:spcPct val="150000"/>
              </a:lnSpc>
            </a:pPr>
            <a:r>
              <a:rPr lang="ar-JO" sz="2000" dirty="0">
                <a:solidFill>
                  <a:schemeClr val="tx1"/>
                </a:solidFill>
                <a:latin typeface="Alexandria" pitchFamily="2" charset="-78"/>
                <a:cs typeface="Alexandria" pitchFamily="2" charset="-78"/>
              </a:rPr>
              <a:t>تشكل ظاهرة الصّراع عبئا على بعض المديرين، حيث يصرفون جل وقتهم في إدارة هذه الصراعات، وما يعزز الأهمية المتقدمة، ما أشارت إليه الجمعية الأمريكية </a:t>
            </a:r>
            <a:r>
              <a:rPr lang="en-GB" sz="2000" dirty="0">
                <a:solidFill>
                  <a:schemeClr val="tx1"/>
                </a:solidFill>
                <a:latin typeface="Alexandria" pitchFamily="2" charset="-78"/>
                <a:cs typeface="+mj-cs"/>
              </a:rPr>
              <a:t>American </a:t>
            </a:r>
            <a:r>
              <a:rPr lang="ar-JO" sz="2000" dirty="0">
                <a:solidFill>
                  <a:schemeClr val="tx1"/>
                </a:solidFill>
                <a:latin typeface="Alexandria" pitchFamily="2" charset="-78"/>
                <a:cs typeface="Alexandria" pitchFamily="2" charset="-78"/>
              </a:rPr>
              <a:t>   </a:t>
            </a:r>
            <a:r>
              <a:rPr lang="en-GB" sz="2000" dirty="0">
                <a:solidFill>
                  <a:schemeClr val="tx1"/>
                </a:solidFill>
                <a:latin typeface="Alexandria" pitchFamily="2" charset="-78"/>
                <a:cs typeface="+mj-cs"/>
              </a:rPr>
              <a:t>Management Association</a:t>
            </a:r>
            <a:r>
              <a:rPr lang="ar-JO" sz="2000" dirty="0">
                <a:solidFill>
                  <a:schemeClr val="tx1"/>
                </a:solidFill>
                <a:latin typeface="Alexandria" pitchFamily="2" charset="-78"/>
                <a:cs typeface="Alexandria" pitchFamily="2" charset="-78"/>
              </a:rPr>
              <a:t>للإدارة في إحدى الدراسات بأن المدير يستغرق حوالي 20% من وقته في معالجة وإدارة الصّراع. </a:t>
            </a:r>
          </a:p>
          <a:p>
            <a:pPr algn="just" rtl="1" fontAlgn="base">
              <a:lnSpc>
                <a:spcPct val="150000"/>
              </a:lnSpc>
            </a:pPr>
            <a:endParaRPr lang="ar-JO" sz="2000" dirty="0">
              <a:solidFill>
                <a:schemeClr val="tx1"/>
              </a:solidFill>
              <a:latin typeface="Alexandria" pitchFamily="2" charset="-78"/>
              <a:cs typeface="Alexandria" pitchFamily="2" charset="-78"/>
            </a:endParaRPr>
          </a:p>
        </p:txBody>
      </p:sp>
      <p:sp>
        <p:nvSpPr>
          <p:cNvPr id="9" name="TextBox 8">
            <a:extLst>
              <a:ext uri="{FF2B5EF4-FFF2-40B4-BE49-F238E27FC236}">
                <a16:creationId xmlns:a16="http://schemas.microsoft.com/office/drawing/2014/main" id="{9243C2C8-05F6-11CE-BC89-EC01A4A45DBE}"/>
              </a:ext>
            </a:extLst>
          </p:cNvPr>
          <p:cNvSpPr txBox="1"/>
          <p:nvPr/>
        </p:nvSpPr>
        <p:spPr>
          <a:xfrm>
            <a:off x="3047048" y="515286"/>
            <a:ext cx="6097904"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AE" sz="2400" b="1"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Tajawal Medium"/>
              </a:rPr>
              <a:t>خاتمة</a:t>
            </a:r>
          </a:p>
        </p:txBody>
      </p:sp>
    </p:spTree>
    <p:extLst>
      <p:ext uri="{BB962C8B-B14F-4D97-AF65-F5344CB8AC3E}">
        <p14:creationId xmlns:p14="http://schemas.microsoft.com/office/powerpoint/2010/main" val="12746618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5" name="TextBox 4">
            <a:extLst>
              <a:ext uri="{FF2B5EF4-FFF2-40B4-BE49-F238E27FC236}">
                <a16:creationId xmlns:a16="http://schemas.microsoft.com/office/drawing/2014/main" id="{7E36A761-C1DA-4E78-807A-E10A38C3B3FF}"/>
              </a:ext>
            </a:extLst>
          </p:cNvPr>
          <p:cNvSpPr txBox="1"/>
          <p:nvPr/>
        </p:nvSpPr>
        <p:spPr>
          <a:xfrm>
            <a:off x="1026803" y="3406270"/>
            <a:ext cx="9928817" cy="400110"/>
          </a:xfrm>
          <a:prstGeom prst="rect">
            <a:avLst/>
          </a:prstGeom>
          <a:noFill/>
        </p:spPr>
        <p:txBody>
          <a:bodyPr wrap="square" rtlCol="0">
            <a:spAutoFit/>
          </a:bodyPr>
          <a:lstStyle/>
          <a:p>
            <a:pPr algn="r"/>
            <a:r>
              <a:rPr lang="ar-SA" sz="2000" dirty="0">
                <a:latin typeface="Alexandria" pitchFamily="2" charset="-78"/>
                <a:cs typeface="Alexandria" pitchFamily="2" charset="-78"/>
              </a:rPr>
              <a:t>تختلف معايير قياس السلوك الشخصي من مجتمع لآخر</a:t>
            </a:r>
            <a:r>
              <a:rPr lang="ar-AE" sz="2000" dirty="0">
                <a:latin typeface="Alexandria" pitchFamily="2" charset="-78"/>
                <a:cs typeface="Alexandria" pitchFamily="2" charset="-78"/>
              </a:rPr>
              <a:t>.</a:t>
            </a:r>
            <a:endParaRPr lang="ko-KR" altLang="en-US" sz="2000" dirty="0">
              <a:solidFill>
                <a:schemeClr val="bg1"/>
              </a:solidFill>
              <a:latin typeface="Alexandria" pitchFamily="2" charset="-78"/>
              <a:cs typeface="Alexandria" pitchFamily="2" charset="-78"/>
            </a:endParaRPr>
          </a:p>
        </p:txBody>
      </p:sp>
      <p:sp>
        <p:nvSpPr>
          <p:cNvPr id="6" name="TextBox 5">
            <a:extLst>
              <a:ext uri="{FF2B5EF4-FFF2-40B4-BE49-F238E27FC236}">
                <a16:creationId xmlns:a16="http://schemas.microsoft.com/office/drawing/2014/main" id="{1841F9E1-F240-4EF5-8BB5-15194128D106}"/>
              </a:ext>
            </a:extLst>
          </p:cNvPr>
          <p:cNvSpPr txBox="1"/>
          <p:nvPr/>
        </p:nvSpPr>
        <p:spPr>
          <a:xfrm>
            <a:off x="825047" y="2602272"/>
            <a:ext cx="10153127" cy="400110"/>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0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النجاح في </a:t>
            </a:r>
            <a:r>
              <a:rPr kumimoji="0" lang="ar-JO" sz="20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القيادة يتطلب المعرفة المتعمقة بالسلوك التنظيمي للعاملين</a:t>
            </a:r>
            <a:r>
              <a:rPr kumimoji="0" lang="ar-EG" sz="20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endParaRPr kumimoji="0" lang="en-US" sz="20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8CE3AED6-FF8B-41E8-8EB0-902E434AD432}"/>
              </a:ext>
            </a:extLst>
          </p:cNvPr>
          <p:cNvSpPr txBox="1"/>
          <p:nvPr/>
        </p:nvSpPr>
        <p:spPr>
          <a:xfrm>
            <a:off x="937203" y="4134788"/>
            <a:ext cx="9928817" cy="400110"/>
          </a:xfrm>
          <a:prstGeom prst="rect">
            <a:avLst/>
          </a:prstGeom>
          <a:noFill/>
        </p:spPr>
        <p:txBody>
          <a:bodyPr wrap="square" rtlCol="0">
            <a:spAutoFit/>
          </a:bodyPr>
          <a:lstStyle/>
          <a:p>
            <a:pPr algn="r"/>
            <a:r>
              <a:rPr lang="ar-JO" sz="2000" dirty="0">
                <a:latin typeface="Alexandria" pitchFamily="2" charset="-78"/>
                <a:cs typeface="Alexandria" pitchFamily="2" charset="-78"/>
              </a:rPr>
              <a:t>تهدف دراسة السلوك التنظيمي إلى فهم الأبعاد النفسية والسلوكية للانســان </a:t>
            </a:r>
            <a:r>
              <a:rPr lang="ar-AE" sz="2000" dirty="0">
                <a:latin typeface="Alexandria" pitchFamily="2" charset="-78"/>
                <a:cs typeface="Alexandria" pitchFamily="2" charset="-78"/>
              </a:rPr>
              <a:t>.</a:t>
            </a:r>
            <a:endParaRPr lang="ko-KR" altLang="en-US" sz="2000" dirty="0">
              <a:solidFill>
                <a:schemeClr val="bg1"/>
              </a:solidFill>
              <a:latin typeface="Alexandria" pitchFamily="2" charset="-78"/>
              <a:cs typeface="Alexandria" pitchFamily="2" charset="-78"/>
            </a:endParaRPr>
          </a:p>
        </p:txBody>
      </p:sp>
      <p:sp>
        <p:nvSpPr>
          <p:cNvPr id="8" name="TextBox 7">
            <a:extLst>
              <a:ext uri="{FF2B5EF4-FFF2-40B4-BE49-F238E27FC236}">
                <a16:creationId xmlns:a16="http://schemas.microsoft.com/office/drawing/2014/main" id="{E2E79278-F348-4153-9DCB-01B859A822E4}"/>
              </a:ext>
            </a:extLst>
          </p:cNvPr>
          <p:cNvSpPr txBox="1"/>
          <p:nvPr/>
        </p:nvSpPr>
        <p:spPr>
          <a:xfrm>
            <a:off x="551385" y="5027813"/>
            <a:ext cx="10404235" cy="963597"/>
          </a:xfrm>
          <a:prstGeom prst="rect">
            <a:avLst/>
          </a:prstGeom>
          <a:noFill/>
        </p:spPr>
        <p:txBody>
          <a:bodyPr wrap="square" rtlCol="0">
            <a:spAutoFit/>
          </a:bodyPr>
          <a:lstStyle/>
          <a:p>
            <a:pPr algn="r">
              <a:lnSpc>
                <a:spcPct val="150000"/>
              </a:lnSpc>
            </a:pPr>
            <a:r>
              <a:rPr lang="ar-SA" sz="2000" dirty="0">
                <a:latin typeface="Alexandria" pitchFamily="2" charset="-78"/>
                <a:cs typeface="Alexandria" pitchFamily="2" charset="-78"/>
              </a:rPr>
              <a:t>لكل منظمة ثقافتها الخاصة بها وهذه الثقافة تتكون من الجوانب الملموسة للمنظمة والقيم ثم الافتراضات الأساسية التي يكونها الأفراد حول منظماتهم وبيئتها الخارجية </a:t>
            </a:r>
            <a:r>
              <a:rPr lang="ar-AE" sz="2000" dirty="0">
                <a:latin typeface="Alexandria" pitchFamily="2" charset="-78"/>
                <a:cs typeface="Alexandria" pitchFamily="2" charset="-78"/>
              </a:rPr>
              <a:t>.</a:t>
            </a:r>
            <a:endParaRPr lang="ko-KR" altLang="en-US" sz="2000" dirty="0">
              <a:solidFill>
                <a:schemeClr val="bg1"/>
              </a:solidFill>
              <a:latin typeface="Alexandria" pitchFamily="2" charset="-78"/>
              <a:cs typeface="Alexandria" pitchFamily="2" charset="-78"/>
            </a:endParaRPr>
          </a:p>
        </p:txBody>
      </p:sp>
      <p:pic>
        <p:nvPicPr>
          <p:cNvPr id="9" name="Picture 10" descr="ØµÙØ±Ø© Ø°Ø§Øª ØµÙØ©">
            <a:extLst>
              <a:ext uri="{FF2B5EF4-FFF2-40B4-BE49-F238E27FC236}">
                <a16:creationId xmlns:a16="http://schemas.microsoft.com/office/drawing/2014/main" id="{8BCCC429-92D1-4DFC-90E9-8900EB52871B}"/>
              </a:ext>
            </a:extLst>
          </p:cNvPr>
          <p:cNvPicPr>
            <a:picLocks noChangeAspect="1" noChangeArrowheads="1" noCrop="1"/>
          </p:cNvPicPr>
          <p:nvPr/>
        </p:nvPicPr>
        <p:blipFill>
          <a:blip r:embed="rId4">
            <a:grayscl/>
            <a:extLst>
              <a:ext uri="{28A0092B-C50C-407E-A947-70E740481C1C}">
                <a14:useLocalDpi xmlns:a14="http://schemas.microsoft.com/office/drawing/2010/main" val="0"/>
              </a:ext>
            </a:extLst>
          </a:blip>
          <a:srcRect/>
          <a:stretch>
            <a:fillRect/>
          </a:stretch>
        </p:blipFill>
        <p:spPr bwMode="auto">
          <a:xfrm rot="15872231">
            <a:off x="340308" y="635118"/>
            <a:ext cx="1905000" cy="1905000"/>
          </a:xfrm>
          <a:prstGeom prst="rect">
            <a:avLst/>
          </a:prstGeom>
          <a:noFill/>
          <a:ln>
            <a:noFill/>
          </a:ln>
          <a:effectLst>
            <a:outerShdw blurRad="190500" algn="tl" rotWithShape="0">
              <a:srgbClr val="000000">
                <a:alpha val="70000"/>
              </a:srgbClr>
            </a:outerShdw>
          </a:effectLst>
        </p:spPr>
      </p:pic>
      <p:sp>
        <p:nvSpPr>
          <p:cNvPr id="12" name="TextBox 11">
            <a:extLst>
              <a:ext uri="{FF2B5EF4-FFF2-40B4-BE49-F238E27FC236}">
                <a16:creationId xmlns:a16="http://schemas.microsoft.com/office/drawing/2014/main" id="{89048AFA-FCE3-4728-B8B0-4EFF9DE1E239}"/>
              </a:ext>
            </a:extLst>
          </p:cNvPr>
          <p:cNvSpPr txBox="1"/>
          <p:nvPr/>
        </p:nvSpPr>
        <p:spPr>
          <a:xfrm>
            <a:off x="1775520" y="869701"/>
            <a:ext cx="9432125" cy="120032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ar-AE" sz="2400" b="1" dirty="0">
                <a:solidFill>
                  <a:schemeClr val="tx1"/>
                </a:solidFill>
                <a:latin typeface="Alexandria" pitchFamily="2" charset="-78"/>
                <a:ea typeface="+mn-ea"/>
                <a:cs typeface="Alexandria" pitchFamily="2" charset="-78"/>
                <a:sym typeface="Tajawal Medium"/>
              </a:rPr>
              <a:t>ملخص المحاضرة</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ar-AE" sz="2400" b="1" dirty="0">
              <a:solidFill>
                <a:schemeClr val="tx1"/>
              </a:solidFill>
              <a:latin typeface="Alexandria" pitchFamily="2" charset="-78"/>
              <a:ea typeface="+mn-ea"/>
              <a:cs typeface="Alexandria" pitchFamily="2" charset="-78"/>
              <a:sym typeface="Tajawal Medium"/>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chemeClr val="tx1"/>
                </a:solidFill>
                <a:effectLst/>
                <a:uLnTx/>
                <a:uFillTx/>
                <a:latin typeface="Alexandria" pitchFamily="2" charset="-78"/>
                <a:ea typeface="+mn-ea"/>
                <a:cs typeface="Alexandria" pitchFamily="2" charset="-78"/>
                <a:sym typeface="Tajawal Medium"/>
              </a:rPr>
              <a:t>السلوك الإنساني والتنظيمي والثقافة التنظيمية </a:t>
            </a:r>
            <a:endParaRPr kumimoji="0" lang="ko-KR" altLang="en-US" sz="2400" b="1" i="0" u="none" strike="noStrike" kern="0" cap="none" spc="0" normalizeH="0" baseline="0" noProof="0" dirty="0">
              <a:ln>
                <a:noFill/>
              </a:ln>
              <a:solidFill>
                <a:schemeClr val="tx1"/>
              </a:solidFill>
              <a:effectLst/>
              <a:uLnTx/>
              <a:uFillTx/>
              <a:latin typeface="Alexandria" pitchFamily="2" charset="-78"/>
              <a:ea typeface="맑은 고딕" panose="020B0503020000020004" pitchFamily="34" charset="-127"/>
              <a:cs typeface="Alexandria" pitchFamily="2" charset="-78"/>
              <a:sym typeface="Arial"/>
            </a:endParaRPr>
          </a:p>
        </p:txBody>
      </p:sp>
      <p:pic>
        <p:nvPicPr>
          <p:cNvPr id="2" name="Graphic 21">
            <a:extLst>
              <a:ext uri="{FF2B5EF4-FFF2-40B4-BE49-F238E27FC236}">
                <a16:creationId xmlns:a16="http://schemas.microsoft.com/office/drawing/2014/main" id="{AB9CCF80-FB09-01D6-AC2B-DA4B835E7A70}"/>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spTree>
    <p:custDataLst>
      <p:tags r:id="rId1"/>
    </p:custDataLst>
    <p:extLst>
      <p:ext uri="{BB962C8B-B14F-4D97-AF65-F5344CB8AC3E}">
        <p14:creationId xmlns:p14="http://schemas.microsoft.com/office/powerpoint/2010/main" val="28490723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5" name="TextBox 4">
            <a:extLst>
              <a:ext uri="{FF2B5EF4-FFF2-40B4-BE49-F238E27FC236}">
                <a16:creationId xmlns:a16="http://schemas.microsoft.com/office/drawing/2014/main" id="{7E36A761-C1DA-4E78-807A-E10A38C3B3FF}"/>
              </a:ext>
            </a:extLst>
          </p:cNvPr>
          <p:cNvSpPr txBox="1"/>
          <p:nvPr/>
        </p:nvSpPr>
        <p:spPr>
          <a:xfrm>
            <a:off x="2769120" y="2817390"/>
            <a:ext cx="8303372" cy="400110"/>
          </a:xfrm>
          <a:prstGeom prst="rect">
            <a:avLst/>
          </a:prstGeom>
          <a:noFill/>
        </p:spPr>
        <p:txBody>
          <a:bodyPr wrap="square" rtlCol="0">
            <a:spAutoFit/>
          </a:bodyPr>
          <a:lstStyle/>
          <a:p>
            <a:pPr algn="r"/>
            <a:r>
              <a:rPr lang="ar-SA" sz="2000" dirty="0">
                <a:latin typeface="Alexandria" pitchFamily="2" charset="-78"/>
                <a:cs typeface="Alexandria" pitchFamily="2" charset="-78"/>
              </a:rPr>
              <a:t> الصّراع </a:t>
            </a:r>
            <a:r>
              <a:rPr lang="ar-JO" sz="2000" dirty="0">
                <a:latin typeface="Alexandria" pitchFamily="2" charset="-78"/>
                <a:cs typeface="Alexandria" pitchFamily="2" charset="-78"/>
              </a:rPr>
              <a:t>عملية</a:t>
            </a:r>
            <a:r>
              <a:rPr lang="ar-SA" sz="2000" dirty="0">
                <a:latin typeface="Alexandria" pitchFamily="2" charset="-78"/>
                <a:cs typeface="Alexandria" pitchFamily="2" charset="-78"/>
              </a:rPr>
              <a:t> قائمة و</a:t>
            </a:r>
            <a:r>
              <a:rPr lang="ar-JO" sz="2000" dirty="0">
                <a:latin typeface="Alexandria" pitchFamily="2" charset="-78"/>
                <a:cs typeface="Alexandria" pitchFamily="2" charset="-78"/>
              </a:rPr>
              <a:t>مستمرة</a:t>
            </a:r>
            <a:r>
              <a:rPr lang="ar-SA" sz="2000" dirty="0">
                <a:latin typeface="Alexandria" pitchFamily="2" charset="-78"/>
                <a:cs typeface="Alexandria" pitchFamily="2" charset="-78"/>
              </a:rPr>
              <a:t> لا</a:t>
            </a:r>
            <a:r>
              <a:rPr lang="ar-JO" sz="2000" dirty="0">
                <a:latin typeface="Alexandria" pitchFamily="2" charset="-78"/>
                <a:cs typeface="Alexandria" pitchFamily="2" charset="-78"/>
              </a:rPr>
              <a:t> </a:t>
            </a:r>
            <a:r>
              <a:rPr lang="ar-SA" sz="2000" dirty="0">
                <a:latin typeface="Alexandria" pitchFamily="2" charset="-78"/>
                <a:cs typeface="Alexandria" pitchFamily="2" charset="-78"/>
              </a:rPr>
              <a:t>بد</a:t>
            </a:r>
            <a:r>
              <a:rPr lang="ar-JO" sz="2000" dirty="0">
                <a:latin typeface="Alexandria" pitchFamily="2" charset="-78"/>
                <a:cs typeface="Alexandria" pitchFamily="2" charset="-78"/>
              </a:rPr>
              <a:t>ّ</a:t>
            </a:r>
            <a:r>
              <a:rPr lang="ar-SA" sz="2000" dirty="0">
                <a:latin typeface="Alexandria" pitchFamily="2" charset="-78"/>
                <a:cs typeface="Alexandria" pitchFamily="2" charset="-78"/>
              </a:rPr>
              <a:t> </a:t>
            </a:r>
            <a:r>
              <a:rPr lang="ar-JO" sz="2000" dirty="0">
                <a:latin typeface="Alexandria" pitchFamily="2" charset="-78"/>
                <a:cs typeface="Alexandria" pitchFamily="2" charset="-78"/>
              </a:rPr>
              <a:t>للقائد </a:t>
            </a:r>
            <a:r>
              <a:rPr lang="ar-SA" sz="2000" dirty="0">
                <a:latin typeface="Alexandria" pitchFamily="2" charset="-78"/>
                <a:cs typeface="Alexandria" pitchFamily="2" charset="-78"/>
              </a:rPr>
              <a:t>من</a:t>
            </a:r>
            <a:r>
              <a:rPr lang="ar-JO" sz="2000" dirty="0">
                <a:latin typeface="Alexandria" pitchFamily="2" charset="-78"/>
                <a:cs typeface="Alexandria" pitchFamily="2" charset="-78"/>
              </a:rPr>
              <a:t> الاستعداد لها</a:t>
            </a:r>
            <a:r>
              <a:rPr lang="ar-AE" sz="2000" dirty="0">
                <a:latin typeface="Alexandria" pitchFamily="2" charset="-78"/>
                <a:cs typeface="Alexandria" pitchFamily="2" charset="-78"/>
              </a:rPr>
              <a:t>.</a:t>
            </a:r>
            <a:endParaRPr lang="ko-KR" altLang="en-US" sz="2000" dirty="0">
              <a:solidFill>
                <a:schemeClr val="bg1"/>
              </a:solidFill>
              <a:latin typeface="Alexandria" pitchFamily="2" charset="-78"/>
              <a:cs typeface="Alexandria" pitchFamily="2" charset="-78"/>
            </a:endParaRPr>
          </a:p>
        </p:txBody>
      </p:sp>
      <p:sp>
        <p:nvSpPr>
          <p:cNvPr id="6" name="TextBox 5">
            <a:extLst>
              <a:ext uri="{FF2B5EF4-FFF2-40B4-BE49-F238E27FC236}">
                <a16:creationId xmlns:a16="http://schemas.microsoft.com/office/drawing/2014/main" id="{1841F9E1-F240-4EF5-8BB5-15194128D106}"/>
              </a:ext>
            </a:extLst>
          </p:cNvPr>
          <p:cNvSpPr txBox="1"/>
          <p:nvPr/>
        </p:nvSpPr>
        <p:spPr>
          <a:xfrm>
            <a:off x="495018" y="3517796"/>
            <a:ext cx="10425960" cy="707886"/>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0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الجذور العميقة لأسباب الصّراع تنبع من المحيط التنظيمي المتمثل بالبيئة، </a:t>
            </a:r>
            <a:r>
              <a:rPr kumimoji="0" lang="ar-AE" sz="20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a:t>
            </a:r>
            <a:r>
              <a:rPr kumimoji="0" lang="ar-EG" sz="20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الاستراتيجية، </a:t>
            </a:r>
            <a:r>
              <a:rPr kumimoji="0" lang="ar-AE" sz="20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a:t>
            </a:r>
            <a:r>
              <a:rPr kumimoji="0" lang="ar-EG" sz="20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التكنولوجيا، </a:t>
            </a:r>
            <a:r>
              <a:rPr kumimoji="0" lang="ar-AE" sz="20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a:t>
            </a:r>
            <a:r>
              <a:rPr kumimoji="0" lang="ar-EG" sz="20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الثقافة</a:t>
            </a:r>
            <a:r>
              <a:rPr kumimoji="0" lang="ar-JO" sz="20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endParaRPr kumimoji="0" lang="en-US" sz="20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8CE3AED6-FF8B-41E8-8EB0-902E434AD432}"/>
              </a:ext>
            </a:extLst>
          </p:cNvPr>
          <p:cNvSpPr txBox="1"/>
          <p:nvPr/>
        </p:nvSpPr>
        <p:spPr>
          <a:xfrm>
            <a:off x="1556840" y="2085873"/>
            <a:ext cx="9489856" cy="400110"/>
          </a:xfrm>
          <a:prstGeom prst="rect">
            <a:avLst/>
          </a:prstGeom>
          <a:noFill/>
        </p:spPr>
        <p:txBody>
          <a:bodyPr wrap="square" rtlCol="0">
            <a:spAutoFit/>
          </a:bodyPr>
          <a:lstStyle/>
          <a:p>
            <a:pPr algn="r"/>
            <a:r>
              <a:rPr lang="ar-JO" sz="2000" dirty="0">
                <a:latin typeface="Alexandria" pitchFamily="2" charset="-78"/>
                <a:cs typeface="Alexandria" pitchFamily="2" charset="-78"/>
              </a:rPr>
              <a:t>إ</a:t>
            </a:r>
            <a:r>
              <a:rPr lang="ar-SA" sz="2000" dirty="0">
                <a:latin typeface="Alexandria" pitchFamily="2" charset="-78"/>
                <a:cs typeface="Alexandria" pitchFamily="2" charset="-78"/>
              </a:rPr>
              <a:t>ن ظاهرة الصّراع من الظواهر التي تلازم الفرد في أي مجتمع من المجتمعات</a:t>
            </a:r>
            <a:r>
              <a:rPr lang="ar-AE" sz="2000" dirty="0">
                <a:latin typeface="Alexandria" pitchFamily="2" charset="-78"/>
                <a:cs typeface="Alexandria" pitchFamily="2" charset="-78"/>
              </a:rPr>
              <a:t>.</a:t>
            </a:r>
            <a:endParaRPr lang="ko-KR" altLang="en-US" sz="2000" dirty="0">
              <a:solidFill>
                <a:schemeClr val="bg1"/>
              </a:solidFill>
              <a:latin typeface="Alexandria" pitchFamily="2" charset="-78"/>
              <a:cs typeface="Alexandria" pitchFamily="2" charset="-78"/>
            </a:endParaRPr>
          </a:p>
        </p:txBody>
      </p:sp>
      <p:pic>
        <p:nvPicPr>
          <p:cNvPr id="9" name="Picture 10" descr="ØµÙØ±Ø© Ø°Ø§Øª ØµÙØ©">
            <a:extLst>
              <a:ext uri="{FF2B5EF4-FFF2-40B4-BE49-F238E27FC236}">
                <a16:creationId xmlns:a16="http://schemas.microsoft.com/office/drawing/2014/main" id="{8BCCC429-92D1-4DFC-90E9-8900EB52871B}"/>
              </a:ext>
            </a:extLst>
          </p:cNvPr>
          <p:cNvPicPr>
            <a:picLocks noChangeAspect="1" noChangeArrowheads="1" noCrop="1"/>
          </p:cNvPicPr>
          <p:nvPr/>
        </p:nvPicPr>
        <p:blipFill>
          <a:blip r:embed="rId4">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rot="15259845">
            <a:off x="340307" y="221856"/>
            <a:ext cx="1905000" cy="1905000"/>
          </a:xfrm>
          <a:prstGeom prst="rect">
            <a:avLst/>
          </a:prstGeom>
          <a:ln>
            <a:noFill/>
          </a:ln>
          <a:effectLst>
            <a:outerShdw blurRad="190500" algn="tl" rotWithShape="0">
              <a:srgbClr val="000000">
                <a:alpha val="70000"/>
              </a:srgbClr>
            </a:outerShdw>
          </a:effectLst>
        </p:spPr>
      </p:pic>
      <p:pic>
        <p:nvPicPr>
          <p:cNvPr id="3" name="Graphic 21">
            <a:extLst>
              <a:ext uri="{FF2B5EF4-FFF2-40B4-BE49-F238E27FC236}">
                <a16:creationId xmlns:a16="http://schemas.microsoft.com/office/drawing/2014/main" id="{0C00E68E-F648-C5AF-246A-12600DAC7C2B}"/>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sp>
        <p:nvSpPr>
          <p:cNvPr id="10" name="TextBox 9">
            <a:extLst>
              <a:ext uri="{FF2B5EF4-FFF2-40B4-BE49-F238E27FC236}">
                <a16:creationId xmlns:a16="http://schemas.microsoft.com/office/drawing/2014/main" id="{A8D0C9E8-8C75-6D20-390D-55C11C957552}"/>
              </a:ext>
            </a:extLst>
          </p:cNvPr>
          <p:cNvSpPr txBox="1"/>
          <p:nvPr/>
        </p:nvSpPr>
        <p:spPr>
          <a:xfrm>
            <a:off x="1775520" y="437448"/>
            <a:ext cx="9432125" cy="150810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ar-AE" sz="2400" b="1" dirty="0">
                <a:solidFill>
                  <a:schemeClr val="tx1"/>
                </a:solidFill>
                <a:latin typeface="Alexandria" pitchFamily="2" charset="-78"/>
                <a:ea typeface="+mn-ea"/>
                <a:cs typeface="Alexandria" pitchFamily="2" charset="-78"/>
                <a:sym typeface="Tajawal Medium"/>
              </a:rPr>
              <a:t>ملخص المحاضرة</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ar-AE" sz="2400" b="1" dirty="0">
              <a:solidFill>
                <a:schemeClr val="tx1"/>
              </a:solidFill>
              <a:latin typeface="Alexandria" pitchFamily="2" charset="-78"/>
              <a:ea typeface="+mn-ea"/>
              <a:cs typeface="Alexandria" pitchFamily="2" charset="-78"/>
              <a:sym typeface="Tajawal Medium"/>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200" b="1" i="0" u="none" strike="noStrike" kern="0" cap="none" spc="0" normalizeH="0" baseline="0" noProof="0" dirty="0">
                <a:ln>
                  <a:noFill/>
                </a:ln>
                <a:solidFill>
                  <a:schemeClr val="tx1"/>
                </a:solidFill>
                <a:effectLst/>
                <a:uLnTx/>
                <a:uFillTx/>
                <a:latin typeface="Alexandria" pitchFamily="2" charset="-78"/>
                <a:ea typeface="+mn-ea"/>
                <a:cs typeface="Alexandria" pitchFamily="2" charset="-78"/>
                <a:sym typeface="Tajawal Medium"/>
              </a:rPr>
              <a:t>الصراع(أسبابه- مستوياته-مؤشراته-إدارة الصراع واستراتيجياته المختلفة)</a:t>
            </a:r>
          </a:p>
        </p:txBody>
      </p:sp>
      <p:sp>
        <p:nvSpPr>
          <p:cNvPr id="13" name="TextBox 12">
            <a:extLst>
              <a:ext uri="{FF2B5EF4-FFF2-40B4-BE49-F238E27FC236}">
                <a16:creationId xmlns:a16="http://schemas.microsoft.com/office/drawing/2014/main" id="{436A98F8-4DAB-FEB2-C1BC-D67FB70517C9}"/>
              </a:ext>
            </a:extLst>
          </p:cNvPr>
          <p:cNvSpPr txBox="1"/>
          <p:nvPr/>
        </p:nvSpPr>
        <p:spPr>
          <a:xfrm>
            <a:off x="344224" y="4434587"/>
            <a:ext cx="10728268" cy="1938992"/>
          </a:xfrm>
          <a:prstGeom prst="rect">
            <a:avLst/>
          </a:prstGeom>
          <a:noFill/>
        </p:spPr>
        <p:txBody>
          <a:bodyPr wrap="square">
            <a:spAutoFit/>
          </a:bodyPr>
          <a:lstStyle/>
          <a:p>
            <a:pPr algn="r"/>
            <a:r>
              <a:rPr lang="ar-JO" sz="2000" b="0" i="0" dirty="0">
                <a:solidFill>
                  <a:srgbClr val="333333"/>
                </a:solidFill>
                <a:effectLst/>
                <a:latin typeface="Alexandria" pitchFamily="2" charset="-78"/>
                <a:cs typeface="Alexandria" pitchFamily="2" charset="-78"/>
              </a:rPr>
              <a:t>تتضمن عملية إدارة الصّراع المحافظة على حالة التوازنفعندما يكون الصّراع أقل من الحالة المرغوب فيها فان ذلك يؤدي إلى الجمود واللامبالاة مما يستدعي استخدام استراتيجيات لإثارة الصّراع داخل المنظمة، أما إذا كان الصّراع أكثر من الحالة المرغوب فيها فان ذلك يؤدي إلى الفوضى وانعدام السيطرة وبالتالي انهيار المنظمة، مما يتطلب استخدام استراتيجيات لتخفيف حدة الصّراع، وهكذا فالتوازن حالة مطلوبة من أجل استمرار العملية الإبداعية وتحقيق مستوى عالٍ من الأداء للحفاظ على الميزة التنافسية للمنظمة.</a:t>
            </a:r>
            <a:endParaRPr lang="en-GB" sz="2000" dirty="0">
              <a:latin typeface="Alexandria" pitchFamily="2" charset="-78"/>
              <a:cs typeface="Alexandria" pitchFamily="2" charset="-78"/>
            </a:endParaRPr>
          </a:p>
        </p:txBody>
      </p:sp>
    </p:spTree>
    <p:custDataLst>
      <p:tags r:id="rId1"/>
    </p:custDataLst>
    <p:extLst>
      <p:ext uri="{BB962C8B-B14F-4D97-AF65-F5344CB8AC3E}">
        <p14:creationId xmlns:p14="http://schemas.microsoft.com/office/powerpoint/2010/main" val="34054831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Shape 212"/>
        <p:cNvGrpSpPr/>
        <p:nvPr/>
      </p:nvGrpSpPr>
      <p:grpSpPr>
        <a:xfrm>
          <a:off x="0" y="0"/>
          <a:ext cx="0" cy="0"/>
          <a:chOff x="0" y="0"/>
          <a:chExt cx="0" cy="0"/>
        </a:xfrm>
      </p:grpSpPr>
      <p:sp>
        <p:nvSpPr>
          <p:cNvPr id="214" name="Google Shape;214;p8"/>
          <p:cNvSpPr/>
          <p:nvPr/>
        </p:nvSpPr>
        <p:spPr>
          <a:xfrm flipH="1">
            <a:off x="6512645" y="3153102"/>
            <a:ext cx="5679355" cy="3704899"/>
          </a:xfrm>
          <a:prstGeom prst="rtTriangle">
            <a:avLst/>
          </a:prstGeom>
          <a:solidFill>
            <a:srgbClr val="00B0F0">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12" name="Rectangle 11"/>
          <p:cNvSpPr/>
          <p:nvPr/>
        </p:nvSpPr>
        <p:spPr>
          <a:xfrm>
            <a:off x="8663732" y="2183606"/>
            <a:ext cx="3312368" cy="1631216"/>
          </a:xfrm>
          <a:prstGeom prst="rect">
            <a:avLst/>
          </a:prstGeom>
        </p:spPr>
        <p:txBody>
          <a:bodyPr wrap="square">
            <a:spAutoFit/>
          </a:bodyPr>
          <a:lstStyle/>
          <a:p>
            <a:pPr algn="just" rtl="1"/>
            <a:r>
              <a:rPr lang="ar-JO" sz="2000" b="1" dirty="0">
                <a:latin typeface="Alexandria" pitchFamily="2" charset="-78"/>
                <a:cs typeface="Alexandria" pitchFamily="2" charset="-78"/>
              </a:rPr>
              <a:t>"القائد الجيد لا يحاول القضاء على الصراع ؛ بل يحاول منعه من إضاعة طاقات العاملين لديه". </a:t>
            </a:r>
          </a:p>
          <a:p>
            <a:pPr algn="just" rtl="1"/>
            <a:r>
              <a:rPr lang="ar-JO" sz="2000" b="1" dirty="0">
                <a:latin typeface="Alexandria" pitchFamily="2" charset="-78"/>
                <a:cs typeface="Alexandria" pitchFamily="2" charset="-78"/>
              </a:rPr>
              <a:t>روبرت تاونسند</a:t>
            </a:r>
            <a:endParaRPr lang="en-GB" sz="2000" b="1" dirty="0">
              <a:latin typeface="Alexandria" pitchFamily="2" charset="-78"/>
              <a:cs typeface="Alexandria" pitchFamily="2" charset="-78"/>
            </a:endParaRPr>
          </a:p>
        </p:txBody>
      </p:sp>
      <p:sp>
        <p:nvSpPr>
          <p:cNvPr id="5" name="Rectangle 4"/>
          <p:cNvSpPr/>
          <p:nvPr/>
        </p:nvSpPr>
        <p:spPr>
          <a:xfrm>
            <a:off x="525462" y="2011771"/>
            <a:ext cx="3744448" cy="2677656"/>
          </a:xfrm>
          <a:prstGeom prst="rect">
            <a:avLst/>
          </a:prstGeom>
        </p:spPr>
        <p:txBody>
          <a:bodyPr wrap="square">
            <a:spAutoFit/>
          </a:bodyPr>
          <a:lstStyle/>
          <a:p>
            <a:pPr algn="l">
              <a:buFont typeface="+mj-lt"/>
              <a:buAutoNum type="arabicPeriod"/>
            </a:pPr>
            <a:r>
              <a:rPr lang="en-GB" sz="2400" b="0" i="0" dirty="0">
                <a:solidFill>
                  <a:srgbClr val="2D2D2D"/>
                </a:solidFill>
                <a:effectLst/>
                <a:latin typeface="Gibson-Light"/>
                <a:cs typeface="Alexandria" pitchFamily="2" charset="-78"/>
              </a:rPr>
              <a:t>"A good leader doesn't try to eliminate conflict; he tries to keep it from wasting the energies of his people</a:t>
            </a:r>
            <a:r>
              <a:rPr lang="ar-JO" sz="2400" b="0" i="0" dirty="0">
                <a:solidFill>
                  <a:srgbClr val="2D2D2D"/>
                </a:solidFill>
                <a:effectLst/>
                <a:latin typeface="Gibson-Light"/>
                <a:cs typeface="Alexandria" pitchFamily="2" charset="-78"/>
              </a:rPr>
              <a:t>"</a:t>
            </a:r>
            <a:r>
              <a:rPr lang="en-GB" sz="2400" b="0" i="0" dirty="0">
                <a:solidFill>
                  <a:srgbClr val="2D2D2D"/>
                </a:solidFill>
                <a:effectLst/>
                <a:latin typeface="Gibson-Light"/>
                <a:cs typeface="Alexandria" pitchFamily="2" charset="-78"/>
              </a:rPr>
              <a:t>.</a:t>
            </a:r>
            <a:endParaRPr lang="ar-JO" sz="2400" b="0" i="0" dirty="0">
              <a:solidFill>
                <a:srgbClr val="2D2D2D"/>
              </a:solidFill>
              <a:effectLst/>
              <a:latin typeface="Gibson-Light"/>
              <a:cs typeface="Alexandria" pitchFamily="2" charset="-78"/>
            </a:endParaRPr>
          </a:p>
          <a:p>
            <a:pPr algn="l">
              <a:buFont typeface="+mj-lt"/>
              <a:buAutoNum type="arabicPeriod"/>
            </a:pPr>
            <a:endParaRPr lang="ar-JO" sz="2400" dirty="0">
              <a:solidFill>
                <a:srgbClr val="2D2D2D"/>
              </a:solidFill>
              <a:latin typeface="Gibson-Light"/>
              <a:cs typeface="Alexandria" pitchFamily="2" charset="-78"/>
            </a:endParaRPr>
          </a:p>
          <a:p>
            <a:pPr algn="l"/>
            <a:r>
              <a:rPr lang="en-GB" sz="2400" b="0" i="0" dirty="0">
                <a:solidFill>
                  <a:srgbClr val="2D2D2D"/>
                </a:solidFill>
                <a:effectLst/>
                <a:latin typeface="Gibson-Light"/>
                <a:cs typeface="Alexandria" pitchFamily="2" charset="-78"/>
              </a:rPr>
              <a:t> </a:t>
            </a:r>
            <a:r>
              <a:rPr lang="en-GB" sz="2400" b="0" i="1" dirty="0">
                <a:solidFill>
                  <a:srgbClr val="2D2D2D"/>
                </a:solidFill>
                <a:effectLst/>
                <a:latin typeface="Gibson-Light"/>
                <a:cs typeface="Alexandria" pitchFamily="2" charset="-78"/>
              </a:rPr>
              <a:t>Robert Townsend</a:t>
            </a:r>
            <a:br>
              <a:rPr lang="en-GB" sz="2400" b="0" i="1" dirty="0">
                <a:solidFill>
                  <a:srgbClr val="2D2D2D"/>
                </a:solidFill>
                <a:effectLst/>
                <a:latin typeface="Gibson-Light"/>
                <a:cs typeface="Alexandria" pitchFamily="2" charset="-78"/>
              </a:rPr>
            </a:br>
            <a:endParaRPr lang="en-GB" sz="2400" b="0" i="0" dirty="0">
              <a:solidFill>
                <a:srgbClr val="2D2D2D"/>
              </a:solidFill>
              <a:effectLst/>
              <a:latin typeface="Gibson-Light"/>
              <a:cs typeface="Alexandria" pitchFamily="2" charset="-78"/>
            </a:endParaRPr>
          </a:p>
        </p:txBody>
      </p:sp>
      <p:sp>
        <p:nvSpPr>
          <p:cNvPr id="15" name="TextBox 14">
            <a:extLst>
              <a:ext uri="{FF2B5EF4-FFF2-40B4-BE49-F238E27FC236}">
                <a16:creationId xmlns:a16="http://schemas.microsoft.com/office/drawing/2014/main" id="{67E44CA9-1D9D-4792-980D-9E86AA555A0E}"/>
              </a:ext>
            </a:extLst>
          </p:cNvPr>
          <p:cNvSpPr txBox="1"/>
          <p:nvPr/>
        </p:nvSpPr>
        <p:spPr>
          <a:xfrm>
            <a:off x="215900" y="6004877"/>
            <a:ext cx="4817780" cy="646331"/>
          </a:xfrm>
          <a:prstGeom prst="rect">
            <a:avLst/>
          </a:prstGeom>
          <a:noFill/>
        </p:spPr>
        <p:txBody>
          <a:bodyPr wrap="square">
            <a:spAutoFit/>
          </a:bodyPr>
          <a:lstStyle/>
          <a:p>
            <a:pPr marL="0" marR="0" lvl="0" indent="0" algn="ctr" rtl="0">
              <a:spcBef>
                <a:spcPts val="0"/>
              </a:spcBef>
              <a:spcAft>
                <a:spcPts val="0"/>
              </a:spcAft>
              <a:buNone/>
            </a:pPr>
            <a:r>
              <a:rPr lang="ar-JO" sz="1800" dirty="0">
                <a:solidFill>
                  <a:schemeClr val="tx1"/>
                </a:solidFill>
                <a:latin typeface="Alexandria" pitchFamily="2" charset="-78"/>
                <a:cs typeface="Alexandria" pitchFamily="2" charset="-78"/>
                <a:sym typeface="Tajawal Medium"/>
              </a:rPr>
              <a:t>الدكتورة: وردة محمود كلوب</a:t>
            </a:r>
          </a:p>
          <a:p>
            <a:pPr marL="0" marR="0" lvl="0" indent="0" algn="ctr" rtl="0">
              <a:spcBef>
                <a:spcPts val="0"/>
              </a:spcBef>
              <a:spcAft>
                <a:spcPts val="0"/>
              </a:spcAft>
              <a:buNone/>
            </a:pPr>
            <a:r>
              <a:rPr lang="ar-JO" sz="1800" dirty="0">
                <a:solidFill>
                  <a:schemeClr val="tx1"/>
                </a:solidFill>
                <a:latin typeface="Alexandria" pitchFamily="2" charset="-78"/>
                <a:cs typeface="Alexandria" pitchFamily="2" charset="-78"/>
                <a:sym typeface="Tajawal Medium"/>
              </a:rPr>
              <a:t>اتجاهات معاصرة في القيادة التربوية</a:t>
            </a:r>
            <a:endParaRPr lang="ar-JO" sz="1800" dirty="0">
              <a:solidFill>
                <a:schemeClr val="tx1"/>
              </a:solidFill>
              <a:latin typeface="Alexandria" pitchFamily="2" charset="-78"/>
              <a:cs typeface="Alexandria" pitchFamily="2" charset="-78"/>
            </a:endParaRPr>
          </a:p>
        </p:txBody>
      </p:sp>
      <p:sp>
        <p:nvSpPr>
          <p:cNvPr id="11" name="Oval 10">
            <a:extLst>
              <a:ext uri="{FF2B5EF4-FFF2-40B4-BE49-F238E27FC236}">
                <a16:creationId xmlns:a16="http://schemas.microsoft.com/office/drawing/2014/main" id="{C0419B7F-C344-47B5-823E-8171CCAAD625}"/>
              </a:ext>
            </a:extLst>
          </p:cNvPr>
          <p:cNvSpPr/>
          <p:nvPr/>
        </p:nvSpPr>
        <p:spPr>
          <a:xfrm>
            <a:off x="2639616" y="345093"/>
            <a:ext cx="6216484" cy="1439618"/>
          </a:xfrm>
          <a:prstGeom prst="ellipse">
            <a:avLst/>
          </a:prstGeom>
          <a:ln/>
        </p:spPr>
        <p:style>
          <a:lnRef idx="2">
            <a:schemeClr val="accent5"/>
          </a:lnRef>
          <a:fillRef idx="1">
            <a:schemeClr val="lt1"/>
          </a:fillRef>
          <a:effectRef idx="0">
            <a:schemeClr val="accent5"/>
          </a:effectRef>
          <a:fontRef idx="minor">
            <a:schemeClr val="dk1"/>
          </a:fontRef>
        </p:style>
        <p:txBody>
          <a:bodyPr rtlCol="0" anchor="ctr"/>
          <a:lstStyle/>
          <a:p>
            <a:pPr algn="ctr"/>
            <a:r>
              <a:rPr lang="ar-AE" altLang="ko-KR" sz="2700" dirty="0">
                <a:latin typeface="Alexandria" pitchFamily="2" charset="-78"/>
                <a:cs typeface="Alexandria" pitchFamily="2" charset="-78"/>
              </a:rPr>
              <a:t>الموضوع القادم : </a:t>
            </a:r>
            <a:r>
              <a:rPr lang="ar-JO" altLang="ko-KR" sz="2700" dirty="0">
                <a:latin typeface="Alexandria" pitchFamily="2" charset="-78"/>
                <a:cs typeface="Alexandria" pitchFamily="2" charset="-78"/>
              </a:rPr>
              <a:t>إدارة الأزمات والمخاطر</a:t>
            </a:r>
            <a:endParaRPr lang="ko-KR" altLang="en-US" sz="2700" dirty="0">
              <a:latin typeface="Alexandria" pitchFamily="2" charset="-78"/>
            </a:endParaRPr>
          </a:p>
        </p:txBody>
      </p:sp>
      <p:pic>
        <p:nvPicPr>
          <p:cNvPr id="4" name="Graphic 21">
            <a:extLst>
              <a:ext uri="{FF2B5EF4-FFF2-40B4-BE49-F238E27FC236}">
                <a16:creationId xmlns:a16="http://schemas.microsoft.com/office/drawing/2014/main" id="{750C4519-71A3-BC87-2246-6CE919A1AD4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392"/>
            <a:ext cx="2305141" cy="1076343"/>
          </a:xfrm>
          <a:prstGeom prst="rect">
            <a:avLst/>
          </a:prstGeom>
        </p:spPr>
      </p:pic>
    </p:spTree>
    <p:custDataLst>
      <p:tags r:id="rId1"/>
    </p:custDataLst>
    <p:extLst>
      <p:ext uri="{BB962C8B-B14F-4D97-AF65-F5344CB8AC3E}">
        <p14:creationId xmlns:p14="http://schemas.microsoft.com/office/powerpoint/2010/main" val="309615260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56.2"/>
</p:tagLst>
</file>

<file path=ppt/tags/tag2.xml><?xml version="1.0" encoding="utf-8"?>
<p:tagLst xmlns:a="http://schemas.openxmlformats.org/drawingml/2006/main" xmlns:r="http://schemas.openxmlformats.org/officeDocument/2006/relationships" xmlns:p="http://schemas.openxmlformats.org/presentationml/2006/main">
  <p:tag name="TIMING" val="|156.2"/>
</p:tagLst>
</file>

<file path=ppt/tags/tag3.xml><?xml version="1.0" encoding="utf-8"?>
<p:tagLst xmlns:a="http://schemas.openxmlformats.org/drawingml/2006/main" xmlns:r="http://schemas.openxmlformats.org/officeDocument/2006/relationships" xmlns:p="http://schemas.openxmlformats.org/presentationml/2006/main">
  <p:tag name="TIMING" val="|156.2"/>
</p:tagLst>
</file>

<file path=ppt/tags/tag4.xml><?xml version="1.0" encoding="utf-8"?>
<p:tagLst xmlns:a="http://schemas.openxmlformats.org/drawingml/2006/main" xmlns:r="http://schemas.openxmlformats.org/officeDocument/2006/relationships" xmlns:p="http://schemas.openxmlformats.org/presentationml/2006/main">
  <p:tag name="TIMING" val="|156.2"/>
</p:tagLst>
</file>

<file path=ppt/tags/tag5.xml><?xml version="1.0" encoding="utf-8"?>
<p:tagLst xmlns:a="http://schemas.openxmlformats.org/drawingml/2006/main" xmlns:r="http://schemas.openxmlformats.org/officeDocument/2006/relationships" xmlns:p="http://schemas.openxmlformats.org/presentationml/2006/main">
  <p:tag name="TIMING" val="|3.2|46.1"/>
</p:tagLst>
</file>

<file path=ppt/tags/tag6.xml><?xml version="1.0" encoding="utf-8"?>
<p:tagLst xmlns:a="http://schemas.openxmlformats.org/drawingml/2006/main" xmlns:r="http://schemas.openxmlformats.org/officeDocument/2006/relationships" xmlns:p="http://schemas.openxmlformats.org/presentationml/2006/main">
  <p:tag name="TIMING" val="|156.2"/>
</p:tagLst>
</file>

<file path=ppt/tags/tag7.xml><?xml version="1.0" encoding="utf-8"?>
<p:tagLst xmlns:a="http://schemas.openxmlformats.org/drawingml/2006/main" xmlns:r="http://schemas.openxmlformats.org/officeDocument/2006/relationships" xmlns:p="http://schemas.openxmlformats.org/presentationml/2006/main">
  <p:tag name="TIMING" val="|156.2"/>
</p:tagLst>
</file>

<file path=ppt/tags/tag8.xml><?xml version="1.0" encoding="utf-8"?>
<p:tagLst xmlns:a="http://schemas.openxmlformats.org/drawingml/2006/main" xmlns:r="http://schemas.openxmlformats.org/officeDocument/2006/relationships" xmlns:p="http://schemas.openxmlformats.org/presentationml/2006/main">
  <p:tag name="TIMING" val="|156.2"/>
</p:tagLst>
</file>

<file path=ppt/tags/tag9.xml><?xml version="1.0" encoding="utf-8"?>
<p:tagLst xmlns:a="http://schemas.openxmlformats.org/drawingml/2006/main" xmlns:r="http://schemas.openxmlformats.org/officeDocument/2006/relationships" xmlns:p="http://schemas.openxmlformats.org/presentationml/2006/main">
  <p:tag name="TIMING" val="|156.2"/>
</p:tagLst>
</file>

<file path=ppt/tags/tag10.xml><?xml version="1.0" encoding="utf-8"?>
<p:tagLst xmlns:a="http://schemas.openxmlformats.org/drawingml/2006/main" xmlns:r="http://schemas.openxmlformats.org/officeDocument/2006/relationships" xmlns:p="http://schemas.openxmlformats.org/presentationml/2006/main">
  <p:tag name="TIMING" val="|156.2"/>
</p:tagLst>
</file>

<file path=ppt/tags/tag11.xml><?xml version="1.0" encoding="utf-8"?>
<p:tagLst xmlns:a="http://schemas.openxmlformats.org/drawingml/2006/main" xmlns:r="http://schemas.openxmlformats.org/officeDocument/2006/relationships" xmlns:p="http://schemas.openxmlformats.org/presentationml/2006/main">
  <p:tag name="TIMING" val="|156.2"/>
</p:tagLst>
</file>

<file path=ppt/tags/tag12.xml><?xml version="1.0" encoding="utf-8"?>
<p:tagLst xmlns:a="http://schemas.openxmlformats.org/drawingml/2006/main" xmlns:r="http://schemas.openxmlformats.org/officeDocument/2006/relationships" xmlns:p="http://schemas.openxmlformats.org/presentationml/2006/main">
  <p:tag name="TIMING" val="|156.2"/>
</p:tagLst>
</file>

<file path=ppt/tags/tag13.xml><?xml version="1.0" encoding="utf-8"?>
<p:tagLst xmlns:a="http://schemas.openxmlformats.org/drawingml/2006/main" xmlns:r="http://schemas.openxmlformats.org/officeDocument/2006/relationships" xmlns:p="http://schemas.openxmlformats.org/presentationml/2006/main">
  <p:tag name="TIMING" val="|1.6"/>
</p:tagLst>
</file>

<file path=ppt/tags/tag14.xml><?xml version="1.0" encoding="utf-8"?>
<p:tagLst xmlns:a="http://schemas.openxmlformats.org/drawingml/2006/main" xmlns:r="http://schemas.openxmlformats.org/officeDocument/2006/relationships" xmlns:p="http://schemas.openxmlformats.org/presentationml/2006/main">
  <p:tag name="TIMING" val="|156.2"/>
</p:tagLst>
</file>

<file path=ppt/tags/tag15.xml><?xml version="1.0" encoding="utf-8"?>
<p:tagLst xmlns:a="http://schemas.openxmlformats.org/drawingml/2006/main" xmlns:r="http://schemas.openxmlformats.org/officeDocument/2006/relationships" xmlns:p="http://schemas.openxmlformats.org/presentationml/2006/main">
  <p:tag name="TIMING" val="|156.2"/>
</p:tagLst>
</file>

<file path=ppt/tags/tag16.xml><?xml version="1.0" encoding="utf-8"?>
<p:tagLst xmlns:a="http://schemas.openxmlformats.org/drawingml/2006/main" xmlns:r="http://schemas.openxmlformats.org/officeDocument/2006/relationships" xmlns:p="http://schemas.openxmlformats.org/presentationml/2006/main">
  <p:tag name="TIMING" val="|2.4|1.6|1.5"/>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ontents Slide Master">
  <a:themeElements>
    <a:clrScheme name="ALLPPT-COLOR-A12">
      <a:dk1>
        <a:sysClr val="windowText" lastClr="000000"/>
      </a:dk1>
      <a:lt1>
        <a:sysClr val="window" lastClr="FFFFFF"/>
      </a:lt1>
      <a:dk2>
        <a:srgbClr val="1F497D"/>
      </a:dk2>
      <a:lt2>
        <a:srgbClr val="EEECE1"/>
      </a:lt2>
      <a:accent1>
        <a:srgbClr val="984807"/>
      </a:accent1>
      <a:accent2>
        <a:srgbClr val="E79F05"/>
      </a:accent2>
      <a:accent3>
        <a:srgbClr val="984807"/>
      </a:accent3>
      <a:accent4>
        <a:srgbClr val="E79F05"/>
      </a:accent4>
      <a:accent5>
        <a:srgbClr val="984807"/>
      </a:accent5>
      <a:accent6>
        <a:srgbClr val="E79F05"/>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1240AF4-F06B-4D92-B823-A341D69A4E9C}"/>
</file>

<file path=customXml/itemProps2.xml><?xml version="1.0" encoding="utf-8"?>
<ds:datastoreItem xmlns:ds="http://schemas.openxmlformats.org/officeDocument/2006/customXml" ds:itemID="{B906E598-B0D5-49B5-AD50-9F9671F82427}"/>
</file>

<file path=customXml/itemProps3.xml><?xml version="1.0" encoding="utf-8"?>
<ds:datastoreItem xmlns:ds="http://schemas.openxmlformats.org/officeDocument/2006/customXml" ds:itemID="{D9CD26A6-E633-4100-8F10-F85B82BB0874}"/>
</file>

<file path=docProps/app.xml><?xml version="1.0" encoding="utf-8"?>
<Properties xmlns="http://schemas.openxmlformats.org/officeDocument/2006/extended-properties" xmlns:vt="http://schemas.openxmlformats.org/officeDocument/2006/docPropsVTypes">
  <TotalTime>28537</TotalTime>
  <Words>4966</Words>
  <Application>Microsoft Office PowerPoint</Application>
  <PresentationFormat>Widescreen</PresentationFormat>
  <Paragraphs>455</Paragraphs>
  <Slides>42</Slides>
  <Notes>16</Notes>
  <HiddenSlides>0</HiddenSlides>
  <MMClips>1</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42</vt:i4>
      </vt:variant>
    </vt:vector>
  </HeadingPairs>
  <TitlesOfParts>
    <vt:vector size="55" baseType="lpstr">
      <vt:lpstr>Alexandria</vt:lpstr>
      <vt:lpstr>Gibson-Light</vt:lpstr>
      <vt:lpstr>Arimo</vt:lpstr>
      <vt:lpstr>Arial</vt:lpstr>
      <vt:lpstr>Calibri</vt:lpstr>
      <vt:lpstr>Khalid Art bold</vt:lpstr>
      <vt:lpstr>Times New Roman</vt:lpstr>
      <vt:lpstr>Calibri Light</vt:lpstr>
      <vt:lpstr>Tajawal Medium</vt:lpstr>
      <vt:lpstr>Tajawal</vt:lpstr>
      <vt:lpstr>Office Theme</vt:lpstr>
      <vt:lpstr>Contents Slide Master</vt:lpstr>
      <vt:lpstr>1_Office Theme</vt:lpstr>
      <vt:lpstr>PowerPoint Presentation</vt:lpstr>
      <vt:lpstr>PowerPoint Presentation</vt:lpstr>
      <vt:lpstr>PowerPoint Presentation</vt:lpstr>
      <vt:lpstr>PowerPoint Presentation</vt:lpstr>
      <vt:lpstr>PowerPoint Presentation</vt:lpstr>
      <vt:lpstr>PowerPoint Presentation</vt:lpstr>
      <vt:lpstr>السلوك التنظيمي</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أسباب الصّراع</vt:lpstr>
      <vt:lpstr>PowerPoint Presentation</vt:lpstr>
      <vt:lpstr>PowerPoint Presentation</vt:lpstr>
      <vt:lpstr>آثار الصّراع التنظيمي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أساليب إدارة الصّراع التنظيمي</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dr.WARDA</dc:creator>
  <cp:lastModifiedBy>HP</cp:lastModifiedBy>
  <cp:revision>481</cp:revision>
  <dcterms:created xsi:type="dcterms:W3CDTF">2023-04-29T09:08:23Z</dcterms:created>
  <dcterms:modified xsi:type="dcterms:W3CDTF">2024-05-22T11:47:48Z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