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3E385-BD1D-CB64-8EDB-06ABC61B97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BAC5D5-0606-73FD-8E3A-0625DFA80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23781-AEE7-4708-BE1C-A08B17D78386}" type="datetimeFigureOut">
              <a:rPr lang="en-US" smtClean="0"/>
              <a:t>8/9/2024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C3C6AE-766F-C774-AB21-C318300D5F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0CB4E5-1129-E19F-2E09-4FA85E86F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B5B90-9B66-42B2-8574-19FC4FBDE4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318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4FBBD04-6BB9-8311-6C45-F642F89591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75620B-8D8B-2C56-69AA-F4411C7367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C4A6E3-8E32-FC81-3FC4-27CE44802D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623781-AEE7-4708-BE1C-A08B17D78386}" type="datetimeFigureOut">
              <a:rPr lang="en-US" smtClean="0"/>
              <a:t>8/9/2024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77128-3324-8B1E-F2FB-85ED82EA29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6E2076-1D8E-FF3A-DE51-661B6457E6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68B5B90-9B66-42B2-8574-19FC4FBDE4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2173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A16A6B-7C26-5246-2AB2-5A3FF9A2A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85EBE2-AB35-3A59-54C4-E34CDAA66B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30930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4A110B-2EA7-A79B-B754-4EA9D272D5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034177-69D5-C667-A7B4-76E5E75760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3761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2DADFB-C446-B06D-434E-B9E74B9BA4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400" b="1">
                <a:solidFill>
                  <a:srgbClr val="004B89"/>
                </a:solidFill>
                <a:cs typeface="Calibri"/>
              </a:rPr>
              <a:t>Expected SARSA &amp; Planning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7DC48C-A505-F441-0836-805504FB6B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1563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735DF4-9BE9-E20E-762B-D778EF7A1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1C4D54-773F-6D0B-801E-B19317091A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1486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3DC811-9F2F-0F64-61A3-376C5A24E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Expected Sarsa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7E783B-B414-9A00-C152-374AF53038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19858"/>
      </p:ext>
    </p:extLst>
  </p:cSld>
  <p:clrMapOvr>
    <a:masterClrMapping/>
  </p:clrMapOvr>
  <p:transition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8A089D-3ABB-C8CC-EDB3-9B398D08CC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Expected Sarsa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E18EB7-E833-5B1F-ED4E-B3850A4169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841372"/>
      </p:ext>
    </p:extLst>
  </p:cSld>
  <p:clrMapOvr>
    <a:masterClrMapping/>
  </p:clrMapOvr>
  <p:transition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9F1CF8-2FDD-AFE0-DCA0-F22379DA2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Expected Sarsa in Cliff World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32AF8A-6DA4-8EFC-631C-7278A192B7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320749"/>
      </p:ext>
    </p:extLst>
  </p:cSld>
  <p:clrMapOvr>
    <a:masterClrMapping/>
  </p:clrMapOvr>
  <p:transition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970CA0-292F-D9D7-8869-B1F9058AA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BBF697-FA37-2EE7-3B73-0229DD0968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057892"/>
      </p:ext>
    </p:extLst>
  </p:cSld>
  <p:clrMapOvr>
    <a:masterClrMapping/>
  </p:clrMapOvr>
  <p:transition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FE9CCE-04A0-7405-9CA6-35501F8C8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64E80C-146D-D179-0720-357BD0F11D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611906"/>
      </p:ext>
    </p:extLst>
  </p:cSld>
  <p:clrMapOvr>
    <a:masterClrMapping/>
  </p:clrMapOvr>
  <p:transition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84359A-9C28-F3DF-DA82-0CBE72E24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B0F82E-4214-20DB-204B-487FF261BA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040051"/>
      </p:ext>
    </p:extLst>
  </p:cSld>
  <p:clrMapOvr>
    <a:masterClrMapping/>
  </p:clrMapOvr>
  <p:transition>
    <p:cut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2504DF-30EF-CEDB-B90B-42927842B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72872F-4062-094F-E637-8CF57C9169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744566"/>
      </p:ext>
    </p:extLst>
  </p:cSld>
  <p:clrMapOvr>
    <a:masterClrMapping/>
  </p:clrMapOvr>
  <p:transition>
    <p:cut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74E6F4-2187-C25D-33B0-E01488B825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Off-Policy Expected Sarsa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2D5536-E550-40EA-0D45-F425AF9173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739241"/>
      </p:ext>
    </p:extLst>
  </p:cSld>
  <p:clrMapOvr>
    <a:masterClrMapping/>
  </p:clrMapOvr>
  <p:transition>
    <p:cut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C36420-3073-0C1E-9CD5-29285A21F2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Greedy Expected Sarsa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4D2557-CF2C-7DED-392E-4C77D9283B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266460"/>
      </p:ext>
    </p:extLst>
  </p:cSld>
  <p:clrMapOvr>
    <a:masterClrMapping/>
  </p:clrMapOvr>
  <p:transition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85C66BE-322C-930C-ED88-3ACCD43CD6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79E615-A5BB-8DA5-E2D6-4F31F42358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239939"/>
      </p:ext>
    </p:extLst>
  </p:cSld>
  <p:clrMapOvr>
    <a:masterClrMapping/>
  </p:clrMapOvr>
  <p:transition>
    <p:cut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DBA6DD-1596-0AE8-4485-1C86A8E44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068880-9414-A0AD-A8A0-4AFD4C53AF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024231"/>
      </p:ext>
    </p:extLst>
  </p:cSld>
  <p:clrMapOvr>
    <a:masterClrMapping/>
  </p:clrMapOvr>
  <p:transition>
    <p:cut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00F710-30B7-9448-6087-0000EA36B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6E510F-6076-E31E-CE3C-6C3B8F2542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356969"/>
      </p:ext>
    </p:extLst>
  </p:cSld>
  <p:clrMapOvr>
    <a:masterClrMapping/>
  </p:clrMapOvr>
  <p:transition>
    <p:cut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BEC24B-07FE-12DB-BEA4-D0BCAFED5B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992C49-5FC3-A273-B9D8-C62E17BC72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98923"/>
      </p:ext>
    </p:extLst>
  </p:cSld>
  <p:clrMapOvr>
    <a:masterClrMapping/>
  </p:clrMapOvr>
  <p:transition>
    <p:cut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1A1A52-5DDE-D3A7-CCDE-C79B42AD3B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F21638-EEB6-3526-7B04-714C416300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737015"/>
      </p:ext>
    </p:extLst>
  </p:cSld>
  <p:clrMapOvr>
    <a:masterClrMapping/>
  </p:clrMapOvr>
  <p:transition>
    <p:cut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4242F7-F77F-6E56-C3D9-F4DEF7C91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6781E5-2126-0FFC-4A1D-4778C27B57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954210"/>
      </p:ext>
    </p:extLst>
  </p:cSld>
  <p:clrMapOvr>
    <a:masterClrMapping/>
  </p:clrMapOvr>
  <p:transition>
    <p:cut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87F731-D34B-BB43-14EF-2CC8636C6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B23C2C-A082-2B98-82E9-01E8DEC843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132664"/>
      </p:ext>
    </p:extLst>
  </p:cSld>
  <p:clrMapOvr>
    <a:masterClrMapping/>
  </p:clrMapOvr>
  <p:transition>
    <p:cut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2F20139-727C-FB38-DEB6-A46A2760A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397499-6977-4714-31DB-85ED34C96C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861083"/>
      </p:ext>
    </p:extLst>
  </p:cSld>
  <p:clrMapOvr>
    <a:masterClrMapping/>
  </p:clrMapOvr>
  <p:transition>
    <p:cut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C5E9E3-D5A2-AA0F-A3F5-EDB182629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54A64F-3CC9-8494-DFF3-B1D5BC966A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480077"/>
      </p:ext>
    </p:extLst>
  </p:cSld>
  <p:clrMapOvr>
    <a:masterClrMapping/>
  </p:clrMapOvr>
  <p:transition>
    <p:cut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A3A124-A694-9DAD-7283-405D5A875D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13F9ED-259F-0211-5CD4-51EA96A7BD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756815"/>
      </p:ext>
    </p:extLst>
  </p:cSld>
  <p:clrMapOvr>
    <a:masterClrMapping/>
  </p:clrMapOvr>
  <p:transition>
    <p:cut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6E2AEC-7689-D521-E83B-E336F9EBD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371D8B-B87A-3956-8BBB-C0A1193955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012443"/>
      </p:ext>
    </p:extLst>
  </p:cSld>
  <p:clrMapOvr>
    <a:masterClrMapping/>
  </p:clrMapOvr>
  <p:transition>
    <p:cut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26D5E8-4BF7-F873-6797-16D3063E5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5D1DEB-5507-0BE8-63B2-9EF66BF84B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8400254"/>
      </p:ext>
    </p:extLst>
  </p:cSld>
  <p:clrMapOvr>
    <a:masterClrMapping/>
  </p:clrMapOvr>
  <p:transition>
    <p:cut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84D94B-9F29-2F25-045C-6AC4998136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005D54-CE89-CF09-EC42-D9F949F75C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240104"/>
      </p:ext>
    </p:extLst>
  </p:cSld>
  <p:clrMapOvr>
    <a:masterClrMapping/>
  </p:clrMapOvr>
  <p:transition>
    <p:cut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266AFA-8880-9D57-BB56-7D7DB8C7CD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DED99A-ADA1-6936-D106-95FD207FCC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512058"/>
      </p:ext>
    </p:extLst>
  </p:cSld>
  <p:clrMapOvr>
    <a:masterClrMapping/>
  </p:clrMapOvr>
  <p:transition>
    <p:cut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DB5A4B-B227-8E24-3475-DEB34E8D4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033CCF-43C1-DB0E-1DA9-430193CD58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724963"/>
      </p:ext>
    </p:extLst>
  </p:cSld>
  <p:clrMapOvr>
    <a:masterClrMapping/>
  </p:clrMapOvr>
  <p:transition>
    <p:cut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07911C-4A34-F4EA-6B40-704C9B1291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F1628F-9684-2544-8D7C-4BCA9CE148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257897"/>
      </p:ext>
    </p:extLst>
  </p:cSld>
  <p:clrMapOvr>
    <a:masterClrMapping/>
  </p:clrMapOvr>
  <p:transition>
    <p:cut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AEC4FD-C500-EF44-306C-B9BA72F54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84C4ED-6724-BF61-3B97-2839447492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575108"/>
      </p:ext>
    </p:extLst>
  </p:cSld>
  <p:clrMapOvr>
    <a:masterClrMapping/>
  </p:clrMapOvr>
  <p:transition>
    <p:cut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CB0A1D-15AF-42B7-3C6F-4C278F906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B7DA78-C001-17CE-7491-6E05F26315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344686"/>
      </p:ext>
    </p:extLst>
  </p:cSld>
  <p:clrMapOvr>
    <a:masterClrMapping/>
  </p:clrMapOvr>
  <p:transition>
    <p:cut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306ACE-693C-3C07-C061-43551EA09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93CA18-9A47-55D9-D02B-456234527B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237257"/>
      </p:ext>
    </p:extLst>
  </p:cSld>
  <p:clrMapOvr>
    <a:masterClrMapping/>
  </p:clrMapOvr>
  <p:transition>
    <p:cut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72B3B2-4015-8B69-8A36-50CDDC8D4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EA8AC1-9F0F-D2B7-2936-335DFB48CB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413520"/>
      </p:ext>
    </p:extLst>
  </p:cSld>
  <p:clrMapOvr>
    <a:masterClrMapping/>
  </p:clrMapOvr>
  <p:transition>
    <p:cut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4747E6-555F-DA2C-4BE1-3EEDFFF39F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2C0F75-53CC-ECD7-CD67-2A6E6B84A3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450676"/>
      </p:ext>
    </p:extLst>
  </p:cSld>
  <p:clrMapOvr>
    <a:masterClrMapping/>
  </p:clrMapOvr>
  <p:transition>
    <p:cut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902BD7-9D14-40AB-9BF0-5FF02AFE5C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128897-6F35-F075-F6D5-9A725BEE67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460804"/>
      </p:ext>
    </p:extLst>
  </p:cSld>
  <p:clrMapOvr>
    <a:masterClrMapping/>
  </p:clrMapOvr>
  <p:transition>
    <p:cut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D6365F-904E-E1B1-61A4-B72273BE1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772702-CEB4-9EEE-ACB8-3301D1E84C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357301"/>
      </p:ext>
    </p:extLst>
  </p:cSld>
  <p:clrMapOvr>
    <a:masterClrMapping/>
  </p:clrMapOvr>
  <p:transition>
    <p:cut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D658F9-5A6F-1487-6581-4F2A6F6C6B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295A64-4661-1B86-56C4-B803820CA8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419893"/>
      </p:ext>
    </p:extLst>
  </p:cSld>
  <p:clrMapOvr>
    <a:masterClrMapping/>
  </p:clrMapOvr>
  <p:transition>
    <p:cut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03FF89-9790-FB24-3BD1-AA2898F750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867319-6492-EFC0-6A82-1D5BCB363D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624556"/>
      </p:ext>
    </p:extLst>
  </p:cSld>
  <p:clrMapOvr>
    <a:masterClrMapping/>
  </p:clrMapOvr>
  <p:transition>
    <p:cut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28CE46-7632-26BD-E0EC-2D0E5E57B3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8C6192-8A13-FCC3-7CBF-DCB26765AE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270457"/>
      </p:ext>
    </p:extLst>
  </p:cSld>
  <p:clrMapOvr>
    <a:masterClrMapping/>
  </p:clrMapOvr>
  <p:transition>
    <p:cut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12DA397-CDBA-5E3E-E0B8-F9B1396DB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775239-C05F-8BDF-EB3A-50E205843D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019173"/>
      </p:ext>
    </p:extLst>
  </p:cSld>
  <p:clrMapOvr>
    <a:masterClrMapping/>
  </p:clrMapOvr>
  <p:transition>
    <p:cut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0AD807-6FA5-8F1A-758C-8DB3F3C42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72D83D-8F47-AEF8-DCD3-A6E64157AB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416190"/>
      </p:ext>
    </p:extLst>
  </p:cSld>
  <p:clrMapOvr>
    <a:masterClrMapping/>
  </p:clrMapOvr>
  <p:transition>
    <p:cut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1F10D3-BA60-B8BC-027B-D345BF9DE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211793-877B-4A1B-B834-756387BD33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895648"/>
      </p:ext>
    </p:extLst>
  </p:cSld>
  <p:clrMapOvr>
    <a:masterClrMapping/>
  </p:clrMapOvr>
  <p:transition>
    <p:cut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74A5EE-6D72-1D32-66CF-F757D6FAB8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EAF09F-F716-15F5-956B-9857C90514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918744"/>
      </p:ext>
    </p:extLst>
  </p:cSld>
  <p:clrMapOvr>
    <a:masterClrMapping/>
  </p:clrMapOvr>
  <p:transition>
    <p:cut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43D390-035A-019D-51EF-855E52821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4E3998-DCB2-0DC7-FFAB-17180B4101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551934"/>
      </p:ext>
    </p:extLst>
  </p:cSld>
  <p:clrMapOvr>
    <a:masterClrMapping/>
  </p:clrMapOvr>
  <p:transition>
    <p:cut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C3C6D0-C752-E784-F724-A3DE2822EF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A39CC3-CBAA-64D8-EF73-8923492137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401101"/>
      </p:ext>
    </p:extLst>
  </p:cSld>
  <p:clrMapOvr>
    <a:masterClrMapping/>
  </p:clrMapOvr>
  <p:transition>
    <p:cut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AE5C1F-A0CF-810E-D0FF-7FC66534F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2A093B-E254-B8C4-D271-CC5861139A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488112"/>
      </p:ext>
    </p:extLst>
  </p:cSld>
  <p:clrMapOvr>
    <a:masterClrMapping/>
  </p:clrMapOvr>
  <p:transition>
    <p:cut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F79E90-2FE8-90E2-37F0-1C55D3FF0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95567C-AC26-7D9A-1BA0-6A83C1AA1D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723867"/>
      </p:ext>
    </p:extLst>
  </p:cSld>
  <p:clrMapOvr>
    <a:masterClrMapping/>
  </p:clrMapOvr>
  <p:transition>
    <p:cut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0C58E8-F2F5-1009-2DD8-2E8E02398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What is a Model?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8171BE-D141-1CB2-40BA-AB5BCF280C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989869"/>
      </p:ext>
    </p:extLst>
  </p:cSld>
  <p:clrMapOvr>
    <a:masterClrMapping/>
  </p:clrMapOvr>
  <p:transition>
    <p:cut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BF8CD1-BF87-506C-8FC1-5AB61C02F0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9B81B0-15D1-CE05-5D9E-85DAC8A6C9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258283"/>
      </p:ext>
    </p:extLst>
  </p:cSld>
  <p:clrMapOvr>
    <a:masterClrMapping/>
  </p:clrMapOvr>
  <p:transition>
    <p:cut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AF9667-4848-17B1-454E-2B4C4FC922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04E677-044C-FCB3-BCD1-6DEE0F1472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374136"/>
      </p:ext>
    </p:extLst>
  </p:cSld>
  <p:clrMapOvr>
    <a:masterClrMapping/>
  </p:clrMapOvr>
  <p:transition>
    <p:cut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E888A3-6D0B-3FF9-DE8C-577BA7A8DB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972C08-F35E-6178-556D-627346A2F0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68139"/>
      </p:ext>
    </p:extLst>
  </p:cSld>
  <p:clrMapOvr>
    <a:masterClrMapping/>
  </p:clrMapOvr>
  <p:transition>
    <p:cut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89A15E-4C59-5809-442E-40F44B26BB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545BF1-0E06-1E80-FBAC-8309E96EB8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430284"/>
      </p:ext>
    </p:extLst>
  </p:cSld>
  <p:clrMapOvr>
    <a:masterClrMapping/>
  </p:clrMapOvr>
  <p:transition>
    <p:cut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C686D7-DFC8-CAF5-6A8E-8122F4550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6D16F3-E864-BCA0-46AC-D9892BC2EA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519285"/>
      </p:ext>
    </p:extLst>
  </p:cSld>
  <p:clrMapOvr>
    <a:masterClrMapping/>
  </p:clrMapOvr>
  <p:transition>
    <p:cut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150333-2753-5072-0B17-47D31BF91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Models for Planning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C1C900-6D71-8D45-C935-C97A91703B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552387"/>
      </p:ext>
    </p:extLst>
  </p:cSld>
  <p:clrMapOvr>
    <a:masterClrMapping/>
  </p:clrMapOvr>
  <p:transition>
    <p:cut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59AA92-6779-EE2F-C9D2-A4B0856E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Types of Models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249229-DFC1-36CF-667C-6300A24A6C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67145"/>
      </p:ext>
    </p:extLst>
  </p:cSld>
  <p:clrMapOvr>
    <a:masterClrMapping/>
  </p:clrMapOvr>
  <p:transition>
    <p:cut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36C856-7D60-6C3E-13E6-2142BB28BE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Sample Models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F386D3-AE86-26E0-8EF7-F6442BE2BA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809624"/>
      </p:ext>
    </p:extLst>
  </p:cSld>
  <p:clrMapOvr>
    <a:masterClrMapping/>
  </p:clrMapOvr>
  <p:transition>
    <p:cut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7B6C3A-1012-EC6E-9CD6-D1931E4C1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Example: Distribution Models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4F452A-7AE1-B5D6-FCE9-9E55E27BCC1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037951"/>
      </p:ext>
    </p:extLst>
  </p:cSld>
  <p:clrMapOvr>
    <a:masterClrMapping/>
  </p:clrMapOvr>
  <p:transition>
    <p:cut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664CE0-20B3-280E-41E8-9E57E7B54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fr-FR" sz="3264" spc="-244">
                <a:solidFill>
                  <a:srgbClr val="3333B2"/>
                </a:solidFill>
                <a:latin typeface="Georgia" panose="02040502050405020303" pitchFamily="18" charset="0"/>
              </a:rPr>
              <a:t>Sample Models vs Distribution Models</a:t>
            </a:r>
            <a:endParaRPr lang="fr-FR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EFA92C-B96A-A572-3834-FABDB2C3DA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270395"/>
      </p:ext>
    </p:extLst>
  </p:cSld>
  <p:clrMapOvr>
    <a:masterClrMapping/>
  </p:clrMapOvr>
  <p:transition>
    <p:cut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323E06-E4F1-F631-859F-E230E9E0A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Planning with simulated experience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450124-FAC3-BC1E-7392-B7FEE4F667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358461"/>
      </p:ext>
    </p:extLst>
  </p:cSld>
  <p:clrMapOvr>
    <a:masterClrMapping/>
  </p:clrMapOvr>
  <p:transition>
    <p:cut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A8C83B-E9CF-76B8-CCAB-3A7EA07735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Planning improves policies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007A92-FAE4-0C2F-9E74-9D59911BB5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645956"/>
      </p:ext>
    </p:extLst>
  </p:cSld>
  <p:clrMapOvr>
    <a:masterClrMapping/>
  </p:clrMapOvr>
  <p:transition>
    <p:cut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5BD63C-6F7D-17BE-837E-C1A9B4400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Q-planning vs Q-learning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C8590E-7786-C1AA-D56D-5ED6755EDC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596674"/>
      </p:ext>
    </p:extLst>
  </p:cSld>
  <p:clrMapOvr>
    <a:masterClrMapping/>
  </p:clrMapOvr>
  <p:transition>
    <p:cut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D1E142-F42E-94FB-B9EA-D17C4A2E4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Random Tabular Q-planning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5BBF55-2F88-E835-963E-EDA3B9198E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432636"/>
      </p:ext>
    </p:extLst>
  </p:cSld>
  <p:clrMapOvr>
    <a:masterClrMapping/>
  </p:clrMapOvr>
  <p:transition>
    <p:cut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2799E7-65DA-4161-0E22-815FFE83F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Random Tabular Q-planning Pseudo-code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4217BB-2803-9ABC-1528-9D816CF33B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418326"/>
      </p:ext>
    </p:extLst>
  </p:cSld>
  <p:clrMapOvr>
    <a:masterClrMapping/>
  </p:clrMapOvr>
  <p:transition>
    <p:cut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AB70E0-D304-8262-4F22-D2DC387F0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Planning uses imagined experience 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0D4C6E-BC8D-4CDD-3773-6ED9E2237E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262884"/>
      </p:ext>
    </p:extLst>
  </p:cSld>
  <p:clrMapOvr>
    <a:masterClrMapping/>
  </p:clrMapOvr>
  <p:transition>
    <p:cut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BAA7BD-382D-3EB6-AC83-80F2B44C14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Planning Updates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095944-254E-8CAF-A144-23D82430AF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645797"/>
      </p:ext>
    </p:extLst>
  </p:cSld>
  <p:clrMapOvr>
    <a:masterClrMapping/>
  </p:clrMapOvr>
  <p:transition>
    <p:cut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ADA0C3-BAA9-E69B-EF06-5535B9314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21349">
              <a:spcBef>
                <a:spcPts val="151"/>
              </a:spcBef>
            </a:pPr>
            <a:r>
              <a:rPr lang="en-US" sz="3264" spc="-244">
                <a:solidFill>
                  <a:srgbClr val="3333B2"/>
                </a:solidFill>
                <a:latin typeface="Georgia" panose="02040502050405020303" pitchFamily="18" charset="0"/>
              </a:rPr>
              <a:t>Planning Update Example</a:t>
            </a:r>
            <a:endParaRPr lang="en-US" sz="3264" dirty="0">
              <a:latin typeface="Georgia" panose="02040502050405020303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E9670D-BFA7-DAD8-C1D3-DE27E4EC52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27"/>
      </p:ext>
    </p:extLst>
  </p:cSld>
  <p:clrMapOvr>
    <a:masterClrMapping/>
  </p:clrMapOvr>
  <p:transition>
    <p:cut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F43671-1FD3-2C44-FEE3-8B13B2673D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Summary: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34E4DC-96C5-F42F-55B1-7D9EEDF377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35701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C3885C-12DD-5225-8FD0-94607BF375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4FA143-D1A6-6FB8-6686-FBEBA6EEE9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2624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81</Words>
  <Application>Microsoft Office PowerPoint</Application>
  <PresentationFormat>Widescreen</PresentationFormat>
  <Paragraphs>22</Paragraphs>
  <Slides>68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68</vt:i4>
      </vt:variant>
    </vt:vector>
  </HeadingPairs>
  <TitlesOfParts>
    <vt:vector size="75" baseType="lpstr">
      <vt:lpstr>Andalus</vt:lpstr>
      <vt:lpstr>Aptos</vt:lpstr>
      <vt:lpstr>Aptos Display</vt:lpstr>
      <vt:lpstr>Arial</vt:lpstr>
      <vt:lpstr>Calibri</vt:lpstr>
      <vt:lpstr>Georgia</vt:lpstr>
      <vt:lpstr>Office Theme</vt:lpstr>
      <vt:lpstr>PowerPoint Presentation</vt:lpstr>
      <vt:lpstr>PowerPoint Presentation</vt:lpstr>
      <vt:lpstr>Expected SARSA &amp; Planning</vt:lpstr>
      <vt:lpstr>The objectives of this lecture is to:</vt:lpstr>
      <vt:lpstr>Expected Sarsa</vt:lpstr>
      <vt:lpstr>Expected Sarsa</vt:lpstr>
      <vt:lpstr>Example: Expected Sarsa in Cliff World </vt:lpstr>
      <vt:lpstr>PowerPoint Presentation</vt:lpstr>
      <vt:lpstr>PowerPoint Presentation</vt:lpstr>
      <vt:lpstr>PowerPoint Presentation</vt:lpstr>
      <vt:lpstr>PowerPoint Presentation</vt:lpstr>
      <vt:lpstr>Off-Policy Expected Sarsa</vt:lpstr>
      <vt:lpstr>Greedy Expected Sarsa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is a Model?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Models for Planning</vt:lpstr>
      <vt:lpstr>Types of Models</vt:lpstr>
      <vt:lpstr>Example: Sample Models</vt:lpstr>
      <vt:lpstr>Example: Distribution Models</vt:lpstr>
      <vt:lpstr>Sample Models vs Distribution Models</vt:lpstr>
      <vt:lpstr>Planning with simulated experience</vt:lpstr>
      <vt:lpstr>Planning improves policies</vt:lpstr>
      <vt:lpstr>Q-planning vs Q-learning</vt:lpstr>
      <vt:lpstr>Random Tabular Q-planning</vt:lpstr>
      <vt:lpstr>Random Tabular Q-planning Pseudo-code</vt:lpstr>
      <vt:lpstr>Planning uses imagined experience </vt:lpstr>
      <vt:lpstr>Planning Updates</vt:lpstr>
      <vt:lpstr>Planning Update Example</vt:lpstr>
      <vt:lpstr>Summary: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Ashraf Elsayed</dc:creator>
  <cp:lastModifiedBy>Ashraf Elsayed</cp:lastModifiedBy>
  <cp:revision>1</cp:revision>
  <dcterms:created xsi:type="dcterms:W3CDTF">2024-08-09T18:38:48Z</dcterms:created>
  <dcterms:modified xsi:type="dcterms:W3CDTF">2024-08-09T18:38:48Z</dcterms:modified>
</cp:coreProperties>
</file>