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5"/>
  </p:notesMasterIdLst>
  <p:sldIdLst>
    <p:sldId id="480" r:id="rId5"/>
    <p:sldId id="303" r:id="rId6"/>
    <p:sldId id="1011" r:id="rId7"/>
    <p:sldId id="1012" r:id="rId8"/>
    <p:sldId id="1013" r:id="rId9"/>
    <p:sldId id="510" r:id="rId10"/>
    <p:sldId id="934" r:id="rId11"/>
    <p:sldId id="928" r:id="rId12"/>
    <p:sldId id="1014" r:id="rId13"/>
    <p:sldId id="1015" r:id="rId14"/>
    <p:sldId id="1016" r:id="rId15"/>
    <p:sldId id="1017" r:id="rId16"/>
    <p:sldId id="1018" r:id="rId17"/>
    <p:sldId id="1019" r:id="rId18"/>
    <p:sldId id="1020" r:id="rId19"/>
    <p:sldId id="1059" r:id="rId20"/>
    <p:sldId id="1021" r:id="rId21"/>
    <p:sldId id="1022" r:id="rId22"/>
    <p:sldId id="1023" r:id="rId23"/>
    <p:sldId id="1024" r:id="rId24"/>
    <p:sldId id="1025" r:id="rId25"/>
    <p:sldId id="1026" r:id="rId26"/>
    <p:sldId id="1027" r:id="rId27"/>
    <p:sldId id="1028" r:id="rId28"/>
    <p:sldId id="1029" r:id="rId29"/>
    <p:sldId id="1030" r:id="rId30"/>
    <p:sldId id="1031" r:id="rId31"/>
    <p:sldId id="1032" r:id="rId32"/>
    <p:sldId id="1033" r:id="rId33"/>
    <p:sldId id="1035" r:id="rId34"/>
    <p:sldId id="964" r:id="rId35"/>
    <p:sldId id="1036" r:id="rId36"/>
    <p:sldId id="1037" r:id="rId37"/>
    <p:sldId id="1038" r:id="rId38"/>
    <p:sldId id="1039" r:id="rId39"/>
    <p:sldId id="1040" r:id="rId40"/>
    <p:sldId id="1041" r:id="rId41"/>
    <p:sldId id="1042" r:id="rId42"/>
    <p:sldId id="1043" r:id="rId43"/>
    <p:sldId id="1044" r:id="rId44"/>
    <p:sldId id="1045" r:id="rId45"/>
    <p:sldId id="1046" r:id="rId46"/>
    <p:sldId id="1047" r:id="rId47"/>
    <p:sldId id="1048" r:id="rId48"/>
    <p:sldId id="1049" r:id="rId49"/>
    <p:sldId id="1050" r:id="rId50"/>
    <p:sldId id="979" r:id="rId51"/>
    <p:sldId id="1051" r:id="rId52"/>
    <p:sldId id="1052" r:id="rId53"/>
    <p:sldId id="980" r:id="rId54"/>
    <p:sldId id="1053" r:id="rId55"/>
    <p:sldId id="1054" r:id="rId56"/>
    <p:sldId id="1055" r:id="rId57"/>
    <p:sldId id="1056" r:id="rId58"/>
    <p:sldId id="1057" r:id="rId59"/>
    <p:sldId id="1058" r:id="rId60"/>
    <p:sldId id="605" r:id="rId61"/>
    <p:sldId id="1008" r:id="rId62"/>
    <p:sldId id="1010" r:id="rId63"/>
    <p:sldId id="349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011"/>
            <p14:sldId id="1012"/>
            <p14:sldId id="1013"/>
            <p14:sldId id="510"/>
            <p14:sldId id="934"/>
            <p14:sldId id="928"/>
            <p14:sldId id="1014"/>
            <p14:sldId id="1015"/>
            <p14:sldId id="1016"/>
            <p14:sldId id="1017"/>
            <p14:sldId id="1018"/>
            <p14:sldId id="1019"/>
            <p14:sldId id="1020"/>
            <p14:sldId id="1059"/>
            <p14:sldId id="1021"/>
            <p14:sldId id="1022"/>
            <p14:sldId id="1023"/>
            <p14:sldId id="1024"/>
            <p14:sldId id="1025"/>
            <p14:sldId id="1026"/>
            <p14:sldId id="1027"/>
            <p14:sldId id="1028"/>
            <p14:sldId id="1029"/>
            <p14:sldId id="1030"/>
            <p14:sldId id="1031"/>
            <p14:sldId id="1032"/>
            <p14:sldId id="1033"/>
            <p14:sldId id="1035"/>
            <p14:sldId id="964"/>
            <p14:sldId id="1036"/>
            <p14:sldId id="1037"/>
            <p14:sldId id="1038"/>
            <p14:sldId id="1039"/>
            <p14:sldId id="1040"/>
            <p14:sldId id="1041"/>
            <p14:sldId id="1042"/>
            <p14:sldId id="1043"/>
            <p14:sldId id="1044"/>
            <p14:sldId id="1045"/>
            <p14:sldId id="1046"/>
            <p14:sldId id="1047"/>
            <p14:sldId id="1048"/>
            <p14:sldId id="1049"/>
            <p14:sldId id="1050"/>
            <p14:sldId id="979"/>
            <p14:sldId id="1051"/>
            <p14:sldId id="1052"/>
            <p14:sldId id="980"/>
            <p14:sldId id="1053"/>
            <p14:sldId id="1054"/>
            <p14:sldId id="1055"/>
            <p14:sldId id="1056"/>
            <p14:sldId id="1057"/>
            <p14:sldId id="1058"/>
            <p14:sldId id="605"/>
            <p14:sldId id="1008"/>
            <p14:sldId id="101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DEF8FE"/>
    <a:srgbClr val="FFFFCC"/>
    <a:srgbClr val="FFFF99"/>
    <a:srgbClr val="CCFFCC"/>
    <a:srgbClr val="FFCCFF"/>
    <a:srgbClr val="FF99FF"/>
    <a:srgbClr val="FFFF66"/>
    <a:srgbClr val="F371CE"/>
    <a:srgbClr val="FF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4061" autoAdjust="0"/>
  </p:normalViewPr>
  <p:slideViewPr>
    <p:cSldViewPr snapToGrid="0">
      <p:cViewPr varScale="1">
        <p:scale>
          <a:sx n="74" d="100"/>
          <a:sy n="74" d="100"/>
        </p:scale>
        <p:origin x="42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5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GB" sz="2200" b="1" dirty="0">
              <a:solidFill>
                <a:schemeClr val="tx1"/>
              </a:solidFill>
              <a:latin typeface="Alexandria"/>
            </a:rPr>
            <a:t>Corporate Social Responsibility (CSR)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GB" sz="2200" b="1" dirty="0">
              <a:solidFill>
                <a:schemeClr val="tx1"/>
              </a:solidFill>
              <a:latin typeface="Alexandria"/>
            </a:rPr>
            <a:t>The Green Financial System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2200" b="1" i="0" dirty="0">
              <a:solidFill>
                <a:schemeClr val="tx1"/>
              </a:solidFill>
            </a:rPr>
            <a:t>Responsible Property Investment (RPI)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kumimoji="0" lang="en-GB" sz="2400" b="1" i="0" u="none" strike="noStrike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r>
            <a:rPr kumimoji="0" lang="en-GB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Market Participants and Sustainability</a:t>
          </a:r>
        </a:p>
        <a:p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166756" custScaleY="39190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3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3" custScaleY="49664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3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3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3" custScaleY="47911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3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3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3" custScaleY="53137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3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FF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GB" sz="2000" b="1" dirty="0">
              <a:solidFill>
                <a:schemeClr val="tx1"/>
              </a:solidFill>
              <a:latin typeface="Alexandria"/>
            </a:rPr>
            <a:t>1. Governance &amp; Risk Management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FFFF66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GB" sz="2000" b="1" dirty="0">
              <a:solidFill>
                <a:schemeClr val="tx1"/>
              </a:solidFill>
              <a:latin typeface="Alexandria"/>
            </a:rPr>
            <a:t>2. Professional Judgment &amp; Accountability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9900"/>
        </a:solidFill>
      </dgm:spPr>
      <dgm:t>
        <a:bodyPr/>
        <a:lstStyle/>
        <a:p>
          <a:r>
            <a:rPr lang="en-GB" sz="2000" b="1" i="0" dirty="0">
              <a:solidFill>
                <a:schemeClr val="tx1"/>
              </a:solidFill>
              <a:latin typeface="Alexandria"/>
            </a:rPr>
            <a:t>3. Transparency &amp; Client Communication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bg2">
            <a:lumMod val="90000"/>
          </a:schemeClr>
        </a:solidFill>
      </dgm:spPr>
      <dgm:t>
        <a:bodyPr/>
        <a:lstStyle/>
        <a:p>
          <a:endParaRPr kumimoji="0" lang="en-GB" sz="2250" b="1" i="0" u="none" strike="noStrike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r>
            <a:rPr kumimoji="0" lang="en-GB" sz="225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Core Mandatory Requirements (RICS AI Standard)</a:t>
          </a:r>
        </a:p>
        <a:p>
          <a:endParaRPr kumimoji="0" lang="en-US" sz="2250" b="1" i="0" u="none" strike="noStrike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92319803-E9C7-42A8-81FB-2ABEEB66F848}">
      <dgm:prSet custT="1"/>
      <dgm:spPr>
        <a:solidFill>
          <a:srgbClr val="FF3399"/>
        </a:solidFill>
      </dgm:spPr>
      <dgm:t>
        <a:bodyPr/>
        <a:lstStyle/>
        <a:p>
          <a:endParaRPr lang="en-GB" sz="2000" b="1" dirty="0">
            <a:solidFill>
              <a:schemeClr val="tx1"/>
            </a:solidFill>
            <a:latin typeface="Alexandria"/>
          </a:endParaRPr>
        </a:p>
        <a:p>
          <a:r>
            <a:rPr lang="en-GB" sz="2000" b="1" dirty="0">
              <a:solidFill>
                <a:schemeClr val="tx1"/>
              </a:solidFill>
              <a:latin typeface="Alexandria"/>
            </a:rPr>
            <a:t>4. Ethical Development of AI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DBCB2359-38B8-4F7E-ABF8-F6A0924197C0}" type="parTrans" cxnId="{73390896-EF2E-4040-88A9-15A3DD616489}">
      <dgm:prSet/>
      <dgm:spPr/>
      <dgm:t>
        <a:bodyPr/>
        <a:lstStyle/>
        <a:p>
          <a:endParaRPr lang="en-US"/>
        </a:p>
      </dgm:t>
    </dgm:pt>
    <dgm:pt modelId="{353BCEF6-8E17-4A20-8B71-BA722AB31271}" type="sibTrans" cxnId="{73390896-EF2E-4040-88A9-15A3DD616489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412528" custScaleY="80548" custLinFactNeighborX="14755" custLinFactNeighborY="-23759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4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4" custScaleX="141239" custScaleY="116821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4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4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4" custScaleX="120882" custScaleY="117627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4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4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4" custScaleX="120882" custScaleY="122421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4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7ECB223F-BD13-4E83-958E-34B523E8AEFF}" type="pres">
      <dgm:prSet presAssocID="{DBCB2359-38B8-4F7E-ABF8-F6A0924197C0}" presName="Name37" presStyleLbl="parChTrans1D2" presStyleIdx="3" presStyleCnt="4"/>
      <dgm:spPr/>
    </dgm:pt>
    <dgm:pt modelId="{4BC2AEDD-FF82-4B7E-9102-64668BB1E88B}" type="pres">
      <dgm:prSet presAssocID="{92319803-E9C7-42A8-81FB-2ABEEB66F848}" presName="hierRoot2" presStyleCnt="0">
        <dgm:presLayoutVars>
          <dgm:hierBranch val="init"/>
        </dgm:presLayoutVars>
      </dgm:prSet>
      <dgm:spPr/>
    </dgm:pt>
    <dgm:pt modelId="{9329115B-C50B-4B8F-926A-1D3BE6CD437F}" type="pres">
      <dgm:prSet presAssocID="{92319803-E9C7-42A8-81FB-2ABEEB66F848}" presName="rootComposite" presStyleCnt="0"/>
      <dgm:spPr/>
    </dgm:pt>
    <dgm:pt modelId="{9B91B344-3935-406E-A505-2C5B162B2C81}" type="pres">
      <dgm:prSet presAssocID="{92319803-E9C7-42A8-81FB-2ABEEB66F848}" presName="rootText" presStyleLbl="node2" presStyleIdx="3" presStyleCnt="4" custScaleX="120882" custScaleY="115910" custLinFactNeighborY="39468">
        <dgm:presLayoutVars>
          <dgm:chPref val="3"/>
        </dgm:presLayoutVars>
      </dgm:prSet>
      <dgm:spPr/>
    </dgm:pt>
    <dgm:pt modelId="{3E20C525-2EF9-4181-BE36-46B15EDE0F83}" type="pres">
      <dgm:prSet presAssocID="{92319803-E9C7-42A8-81FB-2ABEEB66F848}" presName="rootConnector" presStyleLbl="node2" presStyleIdx="3" presStyleCnt="4"/>
      <dgm:spPr/>
    </dgm:pt>
    <dgm:pt modelId="{FDB6E4FA-EE00-4CEA-B980-357DC71F7D40}" type="pres">
      <dgm:prSet presAssocID="{92319803-E9C7-42A8-81FB-2ABEEB66F848}" presName="hierChild4" presStyleCnt="0"/>
      <dgm:spPr/>
    </dgm:pt>
    <dgm:pt modelId="{F49A479C-0489-4108-849F-D7073C11E5FD}" type="pres">
      <dgm:prSet presAssocID="{92319803-E9C7-42A8-81FB-2ABEEB66F848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A5BAF227-6ECF-47EF-9895-FD4016735BF2}" type="presOf" srcId="{DBCB2359-38B8-4F7E-ABF8-F6A0924197C0}" destId="{7ECB223F-BD13-4E83-958E-34B523E8AEFF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E0B04E85-928B-4262-AC75-791286BE98EA}" type="presOf" srcId="{92319803-E9C7-42A8-81FB-2ABEEB66F848}" destId="{3E20C525-2EF9-4181-BE36-46B15EDE0F83}" srcOrd="1" destOrd="0" presId="urn:microsoft.com/office/officeart/2005/8/layout/orgChart1"/>
    <dgm:cxn modelId="{73390896-EF2E-4040-88A9-15A3DD616489}" srcId="{F0BDE8FF-C464-4407-9C0D-67DD799182F9}" destId="{92319803-E9C7-42A8-81FB-2ABEEB66F848}" srcOrd="3" destOrd="0" parTransId="{DBCB2359-38B8-4F7E-ABF8-F6A0924197C0}" sibTransId="{353BCEF6-8E17-4A20-8B71-BA722AB31271}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8B6089E1-4C36-46F6-B6F0-B8AF99A58528}" type="presOf" srcId="{92319803-E9C7-42A8-81FB-2ABEEB66F848}" destId="{9B91B344-3935-406E-A505-2C5B162B2C81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3AF26842-92D9-471A-A609-E2B2491A371C}" type="presParOf" srcId="{938522C4-AD99-4552-AFA7-BDA73FEA72D4}" destId="{7ECB223F-BD13-4E83-958E-34B523E8AEFF}" srcOrd="6" destOrd="0" presId="urn:microsoft.com/office/officeart/2005/8/layout/orgChart1"/>
    <dgm:cxn modelId="{3DC0D9B9-CE92-410C-B2AB-88B53BD81669}" type="presParOf" srcId="{938522C4-AD99-4552-AFA7-BDA73FEA72D4}" destId="{4BC2AEDD-FF82-4B7E-9102-64668BB1E88B}" srcOrd="7" destOrd="0" presId="urn:microsoft.com/office/officeart/2005/8/layout/orgChart1"/>
    <dgm:cxn modelId="{E035D5E1-3422-47B0-8D7C-5CB3FED8C61D}" type="presParOf" srcId="{4BC2AEDD-FF82-4B7E-9102-64668BB1E88B}" destId="{9329115B-C50B-4B8F-926A-1D3BE6CD437F}" srcOrd="0" destOrd="0" presId="urn:microsoft.com/office/officeart/2005/8/layout/orgChart1"/>
    <dgm:cxn modelId="{D6438D05-3857-4DAA-AF69-1FCB3719D8A2}" type="presParOf" srcId="{9329115B-C50B-4B8F-926A-1D3BE6CD437F}" destId="{9B91B344-3935-406E-A505-2C5B162B2C81}" srcOrd="0" destOrd="0" presId="urn:microsoft.com/office/officeart/2005/8/layout/orgChart1"/>
    <dgm:cxn modelId="{24BA507A-3738-43F6-91BF-7277A119B8B9}" type="presParOf" srcId="{9329115B-C50B-4B8F-926A-1D3BE6CD437F}" destId="{3E20C525-2EF9-4181-BE36-46B15EDE0F83}" srcOrd="1" destOrd="0" presId="urn:microsoft.com/office/officeart/2005/8/layout/orgChart1"/>
    <dgm:cxn modelId="{D463B96D-C55D-4538-9984-367A445B88CC}" type="presParOf" srcId="{4BC2AEDD-FF82-4B7E-9102-64668BB1E88B}" destId="{FDB6E4FA-EE00-4CEA-B980-357DC71F7D40}" srcOrd="1" destOrd="0" presId="urn:microsoft.com/office/officeart/2005/8/layout/orgChart1"/>
    <dgm:cxn modelId="{A120D915-C31F-483C-BBC1-87E975AFE59A}" type="presParOf" srcId="{4BC2AEDD-FF82-4B7E-9102-64668BB1E88B}" destId="{F49A479C-0489-4108-849F-D7073C11E5FD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1A2A0-3C4E-468C-A94E-F8ABF69CA440}">
      <dsp:nvSpPr>
        <dsp:cNvPr id="0" name=""/>
        <dsp:cNvSpPr/>
      </dsp:nvSpPr>
      <dsp:spPr>
        <a:xfrm>
          <a:off x="6005784" y="2170370"/>
          <a:ext cx="4239690" cy="1393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4393"/>
              </a:lnTo>
              <a:lnTo>
                <a:pt x="4239690" y="1024393"/>
              </a:lnTo>
              <a:lnTo>
                <a:pt x="4239690" y="139311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5936501" y="2170370"/>
          <a:ext cx="91440" cy="1400459"/>
        </a:xfrm>
        <a:custGeom>
          <a:avLst/>
          <a:gdLst/>
          <a:ahLst/>
          <a:cxnLst/>
          <a:rect l="0" t="0" r="0" b="0"/>
          <a:pathLst>
            <a:path>
              <a:moveTo>
                <a:pt x="69283" y="0"/>
              </a:moveTo>
              <a:lnTo>
                <a:pt x="69283" y="1031732"/>
              </a:lnTo>
              <a:lnTo>
                <a:pt x="45720" y="1031732"/>
              </a:lnTo>
              <a:lnTo>
                <a:pt x="4572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755841" y="2170370"/>
          <a:ext cx="4249942" cy="1400459"/>
        </a:xfrm>
        <a:custGeom>
          <a:avLst/>
          <a:gdLst/>
          <a:ahLst/>
          <a:cxnLst/>
          <a:rect l="0" t="0" r="0" b="0"/>
          <a:pathLst>
            <a:path>
              <a:moveTo>
                <a:pt x="4249942" y="0"/>
              </a:moveTo>
              <a:lnTo>
                <a:pt x="4249942" y="1031732"/>
              </a:lnTo>
              <a:lnTo>
                <a:pt x="0" y="1031732"/>
              </a:lnTo>
              <a:lnTo>
                <a:pt x="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077813" y="1482256"/>
          <a:ext cx="5855942" cy="68811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0" lang="en-GB" sz="24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Market Participants and Sustainability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077813" y="1482256"/>
        <a:ext cx="5855942" cy="688114"/>
      </dsp:txXfrm>
    </dsp:sp>
    <dsp:sp modelId="{97694678-A37C-46CC-A8CA-783C42A8AE40}">
      <dsp:nvSpPr>
        <dsp:cNvPr id="0" name=""/>
        <dsp:cNvSpPr/>
      </dsp:nvSpPr>
      <dsp:spPr>
        <a:xfrm>
          <a:off x="0" y="3570830"/>
          <a:ext cx="3511683" cy="872021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2200" b="1" kern="1200" dirty="0">
              <a:solidFill>
                <a:schemeClr val="tx1"/>
              </a:solidFill>
              <a:latin typeface="Alexandria"/>
            </a:rPr>
            <a:t>Corporate Social Responsibility (CSR)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0" y="3570830"/>
        <a:ext cx="3511683" cy="872021"/>
      </dsp:txXfrm>
    </dsp:sp>
    <dsp:sp modelId="{9564A198-A897-487B-9FC3-7E19F171EFC8}">
      <dsp:nvSpPr>
        <dsp:cNvPr id="0" name=""/>
        <dsp:cNvSpPr/>
      </dsp:nvSpPr>
      <dsp:spPr>
        <a:xfrm>
          <a:off x="4226379" y="3570830"/>
          <a:ext cx="3511683" cy="841241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2200" b="1" kern="1200" dirty="0">
              <a:solidFill>
                <a:schemeClr val="tx1"/>
              </a:solidFill>
              <a:latin typeface="Alexandria"/>
            </a:rPr>
            <a:t>The Green Financial System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4226379" y="3570830"/>
        <a:ext cx="3511683" cy="841241"/>
      </dsp:txXfrm>
    </dsp:sp>
    <dsp:sp modelId="{29DF606C-C783-4F55-8476-F1AFA9D54F74}">
      <dsp:nvSpPr>
        <dsp:cNvPr id="0" name=""/>
        <dsp:cNvSpPr/>
      </dsp:nvSpPr>
      <dsp:spPr>
        <a:xfrm>
          <a:off x="8489633" y="3563490"/>
          <a:ext cx="3511683" cy="933001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 dirty="0">
              <a:solidFill>
                <a:schemeClr val="tx1"/>
              </a:solidFill>
            </a:rPr>
            <a:t>Responsible Property Investment (RPI)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8489633" y="3563490"/>
        <a:ext cx="3511683" cy="9330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CB223F-BD13-4E83-958E-34B523E8AEFF}">
      <dsp:nvSpPr>
        <dsp:cNvPr id="0" name=""/>
        <dsp:cNvSpPr/>
      </dsp:nvSpPr>
      <dsp:spPr>
        <a:xfrm>
          <a:off x="6318404" y="1200998"/>
          <a:ext cx="4412201" cy="1114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2275"/>
              </a:lnTo>
              <a:lnTo>
                <a:pt x="4412201" y="892275"/>
              </a:lnTo>
              <a:lnTo>
                <a:pt x="4412201" y="111474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6318404" y="1200998"/>
          <a:ext cx="1400391" cy="1113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1004"/>
              </a:lnTo>
              <a:lnTo>
                <a:pt x="1400391" y="891004"/>
              </a:lnTo>
              <a:lnTo>
                <a:pt x="1400391" y="1113471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4704168" y="1200998"/>
          <a:ext cx="1614236" cy="1117900"/>
        </a:xfrm>
        <a:custGeom>
          <a:avLst/>
          <a:gdLst/>
          <a:ahLst/>
          <a:cxnLst/>
          <a:rect l="0" t="0" r="0" b="0"/>
          <a:pathLst>
            <a:path>
              <a:moveTo>
                <a:pt x="1614236" y="0"/>
              </a:moveTo>
              <a:lnTo>
                <a:pt x="1614236" y="895432"/>
              </a:lnTo>
              <a:lnTo>
                <a:pt x="0" y="895432"/>
              </a:lnTo>
              <a:lnTo>
                <a:pt x="0" y="111790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496243" y="1200998"/>
          <a:ext cx="4822161" cy="1117900"/>
        </a:xfrm>
        <a:custGeom>
          <a:avLst/>
          <a:gdLst/>
          <a:ahLst/>
          <a:cxnLst/>
          <a:rect l="0" t="0" r="0" b="0"/>
          <a:pathLst>
            <a:path>
              <a:moveTo>
                <a:pt x="4822161" y="0"/>
              </a:moveTo>
              <a:lnTo>
                <a:pt x="4822161" y="895432"/>
              </a:lnTo>
              <a:lnTo>
                <a:pt x="0" y="895432"/>
              </a:lnTo>
              <a:lnTo>
                <a:pt x="0" y="111790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1948206" y="347697"/>
          <a:ext cx="8740395" cy="853301"/>
        </a:xfrm>
        <a:prstGeom prst="rect">
          <a:avLst/>
        </a:prstGeom>
        <a:solidFill>
          <a:schemeClr val="bg2">
            <a:lumMod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001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0" lang="en-GB" sz="225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pPr marL="0" lvl="0" indent="0" algn="ctr" defTabSz="10001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GB" sz="22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Core Mandatory Requirements (RICS AI Standard)</a:t>
          </a:r>
        </a:p>
        <a:p>
          <a:pPr marL="0" lvl="0" indent="0" algn="ctr" defTabSz="10001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0" lang="en-US" sz="225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</dsp:txBody>
      <dsp:txXfrm>
        <a:off x="1948206" y="347697"/>
        <a:ext cx="8740395" cy="853301"/>
      </dsp:txXfrm>
    </dsp:sp>
    <dsp:sp modelId="{97694678-A37C-46CC-A8CA-783C42A8AE40}">
      <dsp:nvSpPr>
        <dsp:cNvPr id="0" name=""/>
        <dsp:cNvSpPr/>
      </dsp:nvSpPr>
      <dsp:spPr>
        <a:xfrm>
          <a:off x="0" y="2318898"/>
          <a:ext cx="2992487" cy="1237566"/>
        </a:xfrm>
        <a:prstGeom prst="rect">
          <a:avLst/>
        </a:prstGeom>
        <a:solidFill>
          <a:srgbClr val="FF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2000" b="1" kern="1200" dirty="0">
              <a:solidFill>
                <a:schemeClr val="tx1"/>
              </a:solidFill>
              <a:latin typeface="Alexandria"/>
            </a:rPr>
            <a:t>1. Governance &amp; Risk Management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0" y="2318898"/>
        <a:ext cx="2992487" cy="1237566"/>
      </dsp:txXfrm>
    </dsp:sp>
    <dsp:sp modelId="{9564A198-A897-487B-9FC3-7E19F171EFC8}">
      <dsp:nvSpPr>
        <dsp:cNvPr id="0" name=""/>
        <dsp:cNvSpPr/>
      </dsp:nvSpPr>
      <dsp:spPr>
        <a:xfrm>
          <a:off x="3423580" y="2318898"/>
          <a:ext cx="2561175" cy="1246105"/>
        </a:xfrm>
        <a:prstGeom prst="rect">
          <a:avLst/>
        </a:prstGeom>
        <a:solidFill>
          <a:srgbClr val="FFFF66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2000" b="1" kern="1200" dirty="0">
              <a:solidFill>
                <a:schemeClr val="tx1"/>
              </a:solidFill>
              <a:latin typeface="Alexandria"/>
            </a:rPr>
            <a:t>2. Professional Judgment &amp; Accountability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3423580" y="2318898"/>
        <a:ext cx="2561175" cy="1246105"/>
      </dsp:txXfrm>
    </dsp:sp>
    <dsp:sp modelId="{29DF606C-C783-4F55-8476-F1AFA9D54F74}">
      <dsp:nvSpPr>
        <dsp:cNvPr id="0" name=""/>
        <dsp:cNvSpPr/>
      </dsp:nvSpPr>
      <dsp:spPr>
        <a:xfrm>
          <a:off x="6438208" y="2314470"/>
          <a:ext cx="2561175" cy="1296891"/>
        </a:xfrm>
        <a:prstGeom prst="rect">
          <a:avLst/>
        </a:prstGeom>
        <a:solidFill>
          <a:srgbClr val="FF99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>
              <a:solidFill>
                <a:schemeClr val="tx1"/>
              </a:solidFill>
              <a:latin typeface="Alexandria"/>
            </a:rPr>
            <a:t>3. Transparency &amp; Client Communication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6438208" y="2314470"/>
        <a:ext cx="2561175" cy="1296891"/>
      </dsp:txXfrm>
    </dsp:sp>
    <dsp:sp modelId="{9B91B344-3935-406E-A505-2C5B162B2C81}">
      <dsp:nvSpPr>
        <dsp:cNvPr id="0" name=""/>
        <dsp:cNvSpPr/>
      </dsp:nvSpPr>
      <dsp:spPr>
        <a:xfrm>
          <a:off x="9450018" y="2315741"/>
          <a:ext cx="2561175" cy="1227915"/>
        </a:xfrm>
        <a:prstGeom prst="rect">
          <a:avLst/>
        </a:prstGeom>
        <a:solidFill>
          <a:srgbClr val="FF33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 dirty="0">
            <a:solidFill>
              <a:schemeClr val="tx1"/>
            </a:solidFill>
            <a:latin typeface="Alexandria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tx1"/>
              </a:solidFill>
              <a:latin typeface="Alexandria"/>
            </a:rPr>
            <a:t>4. Ethical Development of AI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9450018" y="2315741"/>
        <a:ext cx="2561175" cy="1227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0739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1173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081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4881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980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1435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9331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661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3804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23219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56206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99702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5750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83676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4820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05044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6306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4370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7461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53388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51259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88714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19219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89002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56345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37092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BF78-489C-B514-6E6A-B066D7168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D8DAF-8B7F-99DF-1D47-F3517FFA9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C987B0-A54F-3141-A12B-D0690720FA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77204-5AC9-66D9-5FED-4CE40042C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1331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98940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28116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904368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99721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843001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84974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15167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743162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324476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19375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557478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357020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036271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2FE8A2-2A28-6536-384F-CB8C73900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7974EA-DEE0-5824-6208-C38EBABD0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E7562B-2DDB-4430-74B1-98AA52460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54D3C-DD6C-5812-0FDA-DC7FD06EA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55711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6540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95364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423723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781481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492945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525312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962299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453087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20216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364517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783415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ABE37-40F5-AAF4-1F5A-B49AC319A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6205C-E9D4-26D8-DC66-61DF016AD2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E88DE7-1EE1-BBEB-54DF-6CB0C74499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A3B25D-94A0-A0DE-4E1D-0ADB684D2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936091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884944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6692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FC711E-7A3A-8B73-7ECC-D8ADAB9B5EF0}"/>
              </a:ext>
            </a:extLst>
          </p:cNvPr>
          <p:cNvSpPr txBox="1"/>
          <p:nvPr/>
        </p:nvSpPr>
        <p:spPr>
          <a:xfrm>
            <a:off x="1105449" y="5135771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079E99-A954-D9D9-5FD8-D7A0F6333C70}"/>
              </a:ext>
            </a:extLst>
          </p:cNvPr>
          <p:cNvSpPr txBox="1"/>
          <p:nvPr/>
        </p:nvSpPr>
        <p:spPr>
          <a:xfrm>
            <a:off x="6870366" y="4740109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262946" y="1072200"/>
            <a:ext cx="6315829" cy="531674"/>
          </a:xfrm>
          <a:prstGeom prst="horizontalScroll">
            <a:avLst/>
          </a:prstGeom>
          <a:solidFill>
            <a:srgbClr val="FDE9FC"/>
          </a:solidFill>
          <a:ln w="1905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Reconciliation of Valuation Results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3756125" y="1602136"/>
            <a:ext cx="6738453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Definition and Concept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DB9B2-E970-E6C4-160C-F48223B31B74}"/>
              </a:ext>
            </a:extLst>
          </p:cNvPr>
          <p:cNvSpPr txBox="1"/>
          <p:nvPr/>
        </p:nvSpPr>
        <p:spPr>
          <a:xfrm>
            <a:off x="3840322" y="2041123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Principles of Proper Reconciliation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3D1B6C-8FCE-5FAF-0A41-BD70C6D13D1D}"/>
              </a:ext>
            </a:extLst>
          </p:cNvPr>
          <p:cNvSpPr txBox="1"/>
          <p:nvPr/>
        </p:nvSpPr>
        <p:spPr>
          <a:xfrm>
            <a:off x="4154467" y="2512641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Steps for Reconciliation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F1B9E8-AD7B-DE81-173B-11843F527159}"/>
              </a:ext>
            </a:extLst>
          </p:cNvPr>
          <p:cNvSpPr txBox="1"/>
          <p:nvPr/>
        </p:nvSpPr>
        <p:spPr>
          <a:xfrm>
            <a:off x="4326194" y="301479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Methods of Reconciliation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95C308-2999-DFD7-8D7A-81D52028B884}"/>
              </a:ext>
            </a:extLst>
          </p:cNvPr>
          <p:cNvSpPr txBox="1"/>
          <p:nvPr/>
        </p:nvSpPr>
        <p:spPr>
          <a:xfrm>
            <a:off x="4695408" y="349085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Scale for Interpreting Differences Between Approaches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E8CC13-965F-DFDE-3A9E-82C71B0E25F4}"/>
              </a:ext>
            </a:extLst>
          </p:cNvPr>
          <p:cNvSpPr txBox="1"/>
          <p:nvPr/>
        </p:nvSpPr>
        <p:spPr>
          <a:xfrm>
            <a:off x="5201487" y="447482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Cases Where Integration is Professionally Mandatory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E3DFC9-D9DD-E3F6-1C98-1E1ABE736136}"/>
              </a:ext>
            </a:extLst>
          </p:cNvPr>
          <p:cNvSpPr txBox="1"/>
          <p:nvPr/>
        </p:nvSpPr>
        <p:spPr>
          <a:xfrm>
            <a:off x="4852480" y="3979965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Sample Reconciliation Table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912034-4189-5281-0637-54110EBD6307}"/>
              </a:ext>
            </a:extLst>
          </p:cNvPr>
          <p:cNvSpPr txBox="1"/>
          <p:nvPr/>
        </p:nvSpPr>
        <p:spPr>
          <a:xfrm>
            <a:off x="5407714" y="4976802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Numerical Example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D4832A-6328-CDAF-A10E-FE22ECE5C64E}"/>
              </a:ext>
            </a:extLst>
          </p:cNvPr>
          <p:cNvSpPr txBox="1"/>
          <p:nvPr/>
        </p:nvSpPr>
        <p:spPr>
          <a:xfrm>
            <a:off x="364166" y="6059648"/>
            <a:ext cx="2853571" cy="531674"/>
          </a:xfrm>
          <a:prstGeom prst="horizontalScroll">
            <a:avLst/>
          </a:prstGeom>
          <a:solidFill>
            <a:srgbClr val="DEF8FE"/>
          </a:solidFill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Final Check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016912-DCF5-2834-D615-5A577B924B75}"/>
              </a:ext>
            </a:extLst>
          </p:cNvPr>
          <p:cNvSpPr txBox="1"/>
          <p:nvPr/>
        </p:nvSpPr>
        <p:spPr>
          <a:xfrm>
            <a:off x="3385474" y="5579059"/>
            <a:ext cx="6738453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Concept and Importance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A9E654-ECDC-8090-EB5C-D22430C7088D}"/>
              </a:ext>
            </a:extLst>
          </p:cNvPr>
          <p:cNvSpPr txBox="1"/>
          <p:nvPr/>
        </p:nvSpPr>
        <p:spPr>
          <a:xfrm>
            <a:off x="4326194" y="597874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Final Check Checklist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AC3A399-6EA1-90A8-8CDB-30F56220EC9F}"/>
              </a:ext>
            </a:extLst>
          </p:cNvPr>
          <p:cNvSpPr txBox="1"/>
          <p:nvPr/>
        </p:nvSpPr>
        <p:spPr>
          <a:xfrm>
            <a:off x="5036663" y="643576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Value Reasonableness Cross-Checks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3614A6-F604-C272-FF61-FD0AB4DC2188}"/>
              </a:ext>
            </a:extLst>
          </p:cNvPr>
          <p:cNvSpPr txBox="1"/>
          <p:nvPr/>
        </p:nvSpPr>
        <p:spPr>
          <a:xfrm>
            <a:off x="4623704" y="674467"/>
            <a:ext cx="4660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Recap - Lecture 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81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0" grpId="0" animBg="1"/>
      <p:bldP spid="9" grpId="0" animBg="1"/>
      <p:bldP spid="11" grpId="0" animBg="1"/>
      <p:bldP spid="17" grpId="0" animBg="1"/>
      <p:bldP spid="18" grpId="0" animBg="1"/>
      <p:bldP spid="4" grpId="0" animBg="1"/>
      <p:bldP spid="16" grpId="0" animBg="1"/>
      <p:bldP spid="3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5437300" y="4567957"/>
            <a:ext cx="6738453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Use of External Models or Specialists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DB9B2-E970-E6C4-160C-F48223B31B74}"/>
              </a:ext>
            </a:extLst>
          </p:cNvPr>
          <p:cNvSpPr txBox="1"/>
          <p:nvPr/>
        </p:nvSpPr>
        <p:spPr>
          <a:xfrm>
            <a:off x="5437301" y="5095140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Model Documentation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F1B9E8-AD7B-DE81-173B-11843F527159}"/>
              </a:ext>
            </a:extLst>
          </p:cNvPr>
          <p:cNvSpPr txBox="1"/>
          <p:nvPr/>
        </p:nvSpPr>
        <p:spPr>
          <a:xfrm>
            <a:off x="4468252" y="203968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Core Components of a Valuation Model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95C308-2999-DFD7-8D7A-81D52028B884}"/>
              </a:ext>
            </a:extLst>
          </p:cNvPr>
          <p:cNvSpPr txBox="1"/>
          <p:nvPr/>
        </p:nvSpPr>
        <p:spPr>
          <a:xfrm>
            <a:off x="4545180" y="2536922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Types of Valuation Models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E8CC13-965F-DFDE-3A9E-82C71B0E25F4}"/>
              </a:ext>
            </a:extLst>
          </p:cNvPr>
          <p:cNvSpPr txBox="1"/>
          <p:nvPr/>
        </p:nvSpPr>
        <p:spPr>
          <a:xfrm>
            <a:off x="5009373" y="3528816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Selection and Use of Valuation Models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E3DFC9-D9DD-E3F6-1C98-1E1ABE736136}"/>
              </a:ext>
            </a:extLst>
          </p:cNvPr>
          <p:cNvSpPr txBox="1"/>
          <p:nvPr/>
        </p:nvSpPr>
        <p:spPr>
          <a:xfrm>
            <a:off x="4753192" y="3022200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Controls on the Use of Models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912034-4189-5281-0637-54110EBD6307}"/>
              </a:ext>
            </a:extLst>
          </p:cNvPr>
          <p:cNvSpPr txBox="1"/>
          <p:nvPr/>
        </p:nvSpPr>
        <p:spPr>
          <a:xfrm>
            <a:off x="5349687" y="405198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Practical Use of Models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41BE15-4E0A-B075-F142-66097A9DAFB0}"/>
              </a:ext>
            </a:extLst>
          </p:cNvPr>
          <p:cNvSpPr txBox="1"/>
          <p:nvPr/>
        </p:nvSpPr>
        <p:spPr>
          <a:xfrm>
            <a:off x="4254103" y="1028493"/>
            <a:ext cx="6315829" cy="531674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Models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0D9A6B-15B7-E0CF-8B03-CF7E2C97C448}"/>
              </a:ext>
            </a:extLst>
          </p:cNvPr>
          <p:cNvSpPr txBox="1"/>
          <p:nvPr/>
        </p:nvSpPr>
        <p:spPr>
          <a:xfrm>
            <a:off x="4167345" y="156016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Definition and Concept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DF480E-7C2A-323E-E313-68BDA76975A3}"/>
              </a:ext>
            </a:extLst>
          </p:cNvPr>
          <p:cNvSpPr txBox="1"/>
          <p:nvPr/>
        </p:nvSpPr>
        <p:spPr>
          <a:xfrm>
            <a:off x="4580099" y="588877"/>
            <a:ext cx="4660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Recap - Lecture 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50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 animBg="1"/>
      <p:bldP spid="11" grpId="0" animBg="1"/>
      <p:bldP spid="17" grpId="0" animBg="1"/>
      <p:bldP spid="18" grpId="0" animBg="1"/>
      <p:bldP spid="4" grpId="0" animBg="1"/>
      <p:bldP spid="16" grpId="0" animBg="1"/>
      <p:bldP spid="3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880113" y="1083116"/>
            <a:ext cx="6052930" cy="531674"/>
          </a:xfrm>
          <a:prstGeom prst="horizontalScroll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of Portfolios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3D1B6C-8FCE-5FAF-0A41-BD70C6D13D1D}"/>
              </a:ext>
            </a:extLst>
          </p:cNvPr>
          <p:cNvSpPr txBox="1"/>
          <p:nvPr/>
        </p:nvSpPr>
        <p:spPr>
          <a:xfrm>
            <a:off x="4104461" y="171148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Definition and Concept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ADFFD2-D16F-AA76-A824-C48B2D8B186E}"/>
              </a:ext>
            </a:extLst>
          </p:cNvPr>
          <p:cNvSpPr txBox="1"/>
          <p:nvPr/>
        </p:nvSpPr>
        <p:spPr>
          <a:xfrm>
            <a:off x="4545180" y="2279985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Types of Portfolio 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59A614-CD67-8741-A077-4A3396287A79}"/>
              </a:ext>
            </a:extLst>
          </p:cNvPr>
          <p:cNvSpPr txBox="1"/>
          <p:nvPr/>
        </p:nvSpPr>
        <p:spPr>
          <a:xfrm>
            <a:off x="5047837" y="2855340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Key Considerations in Portfolio Valuation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5AADA7-8376-3252-5E20-75D7FEDA4C32}"/>
              </a:ext>
            </a:extLst>
          </p:cNvPr>
          <p:cNvSpPr txBox="1"/>
          <p:nvPr/>
        </p:nvSpPr>
        <p:spPr>
          <a:xfrm>
            <a:off x="5299165" y="3489693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Factors Affecting Portfolio Value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56050E-0438-8D6B-2A1E-E13A43420746}"/>
              </a:ext>
            </a:extLst>
          </p:cNvPr>
          <p:cNvSpPr txBox="1"/>
          <p:nvPr/>
        </p:nvSpPr>
        <p:spPr>
          <a:xfrm>
            <a:off x="5299165" y="409707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Comparison: Single Asset vs Portfolio Valuation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8543D2-0E53-7FFC-37B4-643A1F95140F}"/>
              </a:ext>
            </a:extLst>
          </p:cNvPr>
          <p:cNvSpPr txBox="1"/>
          <p:nvPr/>
        </p:nvSpPr>
        <p:spPr>
          <a:xfrm>
            <a:off x="5424829" y="4753585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Steps for Portfolio Valuation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093A52-5A8A-8F2A-58A6-7E5C73B241FF}"/>
              </a:ext>
            </a:extLst>
          </p:cNvPr>
          <p:cNvSpPr txBox="1"/>
          <p:nvPr/>
        </p:nvSpPr>
        <p:spPr>
          <a:xfrm>
            <a:off x="4580099" y="582447"/>
            <a:ext cx="4660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Recap - Lecture 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59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4" grpId="0" animBg="1"/>
      <p:bldP spid="15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F5BC37-AE8C-DE99-9E55-F78A78C63B18}"/>
              </a:ext>
            </a:extLst>
          </p:cNvPr>
          <p:cNvSpPr txBox="1"/>
          <p:nvPr/>
        </p:nvSpPr>
        <p:spPr>
          <a:xfrm>
            <a:off x="4863354" y="926176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620466" y="1636971"/>
            <a:ext cx="6663167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Specialized Valuation Components</a:t>
            </a:r>
          </a:p>
          <a:p>
            <a:pPr marL="342900" indent="-342900" algn="justLow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Real Estate Valuation and Sustainability</a:t>
            </a:r>
            <a:endParaRPr lang="ar-SA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b="1" i="1" dirty="0">
                <a:latin typeface="Alexandria" charset="0"/>
                <a:cs typeface="Alexandria" charset="0"/>
              </a:rPr>
              <a:t>Artificial Intelligence in Real Estate Valuation</a:t>
            </a:r>
            <a:endParaRPr lang="en-US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sz="2000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4081087" y="524820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Concept</a:t>
            </a:r>
          </a:p>
        </p:txBody>
      </p:sp>
      <p:sp>
        <p:nvSpPr>
          <p:cNvPr id="3" name="Flowchart: Predefined Process 2">
            <a:extLst>
              <a:ext uri="{FF2B5EF4-FFF2-40B4-BE49-F238E27FC236}">
                <a16:creationId xmlns:a16="http://schemas.microsoft.com/office/drawing/2014/main" id="{39CCAEC8-5E4C-4F56-8472-AAAFE7EC3BC5}"/>
              </a:ext>
            </a:extLst>
          </p:cNvPr>
          <p:cNvSpPr/>
          <p:nvPr/>
        </p:nvSpPr>
        <p:spPr>
          <a:xfrm>
            <a:off x="2307275" y="2255523"/>
            <a:ext cx="7871658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latin typeface="Alexandria"/>
              </a:rPr>
              <a:t> The starting point is always🏢 Real Property Interest</a:t>
            </a:r>
            <a:endParaRPr lang="en-US" sz="2000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BF7EBA32-E09A-BA17-A00A-96214D563040}"/>
              </a:ext>
            </a:extLst>
          </p:cNvPr>
          <p:cNvSpPr/>
          <p:nvPr/>
        </p:nvSpPr>
        <p:spPr>
          <a:xfrm>
            <a:off x="2626179" y="3118894"/>
            <a:ext cx="326537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Alexandria"/>
              </a:rPr>
              <a:t>✔ Brand / Intangible Assets</a:t>
            </a: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13F10E45-ECF6-7262-A648-04B11E6B2E35}"/>
              </a:ext>
            </a:extLst>
          </p:cNvPr>
          <p:cNvSpPr/>
          <p:nvPr/>
        </p:nvSpPr>
        <p:spPr>
          <a:xfrm>
            <a:off x="2626179" y="4013099"/>
            <a:ext cx="325447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✔ Liabilities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EF578585-C2F3-DB62-8219-E22D825D08AF}"/>
              </a:ext>
            </a:extLst>
          </p:cNvPr>
          <p:cNvSpPr/>
          <p:nvPr/>
        </p:nvSpPr>
        <p:spPr>
          <a:xfrm>
            <a:off x="6924463" y="3118894"/>
            <a:ext cx="325447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✔ Plant &amp; Equipment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7" name="Scroll: Horizontal 16">
            <a:extLst>
              <a:ext uri="{FF2B5EF4-FFF2-40B4-BE49-F238E27FC236}">
                <a16:creationId xmlns:a16="http://schemas.microsoft.com/office/drawing/2014/main" id="{82FE71E7-EA92-616D-3693-8503713C9098}"/>
              </a:ext>
            </a:extLst>
          </p:cNvPr>
          <p:cNvSpPr/>
          <p:nvPr/>
        </p:nvSpPr>
        <p:spPr>
          <a:xfrm>
            <a:off x="1488431" y="1494720"/>
            <a:ext cx="9509346" cy="63035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rgbClr val="0070C0"/>
                </a:solidFill>
                <a:latin typeface="Alexandria"/>
              </a:rPr>
              <a:t>How does a professional real estate valuer think?   </a:t>
            </a:r>
            <a:endParaRPr lang="en-US" sz="2000" b="1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8" name="Speech Bubble: Oval 17">
            <a:extLst>
              <a:ext uri="{FF2B5EF4-FFF2-40B4-BE49-F238E27FC236}">
                <a16:creationId xmlns:a16="http://schemas.microsoft.com/office/drawing/2014/main" id="{B0459262-A76A-FBEF-7D9D-BFD275DBC031}"/>
              </a:ext>
            </a:extLst>
          </p:cNvPr>
          <p:cNvSpPr/>
          <p:nvPr/>
        </p:nvSpPr>
        <p:spPr>
          <a:xfrm>
            <a:off x="164658" y="2802121"/>
            <a:ext cx="2320914" cy="1953978"/>
          </a:xfrm>
          <a:prstGeom prst="wedgeEllipseCallout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latin typeface="Alexandria"/>
              </a:rPr>
              <a:t>Are there additional components affecting value?         </a:t>
            </a:r>
            <a:endParaRPr lang="en-US" sz="2000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D30738BE-AE1C-0E7B-2078-B097E5B20F11}"/>
              </a:ext>
            </a:extLst>
          </p:cNvPr>
          <p:cNvSpPr/>
          <p:nvPr/>
        </p:nvSpPr>
        <p:spPr>
          <a:xfrm>
            <a:off x="6924463" y="4010260"/>
            <a:ext cx="325447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✔ Inventory 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8" name="Flowchart: Predefined Process 7">
            <a:extLst>
              <a:ext uri="{FF2B5EF4-FFF2-40B4-BE49-F238E27FC236}">
                <a16:creationId xmlns:a16="http://schemas.microsoft.com/office/drawing/2014/main" id="{586344BC-EB58-37B9-DDFF-B87BF1B2A76F}"/>
              </a:ext>
            </a:extLst>
          </p:cNvPr>
          <p:cNvSpPr/>
          <p:nvPr/>
        </p:nvSpPr>
        <p:spPr>
          <a:xfrm>
            <a:off x="1341327" y="4873375"/>
            <a:ext cx="9509346" cy="455308"/>
          </a:xfrm>
          <a:prstGeom prst="flowChartPredefinedProcess">
            <a:avLst/>
          </a:prstGeom>
          <a:solidFill>
            <a:srgbClr val="FFFFEB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latin typeface="Alexandria"/>
              </a:rPr>
              <a:t>✅ Outcome: A multi-component, integrated valuation</a:t>
            </a:r>
            <a:endParaRPr lang="en-US" sz="2000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F1CF7967-D3D3-F0C3-A1FB-0875B07002C2}"/>
              </a:ext>
            </a:extLst>
          </p:cNvPr>
          <p:cNvSpPr/>
          <p:nvPr/>
        </p:nvSpPr>
        <p:spPr>
          <a:xfrm>
            <a:off x="786660" y="5283768"/>
            <a:ext cx="10912888" cy="1595598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rgbClr val="0070C0"/>
                </a:solidFill>
                <a:latin typeface="Alexandria"/>
              </a:rPr>
              <a:t>A professional real estate valuer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must understand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these components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in order to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 properly assess assets associated with real estate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and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 ensure that the valuation reflects all relevant value drivers in accordance with international standards.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92566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  <p:bldP spid="15" grpId="0" animBg="1"/>
      <p:bldP spid="17" grpId="0" animBg="1"/>
      <p:bldP spid="18" grpId="0" animBg="1"/>
      <p:bldP spid="7" grpId="0" animBg="1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409426" y="1468756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Definition and Concept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2200" b="1" kern="1200" dirty="0">
                  <a:solidFill>
                    <a:schemeClr val="tx1"/>
                  </a:solidFill>
                  <a:latin typeface="Alexandria"/>
                </a:rPr>
                <a:t>Intangible Assets</a:t>
              </a:r>
            </a:p>
          </p:txBody>
        </p:sp>
      </p:grp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5C8FF80-9465-7431-4448-2B3F4EE41B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832877"/>
              </p:ext>
            </p:extLst>
          </p:nvPr>
        </p:nvGraphicFramePr>
        <p:xfrm>
          <a:off x="728869" y="2123724"/>
          <a:ext cx="10515600" cy="283463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610678">
                  <a:extLst>
                    <a:ext uri="{9D8B030D-6E8A-4147-A177-3AD203B41FA5}">
                      <a16:colId xmlns:a16="http://schemas.microsoft.com/office/drawing/2014/main" val="1995558081"/>
                    </a:ext>
                  </a:extLst>
                </a:gridCol>
                <a:gridCol w="7904922">
                  <a:extLst>
                    <a:ext uri="{9D8B030D-6E8A-4147-A177-3AD203B41FA5}">
                      <a16:colId xmlns:a16="http://schemas.microsoft.com/office/drawing/2014/main" val="220943089"/>
                    </a:ext>
                  </a:extLst>
                </a:gridCol>
              </a:tblGrid>
              <a:tr h="42043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69737325"/>
                  </a:ext>
                </a:extLst>
              </a:tr>
              <a:tr h="88017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Definition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 non-monetary, non-physical asset that grants its owner legal rights and economic benefits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0770"/>
                  </a:ext>
                </a:extLst>
              </a:tr>
              <a:tr h="79018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Principle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It has </a:t>
                      </a:r>
                      <a:r>
                        <a:rPr lang="en-GB" sz="2000" b="1" dirty="0">
                          <a:latin typeface="Alexandria"/>
                        </a:rPr>
                        <a:t>no physical substance </a:t>
                      </a:r>
                      <a:r>
                        <a:rPr lang="en-GB" sz="2000" dirty="0">
                          <a:latin typeface="Alexandria"/>
                        </a:rPr>
                        <a:t>but </a:t>
                      </a:r>
                      <a:r>
                        <a:rPr lang="en-GB" sz="2000" b="1" dirty="0">
                          <a:solidFill>
                            <a:srgbClr val="FF0066"/>
                          </a:solidFill>
                          <a:latin typeface="Alexandria"/>
                        </a:rPr>
                        <a:t>possesses real economic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1045278"/>
                  </a:ext>
                </a:extLst>
              </a:tr>
              <a:tr h="74384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Difference from Real Estate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Real estate </a:t>
                      </a:r>
                      <a:r>
                        <a:rPr lang="en-GB" sz="2000" dirty="0">
                          <a:latin typeface="Alexandria"/>
                        </a:rPr>
                        <a:t>is tangible; </a:t>
                      </a:r>
                    </a:p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Intangible assets </a:t>
                      </a:r>
                      <a:r>
                        <a:rPr lang="en-GB" sz="2000" dirty="0">
                          <a:latin typeface="Alexandria"/>
                        </a:rPr>
                        <a:t>derive value from their economic characteristics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1143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596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99487" y="1418551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E435A42B-1293-A1B1-2EB5-A5A759D1C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285344"/>
              </p:ext>
            </p:extLst>
          </p:nvPr>
        </p:nvGraphicFramePr>
        <p:xfrm>
          <a:off x="907775" y="1888039"/>
          <a:ext cx="10515600" cy="489043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610677">
                  <a:extLst>
                    <a:ext uri="{9D8B030D-6E8A-4147-A177-3AD203B41FA5}">
                      <a16:colId xmlns:a16="http://schemas.microsoft.com/office/drawing/2014/main" val="3397129718"/>
                    </a:ext>
                  </a:extLst>
                </a:gridCol>
                <a:gridCol w="4532244">
                  <a:extLst>
                    <a:ext uri="{9D8B030D-6E8A-4147-A177-3AD203B41FA5}">
                      <a16:colId xmlns:a16="http://schemas.microsoft.com/office/drawing/2014/main" val="2639490238"/>
                    </a:ext>
                  </a:extLst>
                </a:gridCol>
                <a:gridCol w="3372679">
                  <a:extLst>
                    <a:ext uri="{9D8B030D-6E8A-4147-A177-3AD203B41FA5}">
                      <a16:colId xmlns:a16="http://schemas.microsoft.com/office/drawing/2014/main" val="3801732976"/>
                    </a:ext>
                  </a:extLst>
                </a:gridCol>
              </a:tblGrid>
              <a:tr h="51465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Category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Examples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Relevance to Real Estate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726534"/>
                  </a:ext>
                </a:extLst>
              </a:tr>
              <a:tr h="86036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Marketing-related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Trademarks, domain names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Hotel brand, restaurant name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669400"/>
                  </a:ext>
                </a:extLst>
              </a:tr>
              <a:tr h="84482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Customer-related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Customer lists, contracts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Established tenant base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090203"/>
                  </a:ext>
                </a:extLst>
              </a:tr>
              <a:tr h="98397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Contract-based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Licensing agreements, franchise rights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Long-term lease agreements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2422248"/>
                  </a:ext>
                </a:extLst>
              </a:tr>
              <a:tr h="77608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Technology-based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Patents, software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Building management systems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142287"/>
                  </a:ext>
                </a:extLst>
              </a:tr>
              <a:tr h="91053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Goodwill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Residual value after all assets are valued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Corporate brand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72760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589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325044" y="2172899"/>
            <a:ext cx="7637817" cy="1074703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Comparison with transactions</a:t>
            </a:r>
            <a:r>
              <a:rPr lang="ar-SA" sz="2000" b="1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involving similar intangible assets</a:t>
            </a:r>
            <a:endParaRPr lang="ar-SA" sz="2000" b="1" dirty="0">
              <a:solidFill>
                <a:prstClr val="black"/>
              </a:solidFill>
              <a:latin typeface="Alexandria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At what price was a comparable asset sold?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 "</a:t>
            </a:r>
            <a:endParaRPr lang="en-US" sz="2000" b="1" dirty="0">
              <a:solidFill>
                <a:prstClr val="black"/>
              </a:solidFill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461336"/>
            <a:ext cx="2980717" cy="531674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GB" dirty="0"/>
              <a:t>Market Approach </a:t>
            </a:r>
            <a:r>
              <a:rPr lang="en-GB" dirty="0">
                <a:solidFill>
                  <a:schemeClr val="tx1"/>
                </a:solidFill>
              </a:rPr>
              <a:t>(Rare)</a:t>
            </a:r>
            <a:endParaRPr lang="en-US" dirty="0"/>
          </a:p>
        </p:txBody>
      </p:sp>
      <p:sp>
        <p:nvSpPr>
          <p:cNvPr id="11" name="Star: 8 Points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259707" y="3457924"/>
            <a:ext cx="3202318" cy="1325530"/>
          </a:xfrm>
          <a:prstGeom prst="star8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latin typeface="Alexandria"/>
              </a:rPr>
              <a:t>This approach is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rarely used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because of:</a:t>
            </a:r>
            <a:endParaRPr lang="en-US" sz="2000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628160" y="3391631"/>
            <a:ext cx="537669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Alexandria"/>
              </a:rPr>
              <a:t>✔ Limited availability of data</a:t>
            </a: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BC92AE01-FF80-CAD7-28F5-E8DCEDBDC725}"/>
              </a:ext>
            </a:extLst>
          </p:cNvPr>
          <p:cNvSpPr/>
          <p:nvPr/>
        </p:nvSpPr>
        <p:spPr>
          <a:xfrm>
            <a:off x="3628160" y="4051829"/>
            <a:ext cx="537669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✔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Transactions are often not publicly disclosed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E88F4B7C-8FA4-C073-2EB0-A908E3D42F97}"/>
              </a:ext>
            </a:extLst>
          </p:cNvPr>
          <p:cNvSpPr/>
          <p:nvPr/>
        </p:nvSpPr>
        <p:spPr>
          <a:xfrm>
            <a:off x="3628159" y="4717132"/>
            <a:ext cx="537669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✔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Intangible assets are inherently unique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6" name="Ribbon: Tilted Up 15">
            <a:extLst>
              <a:ext uri="{FF2B5EF4-FFF2-40B4-BE49-F238E27FC236}">
                <a16:creationId xmlns:a16="http://schemas.microsoft.com/office/drawing/2014/main" id="{AE0301E9-2E98-32B9-5955-28A185E3A789}"/>
              </a:ext>
            </a:extLst>
          </p:cNvPr>
          <p:cNvSpPr/>
          <p:nvPr/>
        </p:nvSpPr>
        <p:spPr>
          <a:xfrm>
            <a:off x="379608" y="5858762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Examples</a:t>
            </a:r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85724B0B-226A-EDCB-0172-D4C61D052A35}"/>
              </a:ext>
            </a:extLst>
          </p:cNvPr>
          <p:cNvSpPr/>
          <p:nvPr/>
        </p:nvSpPr>
        <p:spPr>
          <a:xfrm>
            <a:off x="3325044" y="5396011"/>
            <a:ext cx="6839539" cy="1293243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2000" b="1" dirty="0">
              <a:solidFill>
                <a:prstClr val="black"/>
              </a:solidFill>
              <a:latin typeface="Alexandria"/>
            </a:endParaRP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Sale of a domain name (e.g., “Hotels.com”)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Sale of broadcast spectrum rights                  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Sale of a small company’s trademark </a:t>
            </a:r>
            <a:br>
              <a:rPr lang="en-US" sz="2000" dirty="0"/>
            </a:b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72741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752426" y="2153708"/>
            <a:ext cx="8184470" cy="1074703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Cost of replacing the asset with an equivalent one                         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How much would it cost to recreate this asset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399177"/>
            <a:ext cx="3447728" cy="531674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Cost Approach </a:t>
            </a:r>
            <a:r>
              <a:rPr lang="en-GB" dirty="0">
                <a:solidFill>
                  <a:prstClr val="black"/>
                </a:solidFill>
              </a:rPr>
              <a:t>(Limited Use)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Star: 8 Points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550108" y="3307572"/>
            <a:ext cx="3202318" cy="1325530"/>
          </a:xfrm>
          <a:prstGeom prst="star8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approach is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limited</a:t>
            </a:r>
          </a:p>
          <a:p>
            <a:pPr lvl="0" algn="ctr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Because of: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911919" y="3415876"/>
            <a:ext cx="537669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It does not reflect income-generating ability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BC92AE01-FF80-CAD7-28F5-E8DCEDBDC725}"/>
              </a:ext>
            </a:extLst>
          </p:cNvPr>
          <p:cNvSpPr/>
          <p:nvPr/>
        </p:nvSpPr>
        <p:spPr>
          <a:xfrm>
            <a:off x="3858537" y="4062490"/>
            <a:ext cx="537669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It may not reflect market value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Ribbon: Tilted Up 15">
            <a:extLst>
              <a:ext uri="{FF2B5EF4-FFF2-40B4-BE49-F238E27FC236}">
                <a16:creationId xmlns:a16="http://schemas.microsoft.com/office/drawing/2014/main" id="{AE0301E9-2E98-32B9-5955-28A185E3A789}"/>
              </a:ext>
            </a:extLst>
          </p:cNvPr>
          <p:cNvSpPr/>
          <p:nvPr/>
        </p:nvSpPr>
        <p:spPr>
          <a:xfrm>
            <a:off x="735901" y="5417569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85724B0B-226A-EDCB-0172-D4C61D052A35}"/>
              </a:ext>
            </a:extLst>
          </p:cNvPr>
          <p:cNvSpPr/>
          <p:nvPr/>
        </p:nvSpPr>
        <p:spPr>
          <a:xfrm>
            <a:off x="3621673" y="4752148"/>
            <a:ext cx="8439574" cy="1889647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 1) Internal Software : 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 company has a proprietary management system        </a:t>
            </a:r>
          </a:p>
          <a:p>
            <a:pPr lvl="0">
              <a:spcBef>
                <a:spcPts val="600"/>
              </a:spcBef>
              <a:spcAft>
                <a:spcPts val="120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Development cost = 2,000,000   👉 Value ≈ replacement/redevelopment cost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2) Assembled Workforce :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 trained workforce within a company </a:t>
            </a:r>
          </a:p>
          <a:p>
            <a:pPr lvl="0">
              <a:spcBef>
                <a:spcPts val="600"/>
              </a:spcBef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Recruitment + training cost = 500,000 👉 Represents an approximate value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8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  <p:bldP spid="8" grpId="0" animBg="1"/>
      <p:bldP spid="11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752426" y="2153708"/>
            <a:ext cx="8184470" cy="1074703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Present value of attributable cash flows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How much income does this asset generate?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399177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lang="en-GB" dirty="0">
                <a:solidFill>
                  <a:prstClr val="black"/>
                </a:solidFill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1623625" y="3554082"/>
            <a:ext cx="9953280" cy="953548"/>
          </a:xfrm>
          <a:prstGeom prst="beve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approach is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This is the most widely used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approach in professional valuation practice (RICS / IVS)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4056468" y="4632615"/>
            <a:ext cx="627642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 1) Relief-from-Royalty Method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5DA60F09-24C8-5937-886C-EF266C4C546D}"/>
              </a:ext>
            </a:extLst>
          </p:cNvPr>
          <p:cNvSpPr/>
          <p:nvPr/>
        </p:nvSpPr>
        <p:spPr>
          <a:xfrm>
            <a:off x="4056468" y="5301069"/>
            <a:ext cx="627642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2) MPEEM (Multi-Period Excess Earnings Method) 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CE6E8721-8590-F1ED-35EF-F7A146E0CE43}"/>
              </a:ext>
            </a:extLst>
          </p:cNvPr>
          <p:cNvSpPr/>
          <p:nvPr/>
        </p:nvSpPr>
        <p:spPr>
          <a:xfrm>
            <a:off x="4056468" y="5987165"/>
            <a:ext cx="627642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3) With-and-Without Method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81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  <p:bldP spid="8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118893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844726" y="2328490"/>
            <a:ext cx="6276420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1) Relief-from-Royalty Method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Flowchart: Predefined Process 15">
            <a:extLst>
              <a:ext uri="{FF2B5EF4-FFF2-40B4-BE49-F238E27FC236}">
                <a16:creationId xmlns:a16="http://schemas.microsoft.com/office/drawing/2014/main" id="{1DE427A6-BC4E-64E4-5076-60598258B950}"/>
              </a:ext>
            </a:extLst>
          </p:cNvPr>
          <p:cNvSpPr/>
          <p:nvPr/>
        </p:nvSpPr>
        <p:spPr>
          <a:xfrm>
            <a:off x="3360821" y="3240784"/>
            <a:ext cx="7482769" cy="455308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“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How much would I pay if I did not own the asset?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”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      </a:t>
            </a:r>
            <a:endParaRPr lang="en-US" sz="2000" b="1" dirty="0">
              <a:solidFill>
                <a:srgbClr val="C00000"/>
              </a:solidFill>
              <a:latin typeface="Alexandria"/>
            </a:endParaRPr>
          </a:p>
        </p:txBody>
      </p:sp>
      <p:sp>
        <p:nvSpPr>
          <p:cNvPr id="17" name="Ribbon: Tilted Up 16">
            <a:extLst>
              <a:ext uri="{FF2B5EF4-FFF2-40B4-BE49-F238E27FC236}">
                <a16:creationId xmlns:a16="http://schemas.microsoft.com/office/drawing/2014/main" id="{10352500-224B-8E3E-BE51-ED174DE03413}"/>
              </a:ext>
            </a:extLst>
          </p:cNvPr>
          <p:cNvSpPr/>
          <p:nvPr/>
        </p:nvSpPr>
        <p:spPr>
          <a:xfrm>
            <a:off x="411674" y="4489709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39F836AE-97B0-1182-CC10-673A7C090CEB}"/>
              </a:ext>
            </a:extLst>
          </p:cNvPr>
          <p:cNvSpPr/>
          <p:nvPr/>
        </p:nvSpPr>
        <p:spPr>
          <a:xfrm>
            <a:off x="3360821" y="4029056"/>
            <a:ext cx="7621918" cy="1692317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A hotel uses a brand such as Hilton                 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If it did not own the brand → it would pay 5% royalty  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Therefore: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Brand value = value of avoided royalty payments</a:t>
            </a:r>
            <a:br>
              <a:rPr lang="en-US" sz="2000" dirty="0"/>
            </a:b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26981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118893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844726" y="2328490"/>
            <a:ext cx="6276420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2) MPEEM (Multi-Period Excess Earnings Method) </a:t>
            </a:r>
          </a:p>
        </p:txBody>
      </p:sp>
      <p:sp>
        <p:nvSpPr>
          <p:cNvPr id="16" name="Flowchart: Predefined Process 15">
            <a:extLst>
              <a:ext uri="{FF2B5EF4-FFF2-40B4-BE49-F238E27FC236}">
                <a16:creationId xmlns:a16="http://schemas.microsoft.com/office/drawing/2014/main" id="{1DE427A6-BC4E-64E4-5076-60598258B950}"/>
              </a:ext>
            </a:extLst>
          </p:cNvPr>
          <p:cNvSpPr/>
          <p:nvPr/>
        </p:nvSpPr>
        <p:spPr>
          <a:xfrm>
            <a:off x="3360821" y="3240783"/>
            <a:ext cx="7482769" cy="655355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“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What portion of earnings is attributable solely to this intangible asset?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”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7" name="Ribbon: Tilted Up 16">
            <a:extLst>
              <a:ext uri="{FF2B5EF4-FFF2-40B4-BE49-F238E27FC236}">
                <a16:creationId xmlns:a16="http://schemas.microsoft.com/office/drawing/2014/main" id="{10352500-224B-8E3E-BE51-ED174DE03413}"/>
              </a:ext>
            </a:extLst>
          </p:cNvPr>
          <p:cNvSpPr/>
          <p:nvPr/>
        </p:nvSpPr>
        <p:spPr>
          <a:xfrm>
            <a:off x="488929" y="5072980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39F836AE-97B0-1182-CC10-673A7C090CEB}"/>
              </a:ext>
            </a:extLst>
          </p:cNvPr>
          <p:cNvSpPr/>
          <p:nvPr/>
        </p:nvSpPr>
        <p:spPr>
          <a:xfrm>
            <a:off x="3360821" y="4225782"/>
            <a:ext cx="7621918" cy="2410239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endParaRPr lang="en-GB" sz="2000" dirty="0">
              <a:solidFill>
                <a:prstClr val="black"/>
              </a:solidFill>
              <a:latin typeface="Alexandria"/>
            </a:endParaRP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 Total hotel income = 1,000,000                         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Real estate contribution = 600,000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Equipment contribution = 200,000         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Residual = 200,000                               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This represents income attributable to the intangible asset (e.g., brand or management)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2562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118893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844726" y="2328490"/>
            <a:ext cx="6276420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3) With-and-Without Method</a:t>
            </a:r>
          </a:p>
        </p:txBody>
      </p:sp>
      <p:sp>
        <p:nvSpPr>
          <p:cNvPr id="16" name="Flowchart: Predefined Process 15">
            <a:extLst>
              <a:ext uri="{FF2B5EF4-FFF2-40B4-BE49-F238E27FC236}">
                <a16:creationId xmlns:a16="http://schemas.microsoft.com/office/drawing/2014/main" id="{1DE427A6-BC4E-64E4-5076-60598258B950}"/>
              </a:ext>
            </a:extLst>
          </p:cNvPr>
          <p:cNvSpPr/>
          <p:nvPr/>
        </p:nvSpPr>
        <p:spPr>
          <a:xfrm>
            <a:off x="3360821" y="3240783"/>
            <a:ext cx="7482769" cy="655355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“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What is the difference in performance with and without the asset?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”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Ribbon: Tilted Up 16">
            <a:extLst>
              <a:ext uri="{FF2B5EF4-FFF2-40B4-BE49-F238E27FC236}">
                <a16:creationId xmlns:a16="http://schemas.microsoft.com/office/drawing/2014/main" id="{10352500-224B-8E3E-BE51-ED174DE03413}"/>
              </a:ext>
            </a:extLst>
          </p:cNvPr>
          <p:cNvSpPr/>
          <p:nvPr/>
        </p:nvSpPr>
        <p:spPr>
          <a:xfrm>
            <a:off x="488929" y="4934937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39F836AE-97B0-1182-CC10-673A7C090CEB}"/>
              </a:ext>
            </a:extLst>
          </p:cNvPr>
          <p:cNvSpPr/>
          <p:nvPr/>
        </p:nvSpPr>
        <p:spPr>
          <a:xfrm>
            <a:off x="3360821" y="4328355"/>
            <a:ext cx="7621918" cy="1771969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 Profit with brand = 1,000,000                     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Profit without brand = 700,000 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Difference = 300,000 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This represents the value of the asset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372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Intangible Assets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1013344" y="1908633"/>
              <a:ext cx="3001617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Intangible Assets</a:t>
              </a:r>
            </a:p>
          </p:txBody>
        </p:sp>
      </p:grpSp>
      <p:sp>
        <p:nvSpPr>
          <p:cNvPr id="17" name="Ribbon: Tilted Up 16">
            <a:extLst>
              <a:ext uri="{FF2B5EF4-FFF2-40B4-BE49-F238E27FC236}">
                <a16:creationId xmlns:a16="http://schemas.microsoft.com/office/drawing/2014/main" id="{10352500-224B-8E3E-BE51-ED174DE03413}"/>
              </a:ext>
            </a:extLst>
          </p:cNvPr>
          <p:cNvSpPr/>
          <p:nvPr/>
        </p:nvSpPr>
        <p:spPr>
          <a:xfrm>
            <a:off x="490672" y="3186366"/>
            <a:ext cx="2830731" cy="768893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Hotel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39F836AE-97B0-1182-CC10-673A7C090CEB}"/>
              </a:ext>
            </a:extLst>
          </p:cNvPr>
          <p:cNvSpPr/>
          <p:nvPr/>
        </p:nvSpPr>
        <p:spPr>
          <a:xfrm>
            <a:off x="3454341" y="2082274"/>
            <a:ext cx="7621918" cy="3318575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Given: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Total NOI = 1,000,000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Property income = 600,000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Brand value = 250,000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Management value = 150,000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Capitalization rate = 10%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Required: Calculate the value of the real estate only</a:t>
            </a:r>
          </a:p>
        </p:txBody>
      </p:sp>
      <p:sp>
        <p:nvSpPr>
          <p:cNvPr id="3" name="Flowchart: Predefined Process 2">
            <a:extLst>
              <a:ext uri="{FF2B5EF4-FFF2-40B4-BE49-F238E27FC236}">
                <a16:creationId xmlns:a16="http://schemas.microsoft.com/office/drawing/2014/main" id="{A772D1E6-1313-B426-9D89-28AF811A1A57}"/>
              </a:ext>
            </a:extLst>
          </p:cNvPr>
          <p:cNvSpPr/>
          <p:nvPr/>
        </p:nvSpPr>
        <p:spPr>
          <a:xfrm>
            <a:off x="2996915" y="5714917"/>
            <a:ext cx="8536770" cy="655355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rgbClr val="C00000"/>
                </a:solidFill>
                <a:latin typeface="Alexandria"/>
              </a:rPr>
              <a:t>Solution: Property value =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600,000 ÷ 10% = 6,000,000</a:t>
            </a:r>
          </a:p>
        </p:txBody>
      </p:sp>
    </p:spTree>
    <p:extLst>
      <p:ext uri="{BB962C8B-B14F-4D97-AF65-F5344CB8AC3E}">
        <p14:creationId xmlns:p14="http://schemas.microsoft.com/office/powerpoint/2010/main" val="270939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289761" y="16330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Definition and Key Distinction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121243B-0887-6F2C-2727-6943A36668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194027"/>
              </p:ext>
            </p:extLst>
          </p:nvPr>
        </p:nvGraphicFramePr>
        <p:xfrm>
          <a:off x="689113" y="2143108"/>
          <a:ext cx="10515600" cy="358803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859157">
                  <a:extLst>
                    <a:ext uri="{9D8B030D-6E8A-4147-A177-3AD203B41FA5}">
                      <a16:colId xmlns:a16="http://schemas.microsoft.com/office/drawing/2014/main" val="3218828576"/>
                    </a:ext>
                  </a:extLst>
                </a:gridCol>
                <a:gridCol w="2832652">
                  <a:extLst>
                    <a:ext uri="{9D8B030D-6E8A-4147-A177-3AD203B41FA5}">
                      <a16:colId xmlns:a16="http://schemas.microsoft.com/office/drawing/2014/main" val="3471418684"/>
                    </a:ext>
                  </a:extLst>
                </a:gridCol>
                <a:gridCol w="4823791">
                  <a:extLst>
                    <a:ext uri="{9D8B030D-6E8A-4147-A177-3AD203B41FA5}">
                      <a16:colId xmlns:a16="http://schemas.microsoft.com/office/drawing/2014/main" val="105434140"/>
                    </a:ext>
                  </a:extLst>
                </a:gridCol>
              </a:tblGrid>
              <a:tr h="717607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latin typeface="Alexandria"/>
                        </a:rPr>
                        <a:t>Financial Liability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latin typeface="Alexandria"/>
                        </a:rPr>
                        <a:t>Non-Financial Liability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2033246"/>
                  </a:ext>
                </a:extLst>
              </a:tr>
              <a:tr h="71760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Settlement method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Cash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Goods or services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2540950"/>
                  </a:ext>
                </a:extLst>
              </a:tr>
              <a:tr h="71760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Asset–liability symmetry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Exists 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Often absent ❌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031974"/>
                  </a:ext>
                </a:extLst>
              </a:tr>
              <a:tr h="71760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Profit margin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Not required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Required for the performer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2385798"/>
                  </a:ext>
                </a:extLst>
              </a:tr>
              <a:tr h="71760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Example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Bank loan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Product warranty, environmental obligation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883474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1A2B23C7-CCBC-00E6-4EFA-2127C00EF8A6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BA61779-CC42-A9A3-4E61-48248C995664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853AE04-62F7-A150-7471-BFE86E859EA4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722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289761" y="16330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Common Types of Non-Financial Liabilities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4E643A6-7BA8-E85A-6DBF-31C0C35D4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101740"/>
              </p:ext>
            </p:extLst>
          </p:nvPr>
        </p:nvGraphicFramePr>
        <p:xfrm>
          <a:off x="838200" y="2230539"/>
          <a:ext cx="10515600" cy="360342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833191">
                  <a:extLst>
                    <a:ext uri="{9D8B030D-6E8A-4147-A177-3AD203B41FA5}">
                      <a16:colId xmlns:a16="http://schemas.microsoft.com/office/drawing/2014/main" val="1442635572"/>
                    </a:ext>
                  </a:extLst>
                </a:gridCol>
                <a:gridCol w="6682409">
                  <a:extLst>
                    <a:ext uri="{9D8B030D-6E8A-4147-A177-3AD203B41FA5}">
                      <a16:colId xmlns:a16="http://schemas.microsoft.com/office/drawing/2014/main" val="576352425"/>
                    </a:ext>
                  </a:extLst>
                </a:gridCol>
              </a:tblGrid>
              <a:tr h="60057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Real Estate Example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3339557"/>
                  </a:ext>
                </a:extLst>
              </a:tr>
              <a:tr h="60057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Deferred revenue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Rent paid in advance for services not yet delivered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2242003"/>
                  </a:ext>
                </a:extLst>
              </a:tr>
              <a:tr h="60057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Alexandria"/>
                        </a:rPr>
                        <a:t>Environmental obligations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Cost of cleaning a contaminated industrial site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1179714"/>
                  </a:ext>
                </a:extLst>
              </a:tr>
              <a:tr h="60057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Asset retirement obligations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Demolition costs at the end of a building’s life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598400"/>
                  </a:ext>
                </a:extLst>
              </a:tr>
              <a:tr h="60057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Warranty obligations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Guarantees on newly constructed buildings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314653"/>
                  </a:ext>
                </a:extLst>
              </a:tr>
              <a:tr h="60057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Loyalty programs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Unredeemed reward points in commercial developments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7212480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DAD0FADC-86F4-97BF-5497-05CCA68A00B1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E555598-6075-687E-CC99-6C8BFE63F035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1661EB-2750-E5C8-36F3-A9EFB1929C3E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5836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Non-Financial Liabilities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210339" y="2169906"/>
            <a:ext cx="8299174" cy="1581129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Comparison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with market-based pricing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What does the market charge to fulfil this obligation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It is used When observable market prices for the service exist , e.g. construction contracts or environmental services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512613"/>
            <a:ext cx="2980717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Approach </a:t>
            </a:r>
            <a:r>
              <a:rPr lang="en-GB" dirty="0">
                <a:solidFill>
                  <a:prstClr val="black"/>
                </a:solidFill>
              </a:rPr>
              <a:t>(Limited use 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Star: 8 Points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269645" y="3894881"/>
            <a:ext cx="3202318" cy="1325530"/>
          </a:xfrm>
          <a:prstGeom prst="star8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approach is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Limited use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because of: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628159" y="4058426"/>
            <a:ext cx="537669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Prices are not always available 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BC92AE01-FF80-CAD7-28F5-E8DCEDBDC725}"/>
              </a:ext>
            </a:extLst>
          </p:cNvPr>
          <p:cNvSpPr/>
          <p:nvPr/>
        </p:nvSpPr>
        <p:spPr>
          <a:xfrm>
            <a:off x="3628160" y="4723203"/>
            <a:ext cx="537669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Each liability has unique characteristics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Ribbon: Tilted Up 15">
            <a:extLst>
              <a:ext uri="{FF2B5EF4-FFF2-40B4-BE49-F238E27FC236}">
                <a16:creationId xmlns:a16="http://schemas.microsoft.com/office/drawing/2014/main" id="{AE0301E9-2E98-32B9-5955-28A185E3A789}"/>
              </a:ext>
            </a:extLst>
          </p:cNvPr>
          <p:cNvSpPr/>
          <p:nvPr/>
        </p:nvSpPr>
        <p:spPr>
          <a:xfrm>
            <a:off x="455439" y="5759370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85724B0B-226A-EDCB-0172-D4C61D052A35}"/>
              </a:ext>
            </a:extLst>
          </p:cNvPr>
          <p:cNvSpPr/>
          <p:nvPr/>
        </p:nvSpPr>
        <p:spPr>
          <a:xfrm>
            <a:off x="3325044" y="5527802"/>
            <a:ext cx="6839539" cy="1191050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 Site remediation cost = 1,000,000                  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This directly represents the liability value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5489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Non-Financial Liabilities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BF2A653-1023-8345-02F9-4E9E79DEB04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BA379B-A70F-3D48-B925-5474E95D312B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E9A43A5-FDA3-3B46-930E-52C08A9762F2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286170" y="2230372"/>
            <a:ext cx="7945047" cy="1225895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Direct cost of fulfilment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What does it cost to fulfil the obligation only?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488347"/>
            <a:ext cx="2980717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Cost Approach </a:t>
            </a: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</a:rPr>
              <a:t>(Limited use 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Star: 8 Points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269645" y="3850671"/>
            <a:ext cx="3202318" cy="1325530"/>
          </a:xfrm>
          <a:prstGeom prst="star8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approach is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Limited use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because of: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628159" y="3646277"/>
            <a:ext cx="537669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Ignores profit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BC92AE01-FF80-CAD7-28F5-E8DCEDBDC725}"/>
              </a:ext>
            </a:extLst>
          </p:cNvPr>
          <p:cNvSpPr/>
          <p:nvPr/>
        </p:nvSpPr>
        <p:spPr>
          <a:xfrm>
            <a:off x="3628159" y="4245407"/>
            <a:ext cx="537669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Ignores execution risk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Ribbon: Tilted Up 15">
            <a:extLst>
              <a:ext uri="{FF2B5EF4-FFF2-40B4-BE49-F238E27FC236}">
                <a16:creationId xmlns:a16="http://schemas.microsoft.com/office/drawing/2014/main" id="{AE0301E9-2E98-32B9-5955-28A185E3A789}"/>
              </a:ext>
            </a:extLst>
          </p:cNvPr>
          <p:cNvSpPr/>
          <p:nvPr/>
        </p:nvSpPr>
        <p:spPr>
          <a:xfrm>
            <a:off x="455439" y="5804169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85724B0B-226A-EDCB-0172-D4C61D052A35}"/>
              </a:ext>
            </a:extLst>
          </p:cNvPr>
          <p:cNvSpPr/>
          <p:nvPr/>
        </p:nvSpPr>
        <p:spPr>
          <a:xfrm>
            <a:off x="3325044" y="5527802"/>
            <a:ext cx="6839539" cy="1191050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 Repair cost only = 500,000                     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❌ Not sufficient for a proper valuation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Must add: Profit + Risk → to reach a valid value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72A3729C-CEFA-5AD1-3444-2475376B105B}"/>
              </a:ext>
            </a:extLst>
          </p:cNvPr>
          <p:cNvSpPr/>
          <p:nvPr/>
        </p:nvSpPr>
        <p:spPr>
          <a:xfrm>
            <a:off x="3628158" y="4885467"/>
            <a:ext cx="537669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Does not reflect market behaviour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806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4" grpId="0" animBg="1"/>
      <p:bldP spid="16" grpId="0" animBg="1"/>
      <p:bldP spid="17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Non-Financial Liabilities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752426" y="2153708"/>
            <a:ext cx="8184470" cy="1074703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Present value of fulfilment costs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What is the real cost of fulfilling the obligation, considering time and risk?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399177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1623625" y="3554082"/>
            <a:ext cx="9953280" cy="953548"/>
          </a:xfrm>
          <a:prstGeom prst="beve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b="1" dirty="0">
                <a:solidFill>
                  <a:prstClr val="black"/>
                </a:solidFill>
                <a:latin typeface="Alexandria"/>
              </a:rPr>
              <a:t>This is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the most important and widely used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approach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5DA60F09-24C8-5937-886C-EF266C4C546D}"/>
              </a:ext>
            </a:extLst>
          </p:cNvPr>
          <p:cNvSpPr/>
          <p:nvPr/>
        </p:nvSpPr>
        <p:spPr>
          <a:xfrm>
            <a:off x="4056468" y="5582686"/>
            <a:ext cx="627642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2)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Bottom-Up (most common) 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BD199EE-78D4-54FF-0C32-D03F5E38C733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0587430-79EC-2D04-9A1F-58005C5CA8CF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F53045C-7DC4-E254-9860-DA2CC745AC06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  <p:sp>
        <p:nvSpPr>
          <p:cNvPr id="4" name="Rectangle: Beveled 3">
            <a:extLst>
              <a:ext uri="{FF2B5EF4-FFF2-40B4-BE49-F238E27FC236}">
                <a16:creationId xmlns:a16="http://schemas.microsoft.com/office/drawing/2014/main" id="{C2AF6C4D-8E37-8F8E-82DF-905EC2025DE7}"/>
              </a:ext>
            </a:extLst>
          </p:cNvPr>
          <p:cNvSpPr/>
          <p:nvPr/>
        </p:nvSpPr>
        <p:spPr>
          <a:xfrm>
            <a:off x="1623625" y="3542886"/>
            <a:ext cx="9953280" cy="953548"/>
          </a:xfrm>
          <a:prstGeom prst="beve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b="1" dirty="0">
                <a:solidFill>
                  <a:prstClr val="black"/>
                </a:solidFill>
                <a:latin typeface="Alexandria"/>
              </a:rPr>
              <a:t>This is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the most important and widely used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approach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C1395094-D0AA-2EF7-1020-A0BB88F92426}"/>
              </a:ext>
            </a:extLst>
          </p:cNvPr>
          <p:cNvSpPr/>
          <p:nvPr/>
        </p:nvSpPr>
        <p:spPr>
          <a:xfrm>
            <a:off x="4056468" y="4810909"/>
            <a:ext cx="627642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1)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Top-Down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1639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3" grpId="0" animBg="1"/>
      <p:bldP spid="4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Non-Financial Liabilities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118893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844726" y="2328490"/>
            <a:ext cx="6276420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 1) Top-Down</a:t>
            </a:r>
          </a:p>
        </p:txBody>
      </p:sp>
      <p:sp>
        <p:nvSpPr>
          <p:cNvPr id="16" name="Flowchart: Predefined Process 15">
            <a:extLst>
              <a:ext uri="{FF2B5EF4-FFF2-40B4-BE49-F238E27FC236}">
                <a16:creationId xmlns:a16="http://schemas.microsoft.com/office/drawing/2014/main" id="{1DE427A6-BC4E-64E4-5076-60598258B950}"/>
              </a:ext>
            </a:extLst>
          </p:cNvPr>
          <p:cNvSpPr/>
          <p:nvPr/>
        </p:nvSpPr>
        <p:spPr>
          <a:xfrm>
            <a:off x="3321065" y="3059274"/>
            <a:ext cx="8059240" cy="1437895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Used when a reliable price is available </a:t>
            </a:r>
            <a:endParaRPr lang="en-US" sz="2000" b="1" dirty="0">
              <a:solidFill>
                <a:prstClr val="black"/>
              </a:solidFill>
              <a:latin typeface="Alexandria"/>
            </a:endParaRP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schemeClr val="tx1"/>
                </a:solidFill>
                <a:latin typeface="Alexandria"/>
              </a:rPr>
              <a:t>Starts from market price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srgbClr val="0070C0"/>
                </a:solidFill>
                <a:latin typeface="Alexandria"/>
              </a:rPr>
              <a:t>Liability components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(for analysis purposes)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: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srgbClr val="0070C0"/>
                </a:solidFill>
                <a:latin typeface="Alexandria"/>
              </a:rPr>
              <a:t>                 Market price − Costs− Profit</a:t>
            </a:r>
            <a:endParaRPr lang="en-GB" sz="2000" b="1" dirty="0">
              <a:solidFill>
                <a:prstClr val="black"/>
              </a:solidFill>
              <a:latin typeface="Alexandria"/>
            </a:endParaRPr>
          </a:p>
        </p:txBody>
      </p:sp>
      <p:sp>
        <p:nvSpPr>
          <p:cNvPr id="17" name="Ribbon: Tilted Up 16">
            <a:extLst>
              <a:ext uri="{FF2B5EF4-FFF2-40B4-BE49-F238E27FC236}">
                <a16:creationId xmlns:a16="http://schemas.microsoft.com/office/drawing/2014/main" id="{10352500-224B-8E3E-BE51-ED174DE03413}"/>
              </a:ext>
            </a:extLst>
          </p:cNvPr>
          <p:cNvSpPr/>
          <p:nvPr/>
        </p:nvSpPr>
        <p:spPr>
          <a:xfrm>
            <a:off x="778187" y="4609813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39F836AE-97B0-1182-CC10-673A7C090CEB}"/>
              </a:ext>
            </a:extLst>
          </p:cNvPr>
          <p:cNvSpPr/>
          <p:nvPr/>
        </p:nvSpPr>
        <p:spPr>
          <a:xfrm>
            <a:off x="3606669" y="4626292"/>
            <a:ext cx="8446866" cy="2146646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 Market price for site remediation = 1,000,000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Costs = 800,000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Profit = 200,000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Conclusion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: Value of the liability = 1,000,000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✔ </a:t>
            </a:r>
            <a:r>
              <a:rPr lang="en-GB" sz="2000" i="1" dirty="0">
                <a:solidFill>
                  <a:prstClr val="black"/>
                </a:solidFill>
                <a:latin typeface="Alexandria"/>
              </a:rPr>
              <a:t>Because this represents the full cost required to transfer or settle the obligation in the market, including: Costs &amp;Contractor’s profit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F9CDD13-8917-5766-DA43-6CBE87581302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EDC27F3-39A8-E528-3947-8043874982DA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1C954C5-9D75-FAA9-B9FE-D6E338E97CAF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  <p:sp>
        <p:nvSpPr>
          <p:cNvPr id="14" name="Rectangle: Folded Corner 13">
            <a:extLst>
              <a:ext uri="{FF2B5EF4-FFF2-40B4-BE49-F238E27FC236}">
                <a16:creationId xmlns:a16="http://schemas.microsoft.com/office/drawing/2014/main" id="{ABCD5CFF-A375-9C37-E833-FDD67DC3BBDB}"/>
              </a:ext>
            </a:extLst>
          </p:cNvPr>
          <p:cNvSpPr/>
          <p:nvPr/>
        </p:nvSpPr>
        <p:spPr>
          <a:xfrm>
            <a:off x="379608" y="3172216"/>
            <a:ext cx="2661766" cy="1140873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C00000"/>
                </a:solidFill>
                <a:latin typeface="Alexandria"/>
              </a:rPr>
              <a:t>“How much does the market charge to fulfil this obligation?”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8ACD5B7-D99E-4F3B-5C17-493B0FD777DE}"/>
              </a:ext>
            </a:extLst>
          </p:cNvPr>
          <p:cNvSpPr txBox="1"/>
          <p:nvPr/>
        </p:nvSpPr>
        <p:spPr>
          <a:xfrm>
            <a:off x="94217" y="5281261"/>
            <a:ext cx="3533942" cy="1542574"/>
          </a:xfrm>
          <a:prstGeom prst="verticalScroll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900" dirty="0">
                <a:latin typeface="Alexandria"/>
              </a:rPr>
              <a:t>The liability reflects the </a:t>
            </a:r>
            <a:r>
              <a:rPr lang="en-GB" sz="1900" b="1" dirty="0">
                <a:latin typeface="Alexandria"/>
              </a:rPr>
              <a:t>cost of exiting the obligation</a:t>
            </a:r>
            <a:r>
              <a:rPr lang="en-GB" sz="1900" dirty="0">
                <a:latin typeface="Alexandria"/>
              </a:rPr>
              <a:t>,</a:t>
            </a:r>
            <a:br>
              <a:rPr lang="en-GB" sz="1900" dirty="0">
                <a:latin typeface="Alexandria"/>
              </a:rPr>
            </a:br>
            <a:r>
              <a:rPr lang="en-GB" sz="1900" dirty="0">
                <a:latin typeface="Alexandria"/>
              </a:rPr>
              <a:t>not merely the internal cost of performing it.</a:t>
            </a:r>
          </a:p>
        </p:txBody>
      </p:sp>
    </p:spTree>
    <p:extLst>
      <p:ext uri="{BB962C8B-B14F-4D97-AF65-F5344CB8AC3E}">
        <p14:creationId xmlns:p14="http://schemas.microsoft.com/office/powerpoint/2010/main" val="97728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6" grpId="0" animBg="1"/>
      <p:bldP spid="17" grpId="0" animBg="1"/>
      <p:bldP spid="18" grpId="0" animBg="1"/>
      <p:bldP spid="14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23782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Non-Financial Liabilities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1965941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834786" y="2126414"/>
            <a:ext cx="6276420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2) Bottom-Up (most common) </a:t>
            </a:r>
          </a:p>
        </p:txBody>
      </p:sp>
      <p:sp>
        <p:nvSpPr>
          <p:cNvPr id="16" name="Flowchart: Predefined Process 15">
            <a:extLst>
              <a:ext uri="{FF2B5EF4-FFF2-40B4-BE49-F238E27FC236}">
                <a16:creationId xmlns:a16="http://schemas.microsoft.com/office/drawing/2014/main" id="{1DE427A6-BC4E-64E4-5076-60598258B950}"/>
              </a:ext>
            </a:extLst>
          </p:cNvPr>
          <p:cNvSpPr/>
          <p:nvPr/>
        </p:nvSpPr>
        <p:spPr>
          <a:xfrm>
            <a:off x="2867605" y="2821734"/>
            <a:ext cx="9082970" cy="1891167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Used when No observable market price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Starts from </a:t>
            </a:r>
            <a:r>
              <a:rPr lang="en-GB" sz="2000" b="1" dirty="0">
                <a:solidFill>
                  <a:srgbClr val="0070C0"/>
                </a:solidFill>
                <a:latin typeface="Alexandria"/>
              </a:rPr>
              <a:t>Direct and indirect fulfilment costs components 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Contractor’s profit margin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Risk margin (uncertainty)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= </a:t>
            </a:r>
            <a:r>
              <a:rPr lang="en-GB" sz="2000" b="1" dirty="0">
                <a:solidFill>
                  <a:srgbClr val="0070C0"/>
                </a:solidFill>
                <a:latin typeface="Alexandria"/>
              </a:rPr>
              <a:t>Adjusted cash flows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 →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discounted to present value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7" name="Ribbon: Tilted Up 16">
            <a:extLst>
              <a:ext uri="{FF2B5EF4-FFF2-40B4-BE49-F238E27FC236}">
                <a16:creationId xmlns:a16="http://schemas.microsoft.com/office/drawing/2014/main" id="{10352500-224B-8E3E-BE51-ED174DE03413}"/>
              </a:ext>
            </a:extLst>
          </p:cNvPr>
          <p:cNvSpPr/>
          <p:nvPr/>
        </p:nvSpPr>
        <p:spPr>
          <a:xfrm>
            <a:off x="488929" y="5440650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39F836AE-97B0-1182-CC10-673A7C090CEB}"/>
              </a:ext>
            </a:extLst>
          </p:cNvPr>
          <p:cNvSpPr/>
          <p:nvPr/>
        </p:nvSpPr>
        <p:spPr>
          <a:xfrm>
            <a:off x="3628159" y="4880554"/>
            <a:ext cx="8446866" cy="1932455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 Direct repair costs = 500,000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Contractor’s profit = 100,000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Risk margin = 50,000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Cash flow = 650,000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Discounted →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Value of the liability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F9CDD13-8917-5766-DA43-6CBE87581302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EDC27F3-39A8-E528-3947-8043874982DA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1C954C5-9D75-FAA9-B9FE-D6E338E97CAF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94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23782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Non-Financial Liabilities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398092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752861" y="3040136"/>
            <a:ext cx="3582218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2) Bottom-Up (most common)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F9CDD13-8917-5766-DA43-6CBE87581302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EDC27F3-39A8-E528-3947-8043874982DA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1C954C5-9D75-FAA9-B9FE-D6E338E97CAF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Non-Financial Liabilities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1B9CB93-61B7-4162-47E6-D3214330706F}"/>
              </a:ext>
            </a:extLst>
          </p:cNvPr>
          <p:cNvSpPr txBox="1"/>
          <p:nvPr/>
        </p:nvSpPr>
        <p:spPr>
          <a:xfrm>
            <a:off x="1179748" y="3970142"/>
            <a:ext cx="4364222" cy="2429554"/>
          </a:xfrm>
          <a:prstGeom prst="verticalScroll">
            <a:avLst/>
          </a:prstGeom>
          <a:solidFill>
            <a:srgbClr val="DEF8FE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 non-financial liability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not valued as a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simple cash amount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but as:</a:t>
            </a:r>
          </a:p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“Cost of fulfilment + profit margin + risk margin”</a:t>
            </a: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79CF9015-57EA-FFB6-E333-69A49DE164EE}"/>
              </a:ext>
            </a:extLst>
          </p:cNvPr>
          <p:cNvSpPr/>
          <p:nvPr/>
        </p:nvSpPr>
        <p:spPr>
          <a:xfrm>
            <a:off x="3752861" y="2254100"/>
            <a:ext cx="3582219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 1) Top-Down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3B95D8-3556-8E87-3B20-1DCDCBA17C8A}"/>
              </a:ext>
            </a:extLst>
          </p:cNvPr>
          <p:cNvSpPr txBox="1"/>
          <p:nvPr/>
        </p:nvSpPr>
        <p:spPr>
          <a:xfrm>
            <a:off x="6844547" y="3940718"/>
            <a:ext cx="4364222" cy="2429554"/>
          </a:xfrm>
          <a:prstGeom prst="verticalScroll">
            <a:avLst/>
          </a:prstGeom>
          <a:solidFill>
            <a:srgbClr val="DEF8FE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“A liability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is not merely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an accounting figure;</a:t>
            </a:r>
          </a:p>
          <a:p>
            <a:pPr>
              <a:lnSpc>
                <a:spcPct val="125000"/>
              </a:lnSpc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it is a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real amount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that will be deducted from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the asset’s market value.”</a:t>
            </a:r>
          </a:p>
        </p:txBody>
      </p:sp>
    </p:spTree>
    <p:extLst>
      <p:ext uri="{BB962C8B-B14F-4D97-AF65-F5344CB8AC3E}">
        <p14:creationId xmlns:p14="http://schemas.microsoft.com/office/powerpoint/2010/main" val="366250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4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289761" y="16330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 Inventory and Key Distinctions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A2B23C7-CCBC-00E6-4EFA-2127C00EF8A6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BA61779-CC42-A9A3-4E61-48248C995664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853AE04-62F7-A150-7471-BFE86E859EA4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Inventory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DAB1C46-77CD-F1D7-15F8-54BCD02ED7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488898"/>
              </p:ext>
            </p:extLst>
          </p:nvPr>
        </p:nvGraphicFramePr>
        <p:xfrm>
          <a:off x="838200" y="2164854"/>
          <a:ext cx="10515600" cy="241708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2471530">
                  <a:extLst>
                    <a:ext uri="{9D8B030D-6E8A-4147-A177-3AD203B41FA5}">
                      <a16:colId xmlns:a16="http://schemas.microsoft.com/office/drawing/2014/main" val="1357604007"/>
                    </a:ext>
                  </a:extLst>
                </a:gridCol>
                <a:gridCol w="3697357">
                  <a:extLst>
                    <a:ext uri="{9D8B030D-6E8A-4147-A177-3AD203B41FA5}">
                      <a16:colId xmlns:a16="http://schemas.microsoft.com/office/drawing/2014/main" val="3303042471"/>
                    </a:ext>
                  </a:extLst>
                </a:gridCol>
                <a:gridCol w="4346713">
                  <a:extLst>
                    <a:ext uri="{9D8B030D-6E8A-4147-A177-3AD203B41FA5}">
                      <a16:colId xmlns:a16="http://schemas.microsoft.com/office/drawing/2014/main" val="2289213797"/>
                    </a:ext>
                  </a:extLst>
                </a:gridCol>
              </a:tblGrid>
              <a:tr h="47310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Definition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Appropriate Approach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2208050"/>
                  </a:ext>
                </a:extLst>
              </a:tr>
              <a:tr h="74432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Raw Materials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To be used in production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Cost Approach (CRCM)</a:t>
                      </a:r>
                      <a:r>
                        <a:rPr lang="en-GB" sz="2000" dirty="0">
                          <a:latin typeface="Alexandria"/>
                        </a:rPr>
                        <a:t> – directly replaceable in the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4021474"/>
                  </a:ext>
                </a:extLst>
              </a:tr>
              <a:tr h="72654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Work in Progress (WIP)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Mid-production stage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Income Approach (Top-Down)</a:t>
                      </a:r>
                      <a:endParaRPr lang="en-GB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586810"/>
                  </a:ext>
                </a:extLst>
              </a:tr>
              <a:tr h="47310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Finished Goods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Ready for sale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Income Approach (Top-Down)</a:t>
                      </a:r>
                      <a:endParaRPr lang="en-GB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277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784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Inventory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210339" y="2169906"/>
            <a:ext cx="8299174" cy="1175147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Comparison with market prices</a:t>
            </a:r>
            <a:endParaRPr lang="ar-SA" sz="2000" b="1" dirty="0">
              <a:solidFill>
                <a:prstClr val="black"/>
              </a:solidFill>
              <a:latin typeface="Alexandria"/>
            </a:endParaRP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At what price is this inventory currently traded in the market?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“</a:t>
            </a:r>
          </a:p>
          <a:p>
            <a:pPr marL="342900" lvl="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It is used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for Standardised commodities</a:t>
            </a:r>
            <a:endParaRPr lang="ar-SA" sz="2000" b="1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512613"/>
            <a:ext cx="2980717" cy="531674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Approach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</a:t>
            </a:r>
            <a:r>
              <a:rPr lang="en-GB" dirty="0">
                <a:solidFill>
                  <a:prstClr val="black"/>
                </a:solidFill>
              </a:rPr>
              <a:t>Rare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Star: 8 Points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83851" y="3688529"/>
            <a:ext cx="3202318" cy="1325530"/>
          </a:xfrm>
          <a:prstGeom prst="star8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approach is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rarely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use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d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because of: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286169" y="3570078"/>
            <a:ext cx="622180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Inventory is often heterogeneous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BC92AE01-FF80-CAD7-28F5-E8DCEDBDC725}"/>
              </a:ext>
            </a:extLst>
          </p:cNvPr>
          <p:cNvSpPr/>
          <p:nvPr/>
        </p:nvSpPr>
        <p:spPr>
          <a:xfrm>
            <a:off x="3286169" y="4240970"/>
            <a:ext cx="622180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Limited availability of observable transactions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Ribbon: Tilted Up 15">
            <a:extLst>
              <a:ext uri="{FF2B5EF4-FFF2-40B4-BE49-F238E27FC236}">
                <a16:creationId xmlns:a16="http://schemas.microsoft.com/office/drawing/2014/main" id="{AE0301E9-2E98-32B9-5955-28A185E3A789}"/>
              </a:ext>
            </a:extLst>
          </p:cNvPr>
          <p:cNvSpPr/>
          <p:nvPr/>
        </p:nvSpPr>
        <p:spPr>
          <a:xfrm>
            <a:off x="455439" y="5759370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85724B0B-226A-EDCB-0172-D4C61D052A35}"/>
              </a:ext>
            </a:extLst>
          </p:cNvPr>
          <p:cNvSpPr/>
          <p:nvPr/>
        </p:nvSpPr>
        <p:spPr>
          <a:xfrm>
            <a:off x="3325044" y="5527802"/>
            <a:ext cx="6839539" cy="1191050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Market price of steel per ton = 3,000             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This directly represents the inventory value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AE4805D-8C40-872B-6653-171679FCDFBE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114D4D8-90D6-A050-040A-572D382146A1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ACF8E98-ECE6-31EB-5517-C0999E002AFF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Inventory</a:t>
              </a:r>
            </a:p>
          </p:txBody>
        </p:sp>
      </p:grp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47AF6992-0446-2A4A-B127-B2C2DE27B3E6}"/>
              </a:ext>
            </a:extLst>
          </p:cNvPr>
          <p:cNvSpPr/>
          <p:nvPr/>
        </p:nvSpPr>
        <p:spPr>
          <a:xfrm>
            <a:off x="3286169" y="4902244"/>
            <a:ext cx="622180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Inventory is rarely sold as a standalone asset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647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4" grpId="0" animBg="1"/>
      <p:bldP spid="16" grpId="0" animBg="1"/>
      <p:bldP spid="17" grpId="0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Inventory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286170" y="2230372"/>
            <a:ext cx="7945047" cy="1525294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Cost to produce or replace 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What did this inventory cost?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”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It id used </a:t>
            </a:r>
            <a:r>
              <a:rPr lang="en-GB" sz="2000" b="1" dirty="0">
                <a:solidFill>
                  <a:schemeClr val="tx1"/>
                </a:solidFill>
                <a:latin typeface="Alexandria"/>
                <a:cs typeface="Arial" panose="020B0604020202020204" pitchFamily="34" charset="0"/>
              </a:rPr>
              <a:t>for Raw materials and As a cross-check method</a:t>
            </a:r>
            <a:endParaRPr lang="ar-SA" sz="2000" b="1" dirty="0">
              <a:solidFill>
                <a:schemeClr val="tx1"/>
              </a:solidFill>
              <a:latin typeface="Alexandri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488347"/>
            <a:ext cx="2980717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Cost Approach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(Limited use 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Star: 8 Points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269645" y="3850671"/>
            <a:ext cx="3202318" cy="1325530"/>
          </a:xfrm>
          <a:prstGeom prst="star8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This approach is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Limited use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because of: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628158" y="3994826"/>
            <a:ext cx="537669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Does not reflect profit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BC92AE01-FF80-CAD7-28F5-E8DCEDBDC725}"/>
              </a:ext>
            </a:extLst>
          </p:cNvPr>
          <p:cNvSpPr/>
          <p:nvPr/>
        </p:nvSpPr>
        <p:spPr>
          <a:xfrm>
            <a:off x="3628159" y="4587039"/>
            <a:ext cx="537669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✔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Does not reflect market demand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Ribbon: Tilted Up 15">
            <a:extLst>
              <a:ext uri="{FF2B5EF4-FFF2-40B4-BE49-F238E27FC236}">
                <a16:creationId xmlns:a16="http://schemas.microsoft.com/office/drawing/2014/main" id="{AE0301E9-2E98-32B9-5955-28A185E3A789}"/>
              </a:ext>
            </a:extLst>
          </p:cNvPr>
          <p:cNvSpPr/>
          <p:nvPr/>
        </p:nvSpPr>
        <p:spPr>
          <a:xfrm>
            <a:off x="455439" y="5804169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85724B0B-226A-EDCB-0172-D4C61D052A35}"/>
              </a:ext>
            </a:extLst>
          </p:cNvPr>
          <p:cNvSpPr/>
          <p:nvPr/>
        </p:nvSpPr>
        <p:spPr>
          <a:xfrm>
            <a:off x="3325044" y="5527802"/>
            <a:ext cx="6839539" cy="1191050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Cost of materials = 200,000         </a:t>
            </a:r>
          </a:p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👉 This is not necessarily the market value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E8EF3A-BADD-9B56-C3DE-7D4C231CEF2E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E7DDAB-8C72-B33A-BFBC-16DACF222853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5210B5E-9121-5BCC-F54C-E84CB15C7E77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Inventory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552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Inventory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45DBC9C-8416-4768-3B89-13B3CD58FA14}"/>
              </a:ext>
            </a:extLst>
          </p:cNvPr>
          <p:cNvSpPr/>
          <p:nvPr/>
        </p:nvSpPr>
        <p:spPr>
          <a:xfrm>
            <a:off x="3752426" y="2153708"/>
            <a:ext cx="8184470" cy="1074703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Economic value of inventory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What profit will this inventory generate upon sale?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399177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Rectangle: Beveled 10">
            <a:extLst>
              <a:ext uri="{FF2B5EF4-FFF2-40B4-BE49-F238E27FC236}">
                <a16:creationId xmlns:a16="http://schemas.microsoft.com/office/drawing/2014/main" id="{7AC7D8C5-3A76-359C-A1CC-952750DDF348}"/>
              </a:ext>
            </a:extLst>
          </p:cNvPr>
          <p:cNvSpPr/>
          <p:nvPr/>
        </p:nvSpPr>
        <p:spPr>
          <a:xfrm>
            <a:off x="1623625" y="3554082"/>
            <a:ext cx="9953280" cy="953548"/>
          </a:xfrm>
          <a:prstGeom prst="beve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b="1" dirty="0">
                <a:solidFill>
                  <a:prstClr val="black"/>
                </a:solidFill>
                <a:latin typeface="Alexandria"/>
              </a:rPr>
              <a:t>This is the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principal approach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4056468" y="4794650"/>
            <a:ext cx="627642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1) Top-Down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(Primary Method)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5DA60F09-24C8-5937-886C-EF266C4C546D}"/>
              </a:ext>
            </a:extLst>
          </p:cNvPr>
          <p:cNvSpPr/>
          <p:nvPr/>
        </p:nvSpPr>
        <p:spPr>
          <a:xfrm>
            <a:off x="4056468" y="5582686"/>
            <a:ext cx="6276420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2) </a:t>
            </a:r>
            <a:r>
              <a:rPr lang="en-GB" sz="2000" b="1" dirty="0">
                <a:solidFill>
                  <a:prstClr val="black"/>
                </a:solidFill>
                <a:latin typeface="Alexandria"/>
              </a:rPr>
              <a:t>Bottom-Up (Cross-check Method)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451CEFE-52A4-EDA2-D0F1-8BA157C13847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2A74D9A-CFB9-6663-BAEE-9E8C3C206A2D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18001E1-AAB0-99EE-E5AB-B0DA3C65914C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Inventory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169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79608" y="16436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Inventory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80431" y="2118893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844726" y="2328490"/>
            <a:ext cx="6276420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 1) Top-Down (Primary Method)</a:t>
            </a:r>
          </a:p>
        </p:txBody>
      </p:sp>
      <p:sp>
        <p:nvSpPr>
          <p:cNvPr id="16" name="Flowchart: Predefined Process 15">
            <a:extLst>
              <a:ext uri="{FF2B5EF4-FFF2-40B4-BE49-F238E27FC236}">
                <a16:creationId xmlns:a16="http://schemas.microsoft.com/office/drawing/2014/main" id="{1DE427A6-BC4E-64E4-5076-60598258B950}"/>
              </a:ext>
            </a:extLst>
          </p:cNvPr>
          <p:cNvSpPr/>
          <p:nvPr/>
        </p:nvSpPr>
        <p:spPr>
          <a:xfrm>
            <a:off x="2273648" y="3103892"/>
            <a:ext cx="8059240" cy="2407248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Estimated Selling Price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(-) Costs to Complete (for WIP)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(-) Costs of Disposal (selling &amp; delivery)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(-) Profit margin on remaining effort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(-) Holding costs (if applicable)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= </a:t>
            </a:r>
            <a:r>
              <a:rPr lang="en-GB" sz="2000" b="1" dirty="0">
                <a:solidFill>
                  <a:srgbClr val="0070C0"/>
                </a:solidFill>
                <a:latin typeface="Alexandria"/>
              </a:rPr>
              <a:t>Market Value of Inventory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0E32A2C-FC5B-6658-BA2C-CC6FD151EA8D}"/>
              </a:ext>
            </a:extLst>
          </p:cNvPr>
          <p:cNvGrpSpPr/>
          <p:nvPr/>
        </p:nvGrpSpPr>
        <p:grpSpPr>
          <a:xfrm>
            <a:off x="4801938" y="1136627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D212ED1-1960-BFD3-B8AE-90EBD07B9360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B11C0BF-DBAD-6E46-3C39-8E45B432A8E7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Inventory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136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E9F4-E339-A27E-006F-5F730BF8C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846FE5-ABFD-839E-6EA1-C11E8D9493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DA83F-93A4-EA1B-C77A-8D6DDEDC5E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F4CC4A-8C9C-E27C-AF24-E02B34794B5E}"/>
              </a:ext>
            </a:extLst>
          </p:cNvPr>
          <p:cNvSpPr txBox="1"/>
          <p:nvPr/>
        </p:nvSpPr>
        <p:spPr>
          <a:xfrm>
            <a:off x="349790" y="146934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Three Approaches to the Valuation of Inventory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E904B-C5B1-068D-EA1D-3110AC6E97C7}"/>
              </a:ext>
            </a:extLst>
          </p:cNvPr>
          <p:cNvSpPr txBox="1"/>
          <p:nvPr/>
        </p:nvSpPr>
        <p:spPr>
          <a:xfrm>
            <a:off x="4181125" y="487728"/>
            <a:ext cx="532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Specialized Valuation 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38279F-9F15-C86A-DFF6-EBEFCA95B452}"/>
              </a:ext>
            </a:extLst>
          </p:cNvPr>
          <p:cNvSpPr txBox="1"/>
          <p:nvPr/>
        </p:nvSpPr>
        <p:spPr>
          <a:xfrm>
            <a:off x="146940" y="1824619"/>
            <a:ext cx="3447728" cy="940653"/>
          </a:xfrm>
          <a:prstGeom prst="horizontalScroll">
            <a:avLst/>
          </a:prstGeom>
          <a:solidFill>
            <a:srgbClr val="FFFFE7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Income Approach  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(Most Common)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0A5CC40F-A8E3-B245-4A89-1FBAF1002C75}"/>
              </a:ext>
            </a:extLst>
          </p:cNvPr>
          <p:cNvSpPr/>
          <p:nvPr/>
        </p:nvSpPr>
        <p:spPr>
          <a:xfrm>
            <a:off x="3828038" y="1957479"/>
            <a:ext cx="6276420" cy="497208"/>
          </a:xfrm>
          <a:prstGeom prst="homePlate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b="1" dirty="0">
                <a:solidFill>
                  <a:prstClr val="black"/>
                </a:solidFill>
                <a:latin typeface="Alexandria"/>
              </a:rPr>
              <a:t>2) Bottom-Up (Cross-check Method)</a:t>
            </a:r>
          </a:p>
        </p:txBody>
      </p:sp>
      <p:sp>
        <p:nvSpPr>
          <p:cNvPr id="16" name="Flowchart: Predefined Process 15">
            <a:extLst>
              <a:ext uri="{FF2B5EF4-FFF2-40B4-BE49-F238E27FC236}">
                <a16:creationId xmlns:a16="http://schemas.microsoft.com/office/drawing/2014/main" id="{1DE427A6-BC4E-64E4-5076-60598258B950}"/>
              </a:ext>
            </a:extLst>
          </p:cNvPr>
          <p:cNvSpPr/>
          <p:nvPr/>
        </p:nvSpPr>
        <p:spPr>
          <a:xfrm>
            <a:off x="3724761" y="2535214"/>
            <a:ext cx="8059240" cy="1626614"/>
          </a:xfrm>
          <a:prstGeom prst="flowChartPredefinedProcess">
            <a:avLst/>
          </a:prstGeom>
          <a:solidFill>
            <a:schemeClr val="bg1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Book Value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(+) Costs already incurred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(+) Profit margin on incurred costs  </a:t>
            </a:r>
          </a:p>
          <a:p>
            <a:pPr lvl="0"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= Should </a:t>
            </a:r>
            <a:r>
              <a:rPr lang="en-GB" sz="2000" b="1" dirty="0">
                <a:solidFill>
                  <a:srgbClr val="0070C0"/>
                </a:solidFill>
                <a:latin typeface="Alexandria"/>
              </a:rPr>
              <a:t>reconcile with Top-Down result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0E32A2C-FC5B-6658-BA2C-CC6FD151EA8D}"/>
              </a:ext>
            </a:extLst>
          </p:cNvPr>
          <p:cNvGrpSpPr/>
          <p:nvPr/>
        </p:nvGrpSpPr>
        <p:grpSpPr>
          <a:xfrm>
            <a:off x="4772120" y="999774"/>
            <a:ext cx="3885752" cy="499306"/>
            <a:chOff x="0" y="1908633"/>
            <a:chExt cx="5432478" cy="84855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D212ED1-1960-BFD3-B8AE-90EBD07B9360}"/>
                </a:ext>
              </a:extLst>
            </p:cNvPr>
            <p:cNvSpPr/>
            <p:nvPr/>
          </p:nvSpPr>
          <p:spPr>
            <a:xfrm>
              <a:off x="0" y="1908633"/>
              <a:ext cx="5432478" cy="848553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B11C0BF-DBAD-6E46-3C39-8E45B432A8E7}"/>
                </a:ext>
              </a:extLst>
            </p:cNvPr>
            <p:cNvSpPr txBox="1"/>
            <p:nvPr/>
          </p:nvSpPr>
          <p:spPr>
            <a:xfrm>
              <a:off x="774953" y="1908633"/>
              <a:ext cx="4028818" cy="8485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Inventory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A2BDBA8-5CA6-6CDB-D34B-D44AD2B31644}"/>
              </a:ext>
            </a:extLst>
          </p:cNvPr>
          <p:cNvSpPr txBox="1"/>
          <p:nvPr/>
        </p:nvSpPr>
        <p:spPr>
          <a:xfrm>
            <a:off x="836696" y="4196415"/>
            <a:ext cx="10518608" cy="1107313"/>
          </a:xfrm>
          <a:prstGeom prst="horizontalScroll">
            <a:avLst/>
          </a:prstGeom>
          <a:solidFill>
            <a:srgbClr val="DEF8FE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Profit is not proportional to cost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— intangible assets (such as patents and brands) generate returns that are disproportionate to their cost.”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C25DAD-570C-25F4-BED4-041786FF3314}"/>
              </a:ext>
            </a:extLst>
          </p:cNvPr>
          <p:cNvSpPr txBox="1"/>
          <p:nvPr/>
        </p:nvSpPr>
        <p:spPr>
          <a:xfrm>
            <a:off x="3528010" y="5303728"/>
            <a:ext cx="6876476" cy="155427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GB" sz="1900" b="1" dirty="0">
                <a:latin typeface="Alexandria"/>
              </a:rPr>
              <a:t>Pharmaceutical Inventory with a Patent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dirty="0">
                <a:latin typeface="Alexandria"/>
              </a:rPr>
              <a:t>Raw materials = 20% of cost → </a:t>
            </a:r>
            <a:r>
              <a:rPr lang="en-GB" sz="1900" b="1" dirty="0">
                <a:latin typeface="Alexandria"/>
              </a:rPr>
              <a:t>Low margin</a:t>
            </a:r>
            <a:r>
              <a:rPr lang="en-GB" sz="1900" dirty="0">
                <a:latin typeface="Alexandria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dirty="0">
                <a:latin typeface="Alexandria"/>
              </a:rPr>
              <a:t>Patent (intangible asset) = minimal cost → </a:t>
            </a:r>
            <a:r>
              <a:rPr lang="en-GB" sz="1900" b="1" dirty="0">
                <a:latin typeface="Alexandria"/>
              </a:rPr>
              <a:t>Very high margin</a:t>
            </a:r>
            <a:r>
              <a:rPr lang="en-GB" sz="1900" dirty="0">
                <a:latin typeface="Alexandria"/>
              </a:rPr>
              <a:t> </a:t>
            </a:r>
          </a:p>
          <a:p>
            <a:r>
              <a:rPr lang="en-GB" sz="1900" dirty="0">
                <a:latin typeface="Alexandria"/>
              </a:rPr>
              <a:t>👉 This demonstrates that: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dirty="0">
                <a:latin typeface="Alexandria"/>
              </a:rPr>
              <a:t>Value is driven by </a:t>
            </a:r>
            <a:r>
              <a:rPr lang="en-GB" sz="1900" b="1" dirty="0">
                <a:latin typeface="Alexandria"/>
              </a:rPr>
              <a:t>economic benefits</a:t>
            </a:r>
            <a:r>
              <a:rPr lang="en-GB" sz="1900" dirty="0">
                <a:latin typeface="Alexandria"/>
              </a:rPr>
              <a:t>, not just cost</a:t>
            </a:r>
          </a:p>
        </p:txBody>
      </p:sp>
      <p:sp>
        <p:nvSpPr>
          <p:cNvPr id="14" name="Ribbon: Tilted Up 13">
            <a:extLst>
              <a:ext uri="{FF2B5EF4-FFF2-40B4-BE49-F238E27FC236}">
                <a16:creationId xmlns:a16="http://schemas.microsoft.com/office/drawing/2014/main" id="{EFBC2FEF-A236-60D4-3066-52192053BAB5}"/>
              </a:ext>
            </a:extLst>
          </p:cNvPr>
          <p:cNvSpPr/>
          <p:nvPr/>
        </p:nvSpPr>
        <p:spPr>
          <a:xfrm>
            <a:off x="455439" y="5804169"/>
            <a:ext cx="2830731" cy="558804"/>
          </a:xfrm>
          <a:prstGeom prst="ribbon2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319088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6" grpId="0" animBg="1"/>
      <p:bldP spid="3" grpId="0" animBg="1"/>
      <p:bldP spid="13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Introduction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D9E5DA1F-A08B-8A80-2C84-138EBF4B2B55}"/>
              </a:ext>
            </a:extLst>
          </p:cNvPr>
          <p:cNvSpPr/>
          <p:nvPr/>
        </p:nvSpPr>
        <p:spPr>
          <a:xfrm>
            <a:off x="359230" y="1520093"/>
            <a:ext cx="11652338" cy="934041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rgbClr val="C00000"/>
                </a:solidFill>
                <a:latin typeface="Alexandria"/>
              </a:rPr>
              <a:t>The real estate industry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is facing dual pressures from economic factors and public policy, driving increasing attention to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sustainability issues.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E8F2A70-944A-FC3F-44B2-54A7F3574B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669785"/>
              </p:ext>
            </p:extLst>
          </p:nvPr>
        </p:nvGraphicFramePr>
        <p:xfrm>
          <a:off x="838200" y="2676345"/>
          <a:ext cx="10515600" cy="3455043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183103965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9105207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80314658"/>
                    </a:ext>
                  </a:extLst>
                </a:gridCol>
              </a:tblGrid>
              <a:tr h="42776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Impact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Relevance to Valuation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0262452"/>
                  </a:ext>
                </a:extLst>
              </a:tr>
              <a:tr h="7568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Climate Change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Need to reduce emissions to “net zero” by 2050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Fundamental shift in valuation standards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1845848"/>
                  </a:ext>
                </a:extLst>
              </a:tr>
              <a:tr h="7568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Energy Consumption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Buildings account for 40% of EU energy use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Direct impact on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098993"/>
                  </a:ext>
                </a:extLst>
              </a:tr>
              <a:tr h="7568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Emissions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Buildings responsible for 36% of greenhouse gases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Necessitates energy efficiency assessment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8114873"/>
                  </a:ext>
                </a:extLst>
              </a:tr>
              <a:tr h="75681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Global Investment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Real estate represents 10% of global investment portfolios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Increasing investor pressure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28747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039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Concept of Sustainability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D9E5DA1F-A08B-8A80-2C84-138EBF4B2B55}"/>
              </a:ext>
            </a:extLst>
          </p:cNvPr>
          <p:cNvSpPr/>
          <p:nvPr/>
        </p:nvSpPr>
        <p:spPr>
          <a:xfrm>
            <a:off x="359230" y="1520093"/>
            <a:ext cx="11652338" cy="934041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rgbClr val="C00000"/>
                </a:solidFill>
                <a:latin typeface="Alexandria"/>
              </a:rPr>
              <a:t>Sustainability</a:t>
            </a:r>
            <a:r>
              <a:rPr lang="ar-SA" sz="2000" b="1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is defined as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“</a:t>
            </a: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The ability to endure and persist, while enhancing human quality of life within the carrying capacity of supporting ecosystems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.”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F3882DC3-22A6-0EF1-7123-272F1F990BE2}"/>
              </a:ext>
            </a:extLst>
          </p:cNvPr>
          <p:cNvSpPr/>
          <p:nvPr/>
        </p:nvSpPr>
        <p:spPr>
          <a:xfrm>
            <a:off x="359230" y="2716102"/>
            <a:ext cx="11652338" cy="934041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rgbClr val="C00000"/>
                </a:solidFill>
                <a:latin typeface="Alexandria"/>
              </a:rPr>
              <a:t>Sustainable Development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is defined as 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“</a:t>
            </a: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Development that meets the needs of the present without compromising the ability of future generations to meet their own needs</a:t>
            </a:r>
            <a:r>
              <a:rPr lang="en-GB" sz="2000" b="1" dirty="0">
                <a:solidFill>
                  <a:srgbClr val="C00000"/>
                </a:solidFill>
                <a:latin typeface="Alexandria"/>
              </a:rPr>
              <a:t>.”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82D6A8B-62D8-6EF5-D547-770D0312CB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121553"/>
              </p:ext>
            </p:extLst>
          </p:nvPr>
        </p:nvGraphicFramePr>
        <p:xfrm>
          <a:off x="957416" y="3912111"/>
          <a:ext cx="10515600" cy="263051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64700043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58638239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559240288"/>
                    </a:ext>
                  </a:extLst>
                </a:gridCol>
              </a:tblGrid>
              <a:tr h="4384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Dimension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Real Estate Application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Measurement Indicators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0873838"/>
                  </a:ext>
                </a:extLst>
              </a:tr>
              <a:tr h="77567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(1) Environmental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Energy efficiency, sustainable materials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EPCs, BREEAM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9371019"/>
                  </a:ext>
                </a:extLst>
              </a:tr>
              <a:tr h="64074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(2) Economic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Lifecycle cost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LCC, DCF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777362"/>
                  </a:ext>
                </a:extLst>
              </a:tr>
              <a:tr h="77567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(3) Social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Indoor environmental quality, health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Comfort standards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44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957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Participants and Sustainability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18E2140-C510-0259-2ABD-F3363C46D0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2193165"/>
              </p:ext>
            </p:extLst>
          </p:nvPr>
        </p:nvGraphicFramePr>
        <p:xfrm>
          <a:off x="90215" y="246480"/>
          <a:ext cx="12011569" cy="5252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0150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Participants and Sustainability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4B09097-6653-2C42-886E-02D17987C9A8}"/>
              </a:ext>
            </a:extLst>
          </p:cNvPr>
          <p:cNvGrpSpPr/>
          <p:nvPr/>
        </p:nvGrpSpPr>
        <p:grpSpPr>
          <a:xfrm>
            <a:off x="1182157" y="2452497"/>
            <a:ext cx="2606830" cy="924652"/>
            <a:chOff x="0" y="3570830"/>
            <a:chExt cx="3511683" cy="87202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F2B43BF-C972-FFC3-8809-7201A8F50F87}"/>
                </a:ext>
              </a:extLst>
            </p:cNvPr>
            <p:cNvSpPr/>
            <p:nvPr/>
          </p:nvSpPr>
          <p:spPr>
            <a:xfrm>
              <a:off x="0" y="3570830"/>
              <a:ext cx="3511683" cy="872021"/>
            </a:xfrm>
            <a:prstGeom prst="rect">
              <a:avLst/>
            </a:prstGeom>
            <a:solidFill>
              <a:srgbClr val="CC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1BBCF9C-FD33-CD12-D4CE-CBD4D82683CB}"/>
                </a:ext>
              </a:extLst>
            </p:cNvPr>
            <p:cNvSpPr txBox="1"/>
            <p:nvPr/>
          </p:nvSpPr>
          <p:spPr>
            <a:xfrm>
              <a:off x="0" y="3570830"/>
              <a:ext cx="3511683" cy="8720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GB" sz="2200" b="1" kern="1200" dirty="0">
                  <a:solidFill>
                    <a:schemeClr val="tx1"/>
                  </a:solidFill>
                  <a:latin typeface="Alexandria"/>
                </a:rPr>
                <a:t>Corporate Social Responsibility (CSR)</a:t>
              </a:r>
              <a:endParaRPr lang="en-US" sz="22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7D5A15C3-2D49-FFE9-E983-E9239DE5257B}"/>
              </a:ext>
            </a:extLst>
          </p:cNvPr>
          <p:cNvSpPr txBox="1"/>
          <p:nvPr/>
        </p:nvSpPr>
        <p:spPr>
          <a:xfrm>
            <a:off x="3993045" y="1716950"/>
            <a:ext cx="6097656" cy="2395746"/>
          </a:xfrm>
          <a:prstGeom prst="round2Same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latin typeface="Alexandria"/>
              </a:rPr>
              <a:t>Drivers for adopting CSR: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Regulatory compliance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Reputational risk mitigation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Attracting ethical investors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Achieving operational efficiencies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Meeting customer expectations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C5442C3-35F0-E567-759D-E2217A71F97E}"/>
              </a:ext>
            </a:extLst>
          </p:cNvPr>
          <p:cNvGrpSpPr/>
          <p:nvPr/>
        </p:nvGrpSpPr>
        <p:grpSpPr>
          <a:xfrm>
            <a:off x="1106208" y="5204928"/>
            <a:ext cx="2606830" cy="841241"/>
            <a:chOff x="4226379" y="3570830"/>
            <a:chExt cx="3511683" cy="84124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35C8E2A-EF16-3B7E-8B07-DD41E1E504B2}"/>
                </a:ext>
              </a:extLst>
            </p:cNvPr>
            <p:cNvSpPr/>
            <p:nvPr/>
          </p:nvSpPr>
          <p:spPr>
            <a:xfrm>
              <a:off x="4226379" y="3570830"/>
              <a:ext cx="3511683" cy="8412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7643DD4-037D-59F8-28DA-4BA54C7CB837}"/>
                </a:ext>
              </a:extLst>
            </p:cNvPr>
            <p:cNvSpPr txBox="1"/>
            <p:nvPr/>
          </p:nvSpPr>
          <p:spPr>
            <a:xfrm>
              <a:off x="4226379" y="3570830"/>
              <a:ext cx="3511683" cy="8412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GB" sz="2200" b="1" kern="1200" dirty="0">
                  <a:solidFill>
                    <a:schemeClr val="tx1"/>
                  </a:solidFill>
                  <a:latin typeface="Alexandria"/>
                </a:rPr>
                <a:t>The Green Financial System</a:t>
              </a:r>
              <a:endParaRPr lang="en-US" sz="22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6AF09ED-6E6C-DA4B-3559-62B0E0FCA10F}"/>
              </a:ext>
            </a:extLst>
          </p:cNvPr>
          <p:cNvSpPr txBox="1"/>
          <p:nvPr/>
        </p:nvSpPr>
        <p:spPr>
          <a:xfrm>
            <a:off x="3993045" y="4427675"/>
            <a:ext cx="6097656" cy="2234416"/>
          </a:xfrm>
          <a:prstGeom prst="round2Same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latin typeface="Alexandria"/>
              </a:rPr>
              <a:t>Central Bank Initiatives: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NGFS (Network for Greening the Financial System)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TCFD (Task Force on Climate-related Financial Disclosure)</a:t>
            </a:r>
          </a:p>
          <a:p>
            <a:pPr marL="342900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Climate risk assessment in portfolios (assets worth $120 trillion)</a:t>
            </a:r>
          </a:p>
        </p:txBody>
      </p:sp>
    </p:spTree>
    <p:extLst>
      <p:ext uri="{BB962C8B-B14F-4D97-AF65-F5344CB8AC3E}">
        <p14:creationId xmlns:p14="http://schemas.microsoft.com/office/powerpoint/2010/main" val="76548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Participants and Sustainability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FFC4A0-0AF3-BC03-F96E-9C45DE187837}"/>
              </a:ext>
            </a:extLst>
          </p:cNvPr>
          <p:cNvGrpSpPr/>
          <p:nvPr/>
        </p:nvGrpSpPr>
        <p:grpSpPr>
          <a:xfrm>
            <a:off x="4499185" y="1513020"/>
            <a:ext cx="3511683" cy="933001"/>
            <a:chOff x="8489633" y="3563490"/>
            <a:chExt cx="3511683" cy="93300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DE9A0AA-1792-C183-9D93-47508761ECB8}"/>
                </a:ext>
              </a:extLst>
            </p:cNvPr>
            <p:cNvSpPr/>
            <p:nvPr/>
          </p:nvSpPr>
          <p:spPr>
            <a:xfrm>
              <a:off x="8489633" y="3563490"/>
              <a:ext cx="3511683" cy="933001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E00B033-63EA-6E14-0F0F-0EABBF92150D}"/>
                </a:ext>
              </a:extLst>
            </p:cNvPr>
            <p:cNvSpPr txBox="1"/>
            <p:nvPr/>
          </p:nvSpPr>
          <p:spPr>
            <a:xfrm>
              <a:off x="8489633" y="3563490"/>
              <a:ext cx="3511683" cy="9330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200" b="1" i="0" kern="1200" dirty="0">
                  <a:solidFill>
                    <a:schemeClr val="tx1"/>
                  </a:solidFill>
                </a:rPr>
                <a:t>Responsible Property Investment (RPI)</a:t>
              </a:r>
              <a:endParaRPr lang="en-US" sz="22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86B2E38-6F18-5326-BB3A-587904CDD2F6}"/>
              </a:ext>
            </a:extLst>
          </p:cNvPr>
          <p:cNvSpPr txBox="1"/>
          <p:nvPr/>
        </p:nvSpPr>
        <p:spPr>
          <a:xfrm>
            <a:off x="792645" y="2568473"/>
            <a:ext cx="609765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latin typeface="Alexandria"/>
              </a:rPr>
              <a:t>UN Principles for Responsible Investment:</a:t>
            </a:r>
            <a:endParaRPr lang="en-GB" sz="2000" dirty="0">
              <a:latin typeface="Alexandria"/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F8075420-DCF4-C124-65EC-37185C131A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89134"/>
              </p:ext>
            </p:extLst>
          </p:nvPr>
        </p:nvGraphicFramePr>
        <p:xfrm>
          <a:off x="792645" y="3038688"/>
          <a:ext cx="10515600" cy="3419263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44173550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68843507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839116275"/>
                    </a:ext>
                  </a:extLst>
                </a:gridCol>
              </a:tblGrid>
              <a:tr h="67644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Principle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Application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Impact on Valuation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5392573"/>
                  </a:ext>
                </a:extLst>
              </a:tr>
              <a:tr h="119679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ESG Integration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Environmental, Social, Governance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New valuation criteria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898419"/>
                  </a:ext>
                </a:extLst>
              </a:tr>
              <a:tr h="86957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Disclosure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Sustainability reporting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Greater transparency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4029872"/>
                  </a:ext>
                </a:extLst>
              </a:tr>
              <a:tr h="67644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Engagement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Collaboration with tenants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Green leases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104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333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Three-Dimensional ESG Classification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7352F94-A4D3-65E0-E260-9AF69D0AB4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243227"/>
              </p:ext>
            </p:extLst>
          </p:nvPr>
        </p:nvGraphicFramePr>
        <p:xfrm>
          <a:off x="359230" y="1752162"/>
          <a:ext cx="11530551" cy="502631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37440">
                  <a:extLst>
                    <a:ext uri="{9D8B030D-6E8A-4147-A177-3AD203B41FA5}">
                      <a16:colId xmlns:a16="http://schemas.microsoft.com/office/drawing/2014/main" val="3673243701"/>
                    </a:ext>
                  </a:extLst>
                </a:gridCol>
                <a:gridCol w="6949594">
                  <a:extLst>
                    <a:ext uri="{9D8B030D-6E8A-4147-A177-3AD203B41FA5}">
                      <a16:colId xmlns:a16="http://schemas.microsoft.com/office/drawing/2014/main" val="447687625"/>
                    </a:ext>
                  </a:extLst>
                </a:gridCol>
                <a:gridCol w="3843517">
                  <a:extLst>
                    <a:ext uri="{9D8B030D-6E8A-4147-A177-3AD203B41FA5}">
                      <a16:colId xmlns:a16="http://schemas.microsoft.com/office/drawing/2014/main" val="3332926339"/>
                    </a:ext>
                  </a:extLst>
                </a:gridCol>
              </a:tblGrid>
              <a:tr h="33271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Code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Factor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Impact on Valuation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427463934"/>
                  </a:ext>
                </a:extLst>
              </a:tr>
              <a:tr h="35625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a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Regulatory energy ratings and required upgrades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Future capital expenditure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312852"/>
                  </a:ext>
                </a:extLst>
              </a:tr>
              <a:tr h="37013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b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Energy consumption (heating, cooling, lighting)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Impact on NOI and operating costs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138535"/>
                  </a:ext>
                </a:extLst>
              </a:tr>
              <a:tr h="37966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c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Types of energy used (electricity, oil, gas)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Transition risk and cost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807712"/>
                  </a:ext>
                </a:extLst>
              </a:tr>
              <a:tr h="38118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d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On-site energy generation (renewables)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Potential value premium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165874"/>
                  </a:ext>
                </a:extLst>
              </a:tr>
              <a:tr h="36212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Renewable energy systems (solar panels, heat pumps)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Reduced operating costs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384851"/>
                  </a:ext>
                </a:extLst>
              </a:tr>
              <a:tr h="36212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lexandria"/>
                        </a:rPr>
                        <a:t>f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Certifications (BREEAM, LEED, WELL)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Market value indicator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0156110"/>
                  </a:ext>
                </a:extLst>
              </a:tr>
              <a:tr h="411300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g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Greenhouse gas emissions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Risk of economic obsolescence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7485743"/>
                  </a:ext>
                </a:extLst>
              </a:tr>
              <a:tr h="447893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h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Emissions pathway analysis (CRREM in Europe)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Stranded asset analysis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4516759"/>
                  </a:ext>
                </a:extLst>
              </a:tr>
              <a:tr h="486011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i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Physical climate risks (flooding, heat, drought, sea level rise)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Direct impact on value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114826"/>
                  </a:ext>
                </a:extLst>
              </a:tr>
              <a:tr h="381187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j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Water use and management systems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Operating and compliance costs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257663"/>
                  </a:ext>
                </a:extLst>
              </a:tr>
              <a:tr h="362995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k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Biodiversity (green coverage, biodiversity plans)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Increasing planning requirements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170091"/>
                  </a:ext>
                </a:extLst>
              </a:tr>
              <a:tr h="392719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latin typeface="Alexandria"/>
                        </a:rPr>
                        <a:t>l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Construction and refurbishment materials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Alexandria"/>
                        </a:rPr>
                        <a:t>Lifecycle assessment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27570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66DF78B5-0254-3341-DF9D-A4AF6F0B35A7}"/>
              </a:ext>
            </a:extLst>
          </p:cNvPr>
          <p:cNvSpPr txBox="1"/>
          <p:nvPr/>
        </p:nvSpPr>
        <p:spPr>
          <a:xfrm>
            <a:off x="4768297" y="1399201"/>
            <a:ext cx="609765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latin typeface="Alexandria"/>
              </a:rPr>
              <a:t>A) Environmental Factors</a:t>
            </a:r>
          </a:p>
        </p:txBody>
      </p:sp>
    </p:spTree>
    <p:extLst>
      <p:ext uri="{BB962C8B-B14F-4D97-AF65-F5344CB8AC3E}">
        <p14:creationId xmlns:p14="http://schemas.microsoft.com/office/powerpoint/2010/main" val="1177983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Three-Dimensional ESG Classification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DF78B5-0254-3341-DF9D-A4AF6F0B35A7}"/>
              </a:ext>
            </a:extLst>
          </p:cNvPr>
          <p:cNvSpPr txBox="1"/>
          <p:nvPr/>
        </p:nvSpPr>
        <p:spPr>
          <a:xfrm>
            <a:off x="4768297" y="1399201"/>
            <a:ext cx="609765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B) Social Factors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749D79D-E6D0-237E-014D-AA446ACF08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634115"/>
              </p:ext>
            </p:extLst>
          </p:nvPr>
        </p:nvGraphicFramePr>
        <p:xfrm>
          <a:off x="838200" y="1818775"/>
          <a:ext cx="10515600" cy="431367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020417">
                  <a:extLst>
                    <a:ext uri="{9D8B030D-6E8A-4147-A177-3AD203B41FA5}">
                      <a16:colId xmlns:a16="http://schemas.microsoft.com/office/drawing/2014/main" val="2880940389"/>
                    </a:ext>
                  </a:extLst>
                </a:gridCol>
                <a:gridCol w="5989983">
                  <a:extLst>
                    <a:ext uri="{9D8B030D-6E8A-4147-A177-3AD203B41FA5}">
                      <a16:colId xmlns:a16="http://schemas.microsoft.com/office/drawing/2014/main" val="405066346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385348983"/>
                    </a:ext>
                  </a:extLst>
                </a:gridCol>
              </a:tblGrid>
              <a:tr h="5552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Impact on Valuation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56795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Location characteristics (connectivity, infrastructure)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lexandria"/>
                        </a:rPr>
                        <a:t>Impact on demand and rents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192523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Mobility (EV charging points, bicycle facilities)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lexandria"/>
                        </a:rPr>
                        <a:t>Building quality indicator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222492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lexandria"/>
                        </a:rPr>
                        <a:t>Accessibility for people with disabilities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Legal and market requirements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475414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Indoor air quality (ventilation, CO₂, temperature)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Tenant productivity impact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2549680"/>
                  </a:ext>
                </a:extLst>
              </a:tr>
              <a:tr h="9823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q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Community impact (congestion, light pollution, noise, amenities)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Demand influence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339233"/>
                  </a:ext>
                </a:extLst>
              </a:tr>
              <a:tr h="5552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lexandria"/>
                        </a:rPr>
                        <a:t>Adaptability (ease of repurposing buildings)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Functional flexibility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1675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518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Three-Dimensional ESG Classification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DF78B5-0254-3341-DF9D-A4AF6F0B35A7}"/>
              </a:ext>
            </a:extLst>
          </p:cNvPr>
          <p:cNvSpPr txBox="1"/>
          <p:nvPr/>
        </p:nvSpPr>
        <p:spPr>
          <a:xfrm>
            <a:off x="4768297" y="1399201"/>
            <a:ext cx="609765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C) Governance Factors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B3A3051-C73A-7168-640A-0BA3C63DD0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774245"/>
              </p:ext>
            </p:extLst>
          </p:nvPr>
        </p:nvGraphicFramePr>
        <p:xfrm>
          <a:off x="180431" y="1797582"/>
          <a:ext cx="11895612" cy="4449618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833360">
                  <a:extLst>
                    <a:ext uri="{9D8B030D-6E8A-4147-A177-3AD203B41FA5}">
                      <a16:colId xmlns:a16="http://schemas.microsoft.com/office/drawing/2014/main" val="648117385"/>
                    </a:ext>
                  </a:extLst>
                </a:gridCol>
                <a:gridCol w="7097048">
                  <a:extLst>
                    <a:ext uri="{9D8B030D-6E8A-4147-A177-3AD203B41FA5}">
                      <a16:colId xmlns:a16="http://schemas.microsoft.com/office/drawing/2014/main" val="707690537"/>
                    </a:ext>
                  </a:extLst>
                </a:gridCol>
                <a:gridCol w="3965204">
                  <a:extLst>
                    <a:ext uri="{9D8B030D-6E8A-4147-A177-3AD203B41FA5}">
                      <a16:colId xmlns:a16="http://schemas.microsoft.com/office/drawing/2014/main" val="206347407"/>
                    </a:ext>
                  </a:extLst>
                </a:gridCol>
              </a:tblGrid>
              <a:tr h="4595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Impact on Valuation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859440"/>
                  </a:ext>
                </a:extLst>
              </a:tr>
              <a:tr h="52929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Safety (compliance with regulations and market expectations)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lexandria"/>
                        </a:rPr>
                        <a:t>Mandatory legal compliance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937753"/>
                  </a:ext>
                </a:extLst>
              </a:tr>
              <a:tr h="93645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Ownership risks linked to criminal activity (money laundering, sanctions)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Legal and reputational risks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245759"/>
                  </a:ext>
                </a:extLst>
              </a:tr>
              <a:tr h="52929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Ownership/occupancy impact where ESG perception is negative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Reputational value risk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33485"/>
                  </a:ext>
                </a:extLst>
              </a:tr>
              <a:tr h="529298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Alexandria"/>
                        </a:rPr>
                        <a:t>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Diversity, Equity &amp; Inclusion (DEI)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lexandria"/>
                        </a:rPr>
                        <a:t>Quality of inclusive design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474129"/>
                  </a:ext>
                </a:extLst>
              </a:tr>
              <a:tr h="52929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Sustainability-linked lease clauses (green leases)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Impact on leasing terms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542651"/>
                  </a:ext>
                </a:extLst>
              </a:tr>
              <a:tr h="93645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Planning, zoning, heritage, and legal matters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lexandria"/>
                        </a:rPr>
                        <a:t>Development constraints and opportunities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658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0165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052DC-9652-3DB2-F75F-D01D4F981667}"/>
              </a:ext>
            </a:extLst>
          </p:cNvPr>
          <p:cNvSpPr txBox="1"/>
          <p:nvPr/>
        </p:nvSpPr>
        <p:spPr>
          <a:xfrm>
            <a:off x="359230" y="1036727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Green Building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D9E5DA1F-A08B-8A80-2C84-138EBF4B2B55}"/>
              </a:ext>
            </a:extLst>
          </p:cNvPr>
          <p:cNvSpPr/>
          <p:nvPr/>
        </p:nvSpPr>
        <p:spPr>
          <a:xfrm>
            <a:off x="359230" y="1520093"/>
            <a:ext cx="11652338" cy="11960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srgbClr val="C00000"/>
                </a:solidFill>
                <a:latin typeface="Alexandria"/>
              </a:rPr>
              <a:t>A green building </a:t>
            </a:r>
            <a:r>
              <a:rPr lang="en-GB" sz="2000" b="1" dirty="0">
                <a:solidFill>
                  <a:schemeClr val="tx1"/>
                </a:solidFill>
                <a:latin typeface="Alexandria"/>
              </a:rPr>
              <a:t>is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defined as </a:t>
            </a:r>
            <a:r>
              <a:rPr lang="en-US" sz="2000" b="1" i="1" dirty="0">
                <a:solidFill>
                  <a:srgbClr val="002060"/>
                </a:solidFill>
                <a:latin typeface="Alexandria"/>
              </a:rPr>
              <a:t>“a building </a:t>
            </a: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that uses resources (energy, water, materials) more efficiently than current construction standards, generates lower emissions and waste, and provides a healthier indoor environment”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F3882DC3-22A6-0EF1-7123-272F1F990BE2}"/>
              </a:ext>
            </a:extLst>
          </p:cNvPr>
          <p:cNvSpPr/>
          <p:nvPr/>
        </p:nvSpPr>
        <p:spPr>
          <a:xfrm>
            <a:off x="488346" y="3215294"/>
            <a:ext cx="3960925" cy="430887"/>
          </a:xfrm>
          <a:prstGeom prst="round2Same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There are types of green leases: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2C7F4B-B64D-8255-FEE0-F416102818D0}"/>
              </a:ext>
            </a:extLst>
          </p:cNvPr>
          <p:cNvSpPr txBox="1"/>
          <p:nvPr/>
        </p:nvSpPr>
        <p:spPr>
          <a:xfrm>
            <a:off x="359230" y="2873521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Green Leases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C861A07-2B29-9BE4-244F-AFC073378F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585359"/>
              </p:ext>
            </p:extLst>
          </p:nvPr>
        </p:nvGraphicFramePr>
        <p:xfrm>
          <a:off x="488346" y="3727721"/>
          <a:ext cx="10965010" cy="3017520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447871">
                  <a:extLst>
                    <a:ext uri="{9D8B030D-6E8A-4147-A177-3AD203B41FA5}">
                      <a16:colId xmlns:a16="http://schemas.microsoft.com/office/drawing/2014/main" val="2784320376"/>
                    </a:ext>
                  </a:extLst>
                </a:gridCol>
                <a:gridCol w="2943349">
                  <a:extLst>
                    <a:ext uri="{9D8B030D-6E8A-4147-A177-3AD203B41FA5}">
                      <a16:colId xmlns:a16="http://schemas.microsoft.com/office/drawing/2014/main" val="242763794"/>
                    </a:ext>
                  </a:extLst>
                </a:gridCol>
                <a:gridCol w="6573790">
                  <a:extLst>
                    <a:ext uri="{9D8B030D-6E8A-4147-A177-3AD203B41FA5}">
                      <a16:colId xmlns:a16="http://schemas.microsoft.com/office/drawing/2014/main" val="8063198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Typical Clauses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0875528"/>
                  </a:ext>
                </a:extLst>
              </a:tr>
              <a:tr h="22804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Light Green</a:t>
                      </a:r>
                      <a:endParaRPr lang="en-GB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Basic obligations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Cooperation on energy-saving initiatives</a:t>
                      </a:r>
                    </a:p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Provision of energy/water data</a:t>
                      </a:r>
                    </a:p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No deterioration of building energy performance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6478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Alexandria"/>
                        </a:rPr>
                        <a:t>Dark Green</a:t>
                      </a:r>
                      <a:endParaRPr lang="en-GB" sz="200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Comprehensive obligations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Defined targets for energy, waste, water</a:t>
                      </a:r>
                    </a:p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Sub-metering &amp; periodic reporting</a:t>
                      </a:r>
                    </a:p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Rent review linked to environmental performance</a:t>
                      </a:r>
                    </a:p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Incentives &amp; penalties</a:t>
                      </a:r>
                    </a:p>
                    <a:p>
                      <a:pPr algn="l"/>
                      <a:r>
                        <a:rPr lang="en-GB" sz="2000" dirty="0">
                          <a:latin typeface="Alexandria"/>
                        </a:rPr>
                        <a:t>• Retention of environmental improvements at lease expiry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528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683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F3882DC3-22A6-0EF1-7123-272F1F990BE2}"/>
              </a:ext>
            </a:extLst>
          </p:cNvPr>
          <p:cNvSpPr/>
          <p:nvPr/>
        </p:nvSpPr>
        <p:spPr>
          <a:xfrm>
            <a:off x="3894353" y="1451876"/>
            <a:ext cx="3960925" cy="430887"/>
          </a:xfrm>
          <a:prstGeom prst="round2Same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b="1" dirty="0">
                <a:solidFill>
                  <a:prstClr val="black"/>
                </a:solidFill>
                <a:latin typeface="Alexandria"/>
              </a:rPr>
              <a:t>Key Components of a Green Lease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2C7F4B-B64D-8255-FEE0-F416102818D0}"/>
              </a:ext>
            </a:extLst>
          </p:cNvPr>
          <p:cNvSpPr txBox="1"/>
          <p:nvPr/>
        </p:nvSpPr>
        <p:spPr>
          <a:xfrm>
            <a:off x="505109" y="1098993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Green Leases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DCB4065-16DE-3720-7EBF-514DAE412A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82317"/>
              </p:ext>
            </p:extLst>
          </p:nvPr>
        </p:nvGraphicFramePr>
        <p:xfrm>
          <a:off x="838200" y="1903893"/>
          <a:ext cx="10515600" cy="335311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3972339">
                  <a:extLst>
                    <a:ext uri="{9D8B030D-6E8A-4147-A177-3AD203B41FA5}">
                      <a16:colId xmlns:a16="http://schemas.microsoft.com/office/drawing/2014/main" val="1055812536"/>
                    </a:ext>
                  </a:extLst>
                </a:gridCol>
                <a:gridCol w="6543261">
                  <a:extLst>
                    <a:ext uri="{9D8B030D-6E8A-4147-A177-3AD203B41FA5}">
                      <a16:colId xmlns:a16="http://schemas.microsoft.com/office/drawing/2014/main" val="2344501495"/>
                    </a:ext>
                  </a:extLst>
                </a:gridCol>
              </a:tblGrid>
              <a:tr h="4790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Clause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9021299"/>
                  </a:ext>
                </a:extLst>
              </a:tr>
              <a:tr h="4790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Energy efficiency targets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Maintain and improve EPC rating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39624"/>
                  </a:ext>
                </a:extLst>
              </a:tr>
              <a:tr h="4790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Energy management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Energy plan and data provision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50375"/>
                  </a:ext>
                </a:extLst>
              </a:tr>
              <a:tr h="4790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Maintenance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Landlord obligation to maintain environmental systems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2524651"/>
                  </a:ext>
                </a:extLst>
              </a:tr>
              <a:tr h="4790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Alterations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Restriction on works that reduce environmental performance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3163217"/>
                  </a:ext>
                </a:extLst>
              </a:tr>
              <a:tr h="4790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Service charges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Allocation linked to environmental performance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634798"/>
                  </a:ext>
                </a:extLst>
              </a:tr>
              <a:tr h="4790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End-of-lease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EPC deterioration treated as dilapidation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40085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374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2C7F4B-B64D-8255-FEE0-F416102818D0}"/>
              </a:ext>
            </a:extLst>
          </p:cNvPr>
          <p:cNvSpPr txBox="1"/>
          <p:nvPr/>
        </p:nvSpPr>
        <p:spPr>
          <a:xfrm>
            <a:off x="505109" y="1098993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Valuation and Sustainability: Practical Considerations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F894A97B-F42F-047A-4676-250AA7F9C613}"/>
              </a:ext>
            </a:extLst>
          </p:cNvPr>
          <p:cNvSpPr/>
          <p:nvPr/>
        </p:nvSpPr>
        <p:spPr>
          <a:xfrm>
            <a:off x="505109" y="1577515"/>
            <a:ext cx="11481482" cy="1023215"/>
          </a:xfrm>
          <a:prstGeom prst="foldedCorner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sz="2000" b="1" dirty="0">
              <a:solidFill>
                <a:srgbClr val="C00000"/>
              </a:solidFill>
              <a:latin typeface="Alexandria"/>
            </a:endParaRPr>
          </a:p>
          <a:p>
            <a:pPr algn="ctr"/>
            <a:r>
              <a:rPr lang="en-GB" sz="2000" b="1" dirty="0">
                <a:solidFill>
                  <a:srgbClr val="C00000"/>
                </a:solidFill>
                <a:latin typeface="Alexandria"/>
              </a:rPr>
              <a:t>Core Principle</a:t>
            </a:r>
            <a:r>
              <a:rPr lang="ar-SA" sz="2000" b="1" dirty="0">
                <a:solidFill>
                  <a:srgbClr val="C00000"/>
                </a:solidFill>
                <a:latin typeface="Alexandria"/>
              </a:rPr>
              <a:t>:</a:t>
            </a:r>
            <a:r>
              <a:rPr lang="en-GB" sz="2000" b="1" i="1" dirty="0">
                <a:solidFill>
                  <a:schemeClr val="tx2"/>
                </a:solidFill>
                <a:latin typeface="Alexandria"/>
              </a:rPr>
              <a:t>“The valuer reflects the market as it is, not as it ought to be.”</a:t>
            </a:r>
          </a:p>
          <a:p>
            <a:pPr algn="ctr">
              <a:buNone/>
            </a:pPr>
            <a:r>
              <a:rPr lang="ar-SA" sz="2000" b="1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Alexandria"/>
              </a:rPr>
              <a:t>A valuer can only provide an opinion of value based on market evidence, not on future expectations or ethical considerations.</a:t>
            </a:r>
            <a:endParaRPr lang="en-US" sz="2000" dirty="0">
              <a:solidFill>
                <a:srgbClr val="002060"/>
              </a:solidFill>
              <a:latin typeface="Alexandria"/>
            </a:endParaRPr>
          </a:p>
        </p:txBody>
      </p: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507E97A1-8193-08CE-2ED5-F738AAB64CC2}"/>
              </a:ext>
            </a:extLst>
          </p:cNvPr>
          <p:cNvSpPr/>
          <p:nvPr/>
        </p:nvSpPr>
        <p:spPr>
          <a:xfrm>
            <a:off x="505109" y="2734557"/>
            <a:ext cx="11481482" cy="980232"/>
          </a:xfrm>
          <a:prstGeom prst="foldedCorner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ar-SA" sz="2000" b="1" dirty="0">
              <a:solidFill>
                <a:srgbClr val="C00000"/>
              </a:solidFill>
              <a:latin typeface="Alexandria"/>
            </a:endParaRPr>
          </a:p>
          <a:p>
            <a:pPr algn="ctr">
              <a:buNone/>
            </a:pPr>
            <a:r>
              <a:rPr lang="en-GB" sz="2000" b="1" dirty="0">
                <a:solidFill>
                  <a:srgbClr val="C00000"/>
                </a:solidFill>
                <a:latin typeface="Alexandria"/>
              </a:rPr>
              <a:t>Impact of Sustainability on Value</a:t>
            </a:r>
            <a:endParaRPr lang="ar-SA" sz="2000" b="1" dirty="0">
              <a:solidFill>
                <a:srgbClr val="C00000"/>
              </a:solidFill>
              <a:latin typeface="Alexandria"/>
            </a:endParaRPr>
          </a:p>
          <a:p>
            <a:pPr algn="ctr">
              <a:buNone/>
            </a:pPr>
            <a:r>
              <a:rPr lang="en-GB" sz="2000" b="1" i="1" dirty="0">
                <a:solidFill>
                  <a:schemeClr val="tx2"/>
                </a:solidFill>
                <a:latin typeface="Alexandria"/>
              </a:rPr>
              <a:t>“The impact of sustainability on value is assessed through reliance on actual market evidence derived from comparable transactions.”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8E86EED-70E9-F9CA-474B-E05E2867288D}"/>
              </a:ext>
            </a:extLst>
          </p:cNvPr>
          <p:cNvSpPr/>
          <p:nvPr/>
        </p:nvSpPr>
        <p:spPr>
          <a:xfrm>
            <a:off x="2986177" y="3830703"/>
            <a:ext cx="6078310" cy="49720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dirty="0">
                <a:solidFill>
                  <a:prstClr val="black"/>
                </a:solidFill>
                <a:latin typeface="Alexandria"/>
              </a:rPr>
              <a:t>Sustainability factor (energy / climate / environment)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2F571B6-CEFB-63B8-BCEE-42BDD3632A74}"/>
              </a:ext>
            </a:extLst>
          </p:cNvPr>
          <p:cNvSpPr/>
          <p:nvPr/>
        </p:nvSpPr>
        <p:spPr>
          <a:xfrm>
            <a:off x="2986176" y="4479499"/>
            <a:ext cx="6078311" cy="49720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dirty="0">
                <a:solidFill>
                  <a:prstClr val="black"/>
                </a:solidFill>
                <a:latin typeface="Alexandria"/>
              </a:rPr>
              <a:t>Does it influence buyer/tenant behaviour?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5AC3242-943A-F253-FE84-F7846594BF92}"/>
              </a:ext>
            </a:extLst>
          </p:cNvPr>
          <p:cNvSpPr/>
          <p:nvPr/>
        </p:nvSpPr>
        <p:spPr>
          <a:xfrm>
            <a:off x="2626179" y="5492813"/>
            <a:ext cx="3283281" cy="49720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dirty="0">
                <a:solidFill>
                  <a:prstClr val="black"/>
                </a:solidFill>
                <a:latin typeface="Alexandria"/>
              </a:rPr>
              <a:t>Affects market value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7FAD942-3FEC-BC17-F82B-A627AD1B5DEE}"/>
              </a:ext>
            </a:extLst>
          </p:cNvPr>
          <p:cNvSpPr/>
          <p:nvPr/>
        </p:nvSpPr>
        <p:spPr>
          <a:xfrm>
            <a:off x="7409090" y="5492813"/>
            <a:ext cx="3283281" cy="497208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dirty="0">
                <a:solidFill>
                  <a:prstClr val="black"/>
                </a:solidFill>
                <a:latin typeface="Alexandria"/>
              </a:rPr>
              <a:t>Not reflected in current value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217983B-CFC0-A2F1-4A89-E89976315383}"/>
              </a:ext>
            </a:extLst>
          </p:cNvPr>
          <p:cNvGrpSpPr/>
          <p:nvPr/>
        </p:nvGrpSpPr>
        <p:grpSpPr>
          <a:xfrm>
            <a:off x="2150555" y="6177402"/>
            <a:ext cx="4138271" cy="619375"/>
            <a:chOff x="1933579" y="2214950"/>
            <a:chExt cx="2427146" cy="915175"/>
          </a:xfrm>
          <a:solidFill>
            <a:schemeClr val="bg1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0DD7832-5FEF-C436-4238-5E31C6B36FE2}"/>
                </a:ext>
              </a:extLst>
            </p:cNvPr>
            <p:cNvSpPr/>
            <p:nvPr/>
          </p:nvSpPr>
          <p:spPr>
            <a:xfrm>
              <a:off x="1933580" y="2214950"/>
              <a:ext cx="1881001" cy="915175"/>
            </a:xfrm>
            <a:prstGeom prst="roundRect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070CBD8-B4A5-1093-9899-7B650F85934E}"/>
                </a:ext>
              </a:extLst>
            </p:cNvPr>
            <p:cNvSpPr txBox="1"/>
            <p:nvPr/>
          </p:nvSpPr>
          <p:spPr>
            <a:xfrm>
              <a:off x="1933579" y="2214950"/>
              <a:ext cx="2427146" cy="915175"/>
            </a:xfrm>
            <a:prstGeom prst="roundRect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GB" sz="2000" kern="1200" dirty="0">
                  <a:solidFill>
                    <a:schemeClr val="tx1"/>
                  </a:solidFill>
                  <a:latin typeface="Alexandria"/>
                </a:rPr>
                <a:t>Premium for sustainable buildings</a:t>
              </a:r>
              <a:r>
                <a:rPr lang="ar-SA" sz="2000" kern="1200" dirty="0">
                  <a:solidFill>
                    <a:schemeClr val="tx1"/>
                  </a:solidFill>
                  <a:latin typeface="Alexandria"/>
                </a:rPr>
                <a:t> </a:t>
              </a:r>
              <a:r>
                <a:rPr lang="en-GB" sz="2000" kern="1200" dirty="0">
                  <a:solidFill>
                    <a:schemeClr val="tx1"/>
                  </a:solidFill>
                  <a:latin typeface="Alexandria"/>
                </a:rPr>
                <a:t>or discount for non-compliant buildings</a:t>
              </a:r>
            </a:p>
          </p:txBody>
        </p:sp>
      </p:grpSp>
      <p:sp>
        <p:nvSpPr>
          <p:cNvPr id="19" name="Arrow: Down 18">
            <a:extLst>
              <a:ext uri="{FF2B5EF4-FFF2-40B4-BE49-F238E27FC236}">
                <a16:creationId xmlns:a16="http://schemas.microsoft.com/office/drawing/2014/main" id="{DE6E7886-4544-5DE2-FDC2-78A3A621EBB4}"/>
              </a:ext>
            </a:extLst>
          </p:cNvPr>
          <p:cNvSpPr/>
          <p:nvPr/>
        </p:nvSpPr>
        <p:spPr>
          <a:xfrm rot="2085713">
            <a:off x="4435816" y="5009803"/>
            <a:ext cx="393291" cy="498119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6A730F6A-1577-18F2-CA1A-8B088D100238}"/>
              </a:ext>
            </a:extLst>
          </p:cNvPr>
          <p:cNvSpPr/>
          <p:nvPr/>
        </p:nvSpPr>
        <p:spPr>
          <a:xfrm rot="18873888">
            <a:off x="8051109" y="4999953"/>
            <a:ext cx="393291" cy="498119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DC4D6E-8370-6A2A-880A-B8819078A370}"/>
              </a:ext>
            </a:extLst>
          </p:cNvPr>
          <p:cNvSpPr txBox="1"/>
          <p:nvPr/>
        </p:nvSpPr>
        <p:spPr>
          <a:xfrm>
            <a:off x="8391051" y="5135703"/>
            <a:ext cx="84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No</a:t>
            </a:r>
            <a:endParaRPr lang="en-GB" b="1" dirty="0">
              <a:latin typeface="Alexandri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EE6200B-F1D1-3D7E-D95F-E5DE0F709FB3}"/>
              </a:ext>
            </a:extLst>
          </p:cNvPr>
          <p:cNvSpPr txBox="1"/>
          <p:nvPr/>
        </p:nvSpPr>
        <p:spPr>
          <a:xfrm>
            <a:off x="3796904" y="5135425"/>
            <a:ext cx="84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Yes</a:t>
            </a:r>
            <a:endParaRPr lang="en-GB" b="1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4081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  <p:bldP spid="20" grpId="0" animBg="1"/>
      <p:bldP spid="21" grpId="0"/>
      <p:bldP spid="2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2C7F4B-B64D-8255-FEE0-F416102818D0}"/>
              </a:ext>
            </a:extLst>
          </p:cNvPr>
          <p:cNvSpPr txBox="1"/>
          <p:nvPr/>
        </p:nvSpPr>
        <p:spPr>
          <a:xfrm>
            <a:off x="505109" y="1098993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General Rule on Premiums/Discounts (EVS 2020)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F894A97B-F42F-047A-4676-250AA7F9C613}"/>
              </a:ext>
            </a:extLst>
          </p:cNvPr>
          <p:cNvSpPr/>
          <p:nvPr/>
        </p:nvSpPr>
        <p:spPr>
          <a:xfrm>
            <a:off x="505109" y="1735209"/>
            <a:ext cx="11481482" cy="489991"/>
          </a:xfrm>
          <a:prstGeom prst="foldedCorner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b="1" dirty="0">
                <a:solidFill>
                  <a:schemeClr val="tx2"/>
                </a:solidFill>
                <a:latin typeface="Alexandria"/>
              </a:rPr>
              <a:t>There is no universal rule for premiums or discounts related to environmental factors.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CE0728B-FD88-A4BB-BEAF-3CB66D3D46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150449"/>
              </p:ext>
            </p:extLst>
          </p:nvPr>
        </p:nvGraphicFramePr>
        <p:xfrm>
          <a:off x="1076738" y="2449198"/>
          <a:ext cx="10515600" cy="3324678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85407256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754696583"/>
                    </a:ext>
                  </a:extLst>
                </a:gridCol>
              </a:tblGrid>
              <a:tr h="5541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Impact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6665668"/>
                  </a:ext>
                </a:extLst>
              </a:tr>
              <a:tr h="5541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Market conditions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Strong markets may not differentiate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6450860"/>
                  </a:ext>
                </a:extLst>
              </a:tr>
              <a:tr h="5541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Data transparency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Lack of data limits measurement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036658"/>
                  </a:ext>
                </a:extLst>
              </a:tr>
              <a:tr h="5541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Location &amp; sector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Commercial more sensitive than residential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6918857"/>
                  </a:ext>
                </a:extLst>
              </a:tr>
              <a:tr h="5541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Consumer awareness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Varies by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102851"/>
                  </a:ext>
                </a:extLst>
              </a:tr>
              <a:tr h="5541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Regulatory framework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Current and future compliance requirements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807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702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2C7F4B-B64D-8255-FEE0-F416102818D0}"/>
              </a:ext>
            </a:extLst>
          </p:cNvPr>
          <p:cNvSpPr txBox="1"/>
          <p:nvPr/>
        </p:nvSpPr>
        <p:spPr>
          <a:xfrm>
            <a:off x="505109" y="1098993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Green Value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F894A97B-F42F-047A-4676-250AA7F9C613}"/>
              </a:ext>
            </a:extLst>
          </p:cNvPr>
          <p:cNvSpPr/>
          <p:nvPr/>
        </p:nvSpPr>
        <p:spPr>
          <a:xfrm>
            <a:off x="505109" y="1735209"/>
            <a:ext cx="11481482" cy="489991"/>
          </a:xfrm>
          <a:prstGeom prst="foldedCorner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b="1" dirty="0">
                <a:solidFill>
                  <a:srgbClr val="44546A"/>
                </a:solidFill>
                <a:latin typeface="Alexandria"/>
              </a:rPr>
              <a:t>Green value is not a separate value, but part of the overall Market Value.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7E75006-8919-57CB-FCC9-0E6949BA4F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586407"/>
              </p:ext>
            </p:extLst>
          </p:nvPr>
        </p:nvGraphicFramePr>
        <p:xfrm>
          <a:off x="838200" y="2430529"/>
          <a:ext cx="10515600" cy="2905634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8537469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49534765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944907705"/>
                    </a:ext>
                  </a:extLst>
                </a:gridCol>
              </a:tblGrid>
              <a:tr h="6830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Concept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Definition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Practical Reality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69417140"/>
                  </a:ext>
                </a:extLst>
              </a:tr>
              <a:tr h="7742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Green Premium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Added value for sustainable buildings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May appear in mature markets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2372962"/>
                  </a:ext>
                </a:extLst>
              </a:tr>
              <a:tr h="7653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Brown Discount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Discount for non-sustainable buildings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More common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710621"/>
                  </a:ext>
                </a:extLst>
              </a:tr>
              <a:tr h="6830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Transition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From premium to standard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Sustainability becomes baseline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694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369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E4CB-0F13-B17F-A981-7875AF4BF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5C537F-C28E-8955-C18F-FC149866856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3041B4-C862-53E7-01AF-CB9DD62E7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DAA79E-6784-E2C5-B9AA-9AE9B911F622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2C7F4B-B64D-8255-FEE0-F416102818D0}"/>
              </a:ext>
            </a:extLst>
          </p:cNvPr>
          <p:cNvSpPr txBox="1"/>
          <p:nvPr/>
        </p:nvSpPr>
        <p:spPr>
          <a:xfrm>
            <a:off x="505109" y="1098993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Valuation Approaches for Sustainable Real Estate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CDEE608E-73FD-6444-E722-1DF993012444}"/>
              </a:ext>
            </a:extLst>
          </p:cNvPr>
          <p:cNvSpPr/>
          <p:nvPr/>
        </p:nvSpPr>
        <p:spPr>
          <a:xfrm>
            <a:off x="2626179" y="1816440"/>
            <a:ext cx="9278853" cy="1873821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All traditional approaches remain applicable: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Market Approach →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best with comparable evidence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Income Approach / DCF →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captures operational differences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Cost Approach →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estimates upgrade costs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080582-2047-7C05-8A00-ADB3177891EC}"/>
              </a:ext>
            </a:extLst>
          </p:cNvPr>
          <p:cNvSpPr txBox="1"/>
          <p:nvPr/>
        </p:nvSpPr>
        <p:spPr>
          <a:xfrm>
            <a:off x="180431" y="2283025"/>
            <a:ext cx="2233862" cy="940653"/>
          </a:xfrm>
          <a:prstGeom prst="horizontalScroll">
            <a:avLst/>
          </a:prstGeom>
          <a:solidFill>
            <a:srgbClr val="FFFF99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/>
              <a:t>Traditional Approaches</a:t>
            </a:r>
          </a:p>
        </p:txBody>
      </p:sp>
      <p:sp>
        <p:nvSpPr>
          <p:cNvPr id="10" name="Rectangle: Top Corners Rounded 9">
            <a:extLst>
              <a:ext uri="{FF2B5EF4-FFF2-40B4-BE49-F238E27FC236}">
                <a16:creationId xmlns:a16="http://schemas.microsoft.com/office/drawing/2014/main" id="{98FCBD99-E350-3D2B-42AD-F10A478C2E08}"/>
              </a:ext>
            </a:extLst>
          </p:cNvPr>
          <p:cNvSpPr/>
          <p:nvPr/>
        </p:nvSpPr>
        <p:spPr>
          <a:xfrm>
            <a:off x="2626179" y="4185267"/>
            <a:ext cx="9278853" cy="1873821"/>
          </a:xfrm>
          <a:prstGeom prst="round2Same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Multiple regression analysis →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isolate sustainability impact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Big data analytics →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detect patterns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Simulation models →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assess future scenarios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3BE84A-08EF-6DE8-6807-E8C602061059}"/>
              </a:ext>
            </a:extLst>
          </p:cNvPr>
          <p:cNvSpPr txBox="1"/>
          <p:nvPr/>
        </p:nvSpPr>
        <p:spPr>
          <a:xfrm>
            <a:off x="180431" y="4651852"/>
            <a:ext cx="2233862" cy="940653"/>
          </a:xfrm>
          <a:prstGeom prst="horizontalScroll">
            <a:avLst/>
          </a:prstGeom>
          <a:solidFill>
            <a:srgbClr val="FFFF99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lvl="0">
              <a:defRPr/>
            </a:pPr>
            <a:r>
              <a:rPr lang="en-US" dirty="0"/>
              <a:t>Advanced Analytics</a:t>
            </a:r>
          </a:p>
        </p:txBody>
      </p:sp>
    </p:spTree>
    <p:extLst>
      <p:ext uri="{BB962C8B-B14F-4D97-AF65-F5344CB8AC3E}">
        <p14:creationId xmlns:p14="http://schemas.microsoft.com/office/powerpoint/2010/main" val="3146879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359230" y="10719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Challenges for Valuers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BCDAE14-55FF-2713-6277-58EC8D2866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710284"/>
              </p:ext>
            </p:extLst>
          </p:nvPr>
        </p:nvGraphicFramePr>
        <p:xfrm>
          <a:off x="629479" y="1691695"/>
          <a:ext cx="10515600" cy="4222087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197294914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58761231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58980571"/>
                    </a:ext>
                  </a:extLst>
                </a:gridCol>
              </a:tblGrid>
              <a:tr h="52273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Challenge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Proposed Solution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6930839"/>
                  </a:ext>
                </a:extLst>
              </a:tr>
              <a:tr h="92483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Data scarcity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Limited comparable transactions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Use advanced analytics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236320"/>
                  </a:ext>
                </a:extLst>
              </a:tr>
              <a:tr h="92483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Overlap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Difficulty isolating sustainability impact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Robust statistical analysis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473449"/>
                  </a:ext>
                </a:extLst>
              </a:tr>
              <a:tr h="92483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Rapid change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Evolving standards and expectations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Continuous learning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3539380"/>
                  </a:ext>
                </a:extLst>
              </a:tr>
              <a:tr h="92483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Subjectivity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Differing opinions on importance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Rely on market evidence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064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741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713038" y="524820"/>
            <a:ext cx="606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Real Estate Valuation and Sustainability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359230" y="1071960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Sustainability Requirements in Valuation Reports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58C2402-3CCC-ED0F-148E-94A791A3E0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810139"/>
              </p:ext>
            </p:extLst>
          </p:nvPr>
        </p:nvGraphicFramePr>
        <p:xfrm>
          <a:off x="699052" y="1556949"/>
          <a:ext cx="10515600" cy="423655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4807226">
                  <a:extLst>
                    <a:ext uri="{9D8B030D-6E8A-4147-A177-3AD203B41FA5}">
                      <a16:colId xmlns:a16="http://schemas.microsoft.com/office/drawing/2014/main" val="3862214980"/>
                    </a:ext>
                  </a:extLst>
                </a:gridCol>
                <a:gridCol w="5708374">
                  <a:extLst>
                    <a:ext uri="{9D8B030D-6E8A-4147-A177-3AD203B41FA5}">
                      <a16:colId xmlns:a16="http://schemas.microsoft.com/office/drawing/2014/main" val="25042592"/>
                    </a:ext>
                  </a:extLst>
                </a:gridCol>
              </a:tblGrid>
              <a:tr h="6258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Requirement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6626088"/>
                  </a:ext>
                </a:extLst>
              </a:tr>
              <a:tr h="6258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Disclosure of certifications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State any environmental certification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5373720"/>
                  </a:ext>
                </a:extLst>
              </a:tr>
              <a:tr h="6258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Relevant factors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Explain how sustainability was considered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577645"/>
                  </a:ext>
                </a:extLst>
              </a:tr>
              <a:tr h="625854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Alexandria"/>
                        </a:rPr>
                        <a:t>Limitations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Highlight data constraints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068004"/>
                  </a:ext>
                </a:extLst>
              </a:tr>
              <a:tr h="62585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Assumptions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Disclose environmental compliance assumptions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1478242"/>
                  </a:ext>
                </a:extLst>
              </a:tr>
              <a:tr h="110728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Compliance costs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Estimate future environmental costs where relevant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2910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81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211846" y="108501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200" b="1" dirty="0">
                <a:solidFill>
                  <a:srgbClr val="4472C4"/>
                </a:solidFill>
                <a:latin typeface="Alexandria"/>
              </a:rPr>
              <a:t>Introduction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BEF442F4-FACA-828B-53E7-5CE0356C902B}"/>
              </a:ext>
            </a:extLst>
          </p:cNvPr>
          <p:cNvSpPr/>
          <p:nvPr/>
        </p:nvSpPr>
        <p:spPr>
          <a:xfrm>
            <a:off x="359230" y="1613663"/>
            <a:ext cx="11652338" cy="934041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Alexandria"/>
              </a:rPr>
              <a:t>The real estate valuation sector is undergoing a fundamental transformation due to the </a:t>
            </a:r>
            <a:r>
              <a:rPr lang="en-GB" sz="2000" dirty="0">
                <a:solidFill>
                  <a:srgbClr val="C00000"/>
                </a:solidFill>
                <a:latin typeface="Alexandria"/>
              </a:rPr>
              <a:t>integration of Artificial Intelligence (AI) </a:t>
            </a:r>
            <a:r>
              <a:rPr lang="en-GB" sz="2000" dirty="0">
                <a:solidFill>
                  <a:schemeClr val="tx1"/>
                </a:solidFill>
                <a:latin typeface="Alexandria"/>
              </a:rPr>
              <a:t>across all stages of the valuation process, from data collection to final reporting.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7" name="Scroll: Horizontal 6">
            <a:extLst>
              <a:ext uri="{FF2B5EF4-FFF2-40B4-BE49-F238E27FC236}">
                <a16:creationId xmlns:a16="http://schemas.microsoft.com/office/drawing/2014/main" id="{F0DE921B-5920-B4C7-6B88-204FB1CEED77}"/>
              </a:ext>
            </a:extLst>
          </p:cNvPr>
          <p:cNvSpPr/>
          <p:nvPr/>
        </p:nvSpPr>
        <p:spPr>
          <a:xfrm>
            <a:off x="3224502" y="5653304"/>
            <a:ext cx="6276420" cy="77890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b="1" dirty="0">
                <a:solidFill>
                  <a:prstClr val="black"/>
                </a:solidFill>
                <a:latin typeface="Alexandria"/>
              </a:rPr>
              <a:t>Valuer = Final decision-maker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27D9CAA0-878F-F95C-9D84-1A2F59AFCE8B}"/>
              </a:ext>
            </a:extLst>
          </p:cNvPr>
          <p:cNvSpPr/>
          <p:nvPr/>
        </p:nvSpPr>
        <p:spPr>
          <a:xfrm>
            <a:off x="808617" y="2800899"/>
            <a:ext cx="10631322" cy="1741284"/>
          </a:xfrm>
          <a:prstGeom prst="beve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Modern international standards (RICS, IVS, EVS) consistently emphasize one unified principle:</a:t>
            </a: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Artificial Intelligence does not generate independent value; it is only used to support professional judgment.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9" name="Scroll: Horizontal 8">
            <a:extLst>
              <a:ext uri="{FF2B5EF4-FFF2-40B4-BE49-F238E27FC236}">
                <a16:creationId xmlns:a16="http://schemas.microsoft.com/office/drawing/2014/main" id="{00F317FC-DDA5-1E63-48FD-CAA799DC1945}"/>
              </a:ext>
            </a:extLst>
          </p:cNvPr>
          <p:cNvSpPr/>
          <p:nvPr/>
        </p:nvSpPr>
        <p:spPr>
          <a:xfrm>
            <a:off x="3224502" y="4795378"/>
            <a:ext cx="6276420" cy="77890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b="1" dirty="0">
                <a:solidFill>
                  <a:prstClr val="black"/>
                </a:solidFill>
                <a:latin typeface="Alexandria"/>
              </a:rPr>
              <a:t>AI = Analytical tool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115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211846" y="1085015"/>
            <a:ext cx="1088022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Comparative Framework of AI Standards in Real Estate Valuation (RICS – IVS – EVS)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B3DA0BD-E42D-1740-6CC9-8079012ADA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13006"/>
              </p:ext>
            </p:extLst>
          </p:nvPr>
        </p:nvGraphicFramePr>
        <p:xfrm>
          <a:off x="211844" y="1552877"/>
          <a:ext cx="11884077" cy="5068964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735212">
                  <a:extLst>
                    <a:ext uri="{9D8B030D-6E8A-4147-A177-3AD203B41FA5}">
                      <a16:colId xmlns:a16="http://schemas.microsoft.com/office/drawing/2014/main" val="3557676846"/>
                    </a:ext>
                  </a:extLst>
                </a:gridCol>
                <a:gridCol w="3225530">
                  <a:extLst>
                    <a:ext uri="{9D8B030D-6E8A-4147-A177-3AD203B41FA5}">
                      <a16:colId xmlns:a16="http://schemas.microsoft.com/office/drawing/2014/main" val="1363618691"/>
                    </a:ext>
                  </a:extLst>
                </a:gridCol>
                <a:gridCol w="3155192">
                  <a:extLst>
                    <a:ext uri="{9D8B030D-6E8A-4147-A177-3AD203B41FA5}">
                      <a16:colId xmlns:a16="http://schemas.microsoft.com/office/drawing/2014/main" val="2984843820"/>
                    </a:ext>
                  </a:extLst>
                </a:gridCol>
                <a:gridCol w="3768143">
                  <a:extLst>
                    <a:ext uri="{9D8B030D-6E8A-4147-A177-3AD203B41FA5}">
                      <a16:colId xmlns:a16="http://schemas.microsoft.com/office/drawing/2014/main" val="3515346740"/>
                    </a:ext>
                  </a:extLst>
                </a:gridCol>
              </a:tblGrid>
              <a:tr h="38707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Aspect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RICS (2026)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IVS (2025)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EVS (2025)</a:t>
                      </a:r>
                    </a:p>
                  </a:txBody>
                  <a:tcPr marL="85320" marR="85320" marT="42660" marB="42660" anchor="ctr"/>
                </a:tc>
                <a:extLst>
                  <a:ext uri="{0D108BD9-81ED-4DB2-BD59-A6C34878D82A}">
                    <a16:rowId xmlns:a16="http://schemas.microsoft.com/office/drawing/2014/main" val="3621260158"/>
                  </a:ext>
                </a:extLst>
              </a:tr>
              <a:tr h="68949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Nature of document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Mandatory professional (conduct) standard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Advisory perspective paper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Under development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2390037"/>
                  </a:ext>
                </a:extLst>
              </a:tr>
              <a:tr h="689491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Alexandria"/>
                        </a:rPr>
                        <a:t>Enforceability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Effective from 9 March 2026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Under consultation until 2026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To be included in future EVS editions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51208"/>
                  </a:ext>
                </a:extLst>
              </a:tr>
              <a:tr h="68949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Main focus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Governance and accountability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Opportunities, risks, and principles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Impact on market value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879039"/>
                  </a:ext>
                </a:extLst>
              </a:tr>
              <a:tr h="68949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AI stance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Support tool with mandatory oversight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Does not produce independent valuation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Limitations appear during market stress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139741"/>
                  </a:ext>
                </a:extLst>
              </a:tr>
              <a:tr h="189916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Main limitation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Transparency and explainability requirements to reduce “black box” risks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Dependence on data quality and model assumptions limits accuracy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latin typeface="Alexandria"/>
                        </a:rPr>
                        <a:t>Use of outdated data that does not reflect current market reality is one of the most critical AI limitations, especially during market crises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6673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87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211846" y="1085015"/>
            <a:ext cx="1088022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Mandatory Requirements (RICS AI Standard)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D7BA79F-D7E3-1B33-BAC8-2D38F8756C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3229877"/>
              </p:ext>
            </p:extLst>
          </p:nvPr>
        </p:nvGraphicFramePr>
        <p:xfrm>
          <a:off x="90215" y="1688761"/>
          <a:ext cx="12011569" cy="3793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9366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742B60F2-231E-AD80-5CC7-0FB0C1C05BEA}"/>
              </a:ext>
            </a:extLst>
          </p:cNvPr>
          <p:cNvSpPr/>
          <p:nvPr/>
        </p:nvSpPr>
        <p:spPr>
          <a:xfrm>
            <a:off x="2822597" y="2421360"/>
            <a:ext cx="8706793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dirty="0">
                <a:solidFill>
                  <a:prstClr val="black"/>
                </a:solidFill>
                <a:latin typeface="Alexandria"/>
              </a:rPr>
              <a:t>☐ Documented AI usage policies (permitted &amp; prohibited uses)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F8063C24-E66C-2EED-60E1-0DAAC5D0B02E}"/>
              </a:ext>
            </a:extLst>
          </p:cNvPr>
          <p:cNvSpPr/>
          <p:nvPr/>
        </p:nvSpPr>
        <p:spPr>
          <a:xfrm>
            <a:off x="2822597" y="3282640"/>
            <a:ext cx="870679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dirty="0">
                <a:solidFill>
                  <a:prstClr val="black"/>
                </a:solidFill>
                <a:latin typeface="Alexandria"/>
              </a:rPr>
              <a:t>☐ Comprehensive AI risk registers (bias, privacy, accuracy risks)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165FB8D1-CB4F-4469-DDD5-41D2FFE00892}"/>
              </a:ext>
            </a:extLst>
          </p:cNvPr>
          <p:cNvSpPr/>
          <p:nvPr/>
        </p:nvSpPr>
        <p:spPr>
          <a:xfrm>
            <a:off x="2832932" y="4144366"/>
            <a:ext cx="869427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dirty="0">
                <a:solidFill>
                  <a:prstClr val="black"/>
                </a:solidFill>
                <a:latin typeface="Alexandria"/>
              </a:rPr>
              <a:t>☐ Vendor due diligence frameworks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6F7BADF-49D5-6272-CDBD-CC7795ED3CBE}"/>
              </a:ext>
            </a:extLst>
          </p:cNvPr>
          <p:cNvGrpSpPr/>
          <p:nvPr/>
        </p:nvGrpSpPr>
        <p:grpSpPr>
          <a:xfrm>
            <a:off x="4809055" y="1720587"/>
            <a:ext cx="4321809" cy="497208"/>
            <a:chOff x="0" y="2318898"/>
            <a:chExt cx="2992487" cy="123756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1B960FE-8951-A51B-8DA3-1FCE26A0D5F9}"/>
                </a:ext>
              </a:extLst>
            </p:cNvPr>
            <p:cNvSpPr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  <a:solidFill>
              <a:srgbClr val="FF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E21E6D0-A893-89F5-E8E9-92CDE2AF0701}"/>
                </a:ext>
              </a:extLst>
            </p:cNvPr>
            <p:cNvSpPr txBox="1"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GB" sz="2000" b="1" kern="1200" dirty="0">
                  <a:solidFill>
                    <a:schemeClr val="tx1"/>
                  </a:solidFill>
                  <a:latin typeface="Alexandria"/>
                </a:rPr>
                <a:t>1. Governance &amp; Risk Management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762BA4C-2704-2D75-D72F-1DF2DE65F613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49DEE0-D780-DD0E-ADB9-53D265816152}"/>
              </a:ext>
            </a:extLst>
          </p:cNvPr>
          <p:cNvSpPr txBox="1"/>
          <p:nvPr/>
        </p:nvSpPr>
        <p:spPr>
          <a:xfrm>
            <a:off x="211846" y="1085015"/>
            <a:ext cx="1088022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Mandatory Requirements (RICS AI Standard)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Callout: Right Arrow 16">
            <a:extLst>
              <a:ext uri="{FF2B5EF4-FFF2-40B4-BE49-F238E27FC236}">
                <a16:creationId xmlns:a16="http://schemas.microsoft.com/office/drawing/2014/main" id="{40984E67-B52D-A0AB-5303-084FE2326E72}"/>
              </a:ext>
            </a:extLst>
          </p:cNvPr>
          <p:cNvSpPr/>
          <p:nvPr/>
        </p:nvSpPr>
        <p:spPr>
          <a:xfrm>
            <a:off x="251238" y="2918568"/>
            <a:ext cx="2385670" cy="2022383"/>
          </a:xfrm>
          <a:prstGeom prst="rightArrow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Firms must implement clear AI governance policies, including:</a:t>
            </a:r>
            <a:endParaRPr kumimoji="0" lang="en-US" sz="200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97C0737-43C7-F9F3-7852-1DDAA5F02DF7}"/>
              </a:ext>
            </a:extLst>
          </p:cNvPr>
          <p:cNvSpPr/>
          <p:nvPr/>
        </p:nvSpPr>
        <p:spPr>
          <a:xfrm>
            <a:off x="2832932" y="4963716"/>
            <a:ext cx="869427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2000" dirty="0">
                <a:solidFill>
                  <a:prstClr val="black"/>
                </a:solidFill>
                <a:latin typeface="Alexandria"/>
              </a:rPr>
              <a:t>☐ Regular performance and model drift monitoring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9992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1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742B60F2-231E-AD80-5CC7-0FB0C1C05BEA}"/>
              </a:ext>
            </a:extLst>
          </p:cNvPr>
          <p:cNvSpPr/>
          <p:nvPr/>
        </p:nvSpPr>
        <p:spPr>
          <a:xfrm>
            <a:off x="2822597" y="2421360"/>
            <a:ext cx="8706793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Assess AI outputs critically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F8063C24-E66C-2EED-60E1-0DAAC5D0B02E}"/>
              </a:ext>
            </a:extLst>
          </p:cNvPr>
          <p:cNvSpPr/>
          <p:nvPr/>
        </p:nvSpPr>
        <p:spPr>
          <a:xfrm>
            <a:off x="2822597" y="3282640"/>
            <a:ext cx="870679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Maintain full responsibility for valuation outcomes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165FB8D1-CB4F-4469-DDD5-41D2FFE00892}"/>
              </a:ext>
            </a:extLst>
          </p:cNvPr>
          <p:cNvSpPr/>
          <p:nvPr/>
        </p:nvSpPr>
        <p:spPr>
          <a:xfrm>
            <a:off x="2832932" y="4144366"/>
            <a:ext cx="869427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Apply professional </a:t>
            </a:r>
            <a:r>
              <a:rPr lang="en-GB" sz="2000" dirty="0" err="1">
                <a:solidFill>
                  <a:prstClr val="black"/>
                </a:solidFill>
                <a:latin typeface="Alexandria"/>
              </a:rPr>
              <a:t>skepticism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 throughout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6F7BADF-49D5-6272-CDBD-CC7795ED3CBE}"/>
              </a:ext>
            </a:extLst>
          </p:cNvPr>
          <p:cNvGrpSpPr/>
          <p:nvPr/>
        </p:nvGrpSpPr>
        <p:grpSpPr>
          <a:xfrm>
            <a:off x="4679847" y="1720027"/>
            <a:ext cx="4652997" cy="497208"/>
            <a:chOff x="0" y="2318898"/>
            <a:chExt cx="2992487" cy="123756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1B960FE-8951-A51B-8DA3-1FCE26A0D5F9}"/>
                </a:ext>
              </a:extLst>
            </p:cNvPr>
            <p:cNvSpPr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  <a:solidFill>
              <a:srgbClr val="FF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E21E6D0-A893-89F5-E8E9-92CDE2AF0701}"/>
                </a:ext>
              </a:extLst>
            </p:cNvPr>
            <p:cNvSpPr txBox="1"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  <a:solidFill>
              <a:srgbClr val="FFFF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2. Professional Judgment &amp; Accountability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762BA4C-2704-2D75-D72F-1DF2DE65F613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49DEE0-D780-DD0E-ADB9-53D265816152}"/>
              </a:ext>
            </a:extLst>
          </p:cNvPr>
          <p:cNvSpPr txBox="1"/>
          <p:nvPr/>
        </p:nvSpPr>
        <p:spPr>
          <a:xfrm>
            <a:off x="211846" y="1085015"/>
            <a:ext cx="1088022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Mandatory Requirements (RICS AI Standard)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Callout: Right Arrow 16">
            <a:extLst>
              <a:ext uri="{FF2B5EF4-FFF2-40B4-BE49-F238E27FC236}">
                <a16:creationId xmlns:a16="http://schemas.microsoft.com/office/drawing/2014/main" id="{40984E67-B52D-A0AB-5303-084FE2326E72}"/>
              </a:ext>
            </a:extLst>
          </p:cNvPr>
          <p:cNvSpPr/>
          <p:nvPr/>
        </p:nvSpPr>
        <p:spPr>
          <a:xfrm>
            <a:off x="320022" y="2962945"/>
            <a:ext cx="2385670" cy="1136597"/>
          </a:xfrm>
          <a:prstGeom prst="rightArrow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Valuers must: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Rectangle: Beveled 1">
            <a:extLst>
              <a:ext uri="{FF2B5EF4-FFF2-40B4-BE49-F238E27FC236}">
                <a16:creationId xmlns:a16="http://schemas.microsoft.com/office/drawing/2014/main" id="{72FFF2B5-04B7-5267-C0EC-FC58660EB7AE}"/>
              </a:ext>
            </a:extLst>
          </p:cNvPr>
          <p:cNvSpPr/>
          <p:nvPr/>
        </p:nvSpPr>
        <p:spPr>
          <a:xfrm>
            <a:off x="987521" y="4958602"/>
            <a:ext cx="10631322" cy="1271012"/>
          </a:xfrm>
          <a:prstGeom prst="bevel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</a:pPr>
            <a:r>
              <a:rPr lang="en-GB" sz="2000" b="1" dirty="0">
                <a:solidFill>
                  <a:srgbClr val="C00000"/>
                </a:solidFill>
                <a:latin typeface="Alexandria"/>
              </a:rPr>
              <a:t>Human-in-the-loop principle:</a:t>
            </a:r>
            <a:endParaRPr lang="ar-SA" sz="2000" b="1" dirty="0">
              <a:solidFill>
                <a:srgbClr val="C00000"/>
              </a:solidFill>
              <a:latin typeface="Alexandria"/>
            </a:endParaRPr>
          </a:p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AI may assist, but cannot replace the valuer’s final decision or signature.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39991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742B60F2-231E-AD80-5CC7-0FB0C1C05BEA}"/>
              </a:ext>
            </a:extLst>
          </p:cNvPr>
          <p:cNvSpPr/>
          <p:nvPr/>
        </p:nvSpPr>
        <p:spPr>
          <a:xfrm>
            <a:off x="2822597" y="2421360"/>
            <a:ext cx="8706793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How and where AI is used in the valuation process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F8063C24-E66C-2EED-60E1-0DAAC5D0B02E}"/>
              </a:ext>
            </a:extLst>
          </p:cNvPr>
          <p:cNvSpPr/>
          <p:nvPr/>
        </p:nvSpPr>
        <p:spPr>
          <a:xfrm>
            <a:off x="2822597" y="3282640"/>
            <a:ext cx="870679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Client consent and opt-out options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165FB8D1-CB4F-4469-DDD5-41D2FFE00892}"/>
              </a:ext>
            </a:extLst>
          </p:cNvPr>
          <p:cNvSpPr/>
          <p:nvPr/>
        </p:nvSpPr>
        <p:spPr>
          <a:xfrm>
            <a:off x="2832932" y="4144366"/>
            <a:ext cx="869427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Liability and professional indemnity coverage disclosures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6F7BADF-49D5-6272-CDBD-CC7795ED3CBE}"/>
              </a:ext>
            </a:extLst>
          </p:cNvPr>
          <p:cNvGrpSpPr/>
          <p:nvPr/>
        </p:nvGrpSpPr>
        <p:grpSpPr>
          <a:xfrm>
            <a:off x="4679847" y="1720027"/>
            <a:ext cx="4652997" cy="497208"/>
            <a:chOff x="0" y="2318898"/>
            <a:chExt cx="2992487" cy="123756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1B960FE-8951-A51B-8DA3-1FCE26A0D5F9}"/>
                </a:ext>
              </a:extLst>
            </p:cNvPr>
            <p:cNvSpPr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  <a:solidFill>
              <a:srgbClr val="FF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E21E6D0-A893-89F5-E8E9-92CDE2AF0701}"/>
                </a:ext>
              </a:extLst>
            </p:cNvPr>
            <p:cNvSpPr txBox="1"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  <a:solidFill>
              <a:srgbClr val="FFC0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3. Transparency &amp; Client Communication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762BA4C-2704-2D75-D72F-1DF2DE65F613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49DEE0-D780-DD0E-ADB9-53D265816152}"/>
              </a:ext>
            </a:extLst>
          </p:cNvPr>
          <p:cNvSpPr txBox="1"/>
          <p:nvPr/>
        </p:nvSpPr>
        <p:spPr>
          <a:xfrm>
            <a:off x="211846" y="1085015"/>
            <a:ext cx="1088022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Mandatory Requirements (RICS AI Standard)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Callout: Right Arrow 16">
            <a:extLst>
              <a:ext uri="{FF2B5EF4-FFF2-40B4-BE49-F238E27FC236}">
                <a16:creationId xmlns:a16="http://schemas.microsoft.com/office/drawing/2014/main" id="{40984E67-B52D-A0AB-5303-084FE2326E72}"/>
              </a:ext>
            </a:extLst>
          </p:cNvPr>
          <p:cNvSpPr/>
          <p:nvPr/>
        </p:nvSpPr>
        <p:spPr>
          <a:xfrm>
            <a:off x="211846" y="3171666"/>
            <a:ext cx="2493846" cy="1658751"/>
          </a:xfrm>
          <a:prstGeom prst="rightArrow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Mandatory disclosure requirements include: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82F02578-312E-7E95-29CC-75B9C4CEF372}"/>
              </a:ext>
            </a:extLst>
          </p:cNvPr>
          <p:cNvSpPr/>
          <p:nvPr/>
        </p:nvSpPr>
        <p:spPr>
          <a:xfrm>
            <a:off x="2832932" y="5175765"/>
            <a:ext cx="869427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Complaint and dispute mechanisms related to AI use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140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742B60F2-231E-AD80-5CC7-0FB0C1C05BEA}"/>
              </a:ext>
            </a:extLst>
          </p:cNvPr>
          <p:cNvSpPr/>
          <p:nvPr/>
        </p:nvSpPr>
        <p:spPr>
          <a:xfrm>
            <a:off x="2822597" y="2421360"/>
            <a:ext cx="8706793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Data quality assessments are required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F8063C24-E66C-2EED-60E1-0DAAC5D0B02E}"/>
              </a:ext>
            </a:extLst>
          </p:cNvPr>
          <p:cNvSpPr/>
          <p:nvPr/>
        </p:nvSpPr>
        <p:spPr>
          <a:xfrm>
            <a:off x="2822597" y="3282640"/>
            <a:ext cx="870679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Stakeholder involvement is mandatory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165FB8D1-CB4F-4469-DDD5-41D2FFE00892}"/>
              </a:ext>
            </a:extLst>
          </p:cNvPr>
          <p:cNvSpPr/>
          <p:nvPr/>
        </p:nvSpPr>
        <p:spPr>
          <a:xfrm>
            <a:off x="2832932" y="4144366"/>
            <a:ext cx="869427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ESG and sustainability impacts must be considered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6F7BADF-49D5-6272-CDBD-CC7795ED3CBE}"/>
              </a:ext>
            </a:extLst>
          </p:cNvPr>
          <p:cNvGrpSpPr/>
          <p:nvPr/>
        </p:nvGrpSpPr>
        <p:grpSpPr>
          <a:xfrm>
            <a:off x="4679847" y="1720027"/>
            <a:ext cx="4652997" cy="497208"/>
            <a:chOff x="0" y="2318898"/>
            <a:chExt cx="2992487" cy="123756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1B960FE-8951-A51B-8DA3-1FCE26A0D5F9}"/>
                </a:ext>
              </a:extLst>
            </p:cNvPr>
            <p:cNvSpPr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  <a:solidFill>
              <a:srgbClr val="FF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E21E6D0-A893-89F5-E8E9-92CDE2AF0701}"/>
                </a:ext>
              </a:extLst>
            </p:cNvPr>
            <p:cNvSpPr txBox="1"/>
            <p:nvPr/>
          </p:nvSpPr>
          <p:spPr>
            <a:xfrm>
              <a:off x="0" y="2318898"/>
              <a:ext cx="2992487" cy="1237566"/>
            </a:xfrm>
            <a:prstGeom prst="rect">
              <a:avLst/>
            </a:prstGeom>
            <a:solidFill>
              <a:srgbClr val="FF0066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4. Ethical Development of AI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762BA4C-2704-2D75-D72F-1DF2DE65F613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49DEE0-D780-DD0E-ADB9-53D265816152}"/>
              </a:ext>
            </a:extLst>
          </p:cNvPr>
          <p:cNvSpPr txBox="1"/>
          <p:nvPr/>
        </p:nvSpPr>
        <p:spPr>
          <a:xfrm>
            <a:off x="211846" y="1085015"/>
            <a:ext cx="1088022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Mandatory Requirements (RICS AI Standard)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Callout: Right Arrow 16">
            <a:extLst>
              <a:ext uri="{FF2B5EF4-FFF2-40B4-BE49-F238E27FC236}">
                <a16:creationId xmlns:a16="http://schemas.microsoft.com/office/drawing/2014/main" id="{40984E67-B52D-A0AB-5303-084FE2326E72}"/>
              </a:ext>
            </a:extLst>
          </p:cNvPr>
          <p:cNvSpPr/>
          <p:nvPr/>
        </p:nvSpPr>
        <p:spPr>
          <a:xfrm>
            <a:off x="211846" y="3171666"/>
            <a:ext cx="2493846" cy="1658751"/>
          </a:xfrm>
          <a:prstGeom prst="rightArrow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>
                <a:solidFill>
                  <a:srgbClr val="002060"/>
                </a:solidFill>
                <a:latin typeface="Alexandria"/>
              </a:rPr>
              <a:t>For firms developing AI systems: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82F02578-312E-7E95-29CC-75B9C4CEF372}"/>
              </a:ext>
            </a:extLst>
          </p:cNvPr>
          <p:cNvSpPr/>
          <p:nvPr/>
        </p:nvSpPr>
        <p:spPr>
          <a:xfrm>
            <a:off x="2832932" y="5175765"/>
            <a:ext cx="869427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Legal compliance must be ensured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10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211846" y="108501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Practical Application Model</a:t>
            </a:r>
            <a:r>
              <a:rPr kumimoji="0" lang="ar-SA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/AI Use in Valuation Process/</a:t>
            </a:r>
          </a:p>
        </p:txBody>
      </p:sp>
      <p:sp>
        <p:nvSpPr>
          <p:cNvPr id="8" name="Scroll: Horizontal 7">
            <a:extLst>
              <a:ext uri="{FF2B5EF4-FFF2-40B4-BE49-F238E27FC236}">
                <a16:creationId xmlns:a16="http://schemas.microsoft.com/office/drawing/2014/main" id="{27D9CAA0-878F-F95C-9D84-1A2F59AFCE8B}"/>
              </a:ext>
            </a:extLst>
          </p:cNvPr>
          <p:cNvSpPr/>
          <p:nvPr/>
        </p:nvSpPr>
        <p:spPr>
          <a:xfrm>
            <a:off x="211846" y="1734814"/>
            <a:ext cx="3236609" cy="1254266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Stage 1: Data collection &amp; analysis (AI-assisted)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122DB73C-1763-40FB-DE19-B5193B80E7D7}"/>
              </a:ext>
            </a:extLst>
          </p:cNvPr>
          <p:cNvSpPr/>
          <p:nvPr/>
        </p:nvSpPr>
        <p:spPr>
          <a:xfrm>
            <a:off x="3607789" y="1645654"/>
            <a:ext cx="817008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AVMs for preliminary screening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01F088C0-A8B2-652F-A201-669AC91A524A}"/>
              </a:ext>
            </a:extLst>
          </p:cNvPr>
          <p:cNvSpPr/>
          <p:nvPr/>
        </p:nvSpPr>
        <p:spPr>
          <a:xfrm>
            <a:off x="3618124" y="2189760"/>
            <a:ext cx="817008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Big Data analytics for market trends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270F8543-7F67-DBD4-A090-573B21CB7028}"/>
              </a:ext>
            </a:extLst>
          </p:cNvPr>
          <p:cNvSpPr/>
          <p:nvPr/>
        </p:nvSpPr>
        <p:spPr>
          <a:xfrm>
            <a:off x="3607789" y="2740476"/>
            <a:ext cx="815833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GIS + AI spatial analysis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Scroll: Horizontal 16">
            <a:extLst>
              <a:ext uri="{FF2B5EF4-FFF2-40B4-BE49-F238E27FC236}">
                <a16:creationId xmlns:a16="http://schemas.microsoft.com/office/drawing/2014/main" id="{A1A2F434-0B22-B643-41E0-70FBA83B8AFE}"/>
              </a:ext>
            </a:extLst>
          </p:cNvPr>
          <p:cNvSpPr/>
          <p:nvPr/>
        </p:nvSpPr>
        <p:spPr>
          <a:xfrm>
            <a:off x="211846" y="3596745"/>
            <a:ext cx="3236609" cy="1370740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Stage 2: Method selection &amp; application (Professional judgment)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C9503F58-B379-AD32-6BEB-E78F4D49F558}"/>
              </a:ext>
            </a:extLst>
          </p:cNvPr>
          <p:cNvSpPr/>
          <p:nvPr/>
        </p:nvSpPr>
        <p:spPr>
          <a:xfrm>
            <a:off x="3607789" y="3507585"/>
            <a:ext cx="817008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Valuer evaluates AI outputs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BC7309C7-1D64-9068-CE74-00BA6C728876}"/>
              </a:ext>
            </a:extLst>
          </p:cNvPr>
          <p:cNvSpPr/>
          <p:nvPr/>
        </p:nvSpPr>
        <p:spPr>
          <a:xfrm>
            <a:off x="3618124" y="4051691"/>
            <a:ext cx="817008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Applies professional adjustments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7C340723-5908-101F-B873-3D480C616E8B}"/>
              </a:ext>
            </a:extLst>
          </p:cNvPr>
          <p:cNvSpPr/>
          <p:nvPr/>
        </p:nvSpPr>
        <p:spPr>
          <a:xfrm>
            <a:off x="3607789" y="4602407"/>
            <a:ext cx="815833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Ensures </a:t>
            </a:r>
            <a:r>
              <a:rPr lang="en-GB" sz="2000" dirty="0" err="1">
                <a:solidFill>
                  <a:prstClr val="black"/>
                </a:solidFill>
                <a:latin typeface="Alexandria"/>
              </a:rPr>
              <a:t>skepticism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 and validation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1" name="Scroll: Horizontal 20">
            <a:extLst>
              <a:ext uri="{FF2B5EF4-FFF2-40B4-BE49-F238E27FC236}">
                <a16:creationId xmlns:a16="http://schemas.microsoft.com/office/drawing/2014/main" id="{47C30D3E-2701-6B2A-F32F-71794892C1DB}"/>
              </a:ext>
            </a:extLst>
          </p:cNvPr>
          <p:cNvSpPr/>
          <p:nvPr/>
        </p:nvSpPr>
        <p:spPr>
          <a:xfrm>
            <a:off x="180431" y="5327518"/>
            <a:ext cx="3236609" cy="1254266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Stage 3: Reporting (Mandatory disclosure)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5B2E14BB-C54C-76EF-52AA-08E0500F0856}"/>
              </a:ext>
            </a:extLst>
          </p:cNvPr>
          <p:cNvSpPr/>
          <p:nvPr/>
        </p:nvSpPr>
        <p:spPr>
          <a:xfrm>
            <a:off x="3576374" y="5238358"/>
            <a:ext cx="8170081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Document AI usage (what, why, how)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1B501CFA-FEBD-F4CA-20AC-6E4A9CF8BF77}"/>
              </a:ext>
            </a:extLst>
          </p:cNvPr>
          <p:cNvSpPr/>
          <p:nvPr/>
        </p:nvSpPr>
        <p:spPr>
          <a:xfrm>
            <a:off x="3586709" y="5782464"/>
            <a:ext cx="8170082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Provide client disclosure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4" name="Arrow: Pentagon 23">
            <a:extLst>
              <a:ext uri="{FF2B5EF4-FFF2-40B4-BE49-F238E27FC236}">
                <a16:creationId xmlns:a16="http://schemas.microsoft.com/office/drawing/2014/main" id="{464766F4-D6A0-3E18-553E-54DE8738B4D9}"/>
              </a:ext>
            </a:extLst>
          </p:cNvPr>
          <p:cNvSpPr/>
          <p:nvPr/>
        </p:nvSpPr>
        <p:spPr>
          <a:xfrm>
            <a:off x="3576374" y="6333180"/>
            <a:ext cx="8158334" cy="4972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☐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Valuer remains fully accountable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03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211846" y="108501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Impact on Valuation Approaches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Scroll: Horizontal 7">
            <a:extLst>
              <a:ext uri="{FF2B5EF4-FFF2-40B4-BE49-F238E27FC236}">
                <a16:creationId xmlns:a16="http://schemas.microsoft.com/office/drawing/2014/main" id="{27D9CAA0-878F-F95C-9D84-1A2F59AFCE8B}"/>
              </a:ext>
            </a:extLst>
          </p:cNvPr>
          <p:cNvSpPr/>
          <p:nvPr/>
        </p:nvSpPr>
        <p:spPr>
          <a:xfrm>
            <a:off x="211846" y="1734814"/>
            <a:ext cx="3236609" cy="1254266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Market Approach + AI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Scroll: Horizontal 16">
            <a:extLst>
              <a:ext uri="{FF2B5EF4-FFF2-40B4-BE49-F238E27FC236}">
                <a16:creationId xmlns:a16="http://schemas.microsoft.com/office/drawing/2014/main" id="{A1A2F434-0B22-B643-41E0-70FBA83B8AFE}"/>
              </a:ext>
            </a:extLst>
          </p:cNvPr>
          <p:cNvSpPr/>
          <p:nvPr/>
        </p:nvSpPr>
        <p:spPr>
          <a:xfrm>
            <a:off x="211846" y="3494307"/>
            <a:ext cx="3236609" cy="1370740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Income Approach + AI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1" name="Scroll: Horizontal 20">
            <a:extLst>
              <a:ext uri="{FF2B5EF4-FFF2-40B4-BE49-F238E27FC236}">
                <a16:creationId xmlns:a16="http://schemas.microsoft.com/office/drawing/2014/main" id="{47C30D3E-2701-6B2A-F32F-71794892C1DB}"/>
              </a:ext>
            </a:extLst>
          </p:cNvPr>
          <p:cNvSpPr/>
          <p:nvPr/>
        </p:nvSpPr>
        <p:spPr>
          <a:xfrm>
            <a:off x="180431" y="5327518"/>
            <a:ext cx="3236609" cy="1254266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dirty="0">
                <a:solidFill>
                  <a:prstClr val="black"/>
                </a:solidFill>
                <a:latin typeface="Alexandria"/>
              </a:rPr>
              <a:t>Cost Approach + AI</a:t>
            </a: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6082502B-9A8A-706B-BD77-93289216976E}"/>
              </a:ext>
            </a:extLst>
          </p:cNvPr>
          <p:cNvSpPr/>
          <p:nvPr/>
        </p:nvSpPr>
        <p:spPr>
          <a:xfrm>
            <a:off x="3625099" y="1478874"/>
            <a:ext cx="7014605" cy="16461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Identifying best comparable transactions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Statistical adjustment analysis (hedonic pricing)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Real-time database updates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Outlier detection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0553E95A-828D-CB60-B1C6-4B03FDD637B8}"/>
              </a:ext>
            </a:extLst>
          </p:cNvPr>
          <p:cNvSpPr/>
          <p:nvPr/>
        </p:nvSpPr>
        <p:spPr>
          <a:xfrm>
            <a:off x="3625099" y="3358352"/>
            <a:ext cx="7014605" cy="160913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Improved cash flow forecasting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Vacancy and risk modelling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ESG risk integration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Scenario-based DCF modelling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DC4FA185-FEFD-B2B1-3141-374887EAFBFA}"/>
              </a:ext>
            </a:extLst>
          </p:cNvPr>
          <p:cNvSpPr/>
          <p:nvPr/>
        </p:nvSpPr>
        <p:spPr>
          <a:xfrm>
            <a:off x="3625098" y="5208818"/>
            <a:ext cx="7014605" cy="160913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Reconstruction cost estimation using big data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Image-based condition analysis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Real-time construction cost updates</a:t>
            </a:r>
          </a:p>
          <a:p>
            <a:pPr marL="176213" lvl="0" indent="4763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Depreciation modelling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414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 animBg="1"/>
      <p:bldP spid="21" grpId="0" animBg="1"/>
      <p:bldP spid="30" grpId="0" animBg="1"/>
      <p:bldP spid="31" grpId="0" animBg="1"/>
      <p:bldP spid="3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6C8A5-95DC-D953-4499-809A52229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C19B96-8261-7B40-939A-825E42FDFB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6BB0576-07FF-54F0-8E27-C95FB0E84A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2B9181-42D0-BEC5-1446-961C54C7778A}"/>
              </a:ext>
            </a:extLst>
          </p:cNvPr>
          <p:cNvSpPr txBox="1"/>
          <p:nvPr/>
        </p:nvSpPr>
        <p:spPr>
          <a:xfrm>
            <a:off x="3323893" y="524820"/>
            <a:ext cx="684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Artificial Intelligence in Real Estate Valuation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5FC18-E14D-A544-4FB3-B86870BC064B}"/>
              </a:ext>
            </a:extLst>
          </p:cNvPr>
          <p:cNvSpPr txBox="1"/>
          <p:nvPr/>
        </p:nvSpPr>
        <p:spPr>
          <a:xfrm>
            <a:off x="211846" y="108501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AI Risks in Valuation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FBA1CE9-631A-AF03-ACE4-ABBED6093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766498"/>
              </p:ext>
            </p:extLst>
          </p:nvPr>
        </p:nvGraphicFramePr>
        <p:xfrm>
          <a:off x="568036" y="1506389"/>
          <a:ext cx="10515600" cy="5190870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141704044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9384244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142040012"/>
                    </a:ext>
                  </a:extLst>
                </a:gridCol>
              </a:tblGrid>
              <a:tr h="50000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Risk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Mitigation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4325448"/>
                  </a:ext>
                </a:extLst>
              </a:tr>
              <a:tr h="8846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AI hallucination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Plausible but incorrect outputs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Mandatory professional </a:t>
                      </a:r>
                      <a:r>
                        <a:rPr lang="en-GB" sz="2000" dirty="0" err="1">
                          <a:latin typeface="Alexandria"/>
                        </a:rPr>
                        <a:t>skepticism</a:t>
                      </a:r>
                      <a:endParaRPr lang="en-GB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043120"/>
                  </a:ext>
                </a:extLst>
              </a:tr>
              <a:tr h="8846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Data bias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Non-representative training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Data quality verification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742628"/>
                  </a:ext>
                </a:extLst>
              </a:tr>
              <a:tr h="8846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Black box problem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Lack of explainability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Explainable AI (XAI) requirement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85834"/>
                  </a:ext>
                </a:extLst>
              </a:tr>
              <a:tr h="9146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Outdated data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Models not reflecting current 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Model drift monitoring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365838"/>
                  </a:ext>
                </a:extLst>
              </a:tr>
              <a:tr h="622333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Alexandria"/>
                        </a:rPr>
                        <a:t>Misuse of model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Using AI outside intended scope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Fit-for-purpose validation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1786818"/>
                  </a:ext>
                </a:extLst>
              </a:tr>
              <a:tr h="50000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Alexandria"/>
                        </a:rPr>
                        <a:t>Loss of accountability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Alexandria"/>
                        </a:rPr>
                        <a:t>Shifting responsibility to AI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Valuer remains fully responsible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8142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387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95408" y="608296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262946" y="1018675"/>
            <a:ext cx="6315829" cy="531674"/>
          </a:xfrm>
          <a:prstGeom prst="horizontalScroll">
            <a:avLst/>
          </a:prstGeom>
          <a:solidFill>
            <a:srgbClr val="FDE9FC"/>
          </a:solidFill>
          <a:ln w="1905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Specialized Valuation Components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3867758" y="1602225"/>
            <a:ext cx="6315829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Concept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DB9B2-E970-E6C4-160C-F48223B31B74}"/>
              </a:ext>
            </a:extLst>
          </p:cNvPr>
          <p:cNvSpPr txBox="1"/>
          <p:nvPr/>
        </p:nvSpPr>
        <p:spPr>
          <a:xfrm>
            <a:off x="4083989" y="206154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Intangible Assets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3D1B6C-8FCE-5FAF-0A41-BD70C6D13D1D}"/>
              </a:ext>
            </a:extLst>
          </p:cNvPr>
          <p:cNvSpPr txBox="1"/>
          <p:nvPr/>
        </p:nvSpPr>
        <p:spPr>
          <a:xfrm>
            <a:off x="4545180" y="2552005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Non-Financial Liabilities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F1B9E8-AD7B-DE81-173B-11843F527159}"/>
              </a:ext>
            </a:extLst>
          </p:cNvPr>
          <p:cNvSpPr txBox="1"/>
          <p:nvPr/>
        </p:nvSpPr>
        <p:spPr>
          <a:xfrm>
            <a:off x="5385346" y="3046839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Inventory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3068422-723A-969C-CAF7-1FF2A7C127C8}"/>
              </a:ext>
            </a:extLst>
          </p:cNvPr>
          <p:cNvSpPr txBox="1"/>
          <p:nvPr/>
        </p:nvSpPr>
        <p:spPr>
          <a:xfrm>
            <a:off x="3362630" y="4635512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Concept of Sustainability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35E8C3A-CF7B-C4BF-6C5B-2AECEEDD8041}"/>
              </a:ext>
            </a:extLst>
          </p:cNvPr>
          <p:cNvSpPr txBox="1"/>
          <p:nvPr/>
        </p:nvSpPr>
        <p:spPr>
          <a:xfrm>
            <a:off x="4051633" y="5123865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Participants and Sustainability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18FF85-5B84-BBA4-9D80-37E5AA1D1CF5}"/>
              </a:ext>
            </a:extLst>
          </p:cNvPr>
          <p:cNvSpPr txBox="1"/>
          <p:nvPr/>
        </p:nvSpPr>
        <p:spPr>
          <a:xfrm>
            <a:off x="5349687" y="6095331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Green Building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0FF95E6-103D-0171-8A2F-77E538894474}"/>
              </a:ext>
            </a:extLst>
          </p:cNvPr>
          <p:cNvSpPr txBox="1"/>
          <p:nvPr/>
        </p:nvSpPr>
        <p:spPr>
          <a:xfrm>
            <a:off x="4695408" y="5620803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Three-Dimensional ESG Classification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BE6F3E-79D2-B7E4-E416-9516EF033498}"/>
              </a:ext>
            </a:extLst>
          </p:cNvPr>
          <p:cNvSpPr txBox="1"/>
          <p:nvPr/>
        </p:nvSpPr>
        <p:spPr>
          <a:xfrm>
            <a:off x="4451202" y="3565188"/>
            <a:ext cx="6241044" cy="531674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Real Estate Valuation and Sustainability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51C218B-4531-EDE4-F05E-13B033A8B7F1}"/>
              </a:ext>
            </a:extLst>
          </p:cNvPr>
          <p:cNvSpPr txBox="1"/>
          <p:nvPr/>
        </p:nvSpPr>
        <p:spPr>
          <a:xfrm>
            <a:off x="2512284" y="415675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0" grpId="0" animBg="1"/>
      <p:bldP spid="9" grpId="0" animBg="1"/>
      <p:bldP spid="11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95408" y="638838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5437300" y="4567957"/>
            <a:ext cx="6738453" cy="36933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Sustainability Requirements in Valuation Reports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F1B9E8-AD7B-DE81-173B-11843F527159}"/>
              </a:ext>
            </a:extLst>
          </p:cNvPr>
          <p:cNvSpPr txBox="1"/>
          <p:nvPr/>
        </p:nvSpPr>
        <p:spPr>
          <a:xfrm>
            <a:off x="4468252" y="203968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and Sustainability: Practical Considerations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95C308-2999-DFD7-8D7A-81D52028B884}"/>
              </a:ext>
            </a:extLst>
          </p:cNvPr>
          <p:cNvSpPr txBox="1"/>
          <p:nvPr/>
        </p:nvSpPr>
        <p:spPr>
          <a:xfrm>
            <a:off x="4545180" y="2536922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General Rule on Premiums/Discounts (EVS 2020)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E8CC13-965F-DFDE-3A9E-82C71B0E25F4}"/>
              </a:ext>
            </a:extLst>
          </p:cNvPr>
          <p:cNvSpPr txBox="1"/>
          <p:nvPr/>
        </p:nvSpPr>
        <p:spPr>
          <a:xfrm>
            <a:off x="5009373" y="3528816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Approaches for Sustainable Real Estate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E3DFC9-D9DD-E3F6-1C98-1E1ABE736136}"/>
              </a:ext>
            </a:extLst>
          </p:cNvPr>
          <p:cNvSpPr txBox="1"/>
          <p:nvPr/>
        </p:nvSpPr>
        <p:spPr>
          <a:xfrm>
            <a:off x="4753192" y="3022200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Green Value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912034-4189-5281-0637-54110EBD6307}"/>
              </a:ext>
            </a:extLst>
          </p:cNvPr>
          <p:cNvSpPr txBox="1"/>
          <p:nvPr/>
        </p:nvSpPr>
        <p:spPr>
          <a:xfrm>
            <a:off x="5349687" y="405198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Key Challenges for Valuers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41BE15-4E0A-B075-F142-66097A9DAFB0}"/>
              </a:ext>
            </a:extLst>
          </p:cNvPr>
          <p:cNvSpPr txBox="1"/>
          <p:nvPr/>
        </p:nvSpPr>
        <p:spPr>
          <a:xfrm>
            <a:off x="4254103" y="1028493"/>
            <a:ext cx="6315829" cy="531674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Real Estate Valuation and Sustainability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0D9A6B-15B7-E0CF-8B03-CF7E2C97C448}"/>
              </a:ext>
            </a:extLst>
          </p:cNvPr>
          <p:cNvSpPr txBox="1"/>
          <p:nvPr/>
        </p:nvSpPr>
        <p:spPr>
          <a:xfrm>
            <a:off x="4167345" y="156016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Green Leases</a:t>
            </a:r>
          </a:p>
        </p:txBody>
      </p:sp>
    </p:spTree>
    <p:extLst>
      <p:ext uri="{BB962C8B-B14F-4D97-AF65-F5344CB8AC3E}">
        <p14:creationId xmlns:p14="http://schemas.microsoft.com/office/powerpoint/2010/main" val="2315526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7" grpId="0" animBg="1"/>
      <p:bldP spid="18" grpId="0" animBg="1"/>
      <p:bldP spid="4" grpId="0" animBg="1"/>
      <p:bldP spid="16" grpId="0" animBg="1"/>
      <p:bldP spid="3" grpId="0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95408" y="638838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880113" y="1083116"/>
            <a:ext cx="6052930" cy="531674"/>
          </a:xfrm>
          <a:prstGeom prst="horizontalScroll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Artificial Intelligence in Real Estate Valuation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3D1B6C-8FCE-5FAF-0A41-BD70C6D13D1D}"/>
              </a:ext>
            </a:extLst>
          </p:cNvPr>
          <p:cNvSpPr txBox="1"/>
          <p:nvPr/>
        </p:nvSpPr>
        <p:spPr>
          <a:xfrm>
            <a:off x="4104461" y="171148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ADFFD2-D16F-AA76-A824-C48B2D8B186E}"/>
              </a:ext>
            </a:extLst>
          </p:cNvPr>
          <p:cNvSpPr txBox="1"/>
          <p:nvPr/>
        </p:nvSpPr>
        <p:spPr>
          <a:xfrm>
            <a:off x="4545180" y="2279985"/>
            <a:ext cx="6738453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tabLst>
                <a:tab pos="457200" algn="l"/>
              </a:tabLs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Comparative Framework of AI Standards in Real Estate Valuation (RICS – IVS – EVS)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59A614-CD67-8741-A077-4A3396287A79}"/>
              </a:ext>
            </a:extLst>
          </p:cNvPr>
          <p:cNvSpPr txBox="1"/>
          <p:nvPr/>
        </p:nvSpPr>
        <p:spPr>
          <a:xfrm>
            <a:off x="4880113" y="3167393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Core Mandatory Requirements (RICS AI Standard)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5AADA7-8376-3252-5E20-75D7FEDA4C32}"/>
              </a:ext>
            </a:extLst>
          </p:cNvPr>
          <p:cNvSpPr txBox="1"/>
          <p:nvPr/>
        </p:nvSpPr>
        <p:spPr>
          <a:xfrm>
            <a:off x="5215303" y="3742748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Practical Application Model  /AI Use in Valuation Process/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56050E-0438-8D6B-2A1E-E13A43420746}"/>
              </a:ext>
            </a:extLst>
          </p:cNvPr>
          <p:cNvSpPr txBox="1"/>
          <p:nvPr/>
        </p:nvSpPr>
        <p:spPr>
          <a:xfrm>
            <a:off x="5360777" y="4318103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Impact on Valuation Approaches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8543D2-0E53-7FFC-37B4-643A1F95140F}"/>
              </a:ext>
            </a:extLst>
          </p:cNvPr>
          <p:cNvSpPr txBox="1"/>
          <p:nvPr/>
        </p:nvSpPr>
        <p:spPr>
          <a:xfrm>
            <a:off x="5437301" y="4886403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GB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AI Risks in Valuation</a:t>
            </a:r>
          </a:p>
        </p:txBody>
      </p:sp>
    </p:spTree>
    <p:extLst>
      <p:ext uri="{BB962C8B-B14F-4D97-AF65-F5344CB8AC3E}">
        <p14:creationId xmlns:p14="http://schemas.microsoft.com/office/powerpoint/2010/main" val="300883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4" grpId="0" animBg="1"/>
      <p:bldP spid="15" grpId="0" animBg="1"/>
      <p:bldP spid="19" grpId="0" animBg="1"/>
      <p:bldP spid="20" grpId="0" animBg="1"/>
      <p:bldP spid="2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5B43177D-8654-4FA0-A254-CA8590C522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18861</TotalTime>
  <Words>4198</Words>
  <Application>Microsoft Office PowerPoint</Application>
  <PresentationFormat>Widescreen</PresentationFormat>
  <Paragraphs>873</Paragraphs>
  <Slides>60</Slides>
  <Notes>59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6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108</cp:revision>
  <dcterms:created xsi:type="dcterms:W3CDTF">2023-04-29T09:08:00Z</dcterms:created>
  <dcterms:modified xsi:type="dcterms:W3CDTF">2026-04-16T14:35:33Z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