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521" r:id="rId3"/>
    <p:sldId id="313" r:id="rId4"/>
    <p:sldId id="548" r:id="rId5"/>
    <p:sldId id="547" r:id="rId6"/>
    <p:sldId id="491" r:id="rId7"/>
    <p:sldId id="529" r:id="rId8"/>
    <p:sldId id="492" r:id="rId9"/>
    <p:sldId id="490" r:id="rId10"/>
    <p:sldId id="493" r:id="rId11"/>
    <p:sldId id="531" r:id="rId12"/>
    <p:sldId id="495" r:id="rId13"/>
    <p:sldId id="554" r:id="rId14"/>
    <p:sldId id="496" r:id="rId15"/>
    <p:sldId id="532" r:id="rId16"/>
    <p:sldId id="555" r:id="rId17"/>
    <p:sldId id="556" r:id="rId18"/>
    <p:sldId id="535" r:id="rId19"/>
    <p:sldId id="557" r:id="rId20"/>
    <p:sldId id="558" r:id="rId21"/>
    <p:sldId id="559" r:id="rId22"/>
    <p:sldId id="536" r:id="rId23"/>
    <p:sldId id="560" r:id="rId24"/>
    <p:sldId id="561" r:id="rId25"/>
    <p:sldId id="562" r:id="rId26"/>
    <p:sldId id="550" r:id="rId27"/>
    <p:sldId id="563" r:id="rId28"/>
    <p:sldId id="564" r:id="rId29"/>
    <p:sldId id="565" r:id="rId30"/>
    <p:sldId id="551" r:id="rId31"/>
    <p:sldId id="566" r:id="rId32"/>
    <p:sldId id="552" r:id="rId33"/>
    <p:sldId id="553" r:id="rId34"/>
    <p:sldId id="256" r:id="rId35"/>
    <p:sldId id="567" r:id="rId36"/>
    <p:sldId id="481" r:id="rId37"/>
    <p:sldId id="522" r:id="rId38"/>
    <p:sldId id="483" r:id="rId39"/>
    <p:sldId id="484" r:id="rId40"/>
    <p:sldId id="485" r:id="rId41"/>
    <p:sldId id="568"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1"/>
            <p14:sldId id="313"/>
            <p14:sldId id="548"/>
            <p14:sldId id="547"/>
            <p14:sldId id="491"/>
            <p14:sldId id="529"/>
            <p14:sldId id="492"/>
            <p14:sldId id="490"/>
            <p14:sldId id="493"/>
            <p14:sldId id="531"/>
            <p14:sldId id="495"/>
            <p14:sldId id="554"/>
            <p14:sldId id="496"/>
            <p14:sldId id="532"/>
            <p14:sldId id="555"/>
            <p14:sldId id="556"/>
            <p14:sldId id="535"/>
            <p14:sldId id="557"/>
            <p14:sldId id="558"/>
            <p14:sldId id="559"/>
            <p14:sldId id="536"/>
            <p14:sldId id="560"/>
            <p14:sldId id="561"/>
            <p14:sldId id="562"/>
            <p14:sldId id="550"/>
            <p14:sldId id="563"/>
            <p14:sldId id="564"/>
            <p14:sldId id="565"/>
            <p14:sldId id="551"/>
            <p14:sldId id="566"/>
            <p14:sldId id="552"/>
            <p14:sldId id="553"/>
            <p14:sldId id="256"/>
            <p14:sldId id="567"/>
            <p14:sldId id="481"/>
            <p14:sldId id="522"/>
            <p14:sldId id="483"/>
            <p14:sldId id="484"/>
            <p14:sldId id="485"/>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52" autoAdjust="0"/>
    <p:restoredTop sz="93731" autoAdjust="0"/>
  </p:normalViewPr>
  <p:slideViewPr>
    <p:cSldViewPr snapToGrid="0">
      <p:cViewPr varScale="1">
        <p:scale>
          <a:sx n="57" d="100"/>
          <a:sy n="57" d="100"/>
        </p:scale>
        <p:origin x="28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B81A1D-FE48-439D-B70B-670BF383ACE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FCB9C82F-BE8F-4E5A-BE3F-D38645196299}">
      <dgm:prSet custT="1"/>
      <dgm:spPr/>
      <dgm:t>
        <a:bodyPr/>
        <a:lstStyle/>
        <a:p>
          <a:r>
            <a:rPr lang="en-US" sz="1200" dirty="0" smtClean="0"/>
            <a:t>Customers</a:t>
          </a:r>
          <a:endParaRPr lang="en-US" sz="1200" dirty="0"/>
        </a:p>
      </dgm:t>
    </dgm:pt>
    <dgm:pt modelId="{D2514B60-835F-4FB2-8B0B-F3D1BDFDC7F6}" type="parTrans" cxnId="{C6A0ACEE-1476-43D6-82EB-0C89C05B4579}">
      <dgm:prSet/>
      <dgm:spPr/>
      <dgm:t>
        <a:bodyPr/>
        <a:lstStyle/>
        <a:p>
          <a:endParaRPr lang="en-US"/>
        </a:p>
      </dgm:t>
    </dgm:pt>
    <dgm:pt modelId="{97BBF4AD-AC25-4A6A-9E54-D9AD2E299681}" type="sibTrans" cxnId="{C6A0ACEE-1476-43D6-82EB-0C89C05B4579}">
      <dgm:prSet/>
      <dgm:spPr/>
      <dgm:t>
        <a:bodyPr/>
        <a:lstStyle/>
        <a:p>
          <a:endParaRPr lang="en-US"/>
        </a:p>
      </dgm:t>
    </dgm:pt>
    <dgm:pt modelId="{4249D9E1-ED03-425A-8D85-2070A77ECC3D}">
      <dgm:prSet phldrT="[Text]" custT="1"/>
      <dgm:spPr/>
      <dgm:t>
        <a:bodyPr/>
        <a:lstStyle/>
        <a:p>
          <a:r>
            <a:rPr lang="en-US" sz="900" dirty="0" smtClean="0"/>
            <a:t>Competitive intelligence</a:t>
          </a:r>
          <a:endParaRPr lang="en-US" sz="900" dirty="0"/>
        </a:p>
      </dgm:t>
    </dgm:pt>
    <dgm:pt modelId="{247BC3E1-10E8-45F0-AB1F-22D8B1B7617E}" type="parTrans" cxnId="{FBBE2F52-A9BF-43CB-A4C1-7B190C85C37C}">
      <dgm:prSet/>
      <dgm:spPr/>
      <dgm:t>
        <a:bodyPr/>
        <a:lstStyle/>
        <a:p>
          <a:endParaRPr lang="en-US"/>
        </a:p>
      </dgm:t>
    </dgm:pt>
    <dgm:pt modelId="{6F2C7136-F8AF-4E70-BAEB-AE221E2E0A13}" type="sibTrans" cxnId="{FBBE2F52-A9BF-43CB-A4C1-7B190C85C37C}">
      <dgm:prSet/>
      <dgm:spPr/>
      <dgm:t>
        <a:bodyPr/>
        <a:lstStyle/>
        <a:p>
          <a:endParaRPr lang="en-US"/>
        </a:p>
      </dgm:t>
    </dgm:pt>
    <dgm:pt modelId="{26B0C1B3-7F06-4551-9B27-214267144837}">
      <dgm:prSet phldrT="[Text]" custT="1"/>
      <dgm:spPr/>
      <dgm:t>
        <a:bodyPr/>
        <a:lstStyle/>
        <a:p>
          <a:r>
            <a:rPr lang="en-US" sz="900" dirty="0" smtClean="0"/>
            <a:t>Supplier/vendors</a:t>
          </a:r>
          <a:endParaRPr lang="en-US" sz="900" dirty="0"/>
        </a:p>
      </dgm:t>
    </dgm:pt>
    <dgm:pt modelId="{26D2CBB8-559D-44E9-A628-076D71133439}" type="parTrans" cxnId="{5DC4636D-864B-47D7-973A-F2D11A3AEC22}">
      <dgm:prSet/>
      <dgm:spPr/>
      <dgm:t>
        <a:bodyPr/>
        <a:lstStyle/>
        <a:p>
          <a:endParaRPr lang="en-US"/>
        </a:p>
      </dgm:t>
    </dgm:pt>
    <dgm:pt modelId="{22DB3EE1-ED00-4438-975C-C7CD95C09C4A}" type="sibTrans" cxnId="{5DC4636D-864B-47D7-973A-F2D11A3AEC22}">
      <dgm:prSet/>
      <dgm:spPr/>
      <dgm:t>
        <a:bodyPr/>
        <a:lstStyle/>
        <a:p>
          <a:endParaRPr lang="en-US"/>
        </a:p>
      </dgm:t>
    </dgm:pt>
    <dgm:pt modelId="{53A52986-DE87-4068-ADDD-38197D4A5EDF}">
      <dgm:prSet phldrT="[Text]" custT="1"/>
      <dgm:spPr/>
      <dgm:t>
        <a:bodyPr/>
        <a:lstStyle/>
        <a:p>
          <a:r>
            <a:rPr lang="en-US" sz="900" dirty="0" smtClean="0"/>
            <a:t>Academic partners</a:t>
          </a:r>
          <a:endParaRPr lang="en-US" sz="900" dirty="0"/>
        </a:p>
      </dgm:t>
    </dgm:pt>
    <dgm:pt modelId="{33238009-9539-4566-B067-C21B8450A311}" type="parTrans" cxnId="{79B7028F-B36E-4DCA-98E5-D3C6E55F9AF1}">
      <dgm:prSet/>
      <dgm:spPr/>
      <dgm:t>
        <a:bodyPr/>
        <a:lstStyle/>
        <a:p>
          <a:endParaRPr lang="en-US"/>
        </a:p>
      </dgm:t>
    </dgm:pt>
    <dgm:pt modelId="{1AD927F6-A703-44A4-8BE7-F3CF9CF5B10C}" type="sibTrans" cxnId="{79B7028F-B36E-4DCA-98E5-D3C6E55F9AF1}">
      <dgm:prSet/>
      <dgm:spPr/>
      <dgm:t>
        <a:bodyPr/>
        <a:lstStyle/>
        <a:p>
          <a:endParaRPr lang="en-US"/>
        </a:p>
      </dgm:t>
    </dgm:pt>
    <dgm:pt modelId="{044C7860-01C2-4A6C-8992-158ACCC87352}">
      <dgm:prSet phldrT="[Text]" custT="1"/>
      <dgm:spPr/>
      <dgm:t>
        <a:bodyPr/>
        <a:lstStyle/>
        <a:p>
          <a:r>
            <a:rPr lang="en-US" sz="900" dirty="0" smtClean="0"/>
            <a:t>Industry analysts</a:t>
          </a:r>
          <a:endParaRPr lang="en-US" sz="900" dirty="0"/>
        </a:p>
      </dgm:t>
    </dgm:pt>
    <dgm:pt modelId="{A7AAAAC2-ECEF-4370-8D94-C58AD52BFEDC}" type="parTrans" cxnId="{C9566233-2E82-42CD-9100-9462DFE944D5}">
      <dgm:prSet/>
      <dgm:spPr/>
      <dgm:t>
        <a:bodyPr/>
        <a:lstStyle/>
        <a:p>
          <a:endParaRPr lang="en-US"/>
        </a:p>
      </dgm:t>
    </dgm:pt>
    <dgm:pt modelId="{C1E820C8-7D6A-4FA6-8323-4385A985047E}" type="sibTrans" cxnId="{C9566233-2E82-42CD-9100-9462DFE944D5}">
      <dgm:prSet/>
      <dgm:spPr/>
      <dgm:t>
        <a:bodyPr/>
        <a:lstStyle/>
        <a:p>
          <a:endParaRPr lang="en-US"/>
        </a:p>
      </dgm:t>
    </dgm:pt>
    <dgm:pt modelId="{EE960208-0B51-4089-9C4B-45342669B322}">
      <dgm:prSet custT="1"/>
      <dgm:spPr/>
      <dgm:t>
        <a:bodyPr/>
        <a:lstStyle/>
        <a:p>
          <a:r>
            <a:rPr lang="en-US" sz="900" dirty="0" smtClean="0"/>
            <a:t>Employees</a:t>
          </a:r>
          <a:endParaRPr lang="en-US" sz="900" dirty="0"/>
        </a:p>
      </dgm:t>
    </dgm:pt>
    <dgm:pt modelId="{F6332506-D5B7-4918-9B8A-2E6F2FB03481}" type="parTrans" cxnId="{B34158CA-CA0D-40B2-9FB3-7CCA74286E05}">
      <dgm:prSet/>
      <dgm:spPr/>
      <dgm:t>
        <a:bodyPr/>
        <a:lstStyle/>
        <a:p>
          <a:endParaRPr lang="en-US"/>
        </a:p>
      </dgm:t>
    </dgm:pt>
    <dgm:pt modelId="{34E2C289-C85D-4DAD-B4E4-B9A018AF8236}" type="sibTrans" cxnId="{B34158CA-CA0D-40B2-9FB3-7CCA74286E05}">
      <dgm:prSet/>
      <dgm:spPr/>
      <dgm:t>
        <a:bodyPr/>
        <a:lstStyle/>
        <a:p>
          <a:endParaRPr lang="en-US"/>
        </a:p>
      </dgm:t>
    </dgm:pt>
    <dgm:pt modelId="{EA175922-2D01-405D-AB4E-210491E5AEBE}" type="pres">
      <dgm:prSet presAssocID="{B7B81A1D-FE48-439D-B70B-670BF383ACE9}" presName="cycle" presStyleCnt="0">
        <dgm:presLayoutVars>
          <dgm:dir/>
          <dgm:resizeHandles val="exact"/>
        </dgm:presLayoutVars>
      </dgm:prSet>
      <dgm:spPr/>
    </dgm:pt>
    <dgm:pt modelId="{917A6C17-2914-4911-9AC4-77A5F76645C7}" type="pres">
      <dgm:prSet presAssocID="{FCB9C82F-BE8F-4E5A-BE3F-D38645196299}" presName="node" presStyleLbl="node1" presStyleIdx="0" presStyleCnt="6">
        <dgm:presLayoutVars>
          <dgm:bulletEnabled val="1"/>
        </dgm:presLayoutVars>
      </dgm:prSet>
      <dgm:spPr/>
      <dgm:t>
        <a:bodyPr/>
        <a:lstStyle/>
        <a:p>
          <a:endParaRPr lang="en-US"/>
        </a:p>
      </dgm:t>
    </dgm:pt>
    <dgm:pt modelId="{3C9F1E65-39D5-413F-8E33-ECDC19ADF915}" type="pres">
      <dgm:prSet presAssocID="{97BBF4AD-AC25-4A6A-9E54-D9AD2E299681}" presName="sibTrans" presStyleLbl="sibTrans2D1" presStyleIdx="0" presStyleCnt="6"/>
      <dgm:spPr/>
    </dgm:pt>
    <dgm:pt modelId="{D328E887-2901-405A-A186-96E7616AFD33}" type="pres">
      <dgm:prSet presAssocID="{97BBF4AD-AC25-4A6A-9E54-D9AD2E299681}" presName="connectorText" presStyleLbl="sibTrans2D1" presStyleIdx="0" presStyleCnt="6"/>
      <dgm:spPr/>
    </dgm:pt>
    <dgm:pt modelId="{75B95E9F-F370-4165-A96E-F575EA7E82B8}" type="pres">
      <dgm:prSet presAssocID="{EE960208-0B51-4089-9C4B-45342669B322}" presName="node" presStyleLbl="node1" presStyleIdx="1" presStyleCnt="6">
        <dgm:presLayoutVars>
          <dgm:bulletEnabled val="1"/>
        </dgm:presLayoutVars>
      </dgm:prSet>
      <dgm:spPr/>
      <dgm:t>
        <a:bodyPr/>
        <a:lstStyle/>
        <a:p>
          <a:endParaRPr lang="en-US"/>
        </a:p>
      </dgm:t>
    </dgm:pt>
    <dgm:pt modelId="{236F8947-F085-4E6B-938F-42AB205A6719}" type="pres">
      <dgm:prSet presAssocID="{34E2C289-C85D-4DAD-B4E4-B9A018AF8236}" presName="sibTrans" presStyleLbl="sibTrans2D1" presStyleIdx="1" presStyleCnt="6"/>
      <dgm:spPr/>
    </dgm:pt>
    <dgm:pt modelId="{489FD850-0259-4E7D-BCB6-2F9CC5B70D20}" type="pres">
      <dgm:prSet presAssocID="{34E2C289-C85D-4DAD-B4E4-B9A018AF8236}" presName="connectorText" presStyleLbl="sibTrans2D1" presStyleIdx="1" presStyleCnt="6"/>
      <dgm:spPr/>
    </dgm:pt>
    <dgm:pt modelId="{838F4404-3CB0-4289-8C5B-FA5F389726D4}" type="pres">
      <dgm:prSet presAssocID="{4249D9E1-ED03-425A-8D85-2070A77ECC3D}" presName="node" presStyleLbl="node1" presStyleIdx="2" presStyleCnt="6">
        <dgm:presLayoutVars>
          <dgm:bulletEnabled val="1"/>
        </dgm:presLayoutVars>
      </dgm:prSet>
      <dgm:spPr/>
      <dgm:t>
        <a:bodyPr/>
        <a:lstStyle/>
        <a:p>
          <a:endParaRPr lang="en-US"/>
        </a:p>
      </dgm:t>
    </dgm:pt>
    <dgm:pt modelId="{063CC3F5-6DA8-4B84-9753-51A9C94601CD}" type="pres">
      <dgm:prSet presAssocID="{6F2C7136-F8AF-4E70-BAEB-AE221E2E0A13}" presName="sibTrans" presStyleLbl="sibTrans2D1" presStyleIdx="2" presStyleCnt="6"/>
      <dgm:spPr/>
    </dgm:pt>
    <dgm:pt modelId="{F1CDA8C0-FF5F-4FC7-B690-04A4FC74BE51}" type="pres">
      <dgm:prSet presAssocID="{6F2C7136-F8AF-4E70-BAEB-AE221E2E0A13}" presName="connectorText" presStyleLbl="sibTrans2D1" presStyleIdx="2" presStyleCnt="6"/>
      <dgm:spPr/>
    </dgm:pt>
    <dgm:pt modelId="{6F30E600-9D89-42C5-90D4-1C684611DA6A}" type="pres">
      <dgm:prSet presAssocID="{26B0C1B3-7F06-4551-9B27-214267144837}" presName="node" presStyleLbl="node1" presStyleIdx="3" presStyleCnt="6">
        <dgm:presLayoutVars>
          <dgm:bulletEnabled val="1"/>
        </dgm:presLayoutVars>
      </dgm:prSet>
      <dgm:spPr/>
      <dgm:t>
        <a:bodyPr/>
        <a:lstStyle/>
        <a:p>
          <a:endParaRPr lang="en-US"/>
        </a:p>
      </dgm:t>
    </dgm:pt>
    <dgm:pt modelId="{4223AD6E-262E-444C-8A2A-BF2FA8400F72}" type="pres">
      <dgm:prSet presAssocID="{22DB3EE1-ED00-4438-975C-C7CD95C09C4A}" presName="sibTrans" presStyleLbl="sibTrans2D1" presStyleIdx="3" presStyleCnt="6"/>
      <dgm:spPr/>
    </dgm:pt>
    <dgm:pt modelId="{0E9744D6-3D10-43C3-B7AE-22473B0E7747}" type="pres">
      <dgm:prSet presAssocID="{22DB3EE1-ED00-4438-975C-C7CD95C09C4A}" presName="connectorText" presStyleLbl="sibTrans2D1" presStyleIdx="3" presStyleCnt="6"/>
      <dgm:spPr/>
    </dgm:pt>
    <dgm:pt modelId="{C14FFD0B-F0D3-4D97-B81D-B4133E1370D6}" type="pres">
      <dgm:prSet presAssocID="{53A52986-DE87-4068-ADDD-38197D4A5EDF}" presName="node" presStyleLbl="node1" presStyleIdx="4" presStyleCnt="6">
        <dgm:presLayoutVars>
          <dgm:bulletEnabled val="1"/>
        </dgm:presLayoutVars>
      </dgm:prSet>
      <dgm:spPr/>
      <dgm:t>
        <a:bodyPr/>
        <a:lstStyle/>
        <a:p>
          <a:endParaRPr lang="en-US"/>
        </a:p>
      </dgm:t>
    </dgm:pt>
    <dgm:pt modelId="{178C97CB-DF16-4A20-8556-F9C7692ABB23}" type="pres">
      <dgm:prSet presAssocID="{1AD927F6-A703-44A4-8BE7-F3CF9CF5B10C}" presName="sibTrans" presStyleLbl="sibTrans2D1" presStyleIdx="4" presStyleCnt="6"/>
      <dgm:spPr/>
    </dgm:pt>
    <dgm:pt modelId="{B298B59B-FEAD-43AA-B989-AE1F9BF1F3F9}" type="pres">
      <dgm:prSet presAssocID="{1AD927F6-A703-44A4-8BE7-F3CF9CF5B10C}" presName="connectorText" presStyleLbl="sibTrans2D1" presStyleIdx="4" presStyleCnt="6"/>
      <dgm:spPr/>
    </dgm:pt>
    <dgm:pt modelId="{9C473C65-7237-4080-B203-E1AEADB6E462}" type="pres">
      <dgm:prSet presAssocID="{044C7860-01C2-4A6C-8992-158ACCC87352}" presName="node" presStyleLbl="node1" presStyleIdx="5" presStyleCnt="6">
        <dgm:presLayoutVars>
          <dgm:bulletEnabled val="1"/>
        </dgm:presLayoutVars>
      </dgm:prSet>
      <dgm:spPr/>
      <dgm:t>
        <a:bodyPr/>
        <a:lstStyle/>
        <a:p>
          <a:endParaRPr lang="en-US"/>
        </a:p>
      </dgm:t>
    </dgm:pt>
    <dgm:pt modelId="{CED893CA-2A3C-407C-8F4B-608681CCD5D5}" type="pres">
      <dgm:prSet presAssocID="{C1E820C8-7D6A-4FA6-8323-4385A985047E}" presName="sibTrans" presStyleLbl="sibTrans2D1" presStyleIdx="5" presStyleCnt="6"/>
      <dgm:spPr/>
    </dgm:pt>
    <dgm:pt modelId="{BE8E0ED4-D4E8-47F1-BF58-9AAFD624EED1}" type="pres">
      <dgm:prSet presAssocID="{C1E820C8-7D6A-4FA6-8323-4385A985047E}" presName="connectorText" presStyleLbl="sibTrans2D1" presStyleIdx="5" presStyleCnt="6"/>
      <dgm:spPr/>
    </dgm:pt>
  </dgm:ptLst>
  <dgm:cxnLst>
    <dgm:cxn modelId="{47481616-1E7C-42E1-B4C6-2CFF6F98D7EA}" type="presOf" srcId="{6F2C7136-F8AF-4E70-BAEB-AE221E2E0A13}" destId="{063CC3F5-6DA8-4B84-9753-51A9C94601CD}" srcOrd="0" destOrd="0" presId="urn:microsoft.com/office/officeart/2005/8/layout/cycle2"/>
    <dgm:cxn modelId="{B34158CA-CA0D-40B2-9FB3-7CCA74286E05}" srcId="{B7B81A1D-FE48-439D-B70B-670BF383ACE9}" destId="{EE960208-0B51-4089-9C4B-45342669B322}" srcOrd="1" destOrd="0" parTransId="{F6332506-D5B7-4918-9B8A-2E6F2FB03481}" sibTransId="{34E2C289-C85D-4DAD-B4E4-B9A018AF8236}"/>
    <dgm:cxn modelId="{3C025B82-0C0B-452E-AC3C-FCE1FD6DBD59}" type="presOf" srcId="{22DB3EE1-ED00-4438-975C-C7CD95C09C4A}" destId="{4223AD6E-262E-444C-8A2A-BF2FA8400F72}" srcOrd="0" destOrd="0" presId="urn:microsoft.com/office/officeart/2005/8/layout/cycle2"/>
    <dgm:cxn modelId="{A4420078-33C2-4C95-A97A-9B4FFB2DB86A}" type="presOf" srcId="{53A52986-DE87-4068-ADDD-38197D4A5EDF}" destId="{C14FFD0B-F0D3-4D97-B81D-B4133E1370D6}" srcOrd="0" destOrd="0" presId="urn:microsoft.com/office/officeart/2005/8/layout/cycle2"/>
    <dgm:cxn modelId="{B88A6D42-E3BE-44C1-BC83-339E65AE2C7F}" type="presOf" srcId="{B7B81A1D-FE48-439D-B70B-670BF383ACE9}" destId="{EA175922-2D01-405D-AB4E-210491E5AEBE}" srcOrd="0" destOrd="0" presId="urn:microsoft.com/office/officeart/2005/8/layout/cycle2"/>
    <dgm:cxn modelId="{95524335-C306-4086-8284-986AA87FF713}" type="presOf" srcId="{26B0C1B3-7F06-4551-9B27-214267144837}" destId="{6F30E600-9D89-42C5-90D4-1C684611DA6A}" srcOrd="0" destOrd="0" presId="urn:microsoft.com/office/officeart/2005/8/layout/cycle2"/>
    <dgm:cxn modelId="{79B7028F-B36E-4DCA-98E5-D3C6E55F9AF1}" srcId="{B7B81A1D-FE48-439D-B70B-670BF383ACE9}" destId="{53A52986-DE87-4068-ADDD-38197D4A5EDF}" srcOrd="4" destOrd="0" parTransId="{33238009-9539-4566-B067-C21B8450A311}" sibTransId="{1AD927F6-A703-44A4-8BE7-F3CF9CF5B10C}"/>
    <dgm:cxn modelId="{FBBE2F52-A9BF-43CB-A4C1-7B190C85C37C}" srcId="{B7B81A1D-FE48-439D-B70B-670BF383ACE9}" destId="{4249D9E1-ED03-425A-8D85-2070A77ECC3D}" srcOrd="2" destOrd="0" parTransId="{247BC3E1-10E8-45F0-AB1F-22D8B1B7617E}" sibTransId="{6F2C7136-F8AF-4E70-BAEB-AE221E2E0A13}"/>
    <dgm:cxn modelId="{5CFF6B72-5050-4490-B382-705CC4C9000D}" type="presOf" srcId="{6F2C7136-F8AF-4E70-BAEB-AE221E2E0A13}" destId="{F1CDA8C0-FF5F-4FC7-B690-04A4FC74BE51}" srcOrd="1" destOrd="0" presId="urn:microsoft.com/office/officeart/2005/8/layout/cycle2"/>
    <dgm:cxn modelId="{4DEC8CD7-EF6A-42CE-A37F-B447C436F954}" type="presOf" srcId="{34E2C289-C85D-4DAD-B4E4-B9A018AF8236}" destId="{489FD850-0259-4E7D-BCB6-2F9CC5B70D20}" srcOrd="1" destOrd="0" presId="urn:microsoft.com/office/officeart/2005/8/layout/cycle2"/>
    <dgm:cxn modelId="{2CC0F13E-4202-4B12-A55A-50B60B80503F}" type="presOf" srcId="{1AD927F6-A703-44A4-8BE7-F3CF9CF5B10C}" destId="{B298B59B-FEAD-43AA-B989-AE1F9BF1F3F9}" srcOrd="1" destOrd="0" presId="urn:microsoft.com/office/officeart/2005/8/layout/cycle2"/>
    <dgm:cxn modelId="{7D808219-0CE8-4ACF-932E-C97D63294255}" type="presOf" srcId="{C1E820C8-7D6A-4FA6-8323-4385A985047E}" destId="{CED893CA-2A3C-407C-8F4B-608681CCD5D5}" srcOrd="0" destOrd="0" presId="urn:microsoft.com/office/officeart/2005/8/layout/cycle2"/>
    <dgm:cxn modelId="{5DC4636D-864B-47D7-973A-F2D11A3AEC22}" srcId="{B7B81A1D-FE48-439D-B70B-670BF383ACE9}" destId="{26B0C1B3-7F06-4551-9B27-214267144837}" srcOrd="3" destOrd="0" parTransId="{26D2CBB8-559D-44E9-A628-076D71133439}" sibTransId="{22DB3EE1-ED00-4438-975C-C7CD95C09C4A}"/>
    <dgm:cxn modelId="{C6A0ACEE-1476-43D6-82EB-0C89C05B4579}" srcId="{B7B81A1D-FE48-439D-B70B-670BF383ACE9}" destId="{FCB9C82F-BE8F-4E5A-BE3F-D38645196299}" srcOrd="0" destOrd="0" parTransId="{D2514B60-835F-4FB2-8B0B-F3D1BDFDC7F6}" sibTransId="{97BBF4AD-AC25-4A6A-9E54-D9AD2E299681}"/>
    <dgm:cxn modelId="{6FD836F6-541D-4079-8CD1-0DAA5E2582BB}" type="presOf" srcId="{34E2C289-C85D-4DAD-B4E4-B9A018AF8236}" destId="{236F8947-F085-4E6B-938F-42AB205A6719}" srcOrd="0" destOrd="0" presId="urn:microsoft.com/office/officeart/2005/8/layout/cycle2"/>
    <dgm:cxn modelId="{436B3DD9-EF4B-400B-84B3-D04E7CD2F2F0}" type="presOf" srcId="{4249D9E1-ED03-425A-8D85-2070A77ECC3D}" destId="{838F4404-3CB0-4289-8C5B-FA5F389726D4}" srcOrd="0" destOrd="0" presId="urn:microsoft.com/office/officeart/2005/8/layout/cycle2"/>
    <dgm:cxn modelId="{C9566233-2E82-42CD-9100-9462DFE944D5}" srcId="{B7B81A1D-FE48-439D-B70B-670BF383ACE9}" destId="{044C7860-01C2-4A6C-8992-158ACCC87352}" srcOrd="5" destOrd="0" parTransId="{A7AAAAC2-ECEF-4370-8D94-C58AD52BFEDC}" sibTransId="{C1E820C8-7D6A-4FA6-8323-4385A985047E}"/>
    <dgm:cxn modelId="{50558978-FB4F-4CA2-91B2-031D79889A21}" type="presOf" srcId="{C1E820C8-7D6A-4FA6-8323-4385A985047E}" destId="{BE8E0ED4-D4E8-47F1-BF58-9AAFD624EED1}" srcOrd="1" destOrd="0" presId="urn:microsoft.com/office/officeart/2005/8/layout/cycle2"/>
    <dgm:cxn modelId="{EA46F74C-16B1-4719-9DDE-E7558EAF5BA3}" type="presOf" srcId="{044C7860-01C2-4A6C-8992-158ACCC87352}" destId="{9C473C65-7237-4080-B203-E1AEADB6E462}" srcOrd="0" destOrd="0" presId="urn:microsoft.com/office/officeart/2005/8/layout/cycle2"/>
    <dgm:cxn modelId="{7F3CBABC-489E-4D2B-A75F-2C068671D855}" type="presOf" srcId="{22DB3EE1-ED00-4438-975C-C7CD95C09C4A}" destId="{0E9744D6-3D10-43C3-B7AE-22473B0E7747}" srcOrd="1" destOrd="0" presId="urn:microsoft.com/office/officeart/2005/8/layout/cycle2"/>
    <dgm:cxn modelId="{7A2C08C0-552A-4FF5-BC24-3304B63483D0}" type="presOf" srcId="{97BBF4AD-AC25-4A6A-9E54-D9AD2E299681}" destId="{D328E887-2901-405A-A186-96E7616AFD33}" srcOrd="1" destOrd="0" presId="urn:microsoft.com/office/officeart/2005/8/layout/cycle2"/>
    <dgm:cxn modelId="{3E8F6DAE-9911-45AC-AEB7-3F6F9562A478}" type="presOf" srcId="{FCB9C82F-BE8F-4E5A-BE3F-D38645196299}" destId="{917A6C17-2914-4911-9AC4-77A5F76645C7}" srcOrd="0" destOrd="0" presId="urn:microsoft.com/office/officeart/2005/8/layout/cycle2"/>
    <dgm:cxn modelId="{4E8843F8-D802-492F-8298-74EF197513CC}" type="presOf" srcId="{1AD927F6-A703-44A4-8BE7-F3CF9CF5B10C}" destId="{178C97CB-DF16-4A20-8556-F9C7692ABB23}" srcOrd="0" destOrd="0" presId="urn:microsoft.com/office/officeart/2005/8/layout/cycle2"/>
    <dgm:cxn modelId="{C60606F9-80B9-4697-8D62-7216F9F53E46}" type="presOf" srcId="{EE960208-0B51-4089-9C4B-45342669B322}" destId="{75B95E9F-F370-4165-A96E-F575EA7E82B8}" srcOrd="0" destOrd="0" presId="urn:microsoft.com/office/officeart/2005/8/layout/cycle2"/>
    <dgm:cxn modelId="{1C89C2AF-DEBD-46D0-A7A2-13832B40C597}" type="presOf" srcId="{97BBF4AD-AC25-4A6A-9E54-D9AD2E299681}" destId="{3C9F1E65-39D5-413F-8E33-ECDC19ADF915}" srcOrd="0" destOrd="0" presId="urn:microsoft.com/office/officeart/2005/8/layout/cycle2"/>
    <dgm:cxn modelId="{274576AA-B678-450E-8970-223847522950}" type="presParOf" srcId="{EA175922-2D01-405D-AB4E-210491E5AEBE}" destId="{917A6C17-2914-4911-9AC4-77A5F76645C7}" srcOrd="0" destOrd="0" presId="urn:microsoft.com/office/officeart/2005/8/layout/cycle2"/>
    <dgm:cxn modelId="{7990C7B3-7BFF-4E8C-A33A-F2EEE871B1AB}" type="presParOf" srcId="{EA175922-2D01-405D-AB4E-210491E5AEBE}" destId="{3C9F1E65-39D5-413F-8E33-ECDC19ADF915}" srcOrd="1" destOrd="0" presId="urn:microsoft.com/office/officeart/2005/8/layout/cycle2"/>
    <dgm:cxn modelId="{34302219-A57A-406A-8396-09E451F3C0DD}" type="presParOf" srcId="{3C9F1E65-39D5-413F-8E33-ECDC19ADF915}" destId="{D328E887-2901-405A-A186-96E7616AFD33}" srcOrd="0" destOrd="0" presId="urn:microsoft.com/office/officeart/2005/8/layout/cycle2"/>
    <dgm:cxn modelId="{E26DE6AF-E205-465C-8615-AD07670256CD}" type="presParOf" srcId="{EA175922-2D01-405D-AB4E-210491E5AEBE}" destId="{75B95E9F-F370-4165-A96E-F575EA7E82B8}" srcOrd="2" destOrd="0" presId="urn:microsoft.com/office/officeart/2005/8/layout/cycle2"/>
    <dgm:cxn modelId="{C37DFB55-EEA3-4E24-ACF7-9D93F31CA155}" type="presParOf" srcId="{EA175922-2D01-405D-AB4E-210491E5AEBE}" destId="{236F8947-F085-4E6B-938F-42AB205A6719}" srcOrd="3" destOrd="0" presId="urn:microsoft.com/office/officeart/2005/8/layout/cycle2"/>
    <dgm:cxn modelId="{8B951878-DE03-4513-ABF9-DE18AEEFD482}" type="presParOf" srcId="{236F8947-F085-4E6B-938F-42AB205A6719}" destId="{489FD850-0259-4E7D-BCB6-2F9CC5B70D20}" srcOrd="0" destOrd="0" presId="urn:microsoft.com/office/officeart/2005/8/layout/cycle2"/>
    <dgm:cxn modelId="{19FFC8E8-6908-4F98-9949-F8B6C72EF294}" type="presParOf" srcId="{EA175922-2D01-405D-AB4E-210491E5AEBE}" destId="{838F4404-3CB0-4289-8C5B-FA5F389726D4}" srcOrd="4" destOrd="0" presId="urn:microsoft.com/office/officeart/2005/8/layout/cycle2"/>
    <dgm:cxn modelId="{9484012C-ED07-4EDF-82CB-199897C2F186}" type="presParOf" srcId="{EA175922-2D01-405D-AB4E-210491E5AEBE}" destId="{063CC3F5-6DA8-4B84-9753-51A9C94601CD}" srcOrd="5" destOrd="0" presId="urn:microsoft.com/office/officeart/2005/8/layout/cycle2"/>
    <dgm:cxn modelId="{DC52D3BC-A456-486A-A38E-D839BB55F615}" type="presParOf" srcId="{063CC3F5-6DA8-4B84-9753-51A9C94601CD}" destId="{F1CDA8C0-FF5F-4FC7-B690-04A4FC74BE51}" srcOrd="0" destOrd="0" presId="urn:microsoft.com/office/officeart/2005/8/layout/cycle2"/>
    <dgm:cxn modelId="{EFF8C5B0-A306-4140-A4D2-F62C45616860}" type="presParOf" srcId="{EA175922-2D01-405D-AB4E-210491E5AEBE}" destId="{6F30E600-9D89-42C5-90D4-1C684611DA6A}" srcOrd="6" destOrd="0" presId="urn:microsoft.com/office/officeart/2005/8/layout/cycle2"/>
    <dgm:cxn modelId="{149FDD86-DA58-4F00-8994-C4A2D70B65AE}" type="presParOf" srcId="{EA175922-2D01-405D-AB4E-210491E5AEBE}" destId="{4223AD6E-262E-444C-8A2A-BF2FA8400F72}" srcOrd="7" destOrd="0" presId="urn:microsoft.com/office/officeart/2005/8/layout/cycle2"/>
    <dgm:cxn modelId="{83F40CAF-3DE1-442D-B8C1-7A5682AB8549}" type="presParOf" srcId="{4223AD6E-262E-444C-8A2A-BF2FA8400F72}" destId="{0E9744D6-3D10-43C3-B7AE-22473B0E7747}" srcOrd="0" destOrd="0" presId="urn:microsoft.com/office/officeart/2005/8/layout/cycle2"/>
    <dgm:cxn modelId="{74CDF4CF-9039-4347-8C3F-ACF1D30A80EB}" type="presParOf" srcId="{EA175922-2D01-405D-AB4E-210491E5AEBE}" destId="{C14FFD0B-F0D3-4D97-B81D-B4133E1370D6}" srcOrd="8" destOrd="0" presId="urn:microsoft.com/office/officeart/2005/8/layout/cycle2"/>
    <dgm:cxn modelId="{64F0EE35-8751-440C-84FA-545BFF657434}" type="presParOf" srcId="{EA175922-2D01-405D-AB4E-210491E5AEBE}" destId="{178C97CB-DF16-4A20-8556-F9C7692ABB23}" srcOrd="9" destOrd="0" presId="urn:microsoft.com/office/officeart/2005/8/layout/cycle2"/>
    <dgm:cxn modelId="{D28249D8-BFC9-452F-81D0-E8FFD8377D07}" type="presParOf" srcId="{178C97CB-DF16-4A20-8556-F9C7692ABB23}" destId="{B298B59B-FEAD-43AA-B989-AE1F9BF1F3F9}" srcOrd="0" destOrd="0" presId="urn:microsoft.com/office/officeart/2005/8/layout/cycle2"/>
    <dgm:cxn modelId="{8C032DCD-5126-41A5-BD17-4A26B512FCCC}" type="presParOf" srcId="{EA175922-2D01-405D-AB4E-210491E5AEBE}" destId="{9C473C65-7237-4080-B203-E1AEADB6E462}" srcOrd="10" destOrd="0" presId="urn:microsoft.com/office/officeart/2005/8/layout/cycle2"/>
    <dgm:cxn modelId="{2E26F098-0E67-43E1-B760-8B95AEDDC02C}" type="presParOf" srcId="{EA175922-2D01-405D-AB4E-210491E5AEBE}" destId="{CED893CA-2A3C-407C-8F4B-608681CCD5D5}" srcOrd="11" destOrd="0" presId="urn:microsoft.com/office/officeart/2005/8/layout/cycle2"/>
    <dgm:cxn modelId="{C6E1B7EA-799E-4558-AA46-64A3163FDED8}" type="presParOf" srcId="{CED893CA-2A3C-407C-8F4B-608681CCD5D5}" destId="{BE8E0ED4-D4E8-47F1-BF58-9AAFD624EED1}" srcOrd="0" destOrd="0" presId="urn:microsoft.com/office/officeart/2005/8/layout/cycle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02F3BA6-FFC4-4821-8CA0-D1FEF4D9AEFF}"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DBFF1913-5FEA-4865-94D8-31243CF163EA}">
      <dgm:prSet phldrT="[Text]"/>
      <dgm:spPr/>
      <dgm:t>
        <a:bodyPr/>
        <a:lstStyle/>
        <a:p>
          <a:r>
            <a:rPr lang="en-US" dirty="0" smtClean="0"/>
            <a:t>crowdsourcing</a:t>
          </a:r>
          <a:endParaRPr lang="en-US" dirty="0"/>
        </a:p>
      </dgm:t>
    </dgm:pt>
    <dgm:pt modelId="{23AC2F7B-8726-43A9-BC8F-41E67C0777EB}" type="parTrans" cxnId="{B4FBC854-8455-4780-94B7-F0E81D789AFC}">
      <dgm:prSet/>
      <dgm:spPr/>
      <dgm:t>
        <a:bodyPr/>
        <a:lstStyle/>
        <a:p>
          <a:endParaRPr lang="en-US"/>
        </a:p>
      </dgm:t>
    </dgm:pt>
    <dgm:pt modelId="{76ABF792-DEC2-4C01-B0F3-DF513334889C}" type="sibTrans" cxnId="{B4FBC854-8455-4780-94B7-F0E81D789AFC}">
      <dgm:prSet/>
      <dgm:spPr/>
      <dgm:t>
        <a:bodyPr/>
        <a:lstStyle/>
        <a:p>
          <a:endParaRPr lang="en-US"/>
        </a:p>
      </dgm:t>
    </dgm:pt>
    <dgm:pt modelId="{B266D8FE-D2F3-4216-91CB-1EB7530556A9}">
      <dgm:prSet phldrT="[Text]" custT="1"/>
      <dgm:spPr/>
      <dgm:t>
        <a:bodyPr/>
        <a:lstStyle/>
        <a:p>
          <a:r>
            <a:rPr lang="en-US" sz="1600" b="1" dirty="0" smtClean="0"/>
            <a:t>It is a way of opening up collabora­tion to people connected on the internet to form a kind of online community.</a:t>
          </a:r>
          <a:endParaRPr lang="en-US" sz="1600" b="1" dirty="0"/>
        </a:p>
      </dgm:t>
    </dgm:pt>
    <dgm:pt modelId="{0E136102-A091-4133-8F3B-448707549696}" type="parTrans" cxnId="{7A6D1110-94A6-4AA3-90E2-6ABAEA3154B7}">
      <dgm:prSet/>
      <dgm:spPr/>
      <dgm:t>
        <a:bodyPr/>
        <a:lstStyle/>
        <a:p>
          <a:endParaRPr lang="en-US"/>
        </a:p>
      </dgm:t>
    </dgm:pt>
    <dgm:pt modelId="{038D2F95-33FF-48F4-8F17-52D9961EE6EE}" type="sibTrans" cxnId="{7A6D1110-94A6-4AA3-90E2-6ABAEA3154B7}">
      <dgm:prSet/>
      <dgm:spPr/>
      <dgm:t>
        <a:bodyPr/>
        <a:lstStyle/>
        <a:p>
          <a:endParaRPr lang="en-US"/>
        </a:p>
      </dgm:t>
    </dgm:pt>
    <dgm:pt modelId="{C9AB9FFD-5889-41C7-AD42-BD2B70ED90AA}">
      <dgm:prSet phldrT="[Text]"/>
      <dgm:spPr/>
      <dgm:t>
        <a:bodyPr/>
        <a:lstStyle/>
        <a:p>
          <a:r>
            <a:rPr lang="en-US" dirty="0" smtClean="0"/>
            <a:t>open innovation</a:t>
          </a:r>
          <a:endParaRPr lang="en-US" dirty="0"/>
        </a:p>
      </dgm:t>
    </dgm:pt>
    <dgm:pt modelId="{EFB4B785-0626-408B-83C1-6944BA8641B0}" type="parTrans" cxnId="{0668330F-44B7-4CBF-80D3-2A5840221687}">
      <dgm:prSet/>
      <dgm:spPr/>
      <dgm:t>
        <a:bodyPr/>
        <a:lstStyle/>
        <a:p>
          <a:endParaRPr lang="en-US"/>
        </a:p>
      </dgm:t>
    </dgm:pt>
    <dgm:pt modelId="{2DFF8744-5942-4111-9718-5D2F541C5562}" type="sibTrans" cxnId="{0668330F-44B7-4CBF-80D3-2A5840221687}">
      <dgm:prSet/>
      <dgm:spPr/>
      <dgm:t>
        <a:bodyPr/>
        <a:lstStyle/>
        <a:p>
          <a:endParaRPr lang="en-US"/>
        </a:p>
      </dgm:t>
    </dgm:pt>
    <dgm:pt modelId="{9218E8B7-A69C-4580-959F-6B2C0AEAD9FC}">
      <dgm:prSet phldrT="[Text]" custT="1"/>
      <dgm:spPr/>
      <dgm:t>
        <a:bodyPr/>
        <a:lstStyle/>
        <a:p>
          <a:r>
            <a:rPr lang="en-US" sz="1600" b="1" dirty="0" smtClean="0"/>
            <a:t>links external individuals and organizations with an organization that wishes to generate new ideas, knowledge or to solve problems associ­ated with an innovation</a:t>
          </a:r>
          <a:endParaRPr lang="en-US" sz="1600" b="1" dirty="0"/>
        </a:p>
      </dgm:t>
    </dgm:pt>
    <dgm:pt modelId="{32A30A09-0FF3-45E3-86CD-B46078593353}" type="parTrans" cxnId="{A12CC6E7-E178-44BA-A0FA-F0209873C76B}">
      <dgm:prSet/>
      <dgm:spPr/>
      <dgm:t>
        <a:bodyPr/>
        <a:lstStyle/>
        <a:p>
          <a:endParaRPr lang="en-US"/>
        </a:p>
      </dgm:t>
    </dgm:pt>
    <dgm:pt modelId="{22D7F510-9E85-41E6-A2A4-7005AC99CB2E}" type="sibTrans" cxnId="{A12CC6E7-E178-44BA-A0FA-F0209873C76B}">
      <dgm:prSet/>
      <dgm:spPr/>
      <dgm:t>
        <a:bodyPr/>
        <a:lstStyle/>
        <a:p>
          <a:endParaRPr lang="en-US"/>
        </a:p>
      </dgm:t>
    </dgm:pt>
    <dgm:pt modelId="{8ED4E4BB-B79F-4B1D-8DED-20CC55601865}">
      <dgm:prSet phldrT="[Text]" custT="1"/>
      <dgm:spPr/>
      <dgm:t>
        <a:bodyPr/>
        <a:lstStyle/>
        <a:p>
          <a:r>
            <a:rPr lang="en-US" sz="1600" dirty="0" smtClean="0"/>
            <a:t>open source software (OSS) communities. OSS </a:t>
          </a:r>
          <a:endParaRPr lang="en-US" sz="1600" dirty="0"/>
        </a:p>
      </dgm:t>
    </dgm:pt>
    <dgm:pt modelId="{F0389BBB-1DB3-420E-8AAF-EA29A1CDA321}" type="parTrans" cxnId="{DC744F24-9169-4563-BE9B-E9BE99003C89}">
      <dgm:prSet/>
      <dgm:spPr/>
      <dgm:t>
        <a:bodyPr/>
        <a:lstStyle/>
        <a:p>
          <a:endParaRPr lang="en-US"/>
        </a:p>
      </dgm:t>
    </dgm:pt>
    <dgm:pt modelId="{DEFF1556-B516-4EDE-BE47-C7DE52EB6CF6}" type="sibTrans" cxnId="{DC744F24-9169-4563-BE9B-E9BE99003C89}">
      <dgm:prSet/>
      <dgm:spPr/>
      <dgm:t>
        <a:bodyPr/>
        <a:lstStyle/>
        <a:p>
          <a:endParaRPr lang="en-US"/>
        </a:p>
      </dgm:t>
    </dgm:pt>
    <dgm:pt modelId="{2BF2BBB5-036C-4852-9B0B-94F85AC43852}">
      <dgm:prSet phldrT="[Text]" custT="1"/>
      <dgm:spPr/>
      <dgm:t>
        <a:bodyPr/>
        <a:lstStyle/>
        <a:p>
          <a:r>
            <a:rPr lang="en-US" sz="1600" dirty="0" smtClean="0"/>
            <a:t>The best-known example of this is Wikipedia </a:t>
          </a:r>
          <a:endParaRPr lang="en-US" sz="1600" dirty="0"/>
        </a:p>
      </dgm:t>
    </dgm:pt>
    <dgm:pt modelId="{AADC72E7-8C21-43BD-869B-BAA903197F65}" type="sibTrans" cxnId="{6983F0B9-F59E-4D06-BA06-0C51EBAB2C44}">
      <dgm:prSet/>
      <dgm:spPr/>
      <dgm:t>
        <a:bodyPr/>
        <a:lstStyle/>
        <a:p>
          <a:endParaRPr lang="en-US"/>
        </a:p>
      </dgm:t>
    </dgm:pt>
    <dgm:pt modelId="{B66E50BA-EF2E-4D04-A08C-FECB8E128986}" type="parTrans" cxnId="{6983F0B9-F59E-4D06-BA06-0C51EBAB2C44}">
      <dgm:prSet/>
      <dgm:spPr/>
      <dgm:t>
        <a:bodyPr/>
        <a:lstStyle/>
        <a:p>
          <a:endParaRPr lang="en-US"/>
        </a:p>
      </dgm:t>
    </dgm:pt>
    <dgm:pt modelId="{5C99FBEA-4DEC-4C45-925F-226BF1BE3A1E}" type="pres">
      <dgm:prSet presAssocID="{D02F3BA6-FFC4-4821-8CA0-D1FEF4D9AEFF}" presName="Name0" presStyleCnt="0">
        <dgm:presLayoutVars>
          <dgm:dir/>
          <dgm:animLvl val="lvl"/>
          <dgm:resizeHandles/>
        </dgm:presLayoutVars>
      </dgm:prSet>
      <dgm:spPr/>
    </dgm:pt>
    <dgm:pt modelId="{BAB4BC3E-EB12-4C56-8286-9BE66E3F526E}" type="pres">
      <dgm:prSet presAssocID="{DBFF1913-5FEA-4865-94D8-31243CF163EA}" presName="linNode" presStyleCnt="0"/>
      <dgm:spPr/>
    </dgm:pt>
    <dgm:pt modelId="{AF1FE58C-A3EA-4039-A110-4CA4BEE7E7BA}" type="pres">
      <dgm:prSet presAssocID="{DBFF1913-5FEA-4865-94D8-31243CF163EA}" presName="parentShp" presStyleLbl="node1" presStyleIdx="0" presStyleCnt="2">
        <dgm:presLayoutVars>
          <dgm:bulletEnabled val="1"/>
        </dgm:presLayoutVars>
      </dgm:prSet>
      <dgm:spPr/>
      <dgm:t>
        <a:bodyPr/>
        <a:lstStyle/>
        <a:p>
          <a:endParaRPr lang="en-US"/>
        </a:p>
      </dgm:t>
    </dgm:pt>
    <dgm:pt modelId="{6174CF06-0C83-4BA0-AAEA-C43135DD9F8A}" type="pres">
      <dgm:prSet presAssocID="{DBFF1913-5FEA-4865-94D8-31243CF163EA}" presName="childShp" presStyleLbl="bgAccFollowNode1" presStyleIdx="0" presStyleCnt="2">
        <dgm:presLayoutVars>
          <dgm:bulletEnabled val="1"/>
        </dgm:presLayoutVars>
      </dgm:prSet>
      <dgm:spPr/>
      <dgm:t>
        <a:bodyPr/>
        <a:lstStyle/>
        <a:p>
          <a:endParaRPr lang="en-US"/>
        </a:p>
      </dgm:t>
    </dgm:pt>
    <dgm:pt modelId="{826550C5-E922-4C0A-8EE8-BBC02BF5ADF3}" type="pres">
      <dgm:prSet presAssocID="{76ABF792-DEC2-4C01-B0F3-DF513334889C}" presName="spacing" presStyleCnt="0"/>
      <dgm:spPr/>
    </dgm:pt>
    <dgm:pt modelId="{EB1BF717-9A0C-4189-A298-68D703B16545}" type="pres">
      <dgm:prSet presAssocID="{C9AB9FFD-5889-41C7-AD42-BD2B70ED90AA}" presName="linNode" presStyleCnt="0"/>
      <dgm:spPr/>
    </dgm:pt>
    <dgm:pt modelId="{02A3530A-67F2-473C-89C3-F6E2006132C4}" type="pres">
      <dgm:prSet presAssocID="{C9AB9FFD-5889-41C7-AD42-BD2B70ED90AA}" presName="parentShp" presStyleLbl="node1" presStyleIdx="1" presStyleCnt="2">
        <dgm:presLayoutVars>
          <dgm:bulletEnabled val="1"/>
        </dgm:presLayoutVars>
      </dgm:prSet>
      <dgm:spPr/>
      <dgm:t>
        <a:bodyPr/>
        <a:lstStyle/>
        <a:p>
          <a:endParaRPr lang="en-US"/>
        </a:p>
      </dgm:t>
    </dgm:pt>
    <dgm:pt modelId="{C666E2B7-8222-46FB-B5E9-B255E8F074F8}" type="pres">
      <dgm:prSet presAssocID="{C9AB9FFD-5889-41C7-AD42-BD2B70ED90AA}" presName="childShp" presStyleLbl="bgAccFollowNode1" presStyleIdx="1" presStyleCnt="2">
        <dgm:presLayoutVars>
          <dgm:bulletEnabled val="1"/>
        </dgm:presLayoutVars>
      </dgm:prSet>
      <dgm:spPr/>
      <dgm:t>
        <a:bodyPr/>
        <a:lstStyle/>
        <a:p>
          <a:endParaRPr lang="en-US"/>
        </a:p>
      </dgm:t>
    </dgm:pt>
  </dgm:ptLst>
  <dgm:cxnLst>
    <dgm:cxn modelId="{7A6D1110-94A6-4AA3-90E2-6ABAEA3154B7}" srcId="{DBFF1913-5FEA-4865-94D8-31243CF163EA}" destId="{B266D8FE-D2F3-4216-91CB-1EB7530556A9}" srcOrd="0" destOrd="0" parTransId="{0E136102-A091-4133-8F3B-448707549696}" sibTransId="{038D2F95-33FF-48F4-8F17-52D9961EE6EE}"/>
    <dgm:cxn modelId="{A12CC6E7-E178-44BA-A0FA-F0209873C76B}" srcId="{C9AB9FFD-5889-41C7-AD42-BD2B70ED90AA}" destId="{9218E8B7-A69C-4580-959F-6B2C0AEAD9FC}" srcOrd="0" destOrd="0" parTransId="{32A30A09-0FF3-45E3-86CD-B46078593353}" sibTransId="{22D7F510-9E85-41E6-A2A4-7005AC99CB2E}"/>
    <dgm:cxn modelId="{FB065573-1CB5-4074-8A7E-158C7590C24E}" type="presOf" srcId="{D02F3BA6-FFC4-4821-8CA0-D1FEF4D9AEFF}" destId="{5C99FBEA-4DEC-4C45-925F-226BF1BE3A1E}" srcOrd="0" destOrd="0" presId="urn:microsoft.com/office/officeart/2005/8/layout/vList6"/>
    <dgm:cxn modelId="{262BA8E1-CDBB-4B63-83DC-C3D243B6D9F6}" type="presOf" srcId="{8ED4E4BB-B79F-4B1D-8DED-20CC55601865}" destId="{C666E2B7-8222-46FB-B5E9-B255E8F074F8}" srcOrd="0" destOrd="1" presId="urn:microsoft.com/office/officeart/2005/8/layout/vList6"/>
    <dgm:cxn modelId="{B4FBC854-8455-4780-94B7-F0E81D789AFC}" srcId="{D02F3BA6-FFC4-4821-8CA0-D1FEF4D9AEFF}" destId="{DBFF1913-5FEA-4865-94D8-31243CF163EA}" srcOrd="0" destOrd="0" parTransId="{23AC2F7B-8726-43A9-BC8F-41E67C0777EB}" sibTransId="{76ABF792-DEC2-4C01-B0F3-DF513334889C}"/>
    <dgm:cxn modelId="{DC52A6AA-4F39-4B7A-B00B-B58DE8F41011}" type="presOf" srcId="{C9AB9FFD-5889-41C7-AD42-BD2B70ED90AA}" destId="{02A3530A-67F2-473C-89C3-F6E2006132C4}" srcOrd="0" destOrd="0" presId="urn:microsoft.com/office/officeart/2005/8/layout/vList6"/>
    <dgm:cxn modelId="{783723F7-8FD2-4AAA-B268-E3F40E59FB38}" type="presOf" srcId="{B266D8FE-D2F3-4216-91CB-1EB7530556A9}" destId="{6174CF06-0C83-4BA0-AAEA-C43135DD9F8A}" srcOrd="0" destOrd="0" presId="urn:microsoft.com/office/officeart/2005/8/layout/vList6"/>
    <dgm:cxn modelId="{6983F0B9-F59E-4D06-BA06-0C51EBAB2C44}" srcId="{DBFF1913-5FEA-4865-94D8-31243CF163EA}" destId="{2BF2BBB5-036C-4852-9B0B-94F85AC43852}" srcOrd="1" destOrd="0" parTransId="{B66E50BA-EF2E-4D04-A08C-FECB8E128986}" sibTransId="{AADC72E7-8C21-43BD-869B-BAA903197F65}"/>
    <dgm:cxn modelId="{12C6006F-804C-4CAC-AC1D-B86FAB3678C4}" type="presOf" srcId="{2BF2BBB5-036C-4852-9B0B-94F85AC43852}" destId="{6174CF06-0C83-4BA0-AAEA-C43135DD9F8A}" srcOrd="0" destOrd="1" presId="urn:microsoft.com/office/officeart/2005/8/layout/vList6"/>
    <dgm:cxn modelId="{0668330F-44B7-4CBF-80D3-2A5840221687}" srcId="{D02F3BA6-FFC4-4821-8CA0-D1FEF4D9AEFF}" destId="{C9AB9FFD-5889-41C7-AD42-BD2B70ED90AA}" srcOrd="1" destOrd="0" parTransId="{EFB4B785-0626-408B-83C1-6944BA8641B0}" sibTransId="{2DFF8744-5942-4111-9718-5D2F541C5562}"/>
    <dgm:cxn modelId="{DDE98CAA-FEB9-440E-BC72-ED9682B2273C}" type="presOf" srcId="{9218E8B7-A69C-4580-959F-6B2C0AEAD9FC}" destId="{C666E2B7-8222-46FB-B5E9-B255E8F074F8}" srcOrd="0" destOrd="0" presId="urn:microsoft.com/office/officeart/2005/8/layout/vList6"/>
    <dgm:cxn modelId="{DC744F24-9169-4563-BE9B-E9BE99003C89}" srcId="{C9AB9FFD-5889-41C7-AD42-BD2B70ED90AA}" destId="{8ED4E4BB-B79F-4B1D-8DED-20CC55601865}" srcOrd="1" destOrd="0" parTransId="{F0389BBB-1DB3-420E-8AAF-EA29A1CDA321}" sibTransId="{DEFF1556-B516-4EDE-BE47-C7DE52EB6CF6}"/>
    <dgm:cxn modelId="{17B56710-BC14-466D-A067-CE529FF8CD6D}" type="presOf" srcId="{DBFF1913-5FEA-4865-94D8-31243CF163EA}" destId="{AF1FE58C-A3EA-4039-A110-4CA4BEE7E7BA}" srcOrd="0" destOrd="0" presId="urn:microsoft.com/office/officeart/2005/8/layout/vList6"/>
    <dgm:cxn modelId="{5074CFDF-FC30-41CC-8622-B571112522FD}" type="presParOf" srcId="{5C99FBEA-4DEC-4C45-925F-226BF1BE3A1E}" destId="{BAB4BC3E-EB12-4C56-8286-9BE66E3F526E}" srcOrd="0" destOrd="0" presId="urn:microsoft.com/office/officeart/2005/8/layout/vList6"/>
    <dgm:cxn modelId="{45DF13E6-467E-40A7-A23F-5E1DCD9C08BD}" type="presParOf" srcId="{BAB4BC3E-EB12-4C56-8286-9BE66E3F526E}" destId="{AF1FE58C-A3EA-4039-A110-4CA4BEE7E7BA}" srcOrd="0" destOrd="0" presId="urn:microsoft.com/office/officeart/2005/8/layout/vList6"/>
    <dgm:cxn modelId="{5FCEBAF0-2043-4C43-87F5-1FEA705888F6}" type="presParOf" srcId="{BAB4BC3E-EB12-4C56-8286-9BE66E3F526E}" destId="{6174CF06-0C83-4BA0-AAEA-C43135DD9F8A}" srcOrd="1" destOrd="0" presId="urn:microsoft.com/office/officeart/2005/8/layout/vList6"/>
    <dgm:cxn modelId="{07DAEC5C-F6A4-4B92-8738-289BE3BF0384}" type="presParOf" srcId="{5C99FBEA-4DEC-4C45-925F-226BF1BE3A1E}" destId="{826550C5-E922-4C0A-8EE8-BBC02BF5ADF3}" srcOrd="1" destOrd="0" presId="urn:microsoft.com/office/officeart/2005/8/layout/vList6"/>
    <dgm:cxn modelId="{A3D8CC1E-79B8-4AE2-B1D1-9E4B6C5A1570}" type="presParOf" srcId="{5C99FBEA-4DEC-4C45-925F-226BF1BE3A1E}" destId="{EB1BF717-9A0C-4189-A298-68D703B16545}" srcOrd="2" destOrd="0" presId="urn:microsoft.com/office/officeart/2005/8/layout/vList6"/>
    <dgm:cxn modelId="{5F2791A5-BB0A-4707-9CC5-80B01778C2EE}" type="presParOf" srcId="{EB1BF717-9A0C-4189-A298-68D703B16545}" destId="{02A3530A-67F2-473C-89C3-F6E2006132C4}" srcOrd="0" destOrd="0" presId="urn:microsoft.com/office/officeart/2005/8/layout/vList6"/>
    <dgm:cxn modelId="{AC3ECCDE-25FA-4665-9C65-CC03AD59E782}" type="presParOf" srcId="{EB1BF717-9A0C-4189-A298-68D703B16545}" destId="{C666E2B7-8222-46FB-B5E9-B255E8F074F8}" srcOrd="1" destOrd="0" presId="urn:microsoft.com/office/officeart/2005/8/layout/vList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7A6C17-2914-4911-9AC4-77A5F76645C7}">
      <dsp:nvSpPr>
        <dsp:cNvPr id="0" name=""/>
        <dsp:cNvSpPr/>
      </dsp:nvSpPr>
      <dsp:spPr>
        <a:xfrm>
          <a:off x="2888023" y="1379"/>
          <a:ext cx="1026336" cy="10263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t>Customers</a:t>
          </a:r>
          <a:endParaRPr lang="en-US" sz="1200" kern="1200" dirty="0"/>
        </a:p>
      </dsp:txBody>
      <dsp:txXfrm>
        <a:off x="3038326" y="151682"/>
        <a:ext cx="725730" cy="725730"/>
      </dsp:txXfrm>
    </dsp:sp>
    <dsp:sp modelId="{3C9F1E65-39D5-413F-8E33-ECDC19ADF915}">
      <dsp:nvSpPr>
        <dsp:cNvPr id="0" name=""/>
        <dsp:cNvSpPr/>
      </dsp:nvSpPr>
      <dsp:spPr>
        <a:xfrm rot="1800000">
          <a:off x="3925166" y="722389"/>
          <a:ext cx="271997" cy="34638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3930632" y="771267"/>
        <a:ext cx="190398" cy="207832"/>
      </dsp:txXfrm>
    </dsp:sp>
    <dsp:sp modelId="{75B95E9F-F370-4165-A96E-F575EA7E82B8}">
      <dsp:nvSpPr>
        <dsp:cNvPr id="0" name=""/>
        <dsp:cNvSpPr/>
      </dsp:nvSpPr>
      <dsp:spPr>
        <a:xfrm>
          <a:off x="4221304" y="771149"/>
          <a:ext cx="1026336" cy="10263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US" sz="900" kern="1200" dirty="0" smtClean="0"/>
            <a:t>Employees</a:t>
          </a:r>
          <a:endParaRPr lang="en-US" sz="900" kern="1200" dirty="0"/>
        </a:p>
      </dsp:txBody>
      <dsp:txXfrm>
        <a:off x="4371607" y="921452"/>
        <a:ext cx="725730" cy="725730"/>
      </dsp:txXfrm>
    </dsp:sp>
    <dsp:sp modelId="{236F8947-F085-4E6B-938F-42AB205A6719}">
      <dsp:nvSpPr>
        <dsp:cNvPr id="0" name=""/>
        <dsp:cNvSpPr/>
      </dsp:nvSpPr>
      <dsp:spPr>
        <a:xfrm rot="5400000">
          <a:off x="4598473" y="1873195"/>
          <a:ext cx="271997" cy="34638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4639273" y="1901674"/>
        <a:ext cx="190398" cy="207832"/>
      </dsp:txXfrm>
    </dsp:sp>
    <dsp:sp modelId="{838F4404-3CB0-4289-8C5B-FA5F389726D4}">
      <dsp:nvSpPr>
        <dsp:cNvPr id="0" name=""/>
        <dsp:cNvSpPr/>
      </dsp:nvSpPr>
      <dsp:spPr>
        <a:xfrm>
          <a:off x="4221304" y="2310689"/>
          <a:ext cx="1026336" cy="10263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US" sz="900" kern="1200" dirty="0" smtClean="0"/>
            <a:t>Competitive intelligence</a:t>
          </a:r>
          <a:endParaRPr lang="en-US" sz="900" kern="1200" dirty="0"/>
        </a:p>
      </dsp:txBody>
      <dsp:txXfrm>
        <a:off x="4371607" y="2460992"/>
        <a:ext cx="725730" cy="725730"/>
      </dsp:txXfrm>
    </dsp:sp>
    <dsp:sp modelId="{063CC3F5-6DA8-4B84-9753-51A9C94601CD}">
      <dsp:nvSpPr>
        <dsp:cNvPr id="0" name=""/>
        <dsp:cNvSpPr/>
      </dsp:nvSpPr>
      <dsp:spPr>
        <a:xfrm rot="9000000">
          <a:off x="3938500" y="3031699"/>
          <a:ext cx="271997" cy="34638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10800000">
        <a:off x="4014633" y="3080577"/>
        <a:ext cx="190398" cy="207832"/>
      </dsp:txXfrm>
    </dsp:sp>
    <dsp:sp modelId="{6F30E600-9D89-42C5-90D4-1C684611DA6A}">
      <dsp:nvSpPr>
        <dsp:cNvPr id="0" name=""/>
        <dsp:cNvSpPr/>
      </dsp:nvSpPr>
      <dsp:spPr>
        <a:xfrm>
          <a:off x="2888023" y="3080459"/>
          <a:ext cx="1026336" cy="10263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US" sz="900" kern="1200" dirty="0" smtClean="0"/>
            <a:t>Supplier/vendors</a:t>
          </a:r>
          <a:endParaRPr lang="en-US" sz="900" kern="1200" dirty="0"/>
        </a:p>
      </dsp:txBody>
      <dsp:txXfrm>
        <a:off x="3038326" y="3230762"/>
        <a:ext cx="725730" cy="725730"/>
      </dsp:txXfrm>
    </dsp:sp>
    <dsp:sp modelId="{4223AD6E-262E-444C-8A2A-BF2FA8400F72}">
      <dsp:nvSpPr>
        <dsp:cNvPr id="0" name=""/>
        <dsp:cNvSpPr/>
      </dsp:nvSpPr>
      <dsp:spPr>
        <a:xfrm rot="12600000">
          <a:off x="2605219" y="3039397"/>
          <a:ext cx="271997" cy="34638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10800000">
        <a:off x="2681352" y="3129075"/>
        <a:ext cx="190398" cy="207832"/>
      </dsp:txXfrm>
    </dsp:sp>
    <dsp:sp modelId="{C14FFD0B-F0D3-4D97-B81D-B4133E1370D6}">
      <dsp:nvSpPr>
        <dsp:cNvPr id="0" name=""/>
        <dsp:cNvSpPr/>
      </dsp:nvSpPr>
      <dsp:spPr>
        <a:xfrm>
          <a:off x="1554743" y="2310689"/>
          <a:ext cx="1026336" cy="10263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US" sz="900" kern="1200" dirty="0" smtClean="0"/>
            <a:t>Academic partners</a:t>
          </a:r>
          <a:endParaRPr lang="en-US" sz="900" kern="1200" dirty="0"/>
        </a:p>
      </dsp:txBody>
      <dsp:txXfrm>
        <a:off x="1705046" y="2460992"/>
        <a:ext cx="725730" cy="725730"/>
      </dsp:txXfrm>
    </dsp:sp>
    <dsp:sp modelId="{178C97CB-DF16-4A20-8556-F9C7692ABB23}">
      <dsp:nvSpPr>
        <dsp:cNvPr id="0" name=""/>
        <dsp:cNvSpPr/>
      </dsp:nvSpPr>
      <dsp:spPr>
        <a:xfrm rot="16200000">
          <a:off x="1931912" y="1888591"/>
          <a:ext cx="271997" cy="34638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1972712" y="1998669"/>
        <a:ext cx="190398" cy="207832"/>
      </dsp:txXfrm>
    </dsp:sp>
    <dsp:sp modelId="{9C473C65-7237-4080-B203-E1AEADB6E462}">
      <dsp:nvSpPr>
        <dsp:cNvPr id="0" name=""/>
        <dsp:cNvSpPr/>
      </dsp:nvSpPr>
      <dsp:spPr>
        <a:xfrm>
          <a:off x="1554743" y="771149"/>
          <a:ext cx="1026336" cy="10263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US" sz="900" kern="1200" dirty="0" smtClean="0"/>
            <a:t>Industry analysts</a:t>
          </a:r>
          <a:endParaRPr lang="en-US" sz="900" kern="1200" dirty="0"/>
        </a:p>
      </dsp:txBody>
      <dsp:txXfrm>
        <a:off x="1705046" y="921452"/>
        <a:ext cx="725730" cy="725730"/>
      </dsp:txXfrm>
    </dsp:sp>
    <dsp:sp modelId="{CED893CA-2A3C-407C-8F4B-608681CCD5D5}">
      <dsp:nvSpPr>
        <dsp:cNvPr id="0" name=""/>
        <dsp:cNvSpPr/>
      </dsp:nvSpPr>
      <dsp:spPr>
        <a:xfrm rot="19800000">
          <a:off x="2591886" y="730087"/>
          <a:ext cx="271997" cy="34638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2597352" y="819765"/>
        <a:ext cx="190398" cy="2078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74CF06-0C83-4BA0-AAEA-C43135DD9F8A}">
      <dsp:nvSpPr>
        <dsp:cNvPr id="0" name=""/>
        <dsp:cNvSpPr/>
      </dsp:nvSpPr>
      <dsp:spPr>
        <a:xfrm>
          <a:off x="3596640" y="380"/>
          <a:ext cx="5394960" cy="1483320"/>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b="1" kern="1200" dirty="0" smtClean="0"/>
            <a:t>It is a way of opening up collabora­tion to people connected on the internet to form a kind of online community.</a:t>
          </a:r>
          <a:endParaRPr lang="en-US" sz="1600" b="1" kern="1200" dirty="0"/>
        </a:p>
        <a:p>
          <a:pPr marL="171450" lvl="1" indent="-171450" algn="l" defTabSz="711200">
            <a:lnSpc>
              <a:spcPct val="90000"/>
            </a:lnSpc>
            <a:spcBef>
              <a:spcPct val="0"/>
            </a:spcBef>
            <a:spcAft>
              <a:spcPct val="15000"/>
            </a:spcAft>
            <a:buChar char="••"/>
          </a:pPr>
          <a:r>
            <a:rPr lang="en-US" sz="1600" kern="1200" dirty="0" smtClean="0"/>
            <a:t>The best-known example of this is Wikipedia </a:t>
          </a:r>
          <a:endParaRPr lang="en-US" sz="1600" kern="1200" dirty="0"/>
        </a:p>
      </dsp:txBody>
      <dsp:txXfrm>
        <a:off x="3596640" y="185795"/>
        <a:ext cx="4838715" cy="1112490"/>
      </dsp:txXfrm>
    </dsp:sp>
    <dsp:sp modelId="{AF1FE58C-A3EA-4039-A110-4CA4BEE7E7BA}">
      <dsp:nvSpPr>
        <dsp:cNvPr id="0" name=""/>
        <dsp:cNvSpPr/>
      </dsp:nvSpPr>
      <dsp:spPr>
        <a:xfrm>
          <a:off x="0" y="380"/>
          <a:ext cx="3596640" cy="1483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lvl="0" algn="ctr" defTabSz="1733550">
            <a:lnSpc>
              <a:spcPct val="90000"/>
            </a:lnSpc>
            <a:spcBef>
              <a:spcPct val="0"/>
            </a:spcBef>
            <a:spcAft>
              <a:spcPct val="35000"/>
            </a:spcAft>
          </a:pPr>
          <a:r>
            <a:rPr lang="en-US" sz="3900" kern="1200" dirty="0" smtClean="0"/>
            <a:t>crowdsourcing</a:t>
          </a:r>
          <a:endParaRPr lang="en-US" sz="3900" kern="1200" dirty="0"/>
        </a:p>
      </dsp:txBody>
      <dsp:txXfrm>
        <a:off x="72410" y="72790"/>
        <a:ext cx="3451820" cy="1338500"/>
      </dsp:txXfrm>
    </dsp:sp>
    <dsp:sp modelId="{C666E2B7-8222-46FB-B5E9-B255E8F074F8}">
      <dsp:nvSpPr>
        <dsp:cNvPr id="0" name=""/>
        <dsp:cNvSpPr/>
      </dsp:nvSpPr>
      <dsp:spPr>
        <a:xfrm>
          <a:off x="3596640" y="1632032"/>
          <a:ext cx="5394960" cy="1483320"/>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b="1" kern="1200" dirty="0" smtClean="0"/>
            <a:t>links external individuals and organizations with an organization that wishes to generate new ideas, knowledge or to solve problems associ­ated with an innovation</a:t>
          </a:r>
          <a:endParaRPr lang="en-US" sz="1600" b="1" kern="1200" dirty="0"/>
        </a:p>
        <a:p>
          <a:pPr marL="171450" lvl="1" indent="-171450" algn="l" defTabSz="711200">
            <a:lnSpc>
              <a:spcPct val="90000"/>
            </a:lnSpc>
            <a:spcBef>
              <a:spcPct val="0"/>
            </a:spcBef>
            <a:spcAft>
              <a:spcPct val="15000"/>
            </a:spcAft>
            <a:buChar char="••"/>
          </a:pPr>
          <a:r>
            <a:rPr lang="en-US" sz="1600" kern="1200" dirty="0" smtClean="0"/>
            <a:t>open source software (OSS) communities. OSS </a:t>
          </a:r>
          <a:endParaRPr lang="en-US" sz="1600" kern="1200" dirty="0"/>
        </a:p>
      </dsp:txBody>
      <dsp:txXfrm>
        <a:off x="3596640" y="1817447"/>
        <a:ext cx="4838715" cy="1112490"/>
      </dsp:txXfrm>
    </dsp:sp>
    <dsp:sp modelId="{02A3530A-67F2-473C-89C3-F6E2006132C4}">
      <dsp:nvSpPr>
        <dsp:cNvPr id="0" name=""/>
        <dsp:cNvSpPr/>
      </dsp:nvSpPr>
      <dsp:spPr>
        <a:xfrm>
          <a:off x="0" y="1632032"/>
          <a:ext cx="3596640" cy="1483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lvl="0" algn="ctr" defTabSz="1733550">
            <a:lnSpc>
              <a:spcPct val="90000"/>
            </a:lnSpc>
            <a:spcBef>
              <a:spcPct val="0"/>
            </a:spcBef>
            <a:spcAft>
              <a:spcPct val="35000"/>
            </a:spcAft>
          </a:pPr>
          <a:r>
            <a:rPr lang="en-US" sz="3900" kern="1200" dirty="0" smtClean="0"/>
            <a:t>open innovation</a:t>
          </a:r>
          <a:endParaRPr lang="en-US" sz="3900" kern="1200" dirty="0"/>
        </a:p>
      </dsp:txBody>
      <dsp:txXfrm>
        <a:off x="72410" y="1704442"/>
        <a:ext cx="3451820" cy="1338500"/>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675830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83732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png"/><Relationship Id="rId7"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11" Type="http://schemas.microsoft.com/office/2007/relationships/diagramDrawing" Target="../diagrams/drawing1.xml"/><Relationship Id="rId5" Type="http://schemas.openxmlformats.org/officeDocument/2006/relationships/image" Target="../media/image7.png"/><Relationship Id="rId10" Type="http://schemas.openxmlformats.org/officeDocument/2006/relationships/diagramColors" Target="../diagrams/colors1.xml"/><Relationship Id="rId4" Type="http://schemas.openxmlformats.org/officeDocument/2006/relationships/image" Target="../media/image8.svg"/><Relationship Id="rId9"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6.png"/><Relationship Id="rId7" Type="http://schemas.openxmlformats.org/officeDocument/2006/relationships/diagramData" Target="../diagrams/data2.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11" Type="http://schemas.microsoft.com/office/2007/relationships/diagramDrawing" Target="../diagrams/drawing2.xml"/><Relationship Id="rId5" Type="http://schemas.openxmlformats.org/officeDocument/2006/relationships/image" Target="../media/image7.png"/><Relationship Id="rId10" Type="http://schemas.openxmlformats.org/officeDocument/2006/relationships/diagramColors" Target="../diagrams/colors2.xml"/><Relationship Id="rId4" Type="http://schemas.openxmlformats.org/officeDocument/2006/relationships/image" Target="../media/image8.svg"/><Relationship Id="rId9" Type="http://schemas.openxmlformats.org/officeDocument/2006/relationships/diagramQuickStyle" Target="../diagrams/quickStyle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7.png"/><Relationship Id="rId7"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15.svg"/><Relationship Id="rId5" Type="http://schemas.openxmlformats.org/officeDocument/2006/relationships/image" Target="../media/image1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600686" y="3814575"/>
            <a:ext cx="5462784"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smtClean="0">
                <a:solidFill>
                  <a:srgbClr val="2D3956"/>
                </a:solidFill>
                <a:latin typeface="Tajawal Medium" panose="00000600000000000000" pitchFamily="2" charset="-78"/>
                <a:cs typeface="Tajawal Medium" panose="00000600000000000000" pitchFamily="2" charset="-78"/>
              </a:rPr>
              <a:t>5</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262819" y="523292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954107"/>
          </a:xfrm>
          <a:prstGeom prst="rect">
            <a:avLst/>
          </a:prstGeom>
          <a:noFill/>
        </p:spPr>
        <p:txBody>
          <a:bodyPr wrap="square" rtlCol="0">
            <a:spAutoFit/>
          </a:bodyPr>
          <a:lstStyle>
            <a:defPPr>
              <a:defRPr lang="en-US"/>
            </a:defPPr>
            <a:lvl1pPr>
              <a:defRPr sz="2800" b="1"/>
            </a:lvl1pPr>
          </a:lstStyle>
          <a:p>
            <a:pPr algn="ctr"/>
            <a:r>
              <a:rPr lang="en-US" dirty="0" smtClean="0"/>
              <a:t>Managing risk </a:t>
            </a:r>
            <a:r>
              <a:rPr lang="en-US" dirty="0"/>
              <a:t>in the entrepreneurial organization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423557" y="2458438"/>
            <a:ext cx="7728537" cy="2862322"/>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342900" indent="-342900">
              <a:spcBef>
                <a:spcPct val="0"/>
              </a:spcBef>
              <a:buFont typeface="Arial" panose="020B0604020202020204" pitchFamily="34" charset="0"/>
              <a:buChar char="•"/>
              <a:tabLst>
                <a:tab pos="435610" algn="l"/>
                <a:tab pos="4808855" algn="r"/>
              </a:tabLst>
            </a:pPr>
            <a:r>
              <a:rPr lang="en-US" sz="2000" dirty="0"/>
              <a:t>Bias and risk-taking</a:t>
            </a:r>
          </a:p>
          <a:p>
            <a:pPr marL="342900" indent="-342900">
              <a:spcBef>
                <a:spcPct val="0"/>
              </a:spcBef>
              <a:buFont typeface="Arial" panose="020B0604020202020204" pitchFamily="34" charset="0"/>
              <a:buChar char="•"/>
              <a:tabLst>
                <a:tab pos="435610" algn="l"/>
                <a:tab pos="4808855" algn="r"/>
              </a:tabLst>
            </a:pPr>
            <a:r>
              <a:rPr lang="en-US" sz="2000" dirty="0"/>
              <a:t>'Known-un </a:t>
            </a:r>
            <a:r>
              <a:rPr lang="en-US" sz="2000" dirty="0" smtClean="0"/>
              <a:t>known' </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a:t>A risk management framework</a:t>
            </a:r>
          </a:p>
          <a:p>
            <a:pPr marL="342900" indent="-342900">
              <a:spcBef>
                <a:spcPct val="0"/>
              </a:spcBef>
              <a:buFont typeface="Arial" panose="020B0604020202020204" pitchFamily="34" charset="0"/>
              <a:buChar char="•"/>
              <a:tabLst>
                <a:tab pos="435610" algn="l"/>
                <a:tab pos="4808855" algn="r"/>
              </a:tabLst>
            </a:pPr>
            <a:r>
              <a:rPr lang="en-US" sz="2000" dirty="0"/>
              <a:t>Assessing  risks</a:t>
            </a:r>
          </a:p>
          <a:p>
            <a:pPr marL="342900" indent="-342900">
              <a:spcBef>
                <a:spcPct val="0"/>
              </a:spcBef>
              <a:buFont typeface="Arial" panose="020B0604020202020204" pitchFamily="34" charset="0"/>
              <a:buChar char="•"/>
              <a:tabLst>
                <a:tab pos="435610" algn="l"/>
                <a:tab pos="4808855" algn="r"/>
              </a:tabLst>
            </a:pPr>
            <a:r>
              <a:rPr lang="en-US" sz="2000" dirty="0"/>
              <a:t>Mitigating risks</a:t>
            </a:r>
          </a:p>
          <a:p>
            <a:pPr marL="342900" indent="-342900">
              <a:spcBef>
                <a:spcPct val="0"/>
              </a:spcBef>
              <a:buFont typeface="Arial" panose="020B0604020202020204" pitchFamily="34" charset="0"/>
              <a:buChar char="•"/>
              <a:tabLst>
                <a:tab pos="435610" algn="l"/>
                <a:tab pos="4808855" algn="r"/>
              </a:tabLst>
            </a:pPr>
            <a:r>
              <a:rPr lang="en-US" sz="2000" dirty="0"/>
              <a:t>Monitoring risks</a:t>
            </a:r>
          </a:p>
          <a:p>
            <a:pPr marL="342900" indent="-342900">
              <a:spcBef>
                <a:spcPct val="0"/>
              </a:spcBef>
              <a:buFont typeface="Arial" panose="020B0604020202020204" pitchFamily="34" charset="0"/>
              <a:buChar char="•"/>
              <a:tabLst>
                <a:tab pos="435610" algn="l"/>
                <a:tab pos="4808855" algn="r"/>
              </a:tabLst>
            </a:pPr>
            <a:r>
              <a:rPr lang="en-US" sz="2000" dirty="0"/>
              <a:t>Financing risk</a:t>
            </a: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08</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4689259" y="5986147"/>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65100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84247" y="1268147"/>
            <a:ext cx="6436032" cy="954107"/>
          </a:xfrm>
          <a:prstGeom prst="rect">
            <a:avLst/>
          </a:prstGeom>
          <a:noFill/>
        </p:spPr>
        <p:txBody>
          <a:bodyPr wrap="square" rtlCol="0">
            <a:spAutoFit/>
          </a:bodyPr>
          <a:lstStyle>
            <a:defPPr>
              <a:defRPr lang="en-US"/>
            </a:defPPr>
            <a:lvl1pPr>
              <a:defRPr sz="2800" b="1"/>
            </a:lvl1pPr>
          </a:lstStyle>
          <a:p>
            <a:pPr algn="ctr"/>
            <a:r>
              <a:rPr lang="en-US"/>
              <a:t>Managing risk in the entrepreneurial organization  </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324607" y="2126711"/>
            <a:ext cx="8640798" cy="5262979"/>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endParaRPr lang="en-US" sz="2000" b="1" u="sng" dirty="0" smtClean="0"/>
          </a:p>
          <a:p>
            <a:pPr>
              <a:spcBef>
                <a:spcPct val="0"/>
              </a:spcBef>
              <a:tabLst>
                <a:tab pos="435610" algn="l"/>
                <a:tab pos="4808855" algn="r"/>
              </a:tabLst>
            </a:pPr>
            <a:endParaRPr lang="en-US" sz="2000" b="1" u="sng"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that people are naturally risk-averse for gains and risk-seeking for losses </a:t>
            </a:r>
            <a:r>
              <a:rPr lang="en-US" sz="2000" dirty="0" smtClean="0"/>
              <a:t>and explain </a:t>
            </a:r>
            <a:r>
              <a:rPr lang="en-US" sz="2000" dirty="0"/>
              <a:t>the consequences of this </a:t>
            </a:r>
            <a:r>
              <a:rPr lang="en-US" sz="2000" dirty="0" smtClean="0"/>
              <a:t>bios</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the difference  between 'known-unknowns' and </a:t>
            </a:r>
            <a:r>
              <a:rPr lang="en-US" sz="2000" dirty="0" smtClean="0"/>
              <a:t>'unknown-unknowns</a:t>
            </a:r>
            <a:r>
              <a:rPr lang="en-US" sz="2000" dirty="0"/>
              <a:t>'  and the risk management techniques appropriate to the different </a:t>
            </a:r>
            <a:r>
              <a:rPr lang="en-US" sz="2000" dirty="0" smtClean="0"/>
              <a:t>situations</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Use </a:t>
            </a:r>
            <a:r>
              <a:rPr lang="en-US" sz="2000" dirty="0"/>
              <a:t>the risk management framework outlined in this chapter to identify risk, evaluate </a:t>
            </a:r>
            <a:r>
              <a:rPr lang="en-US" sz="2000" dirty="0" smtClean="0"/>
              <a:t>the probability </a:t>
            </a:r>
            <a:r>
              <a:rPr lang="en-US" sz="2000" dirty="0"/>
              <a:t>of it materializing, quantify its impact, and find ways to mitigate </a:t>
            </a:r>
            <a:r>
              <a:rPr lang="en-US" sz="2000" dirty="0" smtClean="0"/>
              <a:t>it</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nature of financing risk and how it might be mitigated or avoided.</a:t>
            </a:r>
          </a:p>
          <a:p>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08</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9545122" y="5793339"/>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
        <p:nvSpPr>
          <p:cNvPr id="10" name="Rectangle 6"/>
          <p:cNvSpPr>
            <a:spLocks noChangeArrowheads="1"/>
          </p:cNvSpPr>
          <p:nvPr/>
        </p:nvSpPr>
        <p:spPr bwMode="auto">
          <a:xfrm>
            <a:off x="976313" y="4587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76313" algn="l"/>
              </a:tabLst>
              <a:defRPr>
                <a:solidFill>
                  <a:schemeClr val="tx1"/>
                </a:solidFill>
                <a:latin typeface="Arial" panose="020B0604020202020204" pitchFamily="34" charset="0"/>
              </a:defRPr>
            </a:lvl1pPr>
            <a:lvl2pPr eaLnBrk="0" fontAlgn="base" hangingPunct="0">
              <a:spcBef>
                <a:spcPct val="0"/>
              </a:spcBef>
              <a:spcAft>
                <a:spcPct val="0"/>
              </a:spcAft>
              <a:tabLst>
                <a:tab pos="976313" algn="l"/>
              </a:tabLst>
              <a:defRPr>
                <a:solidFill>
                  <a:schemeClr val="tx1"/>
                </a:solidFill>
                <a:latin typeface="Arial" panose="020B0604020202020204" pitchFamily="34" charset="0"/>
              </a:defRPr>
            </a:lvl2pPr>
            <a:lvl3pPr eaLnBrk="0" fontAlgn="base" hangingPunct="0">
              <a:spcBef>
                <a:spcPct val="0"/>
              </a:spcBef>
              <a:spcAft>
                <a:spcPct val="0"/>
              </a:spcAft>
              <a:tabLst>
                <a:tab pos="976313" algn="l"/>
              </a:tabLst>
              <a:defRPr>
                <a:solidFill>
                  <a:schemeClr val="tx1"/>
                </a:solidFill>
                <a:latin typeface="Arial" panose="020B0604020202020204" pitchFamily="34" charset="0"/>
              </a:defRPr>
            </a:lvl3pPr>
            <a:lvl4pPr eaLnBrk="0" fontAlgn="base" hangingPunct="0">
              <a:spcBef>
                <a:spcPct val="0"/>
              </a:spcBef>
              <a:spcAft>
                <a:spcPct val="0"/>
              </a:spcAft>
              <a:tabLst>
                <a:tab pos="976313" algn="l"/>
              </a:tabLst>
              <a:defRPr>
                <a:solidFill>
                  <a:schemeClr val="tx1"/>
                </a:solidFill>
                <a:latin typeface="Arial" panose="020B0604020202020204" pitchFamily="34" charset="0"/>
              </a:defRPr>
            </a:lvl4pPr>
            <a:lvl5pPr eaLnBrk="0" fontAlgn="base" hangingPunct="0">
              <a:spcBef>
                <a:spcPct val="0"/>
              </a:spcBef>
              <a:spcAft>
                <a:spcPct val="0"/>
              </a:spcAft>
              <a:tabLst>
                <a:tab pos="976313" algn="l"/>
              </a:tabLst>
              <a:defRPr>
                <a:solidFill>
                  <a:schemeClr val="tx1"/>
                </a:solidFill>
                <a:latin typeface="Arial" panose="020B0604020202020204" pitchFamily="34" charset="0"/>
              </a:defRPr>
            </a:lvl5pPr>
            <a:lvl6pPr eaLnBrk="0" fontAlgn="base" hangingPunct="0">
              <a:spcBef>
                <a:spcPct val="0"/>
              </a:spcBef>
              <a:spcAft>
                <a:spcPct val="0"/>
              </a:spcAft>
              <a:tabLst>
                <a:tab pos="976313" algn="l"/>
              </a:tabLst>
              <a:defRPr>
                <a:solidFill>
                  <a:schemeClr val="tx1"/>
                </a:solidFill>
                <a:latin typeface="Arial" panose="020B0604020202020204" pitchFamily="34" charset="0"/>
              </a:defRPr>
            </a:lvl6pPr>
            <a:lvl7pPr eaLnBrk="0" fontAlgn="base" hangingPunct="0">
              <a:spcBef>
                <a:spcPct val="0"/>
              </a:spcBef>
              <a:spcAft>
                <a:spcPct val="0"/>
              </a:spcAft>
              <a:tabLst>
                <a:tab pos="976313" algn="l"/>
              </a:tabLst>
              <a:defRPr>
                <a:solidFill>
                  <a:schemeClr val="tx1"/>
                </a:solidFill>
                <a:latin typeface="Arial" panose="020B0604020202020204" pitchFamily="34" charset="0"/>
              </a:defRPr>
            </a:lvl7pPr>
            <a:lvl8pPr eaLnBrk="0" fontAlgn="base" hangingPunct="0">
              <a:spcBef>
                <a:spcPct val="0"/>
              </a:spcBef>
              <a:spcAft>
                <a:spcPct val="0"/>
              </a:spcAft>
              <a:tabLst>
                <a:tab pos="976313" algn="l"/>
              </a:tabLst>
              <a:defRPr>
                <a:solidFill>
                  <a:schemeClr val="tx1"/>
                </a:solidFill>
                <a:latin typeface="Arial" panose="020B0604020202020204" pitchFamily="34" charset="0"/>
              </a:defRPr>
            </a:lvl8pPr>
            <a:lvl9pPr eaLnBrk="0" fontAlgn="base" hangingPunct="0">
              <a:spcBef>
                <a:spcPct val="0"/>
              </a:spcBef>
              <a:spcAft>
                <a:spcPct val="0"/>
              </a:spcAft>
              <a:tabLst>
                <a:tab pos="976313"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976313" algn="l"/>
              </a:tabLst>
            </a:pPr>
            <a:r>
              <a:rPr kumimoji="0" lang="en-US" sz="1000" b="0" i="0" u="none" strike="noStrike" cap="none" normalizeH="0" baseline="0">
                <a:ln>
                  <a:noFill/>
                </a:ln>
                <a:solidFill>
                  <a:srgbClr val="80828A"/>
                </a:solidFill>
                <a:effectLst/>
                <a:latin typeface="Arial" panose="020B0604020202020204" pitchFamily="34" charset="0"/>
                <a:ea typeface="Arial" panose="020B0604020202020204" pitchFamily="34" charset="0"/>
                <a:cs typeface="Arial" panose="020B0604020202020204" pitchFamily="34" charset="0"/>
              </a:rPr>
              <a:t>Critically evaluate </a:t>
            </a:r>
            <a:r>
              <a:rPr kumimoji="0" lang="en-US" sz="1000" b="0" i="0" u="none" strike="noStrike" cap="none" normalizeH="0" baseline="0">
                <a:ln>
                  <a:noFill/>
                </a:ln>
                <a:solidFill>
                  <a:srgbClr val="696B75"/>
                </a:solidFill>
                <a:effectLst/>
                <a:latin typeface="Arial" panose="020B0604020202020204" pitchFamily="34" charset="0"/>
                <a:ea typeface="Arial" panose="020B0604020202020204" pitchFamily="34" charset="0"/>
                <a:cs typeface="Arial" panose="020B0604020202020204" pitchFamily="34" charset="0"/>
              </a:rPr>
              <a:t>the </a:t>
            </a:r>
            <a:r>
              <a:rPr kumimoji="0" lang="en-US" sz="1000" b="0" i="0" u="none" strike="noStrike" cap="none" normalizeH="0" baseline="0">
                <a:ln>
                  <a:noFill/>
                </a:ln>
                <a:solidFill>
                  <a:srgbClr val="80828A"/>
                </a:solidFill>
                <a:effectLst/>
                <a:latin typeface="Arial" panose="020B0604020202020204" pitchFamily="34" charset="0"/>
                <a:ea typeface="Arial" panose="020B0604020202020204" pitchFamily="34" charset="0"/>
                <a:cs typeface="Arial" panose="020B0604020202020204" pitchFamily="34" charset="0"/>
              </a:rPr>
              <a:t>structure of </a:t>
            </a:r>
            <a:r>
              <a:rPr kumimoji="0" lang="en-US" sz="1000" b="0" i="0" u="none" strike="noStrike" cap="none" normalizeH="0" baseline="0">
                <a:ln>
                  <a:noFill/>
                </a:ln>
                <a:solidFill>
                  <a:srgbClr val="696B75"/>
                </a:solidFill>
                <a:effectLst/>
                <a:latin typeface="Arial" panose="020B0604020202020204" pitchFamily="34" charset="0"/>
                <a:ea typeface="Arial" panose="020B0604020202020204" pitchFamily="34" charset="0"/>
                <a:cs typeface="Arial" panose="020B0604020202020204" pitchFamily="34" charset="0"/>
              </a:rPr>
              <a:t>on organization.</a:t>
            </a: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53786" y="1335074"/>
            <a:ext cx="6436032" cy="954107"/>
          </a:xfrm>
          <a:prstGeom prst="rect">
            <a:avLst/>
          </a:prstGeom>
          <a:noFill/>
        </p:spPr>
        <p:txBody>
          <a:bodyPr wrap="square" rtlCol="0">
            <a:spAutoFit/>
          </a:bodyPr>
          <a:lstStyle>
            <a:defPPr>
              <a:defRPr lang="en-US"/>
            </a:defPPr>
            <a:lvl1pPr>
              <a:defRPr sz="2800" b="1"/>
            </a:lvl1pPr>
          </a:lstStyle>
          <a:p>
            <a:pPr algn="ctr"/>
            <a:r>
              <a:rPr lang="en-US" dirty="0"/>
              <a:t>ENCOURAGING</a:t>
            </a:r>
          </a:p>
          <a:p>
            <a:pPr algn="ctr"/>
            <a:r>
              <a:rPr lang="en-US" dirty="0" smtClean="0"/>
              <a:t>Creativity and innovation </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423557" y="2458438"/>
            <a:ext cx="7728537" cy="2646878"/>
          </a:xfrm>
          <a:prstGeom prst="rect">
            <a:avLst/>
          </a:prstGeom>
          <a:noFill/>
        </p:spPr>
        <p:txBody>
          <a:bodyPr wrap="square" rtlCol="0">
            <a:spAutoFit/>
          </a:bodyPr>
          <a:lstStyle/>
          <a:p>
            <a:pPr>
              <a:spcBef>
                <a:spcPct val="0"/>
              </a:spcBef>
              <a:tabLst>
                <a:tab pos="435610" algn="l"/>
                <a:tab pos="4808855" algn="r"/>
              </a:tabLst>
            </a:pPr>
            <a:r>
              <a:rPr lang="en-US" sz="2000" b="1" u="sng" dirty="0"/>
              <a:t>CONTENTS</a:t>
            </a:r>
          </a:p>
          <a:p>
            <a:pPr>
              <a:spcBef>
                <a:spcPct val="0"/>
              </a:spcBef>
              <a:tabLst>
                <a:tab pos="435610" algn="l"/>
                <a:tab pos="4808855" algn="r"/>
              </a:tabLst>
            </a:pPr>
            <a:endParaRPr lang="en-US" sz="2000" b="1" dirty="0"/>
          </a:p>
          <a:p>
            <a:pPr lvl="1">
              <a:buClr>
                <a:srgbClr val="2B2F36"/>
              </a:buClr>
              <a:buSzPts val="1050"/>
              <a:tabLst>
                <a:tab pos="245745" algn="l"/>
              </a:tabLst>
            </a:pPr>
            <a:r>
              <a:rPr lang="en-US" dirty="0"/>
              <a:t>•	Creativity, innovation, and </a:t>
            </a:r>
            <a:r>
              <a:rPr lang="en-US" dirty="0" err="1"/>
              <a:t>commercia</a:t>
            </a:r>
            <a:r>
              <a:rPr lang="en-US" dirty="0"/>
              <a:t> l opportunity</a:t>
            </a:r>
          </a:p>
          <a:p>
            <a:pPr lvl="1">
              <a:buClr>
                <a:srgbClr val="2B2F36"/>
              </a:buClr>
              <a:buSzPts val="1050"/>
              <a:tabLst>
                <a:tab pos="245745" algn="l"/>
              </a:tabLst>
            </a:pPr>
            <a:r>
              <a:rPr lang="en-US" dirty="0" smtClean="0"/>
              <a:t>•</a:t>
            </a:r>
            <a:r>
              <a:rPr lang="en-US" dirty="0"/>
              <a:t>	Measuring creativity</a:t>
            </a:r>
          </a:p>
          <a:p>
            <a:pPr lvl="1">
              <a:buClr>
                <a:srgbClr val="2B2F36"/>
              </a:buClr>
              <a:buSzPts val="1050"/>
              <a:tabLst>
                <a:tab pos="245745" algn="l"/>
              </a:tabLst>
            </a:pPr>
            <a:r>
              <a:rPr lang="en-US" dirty="0"/>
              <a:t>•	Blocks to creativity and innovation</a:t>
            </a:r>
          </a:p>
          <a:p>
            <a:pPr lvl="1">
              <a:buClr>
                <a:srgbClr val="2B2F36"/>
              </a:buClr>
              <a:buSzPts val="1050"/>
              <a:tabLst>
                <a:tab pos="245745" algn="l"/>
              </a:tabLst>
            </a:pPr>
            <a:r>
              <a:rPr lang="en-US" dirty="0"/>
              <a:t>•	Connectivity</a:t>
            </a:r>
          </a:p>
          <a:p>
            <a:pPr lvl="1">
              <a:buClr>
                <a:srgbClr val="2B2F36"/>
              </a:buClr>
              <a:buSzPts val="1050"/>
              <a:tabLst>
                <a:tab pos="245745" algn="l"/>
              </a:tabLst>
            </a:pPr>
            <a:r>
              <a:rPr lang="en-US" dirty="0"/>
              <a:t>•	Knowledge networks</a:t>
            </a:r>
          </a:p>
          <a:p>
            <a:pPr lvl="1">
              <a:buClr>
                <a:srgbClr val="2B2F36"/>
              </a:buClr>
              <a:buSzPts val="1050"/>
              <a:tabLst>
                <a:tab pos="245745" algn="l"/>
              </a:tabLst>
            </a:pPr>
            <a:r>
              <a:rPr lang="en-US" dirty="0"/>
              <a:t>•	Crowdsourcing and open innovation</a:t>
            </a:r>
          </a:p>
          <a:p>
            <a:pPr lvl="1">
              <a:buClr>
                <a:srgbClr val="2B2F36"/>
              </a:buClr>
              <a:buSzPts val="1050"/>
              <a:tabLst>
                <a:tab pos="245745" algn="l"/>
              </a:tabLst>
            </a:pPr>
            <a:r>
              <a:rPr lang="en-US" dirty="0"/>
              <a:t>•	Accelerators and incubators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4689259" y="5986147"/>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617548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90768" y="1303966"/>
            <a:ext cx="6436032" cy="954107"/>
          </a:xfrm>
          <a:prstGeom prst="rect">
            <a:avLst/>
          </a:prstGeom>
          <a:noFill/>
        </p:spPr>
        <p:txBody>
          <a:bodyPr wrap="square" rtlCol="0">
            <a:spAutoFit/>
          </a:bodyPr>
          <a:lstStyle>
            <a:defPPr>
              <a:defRPr lang="en-US"/>
            </a:defPPr>
            <a:lvl1pPr>
              <a:defRPr sz="2800" b="1"/>
            </a:lvl1pPr>
          </a:lstStyle>
          <a:p>
            <a:pPr algn="ctr"/>
            <a:r>
              <a:rPr lang="en-US" dirty="0"/>
              <a:t>Culture in the entrepreneurial organization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2247193"/>
            <a:ext cx="8640798" cy="4124206"/>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p>
          <a:p>
            <a:pPr marL="342900" indent="-342900">
              <a:spcBef>
                <a:spcPct val="0"/>
              </a:spcBef>
              <a:buFont typeface="Arial" panose="020B0604020202020204" pitchFamily="34" charset="0"/>
              <a:buChar char="•"/>
              <a:tabLst>
                <a:tab pos="435610" algn="l"/>
                <a:tab pos="4808855" algn="r"/>
              </a:tabLst>
            </a:pPr>
            <a:endParaRPr lang="en-US" sz="2000" b="1" dirty="0"/>
          </a:p>
          <a:p>
            <a:pPr marL="285750" indent="-285750">
              <a:buFont typeface="Arial" panose="020B0604020202020204" pitchFamily="34" charset="0"/>
              <a:buChar char="•"/>
            </a:pPr>
            <a:r>
              <a:rPr lang="en-US" dirty="0" smtClean="0"/>
              <a:t>Critically </a:t>
            </a:r>
            <a:r>
              <a:rPr lang="en-US" dirty="0"/>
              <a:t>assess the dimensions of your own creative </a:t>
            </a:r>
            <a:r>
              <a:rPr lang="en-US" dirty="0" smtClean="0"/>
              <a:t>potential</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smtClean="0"/>
              <a:t>Understand </a:t>
            </a:r>
            <a:r>
              <a:rPr lang="en-US" dirty="0"/>
              <a:t>and explain the importance of knowledge networks and the contribution that crowdsourcing can make to creativity and </a:t>
            </a:r>
            <a:r>
              <a:rPr lang="en-US" dirty="0" smtClean="0"/>
              <a:t>innovation</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smtClean="0"/>
              <a:t>Critically </a:t>
            </a:r>
            <a:r>
              <a:rPr lang="en-US" dirty="0"/>
              <a:t>analyze the factors that contribute to a creative </a:t>
            </a:r>
            <a:r>
              <a:rPr lang="en-US" dirty="0" smtClean="0"/>
              <a:t>environment</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smtClean="0"/>
              <a:t>Develop </a:t>
            </a:r>
            <a:r>
              <a:rPr lang="en-US" dirty="0"/>
              <a:t>creativity and discovery </a:t>
            </a:r>
            <a:r>
              <a:rPr lang="en-US" dirty="0" smtClean="0"/>
              <a:t>skills</a:t>
            </a:r>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9435880" y="560349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
        <p:nvSpPr>
          <p:cNvPr id="10" name="Rectangle 6"/>
          <p:cNvSpPr>
            <a:spLocks noChangeArrowheads="1"/>
          </p:cNvSpPr>
          <p:nvPr/>
        </p:nvSpPr>
        <p:spPr bwMode="auto">
          <a:xfrm>
            <a:off x="976313" y="4587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76313" algn="l"/>
              </a:tabLst>
              <a:defRPr>
                <a:solidFill>
                  <a:schemeClr val="tx1"/>
                </a:solidFill>
                <a:latin typeface="Arial" panose="020B0604020202020204" pitchFamily="34" charset="0"/>
              </a:defRPr>
            </a:lvl1pPr>
            <a:lvl2pPr eaLnBrk="0" fontAlgn="base" hangingPunct="0">
              <a:spcBef>
                <a:spcPct val="0"/>
              </a:spcBef>
              <a:spcAft>
                <a:spcPct val="0"/>
              </a:spcAft>
              <a:tabLst>
                <a:tab pos="976313" algn="l"/>
              </a:tabLst>
              <a:defRPr>
                <a:solidFill>
                  <a:schemeClr val="tx1"/>
                </a:solidFill>
                <a:latin typeface="Arial" panose="020B0604020202020204" pitchFamily="34" charset="0"/>
              </a:defRPr>
            </a:lvl2pPr>
            <a:lvl3pPr eaLnBrk="0" fontAlgn="base" hangingPunct="0">
              <a:spcBef>
                <a:spcPct val="0"/>
              </a:spcBef>
              <a:spcAft>
                <a:spcPct val="0"/>
              </a:spcAft>
              <a:tabLst>
                <a:tab pos="976313" algn="l"/>
              </a:tabLst>
              <a:defRPr>
                <a:solidFill>
                  <a:schemeClr val="tx1"/>
                </a:solidFill>
                <a:latin typeface="Arial" panose="020B0604020202020204" pitchFamily="34" charset="0"/>
              </a:defRPr>
            </a:lvl3pPr>
            <a:lvl4pPr eaLnBrk="0" fontAlgn="base" hangingPunct="0">
              <a:spcBef>
                <a:spcPct val="0"/>
              </a:spcBef>
              <a:spcAft>
                <a:spcPct val="0"/>
              </a:spcAft>
              <a:tabLst>
                <a:tab pos="976313" algn="l"/>
              </a:tabLst>
              <a:defRPr>
                <a:solidFill>
                  <a:schemeClr val="tx1"/>
                </a:solidFill>
                <a:latin typeface="Arial" panose="020B0604020202020204" pitchFamily="34" charset="0"/>
              </a:defRPr>
            </a:lvl4pPr>
            <a:lvl5pPr eaLnBrk="0" fontAlgn="base" hangingPunct="0">
              <a:spcBef>
                <a:spcPct val="0"/>
              </a:spcBef>
              <a:spcAft>
                <a:spcPct val="0"/>
              </a:spcAft>
              <a:tabLst>
                <a:tab pos="976313" algn="l"/>
              </a:tabLst>
              <a:defRPr>
                <a:solidFill>
                  <a:schemeClr val="tx1"/>
                </a:solidFill>
                <a:latin typeface="Arial" panose="020B0604020202020204" pitchFamily="34" charset="0"/>
              </a:defRPr>
            </a:lvl5pPr>
            <a:lvl6pPr eaLnBrk="0" fontAlgn="base" hangingPunct="0">
              <a:spcBef>
                <a:spcPct val="0"/>
              </a:spcBef>
              <a:spcAft>
                <a:spcPct val="0"/>
              </a:spcAft>
              <a:tabLst>
                <a:tab pos="976313" algn="l"/>
              </a:tabLst>
              <a:defRPr>
                <a:solidFill>
                  <a:schemeClr val="tx1"/>
                </a:solidFill>
                <a:latin typeface="Arial" panose="020B0604020202020204" pitchFamily="34" charset="0"/>
              </a:defRPr>
            </a:lvl6pPr>
            <a:lvl7pPr eaLnBrk="0" fontAlgn="base" hangingPunct="0">
              <a:spcBef>
                <a:spcPct val="0"/>
              </a:spcBef>
              <a:spcAft>
                <a:spcPct val="0"/>
              </a:spcAft>
              <a:tabLst>
                <a:tab pos="976313" algn="l"/>
              </a:tabLst>
              <a:defRPr>
                <a:solidFill>
                  <a:schemeClr val="tx1"/>
                </a:solidFill>
                <a:latin typeface="Arial" panose="020B0604020202020204" pitchFamily="34" charset="0"/>
              </a:defRPr>
            </a:lvl7pPr>
            <a:lvl8pPr eaLnBrk="0" fontAlgn="base" hangingPunct="0">
              <a:spcBef>
                <a:spcPct val="0"/>
              </a:spcBef>
              <a:spcAft>
                <a:spcPct val="0"/>
              </a:spcAft>
              <a:tabLst>
                <a:tab pos="976313" algn="l"/>
              </a:tabLst>
              <a:defRPr>
                <a:solidFill>
                  <a:schemeClr val="tx1"/>
                </a:solidFill>
                <a:latin typeface="Arial" panose="020B0604020202020204" pitchFamily="34" charset="0"/>
              </a:defRPr>
            </a:lvl8pPr>
            <a:lvl9pPr eaLnBrk="0" fontAlgn="base" hangingPunct="0">
              <a:spcBef>
                <a:spcPct val="0"/>
              </a:spcBef>
              <a:spcAft>
                <a:spcPct val="0"/>
              </a:spcAft>
              <a:tabLst>
                <a:tab pos="976313"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976313" algn="l"/>
              </a:tabLst>
            </a:pPr>
            <a:r>
              <a:rPr kumimoji="0" lang="en-US" sz="1000" b="0" i="0" u="none" strike="noStrike" cap="none" normalizeH="0" baseline="0">
                <a:ln>
                  <a:noFill/>
                </a:ln>
                <a:solidFill>
                  <a:srgbClr val="80828A"/>
                </a:solidFill>
                <a:effectLst/>
                <a:latin typeface="Arial" panose="020B0604020202020204" pitchFamily="34" charset="0"/>
                <a:ea typeface="Arial" panose="020B0604020202020204" pitchFamily="34" charset="0"/>
                <a:cs typeface="Arial" panose="020B0604020202020204" pitchFamily="34" charset="0"/>
              </a:rPr>
              <a:t>Critically evaluate </a:t>
            </a:r>
            <a:r>
              <a:rPr kumimoji="0" lang="en-US" sz="1000" b="0" i="0" u="none" strike="noStrike" cap="none" normalizeH="0" baseline="0">
                <a:ln>
                  <a:noFill/>
                </a:ln>
                <a:solidFill>
                  <a:srgbClr val="696B75"/>
                </a:solidFill>
                <a:effectLst/>
                <a:latin typeface="Arial" panose="020B0604020202020204" pitchFamily="34" charset="0"/>
                <a:ea typeface="Arial" panose="020B0604020202020204" pitchFamily="34" charset="0"/>
                <a:cs typeface="Arial" panose="020B0604020202020204" pitchFamily="34" charset="0"/>
              </a:rPr>
              <a:t>the </a:t>
            </a:r>
            <a:r>
              <a:rPr kumimoji="0" lang="en-US" sz="1000" b="0" i="0" u="none" strike="noStrike" cap="none" normalizeH="0" baseline="0">
                <a:ln>
                  <a:noFill/>
                </a:ln>
                <a:solidFill>
                  <a:srgbClr val="80828A"/>
                </a:solidFill>
                <a:effectLst/>
                <a:latin typeface="Arial" panose="020B0604020202020204" pitchFamily="34" charset="0"/>
                <a:ea typeface="Arial" panose="020B0604020202020204" pitchFamily="34" charset="0"/>
                <a:cs typeface="Arial" panose="020B0604020202020204" pitchFamily="34" charset="0"/>
              </a:rPr>
              <a:t>structure of </a:t>
            </a:r>
            <a:r>
              <a:rPr kumimoji="0" lang="en-US" sz="1000" b="0" i="0" u="none" strike="noStrike" cap="none" normalizeH="0" baseline="0">
                <a:ln>
                  <a:noFill/>
                </a:ln>
                <a:solidFill>
                  <a:srgbClr val="696B75"/>
                </a:solidFill>
                <a:effectLst/>
                <a:latin typeface="Arial" panose="020B0604020202020204" pitchFamily="34" charset="0"/>
                <a:ea typeface="Arial" panose="020B0604020202020204" pitchFamily="34" charset="0"/>
                <a:cs typeface="Arial" panose="020B0604020202020204" pitchFamily="34" charset="0"/>
              </a:rPr>
              <a:t>on organization.</a:t>
            </a: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86372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583545"/>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This chapter looks at the </a:t>
            </a:r>
            <a:r>
              <a:rPr lang="en-US" sz="2000" dirty="0">
                <a:solidFill>
                  <a:srgbClr val="FF0000"/>
                </a:solidFill>
              </a:rPr>
              <a:t>challenges of managing risk</a:t>
            </a:r>
            <a:r>
              <a:rPr lang="en-US" sz="2000" dirty="0"/>
              <a:t>. Because it operates in a c</a:t>
            </a:r>
            <a:r>
              <a:rPr lang="en-US" sz="2000" dirty="0">
                <a:solidFill>
                  <a:srgbClr val="FF0000"/>
                </a:solidFill>
              </a:rPr>
              <a:t>hanging, uncertain environment and/or is introducing frequent or radical innovation</a:t>
            </a:r>
            <a:r>
              <a:rPr lang="en-US" sz="2000" dirty="0"/>
              <a:t>, the entrepreneurial organization probably faces greater risks than other organizations. </a:t>
            </a:r>
            <a:r>
              <a:rPr lang="en-US" sz="2000" dirty="0">
                <a:solidFill>
                  <a:srgbClr val="FF0000"/>
                </a:solidFill>
              </a:rPr>
              <a:t>The skill of risk management is therefore important</a:t>
            </a:r>
            <a:r>
              <a:rPr lang="en-US" sz="2000" dirty="0"/>
              <a:t>.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This helps them make quick decisions and can lead to better decision­ making with good information flows. However, entrepreneurs are inherently confident in their ability to influence outcomes and this can lead to over-optimism, perhaps reflecting itself in an inherent bias towards riskier projects {or at least a willingness to accept risks that others might not). </a:t>
            </a:r>
            <a:r>
              <a:rPr lang="en-US" sz="2000" dirty="0">
                <a:solidFill>
                  <a:srgbClr val="FF0000"/>
                </a:solidFill>
              </a:rPr>
              <a:t>This underlines the need for simple, speedy risk management processes in an organization, based on open and accurate information </a:t>
            </a:r>
            <a:r>
              <a:rPr lang="en-US" sz="2000" dirty="0" smtClean="0">
                <a:solidFill>
                  <a:srgbClr val="FF0000"/>
                </a:solidFill>
              </a:rPr>
              <a:t>flow.</a:t>
            </a:r>
            <a:endParaRPr lang="en-US"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Bias And Risk-taking</a:t>
            </a:r>
            <a:endParaRPr lang="en-GB"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225136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766706" y="1561564"/>
            <a:ext cx="8773300" cy="1200329"/>
          </a:xfrm>
          <a:prstGeom prst="rect">
            <a:avLst/>
          </a:prstGeom>
          <a:noFill/>
        </p:spPr>
        <p:txBody>
          <a:bodyPr wrap="square" rtlCol="0">
            <a:spAutoFit/>
          </a:bodyPr>
          <a:lstStyle/>
          <a:p>
            <a:pPr lvl="1"/>
            <a:r>
              <a:rPr lang="en-US" dirty="0"/>
              <a:t> they also need to be based upon as much information as possible - from both inside and outside the organization - perhaps phasing a project so as to allow more information about the risks associated with it to be collected and assessed as the project develops.</a:t>
            </a:r>
            <a:endParaRPr lang="en-US" dirty="0" smtClean="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41561" y="830272"/>
            <a:ext cx="7777461" cy="523220"/>
          </a:xfrm>
          <a:prstGeom prst="rect">
            <a:avLst/>
          </a:prstGeom>
          <a:noFill/>
        </p:spPr>
        <p:txBody>
          <a:bodyPr wrap="square" rtlCol="0">
            <a:spAutoFit/>
          </a:bodyPr>
          <a:lstStyle/>
          <a:p>
            <a:r>
              <a:rPr lang="en-US" sz="2800" b="1" dirty="0" smtClean="0"/>
              <a:t>'Known-unknowns' And 'Unknown-unknowns'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38756" y="2761893"/>
            <a:ext cx="7747918" cy="2874136"/>
          </a:xfrm>
          <a:prstGeom prst="rect">
            <a:avLst/>
          </a:prstGeom>
        </p:spPr>
      </p:pic>
    </p:spTree>
    <p:extLst>
      <p:ext uri="{BB962C8B-B14F-4D97-AF65-F5344CB8AC3E}">
        <p14:creationId xmlns:p14="http://schemas.microsoft.com/office/powerpoint/2010/main" val="424734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750710"/>
            <a:ext cx="8773300" cy="3785652"/>
          </a:xfrm>
          <a:prstGeom prst="rect">
            <a:avLst/>
          </a:prstGeom>
          <a:noFill/>
        </p:spPr>
        <p:txBody>
          <a:bodyPr wrap="square" rtlCol="0">
            <a:spAutoFit/>
          </a:bodyPr>
          <a:lstStyle/>
          <a:p>
            <a:pPr marL="342900" indent="-342900" algn="just">
              <a:buFont typeface="Arial" charset="0"/>
              <a:buChar char="•"/>
            </a:pPr>
            <a:r>
              <a:rPr lang="en-US" sz="2000" dirty="0"/>
              <a:t>The risk management framework outlined in this chapter covers these 'known-unknowns: This approach works best for projects involving incremental innovations where there is infor­mation that can be applied to the decision.</a:t>
            </a:r>
          </a:p>
          <a:p>
            <a:pPr algn="just"/>
            <a:endParaRPr lang="en-US" sz="2000" dirty="0"/>
          </a:p>
          <a:p>
            <a:pPr marL="342900" indent="-342900" algn="just">
              <a:buFont typeface="Arial" charset="0"/>
              <a:buChar char="•"/>
            </a:pPr>
            <a:r>
              <a:rPr lang="en-US" sz="2000" dirty="0"/>
              <a:t>The second situation is where the risks cannot be identified {the risks are unknown) -for example, some natural disaster that has never struck before. When a project involves many unknown factors, such as whether or not a new technology might work and whether or not there might be a market demand for it, these are unknown risks where the impact cannot be quantified and their likelihood of occurrence is equally unquantifiable - 'unknown­ unknowns: This is often the entrepreneurial context, where there is very little information available</a:t>
            </a:r>
            <a:r>
              <a:rPr lang="en-US" sz="2000" dirty="0" smtClean="0"/>
              <a:t>.</a:t>
            </a:r>
            <a:endParaRPr lang="en-GB"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'Known-unknowns' And 'Unknown-unknowns'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9074182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1967309"/>
            <a:ext cx="8773300" cy="3785652"/>
          </a:xfrm>
          <a:prstGeom prst="rect">
            <a:avLst/>
          </a:prstGeom>
          <a:noFill/>
        </p:spPr>
        <p:txBody>
          <a:bodyPr wrap="square" rtlCol="0">
            <a:spAutoFit/>
          </a:bodyPr>
          <a:lstStyle/>
          <a:p>
            <a:r>
              <a:rPr lang="en-US" sz="2000" dirty="0" smtClean="0"/>
              <a:t>Most organizational control systems are aimed at minimizing risk/uncertainty and promoting efficiency and effectiveness. </a:t>
            </a:r>
          </a:p>
          <a:p>
            <a:endParaRPr lang="en-US" sz="2000" dirty="0"/>
          </a:p>
          <a:p>
            <a:r>
              <a:rPr lang="en-US" sz="2000" dirty="0"/>
              <a:t>However, efficiency and effectiveness can be the enemy of entrepreneurship and innovation. By definition, a highly efficient organi­zation has no slack. Everything is tightly controlled, every penny accounted for, all jobs are defined and individuals are made to conform. </a:t>
            </a:r>
          </a:p>
          <a:p>
            <a:endParaRPr lang="en-US" sz="2000" dirty="0"/>
          </a:p>
          <a:p>
            <a:r>
              <a:rPr lang="en-US" sz="2000" dirty="0"/>
              <a:t>This environment might lead </a:t>
            </a:r>
            <a:r>
              <a:rPr lang="en-US" sz="2000" dirty="0" smtClean="0"/>
              <a:t>to high degrees of efficiency but it does not encourage entrepreneurship and innovation. On the other hand, entrepreneurship and innovation can be risky - and the more frequent and radical the innovations being introduced by an organization, the higher the risks it faces. </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5113"/>
            <a:ext cx="7777461" cy="523220"/>
          </a:xfrm>
          <a:prstGeom prst="rect">
            <a:avLst/>
          </a:prstGeom>
          <a:noFill/>
        </p:spPr>
        <p:txBody>
          <a:bodyPr wrap="square" rtlCol="0">
            <a:spAutoFit/>
          </a:bodyPr>
          <a:lstStyle/>
          <a:p>
            <a:r>
              <a:rPr lang="en-US" sz="2800" b="1" dirty="0" smtClean="0"/>
              <a:t>A Risk Management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560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45699" y="1950128"/>
            <a:ext cx="8773300" cy="1631216"/>
          </a:xfrm>
          <a:prstGeom prst="rect">
            <a:avLst/>
          </a:prstGeom>
          <a:noFill/>
        </p:spPr>
        <p:txBody>
          <a:bodyPr wrap="square" rtlCol="0">
            <a:spAutoFit/>
          </a:bodyPr>
          <a:lstStyle/>
          <a:p>
            <a:pPr algn="ctr"/>
            <a:r>
              <a:rPr lang="en-US" sz="2000" dirty="0" smtClean="0"/>
              <a:t>The </a:t>
            </a:r>
            <a:r>
              <a:rPr lang="en-US" sz="2000" dirty="0"/>
              <a:t>previous section highlighted the need to approach decision-making and risk assessment systematically</a:t>
            </a:r>
            <a:r>
              <a:rPr lang="en-US" sz="2000" dirty="0" smtClean="0"/>
              <a:t>.</a:t>
            </a:r>
          </a:p>
          <a:p>
            <a:pPr algn="ctr"/>
            <a:r>
              <a:rPr lang="en-US" sz="2000" dirty="0" smtClean="0"/>
              <a:t> </a:t>
            </a:r>
            <a:r>
              <a:rPr lang="en-US" sz="2000" b="1" u="sng" dirty="0"/>
              <a:t>Any form of general risk management involves a four-stage process</a:t>
            </a:r>
            <a:r>
              <a:rPr lang="en-US" sz="2000" b="1" u="sng" dirty="0" smtClean="0"/>
              <a:t>:</a:t>
            </a: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endParaRPr lang="en-US"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A Risk Management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136547970"/>
              </p:ext>
            </p:extLst>
          </p:nvPr>
        </p:nvGraphicFramePr>
        <p:xfrm>
          <a:off x="1690226" y="3367848"/>
          <a:ext cx="8128000" cy="1752600"/>
        </p:xfrm>
        <a:graphic>
          <a:graphicData uri="http://schemas.openxmlformats.org/drawingml/2006/table">
            <a:tbl>
              <a:tblPr firstRow="1" bandRow="1">
                <a:tableStyleId>{5C22544A-7EE6-4342-B048-85BDC9FD1C3A}</a:tableStyleId>
              </a:tblPr>
              <a:tblGrid>
                <a:gridCol w="8128000"/>
              </a:tblGrid>
              <a:tr h="370840">
                <a:tc>
                  <a:txBody>
                    <a:bodyPr/>
                    <a:lstStyle/>
                    <a:p>
                      <a:r>
                        <a:rPr lang="en-US" dirty="0" smtClean="0"/>
                        <a:t>1. Identify the risks that might be faced (the known-unknowns).</a:t>
                      </a:r>
                      <a:endParaRPr lang="en-US" dirty="0"/>
                    </a:p>
                  </a:txBody>
                  <a:tcPr/>
                </a:tc>
              </a:tr>
              <a:tr h="370840">
                <a:tc>
                  <a:txBody>
                    <a:bodyPr/>
                    <a:lstStyle/>
                    <a:p>
                      <a:r>
                        <a:rPr lang="en-US" dirty="0" smtClean="0"/>
                        <a:t>2. Assess the likelihood, impact and controllability of those risks.</a:t>
                      </a:r>
                      <a:endParaRPr lang="en-US" dirty="0"/>
                    </a:p>
                  </a:txBody>
                  <a:tcPr/>
                </a:tc>
              </a:tr>
              <a:tr h="370840">
                <a:tc>
                  <a:txBody>
                    <a:bodyPr/>
                    <a:lstStyle/>
                    <a:p>
                      <a:r>
                        <a:rPr lang="en-US" dirty="0" smtClean="0"/>
                        <a:t>3. Decide how the risks can be mitigated (reduced or avoided).</a:t>
                      </a:r>
                      <a:endParaRPr lang="en-US" dirty="0"/>
                    </a:p>
                  </a:txBody>
                  <a:tcPr/>
                </a:tc>
              </a:tr>
              <a:tr h="370840">
                <a:tc>
                  <a:txBody>
                    <a:bodyPr/>
                    <a:lstStyle/>
                    <a:p>
                      <a:r>
                        <a:rPr lang="en-US" dirty="0" smtClean="0"/>
                        <a:t>4. Deciding what early warning signs need to be monitored to identify when the risks start materializing.</a:t>
                      </a:r>
                      <a:endParaRPr lang="en-US" dirty="0"/>
                    </a:p>
                  </a:txBody>
                  <a:tcPr/>
                </a:tc>
              </a:tr>
            </a:tbl>
          </a:graphicData>
        </a:graphic>
      </p:graphicFrame>
    </p:spTree>
    <p:extLst>
      <p:ext uri="{BB962C8B-B14F-4D97-AF65-F5344CB8AC3E}">
        <p14:creationId xmlns:p14="http://schemas.microsoft.com/office/powerpoint/2010/main" val="7114408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7" y="1494807"/>
            <a:ext cx="9529649"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52259" y="1517320"/>
            <a:ext cx="8773300" cy="3170099"/>
          </a:xfrm>
          <a:prstGeom prst="rect">
            <a:avLst/>
          </a:prstGeom>
          <a:noFill/>
        </p:spPr>
        <p:txBody>
          <a:bodyPr wrap="square" rtlCol="0">
            <a:spAutoFit/>
          </a:bodyPr>
          <a:lstStyle/>
          <a:p>
            <a:pPr marL="457200" indent="-457200" algn="ctr">
              <a:buAutoNum type="arabicPeriod"/>
            </a:pPr>
            <a:r>
              <a:rPr lang="en-US" sz="2000" b="1" u="sng" dirty="0" smtClean="0"/>
              <a:t>Identify </a:t>
            </a:r>
            <a:r>
              <a:rPr lang="en-US" sz="2000" b="1" u="sng" dirty="0"/>
              <a:t>the risks that might be faced (the known-unknowns</a:t>
            </a:r>
            <a:r>
              <a:rPr lang="en-US" sz="2000" b="1" u="sng" dirty="0" smtClean="0"/>
              <a:t>).</a:t>
            </a:r>
          </a:p>
          <a:p>
            <a:pPr algn="ctr"/>
            <a:endParaRPr lang="en-US" sz="2000" b="1" u="sng" dirty="0" smtClean="0"/>
          </a:p>
          <a:p>
            <a:r>
              <a:rPr lang="en-US" sz="2000" dirty="0"/>
              <a:t>The first step is to identify what the risks might be. Risks can either relate to a </a:t>
            </a:r>
            <a:r>
              <a:rPr lang="en-US" sz="2000" dirty="0">
                <a:solidFill>
                  <a:srgbClr val="FF0000"/>
                </a:solidFill>
              </a:rPr>
              <a:t>specific project </a:t>
            </a:r>
            <a:r>
              <a:rPr lang="en-US" sz="2000" dirty="0"/>
              <a:t>- </a:t>
            </a:r>
            <a:r>
              <a:rPr lang="en-US" sz="2000" dirty="0">
                <a:solidFill>
                  <a:srgbClr val="FF0000"/>
                </a:solidFill>
              </a:rPr>
              <a:t>project risk </a:t>
            </a:r>
            <a:r>
              <a:rPr lang="en-US" sz="2000" dirty="0"/>
              <a:t>-or to </a:t>
            </a:r>
            <a:r>
              <a:rPr lang="en-US" sz="2000" dirty="0">
                <a:solidFill>
                  <a:srgbClr val="FF0000"/>
                </a:solidFill>
              </a:rPr>
              <a:t>the business as a whole </a:t>
            </a:r>
            <a:r>
              <a:rPr lang="en-US" sz="2000" dirty="0"/>
              <a:t>- corporate </a:t>
            </a:r>
            <a:r>
              <a:rPr lang="en-US" sz="2000" dirty="0" smtClean="0"/>
              <a:t>risk. Of </a:t>
            </a:r>
            <a:r>
              <a:rPr lang="en-US" sz="2000" dirty="0"/>
              <a:t>course, you cannot hope to predict all eventualities, but the more you try to anticipate them, the more you are able to generate both plans to deal with these risks and strategic options about the changes in direction that might result. Risk can take a number of forms. The corporate risks an organization faces may come from:</a:t>
            </a:r>
          </a:p>
          <a:p>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A Risk Management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3013964894"/>
              </p:ext>
            </p:extLst>
          </p:nvPr>
        </p:nvGraphicFramePr>
        <p:xfrm>
          <a:off x="1947334" y="4082299"/>
          <a:ext cx="8355189" cy="1828800"/>
        </p:xfrm>
        <a:graphic>
          <a:graphicData uri="http://schemas.openxmlformats.org/drawingml/2006/table">
            <a:tbl>
              <a:tblPr firstRow="1" bandRow="1">
                <a:tableStyleId>{5C22544A-7EE6-4342-B048-85BDC9FD1C3A}</a:tableStyleId>
              </a:tblPr>
              <a:tblGrid>
                <a:gridCol w="2036578"/>
                <a:gridCol w="6318611"/>
              </a:tblGrid>
              <a:tr h="788844">
                <a:tc>
                  <a:txBody>
                    <a:bodyPr/>
                    <a:lstStyle/>
                    <a:p>
                      <a:r>
                        <a:rPr lang="en-US" sz="1800" b="1" kern="1200" dirty="0" smtClean="0">
                          <a:solidFill>
                            <a:schemeClr val="lt1"/>
                          </a:solidFill>
                          <a:effectLst/>
                          <a:latin typeface="+mn-lt"/>
                          <a:ea typeface="+mn-ea"/>
                          <a:cs typeface="+mn-cs"/>
                        </a:rPr>
                        <a:t>External incidents </a:t>
                      </a:r>
                      <a:endParaRPr lang="en-US" dirty="0"/>
                    </a:p>
                  </a:txBody>
                  <a:tcPr/>
                </a:tc>
                <a:tc>
                  <a:txBody>
                    <a:bodyPr/>
                    <a:lstStyle/>
                    <a:p>
                      <a:r>
                        <a:rPr lang="en-US" sz="1800" b="1" kern="1200" dirty="0" smtClean="0">
                          <a:solidFill>
                            <a:schemeClr val="lt1"/>
                          </a:solidFill>
                          <a:effectLst/>
                          <a:latin typeface="+mn-lt"/>
                          <a:ea typeface="+mn-ea"/>
                          <a:cs typeface="+mn-cs"/>
                        </a:rPr>
                        <a:t>e.g., flood, fire and pandemic illness, etc.): These can be difficult to predict and the probability of occurrence might be low. However, the possible impact might be so great</a:t>
                      </a:r>
                      <a:endParaRPr lang="en-US" dirty="0"/>
                    </a:p>
                  </a:txBody>
                  <a:tcPr/>
                </a:tc>
              </a:tr>
              <a:tr h="788844">
                <a:tc>
                  <a:txBody>
                    <a:bodyPr/>
                    <a:lstStyle/>
                    <a:p>
                      <a:r>
                        <a:rPr lang="en-US" sz="1800" kern="1200" dirty="0" smtClean="0">
                          <a:solidFill>
                            <a:schemeClr val="dk1"/>
                          </a:solidFill>
                          <a:effectLst/>
                          <a:latin typeface="+mn-lt"/>
                          <a:ea typeface="+mn-ea"/>
                          <a:cs typeface="+mn-cs"/>
                        </a:rPr>
                        <a:t>Internal incidents </a:t>
                      </a:r>
                      <a:endParaRPr lang="en-US" dirty="0"/>
                    </a:p>
                  </a:txBody>
                  <a:tcPr/>
                </a:tc>
                <a:tc>
                  <a:txBody>
                    <a:bodyPr/>
                    <a:lstStyle/>
                    <a:p>
                      <a:r>
                        <a:rPr lang="en-US" sz="1800" kern="1200" dirty="0" smtClean="0">
                          <a:solidFill>
                            <a:schemeClr val="dk1"/>
                          </a:solidFill>
                          <a:effectLst/>
                          <a:latin typeface="+mn-lt"/>
                          <a:ea typeface="+mn-ea"/>
                          <a:cs typeface="+mn-cs"/>
                        </a:rPr>
                        <a:t>(e.g., loss of sources of supply, malfunction of a major machine and product contamination etc.): These can be many and varied, depending on the operations of the business</a:t>
                      </a:r>
                      <a:endParaRPr lang="en-US" dirty="0"/>
                    </a:p>
                  </a:txBody>
                  <a:tcPr/>
                </a:tc>
              </a:tr>
            </a:tbl>
          </a:graphicData>
        </a:graphic>
      </p:graphicFrame>
    </p:spTree>
    <p:extLst>
      <p:ext uri="{BB962C8B-B14F-4D97-AF65-F5344CB8AC3E}">
        <p14:creationId xmlns:p14="http://schemas.microsoft.com/office/powerpoint/2010/main" val="1116540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Assessing Risks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35325" y="1583796"/>
            <a:ext cx="8773300" cy="2554545"/>
          </a:xfrm>
          <a:prstGeom prst="rect">
            <a:avLst/>
          </a:prstGeom>
          <a:noFill/>
        </p:spPr>
        <p:txBody>
          <a:bodyPr wrap="square" rtlCol="0">
            <a:spAutoFit/>
          </a:bodyPr>
          <a:lstStyle/>
          <a:p>
            <a:pPr algn="just"/>
            <a:r>
              <a:rPr lang="en-US" sz="2000" dirty="0"/>
              <a:t>Identifying risks is only the start of the process of risk management because not all risks are the same. Equally important is trying to estimate the probability and impact of the risk materializing. If the probability is very low, is there any point in preparing contingency plans? The answer may be 'yes' - if the impact on the business was large, but risk management is about prioritization. Ideally, the risks with the highest probability of occurrence and the greatest loss to the organization are handled first, and those with the lowest probability of occurrence and the smallest loss are dealt with last.</a:t>
            </a:r>
          </a:p>
        </p:txBody>
      </p:sp>
      <p:pic>
        <p:nvPicPr>
          <p:cNvPr id="2" name="Picture 1"/>
          <p:cNvPicPr>
            <a:picLocks noChangeAspect="1"/>
          </p:cNvPicPr>
          <p:nvPr/>
        </p:nvPicPr>
        <p:blipFill>
          <a:blip r:embed="rId7"/>
          <a:stretch>
            <a:fillRect/>
          </a:stretch>
        </p:blipFill>
        <p:spPr>
          <a:xfrm>
            <a:off x="4710405" y="3856516"/>
            <a:ext cx="5401524" cy="2122316"/>
          </a:xfrm>
          <a:prstGeom prst="rect">
            <a:avLst/>
          </a:prstGeom>
        </p:spPr>
      </p:pic>
    </p:spTree>
    <p:extLst>
      <p:ext uri="{BB962C8B-B14F-4D97-AF65-F5344CB8AC3E}">
        <p14:creationId xmlns:p14="http://schemas.microsoft.com/office/powerpoint/2010/main" val="40001874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Assessing Risks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332602" y="1943073"/>
            <a:ext cx="8773300" cy="2862322"/>
          </a:xfrm>
          <a:prstGeom prst="rect">
            <a:avLst/>
          </a:prstGeom>
          <a:noFill/>
        </p:spPr>
        <p:txBody>
          <a:bodyPr wrap="square" rtlCol="0">
            <a:spAutoFit/>
          </a:bodyPr>
          <a:lstStyle/>
          <a:p>
            <a:pPr algn="just"/>
            <a:r>
              <a:rPr lang="en-US" sz="2000" dirty="0"/>
              <a:t>Identifying risks is only the start of the process of risk management because not all risks are the same. Equally important is trying to estimate the probability and impact of the risk materializing. If the probability is very low, is there any point in preparing contingency plans? The answer may be 'yes' - if the impact on the business was large, but risk management is about prioritization. </a:t>
            </a:r>
            <a:endParaRPr lang="en-US" sz="2000" dirty="0" smtClean="0"/>
          </a:p>
          <a:p>
            <a:pPr algn="just"/>
            <a:endParaRPr lang="en-US" sz="2000" dirty="0"/>
          </a:p>
          <a:p>
            <a:pPr algn="just"/>
            <a:r>
              <a:rPr lang="en-US" sz="2000" dirty="0" smtClean="0"/>
              <a:t>Ideally</a:t>
            </a:r>
            <a:r>
              <a:rPr lang="en-US" sz="2000" dirty="0"/>
              <a:t>, the risks with the highest probability of occurrence and the greatest loss to the organization are handled first, and those with the lowest probability of </a:t>
            </a:r>
            <a:r>
              <a:rPr lang="en-US" sz="2000" dirty="0" smtClean="0"/>
              <a:t>occurrence </a:t>
            </a:r>
            <a:r>
              <a:rPr lang="en-US" sz="2000" dirty="0"/>
              <a:t>and the  </a:t>
            </a:r>
            <a:r>
              <a:rPr lang="en-US" sz="2000" dirty="0" smtClean="0"/>
              <a:t>smallest </a:t>
            </a:r>
            <a:r>
              <a:rPr lang="en-US" sz="2000" dirty="0"/>
              <a:t>loss are dealt with last.</a:t>
            </a:r>
          </a:p>
        </p:txBody>
      </p:sp>
    </p:spTree>
    <p:extLst>
      <p:ext uri="{BB962C8B-B14F-4D97-AF65-F5344CB8AC3E}">
        <p14:creationId xmlns:p14="http://schemas.microsoft.com/office/powerpoint/2010/main" val="5942017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1323439"/>
          </a:xfrm>
          <a:prstGeom prst="rect">
            <a:avLst/>
          </a:prstGeom>
          <a:noFill/>
        </p:spPr>
        <p:txBody>
          <a:bodyPr wrap="square" rtlCol="0">
            <a:spAutoFit/>
          </a:bodyPr>
          <a:lstStyle/>
          <a:p>
            <a:pPr algn="just"/>
            <a:r>
              <a:rPr lang="en-US" sz="2000" dirty="0"/>
              <a:t>Once an organization has a risk and/or danger index (for projects or for the business as a whole), it can decide what to do about the risks it faces and start to develop key activities - things it needs to do in order to mitigate the risks</a:t>
            </a:r>
            <a:r>
              <a:rPr lang="en-US" sz="2000" dirty="0" smtClean="0"/>
              <a:t>.</a:t>
            </a:r>
          </a:p>
          <a:p>
            <a:pPr algn="just"/>
            <a:r>
              <a:rPr lang="en-US" sz="2000" dirty="0" smtClean="0"/>
              <a:t> </a:t>
            </a:r>
            <a:r>
              <a:rPr lang="en-US" sz="2000" dirty="0">
                <a:solidFill>
                  <a:srgbClr val="FF0000"/>
                </a:solidFill>
              </a:rPr>
              <a:t>There are four options: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Mitigating Risks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1411830809"/>
              </p:ext>
            </p:extLst>
          </p:nvPr>
        </p:nvGraphicFramePr>
        <p:xfrm>
          <a:off x="1236345" y="3261283"/>
          <a:ext cx="8686800" cy="2286000"/>
        </p:xfrm>
        <a:graphic>
          <a:graphicData uri="http://schemas.openxmlformats.org/drawingml/2006/table">
            <a:tbl>
              <a:tblPr firstRow="1" bandRow="1">
                <a:tableStyleId>{5C22544A-7EE6-4342-B048-85BDC9FD1C3A}</a:tableStyleId>
              </a:tblPr>
              <a:tblGrid>
                <a:gridCol w="3030855"/>
                <a:gridCol w="5655945"/>
              </a:tblGrid>
              <a:tr h="1280873">
                <a:tc>
                  <a:txBody>
                    <a:bodyPr/>
                    <a:lstStyle/>
                    <a:p>
                      <a:endParaRPr lang="en-US" dirty="0" smtClean="0"/>
                    </a:p>
                    <a:p>
                      <a:endParaRPr lang="en-US" dirty="0" smtClean="0"/>
                    </a:p>
                    <a:p>
                      <a:endParaRPr lang="en-US" dirty="0" smtClean="0"/>
                    </a:p>
                    <a:p>
                      <a:r>
                        <a:rPr lang="en-US" dirty="0" smtClean="0"/>
                        <a:t>Attempt To Eliminate The Risk </a:t>
                      </a:r>
                      <a:endParaRPr lang="en-US" dirty="0"/>
                    </a:p>
                  </a:txBody>
                  <a:tcPr/>
                </a:tc>
                <a:tc>
                  <a:txBody>
                    <a:bodyPr/>
                    <a:lstStyle/>
                    <a:p>
                      <a:r>
                        <a:rPr lang="en-US" dirty="0" smtClean="0"/>
                        <a:t>It might withdraw completely from the area of activity that generates the risk - an unlikely course of action initially for an entrepreneurial organization. However, it needs to at least continue to monitor the risk because at some point in the future, it might change this decision. By their nature, entrepreneurial orga­nizations develop risky projects - all the more reason to accept this and attempt to reduce or share the risk.</a:t>
                      </a:r>
                      <a:endParaRPr lang="en-US" dirty="0"/>
                    </a:p>
                  </a:txBody>
                  <a:tcPr/>
                </a:tc>
              </a:tr>
            </a:tbl>
          </a:graphicData>
        </a:graphic>
      </p:graphicFrame>
    </p:spTree>
    <p:extLst>
      <p:ext uri="{BB962C8B-B14F-4D97-AF65-F5344CB8AC3E}">
        <p14:creationId xmlns:p14="http://schemas.microsoft.com/office/powerpoint/2010/main" val="4250934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Mitigating Risks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784685376"/>
              </p:ext>
            </p:extLst>
          </p:nvPr>
        </p:nvGraphicFramePr>
        <p:xfrm>
          <a:off x="1320800" y="2260599"/>
          <a:ext cx="8788400" cy="2751668"/>
        </p:xfrm>
        <a:graphic>
          <a:graphicData uri="http://schemas.openxmlformats.org/drawingml/2006/table">
            <a:tbl>
              <a:tblPr firstRow="1" bandRow="1">
                <a:tableStyleId>{5C22544A-7EE6-4342-B048-85BDC9FD1C3A}</a:tableStyleId>
              </a:tblPr>
              <a:tblGrid>
                <a:gridCol w="2844800"/>
                <a:gridCol w="5943600"/>
              </a:tblGrid>
              <a:tr h="2751668">
                <a:tc>
                  <a:txBody>
                    <a:bodyPr/>
                    <a:lstStyle/>
                    <a:p>
                      <a:r>
                        <a:rPr lang="en-US" baseline="0" dirty="0" smtClean="0"/>
                        <a:t>  </a:t>
                      </a:r>
                    </a:p>
                    <a:p>
                      <a:endParaRPr lang="en-US" baseline="0" dirty="0" smtClean="0"/>
                    </a:p>
                    <a:p>
                      <a:endParaRPr lang="en-US" baseline="0" dirty="0" smtClean="0"/>
                    </a:p>
                    <a:p>
                      <a:r>
                        <a:rPr lang="en-US" dirty="0" smtClean="0"/>
                        <a:t>Attempt to reduce the risk </a:t>
                      </a:r>
                      <a:endParaRPr lang="en-US" dirty="0"/>
                    </a:p>
                  </a:txBody>
                  <a:tcPr/>
                </a:tc>
                <a:tc>
                  <a:txBody>
                    <a:bodyPr/>
                    <a:lstStyle/>
                    <a:p>
                      <a:pPr algn="just"/>
                      <a:r>
                        <a:rPr lang="en-US" dirty="0" smtClean="0"/>
                        <a:t>It might attempt to reduce the risk of a project by selecting low-risk strategic alternatives within a business model, for example by using different distribution channels. It might also reduce risks by increasing internal controls, staff training or supervision, depending on the nature of the risk. Understanding the nature of the risk and putting in place the effective risk management processes outlined in this chapter will help.</a:t>
                      </a:r>
                      <a:endParaRPr lang="en-US" dirty="0"/>
                    </a:p>
                  </a:txBody>
                  <a:tcPr/>
                </a:tc>
              </a:tr>
            </a:tbl>
          </a:graphicData>
        </a:graphic>
      </p:graphicFrame>
    </p:spTree>
    <p:extLst>
      <p:ext uri="{BB962C8B-B14F-4D97-AF65-F5344CB8AC3E}">
        <p14:creationId xmlns:p14="http://schemas.microsoft.com/office/powerpoint/2010/main" val="2005677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Mitigating Risks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259757821"/>
              </p:ext>
            </p:extLst>
          </p:nvPr>
        </p:nvGraphicFramePr>
        <p:xfrm>
          <a:off x="1320800" y="2260599"/>
          <a:ext cx="8788400" cy="2751668"/>
        </p:xfrm>
        <a:graphic>
          <a:graphicData uri="http://schemas.openxmlformats.org/drawingml/2006/table">
            <a:tbl>
              <a:tblPr firstRow="1" bandRow="1">
                <a:tableStyleId>{5C22544A-7EE6-4342-B048-85BDC9FD1C3A}</a:tableStyleId>
              </a:tblPr>
              <a:tblGrid>
                <a:gridCol w="2844800"/>
                <a:gridCol w="5943600"/>
              </a:tblGrid>
              <a:tr h="2751668">
                <a:tc>
                  <a:txBody>
                    <a:bodyPr/>
                    <a:lstStyle/>
                    <a:p>
                      <a:r>
                        <a:rPr lang="en-US" baseline="0" dirty="0" smtClean="0"/>
                        <a:t>  </a:t>
                      </a:r>
                    </a:p>
                    <a:p>
                      <a:endParaRPr lang="en-US" baseline="0" dirty="0" smtClean="0"/>
                    </a:p>
                    <a:p>
                      <a:endParaRPr lang="en-US" baseline="0" dirty="0" smtClean="0"/>
                    </a:p>
                    <a:p>
                      <a:r>
                        <a:rPr lang="en-US" dirty="0" smtClean="0"/>
                        <a:t>Transfer and /or sharing the risk </a:t>
                      </a:r>
                      <a:endParaRPr lang="en-US" dirty="0"/>
                    </a:p>
                  </a:txBody>
                  <a:tcPr/>
                </a:tc>
                <a:tc>
                  <a:txBody>
                    <a:bodyPr/>
                    <a:lstStyle/>
                    <a:p>
                      <a:pPr algn="just"/>
                      <a:r>
                        <a:rPr lang="en-US" dirty="0" smtClean="0"/>
                        <a:t>There are many useful techniques that can be used to transfer both internal and external risks such as insurance, foreign exchange, or interest rate hedging. Partnering in all its forms {e.g., subcontracting, outsourcing, franchising, etc.) is an extremely effective way of transferring risk. Partnerships and strategic alli­ances can be used to share the risks of a project as well as leverage the strategic skills of the partnership. This helps a company to avoid over-commitment to any one project.</a:t>
                      </a:r>
                      <a:endParaRPr lang="en-US" dirty="0"/>
                    </a:p>
                  </a:txBody>
                  <a:tcPr/>
                </a:tc>
              </a:tr>
            </a:tbl>
          </a:graphicData>
        </a:graphic>
      </p:graphicFrame>
    </p:spTree>
    <p:extLst>
      <p:ext uri="{BB962C8B-B14F-4D97-AF65-F5344CB8AC3E}">
        <p14:creationId xmlns:p14="http://schemas.microsoft.com/office/powerpoint/2010/main" val="5219653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39" y="1482999"/>
            <a:ext cx="960962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Mitigating Risks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1834319745"/>
              </p:ext>
            </p:extLst>
          </p:nvPr>
        </p:nvGraphicFramePr>
        <p:xfrm>
          <a:off x="1161485" y="1649158"/>
          <a:ext cx="9225705" cy="3931920"/>
        </p:xfrm>
        <a:graphic>
          <a:graphicData uri="http://schemas.openxmlformats.org/drawingml/2006/table">
            <a:tbl>
              <a:tblPr firstRow="1" bandRow="1">
                <a:tableStyleId>{5C22544A-7EE6-4342-B048-85BDC9FD1C3A}</a:tableStyleId>
              </a:tblPr>
              <a:tblGrid>
                <a:gridCol w="1830919"/>
                <a:gridCol w="7394786"/>
              </a:tblGrid>
              <a:tr h="3653948">
                <a:tc>
                  <a:txBody>
                    <a:bodyPr/>
                    <a:lstStyle/>
                    <a:p>
                      <a:r>
                        <a:rPr lang="en-US" baseline="0" dirty="0" smtClean="0"/>
                        <a:t>  </a:t>
                      </a:r>
                    </a:p>
                    <a:p>
                      <a:endParaRPr lang="en-US" baseline="0" dirty="0" smtClean="0"/>
                    </a:p>
                    <a:p>
                      <a:endParaRPr lang="en-US" baseline="0" dirty="0" smtClean="0"/>
                    </a:p>
                    <a:p>
                      <a:endParaRPr lang="en-US" baseline="0" dirty="0" smtClean="0"/>
                    </a:p>
                    <a:p>
                      <a:endParaRPr lang="en-US" baseline="0" dirty="0" smtClean="0"/>
                    </a:p>
                    <a:p>
                      <a:endParaRPr lang="en-US" baseline="0" dirty="0" smtClean="0"/>
                    </a:p>
                    <a:p>
                      <a:r>
                        <a:rPr lang="en-US" dirty="0" smtClean="0"/>
                        <a:t>Accept the risk </a:t>
                      </a:r>
                      <a:endParaRPr lang="en-US" dirty="0"/>
                    </a:p>
                  </a:txBody>
                  <a:tcPr/>
                </a:tc>
                <a:tc>
                  <a:txBody>
                    <a:bodyPr/>
                    <a:lstStyle/>
                    <a:p>
                      <a:pPr algn="just"/>
                      <a:r>
                        <a:rPr lang="en-US" dirty="0" smtClean="0"/>
                        <a:t>The organization might simply accept all the risks in quadrant A. If it accepts the risk completely, it needs to manage the risk and put in place early warning indicators of it materializing, although this might be uneconomic if the impact on the organization is small. Many industries have inherent risks that need to be accepted if the firm decides to operate in that sector. Even when risk is accepted, entrepreneurs find ways of limiting the downside effects on the rest of the organization should the risk materialize. Entrepreneurs are experts at protecting themselves from downside risk whilst capturing a lot of the upside profit. Partnering is a simple example of this. Another simple strategy is to compartmentalize the commercial risks by setting up each project as a separate legal entity. Should one fail, it will not endanger the whole organization. Serial entrepreneurs do this as a matter of course, partly because they intend to sell off each business at some point in the future. However, riskier off-shoots (divisions, etc.).</a:t>
                      </a:r>
                    </a:p>
                  </a:txBody>
                  <a:tcPr/>
                </a:tc>
              </a:tr>
            </a:tbl>
          </a:graphicData>
        </a:graphic>
      </p:graphicFrame>
    </p:spTree>
    <p:extLst>
      <p:ext uri="{BB962C8B-B14F-4D97-AF65-F5344CB8AC3E}">
        <p14:creationId xmlns:p14="http://schemas.microsoft.com/office/powerpoint/2010/main" val="21052248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All organizations have to accept some residual risk associated with their operations. However, each company will need to monitor those risks with the highest risk index numbers, particularly those that are least controllable. It needs to identify parameters or events that indicate an increased likelihood of the risk materializing - so-called key risk indicators.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And this is where the information gathered by networking with customers, suppliers, and other professionals is of vital importance. This can give it foreknowledge of risks materializing. These need to be monitored on a regular basis so the organization can then take remedial action.</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Monitoring Risks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465323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To be effective, key risk indicators must be easy to monitor as part of the firm's regular activity, highlighting when corrective action is needed and providing guidance on what action is needed. Cash flow is an obvious example of a potential key risk indicator. The risk is bankruptcy - any organization needs cash to pay its bills - and cash flow measures its ability to do this</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t>If the reaction of competitors is a major risk to a business, it needs to develop a risk indicator that will measure this and put in place activities to ensure that it is monitored. For example, supermarkets regularly and routinely monitor the prices competitors charge for a typical basket of products. Without doing this they risk being uncompetitive and losing customers to rivals.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Monitoring Risks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6433754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731346" y="1943708"/>
            <a:ext cx="4099487" cy="3170099"/>
          </a:xfrm>
          <a:prstGeom prst="rect">
            <a:avLst/>
          </a:prstGeom>
          <a:noFill/>
        </p:spPr>
        <p:txBody>
          <a:bodyPr wrap="square" rtlCol="0">
            <a:spAutoFit/>
          </a:bodyPr>
          <a:lstStyle/>
          <a:p>
            <a:pPr marL="342900" indent="-342900" algn="ctr">
              <a:buFont typeface="Arial" panose="020B0604020202020204" pitchFamily="34" charset="0"/>
              <a:buChar char="•"/>
            </a:pPr>
            <a:r>
              <a:rPr lang="en-US" sz="2000" dirty="0"/>
              <a:t>Accepting the existence of risk may be part of an entrepreneurial architecture, but that does not mean that risk should be ignored. Risks need to be understood, monitored, and managed, and decisions are made based upon a realistic assessment of their likelihood, impact, and controllability</a:t>
            </a:r>
            <a:r>
              <a:rPr lang="en-US" sz="2000" dirty="0" smtClean="0"/>
              <a:t>.</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Monitoring Risks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39327" y="1739201"/>
            <a:ext cx="5163552" cy="3865731"/>
          </a:xfrm>
          <a:prstGeom prst="rect">
            <a:avLst/>
          </a:prstGeom>
        </p:spPr>
      </p:pic>
    </p:spTree>
    <p:extLst>
      <p:ext uri="{BB962C8B-B14F-4D97-AF65-F5344CB8AC3E}">
        <p14:creationId xmlns:p14="http://schemas.microsoft.com/office/powerpoint/2010/main" val="747236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2246769"/>
          </a:xfrm>
          <a:prstGeom prst="rect">
            <a:avLst/>
          </a:prstGeom>
          <a:noFill/>
        </p:spPr>
        <p:txBody>
          <a:bodyPr wrap="square" rtlCol="0">
            <a:spAutoFit/>
          </a:bodyPr>
          <a:lstStyle/>
          <a:p>
            <a:pPr algn="just"/>
            <a:endParaRPr lang="en-US" sz="2000" dirty="0"/>
          </a:p>
          <a:p>
            <a:pPr marL="342900" indent="-342900" algn="just">
              <a:buFont typeface="Arial" panose="020B0604020202020204" pitchFamily="34" charset="0"/>
              <a:buChar char="•"/>
            </a:pPr>
            <a:r>
              <a:rPr lang="en-US" sz="2000" dirty="0" smtClean="0"/>
              <a:t> </a:t>
            </a:r>
            <a:r>
              <a:rPr lang="en-US" sz="2000" dirty="0"/>
              <a:t>These processes could be key or even critical activities for an organiza­tion practicing innovation. The primary way that entrepreneurs mitigate the risks they face is through their ability to react quickly to the knowledge and information they obtain through their extensive network of contacts both inside and outside the organization. Open information flows within the organization are therefore essential. They help inform </a:t>
            </a:r>
            <a:r>
              <a:rPr lang="en-US" sz="2000" dirty="0" smtClean="0"/>
              <a:t>deci­sions </a:t>
            </a:r>
            <a:r>
              <a:rPr lang="en-US" sz="2000" dirty="0"/>
              <a:t>and mitigate risks. </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Monitoring Risks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6881428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5453483" y="1901973"/>
            <a:ext cx="4624422"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An organization faces both commercial risks -arising from the nature of the project and the commercial environment in which it operates - and financing risks - arising from how the activity is financed. Using external funds of any sort brings new risks and constraints. Entrepreneurs tend to keep the use of external funds - both loans and equity - to a mini­mum.</a:t>
            </a:r>
          </a:p>
          <a:p>
            <a:pPr marL="342900" indent="-342900" algn="just">
              <a:buFont typeface="Arial" panose="020B0604020202020204" pitchFamily="34" charset="0"/>
              <a:buChar char="•"/>
            </a:pPr>
            <a:endParaRPr lang="en-US"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Financing Risk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9173" y="1655752"/>
            <a:ext cx="4324310" cy="3881448"/>
          </a:xfrm>
          <a:prstGeom prst="rect">
            <a:avLst/>
          </a:prstGeom>
        </p:spPr>
      </p:pic>
    </p:spTree>
    <p:extLst>
      <p:ext uri="{BB962C8B-B14F-4D97-AF65-F5344CB8AC3E}">
        <p14:creationId xmlns:p14="http://schemas.microsoft.com/office/powerpoint/2010/main" val="35770573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572991"/>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This may be because of their inability to borrow or unwillingness to give up control They may alter their business model so as to minimize the need for external funding. They keep capital investment and fixed costs as low as possible, sometimes renting or leasing assets, often subcontracting some activities. They might hire temporary, rather than part­ or full-time, staff. </a:t>
            </a:r>
          </a:p>
          <a:p>
            <a:pPr algn="just"/>
            <a:endParaRPr lang="en-US" sz="2000" dirty="0" smtClean="0"/>
          </a:p>
          <a:p>
            <a:pPr algn="just"/>
            <a:endParaRPr lang="en-US" sz="2000" dirty="0" smtClean="0"/>
          </a:p>
          <a:p>
            <a:pPr marL="342900" indent="-342900" algn="just">
              <a:buFont typeface="Arial" panose="020B0604020202020204" pitchFamily="34" charset="0"/>
              <a:buChar char="•"/>
            </a:pPr>
            <a:r>
              <a:rPr lang="en-US" sz="2000" dirty="0" smtClean="0"/>
              <a:t>Entrepreneurs </a:t>
            </a:r>
            <a:r>
              <a:rPr lang="en-US" sz="2000" dirty="0"/>
              <a:t>prefer to commit costs to a project only after the opportu­nity has proved to be commercially viable - part of the approach called 'affordable loss' mentioned earlier. However, if the opportunity proves to be commercially viable they may then have to find external funds to finance the project.</a:t>
            </a:r>
          </a:p>
          <a:p>
            <a:pPr marL="342900" indent="-342900" algn="just">
              <a:buFont typeface="Arial" panose="020B0604020202020204" pitchFamily="34" charset="0"/>
              <a:buChar char="•"/>
            </a:pPr>
            <a:endParaRPr lang="en-US"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Financing Risk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0238064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32643"/>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general rule of prudent financing is to match the term duration of the loan with the term duration of the use to which it is put. Hence long-term loans should be used to finance long-term projects or the purchase of fixed assets. However, lenders are usually unwilling to lend for the development of more innovative longer-term projects, where the return is uncertain and does not materialize until some way into the future. For these reasons,  they see such projects as too risky.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However, whilst financiers may be unwilling to lend against a specific project, they may be willing to lend to an established business that has a track record of successful trading on the basis that its portfolio of products or services generates sufficient income to cover the interest and loan repayments</a:t>
            </a:r>
            <a:r>
              <a:rPr lang="en-US" sz="2000" dirty="0">
                <a:solidFill>
                  <a:srgbClr val="FF0000"/>
                </a:solidFill>
              </a:rPr>
              <a:t>.</a:t>
            </a:r>
          </a:p>
          <a:p>
            <a:pPr marL="342900" indent="-342900" algn="just">
              <a:buFont typeface="Arial" panose="020B0604020202020204" pitchFamily="34" charset="0"/>
              <a:buChar char="•"/>
            </a:pPr>
            <a:endParaRPr lang="en-US"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Financing Risk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010933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An organization faces both commercial risks -arising from the nature of the project and the commercial environment in which it operates - and financing risks - arising from how the activity is financed. Using external funds of any sort brings new risks and constraints. Entrepreneurs tend to keep the use of external funds - both loans and equity - to a mini­mum.</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This may be because of their inability to borrow or unwillingness to give up control They may alter their business model so as to minimize the need for external funding. They keep capital investment and fixed costs as low as possible, sometimes renting or leasing assets, often subcontracting some activities. They might hire temporary, rather than part­ or full-time, staff. </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Financing Risk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0200614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Innovation is the prime tool entrepreneurs use to create opportunity. It is underpinned by creativity, which is the ability to find or create something new -ideas, rules, patterns, meth­odologies, etc.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But if creativity underpins innovation, then entrepreneurship and the ability to perceive opportunities is the context in which it will flourish. For the entrepreneur, </a:t>
            </a:r>
            <a:r>
              <a:rPr lang="en-US" sz="2000" dirty="0" smtClean="0"/>
              <a:t>creativity </a:t>
            </a:r>
            <a:r>
              <a:rPr lang="en-US" sz="2000" dirty="0"/>
              <a:t>is an essential tool that is used to seek out a business opportunity, identify unmet needs in the marketplace and find innovative ways of meeting these needs.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Creativity, Innovation And Commercial Opportunity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2141615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In the words of Bolton and Thompson (2000): 'Creativity is the starting point whether it is associated with invention or opportunity spotting. This creativity is turned to practical reality (a product, for example) through innovation. Entrepreneurship then sets that innovation in the context of an enterprise (the actual business), which is something of recognized </a:t>
            </a:r>
            <a:r>
              <a:rPr lang="en-US" sz="2000" dirty="0" smtClean="0"/>
              <a:t>value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Creativity, Innovation And Commercial Opportunity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02390" y="3685576"/>
            <a:ext cx="4069299" cy="1972273"/>
          </a:xfrm>
          <a:prstGeom prst="rect">
            <a:avLst/>
          </a:prstGeom>
        </p:spPr>
      </p:pic>
      <p:pic>
        <p:nvPicPr>
          <p:cNvPr id="3" name="Picture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06944" y="3685577"/>
            <a:ext cx="4451456" cy="1972273"/>
          </a:xfrm>
          <a:prstGeom prst="rect">
            <a:avLst/>
          </a:prstGeom>
        </p:spPr>
      </p:pic>
    </p:spTree>
    <p:extLst>
      <p:ext uri="{BB962C8B-B14F-4D97-AF65-F5344CB8AC3E}">
        <p14:creationId xmlns:p14="http://schemas.microsoft.com/office/powerpoint/2010/main" val="34517386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68460"/>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point is that most people are</a:t>
            </a:r>
            <a:r>
              <a:rPr lang="en-US" sz="2000" dirty="0">
                <a:solidFill>
                  <a:srgbClr val="FF0000"/>
                </a:solidFill>
              </a:rPr>
              <a:t> not creative; this is not by nature, but because of their upbringing</a:t>
            </a:r>
            <a:r>
              <a:rPr lang="en-US" sz="2000" dirty="0"/>
              <a:t>. </a:t>
            </a:r>
            <a:r>
              <a:rPr lang="en-US" sz="2000" dirty="0" smtClean="0"/>
              <a:t>Society </a:t>
            </a:r>
            <a:r>
              <a:rPr lang="en-US" sz="2000" dirty="0"/>
              <a:t>has certain values and norms of </a:t>
            </a:r>
            <a:r>
              <a:rPr lang="en-US" sz="2000" dirty="0" err="1"/>
              <a:t>behaviour</a:t>
            </a:r>
            <a:r>
              <a:rPr lang="en-US" sz="2000" dirty="0"/>
              <a:t>. It encourages us to </a:t>
            </a:r>
            <a:r>
              <a:rPr lang="en-US" sz="2000" dirty="0">
                <a:solidFill>
                  <a:srgbClr val="FF0000"/>
                </a:solidFill>
              </a:rPr>
              <a:t>con­form, to follow these norms of </a:t>
            </a:r>
            <a:r>
              <a:rPr lang="en-US" sz="2000" dirty="0" err="1">
                <a:solidFill>
                  <a:srgbClr val="FF0000"/>
                </a:solidFill>
              </a:rPr>
              <a:t>behaviour</a:t>
            </a:r>
            <a:r>
              <a:rPr lang="en-US" sz="2000" dirty="0"/>
              <a:t>. Not doing so brings the threat of sanction or penalty. It values logic, but particularly the dominant logic of the group and it has a tendency to reject non-conformist thinking - and thinkers. This is why creative types are often seen as </a:t>
            </a:r>
            <a:r>
              <a:rPr lang="en-US" sz="2000" dirty="0">
                <a:solidFill>
                  <a:srgbClr val="C00000"/>
                </a:solidFill>
              </a:rPr>
              <a:t>rebels, disruptors or trouble-makers</a:t>
            </a:r>
            <a:r>
              <a:rPr lang="en-US" sz="2000" dirty="0"/>
              <a:t>. They create change - and people and society gen­erally do not like change.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Creativity can be encouraged through an </a:t>
            </a:r>
            <a:r>
              <a:rPr lang="en-US" sz="2000" dirty="0">
                <a:solidFill>
                  <a:srgbClr val="C00000"/>
                </a:solidFill>
              </a:rPr>
              <a:t>appro­priate culture </a:t>
            </a:r>
            <a:r>
              <a:rPr lang="en-US" sz="2000" dirty="0"/>
              <a:t>within an entrepreneurial architecture. It </a:t>
            </a:r>
            <a:r>
              <a:rPr lang="en-US" sz="2000" dirty="0">
                <a:solidFill>
                  <a:srgbClr val="C00000"/>
                </a:solidFill>
              </a:rPr>
              <a:t>involves overcoming some personal blocks or barriers and can be developed </a:t>
            </a:r>
            <a:r>
              <a:rPr lang="en-US" sz="2000" dirty="0"/>
              <a:t>through training and by practicing the discovery skills </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MEASURING CREATIVITY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7551876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1973050"/>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err="1"/>
              <a:t>Majaro</a:t>
            </a:r>
            <a:r>
              <a:rPr lang="en-US" sz="2000" dirty="0"/>
              <a:t> (1992) believed that, while stereotyping is to be avoided, creative types do exhibit </a:t>
            </a:r>
            <a:r>
              <a:rPr lang="en-US" sz="2000" dirty="0">
                <a:solidFill>
                  <a:srgbClr val="C00000"/>
                </a:solidFill>
              </a:rPr>
              <a:t>some similar characteristics</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Conceptual </a:t>
            </a:r>
            <a:r>
              <a:rPr lang="en-US" sz="2000" dirty="0"/>
              <a:t>fluency -They are able to produce many ideas.</a:t>
            </a:r>
          </a:p>
          <a:p>
            <a:pPr marL="342900" indent="-342900" algn="just">
              <a:buFont typeface="Arial" panose="020B0604020202020204" pitchFamily="34" charset="0"/>
              <a:buChar char="•"/>
            </a:pPr>
            <a:r>
              <a:rPr lang="en-US" sz="2000" dirty="0" smtClean="0"/>
              <a:t>Mental </a:t>
            </a:r>
            <a:r>
              <a:rPr lang="en-US" sz="2000" dirty="0"/>
              <a:t>flexibility -They are adept at lateral thinking.</a:t>
            </a:r>
          </a:p>
          <a:p>
            <a:pPr marL="342900" indent="-342900" algn="just">
              <a:buFont typeface="Arial" panose="020B0604020202020204" pitchFamily="34" charset="0"/>
              <a:buChar char="•"/>
            </a:pPr>
            <a:r>
              <a:rPr lang="en-US" sz="2000" dirty="0" smtClean="0"/>
              <a:t>Originality </a:t>
            </a:r>
            <a:r>
              <a:rPr lang="en-US" sz="2000" dirty="0"/>
              <a:t>-They produce atypical responses to problems.</a:t>
            </a:r>
          </a:p>
          <a:p>
            <a:pPr marL="342900" indent="-342900" algn="just">
              <a:buFont typeface="Arial" panose="020B0604020202020204" pitchFamily="34" charset="0"/>
              <a:buChar char="•"/>
            </a:pPr>
            <a:r>
              <a:rPr lang="en-US" sz="2000" dirty="0" smtClean="0"/>
              <a:t>Suspension </a:t>
            </a:r>
            <a:r>
              <a:rPr lang="en-US" sz="2000" dirty="0"/>
              <a:t>of judgment -They do not analyze too quickly.</a:t>
            </a:r>
          </a:p>
          <a:p>
            <a:pPr marL="342900" indent="-342900" algn="just">
              <a:buFont typeface="Arial" panose="020B0604020202020204" pitchFamily="34" charset="0"/>
              <a:buChar char="•"/>
            </a:pPr>
            <a:r>
              <a:rPr lang="en-US" sz="2000" dirty="0" smtClean="0"/>
              <a:t>Impulsive </a:t>
            </a:r>
            <a:r>
              <a:rPr lang="en-US" sz="2000" dirty="0"/>
              <a:t>-They act impulsively to an idea, expressing their 'gut-feeling:</a:t>
            </a:r>
          </a:p>
          <a:p>
            <a:pPr marL="342900" indent="-342900" algn="just">
              <a:buFont typeface="Arial" panose="020B0604020202020204" pitchFamily="34" charset="0"/>
              <a:buChar char="•"/>
            </a:pPr>
            <a:r>
              <a:rPr lang="en-US" sz="2000" dirty="0" smtClean="0"/>
              <a:t>Anti-authority </a:t>
            </a:r>
            <a:r>
              <a:rPr lang="en-US" sz="2000" dirty="0"/>
              <a:t>- They are always willing to challenge authority.</a:t>
            </a:r>
          </a:p>
          <a:p>
            <a:pPr marL="342900" indent="-342900" algn="just">
              <a:buFont typeface="Arial" panose="020B0604020202020204" pitchFamily="34" charset="0"/>
              <a:buChar char="•"/>
            </a:pPr>
            <a:r>
              <a:rPr lang="en-US" sz="2000" dirty="0" smtClean="0"/>
              <a:t>Tolerance </a:t>
            </a:r>
            <a:r>
              <a:rPr lang="en-US" sz="2000" dirty="0"/>
              <a:t>- They have a high tolerance threshold towards the ideas of others.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MEASURING CREATIVITY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9845353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People may be inherently creative, but this </a:t>
            </a:r>
            <a:r>
              <a:rPr lang="en-US" sz="2000" dirty="0">
                <a:solidFill>
                  <a:srgbClr val="FF0000"/>
                </a:solidFill>
              </a:rPr>
              <a:t>is not something that all organizations or society generally encourages</a:t>
            </a:r>
            <a:r>
              <a:rPr lang="en-US" sz="2000" dirty="0"/>
              <a:t>. Furthermore, most of us stifle it because we find </a:t>
            </a:r>
            <a:r>
              <a:rPr lang="en-US" sz="2000" dirty="0">
                <a:solidFill>
                  <a:srgbClr val="FF0000"/>
                </a:solidFill>
              </a:rPr>
              <a:t>creativity involves questioning </a:t>
            </a:r>
            <a:r>
              <a:rPr lang="en-US" sz="2000" dirty="0"/>
              <a:t>the status quo, questioning might lead to change, and change can be threatening.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We </a:t>
            </a:r>
            <a:r>
              <a:rPr lang="en-US" sz="2000" dirty="0"/>
              <a:t>all cre­ate rituals and routines that we feel comfortable with and these normally mitigate against questioning the status quo and it is these routines that help us through the day. </a:t>
            </a:r>
            <a:r>
              <a:rPr lang="en-US" sz="2000" dirty="0">
                <a:solidFill>
                  <a:srgbClr val="FF0000"/>
                </a:solidFill>
              </a:rPr>
              <a:t>Being creative often takes people outside their 'comfort zone; since it makes them feel uneasy</a:t>
            </a:r>
            <a:r>
              <a:rPr lang="en-US" sz="2000" dirty="0"/>
              <a:t>. Here are some of these barriers to creativity:</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Barriers To Creativity And Innovation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3644136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586602"/>
            <a:ext cx="9135745" cy="4093428"/>
          </a:xfrm>
          <a:prstGeom prst="rect">
            <a:avLst/>
          </a:prstGeom>
          <a:noFill/>
        </p:spPr>
        <p:txBody>
          <a:bodyPr wrap="square" rtlCol="0">
            <a:spAutoFit/>
          </a:bodyPr>
          <a:lstStyle/>
          <a:p>
            <a:pPr algn="just"/>
            <a:r>
              <a:rPr lang="en-US" sz="2000" b="1" dirty="0"/>
              <a:t>The three </a:t>
            </a:r>
            <a:r>
              <a:rPr lang="en-US" sz="2000" b="1" dirty="0">
                <a:solidFill>
                  <a:srgbClr val="FF0000"/>
                </a:solidFill>
              </a:rPr>
              <a:t>greatest barriers to creativit</a:t>
            </a:r>
            <a:r>
              <a:rPr lang="en-US" sz="2000" b="1" dirty="0"/>
              <a:t>y are the </a:t>
            </a:r>
            <a:r>
              <a:rPr lang="en-US" sz="2000" b="1" dirty="0">
                <a:solidFill>
                  <a:srgbClr val="FF0000"/>
                </a:solidFill>
              </a:rPr>
              <a:t>fear of failure</a:t>
            </a:r>
            <a:r>
              <a:rPr lang="en-US" sz="2000" b="1" dirty="0"/>
              <a:t>, the </a:t>
            </a:r>
            <a:r>
              <a:rPr lang="en-US" sz="2000" b="1" dirty="0">
                <a:solidFill>
                  <a:srgbClr val="FF0000"/>
                </a:solidFill>
              </a:rPr>
              <a:t>experience of failure,</a:t>
            </a:r>
            <a:r>
              <a:rPr lang="en-US" sz="2000" b="1" dirty="0"/>
              <a:t> and the </a:t>
            </a:r>
            <a:r>
              <a:rPr lang="en-US" sz="2000" b="1" dirty="0">
                <a:solidFill>
                  <a:srgbClr val="FF0000"/>
                </a:solidFill>
              </a:rPr>
              <a:t>pain of uncertainty</a:t>
            </a:r>
            <a:r>
              <a:rPr lang="en-US" sz="2000" b="1" dirty="0"/>
              <a:t>. They argue that simply managing the anxiety and actual pain people feel in connection with the prospect and experience of both </a:t>
            </a:r>
            <a:r>
              <a:rPr lang="en-US" sz="2000" b="1" dirty="0">
                <a:solidFill>
                  <a:srgbClr val="FF0000"/>
                </a:solidFill>
              </a:rPr>
              <a:t>failure and uncertainty </a:t>
            </a:r>
            <a:r>
              <a:rPr lang="en-US" sz="2000" b="1" dirty="0"/>
              <a:t>should result in a measurable increase in </a:t>
            </a:r>
            <a:r>
              <a:rPr lang="en-US" sz="2000" b="1" dirty="0" smtClean="0"/>
              <a:t>innova­tion</a:t>
            </a:r>
            <a:r>
              <a:rPr lang="en-US" sz="2000" b="1" dirty="0"/>
              <a:t>. Individual managers can sometimes actively block creativity and innovation within their sphere of influence, despite the policies and procedures of the organization designed to encourage it. </a:t>
            </a:r>
            <a:r>
              <a:rPr lang="en-US" sz="2000" b="1" dirty="0" err="1"/>
              <a:t>Kanter</a:t>
            </a:r>
            <a:r>
              <a:rPr lang="en-US" sz="2000" b="1" dirty="0"/>
              <a:t> {2004) </a:t>
            </a:r>
            <a:r>
              <a:rPr lang="en-US" sz="2000" b="1" dirty="0" smtClean="0"/>
              <a:t>suggested 5 ways </a:t>
            </a:r>
            <a:r>
              <a:rPr lang="en-US" sz="2000" b="1" dirty="0"/>
              <a:t>that they could do this:</a:t>
            </a:r>
          </a:p>
          <a:p>
            <a:pPr marL="457200" indent="-457200" algn="ctr">
              <a:buFont typeface="+mj-lt"/>
              <a:buAutoNum type="arabicPeriod"/>
            </a:pPr>
            <a:endParaRPr lang="en-US" sz="2000" b="1" dirty="0"/>
          </a:p>
          <a:p>
            <a:pPr marL="457200" indent="-457200">
              <a:buFont typeface="+mj-lt"/>
              <a:buAutoNum type="arabicPeriod"/>
            </a:pPr>
            <a:r>
              <a:rPr lang="en-US" sz="2000" b="1" dirty="0" smtClean="0"/>
              <a:t>Regard </a:t>
            </a:r>
            <a:r>
              <a:rPr lang="en-US" sz="2000" b="1" dirty="0"/>
              <a:t>new ideas with suspicion.</a:t>
            </a:r>
          </a:p>
          <a:p>
            <a:pPr marL="457200" indent="-457200">
              <a:buFont typeface="+mj-lt"/>
              <a:buAutoNum type="arabicPeriod"/>
            </a:pPr>
            <a:r>
              <a:rPr lang="en-US" sz="2000" b="1" dirty="0" smtClean="0"/>
              <a:t>Enforce </a:t>
            </a:r>
            <a:r>
              <a:rPr lang="en-US" sz="2000" b="1" dirty="0"/>
              <a:t>cumbersome approval mechanisms , rules and regulations.</a:t>
            </a:r>
          </a:p>
          <a:p>
            <a:pPr marL="457200" indent="-457200">
              <a:buFont typeface="+mj-lt"/>
              <a:buAutoNum type="arabicPeriod"/>
            </a:pPr>
            <a:r>
              <a:rPr lang="en-US" sz="2000" b="1" dirty="0" smtClean="0"/>
              <a:t>Pit </a:t>
            </a:r>
            <a:r>
              <a:rPr lang="en-US" sz="2000" b="1" dirty="0"/>
              <a:t>departments and individuals against each other.</a:t>
            </a:r>
          </a:p>
          <a:p>
            <a:pPr marL="457200" indent="-457200">
              <a:buFont typeface="+mj-lt"/>
              <a:buAutoNum type="arabicPeriod"/>
            </a:pPr>
            <a:r>
              <a:rPr lang="en-US" sz="2000" b="1" dirty="0" smtClean="0"/>
              <a:t>Express </a:t>
            </a:r>
            <a:r>
              <a:rPr lang="en-US" sz="2000" b="1" dirty="0"/>
              <a:t>criticism, without </a:t>
            </a:r>
            <a:r>
              <a:rPr lang="en-US" sz="2000" b="1" dirty="0" smtClean="0"/>
              <a:t>praise.</a:t>
            </a:r>
          </a:p>
          <a:p>
            <a:pPr marL="457200" indent="-457200">
              <a:buFont typeface="+mj-lt"/>
              <a:buAutoNum type="arabicPeriod"/>
            </a:pPr>
            <a:r>
              <a:rPr lang="en-US" sz="2000" b="1" dirty="0" smtClean="0"/>
              <a:t>Treat </a:t>
            </a:r>
            <a:r>
              <a:rPr lang="en-US" sz="2000" b="1" dirty="0"/>
              <a:t>problem identification as a sign of failure</a:t>
            </a:r>
            <a:endParaRPr lang="en-US" sz="2000" b="1"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Barriers To Creativity And Innovation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9503345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80481"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267483" y="1768460"/>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C00000"/>
                </a:solidFill>
              </a:rPr>
              <a:t>This diversity underpins much of modern</a:t>
            </a:r>
            <a:r>
              <a:rPr lang="en-US" sz="2000" dirty="0"/>
              <a:t>, particularly technology-based, innovation. However, we are often constrained in our thinking not only by our dominant logic but also by our prior knowledge so we need to expand it. We </a:t>
            </a:r>
            <a:r>
              <a:rPr lang="en-US" sz="2000" dirty="0">
                <a:solidFill>
                  <a:srgbClr val="FF0000"/>
                </a:solidFill>
              </a:rPr>
              <a:t>need to actively seek out new knowledge, information, and perspectives in as many ways as possible</a:t>
            </a:r>
            <a:r>
              <a:rPr lang="en-US" sz="2000" dirty="0"/>
              <a:t>: through </a:t>
            </a:r>
            <a:r>
              <a:rPr lang="en-US" sz="2000" dirty="0">
                <a:solidFill>
                  <a:srgbClr val="C00000"/>
                </a:solidFill>
              </a:rPr>
              <a:t>reading, travel, meeting and talking to others, and even web </a:t>
            </a:r>
            <a:r>
              <a:rPr lang="en-US" sz="2000" dirty="0" smtClean="0">
                <a:solidFill>
                  <a:srgbClr val="C00000"/>
                </a:solidFill>
              </a:rPr>
              <a:t>browsing.</a:t>
            </a:r>
          </a:p>
          <a:p>
            <a:pPr marL="342900" indent="-342900" algn="just">
              <a:buFont typeface="Arial" panose="020B0604020202020204" pitchFamily="34" charset="0"/>
              <a:buChar char="•"/>
            </a:pPr>
            <a:endParaRPr lang="en-US" sz="2000" dirty="0" smtClean="0">
              <a:solidFill>
                <a:srgbClr val="C00000"/>
              </a:solidFill>
            </a:endParaRPr>
          </a:p>
          <a:p>
            <a:pPr marL="342900" indent="-342900" algn="just">
              <a:buFont typeface="Arial" panose="020B0604020202020204" pitchFamily="34" charset="0"/>
              <a:buChar char="•"/>
            </a:pPr>
            <a:r>
              <a:rPr lang="en-US" sz="2000" dirty="0">
                <a:solidFill>
                  <a:srgbClr val="FF0000"/>
                </a:solidFill>
              </a:rPr>
              <a:t>One prerequisite to all creative processes is </a:t>
            </a:r>
            <a:r>
              <a:rPr lang="en-US" sz="2000" u="sng" dirty="0">
                <a:solidFill>
                  <a:srgbClr val="FF0000"/>
                </a:solidFill>
              </a:rPr>
              <a:t>the generation of knowledge </a:t>
            </a:r>
            <a:r>
              <a:rPr lang="en-US" sz="2000" dirty="0">
                <a:solidFill>
                  <a:srgbClr val="FF0000"/>
                </a:solidFill>
              </a:rPr>
              <a:t>and </a:t>
            </a:r>
            <a:r>
              <a:rPr lang="en-US" sz="2000" u="sng" dirty="0">
                <a:solidFill>
                  <a:srgbClr val="FF0000"/>
                </a:solidFill>
              </a:rPr>
              <a:t>openness to different ideas</a:t>
            </a:r>
            <a:r>
              <a:rPr lang="en-US" sz="2000" dirty="0"/>
              <a:t>. This helps create the cognitive diversity that,  is needed to provide different perspectives on problems and situ­ations that enable recombining ideas from different walks of life.</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Connectivity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53781" y="1732643"/>
            <a:ext cx="2571750" cy="3612299"/>
          </a:xfrm>
          <a:prstGeom prst="rect">
            <a:avLst/>
          </a:prstGeom>
        </p:spPr>
      </p:pic>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54108" y="2175065"/>
            <a:ext cx="2230186" cy="2862322"/>
          </a:xfrm>
          <a:prstGeom prst="rect">
            <a:avLst/>
          </a:prstGeom>
          <a:noFill/>
        </p:spPr>
        <p:txBody>
          <a:bodyPr wrap="square" rtlCol="0">
            <a:spAutoFit/>
          </a:bodyPr>
          <a:lstStyle/>
          <a:p>
            <a:pPr marL="342900" indent="-342900">
              <a:buFont typeface="Arial" panose="020B0604020202020204" pitchFamily="34" charset="0"/>
              <a:buChar char="•"/>
            </a:pPr>
            <a:r>
              <a:rPr lang="en-US" sz="2000" dirty="0"/>
              <a:t>Many authors have found that a strategic focus on </a:t>
            </a:r>
            <a:r>
              <a:rPr lang="en-US" sz="2000" dirty="0">
                <a:solidFill>
                  <a:srgbClr val="FF0000"/>
                </a:solidFill>
              </a:rPr>
              <a:t>creating intellectual, social, and rela­tiona</a:t>
            </a:r>
            <a:r>
              <a:rPr lang="en-US" sz="2000" dirty="0"/>
              <a:t>l assets </a:t>
            </a:r>
            <a:r>
              <a:rPr lang="en-US" sz="2000" dirty="0">
                <a:solidFill>
                  <a:srgbClr val="C00000"/>
                </a:solidFill>
              </a:rPr>
              <a:t>increases innovation</a:t>
            </a:r>
            <a:endParaRPr lang="en-US" sz="2000" dirty="0">
              <a:solidFill>
                <a:srgbClr val="C0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Knowledge  Networks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p:cNvGraphicFramePr/>
          <p:nvPr>
            <p:extLst>
              <p:ext uri="{D42A27DB-BD31-4B8C-83A1-F6EECF244321}">
                <p14:modId xmlns:p14="http://schemas.microsoft.com/office/powerpoint/2010/main" val="228228530"/>
              </p:ext>
            </p:extLst>
          </p:nvPr>
        </p:nvGraphicFramePr>
        <p:xfrm>
          <a:off x="3483206" y="1530625"/>
          <a:ext cx="6802384" cy="41081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64043" y="1863967"/>
            <a:ext cx="8417320" cy="1754326"/>
          </a:xfrm>
          <a:prstGeom prst="rect">
            <a:avLst/>
          </a:prstGeom>
          <a:noFill/>
        </p:spPr>
        <p:txBody>
          <a:bodyPr wrap="square" rtlCol="0">
            <a:spAutoFit/>
          </a:bodyPr>
          <a:lstStyle/>
          <a:p>
            <a:pPr marL="342900" indent="-342900" algn="justLow">
              <a:buFont typeface="Arial" panose="020B0604020202020204" pitchFamily="34" charset="0"/>
              <a:buChar char="•"/>
            </a:pPr>
            <a:r>
              <a:rPr lang="en-US" dirty="0" smtClean="0"/>
              <a:t>Technology </a:t>
            </a:r>
            <a:r>
              <a:rPr lang="en-US" dirty="0"/>
              <a:t>helps organizations extend their knowledge networks beyond their organizational boundaries. The internet has led to an enormous boost in connectivity. It makes communication and the transfer of knowledge and ideas on a global basis so much easier and quicker. Common design file standards can be sent to web-based on-demand com­mercial manufacturing services at the press of a button. This sort of network is now used extensively for supply chain management. . </a:t>
            </a: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Crowdsourcing And Open Innovation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Crowdsourcing And Open Innovation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p:cNvGraphicFramePr/>
          <p:nvPr>
            <p:extLst>
              <p:ext uri="{D42A27DB-BD31-4B8C-83A1-F6EECF244321}">
                <p14:modId xmlns:p14="http://schemas.microsoft.com/office/powerpoint/2010/main" val="1302507995"/>
              </p:ext>
            </p:extLst>
          </p:nvPr>
        </p:nvGraphicFramePr>
        <p:xfrm>
          <a:off x="1168400" y="2319867"/>
          <a:ext cx="8991600" cy="311573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32068206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90317" y="1797725"/>
            <a:ext cx="8996837" cy="3785652"/>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These are sponsored 'boot-camps' or training </a:t>
            </a:r>
            <a:r>
              <a:rPr lang="en-US" sz="2000" dirty="0" smtClean="0"/>
              <a:t>programmers </a:t>
            </a:r>
            <a:r>
              <a:rPr lang="en-US" sz="2000" dirty="0"/>
              <a:t>for start-up teams, which </a:t>
            </a:r>
            <a:r>
              <a:rPr lang="en-US" sz="2000" dirty="0">
                <a:solidFill>
                  <a:srgbClr val="C00000"/>
                </a:solidFill>
              </a:rPr>
              <a:t>offer training and support </a:t>
            </a:r>
            <a:r>
              <a:rPr lang="en-US" sz="2000" dirty="0"/>
              <a:t>from mentors with different skills and investors with different back­ grounds. They are designed to facilitate rapid conceptualization, prototyping, and </a:t>
            </a:r>
            <a:r>
              <a:rPr lang="en-US" sz="2000" dirty="0" smtClean="0"/>
              <a:t>develop­ment </a:t>
            </a:r>
            <a:r>
              <a:rPr lang="en-US" sz="2000" dirty="0"/>
              <a:t>of a business idea within a tight time frame - typically three months. </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There are two types of accelerators:</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	'Start-up' or 'seed' accelerators, which are general programs open to all start-ups;</a:t>
            </a:r>
          </a:p>
          <a:p>
            <a:pPr marL="342900" indent="-342900" algn="justLow">
              <a:buFont typeface="Arial" panose="020B0604020202020204" pitchFamily="34" charset="0"/>
              <a:buChar char="•"/>
            </a:pPr>
            <a:r>
              <a:rPr lang="en-US" sz="2000" dirty="0"/>
              <a:t>•	'Corporate accelerators; which have objectives set by the sponsoring </a:t>
            </a:r>
            <a:r>
              <a:rPr lang="en-US" sz="2000" dirty="0" smtClean="0"/>
              <a:t>company .  </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Accelerators And Incubators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559080"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7912447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58617" y="153062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2157238"/>
            <a:ext cx="8983305" cy="3693319"/>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The lesson for organizations wishing to build a creative environ­ment is that they must work to develop this sort of physical and cultural environment. This involves bringing together people with different backgrounds and perspectives. </a:t>
            </a:r>
            <a:endParaRPr lang="en-US" sz="2000" dirty="0" smtClean="0"/>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smtClean="0"/>
              <a:t>It </a:t>
            </a:r>
            <a:r>
              <a:rPr lang="en-US" sz="2000" dirty="0"/>
              <a:t>means allowing them to hold different opinions and disagree with each other - questioning the dominant logic of their community. These communities will then attract similarly minded questioning but tolerant people, developing a virtuous circle of creativity</a:t>
            </a:r>
            <a:r>
              <a:rPr lang="en-US" sz="2000" dirty="0" smtClean="0"/>
              <a:t>.</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dirty="0"/>
              <a:t>people exhibited greater creativity if placed within an environment that matched their cognitive style.</a:t>
            </a:r>
          </a:p>
          <a:p>
            <a:pPr marL="342900" indent="-342900" algn="justLow">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Creative  Environments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316384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1137" y="15925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5868" y="1931742"/>
            <a:ext cx="897628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Knowledge creation is primarily an individual activity and the key role of the organization is to harness it for the production of goods or services. It is therefore logical that the orga­nization's main focus is to stimulate individual creativity and learning and to translate that into products and services that the market values.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However, just because an individual has knowledge it does not necessarily mean that it is embedded within an organization. It is often passed on in the form of information</a:t>
            </a:r>
            <a:r>
              <a:rPr lang="en-US" sz="2000" dirty="0" smtClean="0"/>
              <a:t>.</a:t>
            </a:r>
          </a:p>
          <a:p>
            <a:pPr marL="342900" indent="-342900" algn="just">
              <a:buFont typeface="Arial" panose="020B0604020202020204" pitchFamily="34" charset="0"/>
              <a:buChar char="•"/>
            </a:pPr>
            <a:endParaRPr lang="en-US" sz="20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000" dirty="0"/>
              <a:t>Connectivity generates information, but to be really useful that information needs to be turned into knowledge by other individuals and this only happens through the wheel of learning.</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13895" y="745718"/>
            <a:ext cx="7188919" cy="523220"/>
          </a:xfrm>
          <a:prstGeom prst="rect">
            <a:avLst/>
          </a:prstGeom>
          <a:noFill/>
        </p:spPr>
        <p:txBody>
          <a:bodyPr wrap="square" rtlCol="0">
            <a:spAutoFit/>
          </a:bodyPr>
          <a:lstStyle/>
          <a:p>
            <a:r>
              <a:rPr lang="en-US" sz="2800" b="1" dirty="0" smtClean="0"/>
              <a:t>Knowledge And Learning</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7433406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24571" y="1803924"/>
            <a:ext cx="8976287"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Information comes into the organization from a range of sources. It is conceptualized by other individuals through the wheel of learning in a way that is consistent with the organization's norms, cognitive frameworks, context, and culture.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This is learning, which in turn leads either </a:t>
            </a:r>
            <a:r>
              <a:rPr lang="en-US" sz="2000" dirty="0" smtClean="0"/>
              <a:t>to</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a:t>
            </a:r>
            <a:r>
              <a:rPr lang="en-US" sz="2000" dirty="0" smtClean="0"/>
              <a:t>Tacit </a:t>
            </a:r>
            <a:r>
              <a:rPr lang="en-US" sz="2000" dirty="0"/>
              <a:t>knowledge (embedded in individuals' minds and activities)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Explicit </a:t>
            </a:r>
            <a:r>
              <a:rPr lang="en-US" sz="2000" dirty="0"/>
              <a:t>knowledge (stated in verbal communications or documents). </a:t>
            </a:r>
            <a:endParaRPr lang="en-US" dirty="0">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780666"/>
            <a:ext cx="7188919" cy="523220"/>
          </a:xfrm>
          <a:prstGeom prst="rect">
            <a:avLst/>
          </a:prstGeom>
          <a:noFill/>
        </p:spPr>
        <p:txBody>
          <a:bodyPr wrap="square" rtlCol="0">
            <a:spAutoFit/>
          </a:bodyPr>
          <a:lstStyle/>
          <a:p>
            <a:r>
              <a:rPr lang="en-US" sz="2800" b="1" dirty="0"/>
              <a:t>Knowledge And Learning</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2546176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5869" y="1359890"/>
            <a:ext cx="9044131" cy="4093428"/>
          </a:xfrm>
          <a:prstGeom prst="rect">
            <a:avLst/>
          </a:prstGeom>
          <a:noFill/>
        </p:spPr>
        <p:txBody>
          <a:bodyPr wrap="square" rtlCol="0">
            <a:spAutoFit/>
          </a:bodyPr>
          <a:lstStyle/>
          <a:p>
            <a:pPr algn="just"/>
            <a:r>
              <a:rPr lang="en-US" sz="2000" dirty="0"/>
              <a:t> </a:t>
            </a:r>
          </a:p>
          <a:p>
            <a:pPr algn="just"/>
            <a:r>
              <a:rPr lang="en-US" sz="2000" dirty="0" smtClean="0"/>
              <a:t>Knowledge</a:t>
            </a:r>
            <a:r>
              <a:rPr lang="en-US" sz="2000" dirty="0"/>
              <a:t>, awareness and connectivity are combined into what are called 'discovery skills: These are skills that can be learned by individuals (tacit knowledge) </a:t>
            </a:r>
          </a:p>
          <a:p>
            <a:pPr algn="just"/>
            <a:r>
              <a:rPr lang="en-US" sz="2000" dirty="0"/>
              <a:t>The skills are</a:t>
            </a:r>
            <a:r>
              <a:rPr lang="en-US" sz="2000" dirty="0" smtClean="0"/>
              <a:t>:</a:t>
            </a:r>
          </a:p>
          <a:p>
            <a:pPr algn="just"/>
            <a:endParaRPr lang="en-US" sz="2000" dirty="0"/>
          </a:p>
          <a:p>
            <a:pPr marL="457200" indent="-457200" algn="just">
              <a:buAutoNum type="arabicPeriod"/>
            </a:pPr>
            <a:r>
              <a:rPr lang="en-US" sz="2000" dirty="0" smtClean="0"/>
              <a:t>Networking </a:t>
            </a:r>
            <a:r>
              <a:rPr lang="en-US" sz="2000" dirty="0"/>
              <a:t>These innovative entrepreneurs actively sought out new knowledge and information. </a:t>
            </a:r>
            <a:endParaRPr lang="en-US" sz="2000" dirty="0" smtClean="0"/>
          </a:p>
          <a:p>
            <a:pPr marL="457200" indent="-457200" algn="just">
              <a:buAutoNum type="arabicPeriod"/>
            </a:pPr>
            <a:endParaRPr lang="en-US" sz="2000" dirty="0"/>
          </a:p>
          <a:p>
            <a:pPr marL="457200" indent="-457200" algn="just">
              <a:buAutoNum type="arabicPeriod" startAt="2"/>
            </a:pPr>
            <a:r>
              <a:rPr lang="en-US" sz="2000" dirty="0" smtClean="0"/>
              <a:t>Observing </a:t>
            </a:r>
            <a:r>
              <a:rPr lang="en-US" sz="2000" dirty="0"/>
              <a:t>Innovative entrepreneurs observe common phenomena and people's </a:t>
            </a:r>
            <a:r>
              <a:rPr lang="en-US" sz="2000" dirty="0" smtClean="0"/>
              <a:t>behavior </a:t>
            </a:r>
            <a:r>
              <a:rPr lang="en-US" sz="2000" dirty="0"/>
              <a:t>- in </a:t>
            </a:r>
            <a:r>
              <a:rPr lang="en-US" sz="2000" dirty="0" smtClean="0"/>
              <a:t>par­ticular</a:t>
            </a:r>
            <a:r>
              <a:rPr lang="en-US" sz="2000" dirty="0"/>
              <a:t>, that of potential </a:t>
            </a:r>
            <a:r>
              <a:rPr lang="en-US" sz="2000" dirty="0" smtClean="0"/>
              <a:t>customers</a:t>
            </a:r>
          </a:p>
          <a:p>
            <a:pPr marL="457200" indent="-457200" algn="just">
              <a:buAutoNum type="arabicPeriod" startAt="2"/>
            </a:pPr>
            <a:endParaRPr lang="en-US" sz="2000" dirty="0"/>
          </a:p>
          <a:p>
            <a:pPr marL="457200" indent="-457200" algn="just"/>
            <a:r>
              <a:rPr lang="en-US" sz="2000" dirty="0" smtClean="0"/>
              <a:t>3.     </a:t>
            </a:r>
            <a:r>
              <a:rPr lang="en-US" sz="2000" dirty="0"/>
              <a:t>Questioning </a:t>
            </a:r>
            <a:r>
              <a:rPr lang="en-US" sz="2000" dirty="0"/>
              <a:t>entrepreneurs have the curiosity to challenge conventional wisdom, asking 'Why?; 'Why not?' and 'What if?</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Developing Discovery Skills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8823936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Developing Discovery Skills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stretch>
            <a:fillRect/>
          </a:stretch>
        </p:blipFill>
        <p:spPr>
          <a:xfrm>
            <a:off x="1434391" y="1716038"/>
            <a:ext cx="8639670" cy="3974820"/>
          </a:xfrm>
          <a:prstGeom prst="rect">
            <a:avLst/>
          </a:prstGeom>
        </p:spPr>
      </p:pic>
    </p:spTree>
    <p:extLst>
      <p:ext uri="{BB962C8B-B14F-4D97-AF65-F5344CB8AC3E}">
        <p14:creationId xmlns:p14="http://schemas.microsoft.com/office/powerpoint/2010/main" val="25445064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7805</TotalTime>
  <Words>4298</Words>
  <Application>Microsoft Office PowerPoint</Application>
  <PresentationFormat>Widescreen</PresentationFormat>
  <Paragraphs>416</Paragraphs>
  <Slides>42</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153</cp:revision>
  <dcterms:created xsi:type="dcterms:W3CDTF">2023-04-29T09:08:23Z</dcterms:created>
  <dcterms:modified xsi:type="dcterms:W3CDTF">2023-07-13T01:50:43Z</dcterms:modified>
</cp:coreProperties>
</file>