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10.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3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25.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26.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7.xml" ContentType="application/vnd.openxmlformats-officedocument.presentationml.tags+xml"/>
  <Override PartName="/ppt/tags/tag10.xml" ContentType="application/vnd.openxmlformats-officedocument.presentationml.tags+xml"/>
  <Override PartName="/ppt/tags/tag25.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6.xml" ContentType="application/vnd.openxmlformats-officedocument.presentationml.tags+xml"/>
  <Override PartName="/docProps/core.xml" ContentType="application/vnd.openxmlformats-package.core-properties+xml"/>
  <Override PartName="/ppt/tags/tag4.xml" ContentType="application/vnd.openxmlformats-officedocument.presentationml.tags+xml"/>
  <Override PartName="/ppt/tags/tag28.xml" ContentType="application/vnd.openxmlformats-officedocument.presentationml.tags+xml"/>
  <Override PartName="/ppt/tags/tag22.xml" ContentType="application/vnd.openxmlformats-officedocument.presentationml.tags+xml"/>
  <Override PartName="/docProps/app.xml" ContentType="application/vnd.openxmlformats-officedocument.extended-properties+xml"/>
  <Override PartName="/ppt/tags/tag24.xml" ContentType="application/vnd.openxmlformats-officedocument.presentationml.tags+xml"/>
  <Override PartName="/ppt/tags/tag29.xml" ContentType="application/vnd.openxmlformats-officedocument.presentationml.tags+xml"/>
  <Override PartName="/ppt/tags/tag2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547" r:id="rId3"/>
    <p:sldId id="550" r:id="rId4"/>
    <p:sldId id="552" r:id="rId5"/>
    <p:sldId id="540" r:id="rId6"/>
    <p:sldId id="546" r:id="rId7"/>
    <p:sldId id="593" r:id="rId8"/>
    <p:sldId id="525" r:id="rId9"/>
    <p:sldId id="549" r:id="rId10"/>
    <p:sldId id="548" r:id="rId11"/>
    <p:sldId id="553" r:id="rId12"/>
    <p:sldId id="554" r:id="rId13"/>
    <p:sldId id="555" r:id="rId14"/>
    <p:sldId id="556" r:id="rId15"/>
    <p:sldId id="557" r:id="rId16"/>
    <p:sldId id="558" r:id="rId17"/>
    <p:sldId id="559" r:id="rId18"/>
    <p:sldId id="563" r:id="rId19"/>
    <p:sldId id="565" r:id="rId20"/>
    <p:sldId id="560" r:id="rId21"/>
    <p:sldId id="566" r:id="rId22"/>
    <p:sldId id="567" r:id="rId23"/>
    <p:sldId id="568" r:id="rId24"/>
    <p:sldId id="569" r:id="rId25"/>
    <p:sldId id="570" r:id="rId26"/>
    <p:sldId id="571" r:id="rId27"/>
    <p:sldId id="585" r:id="rId28"/>
    <p:sldId id="572" r:id="rId29"/>
    <p:sldId id="573" r:id="rId30"/>
    <p:sldId id="469" r:id="rId31"/>
    <p:sldId id="586" r:id="rId32"/>
    <p:sldId id="574" r:id="rId33"/>
    <p:sldId id="587" r:id="rId34"/>
    <p:sldId id="588" r:id="rId35"/>
    <p:sldId id="583" r:id="rId36"/>
    <p:sldId id="590" r:id="rId37"/>
    <p:sldId id="591" r:id="rId38"/>
    <p:sldId id="594" r:id="rId39"/>
    <p:sldId id="595" r:id="rId40"/>
    <p:sldId id="592" r:id="rId41"/>
    <p:sldId id="596" r:id="rId42"/>
    <p:sldId id="589" r:id="rId43"/>
    <p:sldId id="597" r:id="rId44"/>
    <p:sldId id="5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03" autoAdjust="0"/>
    <p:restoredTop sz="94026" autoAdjust="0"/>
  </p:normalViewPr>
  <p:slideViewPr>
    <p:cSldViewPr snapToGrid="0">
      <p:cViewPr varScale="1">
        <p:scale>
          <a:sx n="61" d="100"/>
          <a:sy n="61" d="100"/>
        </p:scale>
        <p:origin x="72" y="10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10/12/2024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2991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496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229869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b="1" dirty="0"/>
              <a:t>Planning business messages.</a:t>
            </a:r>
            <a:r>
              <a:rPr lang="en-US" dirty="0"/>
              <a:t> To plan any message, first </a:t>
            </a:r>
            <a:r>
              <a:rPr lang="en-US" i="1" dirty="0"/>
              <a:t>analyze the situation</a:t>
            </a:r>
            <a:r>
              <a:rPr lang="en-US" dirty="0"/>
              <a:t> by defining your purpose and developing a profile of your audience. With that in mind, you can </a:t>
            </a:r>
            <a:r>
              <a:rPr lang="en-US" i="1" dirty="0"/>
              <a:t>gather information </a:t>
            </a:r>
            <a:r>
              <a:rPr lang="en-US" dirty="0"/>
              <a:t>that will meet your audience’s needs. Next, </a:t>
            </a:r>
            <a:r>
              <a:rPr lang="en-US" i="1" dirty="0"/>
              <a:t>select the right medium</a:t>
            </a:r>
            <a:r>
              <a:rPr lang="en-US" dirty="0"/>
              <a:t> (oral, written, visual, or electronic) to deliver your message. Then, </a:t>
            </a:r>
            <a:r>
              <a:rPr lang="en-US" i="1" dirty="0"/>
              <a:t>organize the information </a:t>
            </a:r>
            <a:r>
              <a:rPr lang="en-US" dirty="0"/>
              <a:t>by defining your main idea, limiting your scope, selecting an approach, and outlining your content. Planning messages is the focus this chapter. </a:t>
            </a:r>
          </a:p>
          <a:p>
            <a:r>
              <a:rPr lang="en-US" b="1" dirty="0"/>
              <a:t>Writing business messages.</a:t>
            </a:r>
            <a:r>
              <a:rPr lang="en-US" dirty="0"/>
              <a:t> Once you’ve planned your message, </a:t>
            </a:r>
            <a:r>
              <a:rPr lang="en-US" i="1" dirty="0"/>
              <a:t>adapt to your audience</a:t>
            </a:r>
            <a:r>
              <a:rPr lang="en-US" dirty="0"/>
              <a:t> with sensitivity, relationship skills, and style. Then you’re ready to </a:t>
            </a:r>
            <a:r>
              <a:rPr lang="en-US" i="1" dirty="0"/>
              <a:t>compose your message </a:t>
            </a:r>
            <a:r>
              <a:rPr lang="en-US" dirty="0"/>
              <a:t>by choosing strong words, creating effective sentences, and developing coherent paragraphs. Writing business messages is discussed in Chapter 4.</a:t>
            </a:r>
          </a:p>
          <a:p>
            <a:r>
              <a:rPr lang="en-US" b="1" dirty="0"/>
              <a:t>Completing business messages.</a:t>
            </a:r>
            <a:r>
              <a:rPr lang="en-US" dirty="0"/>
              <a:t> After writing your first draft, </a:t>
            </a:r>
            <a:r>
              <a:rPr lang="en-US" i="1" dirty="0"/>
              <a:t>revise your message</a:t>
            </a:r>
            <a:r>
              <a:rPr lang="en-US" dirty="0"/>
              <a:t> to make sure it is clear, concise, and correct. Next </a:t>
            </a:r>
            <a:r>
              <a:rPr lang="en-US" i="1" dirty="0"/>
              <a:t>produce your message, </a:t>
            </a:r>
            <a:r>
              <a:rPr lang="en-US" dirty="0"/>
              <a:t>giving it an attractive, professional appearance. </a:t>
            </a:r>
            <a:r>
              <a:rPr lang="en-US" i="1" dirty="0"/>
              <a:t>Proofread </a:t>
            </a:r>
            <a:r>
              <a:rPr lang="en-US" dirty="0"/>
              <a:t>the final product for typos, spelling errors, and other mechanical problems. Finally, </a:t>
            </a:r>
            <a:r>
              <a:rPr lang="en-US" i="1" dirty="0"/>
              <a:t>distribute your message</a:t>
            </a:r>
            <a:r>
              <a:rPr lang="en-US" dirty="0"/>
              <a:t> using the best combination of personal and technological tools. Completing business messages is discussed in Chapter 5.</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Times New Roman" pitchFamily="18" charset="0"/>
                <a:ea typeface="+mn-ea"/>
                <a:cs typeface="+mn-cs"/>
              </a:rPr>
              <a:t>Throughout</a:t>
            </a:r>
            <a:r>
              <a:rPr lang="en-US" sz="1200" kern="1200" baseline="0" dirty="0">
                <a:solidFill>
                  <a:schemeClr val="tx1"/>
                </a:solidFill>
                <a:latin typeface="Times New Roman" pitchFamily="18" charset="0"/>
                <a:ea typeface="+mn-ea"/>
                <a:cs typeface="+mn-cs"/>
              </a:rPr>
              <a:t> this book, you will see the three-step process applied to a wide variety of business messages. </a:t>
            </a:r>
            <a:r>
              <a:rPr lang="en-US" sz="1200" kern="1200" dirty="0">
                <a:solidFill>
                  <a:schemeClr val="tx1"/>
                </a:solidFill>
                <a:latin typeface="Times New Roman" pitchFamily="18" charset="0"/>
                <a:ea typeface="+mn-ea"/>
                <a:cs typeface="+mn-cs"/>
              </a:rPr>
              <a:t>The more you use the process, the easier and faster it will become. As a rule, use</a:t>
            </a:r>
            <a:r>
              <a:rPr lang="en-US" sz="1200" kern="1200" baseline="0" dirty="0">
                <a:solidFill>
                  <a:schemeClr val="tx1"/>
                </a:solidFill>
                <a:latin typeface="Times New Roman" pitchFamily="18" charset="0"/>
                <a:ea typeface="+mn-ea"/>
                <a:cs typeface="+mn-cs"/>
              </a:rPr>
              <a:t> about </a:t>
            </a:r>
            <a:r>
              <a:rPr lang="en-US" sz="1200" kern="1200" dirty="0">
                <a:solidFill>
                  <a:schemeClr val="tx1"/>
                </a:solidFill>
                <a:latin typeface="Times New Roman" pitchFamily="18" charset="0"/>
                <a:ea typeface="+mn-ea"/>
                <a:cs typeface="+mn-cs"/>
              </a:rPr>
              <a:t>half your time for planning, one-quarter of your time for writing, and the remaining quarter for completing the project. Of course, you don’t need to undertake an elaborate process to create simple messages, but approaching your writing projects with the three steps in mind always helps.</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5BFD230-A4A7-4780-B959-BA4D83064098}"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229613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7</a:t>
            </a:fld>
            <a:endParaRPr lang="x-none"/>
          </a:p>
        </p:txBody>
      </p:sp>
    </p:spTree>
    <p:extLst>
      <p:ext uri="{BB962C8B-B14F-4D97-AF65-F5344CB8AC3E}">
        <p14:creationId xmlns:p14="http://schemas.microsoft.com/office/powerpoint/2010/main" val="420972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10</a:t>
            </a:fld>
            <a:endParaRPr lang="x-none"/>
          </a:p>
        </p:txBody>
      </p:sp>
    </p:spTree>
    <p:extLst>
      <p:ext uri="{BB962C8B-B14F-4D97-AF65-F5344CB8AC3E}">
        <p14:creationId xmlns:p14="http://schemas.microsoft.com/office/powerpoint/2010/main" val="41798234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12</a:t>
            </a:fld>
            <a:endParaRPr lang="x-none"/>
          </a:p>
        </p:txBody>
      </p:sp>
    </p:spTree>
    <p:extLst>
      <p:ext uri="{BB962C8B-B14F-4D97-AF65-F5344CB8AC3E}">
        <p14:creationId xmlns:p14="http://schemas.microsoft.com/office/powerpoint/2010/main" val="3815491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8301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98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00537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many situations, your audience’s information needs are readily apparent, such as when a consumer sends an e-mail asking a specific question. In other cases, your audience might be unable to articulate exactly what is needed. If someone makes a vague or broad request, ask questions to narrow the focus. Asking a question or two often forces the person to think through the request and define more precisely what is required. In some cases, you may need to do some detective work.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Once you’ve defined your audience’s information needs, be sure you satisfy those needs completely. In addition to delivering the right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quantity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required information, you are responsible for verifying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quality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that information. Ask yourself these three questions: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4814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many situations, your audience’s information needs are readily apparent, such as when a consumer sends an e-mail asking a specific question. In other cases, your audience might be unable to articulate exactly what is needed. If someone makes a vague or broad request, ask questions to narrow the focus. Asking a question or two often forces the person to think through the request and define more precisely what is required. In some cases, you may need to do some detective work. </a:t>
            </a:r>
          </a:p>
          <a:p>
            <a:r>
              <a:rPr lang="en-US" dirty="0"/>
              <a:t>Once you’ve defined your audience’s information needs, be sure you satisfy those needs completely. In addition to delivering the right quantity of required information, you are responsible for verifying the quality of that information. Ask yourself these three questions: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03693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047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6784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09051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805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20430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51050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805610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9815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32673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6030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9060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2BC2C3B3-112A-4215-81FC-20AEE09E5720}"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7891" name="Rectangle 2"/>
          <p:cNvSpPr>
            <a:spLocks noGrp="1" noRot="1" noChangeAspect="1" noChangeArrowheads="1" noTextEdit="1"/>
          </p:cNvSpPr>
          <p:nvPr>
            <p:ph type="sldImg"/>
          </p:nvPr>
        </p:nvSpPr>
        <p:spPr>
          <a:xfrm>
            <a:off x="363538" y="690563"/>
            <a:ext cx="6132512" cy="3449637"/>
          </a:xfrm>
          <a:ln/>
        </p:spPr>
      </p:sp>
      <p:sp>
        <p:nvSpPr>
          <p:cNvPr id="37892" name="Rectangle 3"/>
          <p:cNvSpPr>
            <a:spLocks noGrp="1" noChangeArrowheads="1"/>
          </p:cNvSpPr>
          <p:nvPr>
            <p:ph type="body" idx="1"/>
          </p:nvPr>
        </p:nvSpPr>
        <p:spPr>
          <a:xfrm>
            <a:off x="914400" y="4370388"/>
            <a:ext cx="5029200" cy="4138612"/>
          </a:xfrm>
          <a:noFill/>
          <a:ln/>
        </p:spPr>
        <p:txBody>
          <a:bodyPr/>
          <a:lstStyle/>
          <a:p>
            <a:r>
              <a:rPr lang="en-US" altLang="ja-JP" dirty="0"/>
              <a:t>Primary oral media include face-to-face conversations, interviews, speeches, and in-person presentations and meetings—whenever</a:t>
            </a:r>
            <a:r>
              <a:rPr lang="en-US" altLang="ja-JP" baseline="0" dirty="0"/>
              <a:t> you communicate with someone who is physically in the same space. </a:t>
            </a:r>
          </a:p>
          <a:p>
            <a:endParaRPr lang="en-US" dirty="0">
              <a:ea typeface="ＭＳ Ｐゴシック" pitchFamily="34" charset="-128"/>
            </a:endParaRPr>
          </a:p>
          <a:p>
            <a:r>
              <a:rPr lang="en-US" dirty="0"/>
              <a:t>By giving communicators the ability to see, hear, and react to each other, traditional oral media are useful for encouraging people to ask questions, make comments, and work together to reach a consensus or decision.</a:t>
            </a:r>
          </a:p>
          <a:p>
            <a:endParaRPr lang="en-US" dirty="0"/>
          </a:p>
          <a:p>
            <a:r>
              <a:rPr lang="en-US" dirty="0"/>
              <a:t> In particular,  experts recommend that managers engage in frequent “walk-arounds,” chatting with employees to get input, answer their questions, and interpret important business events and trends. </a:t>
            </a:r>
          </a:p>
          <a:p>
            <a:endParaRPr lang="en-US" dirty="0"/>
          </a:p>
          <a:p>
            <a:r>
              <a:rPr lang="en-US" dirty="0"/>
              <a:t>On the other hand, oral media limit participation to those who are present, reduce your control over the message, and make it difficult to revise or edit your message.</a:t>
            </a:r>
          </a:p>
          <a:p>
            <a:endParaRPr lang="en-US" dirty="0"/>
          </a:p>
          <a:p>
            <a:r>
              <a:rPr lang="en-US" dirty="0"/>
              <a:t>Of course, if you do not want a lot of questions or interaction, oral media can be an unwise choice.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2BC2C3B3-112A-4215-81FC-20AEE09E5720}"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7891" name="Rectangle 2"/>
          <p:cNvSpPr>
            <a:spLocks noGrp="1" noRot="1" noChangeAspect="1" noChangeArrowheads="1" noTextEdit="1"/>
          </p:cNvSpPr>
          <p:nvPr>
            <p:ph type="sldImg"/>
          </p:nvPr>
        </p:nvSpPr>
        <p:spPr>
          <a:xfrm>
            <a:off x="363538" y="690563"/>
            <a:ext cx="6132512" cy="3449637"/>
          </a:xfrm>
          <a:ln/>
        </p:spPr>
      </p:sp>
      <p:sp>
        <p:nvSpPr>
          <p:cNvPr id="37892" name="Rectangle 3"/>
          <p:cNvSpPr>
            <a:spLocks noGrp="1" noChangeArrowheads="1"/>
          </p:cNvSpPr>
          <p:nvPr>
            <p:ph type="body" idx="1"/>
          </p:nvPr>
        </p:nvSpPr>
        <p:spPr>
          <a:xfrm>
            <a:off x="914400" y="4370388"/>
            <a:ext cx="5029200" cy="4138612"/>
          </a:xfrm>
          <a:noFill/>
          <a:ln/>
        </p:spPr>
        <p:txBody>
          <a:bodyPr/>
          <a:lstStyle/>
          <a:p>
            <a:r>
              <a:rPr lang="en-US" altLang="ja-JP" dirty="0"/>
              <a:t>Primary oral media include face-to-face conversations, interviews, speeches, and in-person presentations and meetings—whenever</a:t>
            </a:r>
            <a:r>
              <a:rPr lang="en-US" altLang="ja-JP" baseline="0" dirty="0"/>
              <a:t> you communicate with someone who is physically in the same space. </a:t>
            </a:r>
          </a:p>
          <a:p>
            <a:endParaRPr lang="en-US" dirty="0">
              <a:ea typeface="ＭＳ Ｐゴシック" pitchFamily="34" charset="-128"/>
            </a:endParaRPr>
          </a:p>
          <a:p>
            <a:r>
              <a:rPr lang="en-US" dirty="0"/>
              <a:t>By giving communicators the ability to see, hear, and react to each other, traditional oral media are useful for encouraging people to ask questions, make comments, and work together to reach a consensus or decision.</a:t>
            </a:r>
          </a:p>
          <a:p>
            <a:endParaRPr lang="en-US" dirty="0"/>
          </a:p>
          <a:p>
            <a:r>
              <a:rPr lang="en-US" dirty="0"/>
              <a:t> In particular,  experts recommend that managers engage in frequent “walk-arounds,” chatting with employees to get input, answer their questions, and interpret important business events and trends. </a:t>
            </a:r>
          </a:p>
          <a:p>
            <a:endParaRPr lang="en-US" dirty="0"/>
          </a:p>
          <a:p>
            <a:r>
              <a:rPr lang="en-US" dirty="0"/>
              <a:t>On the other hand, oral media limit participation to those who are present, reduce your control over the message, and make it difficult to revise or edit your message.</a:t>
            </a:r>
          </a:p>
          <a:p>
            <a:endParaRPr lang="en-US" dirty="0"/>
          </a:p>
          <a:p>
            <a:r>
              <a:rPr lang="en-US" dirty="0"/>
              <a:t>Of course, if you do not want a lot of questions or interaction, oral media can be an unwise choice. </a:t>
            </a:r>
          </a:p>
        </p:txBody>
      </p:sp>
    </p:spTree>
    <p:extLst>
      <p:ext uri="{BB962C8B-B14F-4D97-AF65-F5344CB8AC3E}">
        <p14:creationId xmlns:p14="http://schemas.microsoft.com/office/powerpoint/2010/main" val="3365007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33459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82442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03969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9215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14788CEE-522E-47EA-AB87-51AE3B3B9F4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r>
              <a:rPr lang="en-US" altLang="ja-JP" dirty="0"/>
              <a:t>The range of electronic media is broad and continues to grow even broader, from telephones and podcasts to blogs and wikis to e-mail and text messaging. When you want to make a powerful impression, using electronic media </a:t>
            </a:r>
            <a:r>
              <a:rPr lang="en-US" altLang="ja-JP" b="1" u="sng" dirty="0"/>
              <a:t>can increase the excitement and visual appeal with computer animation, video, and music.</a:t>
            </a:r>
            <a:r>
              <a:rPr lang="en-US" b="1" u="sng" dirty="0"/>
              <a:t> </a:t>
            </a:r>
            <a:endParaRPr lang="en-US" altLang="ja-JP" b="1" u="sng" dirty="0"/>
          </a:p>
          <a:p>
            <a:r>
              <a:rPr lang="en-US" altLang="ja-JP" dirty="0"/>
              <a:t>Here is a quick overview of the major electronic media now used in business:</a:t>
            </a:r>
          </a:p>
          <a:p>
            <a:pPr>
              <a:buFontTx/>
              <a:buNone/>
            </a:pPr>
            <a:r>
              <a:rPr lang="en-US" dirty="0"/>
              <a:t>Electronic versions of </a:t>
            </a:r>
            <a:r>
              <a:rPr lang="en-US" i="1" dirty="0"/>
              <a:t>oral media</a:t>
            </a:r>
            <a:r>
              <a:rPr lang="en-US" dirty="0"/>
              <a:t> include telephone calls, teleconferencing, voice-mail messages, voice</a:t>
            </a:r>
            <a:r>
              <a:rPr lang="en-US" baseline="0" dirty="0"/>
              <a:t> recognition, voice synthesis, </a:t>
            </a:r>
            <a:r>
              <a:rPr lang="en-US" dirty="0"/>
              <a:t>and audio recordings such as compact discs and podcasts. Electronic versions of </a:t>
            </a:r>
            <a:r>
              <a:rPr lang="en-US" i="1" dirty="0"/>
              <a:t>written media</a:t>
            </a:r>
            <a:r>
              <a:rPr lang="en-US" dirty="0"/>
              <a:t> range from e-mail and instant messages to blogs, websites, and wikis. Electronic versions of </a:t>
            </a:r>
            <a:r>
              <a:rPr lang="en-US" i="1" dirty="0"/>
              <a:t>visual media</a:t>
            </a:r>
            <a:r>
              <a:rPr lang="en-US" dirty="0"/>
              <a:t> can include electronic presentations, computer animation, and video. </a:t>
            </a:r>
            <a:r>
              <a:rPr lang="en-US" i="1" dirty="0"/>
              <a:t>Multimedia</a:t>
            </a:r>
            <a:r>
              <a:rPr lang="en-US" dirty="0"/>
              <a:t> refers to use of two or more media to create a single message, typically some combination of audio,</a:t>
            </a:r>
            <a:r>
              <a:rPr lang="en-US" baseline="0" dirty="0"/>
              <a:t> video, text, and visual graphics. </a:t>
            </a:r>
            <a:endParaRPr lang="en-US" dirty="0"/>
          </a:p>
          <a:p>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15853682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39044322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FB62ED36-4836-46EB-B3E4-6275239E7CBB}"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r>
              <a:rPr lang="en-US" sz="1200" kern="1200" dirty="0">
                <a:solidFill>
                  <a:schemeClr val="tx1"/>
                </a:solidFill>
                <a:latin typeface="Times New Roman" pitchFamily="18" charset="0"/>
                <a:ea typeface="+mn-ea"/>
                <a:cs typeface="+mn-cs"/>
              </a:rPr>
              <a:t>When choosing a medium for your message, balance your needs with your audience's needs. You certainly want to select the medium that</a:t>
            </a:r>
            <a:r>
              <a:rPr lang="en-US" sz="1200" kern="1200" baseline="0" dirty="0">
                <a:solidFill>
                  <a:schemeClr val="tx1"/>
                </a:solidFill>
                <a:latin typeface="Times New Roman" pitchFamily="18" charset="0"/>
                <a:ea typeface="+mn-ea"/>
                <a:cs typeface="+mn-cs"/>
              </a:rPr>
              <a:t> offers </a:t>
            </a:r>
            <a:r>
              <a:rPr lang="en-US" sz="1200" kern="1200" dirty="0">
                <a:solidFill>
                  <a:schemeClr val="tx1"/>
                </a:solidFill>
                <a:latin typeface="Times New Roman" pitchFamily="18" charset="0"/>
                <a:ea typeface="+mn-ea"/>
                <a:cs typeface="+mn-cs"/>
              </a:rPr>
              <a:t>you the best fit with the situation and your audience. Just as critical, however, is considering how your message is affected by important factors such as the following:</a:t>
            </a:r>
          </a:p>
          <a:p>
            <a:pPr>
              <a:buFont typeface="Arial" pitchFamily="34" charset="0"/>
              <a:buChar char="•"/>
            </a:pPr>
            <a:r>
              <a:rPr lang="en-US" sz="1200" i="1" kern="1200" dirty="0">
                <a:solidFill>
                  <a:schemeClr val="tx1"/>
                </a:solidFill>
                <a:latin typeface="Times New Roman" pitchFamily="18" charset="0"/>
                <a:ea typeface="+mn-ea"/>
                <a:cs typeface="+mn-cs"/>
              </a:rPr>
              <a:t>Media richness</a:t>
            </a:r>
            <a:r>
              <a:rPr lang="en-US" sz="1200" kern="1200" dirty="0">
                <a:solidFill>
                  <a:schemeClr val="tx1"/>
                </a:solidFill>
                <a:latin typeface="Times New Roman" pitchFamily="18" charset="0"/>
                <a:ea typeface="+mn-ea"/>
                <a:cs typeface="+mn-cs"/>
              </a:rPr>
              <a:t>. Richness is a medium's ability to (1) convey a message through more than one informational cue, (2) facilitate feedback, and (3) establish personal focus. The richest medium is face-to-face communication. Multimedia presentations are also quite rich. The leanest media provide no opportunity for audience feedback and are not personalized. </a:t>
            </a:r>
          </a:p>
          <a:p>
            <a:pPr>
              <a:buFont typeface="Arial" pitchFamily="34" charset="0"/>
              <a:buChar char="•"/>
            </a:pPr>
            <a:r>
              <a:rPr lang="en-US" sz="1200" i="1" kern="1200" dirty="0">
                <a:solidFill>
                  <a:schemeClr val="tx1"/>
                </a:solidFill>
                <a:latin typeface="Times New Roman" pitchFamily="18" charset="0"/>
                <a:ea typeface="+mn-ea"/>
                <a:cs typeface="+mn-cs"/>
              </a:rPr>
              <a:t>Message formality</a:t>
            </a:r>
            <a:r>
              <a:rPr lang="en-US" sz="1200" kern="1200" dirty="0">
                <a:solidFill>
                  <a:schemeClr val="tx1"/>
                </a:solidFill>
                <a:latin typeface="Times New Roman" pitchFamily="18" charset="0"/>
                <a:ea typeface="+mn-ea"/>
                <a:cs typeface="+mn-cs"/>
              </a:rPr>
              <a:t>. Your choice of media is a nonverbal signal that governs the style and tone of your message. </a:t>
            </a:r>
          </a:p>
          <a:p>
            <a:pPr>
              <a:buFont typeface="Arial" pitchFamily="34" charset="0"/>
              <a:buChar char="•"/>
            </a:pPr>
            <a:r>
              <a:rPr lang="en-US" sz="1200" i="1" kern="1200" dirty="0">
                <a:solidFill>
                  <a:schemeClr val="tx1"/>
                </a:solidFill>
                <a:latin typeface="Times New Roman" pitchFamily="18" charset="0"/>
                <a:ea typeface="+mn-ea"/>
                <a:cs typeface="+mn-cs"/>
              </a:rPr>
              <a:t>Media limitations</a:t>
            </a:r>
            <a:r>
              <a:rPr lang="en-US" sz="1200" kern="1200" dirty="0">
                <a:solidFill>
                  <a:schemeClr val="tx1"/>
                </a:solidFill>
                <a:latin typeface="Times New Roman" pitchFamily="18" charset="0"/>
                <a:ea typeface="+mn-ea"/>
                <a:cs typeface="+mn-cs"/>
              </a:rPr>
              <a:t>. Every medium has limitations, so choose carefully according to the situation and the audience. </a:t>
            </a:r>
          </a:p>
          <a:p>
            <a:pPr>
              <a:buFont typeface="Arial" pitchFamily="34" charset="0"/>
              <a:buChar char="•"/>
            </a:pPr>
            <a:r>
              <a:rPr lang="en-US" sz="1200" i="1" kern="1200" dirty="0">
                <a:solidFill>
                  <a:schemeClr val="tx1"/>
                </a:solidFill>
                <a:latin typeface="Times New Roman" pitchFamily="18" charset="0"/>
                <a:ea typeface="+mn-ea"/>
                <a:cs typeface="+mn-cs"/>
              </a:rPr>
              <a:t>Urgency</a:t>
            </a:r>
            <a:r>
              <a:rPr lang="en-US" sz="1200" kern="1200" dirty="0">
                <a:solidFill>
                  <a:schemeClr val="tx1"/>
                </a:solidFill>
                <a:latin typeface="Times New Roman" pitchFamily="18" charset="0"/>
                <a:ea typeface="+mn-ea"/>
                <a:cs typeface="+mn-cs"/>
              </a:rPr>
              <a:t>. Choose the medium wisely, if a message is urgent. However, be sure to respect the time and workloads of audience members. </a:t>
            </a:r>
          </a:p>
          <a:p>
            <a:pPr>
              <a:buFont typeface="Arial" pitchFamily="34" charset="0"/>
              <a:buChar char="•"/>
            </a:pPr>
            <a:r>
              <a:rPr lang="en-US" sz="1200" i="1" kern="1200" dirty="0">
                <a:solidFill>
                  <a:schemeClr val="tx1"/>
                </a:solidFill>
                <a:latin typeface="Times New Roman" pitchFamily="18" charset="0"/>
                <a:ea typeface="+mn-ea"/>
                <a:cs typeface="+mn-cs"/>
              </a:rPr>
              <a:t>Cost</a:t>
            </a:r>
            <a:r>
              <a:rPr lang="en-US" sz="1200" kern="1200" dirty="0">
                <a:solidFill>
                  <a:schemeClr val="tx1"/>
                </a:solidFill>
                <a:latin typeface="Times New Roman" pitchFamily="18" charset="0"/>
                <a:ea typeface="+mn-ea"/>
                <a:cs typeface="+mn-cs"/>
              </a:rPr>
              <a:t>.  The expense involved in using various media is a real financial factor and a perceived nonverbal signal, as well. </a:t>
            </a:r>
          </a:p>
          <a:p>
            <a:pPr>
              <a:buFont typeface="Arial" pitchFamily="34" charset="0"/>
              <a:buChar char="•"/>
            </a:pPr>
            <a:r>
              <a:rPr lang="en-US" sz="1200" i="1" kern="1200" dirty="0">
                <a:solidFill>
                  <a:schemeClr val="tx1"/>
                </a:solidFill>
                <a:latin typeface="Times New Roman" pitchFamily="18" charset="0"/>
                <a:ea typeface="+mn-ea"/>
                <a:cs typeface="+mn-cs"/>
              </a:rPr>
              <a:t>Audience preferences</a:t>
            </a:r>
            <a:r>
              <a:rPr lang="en-US" sz="1200" kern="1200" dirty="0">
                <a:solidFill>
                  <a:schemeClr val="tx1"/>
                </a:solidFill>
                <a:latin typeface="Times New Roman" pitchFamily="18" charset="0"/>
                <a:ea typeface="+mn-ea"/>
                <a:cs typeface="+mn-cs"/>
              </a:rPr>
              <a:t>. Make sure to consider which media your audience expects or prefers. </a:t>
            </a:r>
          </a:p>
          <a:p>
            <a:endParaRPr lang="en-US" b="0" dirty="0">
              <a:cs typeface="Times New Roman" pitchFamily="18" charset="0"/>
            </a:endParaRPr>
          </a:p>
        </p:txBody>
      </p:sp>
    </p:spTree>
    <p:extLst>
      <p:ext uri="{BB962C8B-B14F-4D97-AF65-F5344CB8AC3E}">
        <p14:creationId xmlns:p14="http://schemas.microsoft.com/office/powerpoint/2010/main" val="3688921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56547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87760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Whichever outlining or organizing scheme you employ, start your message with the main idea, follow with major supporting points, and then illustrate these points with evidence.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main idea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strategy of the message, and it summarizes two things: (1) what you want your audience to do or think and (2) why they should do so.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Support your main idea with the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major points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 concrete terms. If your purpose is to inform and the material is factual, your major points might be based on something physical or financial—something you can visualize or measure, such as activities to be performed, functional units, spatial or chronological relationships, or parts of a whole. When you're describing a process, the major points are almost inevitably steps in the process.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After you've defined the main idea and identified supporting points, you're ready to back them up with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examples and evidence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 audience members understand, accept, and remember your message. Select examples and evidence carefully. Remember that you want to be not only compelling and complete but also as concise as possible.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1135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F19471F-DFE3-4FED-982C-6AB316105B29}" type="slidenum">
              <a:rPr lang="en-US"/>
              <a:pPr>
                <a:defRPr/>
              </a:pPr>
              <a:t>‹#›</a:t>
            </a:fld>
            <a:endParaRPr lang="en-US" dirty="0"/>
          </a:p>
        </p:txBody>
      </p:sp>
    </p:spTree>
    <p:extLst>
      <p:ext uri="{BB962C8B-B14F-4D97-AF65-F5344CB8AC3E}">
        <p14:creationId xmlns:p14="http://schemas.microsoft.com/office/powerpoint/2010/main" val="179740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26332C7-8112-4A64-A2F0-1F34F3618770}" type="slidenum">
              <a:rPr lang="en-US"/>
              <a:pPr>
                <a:defRPr/>
              </a:pPr>
              <a:t>‹#›</a:t>
            </a:fld>
            <a:endParaRPr lang="en-US" dirty="0"/>
          </a:p>
        </p:txBody>
      </p:sp>
    </p:spTree>
    <p:extLst>
      <p:ext uri="{BB962C8B-B14F-4D97-AF65-F5344CB8AC3E}">
        <p14:creationId xmlns:p14="http://schemas.microsoft.com/office/powerpoint/2010/main" val="2658188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1DE75034-20CB-4B78-9A6A-5EF6508D9CB5}" type="slidenum">
              <a:rPr lang="en-US"/>
              <a:pPr>
                <a:defRPr/>
              </a:pPr>
              <a:t>‹#›</a:t>
            </a:fld>
            <a:endParaRPr lang="en-US" dirty="0"/>
          </a:p>
        </p:txBody>
      </p:sp>
    </p:spTree>
    <p:extLst>
      <p:ext uri="{BB962C8B-B14F-4D97-AF65-F5344CB8AC3E}">
        <p14:creationId xmlns:p14="http://schemas.microsoft.com/office/powerpoint/2010/main" val="4044635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0CC97120-1B97-4FCB-8F7B-B40387EDF197}" type="slidenum">
              <a:rPr lang="en-US"/>
              <a:pPr>
                <a:defRPr/>
              </a:pPr>
              <a:t>‹#›</a:t>
            </a:fld>
            <a:endParaRPr lang="en-US" dirty="0"/>
          </a:p>
        </p:txBody>
      </p:sp>
    </p:spTree>
    <p:extLst>
      <p:ext uri="{BB962C8B-B14F-4D97-AF65-F5344CB8AC3E}">
        <p14:creationId xmlns:p14="http://schemas.microsoft.com/office/powerpoint/2010/main" val="30355846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8" name="Rectangle 6"/>
          <p:cNvSpPr>
            <a:spLocks noGrp="1" noChangeArrowheads="1"/>
          </p:cNvSpPr>
          <p:nvPr>
            <p:ph type="sldNum" sz="quarter" idx="11"/>
          </p:nvPr>
        </p:nvSpPr>
        <p:spPr>
          <a:ln/>
        </p:spPr>
        <p:txBody>
          <a:bodyPr/>
          <a:lstStyle>
            <a:lvl1pPr>
              <a:defRPr/>
            </a:lvl1pPr>
          </a:lstStyle>
          <a:p>
            <a:pPr>
              <a:defRPr/>
            </a:pPr>
            <a:r>
              <a:rPr lang="en-US" dirty="0"/>
              <a:t>Chapter 3 - </a:t>
            </a:r>
            <a:fld id="{F44058BC-8193-4C84-AE87-F14EEA3AD473}" type="slidenum">
              <a:rPr lang="en-US"/>
              <a:pPr>
                <a:defRPr/>
              </a:pPr>
              <a:t>‹#›</a:t>
            </a:fld>
            <a:endParaRPr lang="en-US" dirty="0"/>
          </a:p>
        </p:txBody>
      </p:sp>
    </p:spTree>
    <p:extLst>
      <p:ext uri="{BB962C8B-B14F-4D97-AF65-F5344CB8AC3E}">
        <p14:creationId xmlns:p14="http://schemas.microsoft.com/office/powerpoint/2010/main" val="9356758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4" name="Rectangle 6"/>
          <p:cNvSpPr>
            <a:spLocks noGrp="1" noChangeArrowheads="1"/>
          </p:cNvSpPr>
          <p:nvPr>
            <p:ph type="sldNum" sz="quarter" idx="11"/>
          </p:nvPr>
        </p:nvSpPr>
        <p:spPr>
          <a:ln/>
        </p:spPr>
        <p:txBody>
          <a:bodyPr/>
          <a:lstStyle>
            <a:lvl1pPr>
              <a:defRPr/>
            </a:lvl1pPr>
          </a:lstStyle>
          <a:p>
            <a:pPr>
              <a:defRPr/>
            </a:pPr>
            <a:r>
              <a:rPr lang="en-US" dirty="0"/>
              <a:t>Chapter 3 - </a:t>
            </a:r>
            <a:fld id="{CB5A7B57-FDA6-471D-8D9D-314090741BB6}" type="slidenum">
              <a:rPr lang="en-US"/>
              <a:pPr>
                <a:defRPr/>
              </a:pPr>
              <a:t>‹#›</a:t>
            </a:fld>
            <a:endParaRPr lang="en-US" dirty="0"/>
          </a:p>
        </p:txBody>
      </p:sp>
    </p:spTree>
    <p:extLst>
      <p:ext uri="{BB962C8B-B14F-4D97-AF65-F5344CB8AC3E}">
        <p14:creationId xmlns:p14="http://schemas.microsoft.com/office/powerpoint/2010/main" val="20728698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3" name="Rectangle 6"/>
          <p:cNvSpPr>
            <a:spLocks noGrp="1" noChangeArrowheads="1"/>
          </p:cNvSpPr>
          <p:nvPr>
            <p:ph type="sldNum" sz="quarter" idx="11"/>
          </p:nvPr>
        </p:nvSpPr>
        <p:spPr>
          <a:ln/>
        </p:spPr>
        <p:txBody>
          <a:bodyPr/>
          <a:lstStyle>
            <a:lvl1pPr>
              <a:defRPr/>
            </a:lvl1pPr>
          </a:lstStyle>
          <a:p>
            <a:pPr>
              <a:defRPr/>
            </a:pPr>
            <a:r>
              <a:rPr lang="en-US" dirty="0"/>
              <a:t>Chapter 3 - </a:t>
            </a:r>
            <a:fld id="{5233E962-D118-4E33-B0C5-7EAF92DC44DB}" type="slidenum">
              <a:rPr lang="en-US"/>
              <a:pPr>
                <a:defRPr/>
              </a:pPr>
              <a:t>‹#›</a:t>
            </a:fld>
            <a:endParaRPr lang="en-US" dirty="0"/>
          </a:p>
        </p:txBody>
      </p:sp>
    </p:spTree>
    <p:extLst>
      <p:ext uri="{BB962C8B-B14F-4D97-AF65-F5344CB8AC3E}">
        <p14:creationId xmlns:p14="http://schemas.microsoft.com/office/powerpoint/2010/main" val="156726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C5F25F37-9996-41BE-B4F9-CFF4B841D12C}" type="slidenum">
              <a:rPr lang="en-US"/>
              <a:pPr>
                <a:defRPr/>
              </a:pPr>
              <a:t>‹#›</a:t>
            </a:fld>
            <a:endParaRPr lang="en-US" dirty="0"/>
          </a:p>
        </p:txBody>
      </p:sp>
    </p:spTree>
    <p:extLst>
      <p:ext uri="{BB962C8B-B14F-4D97-AF65-F5344CB8AC3E}">
        <p14:creationId xmlns:p14="http://schemas.microsoft.com/office/powerpoint/2010/main" val="1837799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6" name="Rectangle 6"/>
          <p:cNvSpPr>
            <a:spLocks noGrp="1" noChangeArrowheads="1"/>
          </p:cNvSpPr>
          <p:nvPr>
            <p:ph type="sldNum" sz="quarter" idx="11"/>
          </p:nvPr>
        </p:nvSpPr>
        <p:spPr>
          <a:ln/>
        </p:spPr>
        <p:txBody>
          <a:bodyPr/>
          <a:lstStyle>
            <a:lvl1pPr>
              <a:defRPr/>
            </a:lvl1pPr>
          </a:lstStyle>
          <a:p>
            <a:pPr>
              <a:defRPr/>
            </a:pPr>
            <a:r>
              <a:rPr lang="en-US" dirty="0"/>
              <a:t>Chapter 3 - </a:t>
            </a:r>
            <a:fld id="{145AE6D7-1BF4-4ABF-934B-F3DA5061D030}" type="slidenum">
              <a:rPr lang="en-US"/>
              <a:pPr>
                <a:defRPr/>
              </a:pPr>
              <a:t>‹#›</a:t>
            </a:fld>
            <a:endParaRPr lang="en-US" dirty="0"/>
          </a:p>
        </p:txBody>
      </p:sp>
    </p:spTree>
    <p:extLst>
      <p:ext uri="{BB962C8B-B14F-4D97-AF65-F5344CB8AC3E}">
        <p14:creationId xmlns:p14="http://schemas.microsoft.com/office/powerpoint/2010/main" val="22850136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EF48C681-AA8C-48E7-90F1-786B1AD02D7F}" type="slidenum">
              <a:rPr lang="en-US"/>
              <a:pPr>
                <a:defRPr/>
              </a:pPr>
              <a:t>‹#›</a:t>
            </a:fld>
            <a:endParaRPr lang="en-US" dirty="0"/>
          </a:p>
        </p:txBody>
      </p:sp>
    </p:spTree>
    <p:extLst>
      <p:ext uri="{BB962C8B-B14F-4D97-AF65-F5344CB8AC3E}">
        <p14:creationId xmlns:p14="http://schemas.microsoft.com/office/powerpoint/2010/main" val="2829679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dirty="0"/>
              <a:t>Copyright © 2012 Pearson Education, Inc. publishing as Prentice Hall </a:t>
            </a:r>
          </a:p>
        </p:txBody>
      </p:sp>
      <p:sp>
        <p:nvSpPr>
          <p:cNvPr id="5" name="Rectangle 6"/>
          <p:cNvSpPr>
            <a:spLocks noGrp="1" noChangeArrowheads="1"/>
          </p:cNvSpPr>
          <p:nvPr>
            <p:ph type="sldNum" sz="quarter" idx="11"/>
          </p:nvPr>
        </p:nvSpPr>
        <p:spPr>
          <a:ln/>
        </p:spPr>
        <p:txBody>
          <a:bodyPr/>
          <a:lstStyle>
            <a:lvl1pPr>
              <a:defRPr/>
            </a:lvl1pPr>
          </a:lstStyle>
          <a:p>
            <a:pPr>
              <a:defRPr/>
            </a:pPr>
            <a:r>
              <a:rPr lang="en-US" dirty="0"/>
              <a:t>Chapter 3 - </a:t>
            </a:r>
            <a:fld id="{383F6B4B-1BD5-4904-8F88-761289A0A13B}" type="slidenum">
              <a:rPr lang="en-US"/>
              <a:pPr>
                <a:defRPr/>
              </a:pPr>
              <a:t>‹#›</a:t>
            </a:fld>
            <a:endParaRPr lang="en-US" dirty="0"/>
          </a:p>
        </p:txBody>
      </p:sp>
    </p:spTree>
    <p:extLst>
      <p:ext uri="{BB962C8B-B14F-4D97-AF65-F5344CB8AC3E}">
        <p14:creationId xmlns:p14="http://schemas.microsoft.com/office/powerpoint/2010/main" val="3349367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smtClean="0">
                <a:latin typeface="+mn-lt"/>
              </a:defRPr>
            </a:lvl1pPr>
          </a:lstStyle>
          <a:p>
            <a:pPr>
              <a:defRPr/>
            </a:pPr>
            <a:r>
              <a:rPr lang="en-US" dirty="0"/>
              <a:t>Copyright © 2012 Pearson Education, Inc. publishing as Prentice Hall </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smtClean="0">
                <a:latin typeface="+mn-lt"/>
              </a:defRPr>
            </a:lvl1pPr>
          </a:lstStyle>
          <a:p>
            <a:pPr>
              <a:defRPr/>
            </a:pPr>
            <a:r>
              <a:rPr lang="en-US" dirty="0"/>
              <a:t>Chapter 3 - </a:t>
            </a:r>
            <a:fld id="{C3F18AB7-464E-474F-B0C5-A00EDA8B516B}" type="slidenum">
              <a:rPr lang="en-US"/>
              <a:pPr>
                <a:defRPr/>
              </a:pPr>
              <a:t>‹#›</a:t>
            </a:fld>
            <a:endParaRPr lang="en-US" dirty="0"/>
          </a:p>
        </p:txBody>
      </p:sp>
    </p:spTree>
    <p:extLst>
      <p:ext uri="{BB962C8B-B14F-4D97-AF65-F5344CB8AC3E}">
        <p14:creationId xmlns:p14="http://schemas.microsoft.com/office/powerpoint/2010/main" val="29407295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9.jpe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9.jpe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jpeg"/><Relationship Id="rId5" Type="http://schemas.openxmlformats.org/officeDocument/2006/relationships/image" Target="../media/image8.sv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5.xml"/><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6.xml"/><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4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7469491" y="4756953"/>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0" y="3157194"/>
            <a:ext cx="6096000" cy="3102522"/>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مهارات العرض والكتابة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lecture No. </a:t>
            </a:r>
            <a:r>
              <a:rPr lang="en-GB"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8</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BY       Dr. Manal  El-Sayed</a:t>
            </a:r>
            <a:endParaRPr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502340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A36B0D-36CC-443F-B7DB-3C898AA91337}"/>
              </a:ext>
            </a:extLst>
          </p:cNvPr>
          <p:cNvSpPr txBox="1"/>
          <p:nvPr/>
        </p:nvSpPr>
        <p:spPr>
          <a:xfrm>
            <a:off x="6264297" y="2697378"/>
            <a:ext cx="5130053" cy="255454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Planning business messages </a:t>
            </a:r>
            <a:endParaRPr kumimoji="0" lang="ar-EG" sz="40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تخطيط الرسائل الخاصة بالعمل </a:t>
            </a:r>
            <a:endParaRPr kumimoji="0" lang="en-US" sz="40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(part 2)</a:t>
            </a:r>
            <a:endParaRPr kumimoji="0" lang="ar-EG" sz="4000" b="1" i="0" u="none" strike="noStrike" kern="1200" cap="none" spc="0" normalizeH="0" baseline="0" noProof="0" dirty="0">
              <a:ln>
                <a:noFill/>
              </a:ln>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364819" y="1618943"/>
            <a:ext cx="4244903" cy="34640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Using the Three-Step Writing Process</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Analyzing the situation.</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define your purpose to plan for your message.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analyze the purpose of your m</a:t>
            </a:r>
            <a:r>
              <a:rPr lang="en-GB" sz="1800" b="0" kern="0" dirty="0">
                <a:solidFill>
                  <a:srgbClr val="000000"/>
                </a:solidFill>
                <a:effectLst>
                  <a:outerShdw blurRad="50800" dist="38100" dir="8100000" algn="tr" rotWithShape="0">
                    <a:srgbClr val="808080">
                      <a:alpha val="40000"/>
                    </a:srgbClr>
                  </a:outerShdw>
                </a:effectLst>
                <a:latin typeface="Arial"/>
              </a:rPr>
              <a:t>e</a:t>
            </a:r>
            <a:r>
              <a:rPr kumimoji="0" lang="en-US" sz="1800" b="0" i="0" u="none" strike="noStrike" kern="0" cap="none" spc="0" normalizeH="0" baseline="0" noProof="0" dirty="0" err="1">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ssage</a:t>
            </a: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How to profile your audience. </a:t>
            </a: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F2829950-312F-0AB8-F886-987CCCF4E7FD}"/>
              </a:ext>
            </a:extLst>
          </p:cNvPr>
          <p:cNvSpPr txBox="1"/>
          <p:nvPr/>
        </p:nvSpPr>
        <p:spPr>
          <a:xfrm>
            <a:off x="2781533" y="125354"/>
            <a:ext cx="6457062"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a:t>
            </a:r>
            <a:r>
              <a:rPr kumimoji="0" lang="ar-EG"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اختبر معلوماتك </a:t>
            </a:r>
            <a:endPar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2" name="Content Placeholder 2">
            <a:extLst>
              <a:ext uri="{FF2B5EF4-FFF2-40B4-BE49-F238E27FC236}">
                <a16:creationId xmlns:a16="http://schemas.microsoft.com/office/drawing/2014/main" id="{BB8933C5-6B8B-B874-0F07-B5C53BEBE75D}"/>
              </a:ext>
            </a:extLst>
          </p:cNvPr>
          <p:cNvSpPr txBox="1">
            <a:spLocks/>
          </p:cNvSpPr>
          <p:nvPr/>
        </p:nvSpPr>
        <p:spPr bwMode="auto">
          <a:xfrm>
            <a:off x="5825335" y="2139624"/>
            <a:ext cx="4244903" cy="290768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r" rtl="1">
              <a:spcAft>
                <a:spcPts val="1200"/>
              </a:spcAft>
              <a:buFont typeface="+mj-lt"/>
              <a:buAutoNum type="arabicPeriod"/>
              <a:defRPr/>
            </a:pPr>
            <a:r>
              <a:rPr lang="ar-EG" sz="1800" b="0" kern="0">
                <a:solidFill>
                  <a:srgbClr val="000000"/>
                </a:solidFill>
                <a:effectLst>
                  <a:outerShdw blurRad="50800" dist="38100" dir="8100000" algn="tr" rotWithShape="0">
                    <a:srgbClr val="808080">
                      <a:alpha val="40000"/>
                    </a:srgbClr>
                  </a:outerShdw>
                </a:effectLst>
                <a:latin typeface="Arial"/>
              </a:rPr>
              <a:t>استخدام عملية الكتابة المكونة من ثلاث خطوات
تحليل الوضع.
كيفية تحديد الغرض من التخطيط لرسالتك. 
كيف تحلل الغرض من رسالتك.
كيفية تعريف جمهورك.</a:t>
            </a:r>
            <a:endPar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3899634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959301" y="1285765"/>
            <a:ext cx="8229600" cy="4191000"/>
            <a:chOff x="457200" y="1981200"/>
            <a:chExt cx="8229600" cy="4191000"/>
          </a:xfrm>
        </p:grpSpPr>
        <p:sp>
          <p:nvSpPr>
            <p:cNvPr id="8" name="Rectangle 3"/>
            <p:cNvSpPr>
              <a:spLocks noChangeArrowheads="1"/>
            </p:cNvSpPr>
            <p:nvPr/>
          </p:nvSpPr>
          <p:spPr bwMode="auto">
            <a:xfrm>
              <a:off x="32004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561790" y="326241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30" name="Rectangle 19"/>
            <p:cNvSpPr>
              <a:spLocks noChangeArrowheads="1"/>
            </p:cNvSpPr>
            <p:nvPr/>
          </p:nvSpPr>
          <p:spPr bwMode="auto">
            <a:xfrm>
              <a:off x="6089650" y="3352801"/>
              <a:ext cx="2451100" cy="550515"/>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Revise</a:t>
              </a:r>
            </a:p>
          </p:txBody>
        </p:sp>
        <p:sp>
          <p:nvSpPr>
            <p:cNvPr id="31" name="Rectangle 20"/>
            <p:cNvSpPr>
              <a:spLocks noChangeArrowheads="1"/>
            </p:cNvSpPr>
            <p:nvPr/>
          </p:nvSpPr>
          <p:spPr bwMode="auto">
            <a:xfrm>
              <a:off x="6089650" y="4056827"/>
              <a:ext cx="2451100" cy="553574"/>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Produce</a:t>
              </a:r>
            </a:p>
          </p:txBody>
        </p:sp>
        <p:sp>
          <p:nvSpPr>
            <p:cNvPr id="28" name="Rectangle 22"/>
            <p:cNvSpPr>
              <a:spLocks noChangeArrowheads="1"/>
            </p:cNvSpPr>
            <p:nvPr/>
          </p:nvSpPr>
          <p:spPr bwMode="auto">
            <a:xfrm>
              <a:off x="6089650" y="47639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Proofread</a:t>
              </a:r>
            </a:p>
          </p:txBody>
        </p:sp>
        <p:sp>
          <p:nvSpPr>
            <p:cNvPr id="29" name="Rectangle 23"/>
            <p:cNvSpPr>
              <a:spLocks noChangeArrowheads="1"/>
            </p:cNvSpPr>
            <p:nvPr/>
          </p:nvSpPr>
          <p:spPr bwMode="auto">
            <a:xfrm>
              <a:off x="6089650" y="5468612"/>
              <a:ext cx="2451100" cy="551190"/>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Distribute</a:t>
              </a:r>
            </a:p>
          </p:txBody>
        </p:sp>
        <p:sp>
          <p:nvSpPr>
            <p:cNvPr id="24" name="Rectangle 25"/>
            <p:cNvSpPr>
              <a:spLocks noChangeArrowheads="1"/>
            </p:cNvSpPr>
            <p:nvPr/>
          </p:nvSpPr>
          <p:spPr bwMode="auto">
            <a:xfrm>
              <a:off x="3324225" y="3352801"/>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Adapt to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Audience</a:t>
              </a:r>
            </a:p>
          </p:txBody>
        </p:sp>
        <p:sp>
          <p:nvSpPr>
            <p:cNvPr id="25" name="Rectangle 26"/>
            <p:cNvSpPr>
              <a:spLocks noChangeArrowheads="1"/>
            </p:cNvSpPr>
            <p:nvPr/>
          </p:nvSpPr>
          <p:spPr bwMode="auto">
            <a:xfrm>
              <a:off x="3368973" y="4788495"/>
              <a:ext cx="2450802" cy="1231307"/>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Compose</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the Message</a:t>
              </a:r>
            </a:p>
          </p:txBody>
        </p:sp>
        <p:sp>
          <p:nvSpPr>
            <p:cNvPr id="18" name="AutoShape 27"/>
            <p:cNvSpPr>
              <a:spLocks noChangeArrowheads="1"/>
            </p:cNvSpPr>
            <p:nvPr/>
          </p:nvSpPr>
          <p:spPr bwMode="auto">
            <a:xfrm>
              <a:off x="32670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9" name="AutoShape 28"/>
            <p:cNvSpPr>
              <a:spLocks noChangeArrowheads="1"/>
            </p:cNvSpPr>
            <p:nvPr/>
          </p:nvSpPr>
          <p:spPr bwMode="auto">
            <a:xfrm>
              <a:off x="6010275"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grpSp>
          <p:nvGrpSpPr>
            <p:cNvPr id="20" name="Group 29"/>
            <p:cNvGrpSpPr>
              <a:grpSpLocks/>
            </p:cNvGrpSpPr>
            <p:nvPr/>
          </p:nvGrpSpPr>
          <p:grpSpPr bwMode="auto">
            <a:xfrm>
              <a:off x="860425" y="2324100"/>
              <a:ext cx="7510465" cy="519113"/>
              <a:chOff x="621" y="1453"/>
              <a:chExt cx="4731" cy="327"/>
            </a:xfrm>
            <a:solidFill>
              <a:schemeClr val="bg1"/>
            </a:solidFill>
          </p:grpSpPr>
          <p:sp>
            <p:nvSpPr>
              <p:cNvPr id="21" name="Text Box 30"/>
              <p:cNvSpPr txBox="1">
                <a:spLocks noChangeArrowheads="1"/>
              </p:cNvSpPr>
              <p:nvPr/>
            </p:nvSpPr>
            <p:spPr bwMode="auto">
              <a:xfrm>
                <a:off x="621" y="1453"/>
                <a:ext cx="1103"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p>
            </p:txBody>
          </p:sp>
          <p:sp>
            <p:nvSpPr>
              <p:cNvPr id="22" name="Text Box 31"/>
              <p:cNvSpPr txBox="1">
                <a:spLocks noChangeArrowheads="1"/>
              </p:cNvSpPr>
              <p:nvPr/>
            </p:nvSpPr>
            <p:spPr bwMode="auto">
              <a:xfrm>
                <a:off x="3947" y="1453"/>
                <a:ext cx="1405"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Completing</a:t>
                </a:r>
              </a:p>
            </p:txBody>
          </p:sp>
          <p:sp>
            <p:nvSpPr>
              <p:cNvPr id="23" name="Text Box 32"/>
              <p:cNvSpPr txBox="1">
                <a:spLocks noChangeArrowheads="1"/>
              </p:cNvSpPr>
              <p:nvPr/>
            </p:nvSpPr>
            <p:spPr bwMode="auto">
              <a:xfrm>
                <a:off x="2437" y="1453"/>
                <a:ext cx="956" cy="327"/>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Writing</a:t>
                </a:r>
              </a:p>
            </p:txBody>
          </p:sp>
        </p:grpSp>
      </p:grpSp>
      <p:sp>
        <p:nvSpPr>
          <p:cNvPr id="5" name="TextBox 4">
            <a:extLst>
              <a:ext uri="{FF2B5EF4-FFF2-40B4-BE49-F238E27FC236}">
                <a16:creationId xmlns:a16="http://schemas.microsoft.com/office/drawing/2014/main" id="{5CCDA51A-EAC9-E29C-7161-A0AD6C3C5886}"/>
              </a:ext>
            </a:extLst>
          </p:cNvPr>
          <p:cNvSpPr txBox="1"/>
          <p:nvPr/>
        </p:nvSpPr>
        <p:spPr>
          <a:xfrm>
            <a:off x="2880192" y="346373"/>
            <a:ext cx="8837670" cy="923330"/>
          </a:xfrm>
          <a:prstGeom prst="rect">
            <a:avLst/>
          </a:prstGeom>
          <a:noFill/>
        </p:spPr>
        <p:txBody>
          <a:bodyPr wrap="square">
            <a:spAutoFit/>
          </a:bodyPr>
          <a:lstStyle/>
          <a:p>
            <a:r>
              <a:rPr kumimoji="0" lang="en-US" sz="5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Three-Step Process</a:t>
            </a:r>
            <a:endParaRPr lang="en-GB" dirty="0"/>
          </a:p>
        </p:txBody>
      </p:sp>
    </p:spTree>
    <p:extLst>
      <p:ext uri="{BB962C8B-B14F-4D97-AF65-F5344CB8AC3E}">
        <p14:creationId xmlns:p14="http://schemas.microsoft.com/office/powerpoint/2010/main" val="96716479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394421" y="1327073"/>
            <a:ext cx="8229600" cy="4191000"/>
            <a:chOff x="457200" y="1981200"/>
            <a:chExt cx="8229600"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603250" y="3352801"/>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p>
          </p:txBody>
        </p:sp>
        <p:sp>
          <p:nvSpPr>
            <p:cNvPr id="37" name="Rectangle 13"/>
            <p:cNvSpPr>
              <a:spLocks noChangeArrowheads="1"/>
            </p:cNvSpPr>
            <p:nvPr/>
          </p:nvSpPr>
          <p:spPr bwMode="auto">
            <a:xfrm>
              <a:off x="603250" y="4057338"/>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60425" y="2324100"/>
              <a:ext cx="2794355" cy="523220"/>
            </a:xfrm>
            <a:prstGeom prst="rect">
              <a:avLst/>
            </a:prstGeom>
            <a:noFill/>
            <a:ln w="9525">
              <a:noFill/>
              <a:miter lim="800000"/>
              <a:headEnd/>
              <a:tailEnd/>
            </a:ln>
            <a:effectLst/>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r>
                <a:rPr lang="en-US" sz="2800" b="1" dirty="0">
                  <a:solidFill>
                    <a:srgbClr val="000000"/>
                  </a:solidFill>
                  <a:latin typeface="Tahoma" pitchFamily="34" charset="0"/>
                </a:rPr>
                <a:t> </a:t>
              </a:r>
              <a:r>
                <a:rPr lang="ar-EG" sz="2800" b="1" dirty="0">
                  <a:solidFill>
                    <a:srgbClr val="000000"/>
                  </a:solidFill>
                  <a:latin typeface="Tahoma" pitchFamily="34" charset="0"/>
                </a:rPr>
                <a:t>التخطيط</a:t>
              </a:r>
              <a:endPar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endParaRPr>
            </a:p>
          </p:txBody>
        </p:sp>
      </p:grpSp>
      <p:sp>
        <p:nvSpPr>
          <p:cNvPr id="5" name="Title 4">
            <a:extLst>
              <a:ext uri="{FF2B5EF4-FFF2-40B4-BE49-F238E27FC236}">
                <a16:creationId xmlns:a16="http://schemas.microsoft.com/office/drawing/2014/main" id="{F90AA0CE-1332-DA7F-86D0-F6639D3F3B5C}"/>
              </a:ext>
            </a:extLst>
          </p:cNvPr>
          <p:cNvSpPr>
            <a:spLocks noGrp="1"/>
          </p:cNvSpPr>
          <p:nvPr>
            <p:ph type="title"/>
          </p:nvPr>
        </p:nvSpPr>
        <p:spPr>
          <a:xfrm>
            <a:off x="910629" y="771928"/>
            <a:ext cx="10972800" cy="768895"/>
          </a:xfrm>
        </p:spPr>
        <p:txBody>
          <a:bodyPr/>
          <a:lstStyle/>
          <a:p>
            <a:pPr marL="0" marR="0" lvl="0" indent="0" defTabSz="914400" rtl="0" eaLnBrk="1" fontAlgn="auto" latinLnBrk="0" hangingPunct="1">
              <a:lnSpc>
                <a:spcPct val="100000"/>
              </a:lnSpc>
              <a:spcBef>
                <a:spcPts val="0"/>
              </a:spcBef>
              <a:spcAft>
                <a:spcPts val="0"/>
              </a:spcAft>
              <a:tabLst/>
              <a:defRPr/>
            </a:pPr>
            <a:r>
              <a:rPr kumimoji="0" lang="en-US" sz="5400" b="1" i="0" u="none" strike="noStrike" kern="0" cap="none" spc="0" normalizeH="0" baseline="0" noProof="0" dirty="0">
                <a:ln>
                  <a:noFill/>
                </a:ln>
                <a:solidFill>
                  <a:srgbClr val="000000"/>
                </a:solidFill>
                <a:effectLst>
                  <a:outerShdw blurRad="38100" dist="38100" dir="2700000" algn="tl">
                    <a:srgbClr val="C0C0C0"/>
                  </a:outerShdw>
                </a:effectLst>
                <a:uLnTx/>
                <a:uFillTx/>
                <a:latin typeface="Tahoma"/>
                <a:ea typeface="+mn-ea"/>
                <a:cs typeface="+mn-cs"/>
              </a:rPr>
              <a:t>Three-Step Process</a:t>
            </a:r>
            <a:br>
              <a:rPr kumimoji="0" lang="en-GB" sz="1800" b="0" i="0" u="none" strike="noStrike" kern="1200" cap="none" spc="0" normalizeH="0" baseline="0" noProof="0" dirty="0">
                <a:ln>
                  <a:noFill/>
                </a:ln>
                <a:solidFill>
                  <a:srgbClr val="000000"/>
                </a:solidFill>
                <a:effectLst/>
                <a:uLnTx/>
                <a:uFillTx/>
                <a:latin typeface="Arial"/>
                <a:ea typeface="+mn-ea"/>
                <a:cs typeface="+mn-cs"/>
              </a:rPr>
            </a:br>
            <a:endParaRPr lang="en-GB" dirty="0"/>
          </a:p>
        </p:txBody>
      </p:sp>
      <p:sp>
        <p:nvSpPr>
          <p:cNvPr id="2" name="Rectangle 12">
            <a:extLst>
              <a:ext uri="{FF2B5EF4-FFF2-40B4-BE49-F238E27FC236}">
                <a16:creationId xmlns:a16="http://schemas.microsoft.com/office/drawing/2014/main" id="{1E40C26B-1A07-3DEF-B68A-84D5B7D5EB92}"/>
              </a:ext>
            </a:extLst>
          </p:cNvPr>
          <p:cNvSpPr>
            <a:spLocks noChangeArrowheads="1"/>
          </p:cNvSpPr>
          <p:nvPr/>
        </p:nvSpPr>
        <p:spPr bwMode="auto">
          <a:xfrm>
            <a:off x="6876058" y="2624186"/>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r>
              <a:rPr kumimoji="0" lang="ar-EG"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الموقف </a:t>
            </a:r>
            <a:endParaRPr kumimoji="0" lang="en-US" sz="2800" b="0"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endParaRPr>
          </a:p>
        </p:txBody>
      </p:sp>
    </p:spTree>
    <p:extLst>
      <p:ext uri="{BB962C8B-B14F-4D97-AF65-F5344CB8AC3E}">
        <p14:creationId xmlns:p14="http://schemas.microsoft.com/office/powerpoint/2010/main" val="119711566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2" name="Group 31"/>
          <p:cNvGrpSpPr/>
          <p:nvPr/>
        </p:nvGrpSpPr>
        <p:grpSpPr>
          <a:xfrm>
            <a:off x="1882614" y="1492828"/>
            <a:ext cx="7756223" cy="3750504"/>
            <a:chOff x="452892" y="1981200"/>
            <a:chExt cx="8233908" cy="4191000"/>
          </a:xfrm>
        </p:grpSpPr>
        <p:sp>
          <p:nvSpPr>
            <p:cNvPr id="9" name="Rectangle 4"/>
            <p:cNvSpPr>
              <a:spLocks noChangeArrowheads="1"/>
            </p:cNvSpPr>
            <p:nvPr/>
          </p:nvSpPr>
          <p:spPr bwMode="auto">
            <a:xfrm>
              <a:off x="5943600"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0" name="Rectangle 5"/>
            <p:cNvSpPr>
              <a:spLocks noChangeArrowheads="1"/>
            </p:cNvSpPr>
            <p:nvPr/>
          </p:nvSpPr>
          <p:spPr bwMode="auto">
            <a:xfrm>
              <a:off x="461963" y="1981200"/>
              <a:ext cx="2743200" cy="12192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ctr" defTabSz="914400" rtl="0" eaLnBrk="0" fontAlgn="base" latinLnBrk="0" hangingPunct="0">
                <a:lnSpc>
                  <a:spcPct val="12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1" name="Rectangle 6"/>
            <p:cNvSpPr>
              <a:spLocks noChangeArrowheads="1"/>
            </p:cNvSpPr>
            <p:nvPr/>
          </p:nvSpPr>
          <p:spPr bwMode="auto">
            <a:xfrm>
              <a:off x="59436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2" name="Rectangle 7"/>
            <p:cNvSpPr>
              <a:spLocks noChangeArrowheads="1"/>
            </p:cNvSpPr>
            <p:nvPr/>
          </p:nvSpPr>
          <p:spPr bwMode="auto">
            <a:xfrm>
              <a:off x="32004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3" name="AutoShape 8"/>
            <p:cNvSpPr>
              <a:spLocks noChangeArrowheads="1"/>
            </p:cNvSpPr>
            <p:nvPr/>
          </p:nvSpPr>
          <p:spPr bwMode="auto">
            <a:xfrm>
              <a:off x="528638" y="2063750"/>
              <a:ext cx="2609850" cy="1054100"/>
            </a:xfrm>
            <a:prstGeom prst="rightArrow">
              <a:avLst>
                <a:gd name="adj1" fmla="val 50000"/>
                <a:gd name="adj2" fmla="val 61898"/>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4" name="Rectangle 9"/>
            <p:cNvSpPr>
              <a:spLocks noChangeArrowheads="1"/>
            </p:cNvSpPr>
            <p:nvPr/>
          </p:nvSpPr>
          <p:spPr bwMode="auto">
            <a:xfrm>
              <a:off x="457200" y="3200400"/>
              <a:ext cx="2743200" cy="2971800"/>
            </a:xfrm>
            <a:prstGeom prst="rect">
              <a:avLst/>
            </a:prstGeom>
            <a:solidFill>
              <a:schemeClr val="bg1"/>
            </a:solidFill>
            <a:ln w="9525">
              <a:solidFill>
                <a:schemeClr val="bg1">
                  <a:lumMod val="95000"/>
                </a:schemeClr>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6" name="Rectangle 12"/>
            <p:cNvSpPr>
              <a:spLocks noChangeArrowheads="1"/>
            </p:cNvSpPr>
            <p:nvPr/>
          </p:nvSpPr>
          <p:spPr bwMode="auto">
            <a:xfrm>
              <a:off x="452892" y="3123474"/>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Situation</a:t>
              </a:r>
              <a:r>
                <a:rPr kumimoji="0" lang="ar-EG" sz="2800" b="1"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rPr>
                <a:t> الموقف </a:t>
              </a:r>
              <a:endParaRPr kumimoji="0" lang="en-US" sz="2800" b="1" i="0" u="none" strike="noStrike" kern="1200" cap="none" spc="0" normalizeH="0" baseline="0" noProof="0" dirty="0">
                <a:ln>
                  <a:noFill/>
                </a:ln>
                <a:solidFill>
                  <a:srgbClr val="000000"/>
                </a:solidFill>
                <a:effectLst/>
                <a:highlight>
                  <a:srgbClr val="FFFF00"/>
                </a:highlight>
                <a:uLnTx/>
                <a:uFillTx/>
                <a:latin typeface="Arial Narrow" pitchFamily="34" charset="0"/>
                <a:ea typeface="+mn-ea"/>
                <a:cs typeface="+mn-cs"/>
              </a:endParaRPr>
            </a:p>
          </p:txBody>
        </p:sp>
        <p:sp>
          <p:nvSpPr>
            <p:cNvPr id="37" name="Rectangle 13"/>
            <p:cNvSpPr>
              <a:spLocks noChangeArrowheads="1"/>
            </p:cNvSpPr>
            <p:nvPr/>
          </p:nvSpPr>
          <p:spPr bwMode="auto">
            <a:xfrm>
              <a:off x="528638" y="3896205"/>
              <a:ext cx="2451100" cy="553391"/>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Arial Narrow" pitchFamily="34" charset="0"/>
                  <a:ea typeface="+mn-ea"/>
                  <a:cs typeface="+mn-cs"/>
                </a:rPr>
                <a:t>Information</a:t>
              </a:r>
            </a:p>
          </p:txBody>
        </p:sp>
        <p:sp>
          <p:nvSpPr>
            <p:cNvPr id="34" name="Rectangle 15"/>
            <p:cNvSpPr>
              <a:spLocks noChangeArrowheads="1"/>
            </p:cNvSpPr>
            <p:nvPr/>
          </p:nvSpPr>
          <p:spPr bwMode="auto">
            <a:xfrm>
              <a:off x="603250" y="4764933"/>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Medium</a:t>
              </a:r>
            </a:p>
          </p:txBody>
        </p:sp>
        <p:sp>
          <p:nvSpPr>
            <p:cNvPr id="35" name="Rectangle 16"/>
            <p:cNvSpPr>
              <a:spLocks noChangeArrowheads="1"/>
            </p:cNvSpPr>
            <p:nvPr/>
          </p:nvSpPr>
          <p:spPr bwMode="auto">
            <a:xfrm>
              <a:off x="603250" y="5469469"/>
              <a:ext cx="2451100" cy="550333"/>
            </a:xfrm>
            <a:prstGeom prst="rect">
              <a:avLst/>
            </a:prstGeom>
            <a:solidFill>
              <a:schemeClr val="bg1"/>
            </a:solidFill>
            <a:ln w="9525">
              <a:solidFill>
                <a:schemeClr val="bg1">
                  <a:lumMod val="95000"/>
                </a:schemeClr>
              </a:solidFill>
              <a:miter lim="800000"/>
              <a:headEnd/>
              <a:tailEnd/>
            </a:ln>
            <a:effectLst>
              <a:outerShdw blurRad="50800" dist="38100" dir="8100000" algn="tr"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Arial Narrow" pitchFamily="34" charset="0"/>
                  <a:ea typeface="+mn-ea"/>
                  <a:cs typeface="+mn-cs"/>
                </a:rPr>
                <a:t>Organization</a:t>
              </a:r>
            </a:p>
          </p:txBody>
        </p:sp>
        <p:sp>
          <p:nvSpPr>
            <p:cNvPr id="21" name="Text Box 30"/>
            <p:cNvSpPr txBox="1">
              <a:spLocks noChangeArrowheads="1"/>
            </p:cNvSpPr>
            <p:nvPr/>
          </p:nvSpPr>
          <p:spPr bwMode="auto">
            <a:xfrm>
              <a:off x="871981" y="2324100"/>
              <a:ext cx="3048404" cy="584672"/>
            </a:xfrm>
            <a:prstGeom prst="rect">
              <a:avLst/>
            </a:prstGeom>
            <a:noFill/>
            <a:ln w="9525">
              <a:noFill/>
              <a:miter lim="800000"/>
              <a:headEnd/>
              <a:tailEnd/>
            </a:ln>
            <a:effectLst/>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rPr>
                <a:t>Planning</a:t>
              </a:r>
              <a:r>
                <a:rPr kumimoji="0" lang="ar-EG" sz="2800" b="1" i="0" u="none" strike="noStrike" kern="1200" cap="none" spc="0" normalizeH="0" baseline="0" noProof="0" dirty="0">
                  <a:ln>
                    <a:noFill/>
                  </a:ln>
                  <a:solidFill>
                    <a:srgbClr val="000000"/>
                  </a:solidFill>
                  <a:effectLst/>
                  <a:uLnTx/>
                  <a:uFillTx/>
                  <a:latin typeface="Tahoma" pitchFamily="34" charset="0"/>
                  <a:ea typeface="+mn-ea"/>
                  <a:cs typeface="+mn-cs"/>
                </a:rPr>
                <a:t>التخطيط </a:t>
              </a:r>
              <a:endParaRPr kumimoji="0" lang="en-US" sz="2800" b="1" i="0" u="none" strike="noStrike" kern="1200" cap="none" spc="0" normalizeH="0" baseline="0" noProof="0" dirty="0">
                <a:ln>
                  <a:noFill/>
                </a:ln>
                <a:solidFill>
                  <a:srgbClr val="000000"/>
                </a:solidFill>
                <a:effectLst/>
                <a:uLnTx/>
                <a:uFillTx/>
                <a:latin typeface="Tahoma" pitchFamily="34" charset="0"/>
                <a:ea typeface="+mn-ea"/>
                <a:cs typeface="+mn-cs"/>
              </a:endParaRPr>
            </a:p>
          </p:txBody>
        </p:sp>
      </p:grpSp>
      <p:sp>
        <p:nvSpPr>
          <p:cNvPr id="4" name="TextBox 3">
            <a:extLst>
              <a:ext uri="{FF2B5EF4-FFF2-40B4-BE49-F238E27FC236}">
                <a16:creationId xmlns:a16="http://schemas.microsoft.com/office/drawing/2014/main" id="{BAAE4B06-62AF-D5CD-3A6B-C8D3C0698932}"/>
              </a:ext>
            </a:extLst>
          </p:cNvPr>
          <p:cNvSpPr txBox="1"/>
          <p:nvPr/>
        </p:nvSpPr>
        <p:spPr>
          <a:xfrm>
            <a:off x="4468900" y="2161050"/>
            <a:ext cx="2966849" cy="3416320"/>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If you have generated a clear picture of your audience , the next step is to assemble the information that you will include in your message. </a:t>
            </a:r>
            <a:endParaRPr lang="en-GB" sz="2400" b="1" dirty="0">
              <a:effectLst>
                <a:outerShdw blurRad="38100" dist="38100" dir="2700000" algn="tl">
                  <a:srgbClr val="000000">
                    <a:alpha val="43137"/>
                  </a:srgbClr>
                </a:outerShdw>
              </a:effectLst>
            </a:endParaRPr>
          </a:p>
        </p:txBody>
      </p:sp>
      <p:pic>
        <p:nvPicPr>
          <p:cNvPr id="7" name="Graphic 6" descr="Badge with solid fill">
            <a:extLst>
              <a:ext uri="{FF2B5EF4-FFF2-40B4-BE49-F238E27FC236}">
                <a16:creationId xmlns:a16="http://schemas.microsoft.com/office/drawing/2014/main" id="{D8CDA4D2-D187-3261-7C84-9301BFE425C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923853" y="1013665"/>
            <a:ext cx="914400" cy="914400"/>
          </a:xfrm>
          <a:prstGeom prst="rect">
            <a:avLst/>
          </a:prstGeom>
        </p:spPr>
      </p:pic>
      <p:sp>
        <p:nvSpPr>
          <p:cNvPr id="2" name="TextBox 1">
            <a:extLst>
              <a:ext uri="{FF2B5EF4-FFF2-40B4-BE49-F238E27FC236}">
                <a16:creationId xmlns:a16="http://schemas.microsoft.com/office/drawing/2014/main" id="{54E40E30-AE75-364D-83DB-70DB9569F235}"/>
              </a:ext>
            </a:extLst>
          </p:cNvPr>
          <p:cNvSpPr txBox="1"/>
          <p:nvPr/>
        </p:nvSpPr>
        <p:spPr>
          <a:xfrm>
            <a:off x="7713134" y="2670263"/>
            <a:ext cx="2584055" cy="1938992"/>
          </a:xfrm>
          <a:prstGeom prst="rect">
            <a:avLst/>
          </a:prstGeom>
          <a:noFill/>
        </p:spPr>
        <p:txBody>
          <a:bodyPr wrap="square" rtlCol="0">
            <a:spAutoFit/>
          </a:bodyPr>
          <a:lstStyle/>
          <a:p>
            <a:r>
              <a:rPr lang="ar-EG" sz="2400" b="1">
                <a:effectLst>
                  <a:outerShdw blurRad="38100" dist="38100" dir="2700000" algn="tl">
                    <a:srgbClr val="000000">
                      <a:alpha val="43137"/>
                    </a:srgbClr>
                  </a:outerShdw>
                </a:effectLst>
              </a:rPr>
              <a:t>إذا قمت بإنشاء صورة واضحة لجمهورك ، فإن الخطوة التالية هي تجميع المعلومات التي ستدرجها في رسالتك.</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2426238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3EBE1873-88A0-A2FA-3638-EE347F679973}"/>
              </a:ext>
            </a:extLst>
          </p:cNvPr>
          <p:cNvSpPr txBox="1">
            <a:spLocks/>
          </p:cNvSpPr>
          <p:nvPr/>
        </p:nvSpPr>
        <p:spPr bwMode="auto">
          <a:xfrm>
            <a:off x="1986844" y="2491426"/>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Gathering Information</a:t>
            </a:r>
          </a:p>
          <a:p>
            <a:pPr lvl="0">
              <a:defRPr/>
            </a:pPr>
            <a:r>
              <a:rPr lang="ar-EG" kern="0" dirty="0">
                <a:solidFill>
                  <a:srgbClr val="FFFFFF"/>
                </a:solidFill>
                <a:latin typeface="Tahoma"/>
              </a:rPr>
              <a:t>جمع المعلومات</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308507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1761407" y="879862"/>
            <a:ext cx="4249170"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05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7007" y="1014201"/>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290503" y="2310283"/>
            <a:ext cx="4789645" cy="4386929"/>
            <a:chOff x="-268042" y="2093194"/>
            <a:chExt cx="4680083" cy="4610855"/>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5" cstate="print"/>
            <a:srcRect/>
            <a:stretch>
              <a:fillRect/>
            </a:stretch>
          </p:blipFill>
          <p:spPr>
            <a:xfrm>
              <a:off x="-268042" y="5192011"/>
              <a:ext cx="1087547" cy="1512038"/>
            </a:xfrm>
            <a:prstGeom prst="rect">
              <a:avLst/>
            </a:prstGeom>
          </p:spPr>
        </p:pic>
        <p:sp>
          <p:nvSpPr>
            <p:cNvPr id="19" name="Rectangle 18">
              <a:extLst>
                <a:ext uri="{FF2B5EF4-FFF2-40B4-BE49-F238E27FC236}">
                  <a16:creationId xmlns:a16="http://schemas.microsoft.com/office/drawing/2014/main" id="{6FF8022B-4C3C-48AA-4BA8-E9D10C3F1C0F}"/>
                </a:ext>
              </a:extLst>
            </p:cNvPr>
            <p:cNvSpPr/>
            <p:nvPr/>
          </p:nvSpPr>
          <p:spPr bwMode="auto">
            <a:xfrm>
              <a:off x="722474" y="2093194"/>
              <a:ext cx="3689567"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Perspective</a:t>
              </a:r>
            </a:p>
          </p:txBody>
        </p:sp>
      </p:grpSp>
      <p:sp>
        <p:nvSpPr>
          <p:cNvPr id="11" name="TextBox 10">
            <a:extLst>
              <a:ext uri="{FF2B5EF4-FFF2-40B4-BE49-F238E27FC236}">
                <a16:creationId xmlns:a16="http://schemas.microsoft.com/office/drawing/2014/main" id="{08C67A44-897B-E13C-F1F9-9D1D537E864A}"/>
              </a:ext>
            </a:extLst>
          </p:cNvPr>
          <p:cNvSpPr txBox="1"/>
          <p:nvPr/>
        </p:nvSpPr>
        <p:spPr>
          <a:xfrm>
            <a:off x="1403510" y="2888432"/>
            <a:ext cx="3023841" cy="1889620"/>
          </a:xfrm>
          <a:prstGeom prst="rect">
            <a:avLst/>
          </a:prstGeom>
          <a:noFill/>
        </p:spPr>
        <p:txBody>
          <a:bodyPr wrap="square">
            <a:spAutoFit/>
          </a:bodyPr>
          <a:lstStyle/>
          <a:p>
            <a:pPr>
              <a:lnSpc>
                <a:spcPct val="150000"/>
              </a:lnSpc>
            </a:pPr>
            <a:r>
              <a:rPr lang="en-US" sz="2000" kern="1200" dirty="0">
                <a:solidFill>
                  <a:schemeClr val="tx1"/>
                </a:solidFill>
                <a:latin typeface="Times New Roman" pitchFamily="18" charset="0"/>
                <a:ea typeface="+mn-ea"/>
                <a:cs typeface="+mn-cs"/>
              </a:rPr>
              <a:t>you can often use a variety of informal techniques to gather insights and guide your research efforts</a:t>
            </a:r>
            <a:endParaRPr lang="en-GB" sz="2000" b="1" dirty="0">
              <a:effectLst>
                <a:outerShdw blurRad="38100" dist="38100" dir="2700000" algn="tl">
                  <a:srgbClr val="000000">
                    <a:alpha val="43137"/>
                  </a:srgbClr>
                </a:outerShdw>
              </a:effectLst>
            </a:endParaRPr>
          </a:p>
        </p:txBody>
      </p:sp>
      <p:sp>
        <p:nvSpPr>
          <p:cNvPr id="2" name="Rectangle 1">
            <a:extLst>
              <a:ext uri="{FF2B5EF4-FFF2-40B4-BE49-F238E27FC236}">
                <a16:creationId xmlns:a16="http://schemas.microsoft.com/office/drawing/2014/main" id="{CC872233-7242-BFB6-B47D-7D4E688D190A}"/>
              </a:ext>
            </a:extLst>
          </p:cNvPr>
          <p:cNvSpPr/>
          <p:nvPr/>
        </p:nvSpPr>
        <p:spPr bwMode="auto">
          <a:xfrm>
            <a:off x="6459941" y="812136"/>
            <a:ext cx="4249170"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حدد مكان المعلومات </a:t>
            </a:r>
            <a:endParaRPr kumimoji="0" lang="en-GB" sz="105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1A2FDACA-5C9F-4DE2-9C11-AA243C96B8B2}"/>
              </a:ext>
            </a:extLst>
          </p:cNvPr>
          <p:cNvSpPr/>
          <p:nvPr/>
        </p:nvSpPr>
        <p:spPr bwMode="auto">
          <a:xfrm>
            <a:off x="7794171" y="2153839"/>
            <a:ext cx="2092136" cy="578887"/>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400" kern="0">
                <a:solidFill>
                  <a:srgbClr val="000000"/>
                </a:solidFill>
                <a:effectLst>
                  <a:outerShdw blurRad="38100" dist="38100" dir="2700000" algn="tl">
                    <a:srgbClr val="000000">
                      <a:alpha val="43137"/>
                    </a:srgbClr>
                  </a:outerShdw>
                </a:effectLst>
                <a:latin typeface="Arial"/>
              </a:rPr>
              <a:t>منظور الجمهور</a:t>
            </a:r>
            <a:endPar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4" name="TextBox 3">
            <a:extLst>
              <a:ext uri="{FF2B5EF4-FFF2-40B4-BE49-F238E27FC236}">
                <a16:creationId xmlns:a16="http://schemas.microsoft.com/office/drawing/2014/main" id="{8920BA75-BFD5-3684-1E48-CCAC7038467D}"/>
              </a:ext>
            </a:extLst>
          </p:cNvPr>
          <p:cNvSpPr txBox="1"/>
          <p:nvPr/>
        </p:nvSpPr>
        <p:spPr>
          <a:xfrm>
            <a:off x="7328318" y="2858598"/>
            <a:ext cx="3023841" cy="1889620"/>
          </a:xfrm>
          <a:prstGeom prst="rect">
            <a:avLst/>
          </a:prstGeom>
          <a:noFill/>
        </p:spPr>
        <p:txBody>
          <a:bodyPr wrap="square">
            <a:spAutoFit/>
          </a:bodyPr>
          <a:lstStyle/>
          <a:p>
            <a:pPr algn="r" rtl="1">
              <a:lnSpc>
                <a:spcPct val="150000"/>
              </a:lnSpc>
            </a:pPr>
            <a:r>
              <a:rPr lang="ar-EG" sz="2000">
                <a:latin typeface="Times New Roman" pitchFamily="18" charset="0"/>
              </a:rPr>
              <a:t>يمكنك في كثير من الأحيان استخدام مجموعة متنوعة من التقنيات غير الرسمية لجمع الأفكار وتوجيه جهودك البحثية</a:t>
            </a:r>
            <a:endParaRPr lang="en-GB" sz="20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178518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277592" y="-79745"/>
            <a:ext cx="3938151" cy="1032892"/>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7718" y="953146"/>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649762" y="1406831"/>
            <a:ext cx="5955382" cy="4516540"/>
            <a:chOff x="-2135494" y="2171700"/>
            <a:chExt cx="8231494" cy="5607726"/>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5" cstate="print"/>
            <a:srcRect/>
            <a:stretch>
              <a:fillRect/>
            </a:stretch>
          </p:blipFill>
          <p:spPr>
            <a:xfrm>
              <a:off x="-2135494" y="5676943"/>
              <a:ext cx="1512230" cy="2102483"/>
            </a:xfrm>
            <a:prstGeom prst="rect">
              <a:avLst/>
            </a:prstGeom>
          </p:spPr>
        </p:pic>
        <p:sp>
          <p:nvSpPr>
            <p:cNvPr id="9" name="Rectangle 8">
              <a:extLst>
                <a:ext uri="{FF2B5EF4-FFF2-40B4-BE49-F238E27FC236}">
                  <a16:creationId xmlns:a16="http://schemas.microsoft.com/office/drawing/2014/main" id="{3E5F1EE2-D4F7-441F-2164-46CD4B1B613F}"/>
                </a:ext>
              </a:extLst>
            </p:cNvPr>
            <p:cNvSpPr/>
            <p:nvPr/>
          </p:nvSpPr>
          <p:spPr bwMode="auto">
            <a:xfrm>
              <a:off x="-434038" y="2333671"/>
              <a:ext cx="6200827" cy="4295853"/>
            </a:xfrm>
            <a:prstGeom prst="rect">
              <a:avLst/>
            </a:prstGeom>
            <a:noFill/>
            <a:ln w="3175" cap="flat" cmpd="sng" algn="ctr">
              <a:solidFill>
                <a:srgbClr val="FFFFFF">
                  <a:lumMod val="85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Times New Roman" pitchFamily="18" charset="0"/>
              </a:endParaRPr>
            </a:p>
          </p:txBody>
        </p:sp>
        <p:grpSp>
          <p:nvGrpSpPr>
            <p:cNvPr id="14" name="Group 13">
              <a:extLst>
                <a:ext uri="{FF2B5EF4-FFF2-40B4-BE49-F238E27FC236}">
                  <a16:creationId xmlns:a16="http://schemas.microsoft.com/office/drawing/2014/main" id="{1A6349A4-CC2C-16D8-CF70-D92F465D9A04}"/>
                </a:ext>
              </a:extLst>
            </p:cNvPr>
            <p:cNvGrpSpPr/>
            <p:nvPr/>
          </p:nvGrpSpPr>
          <p:grpSpPr>
            <a:xfrm>
              <a:off x="457200" y="2171700"/>
              <a:ext cx="5638800" cy="3810000"/>
              <a:chOff x="704850" y="2171700"/>
              <a:chExt cx="4686300" cy="3810000"/>
            </a:xfrm>
            <a:noFill/>
          </p:grpSpPr>
          <p:sp>
            <p:nvSpPr>
              <p:cNvPr id="19" name="Rectangle 18">
                <a:extLst>
                  <a:ext uri="{FF2B5EF4-FFF2-40B4-BE49-F238E27FC236}">
                    <a16:creationId xmlns:a16="http://schemas.microsoft.com/office/drawing/2014/main" id="{6FF8022B-4C3C-48AA-4BA8-E9D10C3F1C0F}"/>
                  </a:ext>
                </a:extLst>
              </p:cNvPr>
              <p:cNvSpPr/>
              <p:nvPr/>
            </p:nvSpPr>
            <p:spPr bwMode="auto">
              <a:xfrm>
                <a:off x="704850" y="21717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Audience Perspective</a:t>
                </a:r>
              </a:p>
            </p:txBody>
          </p:sp>
          <p:sp>
            <p:nvSpPr>
              <p:cNvPr id="20" name="Rectangle 19">
                <a:extLst>
                  <a:ext uri="{FF2B5EF4-FFF2-40B4-BE49-F238E27FC236}">
                    <a16:creationId xmlns:a16="http://schemas.microsoft.com/office/drawing/2014/main" id="{5C10F3B6-13B4-7E97-B1C8-016A22C44D20}"/>
                  </a:ext>
                </a:extLst>
              </p:cNvPr>
              <p:cNvSpPr/>
              <p:nvPr/>
            </p:nvSpPr>
            <p:spPr bwMode="auto">
              <a:xfrm>
                <a:off x="704850" y="29718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Community Input</a:t>
                </a:r>
              </a:p>
            </p:txBody>
          </p:sp>
          <p:sp>
            <p:nvSpPr>
              <p:cNvPr id="21" name="Rectangle 20">
                <a:extLst>
                  <a:ext uri="{FF2B5EF4-FFF2-40B4-BE49-F238E27FC236}">
                    <a16:creationId xmlns:a16="http://schemas.microsoft.com/office/drawing/2014/main" id="{52991296-D9A5-5505-6C38-109D2AFCBB4E}"/>
                  </a:ext>
                </a:extLst>
              </p:cNvPr>
              <p:cNvSpPr/>
              <p:nvPr/>
            </p:nvSpPr>
            <p:spPr bwMode="auto">
              <a:xfrm>
                <a:off x="704850" y="3771900"/>
                <a:ext cx="4686300"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Company Documents</a:t>
                </a:r>
              </a:p>
            </p:txBody>
          </p:sp>
          <p:sp>
            <p:nvSpPr>
              <p:cNvPr id="22" name="Rectangle 21">
                <a:extLst>
                  <a:ext uri="{FF2B5EF4-FFF2-40B4-BE49-F238E27FC236}">
                    <a16:creationId xmlns:a16="http://schemas.microsoft.com/office/drawing/2014/main" id="{63C96CF1-3101-BAA3-7366-B871487ED2E4}"/>
                  </a:ext>
                </a:extLst>
              </p:cNvPr>
              <p:cNvSpPr/>
              <p:nvPr/>
            </p:nvSpPr>
            <p:spPr bwMode="auto">
              <a:xfrm>
                <a:off x="704850" y="4572000"/>
                <a:ext cx="3797805"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Audience Input</a:t>
                </a:r>
              </a:p>
            </p:txBody>
          </p:sp>
          <p:sp>
            <p:nvSpPr>
              <p:cNvPr id="23" name="Rectangle 22">
                <a:extLst>
                  <a:ext uri="{FF2B5EF4-FFF2-40B4-BE49-F238E27FC236}">
                    <a16:creationId xmlns:a16="http://schemas.microsoft.com/office/drawing/2014/main" id="{0D80EF10-8309-3953-7F63-B32505A32687}"/>
                  </a:ext>
                </a:extLst>
              </p:cNvPr>
              <p:cNvSpPr/>
              <p:nvPr/>
            </p:nvSpPr>
            <p:spPr bwMode="auto">
              <a:xfrm>
                <a:off x="704850" y="5372100"/>
                <a:ext cx="3567687" cy="609600"/>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 typeface="Arial" pitchFamily="34" charset="0"/>
                  <a:buChar char="•"/>
                  <a:tabLst/>
                  <a:defRPr/>
                </a:pPr>
                <a:r>
                  <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rPr>
                  <a:t>Colleagues &amp; Customers</a:t>
                </a:r>
              </a:p>
            </p:txBody>
          </p:sp>
        </p:grpSp>
      </p:grpSp>
      <p:sp>
        <p:nvSpPr>
          <p:cNvPr id="2" name="Rectangle 1">
            <a:extLst>
              <a:ext uri="{FF2B5EF4-FFF2-40B4-BE49-F238E27FC236}">
                <a16:creationId xmlns:a16="http://schemas.microsoft.com/office/drawing/2014/main" id="{DE52D372-2FC5-9015-BE42-D26CA55AE547}"/>
              </a:ext>
            </a:extLst>
          </p:cNvPr>
          <p:cNvSpPr/>
          <p:nvPr/>
        </p:nvSpPr>
        <p:spPr bwMode="auto">
          <a:xfrm>
            <a:off x="6868861" y="0"/>
            <a:ext cx="3938151" cy="1032892"/>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kern="0" dirty="0">
                <a:solidFill>
                  <a:srgbClr val="FFFFFF"/>
                </a:solidFill>
                <a:effectLst>
                  <a:outerShdw blurRad="38100" dist="38100" dir="2700000" algn="tl">
                    <a:srgbClr val="000000"/>
                  </a:outerShdw>
                </a:effectLst>
                <a:latin typeface="Tahoma"/>
              </a:rPr>
              <a:t>تحديد مكان المعلومات</a:t>
            </a:r>
            <a:endParaRPr lang="en-GB" sz="2800" b="1" kern="0" dirty="0">
              <a:solidFill>
                <a:srgbClr val="FFFFFF"/>
              </a:solidFill>
              <a:effectLst>
                <a:outerShdw blurRad="38100" dist="38100" dir="2700000" algn="tl">
                  <a:srgbClr val="000000"/>
                </a:outerShdw>
              </a:effectLst>
              <a:latin typeface="Tahoma"/>
            </a:endParaRPr>
          </a:p>
        </p:txBody>
      </p:sp>
      <p:sp>
        <p:nvSpPr>
          <p:cNvPr id="4" name="Rectangle 3">
            <a:extLst>
              <a:ext uri="{FF2B5EF4-FFF2-40B4-BE49-F238E27FC236}">
                <a16:creationId xmlns:a16="http://schemas.microsoft.com/office/drawing/2014/main" id="{B925BC6E-8B24-9935-2C8E-CAF212A64422}"/>
              </a:ext>
            </a:extLst>
          </p:cNvPr>
          <p:cNvSpPr/>
          <p:nvPr/>
        </p:nvSpPr>
        <p:spPr bwMode="auto">
          <a:xfrm>
            <a:off x="6037302" y="1518768"/>
            <a:ext cx="4079601" cy="49098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000" b="1" kern="0">
                <a:solidFill>
                  <a:srgbClr val="000000"/>
                </a:solidFill>
                <a:effectLst>
                  <a:outerShdw blurRad="38100" dist="38100" dir="2700000" algn="tl">
                    <a:srgbClr val="000000">
                      <a:alpha val="43137"/>
                    </a:srgbClr>
                  </a:outerShdw>
                </a:effectLst>
                <a:latin typeface="Arial"/>
              </a:rPr>
              <a:t>منظور الجمهور</a:t>
            </a:r>
            <a:endPar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
        <p:nvSpPr>
          <p:cNvPr id="5" name="Rectangle 4">
            <a:extLst>
              <a:ext uri="{FF2B5EF4-FFF2-40B4-BE49-F238E27FC236}">
                <a16:creationId xmlns:a16="http://schemas.microsoft.com/office/drawing/2014/main" id="{4D3862EA-9BC4-1B47-DD7F-0FC464DE80EB}"/>
              </a:ext>
            </a:extLst>
          </p:cNvPr>
          <p:cNvSpPr/>
          <p:nvPr/>
        </p:nvSpPr>
        <p:spPr bwMode="auto">
          <a:xfrm>
            <a:off x="6096000" y="2032726"/>
            <a:ext cx="4079601" cy="49098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000" b="1" kern="0">
                <a:solidFill>
                  <a:srgbClr val="000000"/>
                </a:solidFill>
                <a:effectLst>
                  <a:outerShdw blurRad="38100" dist="38100" dir="2700000" algn="tl">
                    <a:srgbClr val="000000">
                      <a:alpha val="43137"/>
                    </a:srgbClr>
                  </a:outerShdw>
                </a:effectLst>
                <a:latin typeface="Arial"/>
              </a:rPr>
              <a:t>مدخلات المجتمع</a:t>
            </a:r>
            <a:endPar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
        <p:nvSpPr>
          <p:cNvPr id="6" name="Rectangle 5">
            <a:extLst>
              <a:ext uri="{FF2B5EF4-FFF2-40B4-BE49-F238E27FC236}">
                <a16:creationId xmlns:a16="http://schemas.microsoft.com/office/drawing/2014/main" id="{0729AC0B-4326-64E6-296D-94A184F4B5EC}"/>
              </a:ext>
            </a:extLst>
          </p:cNvPr>
          <p:cNvSpPr/>
          <p:nvPr/>
        </p:nvSpPr>
        <p:spPr bwMode="auto">
          <a:xfrm>
            <a:off x="6095999" y="2546684"/>
            <a:ext cx="4079601" cy="49098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000" b="1" kern="0">
                <a:solidFill>
                  <a:srgbClr val="000000"/>
                </a:solidFill>
                <a:effectLst>
                  <a:outerShdw blurRad="38100" dist="38100" dir="2700000" algn="tl">
                    <a:srgbClr val="000000">
                      <a:alpha val="43137"/>
                    </a:srgbClr>
                  </a:outerShdw>
                </a:effectLst>
                <a:latin typeface="Arial"/>
              </a:rPr>
              <a:t>وثائق الشركة</a:t>
            </a:r>
            <a:endPar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
        <p:nvSpPr>
          <p:cNvPr id="11" name="Rectangle 10">
            <a:extLst>
              <a:ext uri="{FF2B5EF4-FFF2-40B4-BE49-F238E27FC236}">
                <a16:creationId xmlns:a16="http://schemas.microsoft.com/office/drawing/2014/main" id="{618DA8BF-66ED-AC84-87DB-8D63623954F3}"/>
              </a:ext>
            </a:extLst>
          </p:cNvPr>
          <p:cNvSpPr/>
          <p:nvPr/>
        </p:nvSpPr>
        <p:spPr bwMode="auto">
          <a:xfrm>
            <a:off x="6869467" y="3168117"/>
            <a:ext cx="3306133" cy="49098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000" b="1" kern="0">
                <a:solidFill>
                  <a:srgbClr val="000000"/>
                </a:solidFill>
                <a:effectLst>
                  <a:outerShdw blurRad="38100" dist="38100" dir="2700000" algn="tl">
                    <a:srgbClr val="000000">
                      <a:alpha val="43137"/>
                    </a:srgbClr>
                  </a:outerShdw>
                </a:effectLst>
                <a:latin typeface="Arial"/>
              </a:rPr>
              <a:t>مدخلات الجمهور</a:t>
            </a:r>
            <a:endPar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
        <p:nvSpPr>
          <p:cNvPr id="12" name="Rectangle 11">
            <a:extLst>
              <a:ext uri="{FF2B5EF4-FFF2-40B4-BE49-F238E27FC236}">
                <a16:creationId xmlns:a16="http://schemas.microsoft.com/office/drawing/2014/main" id="{1B78EAEF-AE50-8974-6DC1-3F2403A05961}"/>
              </a:ext>
            </a:extLst>
          </p:cNvPr>
          <p:cNvSpPr/>
          <p:nvPr/>
        </p:nvSpPr>
        <p:spPr bwMode="auto">
          <a:xfrm>
            <a:off x="6215743" y="3834784"/>
            <a:ext cx="4048274" cy="49098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000" b="1" kern="0" dirty="0">
                <a:solidFill>
                  <a:srgbClr val="000000"/>
                </a:solidFill>
                <a:effectLst>
                  <a:outerShdw blurRad="38100" dist="38100" dir="2700000" algn="tl">
                    <a:srgbClr val="000000">
                      <a:alpha val="43137"/>
                    </a:srgbClr>
                  </a:outerShdw>
                </a:effectLst>
                <a:latin typeface="Arial"/>
              </a:rPr>
              <a:t>الزملاء والعملاء</a:t>
            </a:r>
            <a:endParaRPr kumimoji="0" lang="en-US" sz="2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ndParaRPr>
          </a:p>
        </p:txBody>
      </p:sp>
    </p:spTree>
    <p:custDataLst>
      <p:tags r:id="rId1"/>
    </p:custDataLst>
    <p:extLst>
      <p:ext uri="{BB962C8B-B14F-4D97-AF65-F5344CB8AC3E}">
        <p14:creationId xmlns:p14="http://schemas.microsoft.com/office/powerpoint/2010/main" val="3053859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119682" y="269557"/>
            <a:ext cx="842143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 </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05282" y="2226924"/>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2477605" y="1915099"/>
            <a:ext cx="10171855" cy="3907486"/>
            <a:chOff x="1007024" y="2200242"/>
            <a:chExt cx="9311790" cy="4114800"/>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6" cstate="print"/>
            <a:srcRect/>
            <a:stretch>
              <a:fillRect/>
            </a:stretch>
          </p:blipFill>
          <p:spPr>
            <a:xfrm>
              <a:off x="7359206" y="2200242"/>
              <a:ext cx="2959608" cy="4114800"/>
            </a:xfrm>
            <a:prstGeom prst="rect">
              <a:avLst/>
            </a:prstGeom>
          </p:spPr>
        </p:pic>
        <p:sp>
          <p:nvSpPr>
            <p:cNvPr id="19" name="Rectangle 18">
              <a:extLst>
                <a:ext uri="{FF2B5EF4-FFF2-40B4-BE49-F238E27FC236}">
                  <a16:creationId xmlns:a16="http://schemas.microsoft.com/office/drawing/2014/main" id="{6FF8022B-4C3C-48AA-4BA8-E9D10C3F1C0F}"/>
                </a:ext>
              </a:extLst>
            </p:cNvPr>
            <p:cNvSpPr/>
            <p:nvPr/>
          </p:nvSpPr>
          <p:spPr bwMode="auto">
            <a:xfrm>
              <a:off x="1007024" y="2701567"/>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Perspective</a:t>
              </a:r>
            </a:p>
          </p:txBody>
        </p:sp>
      </p:grpSp>
      <p:sp>
        <p:nvSpPr>
          <p:cNvPr id="12" name="TextBox 11">
            <a:extLst>
              <a:ext uri="{FF2B5EF4-FFF2-40B4-BE49-F238E27FC236}">
                <a16:creationId xmlns:a16="http://schemas.microsoft.com/office/drawing/2014/main" id="{779FFB6A-281F-5874-D57B-ADB740A2A7F5}"/>
              </a:ext>
            </a:extLst>
          </p:cNvPr>
          <p:cNvSpPr txBox="1"/>
          <p:nvPr/>
        </p:nvSpPr>
        <p:spPr>
          <a:xfrm>
            <a:off x="1549952" y="2970053"/>
            <a:ext cx="8616024" cy="2554545"/>
          </a:xfrm>
          <a:prstGeom prst="rect">
            <a:avLst/>
          </a:prstGeom>
          <a:noFill/>
        </p:spPr>
        <p:txBody>
          <a:bodyPr wrap="square">
            <a:spAutoFit/>
          </a:bodyPr>
          <a:lstStyle/>
          <a:p>
            <a:r>
              <a:rPr lang="en-US" sz="3200" dirty="0">
                <a:effectLst>
                  <a:outerShdw blurRad="38100" dist="38100" dir="2700000" algn="tl">
                    <a:srgbClr val="000000">
                      <a:alpha val="43137"/>
                    </a:srgbClr>
                  </a:outerShdw>
                </a:effectLst>
              </a:rPr>
              <a:t>Consider the audience’s perspective. Put yourself in the audience’s position; </a:t>
            </a:r>
          </a:p>
          <a:p>
            <a:r>
              <a:rPr lang="en-US" sz="3200" dirty="0">
                <a:effectLst>
                  <a:outerShdw blurRad="38100" dist="38100" dir="2700000" algn="tl">
                    <a:srgbClr val="000000">
                      <a:alpha val="43137"/>
                    </a:srgbClr>
                  </a:outerShdw>
                </a:effectLst>
              </a:rPr>
              <a:t>what are these people thinking, feeling, or planning?</a:t>
            </a:r>
          </a:p>
          <a:p>
            <a:r>
              <a:rPr lang="en-US" sz="3200" dirty="0">
                <a:effectLst>
                  <a:outerShdw blurRad="38100" dist="38100" dir="2700000" algn="tl">
                    <a:srgbClr val="000000">
                      <a:alpha val="43137"/>
                    </a:srgbClr>
                  </a:outerShdw>
                </a:effectLst>
              </a:rPr>
              <a:t> What information do they need to move forward? </a:t>
            </a:r>
          </a:p>
        </p:txBody>
      </p:sp>
    </p:spTree>
    <p:custDataLst>
      <p:tags r:id="rId1"/>
    </p:custDataLst>
    <p:extLst>
      <p:ext uri="{BB962C8B-B14F-4D97-AF65-F5344CB8AC3E}">
        <p14:creationId xmlns:p14="http://schemas.microsoft.com/office/powerpoint/2010/main" val="2919945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3624539" y="-235694"/>
            <a:ext cx="5541232" cy="943265"/>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a:t>
            </a:r>
            <a:endParaRPr lang="ar-EG" sz="2800" b="1" kern="0" dirty="0">
              <a:solidFill>
                <a:srgbClr val="FFFFFF"/>
              </a:solidFill>
              <a:effectLst>
                <a:outerShdw blurRad="38100" dist="38100" dir="2700000" algn="tl">
                  <a:srgbClr val="000000"/>
                </a:outerShdw>
              </a:effectLst>
              <a:latin typeface="Tahom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تحديد مكان المعلومات </a:t>
            </a: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 </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15382" y="984924"/>
            <a:ext cx="914400" cy="907370"/>
          </a:xfrm>
          <a:prstGeom prst="rect">
            <a:avLst/>
          </a:prstGeom>
        </p:spPr>
      </p:pic>
      <p:grpSp>
        <p:nvGrpSpPr>
          <p:cNvPr id="7" name="Group 6">
            <a:extLst>
              <a:ext uri="{FF2B5EF4-FFF2-40B4-BE49-F238E27FC236}">
                <a16:creationId xmlns:a16="http://schemas.microsoft.com/office/drawing/2014/main" id="{1A34F096-9C6B-2B47-2A75-80E9B09E48AE}"/>
              </a:ext>
            </a:extLst>
          </p:cNvPr>
          <p:cNvGrpSpPr/>
          <p:nvPr/>
        </p:nvGrpSpPr>
        <p:grpSpPr>
          <a:xfrm>
            <a:off x="872582" y="1302903"/>
            <a:ext cx="5589119" cy="5663954"/>
            <a:chOff x="63681" y="1713552"/>
            <a:chExt cx="6574872" cy="6535474"/>
          </a:xfrm>
        </p:grpSpPr>
        <p:pic>
          <p:nvPicPr>
            <p:cNvPr id="8" name="Picture 7" descr="shutterstock_39966550.jpg">
              <a:extLst>
                <a:ext uri="{FF2B5EF4-FFF2-40B4-BE49-F238E27FC236}">
                  <a16:creationId xmlns:a16="http://schemas.microsoft.com/office/drawing/2014/main" id="{163FC25A-4BE2-CEDD-BD29-80A48002BE99}"/>
                </a:ext>
              </a:extLst>
            </p:cNvPr>
            <p:cNvPicPr>
              <a:picLocks noChangeAspect="1"/>
            </p:cNvPicPr>
            <p:nvPr/>
          </p:nvPicPr>
          <p:blipFill>
            <a:blip r:embed="rId5" cstate="print"/>
            <a:srcRect/>
            <a:stretch>
              <a:fillRect/>
            </a:stretch>
          </p:blipFill>
          <p:spPr>
            <a:xfrm>
              <a:off x="63681" y="6136044"/>
              <a:ext cx="2110900" cy="2112982"/>
            </a:xfrm>
            <a:prstGeom prst="rect">
              <a:avLst/>
            </a:prstGeom>
          </p:spPr>
        </p:pic>
        <p:grpSp>
          <p:nvGrpSpPr>
            <p:cNvPr id="14" name="Group 13">
              <a:extLst>
                <a:ext uri="{FF2B5EF4-FFF2-40B4-BE49-F238E27FC236}">
                  <a16:creationId xmlns:a16="http://schemas.microsoft.com/office/drawing/2014/main" id="{1A6349A4-CC2C-16D8-CF70-D92F465D9A04}"/>
                </a:ext>
              </a:extLst>
            </p:cNvPr>
            <p:cNvGrpSpPr/>
            <p:nvPr/>
          </p:nvGrpSpPr>
          <p:grpSpPr>
            <a:xfrm>
              <a:off x="999754" y="1713552"/>
              <a:ext cx="5638799" cy="4665572"/>
              <a:chOff x="1155756" y="1713552"/>
              <a:chExt cx="4686300" cy="4665572"/>
            </a:xfrm>
            <a:noFill/>
          </p:grpSpPr>
          <p:sp>
            <p:nvSpPr>
              <p:cNvPr id="20" name="Rectangle 19">
                <a:extLst>
                  <a:ext uri="{FF2B5EF4-FFF2-40B4-BE49-F238E27FC236}">
                    <a16:creationId xmlns:a16="http://schemas.microsoft.com/office/drawing/2014/main" id="{5C10F3B6-13B4-7E97-B1C8-016A22C44D20}"/>
                  </a:ext>
                </a:extLst>
              </p:cNvPr>
              <p:cNvSpPr/>
              <p:nvPr/>
            </p:nvSpPr>
            <p:spPr bwMode="auto">
              <a:xfrm>
                <a:off x="1155756" y="1713552"/>
                <a:ext cx="4686300" cy="609601"/>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32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Community Input</a:t>
                </a:r>
              </a:p>
            </p:txBody>
          </p:sp>
          <p:sp>
            <p:nvSpPr>
              <p:cNvPr id="23" name="Rectangle 22">
                <a:extLst>
                  <a:ext uri="{FF2B5EF4-FFF2-40B4-BE49-F238E27FC236}">
                    <a16:creationId xmlns:a16="http://schemas.microsoft.com/office/drawing/2014/main" id="{0D80EF10-8309-3953-7F63-B32505A32687}"/>
                  </a:ext>
                </a:extLst>
              </p:cNvPr>
              <p:cNvSpPr/>
              <p:nvPr/>
            </p:nvSpPr>
            <p:spPr bwMode="auto">
              <a:xfrm>
                <a:off x="1182320" y="2274572"/>
                <a:ext cx="4333695" cy="4104552"/>
              </a:xfrm>
              <a:prstGeom prst="rect">
                <a:avLst/>
              </a:prstGeom>
              <a:grp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Listen to the community. For almost any subject related to business, there is a community of customers, product </a:t>
                </a:r>
                <a:r>
                  <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highlight>
                      <a:srgbClr val="FFFF00"/>
                    </a:highlight>
                    <a:uLnTx/>
                    <a:uFillTx/>
                    <a:latin typeface="Arial"/>
                    <a:ea typeface="+mn-ea"/>
                    <a:cs typeface="+mn-cs"/>
                  </a:rPr>
                  <a:t>enthusiasts</a:t>
                </a:r>
                <a:r>
                  <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or other people who engage in online discussions. Find them and listen to what they have to say.</a:t>
                </a:r>
              </a:p>
            </p:txBody>
          </p:sp>
        </p:grpSp>
      </p:grpSp>
      <p:sp>
        <p:nvSpPr>
          <p:cNvPr id="2" name="Rectangle 1">
            <a:extLst>
              <a:ext uri="{FF2B5EF4-FFF2-40B4-BE49-F238E27FC236}">
                <a16:creationId xmlns:a16="http://schemas.microsoft.com/office/drawing/2014/main" id="{B2155CD8-3A54-4600-525C-37397FF1C73B}"/>
              </a:ext>
            </a:extLst>
          </p:cNvPr>
          <p:cNvSpPr/>
          <p:nvPr/>
        </p:nvSpPr>
        <p:spPr bwMode="auto">
          <a:xfrm>
            <a:off x="5450067" y="1172274"/>
            <a:ext cx="4793389" cy="528309"/>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3200" b="1" kern="0">
                <a:solidFill>
                  <a:srgbClr val="000000"/>
                </a:solidFill>
                <a:effectLst>
                  <a:outerShdw blurRad="38100" dist="38100" dir="2700000" algn="tl">
                    <a:srgbClr val="000000">
                      <a:alpha val="43137"/>
                    </a:srgbClr>
                  </a:outerShdw>
                </a:effectLst>
                <a:latin typeface="Arial"/>
              </a:rPr>
              <a:t>مدخلات المجتمع</a:t>
            </a:r>
            <a:endParaRPr kumimoji="0" lang="en-US" sz="32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3" name="Rectangle 2">
            <a:extLst>
              <a:ext uri="{FF2B5EF4-FFF2-40B4-BE49-F238E27FC236}">
                <a16:creationId xmlns:a16="http://schemas.microsoft.com/office/drawing/2014/main" id="{4D30B36B-50DC-2756-5242-74E1CF079CDA}"/>
              </a:ext>
            </a:extLst>
          </p:cNvPr>
          <p:cNvSpPr/>
          <p:nvPr/>
        </p:nvSpPr>
        <p:spPr bwMode="auto">
          <a:xfrm>
            <a:off x="6493910" y="1871816"/>
            <a:ext cx="3749546" cy="3284897"/>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defRPr/>
            </a:pPr>
            <a:r>
              <a:rPr lang="ar-EG" sz="2800" kern="0" dirty="0">
                <a:solidFill>
                  <a:srgbClr val="000000"/>
                </a:solidFill>
                <a:effectLst>
                  <a:outerShdw blurRad="38100" dist="38100" dir="2700000" algn="tl">
                    <a:srgbClr val="000000">
                      <a:alpha val="43137"/>
                    </a:srgbClr>
                  </a:outerShdw>
                </a:effectLst>
                <a:latin typeface="Arial"/>
              </a:rPr>
              <a:t>استمع إلى المجتمع. بالنسبة لأي موضوع متعلق بالأعمال تقريبا ، هناك مجتمع من العملاء أو عشاق المنتجات أو غيرهم من الأشخاص الذين يشاركون في مناقشات عبر الإنترنت. ابحث عنهم واستمع إلى ما يقولونه.</a:t>
            </a: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604301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22119" y="870711"/>
            <a:ext cx="914400" cy="90737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1436335" y="1216108"/>
            <a:ext cx="4659665" cy="477312"/>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Company Documents </a:t>
            </a:r>
          </a:p>
        </p:txBody>
      </p:sp>
      <p:sp>
        <p:nvSpPr>
          <p:cNvPr id="12" name="TextBox 11">
            <a:extLst>
              <a:ext uri="{FF2B5EF4-FFF2-40B4-BE49-F238E27FC236}">
                <a16:creationId xmlns:a16="http://schemas.microsoft.com/office/drawing/2014/main" id="{77BEDEF6-66AD-A5F0-FA7E-5805D3657F3D}"/>
              </a:ext>
            </a:extLst>
          </p:cNvPr>
          <p:cNvSpPr txBox="1"/>
          <p:nvPr/>
        </p:nvSpPr>
        <p:spPr>
          <a:xfrm>
            <a:off x="1541298" y="1693420"/>
            <a:ext cx="4362656" cy="2805320"/>
          </a:xfrm>
          <a:prstGeom prst="rect">
            <a:avLst/>
          </a:prstGeom>
          <a:noFill/>
        </p:spPr>
        <p:txBody>
          <a:bodyPr wrap="square">
            <a:spAutoFit/>
          </a:bodyPr>
          <a:lstStyle/>
          <a:p>
            <a:pPr eaLnBrk="0" fontAlgn="base" hangingPunct="0">
              <a:lnSpc>
                <a:spcPct val="150000"/>
              </a:lnSpc>
              <a:spcBef>
                <a:spcPct val="0"/>
              </a:spcBef>
              <a:spcAft>
                <a:spcPct val="0"/>
              </a:spcAft>
              <a:buFont typeface="Arial" pitchFamily="34" charset="0"/>
              <a:buChar char="•"/>
              <a:defRPr/>
            </a:pPr>
            <a:r>
              <a:rPr lang="en-US" sz="2000" kern="0" dirty="0">
                <a:solidFill>
                  <a:srgbClr val="000000"/>
                </a:solidFill>
                <a:effectLst>
                  <a:outerShdw blurRad="38100" dist="38100" dir="2700000" algn="tl">
                    <a:srgbClr val="000000">
                      <a:alpha val="43137"/>
                    </a:srgbClr>
                  </a:outerShdw>
                </a:effectLst>
                <a:latin typeface="Arial"/>
              </a:rPr>
              <a:t>Read reports and other company documents. Annual reports, financial statements, news releases, blogs by industry experts, marketing reports, and customer surveys are just a few of the many potential sources. </a:t>
            </a:r>
          </a:p>
        </p:txBody>
      </p:sp>
      <p:sp>
        <p:nvSpPr>
          <p:cNvPr id="3" name="Rectangle 2">
            <a:extLst>
              <a:ext uri="{FF2B5EF4-FFF2-40B4-BE49-F238E27FC236}">
                <a16:creationId xmlns:a16="http://schemas.microsoft.com/office/drawing/2014/main" id="{2FAC3C6C-3BA0-E4B4-1E57-5CC73DC623FC}"/>
              </a:ext>
            </a:extLst>
          </p:cNvPr>
          <p:cNvSpPr/>
          <p:nvPr/>
        </p:nvSpPr>
        <p:spPr bwMode="auto">
          <a:xfrm>
            <a:off x="5188653" y="1216108"/>
            <a:ext cx="4767932" cy="477312"/>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800" kern="0" dirty="0">
                <a:solidFill>
                  <a:srgbClr val="000000"/>
                </a:solidFill>
                <a:effectLst>
                  <a:outerShdw blurRad="38100" dist="38100" dir="2700000" algn="tl">
                    <a:srgbClr val="000000">
                      <a:alpha val="43137"/>
                    </a:srgbClr>
                  </a:outerShdw>
                </a:effectLst>
                <a:latin typeface="Arial"/>
              </a:rPr>
              <a:t>وثائق الشركة</a:t>
            </a: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5" name="TextBox 4">
            <a:extLst>
              <a:ext uri="{FF2B5EF4-FFF2-40B4-BE49-F238E27FC236}">
                <a16:creationId xmlns:a16="http://schemas.microsoft.com/office/drawing/2014/main" id="{B2833CB3-400E-3976-66DD-4831356BFDB3}"/>
              </a:ext>
            </a:extLst>
          </p:cNvPr>
          <p:cNvSpPr txBox="1"/>
          <p:nvPr/>
        </p:nvSpPr>
        <p:spPr>
          <a:xfrm>
            <a:off x="6364248" y="1865791"/>
            <a:ext cx="3879209" cy="2805320"/>
          </a:xfrm>
          <a:prstGeom prst="rect">
            <a:avLst/>
          </a:prstGeom>
          <a:noFill/>
        </p:spPr>
        <p:txBody>
          <a:bodyPr wrap="square">
            <a:spAutoFit/>
          </a:bodyPr>
          <a:lstStyle/>
          <a:p>
            <a:pPr algn="r" rtl="1" eaLnBrk="0" fontAlgn="base" hangingPunct="0">
              <a:lnSpc>
                <a:spcPct val="150000"/>
              </a:lnSpc>
              <a:spcBef>
                <a:spcPct val="0"/>
              </a:spcBef>
              <a:spcAft>
                <a:spcPct val="0"/>
              </a:spcAft>
              <a:buFont typeface="Arial" pitchFamily="34" charset="0"/>
              <a:buChar char="•"/>
              <a:defRPr/>
            </a:pPr>
            <a:r>
              <a:rPr lang="ar-EG" sz="2000" kern="0" dirty="0">
                <a:solidFill>
                  <a:srgbClr val="000000"/>
                </a:solidFill>
                <a:effectLst>
                  <a:outerShdw blurRad="38100" dist="38100" dir="2700000" algn="tl">
                    <a:srgbClr val="000000">
                      <a:alpha val="43137"/>
                    </a:srgbClr>
                  </a:outerShdw>
                </a:effectLst>
                <a:latin typeface="Arial"/>
              </a:rPr>
              <a:t> قراءة التقارير ووثائق الشركة الأخرى. التقارير السنوية والبيانات المالية والنشرات الإخبارية والمدونات من قبل خبراء الصناعة وتقارير التسويق واستطلاعات العملاء ليست سوى عدد قليل من العديد من المصادر المحتملة.</a:t>
            </a:r>
            <a:endParaRPr lang="en-US" sz="2000" kern="0" dirty="0">
              <a:solidFill>
                <a:srgbClr val="000000"/>
              </a:solidFill>
              <a:effectLst>
                <a:outerShdw blurRad="38100" dist="38100" dir="2700000" algn="tl">
                  <a:srgbClr val="000000">
                    <a:alpha val="43137"/>
                  </a:srgbClr>
                </a:outerShdw>
              </a:effectLst>
              <a:latin typeface="Arial"/>
            </a:endParaRPr>
          </a:p>
        </p:txBody>
      </p:sp>
      <p:sp>
        <p:nvSpPr>
          <p:cNvPr id="6" name="Rectangle 5">
            <a:extLst>
              <a:ext uri="{FF2B5EF4-FFF2-40B4-BE49-F238E27FC236}">
                <a16:creationId xmlns:a16="http://schemas.microsoft.com/office/drawing/2014/main" id="{A168F036-937E-4E65-74F5-DB209AF4168E}"/>
              </a:ext>
            </a:extLst>
          </p:cNvPr>
          <p:cNvSpPr/>
          <p:nvPr/>
        </p:nvSpPr>
        <p:spPr bwMode="auto">
          <a:xfrm>
            <a:off x="3483025" y="39867"/>
            <a:ext cx="5541232" cy="943265"/>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a:t>
            </a:r>
            <a:endParaRPr lang="ar-EG" sz="2800" b="1" kern="0" dirty="0">
              <a:solidFill>
                <a:srgbClr val="FFFFFF"/>
              </a:solidFill>
              <a:effectLst>
                <a:outerShdw blurRad="38100" dist="38100" dir="2700000" algn="tl">
                  <a:srgbClr val="000000"/>
                </a:outerShdw>
              </a:effectLst>
              <a:latin typeface="Tahom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تحديد مكان المعلومات </a:t>
            </a: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 </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2650485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6049" y="1037883"/>
            <a:ext cx="914400" cy="90737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653143" y="2524941"/>
            <a:ext cx="6494916" cy="477312"/>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12" name="TextBox 11">
            <a:extLst>
              <a:ext uri="{FF2B5EF4-FFF2-40B4-BE49-F238E27FC236}">
                <a16:creationId xmlns:a16="http://schemas.microsoft.com/office/drawing/2014/main" id="{77BEDEF6-66AD-A5F0-FA7E-5805D3657F3D}"/>
              </a:ext>
            </a:extLst>
          </p:cNvPr>
          <p:cNvSpPr txBox="1"/>
          <p:nvPr/>
        </p:nvSpPr>
        <p:spPr>
          <a:xfrm>
            <a:off x="1394139" y="1823967"/>
            <a:ext cx="4632265" cy="33478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400" kern="0" dirty="0">
                <a:solidFill>
                  <a:srgbClr val="000000"/>
                </a:solidFill>
                <a:effectLst>
                  <a:outerShdw blurRad="38100" dist="38100" dir="2700000" algn="tl">
                    <a:srgbClr val="000000">
                      <a:alpha val="43137"/>
                    </a:srgbClr>
                  </a:outerShdw>
                </a:effectLst>
                <a:latin typeface="Arial"/>
              </a:rPr>
              <a:t>Find out whether your company has a knowledge-management system: a centralized database that collects the experiences and insights of employees throughout the organization.</a:t>
            </a:r>
          </a:p>
        </p:txBody>
      </p:sp>
      <p:sp>
        <p:nvSpPr>
          <p:cNvPr id="11" name="TextBox 10">
            <a:extLst>
              <a:ext uri="{FF2B5EF4-FFF2-40B4-BE49-F238E27FC236}">
                <a16:creationId xmlns:a16="http://schemas.microsoft.com/office/drawing/2014/main" id="{B5F09BB8-02F3-8E24-0502-14C2808FC58F}"/>
              </a:ext>
            </a:extLst>
          </p:cNvPr>
          <p:cNvSpPr txBox="1"/>
          <p:nvPr/>
        </p:nvSpPr>
        <p:spPr>
          <a:xfrm>
            <a:off x="1394138" y="1420401"/>
            <a:ext cx="4632265" cy="46166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Company Documents </a:t>
            </a:r>
          </a:p>
        </p:txBody>
      </p:sp>
      <p:sp>
        <p:nvSpPr>
          <p:cNvPr id="2" name="Rectangle 1">
            <a:extLst>
              <a:ext uri="{FF2B5EF4-FFF2-40B4-BE49-F238E27FC236}">
                <a16:creationId xmlns:a16="http://schemas.microsoft.com/office/drawing/2014/main" id="{469CC966-28B8-AE8E-B37C-85D15608683F}"/>
              </a:ext>
            </a:extLst>
          </p:cNvPr>
          <p:cNvSpPr/>
          <p:nvPr/>
        </p:nvSpPr>
        <p:spPr bwMode="auto">
          <a:xfrm>
            <a:off x="3325384" y="422299"/>
            <a:ext cx="5541232" cy="943265"/>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a:t>
            </a:r>
            <a:endParaRPr lang="ar-EG" sz="2800" b="1" kern="0" dirty="0">
              <a:solidFill>
                <a:srgbClr val="FFFFFF"/>
              </a:solidFill>
              <a:effectLst>
                <a:outerShdw blurRad="38100" dist="38100" dir="2700000" algn="tl">
                  <a:srgbClr val="000000"/>
                </a:outerShdw>
              </a:effectLst>
              <a:latin typeface="Tahom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تحديد مكان المعلومات </a:t>
            </a: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 </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713F4AEA-A3BF-7203-A067-66E20D96BAD3}"/>
              </a:ext>
            </a:extLst>
          </p:cNvPr>
          <p:cNvSpPr txBox="1"/>
          <p:nvPr/>
        </p:nvSpPr>
        <p:spPr>
          <a:xfrm>
            <a:off x="5641516" y="1389624"/>
            <a:ext cx="4632265" cy="523220"/>
          </a:xfrm>
          <a:prstGeom prst="rect">
            <a:avLst/>
          </a:prstGeom>
          <a:noFill/>
        </p:spPr>
        <p:txBody>
          <a:bodyPr wrap="square">
            <a:spAutoFit/>
          </a:bodyPr>
          <a:lstStyle/>
          <a:p>
            <a:pPr lvl="0" algn="r" rtl="1" eaLnBrk="0" fontAlgn="base" hangingPunct="0">
              <a:spcBef>
                <a:spcPct val="0"/>
              </a:spcBef>
              <a:spcAft>
                <a:spcPct val="0"/>
              </a:spcAft>
              <a:buFont typeface="Arial" pitchFamily="34" charset="0"/>
              <a:buChar char="•"/>
              <a:defRPr/>
            </a:pPr>
            <a:r>
              <a:rPr lang="ar-EG" sz="2800" kern="0" dirty="0">
                <a:solidFill>
                  <a:srgbClr val="000000"/>
                </a:solidFill>
                <a:effectLst>
                  <a:outerShdw blurRad="38100" dist="38100" dir="2700000" algn="tl">
                    <a:srgbClr val="000000">
                      <a:alpha val="43137"/>
                    </a:srgbClr>
                  </a:outerShdw>
                </a:effectLst>
                <a:latin typeface="Arial"/>
              </a:rPr>
              <a:t> وثائق الشركة</a:t>
            </a: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4" name="TextBox 3">
            <a:extLst>
              <a:ext uri="{FF2B5EF4-FFF2-40B4-BE49-F238E27FC236}">
                <a16:creationId xmlns:a16="http://schemas.microsoft.com/office/drawing/2014/main" id="{3F2B5AC4-241E-9861-26D2-F3789820ECEE}"/>
              </a:ext>
            </a:extLst>
          </p:cNvPr>
          <p:cNvSpPr txBox="1"/>
          <p:nvPr/>
        </p:nvSpPr>
        <p:spPr>
          <a:xfrm>
            <a:off x="6096000" y="2110761"/>
            <a:ext cx="4108183" cy="2239844"/>
          </a:xfrm>
          <a:prstGeom prst="rect">
            <a:avLst/>
          </a:prstGeom>
          <a:noFill/>
        </p:spPr>
        <p:txBody>
          <a:bodyPr wrap="square">
            <a:spAutoFit/>
          </a:bodyPr>
          <a:lstStyle/>
          <a:p>
            <a:pPr lvl="0" algn="r" rtl="1">
              <a:lnSpc>
                <a:spcPct val="150000"/>
              </a:lnSpc>
              <a:defRPr/>
            </a:pPr>
            <a:r>
              <a:rPr lang="ar-EG" sz="2400" kern="0" dirty="0">
                <a:solidFill>
                  <a:srgbClr val="000000"/>
                </a:solidFill>
                <a:effectLst>
                  <a:outerShdw blurRad="38100" dist="38100" dir="2700000" algn="tl">
                    <a:srgbClr val="000000">
                      <a:alpha val="43137"/>
                    </a:srgbClr>
                  </a:outerShdw>
                </a:effectLst>
                <a:latin typeface="Arial"/>
              </a:rPr>
              <a:t>اكتشف ما إذا كانت شركتك لديها نظام لإدارة المعرفة: قاعدة بيانات مركزية تجمع خبرات ورؤى الموظفين في جميع أنحاء المؤسسة.</a:t>
            </a:r>
            <a:endParaRPr lang="en-US" sz="2400" kern="0" dirty="0">
              <a:solidFill>
                <a:srgbClr val="000000"/>
              </a:solidFill>
              <a:effectLst>
                <a:outerShdw blurRad="38100" dist="38100" dir="2700000" algn="tl">
                  <a:srgbClr val="000000">
                    <a:alpha val="43137"/>
                  </a:srgbClr>
                </a:outerShdw>
              </a:effectLst>
              <a:latin typeface="Arial"/>
            </a:endParaRPr>
          </a:p>
        </p:txBody>
      </p:sp>
    </p:spTree>
    <p:custDataLst>
      <p:tags r:id="rId1"/>
    </p:custDataLst>
    <p:extLst>
      <p:ext uri="{BB962C8B-B14F-4D97-AF65-F5344CB8AC3E}">
        <p14:creationId xmlns:p14="http://schemas.microsoft.com/office/powerpoint/2010/main" val="3654245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9636" y="1048401"/>
            <a:ext cx="914400" cy="907370"/>
          </a:xfrm>
          <a:prstGeom prst="rect">
            <a:avLst/>
          </a:prstGeom>
        </p:spPr>
      </p:pic>
      <p:sp>
        <p:nvSpPr>
          <p:cNvPr id="20" name="Rectangle 19">
            <a:extLst>
              <a:ext uri="{FF2B5EF4-FFF2-40B4-BE49-F238E27FC236}">
                <a16:creationId xmlns:a16="http://schemas.microsoft.com/office/drawing/2014/main" id="{5C10F3B6-13B4-7E97-B1C8-016A22C44D20}"/>
              </a:ext>
            </a:extLst>
          </p:cNvPr>
          <p:cNvSpPr/>
          <p:nvPr/>
        </p:nvSpPr>
        <p:spPr bwMode="auto">
          <a:xfrm>
            <a:off x="653143" y="2524941"/>
            <a:ext cx="6494917" cy="477312"/>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12" name="TextBox 11">
            <a:extLst>
              <a:ext uri="{FF2B5EF4-FFF2-40B4-BE49-F238E27FC236}">
                <a16:creationId xmlns:a16="http://schemas.microsoft.com/office/drawing/2014/main" id="{77BEDEF6-66AD-A5F0-FA7E-5805D3657F3D}"/>
              </a:ext>
            </a:extLst>
          </p:cNvPr>
          <p:cNvSpPr txBox="1"/>
          <p:nvPr/>
        </p:nvSpPr>
        <p:spPr>
          <a:xfrm>
            <a:off x="1314036" y="2026340"/>
            <a:ext cx="4354694" cy="280532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 audience for input.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Admitting that you don’t know exactly what your audience expects but you want to meet their needs will impress them more than guessing and getting it wrong.</a:t>
            </a:r>
          </a:p>
        </p:txBody>
      </p:sp>
      <p:sp>
        <p:nvSpPr>
          <p:cNvPr id="11" name="TextBox 10">
            <a:extLst>
              <a:ext uri="{FF2B5EF4-FFF2-40B4-BE49-F238E27FC236}">
                <a16:creationId xmlns:a16="http://schemas.microsoft.com/office/drawing/2014/main" id="{B5F09BB8-02F3-8E24-0502-14C2808FC58F}"/>
              </a:ext>
            </a:extLst>
          </p:cNvPr>
          <p:cNvSpPr txBox="1"/>
          <p:nvPr/>
        </p:nvSpPr>
        <p:spPr>
          <a:xfrm>
            <a:off x="1207906" y="1282228"/>
            <a:ext cx="3690666" cy="58477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3200" b="0" i="0" u="sng"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Audience input </a:t>
            </a:r>
          </a:p>
        </p:txBody>
      </p:sp>
      <p:sp>
        <p:nvSpPr>
          <p:cNvPr id="2" name="Rectangle 1">
            <a:extLst>
              <a:ext uri="{FF2B5EF4-FFF2-40B4-BE49-F238E27FC236}">
                <a16:creationId xmlns:a16="http://schemas.microsoft.com/office/drawing/2014/main" id="{D166CC47-B249-1306-0D74-745ABA239133}"/>
              </a:ext>
            </a:extLst>
          </p:cNvPr>
          <p:cNvSpPr/>
          <p:nvPr/>
        </p:nvSpPr>
        <p:spPr bwMode="auto">
          <a:xfrm>
            <a:off x="3537453" y="410718"/>
            <a:ext cx="5541232" cy="943265"/>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a:t>
            </a:r>
            <a:endParaRPr lang="ar-EG" sz="2800" b="1" kern="0" dirty="0">
              <a:solidFill>
                <a:srgbClr val="FFFFFF"/>
              </a:solidFill>
              <a:effectLst>
                <a:outerShdw blurRad="38100" dist="38100" dir="2700000" algn="tl">
                  <a:srgbClr val="000000"/>
                </a:outerShdw>
              </a:effectLst>
              <a:latin typeface="Tahom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تحديد مكان المعلومات </a:t>
            </a: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 </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1D872898-370D-257F-0CF5-A6967EE62C9E}"/>
              </a:ext>
            </a:extLst>
          </p:cNvPr>
          <p:cNvSpPr txBox="1"/>
          <p:nvPr/>
        </p:nvSpPr>
        <p:spPr>
          <a:xfrm>
            <a:off x="7398432" y="1384602"/>
            <a:ext cx="2862943" cy="584775"/>
          </a:xfrm>
          <a:prstGeom prst="rect">
            <a:avLst/>
          </a:prstGeom>
          <a:noFill/>
        </p:spPr>
        <p:txBody>
          <a:bodyPr wrap="square">
            <a:spAutoFit/>
          </a:bodyPr>
          <a:lstStyle/>
          <a:p>
            <a:pPr lvl="0" algn="r" rtl="1" eaLnBrk="0" fontAlgn="base" hangingPunct="0">
              <a:spcBef>
                <a:spcPct val="0"/>
              </a:spcBef>
              <a:spcAft>
                <a:spcPct val="0"/>
              </a:spcAft>
              <a:defRPr/>
            </a:pPr>
            <a:r>
              <a:rPr lang="ar-EG" sz="3200" u="sng" kern="0" dirty="0">
                <a:solidFill>
                  <a:srgbClr val="000000"/>
                </a:solidFill>
                <a:effectLst>
                  <a:outerShdw blurRad="38100" dist="38100" dir="2700000" algn="tl">
                    <a:srgbClr val="000000">
                      <a:alpha val="43137"/>
                    </a:srgbClr>
                  </a:outerShdw>
                </a:effectLst>
                <a:latin typeface="Arial"/>
              </a:rPr>
              <a:t>مدخلات الجمهور</a:t>
            </a:r>
            <a:endParaRPr kumimoji="0" lang="en-US" sz="3200" b="0" i="0" u="sng"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4" name="TextBox 3">
            <a:extLst>
              <a:ext uri="{FF2B5EF4-FFF2-40B4-BE49-F238E27FC236}">
                <a16:creationId xmlns:a16="http://schemas.microsoft.com/office/drawing/2014/main" id="{FEE9FA14-7640-FC1C-C838-1B96C1256AC9}"/>
              </a:ext>
            </a:extLst>
          </p:cNvPr>
          <p:cNvSpPr txBox="1"/>
          <p:nvPr/>
        </p:nvSpPr>
        <p:spPr>
          <a:xfrm>
            <a:off x="6096001" y="1929128"/>
            <a:ext cx="4354694" cy="3244158"/>
          </a:xfrm>
          <a:prstGeom prst="rect">
            <a:avLst/>
          </a:prstGeom>
          <a:noFill/>
        </p:spPr>
        <p:txBody>
          <a:bodyPr wrap="square">
            <a:spAutoFit/>
          </a:bodyPr>
          <a:lstStyle/>
          <a:p>
            <a:pPr lvl="0" algn="r" rtl="1">
              <a:lnSpc>
                <a:spcPct val="150000"/>
              </a:lnSpc>
              <a:defRPr/>
            </a:pPr>
            <a:r>
              <a:rPr lang="ar-EG" sz="2800" kern="0" dirty="0">
                <a:solidFill>
                  <a:srgbClr val="000000"/>
                </a:solidFill>
                <a:effectLst>
                  <a:outerShdw blurRad="38100" dist="38100" dir="2700000" algn="tl">
                    <a:srgbClr val="000000">
                      <a:alpha val="43137"/>
                    </a:srgbClr>
                  </a:outerShdw>
                </a:effectLst>
                <a:latin typeface="Arial"/>
              </a:rPr>
              <a:t>اطلب من جمهورك المدخلات. 
إن الاعتراف بأنك لا تعرف بالضبط ما يتوقعه جمهورك ولكنك تريد تلبية احتياجاتهم سيثير إعجابهم أكثر من التخمين والخطأ في فهمه.</a:t>
            </a: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59361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13" name="Graphic 12" descr="Badge 1 with solid fill">
            <a:extLst>
              <a:ext uri="{FF2B5EF4-FFF2-40B4-BE49-F238E27FC236}">
                <a16:creationId xmlns:a16="http://schemas.microsoft.com/office/drawing/2014/main" id="{7DC93FEA-A393-C832-03BC-24DC5F42D47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1042" y="1021820"/>
            <a:ext cx="914400" cy="907370"/>
          </a:xfrm>
          <a:prstGeom prst="rect">
            <a:avLst/>
          </a:prstGeom>
        </p:spPr>
      </p:pic>
      <p:sp>
        <p:nvSpPr>
          <p:cNvPr id="12" name="TextBox 11">
            <a:extLst>
              <a:ext uri="{FF2B5EF4-FFF2-40B4-BE49-F238E27FC236}">
                <a16:creationId xmlns:a16="http://schemas.microsoft.com/office/drawing/2014/main" id="{77BEDEF6-66AD-A5F0-FA7E-5805D3657F3D}"/>
              </a:ext>
            </a:extLst>
          </p:cNvPr>
          <p:cNvSpPr txBox="1"/>
          <p:nvPr/>
        </p:nvSpPr>
        <p:spPr>
          <a:xfrm>
            <a:off x="1208817" y="2024996"/>
            <a:ext cx="4831444" cy="279384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Talk with supervisors, colleagues, or customers. Fellow workers and customers may have information you need, or they may know your audience’s interests.</a:t>
            </a: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123042" y="1199117"/>
            <a:ext cx="4341587"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eaLnBrk="0" fontAlgn="base" hangingPunct="0">
              <a:spcBef>
                <a:spcPct val="0"/>
              </a:spcBef>
              <a:spcAft>
                <a:spcPct val="0"/>
              </a:spcAft>
            </a:pPr>
            <a:r>
              <a:rPr lang="en-US" sz="2800" dirty="0">
                <a:solidFill>
                  <a:srgbClr val="000000"/>
                </a:solidFill>
                <a:effectLst>
                  <a:outerShdw blurRad="38100" dist="38100" dir="2700000" algn="tl">
                    <a:srgbClr val="000000">
                      <a:alpha val="43137"/>
                    </a:srgbClr>
                  </a:outerShdw>
                </a:effectLst>
                <a:latin typeface="Arial"/>
              </a:rPr>
              <a:t>Colleagues &amp; Customers</a:t>
            </a:r>
          </a:p>
        </p:txBody>
      </p:sp>
      <p:sp>
        <p:nvSpPr>
          <p:cNvPr id="6" name="Rectangle 5">
            <a:extLst>
              <a:ext uri="{FF2B5EF4-FFF2-40B4-BE49-F238E27FC236}">
                <a16:creationId xmlns:a16="http://schemas.microsoft.com/office/drawing/2014/main" id="{7C68DC9D-F799-408C-6548-EEF6B57F8FF7}"/>
              </a:ext>
            </a:extLst>
          </p:cNvPr>
          <p:cNvSpPr/>
          <p:nvPr/>
        </p:nvSpPr>
        <p:spPr bwMode="auto">
          <a:xfrm>
            <a:off x="3624539" y="160046"/>
            <a:ext cx="5541232" cy="943265"/>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Locate Information</a:t>
            </a:r>
            <a:endParaRPr lang="ar-EG" sz="2800" b="1" kern="0" dirty="0">
              <a:solidFill>
                <a:srgbClr val="FFFFFF"/>
              </a:solidFill>
              <a:effectLst>
                <a:outerShdw blurRad="38100" dist="38100" dir="2700000" algn="tl">
                  <a:srgbClr val="000000"/>
                </a:outerShdw>
              </a:effectLst>
              <a:latin typeface="Tahom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تحديد مكان المعلومات </a:t>
            </a: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 </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2D4F562E-501F-7D22-07F1-363998E21A59}"/>
              </a:ext>
            </a:extLst>
          </p:cNvPr>
          <p:cNvSpPr/>
          <p:nvPr/>
        </p:nvSpPr>
        <p:spPr bwMode="auto">
          <a:xfrm>
            <a:off x="7500257" y="1170705"/>
            <a:ext cx="2621645"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algn="r" rtl="1" eaLnBrk="0" fontAlgn="base" hangingPunct="0">
              <a:spcBef>
                <a:spcPct val="0"/>
              </a:spcBef>
              <a:spcAft>
                <a:spcPct val="0"/>
              </a:spcAft>
            </a:pPr>
            <a:r>
              <a:rPr lang="ar-EG" sz="2800" dirty="0">
                <a:solidFill>
                  <a:srgbClr val="000000"/>
                </a:solidFill>
                <a:effectLst>
                  <a:outerShdw blurRad="38100" dist="38100" dir="2700000" algn="tl">
                    <a:srgbClr val="000000">
                      <a:alpha val="43137"/>
                    </a:srgbClr>
                  </a:outerShdw>
                </a:effectLst>
                <a:latin typeface="Arial"/>
              </a:rPr>
              <a:t>الزملاء والعملاء</a:t>
            </a:r>
            <a:endParaRPr lang="en-US" sz="2800" dirty="0">
              <a:solidFill>
                <a:srgbClr val="000000"/>
              </a:solidFill>
              <a:effectLst>
                <a:outerShdw blurRad="38100" dist="38100" dir="2700000" algn="tl">
                  <a:srgbClr val="000000">
                    <a:alpha val="43137"/>
                  </a:srgbClr>
                </a:outerShdw>
              </a:effectLst>
              <a:latin typeface="Arial"/>
            </a:endParaRPr>
          </a:p>
        </p:txBody>
      </p:sp>
      <p:sp>
        <p:nvSpPr>
          <p:cNvPr id="19" name="TextBox 18">
            <a:extLst>
              <a:ext uri="{FF2B5EF4-FFF2-40B4-BE49-F238E27FC236}">
                <a16:creationId xmlns:a16="http://schemas.microsoft.com/office/drawing/2014/main" id="{BFE8228C-824C-FBDD-FEEE-F47E74F36E80}"/>
              </a:ext>
            </a:extLst>
          </p:cNvPr>
          <p:cNvSpPr txBox="1"/>
          <p:nvPr/>
        </p:nvSpPr>
        <p:spPr>
          <a:xfrm>
            <a:off x="6151741" y="1780305"/>
            <a:ext cx="4070450" cy="2239844"/>
          </a:xfrm>
          <a:prstGeom prst="rect">
            <a:avLst/>
          </a:prstGeom>
          <a:noFill/>
        </p:spPr>
        <p:txBody>
          <a:bodyPr wrap="square">
            <a:spAutoFit/>
          </a:bodyPr>
          <a:lstStyle/>
          <a:p>
            <a:pPr lvl="0" algn="r" rtl="1">
              <a:lnSpc>
                <a:spcPct val="150000"/>
              </a:lnSpc>
              <a:defRPr/>
            </a:pPr>
            <a:r>
              <a:rPr lang="ar-EG" sz="2400" kern="0">
                <a:solidFill>
                  <a:srgbClr val="000000"/>
                </a:solidFill>
                <a:effectLst>
                  <a:outerShdw blurRad="38100" dist="38100" dir="2700000" algn="tl">
                    <a:srgbClr val="000000">
                      <a:alpha val="43137"/>
                    </a:srgbClr>
                  </a:outerShdw>
                </a:effectLst>
                <a:latin typeface="Arial"/>
              </a:rPr>
              <a:t>تحدث مع المشرفين أو الزملاء أو العملاء. قد يكون لدى زملائك العاملين والعملاء معلومات تحتاجها ، أو قد يعرفون اهتمامات جمهورك.</a:t>
            </a:r>
            <a:endPar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531487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10" name="Rectangle 9">
            <a:extLst>
              <a:ext uri="{FF2B5EF4-FFF2-40B4-BE49-F238E27FC236}">
                <a16:creationId xmlns:a16="http://schemas.microsoft.com/office/drawing/2014/main" id="{A4307B00-CBC5-B64A-EE0F-66C0CC82FA4A}"/>
              </a:ext>
            </a:extLst>
          </p:cNvPr>
          <p:cNvSpPr/>
          <p:nvPr/>
        </p:nvSpPr>
        <p:spPr bwMode="auto">
          <a:xfrm>
            <a:off x="2721429" y="24462"/>
            <a:ext cx="7273542" cy="149675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rPr>
              <a:t>Provide Information</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kern="0" dirty="0">
                <a:solidFill>
                  <a:srgbClr val="F8F8F8"/>
                </a:solidFill>
                <a:effectLst>
                  <a:outerShdw blurRad="38100" dist="38100" dir="2700000" algn="tl">
                    <a:srgbClr val="000000"/>
                  </a:outerShdw>
                </a:effectLst>
                <a:latin typeface="Tahoma"/>
                <a:ea typeface="+mj-ea"/>
                <a:cs typeface="+mj-cs"/>
              </a:rPr>
              <a:t>التزويد بالمعلومات </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098883" y="2429195"/>
            <a:ext cx="5638800" cy="6096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941161" y="664234"/>
            <a:ext cx="914400" cy="914400"/>
          </a:xfrm>
          <a:prstGeom prst="rect">
            <a:avLst/>
          </a:prstGeom>
        </p:spPr>
      </p:pic>
      <p:grpSp>
        <p:nvGrpSpPr>
          <p:cNvPr id="19" name="Group 18">
            <a:extLst>
              <a:ext uri="{FF2B5EF4-FFF2-40B4-BE49-F238E27FC236}">
                <a16:creationId xmlns:a16="http://schemas.microsoft.com/office/drawing/2014/main" id="{5200FA96-9FFD-8B2F-923D-19617E07688F}"/>
              </a:ext>
            </a:extLst>
          </p:cNvPr>
          <p:cNvGrpSpPr/>
          <p:nvPr/>
        </p:nvGrpSpPr>
        <p:grpSpPr>
          <a:xfrm>
            <a:off x="1346086" y="2883746"/>
            <a:ext cx="8812070" cy="2709534"/>
            <a:chOff x="457199" y="2212829"/>
            <a:chExt cx="8229600" cy="4191000"/>
          </a:xfrm>
        </p:grpSpPr>
        <p:pic>
          <p:nvPicPr>
            <p:cNvPr id="21" name="Picture 20" descr="shutterstock_45766744.jpg">
              <a:extLst>
                <a:ext uri="{FF2B5EF4-FFF2-40B4-BE49-F238E27FC236}">
                  <a16:creationId xmlns:a16="http://schemas.microsoft.com/office/drawing/2014/main" id="{2628E3A8-1CD3-8679-416A-D67FB402BDF5}"/>
                </a:ext>
              </a:extLst>
            </p:cNvPr>
            <p:cNvPicPr>
              <a:picLocks noChangeAspect="1"/>
            </p:cNvPicPr>
            <p:nvPr/>
          </p:nvPicPr>
          <p:blipFill>
            <a:blip r:embed="rId7" cstate="print"/>
            <a:srcRect/>
            <a:stretch>
              <a:fillRect/>
            </a:stretch>
          </p:blipFill>
          <p:spPr>
            <a:xfrm>
              <a:off x="457199" y="2212829"/>
              <a:ext cx="8229600" cy="4191000"/>
            </a:xfrm>
            <a:prstGeom prst="rect">
              <a:avLst/>
            </a:prstGeom>
          </p:spPr>
        </p:pic>
        <p:grpSp>
          <p:nvGrpSpPr>
            <p:cNvPr id="22" name="Group 21">
              <a:extLst>
                <a:ext uri="{FF2B5EF4-FFF2-40B4-BE49-F238E27FC236}">
                  <a16:creationId xmlns:a16="http://schemas.microsoft.com/office/drawing/2014/main" id="{75712923-BF3F-E218-E49B-E2D1D8FD6806}"/>
                </a:ext>
              </a:extLst>
            </p:cNvPr>
            <p:cNvGrpSpPr/>
            <p:nvPr/>
          </p:nvGrpSpPr>
          <p:grpSpPr>
            <a:xfrm>
              <a:off x="515115" y="4794897"/>
              <a:ext cx="8059649" cy="1212203"/>
              <a:chOff x="515115" y="4794897"/>
              <a:chExt cx="8059649" cy="1212203"/>
            </a:xfrm>
          </p:grpSpPr>
          <p:sp>
            <p:nvSpPr>
              <p:cNvPr id="23" name="Rectangle 22">
                <a:extLst>
                  <a:ext uri="{FF2B5EF4-FFF2-40B4-BE49-F238E27FC236}">
                    <a16:creationId xmlns:a16="http://schemas.microsoft.com/office/drawing/2014/main" id="{CBE9A88F-6AFA-5F67-304F-F71DCC28C32A}"/>
                  </a:ext>
                </a:extLst>
              </p:cNvPr>
              <p:cNvSpPr/>
              <p:nvPr/>
            </p:nvSpPr>
            <p:spPr bwMode="auto">
              <a:xfrm>
                <a:off x="6060164" y="4794897"/>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a:t>
                </a:r>
              </a:p>
            </p:txBody>
          </p:sp>
          <p:sp>
            <p:nvSpPr>
              <p:cNvPr id="24" name="Rectangle 23">
                <a:extLst>
                  <a:ext uri="{FF2B5EF4-FFF2-40B4-BE49-F238E27FC236}">
                    <a16:creationId xmlns:a16="http://schemas.microsoft.com/office/drawing/2014/main" id="{F585F864-1C63-117D-E4D9-55E867AD4EA3}"/>
                  </a:ext>
                </a:extLst>
              </p:cNvPr>
              <p:cNvSpPr/>
              <p:nvPr/>
            </p:nvSpPr>
            <p:spPr bwMode="auto">
              <a:xfrm>
                <a:off x="3314700"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
            <p:nvSpPr>
              <p:cNvPr id="25" name="Rectangle 24">
                <a:extLst>
                  <a:ext uri="{FF2B5EF4-FFF2-40B4-BE49-F238E27FC236}">
                    <a16:creationId xmlns:a16="http://schemas.microsoft.com/office/drawing/2014/main" id="{293BEE00-D21A-6C5F-168B-FE82BD0D53CE}"/>
                  </a:ext>
                </a:extLst>
              </p:cNvPr>
              <p:cNvSpPr/>
              <p:nvPr/>
            </p:nvSpPr>
            <p:spPr bwMode="auto">
              <a:xfrm>
                <a:off x="515115" y="4889500"/>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grpSp>
      </p:grpSp>
      <p:sp>
        <p:nvSpPr>
          <p:cNvPr id="2" name="Rectangle 1">
            <a:extLst>
              <a:ext uri="{FF2B5EF4-FFF2-40B4-BE49-F238E27FC236}">
                <a16:creationId xmlns:a16="http://schemas.microsoft.com/office/drawing/2014/main" id="{E25141F1-4A49-C92C-2B99-0FCFDD66986A}"/>
              </a:ext>
            </a:extLst>
          </p:cNvPr>
          <p:cNvSpPr/>
          <p:nvPr/>
        </p:nvSpPr>
        <p:spPr bwMode="auto">
          <a:xfrm>
            <a:off x="4427604" y="1802945"/>
            <a:ext cx="2692577" cy="722542"/>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600" b="1" kern="0" dirty="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أخلاقي</a:t>
            </a:r>
            <a:endParaRPr kumimoji="0" lang="en-US" sz="3600" b="1"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endParaRPr>
          </a:p>
        </p:txBody>
      </p:sp>
      <p:sp>
        <p:nvSpPr>
          <p:cNvPr id="3" name="Rectangle 2">
            <a:extLst>
              <a:ext uri="{FF2B5EF4-FFF2-40B4-BE49-F238E27FC236}">
                <a16:creationId xmlns:a16="http://schemas.microsoft.com/office/drawing/2014/main" id="{586FFCFA-25A7-0F75-36BC-46095B6FE4DB}"/>
              </a:ext>
            </a:extLst>
          </p:cNvPr>
          <p:cNvSpPr/>
          <p:nvPr/>
        </p:nvSpPr>
        <p:spPr bwMode="auto">
          <a:xfrm>
            <a:off x="7305678" y="1859053"/>
            <a:ext cx="2692577" cy="722542"/>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600" b="1" kern="0" dirty="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ذات الصلة</a:t>
            </a:r>
            <a:endParaRPr kumimoji="0" lang="en-US" sz="3600" b="1"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endParaRPr>
          </a:p>
        </p:txBody>
      </p:sp>
      <p:sp>
        <p:nvSpPr>
          <p:cNvPr id="5" name="Rectangle 4">
            <a:extLst>
              <a:ext uri="{FF2B5EF4-FFF2-40B4-BE49-F238E27FC236}">
                <a16:creationId xmlns:a16="http://schemas.microsoft.com/office/drawing/2014/main" id="{4724BFCD-319C-D588-5D39-0B47B7765112}"/>
              </a:ext>
            </a:extLst>
          </p:cNvPr>
          <p:cNvSpPr/>
          <p:nvPr/>
        </p:nvSpPr>
        <p:spPr bwMode="auto">
          <a:xfrm>
            <a:off x="1408101" y="1811433"/>
            <a:ext cx="2692577" cy="722542"/>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600" b="1" kern="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دقيق</a:t>
            </a:r>
            <a:endParaRPr kumimoji="0" lang="en-US" sz="3600" b="1"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endParaRPr>
          </a:p>
        </p:txBody>
      </p:sp>
    </p:spTree>
    <p:custDataLst>
      <p:tags r:id="rId1"/>
    </p:custDataLst>
    <p:extLst>
      <p:ext uri="{BB962C8B-B14F-4D97-AF65-F5344CB8AC3E}">
        <p14:creationId xmlns:p14="http://schemas.microsoft.com/office/powerpoint/2010/main" val="4179306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307B00-CBC5-B64A-EE0F-66C0CC82FA4A}"/>
              </a:ext>
            </a:extLst>
          </p:cNvPr>
          <p:cNvSpPr/>
          <p:nvPr/>
        </p:nvSpPr>
        <p:spPr bwMode="auto">
          <a:xfrm>
            <a:off x="2081248" y="0"/>
            <a:ext cx="8805201"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a:defRPr/>
            </a:pPr>
            <a:r>
              <a:rPr lang="ar-EG" sz="3600" b="1" kern="0" dirty="0">
                <a:solidFill>
                  <a:srgbClr val="F8F8F8"/>
                </a:solidFill>
                <a:effectLst>
                  <a:outerShdw blurRad="38100" dist="38100" dir="2700000" algn="tl">
                    <a:srgbClr val="000000"/>
                  </a:outerShdw>
                </a:effectLst>
                <a:latin typeface="Tahoma"/>
                <a:ea typeface="+mj-ea"/>
                <a:cs typeface="+mj-cs"/>
              </a:rPr>
              <a:t>التزويد بالمعلومات </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6274659-D493-8D1D-2CF2-BB91CE1B0399}"/>
              </a:ext>
            </a:extLst>
          </p:cNvPr>
          <p:cNvSpPr/>
          <p:nvPr/>
        </p:nvSpPr>
        <p:spPr bwMode="auto">
          <a:xfrm>
            <a:off x="1134799" y="1981200"/>
            <a:ext cx="4790449" cy="2687595"/>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lang="en-US" sz="3200" dirty="0">
                <a:solidFill>
                  <a:srgbClr val="000000"/>
                </a:solidFill>
                <a:effectLst>
                  <a:outerShdw blurRad="38100" dist="38100" dir="2700000" algn="tl">
                    <a:srgbClr val="000000">
                      <a:alpha val="43137"/>
                    </a:srgbClr>
                  </a:outerShdw>
                </a:effectLst>
                <a:latin typeface="Arial"/>
              </a:rPr>
              <a:t>In many situations, your audience’s information needs are readily apparent, such as when </a:t>
            </a:r>
            <a:r>
              <a:rPr lang="en-US" sz="3200" u="sng" dirty="0">
                <a:solidFill>
                  <a:srgbClr val="FF0000"/>
                </a:solidFill>
                <a:effectLst>
                  <a:outerShdw blurRad="38100" dist="38100" dir="2700000" algn="tl">
                    <a:srgbClr val="000000">
                      <a:alpha val="43137"/>
                    </a:srgbClr>
                  </a:outerShdw>
                </a:effectLst>
                <a:latin typeface="Arial"/>
              </a:rPr>
              <a:t>a consumer sends an e-mail asking a specific question</a:t>
            </a:r>
            <a:r>
              <a:rPr lang="en-US" sz="3200" dirty="0">
                <a:solidFill>
                  <a:srgbClr val="000000"/>
                </a:solidFill>
                <a:effectLst>
                  <a:outerShdw blurRad="38100" dist="38100" dir="2700000" algn="tl">
                    <a:srgbClr val="000000">
                      <a:alpha val="43137"/>
                    </a:srgbClr>
                  </a:outerShdw>
                </a:effectLst>
                <a:latin typeface="Arial"/>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5514" y="1248976"/>
            <a:ext cx="914400" cy="914400"/>
          </a:xfrm>
          <a:prstGeom prst="rect">
            <a:avLst/>
          </a:prstGeom>
        </p:spPr>
      </p:pic>
      <p:sp>
        <p:nvSpPr>
          <p:cNvPr id="2" name="Rectangle 1">
            <a:extLst>
              <a:ext uri="{FF2B5EF4-FFF2-40B4-BE49-F238E27FC236}">
                <a16:creationId xmlns:a16="http://schemas.microsoft.com/office/drawing/2014/main" id="{1750C3F8-C8F4-7A4A-D867-3922F274DA4F}"/>
              </a:ext>
            </a:extLst>
          </p:cNvPr>
          <p:cNvSpPr/>
          <p:nvPr/>
        </p:nvSpPr>
        <p:spPr bwMode="auto">
          <a:xfrm>
            <a:off x="5970133" y="1842113"/>
            <a:ext cx="4267200" cy="2965768"/>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defRPr/>
            </a:pPr>
            <a:r>
              <a:rPr lang="ar-EG" sz="3200" dirty="0">
                <a:solidFill>
                  <a:srgbClr val="000000"/>
                </a:solidFill>
                <a:effectLst>
                  <a:outerShdw blurRad="38100" dist="38100" dir="2700000" algn="tl">
                    <a:srgbClr val="000000">
                      <a:alpha val="43137"/>
                    </a:srgbClr>
                  </a:outerShdw>
                </a:effectLst>
                <a:latin typeface="Arial"/>
              </a:rPr>
              <a:t>في كثير من الحالات ، تكون احتياجات جمهورك من المعلومات واضحة بسهولة ، مثل عندما يرسل المستهلك بريدا إلكترونيا يطرح سؤالا محددا.</a:t>
            </a:r>
            <a:endParaRPr lang="en-US" sz="3200" dirty="0">
              <a:solidFill>
                <a:srgbClr val="000000"/>
              </a:solidFill>
              <a:effectLst>
                <a:outerShdw blurRad="38100" dist="38100" dir="2700000" algn="tl">
                  <a:srgbClr val="000000">
                    <a:alpha val="43137"/>
                  </a:srgbClr>
                </a:outerShdw>
              </a:effectLst>
              <a:latin typeface="Arial"/>
            </a:endParaRPr>
          </a:p>
        </p:txBody>
      </p:sp>
    </p:spTree>
    <p:custDataLst>
      <p:tags r:id="rId1"/>
    </p:custDataLst>
    <p:extLst>
      <p:ext uri="{BB962C8B-B14F-4D97-AF65-F5344CB8AC3E}">
        <p14:creationId xmlns:p14="http://schemas.microsoft.com/office/powerpoint/2010/main" val="1917135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274659-D493-8D1D-2CF2-BB91CE1B0399}"/>
              </a:ext>
            </a:extLst>
          </p:cNvPr>
          <p:cNvSpPr/>
          <p:nvPr/>
        </p:nvSpPr>
        <p:spPr bwMode="auto">
          <a:xfrm>
            <a:off x="1266684" y="1371600"/>
            <a:ext cx="3958459" cy="3712379"/>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your audience might be unable to articulate exactly what is needed. </a:t>
            </a:r>
            <a:r>
              <a:rPr kumimoji="0" lang="en-US" sz="28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If someone makes a vague or broad request, ask questions to narrow the focus</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8113" y="1098205"/>
            <a:ext cx="914400" cy="914400"/>
          </a:xfrm>
          <a:prstGeom prst="rect">
            <a:avLst/>
          </a:prstGeom>
        </p:spPr>
      </p:pic>
      <p:sp>
        <p:nvSpPr>
          <p:cNvPr id="2" name="Rectangle 1">
            <a:extLst>
              <a:ext uri="{FF2B5EF4-FFF2-40B4-BE49-F238E27FC236}">
                <a16:creationId xmlns:a16="http://schemas.microsoft.com/office/drawing/2014/main" id="{00C180EA-DDE7-2071-09EA-253919716410}"/>
              </a:ext>
            </a:extLst>
          </p:cNvPr>
          <p:cNvSpPr/>
          <p:nvPr/>
        </p:nvSpPr>
        <p:spPr bwMode="auto">
          <a:xfrm>
            <a:off x="2471057" y="-97971"/>
            <a:ext cx="7713702"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a:defRPr/>
            </a:pPr>
            <a:r>
              <a:rPr lang="ar-EG" sz="3600" b="1" kern="0" dirty="0">
                <a:solidFill>
                  <a:srgbClr val="F8F8F8"/>
                </a:solidFill>
                <a:effectLst>
                  <a:outerShdw blurRad="38100" dist="38100" dir="2700000" algn="tl">
                    <a:srgbClr val="000000"/>
                  </a:outerShdw>
                </a:effectLst>
                <a:latin typeface="Tahoma"/>
                <a:ea typeface="+mj-ea"/>
                <a:cs typeface="+mj-cs"/>
              </a:rPr>
              <a:t>التزويد بالمعلومات </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641A1258-EED0-1301-0F13-1000A1049CF1}"/>
              </a:ext>
            </a:extLst>
          </p:cNvPr>
          <p:cNvSpPr/>
          <p:nvPr/>
        </p:nvSpPr>
        <p:spPr bwMode="auto">
          <a:xfrm>
            <a:off x="6327908" y="1533632"/>
            <a:ext cx="4046178" cy="3712379"/>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defRPr/>
            </a:pPr>
            <a:r>
              <a:rPr lang="ar-EG" sz="2800">
                <a:solidFill>
                  <a:srgbClr val="000000"/>
                </a:solidFill>
                <a:effectLst>
                  <a:outerShdw blurRad="38100" dist="38100" dir="2700000" algn="tl">
                    <a:srgbClr val="000000">
                      <a:alpha val="43137"/>
                    </a:srgbClr>
                  </a:outerShdw>
                </a:effectLst>
                <a:latin typeface="Arial"/>
              </a:rPr>
              <a:t>قد لا يتمكن جمهورك من توضيح ما هو مطلوب بالضبط. إذا قدم شخص ما طلبا غامضا أو واسعا ، فاطرح أسئلة لتضييق نطاق التركيز</a:t>
            </a:r>
            <a:endParaRPr kumimoji="0" lang="en-US" sz="28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965911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274659-D493-8D1D-2CF2-BB91CE1B0399}"/>
              </a:ext>
            </a:extLst>
          </p:cNvPr>
          <p:cNvSpPr/>
          <p:nvPr/>
        </p:nvSpPr>
        <p:spPr bwMode="auto">
          <a:xfrm>
            <a:off x="1449316" y="1564625"/>
            <a:ext cx="2872312" cy="3169913"/>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Asking a question or two often forces the person to think through the request and </a:t>
            </a:r>
            <a:r>
              <a:rPr kumimoji="0" lang="en-US" sz="2000" b="0"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define more precisely what is required</a:t>
            </a: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In some cases, you may need to do some detective work.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34916" y="1107425"/>
            <a:ext cx="914400" cy="914400"/>
          </a:xfrm>
          <a:prstGeom prst="rect">
            <a:avLst/>
          </a:prstGeom>
        </p:spPr>
      </p:pic>
      <p:sp>
        <p:nvSpPr>
          <p:cNvPr id="2" name="Rectangle 1">
            <a:extLst>
              <a:ext uri="{FF2B5EF4-FFF2-40B4-BE49-F238E27FC236}">
                <a16:creationId xmlns:a16="http://schemas.microsoft.com/office/drawing/2014/main" id="{978B68D7-7A08-EE2A-DE7C-EDCCEB64DF92}"/>
              </a:ext>
            </a:extLst>
          </p:cNvPr>
          <p:cNvSpPr/>
          <p:nvPr/>
        </p:nvSpPr>
        <p:spPr bwMode="auto">
          <a:xfrm>
            <a:off x="2471057" y="-97971"/>
            <a:ext cx="7713702"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a:defRPr/>
            </a:pPr>
            <a:r>
              <a:rPr lang="ar-EG" sz="3600" b="1" kern="0" dirty="0">
                <a:solidFill>
                  <a:srgbClr val="F8F8F8"/>
                </a:solidFill>
                <a:effectLst>
                  <a:outerShdw blurRad="38100" dist="38100" dir="2700000" algn="tl">
                    <a:srgbClr val="000000"/>
                  </a:outerShdw>
                </a:effectLst>
                <a:latin typeface="Tahoma"/>
                <a:ea typeface="+mj-ea"/>
                <a:cs typeface="+mj-cs"/>
              </a:rPr>
              <a:t>التزويد بالمعلومات </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AC53050B-41B5-0B70-F604-DF04CADEB141}"/>
              </a:ext>
            </a:extLst>
          </p:cNvPr>
          <p:cNvSpPr/>
          <p:nvPr/>
        </p:nvSpPr>
        <p:spPr bwMode="auto">
          <a:xfrm>
            <a:off x="7099001" y="1564625"/>
            <a:ext cx="2872312" cy="3169913"/>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400">
                <a:solidFill>
                  <a:srgbClr val="000000"/>
                </a:solidFill>
                <a:effectLst>
                  <a:outerShdw blurRad="38100" dist="38100" dir="2700000" algn="tl">
                    <a:srgbClr val="000000">
                      <a:alpha val="43137"/>
                    </a:srgbClr>
                  </a:outerShdw>
                </a:effectLst>
                <a:latin typeface="Arial"/>
              </a:rPr>
              <a:t>غالبا ما يجبر طرح سؤال أو سؤالين الشخص على التفكير في الطلب وتحديد ما هو مطلوب بدقة أكبر. في بعض الحالات ، قد تحتاج إلى القيام ببعض أعمال المباحث.</a:t>
            </a:r>
            <a:endPar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999994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274659-D493-8D1D-2CF2-BB91CE1B0399}"/>
              </a:ext>
            </a:extLst>
          </p:cNvPr>
          <p:cNvSpPr/>
          <p:nvPr/>
        </p:nvSpPr>
        <p:spPr bwMode="auto">
          <a:xfrm>
            <a:off x="1945591" y="1295292"/>
            <a:ext cx="4150409" cy="32804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Once you’ve defined your audience’s information needs,</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be sure you satisfy those needs completely.</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In addition to delivering the </a:t>
            </a:r>
            <a:r>
              <a:rPr kumimoji="0" lang="en-US"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right quantity </a:t>
            </a:r>
            <a:r>
              <a:rPr kumimoji="0" lang="en-US"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of required information, </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you are responsible for verifying </a:t>
            </a:r>
            <a:r>
              <a:rPr kumimoji="0" lang="en-US"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Arial"/>
                <a:ea typeface="+mn-ea"/>
                <a:cs typeface="+mn-cs"/>
              </a:rPr>
              <a:t>the quality of that information.</a:t>
            </a:r>
          </a:p>
          <a:p>
            <a:pPr marL="0" marR="0" lvl="0" indent="0" algn="l" defTabSz="914400" rtl="0" eaLnBrk="0" fontAlgn="base" latinLnBrk="0" hangingPunct="0">
              <a:spcBef>
                <a:spcPct val="0"/>
              </a:spcBef>
              <a:spcAft>
                <a:spcPct val="0"/>
              </a:spcAft>
              <a:buClrTx/>
              <a:buSzTx/>
              <a:buFont typeface="Arial" pitchFamily="34" charset="0"/>
              <a:buChar char="•"/>
              <a:tabLst/>
              <a:defRPr/>
            </a:pPr>
            <a:r>
              <a:rPr kumimoji="0" lang="en-US"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Ask yourself these </a:t>
            </a:r>
            <a:r>
              <a:rPr kumimoji="0" lang="en-US"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84197" y="1578320"/>
            <a:ext cx="914400" cy="914400"/>
          </a:xfrm>
          <a:prstGeom prst="rect">
            <a:avLst/>
          </a:prstGeom>
        </p:spPr>
      </p:pic>
      <p:sp>
        <p:nvSpPr>
          <p:cNvPr id="2" name="Rectangle 1">
            <a:extLst>
              <a:ext uri="{FF2B5EF4-FFF2-40B4-BE49-F238E27FC236}">
                <a16:creationId xmlns:a16="http://schemas.microsoft.com/office/drawing/2014/main" id="{21BC0674-89ED-5F21-A7D0-ADF908771F39}"/>
              </a:ext>
            </a:extLst>
          </p:cNvPr>
          <p:cNvSpPr/>
          <p:nvPr/>
        </p:nvSpPr>
        <p:spPr bwMode="auto">
          <a:xfrm>
            <a:off x="2438400" y="-87085"/>
            <a:ext cx="7713702"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a:defRPr/>
            </a:pPr>
            <a:r>
              <a:rPr lang="ar-EG" sz="3600" b="1" kern="0" dirty="0">
                <a:solidFill>
                  <a:srgbClr val="F8F8F8"/>
                </a:solidFill>
                <a:effectLst>
                  <a:outerShdw blurRad="38100" dist="38100" dir="2700000" algn="tl">
                    <a:srgbClr val="000000"/>
                  </a:outerShdw>
                </a:effectLst>
                <a:latin typeface="Tahoma"/>
                <a:ea typeface="+mj-ea"/>
                <a:cs typeface="+mj-cs"/>
              </a:rPr>
              <a:t>التزويد بالمعلومات </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Rectangle 3">
            <a:extLst>
              <a:ext uri="{FF2B5EF4-FFF2-40B4-BE49-F238E27FC236}">
                <a16:creationId xmlns:a16="http://schemas.microsoft.com/office/drawing/2014/main" id="{BD639978-E8BE-B2DF-3ADE-B2636812700C}"/>
              </a:ext>
            </a:extLst>
          </p:cNvPr>
          <p:cNvSpPr/>
          <p:nvPr/>
        </p:nvSpPr>
        <p:spPr bwMode="auto">
          <a:xfrm>
            <a:off x="6172200" y="1788800"/>
            <a:ext cx="4150409" cy="3280400"/>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buFont typeface="Arial" pitchFamily="34" charset="0"/>
              <a:buChar char="•"/>
              <a:defRPr/>
            </a:pPr>
            <a:r>
              <a:rPr lang="ar-EG" sz="2400" dirty="0">
                <a:solidFill>
                  <a:srgbClr val="000000"/>
                </a:solidFill>
                <a:effectLst>
                  <a:outerShdw blurRad="38100" dist="38100" dir="2700000" algn="tl">
                    <a:srgbClr val="000000">
                      <a:alpha val="43137"/>
                    </a:srgbClr>
                  </a:outerShdw>
                </a:effectLst>
                <a:latin typeface="Arial"/>
              </a:rPr>
              <a:t>بمجرد تحديد احتياجات جمهورك من المعلومات ،
 تأكد من تلبية هذه الاحتياجات تماما.
 بالإضافة إلى تقديم الكمية المناسبة من المعلومات المطلوبة ، 
أنت مسؤول عن التحقق من جودة تلك المعلومات.
 اسأل نفسك هذه الأسئلة الثلاثة:</a:t>
            </a:r>
            <a:endPar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2481283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274659-D493-8D1D-2CF2-BB91CE1B0399}"/>
              </a:ext>
            </a:extLst>
          </p:cNvPr>
          <p:cNvSpPr/>
          <p:nvPr/>
        </p:nvSpPr>
        <p:spPr bwMode="auto">
          <a:xfrm>
            <a:off x="1701856" y="3194323"/>
            <a:ext cx="4263515" cy="1734657"/>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tabLst/>
              <a:defRPr/>
            </a:pPr>
            <a:r>
              <a:rPr kumimoji="0" lang="en-US" sz="1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Ask yourself these </a:t>
            </a:r>
            <a:r>
              <a:rPr kumimoji="0" 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three questions</a:t>
            </a:r>
            <a:r>
              <a:rPr kumimoji="0" lang="en-US" sz="1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t>
            </a:r>
            <a:endParaRPr lang="en-US" sz="1600" dirty="0">
              <a:solidFill>
                <a:srgbClr val="000000"/>
              </a:solidFill>
              <a:effectLst>
                <a:outerShdw blurRad="38100" dist="38100" dir="2700000" algn="tl">
                  <a:srgbClr val="000000">
                    <a:alpha val="43137"/>
                  </a:srgbClr>
                </a:outerShdw>
              </a:effectLst>
              <a:latin typeface="Arial"/>
            </a:endParaRPr>
          </a:p>
          <a:p>
            <a:pPr lvl="0" eaLnBrk="0" fontAlgn="base" hangingPunct="0">
              <a:spcBef>
                <a:spcPct val="0"/>
              </a:spcBef>
              <a:spcAft>
                <a:spcPct val="0"/>
              </a:spcAft>
              <a:defRPr/>
            </a:pPr>
            <a:r>
              <a:rPr lang="ar-EG" dirty="0">
                <a:solidFill>
                  <a:srgbClr val="000000"/>
                </a:solidFill>
                <a:effectLst>
                  <a:outerShdw blurRad="38100" dist="38100" dir="2700000" algn="tl">
                    <a:srgbClr val="000000">
                      <a:alpha val="43137"/>
                    </a:srgbClr>
                  </a:outerShdw>
                </a:effectLst>
                <a:latin typeface="Arial"/>
              </a:rPr>
              <a:t>اسأل نفسك هذه الأسئلة الثلاثة:</a:t>
            </a:r>
            <a:endParaRPr lang="en-US" sz="24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ar-EG"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endParaRPr lang="ar-EG" sz="24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lang="en-US" sz="2400" dirty="0">
                <a:solidFill>
                  <a:srgbClr val="000000"/>
                </a:solidFill>
                <a:effectLst>
                  <a:outerShdw blurRad="38100" dist="38100" dir="2700000" algn="tl">
                    <a:srgbClr val="000000">
                      <a:alpha val="43137"/>
                    </a:srgbClr>
                  </a:outerShdw>
                </a:effectLst>
                <a:latin typeface="Arial"/>
              </a:rPr>
              <a:t>Is the information accurate? Inaccuracies can cause a host of problems, from embarrassment and lost productivity to serious safety and legal issues.</a:t>
            </a:r>
          </a:p>
          <a:p>
            <a:pPr marL="0" marR="0" lvl="0" indent="0" algn="l" defTabSz="914400" rtl="0" eaLnBrk="0" fontAlgn="base" latinLnBrk="0" hangingPunct="0">
              <a:lnSpc>
                <a:spcPct val="100000"/>
              </a:lnSpc>
              <a:spcBef>
                <a:spcPct val="0"/>
              </a:spcBef>
              <a:spcAft>
                <a:spcPct val="0"/>
              </a:spcAft>
              <a:buClrTx/>
              <a:buSzTx/>
              <a:tabLst/>
              <a:defRPr/>
            </a:pPr>
            <a:endParaRPr lang="en-US" sz="24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endPar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18084" y="1332054"/>
            <a:ext cx="914400" cy="914400"/>
          </a:xfrm>
          <a:prstGeom prst="rect">
            <a:avLst/>
          </a:prstGeom>
        </p:spPr>
      </p:pic>
      <p:sp>
        <p:nvSpPr>
          <p:cNvPr id="6" name="Rectangle 5">
            <a:extLst>
              <a:ext uri="{FF2B5EF4-FFF2-40B4-BE49-F238E27FC236}">
                <a16:creationId xmlns:a16="http://schemas.microsoft.com/office/drawing/2014/main" id="{1FBDEE90-0963-BFF4-0B0F-BB7F7E2F9DF9}"/>
              </a:ext>
            </a:extLst>
          </p:cNvPr>
          <p:cNvSpPr/>
          <p:nvPr/>
        </p:nvSpPr>
        <p:spPr bwMode="auto">
          <a:xfrm>
            <a:off x="1375284" y="2436409"/>
            <a:ext cx="2695973" cy="65504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Accurate</a:t>
            </a:r>
          </a:p>
        </p:txBody>
      </p:sp>
      <p:sp>
        <p:nvSpPr>
          <p:cNvPr id="2" name="Rectangle 1">
            <a:extLst>
              <a:ext uri="{FF2B5EF4-FFF2-40B4-BE49-F238E27FC236}">
                <a16:creationId xmlns:a16="http://schemas.microsoft.com/office/drawing/2014/main" id="{A23CE8C6-662A-203C-F49D-DFDD27DEBA95}"/>
              </a:ext>
            </a:extLst>
          </p:cNvPr>
          <p:cNvSpPr/>
          <p:nvPr/>
        </p:nvSpPr>
        <p:spPr bwMode="auto">
          <a:xfrm>
            <a:off x="2438400" y="-87085"/>
            <a:ext cx="7713702"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a:defRPr/>
            </a:pPr>
            <a:r>
              <a:rPr lang="ar-EG" sz="3600" b="1" kern="0" dirty="0">
                <a:solidFill>
                  <a:srgbClr val="F8F8F8"/>
                </a:solidFill>
                <a:effectLst>
                  <a:outerShdw blurRad="38100" dist="38100" dir="2700000" algn="tl">
                    <a:srgbClr val="000000"/>
                  </a:outerShdw>
                </a:effectLst>
                <a:latin typeface="Tahoma"/>
                <a:ea typeface="+mj-ea"/>
                <a:cs typeface="+mj-cs"/>
              </a:rPr>
              <a:t>التزويد بالمعلومات </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DDD22C0C-C907-4BD5-2A45-F932E47030AA}"/>
              </a:ext>
            </a:extLst>
          </p:cNvPr>
          <p:cNvSpPr/>
          <p:nvPr/>
        </p:nvSpPr>
        <p:spPr bwMode="auto">
          <a:xfrm>
            <a:off x="7783159" y="1534991"/>
            <a:ext cx="2514600" cy="655043"/>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600" b="1" kern="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دقيق</a:t>
            </a:r>
            <a:endParaRPr kumimoji="0" lang="en-US" sz="3600" b="1"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endParaRPr>
          </a:p>
        </p:txBody>
      </p:sp>
      <p:sp>
        <p:nvSpPr>
          <p:cNvPr id="4" name="Rectangle 3">
            <a:extLst>
              <a:ext uri="{FF2B5EF4-FFF2-40B4-BE49-F238E27FC236}">
                <a16:creationId xmlns:a16="http://schemas.microsoft.com/office/drawing/2014/main" id="{DA48760D-8B48-8110-0AF3-A6D6387915E0}"/>
              </a:ext>
            </a:extLst>
          </p:cNvPr>
          <p:cNvSpPr/>
          <p:nvPr/>
        </p:nvSpPr>
        <p:spPr bwMode="auto">
          <a:xfrm>
            <a:off x="6538172" y="2307284"/>
            <a:ext cx="3613930" cy="2621696"/>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r" defTabSz="914400" rtl="1" eaLnBrk="0" fontAlgn="base" latinLnBrk="0" hangingPunct="0">
              <a:lnSpc>
                <a:spcPct val="100000"/>
              </a:lnSpc>
              <a:spcBef>
                <a:spcPct val="0"/>
              </a:spcBef>
              <a:spcAft>
                <a:spcPct val="0"/>
              </a:spcAft>
              <a:buClrTx/>
              <a:buSzTx/>
              <a:tabLst/>
              <a:defRPr/>
            </a:pPr>
            <a:r>
              <a:rPr lang="ar-EG" sz="2400" dirty="0">
                <a:solidFill>
                  <a:srgbClr val="000000"/>
                </a:solidFill>
                <a:effectLst>
                  <a:outerShdw blurRad="38100" dist="38100" dir="2700000" algn="tl">
                    <a:srgbClr val="000000">
                      <a:alpha val="43137"/>
                    </a:srgbClr>
                  </a:outerShdw>
                </a:effectLst>
                <a:latin typeface="Arial"/>
              </a:rPr>
              <a:t>هل المعلومات دقيقة؟ يمكن أن تسبب عدم الدقة مجموعة من المشاكل ، من الإحراج وفقدان الإنتاجية إلى قضايا السلامة والقانونية الخطيرة.</a:t>
            </a:r>
            <a:endPar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3267719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274659-D493-8D1D-2CF2-BB91CE1B0399}"/>
              </a:ext>
            </a:extLst>
          </p:cNvPr>
          <p:cNvSpPr/>
          <p:nvPr/>
        </p:nvSpPr>
        <p:spPr bwMode="auto">
          <a:xfrm>
            <a:off x="1234562" y="2597011"/>
            <a:ext cx="4508666" cy="2454635"/>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lang="en-US" sz="2800" dirty="0">
              <a:solidFill>
                <a:srgbClr val="000000"/>
              </a:solidFill>
              <a:effectLst>
                <a:outerShdw blurRad="38100" dist="38100" dir="2700000" algn="tl">
                  <a:srgbClr val="000000">
                    <a:alpha val="43137"/>
                  </a:srgbClr>
                </a:outerShdw>
              </a:effectLst>
              <a:latin typeface="Arial"/>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Is the information ethical? By working hard to ensure the accuracy of the information you gather, you’ll also avoid many ethical problems in your </a:t>
            </a: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messages.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20162" y="886415"/>
            <a:ext cx="914400" cy="914400"/>
          </a:xfrm>
          <a:prstGeom prst="rect">
            <a:avLst/>
          </a:prstGeom>
        </p:spPr>
      </p:pic>
      <p:sp>
        <p:nvSpPr>
          <p:cNvPr id="7" name="Rectangle 6">
            <a:extLst>
              <a:ext uri="{FF2B5EF4-FFF2-40B4-BE49-F238E27FC236}">
                <a16:creationId xmlns:a16="http://schemas.microsoft.com/office/drawing/2014/main" id="{524A1687-AB50-8AD3-0DDD-9E0C7A3F7321}"/>
              </a:ext>
            </a:extLst>
          </p:cNvPr>
          <p:cNvSpPr/>
          <p:nvPr/>
        </p:nvSpPr>
        <p:spPr bwMode="auto">
          <a:xfrm>
            <a:off x="1180134" y="1260694"/>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6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Ethical</a:t>
            </a:r>
          </a:p>
        </p:txBody>
      </p:sp>
      <p:sp>
        <p:nvSpPr>
          <p:cNvPr id="2" name="Rectangle 1">
            <a:extLst>
              <a:ext uri="{FF2B5EF4-FFF2-40B4-BE49-F238E27FC236}">
                <a16:creationId xmlns:a16="http://schemas.microsoft.com/office/drawing/2014/main" id="{84EE3584-EFFA-DB73-3C05-715551D1B131}"/>
              </a:ext>
            </a:extLst>
          </p:cNvPr>
          <p:cNvSpPr/>
          <p:nvPr/>
        </p:nvSpPr>
        <p:spPr bwMode="auto">
          <a:xfrm>
            <a:off x="2862943" y="-72341"/>
            <a:ext cx="7713702"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a:defRPr/>
            </a:pPr>
            <a:r>
              <a:rPr lang="ar-EG" sz="3600" b="1" kern="0" dirty="0">
                <a:solidFill>
                  <a:srgbClr val="F8F8F8"/>
                </a:solidFill>
                <a:effectLst>
                  <a:outerShdw blurRad="38100" dist="38100" dir="2700000" algn="tl">
                    <a:srgbClr val="000000"/>
                  </a:outerShdw>
                </a:effectLst>
                <a:latin typeface="Tahoma"/>
                <a:ea typeface="+mj-ea"/>
                <a:cs typeface="+mj-cs"/>
              </a:rPr>
              <a:t>التزويد بالمعلومات </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42D1C485-2219-A3E5-9272-FDD2846431A1}"/>
              </a:ext>
            </a:extLst>
          </p:cNvPr>
          <p:cNvSpPr/>
          <p:nvPr/>
        </p:nvSpPr>
        <p:spPr bwMode="auto">
          <a:xfrm>
            <a:off x="5601714" y="2378294"/>
            <a:ext cx="4508666" cy="2454635"/>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defRPr/>
            </a:pPr>
            <a:r>
              <a:rPr lang="ar-EG" sz="2800" dirty="0">
                <a:solidFill>
                  <a:srgbClr val="000000"/>
                </a:solidFill>
                <a:effectLst>
                  <a:outerShdw blurRad="38100" dist="38100" dir="2700000" algn="tl">
                    <a:srgbClr val="000000">
                      <a:alpha val="43137"/>
                    </a:srgbClr>
                  </a:outerShdw>
                </a:effectLst>
                <a:latin typeface="Arial"/>
              </a:rPr>
              <a:t>هل المعلومات أخلاقية؟ من خلال العمل الجاد لضمان دقة المعلومات التي تجمعها ، ستتجنب أيضا العديد من المشكلات الأخلاقية في رسائلك.</a:t>
            </a: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5" name="Rectangle 4">
            <a:extLst>
              <a:ext uri="{FF2B5EF4-FFF2-40B4-BE49-F238E27FC236}">
                <a16:creationId xmlns:a16="http://schemas.microsoft.com/office/drawing/2014/main" id="{09E23B27-5D68-C874-2C3D-1664821BBAF2}"/>
              </a:ext>
            </a:extLst>
          </p:cNvPr>
          <p:cNvSpPr/>
          <p:nvPr/>
        </p:nvSpPr>
        <p:spPr bwMode="auto">
          <a:xfrm>
            <a:off x="7450306" y="1239537"/>
            <a:ext cx="2514600" cy="1117600"/>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600" b="1" kern="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أخلاقي</a:t>
            </a:r>
            <a:endParaRPr kumimoji="0" lang="en-US" sz="3600" b="1"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endParaRPr>
          </a:p>
        </p:txBody>
      </p:sp>
    </p:spTree>
    <p:custDataLst>
      <p:tags r:id="rId1"/>
    </p:custDataLst>
    <p:extLst>
      <p:ext uri="{BB962C8B-B14F-4D97-AF65-F5344CB8AC3E}">
        <p14:creationId xmlns:p14="http://schemas.microsoft.com/office/powerpoint/2010/main" val="507051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6274659-D493-8D1D-2CF2-BB91CE1B0399}"/>
              </a:ext>
            </a:extLst>
          </p:cNvPr>
          <p:cNvSpPr/>
          <p:nvPr/>
        </p:nvSpPr>
        <p:spPr bwMode="auto">
          <a:xfrm>
            <a:off x="1336327" y="2217978"/>
            <a:ext cx="4531074" cy="3567178"/>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Is the information pertinent? Remember that some points will be more important to your audience than others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t>
            </a:r>
          </a:p>
        </p:txBody>
      </p:sp>
      <p:pic>
        <p:nvPicPr>
          <p:cNvPr id="11" name="Graphic 10" descr="Badge with solid fill">
            <a:extLst>
              <a:ext uri="{FF2B5EF4-FFF2-40B4-BE49-F238E27FC236}">
                <a16:creationId xmlns:a16="http://schemas.microsoft.com/office/drawing/2014/main" id="{5C0468AB-0C61-7618-CA4B-15BDD14C6C2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58714" y="1175945"/>
            <a:ext cx="914400" cy="914400"/>
          </a:xfrm>
          <a:prstGeom prst="rect">
            <a:avLst/>
          </a:prstGeom>
        </p:spPr>
      </p:pic>
      <p:sp>
        <p:nvSpPr>
          <p:cNvPr id="6" name="Rectangle 5">
            <a:extLst>
              <a:ext uri="{FF2B5EF4-FFF2-40B4-BE49-F238E27FC236}">
                <a16:creationId xmlns:a16="http://schemas.microsoft.com/office/drawing/2014/main" id="{86E2F143-801E-A0FF-9267-1F716FBEA7A1}"/>
              </a:ext>
            </a:extLst>
          </p:cNvPr>
          <p:cNvSpPr/>
          <p:nvPr/>
        </p:nvSpPr>
        <p:spPr bwMode="auto">
          <a:xfrm>
            <a:off x="2169003" y="1175945"/>
            <a:ext cx="5314208" cy="772598"/>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rPr>
              <a:t>Pertinent= Relevant </a:t>
            </a:r>
          </a:p>
        </p:txBody>
      </p:sp>
      <p:sp>
        <p:nvSpPr>
          <p:cNvPr id="2" name="Rectangle 1">
            <a:extLst>
              <a:ext uri="{FF2B5EF4-FFF2-40B4-BE49-F238E27FC236}">
                <a16:creationId xmlns:a16="http://schemas.microsoft.com/office/drawing/2014/main" id="{8B33BF66-D79C-A092-3E2F-B2CD534131F8}"/>
              </a:ext>
            </a:extLst>
          </p:cNvPr>
          <p:cNvSpPr/>
          <p:nvPr/>
        </p:nvSpPr>
        <p:spPr bwMode="auto">
          <a:xfrm>
            <a:off x="2862943" y="-72341"/>
            <a:ext cx="7713702" cy="1273977"/>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algn="ctr">
              <a:defRPr/>
            </a:pPr>
            <a:r>
              <a:rPr lang="ar-EG" sz="3600" b="1" kern="0" dirty="0">
                <a:solidFill>
                  <a:srgbClr val="F8F8F8"/>
                </a:solidFill>
                <a:effectLst>
                  <a:outerShdw blurRad="38100" dist="38100" dir="2700000" algn="tl">
                    <a:srgbClr val="000000"/>
                  </a:outerShdw>
                </a:effectLst>
                <a:latin typeface="Tahoma"/>
                <a:ea typeface="+mj-ea"/>
                <a:cs typeface="+mj-cs"/>
              </a:rPr>
              <a:t>التزويد بالمعلومات </a:t>
            </a:r>
            <a:endParaRPr kumimoji="0" lang="ar-EG"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8F8F8"/>
                </a:solidFill>
                <a:effectLst>
                  <a:outerShdw blurRad="38100" dist="38100" dir="2700000" algn="tl">
                    <a:srgbClr val="000000"/>
                  </a:outerShdw>
                </a:effectLst>
                <a:uLnTx/>
                <a:uFillTx/>
                <a:latin typeface="Tahoma"/>
                <a:ea typeface="+mn-ea"/>
                <a:cs typeface="+mn-cs"/>
              </a:rPr>
              <a:t>Provide Information</a:t>
            </a:r>
            <a:endParaRPr kumimoji="0" lang="en-GB"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96EDDC5F-5C88-8D4E-DD08-FC4345E7048E}"/>
              </a:ext>
            </a:extLst>
          </p:cNvPr>
          <p:cNvSpPr/>
          <p:nvPr/>
        </p:nvSpPr>
        <p:spPr bwMode="auto">
          <a:xfrm>
            <a:off x="5218895" y="1880521"/>
            <a:ext cx="5314208" cy="772598"/>
          </a:xfrm>
          <a:prstGeom prst="rect">
            <a:avLst/>
          </a:prstGeom>
          <a:solidFill>
            <a:srgbClr val="4D4D4D">
              <a:alpha val="60000"/>
            </a:srgbClr>
          </a:solidFill>
          <a:ln w="9525" cap="flat" cmpd="sng" algn="ctr">
            <a:solidFill>
              <a:srgbClr val="000000"/>
            </a:solidFill>
            <a:prstDash val="solid"/>
            <a:round/>
            <a:headEnd type="none" w="med" len="med"/>
            <a:tailEnd type="none" w="med" len="med"/>
          </a:ln>
          <a:effectLst>
            <a:softEdge rad="1270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ar-EG" sz="3600" b="1" kern="0" dirty="0">
                <a:ln>
                  <a:solidFill>
                    <a:srgbClr val="000000"/>
                  </a:solidFill>
                </a:ln>
                <a:solidFill>
                  <a:srgbClr val="F8F8F8"/>
                </a:solidFill>
                <a:effectLst>
                  <a:outerShdw blurRad="50800" dist="127000" dir="8100000" algn="tr" rotWithShape="0">
                    <a:srgbClr val="000000">
                      <a:alpha val="40000"/>
                    </a:srgbClr>
                  </a:outerShdw>
                </a:effectLst>
                <a:latin typeface="Arial Black" pitchFamily="34" charset="0"/>
              </a:rPr>
              <a:t>ذات صلة = ذات صلة</a:t>
            </a:r>
            <a:endParaRPr kumimoji="0" lang="en-US" sz="3600" b="1" i="0" u="none" strike="noStrike" kern="0" cap="none" spc="0" normalizeH="0" baseline="0" noProof="0" dirty="0">
              <a:ln>
                <a:solidFill>
                  <a:srgbClr val="000000"/>
                </a:solidFill>
              </a:ln>
              <a:solidFill>
                <a:srgbClr val="F8F8F8"/>
              </a:solidFill>
              <a:effectLst>
                <a:outerShdw blurRad="50800" dist="127000" dir="8100000" algn="tr" rotWithShape="0">
                  <a:srgbClr val="000000">
                    <a:alpha val="40000"/>
                  </a:srgbClr>
                </a:outerShdw>
              </a:effectLst>
              <a:uLnTx/>
              <a:uFillTx/>
              <a:latin typeface="Arial Black" pitchFamily="34" charset="0"/>
            </a:endParaRPr>
          </a:p>
        </p:txBody>
      </p:sp>
      <p:sp>
        <p:nvSpPr>
          <p:cNvPr id="4" name="Rectangle 3">
            <a:extLst>
              <a:ext uri="{FF2B5EF4-FFF2-40B4-BE49-F238E27FC236}">
                <a16:creationId xmlns:a16="http://schemas.microsoft.com/office/drawing/2014/main" id="{0B282A1A-1FFE-AF3A-2391-BA8B2F4717F9}"/>
              </a:ext>
            </a:extLst>
          </p:cNvPr>
          <p:cNvSpPr/>
          <p:nvPr/>
        </p:nvSpPr>
        <p:spPr bwMode="auto">
          <a:xfrm>
            <a:off x="6618501" y="1880521"/>
            <a:ext cx="3607897" cy="3567178"/>
          </a:xfrm>
          <a:prstGeom prst="rect">
            <a:avLst/>
          </a:prstGeom>
          <a:noFill/>
          <a:ln w="3175" cap="flat" cmpd="sng" algn="ctr">
            <a:noFill/>
            <a:prstDash val="solid"/>
            <a:round/>
            <a:headEnd type="none" w="med" len="med"/>
            <a:tailEnd type="none" w="med" len="med"/>
          </a:ln>
          <a:effectLst>
            <a:softEdge rad="12700"/>
          </a:effectLst>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defRPr/>
            </a:pPr>
            <a:r>
              <a:rPr lang="ar-EG" sz="3200" dirty="0">
                <a:solidFill>
                  <a:srgbClr val="000000"/>
                </a:solidFill>
                <a:effectLst>
                  <a:outerShdw blurRad="38100" dist="38100" dir="2700000" algn="tl">
                    <a:srgbClr val="000000">
                      <a:alpha val="43137"/>
                    </a:srgbClr>
                  </a:outerShdw>
                </a:effectLst>
                <a:latin typeface="Arial"/>
              </a:rPr>
              <a:t>هل المعلومات ذات صلة؟ تذكر أن بعض النقاط ستكون أكثر أهمية لجمهورك من غيرها</a:t>
            </a: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206349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A29DC28D-80B9-19ED-26D9-3AB58C285B09}"/>
              </a:ext>
            </a:extLst>
          </p:cNvPr>
          <p:cNvSpPr txBox="1">
            <a:spLocks/>
          </p:cNvSpPr>
          <p:nvPr/>
        </p:nvSpPr>
        <p:spPr bwMode="auto">
          <a:xfrm>
            <a:off x="1770417" y="1812936"/>
            <a:ext cx="8229600" cy="2693750"/>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kern="0" dirty="0">
                <a:solidFill>
                  <a:srgbClr val="FFFFFF"/>
                </a:solidFill>
                <a:latin typeface="Tahoma"/>
                <a:ea typeface="+mn-ea"/>
                <a:cs typeface="+mn-cs"/>
              </a:rPr>
              <a:t>اختيار الوسيلة المناسبة</a:t>
            </a:r>
          </a:p>
          <a:p>
            <a:pPr>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Selecting the Right Medium</a:t>
            </a:r>
          </a:p>
        </p:txBody>
      </p:sp>
    </p:spTree>
    <p:custDataLst>
      <p:tags r:id="rId1"/>
    </p:custDataLst>
    <p:extLst>
      <p:ext uri="{BB962C8B-B14F-4D97-AF65-F5344CB8AC3E}">
        <p14:creationId xmlns:p14="http://schemas.microsoft.com/office/powerpoint/2010/main" val="41533562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9E08D2E-03B7-2239-8265-9D3CFF770B61}"/>
              </a:ext>
            </a:extLst>
          </p:cNvPr>
          <p:cNvSpPr txBox="1"/>
          <p:nvPr/>
        </p:nvSpPr>
        <p:spPr>
          <a:xfrm>
            <a:off x="1310922" y="1269705"/>
            <a:ext cx="4654450" cy="3970318"/>
          </a:xfrm>
          <a:prstGeom prst="rect">
            <a:avLst/>
          </a:prstGeom>
          <a:noFill/>
        </p:spPr>
        <p:txBody>
          <a:bodyPr wrap="square">
            <a:spAutoFit/>
          </a:bodyPr>
          <a:lstStyle/>
          <a:p>
            <a:r>
              <a:rPr lang="en-US" sz="3600" b="1" dirty="0">
                <a:effectLst>
                  <a:outerShdw blurRad="38100" dist="38100" dir="2700000" algn="tl">
                    <a:srgbClr val="000000">
                      <a:alpha val="43137"/>
                    </a:srgbClr>
                  </a:outerShdw>
                </a:effectLst>
              </a:rPr>
              <a:t>Selecting the best medium for your message can make the difference between effective and ineffective communication. </a:t>
            </a:r>
            <a:endParaRPr lang="en-GB" sz="3600" b="1"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2C5759FF-204E-E979-4A33-F6E520052E8D}"/>
              </a:ext>
            </a:extLst>
          </p:cNvPr>
          <p:cNvSpPr txBox="1"/>
          <p:nvPr/>
        </p:nvSpPr>
        <p:spPr>
          <a:xfrm>
            <a:off x="6770914" y="1443841"/>
            <a:ext cx="3380822" cy="2862322"/>
          </a:xfrm>
          <a:prstGeom prst="rect">
            <a:avLst/>
          </a:prstGeom>
          <a:noFill/>
        </p:spPr>
        <p:txBody>
          <a:bodyPr wrap="square">
            <a:spAutoFit/>
          </a:bodyPr>
          <a:lstStyle/>
          <a:p>
            <a:pPr algn="r" rtl="1"/>
            <a:r>
              <a:rPr lang="ar-EG" sz="3600" b="1">
                <a:effectLst>
                  <a:outerShdw blurRad="38100" dist="38100" dir="2700000" algn="tl">
                    <a:srgbClr val="000000">
                      <a:alpha val="43137"/>
                    </a:srgbClr>
                  </a:outerShdw>
                </a:effectLst>
              </a:rPr>
              <a:t>يمكن أن يؤدي اختيار أفضل وسيلة لرسالتك إلى إحداث فرق بين التواصل الفعال وغير الفعال.</a:t>
            </a:r>
            <a:endParaRPr lang="en-GB" sz="36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351081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721FB99-2FA8-FCB7-A6F7-2212C989632D}"/>
              </a:ext>
            </a:extLst>
          </p:cNvPr>
          <p:cNvSpPr txBox="1"/>
          <p:nvPr/>
        </p:nvSpPr>
        <p:spPr>
          <a:xfrm>
            <a:off x="1483593" y="1536174"/>
            <a:ext cx="3970149" cy="3785652"/>
          </a:xfrm>
          <a:prstGeom prst="rect">
            <a:avLst/>
          </a:prstGeom>
          <a:noFill/>
        </p:spPr>
        <p:txBody>
          <a:bodyPr wrap="square">
            <a:spAutoFit/>
          </a:bodyPr>
          <a:lstStyle/>
          <a:p>
            <a:r>
              <a:rPr kumimoji="0" lang="en-US" sz="20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rPr>
              <a:t>communication medium is the form through which you choose to communicate your message. You may choose to talk with someone.</a:t>
            </a:r>
          </a:p>
          <a:p>
            <a:pPr marL="457200" indent="-457200">
              <a:buFont typeface="Wingdings" panose="05000000000000000000" pitchFamily="2" charset="2"/>
              <a:buChar cha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face-to-face, </a:t>
            </a:r>
          </a:p>
          <a:p>
            <a:pPr marL="457200" indent="-457200">
              <a:buFont typeface="Wingdings" panose="05000000000000000000" pitchFamily="2" charset="2"/>
              <a:buChar cha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write a letter, </a:t>
            </a:r>
            <a:endParaRPr lang="en-US" sz="2000" dirty="0">
              <a:solidFill>
                <a:srgbClr val="000000"/>
              </a:solidFill>
              <a:effectLst>
                <a:outerShdw blurRad="38100" dist="38100" dir="2700000" algn="tl">
                  <a:srgbClr val="000000">
                    <a:alpha val="43137"/>
                  </a:srgbClr>
                </a:outerShdw>
              </a:effectLst>
              <a:latin typeface="Times New Roman" pitchFamily="18" charset="0"/>
            </a:endParaRPr>
          </a:p>
          <a:p>
            <a:pPr marL="457200" indent="-457200">
              <a:buFont typeface="Wingdings" panose="05000000000000000000" pitchFamily="2" charset="2"/>
              <a:buChar cha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send an e-mail message, </a:t>
            </a:r>
          </a:p>
          <a:p>
            <a:pPr marL="457200" indent="-457200">
              <a:buFont typeface="Wingdings" panose="05000000000000000000" pitchFamily="2" charset="2"/>
              <a:buChar cha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or create a webcast.</a:t>
            </a:r>
          </a:p>
          <a:p>
            <a:pPr marL="457200" indent="-457200">
              <a:buFont typeface="Wingdings" panose="05000000000000000000" pitchFamily="2" charset="2"/>
              <a:buChar char="§"/>
            </a:pPr>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With today’s ever-expanding technology, </a:t>
            </a:r>
          </a:p>
          <a:p>
            <a:r>
              <a:rPr kumimoji="0" lang="en-US" sz="20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rPr>
              <a:t>you often have a variety of media options from which to choose</a:t>
            </a:r>
            <a:endParaRPr lang="en-GB" sz="3200"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100DB5DC-F431-984E-BA51-0B18536C48B8}"/>
              </a:ext>
            </a:extLst>
          </p:cNvPr>
          <p:cNvSpPr txBox="1"/>
          <p:nvPr/>
        </p:nvSpPr>
        <p:spPr>
          <a:xfrm>
            <a:off x="6096000" y="1764774"/>
            <a:ext cx="3970149" cy="3170099"/>
          </a:xfrm>
          <a:prstGeom prst="rect">
            <a:avLst/>
          </a:prstGeom>
          <a:noFill/>
        </p:spPr>
        <p:txBody>
          <a:bodyPr wrap="square">
            <a:spAutoFit/>
          </a:bodyPr>
          <a:lstStyle/>
          <a:p>
            <a:pPr algn="r" rtl="1"/>
            <a:r>
              <a:rPr lang="ar-EG" sz="2000" b="1" u="sng" dirty="0">
                <a:effectLst>
                  <a:outerShdw blurRad="38100" dist="38100" dir="2700000" algn="tl">
                    <a:srgbClr val="000000">
                      <a:alpha val="43137"/>
                    </a:srgbClr>
                  </a:outerShdw>
                </a:effectLst>
                <a:latin typeface="Times New Roman" pitchFamily="18" charset="0"/>
              </a:rPr>
              <a:t>وسيلة الاتصال هي الشكل الذي تختار من خلاله توصيل رسالتك. يمكنك اختيار التحدث مع شخص ما.</a:t>
            </a:r>
            <a:r>
              <a:rPr lang="ar-EG" sz="2000" b="1" dirty="0">
                <a:effectLst>
                  <a:outerShdw blurRad="38100" dist="38100" dir="2700000" algn="tl">
                    <a:srgbClr val="000000">
                      <a:alpha val="43137"/>
                    </a:srgbClr>
                  </a:outerShdw>
                </a:effectLst>
                <a:latin typeface="Times New Roman" pitchFamily="18" charset="0"/>
              </a:rPr>
              <a:t>
وجها لوجه, 
اكتب خطابا ، 
إرسال رسالة بريد إلكتروني ، 
أو إنشاء بث ويب.
مع التكنولوجيا الآخذة في التوسع اليوم ، 
غالبا ما يكون لديك مجموعة متنوعة من خيارات الوسائط للاختيار من بينها</a:t>
            </a:r>
            <a:endParaRPr lang="en-GB" sz="32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990954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398754E-F810-6A09-6EC0-79ECD8767D71}"/>
              </a:ext>
            </a:extLst>
          </p:cNvPr>
          <p:cNvSpPr txBox="1"/>
          <p:nvPr/>
        </p:nvSpPr>
        <p:spPr>
          <a:xfrm>
            <a:off x="1425476" y="1824841"/>
            <a:ext cx="3342466" cy="3416320"/>
          </a:xfrm>
          <a:prstGeom prst="rect">
            <a:avLst/>
          </a:prstGeom>
          <a:noFill/>
        </p:spPr>
        <p:txBody>
          <a:bodyPr wrap="square">
            <a:spAutoFit/>
          </a:bodyPr>
          <a:lstStyle/>
          <a:p>
            <a:r>
              <a:rPr lang="en-US" sz="2400" b="1" dirty="0"/>
              <a:t>Although media categories have become increasingly blurred in </a:t>
            </a:r>
            <a:r>
              <a:rPr lang="ar-EG" sz="2400" b="1" dirty="0"/>
              <a:t>غير واضحة</a:t>
            </a:r>
            <a:r>
              <a:rPr lang="en-US" sz="2400" b="1" dirty="0"/>
              <a:t>recent years, </a:t>
            </a:r>
            <a:endParaRPr lang="ar-EG" sz="2400" b="1" dirty="0"/>
          </a:p>
          <a:p>
            <a:r>
              <a:rPr lang="en-US" sz="2400" b="1" dirty="0"/>
              <a:t>you can think of media as being oral, written, visual, or electronic (which often combines several media types).</a:t>
            </a:r>
            <a:endParaRPr lang="en-GB" sz="2400" b="1" dirty="0"/>
          </a:p>
        </p:txBody>
      </p:sp>
      <p:sp>
        <p:nvSpPr>
          <p:cNvPr id="2" name="TextBox 1">
            <a:extLst>
              <a:ext uri="{FF2B5EF4-FFF2-40B4-BE49-F238E27FC236}">
                <a16:creationId xmlns:a16="http://schemas.microsoft.com/office/drawing/2014/main" id="{718504A4-0342-A8EF-12C7-5526DFD5999A}"/>
              </a:ext>
            </a:extLst>
          </p:cNvPr>
          <p:cNvSpPr txBox="1"/>
          <p:nvPr/>
        </p:nvSpPr>
        <p:spPr>
          <a:xfrm>
            <a:off x="6977190" y="1824841"/>
            <a:ext cx="3342466" cy="3416320"/>
          </a:xfrm>
          <a:prstGeom prst="rect">
            <a:avLst/>
          </a:prstGeom>
          <a:noFill/>
        </p:spPr>
        <p:txBody>
          <a:bodyPr wrap="square">
            <a:spAutoFit/>
          </a:bodyPr>
          <a:lstStyle/>
          <a:p>
            <a:r>
              <a:rPr lang="ar-EG" sz="2400" b="1"/>
              <a:t>على الرغم من أن فئات وسائل الإعلام أصبحت غير واضحة بشكل متزايد في السنوات الأخيرة ، 
يمكنك التفكير في الوسائط على أنها شفهية أو مكتوبة أو مرئية أو إلكترونية (والتي غالبا ما تجمع بين عدة أنواع من الوسائط).</a:t>
            </a:r>
            <a:endParaRPr lang="en-GB" sz="2400" b="1" dirty="0"/>
          </a:p>
        </p:txBody>
      </p:sp>
    </p:spTree>
    <p:custDataLst>
      <p:tags r:id="rId1"/>
    </p:custDataLst>
    <p:extLst>
      <p:ext uri="{BB962C8B-B14F-4D97-AF65-F5344CB8AC3E}">
        <p14:creationId xmlns:p14="http://schemas.microsoft.com/office/powerpoint/2010/main" val="30268577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898F8D8-75EB-DDE1-E1FD-F07F8DA15D02}"/>
              </a:ext>
            </a:extLst>
          </p:cNvPr>
          <p:cNvSpPr txBox="1">
            <a:spLocks/>
          </p:cNvSpPr>
          <p:nvPr/>
        </p:nvSpPr>
        <p:spPr bwMode="auto">
          <a:xfrm>
            <a:off x="1981200" y="243681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kern="0" dirty="0">
                <a:solidFill>
                  <a:srgbClr val="FFFFFF"/>
                </a:solidFill>
                <a:latin typeface="Tahoma"/>
              </a:rPr>
              <a:t>اختيار الوسيلة المناسبة</a:t>
            </a:r>
          </a:p>
          <a:p>
            <a:pPr>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Selecting the Right Medium</a:t>
            </a:r>
          </a:p>
          <a:p>
            <a:pPr lvl="0">
              <a:defRPr/>
            </a:pP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2951195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0132" name="Rectangle 4"/>
          <p:cNvSpPr>
            <a:spLocks noGrp="1" noChangeArrowheads="1"/>
          </p:cNvSpPr>
          <p:nvPr>
            <p:ph type="title"/>
          </p:nvPr>
        </p:nvSpPr>
        <p:spPr>
          <a:xfrm>
            <a:off x="3243942" y="250371"/>
            <a:ext cx="7130143" cy="1632931"/>
          </a:xfrm>
          <a:solidFill>
            <a:schemeClr val="tx1"/>
          </a:solidFill>
          <a:ln w="9525">
            <a:solidFill>
              <a:schemeClr val="tx1"/>
            </a:solidFill>
          </a:ln>
        </p:spPr>
        <p:txBody>
          <a:bodyPr/>
          <a:lstStyle/>
          <a:p>
            <a:pPr>
              <a:defRPr/>
            </a:pPr>
            <a:r>
              <a:rPr lang="ar-EG" sz="4800" dirty="0">
                <a:solidFill>
                  <a:schemeClr val="bg1"/>
                </a:solidFill>
                <a:effectLst>
                  <a:outerShdw blurRad="38100" dist="38100" dir="2700000" algn="tl">
                    <a:srgbClr val="000000"/>
                  </a:outerShdw>
                </a:effectLst>
              </a:rPr>
              <a:t>وسائل الإعلام الشفوية</a:t>
            </a:r>
            <a:br>
              <a:rPr lang="ar-EG" sz="4800" dirty="0">
                <a:solidFill>
                  <a:schemeClr val="bg1"/>
                </a:solidFill>
                <a:effectLst>
                  <a:outerShdw blurRad="38100" dist="38100" dir="2700000" algn="tl">
                    <a:srgbClr val="000000"/>
                  </a:outerShdw>
                </a:effectLst>
              </a:rPr>
            </a:br>
            <a:r>
              <a:rPr lang="en-US" sz="4800" dirty="0">
                <a:solidFill>
                  <a:schemeClr val="bg1"/>
                </a:solidFill>
                <a:effectLst>
                  <a:outerShdw blurRad="38100" dist="38100" dir="2700000" algn="tl">
                    <a:srgbClr val="000000"/>
                  </a:outerShdw>
                </a:effectLst>
              </a:rPr>
              <a:t>Oral Media</a:t>
            </a:r>
            <a:r>
              <a:rPr lang="ar-EG" sz="4800" dirty="0">
                <a:solidFill>
                  <a:schemeClr val="bg1"/>
                </a:solidFill>
                <a:effectLst>
                  <a:outerShdw blurRad="38100" dist="38100" dir="2700000" algn="tl">
                    <a:srgbClr val="000000"/>
                  </a:outerShdw>
                </a:effectLst>
              </a:rPr>
              <a:t> </a:t>
            </a:r>
            <a:endParaRPr lang="en-US" sz="4800" dirty="0">
              <a:solidFill>
                <a:schemeClr val="bg1"/>
              </a:solidFill>
              <a:effectLst>
                <a:outerShdw blurRad="38100" dist="38100" dir="2700000" algn="tl">
                  <a:srgbClr val="000000"/>
                </a:outerShdw>
              </a:effectLst>
            </a:endParaRPr>
          </a:p>
        </p:txBody>
      </p:sp>
      <p:sp>
        <p:nvSpPr>
          <p:cNvPr id="9" name="Content Placeholder 8"/>
          <p:cNvSpPr>
            <a:spLocks noGrp="1"/>
          </p:cNvSpPr>
          <p:nvPr>
            <p:ph idx="1"/>
          </p:nvPr>
        </p:nvSpPr>
        <p:spPr>
          <a:xfrm>
            <a:off x="1609241" y="2151065"/>
            <a:ext cx="4114800" cy="4114800"/>
          </a:xfrm>
        </p:spPr>
        <p:txBody>
          <a:bodyPr/>
          <a:lstStyle/>
          <a:p>
            <a:pPr>
              <a:spcBef>
                <a:spcPts val="0"/>
              </a:spcBef>
              <a:spcAft>
                <a:spcPts val="1200"/>
              </a:spcAft>
            </a:pPr>
            <a:r>
              <a:rPr lang="en-US" b="0" dirty="0">
                <a:effectLst>
                  <a:outerShdw blurRad="38100" dist="38100" dir="2700000" algn="tl">
                    <a:srgbClr val="000000">
                      <a:alpha val="43137"/>
                    </a:srgbClr>
                  </a:outerShdw>
                </a:effectLst>
              </a:rPr>
              <a:t>Conversations</a:t>
            </a:r>
          </a:p>
          <a:p>
            <a:pPr>
              <a:spcBef>
                <a:spcPts val="0"/>
              </a:spcBef>
              <a:spcAft>
                <a:spcPts val="1200"/>
              </a:spcAft>
            </a:pPr>
            <a:r>
              <a:rPr lang="en-US" b="0" dirty="0">
                <a:effectLst>
                  <a:outerShdw blurRad="38100" dist="38100" dir="2700000" algn="tl">
                    <a:srgbClr val="000000">
                      <a:alpha val="43137"/>
                    </a:srgbClr>
                  </a:outerShdw>
                </a:effectLst>
              </a:rPr>
              <a:t>Interviews</a:t>
            </a:r>
          </a:p>
          <a:p>
            <a:pPr>
              <a:spcBef>
                <a:spcPts val="0"/>
              </a:spcBef>
              <a:spcAft>
                <a:spcPts val="1200"/>
              </a:spcAft>
            </a:pPr>
            <a:r>
              <a:rPr lang="en-US" b="0" dirty="0">
                <a:effectLst>
                  <a:outerShdw blurRad="38100" dist="38100" dir="2700000" algn="tl">
                    <a:srgbClr val="000000">
                      <a:alpha val="43137"/>
                    </a:srgbClr>
                  </a:outerShdw>
                </a:effectLst>
              </a:rPr>
              <a:t>Speeches</a:t>
            </a:r>
          </a:p>
          <a:p>
            <a:pPr>
              <a:spcBef>
                <a:spcPts val="0"/>
              </a:spcBef>
              <a:spcAft>
                <a:spcPts val="1200"/>
              </a:spcAft>
            </a:pPr>
            <a:r>
              <a:rPr lang="en-US" b="0" dirty="0">
                <a:effectLst>
                  <a:outerShdw blurRad="38100" dist="38100" dir="2700000" algn="tl">
                    <a:srgbClr val="000000">
                      <a:alpha val="43137"/>
                    </a:srgbClr>
                  </a:outerShdw>
                </a:effectLst>
              </a:rPr>
              <a:t>Presentations</a:t>
            </a:r>
          </a:p>
          <a:p>
            <a:pPr>
              <a:spcBef>
                <a:spcPts val="0"/>
              </a:spcBef>
              <a:spcAft>
                <a:spcPts val="1200"/>
              </a:spcAft>
            </a:pPr>
            <a:r>
              <a:rPr lang="en-US" b="0" dirty="0">
                <a:effectLst>
                  <a:outerShdw blurRad="38100" dist="38100" dir="2700000" algn="tl">
                    <a:srgbClr val="000000">
                      <a:alpha val="43137"/>
                    </a:srgbClr>
                  </a:outerShdw>
                </a:effectLst>
              </a:rPr>
              <a:t>Meetings </a:t>
            </a:r>
          </a:p>
        </p:txBody>
      </p:sp>
      <p:sp>
        <p:nvSpPr>
          <p:cNvPr id="2" name="Content Placeholder 8">
            <a:extLst>
              <a:ext uri="{FF2B5EF4-FFF2-40B4-BE49-F238E27FC236}">
                <a16:creationId xmlns:a16="http://schemas.microsoft.com/office/drawing/2014/main" id="{5025CAC0-9D6A-2410-FAA7-6E57265F1822}"/>
              </a:ext>
            </a:extLst>
          </p:cNvPr>
          <p:cNvSpPr txBox="1">
            <a:spLocks/>
          </p:cNvSpPr>
          <p:nvPr/>
        </p:nvSpPr>
        <p:spPr bwMode="auto">
          <a:xfrm>
            <a:off x="6649327" y="2151065"/>
            <a:ext cx="41148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a:spcBef>
                <a:spcPts val="0"/>
              </a:spcBef>
              <a:spcAft>
                <a:spcPts val="1200"/>
              </a:spcAft>
            </a:pPr>
            <a:r>
              <a:rPr lang="ar-EG" b="0" kern="0">
                <a:effectLst>
                  <a:outerShdw blurRad="38100" dist="38100" dir="2700000" algn="tl">
                    <a:srgbClr val="000000">
                      <a:alpha val="43137"/>
                    </a:srgbClr>
                  </a:outerShdw>
                </a:effectLst>
              </a:rPr>
              <a:t>المحادثات
مقابلات
خطب
العروض
اجتماعات</a:t>
            </a:r>
            <a:endParaRPr lang="en-US" b="0" kern="0" dirty="0">
              <a:effectLst>
                <a:outerShdw blurRad="38100" dist="38100" dir="2700000" algn="tl">
                  <a:srgbClr val="000000">
                    <a:alpha val="43137"/>
                  </a:srgbClr>
                </a:outerShdw>
              </a:effectLst>
            </a:endParaRP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0132" name="Rectangle 4"/>
          <p:cNvSpPr>
            <a:spLocks noGrp="1" noChangeArrowheads="1"/>
          </p:cNvSpPr>
          <p:nvPr>
            <p:ph type="title"/>
          </p:nvPr>
        </p:nvSpPr>
        <p:spPr>
          <a:xfrm>
            <a:off x="2879270" y="-130628"/>
            <a:ext cx="8229600" cy="1273686"/>
          </a:xfrm>
          <a:solidFill>
            <a:schemeClr val="tx1"/>
          </a:solidFill>
          <a:ln w="9525">
            <a:solidFill>
              <a:schemeClr val="tx1"/>
            </a:solidFill>
          </a:ln>
        </p:spPr>
        <p:txBody>
          <a:bodyPr/>
          <a:lstStyle/>
          <a:p>
            <a:pPr>
              <a:defRPr/>
            </a:pPr>
            <a:r>
              <a:rPr lang="ar-EG" sz="4000" dirty="0">
                <a:solidFill>
                  <a:schemeClr val="bg1"/>
                </a:solidFill>
                <a:effectLst>
                  <a:outerShdw blurRad="38100" dist="38100" dir="2700000" algn="tl">
                    <a:srgbClr val="000000"/>
                  </a:outerShdw>
                </a:effectLst>
              </a:rPr>
              <a:t>وسائل الإعلام الشفوية </a:t>
            </a:r>
            <a:br>
              <a:rPr lang="ar-EG" sz="4000" dirty="0">
                <a:solidFill>
                  <a:schemeClr val="bg1"/>
                </a:solidFill>
                <a:effectLst>
                  <a:outerShdw blurRad="38100" dist="38100" dir="2700000" algn="tl">
                    <a:srgbClr val="000000"/>
                  </a:outerShdw>
                </a:effectLst>
              </a:rPr>
            </a:br>
            <a:r>
              <a:rPr lang="en-US" sz="4000" dirty="0">
                <a:solidFill>
                  <a:schemeClr val="bg1"/>
                </a:solidFill>
                <a:effectLst>
                  <a:outerShdw blurRad="38100" dist="38100" dir="2700000" algn="tl">
                    <a:srgbClr val="000000"/>
                  </a:outerShdw>
                </a:effectLst>
              </a:rPr>
              <a:t>Oral Media</a:t>
            </a:r>
          </a:p>
        </p:txBody>
      </p:sp>
      <p:sp>
        <p:nvSpPr>
          <p:cNvPr id="9" name="Content Placeholder 8"/>
          <p:cNvSpPr>
            <a:spLocks noGrp="1"/>
          </p:cNvSpPr>
          <p:nvPr>
            <p:ph idx="1"/>
          </p:nvPr>
        </p:nvSpPr>
        <p:spPr>
          <a:xfrm>
            <a:off x="1348113" y="1397204"/>
            <a:ext cx="4541059" cy="3780563"/>
          </a:xfrm>
        </p:spPr>
        <p:txBody>
          <a:bodyPr/>
          <a:lstStyle/>
          <a:p>
            <a:pPr>
              <a:spcBef>
                <a:spcPts val="0"/>
              </a:spcBef>
              <a:spcAft>
                <a:spcPts val="1200"/>
              </a:spcAft>
            </a:pPr>
            <a:r>
              <a:rPr lang="en-US" sz="1800" b="0" dirty="0">
                <a:effectLst>
                  <a:outerShdw blurRad="38100" dist="38100" dir="2700000" algn="tl">
                    <a:srgbClr val="000000">
                      <a:alpha val="43137"/>
                    </a:srgbClr>
                  </a:outerShdw>
                </a:effectLst>
              </a:rPr>
              <a:t>Traditional oral media are useful for encouraging people to ask questions make comments, and work together to reach a consensus or decision</a:t>
            </a:r>
          </a:p>
          <a:p>
            <a:pPr marL="0" indent="0">
              <a:spcBef>
                <a:spcPts val="0"/>
              </a:spcBef>
              <a:spcAft>
                <a:spcPts val="1200"/>
              </a:spcAft>
              <a:buNone/>
            </a:pPr>
            <a:r>
              <a:rPr lang="en-US" sz="1800" b="0" dirty="0">
                <a:effectLst>
                  <a:outerShdw blurRad="38100" dist="38100" dir="2700000" algn="tl">
                    <a:srgbClr val="000000">
                      <a:alpha val="43137"/>
                    </a:srgbClr>
                  </a:outerShdw>
                </a:effectLst>
              </a:rPr>
              <a:t>EX: </a:t>
            </a:r>
            <a:r>
              <a:rPr lang="en-US" sz="1800" b="0" dirty="0">
                <a:solidFill>
                  <a:srgbClr val="C00000"/>
                </a:solidFill>
                <a:effectLst>
                  <a:outerShdw blurRad="38100" dist="38100" dir="2700000" algn="tl">
                    <a:srgbClr val="000000">
                      <a:alpha val="43137"/>
                    </a:srgbClr>
                  </a:outerShdw>
                </a:effectLst>
              </a:rPr>
              <a:t>managers</a:t>
            </a:r>
            <a:r>
              <a:rPr lang="en-US" sz="1800" b="0" dirty="0">
                <a:effectLst>
                  <a:outerShdw blurRad="38100" dist="38100" dir="2700000" algn="tl">
                    <a:srgbClr val="000000">
                      <a:alpha val="43137"/>
                    </a:srgbClr>
                  </a:outerShdw>
                </a:effectLst>
              </a:rPr>
              <a:t> engage in frequent “</a:t>
            </a:r>
            <a:r>
              <a:rPr lang="en-US" sz="1800" b="0" dirty="0">
                <a:effectLst>
                  <a:outerShdw blurRad="38100" dist="38100" dir="2700000" algn="tl">
                    <a:srgbClr val="000000">
                      <a:alpha val="43137"/>
                    </a:srgbClr>
                  </a:outerShdw>
                </a:effectLst>
                <a:highlight>
                  <a:srgbClr val="FFFF00"/>
                </a:highlight>
              </a:rPr>
              <a:t>walk-arounds,” </a:t>
            </a:r>
            <a:r>
              <a:rPr lang="en-US" sz="1800" b="0" dirty="0">
                <a:effectLst>
                  <a:outerShdw blurRad="38100" dist="38100" dir="2700000" algn="tl">
                    <a:srgbClr val="000000">
                      <a:alpha val="43137"/>
                    </a:srgbClr>
                  </a:outerShdw>
                </a:effectLst>
              </a:rPr>
              <a:t>chatting with employees to get input, answer their questions, and interpret important business events and trends</a:t>
            </a:r>
          </a:p>
          <a:p>
            <a:pPr>
              <a:spcBef>
                <a:spcPts val="0"/>
              </a:spcBef>
              <a:spcAft>
                <a:spcPts val="1200"/>
              </a:spcAft>
            </a:pPr>
            <a:r>
              <a:rPr lang="en-US" sz="1800" b="0" dirty="0">
                <a:effectLst>
                  <a:outerShdw blurRad="38100" dist="38100" dir="2700000" algn="tl">
                    <a:srgbClr val="000000">
                      <a:alpha val="43137"/>
                    </a:srgbClr>
                  </a:outerShdw>
                </a:effectLst>
                <a:highlight>
                  <a:srgbClr val="FFFF00"/>
                </a:highlight>
              </a:rPr>
              <a:t>If you do not want a lot of questions or interaction, oral media can be an unwise choice. </a:t>
            </a:r>
          </a:p>
          <a:p>
            <a:pPr marL="0" indent="0">
              <a:spcBef>
                <a:spcPts val="0"/>
              </a:spcBef>
              <a:spcAft>
                <a:spcPts val="1200"/>
              </a:spcAft>
              <a:buNone/>
            </a:pPr>
            <a:endParaRPr lang="en-US" sz="2800" b="0" dirty="0">
              <a:effectLst>
                <a:outerShdw blurRad="38100" dist="38100" dir="2700000" algn="tl">
                  <a:srgbClr val="000000">
                    <a:alpha val="43137"/>
                  </a:srgbClr>
                </a:outerShdw>
              </a:effectLst>
            </a:endParaRPr>
          </a:p>
        </p:txBody>
      </p:sp>
      <p:sp>
        <p:nvSpPr>
          <p:cNvPr id="2" name="Content Placeholder 8">
            <a:extLst>
              <a:ext uri="{FF2B5EF4-FFF2-40B4-BE49-F238E27FC236}">
                <a16:creationId xmlns:a16="http://schemas.microsoft.com/office/drawing/2014/main" id="{2F9D9A81-D489-DE89-538A-9229909A4055}"/>
              </a:ext>
            </a:extLst>
          </p:cNvPr>
          <p:cNvSpPr txBox="1">
            <a:spLocks/>
          </p:cNvSpPr>
          <p:nvPr/>
        </p:nvSpPr>
        <p:spPr bwMode="auto">
          <a:xfrm>
            <a:off x="6215743" y="1538718"/>
            <a:ext cx="3962399" cy="3780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algn="r" rtl="1">
              <a:spcBef>
                <a:spcPts val="0"/>
              </a:spcBef>
              <a:spcAft>
                <a:spcPts val="1200"/>
              </a:spcAft>
            </a:pPr>
            <a:r>
              <a:rPr lang="ar-EG" sz="1800" b="0" kern="0">
                <a:effectLst>
                  <a:outerShdw blurRad="38100" dist="38100" dir="2700000" algn="tl">
                    <a:srgbClr val="000000">
                      <a:alpha val="43137"/>
                    </a:srgbClr>
                  </a:outerShdw>
                </a:effectLst>
              </a:rPr>
              <a:t>وسائل الإعلام الشفوية التقليدية مفيدة لتشجيع الناس على طرح الأسئلة وإبداء التعليقات ، والعمل معا للتوصل إلى توافق في الآراء أو اتخاذ قرار
على سبيل المثال: ينخرط المديرون في "جولات" متكررة ، ويدردشون مع الموظفين للحصول على مدخلات ، والإجابة على أسئلتهم ، وتفسير أحداث واتجاهات العمل المهمة
إذا كنت لا تريد الكثير من الأسئلة أو التفاعل ، فقد تكون الوسائط الشفوية خيارا غير حكيم.</a:t>
            </a:r>
            <a:endParaRPr lang="en-US" sz="2800" b="0" kern="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1489762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556139" y="-185057"/>
            <a:ext cx="5925886" cy="1516550"/>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sz="3200" kern="0" dirty="0">
                <a:solidFill>
                  <a:srgbClr val="FFFFFF"/>
                </a:solidFill>
                <a:latin typeface="Tahoma"/>
              </a:rPr>
              <a:t>وسائل الإعلام المكتوبة</a:t>
            </a:r>
          </a:p>
          <a:p>
            <a:pPr>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Written Media</a:t>
            </a:r>
          </a:p>
          <a:p>
            <a:pPr lvl="0">
              <a:defRPr/>
            </a:pPr>
            <a:endPar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grpSp>
        <p:nvGrpSpPr>
          <p:cNvPr id="7" name="Group 10">
            <a:extLst>
              <a:ext uri="{FF2B5EF4-FFF2-40B4-BE49-F238E27FC236}">
                <a16:creationId xmlns:a16="http://schemas.microsoft.com/office/drawing/2014/main" id="{F88B0AB4-78C9-429B-9CCA-6F5F7154CD4D}"/>
              </a:ext>
            </a:extLst>
          </p:cNvPr>
          <p:cNvGrpSpPr/>
          <p:nvPr/>
        </p:nvGrpSpPr>
        <p:grpSpPr>
          <a:xfrm>
            <a:off x="4256314" y="1448063"/>
            <a:ext cx="6084377" cy="2195348"/>
            <a:chOff x="1241298" y="3304616"/>
            <a:chExt cx="6893799" cy="2447942"/>
          </a:xfrm>
        </p:grpSpPr>
        <p:sp>
          <p:nvSpPr>
            <p:cNvPr id="8" name="AutoShape 9" descr="Stationery">
              <a:extLst>
                <a:ext uri="{FF2B5EF4-FFF2-40B4-BE49-F238E27FC236}">
                  <a16:creationId xmlns:a16="http://schemas.microsoft.com/office/drawing/2014/main" id="{05BCBD7F-C753-F078-776A-5224D52D8B2D}"/>
                </a:ext>
              </a:extLst>
            </p:cNvPr>
            <p:cNvSpPr>
              <a:spLocks noChangeArrowheads="1"/>
            </p:cNvSpPr>
            <p:nvPr/>
          </p:nvSpPr>
          <p:spPr bwMode="auto">
            <a:xfrm>
              <a:off x="1241298" y="3304616"/>
              <a:ext cx="2573727"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Memos</a:t>
              </a:r>
            </a:p>
          </p:txBody>
        </p:sp>
        <p:sp>
          <p:nvSpPr>
            <p:cNvPr id="9" name="AutoShape 10" descr="Stationery">
              <a:extLst>
                <a:ext uri="{FF2B5EF4-FFF2-40B4-BE49-F238E27FC236}">
                  <a16:creationId xmlns:a16="http://schemas.microsoft.com/office/drawing/2014/main" id="{DA77B77B-DBE2-AB0B-8B72-359CA06F2A5F}"/>
                </a:ext>
              </a:extLst>
            </p:cNvPr>
            <p:cNvSpPr>
              <a:spLocks noChangeArrowheads="1"/>
            </p:cNvSpPr>
            <p:nvPr/>
          </p:nvSpPr>
          <p:spPr bwMode="auto">
            <a:xfrm>
              <a:off x="4863120" y="4820567"/>
              <a:ext cx="2941418"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Proposals</a:t>
              </a:r>
            </a:p>
          </p:txBody>
        </p:sp>
        <p:sp>
          <p:nvSpPr>
            <p:cNvPr id="10" name="AutoShape 11" descr="Stationery">
              <a:extLst>
                <a:ext uri="{FF2B5EF4-FFF2-40B4-BE49-F238E27FC236}">
                  <a16:creationId xmlns:a16="http://schemas.microsoft.com/office/drawing/2014/main" id="{447A47A9-AD81-387B-8290-C8622FBC9B43}"/>
                </a:ext>
              </a:extLst>
            </p:cNvPr>
            <p:cNvSpPr>
              <a:spLocks noChangeArrowheads="1"/>
            </p:cNvSpPr>
            <p:nvPr/>
          </p:nvSpPr>
          <p:spPr bwMode="auto">
            <a:xfrm>
              <a:off x="1414680" y="5006351"/>
              <a:ext cx="2866200" cy="56042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Reports</a:t>
              </a:r>
            </a:p>
          </p:txBody>
        </p:sp>
        <p:sp>
          <p:nvSpPr>
            <p:cNvPr id="11" name="AutoShape 12" descr="Stationery">
              <a:extLst>
                <a:ext uri="{FF2B5EF4-FFF2-40B4-BE49-F238E27FC236}">
                  <a16:creationId xmlns:a16="http://schemas.microsoft.com/office/drawing/2014/main" id="{BF7B687A-516A-CAD2-8E0B-48E4FF734D5C}"/>
                </a:ext>
              </a:extLst>
            </p:cNvPr>
            <p:cNvSpPr>
              <a:spLocks noChangeArrowheads="1"/>
            </p:cNvSpPr>
            <p:nvPr/>
          </p:nvSpPr>
          <p:spPr bwMode="auto">
            <a:xfrm>
              <a:off x="5184841" y="3468748"/>
              <a:ext cx="2950256"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4000" b="0" i="0" u="none" strike="noStrike" kern="0" cap="none" spc="0" normalizeH="0" baseline="0" noProof="0">
                  <a:ln>
                    <a:noFill/>
                  </a:ln>
                  <a:solidFill>
                    <a:srgbClr val="000000"/>
                  </a:solidFill>
                  <a:effectLst>
                    <a:outerShdw blurRad="38100" dist="38100" dir="2700000" algn="tl">
                      <a:srgbClr val="000000">
                        <a:alpha val="43137"/>
                      </a:srgbClr>
                    </a:outerShdw>
                  </a:effectLst>
                  <a:uLnTx/>
                  <a:uFillTx/>
                  <a:latin typeface="Arial Black" pitchFamily="34" charset="0"/>
                </a:rPr>
                <a:t>Letters</a:t>
              </a: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grpSp>
      <p:grpSp>
        <p:nvGrpSpPr>
          <p:cNvPr id="2" name="Group 10">
            <a:extLst>
              <a:ext uri="{FF2B5EF4-FFF2-40B4-BE49-F238E27FC236}">
                <a16:creationId xmlns:a16="http://schemas.microsoft.com/office/drawing/2014/main" id="{A42E48AF-B65D-2597-8EB5-516E54B55B18}"/>
              </a:ext>
            </a:extLst>
          </p:cNvPr>
          <p:cNvGrpSpPr/>
          <p:nvPr/>
        </p:nvGrpSpPr>
        <p:grpSpPr>
          <a:xfrm>
            <a:off x="943936" y="3697840"/>
            <a:ext cx="5185346" cy="2195348"/>
            <a:chOff x="1241298" y="3304616"/>
            <a:chExt cx="6842258" cy="2447942"/>
          </a:xfrm>
        </p:grpSpPr>
        <p:sp>
          <p:nvSpPr>
            <p:cNvPr id="3" name="AutoShape 9" descr="Stationery">
              <a:extLst>
                <a:ext uri="{FF2B5EF4-FFF2-40B4-BE49-F238E27FC236}">
                  <a16:creationId xmlns:a16="http://schemas.microsoft.com/office/drawing/2014/main" id="{452A0FFC-8FA5-81FF-C347-4ECA8B2B4C8D}"/>
                </a:ext>
              </a:extLst>
            </p:cNvPr>
            <p:cNvSpPr>
              <a:spLocks noChangeArrowheads="1"/>
            </p:cNvSpPr>
            <p:nvPr/>
          </p:nvSpPr>
          <p:spPr bwMode="auto">
            <a:xfrm>
              <a:off x="1241298" y="3304616"/>
              <a:ext cx="2573727"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ar-EG" sz="4000" kern="0">
                  <a:solidFill>
                    <a:srgbClr val="000000"/>
                  </a:solidFill>
                  <a:effectLst>
                    <a:outerShdw blurRad="38100" dist="38100" dir="2700000" algn="tl">
                      <a:srgbClr val="000000">
                        <a:alpha val="43137"/>
                      </a:srgbClr>
                    </a:outerShdw>
                  </a:effectLst>
                  <a:latin typeface="Arial Black" pitchFamily="34" charset="0"/>
                </a:rPr>
                <a:t>المذكرات</a:t>
              </a: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
          <p:nvSpPr>
            <p:cNvPr id="4" name="AutoShape 10" descr="Stationery">
              <a:extLst>
                <a:ext uri="{FF2B5EF4-FFF2-40B4-BE49-F238E27FC236}">
                  <a16:creationId xmlns:a16="http://schemas.microsoft.com/office/drawing/2014/main" id="{6E1E6613-BECD-CF15-411F-97DE3862D7F2}"/>
                </a:ext>
              </a:extLst>
            </p:cNvPr>
            <p:cNvSpPr>
              <a:spLocks noChangeArrowheads="1"/>
            </p:cNvSpPr>
            <p:nvPr/>
          </p:nvSpPr>
          <p:spPr bwMode="auto">
            <a:xfrm>
              <a:off x="4863120" y="4820567"/>
              <a:ext cx="2941418"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ar-EG" sz="4000" kern="0">
                  <a:solidFill>
                    <a:srgbClr val="000000"/>
                  </a:solidFill>
                  <a:effectLst>
                    <a:outerShdw blurRad="38100" dist="38100" dir="2700000" algn="tl">
                      <a:srgbClr val="000000">
                        <a:alpha val="43137"/>
                      </a:srgbClr>
                    </a:outerShdw>
                  </a:effectLst>
                  <a:latin typeface="Arial Black" pitchFamily="34" charset="0"/>
                </a:rPr>
                <a:t>مقترحات</a:t>
              </a: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
          <p:nvSpPr>
            <p:cNvPr id="5" name="AutoShape 11" descr="Stationery">
              <a:extLst>
                <a:ext uri="{FF2B5EF4-FFF2-40B4-BE49-F238E27FC236}">
                  <a16:creationId xmlns:a16="http://schemas.microsoft.com/office/drawing/2014/main" id="{85444ACB-5ADB-3FC8-912D-E896BF7CF019}"/>
                </a:ext>
              </a:extLst>
            </p:cNvPr>
            <p:cNvSpPr>
              <a:spLocks noChangeArrowheads="1"/>
            </p:cNvSpPr>
            <p:nvPr/>
          </p:nvSpPr>
          <p:spPr bwMode="auto">
            <a:xfrm>
              <a:off x="1414680" y="5006351"/>
              <a:ext cx="2866200" cy="56042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ar-EG" sz="4000" kern="0">
                  <a:solidFill>
                    <a:srgbClr val="000000"/>
                  </a:solidFill>
                  <a:effectLst>
                    <a:outerShdw blurRad="38100" dist="38100" dir="2700000" algn="tl">
                      <a:srgbClr val="000000">
                        <a:alpha val="43137"/>
                      </a:srgbClr>
                    </a:outerShdw>
                  </a:effectLst>
                  <a:latin typeface="Arial Black" pitchFamily="34" charset="0"/>
                </a:rPr>
                <a:t>التقارير</a:t>
              </a: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
          <p:nvSpPr>
            <p:cNvPr id="12" name="AutoShape 12" descr="Stationery">
              <a:extLst>
                <a:ext uri="{FF2B5EF4-FFF2-40B4-BE49-F238E27FC236}">
                  <a16:creationId xmlns:a16="http://schemas.microsoft.com/office/drawing/2014/main" id="{CEC0F80E-7D45-2B70-A95F-B6F5AE727CA7}"/>
                </a:ext>
              </a:extLst>
            </p:cNvPr>
            <p:cNvSpPr>
              <a:spLocks noChangeArrowheads="1"/>
            </p:cNvSpPr>
            <p:nvPr/>
          </p:nvSpPr>
          <p:spPr bwMode="auto">
            <a:xfrm>
              <a:off x="5133300" y="3473358"/>
              <a:ext cx="2950256" cy="931991"/>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ar-EG" sz="4000" kern="0">
                  <a:solidFill>
                    <a:srgbClr val="000000"/>
                  </a:solidFill>
                  <a:effectLst>
                    <a:outerShdw blurRad="38100" dist="38100" dir="2700000" algn="tl">
                      <a:srgbClr val="000000">
                        <a:alpha val="43137"/>
                      </a:srgbClr>
                    </a:outerShdw>
                  </a:effectLst>
                  <a:latin typeface="Arial Black" pitchFamily="34" charset="0"/>
                </a:rPr>
                <a:t>رسائل</a:t>
              </a: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grpSp>
    </p:spTree>
    <p:custDataLst>
      <p:tags r:id="rId1"/>
    </p:custDataLst>
    <p:extLst>
      <p:ext uri="{BB962C8B-B14F-4D97-AF65-F5344CB8AC3E}">
        <p14:creationId xmlns:p14="http://schemas.microsoft.com/office/powerpoint/2010/main" val="29826717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037667" y="641939"/>
            <a:ext cx="7082726" cy="628922"/>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sz="4800" kern="0" dirty="0">
                <a:solidFill>
                  <a:schemeClr val="tx1"/>
                </a:solidFill>
                <a:latin typeface="Tahoma"/>
              </a:rPr>
              <a:t>وسائل الإعلام المكتوبة</a:t>
            </a:r>
          </a:p>
          <a:p>
            <a:pPr>
              <a:defRPr/>
            </a:pPr>
            <a:r>
              <a:rPr kumimoji="0" lang="en-US" sz="3600" b="1" i="0" u="none" strike="noStrike" kern="0" cap="none" spc="0" normalizeH="0" baseline="0" noProof="0" dirty="0">
                <a:ln>
                  <a:noFill/>
                </a:ln>
                <a:solidFill>
                  <a:schemeClr val="tx1"/>
                </a:solidFill>
                <a:effectLst>
                  <a:outerShdw blurRad="38100" dist="38100" dir="2700000" algn="tl">
                    <a:srgbClr val="C0C0C0"/>
                  </a:outerShdw>
                </a:effectLst>
                <a:uLnTx/>
                <a:uFillTx/>
                <a:latin typeface="Tahoma"/>
                <a:ea typeface="+mj-ea"/>
                <a:cs typeface="+mj-cs"/>
              </a:rPr>
              <a:t>Written Media</a:t>
            </a:r>
          </a:p>
          <a:p>
            <a:pPr lvl="0">
              <a:defRPr/>
            </a:pPr>
            <a:endParaRPr kumimoji="0" lang="en-US" sz="4800" b="1" i="0" u="none" strike="noStrike" kern="0" cap="none" spc="0" normalizeH="0" baseline="0" noProof="0" dirty="0">
              <a:ln>
                <a:noFill/>
              </a:ln>
              <a:solidFill>
                <a:schemeClr val="tx1"/>
              </a:solidFill>
              <a:effectLst>
                <a:outerShdw blurRad="38100" dist="38100" dir="2700000" algn="tl">
                  <a:srgbClr val="C0C0C0"/>
                </a:outerShdw>
              </a:effectLst>
              <a:uLnTx/>
              <a:uFillTx/>
              <a:latin typeface="Tahoma"/>
              <a:ea typeface="+mj-ea"/>
              <a:cs typeface="+mj-cs"/>
            </a:endParaRPr>
          </a:p>
        </p:txBody>
      </p:sp>
      <p:sp>
        <p:nvSpPr>
          <p:cNvPr id="13" name="TextBox 12">
            <a:extLst>
              <a:ext uri="{FF2B5EF4-FFF2-40B4-BE49-F238E27FC236}">
                <a16:creationId xmlns:a16="http://schemas.microsoft.com/office/drawing/2014/main" id="{7385AD5A-4AFB-1944-9961-DC7F449B4C9A}"/>
              </a:ext>
            </a:extLst>
          </p:cNvPr>
          <p:cNvSpPr txBox="1"/>
          <p:nvPr/>
        </p:nvSpPr>
        <p:spPr>
          <a:xfrm>
            <a:off x="1272024" y="1382286"/>
            <a:ext cx="4027715" cy="4093428"/>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altLang="ja-JP" sz="1600" kern="0" dirty="0">
                <a:solidFill>
                  <a:srgbClr val="000000"/>
                </a:solidFill>
                <a:effectLst>
                  <a:outerShdw blurRad="38100" dist="38100" dir="2700000" algn="tl">
                    <a:srgbClr val="000000">
                      <a:alpha val="43137"/>
                    </a:srgbClr>
                  </a:outerShdw>
                </a:effectLst>
                <a:latin typeface="Arial Black" pitchFamily="34" charset="0"/>
              </a:rPr>
              <a:t>Written messages increase your control, help you reach dispersed audiences, and minimize distortion.</a:t>
            </a:r>
            <a:endParaRPr lang="en-US" sz="1600" kern="0" dirty="0">
              <a:solidFill>
                <a:srgbClr val="000000"/>
              </a:solidFill>
              <a:effectLst>
                <a:outerShdw blurRad="38100" dist="38100" dir="2700000" algn="tl">
                  <a:srgbClr val="000000">
                    <a:alpha val="43137"/>
                  </a:srgbClr>
                </a:outerShdw>
              </a:effectLst>
              <a:latin typeface="Arial Black" pitchFamily="34" charset="0"/>
            </a:endParaRPr>
          </a:p>
          <a:p>
            <a:pPr marL="457200" indent="-457200">
              <a:lnSpc>
                <a:spcPct val="150000"/>
              </a:lnSpc>
              <a:buFont typeface="Wingdings" panose="05000000000000000000" pitchFamily="2" charset="2"/>
              <a:buChar char="q"/>
            </a:pPr>
            <a:r>
              <a:rPr lang="en-US" altLang="ja-JP" sz="1600" kern="0" dirty="0">
                <a:solidFill>
                  <a:srgbClr val="000000"/>
                </a:solidFill>
                <a:effectLst>
                  <a:outerShdw blurRad="38100" dist="38100" dir="2700000" algn="tl">
                    <a:srgbClr val="000000">
                      <a:alpha val="43137"/>
                    </a:srgbClr>
                  </a:outerShdw>
                </a:effectLst>
                <a:latin typeface="Arial Black" pitchFamily="34" charset="0"/>
              </a:rPr>
              <a:t>The disadvantages of written media include the difficulty of feedback, lack of nonverbal cues, and extra time and skill sometimes required to prepare written messages.</a:t>
            </a:r>
          </a:p>
          <a:p>
            <a:endParaRPr lang="en-GB"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1708E077-C9D2-2FFB-B1E1-7DF648713785}"/>
              </a:ext>
            </a:extLst>
          </p:cNvPr>
          <p:cNvSpPr txBox="1"/>
          <p:nvPr/>
        </p:nvSpPr>
        <p:spPr>
          <a:xfrm>
            <a:off x="6012973" y="1536439"/>
            <a:ext cx="4027715" cy="3274294"/>
          </a:xfrm>
          <a:prstGeom prst="rect">
            <a:avLst/>
          </a:prstGeom>
          <a:noFill/>
        </p:spPr>
        <p:txBody>
          <a:bodyPr wrap="square">
            <a:spAutoFit/>
          </a:bodyPr>
          <a:lstStyle/>
          <a:p>
            <a:pPr marL="457200" indent="-457200" algn="r" rtl="1">
              <a:lnSpc>
                <a:spcPct val="150000"/>
              </a:lnSpc>
              <a:buFont typeface="Wingdings" panose="05000000000000000000" pitchFamily="2" charset="2"/>
              <a:buChar char="q"/>
            </a:pPr>
            <a:r>
              <a:rPr lang="ar-EG" altLang="ja-JP" sz="2000" kern="0">
                <a:solidFill>
                  <a:srgbClr val="000000"/>
                </a:solidFill>
                <a:effectLst>
                  <a:outerShdw blurRad="38100" dist="38100" dir="2700000" algn="tl">
                    <a:srgbClr val="000000">
                      <a:alpha val="43137"/>
                    </a:srgbClr>
                  </a:outerShdw>
                </a:effectLst>
                <a:latin typeface="Arial Black" pitchFamily="34" charset="0"/>
              </a:rPr>
              <a:t>تزيد الرسائل المكتوبة من قدرتك على التحكم وتساعدك على الوصول إلى الجماهير المشتتة وتقليل التشويه.
تشمل عيوب الوسائط المكتوبة صعوبة التغذية الراجعة ، ونقص الإشارات غير اللفظية ، والوقت الإضافي والمهارة المطلوبة أحيانا لإعداد الرسائل المكتوبة.</a:t>
            </a:r>
            <a:endParaRPr lang="en-GB" sz="2400"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465236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6A4BAF4-932C-F981-7EA4-62CE9AB51EEC}"/>
              </a:ext>
            </a:extLst>
          </p:cNvPr>
          <p:cNvSpPr txBox="1">
            <a:spLocks/>
          </p:cNvSpPr>
          <p:nvPr/>
        </p:nvSpPr>
        <p:spPr bwMode="auto">
          <a:xfrm>
            <a:off x="3335811" y="523936"/>
            <a:ext cx="5617069" cy="654466"/>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chemeClr val="tx1"/>
                </a:solidFill>
                <a:effectLst>
                  <a:outerShdw blurRad="38100" dist="38100" dir="2700000" algn="tl">
                    <a:srgbClr val="C0C0C0"/>
                  </a:outerShdw>
                </a:effectLst>
                <a:uLnTx/>
                <a:uFillTx/>
                <a:latin typeface="Tahoma"/>
                <a:ea typeface="+mj-ea"/>
                <a:cs typeface="+mj-cs"/>
              </a:rPr>
              <a:t>Written Media</a:t>
            </a:r>
          </a:p>
        </p:txBody>
      </p:sp>
      <p:sp>
        <p:nvSpPr>
          <p:cNvPr id="11" name="TextBox 10">
            <a:extLst>
              <a:ext uri="{FF2B5EF4-FFF2-40B4-BE49-F238E27FC236}">
                <a16:creationId xmlns:a16="http://schemas.microsoft.com/office/drawing/2014/main" id="{E8002E68-E5E9-9B33-98B2-88D3276425F2}"/>
              </a:ext>
            </a:extLst>
          </p:cNvPr>
          <p:cNvSpPr txBox="1"/>
          <p:nvPr/>
        </p:nvSpPr>
        <p:spPr>
          <a:xfrm>
            <a:off x="1323531" y="1470853"/>
            <a:ext cx="4381982" cy="2339102"/>
          </a:xfrm>
          <a:prstGeom prst="rect">
            <a:avLst/>
          </a:prstGeom>
          <a:noFill/>
        </p:spPr>
        <p:txBody>
          <a:bodyPr wrap="square">
            <a:spAutoFit/>
          </a:bodyPr>
          <a:lstStyle/>
          <a:p>
            <a:pPr eaLnBrk="0" fontAlgn="base" hangingPunct="0">
              <a:spcBef>
                <a:spcPct val="30000"/>
              </a:spcBef>
              <a:spcAft>
                <a:spcPct val="0"/>
              </a:spcAft>
              <a:defRPr/>
            </a:pPr>
            <a:r>
              <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a typeface="+mn-ea"/>
                <a:cs typeface="+mn-cs"/>
              </a:rPr>
              <a:t>Memos</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ja-JP" sz="2000" dirty="0">
                <a:solidFill>
                  <a:srgbClr val="000000"/>
                </a:solidFill>
                <a:latin typeface="Times New Roman" pitchFamily="18" charset="0"/>
                <a:ea typeface="ＭＳ Ｐゴシック" panose="020B0600070205080204" pitchFamily="34" charset="-128"/>
              </a:rPr>
              <a:t>are brief printed documents. Traditionally, they were used for the routine, day-to-day exchange of information within an organization. In many organizations, </a:t>
            </a:r>
            <a:r>
              <a:rPr lang="en-US" altLang="ja-JP" sz="2000" b="1" dirty="0">
                <a:solidFill>
                  <a:srgbClr val="000000"/>
                </a:solidFill>
                <a:latin typeface="Times New Roman" pitchFamily="18" charset="0"/>
                <a:ea typeface="ＭＳ Ｐゴシック" panose="020B0600070205080204" pitchFamily="34" charset="-128"/>
              </a:rPr>
              <a:t>electronic media</a:t>
            </a:r>
            <a:r>
              <a:rPr lang="en-US" altLang="ja-JP" sz="2000" dirty="0">
                <a:solidFill>
                  <a:srgbClr val="000000"/>
                </a:solidFill>
                <a:latin typeface="Times New Roman" pitchFamily="18" charset="0"/>
                <a:ea typeface="ＭＳ Ｐゴシック" panose="020B0600070205080204" pitchFamily="34" charset="-128"/>
              </a:rPr>
              <a:t> have replaced </a:t>
            </a:r>
            <a:r>
              <a:rPr lang="en-US" altLang="ja-JP" sz="2000" b="1" dirty="0">
                <a:solidFill>
                  <a:srgbClr val="000000"/>
                </a:solidFill>
                <a:latin typeface="Times New Roman" pitchFamily="18" charset="0"/>
                <a:ea typeface="ＭＳ Ｐゴシック" panose="020B0600070205080204" pitchFamily="34" charset="-128"/>
              </a:rPr>
              <a:t>paper memos. </a:t>
            </a:r>
          </a:p>
        </p:txBody>
      </p:sp>
      <p:sp>
        <p:nvSpPr>
          <p:cNvPr id="12" name="AutoShape 12" descr="Stationery">
            <a:extLst>
              <a:ext uri="{FF2B5EF4-FFF2-40B4-BE49-F238E27FC236}">
                <a16:creationId xmlns:a16="http://schemas.microsoft.com/office/drawing/2014/main" id="{FB35001D-A034-3290-DF7D-A8EF49AA244F}"/>
              </a:ext>
            </a:extLst>
          </p:cNvPr>
          <p:cNvSpPr>
            <a:spLocks noChangeArrowheads="1"/>
          </p:cNvSpPr>
          <p:nvPr/>
        </p:nvSpPr>
        <p:spPr bwMode="auto">
          <a:xfrm>
            <a:off x="1323531" y="4384407"/>
            <a:ext cx="2012280" cy="529949"/>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
        <p:nvSpPr>
          <p:cNvPr id="19" name="AutoShape 12" descr="Stationery">
            <a:extLst>
              <a:ext uri="{FF2B5EF4-FFF2-40B4-BE49-F238E27FC236}">
                <a16:creationId xmlns:a16="http://schemas.microsoft.com/office/drawing/2014/main" id="{5C806E58-28DC-D5B4-991A-CEEB1BFD09B9}"/>
              </a:ext>
            </a:extLst>
          </p:cNvPr>
          <p:cNvSpPr>
            <a:spLocks noChangeArrowheads="1"/>
          </p:cNvSpPr>
          <p:nvPr/>
        </p:nvSpPr>
        <p:spPr bwMode="auto">
          <a:xfrm>
            <a:off x="1323531" y="3911614"/>
            <a:ext cx="5512698" cy="147553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eaLnBrk="0" fontAlgn="base" hangingPunct="0">
              <a:spcBef>
                <a:spcPct val="0"/>
              </a:spcBef>
              <a:spcAft>
                <a:spcPct val="0"/>
              </a:spcAft>
              <a:defRPr/>
            </a:pPr>
            <a:r>
              <a:rPr lang="en-US" sz="2000" kern="0" dirty="0">
                <a:solidFill>
                  <a:srgbClr val="000000"/>
                </a:solidFill>
                <a:effectLst>
                  <a:outerShdw blurRad="38100" dist="38100" dir="2700000" algn="tl">
                    <a:srgbClr val="000000">
                      <a:alpha val="43137"/>
                    </a:srgbClr>
                  </a:outerShdw>
                </a:effectLst>
                <a:latin typeface="Arial Black" pitchFamily="34" charset="0"/>
              </a:rPr>
              <a:t>Letters</a:t>
            </a:r>
          </a:p>
          <a:p>
            <a:pPr marL="0" marR="0" lvl="0" indent="0" defTabSz="914400" eaLnBrk="0" fontAlgn="base" latinLnBrk="0" hangingPunct="0">
              <a:lnSpc>
                <a:spcPct val="100000"/>
              </a:lnSpc>
              <a:spcBef>
                <a:spcPct val="0"/>
              </a:spcBef>
              <a:spcAft>
                <a:spcPct val="0"/>
              </a:spcAft>
              <a:buClrTx/>
              <a:buSzTx/>
              <a:buFontTx/>
              <a:buNone/>
              <a:tabLst/>
              <a:defRPr/>
            </a:pPr>
            <a:r>
              <a:rPr lang="en-US" altLang="ja-JP" sz="2000" dirty="0">
                <a:solidFill>
                  <a:srgbClr val="000000"/>
                </a:solidFill>
                <a:latin typeface="Times New Roman" pitchFamily="18" charset="0"/>
                <a:ea typeface="ＭＳ Ｐゴシック" panose="020B0600070205080204" pitchFamily="34" charset="-128"/>
              </a:rPr>
              <a:t>are brief written messages sent to recipients </a:t>
            </a:r>
            <a:endParaRPr lang="ar-EG" altLang="ja-JP" sz="2000" dirty="0">
              <a:solidFill>
                <a:srgbClr val="000000"/>
              </a:solidFill>
              <a:latin typeface="Times New Roman" pitchFamily="18" charset="0"/>
              <a:ea typeface="ＭＳ Ｐゴシック" panose="020B0600070205080204" pitchFamily="34" charset="-128"/>
            </a:endParaRPr>
          </a:p>
          <a:p>
            <a:pPr marL="0" marR="0" lvl="0" indent="0" defTabSz="914400" eaLnBrk="0" fontAlgn="base" latinLnBrk="0" hangingPunct="0">
              <a:lnSpc>
                <a:spcPct val="100000"/>
              </a:lnSpc>
              <a:spcBef>
                <a:spcPct val="0"/>
              </a:spcBef>
              <a:spcAft>
                <a:spcPct val="0"/>
              </a:spcAft>
              <a:buClrTx/>
              <a:buSzTx/>
              <a:buFontTx/>
              <a:buNone/>
              <a:tabLst/>
              <a:defRPr/>
            </a:pPr>
            <a:r>
              <a:rPr lang="en-US" altLang="ja-JP" sz="2000" dirty="0">
                <a:solidFill>
                  <a:srgbClr val="000000"/>
                </a:solidFill>
                <a:latin typeface="Times New Roman" pitchFamily="18" charset="0"/>
                <a:ea typeface="ＭＳ Ｐゴシック" panose="020B0600070205080204" pitchFamily="34" charset="-128"/>
              </a:rPr>
              <a:t>Outside</a:t>
            </a:r>
            <a:r>
              <a:rPr lang="ar-EG" altLang="ja-JP" sz="2000" dirty="0">
                <a:solidFill>
                  <a:srgbClr val="000000"/>
                </a:solidFill>
                <a:latin typeface="Times New Roman" pitchFamily="18" charset="0"/>
                <a:ea typeface="ＭＳ Ｐゴシック" panose="020B0600070205080204" pitchFamily="34" charset="-128"/>
              </a:rPr>
              <a:t> </a:t>
            </a:r>
            <a:r>
              <a:rPr lang="en-US" altLang="ja-JP" sz="2000" dirty="0">
                <a:solidFill>
                  <a:srgbClr val="000000"/>
                </a:solidFill>
                <a:latin typeface="Times New Roman" pitchFamily="18" charset="0"/>
                <a:ea typeface="ＭＳ Ｐゴシック" panose="020B0600070205080204" pitchFamily="34" charset="-128"/>
              </a:rPr>
              <a:t>the organization.</a:t>
            </a:r>
            <a:endParaRPr lang="en-US" sz="2000" dirty="0">
              <a:solidFill>
                <a:srgbClr val="000000"/>
              </a:solidFill>
              <a:latin typeface="Times New Roman" pitchFamily="18" charset="0"/>
              <a:ea typeface="ＭＳ Ｐゴシック" panose="020B0600070205080204" pitchFamily="34" charset="-128"/>
            </a:endParaRPr>
          </a:p>
        </p:txBody>
      </p:sp>
      <p:sp>
        <p:nvSpPr>
          <p:cNvPr id="2" name="TextBox 1">
            <a:extLst>
              <a:ext uri="{FF2B5EF4-FFF2-40B4-BE49-F238E27FC236}">
                <a16:creationId xmlns:a16="http://schemas.microsoft.com/office/drawing/2014/main" id="{2D8467B9-9265-7CCB-36DC-CBDD4A2AD314}"/>
              </a:ext>
            </a:extLst>
          </p:cNvPr>
          <p:cNvSpPr txBox="1"/>
          <p:nvPr/>
        </p:nvSpPr>
        <p:spPr>
          <a:xfrm>
            <a:off x="6169937" y="1449336"/>
            <a:ext cx="4381982" cy="1723549"/>
          </a:xfrm>
          <a:prstGeom prst="rect">
            <a:avLst/>
          </a:prstGeom>
          <a:noFill/>
        </p:spPr>
        <p:txBody>
          <a:bodyPr wrap="square">
            <a:spAutoFit/>
          </a:bodyPr>
          <a:lstStyle/>
          <a:p>
            <a:pPr algn="r" rtl="1" eaLnBrk="0" fontAlgn="base" hangingPunct="0">
              <a:spcBef>
                <a:spcPct val="30000"/>
              </a:spcBef>
              <a:spcAft>
                <a:spcPct val="0"/>
              </a:spcAft>
              <a:defRPr/>
            </a:pPr>
            <a:r>
              <a:rPr lang="ar-EG" sz="2000" kern="0">
                <a:solidFill>
                  <a:srgbClr val="000000"/>
                </a:solidFill>
                <a:effectLst>
                  <a:outerShdw blurRad="38100" dist="38100" dir="2700000" algn="tl">
                    <a:srgbClr val="000000">
                      <a:alpha val="43137"/>
                    </a:srgbClr>
                  </a:outerShdw>
                </a:effectLst>
                <a:latin typeface="Arial Black" pitchFamily="34" charset="0"/>
              </a:rPr>
              <a:t>المذكرات
هي وثائق مطبوعة موجزة. تقليديا ، تم استخدامها للتبادل الروتيني اليومي للمعلومات داخل المنظمة. في العديد من المنظمات ، حلت الوسائط الإلكترونية محل المذكرات الورقية.</a:t>
            </a:r>
            <a:endParaRPr lang="en-US" altLang="ja-JP" sz="2000" b="1" dirty="0">
              <a:solidFill>
                <a:srgbClr val="000000"/>
              </a:solidFill>
              <a:latin typeface="Times New Roman" pitchFamily="18" charset="0"/>
              <a:ea typeface="ＭＳ Ｐゴシック" panose="020B0600070205080204" pitchFamily="34" charset="-128"/>
            </a:endParaRPr>
          </a:p>
        </p:txBody>
      </p:sp>
      <p:sp>
        <p:nvSpPr>
          <p:cNvPr id="4" name="AutoShape 12" descr="Stationery">
            <a:extLst>
              <a:ext uri="{FF2B5EF4-FFF2-40B4-BE49-F238E27FC236}">
                <a16:creationId xmlns:a16="http://schemas.microsoft.com/office/drawing/2014/main" id="{4724729C-8758-7ED8-7CC0-7BAACD4BEC00}"/>
              </a:ext>
            </a:extLst>
          </p:cNvPr>
          <p:cNvSpPr>
            <a:spLocks noChangeArrowheads="1"/>
          </p:cNvSpPr>
          <p:nvPr/>
        </p:nvSpPr>
        <p:spPr bwMode="auto">
          <a:xfrm>
            <a:off x="5976257" y="3933131"/>
            <a:ext cx="4735287" cy="1475533"/>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r" rtl="1" eaLnBrk="0" fontAlgn="base" hangingPunct="0">
              <a:spcBef>
                <a:spcPct val="0"/>
              </a:spcBef>
              <a:spcAft>
                <a:spcPct val="0"/>
              </a:spcAft>
              <a:defRPr/>
            </a:pPr>
            <a:r>
              <a:rPr lang="ar-EG" sz="2000" kern="0">
                <a:solidFill>
                  <a:srgbClr val="000000"/>
                </a:solidFill>
                <a:effectLst>
                  <a:outerShdw blurRad="38100" dist="38100" dir="2700000" algn="tl">
                    <a:srgbClr val="000000">
                      <a:alpha val="43137"/>
                    </a:srgbClr>
                  </a:outerShdw>
                </a:effectLst>
                <a:latin typeface="Arial Black" pitchFamily="34" charset="0"/>
              </a:rPr>
              <a:t>رسائل
هي رسائل مكتوبة موجزة يتم إرسالها إلى المستلمين 
خارج المنظمة.</a:t>
            </a:r>
            <a:endParaRPr lang="en-US" sz="2000" dirty="0">
              <a:solidFill>
                <a:srgbClr val="000000"/>
              </a:solidFill>
              <a:latin typeface="Times New Roman" pitchFamily="18" charset="0"/>
              <a:ea typeface="ＭＳ Ｐゴシック" panose="020B0600070205080204" pitchFamily="34" charset="-128"/>
            </a:endParaRPr>
          </a:p>
        </p:txBody>
      </p:sp>
    </p:spTree>
    <p:custDataLst>
      <p:tags r:id="rId1"/>
    </p:custDataLst>
    <p:extLst>
      <p:ext uri="{BB962C8B-B14F-4D97-AF65-F5344CB8AC3E}">
        <p14:creationId xmlns:p14="http://schemas.microsoft.com/office/powerpoint/2010/main" val="1133165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1" descr="Stationery">
            <a:extLst>
              <a:ext uri="{FF2B5EF4-FFF2-40B4-BE49-F238E27FC236}">
                <a16:creationId xmlns:a16="http://schemas.microsoft.com/office/drawing/2014/main" id="{288E84B2-6E9E-08E8-1E2E-B96B02AB7F9A}"/>
              </a:ext>
            </a:extLst>
          </p:cNvPr>
          <p:cNvSpPr>
            <a:spLocks noChangeArrowheads="1"/>
          </p:cNvSpPr>
          <p:nvPr/>
        </p:nvSpPr>
        <p:spPr bwMode="auto">
          <a:xfrm>
            <a:off x="7848537" y="1440663"/>
            <a:ext cx="2482006" cy="975966"/>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0" fontAlgn="base" hangingPunct="0">
              <a:spcBef>
                <a:spcPct val="0"/>
              </a:spcBef>
              <a:spcAft>
                <a:spcPct val="0"/>
              </a:spcAft>
            </a:pPr>
            <a:r>
              <a:rPr lang="ar-EG" sz="2800" kern="0" dirty="0">
                <a:solidFill>
                  <a:srgbClr val="000000"/>
                </a:solidFill>
                <a:effectLst>
                  <a:outerShdw blurRad="38100" dist="38100" dir="2700000" algn="tl">
                    <a:srgbClr val="000000">
                      <a:alpha val="43137"/>
                    </a:srgbClr>
                  </a:outerShdw>
                </a:effectLst>
                <a:latin typeface="Arial Black" pitchFamily="34" charset="0"/>
              </a:rPr>
              <a:t>التقارير و 
مقترحات</a:t>
            </a:r>
            <a:endPar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
        <p:nvSpPr>
          <p:cNvPr id="8" name="AutoShape 11" descr="Stationery">
            <a:extLst>
              <a:ext uri="{FF2B5EF4-FFF2-40B4-BE49-F238E27FC236}">
                <a16:creationId xmlns:a16="http://schemas.microsoft.com/office/drawing/2014/main" id="{D92AC12D-9554-1855-3708-65C11AE585D5}"/>
              </a:ext>
            </a:extLst>
          </p:cNvPr>
          <p:cNvSpPr>
            <a:spLocks noChangeArrowheads="1"/>
          </p:cNvSpPr>
          <p:nvPr/>
        </p:nvSpPr>
        <p:spPr bwMode="auto">
          <a:xfrm>
            <a:off x="1513116" y="2519673"/>
            <a:ext cx="4397828" cy="2188767"/>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1400" i="0" u="none" strike="noStrike" kern="0" cap="none" spc="0" normalizeH="0" baseline="0" noProof="0" dirty="0">
                <a:ln>
                  <a:noFill/>
                </a:ln>
                <a:solidFill>
                  <a:srgbClr val="000000"/>
                </a:solidFill>
                <a:uLnTx/>
                <a:uFillTx/>
                <a:latin typeface="Arial Black" pitchFamily="34" charset="0"/>
              </a:rPr>
              <a:t>are usually longer than memos </a:t>
            </a:r>
          </a:p>
          <a:p>
            <a:pPr marL="0" marR="0" lvl="0" indent="0" defTabSz="914400" eaLnBrk="0" fontAlgn="base" latinLnBrk="0" hangingPunct="0">
              <a:lnSpc>
                <a:spcPct val="100000"/>
              </a:lnSpc>
              <a:spcBef>
                <a:spcPct val="0"/>
              </a:spcBef>
              <a:spcAft>
                <a:spcPct val="0"/>
              </a:spcAft>
              <a:buClrTx/>
              <a:buSzTx/>
              <a:buFontTx/>
              <a:buNone/>
              <a:tabLst/>
              <a:defRPr/>
            </a:pPr>
            <a:r>
              <a:rPr kumimoji="0" lang="en-US" sz="1400" i="0" u="none" strike="noStrike" kern="0" cap="none" spc="0" normalizeH="0" baseline="0" noProof="0" dirty="0">
                <a:ln>
                  <a:noFill/>
                </a:ln>
                <a:solidFill>
                  <a:srgbClr val="000000"/>
                </a:solidFill>
                <a:uLnTx/>
                <a:uFillTx/>
                <a:latin typeface="Arial Black" pitchFamily="34" charset="0"/>
              </a:rPr>
              <a:t>and letters, although both can be</a:t>
            </a:r>
          </a:p>
          <a:p>
            <a:pPr marL="0" marR="0" lvl="0" indent="0" defTabSz="914400" eaLnBrk="0" fontAlgn="base" latinLnBrk="0" hangingPunct="0">
              <a:lnSpc>
                <a:spcPct val="100000"/>
              </a:lnSpc>
              <a:spcBef>
                <a:spcPct val="0"/>
              </a:spcBef>
              <a:spcAft>
                <a:spcPct val="0"/>
              </a:spcAft>
              <a:buClrTx/>
              <a:buSzTx/>
              <a:buFontTx/>
              <a:buNone/>
              <a:tabLst/>
              <a:defRPr/>
            </a:pPr>
            <a:r>
              <a:rPr kumimoji="0" lang="en-US" sz="1400" i="0" u="none" strike="noStrike" kern="0" cap="none" spc="0" normalizeH="0" baseline="0" noProof="0" dirty="0">
                <a:ln>
                  <a:noFill/>
                </a:ln>
                <a:solidFill>
                  <a:srgbClr val="000000"/>
                </a:solidFill>
                <a:uLnTx/>
                <a:uFillTx/>
                <a:latin typeface="Arial Black" pitchFamily="34" charset="0"/>
              </a:rPr>
              <a:t> created in memo or letter format.</a:t>
            </a:r>
          </a:p>
          <a:p>
            <a:pPr marL="0" marR="0" lvl="0" indent="0" defTabSz="914400" eaLnBrk="0" fontAlgn="base" latinLnBrk="0" hangingPunct="0">
              <a:lnSpc>
                <a:spcPct val="100000"/>
              </a:lnSpc>
              <a:spcBef>
                <a:spcPct val="0"/>
              </a:spcBef>
              <a:spcAft>
                <a:spcPct val="0"/>
              </a:spcAft>
              <a:buClrTx/>
              <a:buSzTx/>
              <a:buFontTx/>
              <a:buNone/>
              <a:tabLst/>
              <a:defRPr/>
            </a:pPr>
            <a:r>
              <a:rPr kumimoji="0" lang="en-US" sz="1400" i="0" u="none" strike="noStrike" kern="0" cap="none" spc="0" normalizeH="0" baseline="0" noProof="0" dirty="0">
                <a:ln>
                  <a:noFill/>
                </a:ln>
                <a:solidFill>
                  <a:srgbClr val="000000"/>
                </a:solidFill>
                <a:uLnTx/>
                <a:uFillTx/>
                <a:latin typeface="Arial Black" pitchFamily="34" charset="0"/>
              </a:rPr>
              <a:t> These documents come in a </a:t>
            </a:r>
          </a:p>
          <a:p>
            <a:pPr marL="0" marR="0" lvl="0" indent="0" defTabSz="914400" eaLnBrk="0" fontAlgn="base" latinLnBrk="0" hangingPunct="0">
              <a:lnSpc>
                <a:spcPct val="100000"/>
              </a:lnSpc>
              <a:spcBef>
                <a:spcPct val="0"/>
              </a:spcBef>
              <a:spcAft>
                <a:spcPct val="0"/>
              </a:spcAft>
              <a:buClrTx/>
              <a:buSzTx/>
              <a:buFontTx/>
              <a:buNone/>
              <a:tabLst/>
              <a:defRPr/>
            </a:pPr>
            <a:r>
              <a:rPr kumimoji="0" lang="en-US" sz="1400" i="0" u="none" strike="noStrike" kern="0" cap="none" spc="0" normalizeH="0" baseline="0" noProof="0" dirty="0">
                <a:ln>
                  <a:noFill/>
                </a:ln>
                <a:solidFill>
                  <a:srgbClr val="000000"/>
                </a:solidFill>
                <a:uLnTx/>
                <a:uFillTx/>
                <a:latin typeface="Arial Black" pitchFamily="34" charset="0"/>
              </a:rPr>
              <a:t>variety of lengths,</a:t>
            </a:r>
          </a:p>
          <a:p>
            <a:pPr marL="0" marR="0" lvl="0" indent="0" defTabSz="914400" eaLnBrk="0" fontAlgn="base" latinLnBrk="0" hangingPunct="0">
              <a:lnSpc>
                <a:spcPct val="100000"/>
              </a:lnSpc>
              <a:spcBef>
                <a:spcPct val="0"/>
              </a:spcBef>
              <a:spcAft>
                <a:spcPct val="0"/>
              </a:spcAft>
              <a:buClrTx/>
              <a:buSzTx/>
              <a:buFontTx/>
              <a:buNone/>
              <a:tabLst/>
              <a:defRPr/>
            </a:pPr>
            <a:r>
              <a:rPr kumimoji="0" lang="en-US" sz="1400" i="0" u="none" strike="noStrike" kern="0" cap="none" spc="0" normalizeH="0" baseline="0" noProof="0" dirty="0">
                <a:ln>
                  <a:noFill/>
                </a:ln>
                <a:solidFill>
                  <a:srgbClr val="000000"/>
                </a:solidFill>
                <a:uLnTx/>
                <a:uFillTx/>
                <a:latin typeface="Arial Black" pitchFamily="34" charset="0"/>
              </a:rPr>
              <a:t> ranging from a few pages to </a:t>
            </a:r>
          </a:p>
          <a:p>
            <a:pPr marL="0" marR="0" lvl="0" indent="0" defTabSz="914400" eaLnBrk="0" fontAlgn="base" latinLnBrk="0" hangingPunct="0">
              <a:lnSpc>
                <a:spcPct val="100000"/>
              </a:lnSpc>
              <a:spcBef>
                <a:spcPct val="0"/>
              </a:spcBef>
              <a:spcAft>
                <a:spcPct val="0"/>
              </a:spcAft>
              <a:buClrTx/>
              <a:buSzTx/>
              <a:buFontTx/>
              <a:buNone/>
              <a:tabLst/>
              <a:defRPr/>
            </a:pPr>
            <a:r>
              <a:rPr kumimoji="0" lang="en-US" sz="1400" i="0" u="none" strike="noStrike" kern="0" cap="none" spc="0" normalizeH="0" baseline="0" noProof="0" dirty="0">
                <a:ln>
                  <a:noFill/>
                </a:ln>
                <a:solidFill>
                  <a:srgbClr val="000000"/>
                </a:solidFill>
                <a:uLnTx/>
                <a:uFillTx/>
                <a:latin typeface="Arial Black" pitchFamily="34" charset="0"/>
              </a:rPr>
              <a:t>several hundred, </a:t>
            </a:r>
          </a:p>
          <a:p>
            <a:pPr marL="0" marR="0" lvl="0" indent="0" defTabSz="914400" eaLnBrk="0" fontAlgn="base" latinLnBrk="0" hangingPunct="0">
              <a:lnSpc>
                <a:spcPct val="100000"/>
              </a:lnSpc>
              <a:spcBef>
                <a:spcPct val="0"/>
              </a:spcBef>
              <a:spcAft>
                <a:spcPct val="0"/>
              </a:spcAft>
              <a:buClrTx/>
              <a:buSzTx/>
              <a:buFontTx/>
              <a:buNone/>
              <a:tabLst/>
              <a:defRPr/>
            </a:pPr>
            <a:r>
              <a:rPr kumimoji="0" lang="en-US" sz="1400" i="0" u="none" strike="noStrike" kern="0" cap="none" spc="0" normalizeH="0" baseline="0" noProof="0" dirty="0">
                <a:ln>
                  <a:noFill/>
                </a:ln>
                <a:solidFill>
                  <a:srgbClr val="000000"/>
                </a:solidFill>
                <a:uLnTx/>
                <a:uFillTx/>
                <a:latin typeface="Arial Black" pitchFamily="34" charset="0"/>
              </a:rPr>
              <a:t>and are usually formal in tone. </a:t>
            </a:r>
          </a:p>
        </p:txBody>
      </p:sp>
      <p:sp>
        <p:nvSpPr>
          <p:cNvPr id="3" name="TextBox 2">
            <a:extLst>
              <a:ext uri="{FF2B5EF4-FFF2-40B4-BE49-F238E27FC236}">
                <a16:creationId xmlns:a16="http://schemas.microsoft.com/office/drawing/2014/main" id="{341F9FA3-DE6A-43DC-D074-81EF7BF13B24}"/>
              </a:ext>
            </a:extLst>
          </p:cNvPr>
          <p:cNvSpPr txBox="1"/>
          <p:nvPr/>
        </p:nvSpPr>
        <p:spPr>
          <a:xfrm>
            <a:off x="1009650" y="1282315"/>
            <a:ext cx="1646464" cy="646331"/>
          </a:xfrm>
          <a:prstGeom prst="rect">
            <a:avLst/>
          </a:prstGeom>
          <a:noFill/>
        </p:spPr>
        <p:txBody>
          <a:bodyPr wrap="square">
            <a:spAutoFit/>
          </a:bodyPr>
          <a:lstStyle/>
          <a:p>
            <a:pPr algn="ctr" eaLnBrk="0" fontAlgn="base" hangingPunct="0">
              <a:spcBef>
                <a:spcPct val="0"/>
              </a:spcBef>
              <a:spcAft>
                <a:spcPct val="0"/>
              </a:spcAft>
            </a:pPr>
            <a:r>
              <a:rPr kumimoji="0" lang="en-US" sz="1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Reports &amp; </a:t>
            </a:r>
          </a:p>
          <a:p>
            <a:pPr algn="ctr" eaLnBrk="0" fontAlgn="base" hangingPunct="0">
              <a:spcBef>
                <a:spcPct val="0"/>
              </a:spcBef>
              <a:spcAft>
                <a:spcPct val="0"/>
              </a:spcAft>
            </a:pPr>
            <a:r>
              <a:rPr kumimoji="0" lang="en-US" sz="1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rPr>
              <a:t>Proposals</a:t>
            </a:r>
          </a:p>
        </p:txBody>
      </p:sp>
      <p:sp>
        <p:nvSpPr>
          <p:cNvPr id="4" name="AutoShape 11" descr="Stationery">
            <a:extLst>
              <a:ext uri="{FF2B5EF4-FFF2-40B4-BE49-F238E27FC236}">
                <a16:creationId xmlns:a16="http://schemas.microsoft.com/office/drawing/2014/main" id="{0FC1ABC5-6E20-F95E-B9C2-4DF6D1F82FC3}"/>
              </a:ext>
            </a:extLst>
          </p:cNvPr>
          <p:cNvSpPr>
            <a:spLocks noChangeArrowheads="1"/>
          </p:cNvSpPr>
          <p:nvPr/>
        </p:nvSpPr>
        <p:spPr bwMode="auto">
          <a:xfrm>
            <a:off x="6019799" y="2617645"/>
            <a:ext cx="4397828" cy="2188767"/>
          </a:xfrm>
          <a:prstGeom prst="roundRect">
            <a:avLst>
              <a:gd name="adj" fmla="val 16667"/>
            </a:avLst>
          </a:prstGeom>
          <a:solidFill>
            <a:srgbClr val="FFFFFF"/>
          </a:solidFill>
          <a:ln w="9525">
            <a:solidFill>
              <a:srgbClr val="FFFFFF">
                <a:lumMod val="95000"/>
              </a:srgb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r" rtl="1" eaLnBrk="0" fontAlgn="base" hangingPunct="0">
              <a:spcBef>
                <a:spcPct val="0"/>
              </a:spcBef>
              <a:spcAft>
                <a:spcPct val="0"/>
              </a:spcAft>
              <a:defRPr/>
            </a:pPr>
            <a:r>
              <a:rPr lang="ar-EG" sz="1600" b="1" kern="0">
                <a:solidFill>
                  <a:srgbClr val="000000"/>
                </a:solidFill>
                <a:effectLst>
                  <a:outerShdw blurRad="38100" dist="38100" dir="2700000" algn="tl">
                    <a:srgbClr val="000000">
                      <a:alpha val="43137"/>
                    </a:srgbClr>
                  </a:outerShdw>
                </a:effectLst>
                <a:latin typeface="Arial Black" pitchFamily="34" charset="0"/>
              </a:rPr>
              <a:t>عادة ما تكون أطول من المذكرات 
والحروف ، على الرغم من أن كلاهما يمكن أن يكون
 تم إنشاؤها بتنسيق مذكرة أو خطاب.
 تأتي هذه الوثائق في ملف 
مجموعة متنوعة من الأطوال ،
 تتراوح من بضع صفحات إلى 
عدة مئات ، 
وعادة ما تكون رسمية في لهجة.</a:t>
            </a:r>
            <a:endParaRPr kumimoji="0" lang="en-US" sz="1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Black" pitchFamily="34" charset="0"/>
            </a:endParaRPr>
          </a:p>
        </p:txBody>
      </p:sp>
    </p:spTree>
    <p:custDataLst>
      <p:tags r:id="rId1"/>
    </p:custDataLst>
    <p:extLst>
      <p:ext uri="{BB962C8B-B14F-4D97-AF65-F5344CB8AC3E}">
        <p14:creationId xmlns:p14="http://schemas.microsoft.com/office/powerpoint/2010/main" val="26594784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 name="Group 10"/>
          <p:cNvGrpSpPr/>
          <p:nvPr/>
        </p:nvGrpSpPr>
        <p:grpSpPr>
          <a:xfrm>
            <a:off x="6607630" y="1649772"/>
            <a:ext cx="3673490" cy="3811503"/>
            <a:chOff x="-566057" y="1696353"/>
            <a:chExt cx="3673490" cy="3756471"/>
          </a:xfrm>
        </p:grpSpPr>
        <p:sp>
          <p:nvSpPr>
            <p:cNvPr id="14" name="Rounded Rectangle 13"/>
            <p:cNvSpPr/>
            <p:nvPr/>
          </p:nvSpPr>
          <p:spPr bwMode="auto">
            <a:xfrm>
              <a:off x="-566057" y="1696353"/>
              <a:ext cx="3570514" cy="1273904"/>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2400" b="1" dirty="0">
                  <a:solidFill>
                    <a:srgbClr val="000000"/>
                  </a:solidFill>
                  <a:effectLst>
                    <a:outerShdw blurRad="38100" dist="38100" dir="2700000" algn="tl">
                      <a:srgbClr val="000000">
                        <a:alpha val="43137"/>
                      </a:srgbClr>
                    </a:outerShdw>
                    <a:reflection blurRad="6350" stA="55000" endA="300" endPos="45500" dir="5400000" sy="-100000" algn="bl" rotWithShape="0"/>
                  </a:effectLst>
                  <a:latin typeface="Arial Black" pitchFamily="34" charset="0"/>
                </a:rPr>
                <a:t>التحدث 
المكالمات الهاتفية والمؤتمرات عن بعد ورسائل البريد الصوتي</a:t>
              </a:r>
              <a:endParaRPr lang="en-US" sz="2000" b="1" dirty="0">
                <a:solidFill>
                  <a:srgbClr val="0A1F61"/>
                </a:solidFill>
                <a:effectLst>
                  <a:outerShdw blurRad="38100" dist="38100" dir="2700000" algn="tl">
                    <a:srgbClr val="000000">
                      <a:alpha val="43137"/>
                    </a:srgbClr>
                  </a:outerShdw>
                  <a:reflection blurRad="6350" stA="55000" endA="300" endPos="45500" dir="5400000" sy="-100000" algn="bl" rotWithShape="0"/>
                </a:effectLst>
              </a:endParaRPr>
            </a:p>
          </p:txBody>
        </p:sp>
        <p:sp>
          <p:nvSpPr>
            <p:cNvPr id="15" name="Rounded Rectangle 14"/>
            <p:cNvSpPr/>
            <p:nvPr/>
          </p:nvSpPr>
          <p:spPr bwMode="auto">
            <a:xfrm>
              <a:off x="-566057" y="3009566"/>
              <a:ext cx="3466661" cy="1112406"/>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2400" b="1">
                  <a:solidFill>
                    <a:srgbClr val="000000"/>
                  </a:solidFill>
                  <a:effectLst>
                    <a:outerShdw blurRad="38100" dist="38100" dir="2700000" algn="tl">
                      <a:srgbClr val="000000">
                        <a:alpha val="43137"/>
                      </a:srgbClr>
                    </a:outerShdw>
                    <a:reflection blurRad="6350" stA="55000" endA="300" endPos="45500" dir="5400000" sy="-100000" algn="bl" rotWithShape="0"/>
                  </a:effectLst>
                  <a:latin typeface="Arial Black" pitchFamily="34" charset="0"/>
                </a:rPr>
                <a:t>كتابه
البريد الإلكتروني والرسائل الفورية إلى المدونات</a:t>
              </a:r>
              <a:endParaRPr lang="en-US" sz="3200" b="1" dirty="0">
                <a:solidFill>
                  <a:srgbClr val="0A1F61"/>
                </a:solidFill>
                <a:effectLst>
                  <a:outerShdw blurRad="38100" dist="38100" dir="2700000" algn="tl">
                    <a:srgbClr val="000000">
                      <a:alpha val="43137"/>
                    </a:srgbClr>
                  </a:outerShdw>
                  <a:reflection blurRad="6350" stA="55000" endA="300" endPos="45500" dir="5400000" sy="-100000" algn="bl" rotWithShape="0"/>
                </a:effectLst>
                <a:latin typeface="Arial Black" pitchFamily="34" charset="0"/>
              </a:endParaRPr>
            </a:p>
          </p:txBody>
        </p:sp>
        <p:sp>
          <p:nvSpPr>
            <p:cNvPr id="16" name="Rounded Rectangle 15"/>
            <p:cNvSpPr/>
            <p:nvPr/>
          </p:nvSpPr>
          <p:spPr bwMode="auto">
            <a:xfrm>
              <a:off x="-566057" y="4178920"/>
              <a:ext cx="3673490" cy="1273904"/>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ar-EG" sz="2000" b="1" dirty="0">
                  <a:solidFill>
                    <a:srgbClr val="000000"/>
                  </a:solidFill>
                  <a:effectLst>
                    <a:outerShdw blurRad="38100" dist="38100" dir="2700000" algn="tl">
                      <a:srgbClr val="000000">
                        <a:alpha val="43137"/>
                      </a:srgbClr>
                    </a:outerShdw>
                    <a:reflection blurRad="6350" stA="55000" endA="300" endPos="45500" dir="5400000" sy="-100000" algn="bl" rotWithShape="0"/>
                  </a:effectLst>
                  <a:latin typeface="Arial Black" pitchFamily="34" charset="0"/>
                </a:rPr>
                <a:t>المرئية 
العروض التقديمية الإلكترونية والرسوم المتحركة بالكمبيوتر والفيديو. الوسائط </a:t>
              </a:r>
              <a:r>
                <a:rPr lang="ar-EG" sz="2000" b="1" dirty="0" err="1">
                  <a:solidFill>
                    <a:srgbClr val="000000"/>
                  </a:solidFill>
                  <a:effectLst>
                    <a:outerShdw blurRad="38100" dist="38100" dir="2700000" algn="tl">
                      <a:srgbClr val="000000">
                        <a:alpha val="43137"/>
                      </a:srgbClr>
                    </a:outerShdw>
                    <a:reflection blurRad="6350" stA="55000" endA="300" endPos="45500" dir="5400000" sy="-100000" algn="bl" rotWithShape="0"/>
                  </a:effectLst>
                  <a:latin typeface="Arial Black" pitchFamily="34" charset="0"/>
                </a:rPr>
                <a:t>المتعدده</a:t>
              </a:r>
              <a:endParaRPr lang="en-US" sz="2000" b="1" dirty="0">
                <a:solidFill>
                  <a:srgbClr val="0A1F61"/>
                </a:solidFill>
                <a:effectLst>
                  <a:outerShdw blurRad="38100" dist="38100" dir="2700000" algn="tl">
                    <a:srgbClr val="000000">
                      <a:alpha val="43137"/>
                    </a:srgbClr>
                  </a:outerShdw>
                  <a:reflection blurRad="6350" stA="55000" endA="300" endPos="45500" dir="5400000" sy="-100000" algn="bl" rotWithShape="0"/>
                </a:effectLst>
              </a:endParaRPr>
            </a:p>
          </p:txBody>
        </p:sp>
      </p:grpSp>
      <p:sp>
        <p:nvSpPr>
          <p:cNvPr id="446468" name="Rectangle 4"/>
          <p:cNvSpPr>
            <a:spLocks noGrp="1" noChangeArrowheads="1"/>
          </p:cNvSpPr>
          <p:nvPr>
            <p:ph type="title"/>
          </p:nvPr>
        </p:nvSpPr>
        <p:spPr>
          <a:xfrm>
            <a:off x="1240971" y="1126672"/>
            <a:ext cx="4376058" cy="510525"/>
          </a:xfrm>
          <a:ln/>
        </p:spPr>
        <p:style>
          <a:lnRef idx="2">
            <a:schemeClr val="accent1"/>
          </a:lnRef>
          <a:fillRef idx="1">
            <a:schemeClr val="lt1"/>
          </a:fillRef>
          <a:effectRef idx="0">
            <a:schemeClr val="accent1"/>
          </a:effectRef>
          <a:fontRef idx="minor">
            <a:schemeClr val="dk1"/>
          </a:fontRef>
        </p:style>
        <p:txBody>
          <a:bodyPr/>
          <a:lstStyle/>
          <a:p>
            <a:pPr>
              <a:defRPr/>
            </a:pPr>
            <a:r>
              <a:rPr lang="en-US" sz="4000" dirty="0">
                <a:solidFill>
                  <a:schemeClr val="tx1"/>
                </a:solidFill>
                <a:effectLst>
                  <a:outerShdw blurRad="38100" dist="38100" dir="2700000" algn="tl">
                    <a:srgbClr val="000000"/>
                  </a:outerShdw>
                </a:effectLst>
              </a:rPr>
              <a:t>Electronic Media</a:t>
            </a:r>
          </a:p>
        </p:txBody>
      </p:sp>
      <p:sp>
        <p:nvSpPr>
          <p:cNvPr id="2" name="Rectangle 4">
            <a:extLst>
              <a:ext uri="{FF2B5EF4-FFF2-40B4-BE49-F238E27FC236}">
                <a16:creationId xmlns:a16="http://schemas.microsoft.com/office/drawing/2014/main" id="{404AF0BF-9D6C-8E44-5A77-3872A31E4469}"/>
              </a:ext>
            </a:extLst>
          </p:cNvPr>
          <p:cNvSpPr txBox="1">
            <a:spLocks noChangeArrowheads="1"/>
          </p:cNvSpPr>
          <p:nvPr/>
        </p:nvSpPr>
        <p:spPr bwMode="auto">
          <a:xfrm>
            <a:off x="5900057" y="1126671"/>
            <a:ext cx="5760018" cy="510525"/>
          </a:xfrm>
          <a:prstGeom prst="rect">
            <a:avLst/>
          </a:prstGeom>
          <a:ln w="25400" cap="flat" cmpd="sng" algn="ctr">
            <a:solidFill>
              <a:schemeClr val="accent1"/>
            </a:solidFill>
            <a:prstDash val="solid"/>
            <a:miter lim="800000"/>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1pPr>
            <a:lvl2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2pPr>
            <a:lvl3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3pPr>
            <a:lvl4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4pPr>
            <a:lvl5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5pPr>
            <a:lvl6pPr marL="457200"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6pPr>
            <a:lvl7pPr marL="914400"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7pPr>
            <a:lvl8pPr marL="1371600"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8pPr>
            <a:lvl9pPr marL="1828800"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9pPr>
          </a:lstStyle>
          <a:p>
            <a:pPr>
              <a:defRPr/>
            </a:pPr>
            <a:r>
              <a:rPr lang="ar-EG" sz="4000" kern="0">
                <a:solidFill>
                  <a:schemeClr val="tx1"/>
                </a:solidFill>
                <a:effectLst>
                  <a:outerShdw blurRad="38100" dist="38100" dir="2700000" algn="tl">
                    <a:srgbClr val="000000"/>
                  </a:outerShdw>
                </a:effectLst>
              </a:rPr>
              <a:t>وسائل الإعلام الإلكترونية</a:t>
            </a:r>
            <a:endParaRPr lang="en-US" sz="4000" kern="0" dirty="0">
              <a:solidFill>
                <a:schemeClr val="tx1"/>
              </a:solidFill>
              <a:effectLst>
                <a:outerShdw blurRad="38100" dist="38100" dir="2700000" algn="tl">
                  <a:srgbClr val="000000"/>
                </a:outerShdw>
              </a:effectLst>
            </a:endParaRPr>
          </a:p>
        </p:txBody>
      </p:sp>
      <p:sp>
        <p:nvSpPr>
          <p:cNvPr id="3" name="Rounded Rectangle 13">
            <a:extLst>
              <a:ext uri="{FF2B5EF4-FFF2-40B4-BE49-F238E27FC236}">
                <a16:creationId xmlns:a16="http://schemas.microsoft.com/office/drawing/2014/main" id="{0D550888-C0FC-C883-8966-5D696AE45451}"/>
              </a:ext>
            </a:extLst>
          </p:cNvPr>
          <p:cNvSpPr/>
          <p:nvPr/>
        </p:nvSpPr>
        <p:spPr bwMode="auto">
          <a:xfrm>
            <a:off x="1110343" y="1534334"/>
            <a:ext cx="3570514" cy="1884230"/>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400" dirty="0">
                <a:solidFill>
                  <a:srgbClr val="000000"/>
                </a:solidFill>
                <a:effectLst>
                  <a:reflection blurRad="6350" stA="55000" endA="300" endPos="45500" dir="5400000" sy="-100000" algn="bl" rotWithShape="0"/>
                </a:effectLst>
                <a:latin typeface="Arial Black" pitchFamily="34" charset="0"/>
              </a:rPr>
              <a:t>Speaking</a:t>
            </a:r>
          </a:p>
          <a:p>
            <a:pPr algn="ctr" eaLnBrk="0" fontAlgn="base" hangingPunct="0">
              <a:spcBef>
                <a:spcPct val="0"/>
              </a:spcBef>
              <a:spcAft>
                <a:spcPct val="0"/>
              </a:spcAft>
            </a:pPr>
            <a:r>
              <a:rPr lang="en-US" sz="2000" b="1" dirty="0">
                <a:solidFill>
                  <a:srgbClr val="0A1F61"/>
                </a:solidFill>
                <a:effectLst>
                  <a:outerShdw blurRad="38100" dist="38100" dir="2700000" algn="tl">
                    <a:srgbClr val="000000">
                      <a:alpha val="43137"/>
                    </a:srgbClr>
                  </a:outerShdw>
                </a:effectLst>
              </a:rPr>
              <a:t>telephone calls, teleconferencing, voice-mail messages</a:t>
            </a:r>
          </a:p>
        </p:txBody>
      </p:sp>
      <p:sp>
        <p:nvSpPr>
          <p:cNvPr id="4" name="Rounded Rectangle 14">
            <a:extLst>
              <a:ext uri="{FF2B5EF4-FFF2-40B4-BE49-F238E27FC236}">
                <a16:creationId xmlns:a16="http://schemas.microsoft.com/office/drawing/2014/main" id="{9AECAED0-FD96-ED84-0D41-806F753CE44E}"/>
              </a:ext>
            </a:extLst>
          </p:cNvPr>
          <p:cNvSpPr/>
          <p:nvPr/>
        </p:nvSpPr>
        <p:spPr bwMode="auto">
          <a:xfrm>
            <a:off x="1053852" y="3112852"/>
            <a:ext cx="3466661" cy="1128702"/>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400" dirty="0">
                <a:solidFill>
                  <a:srgbClr val="000000"/>
                </a:solidFill>
                <a:effectLst>
                  <a:reflection blurRad="6350" stA="55000" endA="300" endPos="45500" dir="5400000" sy="-100000" algn="bl" rotWithShape="0"/>
                </a:effectLst>
                <a:latin typeface="Arial Black" pitchFamily="34" charset="0"/>
              </a:rPr>
              <a:t>Writing</a:t>
            </a:r>
          </a:p>
          <a:p>
            <a:pPr algn="ctr" eaLnBrk="0" fontAlgn="base" hangingPunct="0">
              <a:spcBef>
                <a:spcPct val="0"/>
              </a:spcBef>
              <a:spcAft>
                <a:spcPct val="0"/>
              </a:spcAft>
            </a:pPr>
            <a:r>
              <a:rPr lang="en-US" sz="2000" b="1" dirty="0">
                <a:solidFill>
                  <a:srgbClr val="0A1F61"/>
                </a:solidFill>
                <a:effectLst>
                  <a:outerShdw blurRad="38100" dist="38100" dir="2700000" algn="tl">
                    <a:srgbClr val="000000">
                      <a:alpha val="43137"/>
                    </a:srgbClr>
                  </a:outerShdw>
                </a:effectLst>
              </a:rPr>
              <a:t>e-mail and instant messages to blogs</a:t>
            </a:r>
            <a:endParaRPr lang="en-US" sz="3200" b="1" dirty="0">
              <a:solidFill>
                <a:srgbClr val="0A1F61"/>
              </a:solidFill>
              <a:effectLst>
                <a:outerShdw blurRad="38100" dist="38100" dir="2700000" algn="tl">
                  <a:srgbClr val="000000">
                    <a:alpha val="43137"/>
                  </a:srgbClr>
                </a:outerShdw>
              </a:effectLst>
              <a:latin typeface="Arial Black" pitchFamily="34" charset="0"/>
            </a:endParaRPr>
          </a:p>
        </p:txBody>
      </p:sp>
      <p:sp>
        <p:nvSpPr>
          <p:cNvPr id="5" name="Rounded Rectangle 15">
            <a:extLst>
              <a:ext uri="{FF2B5EF4-FFF2-40B4-BE49-F238E27FC236}">
                <a16:creationId xmlns:a16="http://schemas.microsoft.com/office/drawing/2014/main" id="{15614595-9D94-7BFE-E32E-61E6B7B9DE3C}"/>
              </a:ext>
            </a:extLst>
          </p:cNvPr>
          <p:cNvSpPr/>
          <p:nvPr/>
        </p:nvSpPr>
        <p:spPr bwMode="auto">
          <a:xfrm>
            <a:off x="1110343" y="4247935"/>
            <a:ext cx="4230507" cy="1292567"/>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2000" dirty="0">
                <a:solidFill>
                  <a:srgbClr val="000000"/>
                </a:solidFill>
                <a:effectLst>
                  <a:reflection blurRad="6350" stA="55000" endA="300" endPos="45500" dir="5400000" sy="-100000" algn="bl" rotWithShape="0"/>
                </a:effectLst>
                <a:latin typeface="Arial Black" pitchFamily="34" charset="0"/>
              </a:rPr>
              <a:t>Visualizing</a:t>
            </a:r>
          </a:p>
          <a:p>
            <a:pPr algn="ctr" eaLnBrk="0" fontAlgn="base" hangingPunct="0">
              <a:spcBef>
                <a:spcPct val="0"/>
              </a:spcBef>
              <a:spcAft>
                <a:spcPct val="0"/>
              </a:spcAft>
            </a:pPr>
            <a:r>
              <a:rPr lang="en-US" sz="2000" b="1" dirty="0">
                <a:solidFill>
                  <a:srgbClr val="0A1F61"/>
                </a:solidFill>
                <a:effectLst>
                  <a:outerShdw blurRad="38100" dist="38100" dir="2700000" algn="tl">
                    <a:srgbClr val="000000">
                      <a:alpha val="43137"/>
                    </a:srgbClr>
                  </a:outerShdw>
                </a:effectLst>
              </a:rPr>
              <a:t>electronic presentations, computer animation, and video. Multimedia</a:t>
            </a:r>
          </a:p>
        </p:txBody>
      </p:sp>
    </p:spTree>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2764317" y="-51661"/>
            <a:ext cx="4741946" cy="546961"/>
          </a:xfrm>
          <a:ln/>
        </p:spPr>
        <p:style>
          <a:lnRef idx="2">
            <a:schemeClr val="dk1"/>
          </a:lnRef>
          <a:fillRef idx="1">
            <a:schemeClr val="lt1"/>
          </a:fillRef>
          <a:effectRef idx="0">
            <a:schemeClr val="dk1"/>
          </a:effectRef>
          <a:fontRef idx="minor">
            <a:schemeClr val="dk1"/>
          </a:fontRef>
        </p:style>
        <p:txBody>
          <a:bodyPr/>
          <a:lstStyle/>
          <a:p>
            <a:pPr>
              <a:defRPr/>
            </a:pPr>
            <a:r>
              <a:rPr lang="en-US" sz="4800" dirty="0">
                <a:solidFill>
                  <a:schemeClr val="bg1"/>
                </a:solidFill>
                <a:effectLst>
                  <a:outerShdw blurRad="38100" dist="38100" dir="2700000" algn="tl">
                    <a:srgbClr val="000000"/>
                  </a:outerShdw>
                </a:effectLst>
              </a:rPr>
              <a:t> </a:t>
            </a:r>
            <a:r>
              <a:rPr lang="en-US" sz="3200" dirty="0">
                <a:solidFill>
                  <a:schemeClr val="tx1"/>
                </a:solidFill>
                <a:effectLst>
                  <a:outerShdw blurRad="38100" dist="38100" dir="2700000" algn="tl">
                    <a:srgbClr val="000000"/>
                  </a:outerShdw>
                </a:effectLst>
              </a:rPr>
              <a:t>Choose the Medium</a:t>
            </a:r>
            <a:endParaRPr lang="en-US" sz="4800" dirty="0">
              <a:solidFill>
                <a:schemeClr val="tx1"/>
              </a:solidFill>
              <a:effectLst>
                <a:outerShdw blurRad="38100" dist="38100" dir="2700000" algn="tl">
                  <a:srgbClr val="000000"/>
                </a:outerShdw>
              </a:effectLst>
            </a:endParaRPr>
          </a:p>
        </p:txBody>
      </p:sp>
      <p:sp>
        <p:nvSpPr>
          <p:cNvPr id="5" name="Rectangle 4"/>
          <p:cNvSpPr/>
          <p:nvPr/>
        </p:nvSpPr>
        <p:spPr bwMode="auto">
          <a:xfrm>
            <a:off x="2133600" y="1276350"/>
            <a:ext cx="7948047" cy="2933700"/>
          </a:xfrm>
          <a:prstGeom prst="rect">
            <a:avLst/>
          </a:prstGeom>
          <a:solidFill>
            <a:schemeClr val="bg1"/>
          </a:solidFill>
          <a:ln w="9525" cap="flat" cmpd="sng" algn="ctr">
            <a:solidFill>
              <a:schemeClr val="bg1">
                <a:lumMod val="8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solidFill>
                <a:srgbClr val="000000"/>
              </a:solidFill>
              <a:latin typeface="Times New Roman" pitchFamily="18" charset="0"/>
            </a:endParaRPr>
          </a:p>
        </p:txBody>
      </p:sp>
      <p:sp>
        <p:nvSpPr>
          <p:cNvPr id="6" name="Flowchart: Alternate Process 5"/>
          <p:cNvSpPr/>
          <p:nvPr/>
        </p:nvSpPr>
        <p:spPr bwMode="auto">
          <a:xfrm>
            <a:off x="1932122" y="1343025"/>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Richness</a:t>
            </a:r>
            <a:endParaRPr lang="ar-EG" sz="3600" dirty="0">
              <a:solidFill>
                <a:srgbClr val="000000"/>
              </a:solidFill>
              <a:effectLst>
                <a:outerShdw blurRad="50800" dist="76200" dir="8100000" algn="tr" rotWithShape="0">
                  <a:srgbClr val="808080">
                    <a:alpha val="40000"/>
                  </a:srgbClr>
                </a:outerShdw>
              </a:effectLst>
              <a:latin typeface="Arial Black" pitchFamily="34" charset="0"/>
            </a:endParaRPr>
          </a:p>
          <a:p>
            <a:pPr algn="ctr" eaLnBrk="0" fontAlgn="base" hangingPunct="0">
              <a:spcBef>
                <a:spcPct val="0"/>
              </a:spcBef>
              <a:spcAft>
                <a:spcPct val="0"/>
              </a:spcAft>
            </a:pPr>
            <a:r>
              <a:rPr lang="ar-EG" sz="3600" dirty="0" err="1">
                <a:solidFill>
                  <a:srgbClr val="000000"/>
                </a:solidFill>
                <a:effectLst>
                  <a:outerShdw blurRad="50800" dist="76200" dir="8100000" algn="tr" rotWithShape="0">
                    <a:srgbClr val="808080">
                      <a:alpha val="40000"/>
                    </a:srgbClr>
                  </a:outerShdw>
                </a:effectLst>
                <a:latin typeface="Arial Black" pitchFamily="34" charset="0"/>
              </a:rPr>
              <a:t>الاثراء</a:t>
            </a:r>
            <a:r>
              <a:rPr lang="ar-EG" sz="3600" dirty="0">
                <a:solidFill>
                  <a:srgbClr val="000000"/>
                </a:solidFill>
                <a:effectLst>
                  <a:outerShdw blurRad="50800" dist="76200" dir="8100000" algn="tr" rotWithShape="0">
                    <a:srgbClr val="808080">
                      <a:alpha val="40000"/>
                    </a:srgbClr>
                  </a:outerShdw>
                </a:effectLst>
                <a:latin typeface="Arial Black" pitchFamily="34" charset="0"/>
              </a:rPr>
              <a:t> </a:t>
            </a:r>
            <a:endParaRPr lang="en-US" sz="3600" dirty="0">
              <a:solidFill>
                <a:srgbClr val="000000"/>
              </a:solidFill>
              <a:effectLst>
                <a:outerShdw blurRad="50800" dist="76200" dir="8100000" algn="tr" rotWithShape="0">
                  <a:srgbClr val="808080">
                    <a:alpha val="40000"/>
                  </a:srgbClr>
                </a:outerShdw>
              </a:effectLst>
              <a:latin typeface="Arial Black" pitchFamily="34" charset="0"/>
            </a:endParaRPr>
          </a:p>
        </p:txBody>
      </p:sp>
      <p:sp>
        <p:nvSpPr>
          <p:cNvPr id="7" name="Flowchart: Alternate Process 6"/>
          <p:cNvSpPr/>
          <p:nvPr/>
        </p:nvSpPr>
        <p:spPr bwMode="auto">
          <a:xfrm>
            <a:off x="1730644" y="2637295"/>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Limitations</a:t>
            </a:r>
            <a:endParaRPr lang="ar-EG" sz="3600" dirty="0">
              <a:solidFill>
                <a:srgbClr val="000000"/>
              </a:solidFill>
              <a:effectLst>
                <a:outerShdw blurRad="50800" dist="76200" dir="8100000" algn="tr" rotWithShape="0">
                  <a:srgbClr val="808080">
                    <a:alpha val="40000"/>
                  </a:srgbClr>
                </a:outerShdw>
              </a:effectLst>
              <a:latin typeface="Arial Black" pitchFamily="34" charset="0"/>
            </a:endParaRPr>
          </a:p>
          <a:p>
            <a:pPr algn="ctr" eaLnBrk="0" fontAlgn="base" hangingPunct="0">
              <a:spcBef>
                <a:spcPct val="0"/>
              </a:spcBef>
              <a:spcAft>
                <a:spcPct val="0"/>
              </a:spcAft>
            </a:pPr>
            <a:r>
              <a:rPr lang="ar-EG" sz="3600" dirty="0">
                <a:solidFill>
                  <a:srgbClr val="000000"/>
                </a:solidFill>
                <a:effectLst>
                  <a:outerShdw blurRad="50800" dist="76200" dir="8100000" algn="tr" rotWithShape="0">
                    <a:srgbClr val="808080">
                      <a:alpha val="40000"/>
                    </a:srgbClr>
                  </a:outerShdw>
                </a:effectLst>
                <a:latin typeface="Arial Black" pitchFamily="34" charset="0"/>
              </a:rPr>
              <a:t>الحدود </a:t>
            </a:r>
            <a:endParaRPr lang="en-US" sz="3600" dirty="0">
              <a:solidFill>
                <a:srgbClr val="000000"/>
              </a:solidFill>
              <a:effectLst>
                <a:outerShdw blurRad="50800" dist="76200" dir="8100000" algn="tr" rotWithShape="0">
                  <a:srgbClr val="808080">
                    <a:alpha val="40000"/>
                  </a:srgbClr>
                </a:outerShdw>
              </a:effectLst>
              <a:latin typeface="Arial Black" pitchFamily="34" charset="0"/>
            </a:endParaRPr>
          </a:p>
        </p:txBody>
      </p:sp>
      <p:sp>
        <p:nvSpPr>
          <p:cNvPr id="8" name="Flowchart: Alternate Process 7"/>
          <p:cNvSpPr/>
          <p:nvPr/>
        </p:nvSpPr>
        <p:spPr bwMode="auto">
          <a:xfrm>
            <a:off x="1591160" y="40386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Cost</a:t>
            </a:r>
            <a:endParaRPr lang="ar-EG" sz="3600" dirty="0">
              <a:solidFill>
                <a:srgbClr val="000000"/>
              </a:solidFill>
              <a:effectLst>
                <a:outerShdw blurRad="50800" dist="76200" dir="8100000" algn="tr" rotWithShape="0">
                  <a:srgbClr val="808080">
                    <a:alpha val="40000"/>
                  </a:srgbClr>
                </a:outerShdw>
              </a:effectLst>
              <a:latin typeface="Arial Black" pitchFamily="34" charset="0"/>
            </a:endParaRPr>
          </a:p>
          <a:p>
            <a:pPr algn="ctr" eaLnBrk="0" fontAlgn="base" hangingPunct="0">
              <a:spcBef>
                <a:spcPct val="0"/>
              </a:spcBef>
              <a:spcAft>
                <a:spcPct val="0"/>
              </a:spcAft>
            </a:pPr>
            <a:r>
              <a:rPr lang="ar-EG" sz="3600" dirty="0">
                <a:solidFill>
                  <a:srgbClr val="000000"/>
                </a:solidFill>
                <a:effectLst>
                  <a:outerShdw blurRad="50800" dist="76200" dir="8100000" algn="tr" rotWithShape="0">
                    <a:srgbClr val="808080">
                      <a:alpha val="40000"/>
                    </a:srgbClr>
                  </a:outerShdw>
                </a:effectLst>
                <a:latin typeface="Arial Black" pitchFamily="34" charset="0"/>
              </a:rPr>
              <a:t>التكلفة </a:t>
            </a:r>
            <a:endParaRPr lang="en-US" sz="3600" dirty="0">
              <a:solidFill>
                <a:srgbClr val="000000"/>
              </a:solidFill>
              <a:effectLst>
                <a:outerShdw blurRad="50800" dist="76200" dir="8100000" algn="tr" rotWithShape="0">
                  <a:srgbClr val="808080">
                    <a:alpha val="40000"/>
                  </a:srgbClr>
                </a:outerShdw>
              </a:effectLst>
              <a:latin typeface="Arial Black" pitchFamily="34" charset="0"/>
            </a:endParaRPr>
          </a:p>
        </p:txBody>
      </p:sp>
      <p:sp>
        <p:nvSpPr>
          <p:cNvPr id="9" name="Flowchart: Alternate Process 8"/>
          <p:cNvSpPr/>
          <p:nvPr/>
        </p:nvSpPr>
        <p:spPr bwMode="auto">
          <a:xfrm>
            <a:off x="6160844" y="14478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Formality</a:t>
            </a:r>
            <a:endParaRPr lang="ar-EG" sz="3600" dirty="0">
              <a:solidFill>
                <a:srgbClr val="000000"/>
              </a:solidFill>
              <a:effectLst>
                <a:outerShdw blurRad="50800" dist="76200" dir="8100000" algn="tr" rotWithShape="0">
                  <a:srgbClr val="808080">
                    <a:alpha val="40000"/>
                  </a:srgbClr>
                </a:outerShdw>
              </a:effectLst>
              <a:latin typeface="Arial Black" pitchFamily="34" charset="0"/>
            </a:endParaRPr>
          </a:p>
          <a:p>
            <a:pPr algn="ctr" eaLnBrk="0" fontAlgn="base" hangingPunct="0">
              <a:spcBef>
                <a:spcPct val="0"/>
              </a:spcBef>
              <a:spcAft>
                <a:spcPct val="0"/>
              </a:spcAft>
            </a:pPr>
            <a:r>
              <a:rPr lang="ar-EG" sz="3600" dirty="0">
                <a:solidFill>
                  <a:srgbClr val="000000"/>
                </a:solidFill>
                <a:effectLst>
                  <a:outerShdw blurRad="50800" dist="76200" dir="8100000" algn="tr" rotWithShape="0">
                    <a:srgbClr val="808080">
                      <a:alpha val="40000"/>
                    </a:srgbClr>
                  </a:outerShdw>
                </a:effectLst>
                <a:latin typeface="Arial Black" pitchFamily="34" charset="0"/>
              </a:rPr>
              <a:t>الشكل</a:t>
            </a:r>
            <a:endParaRPr lang="en-US" sz="3600" dirty="0">
              <a:solidFill>
                <a:srgbClr val="000000"/>
              </a:solidFill>
              <a:effectLst>
                <a:outerShdw blurRad="50800" dist="76200" dir="8100000" algn="tr" rotWithShape="0">
                  <a:srgbClr val="808080">
                    <a:alpha val="40000"/>
                  </a:srgbClr>
                </a:outerShdw>
              </a:effectLst>
              <a:latin typeface="Arial Black" pitchFamily="34" charset="0"/>
            </a:endParaRPr>
          </a:p>
        </p:txBody>
      </p:sp>
      <p:sp>
        <p:nvSpPr>
          <p:cNvPr id="10" name="Flowchart: Alternate Process 9"/>
          <p:cNvSpPr/>
          <p:nvPr/>
        </p:nvSpPr>
        <p:spPr bwMode="auto">
          <a:xfrm>
            <a:off x="6255881" y="268605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Urgency</a:t>
            </a:r>
            <a:endParaRPr lang="ar-EG" sz="3600" dirty="0">
              <a:solidFill>
                <a:srgbClr val="000000"/>
              </a:solidFill>
              <a:effectLst>
                <a:outerShdw blurRad="50800" dist="76200" dir="8100000" algn="tr" rotWithShape="0">
                  <a:srgbClr val="808080">
                    <a:alpha val="40000"/>
                  </a:srgbClr>
                </a:outerShdw>
              </a:effectLst>
              <a:latin typeface="Arial Black" pitchFamily="34" charset="0"/>
            </a:endParaRPr>
          </a:p>
          <a:p>
            <a:pPr algn="ctr" eaLnBrk="0" fontAlgn="base" hangingPunct="0">
              <a:spcBef>
                <a:spcPct val="0"/>
              </a:spcBef>
              <a:spcAft>
                <a:spcPct val="0"/>
              </a:spcAft>
            </a:pPr>
            <a:r>
              <a:rPr lang="ar-EG" sz="3600" dirty="0" err="1">
                <a:solidFill>
                  <a:srgbClr val="000000"/>
                </a:solidFill>
                <a:effectLst>
                  <a:outerShdw blurRad="50800" dist="76200" dir="8100000" algn="tr" rotWithShape="0">
                    <a:srgbClr val="808080">
                      <a:alpha val="40000"/>
                    </a:srgbClr>
                  </a:outerShdw>
                </a:effectLst>
                <a:latin typeface="Arial Black" pitchFamily="34" charset="0"/>
              </a:rPr>
              <a:t>الالحاح</a:t>
            </a:r>
            <a:r>
              <a:rPr lang="ar-EG" sz="3600" dirty="0">
                <a:solidFill>
                  <a:srgbClr val="000000"/>
                </a:solidFill>
                <a:effectLst>
                  <a:outerShdw blurRad="50800" dist="76200" dir="8100000" algn="tr" rotWithShape="0">
                    <a:srgbClr val="808080">
                      <a:alpha val="40000"/>
                    </a:srgbClr>
                  </a:outerShdw>
                </a:effectLst>
                <a:latin typeface="Arial Black" pitchFamily="34" charset="0"/>
              </a:rPr>
              <a:t> </a:t>
            </a:r>
            <a:endParaRPr lang="en-US" sz="3600" dirty="0">
              <a:solidFill>
                <a:srgbClr val="000000"/>
              </a:solidFill>
              <a:effectLst>
                <a:outerShdw blurRad="50800" dist="76200" dir="8100000" algn="tr" rotWithShape="0">
                  <a:srgbClr val="808080">
                    <a:alpha val="40000"/>
                  </a:srgbClr>
                </a:outerShdw>
              </a:effectLst>
              <a:latin typeface="Arial Black" pitchFamily="34" charset="0"/>
            </a:endParaRPr>
          </a:p>
        </p:txBody>
      </p:sp>
      <p:sp>
        <p:nvSpPr>
          <p:cNvPr id="11" name="Flowchart: Alternate Process 10"/>
          <p:cNvSpPr/>
          <p:nvPr/>
        </p:nvSpPr>
        <p:spPr bwMode="auto">
          <a:xfrm>
            <a:off x="6160844" y="3924300"/>
            <a:ext cx="382576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600" dirty="0">
                <a:solidFill>
                  <a:srgbClr val="000000"/>
                </a:solidFill>
                <a:effectLst>
                  <a:outerShdw blurRad="50800" dist="76200" dir="8100000" algn="tr" rotWithShape="0">
                    <a:srgbClr val="808080">
                      <a:alpha val="40000"/>
                    </a:srgbClr>
                  </a:outerShdw>
                </a:effectLst>
                <a:latin typeface="Arial Black" pitchFamily="34" charset="0"/>
              </a:rPr>
              <a:t>Preferences</a:t>
            </a:r>
            <a:endParaRPr lang="ar-EG" sz="3600" dirty="0">
              <a:solidFill>
                <a:srgbClr val="000000"/>
              </a:solidFill>
              <a:effectLst>
                <a:outerShdw blurRad="50800" dist="76200" dir="8100000" algn="tr" rotWithShape="0">
                  <a:srgbClr val="808080">
                    <a:alpha val="40000"/>
                  </a:srgbClr>
                </a:outerShdw>
              </a:effectLst>
              <a:latin typeface="Arial Black" pitchFamily="34" charset="0"/>
            </a:endParaRPr>
          </a:p>
          <a:p>
            <a:pPr algn="ctr" eaLnBrk="0" fontAlgn="base" hangingPunct="0">
              <a:spcBef>
                <a:spcPct val="0"/>
              </a:spcBef>
              <a:spcAft>
                <a:spcPct val="0"/>
              </a:spcAft>
            </a:pPr>
            <a:r>
              <a:rPr lang="ar-EG" sz="3600" dirty="0">
                <a:solidFill>
                  <a:srgbClr val="000000"/>
                </a:solidFill>
                <a:effectLst>
                  <a:outerShdw blurRad="50800" dist="76200" dir="8100000" algn="tr" rotWithShape="0">
                    <a:srgbClr val="808080">
                      <a:alpha val="40000"/>
                    </a:srgbClr>
                  </a:outerShdw>
                </a:effectLst>
                <a:latin typeface="Arial Black" pitchFamily="34" charset="0"/>
              </a:rPr>
              <a:t>التفضيلات </a:t>
            </a:r>
            <a:endParaRPr lang="en-US" sz="3600" dirty="0">
              <a:solidFill>
                <a:srgbClr val="000000"/>
              </a:solidFill>
              <a:effectLst>
                <a:outerShdw blurRad="50800" dist="76200" dir="8100000" algn="tr" rotWithShape="0">
                  <a:srgbClr val="808080">
                    <a:alpha val="40000"/>
                  </a:srgbClr>
                </a:outerShdw>
              </a:effectLst>
              <a:latin typeface="Arial Black" pitchFamily="34" charset="0"/>
            </a:endParaRPr>
          </a:p>
        </p:txBody>
      </p:sp>
      <p:sp>
        <p:nvSpPr>
          <p:cNvPr id="2" name="Rectangle 3">
            <a:extLst>
              <a:ext uri="{FF2B5EF4-FFF2-40B4-BE49-F238E27FC236}">
                <a16:creationId xmlns:a16="http://schemas.microsoft.com/office/drawing/2014/main" id="{CCE06298-929B-109B-79B0-58D38B8B8F56}"/>
              </a:ext>
            </a:extLst>
          </p:cNvPr>
          <p:cNvSpPr txBox="1">
            <a:spLocks noChangeArrowheads="1"/>
          </p:cNvSpPr>
          <p:nvPr/>
        </p:nvSpPr>
        <p:spPr bwMode="auto">
          <a:xfrm>
            <a:off x="7710674" y="-51662"/>
            <a:ext cx="4741946" cy="546961"/>
          </a:xfrm>
          <a:prstGeom prst="rect">
            <a:avLst/>
          </a:prstGeom>
          <a:ln w="25400" cap="flat" cmpd="sng" algn="ctr">
            <a:solidFill>
              <a:schemeClr val="dk1"/>
            </a:solidFill>
            <a:prstDash val="solid"/>
            <a:miter lim="800000"/>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1pPr>
            <a:lvl2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2pPr>
            <a:lvl3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3pPr>
            <a:lvl4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4pPr>
            <a:lvl5pPr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5pPr>
            <a:lvl6pPr marL="457200"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6pPr>
            <a:lvl7pPr marL="914400"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7pPr>
            <a:lvl8pPr marL="1371600"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8pPr>
            <a:lvl9pPr marL="1828800" algn="ctr" rtl="0" eaLnBrk="0" fontAlgn="base" hangingPunct="0">
              <a:spcBef>
                <a:spcPct val="0"/>
              </a:spcBef>
              <a:spcAft>
                <a:spcPct val="0"/>
              </a:spcAft>
              <a:defRPr sz="4400" b="1">
                <a:solidFill>
                  <a:schemeClr val="dk1"/>
                </a:solidFill>
                <a:effectLst>
                  <a:outerShdw blurRad="38100" dist="38100" dir="2700000" algn="tl">
                    <a:srgbClr val="C0C0C0"/>
                  </a:outerShdw>
                </a:effectLst>
                <a:latin typeface="+mn-lt"/>
                <a:ea typeface="+mn-ea"/>
                <a:cs typeface="+mn-cs"/>
              </a:defRPr>
            </a:lvl9pPr>
          </a:lstStyle>
          <a:p>
            <a:pPr>
              <a:defRPr/>
            </a:pPr>
            <a:r>
              <a:rPr lang="ar-EG" sz="4800" kern="0">
                <a:solidFill>
                  <a:schemeClr val="tx1"/>
                </a:solidFill>
                <a:effectLst>
                  <a:outerShdw blurRad="38100" dist="38100" dir="2700000" algn="tl">
                    <a:srgbClr val="000000"/>
                  </a:outerShdw>
                </a:effectLst>
              </a:rPr>
              <a:t>اختر الوسيلة</a:t>
            </a:r>
            <a:endParaRPr lang="en-US" sz="4800" kern="0" dirty="0">
              <a:solidFill>
                <a:schemeClr val="tx1"/>
              </a:solidFill>
              <a:effectLst>
                <a:outerShdw blurRad="38100" dist="38100" dir="2700000" algn="tl">
                  <a:srgbClr val="000000"/>
                </a:outerShdw>
              </a:effectLst>
            </a:endParaRPr>
          </a:p>
        </p:txBody>
      </p:sp>
    </p:spTree>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6051" name="Rectangle 3"/>
          <p:cNvSpPr>
            <a:spLocks noGrp="1" noChangeArrowheads="1"/>
          </p:cNvSpPr>
          <p:nvPr>
            <p:ph type="title"/>
          </p:nvPr>
        </p:nvSpPr>
        <p:spPr>
          <a:xfrm>
            <a:off x="2669383" y="437334"/>
            <a:ext cx="7395878" cy="821410"/>
          </a:xfrm>
          <a:ln/>
        </p:spPr>
        <p:style>
          <a:lnRef idx="2">
            <a:schemeClr val="accent2"/>
          </a:lnRef>
          <a:fillRef idx="1">
            <a:schemeClr val="lt1"/>
          </a:fillRef>
          <a:effectRef idx="0">
            <a:schemeClr val="accent2"/>
          </a:effectRef>
          <a:fontRef idx="minor">
            <a:schemeClr val="dk1"/>
          </a:fontRef>
        </p:style>
        <p:txBody>
          <a:bodyPr/>
          <a:lstStyle/>
          <a:p>
            <a:pPr>
              <a:defRPr/>
            </a:pPr>
            <a:r>
              <a:rPr lang="en-US" sz="6000" dirty="0">
                <a:solidFill>
                  <a:schemeClr val="bg1"/>
                </a:solidFill>
                <a:effectLst>
                  <a:outerShdw blurRad="38100" dist="38100" dir="2700000" algn="tl">
                    <a:srgbClr val="000000"/>
                  </a:outerShdw>
                </a:effectLst>
              </a:rPr>
              <a:t> </a:t>
            </a:r>
            <a:r>
              <a:rPr lang="en-US" sz="3600" dirty="0">
                <a:solidFill>
                  <a:schemeClr val="tx1"/>
                </a:solidFill>
                <a:effectLst>
                  <a:outerShdw blurRad="38100" dist="38100" dir="2700000" algn="tl">
                    <a:srgbClr val="000000"/>
                  </a:outerShdw>
                </a:effectLst>
              </a:rPr>
              <a:t>Choose the Medium</a:t>
            </a:r>
            <a:endParaRPr lang="en-US" sz="6000" dirty="0">
              <a:solidFill>
                <a:schemeClr val="tx1"/>
              </a:solidFill>
              <a:effectLst>
                <a:outerShdw blurRad="38100" dist="38100" dir="2700000" algn="tl">
                  <a:srgbClr val="000000"/>
                </a:outerShdw>
              </a:effectLst>
            </a:endParaRPr>
          </a:p>
        </p:txBody>
      </p:sp>
      <p:sp>
        <p:nvSpPr>
          <p:cNvPr id="9" name="Flowchart: Alternate Process 8"/>
          <p:cNvSpPr/>
          <p:nvPr/>
        </p:nvSpPr>
        <p:spPr bwMode="auto">
          <a:xfrm>
            <a:off x="1417662" y="1601430"/>
            <a:ext cx="3938108" cy="1740483"/>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itchFamily="18" charset="0"/>
                <a:ea typeface="+mn-ea"/>
                <a:cs typeface="+mn-cs"/>
              </a:rPr>
              <a:t>Richness is a medium's ability to (1) convey a message through more than one informational cue, (2) facilitate feedback, and (3) establish personal focus. The richest medium is face-to-face communication. Multimedia presentations are also quite rich</a:t>
            </a:r>
            <a:endParaRPr kumimoji="0" lang="en-US" sz="44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10" name="Flowchart: Alternate Process 9"/>
          <p:cNvSpPr/>
          <p:nvPr/>
        </p:nvSpPr>
        <p:spPr bwMode="auto">
          <a:xfrm>
            <a:off x="1354731" y="3516088"/>
            <a:ext cx="3851024" cy="700389"/>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buFont typeface="Arial" pitchFamily="34" charset="0"/>
              <a:buChar char="•"/>
              <a:defRPr/>
            </a:pPr>
            <a:r>
              <a:rPr lang="en-US" sz="1600" b="1" dirty="0">
                <a:solidFill>
                  <a:prstClr val="black"/>
                </a:solidFill>
                <a:latin typeface="Times New Roman" pitchFamily="18" charset="0"/>
              </a:rPr>
              <a:t>Limitations</a:t>
            </a:r>
            <a:r>
              <a:rPr lang="ar-EG" sz="1600" b="1" dirty="0">
                <a:solidFill>
                  <a:prstClr val="black"/>
                </a:solidFill>
                <a:latin typeface="Times New Roman" pitchFamily="18" charset="0"/>
              </a:rPr>
              <a:t>: </a:t>
            </a:r>
            <a:r>
              <a:rPr lang="en-US" sz="1600" b="1" dirty="0">
                <a:solidFill>
                  <a:prstClr val="black"/>
                </a:solidFill>
                <a:latin typeface="Times New Roman" pitchFamily="18" charset="0"/>
              </a:rPr>
              <a:t>Every medium has limitations, so choose carefully according to the situation and the audience. </a:t>
            </a:r>
          </a:p>
        </p:txBody>
      </p:sp>
      <p:sp>
        <p:nvSpPr>
          <p:cNvPr id="11" name="Flowchart: Alternate Process 10"/>
          <p:cNvSpPr/>
          <p:nvPr/>
        </p:nvSpPr>
        <p:spPr bwMode="auto">
          <a:xfrm>
            <a:off x="1346228" y="4390652"/>
            <a:ext cx="3715629" cy="821411"/>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tabLst/>
              <a:defRPr/>
            </a:pPr>
            <a:r>
              <a:rPr lang="en-GB" sz="1400" b="1" dirty="0">
                <a:solidFill>
                  <a:prstClr val="black"/>
                </a:solidFill>
                <a:latin typeface="Times New Roman" pitchFamily="18" charset="0"/>
              </a:rPr>
              <a:t>Cost </a:t>
            </a:r>
            <a:r>
              <a:rPr kumimoji="0" lang="en-US" sz="1400" b="1" i="0" u="none" strike="noStrike" kern="1200" cap="none" spc="0" normalizeH="0" baseline="0" noProof="0" dirty="0">
                <a:ln>
                  <a:noFill/>
                </a:ln>
                <a:solidFill>
                  <a:prstClr val="black"/>
                </a:solidFill>
                <a:effectLst/>
                <a:uLnTx/>
                <a:uFillTx/>
                <a:latin typeface="Times New Roman" pitchFamily="18" charset="0"/>
                <a:ea typeface="+mn-ea"/>
                <a:cs typeface="+mn-cs"/>
              </a:rPr>
              <a:t>The expense involved in using various media is a real financial factor and a perceived nonverbal signal, as well. </a:t>
            </a:r>
          </a:p>
        </p:txBody>
      </p:sp>
      <p:sp>
        <p:nvSpPr>
          <p:cNvPr id="2" name="Flowchart: Alternate Process 1">
            <a:extLst>
              <a:ext uri="{FF2B5EF4-FFF2-40B4-BE49-F238E27FC236}">
                <a16:creationId xmlns:a16="http://schemas.microsoft.com/office/drawing/2014/main" id="{2DDF9789-63B3-EF01-6EA2-1436766A7AF7}"/>
              </a:ext>
            </a:extLst>
          </p:cNvPr>
          <p:cNvSpPr/>
          <p:nvPr/>
        </p:nvSpPr>
        <p:spPr bwMode="auto">
          <a:xfrm>
            <a:off x="6207376" y="1601430"/>
            <a:ext cx="3938108" cy="1740483"/>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lvl="0" eaLnBrk="0" fontAlgn="base" hangingPunct="0">
              <a:spcBef>
                <a:spcPct val="0"/>
              </a:spcBef>
              <a:spcAft>
                <a:spcPct val="0"/>
              </a:spcAft>
              <a:defRPr/>
            </a:pPr>
            <a:r>
              <a:rPr lang="ar-EG" sz="1600" b="1" dirty="0" err="1">
                <a:solidFill>
                  <a:prstClr val="black"/>
                </a:solidFill>
                <a:latin typeface="Times New Roman" pitchFamily="18" charset="0"/>
              </a:rPr>
              <a:t>الاثراء</a:t>
            </a:r>
            <a:r>
              <a:rPr lang="ar-EG" sz="1600" b="1" dirty="0">
                <a:solidFill>
                  <a:prstClr val="black"/>
                </a:solidFill>
                <a:latin typeface="Times New Roman" pitchFamily="18" charset="0"/>
              </a:rPr>
              <a:t>  هو قدرة الوسيط على (1) نقل رسالة من خلال أكثر من إشارة إعلامية واحدة ، (2) تسهيل التغذية الراجعة ، و (3) إنشاء تركيز شخصي. أغنى وسيلة هي التواصل وجها لوجه. عروض الوسائط المتعددة هي أيضا غنية جدا</a:t>
            </a:r>
            <a:endParaRPr kumimoji="0" lang="en-US" sz="44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3" name="Flowchart: Alternate Process 2">
            <a:extLst>
              <a:ext uri="{FF2B5EF4-FFF2-40B4-BE49-F238E27FC236}">
                <a16:creationId xmlns:a16="http://schemas.microsoft.com/office/drawing/2014/main" id="{860AD599-4CEF-F5F1-4C1D-4E5FCA753E2B}"/>
              </a:ext>
            </a:extLst>
          </p:cNvPr>
          <p:cNvSpPr/>
          <p:nvPr/>
        </p:nvSpPr>
        <p:spPr bwMode="auto">
          <a:xfrm>
            <a:off x="6548092" y="3429000"/>
            <a:ext cx="3597392" cy="700389"/>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r" rtl="1">
              <a:buFont typeface="Arial" pitchFamily="34" charset="0"/>
              <a:buChar char="•"/>
              <a:defRPr/>
            </a:pPr>
            <a:r>
              <a:rPr lang="ar-EG" sz="1600" b="1" dirty="0">
                <a:solidFill>
                  <a:prstClr val="black"/>
                </a:solidFill>
                <a:latin typeface="Times New Roman" pitchFamily="18" charset="0"/>
              </a:rPr>
              <a:t>القيود: كل وسيلة لها قيود ، لذا اختر بعناية وفقا للموقف والجمهور.</a:t>
            </a:r>
            <a:endParaRPr lang="en-US" sz="1600" b="1" dirty="0">
              <a:solidFill>
                <a:prstClr val="black"/>
              </a:solidFill>
              <a:latin typeface="Times New Roman" pitchFamily="18" charset="0"/>
            </a:endParaRPr>
          </a:p>
        </p:txBody>
      </p:sp>
      <p:sp>
        <p:nvSpPr>
          <p:cNvPr id="4" name="Flowchart: Alternate Process 3">
            <a:extLst>
              <a:ext uri="{FF2B5EF4-FFF2-40B4-BE49-F238E27FC236}">
                <a16:creationId xmlns:a16="http://schemas.microsoft.com/office/drawing/2014/main" id="{5F790309-E865-0564-FB50-215F02698123}"/>
              </a:ext>
            </a:extLst>
          </p:cNvPr>
          <p:cNvSpPr/>
          <p:nvPr/>
        </p:nvSpPr>
        <p:spPr bwMode="auto">
          <a:xfrm>
            <a:off x="6548092" y="4216476"/>
            <a:ext cx="3715629" cy="821411"/>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lvl="0" algn="r" rtl="1">
              <a:defRPr/>
            </a:pPr>
            <a:r>
              <a:rPr lang="ar-EG" sz="1400" b="1" dirty="0">
                <a:solidFill>
                  <a:prstClr val="black"/>
                </a:solidFill>
                <a:latin typeface="Times New Roman" pitchFamily="18" charset="0"/>
              </a:rPr>
              <a:t>التكلفة النفقات التي ينطوي عليها استخدام وسائل الإعلام المختلفة هي عامل مالي حقيقي وإشارة غير لفظية متصورة أيضا.</a:t>
            </a:r>
            <a:endParaRPr kumimoji="0" lang="en-US" sz="1400" b="1" i="0" u="none" strike="noStrike" kern="1200" cap="none" spc="0" normalizeH="0" baseline="0" noProof="0" dirty="0">
              <a:ln>
                <a:noFill/>
              </a:ln>
              <a:solidFill>
                <a:prstClr val="black"/>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63218404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Flowchart: Alternate Process 5"/>
          <p:cNvSpPr/>
          <p:nvPr/>
        </p:nvSpPr>
        <p:spPr bwMode="auto">
          <a:xfrm>
            <a:off x="1335522" y="1298318"/>
            <a:ext cx="3889622" cy="1233942"/>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itchFamily="18" charset="0"/>
                <a:ea typeface="+mn-ea"/>
                <a:cs typeface="+mn-cs"/>
              </a:rPr>
              <a:t>Formality</a:t>
            </a:r>
            <a:r>
              <a:rPr kumimoji="0" lang="ar-EG" sz="1600" b="1" i="0" u="none" strike="noStrike" kern="1200" cap="none" spc="0" normalizeH="0" baseline="0" noProof="0" dirty="0">
                <a:ln>
                  <a:noFill/>
                </a:ln>
                <a:solidFill>
                  <a:prstClr val="black"/>
                </a:solidFill>
                <a:effectLst/>
                <a:uLnTx/>
                <a:uFillTx/>
                <a:latin typeface="Times New Roman" pitchFamily="18" charset="0"/>
                <a:ea typeface="+mn-ea"/>
                <a:cs typeface="+mn-cs"/>
              </a:rPr>
              <a:t> </a:t>
            </a:r>
            <a:r>
              <a:rPr kumimoji="0" lang="en-US" sz="1600" b="1" i="0" u="none" strike="noStrike" kern="1200" cap="none" spc="0" normalizeH="0" baseline="0" noProof="0" dirty="0">
                <a:ln>
                  <a:noFill/>
                </a:ln>
                <a:solidFill>
                  <a:prstClr val="black"/>
                </a:solidFill>
                <a:effectLst/>
                <a:uLnTx/>
                <a:uFillTx/>
                <a:latin typeface="Times New Roman" pitchFamily="18" charset="0"/>
                <a:ea typeface="+mn-ea"/>
                <a:cs typeface="+mn-cs"/>
              </a:rPr>
              <a:t>Your choice of media is a nonverbal signal that governs the style and tone of your message.</a:t>
            </a:r>
            <a:endParaRPr kumimoji="0" lang="en-US" sz="44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7" name="Flowchart: Alternate Process 6"/>
          <p:cNvSpPr/>
          <p:nvPr/>
        </p:nvSpPr>
        <p:spPr bwMode="auto">
          <a:xfrm>
            <a:off x="1335522" y="2772343"/>
            <a:ext cx="431119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buFont typeface="Arial" pitchFamily="34" charset="0"/>
              <a:buChar char="•"/>
              <a:defRPr/>
            </a:pPr>
            <a:r>
              <a:rPr kumimoji="0" lang="en-US"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Urgency</a:t>
            </a:r>
            <a:r>
              <a:rPr kumimoji="0" lang="ar-EG"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 </a:t>
            </a:r>
            <a:r>
              <a:rPr kumimoji="0" lang="en-US" b="1" i="0" strike="noStrike" kern="1200" cap="none" spc="0" normalizeH="0" baseline="0" noProof="0" dirty="0">
                <a:ln>
                  <a:noFill/>
                </a:ln>
                <a:solidFill>
                  <a:prstClr val="black"/>
                </a:solidFill>
                <a:effectLst/>
                <a:uLnTx/>
                <a:uFillTx/>
                <a:latin typeface="Times New Roman" pitchFamily="18" charset="0"/>
                <a:ea typeface="+mn-ea"/>
                <a:cs typeface="+mn-cs"/>
              </a:rPr>
              <a:t>Choose the medium wisely, if a message is urgent. However, be sure to respect the time and workloads of audience members. </a:t>
            </a:r>
          </a:p>
        </p:txBody>
      </p:sp>
      <p:sp>
        <p:nvSpPr>
          <p:cNvPr id="8" name="Flowchart: Alternate Process 7"/>
          <p:cNvSpPr/>
          <p:nvPr/>
        </p:nvSpPr>
        <p:spPr bwMode="auto">
          <a:xfrm>
            <a:off x="1335522" y="4154631"/>
            <a:ext cx="448833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defRPr/>
            </a:pPr>
            <a:r>
              <a:rPr kumimoji="0" lang="en-US" sz="18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Preferences</a:t>
            </a:r>
            <a:r>
              <a:rPr kumimoji="0" lang="ar-EG" sz="1800" b="0"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rPr>
              <a:t> </a:t>
            </a:r>
            <a:r>
              <a:rPr kumimoji="0" lang="en-US"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Make sure to consider which media your audience expects or prefers. </a:t>
            </a:r>
          </a:p>
        </p:txBody>
      </p:sp>
      <p:sp>
        <p:nvSpPr>
          <p:cNvPr id="15" name="TextBox 14">
            <a:extLst>
              <a:ext uri="{FF2B5EF4-FFF2-40B4-BE49-F238E27FC236}">
                <a16:creationId xmlns:a16="http://schemas.microsoft.com/office/drawing/2014/main" id="{D2178FC8-F6B8-E53D-41E8-9AD86E5E668E}"/>
              </a:ext>
            </a:extLst>
          </p:cNvPr>
          <p:cNvSpPr txBox="1"/>
          <p:nvPr/>
        </p:nvSpPr>
        <p:spPr>
          <a:xfrm>
            <a:off x="2909807" y="575986"/>
            <a:ext cx="6098582" cy="646331"/>
          </a:xfrm>
          <a:prstGeom prst="rect">
            <a:avLst/>
          </a:prstGeom>
          <a:noFill/>
        </p:spPr>
        <p:txBody>
          <a:bodyPr wrap="square">
            <a:spAutoFit/>
          </a:bodyPr>
          <a:lstStyle/>
          <a:p>
            <a:r>
              <a:rPr kumimoji="0" lang="en-US" sz="36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Choose the Medium</a:t>
            </a:r>
            <a:endParaRPr lang="en-GB" sz="1050" dirty="0"/>
          </a:p>
        </p:txBody>
      </p:sp>
      <p:sp>
        <p:nvSpPr>
          <p:cNvPr id="2" name="Flowchart: Alternate Process 1">
            <a:extLst>
              <a:ext uri="{FF2B5EF4-FFF2-40B4-BE49-F238E27FC236}">
                <a16:creationId xmlns:a16="http://schemas.microsoft.com/office/drawing/2014/main" id="{392E4ECB-EF77-33DA-EC42-850C3CED3934}"/>
              </a:ext>
            </a:extLst>
          </p:cNvPr>
          <p:cNvSpPr/>
          <p:nvPr/>
        </p:nvSpPr>
        <p:spPr bwMode="auto">
          <a:xfrm>
            <a:off x="6034845" y="1345575"/>
            <a:ext cx="3889622" cy="1233942"/>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lvl="0" algn="r" rtl="1" eaLnBrk="0" fontAlgn="base" hangingPunct="0">
              <a:spcBef>
                <a:spcPct val="0"/>
              </a:spcBef>
              <a:spcAft>
                <a:spcPct val="0"/>
              </a:spcAft>
              <a:defRPr/>
            </a:pPr>
            <a:r>
              <a:rPr lang="ar-EG" sz="2000" b="1" dirty="0">
                <a:solidFill>
                  <a:prstClr val="black"/>
                </a:solidFill>
                <a:latin typeface="Times New Roman" pitchFamily="18" charset="0"/>
              </a:rPr>
              <a:t>شكليات اختيارك للوسائط هو إشارة غير لفظية تحكم أسلوب ونبرة رسالتك.</a:t>
            </a:r>
            <a:endParaRPr kumimoji="0" lang="en-US" sz="4400" b="1" i="0" u="none" strike="noStrike" kern="120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Black" pitchFamily="34" charset="0"/>
              <a:ea typeface="+mn-ea"/>
              <a:cs typeface="+mn-cs"/>
            </a:endParaRPr>
          </a:p>
        </p:txBody>
      </p:sp>
      <p:sp>
        <p:nvSpPr>
          <p:cNvPr id="3" name="Flowchart: Alternate Process 2">
            <a:extLst>
              <a:ext uri="{FF2B5EF4-FFF2-40B4-BE49-F238E27FC236}">
                <a16:creationId xmlns:a16="http://schemas.microsoft.com/office/drawing/2014/main" id="{1F20161F-D775-BF1D-864B-2512DB06BF96}"/>
              </a:ext>
            </a:extLst>
          </p:cNvPr>
          <p:cNvSpPr/>
          <p:nvPr/>
        </p:nvSpPr>
        <p:spPr bwMode="auto">
          <a:xfrm>
            <a:off x="5824058" y="2702775"/>
            <a:ext cx="431119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r" rtl="1">
              <a:buFont typeface="Arial" pitchFamily="34" charset="0"/>
              <a:buChar char="•"/>
              <a:defRPr/>
            </a:pPr>
            <a:r>
              <a:rPr lang="ar-EG" b="1">
                <a:solidFill>
                  <a:srgbClr val="000000"/>
                </a:solidFill>
                <a:effectLst>
                  <a:outerShdw blurRad="50800" dist="76200" dir="8100000" algn="tr" rotWithShape="0">
                    <a:srgbClr val="808080">
                      <a:alpha val="40000"/>
                    </a:srgbClr>
                  </a:outerShdw>
                </a:effectLst>
                <a:latin typeface="Arial Black" pitchFamily="34" charset="0"/>
              </a:rPr>
              <a:t>الاستعجال اختر الوسيط بحكمة ، إذا كانت الرسالة عاجلة. ومع ذلك ، تأكد من احترام وقت وأعباء عمل أعضاء الجمهور.</a:t>
            </a:r>
            <a:endParaRPr kumimoji="0" lang="en-US" b="1" i="0" strike="noStrike" kern="1200" cap="none" spc="0" normalizeH="0" baseline="0" noProof="0" dirty="0">
              <a:ln>
                <a:noFill/>
              </a:ln>
              <a:solidFill>
                <a:prstClr val="black"/>
              </a:solidFill>
              <a:effectLst/>
              <a:uLnTx/>
              <a:uFillTx/>
              <a:latin typeface="Times New Roman" pitchFamily="18" charset="0"/>
              <a:ea typeface="+mn-ea"/>
              <a:cs typeface="+mn-cs"/>
            </a:endParaRPr>
          </a:p>
        </p:txBody>
      </p:sp>
      <p:sp>
        <p:nvSpPr>
          <p:cNvPr id="4" name="Flowchart: Alternate Process 3">
            <a:extLst>
              <a:ext uri="{FF2B5EF4-FFF2-40B4-BE49-F238E27FC236}">
                <a16:creationId xmlns:a16="http://schemas.microsoft.com/office/drawing/2014/main" id="{23C1F0CF-F692-C045-A886-36F18C643D00}"/>
              </a:ext>
            </a:extLst>
          </p:cNvPr>
          <p:cNvSpPr/>
          <p:nvPr/>
        </p:nvSpPr>
        <p:spPr bwMode="auto">
          <a:xfrm>
            <a:off x="6034845" y="4059975"/>
            <a:ext cx="4488336" cy="1066800"/>
          </a:xfrm>
          <a:prstGeom prst="flowChartAlternateProcess">
            <a:avLst/>
          </a:prstGeom>
          <a:solidFill>
            <a:schemeClr val="bg1"/>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r" rtl="1">
              <a:defRPr/>
            </a:pPr>
            <a:r>
              <a:rPr lang="ar-EG" b="1">
                <a:solidFill>
                  <a:srgbClr val="000000"/>
                </a:solidFill>
                <a:effectLst>
                  <a:outerShdw blurRad="50800" dist="76200" dir="8100000" algn="tr" rotWithShape="0">
                    <a:srgbClr val="808080">
                      <a:alpha val="40000"/>
                    </a:srgbClr>
                  </a:outerShdw>
                </a:effectLst>
                <a:latin typeface="Arial Black" pitchFamily="34" charset="0"/>
              </a:rPr>
              <a:t>التفضيلات تأكد من مراعاة الوسائط التي يتوقعها جمهورك أو يفضلها.</a:t>
            </a:r>
            <a:endParaRPr kumimoji="0" lang="en-US"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extLst>
      <p:ext uri="{BB962C8B-B14F-4D97-AF65-F5344CB8AC3E}">
        <p14:creationId xmlns:p14="http://schemas.microsoft.com/office/powerpoint/2010/main" val="28506634"/>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Title 5">
            <a:extLst>
              <a:ext uri="{FF2B5EF4-FFF2-40B4-BE49-F238E27FC236}">
                <a16:creationId xmlns:a16="http://schemas.microsoft.com/office/drawing/2014/main" id="{062EE9B7-D381-A67E-03B2-01F4F6035545}"/>
              </a:ext>
            </a:extLst>
          </p:cNvPr>
          <p:cNvSpPr txBox="1">
            <a:spLocks/>
          </p:cNvSpPr>
          <p:nvPr/>
        </p:nvSpPr>
        <p:spPr bwMode="auto">
          <a:xfrm>
            <a:off x="2093027" y="1908535"/>
            <a:ext cx="8229600" cy="1984375"/>
          </a:xfrm>
          <a:prstGeom prst="rect">
            <a:avLst/>
          </a:prstGeom>
          <a:solidFill>
            <a:srgbClr val="006666"/>
          </a:solidFill>
          <a:ln w="9525">
            <a:solidFill>
              <a:schemeClr val="tx2"/>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r>
              <a:rPr lang="ar-EG" kern="0" dirty="0">
                <a:solidFill>
                  <a:schemeClr val="bg1"/>
                </a:solidFill>
              </a:rPr>
              <a:t>تنظيم رسالتك</a:t>
            </a:r>
          </a:p>
          <a:p>
            <a:r>
              <a:rPr lang="en-US" kern="0" dirty="0">
                <a:solidFill>
                  <a:schemeClr val="bg1"/>
                </a:solidFill>
              </a:rPr>
              <a:t>Organizing Your Message</a:t>
            </a:r>
          </a:p>
          <a:p>
            <a:endParaRPr lang="en-US" kern="0" dirty="0">
              <a:solidFill>
                <a:schemeClr val="bg1"/>
              </a:solidFill>
            </a:endParaRPr>
          </a:p>
        </p:txBody>
      </p:sp>
    </p:spTree>
    <p:extLst>
      <p:ext uri="{BB962C8B-B14F-4D97-AF65-F5344CB8AC3E}">
        <p14:creationId xmlns:p14="http://schemas.microsoft.com/office/powerpoint/2010/main" val="340965491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2">
            <a:extLst>
              <a:ext uri="{FF2B5EF4-FFF2-40B4-BE49-F238E27FC236}">
                <a16:creationId xmlns:a16="http://schemas.microsoft.com/office/drawing/2014/main" id="{05BC18CA-0D17-6313-E2AA-1D9CC87DFC18}"/>
              </a:ext>
            </a:extLst>
          </p:cNvPr>
          <p:cNvSpPr txBox="1">
            <a:spLocks noChangeArrowheads="1"/>
          </p:cNvSpPr>
          <p:nvPr/>
        </p:nvSpPr>
        <p:spPr bwMode="auto">
          <a:xfrm>
            <a:off x="4430485" y="190223"/>
            <a:ext cx="4091177" cy="1116062"/>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sz="2800" kern="0" dirty="0">
                <a:solidFill>
                  <a:srgbClr val="FFFFFF"/>
                </a:solidFill>
                <a:effectLst>
                  <a:outerShdw blurRad="38100" dist="38100" dir="2700000" algn="tl">
                    <a:srgbClr val="000000"/>
                  </a:outerShdw>
                </a:effectLst>
                <a:latin typeface="Tahoma"/>
              </a:rPr>
              <a:t>هيكل الرسالة</a:t>
            </a:r>
          </a:p>
          <a:p>
            <a:pPr>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a:p>
            <a:pPr lvl="0">
              <a:defRPr/>
            </a:pPr>
            <a:endPar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endParaRPr>
          </a:p>
        </p:txBody>
      </p:sp>
      <p:sp>
        <p:nvSpPr>
          <p:cNvPr id="21" name="Rectangle 4" descr="Recycled paper">
            <a:extLst>
              <a:ext uri="{FF2B5EF4-FFF2-40B4-BE49-F238E27FC236}">
                <a16:creationId xmlns:a16="http://schemas.microsoft.com/office/drawing/2014/main" id="{F23A8F3C-9566-142F-6667-18E98DEB6600}"/>
              </a:ext>
            </a:extLst>
          </p:cNvPr>
          <p:cNvSpPr>
            <a:spLocks noChangeArrowheads="1"/>
          </p:cNvSpPr>
          <p:nvPr/>
        </p:nvSpPr>
        <p:spPr bwMode="auto">
          <a:xfrm>
            <a:off x="1690498" y="1235022"/>
            <a:ext cx="3480216" cy="94857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rPr>
              <a:t>Main Idea</a:t>
            </a:r>
          </a:p>
        </p:txBody>
      </p:sp>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1449880" y="2606019"/>
            <a:ext cx="3938549" cy="2068390"/>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helps you establish the goals and general </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strategy of the message, and it summarizes</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two things:</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(1) what you want your audience to </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do or think and</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(2) why they should do so</a:t>
            </a:r>
            <a:r>
              <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t>
            </a:r>
            <a:endParaRPr kumimoji="0" lang="en-US" sz="54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
        <p:nvSpPr>
          <p:cNvPr id="2" name="Rectangle 4" descr="Recycled paper">
            <a:extLst>
              <a:ext uri="{FF2B5EF4-FFF2-40B4-BE49-F238E27FC236}">
                <a16:creationId xmlns:a16="http://schemas.microsoft.com/office/drawing/2014/main" id="{43E17A13-DD94-A164-106F-02004083E311}"/>
              </a:ext>
            </a:extLst>
          </p:cNvPr>
          <p:cNvSpPr>
            <a:spLocks noChangeArrowheads="1"/>
          </p:cNvSpPr>
          <p:nvPr/>
        </p:nvSpPr>
        <p:spPr bwMode="auto">
          <a:xfrm>
            <a:off x="7021287" y="1259654"/>
            <a:ext cx="2960914" cy="948570"/>
          </a:xfrm>
          <a:prstGeom prst="rect">
            <a:avLst/>
          </a:prstGeom>
          <a:noFill/>
          <a:ln w="9525">
            <a:noFill/>
            <a:miter lim="800000"/>
            <a:headEnd/>
            <a:tailEnd/>
          </a:ln>
          <a:effectLst/>
        </p:spPr>
        <p:txBody>
          <a:bodyPr wrap="none" anchor="ctr"/>
          <a:lstStyle/>
          <a:p>
            <a:pPr lvl="0" algn="r" rtl="1" eaLnBrk="0" fontAlgn="base" hangingPunct="0">
              <a:spcBef>
                <a:spcPct val="0"/>
              </a:spcBef>
              <a:spcAft>
                <a:spcPct val="0"/>
              </a:spcAft>
              <a:buFont typeface="Arial" pitchFamily="34" charset="0"/>
              <a:buChar char="•"/>
              <a:defRPr/>
            </a:pPr>
            <a:r>
              <a:rPr lang="ar-EG" sz="4000">
                <a:solidFill>
                  <a:srgbClr val="000000"/>
                </a:solidFill>
                <a:effectLst>
                  <a:outerShdw blurRad="38100" dist="38100" dir="2700000" algn="tl">
                    <a:srgbClr val="C0C0C0"/>
                  </a:outerShdw>
                </a:effectLst>
                <a:latin typeface="Tahoma" pitchFamily="34" charset="0"/>
              </a:rPr>
              <a:t>الفكرة الرئيسية</a:t>
            </a:r>
            <a:endParaRPr kumimoji="0" lang="en-US" sz="40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
        <p:nvSpPr>
          <p:cNvPr id="3" name="Rectangle 6" descr="Recycled paper">
            <a:extLst>
              <a:ext uri="{FF2B5EF4-FFF2-40B4-BE49-F238E27FC236}">
                <a16:creationId xmlns:a16="http://schemas.microsoft.com/office/drawing/2014/main" id="{99E99D19-E3BA-F4C2-846A-FB8D91E17C81}"/>
              </a:ext>
            </a:extLst>
          </p:cNvPr>
          <p:cNvSpPr>
            <a:spLocks noChangeArrowheads="1"/>
          </p:cNvSpPr>
          <p:nvPr/>
        </p:nvSpPr>
        <p:spPr bwMode="auto">
          <a:xfrm>
            <a:off x="5499367" y="2375716"/>
            <a:ext cx="4482834" cy="2068390"/>
          </a:xfrm>
          <a:prstGeom prst="rect">
            <a:avLst/>
          </a:prstGeom>
          <a:noFill/>
          <a:ln w="9525">
            <a:noFill/>
            <a:miter lim="800000"/>
            <a:headEnd/>
            <a:tailEnd/>
          </a:ln>
          <a:effectLst/>
        </p:spPr>
        <p:txBody>
          <a:bodyPr wrap="none" anchor="ctr"/>
          <a:lstStyle/>
          <a:p>
            <a:pPr lvl="0" algn="r" rtl="1" eaLnBrk="0" fontAlgn="base" hangingPunct="0">
              <a:spcBef>
                <a:spcPct val="0"/>
              </a:spcBef>
              <a:spcAft>
                <a:spcPct val="0"/>
              </a:spcAft>
              <a:buFont typeface="Arial" pitchFamily="34" charset="0"/>
              <a:buChar char="•"/>
              <a:defRPr/>
            </a:pPr>
            <a:r>
              <a:rPr lang="ar-EG" altLang="ja-JP" dirty="0">
                <a:solidFill>
                  <a:srgbClr val="000000"/>
                </a:solidFill>
                <a:latin typeface="Times New Roman" pitchFamily="18" charset="0"/>
                <a:ea typeface="ＭＳ Ｐゴシック" panose="020B0600070205080204" pitchFamily="34" charset="-128"/>
              </a:rPr>
              <a:t>يساعدك على تحديد الأهداف العامة والعامة 
استراتيجية الرسالة ، وتلخص
 شيئان:
 (1) ما تريد أن يفعله جمهورك أو يفكرون به 
 (2) لماذا يجب أن يفعلوا ذلك.</a:t>
            </a:r>
            <a:endParaRPr kumimoji="0" lang="en-US" sz="54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42033500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1164435" y="2163097"/>
            <a:ext cx="4604994" cy="3080545"/>
          </a:xfrm>
          <a:prstGeom prst="rect">
            <a:avLst/>
          </a:prstGeom>
          <a:noFill/>
          <a:ln w="9525">
            <a:noFill/>
            <a:miter lim="800000"/>
            <a:headEnd/>
            <a:tailEnd/>
          </a:ln>
          <a:effectLst/>
        </p:spPr>
        <p:txBody>
          <a:bodyPr wrap="none" anchor="ctr"/>
          <a:lstStyle/>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clarify and explain your ideas in more</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concrete terms. If your purpose is to inform </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and the material is factual, </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your major points might be based on </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something physical or financial—</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something you can visualize or measure,</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such as </a:t>
            </a:r>
            <a:r>
              <a:rPr kumimoji="0" lang="ar-EG" altLang="ja-JP" sz="1600" b="0" i="0" u="none" strike="noStrike" kern="1200" cap="none" spc="0" normalizeH="0" baseline="0" noProof="0" dirty="0" err="1">
                <a:ln>
                  <a:noFill/>
                </a:ln>
                <a:solidFill>
                  <a:srgbClr val="000000"/>
                </a:solidFill>
                <a:effectLst/>
                <a:uLnTx/>
                <a:uFillTx/>
                <a:latin typeface="Times New Roman" pitchFamily="18" charset="0"/>
                <a:ea typeface="ＭＳ Ｐゴシック" panose="020B0600070205080204" pitchFamily="34" charset="-128"/>
                <a:cs typeface="+mn-cs"/>
              </a:rPr>
              <a:t>activities</a:t>
            </a:r>
            <a:r>
              <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a:t>
            </a:r>
            <a:r>
              <a:rPr kumimoji="0" lang="ar-EG" altLang="ja-JP" sz="1600" b="0" i="0" u="none" strike="noStrike" kern="1200" cap="none" spc="0" normalizeH="0" baseline="0" noProof="0" dirty="0" err="1">
                <a:ln>
                  <a:noFill/>
                </a:ln>
                <a:solidFill>
                  <a:srgbClr val="000000"/>
                </a:solidFill>
                <a:effectLst/>
                <a:uLnTx/>
                <a:uFillTx/>
                <a:latin typeface="Times New Roman" pitchFamily="18" charset="0"/>
                <a:ea typeface="ＭＳ Ｐゴシック" panose="020B0600070205080204" pitchFamily="34" charset="-128"/>
                <a:cs typeface="+mn-cs"/>
              </a:rPr>
              <a:t>to</a:t>
            </a: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be performed, </a:t>
            </a:r>
            <a:r>
              <a:rPr kumimoji="0" lang="ar-EG" altLang="ja-JP" sz="1600" b="0" i="0" u="none" strike="noStrike" kern="1200" cap="none" spc="0" normalizeH="0" baseline="0" noProof="0" dirty="0" err="1">
                <a:ln>
                  <a:noFill/>
                </a:ln>
                <a:solidFill>
                  <a:srgbClr val="000000"/>
                </a:solidFill>
                <a:effectLst/>
                <a:uLnTx/>
                <a:uFillTx/>
                <a:latin typeface="Times New Roman" pitchFamily="18" charset="0"/>
                <a:ea typeface="ＭＳ Ｐゴシック" panose="020B0600070205080204" pitchFamily="34" charset="-128"/>
                <a:cs typeface="+mn-cs"/>
              </a:rPr>
              <a:t>and</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a:t>
            </a: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functional </a:t>
            </a:r>
            <a:r>
              <a:rPr kumimoji="0" lang="en-US" altLang="ja-JP" sz="1600" b="0" i="0" u="none" strike="noStrike" kern="1200" cap="none" spc="0" normalizeH="0" baseline="0" noProof="0" dirty="0" err="1">
                <a:ln>
                  <a:noFill/>
                </a:ln>
                <a:solidFill>
                  <a:srgbClr val="000000"/>
                </a:solidFill>
                <a:effectLst/>
                <a:uLnTx/>
                <a:uFillTx/>
                <a:latin typeface="Times New Roman" pitchFamily="18" charset="0"/>
                <a:ea typeface="ＭＳ Ｐゴシック" panose="020B0600070205080204" pitchFamily="34" charset="-128"/>
                <a:cs typeface="+mn-cs"/>
              </a:rPr>
              <a:t>units.When</a:t>
            </a: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you're describing a process, </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the major points are almost inevitably steps</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r>
              <a:rPr kumimoji="0" lang="en-US"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in the process. </a:t>
            </a:r>
            <a:endParaRPr kumimoji="0" lang="ar-EG" altLang="ja-JP" sz="16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eaLnBrk="0" fontAlgn="base" hangingPunct="0">
              <a:spcBef>
                <a:spcPct val="0"/>
              </a:spcBef>
              <a:spcAft>
                <a:spcPct val="0"/>
              </a:spcAft>
              <a:defRPr/>
            </a:pPr>
            <a:endParaRPr lang="en-US" sz="4800" dirty="0">
              <a:solidFill>
                <a:srgbClr val="000000"/>
              </a:solidFill>
              <a:effectLst>
                <a:outerShdw blurRad="38100" dist="38100" dir="2700000" algn="tl">
                  <a:srgbClr val="C0C0C0"/>
                </a:outerShdw>
              </a:effectLst>
              <a:latin typeface="Tahoma" pitchFamily="34" charset="0"/>
            </a:endParaRPr>
          </a:p>
        </p:txBody>
      </p:sp>
      <p:sp>
        <p:nvSpPr>
          <p:cNvPr id="26" name="TextBox 25">
            <a:extLst>
              <a:ext uri="{FF2B5EF4-FFF2-40B4-BE49-F238E27FC236}">
                <a16:creationId xmlns:a16="http://schemas.microsoft.com/office/drawing/2014/main" id="{354BFF93-F026-44BC-0A04-B2C3E53FBDED}"/>
              </a:ext>
            </a:extLst>
          </p:cNvPr>
          <p:cNvSpPr txBox="1"/>
          <p:nvPr/>
        </p:nvSpPr>
        <p:spPr>
          <a:xfrm>
            <a:off x="1420441" y="1203368"/>
            <a:ext cx="2411330" cy="46166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rPr>
              <a:t>Major Points</a:t>
            </a:r>
          </a:p>
        </p:txBody>
      </p:sp>
      <p:sp>
        <p:nvSpPr>
          <p:cNvPr id="6" name="Rectangle 6" descr="Recycled paper">
            <a:extLst>
              <a:ext uri="{FF2B5EF4-FFF2-40B4-BE49-F238E27FC236}">
                <a16:creationId xmlns:a16="http://schemas.microsoft.com/office/drawing/2014/main" id="{E0501BBE-E050-ED15-C9D9-8E1CD6F070EE}"/>
              </a:ext>
            </a:extLst>
          </p:cNvPr>
          <p:cNvSpPr>
            <a:spLocks noChangeArrowheads="1"/>
          </p:cNvSpPr>
          <p:nvPr/>
        </p:nvSpPr>
        <p:spPr bwMode="auto">
          <a:xfrm>
            <a:off x="6456544" y="1434200"/>
            <a:ext cx="3807374" cy="3080545"/>
          </a:xfrm>
          <a:prstGeom prst="rect">
            <a:avLst/>
          </a:prstGeom>
          <a:noFill/>
          <a:ln w="9525">
            <a:noFill/>
            <a:miter lim="800000"/>
            <a:headEnd/>
            <a:tailEnd/>
          </a:ln>
          <a:effectLst/>
        </p:spPr>
        <p:txBody>
          <a:bodyPr wrap="none" anchor="ctr"/>
          <a:lstStyle/>
          <a:p>
            <a:pPr algn="r" rtl="1" eaLnBrk="0" fontAlgn="base" hangingPunct="0">
              <a:spcBef>
                <a:spcPct val="0"/>
              </a:spcBef>
              <a:spcAft>
                <a:spcPct val="0"/>
              </a:spcAft>
              <a:defRPr/>
            </a:pPr>
            <a:r>
              <a:rPr lang="ar-EG" altLang="ja-JP" sz="1600" dirty="0">
                <a:solidFill>
                  <a:srgbClr val="000000"/>
                </a:solidFill>
                <a:latin typeface="Times New Roman" pitchFamily="18" charset="0"/>
                <a:ea typeface="ＭＳ Ｐゴシック" panose="020B0600070205080204" pitchFamily="34" charset="-128"/>
              </a:rPr>
              <a:t>النقاط الرئيسية التي توضح وتشرح أفكارك في المزيد
 شروط ملموسة. إذا كان هدفك هو الإبلاغ 
والمواد واقعية ، 
قد تستند نقاطك الرئيسية إلى 
شيء مادي أو مالي -
شيء يمكنك تصوره أو قياسه ،
 مثل الأنشطة التي يتعين القيام بها ، والوحدات الوظيفية.
 عندما تصف عملية، 
النقاط الرئيسية هي حتما خطوات في العملية.</a:t>
            </a:r>
            <a:endParaRPr lang="en-US" sz="4800" dirty="0">
              <a:solidFill>
                <a:srgbClr val="000000"/>
              </a:solidFill>
              <a:effectLst>
                <a:outerShdw blurRad="38100" dist="38100" dir="2700000" algn="tl">
                  <a:srgbClr val="C0C0C0"/>
                </a:outerShdw>
              </a:effectLst>
              <a:latin typeface="Tahoma" pitchFamily="34" charset="0"/>
            </a:endParaRPr>
          </a:p>
        </p:txBody>
      </p:sp>
      <p:sp>
        <p:nvSpPr>
          <p:cNvPr id="7" name="Rectangle 2">
            <a:extLst>
              <a:ext uri="{FF2B5EF4-FFF2-40B4-BE49-F238E27FC236}">
                <a16:creationId xmlns:a16="http://schemas.microsoft.com/office/drawing/2014/main" id="{6CA26FB5-D855-DFE0-8397-E317FFD67814}"/>
              </a:ext>
            </a:extLst>
          </p:cNvPr>
          <p:cNvSpPr txBox="1">
            <a:spLocks noChangeArrowheads="1"/>
          </p:cNvSpPr>
          <p:nvPr/>
        </p:nvSpPr>
        <p:spPr bwMode="auto">
          <a:xfrm>
            <a:off x="4430485" y="190223"/>
            <a:ext cx="4091177" cy="1116062"/>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sz="2800" kern="0" dirty="0">
                <a:solidFill>
                  <a:srgbClr val="FFFFFF"/>
                </a:solidFill>
                <a:effectLst>
                  <a:outerShdw blurRad="38100" dist="38100" dir="2700000" algn="tl">
                    <a:srgbClr val="000000"/>
                  </a:outerShdw>
                </a:effectLst>
                <a:latin typeface="Tahoma"/>
              </a:rPr>
              <a:t>هيكل الرسالة</a:t>
            </a:r>
          </a:p>
          <a:p>
            <a:pPr>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a:p>
            <a:pPr lvl="0">
              <a:defRPr/>
            </a:pPr>
            <a:endPar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31172033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 name="Rectangle 4" descr="Recycled paper">
            <a:extLst>
              <a:ext uri="{FF2B5EF4-FFF2-40B4-BE49-F238E27FC236}">
                <a16:creationId xmlns:a16="http://schemas.microsoft.com/office/drawing/2014/main" id="{F23A8F3C-9566-142F-6667-18E98DEB6600}"/>
              </a:ext>
            </a:extLst>
          </p:cNvPr>
          <p:cNvSpPr>
            <a:spLocks noChangeArrowheads="1"/>
          </p:cNvSpPr>
          <p:nvPr/>
        </p:nvSpPr>
        <p:spPr bwMode="auto">
          <a:xfrm>
            <a:off x="1217873" y="1380428"/>
            <a:ext cx="2542764" cy="336436"/>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tabLst/>
              <a:defRPr/>
            </a:pPr>
            <a:r>
              <a:rPr lang="en-US" sz="2800" dirty="0">
                <a:solidFill>
                  <a:srgbClr val="000000"/>
                </a:solidFill>
                <a:effectLst>
                  <a:outerShdw blurRad="38100" dist="38100" dir="2700000" algn="tl">
                    <a:srgbClr val="C0C0C0"/>
                  </a:outerShdw>
                </a:effectLst>
                <a:latin typeface="Tahoma" pitchFamily="34" charset="0"/>
              </a:rPr>
              <a:t>Evidence</a:t>
            </a:r>
            <a:endParaRPr kumimoji="0" lang="en-US" sz="28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
        <p:nvSpPr>
          <p:cNvPr id="24" name="Rectangle 6" descr="Recycled paper">
            <a:extLst>
              <a:ext uri="{FF2B5EF4-FFF2-40B4-BE49-F238E27FC236}">
                <a16:creationId xmlns:a16="http://schemas.microsoft.com/office/drawing/2014/main" id="{A63F3812-DE27-53EA-0FB9-2B686EE1B9DE}"/>
              </a:ext>
            </a:extLst>
          </p:cNvPr>
          <p:cNvSpPr>
            <a:spLocks noChangeArrowheads="1"/>
          </p:cNvSpPr>
          <p:nvPr/>
        </p:nvSpPr>
        <p:spPr bwMode="auto">
          <a:xfrm>
            <a:off x="1217873" y="1774018"/>
            <a:ext cx="3603670" cy="3703554"/>
          </a:xfrm>
          <a:prstGeom prst="rect">
            <a:avLst/>
          </a:prstGeom>
          <a:noFill/>
          <a:ln w="9525">
            <a:no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you're ready to back them up </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with examples and evidence</a:t>
            </a:r>
            <a:r>
              <a:rPr lang="ar-EG" altLang="ja-JP" dirty="0">
                <a:solidFill>
                  <a:srgbClr val="000000"/>
                </a:solidFill>
                <a:latin typeface="Times New Roman" pitchFamily="18" charset="0"/>
                <a:ea typeface="ＭＳ Ｐゴシック" panose="020B0600070205080204" pitchFamily="34" charset="-128"/>
              </a:rPr>
              <a:t> </a:t>
            </a: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that help</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audience members understand, accept,</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and remember your message. </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Select examples and evidence</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carefully. Remember that you want to</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be not only compelling and</a:t>
            </a:r>
            <a:r>
              <a:rPr lang="ar-EG" altLang="ja-JP" dirty="0">
                <a:solidFill>
                  <a:srgbClr val="000000"/>
                </a:solidFill>
                <a:latin typeface="Times New Roman" pitchFamily="18" charset="0"/>
                <a:ea typeface="ＭＳ Ｐゴシック" panose="020B0600070205080204" pitchFamily="34" charset="-128"/>
              </a:rPr>
              <a:t> </a:t>
            </a: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complete</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but also as</a:t>
            </a:r>
            <a:r>
              <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a:t>
            </a: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concise</a:t>
            </a:r>
            <a:endParaRPr kumimoji="0" lang="ar-EG"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endParaRPr>
          </a:p>
          <a:p>
            <a:pPr marL="0" marR="0" lvl="0" indent="0" algn="l" defTabSz="914400" rtl="0" eaLnBrk="0" fontAlgn="base" latinLnBrk="0" hangingPunct="0">
              <a:lnSpc>
                <a:spcPct val="100000"/>
              </a:lnSpc>
              <a:spcBef>
                <a:spcPct val="0"/>
              </a:spcBef>
              <a:spcAft>
                <a:spcPct val="0"/>
              </a:spcAft>
              <a:buClrTx/>
              <a:buSzTx/>
              <a:tabLst/>
              <a:defRPr/>
            </a:pPr>
            <a:r>
              <a:rPr kumimoji="0" lang="en-US" altLang="ja-JP"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as possible.</a:t>
            </a:r>
            <a:endParaRPr kumimoji="0" lang="en-US" sz="54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
        <p:nvSpPr>
          <p:cNvPr id="2" name="Rectangle 2">
            <a:extLst>
              <a:ext uri="{FF2B5EF4-FFF2-40B4-BE49-F238E27FC236}">
                <a16:creationId xmlns:a16="http://schemas.microsoft.com/office/drawing/2014/main" id="{939828DB-1138-741E-7203-40EDEECA8C09}"/>
              </a:ext>
            </a:extLst>
          </p:cNvPr>
          <p:cNvSpPr txBox="1">
            <a:spLocks noChangeArrowheads="1"/>
          </p:cNvSpPr>
          <p:nvPr/>
        </p:nvSpPr>
        <p:spPr bwMode="auto">
          <a:xfrm>
            <a:off x="4484914" y="10931"/>
            <a:ext cx="4091177" cy="1116062"/>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sz="2800" kern="0" dirty="0">
                <a:solidFill>
                  <a:srgbClr val="FFFFFF"/>
                </a:solidFill>
                <a:effectLst>
                  <a:outerShdw blurRad="38100" dist="38100" dir="2700000" algn="tl">
                    <a:srgbClr val="000000"/>
                  </a:outerShdw>
                </a:effectLst>
                <a:latin typeface="Tahoma"/>
              </a:rPr>
              <a:t>هيكل الرسالة</a:t>
            </a:r>
          </a:p>
          <a:p>
            <a:pPr>
              <a:defRPr/>
            </a:pPr>
            <a:r>
              <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Message Structure</a:t>
            </a:r>
          </a:p>
          <a:p>
            <a:pPr lvl="0">
              <a:defRPr/>
            </a:pPr>
            <a:endParaRPr kumimoji="0" lang="en-US" sz="28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endParaRPr>
          </a:p>
        </p:txBody>
      </p:sp>
      <p:sp>
        <p:nvSpPr>
          <p:cNvPr id="6" name="Rectangle 6" descr="Recycled paper">
            <a:extLst>
              <a:ext uri="{FF2B5EF4-FFF2-40B4-BE49-F238E27FC236}">
                <a16:creationId xmlns:a16="http://schemas.microsoft.com/office/drawing/2014/main" id="{DE2191CB-60A4-FEDE-4A7A-2F92FF79911D}"/>
              </a:ext>
            </a:extLst>
          </p:cNvPr>
          <p:cNvSpPr>
            <a:spLocks noChangeArrowheads="1"/>
          </p:cNvSpPr>
          <p:nvPr/>
        </p:nvSpPr>
        <p:spPr bwMode="auto">
          <a:xfrm>
            <a:off x="6257958" y="1774018"/>
            <a:ext cx="3603670" cy="3703554"/>
          </a:xfrm>
          <a:prstGeom prst="rect">
            <a:avLst/>
          </a:prstGeom>
          <a:noFill/>
          <a:ln w="9525">
            <a:noFill/>
            <a:miter lim="800000"/>
            <a:headEnd/>
            <a:tailEnd/>
          </a:ln>
          <a:effectLst/>
        </p:spPr>
        <p:txBody>
          <a:bodyPr wrap="none" anchor="ctr"/>
          <a:lstStyle/>
          <a:p>
            <a:pPr lvl="0" algn="r" rtl="1" eaLnBrk="0" fontAlgn="base" hangingPunct="0">
              <a:spcBef>
                <a:spcPct val="0"/>
              </a:spcBef>
              <a:spcAft>
                <a:spcPct val="0"/>
              </a:spcAft>
              <a:defRPr/>
            </a:pPr>
            <a:r>
              <a:rPr lang="ar-EG" altLang="ja-JP">
                <a:solidFill>
                  <a:srgbClr val="000000"/>
                </a:solidFill>
                <a:latin typeface="Times New Roman" pitchFamily="18" charset="0"/>
                <a:ea typeface="ＭＳ Ｐゴシック" panose="020B0600070205080204" pitchFamily="34" charset="-128"/>
              </a:rPr>
              <a:t>أنت جاهز لنسخها احتياطيا 
مع الأمثلة والأدلة التي تساعد
 أعضاء الجمهور يفهمون ويقبلون ،
 وتذكر رسالتك. 
حدد الأمثلة والأدلة
 عنايه. تذكر أنك تريد ذلك
 لا تكون مقنعة وكاملة فقط
 ولكن أيضا موجزة
 قدر الإمكان.</a:t>
            </a:r>
            <a:endParaRPr kumimoji="0" lang="en-US" sz="54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
        <p:nvSpPr>
          <p:cNvPr id="7" name="Rectangle 4" descr="Recycled paper">
            <a:extLst>
              <a:ext uri="{FF2B5EF4-FFF2-40B4-BE49-F238E27FC236}">
                <a16:creationId xmlns:a16="http://schemas.microsoft.com/office/drawing/2014/main" id="{72E7DE65-BFFF-F585-37BF-C89B58BC44C6}"/>
              </a:ext>
            </a:extLst>
          </p:cNvPr>
          <p:cNvSpPr>
            <a:spLocks noChangeArrowheads="1"/>
          </p:cNvSpPr>
          <p:nvPr/>
        </p:nvSpPr>
        <p:spPr bwMode="auto">
          <a:xfrm>
            <a:off x="7564244" y="1548646"/>
            <a:ext cx="2542764" cy="336436"/>
          </a:xfrm>
          <a:prstGeom prst="rect">
            <a:avLst/>
          </a:prstGeom>
          <a:noFill/>
          <a:ln w="9525">
            <a:noFill/>
            <a:miter lim="800000"/>
            <a:headEnd/>
            <a:tailEnd/>
          </a:ln>
          <a:effectLst/>
        </p:spPr>
        <p:txBody>
          <a:bodyPr wrap="none" anchor="ctr"/>
          <a:lstStyle/>
          <a:p>
            <a:pPr lvl="0" algn="r" rtl="1" eaLnBrk="0" fontAlgn="base" hangingPunct="0">
              <a:spcBef>
                <a:spcPct val="0"/>
              </a:spcBef>
              <a:spcAft>
                <a:spcPct val="0"/>
              </a:spcAft>
              <a:defRPr/>
            </a:pPr>
            <a:r>
              <a:rPr lang="ar-EG" sz="2800" dirty="0">
                <a:solidFill>
                  <a:srgbClr val="000000"/>
                </a:solidFill>
                <a:effectLst>
                  <a:outerShdw blurRad="38100" dist="38100" dir="2700000" algn="tl">
                    <a:srgbClr val="C0C0C0"/>
                  </a:outerShdw>
                </a:effectLst>
                <a:latin typeface="Tahoma" pitchFamily="34" charset="0"/>
              </a:rPr>
              <a:t>الدليل</a:t>
            </a:r>
            <a:endParaRPr kumimoji="0" lang="en-US" sz="2800" b="0" i="0" u="none" strike="noStrike" kern="1200" cap="none" spc="0" normalizeH="0" baseline="0" noProof="0" dirty="0">
              <a:ln>
                <a:noFill/>
              </a:ln>
              <a:solidFill>
                <a:srgbClr val="000000"/>
              </a:solidFill>
              <a:effectLst>
                <a:outerShdw blurRad="38100" dist="38100" dir="2700000" algn="tl">
                  <a:srgbClr val="C0C0C0"/>
                </a:outerShdw>
              </a:effectLst>
              <a:uLnTx/>
              <a:uFillTx/>
              <a:latin typeface="Tahoma" pitchFamily="34" charset="0"/>
              <a:ea typeface="+mn-ea"/>
              <a:cs typeface="+mn-cs"/>
            </a:endParaRPr>
          </a:p>
        </p:txBody>
      </p:sp>
    </p:spTree>
    <p:custDataLst>
      <p:tags r:id="rId1"/>
    </p:custDataLst>
    <p:extLst>
      <p:ext uri="{BB962C8B-B14F-4D97-AF65-F5344CB8AC3E}">
        <p14:creationId xmlns:p14="http://schemas.microsoft.com/office/powerpoint/2010/main" val="30958295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8313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1.8"/>
</p:tagLst>
</file>

<file path=ppt/tags/tag2.xml><?xml version="1.0" encoding="utf-8"?>
<p:tagLst xmlns:a="http://schemas.openxmlformats.org/drawingml/2006/main" xmlns:r="http://schemas.openxmlformats.org/officeDocument/2006/relationships" xmlns:p="http://schemas.openxmlformats.org/presentationml/2006/main">
  <p:tag name="TIMING" val="|41.8"/>
</p:tagLst>
</file>

<file path=ppt/tags/tag3.xml><?xml version="1.0" encoding="utf-8"?>
<p:tagLst xmlns:a="http://schemas.openxmlformats.org/drawingml/2006/main" xmlns:r="http://schemas.openxmlformats.org/officeDocument/2006/relationships" xmlns:p="http://schemas.openxmlformats.org/presentationml/2006/main">
  <p:tag name="TIMING" val="|41.8"/>
</p:tagLst>
</file>

<file path=ppt/tags/tag4.xml><?xml version="1.0" encoding="utf-8"?>
<p:tagLst xmlns:a="http://schemas.openxmlformats.org/drawingml/2006/main" xmlns:r="http://schemas.openxmlformats.org/officeDocument/2006/relationships" xmlns:p="http://schemas.openxmlformats.org/presentationml/2006/main">
  <p:tag name="TIMING" val="|41.8"/>
</p:tagLst>
</file>

<file path=ppt/tags/tag5.xml><?xml version="1.0" encoding="utf-8"?>
<p:tagLst xmlns:a="http://schemas.openxmlformats.org/drawingml/2006/main" xmlns:r="http://schemas.openxmlformats.org/officeDocument/2006/relationships" xmlns:p="http://schemas.openxmlformats.org/presentationml/2006/main">
  <p:tag name="TIMING" val="|41.8"/>
</p:tagLst>
</file>

<file path=ppt/tags/tag6.xml><?xml version="1.0" encoding="utf-8"?>
<p:tagLst xmlns:a="http://schemas.openxmlformats.org/drawingml/2006/main" xmlns:r="http://schemas.openxmlformats.org/officeDocument/2006/relationships" xmlns:p="http://schemas.openxmlformats.org/presentationml/2006/main">
  <p:tag name="TIMING" val="|41.8"/>
</p:tagLst>
</file>

<file path=ppt/tags/tag7.xml><?xml version="1.0" encoding="utf-8"?>
<p:tagLst xmlns:a="http://schemas.openxmlformats.org/drawingml/2006/main" xmlns:r="http://schemas.openxmlformats.org/officeDocument/2006/relationships" xmlns:p="http://schemas.openxmlformats.org/presentationml/2006/main">
  <p:tag name="TIMING" val="|41.8"/>
</p:tagLst>
</file>

<file path=ppt/tags/tag8.xml><?xml version="1.0" encoding="utf-8"?>
<p:tagLst xmlns:a="http://schemas.openxmlformats.org/drawingml/2006/main" xmlns:r="http://schemas.openxmlformats.org/officeDocument/2006/relationships" xmlns:p="http://schemas.openxmlformats.org/presentationml/2006/main">
  <p:tag name="TIMING" val="|41.8"/>
</p:tagLst>
</file>

<file path=ppt/tags/tag9.xml><?xml version="1.0" encoding="utf-8"?>
<p:tagLst xmlns:a="http://schemas.openxmlformats.org/drawingml/2006/main" xmlns:r="http://schemas.openxmlformats.org/officeDocument/2006/relationships" xmlns:p="http://schemas.openxmlformats.org/presentationml/2006/main">
  <p:tag name="TIMING" val="|41.8"/>
</p:tagLst>
</file>

<file path=ppt/tags/tag10.xml><?xml version="1.0" encoding="utf-8"?>
<p:tagLst xmlns:a="http://schemas.openxmlformats.org/drawingml/2006/main" xmlns:r="http://schemas.openxmlformats.org/officeDocument/2006/relationships" xmlns:p="http://schemas.openxmlformats.org/presentationml/2006/main">
  <p:tag name="TIMING" val="|41.8"/>
</p:tagLst>
</file>

<file path=ppt/tags/tag11.xml><?xml version="1.0" encoding="utf-8"?>
<p:tagLst xmlns:a="http://schemas.openxmlformats.org/drawingml/2006/main" xmlns:r="http://schemas.openxmlformats.org/officeDocument/2006/relationships" xmlns:p="http://schemas.openxmlformats.org/presentationml/2006/main">
  <p:tag name="TIMING" val="|41.8"/>
</p:tagLst>
</file>

<file path=ppt/tags/tag12.xml><?xml version="1.0" encoding="utf-8"?>
<p:tagLst xmlns:a="http://schemas.openxmlformats.org/drawingml/2006/main" xmlns:r="http://schemas.openxmlformats.org/officeDocument/2006/relationships" xmlns:p="http://schemas.openxmlformats.org/presentationml/2006/main">
  <p:tag name="TIMING" val="|41.8"/>
</p:tagLst>
</file>

<file path=ppt/tags/tag13.xml><?xml version="1.0" encoding="utf-8"?>
<p:tagLst xmlns:a="http://schemas.openxmlformats.org/drawingml/2006/main" xmlns:r="http://schemas.openxmlformats.org/officeDocument/2006/relationships" xmlns:p="http://schemas.openxmlformats.org/presentationml/2006/main">
  <p:tag name="TIMING" val="|41.8"/>
</p:tagLst>
</file>

<file path=ppt/tags/tag14.xml><?xml version="1.0" encoding="utf-8"?>
<p:tagLst xmlns:a="http://schemas.openxmlformats.org/drawingml/2006/main" xmlns:r="http://schemas.openxmlformats.org/officeDocument/2006/relationships" xmlns:p="http://schemas.openxmlformats.org/presentationml/2006/main">
  <p:tag name="TIMING" val="|41.8"/>
</p:tagLst>
</file>

<file path=ppt/tags/tag15.xml><?xml version="1.0" encoding="utf-8"?>
<p:tagLst xmlns:a="http://schemas.openxmlformats.org/drawingml/2006/main" xmlns:r="http://schemas.openxmlformats.org/officeDocument/2006/relationships" xmlns:p="http://schemas.openxmlformats.org/presentationml/2006/main">
  <p:tag name="TIMING" val="|41.8"/>
</p:tagLst>
</file>

<file path=ppt/tags/tag16.xml><?xml version="1.0" encoding="utf-8"?>
<p:tagLst xmlns:a="http://schemas.openxmlformats.org/drawingml/2006/main" xmlns:r="http://schemas.openxmlformats.org/officeDocument/2006/relationships" xmlns:p="http://schemas.openxmlformats.org/presentationml/2006/main">
  <p:tag name="TIMING" val="|41.8"/>
</p:tagLst>
</file>

<file path=ppt/tags/tag17.xml><?xml version="1.0" encoding="utf-8"?>
<p:tagLst xmlns:a="http://schemas.openxmlformats.org/drawingml/2006/main" xmlns:r="http://schemas.openxmlformats.org/officeDocument/2006/relationships" xmlns:p="http://schemas.openxmlformats.org/presentationml/2006/main">
  <p:tag name="TIMING" val="|41.8"/>
</p:tagLst>
</file>

<file path=ppt/tags/tag18.xml><?xml version="1.0" encoding="utf-8"?>
<p:tagLst xmlns:a="http://schemas.openxmlformats.org/drawingml/2006/main" xmlns:r="http://schemas.openxmlformats.org/officeDocument/2006/relationships" xmlns:p="http://schemas.openxmlformats.org/presentationml/2006/main">
  <p:tag name="TIMING" val="|41.8"/>
</p:tagLst>
</file>

<file path=ppt/tags/tag19.xml><?xml version="1.0" encoding="utf-8"?>
<p:tagLst xmlns:a="http://schemas.openxmlformats.org/drawingml/2006/main" xmlns:r="http://schemas.openxmlformats.org/officeDocument/2006/relationships" xmlns:p="http://schemas.openxmlformats.org/presentationml/2006/main">
  <p:tag name="TIMING" val="|41.8"/>
</p:tagLst>
</file>

<file path=ppt/tags/tag20.xml><?xml version="1.0" encoding="utf-8"?>
<p:tagLst xmlns:a="http://schemas.openxmlformats.org/drawingml/2006/main" xmlns:r="http://schemas.openxmlformats.org/officeDocument/2006/relationships" xmlns:p="http://schemas.openxmlformats.org/presentationml/2006/main">
  <p:tag name="TIMING" val="|41.8"/>
</p:tagLst>
</file>

<file path=ppt/tags/tag21.xml><?xml version="1.0" encoding="utf-8"?>
<p:tagLst xmlns:a="http://schemas.openxmlformats.org/drawingml/2006/main" xmlns:r="http://schemas.openxmlformats.org/officeDocument/2006/relationships" xmlns:p="http://schemas.openxmlformats.org/presentationml/2006/main">
  <p:tag name="TIMING" val="|41.8"/>
</p:tagLst>
</file>

<file path=ppt/tags/tag22.xml><?xml version="1.0" encoding="utf-8"?>
<p:tagLst xmlns:a="http://schemas.openxmlformats.org/drawingml/2006/main" xmlns:r="http://schemas.openxmlformats.org/officeDocument/2006/relationships" xmlns:p="http://schemas.openxmlformats.org/presentationml/2006/main">
  <p:tag name="TIMING" val="|41.8"/>
</p:tagLst>
</file>

<file path=ppt/tags/tag23.xml><?xml version="1.0" encoding="utf-8"?>
<p:tagLst xmlns:a="http://schemas.openxmlformats.org/drawingml/2006/main" xmlns:r="http://schemas.openxmlformats.org/officeDocument/2006/relationships" xmlns:p="http://schemas.openxmlformats.org/presentationml/2006/main">
  <p:tag name="TIMING" val="|41.8"/>
</p:tagLst>
</file>

<file path=ppt/tags/tag24.xml><?xml version="1.0" encoding="utf-8"?>
<p:tagLst xmlns:a="http://schemas.openxmlformats.org/drawingml/2006/main" xmlns:r="http://schemas.openxmlformats.org/officeDocument/2006/relationships" xmlns:p="http://schemas.openxmlformats.org/presentationml/2006/main">
  <p:tag name="TIMING" val="|41.8"/>
</p:tagLst>
</file>

<file path=ppt/tags/tag25.xml><?xml version="1.0" encoding="utf-8"?>
<p:tagLst xmlns:a="http://schemas.openxmlformats.org/drawingml/2006/main" xmlns:r="http://schemas.openxmlformats.org/officeDocument/2006/relationships" xmlns:p="http://schemas.openxmlformats.org/presentationml/2006/main">
  <p:tag name="TIMING" val="|41.8"/>
</p:tagLst>
</file>

<file path=ppt/tags/tag26.xml><?xml version="1.0" encoding="utf-8"?>
<p:tagLst xmlns:a="http://schemas.openxmlformats.org/drawingml/2006/main" xmlns:r="http://schemas.openxmlformats.org/officeDocument/2006/relationships" xmlns:p="http://schemas.openxmlformats.org/presentationml/2006/main">
  <p:tag name="TIMING" val="|41.8"/>
</p:tagLst>
</file>

<file path=ppt/tags/tag27.xml><?xml version="1.0" encoding="utf-8"?>
<p:tagLst xmlns:a="http://schemas.openxmlformats.org/drawingml/2006/main" xmlns:r="http://schemas.openxmlformats.org/officeDocument/2006/relationships" xmlns:p="http://schemas.openxmlformats.org/presentationml/2006/main">
  <p:tag name="TIMING" val="|41.8"/>
</p:tagLst>
</file>

<file path=ppt/tags/tag28.xml><?xml version="1.0" encoding="utf-8"?>
<p:tagLst xmlns:a="http://schemas.openxmlformats.org/drawingml/2006/main" xmlns:r="http://schemas.openxmlformats.org/officeDocument/2006/relationships" xmlns:p="http://schemas.openxmlformats.org/presentationml/2006/main">
  <p:tag name="TIMING" val="|41.8"/>
</p:tagLst>
</file>

<file path=ppt/tags/tag29.xml><?xml version="1.0" encoding="utf-8"?>
<p:tagLst xmlns:a="http://schemas.openxmlformats.org/drawingml/2006/main" xmlns:r="http://schemas.openxmlformats.org/officeDocument/2006/relationships" xmlns:p="http://schemas.openxmlformats.org/presentationml/2006/main">
  <p:tag name="TIMING" val="|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E1ABCD-691A-4F52-AB3D-B729275A5B12}"/>
</file>

<file path=customXml/itemProps2.xml><?xml version="1.0" encoding="utf-8"?>
<ds:datastoreItem xmlns:ds="http://schemas.openxmlformats.org/officeDocument/2006/customXml" ds:itemID="{6462B06D-6F10-491C-8645-EB6B20449EA2}"/>
</file>

<file path=customXml/itemProps3.xml><?xml version="1.0" encoding="utf-8"?>
<ds:datastoreItem xmlns:ds="http://schemas.openxmlformats.org/officeDocument/2006/customXml" ds:itemID="{5C3595F9-3DFA-4DD8-A38A-D20E2D8B6B98}"/>
</file>

<file path=docProps/app.xml><?xml version="1.0" encoding="utf-8"?>
<Properties xmlns="http://schemas.openxmlformats.org/officeDocument/2006/extended-properties" xmlns:vt="http://schemas.openxmlformats.org/officeDocument/2006/docPropsVTypes">
  <TotalTime>8000</TotalTime>
  <Words>5940</Words>
  <Application>Microsoft Office PowerPoint</Application>
  <PresentationFormat>Widescreen</PresentationFormat>
  <Paragraphs>438</Paragraphs>
  <Slides>43</Slides>
  <Notes>39</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43</vt:i4>
      </vt:variant>
    </vt:vector>
  </HeadingPairs>
  <TitlesOfParts>
    <vt:vector size="55" baseType="lpstr">
      <vt:lpstr>ＭＳ Ｐゴシック</vt:lpstr>
      <vt:lpstr>Arial</vt:lpstr>
      <vt:lpstr>Arial Black</vt:lpstr>
      <vt:lpstr>Arial Narrow</vt:lpstr>
      <vt:lpstr>Calibri</vt:lpstr>
      <vt:lpstr>Calibri Light</vt:lpstr>
      <vt:lpstr>Sakkal Majalla</vt:lpstr>
      <vt:lpstr>Tahoma</vt:lpstr>
      <vt:lpstr>Times New Roman</vt:lpstr>
      <vt:lpstr>Wingdings</vt:lpstr>
      <vt:lpstr>Office Theme</vt:lpstr>
      <vt:lpstr>Default Design</vt:lpstr>
      <vt:lpstr>PRESENTATION AND WRITING SKILLS       مهارات العرض والكتابة    lecture No. 8 BY       Dr. Manal  El-Sayed</vt:lpstr>
      <vt:lpstr>PowerPoint Presentation</vt:lpstr>
      <vt:lpstr>PowerPoint Presentation</vt:lpstr>
      <vt:lpstr>PowerPoint Presentation</vt:lpstr>
      <vt:lpstr>Three-Step Process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وسائل الإعلام الشفوية Oral Media </vt:lpstr>
      <vt:lpstr>وسائل الإعلام الشفوية  Oral Media</vt:lpstr>
      <vt:lpstr>PowerPoint Presentation</vt:lpstr>
      <vt:lpstr>PowerPoint Presentation</vt:lpstr>
      <vt:lpstr>PowerPoint Presentation</vt:lpstr>
      <vt:lpstr>PowerPoint Presentation</vt:lpstr>
      <vt:lpstr>Electronic Media</vt:lpstr>
      <vt:lpstr> Choose the Medium</vt:lpstr>
      <vt:lpstr> Choose the Medium</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156</cp:revision>
  <dcterms:created xsi:type="dcterms:W3CDTF">2021-08-03T13:03:26Z</dcterms:created>
  <dcterms:modified xsi:type="dcterms:W3CDTF">2024-10-12T15:22:52Z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