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4"/>
  </p:sldMasterIdLst>
  <p:notesMasterIdLst>
    <p:notesMasterId r:id="rId31"/>
  </p:notesMasterIdLst>
  <p:sldIdLst>
    <p:sldId id="480" r:id="rId5"/>
    <p:sldId id="303" r:id="rId6"/>
    <p:sldId id="256" r:id="rId7"/>
    <p:sldId id="541" r:id="rId8"/>
    <p:sldId id="271" r:id="rId9"/>
    <p:sldId id="546" r:id="rId10"/>
    <p:sldId id="313" r:id="rId11"/>
    <p:sldId id="554" r:id="rId12"/>
    <p:sldId id="276" r:id="rId13"/>
    <p:sldId id="530" r:id="rId14"/>
    <p:sldId id="531" r:id="rId15"/>
    <p:sldId id="532" r:id="rId16"/>
    <p:sldId id="555" r:id="rId17"/>
    <p:sldId id="539" r:id="rId18"/>
    <p:sldId id="306" r:id="rId19"/>
    <p:sldId id="556" r:id="rId20"/>
    <p:sldId id="557" r:id="rId21"/>
    <p:sldId id="558" r:id="rId22"/>
    <p:sldId id="559" r:id="rId23"/>
    <p:sldId id="560" r:id="rId24"/>
    <p:sldId id="561" r:id="rId25"/>
    <p:sldId id="562" r:id="rId26"/>
    <p:sldId id="563" r:id="rId27"/>
    <p:sldId id="551" r:id="rId28"/>
    <p:sldId id="529" r:id="rId29"/>
    <p:sldId id="349" r:id="rId30"/>
  </p:sldIdLst>
  <p:sldSz cx="12192000" cy="6858000"/>
  <p:notesSz cx="6858000" cy="9144000"/>
  <p:embeddedFontLst>
    <p:embeddedFont>
      <p:font typeface="Alexandria" pitchFamily="2" charset="-78"/>
      <p:regular r:id="rId32"/>
      <p:bold r:id="rId33"/>
    </p:embeddedFont>
    <p:embeddedFont>
      <p:font typeface="Roboto Light" panose="02000000000000000000" pitchFamily="2" charset="0"/>
      <p:regular r:id="rId34"/>
      <p:italic r:id="rId3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56"/>
            <p14:sldId id="541"/>
            <p14:sldId id="271"/>
            <p14:sldId id="546"/>
            <p14:sldId id="313"/>
            <p14:sldId id="554"/>
            <p14:sldId id="276"/>
            <p14:sldId id="530"/>
            <p14:sldId id="531"/>
            <p14:sldId id="532"/>
            <p14:sldId id="555"/>
            <p14:sldId id="539"/>
            <p14:sldId id="306"/>
            <p14:sldId id="556"/>
            <p14:sldId id="557"/>
            <p14:sldId id="558"/>
            <p14:sldId id="559"/>
            <p14:sldId id="560"/>
            <p14:sldId id="561"/>
            <p14:sldId id="562"/>
            <p14:sldId id="563"/>
            <p14:sldId id="551"/>
            <p14:sldId id="529"/>
            <p14:sldId id="349"/>
          </p14:sldIdLst>
        </p14:section>
      </p14:sectionLst>
    </p:ex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FF6600"/>
    <a:srgbClr val="F58221"/>
    <a:srgbClr val="259F6C"/>
    <a:srgbClr val="49021F"/>
    <a:srgbClr val="FF3467"/>
    <a:srgbClr val="00AEEF"/>
    <a:srgbClr val="AC4140"/>
    <a:srgbClr val="1C212E"/>
    <a:srgbClr val="00B0F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3595" autoAdjust="0"/>
  </p:normalViewPr>
  <p:slideViewPr>
    <p:cSldViewPr snapToGrid="0">
      <p:cViewPr varScale="1">
        <p:scale>
          <a:sx n="79" d="100"/>
          <a:sy n="79" d="100"/>
        </p:scale>
        <p:origin x="634" y="7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ableStyles" Target="tableStyles.xml"/><Relationship Id="rId21" Type="http://schemas.openxmlformats.org/officeDocument/2006/relationships/slide" Target="slides/slide17.xml"/><Relationship Id="rId34" Type="http://schemas.openxmlformats.org/officeDocument/2006/relationships/font" Target="fonts/font3.fntdata"/><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font" Target="fonts/font2.fntdata"/><Relationship Id="rId38"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font" Target="fonts/font1.fntdata"/><Relationship Id="rId37"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font" Target="fonts/font4.fntdata"/><Relationship Id="rId8" Type="http://schemas.openxmlformats.org/officeDocument/2006/relationships/slide" Target="slides/slide4.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28-Aug-25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F5A299-DA9F-CC07-1C30-A5B5F61BC8F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6E46266-E601-DE11-6371-87DD1CD44E5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97178-0255-03BF-3550-123E9730CE9C}"/>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EFBE49EB-1A5B-730C-C831-8C211DB3F223}"/>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1478068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4FDDC2-16E3-DDC0-1E45-C66427DC5B9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4AE7F0C-B34C-0E21-189A-C1D196F5856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FE7EF68-BF87-8791-2A51-2D4938985F87}"/>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AF17B0BC-B660-6880-7320-A4B979AC5DDD}"/>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4737841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70FC08-1177-E521-2AB4-BE8FB03965B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8CFD01-6822-C620-3B39-51F07298776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63A0FCE-B4F5-DF28-9B0F-5DE9A523AEC2}"/>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4B0EA181-7831-8E78-901E-657986ACD568}"/>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10232810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EBD17B-3E37-CE34-F427-DB2252D605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CA21AB4-F048-091B-CBAC-B3EE79781D9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79D7F92-73F5-51CF-E457-5AE4255D643E}"/>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24A0B9E-01FB-20DE-09C1-7612728BDC4B}"/>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41192027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28-Aug-25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28-Aug-25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28-Aug-25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28-Aug-25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28-Aug-25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28-Aug-25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28-Aug-25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28-Aug-25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28-Aug-25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28-Aug-25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28-Aug-25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28-Aug-25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8.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image" Target="../media/image14.jpeg"/><Relationship Id="rId5" Type="http://schemas.openxmlformats.org/officeDocument/2006/relationships/image" Target="../media/image13.png"/><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6.png"/><Relationship Id="rId1" Type="http://schemas.openxmlformats.org/officeDocument/2006/relationships/slideLayout" Target="../slideLayouts/slideLayout18.xml"/><Relationship Id="rId4" Type="http://schemas.openxmlformats.org/officeDocument/2006/relationships/image" Target="../media/image23.jpeg"/></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17.xml"/><Relationship Id="rId5" Type="http://schemas.openxmlformats.org/officeDocument/2006/relationships/image" Target="../media/image28.png"/><Relationship Id="rId4" Type="http://schemas.openxmlformats.org/officeDocument/2006/relationships/image" Target="../media/image2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815618" y="4127099"/>
            <a:ext cx="2680542" cy="398780"/>
          </a:xfrm>
          <a:prstGeom prst="rect">
            <a:avLst/>
          </a:prstGeom>
          <a:noFill/>
        </p:spPr>
        <p:txBody>
          <a:bodyPr wrap="square" rtlCol="0">
            <a:spAutoFit/>
          </a:bodyPr>
          <a:lstStyle/>
          <a:p>
            <a:pPr algn="r" rtl="1"/>
            <a:r>
              <a:rPr lang="ar-SA" sz="2000" dirty="0">
                <a:latin typeface="Alexandria" charset="0"/>
                <a:cs typeface="Alexandria" charset="0"/>
              </a:rPr>
              <a:t>د. أحمد مجدي شفيق</a:t>
            </a:r>
            <a:endParaRPr lang="en-US" sz="2000" dirty="0">
              <a:latin typeface="Alexandria" charset="0"/>
              <a:cs typeface="Alexandria" charset="0"/>
            </a:endParaRPr>
          </a:p>
        </p:txBody>
      </p:sp>
      <p:sp>
        <p:nvSpPr>
          <p:cNvPr id="31" name="TextBox 30"/>
          <p:cNvSpPr txBox="1"/>
          <p:nvPr/>
        </p:nvSpPr>
        <p:spPr>
          <a:xfrm>
            <a:off x="936166" y="1753550"/>
            <a:ext cx="4426212" cy="2009204"/>
          </a:xfrm>
          <a:prstGeom prst="rect">
            <a:avLst/>
          </a:prstGeom>
          <a:noFill/>
        </p:spPr>
        <p:txBody>
          <a:bodyPr wrap="none" rtlCol="0">
            <a:spAutoFit/>
          </a:bodyPr>
          <a:lstStyle/>
          <a:p>
            <a:pPr algn="ctr" rtl="1">
              <a:lnSpc>
                <a:spcPct val="150000"/>
              </a:lnSpc>
            </a:pPr>
            <a:r>
              <a:rPr lang="ar-SA" sz="4400" b="1" dirty="0">
                <a:solidFill>
                  <a:srgbClr val="00B0F0"/>
                </a:solidFill>
                <a:latin typeface="Alexandria" panose="020F0502020204030204" pitchFamily="2" charset="-78"/>
                <a:cs typeface="Alexandria" panose="020F0502020204030204" pitchFamily="2" charset="-78"/>
              </a:rPr>
              <a:t>مقرر </a:t>
            </a:r>
          </a:p>
          <a:p>
            <a:pPr algn="ctr" rtl="1">
              <a:lnSpc>
                <a:spcPct val="150000"/>
              </a:lnSpc>
            </a:pPr>
            <a:r>
              <a:rPr lang="ar-SA" sz="4400" b="1" dirty="0">
                <a:solidFill>
                  <a:srgbClr val="00B0F0"/>
                </a:solidFill>
                <a:latin typeface="Alexandria" panose="020F0502020204030204" pitchFamily="2" charset="-78"/>
                <a:cs typeface="Alexandria" panose="020F0502020204030204" pitchFamily="2" charset="-78"/>
              </a:rPr>
              <a:t>الإبداع الإعلامي</a:t>
            </a:r>
            <a:endParaRPr lang="en-US" sz="4400" b="1" dirty="0">
              <a:solidFill>
                <a:srgbClr val="00B0F0"/>
              </a:solidFill>
              <a:latin typeface="Alexandria" panose="020F0502020204030204" pitchFamily="2" charset="-78"/>
              <a:cs typeface="Alexandria" panose="020F0502020204030204" pitchFamily="2" charset="-78"/>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SA" sz="2000" dirty="0">
                <a:solidFill>
                  <a:schemeClr val="bg1"/>
                </a:solidFill>
                <a:latin typeface="Alexandria" charset="0"/>
                <a:cs typeface="Alexandria" charset="0"/>
              </a:rPr>
              <a:t>المحاضرة التعريفية</a:t>
            </a:r>
            <a:endParaRPr lang="en-US" sz="2000" dirty="0">
              <a:solidFill>
                <a:schemeClr val="bg1"/>
              </a:solidFill>
              <a:latin typeface="Alexandria" charset="0"/>
              <a:cs typeface="Alexandria" charset="0"/>
            </a:endParaRPr>
          </a:p>
        </p:txBody>
      </p:sp>
      <p:sp>
        <p:nvSpPr>
          <p:cNvPr id="46" name="TextBox 45"/>
          <p:cNvSpPr txBox="1"/>
          <p:nvPr/>
        </p:nvSpPr>
        <p:spPr>
          <a:xfrm>
            <a:off x="329269" y="5104240"/>
            <a:ext cx="2680542" cy="707886"/>
          </a:xfrm>
          <a:prstGeom prst="rect">
            <a:avLst/>
          </a:prstGeom>
          <a:noFill/>
        </p:spPr>
        <p:txBody>
          <a:bodyPr wrap="none" rtlCol="0">
            <a:spAutoFit/>
          </a:bodyPr>
          <a:lstStyle/>
          <a:p>
            <a:pPr algn="r" rtl="1"/>
            <a:r>
              <a:rPr lang="en-US" sz="2000" dirty="0">
                <a:latin typeface="Alexandria" charset="0"/>
                <a:cs typeface="Alexandria" charset="0"/>
              </a:rPr>
              <a:t>DGM333</a:t>
            </a:r>
            <a:endParaRPr lang="ar-SA" sz="2000" dirty="0">
              <a:latin typeface="Alexandria" charset="0"/>
              <a:cs typeface="Alexandria" charset="0"/>
            </a:endParaRPr>
          </a:p>
          <a:p>
            <a:pPr algn="r" rtl="1"/>
            <a:r>
              <a:rPr lang="ar-SA" sz="2000" dirty="0">
                <a:latin typeface="Alexandria" charset="0"/>
                <a:cs typeface="Alexandria" charset="0"/>
              </a:rPr>
              <a:t>كلية الإعلام والتسويق</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03860" y="63996"/>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096000" y="2606857"/>
            <a:ext cx="6096000" cy="2183418"/>
          </a:xfrm>
          <a:prstGeom prst="rect">
            <a:avLst/>
          </a:prstGeom>
          <a:noFill/>
        </p:spPr>
        <p:txBody>
          <a:bodyPr wrap="square" rtlCol="0">
            <a:spAutoFit/>
          </a:bodyPr>
          <a:lstStyle/>
          <a:p>
            <a:pPr algn="ctr" rtl="1">
              <a:lnSpc>
                <a:spcPct val="150000"/>
              </a:lnSpc>
            </a:pPr>
            <a:r>
              <a:rPr lang="ar-SA" sz="4800" b="1" dirty="0">
                <a:solidFill>
                  <a:srgbClr val="203E5F"/>
                </a:solidFill>
                <a:latin typeface="Alexandria" panose="020F0502020204030204" pitchFamily="2" charset="-78"/>
                <a:cs typeface="Alexandria" panose="020F0502020204030204" pitchFamily="2" charset="-78"/>
              </a:rPr>
              <a:t>المحــاضـــرة</a:t>
            </a:r>
          </a:p>
          <a:p>
            <a:pPr algn="ctr" rtl="1">
              <a:lnSpc>
                <a:spcPct val="150000"/>
              </a:lnSpc>
            </a:pPr>
            <a:r>
              <a:rPr lang="ar-SA" sz="4800" b="1" dirty="0">
                <a:solidFill>
                  <a:srgbClr val="203E5F"/>
                </a:solidFill>
                <a:latin typeface="Alexandria" panose="020F0502020204030204" pitchFamily="2" charset="-78"/>
                <a:cs typeface="Alexandria" panose="020F0502020204030204" pitchFamily="2" charset="-78"/>
              </a:rPr>
              <a:t>التعــريـفـيـة</a:t>
            </a:r>
            <a:endParaRPr lang="en-US" sz="4800" b="1" dirty="0">
              <a:solidFill>
                <a:srgbClr val="203E5F"/>
              </a:solidFill>
              <a:latin typeface="Alexandria" panose="020F0502020204030204" pitchFamily="2" charset="-78"/>
              <a:cs typeface="Alexandria" panose="020F0502020204030204" pitchFamily="2" charset="-78"/>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181062" y="1373935"/>
            <a:ext cx="8912234" cy="3992760"/>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       الملف التعريفي</a:t>
            </a:r>
          </a:p>
          <a:p>
            <a:pPr algn="r" rtl="1">
              <a:lnSpc>
                <a:spcPct val="150000"/>
              </a:lnSpc>
            </a:pPr>
            <a:endParaRPr lang="ar-SA" sz="700" dirty="0">
              <a:solidFill>
                <a:srgbClr val="2D3956"/>
              </a:solidFill>
              <a:latin typeface="Alexandria" charset="0"/>
              <a:cs typeface="Alexandria" charset="0"/>
            </a:endParaRPr>
          </a:p>
          <a:p>
            <a:pPr algn="r" rtl="1">
              <a:lnSpc>
                <a:spcPct val="150000"/>
              </a:lnSpc>
            </a:pPr>
            <a:r>
              <a:rPr lang="ar-SA" dirty="0">
                <a:solidFill>
                  <a:srgbClr val="2D3956"/>
                </a:solidFill>
                <a:latin typeface="Alexandria" charset="0"/>
                <a:cs typeface="Alexandria" charset="0"/>
              </a:rPr>
              <a:t>إعداد وتقديم المقرر: </a:t>
            </a:r>
            <a:r>
              <a:rPr lang="ar-SA" b="1" dirty="0">
                <a:solidFill>
                  <a:srgbClr val="2D3956"/>
                </a:solidFill>
                <a:latin typeface="Alexandria" charset="0"/>
                <a:cs typeface="Alexandria" charset="0"/>
              </a:rPr>
              <a:t> د. أحمد مجدي شفيق أحمد </a:t>
            </a:r>
            <a:endParaRPr lang="en-US" b="1" dirty="0">
              <a:solidFill>
                <a:srgbClr val="2D3956"/>
              </a:solidFill>
              <a:latin typeface="Alexandria" charset="0"/>
              <a:cs typeface="Alexandria" charset="0"/>
            </a:endParaRPr>
          </a:p>
          <a:p>
            <a:pPr algn="r" rtl="1">
              <a:lnSpc>
                <a:spcPct val="150000"/>
              </a:lnSpc>
            </a:pPr>
            <a:endParaRPr lang="ar-SA" sz="700" b="1" dirty="0">
              <a:solidFill>
                <a:srgbClr val="2D3956"/>
              </a:solidFill>
              <a:latin typeface="Alexandria" charset="0"/>
              <a:cs typeface="Alexandria" charset="0"/>
            </a:endParaRPr>
          </a:p>
          <a:p>
            <a:pPr marL="285750" indent="-285750" algn="just" rtl="1">
              <a:lnSpc>
                <a:spcPct val="150000"/>
              </a:lnSpc>
              <a:buFontTx/>
              <a:buChar char="-"/>
            </a:pPr>
            <a:r>
              <a:rPr lang="ar-SA" dirty="0">
                <a:solidFill>
                  <a:srgbClr val="2D3956"/>
                </a:solidFill>
                <a:latin typeface="Alexandria" charset="0"/>
                <a:cs typeface="Alexandria" charset="0"/>
              </a:rPr>
              <a:t>دكتوراة الفلسفة في علوم الإتصال، تخصص الوسائط المتعددة.</a:t>
            </a:r>
          </a:p>
          <a:p>
            <a:pPr marL="285750" indent="-285750" algn="just" rtl="1">
              <a:lnSpc>
                <a:spcPct val="150000"/>
              </a:lnSpc>
              <a:buFontTx/>
              <a:buChar char="-"/>
            </a:pPr>
            <a:r>
              <a:rPr lang="ar-SA" dirty="0">
                <a:solidFill>
                  <a:srgbClr val="2D3956"/>
                </a:solidFill>
                <a:latin typeface="Alexandria" charset="0"/>
                <a:cs typeface="Alexandria" charset="0"/>
              </a:rPr>
              <a:t>التخصص العام الإعلام الرقمي والوسائط المتعددة.</a:t>
            </a:r>
          </a:p>
          <a:p>
            <a:pPr algn="r" rtl="1">
              <a:lnSpc>
                <a:spcPct val="150000"/>
              </a:lnSpc>
            </a:pPr>
            <a:r>
              <a:rPr lang="ar-SA" dirty="0">
                <a:solidFill>
                  <a:srgbClr val="2D3956"/>
                </a:solidFill>
                <a:latin typeface="Alexandria" charset="0"/>
                <a:cs typeface="Alexandria" charset="0"/>
              </a:rPr>
              <a:t>-   التخصص الدقيق التفاعلية وقابلية الاستخدام في المنصات الرقمية.</a:t>
            </a:r>
          </a:p>
          <a:p>
            <a:pPr algn="r" rtl="1">
              <a:lnSpc>
                <a:spcPct val="150000"/>
              </a:lnSpc>
            </a:pPr>
            <a:endParaRPr lang="ar-SA" sz="700" dirty="0">
              <a:solidFill>
                <a:srgbClr val="2D3956"/>
              </a:solidFill>
              <a:latin typeface="Alexandria" charset="0"/>
              <a:cs typeface="Alexandria" charset="0"/>
            </a:endParaRPr>
          </a:p>
          <a:p>
            <a:pPr algn="r" rtl="1">
              <a:lnSpc>
                <a:spcPct val="150000"/>
              </a:lnSpc>
            </a:pPr>
            <a:r>
              <a:rPr lang="ar-SA" dirty="0">
                <a:solidFill>
                  <a:srgbClr val="2D3956"/>
                </a:solidFill>
                <a:latin typeface="Alexandria" charset="0"/>
                <a:cs typeface="Alexandria" charset="0"/>
              </a:rPr>
              <a:t>- عضو هيئة التدريس بكلية الإعلام والتسويق – جامعة ميدأوشن.</a:t>
            </a:r>
          </a:p>
          <a:p>
            <a:pPr algn="r" rtl="1">
              <a:lnSpc>
                <a:spcPct val="150000"/>
              </a:lnSpc>
            </a:pPr>
            <a:r>
              <a:rPr lang="ar-SA" dirty="0">
                <a:solidFill>
                  <a:srgbClr val="2D3956"/>
                </a:solidFill>
                <a:latin typeface="Alexandria" charset="0"/>
                <a:cs typeface="Alexandria" charset="0"/>
              </a:rPr>
              <a:t>- مدرب في مجالات الإعلام الرقمي، و تصميم مواقع الويب، وحوسبة المناهج.</a:t>
            </a:r>
          </a:p>
          <a:p>
            <a:pPr algn="r" rtl="1">
              <a:lnSpc>
                <a:spcPct val="150000"/>
              </a:lnSpc>
            </a:pPr>
            <a:r>
              <a:rPr lang="ar-SA" dirty="0">
                <a:solidFill>
                  <a:srgbClr val="2D3956"/>
                </a:solidFill>
                <a:latin typeface="Alexandria" charset="0"/>
                <a:cs typeface="Alexandria" charset="0"/>
              </a:rPr>
              <a:t>- حاصل على شهادات دولية في مجالات الحاسب الآلي والتقنية والتكنولوجيا الرقمية.</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2" name="Google Shape;8643;p58">
            <a:extLst>
              <a:ext uri="{FF2B5EF4-FFF2-40B4-BE49-F238E27FC236}">
                <a16:creationId xmlns:a16="http://schemas.microsoft.com/office/drawing/2014/main" id="{C6F8655D-C4D3-644D-5BBA-193B23E1BAED}"/>
              </a:ext>
            </a:extLst>
          </p:cNvPr>
          <p:cNvGrpSpPr/>
          <p:nvPr/>
        </p:nvGrpSpPr>
        <p:grpSpPr>
          <a:xfrm>
            <a:off x="9539830" y="1418722"/>
            <a:ext cx="439912" cy="438757"/>
            <a:chOff x="4629125" y="3235150"/>
            <a:chExt cx="295375" cy="294600"/>
          </a:xfrm>
        </p:grpSpPr>
        <p:sp>
          <p:nvSpPr>
            <p:cNvPr id="3" name="Google Shape;8644;p58">
              <a:extLst>
                <a:ext uri="{FF2B5EF4-FFF2-40B4-BE49-F238E27FC236}">
                  <a16:creationId xmlns:a16="http://schemas.microsoft.com/office/drawing/2014/main" id="{ED102225-3795-67D8-FA8A-F47393254543}"/>
                </a:ext>
              </a:extLst>
            </p:cNvPr>
            <p:cNvSpPr/>
            <p:nvPr/>
          </p:nvSpPr>
          <p:spPr>
            <a:xfrm>
              <a:off x="4696850" y="3391100"/>
              <a:ext cx="35475" cy="35475"/>
            </a:xfrm>
            <a:custGeom>
              <a:avLst/>
              <a:gdLst/>
              <a:ahLst/>
              <a:cxnLst/>
              <a:rect l="l" t="t" r="r" b="b"/>
              <a:pathLst>
                <a:path w="1419" h="1419" extrusionOk="0">
                  <a:moveTo>
                    <a:pt x="725" y="1"/>
                  </a:moveTo>
                  <a:cubicBezTo>
                    <a:pt x="316" y="1"/>
                    <a:pt x="1" y="316"/>
                    <a:pt x="1" y="694"/>
                  </a:cubicBezTo>
                  <a:cubicBezTo>
                    <a:pt x="64" y="1103"/>
                    <a:pt x="316" y="1418"/>
                    <a:pt x="725" y="1418"/>
                  </a:cubicBezTo>
                  <a:cubicBezTo>
                    <a:pt x="1103" y="1418"/>
                    <a:pt x="1418" y="1103"/>
                    <a:pt x="1418" y="694"/>
                  </a:cubicBezTo>
                  <a:cubicBezTo>
                    <a:pt x="1418" y="316"/>
                    <a:pt x="1103" y="1"/>
                    <a:pt x="72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4" name="Google Shape;8645;p58">
              <a:extLst>
                <a:ext uri="{FF2B5EF4-FFF2-40B4-BE49-F238E27FC236}">
                  <a16:creationId xmlns:a16="http://schemas.microsoft.com/office/drawing/2014/main" id="{56E58674-365C-6EA2-4C9A-F4423C4B5304}"/>
                </a:ext>
              </a:extLst>
            </p:cNvPr>
            <p:cNvSpPr/>
            <p:nvPr/>
          </p:nvSpPr>
          <p:spPr>
            <a:xfrm>
              <a:off x="4680300" y="3443875"/>
              <a:ext cx="69350" cy="34675"/>
            </a:xfrm>
            <a:custGeom>
              <a:avLst/>
              <a:gdLst/>
              <a:ahLst/>
              <a:cxnLst/>
              <a:rect l="l" t="t" r="r" b="b"/>
              <a:pathLst>
                <a:path w="2774" h="1387" extrusionOk="0">
                  <a:moveTo>
                    <a:pt x="1387" y="0"/>
                  </a:moveTo>
                  <a:cubicBezTo>
                    <a:pt x="631" y="0"/>
                    <a:pt x="1" y="630"/>
                    <a:pt x="1" y="1387"/>
                  </a:cubicBezTo>
                  <a:lnTo>
                    <a:pt x="2773" y="1387"/>
                  </a:lnTo>
                  <a:cubicBezTo>
                    <a:pt x="2773" y="630"/>
                    <a:pt x="2175" y="0"/>
                    <a:pt x="138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 name="Google Shape;8646;p58">
              <a:extLst>
                <a:ext uri="{FF2B5EF4-FFF2-40B4-BE49-F238E27FC236}">
                  <a16:creationId xmlns:a16="http://schemas.microsoft.com/office/drawing/2014/main" id="{78806AE0-B249-10C1-9DAB-48A98B6081F9}"/>
                </a:ext>
              </a:extLst>
            </p:cNvPr>
            <p:cNvSpPr/>
            <p:nvPr/>
          </p:nvSpPr>
          <p:spPr>
            <a:xfrm>
              <a:off x="4629125" y="3339900"/>
              <a:ext cx="295375" cy="189850"/>
            </a:xfrm>
            <a:custGeom>
              <a:avLst/>
              <a:gdLst/>
              <a:ahLst/>
              <a:cxnLst/>
              <a:rect l="l" t="t" r="r" b="b"/>
              <a:pathLst>
                <a:path w="11815" h="7594" extrusionOk="0">
                  <a:moveTo>
                    <a:pt x="10050" y="2080"/>
                  </a:moveTo>
                  <a:cubicBezTo>
                    <a:pt x="10239" y="2080"/>
                    <a:pt x="10397" y="2238"/>
                    <a:pt x="10397" y="2427"/>
                  </a:cubicBezTo>
                  <a:cubicBezTo>
                    <a:pt x="10397" y="2616"/>
                    <a:pt x="10239" y="2773"/>
                    <a:pt x="10050" y="2773"/>
                  </a:cubicBezTo>
                  <a:lnTo>
                    <a:pt x="6553" y="2773"/>
                  </a:lnTo>
                  <a:cubicBezTo>
                    <a:pt x="6333" y="2773"/>
                    <a:pt x="6175" y="2616"/>
                    <a:pt x="6175" y="2427"/>
                  </a:cubicBezTo>
                  <a:cubicBezTo>
                    <a:pt x="6175" y="2238"/>
                    <a:pt x="6333" y="2080"/>
                    <a:pt x="6553" y="2080"/>
                  </a:cubicBezTo>
                  <a:close/>
                  <a:moveTo>
                    <a:pt x="10050" y="3466"/>
                  </a:moveTo>
                  <a:cubicBezTo>
                    <a:pt x="10239" y="3466"/>
                    <a:pt x="10397" y="3624"/>
                    <a:pt x="10397" y="3813"/>
                  </a:cubicBezTo>
                  <a:cubicBezTo>
                    <a:pt x="10397" y="4002"/>
                    <a:pt x="10239" y="4159"/>
                    <a:pt x="10050" y="4159"/>
                  </a:cubicBezTo>
                  <a:lnTo>
                    <a:pt x="6553" y="4159"/>
                  </a:lnTo>
                  <a:cubicBezTo>
                    <a:pt x="6333" y="4159"/>
                    <a:pt x="6175" y="4002"/>
                    <a:pt x="6175" y="3813"/>
                  </a:cubicBezTo>
                  <a:cubicBezTo>
                    <a:pt x="6175" y="3624"/>
                    <a:pt x="6333" y="3466"/>
                    <a:pt x="6553" y="3466"/>
                  </a:cubicBezTo>
                  <a:close/>
                  <a:moveTo>
                    <a:pt x="10050" y="4821"/>
                  </a:moveTo>
                  <a:cubicBezTo>
                    <a:pt x="10239" y="4821"/>
                    <a:pt x="10397" y="4978"/>
                    <a:pt x="10397" y="5199"/>
                  </a:cubicBezTo>
                  <a:cubicBezTo>
                    <a:pt x="10397" y="5388"/>
                    <a:pt x="10239" y="5546"/>
                    <a:pt x="10050" y="5546"/>
                  </a:cubicBezTo>
                  <a:lnTo>
                    <a:pt x="6553" y="5546"/>
                  </a:lnTo>
                  <a:cubicBezTo>
                    <a:pt x="6333" y="5546"/>
                    <a:pt x="6175" y="5388"/>
                    <a:pt x="6175" y="5199"/>
                  </a:cubicBezTo>
                  <a:cubicBezTo>
                    <a:pt x="6175" y="4978"/>
                    <a:pt x="6333" y="4821"/>
                    <a:pt x="6553" y="4821"/>
                  </a:cubicBezTo>
                  <a:close/>
                  <a:moveTo>
                    <a:pt x="3403" y="1418"/>
                  </a:moveTo>
                  <a:cubicBezTo>
                    <a:pt x="4127" y="1418"/>
                    <a:pt x="4757" y="2049"/>
                    <a:pt x="4757" y="2773"/>
                  </a:cubicBezTo>
                  <a:cubicBezTo>
                    <a:pt x="4757" y="3151"/>
                    <a:pt x="4600" y="3498"/>
                    <a:pt x="4379" y="3718"/>
                  </a:cubicBezTo>
                  <a:cubicBezTo>
                    <a:pt x="5009" y="4065"/>
                    <a:pt x="5451" y="4758"/>
                    <a:pt x="5451" y="5546"/>
                  </a:cubicBezTo>
                  <a:lnTo>
                    <a:pt x="5451" y="5892"/>
                  </a:lnTo>
                  <a:lnTo>
                    <a:pt x="5514" y="5892"/>
                  </a:lnTo>
                  <a:cubicBezTo>
                    <a:pt x="5514" y="6081"/>
                    <a:pt x="5356" y="6239"/>
                    <a:pt x="5167" y="6239"/>
                  </a:cubicBezTo>
                  <a:lnTo>
                    <a:pt x="1701" y="6239"/>
                  </a:lnTo>
                  <a:cubicBezTo>
                    <a:pt x="1512" y="6239"/>
                    <a:pt x="1355" y="6081"/>
                    <a:pt x="1355" y="5892"/>
                  </a:cubicBezTo>
                  <a:lnTo>
                    <a:pt x="1355" y="5546"/>
                  </a:lnTo>
                  <a:cubicBezTo>
                    <a:pt x="1355" y="4758"/>
                    <a:pt x="1764" y="4096"/>
                    <a:pt x="2395" y="3718"/>
                  </a:cubicBezTo>
                  <a:cubicBezTo>
                    <a:pt x="2174" y="3498"/>
                    <a:pt x="2016" y="3151"/>
                    <a:pt x="2016" y="2773"/>
                  </a:cubicBezTo>
                  <a:cubicBezTo>
                    <a:pt x="2016" y="2049"/>
                    <a:pt x="2647" y="1418"/>
                    <a:pt x="3403" y="1418"/>
                  </a:cubicBezTo>
                  <a:close/>
                  <a:moveTo>
                    <a:pt x="1040" y="1"/>
                  </a:moveTo>
                  <a:cubicBezTo>
                    <a:pt x="441" y="1"/>
                    <a:pt x="0" y="473"/>
                    <a:pt x="0" y="1009"/>
                  </a:cubicBezTo>
                  <a:lnTo>
                    <a:pt x="0" y="6554"/>
                  </a:lnTo>
                  <a:cubicBezTo>
                    <a:pt x="0" y="7152"/>
                    <a:pt x="473" y="7593"/>
                    <a:pt x="1040" y="7593"/>
                  </a:cubicBezTo>
                  <a:lnTo>
                    <a:pt x="10806" y="7593"/>
                  </a:lnTo>
                  <a:cubicBezTo>
                    <a:pt x="11373" y="7593"/>
                    <a:pt x="11815" y="7121"/>
                    <a:pt x="11815" y="6554"/>
                  </a:cubicBezTo>
                  <a:lnTo>
                    <a:pt x="11815" y="1009"/>
                  </a:lnTo>
                  <a:cubicBezTo>
                    <a:pt x="11783" y="473"/>
                    <a:pt x="11310" y="1"/>
                    <a:pt x="10743" y="1"/>
                  </a:cubicBezTo>
                  <a:lnTo>
                    <a:pt x="7593" y="1"/>
                  </a:lnTo>
                  <a:lnTo>
                    <a:pt x="7593" y="347"/>
                  </a:lnTo>
                  <a:cubicBezTo>
                    <a:pt x="7593" y="946"/>
                    <a:pt x="7120" y="1355"/>
                    <a:pt x="6585" y="1355"/>
                  </a:cubicBezTo>
                  <a:lnTo>
                    <a:pt x="5198" y="1355"/>
                  </a:lnTo>
                  <a:cubicBezTo>
                    <a:pt x="4600" y="1355"/>
                    <a:pt x="4190" y="883"/>
                    <a:pt x="4190" y="347"/>
                  </a:cubicBezTo>
                  <a:lnTo>
                    <a:pt x="4190"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 name="Google Shape;8647;p58">
              <a:extLst>
                <a:ext uri="{FF2B5EF4-FFF2-40B4-BE49-F238E27FC236}">
                  <a16:creationId xmlns:a16="http://schemas.microsoft.com/office/drawing/2014/main" id="{12E7E842-01E3-FA31-6156-039F7163DA4B}"/>
                </a:ext>
              </a:extLst>
            </p:cNvPr>
            <p:cNvSpPr/>
            <p:nvPr/>
          </p:nvSpPr>
          <p:spPr>
            <a:xfrm>
              <a:off x="4714975" y="3287125"/>
              <a:ext cx="122100" cy="70125"/>
            </a:xfrm>
            <a:custGeom>
              <a:avLst/>
              <a:gdLst/>
              <a:ahLst/>
              <a:cxnLst/>
              <a:rect l="l" t="t" r="r" b="b"/>
              <a:pathLst>
                <a:path w="4884" h="2805" extrusionOk="0">
                  <a:moveTo>
                    <a:pt x="693" y="1"/>
                  </a:moveTo>
                  <a:cubicBezTo>
                    <a:pt x="315" y="1"/>
                    <a:pt x="0" y="316"/>
                    <a:pt x="0" y="725"/>
                  </a:cubicBezTo>
                  <a:cubicBezTo>
                    <a:pt x="0" y="1104"/>
                    <a:pt x="315" y="1419"/>
                    <a:pt x="693" y="1419"/>
                  </a:cubicBezTo>
                  <a:lnTo>
                    <a:pt x="1418" y="1419"/>
                  </a:lnTo>
                  <a:lnTo>
                    <a:pt x="1418" y="2458"/>
                  </a:lnTo>
                  <a:cubicBezTo>
                    <a:pt x="1386" y="2647"/>
                    <a:pt x="1544" y="2805"/>
                    <a:pt x="1733" y="2805"/>
                  </a:cubicBezTo>
                  <a:lnTo>
                    <a:pt x="3119" y="2805"/>
                  </a:lnTo>
                  <a:cubicBezTo>
                    <a:pt x="3308" y="2805"/>
                    <a:pt x="3466" y="2647"/>
                    <a:pt x="3466" y="2458"/>
                  </a:cubicBezTo>
                  <a:lnTo>
                    <a:pt x="3466" y="1419"/>
                  </a:lnTo>
                  <a:lnTo>
                    <a:pt x="4159" y="1419"/>
                  </a:lnTo>
                  <a:cubicBezTo>
                    <a:pt x="4568" y="1419"/>
                    <a:pt x="4883" y="1104"/>
                    <a:pt x="4883" y="725"/>
                  </a:cubicBezTo>
                  <a:cubicBezTo>
                    <a:pt x="4883" y="316"/>
                    <a:pt x="4568" y="1"/>
                    <a:pt x="415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 name="Google Shape;8648;p58">
              <a:extLst>
                <a:ext uri="{FF2B5EF4-FFF2-40B4-BE49-F238E27FC236}">
                  <a16:creationId xmlns:a16="http://schemas.microsoft.com/office/drawing/2014/main" id="{445F37F6-1C8B-4BC6-C9DD-D0F44FEB01DF}"/>
                </a:ext>
              </a:extLst>
            </p:cNvPr>
            <p:cNvSpPr/>
            <p:nvPr/>
          </p:nvSpPr>
          <p:spPr>
            <a:xfrm>
              <a:off x="4732300" y="3235150"/>
              <a:ext cx="86650" cy="35475"/>
            </a:xfrm>
            <a:custGeom>
              <a:avLst/>
              <a:gdLst/>
              <a:ahLst/>
              <a:cxnLst/>
              <a:rect l="l" t="t" r="r" b="b"/>
              <a:pathLst>
                <a:path w="3466" h="1419" extrusionOk="0">
                  <a:moveTo>
                    <a:pt x="378" y="1"/>
                  </a:moveTo>
                  <a:cubicBezTo>
                    <a:pt x="158" y="1"/>
                    <a:pt x="0" y="158"/>
                    <a:pt x="0" y="347"/>
                  </a:cubicBezTo>
                  <a:lnTo>
                    <a:pt x="0" y="1418"/>
                  </a:lnTo>
                  <a:lnTo>
                    <a:pt x="3466" y="1418"/>
                  </a:lnTo>
                  <a:lnTo>
                    <a:pt x="3466" y="347"/>
                  </a:lnTo>
                  <a:cubicBezTo>
                    <a:pt x="3466" y="158"/>
                    <a:pt x="3308" y="1"/>
                    <a:pt x="311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pic>
        <p:nvPicPr>
          <p:cNvPr id="10" name="Picture 9">
            <a:extLst>
              <a:ext uri="{FF2B5EF4-FFF2-40B4-BE49-F238E27FC236}">
                <a16:creationId xmlns:a16="http://schemas.microsoft.com/office/drawing/2014/main" id="{03BDBB8E-5083-38D1-C16A-4F3CB29793D1}"/>
              </a:ext>
            </a:extLst>
          </p:cNvPr>
          <p:cNvPicPr>
            <a:picLocks noChangeAspect="1"/>
          </p:cNvPicPr>
          <p:nvPr/>
        </p:nvPicPr>
        <p:blipFill>
          <a:blip r:embed="rId3" cstate="print">
            <a:extLst>
              <a:ext uri="{28A0092B-C50C-407E-A947-70E740481C1C}">
                <a14:useLocalDpi xmlns:a14="http://schemas.microsoft.com/office/drawing/2010/main" val="0"/>
              </a:ext>
            </a:extLst>
          </a:blip>
          <a:srcRect t="13298"/>
          <a:stretch/>
        </p:blipFill>
        <p:spPr>
          <a:xfrm>
            <a:off x="1395688" y="1471556"/>
            <a:ext cx="1633140" cy="1887668"/>
          </a:xfrm>
          <a:prstGeom prst="round2DiagRect">
            <a:avLst>
              <a:gd name="adj1" fmla="val 16667"/>
              <a:gd name="adj2" fmla="val 0"/>
            </a:avLst>
          </a:prstGeom>
          <a:ln w="38100" cap="sq">
            <a:solidFill>
              <a:schemeClr val="bg1"/>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27131921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fill="hold"/>
                                        <p:tgtEl>
                                          <p:spTgt spid="23"/>
                                        </p:tgtEl>
                                        <p:attrNameLst>
                                          <p:attrName>ppt_x</p:attrName>
                                        </p:attrNameLst>
                                      </p:cBhvr>
                                      <p:tavLst>
                                        <p:tav tm="0">
                                          <p:val>
                                            <p:strVal val="1+#ppt_w/2"/>
                                          </p:val>
                                        </p:tav>
                                        <p:tav tm="100000">
                                          <p:val>
                                            <p:strVal val="#ppt_x"/>
                                          </p:val>
                                        </p:tav>
                                      </p:tavLst>
                                    </p:anim>
                                    <p:anim calcmode="lin" valueType="num">
                                      <p:cBhvr additive="base">
                                        <p:cTn id="8" dur="500" fill="hold"/>
                                        <p:tgtEl>
                                          <p:spTgt spid="2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5"/>
                                        </p:tgtEl>
                                        <p:attrNameLst>
                                          <p:attrName>style.visibility</p:attrName>
                                        </p:attrNameLst>
                                      </p:cBhvr>
                                      <p:to>
                                        <p:strVal val="visible"/>
                                      </p:to>
                                    </p:set>
                                    <p:anim calcmode="lin" valueType="num">
                                      <p:cBhvr additive="base">
                                        <p:cTn id="13" dur="500" fill="hold"/>
                                        <p:tgtEl>
                                          <p:spTgt spid="25"/>
                                        </p:tgtEl>
                                        <p:attrNameLst>
                                          <p:attrName>ppt_x</p:attrName>
                                        </p:attrNameLst>
                                      </p:cBhvr>
                                      <p:tavLst>
                                        <p:tav tm="0">
                                          <p:val>
                                            <p:strVal val="0-#ppt_w/2"/>
                                          </p:val>
                                        </p:tav>
                                        <p:tav tm="100000">
                                          <p:val>
                                            <p:strVal val="#ppt_x"/>
                                          </p:val>
                                        </p:tav>
                                      </p:tavLst>
                                    </p:anim>
                                    <p:anim calcmode="lin" valueType="num">
                                      <p:cBhvr additive="base">
                                        <p:cTn id="14" dur="500" fill="hold"/>
                                        <p:tgtEl>
                                          <p:spTgt spid="25"/>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500"/>
                                        <p:tgtEl>
                                          <p:spTgt spid="2"/>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24">
                                            <p:txEl>
                                              <p:pRg st="0" end="0"/>
                                            </p:txEl>
                                          </p:spTgt>
                                        </p:tgtEl>
                                        <p:attrNameLst>
                                          <p:attrName>style.visibility</p:attrName>
                                        </p:attrNameLst>
                                      </p:cBhvr>
                                      <p:to>
                                        <p:strVal val="visible"/>
                                      </p:to>
                                    </p:set>
                                    <p:animEffect transition="in" filter="fade">
                                      <p:cBhvr>
                                        <p:cTn id="24" dur="500"/>
                                        <p:tgtEl>
                                          <p:spTgt spid="24">
                                            <p:txEl>
                                              <p:pRg st="0" end="0"/>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24">
                                            <p:txEl>
                                              <p:pRg st="2" end="2"/>
                                            </p:txEl>
                                          </p:spTgt>
                                        </p:tgtEl>
                                        <p:attrNameLst>
                                          <p:attrName>style.visibility</p:attrName>
                                        </p:attrNameLst>
                                      </p:cBhvr>
                                      <p:to>
                                        <p:strVal val="visible"/>
                                      </p:to>
                                    </p:set>
                                    <p:animEffect transition="in" filter="fade">
                                      <p:cBhvr>
                                        <p:cTn id="29" dur="500"/>
                                        <p:tgtEl>
                                          <p:spTgt spid="24">
                                            <p:txEl>
                                              <p:pRg st="2" end="2"/>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fade">
                                      <p:cBhvr>
                                        <p:cTn id="34" dur="500"/>
                                        <p:tgtEl>
                                          <p:spTgt spid="10"/>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nodeType="clickEffect">
                                  <p:stCondLst>
                                    <p:cond delay="0"/>
                                  </p:stCondLst>
                                  <p:childTnLst>
                                    <p:set>
                                      <p:cBhvr>
                                        <p:cTn id="38" dur="1" fill="hold">
                                          <p:stCondLst>
                                            <p:cond delay="0"/>
                                          </p:stCondLst>
                                        </p:cTn>
                                        <p:tgtEl>
                                          <p:spTgt spid="24">
                                            <p:txEl>
                                              <p:pRg st="4" end="4"/>
                                            </p:txEl>
                                          </p:spTgt>
                                        </p:tgtEl>
                                        <p:attrNameLst>
                                          <p:attrName>style.visibility</p:attrName>
                                        </p:attrNameLst>
                                      </p:cBhvr>
                                      <p:to>
                                        <p:strVal val="visible"/>
                                      </p:to>
                                    </p:set>
                                    <p:animEffect transition="in" filter="fade">
                                      <p:cBhvr>
                                        <p:cTn id="39" dur="500"/>
                                        <p:tgtEl>
                                          <p:spTgt spid="24">
                                            <p:txEl>
                                              <p:pRg st="4" end="4"/>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nodeType="clickEffect">
                                  <p:stCondLst>
                                    <p:cond delay="0"/>
                                  </p:stCondLst>
                                  <p:childTnLst>
                                    <p:set>
                                      <p:cBhvr>
                                        <p:cTn id="43" dur="1" fill="hold">
                                          <p:stCondLst>
                                            <p:cond delay="0"/>
                                          </p:stCondLst>
                                        </p:cTn>
                                        <p:tgtEl>
                                          <p:spTgt spid="24">
                                            <p:txEl>
                                              <p:pRg st="5" end="5"/>
                                            </p:txEl>
                                          </p:spTgt>
                                        </p:tgtEl>
                                        <p:attrNameLst>
                                          <p:attrName>style.visibility</p:attrName>
                                        </p:attrNameLst>
                                      </p:cBhvr>
                                      <p:to>
                                        <p:strVal val="visible"/>
                                      </p:to>
                                    </p:set>
                                    <p:animEffect transition="in" filter="fade">
                                      <p:cBhvr>
                                        <p:cTn id="44" dur="500"/>
                                        <p:tgtEl>
                                          <p:spTgt spid="24">
                                            <p:txEl>
                                              <p:pRg st="5" end="5"/>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nodeType="clickEffect">
                                  <p:stCondLst>
                                    <p:cond delay="0"/>
                                  </p:stCondLst>
                                  <p:childTnLst>
                                    <p:set>
                                      <p:cBhvr>
                                        <p:cTn id="48" dur="1" fill="hold">
                                          <p:stCondLst>
                                            <p:cond delay="0"/>
                                          </p:stCondLst>
                                        </p:cTn>
                                        <p:tgtEl>
                                          <p:spTgt spid="24">
                                            <p:txEl>
                                              <p:pRg st="6" end="6"/>
                                            </p:txEl>
                                          </p:spTgt>
                                        </p:tgtEl>
                                        <p:attrNameLst>
                                          <p:attrName>style.visibility</p:attrName>
                                        </p:attrNameLst>
                                      </p:cBhvr>
                                      <p:to>
                                        <p:strVal val="visible"/>
                                      </p:to>
                                    </p:set>
                                    <p:animEffect transition="in" filter="fade">
                                      <p:cBhvr>
                                        <p:cTn id="49" dur="500"/>
                                        <p:tgtEl>
                                          <p:spTgt spid="24">
                                            <p:txEl>
                                              <p:pRg st="6" end="6"/>
                                            </p:txEl>
                                          </p:spTgt>
                                        </p:tgtEl>
                                      </p:cBhvr>
                                    </p:animEffect>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nodeType="clickEffect">
                                  <p:stCondLst>
                                    <p:cond delay="0"/>
                                  </p:stCondLst>
                                  <p:childTnLst>
                                    <p:set>
                                      <p:cBhvr>
                                        <p:cTn id="53" dur="1" fill="hold">
                                          <p:stCondLst>
                                            <p:cond delay="0"/>
                                          </p:stCondLst>
                                        </p:cTn>
                                        <p:tgtEl>
                                          <p:spTgt spid="24">
                                            <p:txEl>
                                              <p:pRg st="8" end="8"/>
                                            </p:txEl>
                                          </p:spTgt>
                                        </p:tgtEl>
                                        <p:attrNameLst>
                                          <p:attrName>style.visibility</p:attrName>
                                        </p:attrNameLst>
                                      </p:cBhvr>
                                      <p:to>
                                        <p:strVal val="visible"/>
                                      </p:to>
                                    </p:set>
                                    <p:animEffect transition="in" filter="fade">
                                      <p:cBhvr>
                                        <p:cTn id="54" dur="500"/>
                                        <p:tgtEl>
                                          <p:spTgt spid="24">
                                            <p:txEl>
                                              <p:pRg st="8" end="8"/>
                                            </p:txEl>
                                          </p:spTgt>
                                        </p:tgtEl>
                                      </p:cBhvr>
                                    </p:animEffect>
                                  </p:childTnLst>
                                </p:cTn>
                              </p:par>
                            </p:childTnLst>
                          </p:cTn>
                        </p:par>
                      </p:childTnLst>
                    </p:cTn>
                  </p:par>
                  <p:par>
                    <p:cTn id="55" fill="hold">
                      <p:stCondLst>
                        <p:cond delay="indefinite"/>
                      </p:stCondLst>
                      <p:childTnLst>
                        <p:par>
                          <p:cTn id="56" fill="hold">
                            <p:stCondLst>
                              <p:cond delay="0"/>
                            </p:stCondLst>
                            <p:childTnLst>
                              <p:par>
                                <p:cTn id="57" presetID="10" presetClass="entr" presetSubtype="0" fill="hold" nodeType="clickEffect">
                                  <p:stCondLst>
                                    <p:cond delay="0"/>
                                  </p:stCondLst>
                                  <p:childTnLst>
                                    <p:set>
                                      <p:cBhvr>
                                        <p:cTn id="58" dur="1" fill="hold">
                                          <p:stCondLst>
                                            <p:cond delay="0"/>
                                          </p:stCondLst>
                                        </p:cTn>
                                        <p:tgtEl>
                                          <p:spTgt spid="24">
                                            <p:txEl>
                                              <p:pRg st="9" end="9"/>
                                            </p:txEl>
                                          </p:spTgt>
                                        </p:tgtEl>
                                        <p:attrNameLst>
                                          <p:attrName>style.visibility</p:attrName>
                                        </p:attrNameLst>
                                      </p:cBhvr>
                                      <p:to>
                                        <p:strVal val="visible"/>
                                      </p:to>
                                    </p:set>
                                    <p:animEffect transition="in" filter="fade">
                                      <p:cBhvr>
                                        <p:cTn id="59" dur="500"/>
                                        <p:tgtEl>
                                          <p:spTgt spid="24">
                                            <p:txEl>
                                              <p:pRg st="9" end="9"/>
                                            </p:txEl>
                                          </p:spTgt>
                                        </p:tgtEl>
                                      </p:cBhvr>
                                    </p:animEffect>
                                  </p:childTnLst>
                                </p:cTn>
                              </p:par>
                            </p:childTnLst>
                          </p:cTn>
                        </p:par>
                      </p:childTnLst>
                    </p:cTn>
                  </p:par>
                  <p:par>
                    <p:cTn id="60" fill="hold">
                      <p:stCondLst>
                        <p:cond delay="indefinite"/>
                      </p:stCondLst>
                      <p:childTnLst>
                        <p:par>
                          <p:cTn id="61" fill="hold">
                            <p:stCondLst>
                              <p:cond delay="0"/>
                            </p:stCondLst>
                            <p:childTnLst>
                              <p:par>
                                <p:cTn id="62" presetID="10" presetClass="entr" presetSubtype="0" fill="hold" nodeType="clickEffect">
                                  <p:stCondLst>
                                    <p:cond delay="0"/>
                                  </p:stCondLst>
                                  <p:childTnLst>
                                    <p:set>
                                      <p:cBhvr>
                                        <p:cTn id="63" dur="1" fill="hold">
                                          <p:stCondLst>
                                            <p:cond delay="0"/>
                                          </p:stCondLst>
                                        </p:cTn>
                                        <p:tgtEl>
                                          <p:spTgt spid="24">
                                            <p:txEl>
                                              <p:pRg st="10" end="10"/>
                                            </p:txEl>
                                          </p:spTgt>
                                        </p:tgtEl>
                                        <p:attrNameLst>
                                          <p:attrName>style.visibility</p:attrName>
                                        </p:attrNameLst>
                                      </p:cBhvr>
                                      <p:to>
                                        <p:strVal val="visible"/>
                                      </p:to>
                                    </p:set>
                                    <p:animEffect transition="in" filter="fade">
                                      <p:cBhvr>
                                        <p:cTn id="64" dur="500"/>
                                        <p:tgtEl>
                                          <p:spTgt spid="24">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BEA290-5F5D-849D-0239-FBBFDE39FE9E}"/>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30FD27D-5586-B112-0802-2B95CF8F7D85}"/>
              </a:ext>
            </a:extLst>
          </p:cNvPr>
          <p:cNvSpPr txBox="1"/>
          <p:nvPr/>
        </p:nvSpPr>
        <p:spPr>
          <a:xfrm>
            <a:off x="4497684" y="1640666"/>
            <a:ext cx="6778088" cy="4504438"/>
          </a:xfrm>
          <a:prstGeom prst="rect">
            <a:avLst/>
          </a:prstGeom>
          <a:noFill/>
        </p:spPr>
        <p:txBody>
          <a:bodyPr wrap="square" rtlCol="0">
            <a:spAutoFit/>
          </a:bodyPr>
          <a:lstStyle/>
          <a:p>
            <a:pPr algn="just" rtl="1">
              <a:lnSpc>
                <a:spcPct val="200000"/>
              </a:lnSpc>
            </a:pPr>
            <a:r>
              <a:rPr lang="ar-SA" b="1" dirty="0">
                <a:solidFill>
                  <a:srgbClr val="C00000"/>
                </a:solidFill>
                <a:latin typeface="Alexandria" charset="0"/>
                <a:cs typeface="Alexandria" charset="0"/>
              </a:rPr>
              <a:t>في هذه المحاضرة التعريفية، سنتناول النقاط التالية:</a:t>
            </a:r>
          </a:p>
          <a:p>
            <a:pPr marL="1196975" indent="-342900" algn="just" rtl="1">
              <a:lnSpc>
                <a:spcPct val="200000"/>
              </a:lnSpc>
              <a:buFont typeface="+mj-lt"/>
              <a:buAutoNum type="arabicPeriod"/>
            </a:pPr>
            <a:r>
              <a:rPr lang="ar-SA" dirty="0">
                <a:latin typeface="Alexandria" charset="0"/>
                <a:cs typeface="Alexandria" charset="0"/>
              </a:rPr>
              <a:t>التعريف بالمقرر وأهميته.</a:t>
            </a:r>
          </a:p>
          <a:p>
            <a:pPr marL="1196975" indent="-342900" algn="just" rtl="1">
              <a:lnSpc>
                <a:spcPct val="200000"/>
              </a:lnSpc>
              <a:buFont typeface="+mj-lt"/>
              <a:buAutoNum type="arabicPeriod"/>
            </a:pPr>
            <a:r>
              <a:rPr lang="ar-SA" dirty="0">
                <a:latin typeface="Alexandria" charset="0"/>
                <a:cs typeface="Alexandria" charset="0"/>
              </a:rPr>
              <a:t>أهداف ومخرجات التعلم للمقرر.</a:t>
            </a:r>
          </a:p>
          <a:p>
            <a:pPr marL="1196975" indent="-342900" algn="just" rtl="1">
              <a:lnSpc>
                <a:spcPct val="200000"/>
              </a:lnSpc>
              <a:buFont typeface="+mj-lt"/>
              <a:buAutoNum type="arabicPeriod"/>
            </a:pPr>
            <a:r>
              <a:rPr lang="ar-SA" dirty="0">
                <a:latin typeface="Alexandria" charset="0"/>
                <a:cs typeface="Alexandria" charset="0"/>
              </a:rPr>
              <a:t>موضوعات المقرر الرئيسية.</a:t>
            </a:r>
          </a:p>
          <a:p>
            <a:pPr marL="1196975" indent="-342900" algn="just" rtl="1">
              <a:lnSpc>
                <a:spcPct val="200000"/>
              </a:lnSpc>
              <a:buFont typeface="+mj-lt"/>
              <a:buAutoNum type="arabicPeriod"/>
            </a:pPr>
            <a:r>
              <a:rPr lang="ar-SA" dirty="0">
                <a:latin typeface="Alexandria" charset="0"/>
                <a:cs typeface="Alexandria" charset="0"/>
              </a:rPr>
              <a:t>طرق التدريس والأنشطة التعليمية.</a:t>
            </a:r>
          </a:p>
          <a:p>
            <a:pPr marL="1196975" indent="-342900" algn="just" rtl="1">
              <a:lnSpc>
                <a:spcPct val="200000"/>
              </a:lnSpc>
              <a:buFont typeface="+mj-lt"/>
              <a:buAutoNum type="arabicPeriod"/>
            </a:pPr>
            <a:r>
              <a:rPr lang="ar-SA" dirty="0">
                <a:latin typeface="Alexandria" charset="0"/>
                <a:cs typeface="Alexandria" charset="0"/>
              </a:rPr>
              <a:t>نظام التقييم وتوزيع الدرجات.</a:t>
            </a:r>
          </a:p>
          <a:p>
            <a:pPr marL="1196975" indent="-342900" algn="just" rtl="1">
              <a:lnSpc>
                <a:spcPct val="200000"/>
              </a:lnSpc>
              <a:buFont typeface="+mj-lt"/>
              <a:buAutoNum type="arabicPeriod"/>
            </a:pPr>
            <a:r>
              <a:rPr lang="ar-SA" dirty="0">
                <a:latin typeface="Alexandria" charset="0"/>
                <a:cs typeface="Alexandria" charset="0"/>
              </a:rPr>
              <a:t>المراجع الأساسية والمصادر الإضافية.</a:t>
            </a:r>
          </a:p>
          <a:p>
            <a:pPr marL="1196975" indent="-342900" algn="just" rtl="1">
              <a:lnSpc>
                <a:spcPct val="200000"/>
              </a:lnSpc>
              <a:buFont typeface="+mj-lt"/>
              <a:buAutoNum type="arabicPeriod"/>
            </a:pPr>
            <a:r>
              <a:rPr lang="ar-SA" dirty="0">
                <a:latin typeface="Alexandria" charset="0"/>
                <a:cs typeface="Alexandria" charset="0"/>
              </a:rPr>
              <a:t>مقدمة موجزة عن الإبداع الإعلامي.</a:t>
            </a:r>
          </a:p>
        </p:txBody>
      </p:sp>
      <p:pic>
        <p:nvPicPr>
          <p:cNvPr id="12" name="Graphic 21">
            <a:extLst>
              <a:ext uri="{FF2B5EF4-FFF2-40B4-BE49-F238E27FC236}">
                <a16:creationId xmlns:a16="http://schemas.microsoft.com/office/drawing/2014/main" id="{3683B42D-F4EF-A70A-0FEF-B82126B5E7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78403" y="259841"/>
            <a:ext cx="2305141" cy="1076343"/>
          </a:xfrm>
          <a:prstGeom prst="rect">
            <a:avLst/>
          </a:prstGeom>
        </p:spPr>
      </p:pic>
      <p:sp>
        <p:nvSpPr>
          <p:cNvPr id="10" name="Rectangle 9">
            <a:extLst>
              <a:ext uri="{FF2B5EF4-FFF2-40B4-BE49-F238E27FC236}">
                <a16:creationId xmlns:a16="http://schemas.microsoft.com/office/drawing/2014/main" id="{3987ED94-13C2-4F8E-96E1-60AD1DA1D008}"/>
              </a:ext>
            </a:extLst>
          </p:cNvPr>
          <p:cNvSpPr/>
          <p:nvPr/>
        </p:nvSpPr>
        <p:spPr>
          <a:xfrm>
            <a:off x="2583545" y="259841"/>
            <a:ext cx="8126172"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exandria" charset="0"/>
                <a:cs typeface="Alexandria" charset="0"/>
              </a:rPr>
              <a:t>محتوى المحاضرة التعريفية</a:t>
            </a:r>
          </a:p>
        </p:txBody>
      </p:sp>
      <p:pic>
        <p:nvPicPr>
          <p:cNvPr id="6" name="Picture 5">
            <a:extLst>
              <a:ext uri="{FF2B5EF4-FFF2-40B4-BE49-F238E27FC236}">
                <a16:creationId xmlns:a16="http://schemas.microsoft.com/office/drawing/2014/main" id="{EDD489B7-A70B-4F3A-8435-5E31F14D2DE2}"/>
              </a:ext>
            </a:extLst>
          </p:cNvPr>
          <p:cNvPicPr>
            <a:picLocks noChangeAspect="1"/>
          </p:cNvPicPr>
          <p:nvPr/>
        </p:nvPicPr>
        <p:blipFill>
          <a:blip r:embed="rId3"/>
          <a:stretch>
            <a:fillRect/>
          </a:stretch>
        </p:blipFill>
        <p:spPr>
          <a:xfrm>
            <a:off x="10819706" y="259841"/>
            <a:ext cx="1093891" cy="10763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4" name="Rectangle: Rounded Corners 3">
            <a:extLst>
              <a:ext uri="{FF2B5EF4-FFF2-40B4-BE49-F238E27FC236}">
                <a16:creationId xmlns:a16="http://schemas.microsoft.com/office/drawing/2014/main" id="{AE566D4B-19EE-D513-9687-C8F35E4F60BA}"/>
              </a:ext>
            </a:extLst>
          </p:cNvPr>
          <p:cNvSpPr/>
          <p:nvPr/>
        </p:nvSpPr>
        <p:spPr>
          <a:xfrm>
            <a:off x="531418" y="1490954"/>
            <a:ext cx="4128422" cy="5079224"/>
          </a:xfrm>
          <a:prstGeom prst="roundRect">
            <a:avLst>
              <a:gd name="adj" fmla="val 6140"/>
            </a:avLst>
          </a:prstGeom>
          <a:gradFill flip="none" rotWithShape="1">
            <a:gsLst>
              <a:gs pos="0">
                <a:srgbClr val="203E5F">
                  <a:shade val="30000"/>
                  <a:satMod val="115000"/>
                </a:srgbClr>
              </a:gs>
              <a:gs pos="50000">
                <a:srgbClr val="203E5F">
                  <a:shade val="67500"/>
                  <a:satMod val="115000"/>
                </a:srgbClr>
              </a:gs>
              <a:gs pos="100000">
                <a:srgbClr val="203E5F">
                  <a:shade val="100000"/>
                  <a:satMod val="115000"/>
                </a:srgbClr>
              </a:gs>
            </a:gsLst>
            <a:lin ang="2700000" scaled="1"/>
            <a:tileRect/>
          </a:gra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Picture 6" descr="Midocean 02-03">
            <a:extLst>
              <a:ext uri="{FF2B5EF4-FFF2-40B4-BE49-F238E27FC236}">
                <a16:creationId xmlns:a16="http://schemas.microsoft.com/office/drawing/2014/main" id="{800F0662-1304-693B-6E9A-A36088C89646}"/>
              </a:ext>
            </a:extLst>
          </p:cNvPr>
          <p:cNvPicPr>
            <a:picLocks noChangeAspect="1"/>
          </p:cNvPicPr>
          <p:nvPr/>
        </p:nvPicPr>
        <p:blipFill>
          <a:blip r:embed="rId4"/>
          <a:stretch>
            <a:fillRect/>
          </a:stretch>
        </p:blipFill>
        <p:spPr>
          <a:xfrm>
            <a:off x="693573" y="1507780"/>
            <a:ext cx="3804111" cy="2536537"/>
          </a:xfrm>
          <a:prstGeom prst="rect">
            <a:avLst/>
          </a:prstGeom>
        </p:spPr>
      </p:pic>
      <p:sp>
        <p:nvSpPr>
          <p:cNvPr id="8" name="TextBox 7">
            <a:extLst>
              <a:ext uri="{FF2B5EF4-FFF2-40B4-BE49-F238E27FC236}">
                <a16:creationId xmlns:a16="http://schemas.microsoft.com/office/drawing/2014/main" id="{D74C1125-B7B0-FD9F-3E4F-4E566D21880B}"/>
              </a:ext>
            </a:extLst>
          </p:cNvPr>
          <p:cNvSpPr txBox="1"/>
          <p:nvPr/>
        </p:nvSpPr>
        <p:spPr>
          <a:xfrm>
            <a:off x="1286968" y="3990165"/>
            <a:ext cx="2430474" cy="369332"/>
          </a:xfrm>
          <a:prstGeom prst="rect">
            <a:avLst/>
          </a:prstGeom>
          <a:noFill/>
        </p:spPr>
        <p:txBody>
          <a:bodyPr wrap="none" rtlCol="0">
            <a:spAutoFit/>
          </a:bodyPr>
          <a:lstStyle/>
          <a:p>
            <a:pPr algn="r" rtl="1"/>
            <a:r>
              <a:rPr lang="ar-SA" dirty="0">
                <a:solidFill>
                  <a:schemeClr val="bg1"/>
                </a:solidFill>
                <a:latin typeface="Alexandria" charset="0"/>
                <a:cs typeface="Alexandria" charset="0"/>
              </a:rPr>
              <a:t>كلية الإعلام والتسويق</a:t>
            </a:r>
            <a:endParaRPr lang="en-US" dirty="0">
              <a:solidFill>
                <a:schemeClr val="bg1"/>
              </a:solidFill>
              <a:latin typeface="Alexandria" charset="0"/>
              <a:cs typeface="Alexandria" charset="0"/>
            </a:endParaRPr>
          </a:p>
        </p:txBody>
      </p:sp>
      <p:sp>
        <p:nvSpPr>
          <p:cNvPr id="2" name="TextBox 1">
            <a:extLst>
              <a:ext uri="{FF2B5EF4-FFF2-40B4-BE49-F238E27FC236}">
                <a16:creationId xmlns:a16="http://schemas.microsoft.com/office/drawing/2014/main" id="{6BECAFFD-2D46-FE4E-06A5-B6AF9C30870C}"/>
              </a:ext>
            </a:extLst>
          </p:cNvPr>
          <p:cNvSpPr txBox="1"/>
          <p:nvPr/>
        </p:nvSpPr>
        <p:spPr>
          <a:xfrm>
            <a:off x="805082" y="4520268"/>
            <a:ext cx="3361818" cy="369332"/>
          </a:xfrm>
          <a:prstGeom prst="rect">
            <a:avLst/>
          </a:prstGeom>
          <a:noFill/>
        </p:spPr>
        <p:txBody>
          <a:bodyPr wrap="none" rtlCol="0">
            <a:spAutoFit/>
          </a:bodyPr>
          <a:lstStyle/>
          <a:p>
            <a:pPr algn="r" rtl="1"/>
            <a:r>
              <a:rPr lang="ar-SA" dirty="0">
                <a:solidFill>
                  <a:schemeClr val="bg1"/>
                </a:solidFill>
                <a:latin typeface="Alexandria" charset="0"/>
                <a:cs typeface="Alexandria" charset="0"/>
              </a:rPr>
              <a:t>برنامج بكالريوس الإعلام الرقمي</a:t>
            </a:r>
            <a:endParaRPr lang="en-US"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0AE4E42D-9040-CC9F-5050-9AED40E10CC6}"/>
              </a:ext>
            </a:extLst>
          </p:cNvPr>
          <p:cNvSpPr txBox="1"/>
          <p:nvPr/>
        </p:nvSpPr>
        <p:spPr>
          <a:xfrm>
            <a:off x="1038808" y="5034595"/>
            <a:ext cx="2970685" cy="369332"/>
          </a:xfrm>
          <a:prstGeom prst="rect">
            <a:avLst/>
          </a:prstGeom>
          <a:noFill/>
        </p:spPr>
        <p:txBody>
          <a:bodyPr wrap="none" rtlCol="0">
            <a:spAutoFit/>
          </a:bodyPr>
          <a:lstStyle/>
          <a:p>
            <a:pPr algn="r" rtl="1"/>
            <a:r>
              <a:rPr lang="ar-SA" dirty="0">
                <a:solidFill>
                  <a:schemeClr val="bg1"/>
                </a:solidFill>
                <a:latin typeface="Alexandria" charset="0"/>
                <a:cs typeface="Alexandria" charset="0"/>
              </a:rPr>
              <a:t>السنة الثالثة – الفصل الثالث</a:t>
            </a:r>
            <a:endParaRPr lang="en-US" dirty="0">
              <a:solidFill>
                <a:schemeClr val="bg1"/>
              </a:solidFill>
              <a:latin typeface="Alexandria" charset="0"/>
              <a:cs typeface="Alexandria" charset="0"/>
            </a:endParaRPr>
          </a:p>
        </p:txBody>
      </p:sp>
      <p:sp>
        <p:nvSpPr>
          <p:cNvPr id="5" name="TextBox 4">
            <a:extLst>
              <a:ext uri="{FF2B5EF4-FFF2-40B4-BE49-F238E27FC236}">
                <a16:creationId xmlns:a16="http://schemas.microsoft.com/office/drawing/2014/main" id="{7FA01943-05EF-1817-C0E4-A54CA6284D19}"/>
              </a:ext>
            </a:extLst>
          </p:cNvPr>
          <p:cNvSpPr txBox="1"/>
          <p:nvPr/>
        </p:nvSpPr>
        <p:spPr>
          <a:xfrm>
            <a:off x="1458887" y="5538036"/>
            <a:ext cx="2286203" cy="369332"/>
          </a:xfrm>
          <a:prstGeom prst="rect">
            <a:avLst/>
          </a:prstGeom>
          <a:noFill/>
        </p:spPr>
        <p:txBody>
          <a:bodyPr wrap="none" rtlCol="0">
            <a:spAutoFit/>
          </a:bodyPr>
          <a:lstStyle/>
          <a:p>
            <a:pPr algn="r" rtl="1"/>
            <a:r>
              <a:rPr lang="ar-SA" dirty="0">
                <a:solidFill>
                  <a:schemeClr val="bg1"/>
                </a:solidFill>
                <a:latin typeface="Alexandria" charset="0"/>
                <a:cs typeface="Alexandria" charset="0"/>
              </a:rPr>
              <a:t>كود المقرر </a:t>
            </a:r>
            <a:r>
              <a:rPr lang="en-US" dirty="0">
                <a:solidFill>
                  <a:schemeClr val="bg1"/>
                </a:solidFill>
                <a:latin typeface="Alexandria" charset="0"/>
                <a:cs typeface="Alexandria" charset="0"/>
              </a:rPr>
              <a:t>DGM333</a:t>
            </a:r>
          </a:p>
        </p:txBody>
      </p:sp>
    </p:spTree>
    <p:extLst>
      <p:ext uri="{BB962C8B-B14F-4D97-AF65-F5344CB8AC3E}">
        <p14:creationId xmlns:p14="http://schemas.microsoft.com/office/powerpoint/2010/main" val="5656280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anim calcmode="lin" valueType="num">
                                      <p:cBhvr>
                                        <p:cTn id="8"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 fill="hold"/>
                                        <p:tgtEl>
                                          <p:spTgt spid="4"/>
                                        </p:tgtEl>
                                        <p:attrNameLst>
                                          <p:attrName>ppt_x</p:attrName>
                                        </p:attrNameLst>
                                      </p:cBhvr>
                                      <p:tavLst>
                                        <p:tav tm="0">
                                          <p:val>
                                            <p:strVal val="#ppt_x"/>
                                          </p:val>
                                        </p:tav>
                                        <p:tav tm="100000">
                                          <p:val>
                                            <p:strVal val="#ppt_x"/>
                                          </p:val>
                                        </p:tav>
                                      </p:tavLst>
                                    </p:anim>
                                    <p:anim calcmode="lin" valueType="num">
                                      <p:cBhvr additive="base">
                                        <p:cTn id="15"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1000"/>
                                        <p:tgtEl>
                                          <p:spTgt spid="7"/>
                                        </p:tgtEl>
                                      </p:cBhvr>
                                    </p:animEffect>
                                    <p:anim calcmode="lin" valueType="num">
                                      <p:cBhvr>
                                        <p:cTn id="21" dur="1000" fill="hold"/>
                                        <p:tgtEl>
                                          <p:spTgt spid="7"/>
                                        </p:tgtEl>
                                        <p:attrNameLst>
                                          <p:attrName>ppt_x</p:attrName>
                                        </p:attrNameLst>
                                      </p:cBhvr>
                                      <p:tavLst>
                                        <p:tav tm="0">
                                          <p:val>
                                            <p:strVal val="#ppt_x"/>
                                          </p:val>
                                        </p:tav>
                                        <p:tav tm="100000">
                                          <p:val>
                                            <p:strVal val="#ppt_x"/>
                                          </p:val>
                                        </p:tav>
                                      </p:tavLst>
                                    </p:anim>
                                    <p:anim calcmode="lin" valueType="num">
                                      <p:cBhvr>
                                        <p:cTn id="22"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
                                          </p:val>
                                        </p:tav>
                                        <p:tav tm="100000">
                                          <p:val>
                                            <p:strVal val="#ppt_x"/>
                                          </p:val>
                                        </p:tav>
                                      </p:tavLst>
                                    </p:anim>
                                    <p:anim calcmode="lin" valueType="num">
                                      <p:cBhvr>
                                        <p:cTn id="2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grpId="0" nodeType="click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fade">
                                      <p:cBhvr>
                                        <p:cTn id="34" dur="1000"/>
                                        <p:tgtEl>
                                          <p:spTgt spid="2"/>
                                        </p:tgtEl>
                                      </p:cBhvr>
                                    </p:animEffect>
                                    <p:anim calcmode="lin" valueType="num">
                                      <p:cBhvr>
                                        <p:cTn id="35" dur="1000" fill="hold"/>
                                        <p:tgtEl>
                                          <p:spTgt spid="2"/>
                                        </p:tgtEl>
                                        <p:attrNameLst>
                                          <p:attrName>ppt_x</p:attrName>
                                        </p:attrNameLst>
                                      </p:cBhvr>
                                      <p:tavLst>
                                        <p:tav tm="0">
                                          <p:val>
                                            <p:strVal val="#ppt_x"/>
                                          </p:val>
                                        </p:tav>
                                        <p:tav tm="100000">
                                          <p:val>
                                            <p:strVal val="#ppt_x"/>
                                          </p:val>
                                        </p:tav>
                                      </p:tavLst>
                                    </p:anim>
                                    <p:anim calcmode="lin" valueType="num">
                                      <p:cBhvr>
                                        <p:cTn id="36"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grpId="0" nodeType="clickEffect">
                                  <p:stCondLst>
                                    <p:cond delay="0"/>
                                  </p:stCondLst>
                                  <p:childTnLst>
                                    <p:set>
                                      <p:cBhvr>
                                        <p:cTn id="40" dur="1" fill="hold">
                                          <p:stCondLst>
                                            <p:cond delay="0"/>
                                          </p:stCondLst>
                                        </p:cTn>
                                        <p:tgtEl>
                                          <p:spTgt spid="3"/>
                                        </p:tgtEl>
                                        <p:attrNameLst>
                                          <p:attrName>style.visibility</p:attrName>
                                        </p:attrNameLst>
                                      </p:cBhvr>
                                      <p:to>
                                        <p:strVal val="visible"/>
                                      </p:to>
                                    </p:set>
                                    <p:animEffect transition="in" filter="fade">
                                      <p:cBhvr>
                                        <p:cTn id="41" dur="1000"/>
                                        <p:tgtEl>
                                          <p:spTgt spid="3"/>
                                        </p:tgtEl>
                                      </p:cBhvr>
                                    </p:animEffect>
                                    <p:anim calcmode="lin" valueType="num">
                                      <p:cBhvr>
                                        <p:cTn id="42" dur="1000" fill="hold"/>
                                        <p:tgtEl>
                                          <p:spTgt spid="3"/>
                                        </p:tgtEl>
                                        <p:attrNameLst>
                                          <p:attrName>ppt_x</p:attrName>
                                        </p:attrNameLst>
                                      </p:cBhvr>
                                      <p:tavLst>
                                        <p:tav tm="0">
                                          <p:val>
                                            <p:strVal val="#ppt_x"/>
                                          </p:val>
                                        </p:tav>
                                        <p:tav tm="100000">
                                          <p:val>
                                            <p:strVal val="#ppt_x"/>
                                          </p:val>
                                        </p:tav>
                                      </p:tavLst>
                                    </p:anim>
                                    <p:anim calcmode="lin" valueType="num">
                                      <p:cBhvr>
                                        <p:cTn id="43"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42" presetClass="entr" presetSubtype="0" fill="hold" grpId="0" nodeType="clickEffect">
                                  <p:stCondLst>
                                    <p:cond delay="0"/>
                                  </p:stCondLst>
                                  <p:childTnLst>
                                    <p:set>
                                      <p:cBhvr>
                                        <p:cTn id="47" dur="1" fill="hold">
                                          <p:stCondLst>
                                            <p:cond delay="0"/>
                                          </p:stCondLst>
                                        </p:cTn>
                                        <p:tgtEl>
                                          <p:spTgt spid="5"/>
                                        </p:tgtEl>
                                        <p:attrNameLst>
                                          <p:attrName>style.visibility</p:attrName>
                                        </p:attrNameLst>
                                      </p:cBhvr>
                                      <p:to>
                                        <p:strVal val="visible"/>
                                      </p:to>
                                    </p:set>
                                    <p:animEffect transition="in" filter="fade">
                                      <p:cBhvr>
                                        <p:cTn id="48" dur="1000"/>
                                        <p:tgtEl>
                                          <p:spTgt spid="5"/>
                                        </p:tgtEl>
                                      </p:cBhvr>
                                    </p:animEffect>
                                    <p:anim calcmode="lin" valueType="num">
                                      <p:cBhvr>
                                        <p:cTn id="49" dur="1000" fill="hold"/>
                                        <p:tgtEl>
                                          <p:spTgt spid="5"/>
                                        </p:tgtEl>
                                        <p:attrNameLst>
                                          <p:attrName>ppt_x</p:attrName>
                                        </p:attrNameLst>
                                      </p:cBhvr>
                                      <p:tavLst>
                                        <p:tav tm="0">
                                          <p:val>
                                            <p:strVal val="#ppt_x"/>
                                          </p:val>
                                        </p:tav>
                                        <p:tav tm="100000">
                                          <p:val>
                                            <p:strVal val="#ppt_x"/>
                                          </p:val>
                                        </p:tav>
                                      </p:tavLst>
                                    </p:anim>
                                    <p:anim calcmode="lin" valueType="num">
                                      <p:cBhvr>
                                        <p:cTn id="50"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p:bldP spid="2" grpId="0"/>
      <p:bldP spid="3" grpId="0"/>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5069558" y="4013087"/>
            <a:ext cx="6591023" cy="1848455"/>
          </a:xfrm>
          <a:prstGeom prst="rect">
            <a:avLst/>
          </a:prstGeom>
          <a:noFill/>
        </p:spPr>
        <p:txBody>
          <a:bodyPr wrap="square">
            <a:spAutoFit/>
          </a:bodyPr>
          <a:lstStyle/>
          <a:p>
            <a:pPr algn="just" rtl="1">
              <a:lnSpc>
                <a:spcPct val="200000"/>
              </a:lnSpc>
            </a:pPr>
            <a:r>
              <a:rPr lang="ar-SA" sz="2000" dirty="0">
                <a:latin typeface="Alexandria" charset="0"/>
                <a:cs typeface="Alexandria" charset="0"/>
              </a:rPr>
              <a:t>يهدف هذا المقرر إلى تزويد طلاب الإعلام الرقمي بالمعارف والمهارات اللازمة لتنمية التفكير الإبداعي والابتكاري في مختلف مجالات العمل الإعلامي. </a:t>
            </a:r>
          </a:p>
        </p:txBody>
      </p:sp>
      <p:grpSp>
        <p:nvGrpSpPr>
          <p:cNvPr id="10" name="Group 9">
            <a:extLst>
              <a:ext uri="{FF2B5EF4-FFF2-40B4-BE49-F238E27FC236}">
                <a16:creationId xmlns:a16="http://schemas.microsoft.com/office/drawing/2014/main" id="{4CAA825A-A104-39E0-4F40-61B66B2DBD42}"/>
              </a:ext>
            </a:extLst>
          </p:cNvPr>
          <p:cNvGrpSpPr/>
          <p:nvPr/>
        </p:nvGrpSpPr>
        <p:grpSpPr>
          <a:xfrm>
            <a:off x="10716895" y="967527"/>
            <a:ext cx="1116793" cy="962568"/>
            <a:chOff x="4951095" y="1231994"/>
            <a:chExt cx="1116793" cy="962568"/>
          </a:xfrm>
        </p:grpSpPr>
        <p:sp>
          <p:nvSpPr>
            <p:cNvPr id="11" name="Rectangle 10"/>
            <p:cNvSpPr/>
            <p:nvPr/>
          </p:nvSpPr>
          <p:spPr>
            <a:xfrm>
              <a:off x="4951095" y="12319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3" name="TextBox 42"/>
            <p:cNvSpPr txBox="1"/>
            <p:nvPr/>
          </p:nvSpPr>
          <p:spPr>
            <a:xfrm>
              <a:off x="5035288" y="1343187"/>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gr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Rectangle: Rounded Corners 3">
            <a:extLst>
              <a:ext uri="{FF2B5EF4-FFF2-40B4-BE49-F238E27FC236}">
                <a16:creationId xmlns:a16="http://schemas.microsoft.com/office/drawing/2014/main" id="{AE566D4B-19EE-D513-9687-C8F35E4F60BA}"/>
              </a:ext>
            </a:extLst>
          </p:cNvPr>
          <p:cNvSpPr/>
          <p:nvPr/>
        </p:nvSpPr>
        <p:spPr>
          <a:xfrm>
            <a:off x="531418" y="1393674"/>
            <a:ext cx="4128422" cy="5079224"/>
          </a:xfrm>
          <a:prstGeom prst="roundRect">
            <a:avLst>
              <a:gd name="adj" fmla="val 6140"/>
            </a:avLst>
          </a:prstGeom>
          <a:gradFill flip="none" rotWithShape="1">
            <a:gsLst>
              <a:gs pos="0">
                <a:srgbClr val="203E5F">
                  <a:shade val="30000"/>
                  <a:satMod val="115000"/>
                </a:srgbClr>
              </a:gs>
              <a:gs pos="50000">
                <a:srgbClr val="203E5F">
                  <a:shade val="67500"/>
                  <a:satMod val="115000"/>
                </a:srgbClr>
              </a:gs>
              <a:gs pos="100000">
                <a:srgbClr val="203E5F">
                  <a:shade val="100000"/>
                  <a:satMod val="115000"/>
                </a:srgbClr>
              </a:gs>
            </a:gsLst>
            <a:lin ang="2700000" scaled="1"/>
            <a:tileRect/>
          </a:gra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Picture 6" descr="Midocean 02-03">
            <a:extLst>
              <a:ext uri="{FF2B5EF4-FFF2-40B4-BE49-F238E27FC236}">
                <a16:creationId xmlns:a16="http://schemas.microsoft.com/office/drawing/2014/main" id="{800F0662-1304-693B-6E9A-A36088C89646}"/>
              </a:ext>
            </a:extLst>
          </p:cNvPr>
          <p:cNvPicPr>
            <a:picLocks noChangeAspect="1"/>
          </p:cNvPicPr>
          <p:nvPr/>
        </p:nvPicPr>
        <p:blipFill>
          <a:blip r:embed="rId3"/>
          <a:stretch>
            <a:fillRect/>
          </a:stretch>
        </p:blipFill>
        <p:spPr>
          <a:xfrm>
            <a:off x="693573" y="1410500"/>
            <a:ext cx="3804111" cy="2536537"/>
          </a:xfrm>
          <a:prstGeom prst="rect">
            <a:avLst/>
          </a:prstGeom>
        </p:spPr>
      </p:pic>
      <p:sp>
        <p:nvSpPr>
          <p:cNvPr id="14" name="TextBox 13">
            <a:extLst>
              <a:ext uri="{FF2B5EF4-FFF2-40B4-BE49-F238E27FC236}">
                <a16:creationId xmlns:a16="http://schemas.microsoft.com/office/drawing/2014/main" id="{7C0475CE-B0FF-3DC3-3C70-EE3ED93DE2E0}"/>
              </a:ext>
            </a:extLst>
          </p:cNvPr>
          <p:cNvSpPr txBox="1"/>
          <p:nvPr/>
        </p:nvSpPr>
        <p:spPr>
          <a:xfrm>
            <a:off x="6293791" y="3066805"/>
            <a:ext cx="3746357" cy="523220"/>
          </a:xfrm>
          <a:prstGeom prst="rect">
            <a:avLst/>
          </a:prstGeom>
          <a:noFill/>
        </p:spPr>
        <p:txBody>
          <a:bodyPr wrap="square" rtlCol="0">
            <a:spAutoFit/>
          </a:bodyPr>
          <a:lstStyle/>
          <a:p>
            <a:pPr algn="r" rtl="1"/>
            <a:r>
              <a:rPr lang="ar-SA" sz="2800" b="1" dirty="0">
                <a:solidFill>
                  <a:srgbClr val="203E5F"/>
                </a:solidFill>
                <a:latin typeface="Alexandria" charset="0"/>
                <a:cs typeface="Alexandria" charset="0"/>
              </a:rPr>
              <a:t>الإبداع الإعلامي </a:t>
            </a:r>
            <a:endParaRPr lang="en-US" sz="2800" b="1" dirty="0">
              <a:solidFill>
                <a:srgbClr val="203E5F"/>
              </a:solidFill>
              <a:latin typeface="Alexandria" charset="0"/>
              <a:cs typeface="Alexandria" charset="0"/>
            </a:endParaRPr>
          </a:p>
        </p:txBody>
      </p:sp>
      <p:sp>
        <p:nvSpPr>
          <p:cNvPr id="17" name="TextBox 16">
            <a:extLst>
              <a:ext uri="{FF2B5EF4-FFF2-40B4-BE49-F238E27FC236}">
                <a16:creationId xmlns:a16="http://schemas.microsoft.com/office/drawing/2014/main" id="{E8629F47-07B4-43E9-B9E4-7E1CC5AEDC8B}"/>
              </a:ext>
            </a:extLst>
          </p:cNvPr>
          <p:cNvSpPr txBox="1"/>
          <p:nvPr/>
        </p:nvSpPr>
        <p:spPr>
          <a:xfrm>
            <a:off x="1286968" y="3892885"/>
            <a:ext cx="2430474" cy="369332"/>
          </a:xfrm>
          <a:prstGeom prst="rect">
            <a:avLst/>
          </a:prstGeom>
          <a:noFill/>
        </p:spPr>
        <p:txBody>
          <a:bodyPr wrap="none" rtlCol="0">
            <a:spAutoFit/>
          </a:bodyPr>
          <a:lstStyle/>
          <a:p>
            <a:pPr algn="r" rtl="1"/>
            <a:r>
              <a:rPr lang="ar-SA" dirty="0">
                <a:solidFill>
                  <a:schemeClr val="bg1"/>
                </a:solidFill>
                <a:latin typeface="Alexandria" charset="0"/>
                <a:cs typeface="Alexandria" charset="0"/>
              </a:rPr>
              <a:t>كلية الإعلام والتسويق</a:t>
            </a:r>
            <a:endParaRPr lang="en-US" dirty="0">
              <a:solidFill>
                <a:schemeClr val="bg1"/>
              </a:solidFill>
              <a:latin typeface="Alexandria" charset="0"/>
              <a:cs typeface="Alexandria" charset="0"/>
            </a:endParaRPr>
          </a:p>
        </p:txBody>
      </p:sp>
      <p:sp>
        <p:nvSpPr>
          <p:cNvPr id="18" name="TextBox 17">
            <a:extLst>
              <a:ext uri="{FF2B5EF4-FFF2-40B4-BE49-F238E27FC236}">
                <a16:creationId xmlns:a16="http://schemas.microsoft.com/office/drawing/2014/main" id="{CB00DC78-084C-490A-AB3E-7C17B38EE603}"/>
              </a:ext>
            </a:extLst>
          </p:cNvPr>
          <p:cNvSpPr txBox="1"/>
          <p:nvPr/>
        </p:nvSpPr>
        <p:spPr>
          <a:xfrm>
            <a:off x="805082" y="4422988"/>
            <a:ext cx="3361818" cy="369332"/>
          </a:xfrm>
          <a:prstGeom prst="rect">
            <a:avLst/>
          </a:prstGeom>
          <a:noFill/>
        </p:spPr>
        <p:txBody>
          <a:bodyPr wrap="none" rtlCol="0">
            <a:spAutoFit/>
          </a:bodyPr>
          <a:lstStyle/>
          <a:p>
            <a:pPr algn="r" rtl="1"/>
            <a:r>
              <a:rPr lang="ar-SA" dirty="0">
                <a:solidFill>
                  <a:schemeClr val="bg1"/>
                </a:solidFill>
                <a:latin typeface="Alexandria" charset="0"/>
                <a:cs typeface="Alexandria" charset="0"/>
              </a:rPr>
              <a:t>برنامج بكالريوس الإعلام الرقمي</a:t>
            </a:r>
            <a:endParaRPr lang="en-US" dirty="0">
              <a:solidFill>
                <a:schemeClr val="bg1"/>
              </a:solidFill>
              <a:latin typeface="Alexandria" charset="0"/>
              <a:cs typeface="Alexandria" charset="0"/>
            </a:endParaRPr>
          </a:p>
        </p:txBody>
      </p:sp>
      <p:sp>
        <p:nvSpPr>
          <p:cNvPr id="19" name="TextBox 18">
            <a:extLst>
              <a:ext uri="{FF2B5EF4-FFF2-40B4-BE49-F238E27FC236}">
                <a16:creationId xmlns:a16="http://schemas.microsoft.com/office/drawing/2014/main" id="{685CCB12-CB92-4417-8CF0-2D82B8587ED6}"/>
              </a:ext>
            </a:extLst>
          </p:cNvPr>
          <p:cNvSpPr txBox="1"/>
          <p:nvPr/>
        </p:nvSpPr>
        <p:spPr>
          <a:xfrm>
            <a:off x="1038808" y="4937315"/>
            <a:ext cx="2970685" cy="369332"/>
          </a:xfrm>
          <a:prstGeom prst="rect">
            <a:avLst/>
          </a:prstGeom>
          <a:noFill/>
        </p:spPr>
        <p:txBody>
          <a:bodyPr wrap="none" rtlCol="0">
            <a:spAutoFit/>
          </a:bodyPr>
          <a:lstStyle/>
          <a:p>
            <a:pPr algn="r" rtl="1"/>
            <a:r>
              <a:rPr lang="ar-SA" dirty="0">
                <a:solidFill>
                  <a:schemeClr val="bg1"/>
                </a:solidFill>
                <a:latin typeface="Alexandria" charset="0"/>
                <a:cs typeface="Alexandria" charset="0"/>
              </a:rPr>
              <a:t>السنة الثالثة – الفصل الثالث</a:t>
            </a:r>
            <a:endParaRPr lang="en-US" dirty="0">
              <a:solidFill>
                <a:schemeClr val="bg1"/>
              </a:solidFill>
              <a:latin typeface="Alexandria" charset="0"/>
              <a:cs typeface="Alexandria" charset="0"/>
            </a:endParaRPr>
          </a:p>
        </p:txBody>
      </p:sp>
      <p:sp>
        <p:nvSpPr>
          <p:cNvPr id="20" name="TextBox 19">
            <a:extLst>
              <a:ext uri="{FF2B5EF4-FFF2-40B4-BE49-F238E27FC236}">
                <a16:creationId xmlns:a16="http://schemas.microsoft.com/office/drawing/2014/main" id="{5513657C-5A71-45E0-98D8-2AA7199DAEFB}"/>
              </a:ext>
            </a:extLst>
          </p:cNvPr>
          <p:cNvSpPr txBox="1"/>
          <p:nvPr/>
        </p:nvSpPr>
        <p:spPr>
          <a:xfrm>
            <a:off x="1458887" y="5440756"/>
            <a:ext cx="2286203" cy="369332"/>
          </a:xfrm>
          <a:prstGeom prst="rect">
            <a:avLst/>
          </a:prstGeom>
          <a:noFill/>
        </p:spPr>
        <p:txBody>
          <a:bodyPr wrap="none" rtlCol="0">
            <a:spAutoFit/>
          </a:bodyPr>
          <a:lstStyle/>
          <a:p>
            <a:pPr algn="r" rtl="1"/>
            <a:r>
              <a:rPr lang="ar-SA" dirty="0">
                <a:solidFill>
                  <a:schemeClr val="bg1"/>
                </a:solidFill>
                <a:latin typeface="Alexandria" charset="0"/>
                <a:cs typeface="Alexandria" charset="0"/>
              </a:rPr>
              <a:t>كود المقرر </a:t>
            </a:r>
            <a:r>
              <a:rPr lang="en-US" dirty="0">
                <a:solidFill>
                  <a:schemeClr val="bg1"/>
                </a:solidFill>
                <a:latin typeface="Alexandria" charset="0"/>
                <a:cs typeface="Alexandria" charset="0"/>
              </a:rPr>
              <a:t>DGM333</a:t>
            </a:r>
          </a:p>
        </p:txBody>
      </p:sp>
      <p:sp>
        <p:nvSpPr>
          <p:cNvPr id="21" name="TextBox 20">
            <a:extLst>
              <a:ext uri="{FF2B5EF4-FFF2-40B4-BE49-F238E27FC236}">
                <a16:creationId xmlns:a16="http://schemas.microsoft.com/office/drawing/2014/main" id="{BFAE908B-E057-43F2-B0C3-3B9816F24650}"/>
              </a:ext>
            </a:extLst>
          </p:cNvPr>
          <p:cNvSpPr txBox="1"/>
          <p:nvPr/>
        </p:nvSpPr>
        <p:spPr>
          <a:xfrm>
            <a:off x="7426797" y="991611"/>
            <a:ext cx="3200116" cy="914400"/>
          </a:xfrm>
          <a:prstGeom prst="rect">
            <a:avLst/>
          </a:prstGeom>
          <a:solidFill>
            <a:srgbClr val="203E5F"/>
          </a:solidFill>
        </p:spPr>
        <p:txBody>
          <a:bodyPr wrap="square" rtlCol="0" anchor="ctr">
            <a:spAutoFit/>
          </a:bodyPr>
          <a:lstStyle>
            <a:defPPr>
              <a:defRPr lang="en-US"/>
            </a:defPPr>
            <a:lvl1pPr algn="ctr" rtl="1">
              <a:defRPr sz="2800" b="1">
                <a:solidFill>
                  <a:schemeClr val="bg1"/>
                </a:solidFill>
                <a:latin typeface="Alexandria" charset="0"/>
                <a:cs typeface="Alexandria" charset="0"/>
              </a:defRPr>
            </a:lvl1pPr>
          </a:lstStyle>
          <a:p>
            <a:r>
              <a:rPr lang="ar-SA" dirty="0"/>
              <a:t>التعريف بالمقرر</a:t>
            </a:r>
            <a:endParaRPr lang="en-US" dirty="0"/>
          </a:p>
        </p:txBody>
      </p:sp>
      <p:sp>
        <p:nvSpPr>
          <p:cNvPr id="22" name="TextBox 21">
            <a:extLst>
              <a:ext uri="{FF2B5EF4-FFF2-40B4-BE49-F238E27FC236}">
                <a16:creationId xmlns:a16="http://schemas.microsoft.com/office/drawing/2014/main" id="{643FED53-B854-4234-B5F8-ADCBE1809470}"/>
              </a:ext>
            </a:extLst>
          </p:cNvPr>
          <p:cNvSpPr txBox="1"/>
          <p:nvPr/>
        </p:nvSpPr>
        <p:spPr>
          <a:xfrm>
            <a:off x="9622971" y="2417158"/>
            <a:ext cx="2037610" cy="400110"/>
          </a:xfrm>
          <a:prstGeom prst="rect">
            <a:avLst/>
          </a:prstGeom>
          <a:noFill/>
        </p:spPr>
        <p:txBody>
          <a:bodyPr wrap="square" rtlCol="0">
            <a:spAutoFit/>
          </a:bodyPr>
          <a:lstStyle/>
          <a:p>
            <a:pPr algn="r" rtl="1"/>
            <a:r>
              <a:rPr lang="ar-SA" sz="2000" b="1" dirty="0">
                <a:solidFill>
                  <a:srgbClr val="C00000"/>
                </a:solidFill>
                <a:latin typeface="Alexandria" charset="0"/>
                <a:cs typeface="Alexandria" charset="0"/>
              </a:rPr>
              <a:t>عنوان المقرر :</a:t>
            </a:r>
            <a:endParaRPr lang="en-US" sz="2000" b="1" dirty="0">
              <a:solidFill>
                <a:srgbClr val="C00000"/>
              </a:solidFill>
              <a:latin typeface="Alexandria" charset="0"/>
              <a:cs typeface="Alexandria"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fade">
                                      <p:cBhvr>
                                        <p:cTn id="12" dur="500"/>
                                        <p:tgtEl>
                                          <p:spTgt spid="2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fade">
                                      <p:cBhvr>
                                        <p:cTn id="17" dur="500"/>
                                        <p:tgtEl>
                                          <p:spTgt spid="2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500"/>
                                        <p:tgtEl>
                                          <p:spTgt spid="14"/>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additive="base">
                                        <p:cTn id="27" dur="500" fill="hold"/>
                                        <p:tgtEl>
                                          <p:spTgt spid="4"/>
                                        </p:tgtEl>
                                        <p:attrNameLst>
                                          <p:attrName>ppt_x</p:attrName>
                                        </p:attrNameLst>
                                      </p:cBhvr>
                                      <p:tavLst>
                                        <p:tav tm="0">
                                          <p:val>
                                            <p:strVal val="#ppt_x"/>
                                          </p:val>
                                        </p:tav>
                                        <p:tav tm="100000">
                                          <p:val>
                                            <p:strVal val="#ppt_x"/>
                                          </p:val>
                                        </p:tav>
                                      </p:tavLst>
                                    </p:anim>
                                    <p:anim calcmode="lin" valueType="num">
                                      <p:cBhvr additive="base">
                                        <p:cTn id="2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nodeType="click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fade">
                                      <p:cBhvr>
                                        <p:cTn id="33" dur="1000"/>
                                        <p:tgtEl>
                                          <p:spTgt spid="7"/>
                                        </p:tgtEl>
                                      </p:cBhvr>
                                    </p:animEffect>
                                    <p:anim calcmode="lin" valueType="num">
                                      <p:cBhvr>
                                        <p:cTn id="34" dur="1000" fill="hold"/>
                                        <p:tgtEl>
                                          <p:spTgt spid="7"/>
                                        </p:tgtEl>
                                        <p:attrNameLst>
                                          <p:attrName>ppt_x</p:attrName>
                                        </p:attrNameLst>
                                      </p:cBhvr>
                                      <p:tavLst>
                                        <p:tav tm="0">
                                          <p:val>
                                            <p:strVal val="#ppt_x"/>
                                          </p:val>
                                        </p:tav>
                                        <p:tav tm="100000">
                                          <p:val>
                                            <p:strVal val="#ppt_x"/>
                                          </p:val>
                                        </p:tav>
                                      </p:tavLst>
                                    </p:anim>
                                    <p:anim calcmode="lin" valueType="num">
                                      <p:cBhvr>
                                        <p:cTn id="35"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grpId="0" nodeType="click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fade">
                                      <p:cBhvr>
                                        <p:cTn id="40" dur="1000"/>
                                        <p:tgtEl>
                                          <p:spTgt spid="17"/>
                                        </p:tgtEl>
                                      </p:cBhvr>
                                    </p:animEffect>
                                    <p:anim calcmode="lin" valueType="num">
                                      <p:cBhvr>
                                        <p:cTn id="41" dur="1000" fill="hold"/>
                                        <p:tgtEl>
                                          <p:spTgt spid="17"/>
                                        </p:tgtEl>
                                        <p:attrNameLst>
                                          <p:attrName>ppt_x</p:attrName>
                                        </p:attrNameLst>
                                      </p:cBhvr>
                                      <p:tavLst>
                                        <p:tav tm="0">
                                          <p:val>
                                            <p:strVal val="#ppt_x"/>
                                          </p:val>
                                        </p:tav>
                                        <p:tav tm="100000">
                                          <p:val>
                                            <p:strVal val="#ppt_x"/>
                                          </p:val>
                                        </p:tav>
                                      </p:tavLst>
                                    </p:anim>
                                    <p:anim calcmode="lin" valueType="num">
                                      <p:cBhvr>
                                        <p:cTn id="42"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42" presetClass="entr" presetSubtype="0" fill="hold" grpId="0" nodeType="click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fade">
                                      <p:cBhvr>
                                        <p:cTn id="47" dur="1000"/>
                                        <p:tgtEl>
                                          <p:spTgt spid="18"/>
                                        </p:tgtEl>
                                      </p:cBhvr>
                                    </p:animEffect>
                                    <p:anim calcmode="lin" valueType="num">
                                      <p:cBhvr>
                                        <p:cTn id="48" dur="1000" fill="hold"/>
                                        <p:tgtEl>
                                          <p:spTgt spid="18"/>
                                        </p:tgtEl>
                                        <p:attrNameLst>
                                          <p:attrName>ppt_x</p:attrName>
                                        </p:attrNameLst>
                                      </p:cBhvr>
                                      <p:tavLst>
                                        <p:tav tm="0">
                                          <p:val>
                                            <p:strVal val="#ppt_x"/>
                                          </p:val>
                                        </p:tav>
                                        <p:tav tm="100000">
                                          <p:val>
                                            <p:strVal val="#ppt_x"/>
                                          </p:val>
                                        </p:tav>
                                      </p:tavLst>
                                    </p:anim>
                                    <p:anim calcmode="lin" valueType="num">
                                      <p:cBhvr>
                                        <p:cTn id="49"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42" presetClass="entr" presetSubtype="0" fill="hold" grpId="0" nodeType="clickEffect">
                                  <p:stCondLst>
                                    <p:cond delay="0"/>
                                  </p:stCondLst>
                                  <p:childTnLst>
                                    <p:set>
                                      <p:cBhvr>
                                        <p:cTn id="53" dur="1" fill="hold">
                                          <p:stCondLst>
                                            <p:cond delay="0"/>
                                          </p:stCondLst>
                                        </p:cTn>
                                        <p:tgtEl>
                                          <p:spTgt spid="19"/>
                                        </p:tgtEl>
                                        <p:attrNameLst>
                                          <p:attrName>style.visibility</p:attrName>
                                        </p:attrNameLst>
                                      </p:cBhvr>
                                      <p:to>
                                        <p:strVal val="visible"/>
                                      </p:to>
                                    </p:set>
                                    <p:animEffect transition="in" filter="fade">
                                      <p:cBhvr>
                                        <p:cTn id="54" dur="1000"/>
                                        <p:tgtEl>
                                          <p:spTgt spid="19"/>
                                        </p:tgtEl>
                                      </p:cBhvr>
                                    </p:animEffect>
                                    <p:anim calcmode="lin" valueType="num">
                                      <p:cBhvr>
                                        <p:cTn id="55" dur="1000" fill="hold"/>
                                        <p:tgtEl>
                                          <p:spTgt spid="19"/>
                                        </p:tgtEl>
                                        <p:attrNameLst>
                                          <p:attrName>ppt_x</p:attrName>
                                        </p:attrNameLst>
                                      </p:cBhvr>
                                      <p:tavLst>
                                        <p:tav tm="0">
                                          <p:val>
                                            <p:strVal val="#ppt_x"/>
                                          </p:val>
                                        </p:tav>
                                        <p:tav tm="100000">
                                          <p:val>
                                            <p:strVal val="#ppt_x"/>
                                          </p:val>
                                        </p:tav>
                                      </p:tavLst>
                                    </p:anim>
                                    <p:anim calcmode="lin" valueType="num">
                                      <p:cBhvr>
                                        <p:cTn id="56"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42" presetClass="entr" presetSubtype="0" fill="hold" grpId="0" nodeType="clickEffect">
                                  <p:stCondLst>
                                    <p:cond delay="0"/>
                                  </p:stCondLst>
                                  <p:childTnLst>
                                    <p:set>
                                      <p:cBhvr>
                                        <p:cTn id="60" dur="1" fill="hold">
                                          <p:stCondLst>
                                            <p:cond delay="0"/>
                                          </p:stCondLst>
                                        </p:cTn>
                                        <p:tgtEl>
                                          <p:spTgt spid="20"/>
                                        </p:tgtEl>
                                        <p:attrNameLst>
                                          <p:attrName>style.visibility</p:attrName>
                                        </p:attrNameLst>
                                      </p:cBhvr>
                                      <p:to>
                                        <p:strVal val="visible"/>
                                      </p:to>
                                    </p:set>
                                    <p:animEffect transition="in" filter="fade">
                                      <p:cBhvr>
                                        <p:cTn id="61" dur="1000"/>
                                        <p:tgtEl>
                                          <p:spTgt spid="20"/>
                                        </p:tgtEl>
                                      </p:cBhvr>
                                    </p:animEffect>
                                    <p:anim calcmode="lin" valueType="num">
                                      <p:cBhvr>
                                        <p:cTn id="62" dur="1000" fill="hold"/>
                                        <p:tgtEl>
                                          <p:spTgt spid="20"/>
                                        </p:tgtEl>
                                        <p:attrNameLst>
                                          <p:attrName>ppt_x</p:attrName>
                                        </p:attrNameLst>
                                      </p:cBhvr>
                                      <p:tavLst>
                                        <p:tav tm="0">
                                          <p:val>
                                            <p:strVal val="#ppt_x"/>
                                          </p:val>
                                        </p:tav>
                                        <p:tav tm="100000">
                                          <p:val>
                                            <p:strVal val="#ppt_x"/>
                                          </p:val>
                                        </p:tav>
                                      </p:tavLst>
                                    </p:anim>
                                    <p:anim calcmode="lin" valueType="num">
                                      <p:cBhvr>
                                        <p:cTn id="63"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10" presetClass="entr" presetSubtype="0" fill="hold" nodeType="clickEffect">
                                  <p:stCondLst>
                                    <p:cond delay="0"/>
                                  </p:stCondLst>
                                  <p:childTnLst>
                                    <p:set>
                                      <p:cBhvr>
                                        <p:cTn id="67" dur="1" fill="hold">
                                          <p:stCondLst>
                                            <p:cond delay="0"/>
                                          </p:stCondLst>
                                        </p:cTn>
                                        <p:tgtEl>
                                          <p:spTgt spid="34">
                                            <p:txEl>
                                              <p:pRg st="0" end="0"/>
                                            </p:txEl>
                                          </p:spTgt>
                                        </p:tgtEl>
                                        <p:attrNameLst>
                                          <p:attrName>style.visibility</p:attrName>
                                        </p:attrNameLst>
                                      </p:cBhvr>
                                      <p:to>
                                        <p:strVal val="visible"/>
                                      </p:to>
                                    </p:set>
                                    <p:animEffect transition="in" filter="fade">
                                      <p:cBhvr>
                                        <p:cTn id="68" dur="500"/>
                                        <p:tgtEl>
                                          <p:spTgt spid="3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4" grpId="0"/>
      <p:bldP spid="17" grpId="0"/>
      <p:bldP spid="18" grpId="0"/>
      <p:bldP spid="19" grpId="0"/>
      <p:bldP spid="20" grpId="0"/>
      <p:bldP spid="21" grpId="0" animBg="1"/>
      <p:bldP spid="2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055171" y="2088351"/>
            <a:ext cx="10217226" cy="4310667"/>
          </a:xfrm>
          <a:prstGeom prst="rect">
            <a:avLst/>
          </a:prstGeom>
          <a:noFill/>
        </p:spPr>
        <p:txBody>
          <a:bodyPr wrap="square">
            <a:spAutoFit/>
          </a:bodyPr>
          <a:lstStyle/>
          <a:p>
            <a:pPr algn="just" rtl="1">
              <a:lnSpc>
                <a:spcPct val="200000"/>
              </a:lnSpc>
            </a:pPr>
            <a:r>
              <a:rPr lang="ar-SA" sz="2000" b="1" dirty="0">
                <a:latin typeface="Alexandria" charset="0"/>
                <a:cs typeface="Alexandria" charset="0"/>
              </a:rPr>
              <a:t>يركز</a:t>
            </a:r>
            <a:r>
              <a:rPr lang="ar-SA" sz="2000" dirty="0">
                <a:latin typeface="Alexandria" charset="0"/>
                <a:cs typeface="Alexandria" charset="0"/>
              </a:rPr>
              <a:t> المقرر على فهم ماهية الإبداع وأبعاده، وتطبيق </a:t>
            </a:r>
            <a:r>
              <a:rPr lang="ar-SA" sz="2000" dirty="0">
                <a:solidFill>
                  <a:srgbClr val="C00000"/>
                </a:solidFill>
                <a:latin typeface="Alexandria" charset="0"/>
                <a:cs typeface="Alexandria" charset="0"/>
              </a:rPr>
              <a:t>نظريات الإبداع </a:t>
            </a:r>
            <a:r>
              <a:rPr lang="ar-SA" sz="2000" dirty="0">
                <a:latin typeface="Alexandria" charset="0"/>
                <a:cs typeface="Alexandria" charset="0"/>
              </a:rPr>
              <a:t>في إنتاج محتوى إعلامي رقمي مبتكر وجذاب، مع مراعاة التحديات والفرص التي يتيحها العصر الرقمي.</a:t>
            </a:r>
            <a:endParaRPr lang="en-US" sz="2000" dirty="0">
              <a:latin typeface="Alexandria" charset="0"/>
              <a:cs typeface="Alexandria" charset="0"/>
            </a:endParaRPr>
          </a:p>
          <a:p>
            <a:pPr algn="just" rtl="1">
              <a:lnSpc>
                <a:spcPct val="200000"/>
              </a:lnSpc>
            </a:pPr>
            <a:endParaRPr lang="ar-SA" sz="1000" dirty="0">
              <a:latin typeface="Alexandria" charset="0"/>
              <a:cs typeface="Alexandria" charset="0"/>
            </a:endParaRPr>
          </a:p>
          <a:p>
            <a:pPr algn="just" rtl="1">
              <a:lnSpc>
                <a:spcPct val="200000"/>
              </a:lnSpc>
            </a:pPr>
            <a:r>
              <a:rPr lang="ar-SA" sz="2000" dirty="0">
                <a:latin typeface="Alexandria" charset="0"/>
                <a:cs typeface="Alexandria" charset="0"/>
              </a:rPr>
              <a:t>في ظل التطور المتسارع لوسائل الإعلام الرقمي وتزايد المنافسة، </a:t>
            </a:r>
            <a:r>
              <a:rPr lang="ar-SA" sz="2000" b="1" dirty="0">
                <a:latin typeface="Alexandria" charset="0"/>
                <a:cs typeface="Alexandria" charset="0"/>
              </a:rPr>
              <a:t>أصبح</a:t>
            </a:r>
            <a:r>
              <a:rPr lang="ar-SA" sz="2000" dirty="0">
                <a:latin typeface="Alexandria" charset="0"/>
                <a:cs typeface="Alexandria" charset="0"/>
              </a:rPr>
              <a:t> </a:t>
            </a:r>
            <a:r>
              <a:rPr lang="ar-SA" sz="2000" dirty="0">
                <a:solidFill>
                  <a:srgbClr val="C00000"/>
                </a:solidFill>
                <a:latin typeface="Alexandria" charset="0"/>
                <a:cs typeface="Alexandria" charset="0"/>
              </a:rPr>
              <a:t>الإبداع</a:t>
            </a:r>
            <a:r>
              <a:rPr lang="ar-SA" sz="2000" dirty="0">
                <a:latin typeface="Alexandria" charset="0"/>
                <a:cs typeface="Alexandria" charset="0"/>
              </a:rPr>
              <a:t> ليس مجرد ميزة إضافية، بل ضرورة حتمية لضمان التميز والتأثير. </a:t>
            </a:r>
            <a:endParaRPr lang="en-US" sz="2000" dirty="0">
              <a:latin typeface="Alexandria" charset="0"/>
              <a:cs typeface="Alexandria" charset="0"/>
            </a:endParaRPr>
          </a:p>
          <a:p>
            <a:pPr algn="just" rtl="1">
              <a:lnSpc>
                <a:spcPct val="200000"/>
              </a:lnSpc>
            </a:pPr>
            <a:endParaRPr lang="en-US" sz="1000" dirty="0">
              <a:latin typeface="Alexandria" charset="0"/>
              <a:cs typeface="Alexandria" charset="0"/>
            </a:endParaRPr>
          </a:p>
          <a:p>
            <a:pPr algn="just" rtl="1">
              <a:lnSpc>
                <a:spcPct val="200000"/>
              </a:lnSpc>
            </a:pPr>
            <a:r>
              <a:rPr lang="ar-SA" sz="2000" b="1" dirty="0">
                <a:latin typeface="Alexandria" charset="0"/>
                <a:cs typeface="Alexandria" charset="0"/>
              </a:rPr>
              <a:t>يساهم</a:t>
            </a:r>
            <a:r>
              <a:rPr lang="ar-SA" sz="2000" dirty="0">
                <a:latin typeface="Alexandria" charset="0"/>
                <a:cs typeface="Alexandria" charset="0"/>
              </a:rPr>
              <a:t> هذا المقرر في إعداد جيل من الإعلاميين الرقميين القادرين على إنتاج محتوى فريد، يجذب الجمهور ويحقق الأهداف الإعلامية بفعالية.</a:t>
            </a:r>
          </a:p>
        </p:txBody>
      </p:sp>
      <p:sp>
        <p:nvSpPr>
          <p:cNvPr id="41" name="TextBox 40"/>
          <p:cNvSpPr txBox="1"/>
          <p:nvPr/>
        </p:nvSpPr>
        <p:spPr>
          <a:xfrm>
            <a:off x="6603553" y="991611"/>
            <a:ext cx="4023360" cy="914400"/>
          </a:xfrm>
          <a:prstGeom prst="rect">
            <a:avLst/>
          </a:prstGeom>
          <a:solidFill>
            <a:srgbClr val="203E5F"/>
          </a:solidFill>
        </p:spPr>
        <p:txBody>
          <a:bodyPr wrap="square" rtlCol="0" anchor="ctr">
            <a:spAutoFit/>
          </a:bodyPr>
          <a:lstStyle>
            <a:defPPr>
              <a:defRPr lang="en-US"/>
            </a:defPPr>
            <a:lvl1pPr algn="ctr" rtl="1">
              <a:defRPr sz="2800" b="1">
                <a:solidFill>
                  <a:schemeClr val="bg1"/>
                </a:solidFill>
                <a:latin typeface="Alexandria" charset="0"/>
                <a:cs typeface="Alexandria" charset="0"/>
              </a:defRPr>
            </a:lvl1pPr>
          </a:lstStyle>
          <a:p>
            <a:r>
              <a:rPr lang="ar-SA" dirty="0"/>
              <a:t>وصف و أهمية المقرر</a:t>
            </a:r>
            <a:endParaRPr lang="en-US" dirty="0"/>
          </a:p>
        </p:txBody>
      </p:sp>
      <p:grpSp>
        <p:nvGrpSpPr>
          <p:cNvPr id="10" name="Group 9">
            <a:extLst>
              <a:ext uri="{FF2B5EF4-FFF2-40B4-BE49-F238E27FC236}">
                <a16:creationId xmlns:a16="http://schemas.microsoft.com/office/drawing/2014/main" id="{4CAA825A-A104-39E0-4F40-61B66B2DBD42}"/>
              </a:ext>
            </a:extLst>
          </p:cNvPr>
          <p:cNvGrpSpPr/>
          <p:nvPr/>
        </p:nvGrpSpPr>
        <p:grpSpPr>
          <a:xfrm>
            <a:off x="10716895" y="967527"/>
            <a:ext cx="1116793" cy="962568"/>
            <a:chOff x="4951095" y="1231994"/>
            <a:chExt cx="1116793" cy="962568"/>
          </a:xfrm>
        </p:grpSpPr>
        <p:sp>
          <p:nvSpPr>
            <p:cNvPr id="11" name="Rectangle 10"/>
            <p:cNvSpPr/>
            <p:nvPr/>
          </p:nvSpPr>
          <p:spPr>
            <a:xfrm>
              <a:off x="4951095" y="12319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3" name="TextBox 42"/>
            <p:cNvSpPr txBox="1"/>
            <p:nvPr/>
          </p:nvSpPr>
          <p:spPr>
            <a:xfrm>
              <a:off x="5035288" y="1343187"/>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gr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9326862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1"/>
                                        </p:tgtEl>
                                        <p:attrNameLst>
                                          <p:attrName>style.visibility</p:attrName>
                                        </p:attrNameLst>
                                      </p:cBhvr>
                                      <p:to>
                                        <p:strVal val="visible"/>
                                      </p:to>
                                    </p:set>
                                    <p:animEffect transition="in" filter="fade">
                                      <p:cBhvr>
                                        <p:cTn id="12" dur="500"/>
                                        <p:tgtEl>
                                          <p:spTgt spid="4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4">
                                            <p:txEl>
                                              <p:pRg st="0" end="0"/>
                                            </p:txEl>
                                          </p:spTgt>
                                        </p:tgtEl>
                                        <p:attrNameLst>
                                          <p:attrName>style.visibility</p:attrName>
                                        </p:attrNameLst>
                                      </p:cBhvr>
                                      <p:to>
                                        <p:strVal val="visible"/>
                                      </p:to>
                                    </p:set>
                                    <p:animEffect transition="in" filter="fade">
                                      <p:cBhvr>
                                        <p:cTn id="17" dur="500"/>
                                        <p:tgtEl>
                                          <p:spTgt spid="34">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4">
                                            <p:txEl>
                                              <p:pRg st="2" end="2"/>
                                            </p:txEl>
                                          </p:spTgt>
                                        </p:tgtEl>
                                        <p:attrNameLst>
                                          <p:attrName>style.visibility</p:attrName>
                                        </p:attrNameLst>
                                      </p:cBhvr>
                                      <p:to>
                                        <p:strVal val="visible"/>
                                      </p:to>
                                    </p:set>
                                    <p:animEffect transition="in" filter="fade">
                                      <p:cBhvr>
                                        <p:cTn id="22" dur="500"/>
                                        <p:tgtEl>
                                          <p:spTgt spid="34">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4">
                                            <p:txEl>
                                              <p:pRg st="4" end="4"/>
                                            </p:txEl>
                                          </p:spTgt>
                                        </p:tgtEl>
                                        <p:attrNameLst>
                                          <p:attrName>style.visibility</p:attrName>
                                        </p:attrNameLst>
                                      </p:cBhvr>
                                      <p:to>
                                        <p:strVal val="visible"/>
                                      </p:to>
                                    </p:set>
                                    <p:animEffect transition="in" filter="fade">
                                      <p:cBhvr>
                                        <p:cTn id="27" dur="500"/>
                                        <p:tgtEl>
                                          <p:spTgt spid="3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6003332" y="1118335"/>
            <a:ext cx="4551934" cy="914400"/>
          </a:xfrm>
          <a:prstGeom prst="rect">
            <a:avLst/>
          </a:prstGeom>
          <a:solidFill>
            <a:srgbClr val="203E5F"/>
          </a:solidFill>
        </p:spPr>
        <p:txBody>
          <a:bodyPr wrap="square" rtlCol="0" anchor="ctr">
            <a:spAutoFit/>
          </a:bodyPr>
          <a:lstStyle>
            <a:defPPr>
              <a:defRPr lang="en-US"/>
            </a:defPPr>
            <a:lvl1pPr algn="ctr" rtl="1">
              <a:defRPr sz="2800" b="1">
                <a:solidFill>
                  <a:schemeClr val="bg1"/>
                </a:solidFill>
                <a:latin typeface="Alexandria" charset="0"/>
                <a:cs typeface="Alexandria" charset="0"/>
              </a:defRPr>
            </a:lvl1pPr>
          </a:lstStyle>
          <a:p>
            <a:r>
              <a:rPr lang="ar-SA" dirty="0"/>
              <a:t>أهداف ومخرجات التعلم</a:t>
            </a:r>
            <a:endParaRPr lang="en-US" dirty="0"/>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470826" y="2150803"/>
            <a:ext cx="9160651" cy="3810530"/>
          </a:xfrm>
          <a:prstGeom prst="rect">
            <a:avLst/>
          </a:prstGeom>
          <a:noFill/>
        </p:spPr>
        <p:txBody>
          <a:bodyPr wrap="square" rtlCol="0">
            <a:spAutoFit/>
          </a:bodyPr>
          <a:lstStyle/>
          <a:p>
            <a:pPr algn="just" rtl="1">
              <a:lnSpc>
                <a:spcPct val="250000"/>
              </a:lnSpc>
            </a:pPr>
            <a:r>
              <a:rPr lang="ar-SA" sz="2000" dirty="0">
                <a:solidFill>
                  <a:srgbClr val="C00000"/>
                </a:solidFill>
                <a:latin typeface="Alexandria" charset="0"/>
                <a:cs typeface="Alexandria" charset="0"/>
              </a:rPr>
              <a:t>يهدف هذا المقرر إلى تحقيق الأهداف التالية:</a:t>
            </a:r>
          </a:p>
          <a:p>
            <a:pPr algn="r" rtl="1">
              <a:lnSpc>
                <a:spcPct val="250000"/>
              </a:lnSpc>
            </a:pPr>
            <a:r>
              <a:rPr lang="ar-SA" sz="2000" dirty="0">
                <a:latin typeface="Alexandria" charset="0"/>
                <a:cs typeface="Alexandria" charset="0"/>
              </a:rPr>
              <a:t>1. تعريف الطلاب بمفهوم الإبداع الإعلامي وأبعاده المختلفة.</a:t>
            </a:r>
          </a:p>
          <a:p>
            <a:pPr algn="just" rtl="1">
              <a:lnSpc>
                <a:spcPct val="250000"/>
              </a:lnSpc>
            </a:pPr>
            <a:r>
              <a:rPr lang="ar-SA" sz="2000" dirty="0">
                <a:latin typeface="Alexandria" charset="0"/>
                <a:cs typeface="Alexandria" charset="0"/>
              </a:rPr>
              <a:t>2. تنمية قدرة الطلاب على التفكير الإبداعي والابتكاري في سياق الإعلام الرقمي.</a:t>
            </a:r>
          </a:p>
          <a:p>
            <a:pPr algn="just" rtl="1">
              <a:lnSpc>
                <a:spcPct val="250000"/>
              </a:lnSpc>
            </a:pPr>
            <a:r>
              <a:rPr lang="ar-SA" sz="2000" dirty="0">
                <a:latin typeface="Alexandria" charset="0"/>
                <a:cs typeface="Alexandria" charset="0"/>
              </a:rPr>
              <a:t>3. تمكين الطلاب من تطبيق الإبداع في إنتاج محتوى إعلامي رقمي مبتكر.</a:t>
            </a:r>
          </a:p>
          <a:p>
            <a:pPr algn="just" rtl="1">
              <a:lnSpc>
                <a:spcPct val="250000"/>
              </a:lnSpc>
            </a:pPr>
            <a:r>
              <a:rPr lang="ar-SA" sz="2000" dirty="0">
                <a:latin typeface="Alexandria" charset="0"/>
                <a:cs typeface="Alexandria" charset="0"/>
              </a:rPr>
              <a:t>4. تحليل ودراسة أمثلة ونماذج للإبداع الإعلامي الناجح في البيئة الرقمية.</a:t>
            </a:r>
          </a:p>
        </p:txBody>
      </p:sp>
      <p:grpSp>
        <p:nvGrpSpPr>
          <p:cNvPr id="4" name="Group 3">
            <a:extLst>
              <a:ext uri="{FF2B5EF4-FFF2-40B4-BE49-F238E27FC236}">
                <a16:creationId xmlns:a16="http://schemas.microsoft.com/office/drawing/2014/main" id="{6281D5E4-B0A1-2B6D-6A00-BC53842D6BB0}"/>
              </a:ext>
            </a:extLst>
          </p:cNvPr>
          <p:cNvGrpSpPr/>
          <p:nvPr/>
        </p:nvGrpSpPr>
        <p:grpSpPr>
          <a:xfrm>
            <a:off x="10649348" y="1118335"/>
            <a:ext cx="1190600" cy="914400"/>
            <a:chOff x="3386537" y="1335074"/>
            <a:chExt cx="1190600" cy="988453"/>
          </a:xfrm>
        </p:grpSpPr>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p:cNvSpPr txBox="1"/>
            <p:nvPr/>
          </p:nvSpPr>
          <p:spPr>
            <a:xfrm>
              <a:off x="3549566" y="1480282"/>
              <a:ext cx="819100" cy="646331"/>
            </a:xfrm>
            <a:prstGeom prst="rect">
              <a:avLst/>
            </a:prstGeom>
            <a:noFill/>
          </p:spPr>
          <p:txBody>
            <a:bodyPr wrap="square" rtlCol="0">
              <a:spAutoFit/>
            </a:bodyPr>
            <a:lstStyle/>
            <a:p>
              <a:pPr algn="ctr" rtl="1"/>
              <a:r>
                <a:rPr lang="ar-SA" sz="3600" b="1" dirty="0">
                  <a:solidFill>
                    <a:schemeClr val="bg1"/>
                  </a:solidFill>
                  <a:latin typeface="Alexandria" charset="0"/>
                  <a:cs typeface="Alexandria" charset="0"/>
                </a:rPr>
                <a:t>02</a:t>
              </a:r>
              <a:endParaRPr lang="en-US" sz="3600" b="1" dirty="0">
                <a:solidFill>
                  <a:schemeClr val="bg1"/>
                </a:solidFill>
                <a:latin typeface="Alexandria" charset="0"/>
                <a:cs typeface="Alexandria" charset="0"/>
              </a:endParaRPr>
            </a:p>
          </p:txBody>
        </p:sp>
      </p:gr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fade">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1">
                                            <p:txEl>
                                              <p:pRg st="0" end="0"/>
                                            </p:txEl>
                                          </p:spTgt>
                                        </p:tgtEl>
                                        <p:attrNameLst>
                                          <p:attrName>style.visibility</p:attrName>
                                        </p:attrNameLst>
                                      </p:cBhvr>
                                      <p:to>
                                        <p:strVal val="visible"/>
                                      </p:to>
                                    </p:set>
                                    <p:animEffect transition="in" filter="fade">
                                      <p:cBhvr>
                                        <p:cTn id="17" dur="500"/>
                                        <p:tgtEl>
                                          <p:spTgt spid="3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1"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9E82B7-0CFE-AEFC-A021-0F279396B67F}"/>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022FFF42-6EFD-135C-129C-DC1B5269CB98}"/>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A068AAE4-439A-2D5F-C5A6-AE5767BF7D5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5A3C9212-186C-E484-46D5-F42FF3CC54A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25814307-2FBF-D6A3-BCA2-900EB75BA329}"/>
              </a:ext>
            </a:extLst>
          </p:cNvPr>
          <p:cNvSpPr txBox="1"/>
          <p:nvPr/>
        </p:nvSpPr>
        <p:spPr>
          <a:xfrm>
            <a:off x="6003332" y="1118335"/>
            <a:ext cx="4551934" cy="914400"/>
          </a:xfrm>
          <a:prstGeom prst="rect">
            <a:avLst/>
          </a:prstGeom>
          <a:solidFill>
            <a:srgbClr val="203E5F"/>
          </a:solidFill>
        </p:spPr>
        <p:txBody>
          <a:bodyPr wrap="square" rtlCol="0" anchor="ctr">
            <a:spAutoFit/>
          </a:bodyPr>
          <a:lstStyle>
            <a:defPPr>
              <a:defRPr lang="en-US"/>
            </a:defPPr>
            <a:lvl1pPr algn="ctr" rtl="1">
              <a:defRPr sz="2800" b="1">
                <a:solidFill>
                  <a:schemeClr val="bg1"/>
                </a:solidFill>
                <a:latin typeface="Alexandria" charset="0"/>
                <a:cs typeface="Alexandria" charset="0"/>
              </a:defRPr>
            </a:lvl1pPr>
          </a:lstStyle>
          <a:p>
            <a:r>
              <a:rPr lang="ar-SA" dirty="0"/>
              <a:t>أهداف ومخرجات التعلم</a:t>
            </a:r>
            <a:endParaRPr lang="en-US" dirty="0"/>
          </a:p>
        </p:txBody>
      </p:sp>
      <p:sp>
        <p:nvSpPr>
          <p:cNvPr id="28" name="Rectangle 27">
            <a:extLst>
              <a:ext uri="{FF2B5EF4-FFF2-40B4-BE49-F238E27FC236}">
                <a16:creationId xmlns:a16="http://schemas.microsoft.com/office/drawing/2014/main" id="{BBB0E54D-F2A2-B3C2-6473-9EC82B5C192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EDEC0E73-D279-CE5D-B0A4-58EAF0D0E73C}"/>
              </a:ext>
            </a:extLst>
          </p:cNvPr>
          <p:cNvSpPr txBox="1"/>
          <p:nvPr/>
        </p:nvSpPr>
        <p:spPr>
          <a:xfrm>
            <a:off x="3492230" y="1927066"/>
            <a:ext cx="8139247" cy="4579972"/>
          </a:xfrm>
          <a:prstGeom prst="rect">
            <a:avLst/>
          </a:prstGeom>
          <a:noFill/>
        </p:spPr>
        <p:txBody>
          <a:bodyPr wrap="square" rtlCol="0">
            <a:spAutoFit/>
          </a:bodyPr>
          <a:lstStyle/>
          <a:p>
            <a:pPr algn="just" rtl="1">
              <a:lnSpc>
                <a:spcPct val="250000"/>
              </a:lnSpc>
            </a:pPr>
            <a:r>
              <a:rPr lang="ar-SA" sz="2000" dirty="0">
                <a:solidFill>
                  <a:srgbClr val="C00000"/>
                </a:solidFill>
                <a:latin typeface="Alexandria" charset="0"/>
                <a:cs typeface="Alexandria" charset="0"/>
              </a:rPr>
              <a:t>بنهاية هذا المقرر، سيكون الطالب قادراً على: </a:t>
            </a:r>
          </a:p>
          <a:p>
            <a:pPr algn="just" rtl="1">
              <a:lnSpc>
                <a:spcPct val="250000"/>
              </a:lnSpc>
            </a:pPr>
            <a:r>
              <a:rPr lang="ar-SA" sz="2000" dirty="0">
                <a:latin typeface="Alexandria" charset="0"/>
                <a:cs typeface="Alexandria" charset="0"/>
              </a:rPr>
              <a:t>1. تحديد مفهوم الإبداع الإعلامي وأهميته في العصر الرقمي.</a:t>
            </a:r>
          </a:p>
          <a:p>
            <a:pPr algn="just" rtl="1">
              <a:lnSpc>
                <a:spcPct val="250000"/>
              </a:lnSpc>
            </a:pPr>
            <a:r>
              <a:rPr lang="ar-SA" sz="2000" dirty="0">
                <a:latin typeface="Alexandria" charset="0"/>
                <a:cs typeface="Alexandria" charset="0"/>
              </a:rPr>
              <a:t>2. شرح أبعاد الإبداع المختلفة وتطبيقها في تحليل المحتوى الإعلامي.</a:t>
            </a:r>
          </a:p>
          <a:p>
            <a:pPr algn="just" rtl="1">
              <a:lnSpc>
                <a:spcPct val="250000"/>
              </a:lnSpc>
            </a:pPr>
            <a:r>
              <a:rPr lang="ar-SA" sz="2000" dirty="0">
                <a:latin typeface="Alexandria" charset="0"/>
                <a:cs typeface="Alexandria" charset="0"/>
              </a:rPr>
              <a:t>3. توليد أفكار إعلامية مبتكرة وغير تقليدية.</a:t>
            </a:r>
          </a:p>
          <a:p>
            <a:pPr algn="just" rtl="1">
              <a:lnSpc>
                <a:spcPct val="250000"/>
              </a:lnSpc>
            </a:pPr>
            <a:r>
              <a:rPr lang="ar-SA" sz="2000" dirty="0">
                <a:latin typeface="Alexandria" charset="0"/>
                <a:cs typeface="Alexandria" charset="0"/>
              </a:rPr>
              <a:t>4. تصميم وتنفيذ حملات إعلامية رقمية تتسم بالإبداع والأصالة.</a:t>
            </a:r>
          </a:p>
          <a:p>
            <a:pPr algn="just" rtl="1">
              <a:lnSpc>
                <a:spcPct val="250000"/>
              </a:lnSpc>
            </a:pPr>
            <a:r>
              <a:rPr lang="ar-SA" sz="2000" dirty="0">
                <a:latin typeface="Alexandria" charset="0"/>
                <a:cs typeface="Alexandria" charset="0"/>
              </a:rPr>
              <a:t>5. تقييم المحتوى الإعلامي من منظور إبداعي.</a:t>
            </a:r>
          </a:p>
        </p:txBody>
      </p:sp>
      <p:grpSp>
        <p:nvGrpSpPr>
          <p:cNvPr id="4" name="Group 3">
            <a:extLst>
              <a:ext uri="{FF2B5EF4-FFF2-40B4-BE49-F238E27FC236}">
                <a16:creationId xmlns:a16="http://schemas.microsoft.com/office/drawing/2014/main" id="{3EB97DE0-ED8B-AD52-D394-0D91925019F9}"/>
              </a:ext>
            </a:extLst>
          </p:cNvPr>
          <p:cNvGrpSpPr/>
          <p:nvPr/>
        </p:nvGrpSpPr>
        <p:grpSpPr>
          <a:xfrm>
            <a:off x="10649348" y="1118335"/>
            <a:ext cx="1190600" cy="914400"/>
            <a:chOff x="3386537" y="1335074"/>
            <a:chExt cx="1190600" cy="988453"/>
          </a:xfrm>
        </p:grpSpPr>
        <p:sp>
          <p:nvSpPr>
            <p:cNvPr id="32" name="Rectangle 31">
              <a:extLst>
                <a:ext uri="{FF2B5EF4-FFF2-40B4-BE49-F238E27FC236}">
                  <a16:creationId xmlns:a16="http://schemas.microsoft.com/office/drawing/2014/main" id="{AD58FB3F-EB91-B832-8224-4B4B35468A80}"/>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BEB533A0-8453-3634-5E06-5D8825F88A02}"/>
                </a:ext>
              </a:extLst>
            </p:cNvPr>
            <p:cNvSpPr txBox="1"/>
            <p:nvPr/>
          </p:nvSpPr>
          <p:spPr>
            <a:xfrm>
              <a:off x="3549566" y="1480282"/>
              <a:ext cx="819100" cy="646331"/>
            </a:xfrm>
            <a:prstGeom prst="rect">
              <a:avLst/>
            </a:prstGeom>
            <a:noFill/>
          </p:spPr>
          <p:txBody>
            <a:bodyPr wrap="square" rtlCol="0">
              <a:spAutoFit/>
            </a:bodyPr>
            <a:lstStyle/>
            <a:p>
              <a:pPr algn="ctr" rtl="1"/>
              <a:r>
                <a:rPr lang="ar-SA" sz="3600" b="1" dirty="0">
                  <a:solidFill>
                    <a:schemeClr val="bg1"/>
                  </a:solidFill>
                  <a:latin typeface="Alexandria" charset="0"/>
                  <a:cs typeface="Alexandria" charset="0"/>
                </a:rPr>
                <a:t>02</a:t>
              </a:r>
              <a:endParaRPr lang="en-US" sz="3600" b="1" dirty="0">
                <a:solidFill>
                  <a:schemeClr val="bg1"/>
                </a:solidFill>
                <a:latin typeface="Alexandria" charset="0"/>
                <a:cs typeface="Alexandria" charset="0"/>
              </a:endParaRPr>
            </a:p>
          </p:txBody>
        </p:sp>
      </p:grpSp>
      <p:pic>
        <p:nvPicPr>
          <p:cNvPr id="6" name="Graphic 21">
            <a:extLst>
              <a:ext uri="{FF2B5EF4-FFF2-40B4-BE49-F238E27FC236}">
                <a16:creationId xmlns:a16="http://schemas.microsoft.com/office/drawing/2014/main" id="{19F6CC70-572F-B7C8-1548-A2805B76F41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3399257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fade">
                                      <p:cBhvr>
                                        <p:cTn id="12"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79" y="1560720"/>
            <a:ext cx="10980681" cy="52383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5564220" y="239886"/>
            <a:ext cx="4779455" cy="914400"/>
          </a:xfrm>
          <a:prstGeom prst="rect">
            <a:avLst/>
          </a:prstGeom>
          <a:solidFill>
            <a:srgbClr val="203E5F"/>
          </a:solidFill>
        </p:spPr>
        <p:txBody>
          <a:bodyPr wrap="square" rtlCol="0" anchor="ctr">
            <a:spAutoFit/>
          </a:bodyPr>
          <a:lstStyle>
            <a:defPPr>
              <a:defRPr lang="en-US"/>
            </a:defPPr>
            <a:lvl1pPr algn="ctr" rtl="1">
              <a:defRPr sz="2800" b="1">
                <a:solidFill>
                  <a:schemeClr val="bg1"/>
                </a:solidFill>
                <a:latin typeface="Alexandria" charset="0"/>
                <a:cs typeface="Alexandria" charset="0"/>
              </a:defRPr>
            </a:lvl1pPr>
          </a:lstStyle>
          <a:p>
            <a:r>
              <a:rPr lang="ar-SA" dirty="0"/>
              <a:t>موضوعات المقرر الرئيسية</a:t>
            </a:r>
            <a:endParaRPr lang="en-US" dirty="0"/>
          </a:p>
        </p:txBody>
      </p:sp>
      <p:grpSp>
        <p:nvGrpSpPr>
          <p:cNvPr id="4" name="Group 3">
            <a:extLst>
              <a:ext uri="{FF2B5EF4-FFF2-40B4-BE49-F238E27FC236}">
                <a16:creationId xmlns:a16="http://schemas.microsoft.com/office/drawing/2014/main" id="{5F963F77-F45D-6D91-3114-626B4573E427}"/>
              </a:ext>
            </a:extLst>
          </p:cNvPr>
          <p:cNvGrpSpPr/>
          <p:nvPr/>
        </p:nvGrpSpPr>
        <p:grpSpPr>
          <a:xfrm>
            <a:off x="10454211" y="239886"/>
            <a:ext cx="1404457" cy="914400"/>
            <a:chOff x="10454211" y="435831"/>
            <a:chExt cx="1404457" cy="914400"/>
          </a:xfrm>
        </p:grpSpPr>
        <p:sp>
          <p:nvSpPr>
            <p:cNvPr id="5" name="Rectangle 4"/>
            <p:cNvSpPr/>
            <p:nvPr/>
          </p:nvSpPr>
          <p:spPr>
            <a:xfrm>
              <a:off x="10454211" y="435831"/>
              <a:ext cx="1404457" cy="914400"/>
            </a:xfrm>
            <a:prstGeom prst="rect">
              <a:avLst/>
            </a:prstGeom>
            <a:solidFill>
              <a:srgbClr val="00B0F0"/>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0675282" y="528272"/>
              <a:ext cx="966228" cy="768350"/>
            </a:xfrm>
            <a:prstGeom prst="rect">
              <a:avLst/>
            </a:prstGeom>
            <a:noFill/>
            <a:ln>
              <a:noFill/>
            </a:ln>
          </p:spPr>
          <p:txBody>
            <a:bodyPr wrap="square" rtlCol="0">
              <a:spAutoFit/>
            </a:bodyPr>
            <a:lstStyle/>
            <a:p>
              <a:pPr algn="ctr"/>
              <a:r>
                <a:rPr lang="ar-SA" sz="4400" b="1" dirty="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grpSp>
      <p:sp>
        <p:nvSpPr>
          <p:cNvPr id="48" name="TextBox 47"/>
          <p:cNvSpPr txBox="1"/>
          <p:nvPr/>
        </p:nvSpPr>
        <p:spPr>
          <a:xfrm>
            <a:off x="3552535" y="1765004"/>
            <a:ext cx="7793700" cy="4656916"/>
          </a:xfrm>
          <a:prstGeom prst="rect">
            <a:avLst/>
          </a:prstGeom>
          <a:noFill/>
        </p:spPr>
        <p:txBody>
          <a:bodyPr wrap="square" rtlCol="0">
            <a:spAutoFit/>
          </a:bodyPr>
          <a:lstStyle/>
          <a:p>
            <a:pPr marL="457200" indent="-457200" algn="r" rtl="1">
              <a:lnSpc>
                <a:spcPct val="150000"/>
              </a:lnSpc>
              <a:buAutoNum type="arabicPeriod"/>
            </a:pPr>
            <a:r>
              <a:rPr lang="ar-SA" sz="2000" dirty="0">
                <a:latin typeface="Alexandria" charset="0"/>
                <a:cs typeface="Alexandria" charset="0"/>
              </a:rPr>
              <a:t>ماهية الإبداع الإعلامي وأبعاده </a:t>
            </a:r>
          </a:p>
          <a:p>
            <a:pPr marL="457200" indent="-457200" algn="r" rtl="1">
              <a:lnSpc>
                <a:spcPct val="150000"/>
              </a:lnSpc>
              <a:buAutoNum type="arabicPeriod"/>
            </a:pPr>
            <a:r>
              <a:rPr lang="ar-SA" sz="2000" dirty="0">
                <a:latin typeface="Alexandria" charset="0"/>
                <a:cs typeface="Alexandria" charset="0"/>
              </a:rPr>
              <a:t>نظريات الإبداع وتطبيقاتها في الإعلام </a:t>
            </a:r>
          </a:p>
          <a:p>
            <a:pPr marL="457200" indent="-457200" algn="r" rtl="1">
              <a:lnSpc>
                <a:spcPct val="150000"/>
              </a:lnSpc>
              <a:buAutoNum type="arabicPeriod"/>
            </a:pPr>
            <a:r>
              <a:rPr lang="ar-SA" sz="2000" dirty="0">
                <a:latin typeface="Alexandria" charset="0"/>
                <a:cs typeface="Alexandria" charset="0"/>
              </a:rPr>
              <a:t>التفكير الإبداعي في صناعة المحتوى الرقمي </a:t>
            </a:r>
          </a:p>
          <a:p>
            <a:pPr marL="457200" indent="-457200" algn="r" rtl="1">
              <a:lnSpc>
                <a:spcPct val="150000"/>
              </a:lnSpc>
              <a:buAutoNum type="arabicPeriod"/>
            </a:pPr>
            <a:r>
              <a:rPr lang="ar-SA" sz="2000" dirty="0">
                <a:latin typeface="Alexandria" charset="0"/>
                <a:cs typeface="Alexandria" charset="0"/>
              </a:rPr>
              <a:t>الإبداع في الكتابة الصحفية الرقمية </a:t>
            </a:r>
          </a:p>
          <a:p>
            <a:pPr marL="457200" indent="-457200" algn="r" rtl="1">
              <a:lnSpc>
                <a:spcPct val="150000"/>
              </a:lnSpc>
              <a:buAutoNum type="arabicPeriod"/>
            </a:pPr>
            <a:r>
              <a:rPr lang="ar-SA" sz="2000" dirty="0">
                <a:latin typeface="Alexandria" charset="0"/>
                <a:cs typeface="Alexandria" charset="0"/>
              </a:rPr>
              <a:t>الإبداع في التصميم الجرافيكي والمحتوى المرئي </a:t>
            </a:r>
          </a:p>
          <a:p>
            <a:pPr marL="457200" indent="-457200" algn="r" rtl="1">
              <a:lnSpc>
                <a:spcPct val="150000"/>
              </a:lnSpc>
              <a:buAutoNum type="arabicPeriod"/>
            </a:pPr>
            <a:r>
              <a:rPr lang="ar-SA" sz="2000" dirty="0">
                <a:latin typeface="Alexandria" charset="0"/>
                <a:cs typeface="Alexandria" charset="0"/>
              </a:rPr>
              <a:t>الإبداع في إنتاج الفيديو الرقمي والبث المباشر </a:t>
            </a:r>
          </a:p>
          <a:p>
            <a:pPr marL="457200" indent="-457200" algn="r" rtl="1">
              <a:lnSpc>
                <a:spcPct val="150000"/>
              </a:lnSpc>
              <a:buAutoNum type="arabicPeriod"/>
            </a:pPr>
            <a:r>
              <a:rPr lang="ar-SA" sz="2000" dirty="0">
                <a:latin typeface="Alexandria" charset="0"/>
                <a:cs typeface="Alexandria" charset="0"/>
              </a:rPr>
              <a:t>الإبداع في التسويق الرقمي والحملات الإعلانية </a:t>
            </a:r>
          </a:p>
          <a:p>
            <a:pPr marL="457200" indent="-457200" algn="r" rtl="1">
              <a:lnSpc>
                <a:spcPct val="150000"/>
              </a:lnSpc>
              <a:buAutoNum type="arabicPeriod"/>
            </a:pPr>
            <a:r>
              <a:rPr lang="ar-SA" sz="2000" dirty="0">
                <a:latin typeface="Alexandria" charset="0"/>
                <a:cs typeface="Alexandria" charset="0"/>
              </a:rPr>
              <a:t>الإبداع في الإعلام التفاعلي ومنصات التواصل الاجتماعي </a:t>
            </a:r>
          </a:p>
          <a:p>
            <a:pPr marL="457200" indent="-457200" algn="r" rtl="1">
              <a:lnSpc>
                <a:spcPct val="150000"/>
              </a:lnSpc>
              <a:buAutoNum type="arabicPeriod"/>
            </a:pPr>
            <a:r>
              <a:rPr lang="ar-SA" sz="2000" dirty="0">
                <a:latin typeface="Alexandria" charset="0"/>
                <a:cs typeface="Alexandria" charset="0"/>
              </a:rPr>
              <a:t>تحديات وفرص الإبداع الإعلامي في العصر الرقمي </a:t>
            </a:r>
          </a:p>
          <a:p>
            <a:pPr marL="457200" indent="-457200" algn="r" rtl="1">
              <a:lnSpc>
                <a:spcPct val="150000"/>
              </a:lnSpc>
              <a:buAutoNum type="arabicPeriod"/>
            </a:pPr>
            <a:r>
              <a:rPr lang="ar-SA" sz="2000" dirty="0">
                <a:latin typeface="Alexandria" charset="0"/>
                <a:cs typeface="Alexandria" charset="0"/>
              </a:rPr>
              <a:t>مستقبل الإبداع الإعلامي والاتجاهات الحديثة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17280" y="228286"/>
            <a:ext cx="2305141" cy="1076343"/>
          </a:xfrm>
          <a:prstGeom prst="rect">
            <a:avLst/>
          </a:prstGeom>
        </p:spPr>
      </p:pic>
      <p:pic>
        <p:nvPicPr>
          <p:cNvPr id="6" name="Picture 5">
            <a:extLst>
              <a:ext uri="{FF2B5EF4-FFF2-40B4-BE49-F238E27FC236}">
                <a16:creationId xmlns:a16="http://schemas.microsoft.com/office/drawing/2014/main" id="{A0C8EF19-ECE9-48CD-AB47-A7DCA6144F63}"/>
              </a:ext>
            </a:extLst>
          </p:cNvPr>
          <p:cNvPicPr>
            <a:picLocks noChangeAspect="1"/>
          </p:cNvPicPr>
          <p:nvPr/>
        </p:nvPicPr>
        <p:blipFill>
          <a:blip r:embed="rId3"/>
          <a:stretch>
            <a:fillRect/>
          </a:stretch>
        </p:blipFill>
        <p:spPr>
          <a:xfrm>
            <a:off x="1322865" y="1931466"/>
            <a:ext cx="1873538" cy="132032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9" name="Picture 8">
            <a:extLst>
              <a:ext uri="{FF2B5EF4-FFF2-40B4-BE49-F238E27FC236}">
                <a16:creationId xmlns:a16="http://schemas.microsoft.com/office/drawing/2014/main" id="{67664C8F-F6A5-4909-A48B-35FCAE2DAEC8}"/>
              </a:ext>
            </a:extLst>
          </p:cNvPr>
          <p:cNvPicPr>
            <a:picLocks noChangeAspect="1"/>
          </p:cNvPicPr>
          <p:nvPr/>
        </p:nvPicPr>
        <p:blipFill>
          <a:blip r:embed="rId4"/>
          <a:stretch>
            <a:fillRect/>
          </a:stretch>
        </p:blipFill>
        <p:spPr>
          <a:xfrm>
            <a:off x="2435275" y="3272793"/>
            <a:ext cx="1201814" cy="112215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2" name="Picture 11">
            <a:extLst>
              <a:ext uri="{FF2B5EF4-FFF2-40B4-BE49-F238E27FC236}">
                <a16:creationId xmlns:a16="http://schemas.microsoft.com/office/drawing/2014/main" id="{FDBC0D4B-6366-432E-B4B9-3E82392FC2E1}"/>
              </a:ext>
            </a:extLst>
          </p:cNvPr>
          <p:cNvPicPr>
            <a:picLocks noChangeAspect="1"/>
          </p:cNvPicPr>
          <p:nvPr/>
        </p:nvPicPr>
        <p:blipFill>
          <a:blip r:embed="rId5"/>
          <a:stretch>
            <a:fillRect/>
          </a:stretch>
        </p:blipFill>
        <p:spPr>
          <a:xfrm>
            <a:off x="973682" y="3251794"/>
            <a:ext cx="1438352" cy="113282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26" name="Picture 2" descr="تصميم المواقع الإلكترونية - شركة أوامر الشبكة لتقنية المعلومات">
            <a:extLst>
              <a:ext uri="{FF2B5EF4-FFF2-40B4-BE49-F238E27FC236}">
                <a16:creationId xmlns:a16="http://schemas.microsoft.com/office/drawing/2014/main" id="{A6ACEC7F-9C99-4679-8325-8584512043E4}"/>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88550" y="4765697"/>
            <a:ext cx="2985711" cy="173317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25"/>
                                        </p:tgtEl>
                                        <p:attrNameLst>
                                          <p:attrName>style.visibility</p:attrName>
                                        </p:attrNameLst>
                                      </p:cBhvr>
                                      <p:to>
                                        <p:strVal val="visible"/>
                                      </p:to>
                                    </p:set>
                                    <p:anim calcmode="lin" valueType="num">
                                      <p:cBhvr additive="base">
                                        <p:cTn id="17" dur="500" fill="hold"/>
                                        <p:tgtEl>
                                          <p:spTgt spid="25"/>
                                        </p:tgtEl>
                                        <p:attrNameLst>
                                          <p:attrName>ppt_x</p:attrName>
                                        </p:attrNameLst>
                                      </p:cBhvr>
                                      <p:tavLst>
                                        <p:tav tm="0">
                                          <p:val>
                                            <p:strVal val="#ppt_x"/>
                                          </p:val>
                                        </p:tav>
                                        <p:tav tm="100000">
                                          <p:val>
                                            <p:strVal val="#ppt_x"/>
                                          </p:val>
                                        </p:tav>
                                      </p:tavLst>
                                    </p:anim>
                                    <p:anim calcmode="lin" valueType="num">
                                      <p:cBhvr additive="base">
                                        <p:cTn id="18"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53" presetClass="entr" presetSubtype="16" fill="hold" nodeType="click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p:cTn id="23" dur="500" fill="hold"/>
                                        <p:tgtEl>
                                          <p:spTgt spid="6"/>
                                        </p:tgtEl>
                                        <p:attrNameLst>
                                          <p:attrName>ppt_w</p:attrName>
                                        </p:attrNameLst>
                                      </p:cBhvr>
                                      <p:tavLst>
                                        <p:tav tm="0">
                                          <p:val>
                                            <p:fltVal val="0"/>
                                          </p:val>
                                        </p:tav>
                                        <p:tav tm="100000">
                                          <p:val>
                                            <p:strVal val="#ppt_w"/>
                                          </p:val>
                                        </p:tav>
                                      </p:tavLst>
                                    </p:anim>
                                    <p:anim calcmode="lin" valueType="num">
                                      <p:cBhvr>
                                        <p:cTn id="24" dur="500" fill="hold"/>
                                        <p:tgtEl>
                                          <p:spTgt spid="6"/>
                                        </p:tgtEl>
                                        <p:attrNameLst>
                                          <p:attrName>ppt_h</p:attrName>
                                        </p:attrNameLst>
                                      </p:cBhvr>
                                      <p:tavLst>
                                        <p:tav tm="0">
                                          <p:val>
                                            <p:fltVal val="0"/>
                                          </p:val>
                                        </p:tav>
                                        <p:tav tm="100000">
                                          <p:val>
                                            <p:strVal val="#ppt_h"/>
                                          </p:val>
                                        </p:tav>
                                      </p:tavLst>
                                    </p:anim>
                                    <p:animEffect transition="in" filter="fade">
                                      <p:cBhvr>
                                        <p:cTn id="25" dur="500"/>
                                        <p:tgtEl>
                                          <p:spTgt spid="6"/>
                                        </p:tgtEl>
                                      </p:cBhvr>
                                    </p:animEffect>
                                  </p:childTnLst>
                                </p:cTn>
                              </p:par>
                            </p:childTnLst>
                          </p:cTn>
                        </p:par>
                      </p:childTnLst>
                    </p:cTn>
                  </p:par>
                  <p:par>
                    <p:cTn id="26" fill="hold">
                      <p:stCondLst>
                        <p:cond delay="indefinite"/>
                      </p:stCondLst>
                      <p:childTnLst>
                        <p:par>
                          <p:cTn id="27" fill="hold">
                            <p:stCondLst>
                              <p:cond delay="0"/>
                            </p:stCondLst>
                            <p:childTnLst>
                              <p:par>
                                <p:cTn id="28" presetID="53" presetClass="entr" presetSubtype="16" fill="hold" nodeType="click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p:cTn id="30" dur="500" fill="hold"/>
                                        <p:tgtEl>
                                          <p:spTgt spid="9"/>
                                        </p:tgtEl>
                                        <p:attrNameLst>
                                          <p:attrName>ppt_w</p:attrName>
                                        </p:attrNameLst>
                                      </p:cBhvr>
                                      <p:tavLst>
                                        <p:tav tm="0">
                                          <p:val>
                                            <p:fltVal val="0"/>
                                          </p:val>
                                        </p:tav>
                                        <p:tav tm="100000">
                                          <p:val>
                                            <p:strVal val="#ppt_w"/>
                                          </p:val>
                                        </p:tav>
                                      </p:tavLst>
                                    </p:anim>
                                    <p:anim calcmode="lin" valueType="num">
                                      <p:cBhvr>
                                        <p:cTn id="31" dur="500" fill="hold"/>
                                        <p:tgtEl>
                                          <p:spTgt spid="9"/>
                                        </p:tgtEl>
                                        <p:attrNameLst>
                                          <p:attrName>ppt_h</p:attrName>
                                        </p:attrNameLst>
                                      </p:cBhvr>
                                      <p:tavLst>
                                        <p:tav tm="0">
                                          <p:val>
                                            <p:fltVal val="0"/>
                                          </p:val>
                                        </p:tav>
                                        <p:tav tm="100000">
                                          <p:val>
                                            <p:strVal val="#ppt_h"/>
                                          </p:val>
                                        </p:tav>
                                      </p:tavLst>
                                    </p:anim>
                                    <p:animEffect transition="in" filter="fade">
                                      <p:cBhvr>
                                        <p:cTn id="32" dur="5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53" presetClass="entr" presetSubtype="16" fill="hold" nodeType="click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p:cTn id="37" dur="500" fill="hold"/>
                                        <p:tgtEl>
                                          <p:spTgt spid="12"/>
                                        </p:tgtEl>
                                        <p:attrNameLst>
                                          <p:attrName>ppt_w</p:attrName>
                                        </p:attrNameLst>
                                      </p:cBhvr>
                                      <p:tavLst>
                                        <p:tav tm="0">
                                          <p:val>
                                            <p:fltVal val="0"/>
                                          </p:val>
                                        </p:tav>
                                        <p:tav tm="100000">
                                          <p:val>
                                            <p:strVal val="#ppt_w"/>
                                          </p:val>
                                        </p:tav>
                                      </p:tavLst>
                                    </p:anim>
                                    <p:anim calcmode="lin" valueType="num">
                                      <p:cBhvr>
                                        <p:cTn id="38" dur="500" fill="hold"/>
                                        <p:tgtEl>
                                          <p:spTgt spid="12"/>
                                        </p:tgtEl>
                                        <p:attrNameLst>
                                          <p:attrName>ppt_h</p:attrName>
                                        </p:attrNameLst>
                                      </p:cBhvr>
                                      <p:tavLst>
                                        <p:tav tm="0">
                                          <p:val>
                                            <p:fltVal val="0"/>
                                          </p:val>
                                        </p:tav>
                                        <p:tav tm="100000">
                                          <p:val>
                                            <p:strVal val="#ppt_h"/>
                                          </p:val>
                                        </p:tav>
                                      </p:tavLst>
                                    </p:anim>
                                    <p:animEffect transition="in" filter="fade">
                                      <p:cBhvr>
                                        <p:cTn id="39" dur="500"/>
                                        <p:tgtEl>
                                          <p:spTgt spid="12"/>
                                        </p:tgtEl>
                                      </p:cBhvr>
                                    </p:animEffect>
                                  </p:childTnLst>
                                </p:cTn>
                              </p:par>
                            </p:childTnLst>
                          </p:cTn>
                        </p:par>
                      </p:childTnLst>
                    </p:cTn>
                  </p:par>
                  <p:par>
                    <p:cTn id="40" fill="hold">
                      <p:stCondLst>
                        <p:cond delay="indefinite"/>
                      </p:stCondLst>
                      <p:childTnLst>
                        <p:par>
                          <p:cTn id="41" fill="hold">
                            <p:stCondLst>
                              <p:cond delay="0"/>
                            </p:stCondLst>
                            <p:childTnLst>
                              <p:par>
                                <p:cTn id="42" presetID="42" presetClass="entr" presetSubtype="0" fill="hold" nodeType="clickEffect">
                                  <p:stCondLst>
                                    <p:cond delay="0"/>
                                  </p:stCondLst>
                                  <p:childTnLst>
                                    <p:set>
                                      <p:cBhvr>
                                        <p:cTn id="43" dur="1" fill="hold">
                                          <p:stCondLst>
                                            <p:cond delay="0"/>
                                          </p:stCondLst>
                                        </p:cTn>
                                        <p:tgtEl>
                                          <p:spTgt spid="1026"/>
                                        </p:tgtEl>
                                        <p:attrNameLst>
                                          <p:attrName>style.visibility</p:attrName>
                                        </p:attrNameLst>
                                      </p:cBhvr>
                                      <p:to>
                                        <p:strVal val="visible"/>
                                      </p:to>
                                    </p:set>
                                    <p:animEffect transition="in" filter="fade">
                                      <p:cBhvr>
                                        <p:cTn id="44" dur="1000"/>
                                        <p:tgtEl>
                                          <p:spTgt spid="1026"/>
                                        </p:tgtEl>
                                      </p:cBhvr>
                                    </p:animEffect>
                                    <p:anim calcmode="lin" valueType="num">
                                      <p:cBhvr>
                                        <p:cTn id="45" dur="1000" fill="hold"/>
                                        <p:tgtEl>
                                          <p:spTgt spid="1026"/>
                                        </p:tgtEl>
                                        <p:attrNameLst>
                                          <p:attrName>ppt_x</p:attrName>
                                        </p:attrNameLst>
                                      </p:cBhvr>
                                      <p:tavLst>
                                        <p:tav tm="0">
                                          <p:val>
                                            <p:strVal val="#ppt_x"/>
                                          </p:val>
                                        </p:tav>
                                        <p:tav tm="100000">
                                          <p:val>
                                            <p:strVal val="#ppt_x"/>
                                          </p:val>
                                        </p:tav>
                                      </p:tavLst>
                                    </p:anim>
                                    <p:anim calcmode="lin" valueType="num">
                                      <p:cBhvr>
                                        <p:cTn id="46" dur="1000" fill="hold"/>
                                        <p:tgtEl>
                                          <p:spTgt spid="1026"/>
                                        </p:tgtEl>
                                        <p:attrNameLst>
                                          <p:attrName>ppt_y</p:attrName>
                                        </p:attrNameLst>
                                      </p:cBhvr>
                                      <p:tavLst>
                                        <p:tav tm="0">
                                          <p:val>
                                            <p:strVal val="#ppt_y+.1"/>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nodeType="clickEffect">
                                  <p:stCondLst>
                                    <p:cond delay="0"/>
                                  </p:stCondLst>
                                  <p:childTnLst>
                                    <p:set>
                                      <p:cBhvr>
                                        <p:cTn id="50" dur="1" fill="hold">
                                          <p:stCondLst>
                                            <p:cond delay="0"/>
                                          </p:stCondLst>
                                        </p:cTn>
                                        <p:tgtEl>
                                          <p:spTgt spid="48">
                                            <p:txEl>
                                              <p:pRg st="0" end="0"/>
                                            </p:txEl>
                                          </p:spTgt>
                                        </p:tgtEl>
                                        <p:attrNameLst>
                                          <p:attrName>style.visibility</p:attrName>
                                        </p:attrNameLst>
                                      </p:cBhvr>
                                      <p:to>
                                        <p:strVal val="visible"/>
                                      </p:to>
                                    </p:set>
                                    <p:animEffect transition="in" filter="fade">
                                      <p:cBhvr>
                                        <p:cTn id="51" dur="500"/>
                                        <p:tgtEl>
                                          <p:spTgt spid="48">
                                            <p:txEl>
                                              <p:pRg st="0" end="0"/>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nodeType="clickEffect">
                                  <p:stCondLst>
                                    <p:cond delay="0"/>
                                  </p:stCondLst>
                                  <p:childTnLst>
                                    <p:set>
                                      <p:cBhvr>
                                        <p:cTn id="55" dur="1" fill="hold">
                                          <p:stCondLst>
                                            <p:cond delay="0"/>
                                          </p:stCondLst>
                                        </p:cTn>
                                        <p:tgtEl>
                                          <p:spTgt spid="48">
                                            <p:txEl>
                                              <p:pRg st="1" end="1"/>
                                            </p:txEl>
                                          </p:spTgt>
                                        </p:tgtEl>
                                        <p:attrNameLst>
                                          <p:attrName>style.visibility</p:attrName>
                                        </p:attrNameLst>
                                      </p:cBhvr>
                                      <p:to>
                                        <p:strVal val="visible"/>
                                      </p:to>
                                    </p:set>
                                    <p:animEffect transition="in" filter="fade">
                                      <p:cBhvr>
                                        <p:cTn id="56" dur="500"/>
                                        <p:tgtEl>
                                          <p:spTgt spid="48">
                                            <p:txEl>
                                              <p:pRg st="1" end="1"/>
                                            </p:txEl>
                                          </p:spTgt>
                                        </p:tgtEl>
                                      </p:cBhvr>
                                    </p:animEffect>
                                  </p:childTnLst>
                                </p:cTn>
                              </p:par>
                            </p:childTnLst>
                          </p:cTn>
                        </p:par>
                      </p:childTnLst>
                    </p:cTn>
                  </p:par>
                  <p:par>
                    <p:cTn id="57" fill="hold">
                      <p:stCondLst>
                        <p:cond delay="indefinite"/>
                      </p:stCondLst>
                      <p:childTnLst>
                        <p:par>
                          <p:cTn id="58" fill="hold">
                            <p:stCondLst>
                              <p:cond delay="0"/>
                            </p:stCondLst>
                            <p:childTnLst>
                              <p:par>
                                <p:cTn id="59" presetID="10" presetClass="entr" presetSubtype="0" fill="hold" nodeType="clickEffect">
                                  <p:stCondLst>
                                    <p:cond delay="0"/>
                                  </p:stCondLst>
                                  <p:childTnLst>
                                    <p:set>
                                      <p:cBhvr>
                                        <p:cTn id="60" dur="1" fill="hold">
                                          <p:stCondLst>
                                            <p:cond delay="0"/>
                                          </p:stCondLst>
                                        </p:cTn>
                                        <p:tgtEl>
                                          <p:spTgt spid="48">
                                            <p:txEl>
                                              <p:pRg st="2" end="2"/>
                                            </p:txEl>
                                          </p:spTgt>
                                        </p:tgtEl>
                                        <p:attrNameLst>
                                          <p:attrName>style.visibility</p:attrName>
                                        </p:attrNameLst>
                                      </p:cBhvr>
                                      <p:to>
                                        <p:strVal val="visible"/>
                                      </p:to>
                                    </p:set>
                                    <p:animEffect transition="in" filter="fade">
                                      <p:cBhvr>
                                        <p:cTn id="61" dur="500"/>
                                        <p:tgtEl>
                                          <p:spTgt spid="48">
                                            <p:txEl>
                                              <p:pRg st="2" end="2"/>
                                            </p:txEl>
                                          </p:spTgt>
                                        </p:tgtEl>
                                      </p:cBhvr>
                                    </p:animEffect>
                                  </p:childTnLst>
                                </p:cTn>
                              </p:par>
                            </p:childTnLst>
                          </p:cTn>
                        </p:par>
                      </p:childTnLst>
                    </p:cTn>
                  </p:par>
                  <p:par>
                    <p:cTn id="62" fill="hold">
                      <p:stCondLst>
                        <p:cond delay="indefinite"/>
                      </p:stCondLst>
                      <p:childTnLst>
                        <p:par>
                          <p:cTn id="63" fill="hold">
                            <p:stCondLst>
                              <p:cond delay="0"/>
                            </p:stCondLst>
                            <p:childTnLst>
                              <p:par>
                                <p:cTn id="64" presetID="10" presetClass="entr" presetSubtype="0" fill="hold" nodeType="clickEffect">
                                  <p:stCondLst>
                                    <p:cond delay="0"/>
                                  </p:stCondLst>
                                  <p:childTnLst>
                                    <p:set>
                                      <p:cBhvr>
                                        <p:cTn id="65" dur="1" fill="hold">
                                          <p:stCondLst>
                                            <p:cond delay="0"/>
                                          </p:stCondLst>
                                        </p:cTn>
                                        <p:tgtEl>
                                          <p:spTgt spid="48">
                                            <p:txEl>
                                              <p:pRg st="3" end="3"/>
                                            </p:txEl>
                                          </p:spTgt>
                                        </p:tgtEl>
                                        <p:attrNameLst>
                                          <p:attrName>style.visibility</p:attrName>
                                        </p:attrNameLst>
                                      </p:cBhvr>
                                      <p:to>
                                        <p:strVal val="visible"/>
                                      </p:to>
                                    </p:set>
                                    <p:animEffect transition="in" filter="fade">
                                      <p:cBhvr>
                                        <p:cTn id="66" dur="500"/>
                                        <p:tgtEl>
                                          <p:spTgt spid="48">
                                            <p:txEl>
                                              <p:pRg st="3" end="3"/>
                                            </p:txEl>
                                          </p:spTgt>
                                        </p:tgtEl>
                                      </p:cBhvr>
                                    </p:animEffect>
                                  </p:childTnLst>
                                </p:cTn>
                              </p:par>
                            </p:childTnLst>
                          </p:cTn>
                        </p:par>
                      </p:childTnLst>
                    </p:cTn>
                  </p:par>
                  <p:par>
                    <p:cTn id="67" fill="hold">
                      <p:stCondLst>
                        <p:cond delay="indefinite"/>
                      </p:stCondLst>
                      <p:childTnLst>
                        <p:par>
                          <p:cTn id="68" fill="hold">
                            <p:stCondLst>
                              <p:cond delay="0"/>
                            </p:stCondLst>
                            <p:childTnLst>
                              <p:par>
                                <p:cTn id="69" presetID="10" presetClass="entr" presetSubtype="0" fill="hold" nodeType="clickEffect">
                                  <p:stCondLst>
                                    <p:cond delay="0"/>
                                  </p:stCondLst>
                                  <p:childTnLst>
                                    <p:set>
                                      <p:cBhvr>
                                        <p:cTn id="70" dur="1" fill="hold">
                                          <p:stCondLst>
                                            <p:cond delay="0"/>
                                          </p:stCondLst>
                                        </p:cTn>
                                        <p:tgtEl>
                                          <p:spTgt spid="48">
                                            <p:txEl>
                                              <p:pRg st="4" end="4"/>
                                            </p:txEl>
                                          </p:spTgt>
                                        </p:tgtEl>
                                        <p:attrNameLst>
                                          <p:attrName>style.visibility</p:attrName>
                                        </p:attrNameLst>
                                      </p:cBhvr>
                                      <p:to>
                                        <p:strVal val="visible"/>
                                      </p:to>
                                    </p:set>
                                    <p:animEffect transition="in" filter="fade">
                                      <p:cBhvr>
                                        <p:cTn id="71" dur="500"/>
                                        <p:tgtEl>
                                          <p:spTgt spid="48">
                                            <p:txEl>
                                              <p:pRg st="4" end="4"/>
                                            </p:txEl>
                                          </p:spTgt>
                                        </p:tgtEl>
                                      </p:cBhvr>
                                    </p:animEffect>
                                  </p:childTnLst>
                                </p:cTn>
                              </p:par>
                            </p:childTnLst>
                          </p:cTn>
                        </p:par>
                      </p:childTnLst>
                    </p:cTn>
                  </p:par>
                  <p:par>
                    <p:cTn id="72" fill="hold">
                      <p:stCondLst>
                        <p:cond delay="indefinite"/>
                      </p:stCondLst>
                      <p:childTnLst>
                        <p:par>
                          <p:cTn id="73" fill="hold">
                            <p:stCondLst>
                              <p:cond delay="0"/>
                            </p:stCondLst>
                            <p:childTnLst>
                              <p:par>
                                <p:cTn id="74" presetID="10" presetClass="entr" presetSubtype="0" fill="hold" nodeType="clickEffect">
                                  <p:stCondLst>
                                    <p:cond delay="0"/>
                                  </p:stCondLst>
                                  <p:childTnLst>
                                    <p:set>
                                      <p:cBhvr>
                                        <p:cTn id="75" dur="1" fill="hold">
                                          <p:stCondLst>
                                            <p:cond delay="0"/>
                                          </p:stCondLst>
                                        </p:cTn>
                                        <p:tgtEl>
                                          <p:spTgt spid="48">
                                            <p:txEl>
                                              <p:pRg st="5" end="5"/>
                                            </p:txEl>
                                          </p:spTgt>
                                        </p:tgtEl>
                                        <p:attrNameLst>
                                          <p:attrName>style.visibility</p:attrName>
                                        </p:attrNameLst>
                                      </p:cBhvr>
                                      <p:to>
                                        <p:strVal val="visible"/>
                                      </p:to>
                                    </p:set>
                                    <p:animEffect transition="in" filter="fade">
                                      <p:cBhvr>
                                        <p:cTn id="76" dur="500"/>
                                        <p:tgtEl>
                                          <p:spTgt spid="48">
                                            <p:txEl>
                                              <p:pRg st="5" end="5"/>
                                            </p:txEl>
                                          </p:spTgt>
                                        </p:tgtEl>
                                      </p:cBhvr>
                                    </p:animEffect>
                                  </p:childTnLst>
                                </p:cTn>
                              </p:par>
                            </p:childTnLst>
                          </p:cTn>
                        </p:par>
                      </p:childTnLst>
                    </p:cTn>
                  </p:par>
                  <p:par>
                    <p:cTn id="77" fill="hold">
                      <p:stCondLst>
                        <p:cond delay="indefinite"/>
                      </p:stCondLst>
                      <p:childTnLst>
                        <p:par>
                          <p:cTn id="78" fill="hold">
                            <p:stCondLst>
                              <p:cond delay="0"/>
                            </p:stCondLst>
                            <p:childTnLst>
                              <p:par>
                                <p:cTn id="79" presetID="10" presetClass="entr" presetSubtype="0" fill="hold" nodeType="clickEffect">
                                  <p:stCondLst>
                                    <p:cond delay="0"/>
                                  </p:stCondLst>
                                  <p:childTnLst>
                                    <p:set>
                                      <p:cBhvr>
                                        <p:cTn id="80" dur="1" fill="hold">
                                          <p:stCondLst>
                                            <p:cond delay="0"/>
                                          </p:stCondLst>
                                        </p:cTn>
                                        <p:tgtEl>
                                          <p:spTgt spid="48">
                                            <p:txEl>
                                              <p:pRg st="6" end="6"/>
                                            </p:txEl>
                                          </p:spTgt>
                                        </p:tgtEl>
                                        <p:attrNameLst>
                                          <p:attrName>style.visibility</p:attrName>
                                        </p:attrNameLst>
                                      </p:cBhvr>
                                      <p:to>
                                        <p:strVal val="visible"/>
                                      </p:to>
                                    </p:set>
                                    <p:animEffect transition="in" filter="fade">
                                      <p:cBhvr>
                                        <p:cTn id="81" dur="500"/>
                                        <p:tgtEl>
                                          <p:spTgt spid="48">
                                            <p:txEl>
                                              <p:pRg st="6" end="6"/>
                                            </p:txEl>
                                          </p:spTgt>
                                        </p:tgtEl>
                                      </p:cBhvr>
                                    </p:animEffect>
                                  </p:childTnLst>
                                </p:cTn>
                              </p:par>
                            </p:childTnLst>
                          </p:cTn>
                        </p:par>
                      </p:childTnLst>
                    </p:cTn>
                  </p:par>
                  <p:par>
                    <p:cTn id="82" fill="hold">
                      <p:stCondLst>
                        <p:cond delay="indefinite"/>
                      </p:stCondLst>
                      <p:childTnLst>
                        <p:par>
                          <p:cTn id="83" fill="hold">
                            <p:stCondLst>
                              <p:cond delay="0"/>
                            </p:stCondLst>
                            <p:childTnLst>
                              <p:par>
                                <p:cTn id="84" presetID="10" presetClass="entr" presetSubtype="0" fill="hold" nodeType="clickEffect">
                                  <p:stCondLst>
                                    <p:cond delay="0"/>
                                  </p:stCondLst>
                                  <p:childTnLst>
                                    <p:set>
                                      <p:cBhvr>
                                        <p:cTn id="85" dur="1" fill="hold">
                                          <p:stCondLst>
                                            <p:cond delay="0"/>
                                          </p:stCondLst>
                                        </p:cTn>
                                        <p:tgtEl>
                                          <p:spTgt spid="48">
                                            <p:txEl>
                                              <p:pRg st="7" end="7"/>
                                            </p:txEl>
                                          </p:spTgt>
                                        </p:tgtEl>
                                        <p:attrNameLst>
                                          <p:attrName>style.visibility</p:attrName>
                                        </p:attrNameLst>
                                      </p:cBhvr>
                                      <p:to>
                                        <p:strVal val="visible"/>
                                      </p:to>
                                    </p:set>
                                    <p:animEffect transition="in" filter="fade">
                                      <p:cBhvr>
                                        <p:cTn id="86" dur="500"/>
                                        <p:tgtEl>
                                          <p:spTgt spid="48">
                                            <p:txEl>
                                              <p:pRg st="7" end="7"/>
                                            </p:txEl>
                                          </p:spTgt>
                                        </p:tgtEl>
                                      </p:cBhvr>
                                    </p:animEffect>
                                  </p:childTnLst>
                                </p:cTn>
                              </p:par>
                            </p:childTnLst>
                          </p:cTn>
                        </p:par>
                      </p:childTnLst>
                    </p:cTn>
                  </p:par>
                  <p:par>
                    <p:cTn id="87" fill="hold">
                      <p:stCondLst>
                        <p:cond delay="indefinite"/>
                      </p:stCondLst>
                      <p:childTnLst>
                        <p:par>
                          <p:cTn id="88" fill="hold">
                            <p:stCondLst>
                              <p:cond delay="0"/>
                            </p:stCondLst>
                            <p:childTnLst>
                              <p:par>
                                <p:cTn id="89" presetID="10" presetClass="entr" presetSubtype="0" fill="hold" nodeType="clickEffect">
                                  <p:stCondLst>
                                    <p:cond delay="0"/>
                                  </p:stCondLst>
                                  <p:childTnLst>
                                    <p:set>
                                      <p:cBhvr>
                                        <p:cTn id="90" dur="1" fill="hold">
                                          <p:stCondLst>
                                            <p:cond delay="0"/>
                                          </p:stCondLst>
                                        </p:cTn>
                                        <p:tgtEl>
                                          <p:spTgt spid="48">
                                            <p:txEl>
                                              <p:pRg st="8" end="8"/>
                                            </p:txEl>
                                          </p:spTgt>
                                        </p:tgtEl>
                                        <p:attrNameLst>
                                          <p:attrName>style.visibility</p:attrName>
                                        </p:attrNameLst>
                                      </p:cBhvr>
                                      <p:to>
                                        <p:strVal val="visible"/>
                                      </p:to>
                                    </p:set>
                                    <p:animEffect transition="in" filter="fade">
                                      <p:cBhvr>
                                        <p:cTn id="91" dur="500"/>
                                        <p:tgtEl>
                                          <p:spTgt spid="48">
                                            <p:txEl>
                                              <p:pRg st="8" end="8"/>
                                            </p:txEl>
                                          </p:spTgt>
                                        </p:tgtEl>
                                      </p:cBhvr>
                                    </p:animEffect>
                                  </p:childTnLst>
                                </p:cTn>
                              </p:par>
                            </p:childTnLst>
                          </p:cTn>
                        </p:par>
                      </p:childTnLst>
                    </p:cTn>
                  </p:par>
                  <p:par>
                    <p:cTn id="92" fill="hold">
                      <p:stCondLst>
                        <p:cond delay="indefinite"/>
                      </p:stCondLst>
                      <p:childTnLst>
                        <p:par>
                          <p:cTn id="93" fill="hold">
                            <p:stCondLst>
                              <p:cond delay="0"/>
                            </p:stCondLst>
                            <p:childTnLst>
                              <p:par>
                                <p:cTn id="94" presetID="10" presetClass="entr" presetSubtype="0" fill="hold" nodeType="clickEffect">
                                  <p:stCondLst>
                                    <p:cond delay="0"/>
                                  </p:stCondLst>
                                  <p:childTnLst>
                                    <p:set>
                                      <p:cBhvr>
                                        <p:cTn id="95" dur="1" fill="hold">
                                          <p:stCondLst>
                                            <p:cond delay="0"/>
                                          </p:stCondLst>
                                        </p:cTn>
                                        <p:tgtEl>
                                          <p:spTgt spid="48">
                                            <p:txEl>
                                              <p:pRg st="9" end="9"/>
                                            </p:txEl>
                                          </p:spTgt>
                                        </p:tgtEl>
                                        <p:attrNameLst>
                                          <p:attrName>style.visibility</p:attrName>
                                        </p:attrNameLst>
                                      </p:cBhvr>
                                      <p:to>
                                        <p:strVal val="visible"/>
                                      </p:to>
                                    </p:set>
                                    <p:animEffect transition="in" filter="fade">
                                      <p:cBhvr>
                                        <p:cTn id="96" dur="500"/>
                                        <p:tgtEl>
                                          <p:spTgt spid="48">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16BD4D-D7FD-3A72-8F1B-EF41F1A6520C}"/>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E3A9ED46-F22D-50B8-4A14-7018BBF57985}"/>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1910B1FD-B8BD-D148-FC9D-2DA1CA31CAD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7D8AACA9-1189-FAC3-FDE1-97EDC8FA51B6}"/>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0B364EBE-C2E9-6250-BAFC-2797932EF36A}"/>
              </a:ext>
            </a:extLst>
          </p:cNvPr>
          <p:cNvSpPr txBox="1"/>
          <p:nvPr/>
        </p:nvSpPr>
        <p:spPr>
          <a:xfrm>
            <a:off x="6015900" y="1155361"/>
            <a:ext cx="4551934" cy="914400"/>
          </a:xfrm>
          <a:prstGeom prst="rect">
            <a:avLst/>
          </a:prstGeom>
          <a:solidFill>
            <a:srgbClr val="203E5F"/>
          </a:solidFill>
        </p:spPr>
        <p:txBody>
          <a:bodyPr wrap="square" rtlCol="0" anchor="ctr">
            <a:spAutoFit/>
          </a:bodyPr>
          <a:lstStyle>
            <a:defPPr>
              <a:defRPr lang="en-US"/>
            </a:defPPr>
            <a:lvl1pPr algn="ctr" rtl="1">
              <a:defRPr sz="2800" b="1">
                <a:solidFill>
                  <a:schemeClr val="bg1"/>
                </a:solidFill>
                <a:latin typeface="Alexandria" charset="0"/>
                <a:cs typeface="Alexandria" charset="0"/>
              </a:defRPr>
            </a:lvl1pPr>
          </a:lstStyle>
          <a:p>
            <a:r>
              <a:rPr lang="ar-SA" dirty="0"/>
              <a:t>طريقة التدريس</a:t>
            </a:r>
            <a:endParaRPr lang="en-US" dirty="0"/>
          </a:p>
        </p:txBody>
      </p:sp>
      <p:sp>
        <p:nvSpPr>
          <p:cNvPr id="28" name="Rectangle 27">
            <a:extLst>
              <a:ext uri="{FF2B5EF4-FFF2-40B4-BE49-F238E27FC236}">
                <a16:creationId xmlns:a16="http://schemas.microsoft.com/office/drawing/2014/main" id="{5988163C-AE2D-44DC-62F0-4E1CEDF3470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03205CF4-E563-533A-0840-460828B25AD9}"/>
              </a:ext>
            </a:extLst>
          </p:cNvPr>
          <p:cNvSpPr txBox="1"/>
          <p:nvPr/>
        </p:nvSpPr>
        <p:spPr>
          <a:xfrm>
            <a:off x="2917371" y="2238355"/>
            <a:ext cx="8922577" cy="4610749"/>
          </a:xfrm>
          <a:prstGeom prst="rect">
            <a:avLst/>
          </a:prstGeom>
          <a:noFill/>
        </p:spPr>
        <p:txBody>
          <a:bodyPr wrap="square" rtlCol="0">
            <a:spAutoFit/>
          </a:bodyPr>
          <a:lstStyle/>
          <a:p>
            <a:pPr algn="just" rtl="1">
              <a:lnSpc>
                <a:spcPct val="150000"/>
              </a:lnSpc>
            </a:pPr>
            <a:r>
              <a:rPr lang="ar-SA" sz="2000" b="1" dirty="0">
                <a:solidFill>
                  <a:srgbClr val="203E5F"/>
                </a:solidFill>
                <a:latin typeface="Alexandria" charset="0"/>
                <a:cs typeface="Alexandria" charset="0"/>
              </a:rPr>
              <a:t>يتكون المقرر من </a:t>
            </a:r>
            <a:r>
              <a:rPr lang="ar-SA" sz="2000" b="1" dirty="0">
                <a:solidFill>
                  <a:srgbClr val="AC4140"/>
                </a:solidFill>
                <a:latin typeface="Alexandria" charset="0"/>
                <a:cs typeface="Alexandria" charset="0"/>
              </a:rPr>
              <a:t>(10) محاضرات </a:t>
            </a:r>
            <a:r>
              <a:rPr lang="ar-SA" sz="2000" b="1" dirty="0">
                <a:solidFill>
                  <a:srgbClr val="203E5F"/>
                </a:solidFill>
                <a:latin typeface="Alexandria" charset="0"/>
                <a:cs typeface="Alexandria" charset="0"/>
              </a:rPr>
              <a:t>يتم تدريسها خلال </a:t>
            </a:r>
            <a:r>
              <a:rPr lang="ar-SA" sz="2000" b="1" dirty="0">
                <a:solidFill>
                  <a:srgbClr val="AC4140"/>
                </a:solidFill>
                <a:latin typeface="Alexandria" charset="0"/>
                <a:cs typeface="Alexandria" charset="0"/>
              </a:rPr>
              <a:t>(10) أسابيع </a:t>
            </a:r>
            <a:r>
              <a:rPr lang="ar-SA" sz="2000" b="1" dirty="0">
                <a:solidFill>
                  <a:srgbClr val="203E5F"/>
                </a:solidFill>
                <a:latin typeface="Alexandria" charset="0"/>
                <a:cs typeface="Alexandria" charset="0"/>
              </a:rPr>
              <a:t>دراسية</a:t>
            </a:r>
          </a:p>
          <a:p>
            <a:pPr algn="just" rtl="1">
              <a:lnSpc>
                <a:spcPct val="150000"/>
              </a:lnSpc>
            </a:pPr>
            <a:r>
              <a:rPr lang="ar-SA" sz="2000" dirty="0">
                <a:latin typeface="Alexandria" charset="0"/>
                <a:cs typeface="Alexandria" charset="0"/>
              </a:rPr>
              <a:t> - المحاضرات تشمل موضوعات المقرر والجوانب </a:t>
            </a:r>
            <a:r>
              <a:rPr lang="ar-SA" sz="2000" dirty="0">
                <a:solidFill>
                  <a:srgbClr val="AC4140"/>
                </a:solidFill>
                <a:latin typeface="Alexandria" charset="0"/>
                <a:cs typeface="Alexandria" charset="0"/>
              </a:rPr>
              <a:t>النظرية والتطبيقية </a:t>
            </a:r>
            <a:r>
              <a:rPr lang="ar-SA" sz="2000" dirty="0">
                <a:latin typeface="Alexandria" charset="0"/>
                <a:cs typeface="Alexandria" charset="0"/>
              </a:rPr>
              <a:t>معاً.</a:t>
            </a:r>
          </a:p>
          <a:p>
            <a:pPr algn="just" rtl="1">
              <a:lnSpc>
                <a:spcPct val="150000"/>
              </a:lnSpc>
            </a:pPr>
            <a:r>
              <a:rPr lang="ar-SA" sz="2000" dirty="0">
                <a:latin typeface="Alexandria" charset="0"/>
                <a:cs typeface="Alexandria" charset="0"/>
              </a:rPr>
              <a:t> - تنشر المحاضرات المسجلة على </a:t>
            </a:r>
            <a:r>
              <a:rPr lang="ar-SA" sz="2000" dirty="0">
                <a:solidFill>
                  <a:srgbClr val="AC4140"/>
                </a:solidFill>
                <a:latin typeface="Alexandria" charset="0"/>
                <a:cs typeface="Alexandria" charset="0"/>
              </a:rPr>
              <a:t>منصة الجامعة</a:t>
            </a:r>
            <a:r>
              <a:rPr lang="ar-SA" sz="2000" dirty="0">
                <a:latin typeface="Alexandria" charset="0"/>
                <a:cs typeface="Alexandria" charset="0"/>
              </a:rPr>
              <a:t>.</a:t>
            </a:r>
          </a:p>
          <a:p>
            <a:pPr algn="just" rtl="1">
              <a:lnSpc>
                <a:spcPct val="150000"/>
              </a:lnSpc>
            </a:pPr>
            <a:r>
              <a:rPr lang="ar-SA" sz="2000" dirty="0">
                <a:latin typeface="Alexandria" charset="0"/>
                <a:cs typeface="Alexandria" charset="0"/>
              </a:rPr>
              <a:t> - نشر المحاضرات بشكل أسبوعي (يوم السبت من كل أسبوع).</a:t>
            </a:r>
          </a:p>
          <a:p>
            <a:pPr algn="just" rtl="1">
              <a:lnSpc>
                <a:spcPct val="150000"/>
              </a:lnSpc>
            </a:pPr>
            <a:r>
              <a:rPr lang="ar-SA" sz="1100" dirty="0">
                <a:latin typeface="Alexandria" charset="0"/>
                <a:cs typeface="Alexandria" charset="0"/>
              </a:rPr>
              <a:t>     </a:t>
            </a:r>
            <a:r>
              <a:rPr lang="ar-SA" sz="600" dirty="0">
                <a:latin typeface="Alexandria" charset="0"/>
                <a:cs typeface="Alexandria" charset="0"/>
              </a:rPr>
              <a:t>    </a:t>
            </a:r>
            <a:r>
              <a:rPr lang="ar-SA" sz="1000" dirty="0">
                <a:latin typeface="Alexandria" charset="0"/>
                <a:cs typeface="Alexandria" charset="0"/>
              </a:rPr>
              <a:t> </a:t>
            </a:r>
          </a:p>
          <a:p>
            <a:pPr algn="just" rtl="1">
              <a:lnSpc>
                <a:spcPct val="150000"/>
              </a:lnSpc>
            </a:pPr>
            <a:r>
              <a:rPr lang="ar-SA" sz="2000" b="1" dirty="0">
                <a:solidFill>
                  <a:srgbClr val="203E5F"/>
                </a:solidFill>
                <a:latin typeface="Alexandria" charset="0"/>
                <a:cs typeface="Alexandria" charset="0"/>
              </a:rPr>
              <a:t>الأنشطة التدريسية (حلقات النقاش الأسبوعية)</a:t>
            </a:r>
          </a:p>
          <a:p>
            <a:pPr algn="just" rtl="1">
              <a:lnSpc>
                <a:spcPct val="150000"/>
              </a:lnSpc>
            </a:pPr>
            <a:r>
              <a:rPr lang="ar-SA" sz="2000" dirty="0">
                <a:latin typeface="Alexandria" charset="0"/>
                <a:cs typeface="Alexandria" charset="0"/>
              </a:rPr>
              <a:t> - عقد </a:t>
            </a:r>
            <a:r>
              <a:rPr lang="ar-SA" sz="2000" dirty="0">
                <a:solidFill>
                  <a:srgbClr val="AC4140"/>
                </a:solidFill>
                <a:latin typeface="Alexandria" charset="0"/>
                <a:cs typeface="Alexandria" charset="0"/>
              </a:rPr>
              <a:t>حلقة نقاش أسبوعية </a:t>
            </a:r>
            <a:r>
              <a:rPr lang="ar-SA" sz="2000" dirty="0">
                <a:latin typeface="Alexandria" charset="0"/>
                <a:cs typeface="Alexandria" charset="0"/>
              </a:rPr>
              <a:t>بحسب الجدول المعلن من إدارة الكلية.</a:t>
            </a:r>
          </a:p>
          <a:p>
            <a:pPr algn="just" rtl="1">
              <a:lnSpc>
                <a:spcPct val="150000"/>
              </a:lnSpc>
            </a:pPr>
            <a:r>
              <a:rPr lang="ar-SA" sz="2000" dirty="0">
                <a:latin typeface="Alexandria" charset="0"/>
                <a:cs typeface="Alexandria" charset="0"/>
              </a:rPr>
              <a:t> - تكون حلقة النقاش فرصة للطلاب </a:t>
            </a:r>
            <a:r>
              <a:rPr lang="ar-SA" sz="2000" dirty="0">
                <a:solidFill>
                  <a:srgbClr val="AC4140"/>
                </a:solidFill>
                <a:latin typeface="Alexandria" charset="0"/>
                <a:cs typeface="Alexandria" charset="0"/>
              </a:rPr>
              <a:t>لطرح الأسئلة والاستفسارات </a:t>
            </a:r>
            <a:r>
              <a:rPr lang="ar-SA" sz="2000" dirty="0">
                <a:latin typeface="Alexandria" charset="0"/>
                <a:cs typeface="Alexandria" charset="0"/>
              </a:rPr>
              <a:t>حول المقرر.</a:t>
            </a:r>
          </a:p>
          <a:p>
            <a:pPr algn="just" rtl="1">
              <a:lnSpc>
                <a:spcPct val="150000"/>
              </a:lnSpc>
            </a:pPr>
            <a:r>
              <a:rPr lang="ar-SA" sz="2000" dirty="0">
                <a:latin typeface="Alexandria" charset="0"/>
                <a:cs typeface="Alexandria" charset="0"/>
              </a:rPr>
              <a:t> - حلقة النقاش يحضرها عضو هيئة التدريس ومدير المقرر والطلاب.</a:t>
            </a:r>
          </a:p>
          <a:p>
            <a:pPr algn="just" rtl="1">
              <a:lnSpc>
                <a:spcPct val="150000"/>
              </a:lnSpc>
            </a:pPr>
            <a:r>
              <a:rPr lang="ar-SA" sz="2000" dirty="0">
                <a:latin typeface="Alexandria" charset="0"/>
                <a:cs typeface="Alexandria" charset="0"/>
              </a:rPr>
              <a:t> - الفترة الزمنية لحلقة النقاش </a:t>
            </a:r>
            <a:r>
              <a:rPr lang="ar-SA" sz="2000" dirty="0">
                <a:solidFill>
                  <a:srgbClr val="AC4140"/>
                </a:solidFill>
                <a:latin typeface="Alexandria" charset="0"/>
                <a:cs typeface="Alexandria" charset="0"/>
              </a:rPr>
              <a:t>ساعة واحدة فقط </a:t>
            </a:r>
            <a:r>
              <a:rPr lang="ar-SA" sz="2000" dirty="0">
                <a:latin typeface="Alexandria" charset="0"/>
                <a:cs typeface="Alexandria" charset="0"/>
              </a:rPr>
              <a:t>كل أسبوع.</a:t>
            </a:r>
          </a:p>
        </p:txBody>
      </p:sp>
      <p:grpSp>
        <p:nvGrpSpPr>
          <p:cNvPr id="4" name="Group 3">
            <a:extLst>
              <a:ext uri="{FF2B5EF4-FFF2-40B4-BE49-F238E27FC236}">
                <a16:creationId xmlns:a16="http://schemas.microsoft.com/office/drawing/2014/main" id="{7A9CBDB1-D433-AF16-6FB1-1A8F03CDA2B8}"/>
              </a:ext>
            </a:extLst>
          </p:cNvPr>
          <p:cNvGrpSpPr/>
          <p:nvPr/>
        </p:nvGrpSpPr>
        <p:grpSpPr>
          <a:xfrm>
            <a:off x="10649348" y="1118335"/>
            <a:ext cx="1190600" cy="988453"/>
            <a:chOff x="3386537" y="1335074"/>
            <a:chExt cx="1190600" cy="988453"/>
          </a:xfrm>
        </p:grpSpPr>
        <p:sp>
          <p:nvSpPr>
            <p:cNvPr id="32" name="Rectangle 31">
              <a:extLst>
                <a:ext uri="{FF2B5EF4-FFF2-40B4-BE49-F238E27FC236}">
                  <a16:creationId xmlns:a16="http://schemas.microsoft.com/office/drawing/2014/main" id="{B517239B-B7B4-D67D-F83C-1E99B79B1261}"/>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FB1D7303-DE58-6301-C25F-9E3F5DBB7C3A}"/>
                </a:ext>
              </a:extLst>
            </p:cNvPr>
            <p:cNvSpPr txBox="1"/>
            <p:nvPr/>
          </p:nvSpPr>
          <p:spPr>
            <a:xfrm>
              <a:off x="3549566" y="1480282"/>
              <a:ext cx="819100" cy="646331"/>
            </a:xfrm>
            <a:prstGeom prst="rect">
              <a:avLst/>
            </a:prstGeom>
            <a:noFill/>
          </p:spPr>
          <p:txBody>
            <a:bodyPr wrap="square" rtlCol="0">
              <a:spAutoFit/>
            </a:bodyPr>
            <a:lstStyle/>
            <a:p>
              <a:pPr algn="ctr" rtl="1"/>
              <a:r>
                <a:rPr lang="ar-SA" sz="3600" b="1" dirty="0">
                  <a:solidFill>
                    <a:schemeClr val="bg1"/>
                  </a:solidFill>
                  <a:latin typeface="Alexandria" charset="0"/>
                  <a:cs typeface="Alexandria" charset="0"/>
                </a:rPr>
                <a:t>04</a:t>
              </a:r>
              <a:endParaRPr lang="en-US" sz="3600" b="1" dirty="0">
                <a:solidFill>
                  <a:schemeClr val="bg1"/>
                </a:solidFill>
                <a:latin typeface="Alexandria" charset="0"/>
                <a:cs typeface="Alexandria" charset="0"/>
              </a:endParaRPr>
            </a:p>
          </p:txBody>
        </p:sp>
      </p:grpSp>
      <p:pic>
        <p:nvPicPr>
          <p:cNvPr id="6" name="Graphic 21">
            <a:extLst>
              <a:ext uri="{FF2B5EF4-FFF2-40B4-BE49-F238E27FC236}">
                <a16:creationId xmlns:a16="http://schemas.microsoft.com/office/drawing/2014/main" id="{F68EEE13-E30E-3E1E-6D44-975E24AABC7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9067948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fade">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1">
                                            <p:txEl>
                                              <p:pRg st="0" end="0"/>
                                            </p:txEl>
                                          </p:spTgt>
                                        </p:tgtEl>
                                        <p:attrNameLst>
                                          <p:attrName>style.visibility</p:attrName>
                                        </p:attrNameLst>
                                      </p:cBhvr>
                                      <p:to>
                                        <p:strVal val="visible"/>
                                      </p:to>
                                    </p:set>
                                    <p:animEffect transition="in" filter="fade">
                                      <p:cBhvr>
                                        <p:cTn id="17" dur="500"/>
                                        <p:tgtEl>
                                          <p:spTgt spid="31">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nodeType="clickEffect">
                                  <p:stCondLst>
                                    <p:cond delay="0"/>
                                  </p:stCondLst>
                                  <p:childTnLst>
                                    <p:set>
                                      <p:cBhvr>
                                        <p:cTn id="21" dur="1" fill="hold">
                                          <p:stCondLst>
                                            <p:cond delay="0"/>
                                          </p:stCondLst>
                                        </p:cTn>
                                        <p:tgtEl>
                                          <p:spTgt spid="31">
                                            <p:txEl>
                                              <p:pRg st="1" end="1"/>
                                            </p:txEl>
                                          </p:spTgt>
                                        </p:tgtEl>
                                        <p:attrNameLst>
                                          <p:attrName>style.visibility</p:attrName>
                                        </p:attrNameLst>
                                      </p:cBhvr>
                                      <p:to>
                                        <p:strVal val="visible"/>
                                      </p:to>
                                    </p:set>
                                    <p:animEffect transition="in" filter="fade">
                                      <p:cBhvr>
                                        <p:cTn id="22" dur="1000"/>
                                        <p:tgtEl>
                                          <p:spTgt spid="31">
                                            <p:txEl>
                                              <p:pRg st="1" end="1"/>
                                            </p:txEl>
                                          </p:spTgt>
                                        </p:tgtEl>
                                      </p:cBhvr>
                                    </p:animEffect>
                                    <p:anim calcmode="lin" valueType="num">
                                      <p:cBhvr>
                                        <p:cTn id="23" dur="1000" fill="hold"/>
                                        <p:tgtEl>
                                          <p:spTgt spid="31">
                                            <p:txEl>
                                              <p:pRg st="1" end="1"/>
                                            </p:txEl>
                                          </p:spTgt>
                                        </p:tgtEl>
                                        <p:attrNameLst>
                                          <p:attrName>ppt_x</p:attrName>
                                        </p:attrNameLst>
                                      </p:cBhvr>
                                      <p:tavLst>
                                        <p:tav tm="0">
                                          <p:val>
                                            <p:strVal val="#ppt_x"/>
                                          </p:val>
                                        </p:tav>
                                        <p:tav tm="100000">
                                          <p:val>
                                            <p:strVal val="#ppt_x"/>
                                          </p:val>
                                        </p:tav>
                                      </p:tavLst>
                                    </p:anim>
                                    <p:anim calcmode="lin" valueType="num">
                                      <p:cBhvr>
                                        <p:cTn id="24" dur="1000" fill="hold"/>
                                        <p:tgtEl>
                                          <p:spTgt spid="31">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nodeType="clickEffect">
                                  <p:stCondLst>
                                    <p:cond delay="0"/>
                                  </p:stCondLst>
                                  <p:childTnLst>
                                    <p:set>
                                      <p:cBhvr>
                                        <p:cTn id="28" dur="1" fill="hold">
                                          <p:stCondLst>
                                            <p:cond delay="0"/>
                                          </p:stCondLst>
                                        </p:cTn>
                                        <p:tgtEl>
                                          <p:spTgt spid="31">
                                            <p:txEl>
                                              <p:pRg st="2" end="2"/>
                                            </p:txEl>
                                          </p:spTgt>
                                        </p:tgtEl>
                                        <p:attrNameLst>
                                          <p:attrName>style.visibility</p:attrName>
                                        </p:attrNameLst>
                                      </p:cBhvr>
                                      <p:to>
                                        <p:strVal val="visible"/>
                                      </p:to>
                                    </p:set>
                                    <p:animEffect transition="in" filter="fade">
                                      <p:cBhvr>
                                        <p:cTn id="29" dur="1000"/>
                                        <p:tgtEl>
                                          <p:spTgt spid="31">
                                            <p:txEl>
                                              <p:pRg st="2" end="2"/>
                                            </p:txEl>
                                          </p:spTgt>
                                        </p:tgtEl>
                                      </p:cBhvr>
                                    </p:animEffect>
                                    <p:anim calcmode="lin" valueType="num">
                                      <p:cBhvr>
                                        <p:cTn id="30" dur="1000" fill="hold"/>
                                        <p:tgtEl>
                                          <p:spTgt spid="31">
                                            <p:txEl>
                                              <p:pRg st="2" end="2"/>
                                            </p:txEl>
                                          </p:spTgt>
                                        </p:tgtEl>
                                        <p:attrNameLst>
                                          <p:attrName>ppt_x</p:attrName>
                                        </p:attrNameLst>
                                      </p:cBhvr>
                                      <p:tavLst>
                                        <p:tav tm="0">
                                          <p:val>
                                            <p:strVal val="#ppt_x"/>
                                          </p:val>
                                        </p:tav>
                                        <p:tav tm="100000">
                                          <p:val>
                                            <p:strVal val="#ppt_x"/>
                                          </p:val>
                                        </p:tav>
                                      </p:tavLst>
                                    </p:anim>
                                    <p:anim calcmode="lin" valueType="num">
                                      <p:cBhvr>
                                        <p:cTn id="31" dur="1000" fill="hold"/>
                                        <p:tgtEl>
                                          <p:spTgt spid="31">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nodeType="clickEffect">
                                  <p:stCondLst>
                                    <p:cond delay="0"/>
                                  </p:stCondLst>
                                  <p:childTnLst>
                                    <p:set>
                                      <p:cBhvr>
                                        <p:cTn id="35" dur="1" fill="hold">
                                          <p:stCondLst>
                                            <p:cond delay="0"/>
                                          </p:stCondLst>
                                        </p:cTn>
                                        <p:tgtEl>
                                          <p:spTgt spid="31">
                                            <p:txEl>
                                              <p:pRg st="3" end="3"/>
                                            </p:txEl>
                                          </p:spTgt>
                                        </p:tgtEl>
                                        <p:attrNameLst>
                                          <p:attrName>style.visibility</p:attrName>
                                        </p:attrNameLst>
                                      </p:cBhvr>
                                      <p:to>
                                        <p:strVal val="visible"/>
                                      </p:to>
                                    </p:set>
                                    <p:animEffect transition="in" filter="fade">
                                      <p:cBhvr>
                                        <p:cTn id="36" dur="1000"/>
                                        <p:tgtEl>
                                          <p:spTgt spid="31">
                                            <p:txEl>
                                              <p:pRg st="3" end="3"/>
                                            </p:txEl>
                                          </p:spTgt>
                                        </p:tgtEl>
                                      </p:cBhvr>
                                    </p:animEffect>
                                    <p:anim calcmode="lin" valueType="num">
                                      <p:cBhvr>
                                        <p:cTn id="37" dur="1000" fill="hold"/>
                                        <p:tgtEl>
                                          <p:spTgt spid="31">
                                            <p:txEl>
                                              <p:pRg st="3" end="3"/>
                                            </p:txEl>
                                          </p:spTgt>
                                        </p:tgtEl>
                                        <p:attrNameLst>
                                          <p:attrName>ppt_x</p:attrName>
                                        </p:attrNameLst>
                                      </p:cBhvr>
                                      <p:tavLst>
                                        <p:tav tm="0">
                                          <p:val>
                                            <p:strVal val="#ppt_x"/>
                                          </p:val>
                                        </p:tav>
                                        <p:tav tm="100000">
                                          <p:val>
                                            <p:strVal val="#ppt_x"/>
                                          </p:val>
                                        </p:tav>
                                      </p:tavLst>
                                    </p:anim>
                                    <p:anim calcmode="lin" valueType="num">
                                      <p:cBhvr>
                                        <p:cTn id="38" dur="1000" fill="hold"/>
                                        <p:tgtEl>
                                          <p:spTgt spid="31">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nodeType="clickEffect">
                                  <p:stCondLst>
                                    <p:cond delay="0"/>
                                  </p:stCondLst>
                                  <p:childTnLst>
                                    <p:set>
                                      <p:cBhvr>
                                        <p:cTn id="42" dur="1" fill="hold">
                                          <p:stCondLst>
                                            <p:cond delay="0"/>
                                          </p:stCondLst>
                                        </p:cTn>
                                        <p:tgtEl>
                                          <p:spTgt spid="31">
                                            <p:txEl>
                                              <p:pRg st="4" end="4"/>
                                            </p:txEl>
                                          </p:spTgt>
                                        </p:tgtEl>
                                        <p:attrNameLst>
                                          <p:attrName>style.visibility</p:attrName>
                                        </p:attrNameLst>
                                      </p:cBhvr>
                                      <p:to>
                                        <p:strVal val="visible"/>
                                      </p:to>
                                    </p:set>
                                    <p:animEffect transition="in" filter="fade">
                                      <p:cBhvr>
                                        <p:cTn id="43" dur="1000"/>
                                        <p:tgtEl>
                                          <p:spTgt spid="31">
                                            <p:txEl>
                                              <p:pRg st="4" end="4"/>
                                            </p:txEl>
                                          </p:spTgt>
                                        </p:tgtEl>
                                      </p:cBhvr>
                                    </p:animEffect>
                                    <p:anim calcmode="lin" valueType="num">
                                      <p:cBhvr>
                                        <p:cTn id="44" dur="1000" fill="hold"/>
                                        <p:tgtEl>
                                          <p:spTgt spid="31">
                                            <p:txEl>
                                              <p:pRg st="4" end="4"/>
                                            </p:txEl>
                                          </p:spTgt>
                                        </p:tgtEl>
                                        <p:attrNameLst>
                                          <p:attrName>ppt_x</p:attrName>
                                        </p:attrNameLst>
                                      </p:cBhvr>
                                      <p:tavLst>
                                        <p:tav tm="0">
                                          <p:val>
                                            <p:strVal val="#ppt_x"/>
                                          </p:val>
                                        </p:tav>
                                        <p:tav tm="100000">
                                          <p:val>
                                            <p:strVal val="#ppt_x"/>
                                          </p:val>
                                        </p:tav>
                                      </p:tavLst>
                                    </p:anim>
                                    <p:anim calcmode="lin" valueType="num">
                                      <p:cBhvr>
                                        <p:cTn id="45" dur="1000" fill="hold"/>
                                        <p:tgtEl>
                                          <p:spTgt spid="31">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42" presetClass="entr" presetSubtype="0" fill="hold" nodeType="clickEffect">
                                  <p:stCondLst>
                                    <p:cond delay="0"/>
                                  </p:stCondLst>
                                  <p:childTnLst>
                                    <p:set>
                                      <p:cBhvr>
                                        <p:cTn id="49" dur="1" fill="hold">
                                          <p:stCondLst>
                                            <p:cond delay="0"/>
                                          </p:stCondLst>
                                        </p:cTn>
                                        <p:tgtEl>
                                          <p:spTgt spid="31">
                                            <p:txEl>
                                              <p:pRg st="5" end="5"/>
                                            </p:txEl>
                                          </p:spTgt>
                                        </p:tgtEl>
                                        <p:attrNameLst>
                                          <p:attrName>style.visibility</p:attrName>
                                        </p:attrNameLst>
                                      </p:cBhvr>
                                      <p:to>
                                        <p:strVal val="visible"/>
                                      </p:to>
                                    </p:set>
                                    <p:animEffect transition="in" filter="fade">
                                      <p:cBhvr>
                                        <p:cTn id="50" dur="1000"/>
                                        <p:tgtEl>
                                          <p:spTgt spid="31">
                                            <p:txEl>
                                              <p:pRg st="5" end="5"/>
                                            </p:txEl>
                                          </p:spTgt>
                                        </p:tgtEl>
                                      </p:cBhvr>
                                    </p:animEffect>
                                    <p:anim calcmode="lin" valueType="num">
                                      <p:cBhvr>
                                        <p:cTn id="51" dur="1000" fill="hold"/>
                                        <p:tgtEl>
                                          <p:spTgt spid="31">
                                            <p:txEl>
                                              <p:pRg st="5" end="5"/>
                                            </p:txEl>
                                          </p:spTgt>
                                        </p:tgtEl>
                                        <p:attrNameLst>
                                          <p:attrName>ppt_x</p:attrName>
                                        </p:attrNameLst>
                                      </p:cBhvr>
                                      <p:tavLst>
                                        <p:tav tm="0">
                                          <p:val>
                                            <p:strVal val="#ppt_x"/>
                                          </p:val>
                                        </p:tav>
                                        <p:tav tm="100000">
                                          <p:val>
                                            <p:strVal val="#ppt_x"/>
                                          </p:val>
                                        </p:tav>
                                      </p:tavLst>
                                    </p:anim>
                                    <p:anim calcmode="lin" valueType="num">
                                      <p:cBhvr>
                                        <p:cTn id="52" dur="1000" fill="hold"/>
                                        <p:tgtEl>
                                          <p:spTgt spid="31">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42" presetClass="entr" presetSubtype="0" fill="hold" nodeType="clickEffect">
                                  <p:stCondLst>
                                    <p:cond delay="0"/>
                                  </p:stCondLst>
                                  <p:childTnLst>
                                    <p:set>
                                      <p:cBhvr>
                                        <p:cTn id="56" dur="1" fill="hold">
                                          <p:stCondLst>
                                            <p:cond delay="0"/>
                                          </p:stCondLst>
                                        </p:cTn>
                                        <p:tgtEl>
                                          <p:spTgt spid="31">
                                            <p:txEl>
                                              <p:pRg st="6" end="6"/>
                                            </p:txEl>
                                          </p:spTgt>
                                        </p:tgtEl>
                                        <p:attrNameLst>
                                          <p:attrName>style.visibility</p:attrName>
                                        </p:attrNameLst>
                                      </p:cBhvr>
                                      <p:to>
                                        <p:strVal val="visible"/>
                                      </p:to>
                                    </p:set>
                                    <p:animEffect transition="in" filter="fade">
                                      <p:cBhvr>
                                        <p:cTn id="57" dur="1000"/>
                                        <p:tgtEl>
                                          <p:spTgt spid="31">
                                            <p:txEl>
                                              <p:pRg st="6" end="6"/>
                                            </p:txEl>
                                          </p:spTgt>
                                        </p:tgtEl>
                                      </p:cBhvr>
                                    </p:animEffect>
                                    <p:anim calcmode="lin" valueType="num">
                                      <p:cBhvr>
                                        <p:cTn id="58" dur="1000" fill="hold"/>
                                        <p:tgtEl>
                                          <p:spTgt spid="31">
                                            <p:txEl>
                                              <p:pRg st="6" end="6"/>
                                            </p:txEl>
                                          </p:spTgt>
                                        </p:tgtEl>
                                        <p:attrNameLst>
                                          <p:attrName>ppt_x</p:attrName>
                                        </p:attrNameLst>
                                      </p:cBhvr>
                                      <p:tavLst>
                                        <p:tav tm="0">
                                          <p:val>
                                            <p:strVal val="#ppt_x"/>
                                          </p:val>
                                        </p:tav>
                                        <p:tav tm="100000">
                                          <p:val>
                                            <p:strVal val="#ppt_x"/>
                                          </p:val>
                                        </p:tav>
                                      </p:tavLst>
                                    </p:anim>
                                    <p:anim calcmode="lin" valueType="num">
                                      <p:cBhvr>
                                        <p:cTn id="59" dur="1000" fill="hold"/>
                                        <p:tgtEl>
                                          <p:spTgt spid="31">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60" fill="hold">
                      <p:stCondLst>
                        <p:cond delay="indefinite"/>
                      </p:stCondLst>
                      <p:childTnLst>
                        <p:par>
                          <p:cTn id="61" fill="hold">
                            <p:stCondLst>
                              <p:cond delay="0"/>
                            </p:stCondLst>
                            <p:childTnLst>
                              <p:par>
                                <p:cTn id="62" presetID="42" presetClass="entr" presetSubtype="0" fill="hold" nodeType="clickEffect">
                                  <p:stCondLst>
                                    <p:cond delay="0"/>
                                  </p:stCondLst>
                                  <p:childTnLst>
                                    <p:set>
                                      <p:cBhvr>
                                        <p:cTn id="63" dur="1" fill="hold">
                                          <p:stCondLst>
                                            <p:cond delay="0"/>
                                          </p:stCondLst>
                                        </p:cTn>
                                        <p:tgtEl>
                                          <p:spTgt spid="31">
                                            <p:txEl>
                                              <p:pRg st="7" end="7"/>
                                            </p:txEl>
                                          </p:spTgt>
                                        </p:tgtEl>
                                        <p:attrNameLst>
                                          <p:attrName>style.visibility</p:attrName>
                                        </p:attrNameLst>
                                      </p:cBhvr>
                                      <p:to>
                                        <p:strVal val="visible"/>
                                      </p:to>
                                    </p:set>
                                    <p:animEffect transition="in" filter="fade">
                                      <p:cBhvr>
                                        <p:cTn id="64" dur="1000"/>
                                        <p:tgtEl>
                                          <p:spTgt spid="31">
                                            <p:txEl>
                                              <p:pRg st="7" end="7"/>
                                            </p:txEl>
                                          </p:spTgt>
                                        </p:tgtEl>
                                      </p:cBhvr>
                                    </p:animEffect>
                                    <p:anim calcmode="lin" valueType="num">
                                      <p:cBhvr>
                                        <p:cTn id="65" dur="1000" fill="hold"/>
                                        <p:tgtEl>
                                          <p:spTgt spid="31">
                                            <p:txEl>
                                              <p:pRg st="7" end="7"/>
                                            </p:txEl>
                                          </p:spTgt>
                                        </p:tgtEl>
                                        <p:attrNameLst>
                                          <p:attrName>ppt_x</p:attrName>
                                        </p:attrNameLst>
                                      </p:cBhvr>
                                      <p:tavLst>
                                        <p:tav tm="0">
                                          <p:val>
                                            <p:strVal val="#ppt_x"/>
                                          </p:val>
                                        </p:tav>
                                        <p:tav tm="100000">
                                          <p:val>
                                            <p:strVal val="#ppt_x"/>
                                          </p:val>
                                        </p:tav>
                                      </p:tavLst>
                                    </p:anim>
                                    <p:anim calcmode="lin" valueType="num">
                                      <p:cBhvr>
                                        <p:cTn id="66" dur="1000" fill="hold"/>
                                        <p:tgtEl>
                                          <p:spTgt spid="31">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42" presetClass="entr" presetSubtype="0" fill="hold" nodeType="clickEffect">
                                  <p:stCondLst>
                                    <p:cond delay="0"/>
                                  </p:stCondLst>
                                  <p:childTnLst>
                                    <p:set>
                                      <p:cBhvr>
                                        <p:cTn id="70" dur="1" fill="hold">
                                          <p:stCondLst>
                                            <p:cond delay="0"/>
                                          </p:stCondLst>
                                        </p:cTn>
                                        <p:tgtEl>
                                          <p:spTgt spid="31">
                                            <p:txEl>
                                              <p:pRg st="8" end="8"/>
                                            </p:txEl>
                                          </p:spTgt>
                                        </p:tgtEl>
                                        <p:attrNameLst>
                                          <p:attrName>style.visibility</p:attrName>
                                        </p:attrNameLst>
                                      </p:cBhvr>
                                      <p:to>
                                        <p:strVal val="visible"/>
                                      </p:to>
                                    </p:set>
                                    <p:animEffect transition="in" filter="fade">
                                      <p:cBhvr>
                                        <p:cTn id="71" dur="1000"/>
                                        <p:tgtEl>
                                          <p:spTgt spid="31">
                                            <p:txEl>
                                              <p:pRg st="8" end="8"/>
                                            </p:txEl>
                                          </p:spTgt>
                                        </p:tgtEl>
                                      </p:cBhvr>
                                    </p:animEffect>
                                    <p:anim calcmode="lin" valueType="num">
                                      <p:cBhvr>
                                        <p:cTn id="72" dur="1000" fill="hold"/>
                                        <p:tgtEl>
                                          <p:spTgt spid="31">
                                            <p:txEl>
                                              <p:pRg st="8" end="8"/>
                                            </p:txEl>
                                          </p:spTgt>
                                        </p:tgtEl>
                                        <p:attrNameLst>
                                          <p:attrName>ppt_x</p:attrName>
                                        </p:attrNameLst>
                                      </p:cBhvr>
                                      <p:tavLst>
                                        <p:tav tm="0">
                                          <p:val>
                                            <p:strVal val="#ppt_x"/>
                                          </p:val>
                                        </p:tav>
                                        <p:tav tm="100000">
                                          <p:val>
                                            <p:strVal val="#ppt_x"/>
                                          </p:val>
                                        </p:tav>
                                      </p:tavLst>
                                    </p:anim>
                                    <p:anim calcmode="lin" valueType="num">
                                      <p:cBhvr>
                                        <p:cTn id="73" dur="1000" fill="hold"/>
                                        <p:tgtEl>
                                          <p:spTgt spid="31">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74" fill="hold">
                      <p:stCondLst>
                        <p:cond delay="indefinite"/>
                      </p:stCondLst>
                      <p:childTnLst>
                        <p:par>
                          <p:cTn id="75" fill="hold">
                            <p:stCondLst>
                              <p:cond delay="0"/>
                            </p:stCondLst>
                            <p:childTnLst>
                              <p:par>
                                <p:cTn id="76" presetID="42" presetClass="entr" presetSubtype="0" fill="hold" nodeType="clickEffect">
                                  <p:stCondLst>
                                    <p:cond delay="0"/>
                                  </p:stCondLst>
                                  <p:childTnLst>
                                    <p:set>
                                      <p:cBhvr>
                                        <p:cTn id="77" dur="1" fill="hold">
                                          <p:stCondLst>
                                            <p:cond delay="0"/>
                                          </p:stCondLst>
                                        </p:cTn>
                                        <p:tgtEl>
                                          <p:spTgt spid="31">
                                            <p:txEl>
                                              <p:pRg st="9" end="9"/>
                                            </p:txEl>
                                          </p:spTgt>
                                        </p:tgtEl>
                                        <p:attrNameLst>
                                          <p:attrName>style.visibility</p:attrName>
                                        </p:attrNameLst>
                                      </p:cBhvr>
                                      <p:to>
                                        <p:strVal val="visible"/>
                                      </p:to>
                                    </p:set>
                                    <p:animEffect transition="in" filter="fade">
                                      <p:cBhvr>
                                        <p:cTn id="78" dur="1000"/>
                                        <p:tgtEl>
                                          <p:spTgt spid="31">
                                            <p:txEl>
                                              <p:pRg st="9" end="9"/>
                                            </p:txEl>
                                          </p:spTgt>
                                        </p:tgtEl>
                                      </p:cBhvr>
                                    </p:animEffect>
                                    <p:anim calcmode="lin" valueType="num">
                                      <p:cBhvr>
                                        <p:cTn id="79" dur="1000" fill="hold"/>
                                        <p:tgtEl>
                                          <p:spTgt spid="31">
                                            <p:txEl>
                                              <p:pRg st="9" end="9"/>
                                            </p:txEl>
                                          </p:spTgt>
                                        </p:tgtEl>
                                        <p:attrNameLst>
                                          <p:attrName>ppt_x</p:attrName>
                                        </p:attrNameLst>
                                      </p:cBhvr>
                                      <p:tavLst>
                                        <p:tav tm="0">
                                          <p:val>
                                            <p:strVal val="#ppt_x"/>
                                          </p:val>
                                        </p:tav>
                                        <p:tav tm="100000">
                                          <p:val>
                                            <p:strVal val="#ppt_x"/>
                                          </p:val>
                                        </p:tav>
                                      </p:tavLst>
                                    </p:anim>
                                    <p:anim calcmode="lin" valueType="num">
                                      <p:cBhvr>
                                        <p:cTn id="80" dur="1000" fill="hold"/>
                                        <p:tgtEl>
                                          <p:spTgt spid="31">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C268C4-B290-85AE-DD6C-914E877DB4FB}"/>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1BF9D9E-222A-D3E3-C5A2-D6F5EBA1AF0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118D9AB2-873C-DA67-549A-B3080660360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8AD28701-44C2-9CD2-815C-B980A92C241E}"/>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7C07B5DF-ACFB-B06B-3E97-3BD2AC66E7D2}"/>
              </a:ext>
            </a:extLst>
          </p:cNvPr>
          <p:cNvSpPr txBox="1">
            <a:spLocks/>
          </p:cNvSpPr>
          <p:nvPr/>
        </p:nvSpPr>
        <p:spPr>
          <a:xfrm>
            <a:off x="5734872" y="1164054"/>
            <a:ext cx="4869034" cy="914400"/>
          </a:xfrm>
          <a:prstGeom prst="rect">
            <a:avLst/>
          </a:prstGeom>
          <a:solidFill>
            <a:srgbClr val="203E5F"/>
          </a:solidFill>
        </p:spPr>
        <p:txBody>
          <a:bodyPr wrap="square" rtlCol="0" anchor="ctr">
            <a:spAutoFit/>
          </a:bodyPr>
          <a:lstStyle/>
          <a:p>
            <a:pPr algn="ctr" rtl="1"/>
            <a:r>
              <a:rPr lang="ar-SA" sz="2800" b="1" dirty="0">
                <a:solidFill>
                  <a:schemeClr val="bg1"/>
                </a:solidFill>
                <a:latin typeface="Alexandria" charset="0"/>
                <a:cs typeface="Alexandria" charset="0"/>
              </a:rPr>
              <a:t>طريقة التقييم</a:t>
            </a:r>
            <a:endParaRPr lang="en-US" sz="2800" b="1" dirty="0">
              <a:solidFill>
                <a:schemeClr val="bg1"/>
              </a:solidFill>
              <a:latin typeface="Alexandria" charset="0"/>
              <a:cs typeface="Alexandria" charset="0"/>
            </a:endParaRPr>
          </a:p>
        </p:txBody>
      </p:sp>
      <p:sp>
        <p:nvSpPr>
          <p:cNvPr id="28" name="Rectangle 27">
            <a:extLst>
              <a:ext uri="{FF2B5EF4-FFF2-40B4-BE49-F238E27FC236}">
                <a16:creationId xmlns:a16="http://schemas.microsoft.com/office/drawing/2014/main" id="{1BF37444-EBD8-21BE-4EB1-D518966E4FA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92847E3F-E7BC-196C-764D-5590D58B66BA}"/>
              </a:ext>
            </a:extLst>
          </p:cNvPr>
          <p:cNvSpPr txBox="1"/>
          <p:nvPr/>
        </p:nvSpPr>
        <p:spPr>
          <a:xfrm>
            <a:off x="3276600" y="2141075"/>
            <a:ext cx="8563348" cy="4495333"/>
          </a:xfrm>
          <a:prstGeom prst="rect">
            <a:avLst/>
          </a:prstGeom>
          <a:noFill/>
        </p:spPr>
        <p:txBody>
          <a:bodyPr wrap="square" rtlCol="0">
            <a:spAutoFit/>
          </a:bodyPr>
          <a:lstStyle/>
          <a:p>
            <a:pPr algn="just" rtl="1">
              <a:lnSpc>
                <a:spcPct val="200000"/>
              </a:lnSpc>
            </a:pPr>
            <a:r>
              <a:rPr lang="ar-SA" sz="2000" b="1" dirty="0">
                <a:solidFill>
                  <a:srgbClr val="203E5F"/>
                </a:solidFill>
                <a:latin typeface="Alexandria" charset="0"/>
                <a:cs typeface="Alexandria" charset="0"/>
              </a:rPr>
              <a:t>طريقة التقييم المتبعة هي الاختبارات الأسبوعية والاختبار النهائي.</a:t>
            </a:r>
          </a:p>
          <a:p>
            <a:pPr algn="just" rtl="1">
              <a:lnSpc>
                <a:spcPct val="200000"/>
              </a:lnSpc>
            </a:pPr>
            <a:r>
              <a:rPr lang="ar-SA" sz="2000" b="1" dirty="0">
                <a:latin typeface="Alexandria" charset="0"/>
                <a:cs typeface="Alexandria" charset="0"/>
              </a:rPr>
              <a:t>أولاً: الاختبارات الأسبوعية:</a:t>
            </a:r>
          </a:p>
          <a:p>
            <a:pPr algn="just" rtl="1">
              <a:lnSpc>
                <a:spcPct val="200000"/>
              </a:lnSpc>
            </a:pPr>
            <a:r>
              <a:rPr lang="ar-SA" sz="2000" dirty="0">
                <a:latin typeface="Alexandria" charset="0"/>
                <a:cs typeface="Alexandria" charset="0"/>
              </a:rPr>
              <a:t>     - كل اختبار يتكون من </a:t>
            </a:r>
            <a:r>
              <a:rPr lang="ar-SA" sz="2000" b="1" dirty="0">
                <a:latin typeface="Alexandria" charset="0"/>
                <a:cs typeface="Alexandria" charset="0"/>
              </a:rPr>
              <a:t>(8) أسئلة </a:t>
            </a:r>
            <a:r>
              <a:rPr lang="ar-SA" sz="2000" dirty="0">
                <a:latin typeface="Alexandria" charset="0"/>
                <a:cs typeface="Alexandria" charset="0"/>
              </a:rPr>
              <a:t>لكل سؤال </a:t>
            </a:r>
            <a:r>
              <a:rPr lang="ar-SA" sz="2000" b="1" dirty="0">
                <a:latin typeface="Alexandria" charset="0"/>
                <a:cs typeface="Alexandria" charset="0"/>
              </a:rPr>
              <a:t>درجة واحدة </a:t>
            </a:r>
            <a:r>
              <a:rPr lang="ar-SA" sz="2000" dirty="0">
                <a:latin typeface="Alexandria" charset="0"/>
                <a:cs typeface="Alexandria" charset="0"/>
              </a:rPr>
              <a:t>في التقييم.</a:t>
            </a:r>
          </a:p>
          <a:p>
            <a:pPr algn="just" rtl="1">
              <a:lnSpc>
                <a:spcPct val="200000"/>
              </a:lnSpc>
            </a:pPr>
            <a:r>
              <a:rPr lang="ar-SA" sz="2000" dirty="0">
                <a:latin typeface="Alexandria" charset="0"/>
                <a:cs typeface="Alexandria" charset="0"/>
              </a:rPr>
              <a:t>     - مجموع درجات الاختبارات الأسبوعية النهائي يساوي </a:t>
            </a:r>
            <a:r>
              <a:rPr lang="ar-SA" sz="2000" dirty="0">
                <a:solidFill>
                  <a:srgbClr val="AC4140"/>
                </a:solidFill>
                <a:latin typeface="Alexandria" charset="0"/>
                <a:cs typeface="Alexandria" charset="0"/>
              </a:rPr>
              <a:t>(80 درجة)</a:t>
            </a:r>
          </a:p>
          <a:p>
            <a:pPr algn="just" rtl="1">
              <a:lnSpc>
                <a:spcPct val="200000"/>
              </a:lnSpc>
            </a:pPr>
            <a:endParaRPr lang="ar-SA" sz="500" dirty="0">
              <a:latin typeface="Alexandria" charset="0"/>
              <a:cs typeface="Alexandria" charset="0"/>
            </a:endParaRPr>
          </a:p>
          <a:p>
            <a:pPr algn="just" rtl="1">
              <a:lnSpc>
                <a:spcPct val="200000"/>
              </a:lnSpc>
            </a:pPr>
            <a:r>
              <a:rPr lang="ar-SA" sz="2000" b="1" dirty="0">
                <a:latin typeface="Alexandria" charset="0"/>
                <a:cs typeface="Alexandria" charset="0"/>
              </a:rPr>
              <a:t>ثانياً: الاختبار النهائي:</a:t>
            </a:r>
          </a:p>
          <a:p>
            <a:pPr algn="just" rtl="1">
              <a:lnSpc>
                <a:spcPct val="200000"/>
              </a:lnSpc>
            </a:pPr>
            <a:r>
              <a:rPr lang="ar-SA" sz="2000" dirty="0">
                <a:latin typeface="Alexandria" charset="0"/>
                <a:cs typeface="Alexandria" charset="0"/>
              </a:rPr>
              <a:t>     - يتكون من </a:t>
            </a:r>
            <a:r>
              <a:rPr lang="ar-SA" sz="2000" b="1" dirty="0">
                <a:latin typeface="Alexandria" charset="0"/>
                <a:cs typeface="Alexandria" charset="0"/>
              </a:rPr>
              <a:t>(20) سؤال </a:t>
            </a:r>
            <a:r>
              <a:rPr lang="ar-SA" sz="2000" dirty="0">
                <a:latin typeface="Alexandria" charset="0"/>
                <a:cs typeface="Alexandria" charset="0"/>
              </a:rPr>
              <a:t>لكل سؤال </a:t>
            </a:r>
            <a:r>
              <a:rPr lang="ar-SA" sz="2000" b="1" dirty="0">
                <a:latin typeface="Alexandria" charset="0"/>
                <a:cs typeface="Alexandria" charset="0"/>
              </a:rPr>
              <a:t>درجة واحدة </a:t>
            </a:r>
            <a:r>
              <a:rPr lang="ar-SA" sz="2000" dirty="0">
                <a:latin typeface="Alexandria" charset="0"/>
                <a:cs typeface="Alexandria" charset="0"/>
              </a:rPr>
              <a:t>في التقييم.</a:t>
            </a:r>
          </a:p>
          <a:p>
            <a:pPr algn="just" rtl="1">
              <a:lnSpc>
                <a:spcPct val="200000"/>
              </a:lnSpc>
            </a:pPr>
            <a:r>
              <a:rPr lang="ar-SA" sz="2000" dirty="0">
                <a:latin typeface="Alexandria" charset="0"/>
                <a:cs typeface="Alexandria" charset="0"/>
              </a:rPr>
              <a:t>     - مجموع درجات الاختبارت الأسبوعية + الاختبار النهائي تساوي </a:t>
            </a:r>
            <a:r>
              <a:rPr lang="ar-SA" sz="2000" dirty="0">
                <a:solidFill>
                  <a:srgbClr val="AC4140"/>
                </a:solidFill>
                <a:latin typeface="Alexandria" charset="0"/>
                <a:cs typeface="Alexandria" charset="0"/>
              </a:rPr>
              <a:t>(100) درجة</a:t>
            </a:r>
          </a:p>
        </p:txBody>
      </p:sp>
      <p:grpSp>
        <p:nvGrpSpPr>
          <p:cNvPr id="4" name="Group 3">
            <a:extLst>
              <a:ext uri="{FF2B5EF4-FFF2-40B4-BE49-F238E27FC236}">
                <a16:creationId xmlns:a16="http://schemas.microsoft.com/office/drawing/2014/main" id="{3181FCBA-9F3B-813F-1003-5FF98BA56C9E}"/>
              </a:ext>
            </a:extLst>
          </p:cNvPr>
          <p:cNvGrpSpPr/>
          <p:nvPr/>
        </p:nvGrpSpPr>
        <p:grpSpPr>
          <a:xfrm>
            <a:off x="10649348" y="1118334"/>
            <a:ext cx="1190600" cy="1005840"/>
            <a:chOff x="3386537" y="1335074"/>
            <a:chExt cx="1190600" cy="988453"/>
          </a:xfrm>
        </p:grpSpPr>
        <p:sp>
          <p:nvSpPr>
            <p:cNvPr id="32" name="Rectangle 31">
              <a:extLst>
                <a:ext uri="{FF2B5EF4-FFF2-40B4-BE49-F238E27FC236}">
                  <a16:creationId xmlns:a16="http://schemas.microsoft.com/office/drawing/2014/main" id="{B43EEC9F-7BF5-5AB9-165C-70D4B98847DC}"/>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FB7D8815-11FC-EA9B-4D75-2D379284E1B2}"/>
                </a:ext>
              </a:extLst>
            </p:cNvPr>
            <p:cNvSpPr txBox="1"/>
            <p:nvPr/>
          </p:nvSpPr>
          <p:spPr>
            <a:xfrm>
              <a:off x="3549566" y="1480282"/>
              <a:ext cx="819100" cy="646331"/>
            </a:xfrm>
            <a:prstGeom prst="rect">
              <a:avLst/>
            </a:prstGeom>
            <a:noFill/>
          </p:spPr>
          <p:txBody>
            <a:bodyPr wrap="square" rtlCol="0">
              <a:spAutoFit/>
            </a:bodyPr>
            <a:lstStyle/>
            <a:p>
              <a:pPr algn="ctr" rtl="1"/>
              <a:r>
                <a:rPr lang="ar-SA" sz="3600" b="1" dirty="0">
                  <a:solidFill>
                    <a:schemeClr val="bg1"/>
                  </a:solidFill>
                  <a:latin typeface="Alexandria" charset="0"/>
                  <a:cs typeface="Alexandria" charset="0"/>
                </a:rPr>
                <a:t>05</a:t>
              </a:r>
              <a:endParaRPr lang="en-US" sz="3600" b="1" dirty="0">
                <a:solidFill>
                  <a:schemeClr val="bg1"/>
                </a:solidFill>
                <a:latin typeface="Alexandria" charset="0"/>
                <a:cs typeface="Alexandria" charset="0"/>
              </a:endParaRPr>
            </a:p>
          </p:txBody>
        </p:sp>
      </p:grpSp>
      <p:pic>
        <p:nvPicPr>
          <p:cNvPr id="6" name="Graphic 21">
            <a:extLst>
              <a:ext uri="{FF2B5EF4-FFF2-40B4-BE49-F238E27FC236}">
                <a16:creationId xmlns:a16="http://schemas.microsoft.com/office/drawing/2014/main" id="{6D77FE64-48BD-EDCB-F8E8-978D0C2CB0F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375066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fade">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nodeType="clickEffect">
                                  <p:stCondLst>
                                    <p:cond delay="0"/>
                                  </p:stCondLst>
                                  <p:childTnLst>
                                    <p:set>
                                      <p:cBhvr>
                                        <p:cTn id="16" dur="1" fill="hold">
                                          <p:stCondLst>
                                            <p:cond delay="0"/>
                                          </p:stCondLst>
                                        </p:cTn>
                                        <p:tgtEl>
                                          <p:spTgt spid="31">
                                            <p:txEl>
                                              <p:pRg st="0" end="0"/>
                                            </p:txEl>
                                          </p:spTgt>
                                        </p:tgtEl>
                                        <p:attrNameLst>
                                          <p:attrName>style.visibility</p:attrName>
                                        </p:attrNameLst>
                                      </p:cBhvr>
                                      <p:to>
                                        <p:strVal val="visible"/>
                                      </p:to>
                                    </p:set>
                                    <p:animEffect transition="in" filter="fade">
                                      <p:cBhvr>
                                        <p:cTn id="17" dur="1000"/>
                                        <p:tgtEl>
                                          <p:spTgt spid="31">
                                            <p:txEl>
                                              <p:pRg st="0" end="0"/>
                                            </p:txEl>
                                          </p:spTgt>
                                        </p:tgtEl>
                                      </p:cBhvr>
                                    </p:animEffect>
                                    <p:anim calcmode="lin" valueType="num">
                                      <p:cBhvr>
                                        <p:cTn id="18" dur="1000" fill="hold"/>
                                        <p:tgtEl>
                                          <p:spTgt spid="31">
                                            <p:txEl>
                                              <p:pRg st="0" end="0"/>
                                            </p:txEl>
                                          </p:spTgt>
                                        </p:tgtEl>
                                        <p:attrNameLst>
                                          <p:attrName>ppt_x</p:attrName>
                                        </p:attrNameLst>
                                      </p:cBhvr>
                                      <p:tavLst>
                                        <p:tav tm="0">
                                          <p:val>
                                            <p:strVal val="#ppt_x"/>
                                          </p:val>
                                        </p:tav>
                                        <p:tav tm="100000">
                                          <p:val>
                                            <p:strVal val="#ppt_x"/>
                                          </p:val>
                                        </p:tav>
                                      </p:tavLst>
                                    </p:anim>
                                    <p:anim calcmode="lin" valueType="num">
                                      <p:cBhvr>
                                        <p:cTn id="19" dur="1000" fill="hold"/>
                                        <p:tgtEl>
                                          <p:spTgt spid="31">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31">
                                            <p:txEl>
                                              <p:pRg st="1" end="1"/>
                                            </p:txEl>
                                          </p:spTgt>
                                        </p:tgtEl>
                                        <p:attrNameLst>
                                          <p:attrName>style.visibility</p:attrName>
                                        </p:attrNameLst>
                                      </p:cBhvr>
                                      <p:to>
                                        <p:strVal val="visible"/>
                                      </p:to>
                                    </p:set>
                                    <p:animEffect transition="in" filter="fade">
                                      <p:cBhvr>
                                        <p:cTn id="24" dur="1000"/>
                                        <p:tgtEl>
                                          <p:spTgt spid="31">
                                            <p:txEl>
                                              <p:pRg st="1" end="1"/>
                                            </p:txEl>
                                          </p:spTgt>
                                        </p:tgtEl>
                                      </p:cBhvr>
                                    </p:animEffect>
                                    <p:anim calcmode="lin" valueType="num">
                                      <p:cBhvr>
                                        <p:cTn id="25" dur="1000" fill="hold"/>
                                        <p:tgtEl>
                                          <p:spTgt spid="31">
                                            <p:txEl>
                                              <p:pRg st="1" end="1"/>
                                            </p:txEl>
                                          </p:spTgt>
                                        </p:tgtEl>
                                        <p:attrNameLst>
                                          <p:attrName>ppt_x</p:attrName>
                                        </p:attrNameLst>
                                      </p:cBhvr>
                                      <p:tavLst>
                                        <p:tav tm="0">
                                          <p:val>
                                            <p:strVal val="#ppt_x"/>
                                          </p:val>
                                        </p:tav>
                                        <p:tav tm="100000">
                                          <p:val>
                                            <p:strVal val="#ppt_x"/>
                                          </p:val>
                                        </p:tav>
                                      </p:tavLst>
                                    </p:anim>
                                    <p:anim calcmode="lin" valueType="num">
                                      <p:cBhvr>
                                        <p:cTn id="26" dur="1000" fill="hold"/>
                                        <p:tgtEl>
                                          <p:spTgt spid="31">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nodeType="clickEffect">
                                  <p:stCondLst>
                                    <p:cond delay="0"/>
                                  </p:stCondLst>
                                  <p:childTnLst>
                                    <p:set>
                                      <p:cBhvr>
                                        <p:cTn id="30" dur="1" fill="hold">
                                          <p:stCondLst>
                                            <p:cond delay="0"/>
                                          </p:stCondLst>
                                        </p:cTn>
                                        <p:tgtEl>
                                          <p:spTgt spid="31">
                                            <p:txEl>
                                              <p:pRg st="2" end="2"/>
                                            </p:txEl>
                                          </p:spTgt>
                                        </p:tgtEl>
                                        <p:attrNameLst>
                                          <p:attrName>style.visibility</p:attrName>
                                        </p:attrNameLst>
                                      </p:cBhvr>
                                      <p:to>
                                        <p:strVal val="visible"/>
                                      </p:to>
                                    </p:set>
                                    <p:animEffect transition="in" filter="fade">
                                      <p:cBhvr>
                                        <p:cTn id="31" dur="1000"/>
                                        <p:tgtEl>
                                          <p:spTgt spid="31">
                                            <p:txEl>
                                              <p:pRg st="2" end="2"/>
                                            </p:txEl>
                                          </p:spTgt>
                                        </p:tgtEl>
                                      </p:cBhvr>
                                    </p:animEffect>
                                    <p:anim calcmode="lin" valueType="num">
                                      <p:cBhvr>
                                        <p:cTn id="32" dur="1000" fill="hold"/>
                                        <p:tgtEl>
                                          <p:spTgt spid="31">
                                            <p:txEl>
                                              <p:pRg st="2" end="2"/>
                                            </p:txEl>
                                          </p:spTgt>
                                        </p:tgtEl>
                                        <p:attrNameLst>
                                          <p:attrName>ppt_x</p:attrName>
                                        </p:attrNameLst>
                                      </p:cBhvr>
                                      <p:tavLst>
                                        <p:tav tm="0">
                                          <p:val>
                                            <p:strVal val="#ppt_x"/>
                                          </p:val>
                                        </p:tav>
                                        <p:tav tm="100000">
                                          <p:val>
                                            <p:strVal val="#ppt_x"/>
                                          </p:val>
                                        </p:tav>
                                      </p:tavLst>
                                    </p:anim>
                                    <p:anim calcmode="lin" valueType="num">
                                      <p:cBhvr>
                                        <p:cTn id="33" dur="1000" fill="hold"/>
                                        <p:tgtEl>
                                          <p:spTgt spid="31">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42" presetClass="entr" presetSubtype="0" fill="hold" nodeType="clickEffect">
                                  <p:stCondLst>
                                    <p:cond delay="0"/>
                                  </p:stCondLst>
                                  <p:childTnLst>
                                    <p:set>
                                      <p:cBhvr>
                                        <p:cTn id="37" dur="1" fill="hold">
                                          <p:stCondLst>
                                            <p:cond delay="0"/>
                                          </p:stCondLst>
                                        </p:cTn>
                                        <p:tgtEl>
                                          <p:spTgt spid="31">
                                            <p:txEl>
                                              <p:pRg st="3" end="3"/>
                                            </p:txEl>
                                          </p:spTgt>
                                        </p:tgtEl>
                                        <p:attrNameLst>
                                          <p:attrName>style.visibility</p:attrName>
                                        </p:attrNameLst>
                                      </p:cBhvr>
                                      <p:to>
                                        <p:strVal val="visible"/>
                                      </p:to>
                                    </p:set>
                                    <p:animEffect transition="in" filter="fade">
                                      <p:cBhvr>
                                        <p:cTn id="38" dur="1000"/>
                                        <p:tgtEl>
                                          <p:spTgt spid="31">
                                            <p:txEl>
                                              <p:pRg st="3" end="3"/>
                                            </p:txEl>
                                          </p:spTgt>
                                        </p:tgtEl>
                                      </p:cBhvr>
                                    </p:animEffect>
                                    <p:anim calcmode="lin" valueType="num">
                                      <p:cBhvr>
                                        <p:cTn id="39" dur="1000" fill="hold"/>
                                        <p:tgtEl>
                                          <p:spTgt spid="31">
                                            <p:txEl>
                                              <p:pRg st="3" end="3"/>
                                            </p:txEl>
                                          </p:spTgt>
                                        </p:tgtEl>
                                        <p:attrNameLst>
                                          <p:attrName>ppt_x</p:attrName>
                                        </p:attrNameLst>
                                      </p:cBhvr>
                                      <p:tavLst>
                                        <p:tav tm="0">
                                          <p:val>
                                            <p:strVal val="#ppt_x"/>
                                          </p:val>
                                        </p:tav>
                                        <p:tav tm="100000">
                                          <p:val>
                                            <p:strVal val="#ppt_x"/>
                                          </p:val>
                                        </p:tav>
                                      </p:tavLst>
                                    </p:anim>
                                    <p:anim calcmode="lin" valueType="num">
                                      <p:cBhvr>
                                        <p:cTn id="40" dur="1000" fill="hold"/>
                                        <p:tgtEl>
                                          <p:spTgt spid="31">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42" presetClass="entr" presetSubtype="0" fill="hold" nodeType="clickEffect">
                                  <p:stCondLst>
                                    <p:cond delay="0"/>
                                  </p:stCondLst>
                                  <p:childTnLst>
                                    <p:set>
                                      <p:cBhvr>
                                        <p:cTn id="44" dur="1" fill="hold">
                                          <p:stCondLst>
                                            <p:cond delay="0"/>
                                          </p:stCondLst>
                                        </p:cTn>
                                        <p:tgtEl>
                                          <p:spTgt spid="31">
                                            <p:txEl>
                                              <p:pRg st="5" end="5"/>
                                            </p:txEl>
                                          </p:spTgt>
                                        </p:tgtEl>
                                        <p:attrNameLst>
                                          <p:attrName>style.visibility</p:attrName>
                                        </p:attrNameLst>
                                      </p:cBhvr>
                                      <p:to>
                                        <p:strVal val="visible"/>
                                      </p:to>
                                    </p:set>
                                    <p:animEffect transition="in" filter="fade">
                                      <p:cBhvr>
                                        <p:cTn id="45" dur="1000"/>
                                        <p:tgtEl>
                                          <p:spTgt spid="31">
                                            <p:txEl>
                                              <p:pRg st="5" end="5"/>
                                            </p:txEl>
                                          </p:spTgt>
                                        </p:tgtEl>
                                      </p:cBhvr>
                                    </p:animEffect>
                                    <p:anim calcmode="lin" valueType="num">
                                      <p:cBhvr>
                                        <p:cTn id="46" dur="1000" fill="hold"/>
                                        <p:tgtEl>
                                          <p:spTgt spid="31">
                                            <p:txEl>
                                              <p:pRg st="5" end="5"/>
                                            </p:txEl>
                                          </p:spTgt>
                                        </p:tgtEl>
                                        <p:attrNameLst>
                                          <p:attrName>ppt_x</p:attrName>
                                        </p:attrNameLst>
                                      </p:cBhvr>
                                      <p:tavLst>
                                        <p:tav tm="0">
                                          <p:val>
                                            <p:strVal val="#ppt_x"/>
                                          </p:val>
                                        </p:tav>
                                        <p:tav tm="100000">
                                          <p:val>
                                            <p:strVal val="#ppt_x"/>
                                          </p:val>
                                        </p:tav>
                                      </p:tavLst>
                                    </p:anim>
                                    <p:anim calcmode="lin" valueType="num">
                                      <p:cBhvr>
                                        <p:cTn id="47" dur="1000" fill="hold"/>
                                        <p:tgtEl>
                                          <p:spTgt spid="31">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42" presetClass="entr" presetSubtype="0" fill="hold" nodeType="clickEffect">
                                  <p:stCondLst>
                                    <p:cond delay="0"/>
                                  </p:stCondLst>
                                  <p:childTnLst>
                                    <p:set>
                                      <p:cBhvr>
                                        <p:cTn id="51" dur="1" fill="hold">
                                          <p:stCondLst>
                                            <p:cond delay="0"/>
                                          </p:stCondLst>
                                        </p:cTn>
                                        <p:tgtEl>
                                          <p:spTgt spid="31">
                                            <p:txEl>
                                              <p:pRg st="6" end="6"/>
                                            </p:txEl>
                                          </p:spTgt>
                                        </p:tgtEl>
                                        <p:attrNameLst>
                                          <p:attrName>style.visibility</p:attrName>
                                        </p:attrNameLst>
                                      </p:cBhvr>
                                      <p:to>
                                        <p:strVal val="visible"/>
                                      </p:to>
                                    </p:set>
                                    <p:animEffect transition="in" filter="fade">
                                      <p:cBhvr>
                                        <p:cTn id="52" dur="1000"/>
                                        <p:tgtEl>
                                          <p:spTgt spid="31">
                                            <p:txEl>
                                              <p:pRg st="6" end="6"/>
                                            </p:txEl>
                                          </p:spTgt>
                                        </p:tgtEl>
                                      </p:cBhvr>
                                    </p:animEffect>
                                    <p:anim calcmode="lin" valueType="num">
                                      <p:cBhvr>
                                        <p:cTn id="53" dur="1000" fill="hold"/>
                                        <p:tgtEl>
                                          <p:spTgt spid="31">
                                            <p:txEl>
                                              <p:pRg st="6" end="6"/>
                                            </p:txEl>
                                          </p:spTgt>
                                        </p:tgtEl>
                                        <p:attrNameLst>
                                          <p:attrName>ppt_x</p:attrName>
                                        </p:attrNameLst>
                                      </p:cBhvr>
                                      <p:tavLst>
                                        <p:tav tm="0">
                                          <p:val>
                                            <p:strVal val="#ppt_x"/>
                                          </p:val>
                                        </p:tav>
                                        <p:tav tm="100000">
                                          <p:val>
                                            <p:strVal val="#ppt_x"/>
                                          </p:val>
                                        </p:tav>
                                      </p:tavLst>
                                    </p:anim>
                                    <p:anim calcmode="lin" valueType="num">
                                      <p:cBhvr>
                                        <p:cTn id="54" dur="1000" fill="hold"/>
                                        <p:tgtEl>
                                          <p:spTgt spid="31">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42" presetClass="entr" presetSubtype="0" fill="hold" nodeType="clickEffect">
                                  <p:stCondLst>
                                    <p:cond delay="0"/>
                                  </p:stCondLst>
                                  <p:childTnLst>
                                    <p:set>
                                      <p:cBhvr>
                                        <p:cTn id="58" dur="1" fill="hold">
                                          <p:stCondLst>
                                            <p:cond delay="0"/>
                                          </p:stCondLst>
                                        </p:cTn>
                                        <p:tgtEl>
                                          <p:spTgt spid="31">
                                            <p:txEl>
                                              <p:pRg st="7" end="7"/>
                                            </p:txEl>
                                          </p:spTgt>
                                        </p:tgtEl>
                                        <p:attrNameLst>
                                          <p:attrName>style.visibility</p:attrName>
                                        </p:attrNameLst>
                                      </p:cBhvr>
                                      <p:to>
                                        <p:strVal val="visible"/>
                                      </p:to>
                                    </p:set>
                                    <p:animEffect transition="in" filter="fade">
                                      <p:cBhvr>
                                        <p:cTn id="59" dur="1000"/>
                                        <p:tgtEl>
                                          <p:spTgt spid="31">
                                            <p:txEl>
                                              <p:pRg st="7" end="7"/>
                                            </p:txEl>
                                          </p:spTgt>
                                        </p:tgtEl>
                                      </p:cBhvr>
                                    </p:animEffect>
                                    <p:anim calcmode="lin" valueType="num">
                                      <p:cBhvr>
                                        <p:cTn id="60" dur="1000" fill="hold"/>
                                        <p:tgtEl>
                                          <p:spTgt spid="31">
                                            <p:txEl>
                                              <p:pRg st="7" end="7"/>
                                            </p:txEl>
                                          </p:spTgt>
                                        </p:tgtEl>
                                        <p:attrNameLst>
                                          <p:attrName>ppt_x</p:attrName>
                                        </p:attrNameLst>
                                      </p:cBhvr>
                                      <p:tavLst>
                                        <p:tav tm="0">
                                          <p:val>
                                            <p:strVal val="#ppt_x"/>
                                          </p:val>
                                        </p:tav>
                                        <p:tav tm="100000">
                                          <p:val>
                                            <p:strVal val="#ppt_x"/>
                                          </p:val>
                                        </p:tav>
                                      </p:tavLst>
                                    </p:anim>
                                    <p:anim calcmode="lin" valueType="num">
                                      <p:cBhvr>
                                        <p:cTn id="61" dur="1000" fill="hold"/>
                                        <p:tgtEl>
                                          <p:spTgt spid="31">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0774D1-0EBD-C4BD-A2F3-20E893337294}"/>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A29A6154-2063-314C-4CB4-E9DC6866C2F8}"/>
              </a:ext>
            </a:extLst>
          </p:cNvPr>
          <p:cNvSpPr/>
          <p:nvPr/>
        </p:nvSpPr>
        <p:spPr>
          <a:xfrm>
            <a:off x="415636" y="1514254"/>
            <a:ext cx="11360728" cy="513037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7" name="TextBox 16">
            <a:extLst>
              <a:ext uri="{FF2B5EF4-FFF2-40B4-BE49-F238E27FC236}">
                <a16:creationId xmlns:a16="http://schemas.microsoft.com/office/drawing/2014/main" id="{44D469E9-E1BA-5507-A7B8-CF5CF7970D5B}"/>
              </a:ext>
            </a:extLst>
          </p:cNvPr>
          <p:cNvSpPr txBox="1"/>
          <p:nvPr/>
        </p:nvSpPr>
        <p:spPr>
          <a:xfrm>
            <a:off x="6379345" y="782548"/>
            <a:ext cx="4113898" cy="914400"/>
          </a:xfrm>
          <a:prstGeom prst="rect">
            <a:avLst/>
          </a:prstGeom>
          <a:solidFill>
            <a:srgbClr val="203E5F"/>
          </a:solidFill>
        </p:spPr>
        <p:txBody>
          <a:bodyPr wrap="square" rtlCol="0" anchor="ctr">
            <a:spAutoFit/>
          </a:bodyPr>
          <a:lstStyle>
            <a:defPPr>
              <a:defRPr lang="en-US"/>
            </a:defPPr>
            <a:lvl1pPr algn="ctr" rtl="1">
              <a:defRPr sz="2800" b="1">
                <a:solidFill>
                  <a:schemeClr val="bg1"/>
                </a:solidFill>
                <a:latin typeface="Alexandria" charset="0"/>
                <a:cs typeface="Alexandria" charset="0"/>
              </a:defRPr>
            </a:lvl1pPr>
          </a:lstStyle>
          <a:p>
            <a:r>
              <a:rPr lang="ar-SA" dirty="0"/>
              <a:t>مراجع المقرر</a:t>
            </a:r>
            <a:endParaRPr lang="en-US" dirty="0"/>
          </a:p>
        </p:txBody>
      </p:sp>
      <p:sp>
        <p:nvSpPr>
          <p:cNvPr id="18" name="Rectangle 17">
            <a:extLst>
              <a:ext uri="{FF2B5EF4-FFF2-40B4-BE49-F238E27FC236}">
                <a16:creationId xmlns:a16="http://schemas.microsoft.com/office/drawing/2014/main" id="{4CE060DD-8D23-E9B0-E6CB-6487D647CA90}"/>
              </a:ext>
            </a:extLst>
          </p:cNvPr>
          <p:cNvSpPr/>
          <p:nvPr/>
        </p:nvSpPr>
        <p:spPr>
          <a:xfrm>
            <a:off x="10585764" y="78254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Rectangle 5">
            <a:extLst>
              <a:ext uri="{FF2B5EF4-FFF2-40B4-BE49-F238E27FC236}">
                <a16:creationId xmlns:a16="http://schemas.microsoft.com/office/drawing/2014/main" id="{B7A184B0-A0E0-7612-B3EE-0F06B2B16CB7}"/>
              </a:ext>
            </a:extLst>
          </p:cNvPr>
          <p:cNvSpPr/>
          <p:nvPr/>
        </p:nvSpPr>
        <p:spPr>
          <a:xfrm>
            <a:off x="643760" y="2908839"/>
            <a:ext cx="10440756" cy="3334824"/>
          </a:xfrm>
          <a:prstGeom prst="rect">
            <a:avLst/>
          </a:prstGeom>
        </p:spPr>
        <p:txBody>
          <a:bodyPr wrap="square">
            <a:spAutoFit/>
          </a:bodyPr>
          <a:lstStyle/>
          <a:p>
            <a:pPr algn="just" rtl="1">
              <a:lnSpc>
                <a:spcPct val="200000"/>
              </a:lnSpc>
            </a:pPr>
            <a:r>
              <a:rPr lang="ar-SA" dirty="0">
                <a:latin typeface="Alexandria" charset="0"/>
                <a:cs typeface="Alexandria" charset="0"/>
              </a:rPr>
              <a:t>1. </a:t>
            </a:r>
            <a:r>
              <a:rPr lang="ar-SA" dirty="0">
                <a:solidFill>
                  <a:srgbClr val="FF0000"/>
                </a:solidFill>
                <a:latin typeface="Alexandria" charset="0"/>
                <a:cs typeface="Alexandria" charset="0"/>
              </a:rPr>
              <a:t>إدارة الإبداع والإبتكار</a:t>
            </a:r>
            <a:r>
              <a:rPr lang="ar-SA" dirty="0">
                <a:latin typeface="Alexandria" charset="0"/>
                <a:cs typeface="Alexandria" charset="0"/>
              </a:rPr>
              <a:t>، </a:t>
            </a:r>
            <a:r>
              <a:rPr lang="ar-SA" dirty="0">
                <a:solidFill>
                  <a:srgbClr val="203E5F"/>
                </a:solidFill>
                <a:latin typeface="Alexandria" charset="0"/>
                <a:cs typeface="Alexandria" charset="0"/>
              </a:rPr>
              <a:t>د. رعد الصرن</a:t>
            </a:r>
            <a:r>
              <a:rPr lang="ar-SA" dirty="0">
                <a:latin typeface="Alexandria" charset="0"/>
                <a:cs typeface="Alexandria" charset="0"/>
              </a:rPr>
              <a:t>، من منشورات الجامعة الافتراضية السورية، 2020م.</a:t>
            </a:r>
          </a:p>
          <a:p>
            <a:pPr algn="just" rtl="1">
              <a:lnSpc>
                <a:spcPct val="200000"/>
              </a:lnSpc>
            </a:pPr>
            <a:r>
              <a:rPr lang="ar-SA" dirty="0">
                <a:latin typeface="Alexandria" charset="0"/>
                <a:cs typeface="Alexandria" charset="0"/>
              </a:rPr>
              <a:t>2. </a:t>
            </a:r>
            <a:r>
              <a:rPr lang="ar-SA" dirty="0">
                <a:solidFill>
                  <a:srgbClr val="FF0000"/>
                </a:solidFill>
                <a:latin typeface="Alexandria" charset="0"/>
                <a:cs typeface="Alexandria" charset="0"/>
              </a:rPr>
              <a:t>متطلبات الإبداع الإعلامي في البرامج</a:t>
            </a:r>
            <a:r>
              <a:rPr lang="ar-SA" dirty="0">
                <a:latin typeface="Alexandria" charset="0"/>
                <a:cs typeface="Alexandria" charset="0"/>
              </a:rPr>
              <a:t>، </a:t>
            </a:r>
            <a:r>
              <a:rPr lang="ar-SA" dirty="0">
                <a:solidFill>
                  <a:srgbClr val="203E5F"/>
                </a:solidFill>
                <a:latin typeface="Alexandria" charset="0"/>
                <a:cs typeface="Alexandria" charset="0"/>
              </a:rPr>
              <a:t>د. بشرى جميل الراوي</a:t>
            </a:r>
            <a:r>
              <a:rPr lang="ar-SA" dirty="0">
                <a:latin typeface="Alexandria" charset="0"/>
                <a:cs typeface="Alexandria" charset="0"/>
              </a:rPr>
              <a:t>، كلية الإعلام، جامعة بغداد، 2010م.</a:t>
            </a:r>
          </a:p>
          <a:p>
            <a:pPr algn="just" rtl="1">
              <a:lnSpc>
                <a:spcPct val="200000"/>
              </a:lnSpc>
            </a:pPr>
            <a:r>
              <a:rPr lang="ar-SA" dirty="0">
                <a:latin typeface="Alexandria" charset="0"/>
                <a:cs typeface="Alexandria" charset="0"/>
              </a:rPr>
              <a:t>3. </a:t>
            </a:r>
            <a:r>
              <a:rPr lang="ar-SA" dirty="0">
                <a:solidFill>
                  <a:srgbClr val="FF0000"/>
                </a:solidFill>
                <a:latin typeface="Alexandria" charset="0"/>
                <a:cs typeface="Alexandria" charset="0"/>
              </a:rPr>
              <a:t>في الثقافة الإعلامية</a:t>
            </a:r>
            <a:r>
              <a:rPr lang="ar-SA" dirty="0">
                <a:latin typeface="Alexandria" charset="0"/>
                <a:cs typeface="Alexandria" charset="0"/>
              </a:rPr>
              <a:t>، </a:t>
            </a:r>
            <a:r>
              <a:rPr lang="ar-SA" dirty="0">
                <a:solidFill>
                  <a:srgbClr val="203E5F"/>
                </a:solidFill>
                <a:latin typeface="Alexandria" charset="0"/>
                <a:cs typeface="Alexandria" charset="0"/>
              </a:rPr>
              <a:t>د. صالح أبو اصبع</a:t>
            </a:r>
            <a:r>
              <a:rPr lang="ar-SA" dirty="0">
                <a:latin typeface="Alexandria" charset="0"/>
                <a:cs typeface="Alexandria" charset="0"/>
              </a:rPr>
              <a:t>، دار آرام للدراسات والنشر والتوزيع، الأردن، 2007م.</a:t>
            </a:r>
          </a:p>
          <a:p>
            <a:pPr algn="just" rtl="1">
              <a:lnSpc>
                <a:spcPct val="200000"/>
              </a:lnSpc>
            </a:pPr>
            <a:r>
              <a:rPr lang="ar-SA" dirty="0">
                <a:latin typeface="Alexandria" charset="0"/>
                <a:cs typeface="Alexandria" charset="0"/>
              </a:rPr>
              <a:t>4. </a:t>
            </a:r>
            <a:r>
              <a:rPr lang="ar-SA" dirty="0">
                <a:solidFill>
                  <a:srgbClr val="FF0000"/>
                </a:solidFill>
                <a:latin typeface="Alexandria" charset="0"/>
                <a:cs typeface="Alexandria" charset="0"/>
              </a:rPr>
              <a:t>فاعلية الإخراج في الفنون السمعبصرية</a:t>
            </a:r>
            <a:r>
              <a:rPr lang="ar-SA" dirty="0">
                <a:solidFill>
                  <a:srgbClr val="203E5F"/>
                </a:solidFill>
                <a:latin typeface="Alexandria" charset="0"/>
                <a:cs typeface="Alexandria" charset="0"/>
              </a:rPr>
              <a:t>، د. الأرقم الجيلاني</a:t>
            </a:r>
            <a:r>
              <a:rPr lang="ar-SA" dirty="0">
                <a:latin typeface="Alexandria" charset="0"/>
                <a:cs typeface="Alexandria" charset="0"/>
              </a:rPr>
              <a:t>، هيئة الخرطوم للصحافة والنشر، 2013م.</a:t>
            </a:r>
          </a:p>
          <a:p>
            <a:pPr algn="just" rtl="1">
              <a:lnSpc>
                <a:spcPct val="200000"/>
              </a:lnSpc>
            </a:pPr>
            <a:r>
              <a:rPr lang="ar-SA" dirty="0">
                <a:latin typeface="Alexandria" charset="0"/>
                <a:cs typeface="Alexandria" charset="0"/>
              </a:rPr>
              <a:t>5. </a:t>
            </a:r>
            <a:r>
              <a:rPr lang="ar-SA" dirty="0">
                <a:solidFill>
                  <a:srgbClr val="FF0000"/>
                </a:solidFill>
                <a:latin typeface="Alexandria" charset="0"/>
                <a:cs typeface="Alexandria" charset="0"/>
              </a:rPr>
              <a:t>الإبداع العام والخاص</a:t>
            </a:r>
            <a:r>
              <a:rPr lang="ar-SA" dirty="0">
                <a:solidFill>
                  <a:srgbClr val="203E5F"/>
                </a:solidFill>
                <a:latin typeface="Alexandria" charset="0"/>
                <a:cs typeface="Alexandria" charset="0"/>
              </a:rPr>
              <a:t>، ألكسندرو روشكا، ترجمة: غسان عبد الحي</a:t>
            </a:r>
            <a:r>
              <a:rPr lang="ar-SA" dirty="0">
                <a:latin typeface="Alexandria" charset="0"/>
                <a:cs typeface="Alexandria" charset="0"/>
              </a:rPr>
              <a:t>، المجلس الوطني للثقافة والفنون والآداب، الكويت.</a:t>
            </a:r>
          </a:p>
        </p:txBody>
      </p:sp>
      <p:sp>
        <p:nvSpPr>
          <p:cNvPr id="7" name="Rectangle 6">
            <a:extLst>
              <a:ext uri="{FF2B5EF4-FFF2-40B4-BE49-F238E27FC236}">
                <a16:creationId xmlns:a16="http://schemas.microsoft.com/office/drawing/2014/main" id="{E358D801-7633-36E7-8559-95F5D825B6A8}"/>
              </a:ext>
            </a:extLst>
          </p:cNvPr>
          <p:cNvSpPr/>
          <p:nvPr/>
        </p:nvSpPr>
        <p:spPr>
          <a:xfrm>
            <a:off x="845065" y="1962485"/>
            <a:ext cx="10131472" cy="832920"/>
          </a:xfrm>
          <a:prstGeom prst="rect">
            <a:avLst/>
          </a:prstGeom>
        </p:spPr>
        <p:txBody>
          <a:bodyPr wrap="square">
            <a:spAutoFit/>
          </a:bodyPr>
          <a:lstStyle/>
          <a:p>
            <a:pPr algn="just" rtl="1">
              <a:lnSpc>
                <a:spcPct val="150000"/>
              </a:lnSpc>
            </a:pPr>
            <a:r>
              <a:rPr lang="ar-SA" sz="1700" dirty="0">
                <a:latin typeface="Alexandria" charset="0"/>
                <a:cs typeface="Alexandria" charset="0"/>
              </a:rPr>
              <a:t>قائمة بمجموعة من المراجع التي يمكن للطالب الرجوع إليها </a:t>
            </a:r>
            <a:r>
              <a:rPr lang="ar-SA" sz="1700" dirty="0">
                <a:solidFill>
                  <a:srgbClr val="AC4140"/>
                </a:solidFill>
                <a:latin typeface="Alexandria" charset="0"/>
                <a:cs typeface="Alexandria" charset="0"/>
              </a:rPr>
              <a:t>لمزيد من المعلومات حول موضوعات المقرر</a:t>
            </a:r>
            <a:r>
              <a:rPr lang="ar-SA" sz="1700" dirty="0">
                <a:latin typeface="Alexandria" charset="0"/>
                <a:cs typeface="Alexandria" charset="0"/>
              </a:rPr>
              <a:t>، ولمزيد من الاطلاع والالمام بتفاصيل أكثر، وهذه المراجع هي:</a:t>
            </a:r>
          </a:p>
        </p:txBody>
      </p:sp>
      <p:sp>
        <p:nvSpPr>
          <p:cNvPr id="23" name="TextBox 22">
            <a:extLst>
              <a:ext uri="{FF2B5EF4-FFF2-40B4-BE49-F238E27FC236}">
                <a16:creationId xmlns:a16="http://schemas.microsoft.com/office/drawing/2014/main" id="{08734A4F-53BD-FD3D-A805-93107EAA1E7C}"/>
              </a:ext>
            </a:extLst>
          </p:cNvPr>
          <p:cNvSpPr txBox="1"/>
          <p:nvPr/>
        </p:nvSpPr>
        <p:spPr>
          <a:xfrm>
            <a:off x="10770807" y="949002"/>
            <a:ext cx="819100" cy="645160"/>
          </a:xfrm>
          <a:prstGeom prst="rect">
            <a:avLst/>
          </a:prstGeom>
          <a:noFill/>
        </p:spPr>
        <p:txBody>
          <a:bodyPr wrap="square" rtlCol="0">
            <a:spAutoFit/>
          </a:bodyPr>
          <a:lstStyle/>
          <a:p>
            <a:pPr algn="ctr"/>
            <a:r>
              <a:rPr lang="ar-SA" sz="3600" b="1" dirty="0">
                <a:solidFill>
                  <a:schemeClr val="bg1"/>
                </a:solidFill>
                <a:latin typeface="Alexandria" charset="0"/>
                <a:cs typeface="Alexandria" charset="0"/>
              </a:rPr>
              <a:t>06</a:t>
            </a:r>
            <a:endParaRPr lang="en-US" sz="3600" b="1" dirty="0">
              <a:solidFill>
                <a:schemeClr val="bg1"/>
              </a:solidFill>
              <a:latin typeface="Alexandria" charset="0"/>
              <a:cs typeface="Alexandria" charset="0"/>
            </a:endParaRPr>
          </a:p>
        </p:txBody>
      </p:sp>
      <p:pic>
        <p:nvPicPr>
          <p:cNvPr id="8" name="Graphic 21">
            <a:extLst>
              <a:ext uri="{FF2B5EF4-FFF2-40B4-BE49-F238E27FC236}">
                <a16:creationId xmlns:a16="http://schemas.microsoft.com/office/drawing/2014/main" id="{77AFA6EA-016E-4C95-3409-98FA28A49A3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3" name="Google Shape;6301;p53">
            <a:extLst>
              <a:ext uri="{FF2B5EF4-FFF2-40B4-BE49-F238E27FC236}">
                <a16:creationId xmlns:a16="http://schemas.microsoft.com/office/drawing/2014/main" id="{A81EBA2E-0274-DF9F-000E-6148D117D43D}"/>
              </a:ext>
            </a:extLst>
          </p:cNvPr>
          <p:cNvGrpSpPr/>
          <p:nvPr/>
        </p:nvGrpSpPr>
        <p:grpSpPr>
          <a:xfrm>
            <a:off x="11084516" y="2100079"/>
            <a:ext cx="370764" cy="445375"/>
            <a:chOff x="-35814600" y="3202075"/>
            <a:chExt cx="242625" cy="291450"/>
          </a:xfrm>
        </p:grpSpPr>
        <p:sp>
          <p:nvSpPr>
            <p:cNvPr id="4" name="Google Shape;6302;p53">
              <a:extLst>
                <a:ext uri="{FF2B5EF4-FFF2-40B4-BE49-F238E27FC236}">
                  <a16:creationId xmlns:a16="http://schemas.microsoft.com/office/drawing/2014/main" id="{5FE46035-5545-37C9-383C-5FCD61AC3E3F}"/>
                </a:ext>
              </a:extLst>
            </p:cNvPr>
            <p:cNvSpPr/>
            <p:nvPr/>
          </p:nvSpPr>
          <p:spPr>
            <a:xfrm>
              <a:off x="-35814600" y="3202075"/>
              <a:ext cx="51225" cy="202450"/>
            </a:xfrm>
            <a:custGeom>
              <a:avLst/>
              <a:gdLst/>
              <a:ahLst/>
              <a:cxnLst/>
              <a:rect l="l" t="t" r="r" b="b"/>
              <a:pathLst>
                <a:path w="2049" h="8098" extrusionOk="0">
                  <a:moveTo>
                    <a:pt x="1702" y="0"/>
                  </a:moveTo>
                  <a:cubicBezTo>
                    <a:pt x="757" y="0"/>
                    <a:pt x="1" y="788"/>
                    <a:pt x="1" y="1733"/>
                  </a:cubicBezTo>
                  <a:lnTo>
                    <a:pt x="1" y="8097"/>
                  </a:lnTo>
                  <a:cubicBezTo>
                    <a:pt x="348" y="7782"/>
                    <a:pt x="820" y="7562"/>
                    <a:pt x="1387" y="7562"/>
                  </a:cubicBezTo>
                  <a:lnTo>
                    <a:pt x="2049" y="7562"/>
                  </a:lnTo>
                  <a:lnTo>
                    <a:pt x="2049"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6303;p53">
              <a:extLst>
                <a:ext uri="{FF2B5EF4-FFF2-40B4-BE49-F238E27FC236}">
                  <a16:creationId xmlns:a16="http://schemas.microsoft.com/office/drawing/2014/main" id="{3370103E-C371-E836-B629-08B253C0979A}"/>
                </a:ext>
              </a:extLst>
            </p:cNvPr>
            <p:cNvSpPr/>
            <p:nvPr/>
          </p:nvSpPr>
          <p:spPr>
            <a:xfrm>
              <a:off x="-35814600" y="3407650"/>
              <a:ext cx="242625" cy="68550"/>
            </a:xfrm>
            <a:custGeom>
              <a:avLst/>
              <a:gdLst/>
              <a:ahLst/>
              <a:cxnLst/>
              <a:rect l="l" t="t" r="r" b="b"/>
              <a:pathLst>
                <a:path w="9705" h="2742" extrusionOk="0">
                  <a:moveTo>
                    <a:pt x="1387" y="0"/>
                  </a:moveTo>
                  <a:cubicBezTo>
                    <a:pt x="631" y="0"/>
                    <a:pt x="1" y="630"/>
                    <a:pt x="1" y="1386"/>
                  </a:cubicBezTo>
                  <a:cubicBezTo>
                    <a:pt x="1" y="2111"/>
                    <a:pt x="600" y="2741"/>
                    <a:pt x="1356" y="2741"/>
                  </a:cubicBezTo>
                  <a:lnTo>
                    <a:pt x="4758" y="2741"/>
                  </a:lnTo>
                  <a:lnTo>
                    <a:pt x="4758" y="1733"/>
                  </a:lnTo>
                  <a:lnTo>
                    <a:pt x="1702" y="1733"/>
                  </a:lnTo>
                  <a:cubicBezTo>
                    <a:pt x="1513" y="1733"/>
                    <a:pt x="1356" y="1575"/>
                    <a:pt x="1356" y="1355"/>
                  </a:cubicBezTo>
                  <a:cubicBezTo>
                    <a:pt x="1356" y="1166"/>
                    <a:pt x="1513" y="1008"/>
                    <a:pt x="1702" y="1008"/>
                  </a:cubicBezTo>
                  <a:lnTo>
                    <a:pt x="9232" y="1008"/>
                  </a:lnTo>
                  <a:cubicBezTo>
                    <a:pt x="9263" y="851"/>
                    <a:pt x="9326" y="662"/>
                    <a:pt x="9452" y="536"/>
                  </a:cubicBezTo>
                  <a:cubicBezTo>
                    <a:pt x="9704" y="221"/>
                    <a:pt x="9484" y="0"/>
                    <a:pt x="926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6304;p53">
              <a:extLst>
                <a:ext uri="{FF2B5EF4-FFF2-40B4-BE49-F238E27FC236}">
                  <a16:creationId xmlns:a16="http://schemas.microsoft.com/office/drawing/2014/main" id="{9C31E4B3-5B89-3ACB-58A7-57912946ACA4}"/>
                </a:ext>
              </a:extLst>
            </p:cNvPr>
            <p:cNvSpPr/>
            <p:nvPr/>
          </p:nvSpPr>
          <p:spPr>
            <a:xfrm>
              <a:off x="-35627125" y="3450950"/>
              <a:ext cx="55150" cy="25250"/>
            </a:xfrm>
            <a:custGeom>
              <a:avLst/>
              <a:gdLst/>
              <a:ahLst/>
              <a:cxnLst/>
              <a:rect l="l" t="t" r="r" b="b"/>
              <a:pathLst>
                <a:path w="2206" h="1010" extrusionOk="0">
                  <a:moveTo>
                    <a:pt x="0" y="1"/>
                  </a:moveTo>
                  <a:lnTo>
                    <a:pt x="0" y="1009"/>
                  </a:lnTo>
                  <a:lnTo>
                    <a:pt x="1670" y="1009"/>
                  </a:lnTo>
                  <a:cubicBezTo>
                    <a:pt x="1953" y="1009"/>
                    <a:pt x="2205" y="788"/>
                    <a:pt x="1953" y="505"/>
                  </a:cubicBezTo>
                  <a:cubicBezTo>
                    <a:pt x="1827" y="347"/>
                    <a:pt x="1764" y="190"/>
                    <a:pt x="167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6305;p53">
              <a:extLst>
                <a:ext uri="{FF2B5EF4-FFF2-40B4-BE49-F238E27FC236}">
                  <a16:creationId xmlns:a16="http://schemas.microsoft.com/office/drawing/2014/main" id="{A3CA5EEA-05C9-200B-8403-6E637B3E5CB7}"/>
                </a:ext>
              </a:extLst>
            </p:cNvPr>
            <p:cNvSpPr/>
            <p:nvPr/>
          </p:nvSpPr>
          <p:spPr>
            <a:xfrm>
              <a:off x="-35703525" y="3305250"/>
              <a:ext cx="84300" cy="34675"/>
            </a:xfrm>
            <a:custGeom>
              <a:avLst/>
              <a:gdLst/>
              <a:ahLst/>
              <a:cxnLst/>
              <a:rect l="l" t="t" r="r" b="b"/>
              <a:pathLst>
                <a:path w="3372" h="1387" extrusionOk="0">
                  <a:moveTo>
                    <a:pt x="1701" y="0"/>
                  </a:moveTo>
                  <a:cubicBezTo>
                    <a:pt x="882" y="0"/>
                    <a:pt x="221" y="599"/>
                    <a:pt x="0" y="1387"/>
                  </a:cubicBezTo>
                  <a:lnTo>
                    <a:pt x="3371" y="1387"/>
                  </a:lnTo>
                  <a:cubicBezTo>
                    <a:pt x="3214" y="599"/>
                    <a:pt x="2521" y="0"/>
                    <a:pt x="170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6306;p53">
              <a:extLst>
                <a:ext uri="{FF2B5EF4-FFF2-40B4-BE49-F238E27FC236}">
                  <a16:creationId xmlns:a16="http://schemas.microsoft.com/office/drawing/2014/main" id="{46B8CD0D-9857-8C9B-FD29-6FD26ACD19B8}"/>
                </a:ext>
              </a:extLst>
            </p:cNvPr>
            <p:cNvSpPr/>
            <p:nvPr/>
          </p:nvSpPr>
          <p:spPr>
            <a:xfrm>
              <a:off x="-35677550" y="3254050"/>
              <a:ext cx="33100" cy="33100"/>
            </a:xfrm>
            <a:custGeom>
              <a:avLst/>
              <a:gdLst/>
              <a:ahLst/>
              <a:cxnLst/>
              <a:rect l="l" t="t" r="r" b="b"/>
              <a:pathLst>
                <a:path w="1324" h="1324" extrusionOk="0">
                  <a:moveTo>
                    <a:pt x="662" y="1"/>
                  </a:moveTo>
                  <a:cubicBezTo>
                    <a:pt x="316" y="1"/>
                    <a:pt x="1" y="284"/>
                    <a:pt x="1" y="662"/>
                  </a:cubicBezTo>
                  <a:cubicBezTo>
                    <a:pt x="1" y="1040"/>
                    <a:pt x="316" y="1324"/>
                    <a:pt x="662" y="1324"/>
                  </a:cubicBezTo>
                  <a:cubicBezTo>
                    <a:pt x="1040" y="1324"/>
                    <a:pt x="1324" y="1040"/>
                    <a:pt x="1324" y="662"/>
                  </a:cubicBezTo>
                  <a:cubicBezTo>
                    <a:pt x="1324" y="284"/>
                    <a:pt x="1040" y="1"/>
                    <a:pt x="66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6307;p53">
              <a:extLst>
                <a:ext uri="{FF2B5EF4-FFF2-40B4-BE49-F238E27FC236}">
                  <a16:creationId xmlns:a16="http://schemas.microsoft.com/office/drawing/2014/main" id="{A255F812-3A42-19E6-16CB-36768C4F7FF2}"/>
                </a:ext>
              </a:extLst>
            </p:cNvPr>
            <p:cNvSpPr/>
            <p:nvPr/>
          </p:nvSpPr>
          <p:spPr>
            <a:xfrm>
              <a:off x="-35746850" y="3202075"/>
              <a:ext cx="171725" cy="189050"/>
            </a:xfrm>
            <a:custGeom>
              <a:avLst/>
              <a:gdLst/>
              <a:ahLst/>
              <a:cxnLst/>
              <a:rect l="l" t="t" r="r" b="b"/>
              <a:pathLst>
                <a:path w="6869" h="7562" extrusionOk="0">
                  <a:moveTo>
                    <a:pt x="3434" y="1355"/>
                  </a:moveTo>
                  <a:cubicBezTo>
                    <a:pt x="4191" y="1355"/>
                    <a:pt x="4821" y="1985"/>
                    <a:pt x="4821" y="2741"/>
                  </a:cubicBezTo>
                  <a:cubicBezTo>
                    <a:pt x="4821" y="3088"/>
                    <a:pt x="4663" y="3403"/>
                    <a:pt x="4474" y="3655"/>
                  </a:cubicBezTo>
                  <a:cubicBezTo>
                    <a:pt x="5293" y="4033"/>
                    <a:pt x="5829" y="4852"/>
                    <a:pt x="5829" y="5829"/>
                  </a:cubicBezTo>
                  <a:cubicBezTo>
                    <a:pt x="5829" y="6018"/>
                    <a:pt x="5671" y="6175"/>
                    <a:pt x="5482" y="6175"/>
                  </a:cubicBezTo>
                  <a:lnTo>
                    <a:pt x="1387" y="6175"/>
                  </a:lnTo>
                  <a:cubicBezTo>
                    <a:pt x="1198" y="6175"/>
                    <a:pt x="1040" y="6018"/>
                    <a:pt x="1040" y="5829"/>
                  </a:cubicBezTo>
                  <a:cubicBezTo>
                    <a:pt x="1040" y="4852"/>
                    <a:pt x="1576" y="4033"/>
                    <a:pt x="2426" y="3655"/>
                  </a:cubicBezTo>
                  <a:cubicBezTo>
                    <a:pt x="2174" y="3403"/>
                    <a:pt x="2048" y="3088"/>
                    <a:pt x="2048" y="2741"/>
                  </a:cubicBezTo>
                  <a:cubicBezTo>
                    <a:pt x="2048" y="1985"/>
                    <a:pt x="2678" y="1355"/>
                    <a:pt x="3434" y="1355"/>
                  </a:cubicBezTo>
                  <a:close/>
                  <a:moveTo>
                    <a:pt x="0" y="0"/>
                  </a:moveTo>
                  <a:lnTo>
                    <a:pt x="0" y="7562"/>
                  </a:lnTo>
                  <a:lnTo>
                    <a:pt x="6868" y="7562"/>
                  </a:lnTo>
                  <a:lnTo>
                    <a:pt x="6868" y="1009"/>
                  </a:lnTo>
                  <a:cubicBezTo>
                    <a:pt x="6868" y="473"/>
                    <a:pt x="6396"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4" name="Google Shape;6308;p53">
              <a:extLst>
                <a:ext uri="{FF2B5EF4-FFF2-40B4-BE49-F238E27FC236}">
                  <a16:creationId xmlns:a16="http://schemas.microsoft.com/office/drawing/2014/main" id="{11697F1F-E4F1-B455-25C6-A9D5876A36A1}"/>
                </a:ext>
              </a:extLst>
            </p:cNvPr>
            <p:cNvSpPr/>
            <p:nvPr/>
          </p:nvSpPr>
          <p:spPr>
            <a:xfrm>
              <a:off x="-35677550" y="3450950"/>
              <a:ext cx="34675" cy="42575"/>
            </a:xfrm>
            <a:custGeom>
              <a:avLst/>
              <a:gdLst/>
              <a:ahLst/>
              <a:cxnLst/>
              <a:rect l="l" t="t" r="r" b="b"/>
              <a:pathLst>
                <a:path w="1387" h="1703" extrusionOk="0">
                  <a:moveTo>
                    <a:pt x="1" y="1"/>
                  </a:moveTo>
                  <a:lnTo>
                    <a:pt x="1" y="1702"/>
                  </a:lnTo>
                  <a:lnTo>
                    <a:pt x="505" y="1387"/>
                  </a:lnTo>
                  <a:cubicBezTo>
                    <a:pt x="536" y="1324"/>
                    <a:pt x="631" y="1324"/>
                    <a:pt x="694" y="1324"/>
                  </a:cubicBezTo>
                  <a:cubicBezTo>
                    <a:pt x="711" y="1316"/>
                    <a:pt x="725" y="1312"/>
                    <a:pt x="739" y="1312"/>
                  </a:cubicBezTo>
                  <a:cubicBezTo>
                    <a:pt x="776" y="1312"/>
                    <a:pt x="805" y="1341"/>
                    <a:pt x="851" y="1387"/>
                  </a:cubicBezTo>
                  <a:lnTo>
                    <a:pt x="1387" y="1702"/>
                  </a:lnTo>
                  <a:lnTo>
                    <a:pt x="1387"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5" name="Rectangle 4">
            <a:extLst>
              <a:ext uri="{FF2B5EF4-FFF2-40B4-BE49-F238E27FC236}">
                <a16:creationId xmlns:a16="http://schemas.microsoft.com/office/drawing/2014/main" id="{51193C08-67E0-1B04-0C89-88245A7D2011}"/>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407059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3"/>
                                        </p:tgtEl>
                                        <p:attrNameLst>
                                          <p:attrName>style.visibility</p:attrName>
                                        </p:attrNameLst>
                                      </p:cBhvr>
                                      <p:to>
                                        <p:strVal val="visible"/>
                                      </p:to>
                                    </p:set>
                                    <p:animEffect transition="in" filter="fade">
                                      <p:cBhvr>
                                        <p:cTn id="10" dur="500"/>
                                        <p:tgtEl>
                                          <p:spTgt spid="23"/>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fade">
                                      <p:cBhvr>
                                        <p:cTn id="13" dur="500"/>
                                        <p:tgtEl>
                                          <p:spTgt spid="18"/>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1"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wipe(up)">
                                      <p:cBhvr>
                                        <p:cTn id="18" dur="500"/>
                                        <p:tgtEl>
                                          <p:spTgt spid="2"/>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500"/>
                                        <p:tgtEl>
                                          <p:spTgt spid="7"/>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500"/>
                                        <p:tgtEl>
                                          <p:spTgt spid="3"/>
                                        </p:tgtEl>
                                      </p:cBhvr>
                                    </p:animEffect>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6">
                                            <p:txEl>
                                              <p:pRg st="0" end="0"/>
                                            </p:txEl>
                                          </p:spTgt>
                                        </p:tgtEl>
                                        <p:attrNameLst>
                                          <p:attrName>style.visibility</p:attrName>
                                        </p:attrNameLst>
                                      </p:cBhvr>
                                      <p:to>
                                        <p:strVal val="visible"/>
                                      </p:to>
                                    </p:set>
                                    <p:animEffect transition="in" filter="fade">
                                      <p:cBhvr>
                                        <p:cTn id="33" dur="1000"/>
                                        <p:tgtEl>
                                          <p:spTgt spid="6">
                                            <p:txEl>
                                              <p:pRg st="0" end="0"/>
                                            </p:txEl>
                                          </p:spTgt>
                                        </p:tgtEl>
                                      </p:cBhvr>
                                    </p:animEffect>
                                    <p:anim calcmode="lin" valueType="num">
                                      <p:cBhvr>
                                        <p:cTn id="34"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35"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grpId="0" nodeType="clickEffect">
                                  <p:stCondLst>
                                    <p:cond delay="0"/>
                                  </p:stCondLst>
                                  <p:childTnLst>
                                    <p:set>
                                      <p:cBhvr>
                                        <p:cTn id="39" dur="1" fill="hold">
                                          <p:stCondLst>
                                            <p:cond delay="0"/>
                                          </p:stCondLst>
                                        </p:cTn>
                                        <p:tgtEl>
                                          <p:spTgt spid="6">
                                            <p:txEl>
                                              <p:pRg st="1" end="1"/>
                                            </p:txEl>
                                          </p:spTgt>
                                        </p:tgtEl>
                                        <p:attrNameLst>
                                          <p:attrName>style.visibility</p:attrName>
                                        </p:attrNameLst>
                                      </p:cBhvr>
                                      <p:to>
                                        <p:strVal val="visible"/>
                                      </p:to>
                                    </p:set>
                                    <p:animEffect transition="in" filter="fade">
                                      <p:cBhvr>
                                        <p:cTn id="40" dur="1000"/>
                                        <p:tgtEl>
                                          <p:spTgt spid="6">
                                            <p:txEl>
                                              <p:pRg st="1" end="1"/>
                                            </p:txEl>
                                          </p:spTgt>
                                        </p:tgtEl>
                                      </p:cBhvr>
                                    </p:animEffect>
                                    <p:anim calcmode="lin" valueType="num">
                                      <p:cBhvr>
                                        <p:cTn id="41"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42"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42" presetClass="entr" presetSubtype="0" fill="hold" grpId="0" nodeType="clickEffect">
                                  <p:stCondLst>
                                    <p:cond delay="0"/>
                                  </p:stCondLst>
                                  <p:childTnLst>
                                    <p:set>
                                      <p:cBhvr>
                                        <p:cTn id="46" dur="1" fill="hold">
                                          <p:stCondLst>
                                            <p:cond delay="0"/>
                                          </p:stCondLst>
                                        </p:cTn>
                                        <p:tgtEl>
                                          <p:spTgt spid="6">
                                            <p:txEl>
                                              <p:pRg st="2" end="2"/>
                                            </p:txEl>
                                          </p:spTgt>
                                        </p:tgtEl>
                                        <p:attrNameLst>
                                          <p:attrName>style.visibility</p:attrName>
                                        </p:attrNameLst>
                                      </p:cBhvr>
                                      <p:to>
                                        <p:strVal val="visible"/>
                                      </p:to>
                                    </p:set>
                                    <p:animEffect transition="in" filter="fade">
                                      <p:cBhvr>
                                        <p:cTn id="47" dur="1000"/>
                                        <p:tgtEl>
                                          <p:spTgt spid="6">
                                            <p:txEl>
                                              <p:pRg st="2" end="2"/>
                                            </p:txEl>
                                          </p:spTgt>
                                        </p:tgtEl>
                                      </p:cBhvr>
                                    </p:animEffect>
                                    <p:anim calcmode="lin" valueType="num">
                                      <p:cBhvr>
                                        <p:cTn id="48"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49"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42" presetClass="entr" presetSubtype="0" fill="hold" grpId="0" nodeType="clickEffect">
                                  <p:stCondLst>
                                    <p:cond delay="0"/>
                                  </p:stCondLst>
                                  <p:childTnLst>
                                    <p:set>
                                      <p:cBhvr>
                                        <p:cTn id="53" dur="1" fill="hold">
                                          <p:stCondLst>
                                            <p:cond delay="0"/>
                                          </p:stCondLst>
                                        </p:cTn>
                                        <p:tgtEl>
                                          <p:spTgt spid="6">
                                            <p:txEl>
                                              <p:pRg st="3" end="3"/>
                                            </p:txEl>
                                          </p:spTgt>
                                        </p:tgtEl>
                                        <p:attrNameLst>
                                          <p:attrName>style.visibility</p:attrName>
                                        </p:attrNameLst>
                                      </p:cBhvr>
                                      <p:to>
                                        <p:strVal val="visible"/>
                                      </p:to>
                                    </p:set>
                                    <p:animEffect transition="in" filter="fade">
                                      <p:cBhvr>
                                        <p:cTn id="54" dur="1000"/>
                                        <p:tgtEl>
                                          <p:spTgt spid="6">
                                            <p:txEl>
                                              <p:pRg st="3" end="3"/>
                                            </p:txEl>
                                          </p:spTgt>
                                        </p:tgtEl>
                                      </p:cBhvr>
                                    </p:animEffect>
                                    <p:anim calcmode="lin" valueType="num">
                                      <p:cBhvr>
                                        <p:cTn id="55" dur="1000" fill="hold"/>
                                        <p:tgtEl>
                                          <p:spTgt spid="6">
                                            <p:txEl>
                                              <p:pRg st="3" end="3"/>
                                            </p:txEl>
                                          </p:spTgt>
                                        </p:tgtEl>
                                        <p:attrNameLst>
                                          <p:attrName>ppt_x</p:attrName>
                                        </p:attrNameLst>
                                      </p:cBhvr>
                                      <p:tavLst>
                                        <p:tav tm="0">
                                          <p:val>
                                            <p:strVal val="#ppt_x"/>
                                          </p:val>
                                        </p:tav>
                                        <p:tav tm="100000">
                                          <p:val>
                                            <p:strVal val="#ppt_x"/>
                                          </p:val>
                                        </p:tav>
                                      </p:tavLst>
                                    </p:anim>
                                    <p:anim calcmode="lin" valueType="num">
                                      <p:cBhvr>
                                        <p:cTn id="56" dur="1000" fill="hold"/>
                                        <p:tgtEl>
                                          <p:spTgt spid="6">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42" presetClass="entr" presetSubtype="0" fill="hold" grpId="0" nodeType="clickEffect">
                                  <p:stCondLst>
                                    <p:cond delay="0"/>
                                  </p:stCondLst>
                                  <p:childTnLst>
                                    <p:set>
                                      <p:cBhvr>
                                        <p:cTn id="60" dur="1" fill="hold">
                                          <p:stCondLst>
                                            <p:cond delay="0"/>
                                          </p:stCondLst>
                                        </p:cTn>
                                        <p:tgtEl>
                                          <p:spTgt spid="6">
                                            <p:txEl>
                                              <p:pRg st="4" end="4"/>
                                            </p:txEl>
                                          </p:spTgt>
                                        </p:tgtEl>
                                        <p:attrNameLst>
                                          <p:attrName>style.visibility</p:attrName>
                                        </p:attrNameLst>
                                      </p:cBhvr>
                                      <p:to>
                                        <p:strVal val="visible"/>
                                      </p:to>
                                    </p:set>
                                    <p:animEffect transition="in" filter="fade">
                                      <p:cBhvr>
                                        <p:cTn id="61" dur="1000"/>
                                        <p:tgtEl>
                                          <p:spTgt spid="6">
                                            <p:txEl>
                                              <p:pRg st="4" end="4"/>
                                            </p:txEl>
                                          </p:spTgt>
                                        </p:tgtEl>
                                      </p:cBhvr>
                                    </p:animEffect>
                                    <p:anim calcmode="lin" valueType="num">
                                      <p:cBhvr>
                                        <p:cTn id="62" dur="1000" fill="hold"/>
                                        <p:tgtEl>
                                          <p:spTgt spid="6">
                                            <p:txEl>
                                              <p:pRg st="4" end="4"/>
                                            </p:txEl>
                                          </p:spTgt>
                                        </p:tgtEl>
                                        <p:attrNameLst>
                                          <p:attrName>ppt_x</p:attrName>
                                        </p:attrNameLst>
                                      </p:cBhvr>
                                      <p:tavLst>
                                        <p:tav tm="0">
                                          <p:val>
                                            <p:strVal val="#ppt_x"/>
                                          </p:val>
                                        </p:tav>
                                        <p:tav tm="100000">
                                          <p:val>
                                            <p:strVal val="#ppt_x"/>
                                          </p:val>
                                        </p:tav>
                                      </p:tavLst>
                                    </p:anim>
                                    <p:anim calcmode="lin" valueType="num">
                                      <p:cBhvr>
                                        <p:cTn id="63" dur="1000" fill="hold"/>
                                        <p:tgtEl>
                                          <p:spTgt spid="6">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7" grpId="0" animBg="1"/>
      <p:bldP spid="18" grpId="0" animBg="1"/>
      <p:bldP spid="6" grpId="0" build="p"/>
      <p:bldP spid="7" grpId="0"/>
      <p:bldP spid="2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DE657E-85F5-80AE-DDFC-C1B4BD48E75A}"/>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7A6B3D78-6BA7-9366-34F3-937DEF8F875F}"/>
              </a:ext>
            </a:extLst>
          </p:cNvPr>
          <p:cNvSpPr/>
          <p:nvPr/>
        </p:nvSpPr>
        <p:spPr>
          <a:xfrm>
            <a:off x="415636" y="1514254"/>
            <a:ext cx="11360728" cy="513037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7" name="TextBox 16">
            <a:extLst>
              <a:ext uri="{FF2B5EF4-FFF2-40B4-BE49-F238E27FC236}">
                <a16:creationId xmlns:a16="http://schemas.microsoft.com/office/drawing/2014/main" id="{B296FD57-4F68-956B-F842-90D16B76679E}"/>
              </a:ext>
            </a:extLst>
          </p:cNvPr>
          <p:cNvSpPr txBox="1"/>
          <p:nvPr/>
        </p:nvSpPr>
        <p:spPr>
          <a:xfrm>
            <a:off x="6379345" y="782548"/>
            <a:ext cx="4113898" cy="914400"/>
          </a:xfrm>
          <a:prstGeom prst="rect">
            <a:avLst/>
          </a:prstGeom>
          <a:solidFill>
            <a:srgbClr val="203E5F"/>
          </a:solidFill>
        </p:spPr>
        <p:txBody>
          <a:bodyPr wrap="square" rtlCol="0" anchor="ctr">
            <a:spAutoFit/>
          </a:bodyPr>
          <a:lstStyle>
            <a:defPPr>
              <a:defRPr lang="en-US"/>
            </a:defPPr>
            <a:lvl1pPr algn="ctr" rtl="1">
              <a:defRPr sz="2800" b="1">
                <a:solidFill>
                  <a:schemeClr val="bg1"/>
                </a:solidFill>
                <a:latin typeface="Alexandria" charset="0"/>
                <a:cs typeface="Alexandria" charset="0"/>
              </a:defRPr>
            </a:lvl1pPr>
          </a:lstStyle>
          <a:p>
            <a:r>
              <a:rPr lang="ar-SA" dirty="0"/>
              <a:t>مراجع المقرر</a:t>
            </a:r>
            <a:endParaRPr lang="en-US" dirty="0"/>
          </a:p>
        </p:txBody>
      </p:sp>
      <p:sp>
        <p:nvSpPr>
          <p:cNvPr id="18" name="Rectangle 17">
            <a:extLst>
              <a:ext uri="{FF2B5EF4-FFF2-40B4-BE49-F238E27FC236}">
                <a16:creationId xmlns:a16="http://schemas.microsoft.com/office/drawing/2014/main" id="{1D830150-FD24-7F64-7B75-97DEF74624E5}"/>
              </a:ext>
            </a:extLst>
          </p:cNvPr>
          <p:cNvSpPr/>
          <p:nvPr/>
        </p:nvSpPr>
        <p:spPr>
          <a:xfrm>
            <a:off x="10585764" y="78254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Rectangle 5">
            <a:extLst>
              <a:ext uri="{FF2B5EF4-FFF2-40B4-BE49-F238E27FC236}">
                <a16:creationId xmlns:a16="http://schemas.microsoft.com/office/drawing/2014/main" id="{81AB7650-13CD-C725-2317-7B52F1E9786B}"/>
              </a:ext>
            </a:extLst>
          </p:cNvPr>
          <p:cNvSpPr/>
          <p:nvPr/>
        </p:nvSpPr>
        <p:spPr>
          <a:xfrm>
            <a:off x="565938" y="1845491"/>
            <a:ext cx="10873789" cy="4442819"/>
          </a:xfrm>
          <a:prstGeom prst="rect">
            <a:avLst/>
          </a:prstGeom>
        </p:spPr>
        <p:txBody>
          <a:bodyPr wrap="square">
            <a:spAutoFit/>
          </a:bodyPr>
          <a:lstStyle/>
          <a:p>
            <a:pPr algn="just" rtl="1">
              <a:lnSpc>
                <a:spcPct val="200000"/>
              </a:lnSpc>
            </a:pPr>
            <a:r>
              <a:rPr lang="ar-SA" dirty="0">
                <a:latin typeface="Alexandria" charset="0"/>
                <a:cs typeface="Alexandria" charset="0"/>
              </a:rPr>
              <a:t>6. </a:t>
            </a:r>
            <a:r>
              <a:rPr lang="ar-SA" dirty="0">
                <a:solidFill>
                  <a:srgbClr val="FF0000"/>
                </a:solidFill>
                <a:latin typeface="Alexandria" charset="0"/>
                <a:cs typeface="Alexandria" charset="0"/>
              </a:rPr>
              <a:t>الإبداع الفني في الإعلام المسموع والمرئي</a:t>
            </a:r>
            <a:r>
              <a:rPr lang="ar-SA" dirty="0">
                <a:latin typeface="Alexandria" charset="0"/>
                <a:cs typeface="Alexandria" charset="0"/>
              </a:rPr>
              <a:t>، </a:t>
            </a:r>
            <a:r>
              <a:rPr lang="ar-SA" dirty="0">
                <a:solidFill>
                  <a:srgbClr val="203E5F"/>
                </a:solidFill>
                <a:latin typeface="Alexandria" charset="0"/>
                <a:cs typeface="Alexandria" charset="0"/>
              </a:rPr>
              <a:t>أحمد فرج الديب</a:t>
            </a:r>
            <a:r>
              <a:rPr lang="ar-SA" dirty="0">
                <a:latin typeface="Alexandria" charset="0"/>
                <a:cs typeface="Alexandria" charset="0"/>
              </a:rPr>
              <a:t>، شركة ناس للطباعة، مصر.</a:t>
            </a:r>
          </a:p>
          <a:p>
            <a:pPr algn="just" rtl="1">
              <a:lnSpc>
                <a:spcPct val="200000"/>
              </a:lnSpc>
            </a:pPr>
            <a:r>
              <a:rPr lang="ar-SA" dirty="0">
                <a:latin typeface="Alexandria" charset="0"/>
                <a:cs typeface="Alexandria" charset="0"/>
              </a:rPr>
              <a:t>7. </a:t>
            </a:r>
            <a:r>
              <a:rPr lang="ar-SA" dirty="0">
                <a:solidFill>
                  <a:srgbClr val="FF0000"/>
                </a:solidFill>
                <a:latin typeface="Alexandria" charset="0"/>
                <a:cs typeface="Alexandria" charset="0"/>
              </a:rPr>
              <a:t>الإبداع، قضاياه وتطبيقاته</a:t>
            </a:r>
            <a:r>
              <a:rPr lang="ar-SA" dirty="0">
                <a:solidFill>
                  <a:srgbClr val="203E5F"/>
                </a:solidFill>
                <a:latin typeface="Alexandria" charset="0"/>
                <a:cs typeface="Alexandria" charset="0"/>
              </a:rPr>
              <a:t>، د. عبد الستار إبراهيم</a:t>
            </a:r>
            <a:r>
              <a:rPr lang="ar-SA" dirty="0">
                <a:latin typeface="Alexandria" charset="0"/>
                <a:cs typeface="Alexandria" charset="0"/>
              </a:rPr>
              <a:t>، مكتبة الأنجلو المصرية، مصر، 2002م.</a:t>
            </a:r>
          </a:p>
          <a:p>
            <a:pPr algn="just" rtl="1">
              <a:lnSpc>
                <a:spcPct val="200000"/>
              </a:lnSpc>
            </a:pPr>
            <a:r>
              <a:rPr lang="ar-SA" dirty="0">
                <a:latin typeface="Alexandria" charset="0"/>
                <a:cs typeface="Alexandria" charset="0"/>
              </a:rPr>
              <a:t>8. </a:t>
            </a:r>
            <a:r>
              <a:rPr lang="ar-SA" dirty="0">
                <a:solidFill>
                  <a:srgbClr val="FF0000"/>
                </a:solidFill>
                <a:latin typeface="Alexandria" charset="0"/>
                <a:cs typeface="Alexandria" charset="0"/>
              </a:rPr>
              <a:t>الإبداع، نظرياته وموضوعاته</a:t>
            </a:r>
            <a:r>
              <a:rPr lang="ar-SA" dirty="0">
                <a:latin typeface="Alexandria" charset="0"/>
                <a:cs typeface="Alexandria" charset="0"/>
              </a:rPr>
              <a:t>، </a:t>
            </a:r>
            <a:r>
              <a:rPr lang="ar-SA" dirty="0">
                <a:solidFill>
                  <a:srgbClr val="203E5F"/>
                </a:solidFill>
                <a:latin typeface="Alexandria" charset="0"/>
                <a:cs typeface="Alexandria" charset="0"/>
              </a:rPr>
              <a:t>مارك رنكو، ترجمة: د. شفيق فلاح</a:t>
            </a:r>
            <a:r>
              <a:rPr lang="ar-SA" dirty="0">
                <a:latin typeface="Alexandria" charset="0"/>
                <a:cs typeface="Alexandria" charset="0"/>
              </a:rPr>
              <a:t>، مؤسسة الملك عبد العزيز ورجاله للموهبة والإبداع، المملكة العربية السعودية، 2012م.</a:t>
            </a:r>
          </a:p>
          <a:p>
            <a:pPr algn="just" rtl="1">
              <a:lnSpc>
                <a:spcPct val="200000"/>
              </a:lnSpc>
            </a:pPr>
            <a:r>
              <a:rPr lang="ar-SA" dirty="0">
                <a:latin typeface="Alexandria" charset="0"/>
                <a:cs typeface="Alexandria" charset="0"/>
              </a:rPr>
              <a:t>9. </a:t>
            </a:r>
            <a:r>
              <a:rPr lang="ar-SA" dirty="0">
                <a:solidFill>
                  <a:srgbClr val="FF0000"/>
                </a:solidFill>
                <a:latin typeface="Alexandria" charset="0"/>
                <a:cs typeface="Alexandria" charset="0"/>
              </a:rPr>
              <a:t>الإبداع الإعلامي في الفضائيات العربية</a:t>
            </a:r>
            <a:r>
              <a:rPr lang="ar-SA" dirty="0">
                <a:latin typeface="Alexandria" charset="0"/>
                <a:cs typeface="Alexandria" charset="0"/>
              </a:rPr>
              <a:t>، </a:t>
            </a:r>
            <a:r>
              <a:rPr lang="ar-SA" dirty="0">
                <a:solidFill>
                  <a:srgbClr val="203E5F"/>
                </a:solidFill>
                <a:latin typeface="Alexandria" charset="0"/>
                <a:cs typeface="Alexandria" charset="0"/>
              </a:rPr>
              <a:t>د. بشرى جميل اسماعيل</a:t>
            </a:r>
            <a:r>
              <a:rPr lang="ar-SA" dirty="0">
                <a:latin typeface="Alexandria" charset="0"/>
                <a:cs typeface="Alexandria" charset="0"/>
              </a:rPr>
              <a:t>، دار أسامة للنشر والتوزيع، الأردن، 2012م.</a:t>
            </a:r>
          </a:p>
          <a:p>
            <a:pPr algn="just" rtl="1">
              <a:lnSpc>
                <a:spcPct val="200000"/>
              </a:lnSpc>
            </a:pPr>
            <a:r>
              <a:rPr lang="ar-SA" dirty="0">
                <a:latin typeface="Alexandria" charset="0"/>
                <a:cs typeface="Alexandria" charset="0"/>
              </a:rPr>
              <a:t>10. </a:t>
            </a:r>
            <a:r>
              <a:rPr lang="ar-SA" dirty="0">
                <a:solidFill>
                  <a:srgbClr val="FF0000"/>
                </a:solidFill>
                <a:latin typeface="Alexandria" charset="0"/>
                <a:cs typeface="Alexandria" charset="0"/>
              </a:rPr>
              <a:t>سيكولوجية الإبداع</a:t>
            </a:r>
            <a:r>
              <a:rPr lang="ar-SA" dirty="0">
                <a:latin typeface="Alexandria" charset="0"/>
                <a:cs typeface="Alexandria" charset="0"/>
              </a:rPr>
              <a:t>، أسس نظرية وتطبيقات مؤسسية، </a:t>
            </a:r>
            <a:r>
              <a:rPr lang="ar-SA" dirty="0">
                <a:solidFill>
                  <a:srgbClr val="203E5F"/>
                </a:solidFill>
                <a:latin typeface="Alexandria" charset="0"/>
                <a:cs typeface="Alexandria" charset="0"/>
              </a:rPr>
              <a:t>د. زين العابدين درويش وآخرون</a:t>
            </a:r>
            <a:r>
              <a:rPr lang="ar-SA" dirty="0">
                <a:latin typeface="Alexandria" charset="0"/>
                <a:cs typeface="Alexandria" charset="0"/>
              </a:rPr>
              <a:t>، كلية التجارة، جامعة القاهرة، مصر، 2017م.</a:t>
            </a:r>
          </a:p>
          <a:p>
            <a:pPr algn="just" rtl="1">
              <a:lnSpc>
                <a:spcPct val="200000"/>
              </a:lnSpc>
            </a:pPr>
            <a:r>
              <a:rPr lang="ar-SA" dirty="0">
                <a:latin typeface="Alexandria" charset="0"/>
                <a:cs typeface="Alexandria" charset="0"/>
              </a:rPr>
              <a:t>11. </a:t>
            </a:r>
            <a:r>
              <a:rPr lang="ar-SA" dirty="0">
                <a:solidFill>
                  <a:srgbClr val="FF0000"/>
                </a:solidFill>
                <a:latin typeface="Alexandria" charset="0"/>
                <a:cs typeface="Alexandria" charset="0"/>
              </a:rPr>
              <a:t>مبادئ الإبداع</a:t>
            </a:r>
            <a:r>
              <a:rPr lang="ar-SA" dirty="0">
                <a:latin typeface="Alexandria" charset="0"/>
                <a:cs typeface="Alexandria" charset="0"/>
              </a:rPr>
              <a:t>، </a:t>
            </a:r>
            <a:r>
              <a:rPr lang="ar-SA" dirty="0">
                <a:solidFill>
                  <a:srgbClr val="203E5F"/>
                </a:solidFill>
                <a:latin typeface="Alexandria" charset="0"/>
                <a:cs typeface="Alexandria" charset="0"/>
              </a:rPr>
              <a:t>د. طارق السويدان و د.محمد العدلوني</a:t>
            </a:r>
            <a:r>
              <a:rPr lang="ar-SA" dirty="0">
                <a:latin typeface="Alexandria" charset="0"/>
                <a:cs typeface="Alexandria" charset="0"/>
              </a:rPr>
              <a:t>، الطبعة الثالثة، 2004م.</a:t>
            </a:r>
            <a:endParaRPr lang="ar-SA" dirty="0">
              <a:solidFill>
                <a:srgbClr val="1C212E"/>
              </a:solidFill>
              <a:latin typeface="Alexandria" charset="0"/>
              <a:cs typeface="Alexandria" charset="0"/>
            </a:endParaRPr>
          </a:p>
        </p:txBody>
      </p:sp>
      <p:sp>
        <p:nvSpPr>
          <p:cNvPr id="23" name="TextBox 22">
            <a:extLst>
              <a:ext uri="{FF2B5EF4-FFF2-40B4-BE49-F238E27FC236}">
                <a16:creationId xmlns:a16="http://schemas.microsoft.com/office/drawing/2014/main" id="{7E99FB1D-638B-9904-1948-D67A25ECD55A}"/>
              </a:ext>
            </a:extLst>
          </p:cNvPr>
          <p:cNvSpPr txBox="1"/>
          <p:nvPr/>
        </p:nvSpPr>
        <p:spPr>
          <a:xfrm>
            <a:off x="10770807" y="949002"/>
            <a:ext cx="819100" cy="645160"/>
          </a:xfrm>
          <a:prstGeom prst="rect">
            <a:avLst/>
          </a:prstGeom>
          <a:noFill/>
        </p:spPr>
        <p:txBody>
          <a:bodyPr wrap="square" rtlCol="0">
            <a:spAutoFit/>
          </a:bodyPr>
          <a:lstStyle/>
          <a:p>
            <a:pPr algn="ctr"/>
            <a:r>
              <a:rPr lang="ar-SA" sz="3600" b="1" dirty="0">
                <a:solidFill>
                  <a:schemeClr val="bg1"/>
                </a:solidFill>
                <a:latin typeface="Alexandria" charset="0"/>
                <a:cs typeface="Alexandria" charset="0"/>
              </a:rPr>
              <a:t>06</a:t>
            </a:r>
            <a:endParaRPr lang="en-US" sz="3600" b="1" dirty="0">
              <a:solidFill>
                <a:schemeClr val="bg1"/>
              </a:solidFill>
              <a:latin typeface="Alexandria" charset="0"/>
              <a:cs typeface="Alexandria" charset="0"/>
            </a:endParaRPr>
          </a:p>
        </p:txBody>
      </p:sp>
      <p:pic>
        <p:nvPicPr>
          <p:cNvPr id="8" name="Graphic 21">
            <a:extLst>
              <a:ext uri="{FF2B5EF4-FFF2-40B4-BE49-F238E27FC236}">
                <a16:creationId xmlns:a16="http://schemas.microsoft.com/office/drawing/2014/main" id="{2E3A744D-0DD2-8BBE-5334-136026EC0ED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Rectangle 4">
            <a:extLst>
              <a:ext uri="{FF2B5EF4-FFF2-40B4-BE49-F238E27FC236}">
                <a16:creationId xmlns:a16="http://schemas.microsoft.com/office/drawing/2014/main" id="{D2F035BE-66B8-4984-2C0B-FBE945278D4E}"/>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902019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3"/>
                                        </p:tgtEl>
                                        <p:attrNameLst>
                                          <p:attrName>style.visibility</p:attrName>
                                        </p:attrNameLst>
                                      </p:cBhvr>
                                      <p:to>
                                        <p:strVal val="visible"/>
                                      </p:to>
                                    </p:set>
                                    <p:animEffect transition="in" filter="fade">
                                      <p:cBhvr>
                                        <p:cTn id="10" dur="500"/>
                                        <p:tgtEl>
                                          <p:spTgt spid="23"/>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fade">
                                      <p:cBhvr>
                                        <p:cTn id="13" dur="500"/>
                                        <p:tgtEl>
                                          <p:spTgt spid="18"/>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1"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wipe(up)">
                                      <p:cBhvr>
                                        <p:cTn id="18" dur="500"/>
                                        <p:tgtEl>
                                          <p:spTgt spid="2"/>
                                        </p:tgtEl>
                                      </p:cBhvr>
                                    </p:animEffect>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6">
                                            <p:txEl>
                                              <p:pRg st="0" end="0"/>
                                            </p:txEl>
                                          </p:spTgt>
                                        </p:tgtEl>
                                        <p:attrNameLst>
                                          <p:attrName>style.visibility</p:attrName>
                                        </p:attrNameLst>
                                      </p:cBhvr>
                                      <p:to>
                                        <p:strVal val="visible"/>
                                      </p:to>
                                    </p:set>
                                    <p:animEffect transition="in" filter="fade">
                                      <p:cBhvr>
                                        <p:cTn id="23" dur="1000"/>
                                        <p:tgtEl>
                                          <p:spTgt spid="6">
                                            <p:txEl>
                                              <p:pRg st="0" end="0"/>
                                            </p:txEl>
                                          </p:spTgt>
                                        </p:tgtEl>
                                      </p:cBhvr>
                                    </p:animEffect>
                                    <p:anim calcmode="lin" valueType="num">
                                      <p:cBhvr>
                                        <p:cTn id="24"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25"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6">
                                            <p:txEl>
                                              <p:pRg st="1" end="1"/>
                                            </p:txEl>
                                          </p:spTgt>
                                        </p:tgtEl>
                                        <p:attrNameLst>
                                          <p:attrName>style.visibility</p:attrName>
                                        </p:attrNameLst>
                                      </p:cBhvr>
                                      <p:to>
                                        <p:strVal val="visible"/>
                                      </p:to>
                                    </p:set>
                                    <p:animEffect transition="in" filter="fade">
                                      <p:cBhvr>
                                        <p:cTn id="30" dur="1000"/>
                                        <p:tgtEl>
                                          <p:spTgt spid="6">
                                            <p:txEl>
                                              <p:pRg st="1" end="1"/>
                                            </p:txEl>
                                          </p:spTgt>
                                        </p:tgtEl>
                                      </p:cBhvr>
                                    </p:animEffect>
                                    <p:anim calcmode="lin" valueType="num">
                                      <p:cBhvr>
                                        <p:cTn id="31"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32"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grpId="0" nodeType="clickEffect">
                                  <p:stCondLst>
                                    <p:cond delay="0"/>
                                  </p:stCondLst>
                                  <p:childTnLst>
                                    <p:set>
                                      <p:cBhvr>
                                        <p:cTn id="36" dur="1" fill="hold">
                                          <p:stCondLst>
                                            <p:cond delay="0"/>
                                          </p:stCondLst>
                                        </p:cTn>
                                        <p:tgtEl>
                                          <p:spTgt spid="6">
                                            <p:txEl>
                                              <p:pRg st="2" end="2"/>
                                            </p:txEl>
                                          </p:spTgt>
                                        </p:tgtEl>
                                        <p:attrNameLst>
                                          <p:attrName>style.visibility</p:attrName>
                                        </p:attrNameLst>
                                      </p:cBhvr>
                                      <p:to>
                                        <p:strVal val="visible"/>
                                      </p:to>
                                    </p:set>
                                    <p:animEffect transition="in" filter="fade">
                                      <p:cBhvr>
                                        <p:cTn id="37" dur="1000"/>
                                        <p:tgtEl>
                                          <p:spTgt spid="6">
                                            <p:txEl>
                                              <p:pRg st="2" end="2"/>
                                            </p:txEl>
                                          </p:spTgt>
                                        </p:tgtEl>
                                      </p:cBhvr>
                                    </p:animEffect>
                                    <p:anim calcmode="lin" valueType="num">
                                      <p:cBhvr>
                                        <p:cTn id="38"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39"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42" presetClass="entr" presetSubtype="0" fill="hold" grpId="0" nodeType="clickEffect">
                                  <p:stCondLst>
                                    <p:cond delay="0"/>
                                  </p:stCondLst>
                                  <p:childTnLst>
                                    <p:set>
                                      <p:cBhvr>
                                        <p:cTn id="43" dur="1" fill="hold">
                                          <p:stCondLst>
                                            <p:cond delay="0"/>
                                          </p:stCondLst>
                                        </p:cTn>
                                        <p:tgtEl>
                                          <p:spTgt spid="6">
                                            <p:txEl>
                                              <p:pRg st="3" end="3"/>
                                            </p:txEl>
                                          </p:spTgt>
                                        </p:tgtEl>
                                        <p:attrNameLst>
                                          <p:attrName>style.visibility</p:attrName>
                                        </p:attrNameLst>
                                      </p:cBhvr>
                                      <p:to>
                                        <p:strVal val="visible"/>
                                      </p:to>
                                    </p:set>
                                    <p:animEffect transition="in" filter="fade">
                                      <p:cBhvr>
                                        <p:cTn id="44" dur="1000"/>
                                        <p:tgtEl>
                                          <p:spTgt spid="6">
                                            <p:txEl>
                                              <p:pRg st="3" end="3"/>
                                            </p:txEl>
                                          </p:spTgt>
                                        </p:tgtEl>
                                      </p:cBhvr>
                                    </p:animEffect>
                                    <p:anim calcmode="lin" valueType="num">
                                      <p:cBhvr>
                                        <p:cTn id="45" dur="1000" fill="hold"/>
                                        <p:tgtEl>
                                          <p:spTgt spid="6">
                                            <p:txEl>
                                              <p:pRg st="3" end="3"/>
                                            </p:txEl>
                                          </p:spTgt>
                                        </p:tgtEl>
                                        <p:attrNameLst>
                                          <p:attrName>ppt_x</p:attrName>
                                        </p:attrNameLst>
                                      </p:cBhvr>
                                      <p:tavLst>
                                        <p:tav tm="0">
                                          <p:val>
                                            <p:strVal val="#ppt_x"/>
                                          </p:val>
                                        </p:tav>
                                        <p:tav tm="100000">
                                          <p:val>
                                            <p:strVal val="#ppt_x"/>
                                          </p:val>
                                        </p:tav>
                                      </p:tavLst>
                                    </p:anim>
                                    <p:anim calcmode="lin" valueType="num">
                                      <p:cBhvr>
                                        <p:cTn id="46" dur="1000" fill="hold"/>
                                        <p:tgtEl>
                                          <p:spTgt spid="6">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42" presetClass="entr" presetSubtype="0" fill="hold" grpId="0" nodeType="clickEffect">
                                  <p:stCondLst>
                                    <p:cond delay="0"/>
                                  </p:stCondLst>
                                  <p:childTnLst>
                                    <p:set>
                                      <p:cBhvr>
                                        <p:cTn id="50" dur="1" fill="hold">
                                          <p:stCondLst>
                                            <p:cond delay="0"/>
                                          </p:stCondLst>
                                        </p:cTn>
                                        <p:tgtEl>
                                          <p:spTgt spid="6">
                                            <p:txEl>
                                              <p:pRg st="4" end="4"/>
                                            </p:txEl>
                                          </p:spTgt>
                                        </p:tgtEl>
                                        <p:attrNameLst>
                                          <p:attrName>style.visibility</p:attrName>
                                        </p:attrNameLst>
                                      </p:cBhvr>
                                      <p:to>
                                        <p:strVal val="visible"/>
                                      </p:to>
                                    </p:set>
                                    <p:animEffect transition="in" filter="fade">
                                      <p:cBhvr>
                                        <p:cTn id="51" dur="1000"/>
                                        <p:tgtEl>
                                          <p:spTgt spid="6">
                                            <p:txEl>
                                              <p:pRg st="4" end="4"/>
                                            </p:txEl>
                                          </p:spTgt>
                                        </p:tgtEl>
                                      </p:cBhvr>
                                    </p:animEffect>
                                    <p:anim calcmode="lin" valueType="num">
                                      <p:cBhvr>
                                        <p:cTn id="52" dur="1000" fill="hold"/>
                                        <p:tgtEl>
                                          <p:spTgt spid="6">
                                            <p:txEl>
                                              <p:pRg st="4" end="4"/>
                                            </p:txEl>
                                          </p:spTgt>
                                        </p:tgtEl>
                                        <p:attrNameLst>
                                          <p:attrName>ppt_x</p:attrName>
                                        </p:attrNameLst>
                                      </p:cBhvr>
                                      <p:tavLst>
                                        <p:tav tm="0">
                                          <p:val>
                                            <p:strVal val="#ppt_x"/>
                                          </p:val>
                                        </p:tav>
                                        <p:tav tm="100000">
                                          <p:val>
                                            <p:strVal val="#ppt_x"/>
                                          </p:val>
                                        </p:tav>
                                      </p:tavLst>
                                    </p:anim>
                                    <p:anim calcmode="lin" valueType="num">
                                      <p:cBhvr>
                                        <p:cTn id="53" dur="1000" fill="hold"/>
                                        <p:tgtEl>
                                          <p:spTgt spid="6">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54" fill="hold">
                      <p:stCondLst>
                        <p:cond delay="indefinite"/>
                      </p:stCondLst>
                      <p:childTnLst>
                        <p:par>
                          <p:cTn id="55" fill="hold">
                            <p:stCondLst>
                              <p:cond delay="0"/>
                            </p:stCondLst>
                            <p:childTnLst>
                              <p:par>
                                <p:cTn id="56" presetID="42" presetClass="entr" presetSubtype="0" fill="hold" grpId="0" nodeType="clickEffect">
                                  <p:stCondLst>
                                    <p:cond delay="0"/>
                                  </p:stCondLst>
                                  <p:childTnLst>
                                    <p:set>
                                      <p:cBhvr>
                                        <p:cTn id="57" dur="1" fill="hold">
                                          <p:stCondLst>
                                            <p:cond delay="0"/>
                                          </p:stCondLst>
                                        </p:cTn>
                                        <p:tgtEl>
                                          <p:spTgt spid="6">
                                            <p:txEl>
                                              <p:pRg st="5" end="5"/>
                                            </p:txEl>
                                          </p:spTgt>
                                        </p:tgtEl>
                                        <p:attrNameLst>
                                          <p:attrName>style.visibility</p:attrName>
                                        </p:attrNameLst>
                                      </p:cBhvr>
                                      <p:to>
                                        <p:strVal val="visible"/>
                                      </p:to>
                                    </p:set>
                                    <p:animEffect transition="in" filter="fade">
                                      <p:cBhvr>
                                        <p:cTn id="58" dur="1000"/>
                                        <p:tgtEl>
                                          <p:spTgt spid="6">
                                            <p:txEl>
                                              <p:pRg st="5" end="5"/>
                                            </p:txEl>
                                          </p:spTgt>
                                        </p:tgtEl>
                                      </p:cBhvr>
                                    </p:animEffect>
                                    <p:anim calcmode="lin" valueType="num">
                                      <p:cBhvr>
                                        <p:cTn id="59" dur="1000" fill="hold"/>
                                        <p:tgtEl>
                                          <p:spTgt spid="6">
                                            <p:txEl>
                                              <p:pRg st="5" end="5"/>
                                            </p:txEl>
                                          </p:spTgt>
                                        </p:tgtEl>
                                        <p:attrNameLst>
                                          <p:attrName>ppt_x</p:attrName>
                                        </p:attrNameLst>
                                      </p:cBhvr>
                                      <p:tavLst>
                                        <p:tav tm="0">
                                          <p:val>
                                            <p:strVal val="#ppt_x"/>
                                          </p:val>
                                        </p:tav>
                                        <p:tav tm="100000">
                                          <p:val>
                                            <p:strVal val="#ppt_x"/>
                                          </p:val>
                                        </p:tav>
                                      </p:tavLst>
                                    </p:anim>
                                    <p:anim calcmode="lin" valueType="num">
                                      <p:cBhvr>
                                        <p:cTn id="60" dur="1000" fill="hold"/>
                                        <p:tgtEl>
                                          <p:spTgt spid="6">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7" grpId="0" animBg="1"/>
      <p:bldP spid="18" grpId="0" animBg="1"/>
      <p:bldP spid="6" grpId="0" build="p"/>
      <p:bldP spid="2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4A9597-7BCC-6882-F953-FB67FF41BBC3}"/>
            </a:ext>
          </a:extLst>
        </p:cNvPr>
        <p:cNvGrpSpPr/>
        <p:nvPr/>
      </p:nvGrpSpPr>
      <p:grpSpPr>
        <a:xfrm>
          <a:off x="0" y="0"/>
          <a:ext cx="0" cy="0"/>
          <a:chOff x="0" y="0"/>
          <a:chExt cx="0" cy="0"/>
        </a:xfrm>
      </p:grpSpPr>
      <p:pic>
        <p:nvPicPr>
          <p:cNvPr id="2050" name="Picture 2" descr="ما هي الأساليب التي تستخدمها لتحفيز الإبداع في بحثك؟">
            <a:extLst>
              <a:ext uri="{FF2B5EF4-FFF2-40B4-BE49-F238E27FC236}">
                <a16:creationId xmlns:a16="http://schemas.microsoft.com/office/drawing/2014/main" id="{0C14CC59-5E76-1A01-BA39-A8B7ABD5B99A}"/>
              </a:ext>
            </a:extLst>
          </p:cNvPr>
          <p:cNvPicPr>
            <a:picLocks noChangeAspect="1" noChangeArrowheads="1"/>
          </p:cNvPicPr>
          <p:nvPr/>
        </p:nvPicPr>
        <p:blipFill>
          <a:blip r:embed="rId3">
            <a:alphaModFix amt="5000"/>
            <a:extLst>
              <a:ext uri="{28A0092B-C50C-407E-A947-70E740481C1C}">
                <a14:useLocalDpi xmlns:a14="http://schemas.microsoft.com/office/drawing/2010/main" val="0"/>
              </a:ext>
            </a:extLst>
          </a:blip>
          <a:srcRect/>
          <a:stretch>
            <a:fillRect/>
          </a:stretch>
        </p:blipFill>
        <p:spPr bwMode="auto">
          <a:xfrm>
            <a:off x="-97277" y="-118585"/>
            <a:ext cx="12289277" cy="696685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6" name="Graphic 21">
            <a:extLst>
              <a:ext uri="{FF2B5EF4-FFF2-40B4-BE49-F238E27FC236}">
                <a16:creationId xmlns:a16="http://schemas.microsoft.com/office/drawing/2014/main" id="{B6CBEBF7-B615-2D5F-F9CF-7B3CBB66899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4548" y="96019"/>
            <a:ext cx="2930426" cy="1368308"/>
          </a:xfrm>
          <a:prstGeom prst="rect">
            <a:avLst/>
          </a:prstGeom>
        </p:spPr>
      </p:pic>
      <p:sp>
        <p:nvSpPr>
          <p:cNvPr id="3" name="TextBox 2">
            <a:extLst>
              <a:ext uri="{FF2B5EF4-FFF2-40B4-BE49-F238E27FC236}">
                <a16:creationId xmlns:a16="http://schemas.microsoft.com/office/drawing/2014/main" id="{E6F07718-084E-69E5-811D-1B1E49C23A75}"/>
              </a:ext>
            </a:extLst>
          </p:cNvPr>
          <p:cNvSpPr txBox="1"/>
          <p:nvPr/>
        </p:nvSpPr>
        <p:spPr>
          <a:xfrm>
            <a:off x="953314" y="2091422"/>
            <a:ext cx="9993549" cy="2675156"/>
          </a:xfrm>
          <a:prstGeom prst="rect">
            <a:avLst/>
          </a:prstGeom>
          <a:noFill/>
        </p:spPr>
        <p:txBody>
          <a:bodyPr wrap="square" rtlCol="0">
            <a:spAutoFit/>
          </a:bodyPr>
          <a:lstStyle/>
          <a:p>
            <a:pPr algn="ctr" rtl="1"/>
            <a:r>
              <a:rPr lang="ar-SA" sz="3600" b="1" dirty="0">
                <a:solidFill>
                  <a:srgbClr val="C00000"/>
                </a:solidFill>
                <a:latin typeface="Alexandria" charset="0"/>
                <a:cs typeface="Alexandria" charset="0"/>
              </a:rPr>
              <a:t>مقدمة موجزة </a:t>
            </a:r>
          </a:p>
          <a:p>
            <a:pPr algn="ctr" rtl="1"/>
            <a:r>
              <a:rPr lang="ar-SA" sz="2400" b="1" dirty="0">
                <a:solidFill>
                  <a:srgbClr val="203E5F"/>
                </a:solidFill>
                <a:latin typeface="Alexandria" charset="0"/>
                <a:cs typeface="Alexandria" charset="0"/>
              </a:rPr>
              <a:t>عن</a:t>
            </a:r>
            <a:r>
              <a:rPr lang="ar-SA" sz="4400" b="1" dirty="0">
                <a:solidFill>
                  <a:srgbClr val="203E5F"/>
                </a:solidFill>
                <a:latin typeface="Alexandria" charset="0"/>
                <a:cs typeface="Alexandria" charset="0"/>
              </a:rPr>
              <a:t> </a:t>
            </a:r>
          </a:p>
          <a:p>
            <a:pPr algn="ctr" rtl="1">
              <a:lnSpc>
                <a:spcPct val="150000"/>
              </a:lnSpc>
            </a:pPr>
            <a:r>
              <a:rPr lang="ar-SA" sz="6600" b="1" dirty="0">
                <a:solidFill>
                  <a:srgbClr val="203E5F"/>
                </a:solidFill>
                <a:latin typeface="Alexandria" charset="0"/>
                <a:cs typeface="Alexandria" charset="0"/>
              </a:rPr>
              <a:t>الإبداع الإعلامي</a:t>
            </a:r>
            <a:endParaRPr lang="en-US" sz="6600" b="1" dirty="0">
              <a:solidFill>
                <a:srgbClr val="C00000"/>
              </a:solidFill>
              <a:latin typeface="Alexandria" charset="0"/>
              <a:cs typeface="Alexandria" charset="0"/>
            </a:endParaRPr>
          </a:p>
        </p:txBody>
      </p:sp>
    </p:spTree>
    <p:extLst>
      <p:ext uri="{BB962C8B-B14F-4D97-AF65-F5344CB8AC3E}">
        <p14:creationId xmlns:p14="http://schemas.microsoft.com/office/powerpoint/2010/main" val="1539491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Box 19">
            <a:extLst>
              <a:ext uri="{FF2B5EF4-FFF2-40B4-BE49-F238E27FC236}">
                <a16:creationId xmlns:a16="http://schemas.microsoft.com/office/drawing/2014/main" id="{58BEFEA7-9FA3-E96B-E7E7-708F9BDE0C68}"/>
              </a:ext>
            </a:extLst>
          </p:cNvPr>
          <p:cNvSpPr txBox="1"/>
          <p:nvPr/>
        </p:nvSpPr>
        <p:spPr>
          <a:xfrm>
            <a:off x="2811297" y="1726062"/>
            <a:ext cx="8732386" cy="4310667"/>
          </a:xfrm>
          <a:prstGeom prst="rect">
            <a:avLst/>
          </a:prstGeom>
          <a:noFill/>
        </p:spPr>
        <p:txBody>
          <a:bodyPr wrap="square" rtlCol="0">
            <a:spAutoFit/>
          </a:bodyPr>
          <a:lstStyle/>
          <a:p>
            <a:pPr algn="just" rtl="1">
              <a:lnSpc>
                <a:spcPct val="200000"/>
              </a:lnSpc>
            </a:pPr>
            <a:r>
              <a:rPr lang="ar-SA" sz="2000" dirty="0">
                <a:latin typeface="Alexandria" charset="0"/>
                <a:cs typeface="Alexandria" charset="0"/>
              </a:rPr>
              <a:t>1. </a:t>
            </a:r>
            <a:r>
              <a:rPr lang="ar-SA" sz="2000" dirty="0">
                <a:solidFill>
                  <a:srgbClr val="C00000"/>
                </a:solidFill>
                <a:latin typeface="Alexandria" charset="0"/>
                <a:cs typeface="Alexandria" charset="0"/>
              </a:rPr>
              <a:t>الإبداع</a:t>
            </a:r>
            <a:r>
              <a:rPr lang="ar-SA" sz="2000" dirty="0">
                <a:latin typeface="Alexandria" charset="0"/>
                <a:cs typeface="Alexandria" charset="0"/>
              </a:rPr>
              <a:t> </a:t>
            </a:r>
            <a:r>
              <a:rPr lang="ar-SA" sz="2000" dirty="0">
                <a:solidFill>
                  <a:srgbClr val="C00000"/>
                </a:solidFill>
                <a:latin typeface="Alexandria" charset="0"/>
                <a:cs typeface="Alexandria" charset="0"/>
              </a:rPr>
              <a:t>الإعلامي</a:t>
            </a:r>
            <a:r>
              <a:rPr lang="ar-SA" sz="2000" dirty="0">
                <a:latin typeface="Alexandria" charset="0"/>
                <a:cs typeface="Alexandria" charset="0"/>
              </a:rPr>
              <a:t> هو القدرة على إنتاج محتوى إعلامي فريد وغير تقليدي، يتميز بالأصالة والجاذبية، ويحقق أهدافاً تواصلية بأساليب مبتكرة. </a:t>
            </a:r>
            <a:endParaRPr lang="en-US" sz="2000" dirty="0">
              <a:latin typeface="Alexandria" charset="0"/>
              <a:cs typeface="Alexandria" charset="0"/>
            </a:endParaRPr>
          </a:p>
          <a:p>
            <a:pPr algn="just" rtl="1">
              <a:lnSpc>
                <a:spcPct val="200000"/>
              </a:lnSpc>
            </a:pPr>
            <a:endParaRPr lang="ar-SA" sz="1000" dirty="0">
              <a:latin typeface="Alexandria" charset="0"/>
              <a:cs typeface="Alexandria" charset="0"/>
            </a:endParaRPr>
          </a:p>
          <a:p>
            <a:pPr algn="just" rtl="1">
              <a:lnSpc>
                <a:spcPct val="200000"/>
              </a:lnSpc>
            </a:pPr>
            <a:r>
              <a:rPr lang="ar-SA" sz="2000" dirty="0">
                <a:latin typeface="Alexandria" charset="0"/>
                <a:cs typeface="Alexandria" charset="0"/>
              </a:rPr>
              <a:t>2. يتجاوز </a:t>
            </a:r>
            <a:r>
              <a:rPr lang="ar-SA" sz="2000" dirty="0">
                <a:solidFill>
                  <a:srgbClr val="C00000"/>
                </a:solidFill>
                <a:latin typeface="Alexandria" charset="0"/>
                <a:cs typeface="Alexandria" charset="0"/>
              </a:rPr>
              <a:t>الإبداع</a:t>
            </a:r>
            <a:r>
              <a:rPr lang="ar-SA" sz="2000" dirty="0">
                <a:latin typeface="Alexandria" charset="0"/>
                <a:cs typeface="Alexandria" charset="0"/>
              </a:rPr>
              <a:t> </a:t>
            </a:r>
            <a:r>
              <a:rPr lang="ar-SA" sz="2000" dirty="0">
                <a:solidFill>
                  <a:srgbClr val="C00000"/>
                </a:solidFill>
                <a:latin typeface="Alexandria" charset="0"/>
                <a:cs typeface="Alexandria" charset="0"/>
              </a:rPr>
              <a:t>الإعلامي</a:t>
            </a:r>
            <a:r>
              <a:rPr lang="ar-SA" sz="2000" dirty="0">
                <a:latin typeface="Alexandria" charset="0"/>
                <a:cs typeface="Alexandria" charset="0"/>
              </a:rPr>
              <a:t> مجرد نقل المعلومات ليلامس المشاعر ويحفز التفكير، مما يجعله عنصراً حاسماً في جذب الجمهور في بيئة إعلامية مزدحمة. </a:t>
            </a:r>
            <a:endParaRPr lang="en-US" sz="2000" dirty="0">
              <a:latin typeface="Alexandria" charset="0"/>
              <a:cs typeface="Alexandria" charset="0"/>
            </a:endParaRPr>
          </a:p>
          <a:p>
            <a:pPr algn="just" rtl="1">
              <a:lnSpc>
                <a:spcPct val="200000"/>
              </a:lnSpc>
            </a:pPr>
            <a:endParaRPr lang="ar-SA" sz="1000" dirty="0">
              <a:latin typeface="Alexandria" charset="0"/>
              <a:cs typeface="Alexandria" charset="0"/>
            </a:endParaRPr>
          </a:p>
          <a:p>
            <a:pPr algn="just" rtl="1">
              <a:lnSpc>
                <a:spcPct val="200000"/>
              </a:lnSpc>
            </a:pPr>
            <a:r>
              <a:rPr lang="ar-SA" sz="2000" dirty="0">
                <a:latin typeface="Alexandria" charset="0"/>
                <a:cs typeface="Alexandria" charset="0"/>
              </a:rPr>
              <a:t>3. إنه ليس حكراً على فئة معينة، بل هو </a:t>
            </a:r>
            <a:r>
              <a:rPr lang="ar-SA" sz="2000" dirty="0">
                <a:solidFill>
                  <a:srgbClr val="C00000"/>
                </a:solidFill>
                <a:latin typeface="Alexandria" charset="0"/>
                <a:cs typeface="Alexandria" charset="0"/>
              </a:rPr>
              <a:t>مهارة</a:t>
            </a:r>
            <a:r>
              <a:rPr lang="ar-SA" sz="2000" dirty="0">
                <a:latin typeface="Alexandria" charset="0"/>
                <a:cs typeface="Alexandria" charset="0"/>
              </a:rPr>
              <a:t> يمكن تنميتها وصقلها من خلال الممارسة والتعلم المستمر.</a:t>
            </a:r>
          </a:p>
        </p:txBody>
      </p:sp>
      <p:sp>
        <p:nvSpPr>
          <p:cNvPr id="24" name="Rectangle 23">
            <a:extLst>
              <a:ext uri="{FF2B5EF4-FFF2-40B4-BE49-F238E27FC236}">
                <a16:creationId xmlns:a16="http://schemas.microsoft.com/office/drawing/2014/main" id="{E14435AF-2C49-F542-8475-CDF4FB10336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B14F10E-6558-4AB3-912D-911876447340}"/>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التعريفية - مقدمة موجزة عن الإبداع الإعلامي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820C1907-7986-48B8-98CC-D2312C30A2A8}"/>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ما هو الإبداع الإعلامي؟</a:t>
            </a:r>
          </a:p>
        </p:txBody>
      </p:sp>
      <p:pic>
        <p:nvPicPr>
          <p:cNvPr id="17" name="Graphic 21">
            <a:extLst>
              <a:ext uri="{FF2B5EF4-FFF2-40B4-BE49-F238E27FC236}">
                <a16:creationId xmlns:a16="http://schemas.microsoft.com/office/drawing/2014/main" id="{39C420C8-2E83-475F-9FB1-BEE171008E7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3" name="Picture 2" descr="A light bulb with a light inside&#10;&#10;AI-generated content may be incorrect.">
            <a:extLst>
              <a:ext uri="{FF2B5EF4-FFF2-40B4-BE49-F238E27FC236}">
                <a16:creationId xmlns:a16="http://schemas.microsoft.com/office/drawing/2014/main" id="{9799075C-7D0C-9FF3-FAF2-AD0CEE7BD30E}"/>
              </a:ext>
            </a:extLst>
          </p:cNvPr>
          <p:cNvPicPr>
            <a:picLocks noChangeAspect="1"/>
          </p:cNvPicPr>
          <p:nvPr/>
        </p:nvPicPr>
        <p:blipFill>
          <a:blip r:embed="rId3">
            <a:extLst>
              <a:ext uri="{28A0092B-C50C-407E-A947-70E740481C1C}">
                <a14:useLocalDpi xmlns:a14="http://schemas.microsoft.com/office/drawing/2010/main" val="0"/>
              </a:ext>
            </a:extLst>
          </a:blip>
          <a:srcRect l="38553" r="31064"/>
          <a:stretch>
            <a:fillRect/>
          </a:stretch>
        </p:blipFill>
        <p:spPr>
          <a:xfrm>
            <a:off x="107004" y="1599598"/>
            <a:ext cx="2616741" cy="4898474"/>
          </a:xfrm>
          <a:prstGeom prst="rect">
            <a:avLst/>
          </a:prstGeom>
          <a:ln>
            <a:noFill/>
          </a:ln>
          <a:effectLst>
            <a:softEdge rad="112500"/>
          </a:effectLst>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C0B177-5732-890C-14E0-94ACC9AEC8A2}"/>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F615BF52-4DD3-CB6B-5B04-BC920880C121}"/>
              </a:ext>
            </a:extLst>
          </p:cNvPr>
          <p:cNvSpPr txBox="1"/>
          <p:nvPr/>
        </p:nvSpPr>
        <p:spPr>
          <a:xfrm>
            <a:off x="3949429" y="1726062"/>
            <a:ext cx="7506701" cy="4618444"/>
          </a:xfrm>
          <a:prstGeom prst="rect">
            <a:avLst/>
          </a:prstGeom>
          <a:noFill/>
        </p:spPr>
        <p:txBody>
          <a:bodyPr wrap="square" rtlCol="0">
            <a:spAutoFit/>
          </a:bodyPr>
          <a:lstStyle/>
          <a:p>
            <a:pPr algn="just" rtl="1">
              <a:lnSpc>
                <a:spcPct val="200000"/>
              </a:lnSpc>
            </a:pPr>
            <a:r>
              <a:rPr lang="ar-SA" sz="2000" dirty="0">
                <a:latin typeface="Alexandria" charset="0"/>
                <a:cs typeface="Alexandria" charset="0"/>
              </a:rPr>
              <a:t>4. يشمل </a:t>
            </a:r>
            <a:r>
              <a:rPr lang="ar-SA" sz="2000" dirty="0">
                <a:solidFill>
                  <a:srgbClr val="C00000"/>
                </a:solidFill>
                <a:latin typeface="Alexandria" charset="0"/>
                <a:cs typeface="Alexandria" charset="0"/>
              </a:rPr>
              <a:t>الإبداع</a:t>
            </a:r>
            <a:r>
              <a:rPr lang="ar-SA" sz="2000" dirty="0">
                <a:latin typeface="Alexandria" charset="0"/>
                <a:cs typeface="Alexandria" charset="0"/>
              </a:rPr>
              <a:t> </a:t>
            </a:r>
            <a:r>
              <a:rPr lang="ar-SA" sz="2000" dirty="0">
                <a:solidFill>
                  <a:srgbClr val="C00000"/>
                </a:solidFill>
                <a:latin typeface="Alexandria" charset="0"/>
                <a:cs typeface="Alexandria" charset="0"/>
              </a:rPr>
              <a:t>الإعلامي</a:t>
            </a:r>
            <a:r>
              <a:rPr lang="ar-SA" sz="2000" dirty="0">
                <a:latin typeface="Alexandria" charset="0"/>
                <a:cs typeface="Alexandria" charset="0"/>
              </a:rPr>
              <a:t> جوانب متعددة، بدءاً من صياغة الأفكار الجديدة والمبتكرة، مروراً باختيار القوالب والأساليب الفنية المناسبة، وصولاً إلى استخدام التقنيات الحديثة بطرق غير مألوفة. </a:t>
            </a:r>
          </a:p>
          <a:p>
            <a:pPr algn="just" rtl="1">
              <a:lnSpc>
                <a:spcPct val="200000"/>
              </a:lnSpc>
            </a:pPr>
            <a:endParaRPr lang="ar-SA" sz="1000" dirty="0">
              <a:latin typeface="Alexandria" charset="0"/>
              <a:cs typeface="Alexandria" charset="0"/>
            </a:endParaRPr>
          </a:p>
          <a:p>
            <a:pPr algn="just" rtl="1">
              <a:lnSpc>
                <a:spcPct val="200000"/>
              </a:lnSpc>
            </a:pPr>
            <a:r>
              <a:rPr lang="ar-SA" sz="2000" dirty="0">
                <a:latin typeface="Alexandria" charset="0"/>
                <a:cs typeface="Alexandria" charset="0"/>
              </a:rPr>
              <a:t>5. الهدف الأساسي هو تحقيق </a:t>
            </a:r>
            <a:r>
              <a:rPr lang="ar-SA" sz="2000" dirty="0">
                <a:solidFill>
                  <a:srgbClr val="C00000"/>
                </a:solidFill>
                <a:latin typeface="Alexandria" charset="0"/>
                <a:cs typeface="Alexandria" charset="0"/>
              </a:rPr>
              <a:t>التميز</a:t>
            </a:r>
            <a:r>
              <a:rPr lang="ar-SA" sz="2000" dirty="0">
                <a:latin typeface="Alexandria" charset="0"/>
                <a:cs typeface="Alexandria" charset="0"/>
              </a:rPr>
              <a:t> </a:t>
            </a:r>
            <a:r>
              <a:rPr lang="ar-SA" sz="2000" dirty="0">
                <a:solidFill>
                  <a:srgbClr val="C00000"/>
                </a:solidFill>
                <a:latin typeface="Alexandria" charset="0"/>
                <a:cs typeface="Alexandria" charset="0"/>
              </a:rPr>
              <a:t>والتفرد</a:t>
            </a:r>
            <a:r>
              <a:rPr lang="ar-SA" sz="2000" dirty="0">
                <a:latin typeface="Alexandria" charset="0"/>
                <a:cs typeface="Alexandria" charset="0"/>
              </a:rPr>
              <a:t> في الرسالة الإعلامية، بحيث تترك بصمة واضحة في أذهان المتلقين وتدفعهم للتفاعل معها. هذا يتطلب فهماً عميقاً للجمهور المستهدف واحتياجاته وتوقعاته.</a:t>
            </a:r>
          </a:p>
        </p:txBody>
      </p:sp>
      <p:sp>
        <p:nvSpPr>
          <p:cNvPr id="24" name="Rectangle 23">
            <a:extLst>
              <a:ext uri="{FF2B5EF4-FFF2-40B4-BE49-F238E27FC236}">
                <a16:creationId xmlns:a16="http://schemas.microsoft.com/office/drawing/2014/main" id="{CA7E5D35-BBD3-AEC9-396E-7062F120C455}"/>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30A93B88-B1F9-2489-793D-0D9C64192B62}"/>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التعريفية - مقدمة موجزة عن الإبداع الإعلامي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90B34BD9-9193-FB1E-9D4D-7D57A52B32F3}"/>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ما هو الإبداع الإعلامي؟</a:t>
            </a:r>
          </a:p>
        </p:txBody>
      </p:sp>
      <p:pic>
        <p:nvPicPr>
          <p:cNvPr id="17" name="Graphic 21">
            <a:extLst>
              <a:ext uri="{FF2B5EF4-FFF2-40B4-BE49-F238E27FC236}">
                <a16:creationId xmlns:a16="http://schemas.microsoft.com/office/drawing/2014/main" id="{B43E1F1E-C739-4F3D-09E0-09B909073FC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026" name="Picture 2" descr="الابداع - مُلهِم">
            <a:extLst>
              <a:ext uri="{FF2B5EF4-FFF2-40B4-BE49-F238E27FC236}">
                <a16:creationId xmlns:a16="http://schemas.microsoft.com/office/drawing/2014/main" id="{636F79C0-329C-1F6C-EDB6-C1D50DEDB90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4195" y="2145333"/>
            <a:ext cx="3470954" cy="3470954"/>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304989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23D93B-4452-0077-D1F3-351FE03FE3BC}"/>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F26D22B0-554D-B9B7-BC78-1582CF33D540}"/>
              </a:ext>
            </a:extLst>
          </p:cNvPr>
          <p:cNvSpPr txBox="1"/>
          <p:nvPr/>
        </p:nvSpPr>
        <p:spPr>
          <a:xfrm>
            <a:off x="4153711" y="1677422"/>
            <a:ext cx="7302420" cy="4926220"/>
          </a:xfrm>
          <a:prstGeom prst="rect">
            <a:avLst/>
          </a:prstGeom>
          <a:noFill/>
        </p:spPr>
        <p:txBody>
          <a:bodyPr wrap="square" rtlCol="0">
            <a:spAutoFit/>
          </a:bodyPr>
          <a:lstStyle/>
          <a:p>
            <a:pPr algn="just" rtl="1">
              <a:lnSpc>
                <a:spcPct val="200000"/>
              </a:lnSpc>
            </a:pPr>
            <a:r>
              <a:rPr lang="ar-SA" sz="2000" dirty="0">
                <a:latin typeface="Alexandria" charset="0"/>
                <a:cs typeface="Alexandria" charset="0"/>
              </a:rPr>
              <a:t>6. في عصر </a:t>
            </a:r>
            <a:r>
              <a:rPr lang="ar-SA" sz="2000" dirty="0">
                <a:solidFill>
                  <a:srgbClr val="C00000"/>
                </a:solidFill>
                <a:latin typeface="Alexandria" charset="0"/>
                <a:cs typeface="Alexandria" charset="0"/>
              </a:rPr>
              <a:t>الإعلام</a:t>
            </a:r>
            <a:r>
              <a:rPr lang="ar-SA" sz="2000" dirty="0">
                <a:latin typeface="Alexandria" charset="0"/>
                <a:cs typeface="Alexandria" charset="0"/>
              </a:rPr>
              <a:t> </a:t>
            </a:r>
            <a:r>
              <a:rPr lang="ar-SA" sz="2000" dirty="0">
                <a:solidFill>
                  <a:srgbClr val="C00000"/>
                </a:solidFill>
                <a:latin typeface="Alexandria" charset="0"/>
                <a:cs typeface="Alexandria" charset="0"/>
              </a:rPr>
              <a:t>الرقمي</a:t>
            </a:r>
            <a:r>
              <a:rPr lang="ar-SA" sz="2000" dirty="0">
                <a:latin typeface="Alexandria" charset="0"/>
                <a:cs typeface="Alexandria" charset="0"/>
              </a:rPr>
              <a:t>، تتضاعف أهمية </a:t>
            </a:r>
            <a:r>
              <a:rPr lang="ar-SA" sz="2000" dirty="0">
                <a:solidFill>
                  <a:srgbClr val="C00000"/>
                </a:solidFill>
                <a:latin typeface="Alexandria" charset="0"/>
                <a:cs typeface="Alexandria" charset="0"/>
              </a:rPr>
              <a:t>الإبداع</a:t>
            </a:r>
            <a:r>
              <a:rPr lang="ar-SA" sz="2000" dirty="0">
                <a:latin typeface="Alexandria" charset="0"/>
                <a:cs typeface="Alexandria" charset="0"/>
              </a:rPr>
              <a:t> </a:t>
            </a:r>
            <a:r>
              <a:rPr lang="ar-SA" sz="2000" dirty="0">
                <a:solidFill>
                  <a:srgbClr val="C00000"/>
                </a:solidFill>
                <a:latin typeface="Alexandria" charset="0"/>
                <a:cs typeface="Alexandria" charset="0"/>
              </a:rPr>
              <a:t>الإعلامي</a:t>
            </a:r>
            <a:r>
              <a:rPr lang="ar-SA" sz="2000" dirty="0">
                <a:latin typeface="Alexandria" charset="0"/>
                <a:cs typeface="Alexandria" charset="0"/>
              </a:rPr>
              <a:t> نظراً للكم الهائل من المحتوى المتاح وسهولة الوصول إليه. </a:t>
            </a:r>
          </a:p>
          <a:p>
            <a:pPr algn="just" rtl="1">
              <a:lnSpc>
                <a:spcPct val="200000"/>
              </a:lnSpc>
            </a:pPr>
            <a:endParaRPr lang="ar-SA" sz="1000" dirty="0">
              <a:latin typeface="Alexandria" charset="0"/>
              <a:cs typeface="Alexandria" charset="0"/>
            </a:endParaRPr>
          </a:p>
          <a:p>
            <a:pPr algn="just" rtl="1">
              <a:lnSpc>
                <a:spcPct val="200000"/>
              </a:lnSpc>
            </a:pPr>
            <a:r>
              <a:rPr lang="ar-SA" sz="2000" dirty="0">
                <a:latin typeface="Alexandria" charset="0"/>
                <a:cs typeface="Alexandria" charset="0"/>
              </a:rPr>
              <a:t>7. لم يعد يكفي تقديم المعلومة فقط، بل يجب تقديمها </a:t>
            </a:r>
            <a:r>
              <a:rPr lang="ar-SA" sz="2000" dirty="0">
                <a:solidFill>
                  <a:srgbClr val="C00000"/>
                </a:solidFill>
                <a:latin typeface="Alexandria" charset="0"/>
                <a:cs typeface="Alexandria" charset="0"/>
              </a:rPr>
              <a:t>بطريقة</a:t>
            </a:r>
            <a:r>
              <a:rPr lang="ar-SA" sz="2000" dirty="0">
                <a:latin typeface="Alexandria" charset="0"/>
                <a:cs typeface="Alexandria" charset="0"/>
              </a:rPr>
              <a:t> </a:t>
            </a:r>
            <a:r>
              <a:rPr lang="ar-SA" sz="2000" dirty="0">
                <a:solidFill>
                  <a:srgbClr val="C00000"/>
                </a:solidFill>
                <a:latin typeface="Alexandria" charset="0"/>
                <a:cs typeface="Alexandria" charset="0"/>
              </a:rPr>
              <a:t>مبتكرة</a:t>
            </a:r>
            <a:r>
              <a:rPr lang="ar-SA" sz="2000" dirty="0">
                <a:latin typeface="Alexandria" charset="0"/>
                <a:cs typeface="Alexandria" charset="0"/>
              </a:rPr>
              <a:t> تبرزها عن غيرها وتضمن وصولها بفعالية.</a:t>
            </a:r>
          </a:p>
          <a:p>
            <a:pPr algn="just" rtl="1">
              <a:lnSpc>
                <a:spcPct val="200000"/>
              </a:lnSpc>
            </a:pPr>
            <a:endParaRPr lang="ar-SA" sz="1000" dirty="0">
              <a:latin typeface="Alexandria" charset="0"/>
              <a:cs typeface="Alexandria" charset="0"/>
            </a:endParaRPr>
          </a:p>
          <a:p>
            <a:pPr algn="just" rtl="1">
              <a:lnSpc>
                <a:spcPct val="200000"/>
              </a:lnSpc>
            </a:pPr>
            <a:r>
              <a:rPr lang="ar-SA" sz="2000" dirty="0">
                <a:latin typeface="Alexandria" charset="0"/>
                <a:cs typeface="Alexandria" charset="0"/>
              </a:rPr>
              <a:t>8. الإبداع هنا لا يقتصر على المحتوى النصي، بل يمتد </a:t>
            </a:r>
            <a:r>
              <a:rPr lang="ar-SA" sz="2000" dirty="0">
                <a:solidFill>
                  <a:srgbClr val="C00000"/>
                </a:solidFill>
                <a:latin typeface="Alexandria" charset="0"/>
                <a:cs typeface="Alexandria" charset="0"/>
              </a:rPr>
              <a:t>ليشمل</a:t>
            </a:r>
            <a:r>
              <a:rPr lang="ar-SA" sz="2000" dirty="0">
                <a:latin typeface="Alexandria" charset="0"/>
                <a:cs typeface="Alexandria" charset="0"/>
              </a:rPr>
              <a:t> التصميم المرئي، إنتاج الفيديو، استخدام المؤثرات الصوتية، وحتى طريقة التفاعل مع الجمهور عبر المنصات الرقمية المختلفة.</a:t>
            </a:r>
          </a:p>
        </p:txBody>
      </p:sp>
      <p:sp>
        <p:nvSpPr>
          <p:cNvPr id="24" name="Rectangle 23">
            <a:extLst>
              <a:ext uri="{FF2B5EF4-FFF2-40B4-BE49-F238E27FC236}">
                <a16:creationId xmlns:a16="http://schemas.microsoft.com/office/drawing/2014/main" id="{C782D310-2371-A2F2-7D3E-46D269E7314C}"/>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319D56B4-2064-0514-76B2-0C9DB12D3FFF}"/>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التعريفية - مقدمة موجزة عن الإبداع الإعلامي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5EB38697-D902-0D44-E525-90BF7E19C8E1}"/>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ما هو الإبداع الإعلامي؟</a:t>
            </a:r>
          </a:p>
        </p:txBody>
      </p:sp>
      <p:pic>
        <p:nvPicPr>
          <p:cNvPr id="17" name="Graphic 21">
            <a:extLst>
              <a:ext uri="{FF2B5EF4-FFF2-40B4-BE49-F238E27FC236}">
                <a16:creationId xmlns:a16="http://schemas.microsoft.com/office/drawing/2014/main" id="{B1F7ADB9-60AA-AE1A-A4AF-D6A69747C90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7170" name="Picture 2" descr="What is Creative Media Production? A Complete Guide – Big Creative ...">
            <a:extLst>
              <a:ext uri="{FF2B5EF4-FFF2-40B4-BE49-F238E27FC236}">
                <a16:creationId xmlns:a16="http://schemas.microsoft.com/office/drawing/2014/main" id="{0606E63C-6763-B58D-0AB6-344C48FE772F}"/>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8709" r="21682"/>
          <a:stretch>
            <a:fillRect/>
          </a:stretch>
        </p:blipFill>
        <p:spPr bwMode="auto">
          <a:xfrm>
            <a:off x="97277" y="1677421"/>
            <a:ext cx="3931382" cy="486515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313314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D99F2A-766A-F7D5-0FDF-295FE9140BBF}"/>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A19C6958-F549-341A-F3E7-20586CB03FF1}"/>
              </a:ext>
            </a:extLst>
          </p:cNvPr>
          <p:cNvSpPr txBox="1"/>
          <p:nvPr/>
        </p:nvSpPr>
        <p:spPr>
          <a:xfrm>
            <a:off x="3414410" y="1716334"/>
            <a:ext cx="8041722" cy="4926220"/>
          </a:xfrm>
          <a:prstGeom prst="rect">
            <a:avLst/>
          </a:prstGeom>
          <a:noFill/>
        </p:spPr>
        <p:txBody>
          <a:bodyPr wrap="square" rtlCol="0">
            <a:spAutoFit/>
          </a:bodyPr>
          <a:lstStyle/>
          <a:p>
            <a:pPr algn="just" rtl="1">
              <a:lnSpc>
                <a:spcPct val="200000"/>
              </a:lnSpc>
            </a:pPr>
            <a:r>
              <a:rPr lang="ar-SA" sz="2000" dirty="0">
                <a:latin typeface="Alexandria" charset="0"/>
                <a:cs typeface="Alexandria" charset="0"/>
              </a:rPr>
              <a:t>1. يساهم </a:t>
            </a:r>
            <a:r>
              <a:rPr lang="ar-SA" sz="2000" dirty="0">
                <a:solidFill>
                  <a:srgbClr val="C00000"/>
                </a:solidFill>
                <a:latin typeface="Alexandria" charset="0"/>
                <a:cs typeface="Alexandria" charset="0"/>
              </a:rPr>
              <a:t>الإبداع</a:t>
            </a:r>
            <a:r>
              <a:rPr lang="ar-SA" sz="2000" dirty="0">
                <a:latin typeface="Alexandria" charset="0"/>
                <a:cs typeface="Alexandria" charset="0"/>
              </a:rPr>
              <a:t> </a:t>
            </a:r>
            <a:r>
              <a:rPr lang="ar-SA" sz="2000" dirty="0">
                <a:solidFill>
                  <a:srgbClr val="C00000"/>
                </a:solidFill>
                <a:latin typeface="Alexandria" charset="0"/>
                <a:cs typeface="Alexandria" charset="0"/>
              </a:rPr>
              <a:t>الإعلامي</a:t>
            </a:r>
            <a:r>
              <a:rPr lang="ar-SA" sz="2000" dirty="0">
                <a:latin typeface="Alexandria" charset="0"/>
                <a:cs typeface="Alexandria" charset="0"/>
              </a:rPr>
              <a:t> في بناء هوية إعلامية مميزة للمؤسسات والأفراد، مما يمكنهم من التميز في سوق إعلامي شديد التنافسية.</a:t>
            </a:r>
          </a:p>
          <a:p>
            <a:pPr algn="just" rtl="1">
              <a:lnSpc>
                <a:spcPct val="200000"/>
              </a:lnSpc>
            </a:pPr>
            <a:endParaRPr lang="ar-SA" sz="1000" dirty="0">
              <a:latin typeface="Alexandria" charset="0"/>
              <a:cs typeface="Alexandria" charset="0"/>
            </a:endParaRPr>
          </a:p>
          <a:p>
            <a:pPr algn="just" rtl="1">
              <a:lnSpc>
                <a:spcPct val="200000"/>
              </a:lnSpc>
            </a:pPr>
            <a:r>
              <a:rPr lang="ar-SA" sz="2000" dirty="0">
                <a:latin typeface="Alexandria" charset="0"/>
                <a:cs typeface="Alexandria" charset="0"/>
              </a:rPr>
              <a:t>2. عندما يكون المحتوى </a:t>
            </a:r>
            <a:r>
              <a:rPr lang="ar-SA" sz="2000" dirty="0">
                <a:solidFill>
                  <a:srgbClr val="C00000"/>
                </a:solidFill>
                <a:latin typeface="Alexandria" charset="0"/>
                <a:cs typeface="Alexandria" charset="0"/>
              </a:rPr>
              <a:t>مبتكراً</a:t>
            </a:r>
            <a:r>
              <a:rPr lang="ar-SA" sz="2000" dirty="0">
                <a:latin typeface="Alexandria" charset="0"/>
                <a:cs typeface="Alexandria" charset="0"/>
              </a:rPr>
              <a:t>، فإنه يعكس احترافية ورؤية متقدمة، مما يعزز </a:t>
            </a:r>
            <a:r>
              <a:rPr lang="ar-SA" sz="2000" dirty="0">
                <a:solidFill>
                  <a:srgbClr val="C00000"/>
                </a:solidFill>
                <a:latin typeface="Alexandria" charset="0"/>
                <a:cs typeface="Alexandria" charset="0"/>
              </a:rPr>
              <a:t>الثقة</a:t>
            </a:r>
            <a:r>
              <a:rPr lang="ar-SA" sz="2000" dirty="0">
                <a:latin typeface="Alexandria" charset="0"/>
                <a:cs typeface="Alexandria" charset="0"/>
              </a:rPr>
              <a:t> </a:t>
            </a:r>
            <a:r>
              <a:rPr lang="ar-SA" sz="2000" dirty="0">
                <a:solidFill>
                  <a:srgbClr val="C00000"/>
                </a:solidFill>
                <a:latin typeface="Alexandria" charset="0"/>
                <a:cs typeface="Alexandria" charset="0"/>
              </a:rPr>
              <a:t>والمصداقية</a:t>
            </a:r>
            <a:r>
              <a:rPr lang="ar-SA" sz="2000" dirty="0">
                <a:latin typeface="Alexandria" charset="0"/>
                <a:cs typeface="Alexandria" charset="0"/>
              </a:rPr>
              <a:t> لدى الجمهور. </a:t>
            </a:r>
          </a:p>
          <a:p>
            <a:pPr algn="just" rtl="1">
              <a:lnSpc>
                <a:spcPct val="200000"/>
              </a:lnSpc>
            </a:pPr>
            <a:endParaRPr lang="ar-SA" sz="1000" dirty="0">
              <a:latin typeface="Alexandria" charset="0"/>
              <a:cs typeface="Alexandria" charset="0"/>
            </a:endParaRPr>
          </a:p>
          <a:p>
            <a:pPr algn="just" rtl="1">
              <a:lnSpc>
                <a:spcPct val="200000"/>
              </a:lnSpc>
            </a:pPr>
            <a:r>
              <a:rPr lang="ar-SA" sz="2000" dirty="0">
                <a:latin typeface="Alexandria" charset="0"/>
                <a:cs typeface="Alexandria" charset="0"/>
              </a:rPr>
              <a:t>3. هذا التميز لا يقتصر على جذب الانتباه الأولي، بل يمتد ليشمل بناء </a:t>
            </a:r>
            <a:r>
              <a:rPr lang="ar-SA" sz="2000" dirty="0">
                <a:solidFill>
                  <a:srgbClr val="C00000"/>
                </a:solidFill>
                <a:latin typeface="Alexandria" charset="0"/>
                <a:cs typeface="Alexandria" charset="0"/>
              </a:rPr>
              <a:t>ولاء طويل الأمد </a:t>
            </a:r>
            <a:r>
              <a:rPr lang="ar-SA" sz="2000" dirty="0">
                <a:latin typeface="Alexandria" charset="0"/>
                <a:cs typeface="Alexandria" charset="0"/>
              </a:rPr>
              <a:t>مع المتلقين، الذين يبحثون دائماً عن الجديد والمثير للاهتمام.</a:t>
            </a:r>
          </a:p>
        </p:txBody>
      </p:sp>
      <p:sp>
        <p:nvSpPr>
          <p:cNvPr id="24" name="Rectangle 23">
            <a:extLst>
              <a:ext uri="{FF2B5EF4-FFF2-40B4-BE49-F238E27FC236}">
                <a16:creationId xmlns:a16="http://schemas.microsoft.com/office/drawing/2014/main" id="{B8BD010E-E23C-477D-0925-86151950C866}"/>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FF1738E5-8968-D381-6D35-D8AA87E0354F}"/>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التعريفية - مقدمة موجزة عن الإبداع الإعلامي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0C1B7F1C-3963-C605-0097-4D7E636BEA16}"/>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لماذا الإبداع الإعلامي مهم؟</a:t>
            </a:r>
          </a:p>
        </p:txBody>
      </p:sp>
      <p:pic>
        <p:nvPicPr>
          <p:cNvPr id="17" name="Graphic 21">
            <a:extLst>
              <a:ext uri="{FF2B5EF4-FFF2-40B4-BE49-F238E27FC236}">
                <a16:creationId xmlns:a16="http://schemas.microsoft.com/office/drawing/2014/main" id="{CCE0B3B5-B1C4-920F-F719-CA260038110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5122" name="Picture 2" descr="Social Media Specialist in Kerala | Grow Your Brand | Malappuram">
            <a:extLst>
              <a:ext uri="{FF2B5EF4-FFF2-40B4-BE49-F238E27FC236}">
                <a16:creationId xmlns:a16="http://schemas.microsoft.com/office/drawing/2014/main" id="{465ECCE3-815D-2662-CF1D-DFAE009B9D2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6200000">
            <a:off x="-688572" y="2753586"/>
            <a:ext cx="4982862" cy="279507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278037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E90C6A-9DCC-AEC3-2F03-692F3B09ED4D}"/>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434EE5FF-19FF-299F-FD1E-4EA07872CB6E}"/>
              </a:ext>
            </a:extLst>
          </p:cNvPr>
          <p:cNvSpPr txBox="1"/>
          <p:nvPr/>
        </p:nvSpPr>
        <p:spPr>
          <a:xfrm>
            <a:off x="4114800" y="1823342"/>
            <a:ext cx="7341331" cy="4618444"/>
          </a:xfrm>
          <a:prstGeom prst="rect">
            <a:avLst/>
          </a:prstGeom>
          <a:noFill/>
        </p:spPr>
        <p:txBody>
          <a:bodyPr wrap="square" rtlCol="0">
            <a:spAutoFit/>
          </a:bodyPr>
          <a:lstStyle/>
          <a:p>
            <a:pPr algn="just" rtl="1">
              <a:lnSpc>
                <a:spcPct val="200000"/>
              </a:lnSpc>
            </a:pPr>
            <a:r>
              <a:rPr lang="ar-SA" sz="2000" dirty="0">
                <a:latin typeface="Alexandria" charset="0"/>
                <a:cs typeface="Alexandria" charset="0"/>
              </a:rPr>
              <a:t>4. </a:t>
            </a:r>
            <a:r>
              <a:rPr lang="ar-SA" sz="2000" dirty="0">
                <a:solidFill>
                  <a:srgbClr val="C00000"/>
                </a:solidFill>
                <a:latin typeface="Alexandria" charset="0"/>
                <a:cs typeface="Alexandria" charset="0"/>
              </a:rPr>
              <a:t>الإبداع</a:t>
            </a:r>
            <a:r>
              <a:rPr lang="ar-SA" sz="2000" dirty="0">
                <a:latin typeface="Alexandria" charset="0"/>
                <a:cs typeface="Alexandria" charset="0"/>
              </a:rPr>
              <a:t> هو المحرك الأساسي للتأثير الإعلامي الفعال، فالمحتوى </a:t>
            </a:r>
            <a:r>
              <a:rPr lang="ar-SA" sz="2000" dirty="0">
                <a:solidFill>
                  <a:srgbClr val="C00000"/>
                </a:solidFill>
                <a:latin typeface="Alexandria" charset="0"/>
                <a:cs typeface="Alexandria" charset="0"/>
              </a:rPr>
              <a:t>المبتكر</a:t>
            </a:r>
            <a:r>
              <a:rPr lang="ar-SA" sz="2000" dirty="0">
                <a:latin typeface="Alexandria" charset="0"/>
                <a:cs typeface="Alexandria" charset="0"/>
              </a:rPr>
              <a:t> لديه القدرة على اختراق الضوضاء الإعلامية والوصول إلى الجمهور المستهدف بفاعلية أكبر، مما يزيد من فرص تحقيق الأهداف المرجوة، سواء كانت توعية، إقناع، أو تغيير سلوك.</a:t>
            </a:r>
          </a:p>
          <a:p>
            <a:pPr algn="just" rtl="1">
              <a:lnSpc>
                <a:spcPct val="200000"/>
              </a:lnSpc>
            </a:pPr>
            <a:endParaRPr lang="ar-SA" sz="1000" dirty="0">
              <a:latin typeface="Alexandria" charset="0"/>
              <a:cs typeface="Alexandria" charset="0"/>
            </a:endParaRPr>
          </a:p>
          <a:p>
            <a:pPr algn="just" rtl="1">
              <a:lnSpc>
                <a:spcPct val="200000"/>
              </a:lnSpc>
            </a:pPr>
            <a:r>
              <a:rPr lang="ar-SA" sz="2000" dirty="0">
                <a:latin typeface="Alexandria" charset="0"/>
                <a:cs typeface="Alexandria" charset="0"/>
              </a:rPr>
              <a:t>5. عندما يتم تقديم الرسالة بطريقة </a:t>
            </a:r>
            <a:r>
              <a:rPr lang="ar-SA" sz="2000" dirty="0">
                <a:solidFill>
                  <a:srgbClr val="C00000"/>
                </a:solidFill>
                <a:latin typeface="Alexandria" charset="0"/>
                <a:cs typeface="Alexandria" charset="0"/>
              </a:rPr>
              <a:t>غير</a:t>
            </a:r>
            <a:r>
              <a:rPr lang="ar-SA" sz="2000" dirty="0">
                <a:latin typeface="Alexandria" charset="0"/>
                <a:cs typeface="Alexandria" charset="0"/>
              </a:rPr>
              <a:t> </a:t>
            </a:r>
            <a:r>
              <a:rPr lang="ar-SA" sz="2000" dirty="0">
                <a:solidFill>
                  <a:srgbClr val="C00000"/>
                </a:solidFill>
                <a:latin typeface="Alexandria" charset="0"/>
                <a:cs typeface="Alexandria" charset="0"/>
              </a:rPr>
              <a:t>متوقعة</a:t>
            </a:r>
            <a:r>
              <a:rPr lang="ar-SA" sz="2000" dirty="0">
                <a:latin typeface="Alexandria" charset="0"/>
                <a:cs typeface="Alexandria" charset="0"/>
              </a:rPr>
              <a:t>، فإنها تثير الفضول وتدفع المتلقي للتفكير والتفاعل بشكل أعمق، مما يعزز من تأثير الرسالة الإعلامية.</a:t>
            </a:r>
          </a:p>
        </p:txBody>
      </p:sp>
      <p:sp>
        <p:nvSpPr>
          <p:cNvPr id="24" name="Rectangle 23">
            <a:extLst>
              <a:ext uri="{FF2B5EF4-FFF2-40B4-BE49-F238E27FC236}">
                <a16:creationId xmlns:a16="http://schemas.microsoft.com/office/drawing/2014/main" id="{B38796D0-8D62-0589-A11A-FE59EBFF47B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327E6256-8992-3409-2B0F-7B58F70E9911}"/>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التعريفية - مقدمة موجزة عن الإبداع الإعلامي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B3756257-490B-FFEE-309D-BD81CF15E446}"/>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لماذا الإبداع الإعلامي مهم؟</a:t>
            </a:r>
          </a:p>
        </p:txBody>
      </p:sp>
      <p:pic>
        <p:nvPicPr>
          <p:cNvPr id="17" name="Graphic 21">
            <a:extLst>
              <a:ext uri="{FF2B5EF4-FFF2-40B4-BE49-F238E27FC236}">
                <a16:creationId xmlns:a16="http://schemas.microsoft.com/office/drawing/2014/main" id="{B6DE4ABB-EF33-6D41-9ACE-AFA79E533E5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6146" name="Picture 2" descr="Digital media production – A basic, helpful guide | Canto">
            <a:extLst>
              <a:ext uri="{FF2B5EF4-FFF2-40B4-BE49-F238E27FC236}">
                <a16:creationId xmlns:a16="http://schemas.microsoft.com/office/drawing/2014/main" id="{DD83CFB5-9936-716F-8C2B-6CD36529062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0739" y="2075308"/>
            <a:ext cx="3523329" cy="3637854"/>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704469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D27DB3-9733-7148-405C-F014A80B2CCC}"/>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09985FD5-610D-D46F-B665-9A5832DCD4D6}"/>
              </a:ext>
            </a:extLst>
          </p:cNvPr>
          <p:cNvSpPr txBox="1"/>
          <p:nvPr/>
        </p:nvSpPr>
        <p:spPr>
          <a:xfrm>
            <a:off x="3122580" y="1823342"/>
            <a:ext cx="8333552" cy="4310667"/>
          </a:xfrm>
          <a:prstGeom prst="rect">
            <a:avLst/>
          </a:prstGeom>
          <a:noFill/>
        </p:spPr>
        <p:txBody>
          <a:bodyPr wrap="square" rtlCol="0">
            <a:spAutoFit/>
          </a:bodyPr>
          <a:lstStyle/>
          <a:p>
            <a:pPr algn="just" rtl="1">
              <a:lnSpc>
                <a:spcPct val="200000"/>
              </a:lnSpc>
            </a:pPr>
            <a:r>
              <a:rPr lang="ar-SA" sz="2000" dirty="0">
                <a:latin typeface="Alexandria" charset="0"/>
                <a:cs typeface="Alexandria" charset="0"/>
              </a:rPr>
              <a:t>6. في بيئة الإعلام الرقمي المتغيرة باستمرار، يمنح </a:t>
            </a:r>
            <a:r>
              <a:rPr lang="ar-SA" sz="2000" dirty="0">
                <a:solidFill>
                  <a:srgbClr val="C00000"/>
                </a:solidFill>
                <a:latin typeface="Alexandria" charset="0"/>
                <a:cs typeface="Alexandria" charset="0"/>
              </a:rPr>
              <a:t>الإبداع</a:t>
            </a:r>
            <a:r>
              <a:rPr lang="ar-SA" sz="2000" dirty="0">
                <a:latin typeface="Alexandria" charset="0"/>
                <a:cs typeface="Alexandria" charset="0"/>
              </a:rPr>
              <a:t> الإعلاميين القدرة على التكيف والمرونة في مواجهة التحديات الجديدة.</a:t>
            </a:r>
          </a:p>
          <a:p>
            <a:pPr algn="just" rtl="1">
              <a:lnSpc>
                <a:spcPct val="200000"/>
              </a:lnSpc>
            </a:pPr>
            <a:endParaRPr lang="ar-SA" sz="1000" dirty="0">
              <a:latin typeface="Alexandria" charset="0"/>
              <a:cs typeface="Alexandria" charset="0"/>
            </a:endParaRPr>
          </a:p>
          <a:p>
            <a:pPr algn="just" rtl="1">
              <a:lnSpc>
                <a:spcPct val="200000"/>
              </a:lnSpc>
            </a:pPr>
            <a:r>
              <a:rPr lang="ar-SA" sz="2000" dirty="0">
                <a:latin typeface="Alexandria" charset="0"/>
                <a:cs typeface="Alexandria" charset="0"/>
              </a:rPr>
              <a:t>7. القدرة على ابتكار حلول إعلامية لمشكلات مستجدة، أو استغلال التقنيات الناشئة بطرق إبداعية، تضمن استمرارية العمل الإعلامي وتطوره. </a:t>
            </a:r>
          </a:p>
          <a:p>
            <a:pPr algn="just" rtl="1">
              <a:lnSpc>
                <a:spcPct val="200000"/>
              </a:lnSpc>
            </a:pPr>
            <a:endParaRPr lang="ar-SA" sz="1000" dirty="0">
              <a:latin typeface="Alexandria" charset="0"/>
              <a:cs typeface="Alexandria" charset="0"/>
            </a:endParaRPr>
          </a:p>
          <a:p>
            <a:pPr algn="just" rtl="1">
              <a:lnSpc>
                <a:spcPct val="200000"/>
              </a:lnSpc>
            </a:pPr>
            <a:r>
              <a:rPr lang="ar-SA" sz="2000" dirty="0">
                <a:latin typeface="Alexandria" charset="0"/>
                <a:cs typeface="Alexandria" charset="0"/>
              </a:rPr>
              <a:t>8. هذا يعني أن </a:t>
            </a:r>
            <a:r>
              <a:rPr lang="ar-SA" sz="2000" dirty="0">
                <a:solidFill>
                  <a:srgbClr val="C00000"/>
                </a:solidFill>
                <a:latin typeface="Alexandria" charset="0"/>
                <a:cs typeface="Alexandria" charset="0"/>
              </a:rPr>
              <a:t>الإبداع</a:t>
            </a:r>
            <a:r>
              <a:rPr lang="ar-SA" sz="2000" dirty="0">
                <a:latin typeface="Alexandria" charset="0"/>
                <a:cs typeface="Alexandria" charset="0"/>
              </a:rPr>
              <a:t> ليس مجرد رفاهية، بل هو </a:t>
            </a:r>
            <a:r>
              <a:rPr lang="ar-SA" sz="2000" dirty="0">
                <a:solidFill>
                  <a:srgbClr val="C00000"/>
                </a:solidFill>
                <a:latin typeface="Alexandria" charset="0"/>
                <a:cs typeface="Alexandria" charset="0"/>
              </a:rPr>
              <a:t>استراتيجية</a:t>
            </a:r>
            <a:r>
              <a:rPr lang="ar-SA" sz="2000" dirty="0">
                <a:latin typeface="Alexandria" charset="0"/>
                <a:cs typeface="Alexandria" charset="0"/>
              </a:rPr>
              <a:t> </a:t>
            </a:r>
            <a:r>
              <a:rPr lang="ar-SA" sz="2000" dirty="0">
                <a:solidFill>
                  <a:srgbClr val="C00000"/>
                </a:solidFill>
                <a:latin typeface="Alexandria" charset="0"/>
                <a:cs typeface="Alexandria" charset="0"/>
              </a:rPr>
              <a:t>أساسية</a:t>
            </a:r>
            <a:r>
              <a:rPr lang="ar-SA" sz="2000" dirty="0">
                <a:latin typeface="Alexandria" charset="0"/>
                <a:cs typeface="Alexandria" charset="0"/>
              </a:rPr>
              <a:t> للبقاء والنمو في هذا المجال الديناميكي.</a:t>
            </a:r>
          </a:p>
        </p:txBody>
      </p:sp>
      <p:sp>
        <p:nvSpPr>
          <p:cNvPr id="24" name="Rectangle 23">
            <a:extLst>
              <a:ext uri="{FF2B5EF4-FFF2-40B4-BE49-F238E27FC236}">
                <a16:creationId xmlns:a16="http://schemas.microsoft.com/office/drawing/2014/main" id="{E761D761-630D-BFC7-F0D6-5640A4BB48DB}"/>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3B15627B-454D-A46C-0CAF-4051146F6958}"/>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التعريفية - مقدمة موجزة عن الإبداع الإعلامي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75F132E2-1502-77AA-3568-E1880635C0F0}"/>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لماذا الإبداع الإعلامي مهم؟</a:t>
            </a:r>
          </a:p>
        </p:txBody>
      </p:sp>
      <p:pic>
        <p:nvPicPr>
          <p:cNvPr id="17" name="Graphic 21">
            <a:extLst>
              <a:ext uri="{FF2B5EF4-FFF2-40B4-BE49-F238E27FC236}">
                <a16:creationId xmlns:a16="http://schemas.microsoft.com/office/drawing/2014/main" id="{F928BC6C-E0CD-CF14-0463-C39128AEEB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3074" name="Picture 2" descr="Go and Be Creative |">
            <a:extLst>
              <a:ext uri="{FF2B5EF4-FFF2-40B4-BE49-F238E27FC236}">
                <a16:creationId xmlns:a16="http://schemas.microsoft.com/office/drawing/2014/main" id="{7D13DBE4-7722-EE1E-F962-EC18CB72D43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5842" r="15555"/>
          <a:stretch>
            <a:fillRect/>
          </a:stretch>
        </p:blipFill>
        <p:spPr bwMode="auto">
          <a:xfrm>
            <a:off x="74585" y="1823342"/>
            <a:ext cx="2848381" cy="415194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58473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F2310F-302A-FDD5-850A-1F6587099D2F}"/>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77475DD3-72C3-6A18-525B-F6C52C6B0978}"/>
              </a:ext>
            </a:extLst>
          </p:cNvPr>
          <p:cNvSpPr txBox="1"/>
          <p:nvPr/>
        </p:nvSpPr>
        <p:spPr>
          <a:xfrm>
            <a:off x="4348264" y="1589874"/>
            <a:ext cx="7195419" cy="4618444"/>
          </a:xfrm>
          <a:prstGeom prst="rect">
            <a:avLst/>
          </a:prstGeom>
          <a:noFill/>
        </p:spPr>
        <p:txBody>
          <a:bodyPr wrap="square" rtlCol="0">
            <a:spAutoFit/>
          </a:bodyPr>
          <a:lstStyle/>
          <a:p>
            <a:pPr algn="just" rtl="1">
              <a:lnSpc>
                <a:spcPct val="200000"/>
              </a:lnSpc>
            </a:pPr>
            <a:r>
              <a:rPr lang="ar-SA" sz="2000" dirty="0">
                <a:latin typeface="Alexandria" charset="0"/>
                <a:cs typeface="Alexandria" charset="0"/>
              </a:rPr>
              <a:t>1. تتجلى </a:t>
            </a:r>
            <a:r>
              <a:rPr lang="ar-SA" sz="2000" dirty="0">
                <a:solidFill>
                  <a:srgbClr val="C00000"/>
                </a:solidFill>
                <a:latin typeface="Alexandria" charset="0"/>
                <a:cs typeface="Alexandria" charset="0"/>
              </a:rPr>
              <a:t>أبعاد</a:t>
            </a:r>
            <a:r>
              <a:rPr lang="ar-SA" sz="2000" dirty="0">
                <a:latin typeface="Alexandria" charset="0"/>
                <a:cs typeface="Alexandria" charset="0"/>
              </a:rPr>
              <a:t> </a:t>
            </a:r>
            <a:r>
              <a:rPr lang="ar-SA" sz="2000" dirty="0">
                <a:solidFill>
                  <a:srgbClr val="C00000"/>
                </a:solidFill>
                <a:latin typeface="Alexandria" charset="0"/>
                <a:cs typeface="Alexandria" charset="0"/>
              </a:rPr>
              <a:t>الإبداع</a:t>
            </a:r>
            <a:r>
              <a:rPr lang="ar-SA" sz="2000" dirty="0">
                <a:latin typeface="Alexandria" charset="0"/>
                <a:cs typeface="Alexandria" charset="0"/>
              </a:rPr>
              <a:t> الإعلامي في عدة جوانب رئيسية، منها الطلاقة، وهي القدرة على توليد أكبر عدد ممكن من الأفكار والحلول الإعلامية في وقت قصير. </a:t>
            </a:r>
          </a:p>
          <a:p>
            <a:pPr algn="just" rtl="1">
              <a:lnSpc>
                <a:spcPct val="200000"/>
              </a:lnSpc>
            </a:pPr>
            <a:endParaRPr lang="ar-SA" sz="1000" dirty="0">
              <a:latin typeface="Alexandria" charset="0"/>
              <a:cs typeface="Alexandria" charset="0"/>
            </a:endParaRPr>
          </a:p>
          <a:p>
            <a:pPr algn="just" rtl="1">
              <a:lnSpc>
                <a:spcPct val="200000"/>
              </a:lnSpc>
            </a:pPr>
            <a:r>
              <a:rPr lang="ar-SA" sz="2000" dirty="0">
                <a:latin typeface="Alexandria" charset="0"/>
                <a:cs typeface="Alexandria" charset="0"/>
              </a:rPr>
              <a:t>2. هذه </a:t>
            </a:r>
            <a:r>
              <a:rPr lang="ar-SA" sz="2000" dirty="0">
                <a:solidFill>
                  <a:srgbClr val="C00000"/>
                </a:solidFill>
                <a:latin typeface="Alexandria" charset="0"/>
                <a:cs typeface="Alexandria" charset="0"/>
              </a:rPr>
              <a:t>الطلاقة</a:t>
            </a:r>
            <a:r>
              <a:rPr lang="ar-SA" sz="2000" dirty="0">
                <a:latin typeface="Alexandria" charset="0"/>
                <a:cs typeface="Alexandria" charset="0"/>
              </a:rPr>
              <a:t> لا تقتصر على الأفكار النصية، بل تشمل أيضاً الأفكار المرئية، السمعية، والتفاعلية فكلما زادت </a:t>
            </a:r>
            <a:r>
              <a:rPr lang="ar-SA" sz="2000" dirty="0">
                <a:solidFill>
                  <a:srgbClr val="C00000"/>
                </a:solidFill>
                <a:latin typeface="Alexandria" charset="0"/>
                <a:cs typeface="Alexandria" charset="0"/>
              </a:rPr>
              <a:t>قدرة</a:t>
            </a:r>
            <a:r>
              <a:rPr lang="ar-SA" sz="2000" dirty="0">
                <a:latin typeface="Alexandria" charset="0"/>
                <a:cs typeface="Alexandria" charset="0"/>
              </a:rPr>
              <a:t> الإعلامي على </a:t>
            </a:r>
            <a:r>
              <a:rPr lang="ar-SA" sz="2000" dirty="0">
                <a:solidFill>
                  <a:srgbClr val="C00000"/>
                </a:solidFill>
                <a:latin typeface="Alexandria" charset="0"/>
                <a:cs typeface="Alexandria" charset="0"/>
              </a:rPr>
              <a:t>إنتاج</a:t>
            </a:r>
            <a:r>
              <a:rPr lang="ar-SA" sz="2000" dirty="0">
                <a:latin typeface="Alexandria" charset="0"/>
                <a:cs typeface="Alexandria" charset="0"/>
              </a:rPr>
              <a:t> كم كبير من الأفكار المتنوعة، زادت فرصه في الوصول إلى فكرة مبتكرة ومؤثرة تخدم أهدافه الإعلامية بفعالية.</a:t>
            </a:r>
          </a:p>
        </p:txBody>
      </p:sp>
      <p:sp>
        <p:nvSpPr>
          <p:cNvPr id="24" name="Rectangle 23">
            <a:extLst>
              <a:ext uri="{FF2B5EF4-FFF2-40B4-BE49-F238E27FC236}">
                <a16:creationId xmlns:a16="http://schemas.microsoft.com/office/drawing/2014/main" id="{A530929E-2EB9-D67F-5F43-942C027C1982}"/>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59D845C8-9692-ED6E-AAC7-0E2D222737CE}"/>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التعريفية - مقدمة موجزة عن الإبداع الإعلامي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E16A07D3-8E66-1F31-DB06-9D598FA54010}"/>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أبعاد الإبداع الإعلامي</a:t>
            </a:r>
          </a:p>
        </p:txBody>
      </p:sp>
      <p:pic>
        <p:nvPicPr>
          <p:cNvPr id="17" name="Graphic 21">
            <a:extLst>
              <a:ext uri="{FF2B5EF4-FFF2-40B4-BE49-F238E27FC236}">
                <a16:creationId xmlns:a16="http://schemas.microsoft.com/office/drawing/2014/main" id="{5247F214-69B8-E50E-4355-2F1EE6C8709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6150" name="Picture 6" descr="Creative Media | Nescot">
            <a:extLst>
              <a:ext uri="{FF2B5EF4-FFF2-40B4-BE49-F238E27FC236}">
                <a16:creationId xmlns:a16="http://schemas.microsoft.com/office/drawing/2014/main" id="{1BF5B2CF-45E7-D868-70D9-02209595196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1861" y="4022475"/>
            <a:ext cx="3988296" cy="271714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6152" name="Picture 8" descr="UAL Level 2 Diploma in Creative Media Production &amp; Technology - Truro &amp;  Penwith College">
            <a:extLst>
              <a:ext uri="{FF2B5EF4-FFF2-40B4-BE49-F238E27FC236}">
                <a16:creationId xmlns:a16="http://schemas.microsoft.com/office/drawing/2014/main" id="{50752DF5-1F03-BF29-80C4-BE24B1776B9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01045" y="1530400"/>
            <a:ext cx="3894300" cy="25962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64501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B02187-838A-6925-6A37-BE3F4B1927A1}"/>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0FDBF973-2EE6-68B5-7D6D-7DDA6C8B5413}"/>
              </a:ext>
            </a:extLst>
          </p:cNvPr>
          <p:cNvSpPr txBox="1"/>
          <p:nvPr/>
        </p:nvSpPr>
        <p:spPr>
          <a:xfrm>
            <a:off x="749030" y="1823342"/>
            <a:ext cx="10707101" cy="4310667"/>
          </a:xfrm>
          <a:prstGeom prst="rect">
            <a:avLst/>
          </a:prstGeom>
          <a:noFill/>
        </p:spPr>
        <p:txBody>
          <a:bodyPr wrap="square" rtlCol="0">
            <a:spAutoFit/>
          </a:bodyPr>
          <a:lstStyle/>
          <a:p>
            <a:pPr algn="just" rtl="1">
              <a:lnSpc>
                <a:spcPct val="200000"/>
              </a:lnSpc>
            </a:pPr>
            <a:r>
              <a:rPr lang="ar-SA" sz="2000" dirty="0">
                <a:latin typeface="Alexandria" charset="0"/>
                <a:cs typeface="Alexandria" charset="0"/>
              </a:rPr>
              <a:t>4. </a:t>
            </a:r>
            <a:r>
              <a:rPr lang="ar-SA" sz="2000" dirty="0">
                <a:solidFill>
                  <a:srgbClr val="C00000"/>
                </a:solidFill>
                <a:latin typeface="Alexandria" charset="0"/>
                <a:cs typeface="Alexandria" charset="0"/>
              </a:rPr>
              <a:t>المرونة</a:t>
            </a:r>
            <a:r>
              <a:rPr lang="ar-SA" sz="2000" dirty="0">
                <a:latin typeface="Alexandria" charset="0"/>
                <a:cs typeface="Alexandria" charset="0"/>
              </a:rPr>
              <a:t> هي البعد الثاني، وتعني القدرة على تغيير مسار التفكير وتكييف الأفكار والأساليب الإعلامية لتناسب الظروف المتغيرة أو الجمهور المستهدف. </a:t>
            </a:r>
          </a:p>
          <a:p>
            <a:pPr algn="just" rtl="1">
              <a:lnSpc>
                <a:spcPct val="200000"/>
              </a:lnSpc>
            </a:pPr>
            <a:endParaRPr lang="ar-SA" sz="1000" dirty="0">
              <a:latin typeface="Alexandria" charset="0"/>
              <a:cs typeface="Alexandria" charset="0"/>
            </a:endParaRPr>
          </a:p>
          <a:p>
            <a:pPr algn="just" rtl="1">
              <a:lnSpc>
                <a:spcPct val="200000"/>
              </a:lnSpc>
            </a:pPr>
            <a:r>
              <a:rPr lang="ar-SA" sz="2000" dirty="0">
                <a:latin typeface="Alexandria" charset="0"/>
                <a:cs typeface="Alexandria" charset="0"/>
              </a:rPr>
              <a:t>5. في عالم الإعلام الرقمي سريع التطور، تعد </a:t>
            </a:r>
            <a:r>
              <a:rPr lang="ar-SA" sz="2000" dirty="0">
                <a:solidFill>
                  <a:srgbClr val="C00000"/>
                </a:solidFill>
                <a:latin typeface="Alexandria" charset="0"/>
                <a:cs typeface="Alexandria" charset="0"/>
              </a:rPr>
              <a:t>المرونة</a:t>
            </a:r>
            <a:r>
              <a:rPr lang="ar-SA" sz="2000" dirty="0">
                <a:latin typeface="Alexandria" charset="0"/>
                <a:cs typeface="Alexandria" charset="0"/>
              </a:rPr>
              <a:t> أمراً حيوياً، حيث يجب على الإعلامي أن يكون قادراً على التخلي عن الأساليب التقليدية وتبني مقاربات جديدة عند الضرورة. </a:t>
            </a:r>
          </a:p>
          <a:p>
            <a:pPr algn="just" rtl="1">
              <a:lnSpc>
                <a:spcPct val="200000"/>
              </a:lnSpc>
            </a:pPr>
            <a:endParaRPr lang="ar-SA" sz="1000" dirty="0">
              <a:latin typeface="Alexandria" charset="0"/>
              <a:cs typeface="Alexandria" charset="0"/>
            </a:endParaRPr>
          </a:p>
          <a:p>
            <a:pPr algn="just" rtl="1">
              <a:lnSpc>
                <a:spcPct val="200000"/>
              </a:lnSpc>
            </a:pPr>
            <a:r>
              <a:rPr lang="ar-SA" sz="2000" dirty="0">
                <a:latin typeface="Alexandria" charset="0"/>
                <a:cs typeface="Alexandria" charset="0"/>
              </a:rPr>
              <a:t>6. هذا يشمل القدرة على الانتقال بين أنواع مختلفة من المحتوى والمنصات، وتكييف الرسالة لتناسب كل منها.</a:t>
            </a:r>
          </a:p>
        </p:txBody>
      </p:sp>
      <p:sp>
        <p:nvSpPr>
          <p:cNvPr id="24" name="Rectangle 23">
            <a:extLst>
              <a:ext uri="{FF2B5EF4-FFF2-40B4-BE49-F238E27FC236}">
                <a16:creationId xmlns:a16="http://schemas.microsoft.com/office/drawing/2014/main" id="{0142BEB0-AE4B-DAA0-BB69-A2A3AABD83DD}"/>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417C216A-F581-B91B-14B8-2F8A30335BA2}"/>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التعريفية - مقدمة موجزة عن الإبداع الإعلامي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B5890AE6-5F6C-6E69-9603-0BBAB8624F76}"/>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أبعاد الإبداع الإعلامي</a:t>
            </a:r>
          </a:p>
        </p:txBody>
      </p:sp>
      <p:pic>
        <p:nvPicPr>
          <p:cNvPr id="17" name="Graphic 21">
            <a:extLst>
              <a:ext uri="{FF2B5EF4-FFF2-40B4-BE49-F238E27FC236}">
                <a16:creationId xmlns:a16="http://schemas.microsoft.com/office/drawing/2014/main" id="{E7075451-3094-E647-4B5D-177A8CFC095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18595401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AA6F14-BCBB-E471-1640-A812E99BC220}"/>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4532F337-FE80-D7F9-ED9D-31EB83C0E915}"/>
              </a:ext>
            </a:extLst>
          </p:cNvPr>
          <p:cNvSpPr txBox="1"/>
          <p:nvPr/>
        </p:nvSpPr>
        <p:spPr>
          <a:xfrm>
            <a:off x="846306" y="1823342"/>
            <a:ext cx="10609825" cy="4310667"/>
          </a:xfrm>
          <a:prstGeom prst="rect">
            <a:avLst/>
          </a:prstGeom>
          <a:noFill/>
        </p:spPr>
        <p:txBody>
          <a:bodyPr wrap="square" rtlCol="0">
            <a:spAutoFit/>
          </a:bodyPr>
          <a:lstStyle/>
          <a:p>
            <a:pPr algn="just" rtl="1">
              <a:lnSpc>
                <a:spcPct val="200000"/>
              </a:lnSpc>
            </a:pPr>
            <a:r>
              <a:rPr lang="ar-SA" sz="2000" dirty="0">
                <a:latin typeface="Alexandria" charset="0"/>
                <a:cs typeface="Alexandria" charset="0"/>
              </a:rPr>
              <a:t>7. </a:t>
            </a:r>
            <a:r>
              <a:rPr lang="ar-SA" sz="2000" dirty="0">
                <a:solidFill>
                  <a:srgbClr val="C00000"/>
                </a:solidFill>
                <a:latin typeface="Alexandria" charset="0"/>
                <a:cs typeface="Alexandria" charset="0"/>
              </a:rPr>
              <a:t>الأصالة</a:t>
            </a:r>
            <a:r>
              <a:rPr lang="ar-SA" sz="2000" dirty="0">
                <a:latin typeface="Alexandria" charset="0"/>
                <a:cs typeface="Alexandria" charset="0"/>
              </a:rPr>
              <a:t> هي جوهر الإبداع، وتعني القدرة على إنتاج أفكار فريدة وغير مسبوقة، تتجاوز المألوف والتقليدي، فالمحتوى الإعلامي الأصيل هو الذي يترك بصمة مميزة ولا يمكن تقليده بسهولة، مما يمنحه قيمة إضافية ويجعله أكثر تأثيراً.</a:t>
            </a:r>
          </a:p>
          <a:p>
            <a:pPr algn="just" rtl="1">
              <a:lnSpc>
                <a:spcPct val="200000"/>
              </a:lnSpc>
            </a:pPr>
            <a:endParaRPr lang="ar-SA" sz="1000" dirty="0">
              <a:latin typeface="Alexandria" charset="0"/>
              <a:cs typeface="Alexandria" charset="0"/>
            </a:endParaRPr>
          </a:p>
          <a:p>
            <a:pPr algn="just" rtl="1">
              <a:lnSpc>
                <a:spcPct val="200000"/>
              </a:lnSpc>
            </a:pPr>
            <a:r>
              <a:rPr lang="ar-SA" sz="2000" dirty="0">
                <a:latin typeface="Alexandria" charset="0"/>
                <a:cs typeface="Alexandria" charset="0"/>
              </a:rPr>
              <a:t>8. البعد الرابع هو </a:t>
            </a:r>
            <a:r>
              <a:rPr lang="ar-SA" sz="2000" dirty="0">
                <a:solidFill>
                  <a:srgbClr val="C00000"/>
                </a:solidFill>
                <a:latin typeface="Alexandria" charset="0"/>
                <a:cs typeface="Alexandria" charset="0"/>
              </a:rPr>
              <a:t>التفصيل</a:t>
            </a:r>
            <a:r>
              <a:rPr lang="ar-SA" sz="2000" dirty="0">
                <a:latin typeface="Alexandria" charset="0"/>
                <a:cs typeface="Alexandria" charset="0"/>
              </a:rPr>
              <a:t>، ويقصد به القدرة على تطوير الأفكار الأولية وإثرائها بالعديد من التفاصيل والجوانب، مما يجعلها أكثر اكتمالاً وعمقاً وتأثيراً. </a:t>
            </a:r>
          </a:p>
          <a:p>
            <a:pPr algn="just" rtl="1">
              <a:lnSpc>
                <a:spcPct val="200000"/>
              </a:lnSpc>
            </a:pPr>
            <a:endParaRPr lang="ar-SA" sz="1000" dirty="0">
              <a:latin typeface="Alexandria" charset="0"/>
              <a:cs typeface="Alexandria" charset="0"/>
            </a:endParaRPr>
          </a:p>
          <a:p>
            <a:pPr algn="just" rtl="1">
              <a:lnSpc>
                <a:spcPct val="200000"/>
              </a:lnSpc>
            </a:pPr>
            <a:r>
              <a:rPr lang="ar-SA" sz="2000" dirty="0">
                <a:latin typeface="Alexandria" charset="0"/>
                <a:cs typeface="Alexandria" charset="0"/>
              </a:rPr>
              <a:t>* هذه الأبعاد الأربعة تتكامل لتشكل إطاراً شاملاً للإبداع الإعلامي الفعال.</a:t>
            </a:r>
          </a:p>
        </p:txBody>
      </p:sp>
      <p:sp>
        <p:nvSpPr>
          <p:cNvPr id="24" name="Rectangle 23">
            <a:extLst>
              <a:ext uri="{FF2B5EF4-FFF2-40B4-BE49-F238E27FC236}">
                <a16:creationId xmlns:a16="http://schemas.microsoft.com/office/drawing/2014/main" id="{35023053-F929-AE3B-466D-A50FD467F5AC}"/>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53835752-AF77-B8AE-D71B-B34F542DBFEF}"/>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التعريفية - مقدمة موجزة عن الإبداع الإعلامي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0D3F048C-41BD-E06B-FDA8-02CD2A6A8451}"/>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أبعاد الإبداع الإعلامي</a:t>
            </a:r>
          </a:p>
        </p:txBody>
      </p:sp>
      <p:pic>
        <p:nvPicPr>
          <p:cNvPr id="17" name="Graphic 21">
            <a:extLst>
              <a:ext uri="{FF2B5EF4-FFF2-40B4-BE49-F238E27FC236}">
                <a16:creationId xmlns:a16="http://schemas.microsoft.com/office/drawing/2014/main" id="{A43E8F48-4E98-14D9-0722-94C91D96913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31513608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BEA290-5F5D-849D-0239-FBBFDE39FE9E}"/>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30FD27D-5586-B112-0802-2B95CF8F7D85}"/>
              </a:ext>
            </a:extLst>
          </p:cNvPr>
          <p:cNvSpPr txBox="1"/>
          <p:nvPr/>
        </p:nvSpPr>
        <p:spPr>
          <a:xfrm>
            <a:off x="1703961" y="1516038"/>
            <a:ext cx="8784077" cy="4823693"/>
          </a:xfrm>
          <a:prstGeom prst="rect">
            <a:avLst/>
          </a:prstGeom>
          <a:noFill/>
        </p:spPr>
        <p:txBody>
          <a:bodyPr wrap="square" rtlCol="0">
            <a:spAutoFit/>
          </a:bodyPr>
          <a:lstStyle/>
          <a:p>
            <a:pPr algn="just" rtl="1">
              <a:lnSpc>
                <a:spcPct val="250000"/>
              </a:lnSpc>
            </a:pPr>
            <a:r>
              <a:rPr lang="ar-SA" b="1" dirty="0">
                <a:latin typeface="Alexandria" charset="0"/>
                <a:cs typeface="Alexandria" charset="0"/>
              </a:rPr>
              <a:t>في هذه المحاضرة من مقرر </a:t>
            </a:r>
            <a:r>
              <a:rPr lang="ar-SA" b="1" dirty="0">
                <a:solidFill>
                  <a:srgbClr val="C00000"/>
                </a:solidFill>
                <a:latin typeface="Alexandria" charset="0"/>
                <a:cs typeface="Alexandria" charset="0"/>
              </a:rPr>
              <a:t>الإبداع الإعلامي</a:t>
            </a:r>
            <a:r>
              <a:rPr lang="ar-SA" b="1" dirty="0">
                <a:latin typeface="Alexandria" charset="0"/>
                <a:cs typeface="Alexandria" charset="0"/>
              </a:rPr>
              <a:t>:</a:t>
            </a:r>
          </a:p>
          <a:p>
            <a:pPr marL="342900" indent="-342900" algn="just" rtl="1">
              <a:lnSpc>
                <a:spcPct val="250000"/>
              </a:lnSpc>
              <a:buFont typeface="+mj-lt"/>
              <a:buAutoNum type="arabicPeriod"/>
            </a:pPr>
            <a:r>
              <a:rPr lang="ar-SA" dirty="0">
                <a:latin typeface="Alexandria" charset="0"/>
                <a:cs typeface="Alexandria" charset="0"/>
              </a:rPr>
              <a:t>تعرفنا على مقرر الإبداع الإعلامي</a:t>
            </a:r>
            <a:r>
              <a:rPr lang="en-US" dirty="0">
                <a:latin typeface="Alexandria" charset="0"/>
                <a:cs typeface="Alexandria" charset="0"/>
              </a:rPr>
              <a:t> </a:t>
            </a:r>
            <a:r>
              <a:rPr lang="ar-SA" dirty="0">
                <a:latin typeface="Alexandria" charset="0"/>
                <a:cs typeface="Alexandria" charset="0"/>
              </a:rPr>
              <a:t>وأهميته لطلاب الإعلام الرقمي.</a:t>
            </a:r>
          </a:p>
          <a:p>
            <a:pPr marL="342900" indent="-342900" algn="just" rtl="1">
              <a:lnSpc>
                <a:spcPct val="250000"/>
              </a:lnSpc>
              <a:buFont typeface="+mj-lt"/>
              <a:buAutoNum type="arabicPeriod"/>
            </a:pPr>
            <a:r>
              <a:rPr lang="ar-SA" dirty="0">
                <a:latin typeface="Alexandria" charset="0"/>
                <a:cs typeface="Alexandria" charset="0"/>
              </a:rPr>
              <a:t>استعرضنا أهداف ومخرجات التعلم التي سيكتسبها الطلاب.</a:t>
            </a:r>
          </a:p>
          <a:p>
            <a:pPr marL="342900" indent="-342900" algn="just" rtl="1">
              <a:lnSpc>
                <a:spcPct val="250000"/>
              </a:lnSpc>
              <a:buFont typeface="+mj-lt"/>
              <a:buAutoNum type="arabicPeriod"/>
            </a:pPr>
            <a:r>
              <a:rPr lang="ar-SA" dirty="0">
                <a:latin typeface="Alexandria" charset="0"/>
                <a:cs typeface="Alexandria" charset="0"/>
              </a:rPr>
              <a:t>تطرقنا إلى موضوعات المقرر الرئيسية التي سيتم تناولها خلال الفصل الدراسي.</a:t>
            </a:r>
          </a:p>
          <a:p>
            <a:pPr marL="342900" indent="-342900" algn="just" rtl="1">
              <a:lnSpc>
                <a:spcPct val="250000"/>
              </a:lnSpc>
              <a:buFont typeface="+mj-lt"/>
              <a:buAutoNum type="arabicPeriod"/>
            </a:pPr>
            <a:r>
              <a:rPr lang="ar-SA" dirty="0">
                <a:latin typeface="Alexandria" charset="0"/>
                <a:cs typeface="Alexandria" charset="0"/>
              </a:rPr>
              <a:t>فهمنا طرق التدريس والأنشطة التعليمية المتبعة في المقرر.</a:t>
            </a:r>
          </a:p>
          <a:p>
            <a:pPr marL="342900" indent="-342900" algn="just" rtl="1">
              <a:lnSpc>
                <a:spcPct val="250000"/>
              </a:lnSpc>
              <a:buFont typeface="+mj-lt"/>
              <a:buAutoNum type="arabicPeriod"/>
            </a:pPr>
            <a:r>
              <a:rPr lang="ar-SA" dirty="0">
                <a:latin typeface="Alexandria" charset="0"/>
                <a:cs typeface="Alexandria" charset="0"/>
              </a:rPr>
              <a:t>تعرفنا على نظام التقييم وتوزيع الدرجات خلال الفصل الدراسي.</a:t>
            </a:r>
          </a:p>
          <a:p>
            <a:pPr marL="342900" indent="-342900" algn="just" rtl="1">
              <a:lnSpc>
                <a:spcPct val="250000"/>
              </a:lnSpc>
              <a:buFont typeface="+mj-lt"/>
              <a:buAutoNum type="arabicPeriod"/>
            </a:pPr>
            <a:r>
              <a:rPr lang="ar-SA" dirty="0">
                <a:latin typeface="Alexandria" charset="0"/>
                <a:cs typeface="Alexandria" charset="0"/>
              </a:rPr>
              <a:t>ألقينا نظرة سريعة على مفهوم الإبداع الإعلامي وأهميته وأبعاده.</a:t>
            </a:r>
          </a:p>
        </p:txBody>
      </p:sp>
      <p:pic>
        <p:nvPicPr>
          <p:cNvPr id="12" name="Graphic 21">
            <a:extLst>
              <a:ext uri="{FF2B5EF4-FFF2-40B4-BE49-F238E27FC236}">
                <a16:creationId xmlns:a16="http://schemas.microsoft.com/office/drawing/2014/main" id="{3683B42D-F4EF-A70A-0FEF-B82126B5E7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44307" y="253871"/>
            <a:ext cx="2305141" cy="1076343"/>
          </a:xfrm>
          <a:prstGeom prst="rect">
            <a:avLst/>
          </a:prstGeom>
        </p:spPr>
      </p:pic>
      <p:sp>
        <p:nvSpPr>
          <p:cNvPr id="10" name="Rectangle 9">
            <a:extLst>
              <a:ext uri="{FF2B5EF4-FFF2-40B4-BE49-F238E27FC236}">
                <a16:creationId xmlns:a16="http://schemas.microsoft.com/office/drawing/2014/main" id="{3987ED94-13C2-4F8E-96E1-60AD1DA1D008}"/>
              </a:ext>
            </a:extLst>
          </p:cNvPr>
          <p:cNvSpPr/>
          <p:nvPr/>
        </p:nvSpPr>
        <p:spPr>
          <a:xfrm>
            <a:off x="2841171" y="259841"/>
            <a:ext cx="7868545"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solidFill>
                  <a:schemeClr val="bg1"/>
                </a:solidFill>
                <a:latin typeface="Alexandria" charset="0"/>
                <a:cs typeface="Alexandria" charset="0"/>
              </a:rPr>
              <a:t>ملخص المحاضرة</a:t>
            </a:r>
          </a:p>
        </p:txBody>
      </p:sp>
      <p:pic>
        <p:nvPicPr>
          <p:cNvPr id="7" name="Picture 2">
            <a:extLst>
              <a:ext uri="{FF2B5EF4-FFF2-40B4-BE49-F238E27FC236}">
                <a16:creationId xmlns:a16="http://schemas.microsoft.com/office/drawing/2014/main" id="{382CD001-AA28-4375-BC86-E54E4AEBA91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01439" y="253871"/>
            <a:ext cx="1133929" cy="10763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5733267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xEl>
                                              <p:pRg st="1" end="1"/>
                                            </p:txEl>
                                          </p:spTgt>
                                        </p:tgtEl>
                                        <p:attrNameLst>
                                          <p:attrName>style.visibility</p:attrName>
                                        </p:attrNameLst>
                                      </p:cBhvr>
                                      <p:to>
                                        <p:strVal val="visible"/>
                                      </p:to>
                                    </p:set>
                                    <p:animEffect transition="in" filter="fade">
                                      <p:cBhvr>
                                        <p:cTn id="7" dur="1000"/>
                                        <p:tgtEl>
                                          <p:spTgt spid="9">
                                            <p:txEl>
                                              <p:pRg st="1" end="1"/>
                                            </p:txEl>
                                          </p:spTgt>
                                        </p:tgtEl>
                                      </p:cBhvr>
                                    </p:animEffect>
                                    <p:anim calcmode="lin" valueType="num">
                                      <p:cBhvr>
                                        <p:cTn id="8" dur="1000" fill="hold"/>
                                        <p:tgtEl>
                                          <p:spTgt spid="9">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1000"/>
                                        <p:tgtEl>
                                          <p:spTgt spid="9">
                                            <p:txEl>
                                              <p:pRg st="0" end="0"/>
                                            </p:txEl>
                                          </p:spTgt>
                                        </p:tgtEl>
                                      </p:cBhvr>
                                    </p:animEffect>
                                    <p:anim calcmode="lin" valueType="num">
                                      <p:cBhvr>
                                        <p:cTn id="15"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9">
                                            <p:txEl>
                                              <p:pRg st="2" end="2"/>
                                            </p:txEl>
                                          </p:spTgt>
                                        </p:tgtEl>
                                        <p:attrNameLst>
                                          <p:attrName>style.visibility</p:attrName>
                                        </p:attrNameLst>
                                      </p:cBhvr>
                                      <p:to>
                                        <p:strVal val="visible"/>
                                      </p:to>
                                    </p:set>
                                    <p:animEffect transition="in" filter="fade">
                                      <p:cBhvr>
                                        <p:cTn id="21" dur="1000"/>
                                        <p:tgtEl>
                                          <p:spTgt spid="9">
                                            <p:txEl>
                                              <p:pRg st="2" end="2"/>
                                            </p:txEl>
                                          </p:spTgt>
                                        </p:tgtEl>
                                      </p:cBhvr>
                                    </p:animEffect>
                                    <p:anim calcmode="lin" valueType="num">
                                      <p:cBhvr>
                                        <p:cTn id="22" dur="1000" fill="hold"/>
                                        <p:tgtEl>
                                          <p:spTgt spid="9">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9">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9">
                                            <p:txEl>
                                              <p:pRg st="3" end="3"/>
                                            </p:txEl>
                                          </p:spTgt>
                                        </p:tgtEl>
                                        <p:attrNameLst>
                                          <p:attrName>style.visibility</p:attrName>
                                        </p:attrNameLst>
                                      </p:cBhvr>
                                      <p:to>
                                        <p:strVal val="visible"/>
                                      </p:to>
                                    </p:set>
                                    <p:animEffect transition="in" filter="fade">
                                      <p:cBhvr>
                                        <p:cTn id="28" dur="1000"/>
                                        <p:tgtEl>
                                          <p:spTgt spid="9">
                                            <p:txEl>
                                              <p:pRg st="3" end="3"/>
                                            </p:txEl>
                                          </p:spTgt>
                                        </p:tgtEl>
                                      </p:cBhvr>
                                    </p:animEffect>
                                    <p:anim calcmode="lin" valueType="num">
                                      <p:cBhvr>
                                        <p:cTn id="29" dur="1000" fill="hold"/>
                                        <p:tgtEl>
                                          <p:spTgt spid="9">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9">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9">
                                            <p:txEl>
                                              <p:pRg st="4" end="4"/>
                                            </p:txEl>
                                          </p:spTgt>
                                        </p:tgtEl>
                                        <p:attrNameLst>
                                          <p:attrName>style.visibility</p:attrName>
                                        </p:attrNameLst>
                                      </p:cBhvr>
                                      <p:to>
                                        <p:strVal val="visible"/>
                                      </p:to>
                                    </p:set>
                                    <p:animEffect transition="in" filter="fade">
                                      <p:cBhvr>
                                        <p:cTn id="35" dur="1000"/>
                                        <p:tgtEl>
                                          <p:spTgt spid="9">
                                            <p:txEl>
                                              <p:pRg st="4" end="4"/>
                                            </p:txEl>
                                          </p:spTgt>
                                        </p:tgtEl>
                                      </p:cBhvr>
                                    </p:animEffect>
                                    <p:anim calcmode="lin" valueType="num">
                                      <p:cBhvr>
                                        <p:cTn id="36" dur="1000" fill="hold"/>
                                        <p:tgtEl>
                                          <p:spTgt spid="9">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9">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9">
                                            <p:txEl>
                                              <p:pRg st="5" end="5"/>
                                            </p:txEl>
                                          </p:spTgt>
                                        </p:tgtEl>
                                        <p:attrNameLst>
                                          <p:attrName>style.visibility</p:attrName>
                                        </p:attrNameLst>
                                      </p:cBhvr>
                                      <p:to>
                                        <p:strVal val="visible"/>
                                      </p:to>
                                    </p:set>
                                    <p:animEffect transition="in" filter="fade">
                                      <p:cBhvr>
                                        <p:cTn id="42" dur="1000"/>
                                        <p:tgtEl>
                                          <p:spTgt spid="9">
                                            <p:txEl>
                                              <p:pRg st="5" end="5"/>
                                            </p:txEl>
                                          </p:spTgt>
                                        </p:tgtEl>
                                      </p:cBhvr>
                                    </p:animEffect>
                                    <p:anim calcmode="lin" valueType="num">
                                      <p:cBhvr>
                                        <p:cTn id="43" dur="1000" fill="hold"/>
                                        <p:tgtEl>
                                          <p:spTgt spid="9">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9">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9">
                                            <p:txEl>
                                              <p:pRg st="6" end="6"/>
                                            </p:txEl>
                                          </p:spTgt>
                                        </p:tgtEl>
                                        <p:attrNameLst>
                                          <p:attrName>style.visibility</p:attrName>
                                        </p:attrNameLst>
                                      </p:cBhvr>
                                      <p:to>
                                        <p:strVal val="visible"/>
                                      </p:to>
                                    </p:set>
                                    <p:animEffect transition="in" filter="fade">
                                      <p:cBhvr>
                                        <p:cTn id="49" dur="1000"/>
                                        <p:tgtEl>
                                          <p:spTgt spid="9">
                                            <p:txEl>
                                              <p:pRg st="6" end="6"/>
                                            </p:txEl>
                                          </p:spTgt>
                                        </p:tgtEl>
                                      </p:cBhvr>
                                    </p:animEffect>
                                    <p:anim calcmode="lin" valueType="num">
                                      <p:cBhvr>
                                        <p:cTn id="50" dur="1000" fill="hold"/>
                                        <p:tgtEl>
                                          <p:spTgt spid="9">
                                            <p:txEl>
                                              <p:pRg st="6" end="6"/>
                                            </p:txEl>
                                          </p:spTgt>
                                        </p:tgtEl>
                                        <p:attrNameLst>
                                          <p:attrName>ppt_x</p:attrName>
                                        </p:attrNameLst>
                                      </p:cBhvr>
                                      <p:tavLst>
                                        <p:tav tm="0">
                                          <p:val>
                                            <p:strVal val="#ppt_x"/>
                                          </p:val>
                                        </p:tav>
                                        <p:tav tm="100000">
                                          <p:val>
                                            <p:strVal val="#ppt_x"/>
                                          </p:val>
                                        </p:tav>
                                      </p:tavLst>
                                    </p:anim>
                                    <p:anim calcmode="lin" valueType="num">
                                      <p:cBhvr>
                                        <p:cTn id="51" dur="1000" fill="hold"/>
                                        <p:tgtEl>
                                          <p:spTgt spid="9">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29D339-E6AC-AA8A-DF87-B9C82F29F049}"/>
            </a:ext>
          </a:extLst>
        </p:cNvPr>
        <p:cNvGrpSpPr/>
        <p:nvPr/>
      </p:nvGrpSpPr>
      <p:grpSpPr>
        <a:xfrm>
          <a:off x="0" y="0"/>
          <a:ext cx="0" cy="0"/>
          <a:chOff x="0" y="0"/>
          <a:chExt cx="0" cy="0"/>
        </a:xfrm>
      </p:grpSpPr>
      <p:sp>
        <p:nvSpPr>
          <p:cNvPr id="11" name="Rectangle 10">
            <a:extLst>
              <a:ext uri="{FF2B5EF4-FFF2-40B4-BE49-F238E27FC236}">
                <a16:creationId xmlns:a16="http://schemas.microsoft.com/office/drawing/2014/main" id="{7DF1A506-788B-42C0-B845-C4F64162E815}"/>
              </a:ext>
            </a:extLst>
          </p:cNvPr>
          <p:cNvSpPr/>
          <p:nvPr/>
        </p:nvSpPr>
        <p:spPr>
          <a:xfrm>
            <a:off x="10243226" y="1667527"/>
            <a:ext cx="1948773" cy="531369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400" b="1" dirty="0">
                <a:latin typeface="Alexandria" charset="0"/>
                <a:cs typeface="Alexandria" charset="0"/>
              </a:rPr>
              <a:t>المحاضرة</a:t>
            </a:r>
          </a:p>
          <a:p>
            <a:pPr algn="ctr" rtl="1"/>
            <a:endParaRPr lang="ar-SA" sz="2400" b="1" dirty="0">
              <a:latin typeface="Alexandria" charset="0"/>
              <a:cs typeface="Alexandria" charset="0"/>
            </a:endParaRPr>
          </a:p>
          <a:p>
            <a:pPr algn="ctr" rtl="1"/>
            <a:r>
              <a:rPr lang="ar-SA" sz="2400" b="1" dirty="0">
                <a:latin typeface="Alexandria" charset="0"/>
                <a:cs typeface="Alexandria" charset="0"/>
              </a:rPr>
              <a:t> الأولى</a:t>
            </a:r>
          </a:p>
        </p:txBody>
      </p:sp>
      <p:sp>
        <p:nvSpPr>
          <p:cNvPr id="2" name="Rectangle 1">
            <a:extLst>
              <a:ext uri="{FF2B5EF4-FFF2-40B4-BE49-F238E27FC236}">
                <a16:creationId xmlns:a16="http://schemas.microsoft.com/office/drawing/2014/main" id="{C968BFFB-0F79-3E24-6758-E2BAD6D0C62C}"/>
              </a:ext>
            </a:extLst>
          </p:cNvPr>
          <p:cNvSpPr/>
          <p:nvPr/>
        </p:nvSpPr>
        <p:spPr>
          <a:xfrm>
            <a:off x="0" y="5904873"/>
            <a:ext cx="12192000" cy="1076344"/>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ar-SA" sz="2800" dirty="0">
              <a:latin typeface="Alexandria" charset="0"/>
              <a:cs typeface="Alexandria" charset="0"/>
            </a:endParaRPr>
          </a:p>
        </p:txBody>
      </p:sp>
      <p:pic>
        <p:nvPicPr>
          <p:cNvPr id="4" name="Graphic 21">
            <a:extLst>
              <a:ext uri="{FF2B5EF4-FFF2-40B4-BE49-F238E27FC236}">
                <a16:creationId xmlns:a16="http://schemas.microsoft.com/office/drawing/2014/main" id="{FD9970F1-AF41-661C-E9AF-A10A5232AD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259840"/>
            <a:ext cx="2305141" cy="1076343"/>
          </a:xfrm>
          <a:prstGeom prst="rect">
            <a:avLst/>
          </a:prstGeom>
        </p:spPr>
      </p:pic>
      <p:sp>
        <p:nvSpPr>
          <p:cNvPr id="9" name="TextBox 8">
            <a:extLst>
              <a:ext uri="{FF2B5EF4-FFF2-40B4-BE49-F238E27FC236}">
                <a16:creationId xmlns:a16="http://schemas.microsoft.com/office/drawing/2014/main" id="{9285C4CB-442B-B6EB-EF4E-B97156993112}"/>
              </a:ext>
            </a:extLst>
          </p:cNvPr>
          <p:cNvSpPr txBox="1"/>
          <p:nvPr/>
        </p:nvSpPr>
        <p:spPr>
          <a:xfrm>
            <a:off x="1343887" y="2957209"/>
            <a:ext cx="8385242" cy="2494786"/>
          </a:xfrm>
          <a:prstGeom prst="rect">
            <a:avLst/>
          </a:prstGeom>
          <a:noFill/>
        </p:spPr>
        <p:txBody>
          <a:bodyPr wrap="square" rtlCol="0">
            <a:spAutoFit/>
          </a:bodyPr>
          <a:lstStyle/>
          <a:p>
            <a:pPr algn="just" rtl="1">
              <a:lnSpc>
                <a:spcPct val="200000"/>
              </a:lnSpc>
            </a:pPr>
            <a:r>
              <a:rPr lang="ar-SA" sz="2000" dirty="0">
                <a:latin typeface="Alexandria" charset="0"/>
                <a:cs typeface="Alexandria" charset="0"/>
              </a:rPr>
              <a:t>1. نتعمق أكثر في مفهوم الإبداع الإعلامي، وسنستكشف بشكل مفصل أبعاده الأربعة الرئيسية: الطلاقة، المرونة، الأصالة، والتفصيل. </a:t>
            </a:r>
          </a:p>
          <a:p>
            <a:pPr algn="just" rtl="1">
              <a:lnSpc>
                <a:spcPct val="200000"/>
              </a:lnSpc>
            </a:pPr>
            <a:endParaRPr lang="ar-SA" sz="100" dirty="0">
              <a:latin typeface="Alexandria" charset="0"/>
              <a:cs typeface="Alexandria" charset="0"/>
            </a:endParaRPr>
          </a:p>
          <a:p>
            <a:pPr algn="just" rtl="1">
              <a:lnSpc>
                <a:spcPct val="200000"/>
              </a:lnSpc>
            </a:pPr>
            <a:r>
              <a:rPr lang="ar-SA" sz="2000" dirty="0">
                <a:latin typeface="Alexandria" charset="0"/>
                <a:cs typeface="Alexandria" charset="0"/>
              </a:rPr>
              <a:t>2. نتناول كل بعد على حدة، مع تقديم أمثلة تطبيقية من الواقع الإعلامي الرقمي لتوضيح كيفية تجلي هذه الأبعاد في المحتوى الإعلامي المبتكر.</a:t>
            </a:r>
          </a:p>
        </p:txBody>
      </p:sp>
      <p:sp>
        <p:nvSpPr>
          <p:cNvPr id="7" name="Rectangle 6">
            <a:extLst>
              <a:ext uri="{FF2B5EF4-FFF2-40B4-BE49-F238E27FC236}">
                <a16:creationId xmlns:a16="http://schemas.microsoft.com/office/drawing/2014/main" id="{7D41ACE7-D0BB-4065-9DD8-D9DB5BBE5878}"/>
              </a:ext>
            </a:extLst>
          </p:cNvPr>
          <p:cNvSpPr/>
          <p:nvPr/>
        </p:nvSpPr>
        <p:spPr>
          <a:xfrm>
            <a:off x="2496459" y="259841"/>
            <a:ext cx="8213258"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exandria" charset="0"/>
                <a:cs typeface="Alexandria" charset="0"/>
              </a:rPr>
              <a:t>تقديم للمحاضرة التالية</a:t>
            </a:r>
          </a:p>
        </p:txBody>
      </p:sp>
      <p:pic>
        <p:nvPicPr>
          <p:cNvPr id="8" name="Picture 7">
            <a:extLst>
              <a:ext uri="{FF2B5EF4-FFF2-40B4-BE49-F238E27FC236}">
                <a16:creationId xmlns:a16="http://schemas.microsoft.com/office/drawing/2014/main" id="{DD12A0C5-B36B-41EB-92F7-8D6C12F8EFB8}"/>
              </a:ext>
            </a:extLst>
          </p:cNvPr>
          <p:cNvPicPr>
            <a:picLocks noChangeAspect="1"/>
          </p:cNvPicPr>
          <p:nvPr/>
        </p:nvPicPr>
        <p:blipFill>
          <a:blip r:embed="rId3"/>
          <a:stretch>
            <a:fillRect/>
          </a:stretch>
        </p:blipFill>
        <p:spPr>
          <a:xfrm>
            <a:off x="10819706" y="259841"/>
            <a:ext cx="1093891" cy="10763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0" name="Rectangle 9">
            <a:extLst>
              <a:ext uri="{FF2B5EF4-FFF2-40B4-BE49-F238E27FC236}">
                <a16:creationId xmlns:a16="http://schemas.microsoft.com/office/drawing/2014/main" id="{10FA452F-DF09-4557-97C7-2F2CC8AAEAB5}"/>
              </a:ext>
            </a:extLst>
          </p:cNvPr>
          <p:cNvSpPr/>
          <p:nvPr/>
        </p:nvSpPr>
        <p:spPr>
          <a:xfrm>
            <a:off x="0" y="1667527"/>
            <a:ext cx="12192000" cy="120213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latin typeface="Alexandria" charset="0"/>
                <a:cs typeface="Alexandria" charset="0"/>
              </a:rPr>
              <a:t>ماهية الإبداع الإعلامي وأبعاده</a:t>
            </a:r>
            <a:endParaRPr lang="ar-SA" sz="2800" dirty="0">
              <a:latin typeface="Alexandria" charset="0"/>
              <a:cs typeface="Alexandria" charset="0"/>
            </a:endParaRPr>
          </a:p>
        </p:txBody>
      </p:sp>
    </p:spTree>
    <p:extLst>
      <p:ext uri="{BB962C8B-B14F-4D97-AF65-F5344CB8AC3E}">
        <p14:creationId xmlns:p14="http://schemas.microsoft.com/office/powerpoint/2010/main" val="4699313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anim calcmode="lin" valueType="num">
                                      <p:cBhvr>
                                        <p:cTn id="8"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9">
                                            <p:txEl>
                                              <p:pRg st="2" end="2"/>
                                            </p:txEl>
                                          </p:spTgt>
                                        </p:tgtEl>
                                        <p:attrNameLst>
                                          <p:attrName>style.visibility</p:attrName>
                                        </p:attrNameLst>
                                      </p:cBhvr>
                                      <p:to>
                                        <p:strVal val="visible"/>
                                      </p:to>
                                    </p:set>
                                    <p:animEffect transition="in" filter="fade">
                                      <p:cBhvr>
                                        <p:cTn id="14" dur="1000"/>
                                        <p:tgtEl>
                                          <p:spTgt spid="9">
                                            <p:txEl>
                                              <p:pRg st="2" end="2"/>
                                            </p:txEl>
                                          </p:spTgt>
                                        </p:tgtEl>
                                      </p:cBhvr>
                                    </p:animEffect>
                                    <p:anim calcmode="lin" valueType="num">
                                      <p:cBhvr>
                                        <p:cTn id="15" dur="1000" fill="hold"/>
                                        <p:tgtEl>
                                          <p:spTgt spid="9">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9">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769441"/>
          </a:xfrm>
          <a:prstGeom prst="rect">
            <a:avLst/>
          </a:prstGeom>
          <a:noFill/>
        </p:spPr>
        <p:txBody>
          <a:bodyPr wrap="square" rtlCol="0">
            <a:spAutoFit/>
          </a:bodyPr>
          <a:lstStyle/>
          <a:p>
            <a:pPr algn="r" rtl="1"/>
            <a:r>
              <a:rPr lang="ar-SA" sz="4400" b="1" dirty="0">
                <a:solidFill>
                  <a:schemeClr val="bg1"/>
                </a:solidFill>
                <a:latin typeface="Alexandria" charset="0"/>
                <a:cs typeface="Alexandria" charset="0"/>
              </a:rPr>
              <a:t>شكراً لحضوركم</a:t>
            </a:r>
            <a:endParaRPr lang="en-US" sz="44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2000"/>
                                        <p:tgtEl>
                                          <p:spTgt spid="10"/>
                                        </p:tgtEl>
                                      </p:cBhvr>
                                    </p:animEffect>
                                    <p:anim calcmode="lin" valueType="num">
                                      <p:cBhvr>
                                        <p:cTn id="8" dur="2000" fill="hold"/>
                                        <p:tgtEl>
                                          <p:spTgt spid="10"/>
                                        </p:tgtEl>
                                        <p:attrNameLst>
                                          <p:attrName>ppt_w</p:attrName>
                                        </p:attrNameLst>
                                      </p:cBhvr>
                                      <p:tavLst>
                                        <p:tav tm="0" fmla="#ppt_w*sin(2.5*pi*$)">
                                          <p:val>
                                            <p:fltVal val="0"/>
                                          </p:val>
                                        </p:tav>
                                        <p:tav tm="100000">
                                          <p:val>
                                            <p:fltVal val="1"/>
                                          </p:val>
                                        </p:tav>
                                      </p:tavLst>
                                    </p:anim>
                                    <p:anim calcmode="lin" valueType="num">
                                      <p:cBhvr>
                                        <p:cTn id="9" dur="2000" fill="hold"/>
                                        <p:tgtEl>
                                          <p:spTgt spid="1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4f7a16ca4924fb23f9fc1a28cdf81b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9ffbe5f2ef6a8fca5ec1833aec8eef8"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AB89398-7F8C-48FC-8D9C-490D1D532DC1}"/>
</file>

<file path=customXml/itemProps2.xml><?xml version="1.0" encoding="utf-8"?>
<ds:datastoreItem xmlns:ds="http://schemas.openxmlformats.org/officeDocument/2006/customXml" ds:itemID="{ACC9A911-23AF-4D6B-960B-1A780C58D828}">
  <ds:schemaRefs>
    <ds:schemaRef ds:uri="http://purl.org/dc/terms/"/>
    <ds:schemaRef ds:uri="http://purl.org/dc/elements/1.1/"/>
    <ds:schemaRef ds:uri="http://schemas.microsoft.com/office/2006/documentManagement/types"/>
    <ds:schemaRef ds:uri="http://www.w3.org/XML/1998/namespace"/>
    <ds:schemaRef ds:uri="http://schemas.openxmlformats.org/package/2006/metadata/core-properties"/>
    <ds:schemaRef ds:uri="aca13214-df29-4e3c-a050-857c0bf7bd8e"/>
    <ds:schemaRef ds:uri="688354b5-287c-4cda-825e-1d7935aea40e"/>
    <ds:schemaRef ds:uri="http://purl.org/dc/dcmitype/"/>
    <ds:schemaRef ds:uri="http://schemas.microsoft.com/office/infopath/2007/PartnerControls"/>
    <ds:schemaRef ds:uri="http://schemas.microsoft.com/office/2006/metadata/properties"/>
    <ds:schemaRef ds:uri="d13aca44-ef33-4cf4-9980-7f0b00e6eeb9"/>
    <ds:schemaRef ds:uri="49100919-8a76-4266-be0c-7dc583902cb4"/>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1559</TotalTime>
  <Words>1836</Words>
  <Application>Microsoft Office PowerPoint</Application>
  <PresentationFormat>Widescreen</PresentationFormat>
  <Paragraphs>197</Paragraphs>
  <Slides>26</Slides>
  <Notes>7</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26</vt:i4>
      </vt:variant>
    </vt:vector>
  </HeadingPairs>
  <TitlesOfParts>
    <vt:vector size="32" baseType="lpstr">
      <vt:lpstr>Calibri Light</vt:lpstr>
      <vt:lpstr>Calibri</vt:lpstr>
      <vt:lpstr>Alexandria</vt:lpstr>
      <vt:lpstr>Arial</vt:lpstr>
      <vt:lpstr>Roboto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AHMED SHAFIG</cp:lastModifiedBy>
  <cp:revision>224</cp:revision>
  <dcterms:created xsi:type="dcterms:W3CDTF">2023-04-29T09:08:00Z</dcterms:created>
  <dcterms:modified xsi:type="dcterms:W3CDTF">2025-08-28T08:39:18Z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