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741" r:id="rId2"/>
    <p:sldId id="734" r:id="rId3"/>
    <p:sldId id="260" r:id="rId4"/>
    <p:sldId id="266" r:id="rId5"/>
    <p:sldId id="736" r:id="rId6"/>
    <p:sldId id="737" r:id="rId7"/>
    <p:sldId id="738" r:id="rId8"/>
    <p:sldId id="277" r:id="rId9"/>
    <p:sldId id="278" r:id="rId10"/>
    <p:sldId id="261" r:id="rId11"/>
    <p:sldId id="739" r:id="rId12"/>
    <p:sldId id="262" r:id="rId13"/>
    <p:sldId id="305" r:id="rId14"/>
    <p:sldId id="740" r:id="rId15"/>
    <p:sldId id="265" r:id="rId16"/>
    <p:sldId id="269" r:id="rId17"/>
    <p:sldId id="270" r:id="rId18"/>
    <p:sldId id="307" r:id="rId19"/>
    <p:sldId id="308" r:id="rId20"/>
    <p:sldId id="309" r:id="rId21"/>
    <p:sldId id="267" r:id="rId22"/>
    <p:sldId id="268" r:id="rId23"/>
    <p:sldId id="327" r:id="rId24"/>
    <p:sldId id="328" r:id="rId25"/>
    <p:sldId id="329" r:id="rId26"/>
    <p:sldId id="330" r:id="rId27"/>
    <p:sldId id="331" r:id="rId28"/>
    <p:sldId id="333" r:id="rId29"/>
    <p:sldId id="334" r:id="rId30"/>
    <p:sldId id="338" r:id="rId31"/>
    <p:sldId id="337" r:id="rId32"/>
    <p:sldId id="310" r:id="rId33"/>
    <p:sldId id="311" r:id="rId34"/>
    <p:sldId id="312" r:id="rId35"/>
    <p:sldId id="313" r:id="rId36"/>
    <p:sldId id="314" r:id="rId37"/>
    <p:sldId id="315" r:id="rId38"/>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1440F-40E5-9776-37C2-640FC56993A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BE2CD1E2-FD65-1FBA-8A5B-E42B1AB264B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D6732BD9-19F4-2A31-82CC-B5F6F6583308}"/>
              </a:ext>
            </a:extLst>
          </p:cNvPr>
          <p:cNvSpPr>
            <a:spLocks noGrp="1"/>
          </p:cNvSpPr>
          <p:nvPr>
            <p:ph type="dt" sz="half" idx="10"/>
          </p:nvPr>
        </p:nvSpPr>
        <p:spPr/>
        <p:txBody>
          <a:bodyPr/>
          <a:lstStyle/>
          <a:p>
            <a:fld id="{8CBED221-177A-4E1D-9211-1D1759D771A5}" type="datetimeFigureOut">
              <a:rPr lang="ar-EG" smtClean="0"/>
              <a:t>14/04/1444</a:t>
            </a:fld>
            <a:endParaRPr lang="ar-EG"/>
          </a:p>
        </p:txBody>
      </p:sp>
      <p:sp>
        <p:nvSpPr>
          <p:cNvPr id="5" name="Footer Placeholder 4">
            <a:extLst>
              <a:ext uri="{FF2B5EF4-FFF2-40B4-BE49-F238E27FC236}">
                <a16:creationId xmlns:a16="http://schemas.microsoft.com/office/drawing/2014/main" id="{77D032BA-D20A-7D7D-CA91-3F11CF8470C8}"/>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99943BCF-E050-F681-3B57-257380A4D21A}"/>
              </a:ext>
            </a:extLst>
          </p:cNvPr>
          <p:cNvSpPr>
            <a:spLocks noGrp="1"/>
          </p:cNvSpPr>
          <p:nvPr>
            <p:ph type="sldNum" sz="quarter" idx="12"/>
          </p:nvPr>
        </p:nvSpPr>
        <p:spPr/>
        <p:txBody>
          <a:bodyPr/>
          <a:lstStyle/>
          <a:p>
            <a:fld id="{762DF11F-B2E0-48F7-9F10-83A9764B721E}" type="slidenum">
              <a:rPr lang="ar-EG" smtClean="0"/>
              <a:t>‹#›</a:t>
            </a:fld>
            <a:endParaRPr lang="ar-EG"/>
          </a:p>
        </p:txBody>
      </p:sp>
    </p:spTree>
    <p:extLst>
      <p:ext uri="{BB962C8B-B14F-4D97-AF65-F5344CB8AC3E}">
        <p14:creationId xmlns:p14="http://schemas.microsoft.com/office/powerpoint/2010/main" val="1420711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66C68-F6AE-500A-2073-EBBA31583D96}"/>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396C034C-634B-5336-25A9-4FB5ED85249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A966F0F7-FBD3-45F4-0729-43B5898E5D43}"/>
              </a:ext>
            </a:extLst>
          </p:cNvPr>
          <p:cNvSpPr>
            <a:spLocks noGrp="1"/>
          </p:cNvSpPr>
          <p:nvPr>
            <p:ph type="dt" sz="half" idx="10"/>
          </p:nvPr>
        </p:nvSpPr>
        <p:spPr/>
        <p:txBody>
          <a:bodyPr/>
          <a:lstStyle/>
          <a:p>
            <a:fld id="{8CBED221-177A-4E1D-9211-1D1759D771A5}" type="datetimeFigureOut">
              <a:rPr lang="ar-EG" smtClean="0"/>
              <a:t>14/04/1444</a:t>
            </a:fld>
            <a:endParaRPr lang="ar-EG"/>
          </a:p>
        </p:txBody>
      </p:sp>
      <p:sp>
        <p:nvSpPr>
          <p:cNvPr id="5" name="Footer Placeholder 4">
            <a:extLst>
              <a:ext uri="{FF2B5EF4-FFF2-40B4-BE49-F238E27FC236}">
                <a16:creationId xmlns:a16="http://schemas.microsoft.com/office/drawing/2014/main" id="{BC7BCB19-A10A-C45E-8AB7-4BFA50886C27}"/>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DA056AEB-5A96-5EFA-D79B-0B71FC71D4DC}"/>
              </a:ext>
            </a:extLst>
          </p:cNvPr>
          <p:cNvSpPr>
            <a:spLocks noGrp="1"/>
          </p:cNvSpPr>
          <p:nvPr>
            <p:ph type="sldNum" sz="quarter" idx="12"/>
          </p:nvPr>
        </p:nvSpPr>
        <p:spPr/>
        <p:txBody>
          <a:bodyPr/>
          <a:lstStyle/>
          <a:p>
            <a:fld id="{762DF11F-B2E0-48F7-9F10-83A9764B721E}" type="slidenum">
              <a:rPr lang="ar-EG" smtClean="0"/>
              <a:t>‹#›</a:t>
            </a:fld>
            <a:endParaRPr lang="ar-EG"/>
          </a:p>
        </p:txBody>
      </p:sp>
    </p:spTree>
    <p:extLst>
      <p:ext uri="{BB962C8B-B14F-4D97-AF65-F5344CB8AC3E}">
        <p14:creationId xmlns:p14="http://schemas.microsoft.com/office/powerpoint/2010/main" val="22798769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F39AD-999B-70EC-9131-6FAE744C7D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86EFF215-CB2E-7661-30FA-BFA5FD84F0A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3CCA0DF-15BE-26FC-6ED8-C22A1EA678B5}"/>
              </a:ext>
            </a:extLst>
          </p:cNvPr>
          <p:cNvSpPr>
            <a:spLocks noGrp="1"/>
          </p:cNvSpPr>
          <p:nvPr>
            <p:ph type="dt" sz="half" idx="10"/>
          </p:nvPr>
        </p:nvSpPr>
        <p:spPr/>
        <p:txBody>
          <a:bodyPr/>
          <a:lstStyle/>
          <a:p>
            <a:fld id="{8CBED221-177A-4E1D-9211-1D1759D771A5}" type="datetimeFigureOut">
              <a:rPr lang="ar-EG" smtClean="0"/>
              <a:t>14/04/1444</a:t>
            </a:fld>
            <a:endParaRPr lang="ar-EG"/>
          </a:p>
        </p:txBody>
      </p:sp>
      <p:sp>
        <p:nvSpPr>
          <p:cNvPr id="5" name="Footer Placeholder 4">
            <a:extLst>
              <a:ext uri="{FF2B5EF4-FFF2-40B4-BE49-F238E27FC236}">
                <a16:creationId xmlns:a16="http://schemas.microsoft.com/office/drawing/2014/main" id="{41819744-D23B-AB7B-4E2D-8AD8784F9C8F}"/>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2CBF046B-125D-CA6D-2960-C5435D9682EA}"/>
              </a:ext>
            </a:extLst>
          </p:cNvPr>
          <p:cNvSpPr>
            <a:spLocks noGrp="1"/>
          </p:cNvSpPr>
          <p:nvPr>
            <p:ph type="sldNum" sz="quarter" idx="12"/>
          </p:nvPr>
        </p:nvSpPr>
        <p:spPr/>
        <p:txBody>
          <a:bodyPr/>
          <a:lstStyle/>
          <a:p>
            <a:fld id="{762DF11F-B2E0-48F7-9F10-83A9764B721E}" type="slidenum">
              <a:rPr lang="ar-EG" smtClean="0"/>
              <a:t>‹#›</a:t>
            </a:fld>
            <a:endParaRPr lang="ar-EG"/>
          </a:p>
        </p:txBody>
      </p:sp>
    </p:spTree>
    <p:extLst>
      <p:ext uri="{BB962C8B-B14F-4D97-AF65-F5344CB8AC3E}">
        <p14:creationId xmlns:p14="http://schemas.microsoft.com/office/powerpoint/2010/main" val="3205900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EC782-A107-B07A-686E-33A65BD0E60B}"/>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1872A3E6-68E6-C34E-16F1-0D8C1B018BC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B83FFA55-DF6D-1188-2218-861AE739742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067F7D89-682F-38AE-BC42-6CD1D6215770}"/>
              </a:ext>
            </a:extLst>
          </p:cNvPr>
          <p:cNvSpPr>
            <a:spLocks noGrp="1"/>
          </p:cNvSpPr>
          <p:nvPr>
            <p:ph type="dt" sz="half" idx="10"/>
          </p:nvPr>
        </p:nvSpPr>
        <p:spPr/>
        <p:txBody>
          <a:bodyPr/>
          <a:lstStyle/>
          <a:p>
            <a:fld id="{8CBED221-177A-4E1D-9211-1D1759D771A5}" type="datetimeFigureOut">
              <a:rPr lang="ar-EG" smtClean="0"/>
              <a:t>14/04/1444</a:t>
            </a:fld>
            <a:endParaRPr lang="ar-EG"/>
          </a:p>
        </p:txBody>
      </p:sp>
      <p:sp>
        <p:nvSpPr>
          <p:cNvPr id="6" name="Footer Placeholder 5">
            <a:extLst>
              <a:ext uri="{FF2B5EF4-FFF2-40B4-BE49-F238E27FC236}">
                <a16:creationId xmlns:a16="http://schemas.microsoft.com/office/drawing/2014/main" id="{FB55AF54-76DB-FDA3-788A-6063B6F34203}"/>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AC3A0D0C-CD5C-59A7-F60A-AE583268902C}"/>
              </a:ext>
            </a:extLst>
          </p:cNvPr>
          <p:cNvSpPr>
            <a:spLocks noGrp="1"/>
          </p:cNvSpPr>
          <p:nvPr>
            <p:ph type="sldNum" sz="quarter" idx="12"/>
          </p:nvPr>
        </p:nvSpPr>
        <p:spPr/>
        <p:txBody>
          <a:bodyPr/>
          <a:lstStyle/>
          <a:p>
            <a:fld id="{762DF11F-B2E0-48F7-9F10-83A9764B721E}" type="slidenum">
              <a:rPr lang="ar-EG" smtClean="0"/>
              <a:t>‹#›</a:t>
            </a:fld>
            <a:endParaRPr lang="ar-EG"/>
          </a:p>
        </p:txBody>
      </p:sp>
    </p:spTree>
    <p:extLst>
      <p:ext uri="{BB962C8B-B14F-4D97-AF65-F5344CB8AC3E}">
        <p14:creationId xmlns:p14="http://schemas.microsoft.com/office/powerpoint/2010/main" val="2113794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A7426-C9AF-BFAD-F036-080C8B1C65D7}"/>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53128B85-360A-3FC4-4550-9A3FA8846DC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00FFA0B-4F52-EABF-BAE6-7ED38481C05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BB4765DE-6930-0A79-E794-4835C5BE12E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836319-D1C5-C01A-A326-0ACF60A8AA4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70FD8CF3-5788-07E1-8821-011629D26A98}"/>
              </a:ext>
            </a:extLst>
          </p:cNvPr>
          <p:cNvSpPr>
            <a:spLocks noGrp="1"/>
          </p:cNvSpPr>
          <p:nvPr>
            <p:ph type="dt" sz="half" idx="10"/>
          </p:nvPr>
        </p:nvSpPr>
        <p:spPr/>
        <p:txBody>
          <a:bodyPr/>
          <a:lstStyle/>
          <a:p>
            <a:fld id="{8CBED221-177A-4E1D-9211-1D1759D771A5}" type="datetimeFigureOut">
              <a:rPr lang="ar-EG" smtClean="0"/>
              <a:t>14/04/1444</a:t>
            </a:fld>
            <a:endParaRPr lang="ar-EG"/>
          </a:p>
        </p:txBody>
      </p:sp>
      <p:sp>
        <p:nvSpPr>
          <p:cNvPr id="8" name="Footer Placeholder 7">
            <a:extLst>
              <a:ext uri="{FF2B5EF4-FFF2-40B4-BE49-F238E27FC236}">
                <a16:creationId xmlns:a16="http://schemas.microsoft.com/office/drawing/2014/main" id="{5E2AA9BC-5410-47D8-2171-CE1A5A7B85E6}"/>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B55F1AED-0B8E-CAC9-0E76-19C4067BAEAC}"/>
              </a:ext>
            </a:extLst>
          </p:cNvPr>
          <p:cNvSpPr>
            <a:spLocks noGrp="1"/>
          </p:cNvSpPr>
          <p:nvPr>
            <p:ph type="sldNum" sz="quarter" idx="12"/>
          </p:nvPr>
        </p:nvSpPr>
        <p:spPr/>
        <p:txBody>
          <a:bodyPr/>
          <a:lstStyle/>
          <a:p>
            <a:fld id="{762DF11F-B2E0-48F7-9F10-83A9764B721E}" type="slidenum">
              <a:rPr lang="ar-EG" smtClean="0"/>
              <a:t>‹#›</a:t>
            </a:fld>
            <a:endParaRPr lang="ar-EG"/>
          </a:p>
        </p:txBody>
      </p:sp>
    </p:spTree>
    <p:extLst>
      <p:ext uri="{BB962C8B-B14F-4D97-AF65-F5344CB8AC3E}">
        <p14:creationId xmlns:p14="http://schemas.microsoft.com/office/powerpoint/2010/main" val="4094348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A925F-2040-55C1-5097-0144C392FAC6}"/>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9212067B-3485-F35F-2C13-6FBF3465DF11}"/>
              </a:ext>
            </a:extLst>
          </p:cNvPr>
          <p:cNvSpPr>
            <a:spLocks noGrp="1"/>
          </p:cNvSpPr>
          <p:nvPr>
            <p:ph type="dt" sz="half" idx="10"/>
          </p:nvPr>
        </p:nvSpPr>
        <p:spPr/>
        <p:txBody>
          <a:bodyPr/>
          <a:lstStyle/>
          <a:p>
            <a:fld id="{8CBED221-177A-4E1D-9211-1D1759D771A5}" type="datetimeFigureOut">
              <a:rPr lang="ar-EG" smtClean="0"/>
              <a:t>14/04/1444</a:t>
            </a:fld>
            <a:endParaRPr lang="ar-EG"/>
          </a:p>
        </p:txBody>
      </p:sp>
      <p:sp>
        <p:nvSpPr>
          <p:cNvPr id="4" name="Footer Placeholder 3">
            <a:extLst>
              <a:ext uri="{FF2B5EF4-FFF2-40B4-BE49-F238E27FC236}">
                <a16:creationId xmlns:a16="http://schemas.microsoft.com/office/drawing/2014/main" id="{EBAFBC7F-1A72-9863-FB36-544B8B818C11}"/>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F5658D1E-5270-2784-0BAD-F10745536679}"/>
              </a:ext>
            </a:extLst>
          </p:cNvPr>
          <p:cNvSpPr>
            <a:spLocks noGrp="1"/>
          </p:cNvSpPr>
          <p:nvPr>
            <p:ph type="sldNum" sz="quarter" idx="12"/>
          </p:nvPr>
        </p:nvSpPr>
        <p:spPr/>
        <p:txBody>
          <a:bodyPr/>
          <a:lstStyle/>
          <a:p>
            <a:fld id="{762DF11F-B2E0-48F7-9F10-83A9764B721E}" type="slidenum">
              <a:rPr lang="ar-EG" smtClean="0"/>
              <a:t>‹#›</a:t>
            </a:fld>
            <a:endParaRPr lang="ar-EG"/>
          </a:p>
        </p:txBody>
      </p:sp>
    </p:spTree>
    <p:extLst>
      <p:ext uri="{BB962C8B-B14F-4D97-AF65-F5344CB8AC3E}">
        <p14:creationId xmlns:p14="http://schemas.microsoft.com/office/powerpoint/2010/main" val="3129621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FF788FE-4CD6-6FFD-9843-71C5552F479A}"/>
              </a:ext>
            </a:extLst>
          </p:cNvPr>
          <p:cNvSpPr>
            <a:spLocks noGrp="1"/>
          </p:cNvSpPr>
          <p:nvPr>
            <p:ph type="dt" sz="half" idx="10"/>
          </p:nvPr>
        </p:nvSpPr>
        <p:spPr/>
        <p:txBody>
          <a:bodyPr/>
          <a:lstStyle/>
          <a:p>
            <a:fld id="{8CBED221-177A-4E1D-9211-1D1759D771A5}" type="datetimeFigureOut">
              <a:rPr lang="ar-EG" smtClean="0"/>
              <a:t>14/04/1444</a:t>
            </a:fld>
            <a:endParaRPr lang="ar-EG"/>
          </a:p>
        </p:txBody>
      </p:sp>
      <p:sp>
        <p:nvSpPr>
          <p:cNvPr id="3" name="Footer Placeholder 2">
            <a:extLst>
              <a:ext uri="{FF2B5EF4-FFF2-40B4-BE49-F238E27FC236}">
                <a16:creationId xmlns:a16="http://schemas.microsoft.com/office/drawing/2014/main" id="{069600F9-CF5F-E684-7F11-341964DE1D39}"/>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EB99CEA9-11A9-51B5-D4D9-DB244F990613}"/>
              </a:ext>
            </a:extLst>
          </p:cNvPr>
          <p:cNvSpPr>
            <a:spLocks noGrp="1"/>
          </p:cNvSpPr>
          <p:nvPr>
            <p:ph type="sldNum" sz="quarter" idx="12"/>
          </p:nvPr>
        </p:nvSpPr>
        <p:spPr/>
        <p:txBody>
          <a:bodyPr/>
          <a:lstStyle/>
          <a:p>
            <a:fld id="{762DF11F-B2E0-48F7-9F10-83A9764B721E}" type="slidenum">
              <a:rPr lang="ar-EG" smtClean="0"/>
              <a:t>‹#›</a:t>
            </a:fld>
            <a:endParaRPr lang="ar-EG"/>
          </a:p>
        </p:txBody>
      </p:sp>
    </p:spTree>
    <p:extLst>
      <p:ext uri="{BB962C8B-B14F-4D97-AF65-F5344CB8AC3E}">
        <p14:creationId xmlns:p14="http://schemas.microsoft.com/office/powerpoint/2010/main" val="14314408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252F1-103E-84DD-16A9-01461881E9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64F803C5-BF14-9EF9-C63F-CB180A4B9F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99955A2E-D098-7BDD-576F-F7EAABFDA5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80FE198-63DA-2954-20E0-EAEC131F0E58}"/>
              </a:ext>
            </a:extLst>
          </p:cNvPr>
          <p:cNvSpPr>
            <a:spLocks noGrp="1"/>
          </p:cNvSpPr>
          <p:nvPr>
            <p:ph type="dt" sz="half" idx="10"/>
          </p:nvPr>
        </p:nvSpPr>
        <p:spPr/>
        <p:txBody>
          <a:bodyPr/>
          <a:lstStyle/>
          <a:p>
            <a:fld id="{8CBED221-177A-4E1D-9211-1D1759D771A5}" type="datetimeFigureOut">
              <a:rPr lang="ar-EG" smtClean="0"/>
              <a:t>14/04/1444</a:t>
            </a:fld>
            <a:endParaRPr lang="ar-EG"/>
          </a:p>
        </p:txBody>
      </p:sp>
      <p:sp>
        <p:nvSpPr>
          <p:cNvPr id="6" name="Footer Placeholder 5">
            <a:extLst>
              <a:ext uri="{FF2B5EF4-FFF2-40B4-BE49-F238E27FC236}">
                <a16:creationId xmlns:a16="http://schemas.microsoft.com/office/drawing/2014/main" id="{35D159FF-DEB4-7C58-3392-96037D584F5D}"/>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F3C87F9B-99DB-9738-EEAA-5FA7DFF9C082}"/>
              </a:ext>
            </a:extLst>
          </p:cNvPr>
          <p:cNvSpPr>
            <a:spLocks noGrp="1"/>
          </p:cNvSpPr>
          <p:nvPr>
            <p:ph type="sldNum" sz="quarter" idx="12"/>
          </p:nvPr>
        </p:nvSpPr>
        <p:spPr/>
        <p:txBody>
          <a:bodyPr/>
          <a:lstStyle/>
          <a:p>
            <a:fld id="{762DF11F-B2E0-48F7-9F10-83A9764B721E}" type="slidenum">
              <a:rPr lang="ar-EG" smtClean="0"/>
              <a:t>‹#›</a:t>
            </a:fld>
            <a:endParaRPr lang="ar-EG"/>
          </a:p>
        </p:txBody>
      </p:sp>
    </p:spTree>
    <p:extLst>
      <p:ext uri="{BB962C8B-B14F-4D97-AF65-F5344CB8AC3E}">
        <p14:creationId xmlns:p14="http://schemas.microsoft.com/office/powerpoint/2010/main" val="2625255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7BB40-AF1D-E3CB-4A0C-DF73EFD2708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5D73910D-4292-BB13-7392-1D46C5CBA84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5FA1B80A-FFA7-5A7A-D512-08C0FFB065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947C91-CC0F-13EC-E1DD-7EE92363F47D}"/>
              </a:ext>
            </a:extLst>
          </p:cNvPr>
          <p:cNvSpPr>
            <a:spLocks noGrp="1"/>
          </p:cNvSpPr>
          <p:nvPr>
            <p:ph type="dt" sz="half" idx="10"/>
          </p:nvPr>
        </p:nvSpPr>
        <p:spPr/>
        <p:txBody>
          <a:bodyPr/>
          <a:lstStyle/>
          <a:p>
            <a:fld id="{8CBED221-177A-4E1D-9211-1D1759D771A5}" type="datetimeFigureOut">
              <a:rPr lang="ar-EG" smtClean="0"/>
              <a:t>14/04/1444</a:t>
            </a:fld>
            <a:endParaRPr lang="ar-EG"/>
          </a:p>
        </p:txBody>
      </p:sp>
      <p:sp>
        <p:nvSpPr>
          <p:cNvPr id="6" name="Footer Placeholder 5">
            <a:extLst>
              <a:ext uri="{FF2B5EF4-FFF2-40B4-BE49-F238E27FC236}">
                <a16:creationId xmlns:a16="http://schemas.microsoft.com/office/drawing/2014/main" id="{05CEF0BE-B0D5-700D-05D2-CFBA61F642D6}"/>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51C7F316-D9F3-E8C9-D5DD-85E8D400B229}"/>
              </a:ext>
            </a:extLst>
          </p:cNvPr>
          <p:cNvSpPr>
            <a:spLocks noGrp="1"/>
          </p:cNvSpPr>
          <p:nvPr>
            <p:ph type="sldNum" sz="quarter" idx="12"/>
          </p:nvPr>
        </p:nvSpPr>
        <p:spPr/>
        <p:txBody>
          <a:bodyPr/>
          <a:lstStyle/>
          <a:p>
            <a:fld id="{762DF11F-B2E0-48F7-9F10-83A9764B721E}" type="slidenum">
              <a:rPr lang="ar-EG" smtClean="0"/>
              <a:t>‹#›</a:t>
            </a:fld>
            <a:endParaRPr lang="ar-EG"/>
          </a:p>
        </p:txBody>
      </p:sp>
    </p:spTree>
    <p:extLst>
      <p:ext uri="{BB962C8B-B14F-4D97-AF65-F5344CB8AC3E}">
        <p14:creationId xmlns:p14="http://schemas.microsoft.com/office/powerpoint/2010/main" val="3339302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13608-4CE5-41C3-C12E-CE63D7A36736}"/>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800BB28A-82C7-A398-E754-712140F31E5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3AEE602E-8ED8-5655-04CC-73E499891C56}"/>
              </a:ext>
            </a:extLst>
          </p:cNvPr>
          <p:cNvSpPr>
            <a:spLocks noGrp="1"/>
          </p:cNvSpPr>
          <p:nvPr>
            <p:ph type="dt" sz="half" idx="10"/>
          </p:nvPr>
        </p:nvSpPr>
        <p:spPr/>
        <p:txBody>
          <a:bodyPr/>
          <a:lstStyle/>
          <a:p>
            <a:fld id="{8CBED221-177A-4E1D-9211-1D1759D771A5}" type="datetimeFigureOut">
              <a:rPr lang="ar-EG" smtClean="0"/>
              <a:t>14/04/1444</a:t>
            </a:fld>
            <a:endParaRPr lang="ar-EG"/>
          </a:p>
        </p:txBody>
      </p:sp>
      <p:sp>
        <p:nvSpPr>
          <p:cNvPr id="5" name="Footer Placeholder 4">
            <a:extLst>
              <a:ext uri="{FF2B5EF4-FFF2-40B4-BE49-F238E27FC236}">
                <a16:creationId xmlns:a16="http://schemas.microsoft.com/office/drawing/2014/main" id="{97D8EA44-B8D2-E101-8801-D08636004805}"/>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FA30C8B4-F629-06B8-EAAC-487CE18A4344}"/>
              </a:ext>
            </a:extLst>
          </p:cNvPr>
          <p:cNvSpPr>
            <a:spLocks noGrp="1"/>
          </p:cNvSpPr>
          <p:nvPr>
            <p:ph type="sldNum" sz="quarter" idx="12"/>
          </p:nvPr>
        </p:nvSpPr>
        <p:spPr/>
        <p:txBody>
          <a:bodyPr/>
          <a:lstStyle/>
          <a:p>
            <a:fld id="{762DF11F-B2E0-48F7-9F10-83A9764B721E}" type="slidenum">
              <a:rPr lang="ar-EG" smtClean="0"/>
              <a:t>‹#›</a:t>
            </a:fld>
            <a:endParaRPr lang="ar-EG"/>
          </a:p>
        </p:txBody>
      </p:sp>
    </p:spTree>
    <p:extLst>
      <p:ext uri="{BB962C8B-B14F-4D97-AF65-F5344CB8AC3E}">
        <p14:creationId xmlns:p14="http://schemas.microsoft.com/office/powerpoint/2010/main" val="3190246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05B1E4C-CD4F-05CC-39C7-D79428F11D9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643E5230-10E4-AF12-7989-8E4D9924FBB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DA7E6B11-8927-15FA-59FF-CE392EE34D33}"/>
              </a:ext>
            </a:extLst>
          </p:cNvPr>
          <p:cNvSpPr>
            <a:spLocks noGrp="1"/>
          </p:cNvSpPr>
          <p:nvPr>
            <p:ph type="dt" sz="half" idx="10"/>
          </p:nvPr>
        </p:nvSpPr>
        <p:spPr/>
        <p:txBody>
          <a:bodyPr/>
          <a:lstStyle/>
          <a:p>
            <a:fld id="{8CBED221-177A-4E1D-9211-1D1759D771A5}" type="datetimeFigureOut">
              <a:rPr lang="ar-EG" smtClean="0"/>
              <a:t>14/04/1444</a:t>
            </a:fld>
            <a:endParaRPr lang="ar-EG"/>
          </a:p>
        </p:txBody>
      </p:sp>
      <p:sp>
        <p:nvSpPr>
          <p:cNvPr id="5" name="Footer Placeholder 4">
            <a:extLst>
              <a:ext uri="{FF2B5EF4-FFF2-40B4-BE49-F238E27FC236}">
                <a16:creationId xmlns:a16="http://schemas.microsoft.com/office/drawing/2014/main" id="{3B8C04A0-ADD6-9240-F79C-21BFB261B8D4}"/>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9D04FE69-913B-CF96-7501-1C69D5AA2F59}"/>
              </a:ext>
            </a:extLst>
          </p:cNvPr>
          <p:cNvSpPr>
            <a:spLocks noGrp="1"/>
          </p:cNvSpPr>
          <p:nvPr>
            <p:ph type="sldNum" sz="quarter" idx="12"/>
          </p:nvPr>
        </p:nvSpPr>
        <p:spPr/>
        <p:txBody>
          <a:bodyPr/>
          <a:lstStyle/>
          <a:p>
            <a:fld id="{762DF11F-B2E0-48F7-9F10-83A9764B721E}" type="slidenum">
              <a:rPr lang="ar-EG" smtClean="0"/>
              <a:t>‹#›</a:t>
            </a:fld>
            <a:endParaRPr lang="ar-EG"/>
          </a:p>
        </p:txBody>
      </p:sp>
    </p:spTree>
    <p:extLst>
      <p:ext uri="{BB962C8B-B14F-4D97-AF65-F5344CB8AC3E}">
        <p14:creationId xmlns:p14="http://schemas.microsoft.com/office/powerpoint/2010/main" val="1175945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6B9075-0F0D-D679-A1B3-DFA6D023813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A039B1EA-9353-F218-C975-6FC478D94A8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F126DA2A-4798-1159-AF9E-8508C610CC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BED221-177A-4E1D-9211-1D1759D771A5}" type="datetimeFigureOut">
              <a:rPr lang="ar-EG" smtClean="0"/>
              <a:t>14/04/1444</a:t>
            </a:fld>
            <a:endParaRPr lang="ar-EG"/>
          </a:p>
        </p:txBody>
      </p:sp>
      <p:sp>
        <p:nvSpPr>
          <p:cNvPr id="5" name="Footer Placeholder 4">
            <a:extLst>
              <a:ext uri="{FF2B5EF4-FFF2-40B4-BE49-F238E27FC236}">
                <a16:creationId xmlns:a16="http://schemas.microsoft.com/office/drawing/2014/main" id="{7D699CFC-1CA0-8917-4910-7B2B6426566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5B7F6BBC-1D90-37C5-3BAF-20C564AB56D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2DF11F-B2E0-48F7-9F10-83A9764B721E}" type="slidenum">
              <a:rPr lang="ar-EG" smtClean="0"/>
              <a:t>‹#›</a:t>
            </a:fld>
            <a:endParaRPr lang="ar-EG"/>
          </a:p>
        </p:txBody>
      </p:sp>
    </p:spTree>
    <p:extLst>
      <p:ext uri="{BB962C8B-B14F-4D97-AF65-F5344CB8AC3E}">
        <p14:creationId xmlns:p14="http://schemas.microsoft.com/office/powerpoint/2010/main" val="12032131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2.wmf"/><Relationship Id="rId13" Type="http://schemas.openxmlformats.org/officeDocument/2006/relationships/image" Target="../media/image17.wmf"/><Relationship Id="rId18" Type="http://schemas.openxmlformats.org/officeDocument/2006/relationships/image" Target="../media/image22.wmf"/><Relationship Id="rId3" Type="http://schemas.openxmlformats.org/officeDocument/2006/relationships/image" Target="../media/image6.png"/><Relationship Id="rId7" Type="http://schemas.openxmlformats.org/officeDocument/2006/relationships/image" Target="../media/image11.gif"/><Relationship Id="rId12" Type="http://schemas.openxmlformats.org/officeDocument/2006/relationships/image" Target="../media/image16.wmf"/><Relationship Id="rId17" Type="http://schemas.openxmlformats.org/officeDocument/2006/relationships/image" Target="../media/image21.png"/><Relationship Id="rId2" Type="http://schemas.openxmlformats.org/officeDocument/2006/relationships/slideLayout" Target="../slideLayouts/slideLayout7.xml"/><Relationship Id="rId16" Type="http://schemas.openxmlformats.org/officeDocument/2006/relationships/image" Target="../media/image20.gif"/><Relationship Id="rId1" Type="http://schemas.openxmlformats.org/officeDocument/2006/relationships/tags" Target="../tags/tag3.xml"/><Relationship Id="rId6" Type="http://schemas.openxmlformats.org/officeDocument/2006/relationships/image" Target="../media/image9.emf"/><Relationship Id="rId11" Type="http://schemas.openxmlformats.org/officeDocument/2006/relationships/image" Target="../media/image15.wmf"/><Relationship Id="rId5" Type="http://schemas.openxmlformats.org/officeDocument/2006/relationships/image" Target="../media/image8.emf"/><Relationship Id="rId15" Type="http://schemas.openxmlformats.org/officeDocument/2006/relationships/image" Target="../media/image19.wmf"/><Relationship Id="rId10" Type="http://schemas.openxmlformats.org/officeDocument/2006/relationships/image" Target="../media/image14.wmf"/><Relationship Id="rId19" Type="http://schemas.openxmlformats.org/officeDocument/2006/relationships/image" Target="../media/image23.wmf"/><Relationship Id="rId4" Type="http://schemas.openxmlformats.org/officeDocument/2006/relationships/image" Target="../media/image7.emf"/><Relationship Id="rId9" Type="http://schemas.openxmlformats.org/officeDocument/2006/relationships/image" Target="../media/image13.gif"/><Relationship Id="rId14" Type="http://schemas.openxmlformats.org/officeDocument/2006/relationships/image" Target="../media/image18.w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5.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12.wmf"/><Relationship Id="rId13" Type="http://schemas.openxmlformats.org/officeDocument/2006/relationships/image" Target="../media/image17.wmf"/><Relationship Id="rId18" Type="http://schemas.openxmlformats.org/officeDocument/2006/relationships/image" Target="../media/image22.wmf"/><Relationship Id="rId3" Type="http://schemas.openxmlformats.org/officeDocument/2006/relationships/image" Target="../media/image6.png"/><Relationship Id="rId7" Type="http://schemas.openxmlformats.org/officeDocument/2006/relationships/image" Target="../media/image11.gif"/><Relationship Id="rId12" Type="http://schemas.openxmlformats.org/officeDocument/2006/relationships/image" Target="../media/image16.wmf"/><Relationship Id="rId17" Type="http://schemas.openxmlformats.org/officeDocument/2006/relationships/image" Target="../media/image21.png"/><Relationship Id="rId2" Type="http://schemas.openxmlformats.org/officeDocument/2006/relationships/slideLayout" Target="../slideLayouts/slideLayout7.xml"/><Relationship Id="rId16" Type="http://schemas.openxmlformats.org/officeDocument/2006/relationships/image" Target="../media/image20.gif"/><Relationship Id="rId1" Type="http://schemas.openxmlformats.org/officeDocument/2006/relationships/tags" Target="../tags/tag17.xml"/><Relationship Id="rId6" Type="http://schemas.openxmlformats.org/officeDocument/2006/relationships/image" Target="../media/image9.emf"/><Relationship Id="rId11" Type="http://schemas.openxmlformats.org/officeDocument/2006/relationships/image" Target="../media/image15.wmf"/><Relationship Id="rId5" Type="http://schemas.openxmlformats.org/officeDocument/2006/relationships/image" Target="../media/image8.emf"/><Relationship Id="rId15" Type="http://schemas.openxmlformats.org/officeDocument/2006/relationships/image" Target="../media/image19.wmf"/><Relationship Id="rId10" Type="http://schemas.openxmlformats.org/officeDocument/2006/relationships/image" Target="../media/image14.wmf"/><Relationship Id="rId19" Type="http://schemas.openxmlformats.org/officeDocument/2006/relationships/image" Target="../media/image23.wmf"/><Relationship Id="rId4" Type="http://schemas.openxmlformats.org/officeDocument/2006/relationships/image" Target="../media/image7.emf"/><Relationship Id="rId9" Type="http://schemas.openxmlformats.org/officeDocument/2006/relationships/image" Target="../media/image13.gif"/><Relationship Id="rId14" Type="http://schemas.openxmlformats.org/officeDocument/2006/relationships/image" Target="../media/image18.w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3" y="-93134"/>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333280"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dirty="0">
                <a:solidFill>
                  <a:srgbClr val="FF9518"/>
                </a:solidFill>
                <a:latin typeface="Tajawal Medium" panose="00000600000000000000" pitchFamily="2" charset="-78"/>
                <a:cs typeface="Tajawal Medium" panose="00000600000000000000" pitchFamily="2" charset="-78"/>
              </a:rPr>
              <a:t>Lecture 7 </a:t>
            </a:r>
          </a:p>
        </p:txBody>
      </p:sp>
      <p:sp>
        <p:nvSpPr>
          <p:cNvPr id="16" name="TextBox 15"/>
          <p:cNvSpPr txBox="1"/>
          <p:nvPr/>
        </p:nvSpPr>
        <p:spPr>
          <a:xfrm>
            <a:off x="7992040" y="3159395"/>
            <a:ext cx="3183884" cy="1384995"/>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MGM 510</a:t>
            </a:r>
          </a:p>
          <a:p>
            <a:pPr algn="ctr"/>
            <a:r>
              <a:rPr lang="en-US" sz="2800" dirty="0">
                <a:solidFill>
                  <a:schemeClr val="bg1"/>
                </a:solidFill>
                <a:latin typeface="Tajawal Medium" panose="00000600000000000000" pitchFamily="2" charset="-78"/>
                <a:cs typeface="Tajawal Medium" panose="00000600000000000000" pitchFamily="2" charset="-78"/>
              </a:rPr>
              <a:t>Risk Management </a:t>
            </a:r>
            <a:endParaRPr lang="en-US" sz="2800" dirty="0">
              <a:solidFill>
                <a:schemeClr val="bg1"/>
              </a:solidFill>
              <a:cs typeface="Tajawal Medium" panose="00000600000000000000" pitchFamily="2" charset="-78"/>
            </a:endParaRPr>
          </a:p>
          <a:p>
            <a:pPr algn="ct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3955857602"/>
      </p:ext>
    </p:extLst>
  </p:cSld>
  <p:clrMapOvr>
    <a:masterClrMapping/>
  </p:clrMapOvr>
  <mc:AlternateContent xmlns:mc="http://schemas.openxmlformats.org/markup-compatibility/2006">
    <mc:Choice xmlns:p14="http://schemas.microsoft.com/office/powerpoint/2010/main" Requires="p14">
      <p:transition spd="slow" p14:dur="2000" advTm="187063"/>
    </mc:Choice>
    <mc:Fallback>
      <p:transition spd="slow" advTm="18706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2114" name="Text Box 2"/>
          <p:cNvSpPr txBox="1">
            <a:spLocks noChangeArrowheads="1"/>
          </p:cNvSpPr>
          <p:nvPr/>
        </p:nvSpPr>
        <p:spPr bwMode="auto">
          <a:xfrm>
            <a:off x="1322137" y="986671"/>
            <a:ext cx="6096000" cy="748025"/>
          </a:xfrm>
          <a:prstGeom prst="rect">
            <a:avLst/>
          </a:prstGeom>
          <a:noFill/>
          <a:ln w="9525">
            <a:noFill/>
            <a:miter lim="800000"/>
            <a:headEnd/>
            <a:tailEnd/>
          </a:ln>
          <a:effectLst/>
        </p:spPr>
        <p:txBody>
          <a:bodyPr lIns="0" tIns="0" rIns="0" bIns="0">
            <a:spAutoFit/>
          </a:bodyPr>
          <a:lstStyle/>
          <a:p>
            <a:pPr algn="ctr" rtl="0">
              <a:lnSpc>
                <a:spcPct val="50000"/>
              </a:lnSpc>
              <a:spcBef>
                <a:spcPct val="50000"/>
              </a:spcBef>
              <a:defRPr/>
            </a:pPr>
            <a:r>
              <a:rPr lang="en-US"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rial" charset="0"/>
                <a:cs typeface="Arial" charset="0"/>
              </a:rPr>
              <a:t>EVOLUTION OF MANAGEMENT FOCUS</a:t>
            </a:r>
          </a:p>
          <a:p>
            <a:pPr algn="ctr">
              <a:lnSpc>
                <a:spcPct val="50000"/>
              </a:lnSpc>
              <a:spcBef>
                <a:spcPct val="50000"/>
              </a:spcBef>
              <a:defRPr/>
            </a:pPr>
            <a:r>
              <a:rPr lang="ar-SA" sz="3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تطور اهتمام الإدارة</a:t>
            </a:r>
            <a:endParaRPr lang="en-US"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grpSp>
        <p:nvGrpSpPr>
          <p:cNvPr id="21539" name="Group 5"/>
          <p:cNvGrpSpPr>
            <a:grpSpLocks/>
          </p:cNvGrpSpPr>
          <p:nvPr/>
        </p:nvGrpSpPr>
        <p:grpSpPr bwMode="auto">
          <a:xfrm>
            <a:off x="8638077" y="1473300"/>
            <a:ext cx="1298575" cy="1200150"/>
            <a:chOff x="3936" y="2544"/>
            <a:chExt cx="912" cy="672"/>
          </a:xfrm>
        </p:grpSpPr>
        <p:sp>
          <p:nvSpPr>
            <p:cNvPr id="602118" name="Rectangle 6"/>
            <p:cNvSpPr>
              <a:spLocks noChangeArrowheads="1"/>
            </p:cNvSpPr>
            <p:nvPr/>
          </p:nvSpPr>
          <p:spPr bwMode="auto">
            <a:xfrm>
              <a:off x="4224" y="2544"/>
              <a:ext cx="624"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602119" name="Rectangle 7"/>
            <p:cNvSpPr>
              <a:spLocks noChangeArrowheads="1"/>
            </p:cNvSpPr>
            <p:nvPr/>
          </p:nvSpPr>
          <p:spPr bwMode="auto">
            <a:xfrm>
              <a:off x="4080" y="2688"/>
              <a:ext cx="624"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r>
                <a:rPr lang="en-US" sz="1200">
                  <a:latin typeface="Arial Narrow" pitchFamily="34" charset="0"/>
                </a:rPr>
                <a:t>1991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602120" name="Rectangle 8"/>
            <p:cNvSpPr>
              <a:spLocks noChangeArrowheads="1"/>
            </p:cNvSpPr>
            <p:nvPr/>
          </p:nvSpPr>
          <p:spPr bwMode="auto">
            <a:xfrm>
              <a:off x="3936" y="2832"/>
              <a:ext cx="624"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r>
                <a:rPr lang="en-US" sz="1200">
                  <a:latin typeface="Arial Narrow" pitchFamily="34" charset="0"/>
                </a:rPr>
                <a:t>1990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nvGrpSpPr>
          <p:cNvPr id="21534" name="Group 11"/>
          <p:cNvGrpSpPr>
            <a:grpSpLocks/>
          </p:cNvGrpSpPr>
          <p:nvPr/>
        </p:nvGrpSpPr>
        <p:grpSpPr bwMode="auto">
          <a:xfrm>
            <a:off x="6826469" y="2362200"/>
            <a:ext cx="1298028" cy="1066800"/>
            <a:chOff x="3936" y="2544"/>
            <a:chExt cx="912" cy="672"/>
          </a:xfrm>
        </p:grpSpPr>
        <p:sp>
          <p:nvSpPr>
            <p:cNvPr id="602124" name="Rectangle 12"/>
            <p:cNvSpPr>
              <a:spLocks noChangeArrowheads="1"/>
            </p:cNvSpPr>
            <p:nvPr/>
          </p:nvSpPr>
          <p:spPr bwMode="auto">
            <a:xfrm>
              <a:off x="4224" y="2544"/>
              <a:ext cx="625"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602125" name="Rectangle 13"/>
            <p:cNvSpPr>
              <a:spLocks noChangeArrowheads="1"/>
            </p:cNvSpPr>
            <p:nvPr/>
          </p:nvSpPr>
          <p:spPr bwMode="auto">
            <a:xfrm>
              <a:off x="4080" y="2688"/>
              <a:ext cx="625"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r>
                <a:rPr lang="en-US" sz="1200">
                  <a:latin typeface="Arial Narrow" pitchFamily="34" charset="0"/>
                </a:rPr>
                <a:t>1981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602126" name="Rectangle 14"/>
            <p:cNvSpPr>
              <a:spLocks noChangeArrowheads="1"/>
            </p:cNvSpPr>
            <p:nvPr/>
          </p:nvSpPr>
          <p:spPr bwMode="auto">
            <a:xfrm>
              <a:off x="3936" y="2832"/>
              <a:ext cx="625"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r>
                <a:rPr lang="en-US" sz="1200">
                  <a:latin typeface="Arial Narrow" pitchFamily="34" charset="0"/>
                </a:rPr>
                <a:t>1980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nvGrpSpPr>
          <p:cNvPr id="21509" name="Group 15"/>
          <p:cNvGrpSpPr>
            <a:grpSpLocks/>
          </p:cNvGrpSpPr>
          <p:nvPr/>
        </p:nvGrpSpPr>
        <p:grpSpPr bwMode="auto">
          <a:xfrm>
            <a:off x="4953000" y="2895600"/>
            <a:ext cx="1981200" cy="1828800"/>
            <a:chOff x="2688" y="1440"/>
            <a:chExt cx="1392" cy="1152"/>
          </a:xfrm>
        </p:grpSpPr>
        <p:sp>
          <p:nvSpPr>
            <p:cNvPr id="602128" name="Rectangle 16"/>
            <p:cNvSpPr>
              <a:spLocks noChangeArrowheads="1"/>
            </p:cNvSpPr>
            <p:nvPr/>
          </p:nvSpPr>
          <p:spPr bwMode="auto">
            <a:xfrm>
              <a:off x="2688" y="1440"/>
              <a:ext cx="1392" cy="1152"/>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anchor="ctr"/>
            <a:lstStyle/>
            <a:p>
              <a:pPr rtl="0">
                <a:defRPr/>
              </a:pPr>
              <a:r>
                <a:rPr lang="en-US" sz="1600">
                  <a:solidFill>
                    <a:srgbClr val="FFFFFF"/>
                  </a:solidFill>
                  <a:latin typeface="Arial Narrow" pitchFamily="34" charset="0"/>
                </a:rPr>
                <a:t>1970s</a:t>
              </a: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r>
                <a:rPr lang="en-US" sz="1600">
                  <a:solidFill>
                    <a:srgbClr val="FFFFFF"/>
                  </a:solidFill>
                  <a:latin typeface="Arial Narrow" pitchFamily="34" charset="0"/>
                </a:rPr>
                <a:t>Strategy</a:t>
              </a:r>
              <a:endParaRPr lang="en-US" sz="1600">
                <a:latin typeface="Arial Narrow" pitchFamily="34" charset="0"/>
              </a:endParaRPr>
            </a:p>
          </p:txBody>
        </p:sp>
        <p:grpSp>
          <p:nvGrpSpPr>
            <p:cNvPr id="21529" name="Group 17"/>
            <p:cNvGrpSpPr>
              <a:grpSpLocks/>
            </p:cNvGrpSpPr>
            <p:nvPr/>
          </p:nvGrpSpPr>
          <p:grpSpPr bwMode="auto">
            <a:xfrm>
              <a:off x="2880" y="1680"/>
              <a:ext cx="912" cy="672"/>
              <a:chOff x="3936" y="2544"/>
              <a:chExt cx="912" cy="672"/>
            </a:xfrm>
          </p:grpSpPr>
          <p:sp>
            <p:nvSpPr>
              <p:cNvPr id="602130" name="Rectangle 18"/>
              <p:cNvSpPr>
                <a:spLocks noChangeArrowheads="1"/>
              </p:cNvSpPr>
              <p:nvPr/>
            </p:nvSpPr>
            <p:spPr bwMode="auto">
              <a:xfrm>
                <a:off x="4224" y="2544"/>
                <a:ext cx="625"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602131" name="Rectangle 19"/>
              <p:cNvSpPr>
                <a:spLocks noChangeArrowheads="1"/>
              </p:cNvSpPr>
              <p:nvPr/>
            </p:nvSpPr>
            <p:spPr bwMode="auto">
              <a:xfrm>
                <a:off x="4080" y="2688"/>
                <a:ext cx="625"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r>
                  <a:rPr lang="en-US" sz="1200">
                    <a:latin typeface="Arial Narrow" pitchFamily="34" charset="0"/>
                  </a:rPr>
                  <a:t>1971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602132" name="Rectangle 20"/>
              <p:cNvSpPr>
                <a:spLocks noChangeArrowheads="1"/>
              </p:cNvSpPr>
              <p:nvPr/>
            </p:nvSpPr>
            <p:spPr bwMode="auto">
              <a:xfrm>
                <a:off x="3936" y="2832"/>
                <a:ext cx="625" cy="384"/>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wrap="none" lIns="0" tIns="0" rIns="0" bIns="0" anchor="ctr"/>
              <a:lstStyle/>
              <a:p>
                <a:pPr rtl="0">
                  <a:defRPr/>
                </a:pPr>
                <a:r>
                  <a:rPr lang="en-US" sz="1200">
                    <a:latin typeface="Arial Narrow" pitchFamily="34" charset="0"/>
                  </a:rPr>
                  <a:t>1970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grpSp>
        <p:nvGrpSpPr>
          <p:cNvPr id="21510" name="Group 21"/>
          <p:cNvGrpSpPr>
            <a:grpSpLocks/>
          </p:cNvGrpSpPr>
          <p:nvPr/>
        </p:nvGrpSpPr>
        <p:grpSpPr bwMode="auto">
          <a:xfrm>
            <a:off x="3379158" y="3781687"/>
            <a:ext cx="1981200" cy="1828800"/>
            <a:chOff x="2688" y="1440"/>
            <a:chExt cx="1392" cy="1152"/>
          </a:xfrm>
        </p:grpSpPr>
        <p:sp>
          <p:nvSpPr>
            <p:cNvPr id="602134" name="Rectangle 22"/>
            <p:cNvSpPr>
              <a:spLocks noChangeArrowheads="1"/>
            </p:cNvSpPr>
            <p:nvPr/>
          </p:nvSpPr>
          <p:spPr bwMode="auto">
            <a:xfrm>
              <a:off x="2688" y="1440"/>
              <a:ext cx="1392" cy="1152"/>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a:solidFill>
                    <a:srgbClr val="FFFFFF"/>
                  </a:solidFill>
                  <a:latin typeface="Arial Narrow" pitchFamily="34" charset="0"/>
                </a:rPr>
                <a:t>1960s</a:t>
              </a: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r>
                <a:rPr lang="en-US" sz="1600">
                  <a:solidFill>
                    <a:srgbClr val="FFFFFF"/>
                  </a:solidFill>
                  <a:latin typeface="Arial Narrow" pitchFamily="34" charset="0"/>
                </a:rPr>
                <a:t>Marketing</a:t>
              </a:r>
              <a:endParaRPr lang="en-US" sz="1600">
                <a:latin typeface="Arial Narrow" pitchFamily="34" charset="0"/>
              </a:endParaRPr>
            </a:p>
          </p:txBody>
        </p:sp>
        <p:grpSp>
          <p:nvGrpSpPr>
            <p:cNvPr id="21524" name="Group 23"/>
            <p:cNvGrpSpPr>
              <a:grpSpLocks/>
            </p:cNvGrpSpPr>
            <p:nvPr/>
          </p:nvGrpSpPr>
          <p:grpSpPr bwMode="auto">
            <a:xfrm>
              <a:off x="2880" y="1680"/>
              <a:ext cx="912" cy="672"/>
              <a:chOff x="3936" y="2544"/>
              <a:chExt cx="912" cy="672"/>
            </a:xfrm>
          </p:grpSpPr>
          <p:sp>
            <p:nvSpPr>
              <p:cNvPr id="602136" name="Rectangle 24"/>
              <p:cNvSpPr>
                <a:spLocks noChangeArrowheads="1"/>
              </p:cNvSpPr>
              <p:nvPr/>
            </p:nvSpPr>
            <p:spPr bwMode="auto">
              <a:xfrm>
                <a:off x="4224" y="2544"/>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602137" name="Rectangle 25"/>
              <p:cNvSpPr>
                <a:spLocks noChangeArrowheads="1"/>
              </p:cNvSpPr>
              <p:nvPr/>
            </p:nvSpPr>
            <p:spPr bwMode="auto">
              <a:xfrm>
                <a:off x="4080" y="2688"/>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1961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602138" name="Rectangle 26"/>
              <p:cNvSpPr>
                <a:spLocks noChangeArrowheads="1"/>
              </p:cNvSpPr>
              <p:nvPr/>
            </p:nvSpPr>
            <p:spPr bwMode="auto">
              <a:xfrm>
                <a:off x="3936" y="2832"/>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1960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grpSp>
        <p:nvGrpSpPr>
          <p:cNvPr id="21511" name="Group 27"/>
          <p:cNvGrpSpPr>
            <a:grpSpLocks/>
          </p:cNvGrpSpPr>
          <p:nvPr/>
        </p:nvGrpSpPr>
        <p:grpSpPr bwMode="auto">
          <a:xfrm>
            <a:off x="1421524" y="4588931"/>
            <a:ext cx="1981200" cy="1828800"/>
            <a:chOff x="2688" y="1440"/>
            <a:chExt cx="1392" cy="1152"/>
          </a:xfrm>
        </p:grpSpPr>
        <p:sp>
          <p:nvSpPr>
            <p:cNvPr id="602140" name="Rectangle 28"/>
            <p:cNvSpPr>
              <a:spLocks noChangeArrowheads="1"/>
            </p:cNvSpPr>
            <p:nvPr/>
          </p:nvSpPr>
          <p:spPr bwMode="auto">
            <a:xfrm>
              <a:off x="2688" y="1440"/>
              <a:ext cx="1392" cy="1152"/>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dirty="0">
                  <a:solidFill>
                    <a:srgbClr val="FFFFFF"/>
                  </a:solidFill>
                  <a:latin typeface="Arial Narrow" pitchFamily="34" charset="0"/>
                </a:rPr>
                <a:t>1950s</a:t>
              </a: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r>
                <a:rPr lang="en-US" sz="1600" dirty="0">
                  <a:solidFill>
                    <a:srgbClr val="FFFFFF"/>
                  </a:solidFill>
                  <a:latin typeface="Arial Narrow" pitchFamily="34" charset="0"/>
                </a:rPr>
                <a:t>Production</a:t>
              </a:r>
              <a:endParaRPr lang="en-US" sz="1600" dirty="0">
                <a:latin typeface="Arial Narrow" pitchFamily="34" charset="0"/>
              </a:endParaRPr>
            </a:p>
          </p:txBody>
        </p:sp>
        <p:grpSp>
          <p:nvGrpSpPr>
            <p:cNvPr id="21519" name="Group 29"/>
            <p:cNvGrpSpPr>
              <a:grpSpLocks/>
            </p:cNvGrpSpPr>
            <p:nvPr/>
          </p:nvGrpSpPr>
          <p:grpSpPr bwMode="auto">
            <a:xfrm>
              <a:off x="2880" y="1680"/>
              <a:ext cx="912" cy="672"/>
              <a:chOff x="3936" y="2544"/>
              <a:chExt cx="912" cy="672"/>
            </a:xfrm>
          </p:grpSpPr>
          <p:sp>
            <p:nvSpPr>
              <p:cNvPr id="602142" name="Rectangle 30"/>
              <p:cNvSpPr>
                <a:spLocks noChangeArrowheads="1"/>
              </p:cNvSpPr>
              <p:nvPr/>
            </p:nvSpPr>
            <p:spPr bwMode="auto">
              <a:xfrm>
                <a:off x="4224" y="2544"/>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602143" name="Rectangle 31"/>
              <p:cNvSpPr>
                <a:spLocks noChangeArrowheads="1"/>
              </p:cNvSpPr>
              <p:nvPr/>
            </p:nvSpPr>
            <p:spPr bwMode="auto">
              <a:xfrm>
                <a:off x="4080" y="2688"/>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1951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602144" name="Rectangle 32"/>
              <p:cNvSpPr>
                <a:spLocks noChangeArrowheads="1"/>
              </p:cNvSpPr>
              <p:nvPr/>
            </p:nvSpPr>
            <p:spPr bwMode="auto">
              <a:xfrm>
                <a:off x="3936" y="2832"/>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1950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sp>
        <p:nvSpPr>
          <p:cNvPr id="602145" name="Text Box 33"/>
          <p:cNvSpPr txBox="1">
            <a:spLocks noChangeArrowheads="1"/>
          </p:cNvSpPr>
          <p:nvPr/>
        </p:nvSpPr>
        <p:spPr bwMode="auto">
          <a:xfrm>
            <a:off x="3429000" y="5836443"/>
            <a:ext cx="20574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الإنتاج</a:t>
            </a:r>
            <a:endPar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602146" name="Text Box 34"/>
          <p:cNvSpPr txBox="1">
            <a:spLocks noChangeArrowheads="1"/>
          </p:cNvSpPr>
          <p:nvPr/>
        </p:nvSpPr>
        <p:spPr bwMode="auto">
          <a:xfrm>
            <a:off x="4953000" y="5148113"/>
            <a:ext cx="18288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التسويق</a:t>
            </a:r>
            <a:endPar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602147" name="Text Box 35"/>
          <p:cNvSpPr txBox="1">
            <a:spLocks noChangeArrowheads="1"/>
          </p:cNvSpPr>
          <p:nvPr/>
        </p:nvSpPr>
        <p:spPr bwMode="auto">
          <a:xfrm>
            <a:off x="6822527" y="4311588"/>
            <a:ext cx="17526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الاستراتيجية</a:t>
            </a:r>
            <a:endPar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602148" name="Text Box 36"/>
          <p:cNvSpPr txBox="1">
            <a:spLocks noChangeArrowheads="1"/>
          </p:cNvSpPr>
          <p:nvPr/>
        </p:nvSpPr>
        <p:spPr bwMode="auto">
          <a:xfrm>
            <a:off x="8382000" y="3474243"/>
            <a:ext cx="1600200" cy="519113"/>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a:spAutoFit/>
          </a:bodyPr>
          <a:lstStyle/>
          <a:p>
            <a:pPr algn="r" defTabSz="762000">
              <a:spcBef>
                <a:spcPct val="50000"/>
              </a:spcBef>
              <a:defRPr/>
            </a:pPr>
            <a:r>
              <a:rPr lang="en-US" sz="28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الجودة</a:t>
            </a:r>
            <a:endParaRPr lang="en-US"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21516" name="Text Box 37"/>
          <p:cNvSpPr txBox="1">
            <a:spLocks noChangeArrowheads="1"/>
          </p:cNvSpPr>
          <p:nvPr/>
        </p:nvSpPr>
        <p:spPr bwMode="auto">
          <a:xfrm>
            <a:off x="8229600" y="533400"/>
            <a:ext cx="2133600" cy="369332"/>
          </a:xfrm>
          <a:prstGeom prst="rect">
            <a:avLst/>
          </a:prstGeom>
          <a:noFill/>
          <a:ln w="12700">
            <a:noFill/>
            <a:miter lim="800000"/>
            <a:headEnd type="none" w="sm" len="sm"/>
            <a:tailEnd type="none" w="sm" len="sm"/>
          </a:ln>
        </p:spPr>
        <p:txBody>
          <a:bodyPr>
            <a:spAutoFit/>
          </a:bodyPr>
          <a:lstStyle/>
          <a:p>
            <a:pPr defTabSz="762000">
              <a:spcBef>
                <a:spcPct val="50000"/>
              </a:spcBef>
            </a:pPr>
            <a:endParaRPr lang="en-US"/>
          </a:p>
        </p:txBody>
      </p:sp>
      <p:sp>
        <p:nvSpPr>
          <p:cNvPr id="602150" name="Text Box 38"/>
          <p:cNvSpPr txBox="1">
            <a:spLocks noChangeArrowheads="1"/>
          </p:cNvSpPr>
          <p:nvPr/>
        </p:nvSpPr>
        <p:spPr bwMode="auto">
          <a:xfrm>
            <a:off x="9323877" y="607218"/>
            <a:ext cx="2057400" cy="519113"/>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a:spAutoFit/>
          </a:bodyPr>
          <a:lstStyle/>
          <a:p>
            <a:pPr algn="r" defTabSz="762000">
              <a:spcBef>
                <a:spcPct val="50000"/>
              </a:spcBef>
              <a:defRPr/>
            </a:pPr>
            <a:r>
              <a:rPr lang="ar-SA" sz="28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قيمة للعميل</a:t>
            </a:r>
            <a:endParaRPr lang="en-US"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grpSp>
        <p:nvGrpSpPr>
          <p:cNvPr id="39" name="Group 3">
            <a:extLst>
              <a:ext uri="{FF2B5EF4-FFF2-40B4-BE49-F238E27FC236}">
                <a16:creationId xmlns:a16="http://schemas.microsoft.com/office/drawing/2014/main" id="{C8BA3F1E-1358-4C0F-B56D-09EB2B945812}"/>
              </a:ext>
            </a:extLst>
          </p:cNvPr>
          <p:cNvGrpSpPr>
            <a:grpSpLocks/>
          </p:cNvGrpSpPr>
          <p:nvPr/>
        </p:nvGrpSpPr>
        <p:grpSpPr bwMode="auto">
          <a:xfrm>
            <a:off x="8888663" y="1143000"/>
            <a:ext cx="1981200" cy="2057400"/>
            <a:chOff x="4272" y="672"/>
            <a:chExt cx="1248" cy="1296"/>
          </a:xfrm>
        </p:grpSpPr>
        <p:sp>
          <p:nvSpPr>
            <p:cNvPr id="40" name="Rectangle 4">
              <a:extLst>
                <a:ext uri="{FF2B5EF4-FFF2-40B4-BE49-F238E27FC236}">
                  <a16:creationId xmlns:a16="http://schemas.microsoft.com/office/drawing/2014/main" id="{607B5F6D-62C5-4FDE-8D39-EFA08AA1E7A4}"/>
                </a:ext>
              </a:extLst>
            </p:cNvPr>
            <p:cNvSpPr>
              <a:spLocks noChangeArrowheads="1"/>
            </p:cNvSpPr>
            <p:nvPr/>
          </p:nvSpPr>
          <p:spPr bwMode="auto">
            <a:xfrm>
              <a:off x="4272" y="672"/>
              <a:ext cx="1248" cy="1296"/>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dirty="0">
                  <a:solidFill>
                    <a:srgbClr val="FFFFFF"/>
                  </a:solidFill>
                  <a:latin typeface="Arial Narrow" pitchFamily="34" charset="0"/>
                </a:rPr>
                <a:t>1990-2000</a:t>
              </a: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r>
                <a:rPr lang="en-US" sz="1600" dirty="0">
                  <a:solidFill>
                    <a:srgbClr val="FFFFFF"/>
                  </a:solidFill>
                  <a:latin typeface="Arial Narrow" pitchFamily="34" charset="0"/>
                </a:rPr>
                <a:t>Customer Value</a:t>
              </a:r>
            </a:p>
          </p:txBody>
        </p:sp>
        <p:grpSp>
          <p:nvGrpSpPr>
            <p:cNvPr id="41" name="Group 5">
              <a:extLst>
                <a:ext uri="{FF2B5EF4-FFF2-40B4-BE49-F238E27FC236}">
                  <a16:creationId xmlns:a16="http://schemas.microsoft.com/office/drawing/2014/main" id="{118B9B8B-4650-4AC1-B1FB-946B64C362AA}"/>
                </a:ext>
              </a:extLst>
            </p:cNvPr>
            <p:cNvGrpSpPr>
              <a:grpSpLocks/>
            </p:cNvGrpSpPr>
            <p:nvPr/>
          </p:nvGrpSpPr>
          <p:grpSpPr bwMode="auto">
            <a:xfrm>
              <a:off x="4464" y="912"/>
              <a:ext cx="818" cy="756"/>
              <a:chOff x="3936" y="2544"/>
              <a:chExt cx="912" cy="672"/>
            </a:xfrm>
          </p:grpSpPr>
          <p:sp>
            <p:nvSpPr>
              <p:cNvPr id="42" name="Rectangle 6">
                <a:extLst>
                  <a:ext uri="{FF2B5EF4-FFF2-40B4-BE49-F238E27FC236}">
                    <a16:creationId xmlns:a16="http://schemas.microsoft.com/office/drawing/2014/main" id="{E8274353-FAB6-4032-BED1-CB9972096C83}"/>
                  </a:ext>
                </a:extLst>
              </p:cNvPr>
              <p:cNvSpPr>
                <a:spLocks noChangeArrowheads="1"/>
              </p:cNvSpPr>
              <p:nvPr/>
            </p:nvSpPr>
            <p:spPr bwMode="auto">
              <a:xfrm>
                <a:off x="4224" y="2544"/>
                <a:ext cx="624"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43" name="Rectangle 7">
                <a:extLst>
                  <a:ext uri="{FF2B5EF4-FFF2-40B4-BE49-F238E27FC236}">
                    <a16:creationId xmlns:a16="http://schemas.microsoft.com/office/drawing/2014/main" id="{79F57E8F-AF26-42B4-BEF3-216B85A20552}"/>
                  </a:ext>
                </a:extLst>
              </p:cNvPr>
              <p:cNvSpPr>
                <a:spLocks noChangeArrowheads="1"/>
              </p:cNvSpPr>
              <p:nvPr/>
            </p:nvSpPr>
            <p:spPr bwMode="auto">
              <a:xfrm>
                <a:off x="4080" y="2688"/>
                <a:ext cx="624"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1991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44" name="Rectangle 8">
                <a:extLst>
                  <a:ext uri="{FF2B5EF4-FFF2-40B4-BE49-F238E27FC236}">
                    <a16:creationId xmlns:a16="http://schemas.microsoft.com/office/drawing/2014/main" id="{544074C3-B2C6-4765-8086-89258F3A8A84}"/>
                  </a:ext>
                </a:extLst>
              </p:cNvPr>
              <p:cNvSpPr>
                <a:spLocks noChangeArrowheads="1"/>
              </p:cNvSpPr>
              <p:nvPr/>
            </p:nvSpPr>
            <p:spPr bwMode="auto">
              <a:xfrm>
                <a:off x="3936" y="2832"/>
                <a:ext cx="624"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1990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grpSp>
        <p:nvGrpSpPr>
          <p:cNvPr id="45" name="Group 9">
            <a:extLst>
              <a:ext uri="{FF2B5EF4-FFF2-40B4-BE49-F238E27FC236}">
                <a16:creationId xmlns:a16="http://schemas.microsoft.com/office/drawing/2014/main" id="{49DC119D-080F-4478-8B03-458E0B940680}"/>
              </a:ext>
            </a:extLst>
          </p:cNvPr>
          <p:cNvGrpSpPr>
            <a:grpSpLocks/>
          </p:cNvGrpSpPr>
          <p:nvPr/>
        </p:nvGrpSpPr>
        <p:grpSpPr bwMode="auto">
          <a:xfrm>
            <a:off x="6884462" y="1994523"/>
            <a:ext cx="1981200" cy="1828800"/>
            <a:chOff x="2688" y="1440"/>
            <a:chExt cx="1392" cy="1152"/>
          </a:xfrm>
        </p:grpSpPr>
        <p:sp>
          <p:nvSpPr>
            <p:cNvPr id="46" name="Rectangle 10">
              <a:extLst>
                <a:ext uri="{FF2B5EF4-FFF2-40B4-BE49-F238E27FC236}">
                  <a16:creationId xmlns:a16="http://schemas.microsoft.com/office/drawing/2014/main" id="{9DDA9F1C-C8FC-477E-8F11-6083DFFD818B}"/>
                </a:ext>
              </a:extLst>
            </p:cNvPr>
            <p:cNvSpPr>
              <a:spLocks noChangeArrowheads="1"/>
            </p:cNvSpPr>
            <p:nvPr/>
          </p:nvSpPr>
          <p:spPr bwMode="auto">
            <a:xfrm>
              <a:off x="2688" y="1440"/>
              <a:ext cx="1392" cy="1152"/>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a:solidFill>
                    <a:srgbClr val="FFFFFF"/>
                  </a:solidFill>
                  <a:latin typeface="Arial Narrow" pitchFamily="34" charset="0"/>
                </a:rPr>
                <a:t>1980s</a:t>
              </a: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r>
                <a:rPr lang="en-US" sz="1600">
                  <a:solidFill>
                    <a:srgbClr val="FFFFFF"/>
                  </a:solidFill>
                  <a:latin typeface="Arial Narrow" pitchFamily="34" charset="0"/>
                </a:rPr>
                <a:t>Quality</a:t>
              </a:r>
              <a:endParaRPr lang="en-US" sz="1600">
                <a:latin typeface="Arial Narrow" pitchFamily="34" charset="0"/>
              </a:endParaRPr>
            </a:p>
          </p:txBody>
        </p:sp>
        <p:grpSp>
          <p:nvGrpSpPr>
            <p:cNvPr id="47" name="Group 11">
              <a:extLst>
                <a:ext uri="{FF2B5EF4-FFF2-40B4-BE49-F238E27FC236}">
                  <a16:creationId xmlns:a16="http://schemas.microsoft.com/office/drawing/2014/main" id="{9865706A-6D67-4612-8F31-1309438885B3}"/>
                </a:ext>
              </a:extLst>
            </p:cNvPr>
            <p:cNvGrpSpPr>
              <a:grpSpLocks/>
            </p:cNvGrpSpPr>
            <p:nvPr/>
          </p:nvGrpSpPr>
          <p:grpSpPr bwMode="auto">
            <a:xfrm>
              <a:off x="2880" y="1680"/>
              <a:ext cx="912" cy="672"/>
              <a:chOff x="3936" y="2544"/>
              <a:chExt cx="912" cy="672"/>
            </a:xfrm>
          </p:grpSpPr>
          <p:sp>
            <p:nvSpPr>
              <p:cNvPr id="48" name="Rectangle 12">
                <a:extLst>
                  <a:ext uri="{FF2B5EF4-FFF2-40B4-BE49-F238E27FC236}">
                    <a16:creationId xmlns:a16="http://schemas.microsoft.com/office/drawing/2014/main" id="{03A5A919-7EB0-4404-84FC-64494D655979}"/>
                  </a:ext>
                </a:extLst>
              </p:cNvPr>
              <p:cNvSpPr>
                <a:spLocks noChangeArrowheads="1"/>
              </p:cNvSpPr>
              <p:nvPr/>
            </p:nvSpPr>
            <p:spPr bwMode="auto">
              <a:xfrm>
                <a:off x="4224" y="2544"/>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49" name="Rectangle 13">
                <a:extLst>
                  <a:ext uri="{FF2B5EF4-FFF2-40B4-BE49-F238E27FC236}">
                    <a16:creationId xmlns:a16="http://schemas.microsoft.com/office/drawing/2014/main" id="{5BE9FFEE-901F-4B4B-9A12-82783549765B}"/>
                  </a:ext>
                </a:extLst>
              </p:cNvPr>
              <p:cNvSpPr>
                <a:spLocks noChangeArrowheads="1"/>
              </p:cNvSpPr>
              <p:nvPr/>
            </p:nvSpPr>
            <p:spPr bwMode="auto">
              <a:xfrm>
                <a:off x="4080" y="2688"/>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1981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50" name="Rectangle 14">
                <a:extLst>
                  <a:ext uri="{FF2B5EF4-FFF2-40B4-BE49-F238E27FC236}">
                    <a16:creationId xmlns:a16="http://schemas.microsoft.com/office/drawing/2014/main" id="{A2BA7C0F-D7E4-4B10-9DBD-231EA7363BFC}"/>
                  </a:ext>
                </a:extLst>
              </p:cNvPr>
              <p:cNvSpPr>
                <a:spLocks noChangeArrowheads="1"/>
              </p:cNvSpPr>
              <p:nvPr/>
            </p:nvSpPr>
            <p:spPr bwMode="auto">
              <a:xfrm>
                <a:off x="3936" y="2832"/>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1980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grpSp>
        <p:nvGrpSpPr>
          <p:cNvPr id="51" name="Group 15">
            <a:extLst>
              <a:ext uri="{FF2B5EF4-FFF2-40B4-BE49-F238E27FC236}">
                <a16:creationId xmlns:a16="http://schemas.microsoft.com/office/drawing/2014/main" id="{301D2B77-6735-4874-8F24-05B244D794F5}"/>
              </a:ext>
            </a:extLst>
          </p:cNvPr>
          <p:cNvGrpSpPr>
            <a:grpSpLocks/>
          </p:cNvGrpSpPr>
          <p:nvPr/>
        </p:nvGrpSpPr>
        <p:grpSpPr bwMode="auto">
          <a:xfrm>
            <a:off x="4953000" y="2974443"/>
            <a:ext cx="1981200" cy="1828800"/>
            <a:chOff x="2688" y="1440"/>
            <a:chExt cx="1392" cy="1152"/>
          </a:xfrm>
        </p:grpSpPr>
        <p:sp>
          <p:nvSpPr>
            <p:cNvPr id="52" name="Rectangle 16">
              <a:extLst>
                <a:ext uri="{FF2B5EF4-FFF2-40B4-BE49-F238E27FC236}">
                  <a16:creationId xmlns:a16="http://schemas.microsoft.com/office/drawing/2014/main" id="{698D727E-F098-4C9A-8319-4522C9BB099E}"/>
                </a:ext>
              </a:extLst>
            </p:cNvPr>
            <p:cNvSpPr>
              <a:spLocks noChangeArrowheads="1"/>
            </p:cNvSpPr>
            <p:nvPr/>
          </p:nvSpPr>
          <p:spPr bwMode="auto">
            <a:xfrm>
              <a:off x="2688" y="1440"/>
              <a:ext cx="1392" cy="1152"/>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a:solidFill>
                    <a:srgbClr val="FFFFFF"/>
                  </a:solidFill>
                  <a:latin typeface="Arial Narrow" pitchFamily="34" charset="0"/>
                </a:rPr>
                <a:t>1970s</a:t>
              </a: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r>
                <a:rPr lang="en-US" sz="1600">
                  <a:solidFill>
                    <a:srgbClr val="FFFFFF"/>
                  </a:solidFill>
                  <a:latin typeface="Arial Narrow" pitchFamily="34" charset="0"/>
                </a:rPr>
                <a:t>Strategy</a:t>
              </a:r>
              <a:endParaRPr lang="en-US" sz="1600">
                <a:latin typeface="Arial Narrow" pitchFamily="34" charset="0"/>
              </a:endParaRPr>
            </a:p>
          </p:txBody>
        </p:sp>
        <p:grpSp>
          <p:nvGrpSpPr>
            <p:cNvPr id="53" name="Group 17">
              <a:extLst>
                <a:ext uri="{FF2B5EF4-FFF2-40B4-BE49-F238E27FC236}">
                  <a16:creationId xmlns:a16="http://schemas.microsoft.com/office/drawing/2014/main" id="{800062A4-B1DC-4C6D-BABE-8BE2C3D08364}"/>
                </a:ext>
              </a:extLst>
            </p:cNvPr>
            <p:cNvGrpSpPr>
              <a:grpSpLocks/>
            </p:cNvGrpSpPr>
            <p:nvPr/>
          </p:nvGrpSpPr>
          <p:grpSpPr bwMode="auto">
            <a:xfrm>
              <a:off x="2880" y="1680"/>
              <a:ext cx="912" cy="672"/>
              <a:chOff x="3936" y="2544"/>
              <a:chExt cx="912" cy="672"/>
            </a:xfrm>
          </p:grpSpPr>
          <p:sp>
            <p:nvSpPr>
              <p:cNvPr id="54" name="Rectangle 18">
                <a:extLst>
                  <a:ext uri="{FF2B5EF4-FFF2-40B4-BE49-F238E27FC236}">
                    <a16:creationId xmlns:a16="http://schemas.microsoft.com/office/drawing/2014/main" id="{E4DF3C85-6D7A-4DAA-B0B4-DDBE867A85D9}"/>
                  </a:ext>
                </a:extLst>
              </p:cNvPr>
              <p:cNvSpPr>
                <a:spLocks noChangeArrowheads="1"/>
              </p:cNvSpPr>
              <p:nvPr/>
            </p:nvSpPr>
            <p:spPr bwMode="auto">
              <a:xfrm>
                <a:off x="4224" y="2544"/>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55" name="Rectangle 19">
                <a:extLst>
                  <a:ext uri="{FF2B5EF4-FFF2-40B4-BE49-F238E27FC236}">
                    <a16:creationId xmlns:a16="http://schemas.microsoft.com/office/drawing/2014/main" id="{926C9325-F769-4F9C-9070-1CABEAF295D5}"/>
                  </a:ext>
                </a:extLst>
              </p:cNvPr>
              <p:cNvSpPr>
                <a:spLocks noChangeArrowheads="1"/>
              </p:cNvSpPr>
              <p:nvPr/>
            </p:nvSpPr>
            <p:spPr bwMode="auto">
              <a:xfrm>
                <a:off x="4080" y="2688"/>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1971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56" name="Rectangle 20">
                <a:extLst>
                  <a:ext uri="{FF2B5EF4-FFF2-40B4-BE49-F238E27FC236}">
                    <a16:creationId xmlns:a16="http://schemas.microsoft.com/office/drawing/2014/main" id="{71C72345-532C-46FC-8DE9-67A521888B44}"/>
                  </a:ext>
                </a:extLst>
              </p:cNvPr>
              <p:cNvSpPr>
                <a:spLocks noChangeArrowheads="1"/>
              </p:cNvSpPr>
              <p:nvPr/>
            </p:nvSpPr>
            <p:spPr bwMode="auto">
              <a:xfrm>
                <a:off x="3936" y="2832"/>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1970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sp>
        <p:nvSpPr>
          <p:cNvPr id="57" name="Text Box 36">
            <a:extLst>
              <a:ext uri="{FF2B5EF4-FFF2-40B4-BE49-F238E27FC236}">
                <a16:creationId xmlns:a16="http://schemas.microsoft.com/office/drawing/2014/main" id="{13773C95-9443-4176-42E7-3692288802C1}"/>
              </a:ext>
            </a:extLst>
          </p:cNvPr>
          <p:cNvSpPr txBox="1">
            <a:spLocks noChangeArrowheads="1"/>
          </p:cNvSpPr>
          <p:nvPr/>
        </p:nvSpPr>
        <p:spPr bwMode="auto">
          <a:xfrm>
            <a:off x="8378541" y="3474243"/>
            <a:ext cx="16002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الجودة</a:t>
            </a:r>
            <a:endPar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58" name="Text Box 38">
            <a:extLst>
              <a:ext uri="{FF2B5EF4-FFF2-40B4-BE49-F238E27FC236}">
                <a16:creationId xmlns:a16="http://schemas.microsoft.com/office/drawing/2014/main" id="{4A159F70-2737-249B-EA5C-C4566ECF581D}"/>
              </a:ext>
            </a:extLst>
          </p:cNvPr>
          <p:cNvSpPr txBox="1">
            <a:spLocks noChangeArrowheads="1"/>
          </p:cNvSpPr>
          <p:nvPr/>
        </p:nvSpPr>
        <p:spPr bwMode="auto">
          <a:xfrm>
            <a:off x="9320418" y="607218"/>
            <a:ext cx="20574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قيمة للعميل</a:t>
            </a:r>
            <a:endPar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2" name="Picture 1">
            <a:extLst>
              <a:ext uri="{FF2B5EF4-FFF2-40B4-BE49-F238E27FC236}">
                <a16:creationId xmlns:a16="http://schemas.microsoft.com/office/drawing/2014/main" id="{FC2532FA-8C1E-70D9-3BE3-80144AA686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5A7F0F9B-4B5C-C4FE-662F-BE48D44F368C}"/>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417B2991-E51A-D741-00AC-3FA2554EC416}"/>
              </a:ext>
            </a:extLst>
          </p:cNvPr>
          <p:cNvPicPr>
            <a:picLocks noChangeAspect="1"/>
          </p:cNvPicPr>
          <p:nvPr/>
        </p:nvPicPr>
        <p:blipFill>
          <a:blip r:embed="rId4"/>
          <a:stretch>
            <a:fillRect/>
          </a:stretch>
        </p:blipFill>
        <p:spPr>
          <a:xfrm>
            <a:off x="-108036" y="2214059"/>
            <a:ext cx="238650" cy="2709534"/>
          </a:xfrm>
          <a:prstGeom prst="rect">
            <a:avLst/>
          </a:prstGeom>
        </p:spPr>
      </p:pic>
      <p:pic>
        <p:nvPicPr>
          <p:cNvPr id="6" name="Picture 5">
            <a:extLst>
              <a:ext uri="{FF2B5EF4-FFF2-40B4-BE49-F238E27FC236}">
                <a16:creationId xmlns:a16="http://schemas.microsoft.com/office/drawing/2014/main" id="{44326CB7-9EE7-2DF7-5BCA-5FA1520DF484}"/>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3230F5C7-CAF9-2E1E-FD8B-525303E2E2BE}"/>
              </a:ext>
            </a:extLst>
          </p:cNvPr>
          <p:cNvPicPr>
            <a:picLocks noChangeAspect="1"/>
          </p:cNvPicPr>
          <p:nvPr/>
        </p:nvPicPr>
        <p:blipFill>
          <a:blip r:embed="rId5"/>
          <a:stretch>
            <a:fillRect/>
          </a:stretch>
        </p:blipFill>
        <p:spPr>
          <a:xfrm>
            <a:off x="-108036" y="-94329"/>
            <a:ext cx="9533101" cy="1610200"/>
          </a:xfrm>
          <a:prstGeom prst="rect">
            <a:avLst/>
          </a:prstGeom>
        </p:spPr>
      </p:pic>
      <p:sp>
        <p:nvSpPr>
          <p:cNvPr id="8" name="TextBox 7">
            <a:extLst>
              <a:ext uri="{FF2B5EF4-FFF2-40B4-BE49-F238E27FC236}">
                <a16:creationId xmlns:a16="http://schemas.microsoft.com/office/drawing/2014/main" id="{0833DCC8-49B0-8FE6-DAE1-7F75553B6AA3}"/>
              </a:ext>
            </a:extLst>
          </p:cNvPr>
          <p:cNvSpPr txBox="1"/>
          <p:nvPr/>
        </p:nvSpPr>
        <p:spPr>
          <a:xfrm>
            <a:off x="0" y="282102"/>
            <a:ext cx="1694793" cy="461665"/>
          </a:xfrm>
          <a:prstGeom prst="rect">
            <a:avLst/>
          </a:prstGeom>
          <a:noFill/>
        </p:spPr>
        <p:txBody>
          <a:bodyPr wrap="square" rtlCol="1">
            <a:spAutoFit/>
          </a:bodyPr>
          <a:lstStyle/>
          <a:p>
            <a:pPr algn="ctr"/>
            <a:r>
              <a:rPr lang="en-US" sz="2400" b="1" dirty="0">
                <a:solidFill>
                  <a:schemeClr val="bg1"/>
                </a:solidFill>
              </a:rPr>
              <a:t>Lecture 7</a:t>
            </a:r>
            <a:endParaRPr lang="ar-EG" sz="2400" b="1" dirty="0">
              <a:solidFill>
                <a:schemeClr val="bg1"/>
              </a:solidFill>
            </a:endParaRPr>
          </a:p>
        </p:txBody>
      </p:sp>
    </p:spTree>
    <p:extLst>
      <p:ext uri="{BB962C8B-B14F-4D97-AF65-F5344CB8AC3E}">
        <p14:creationId xmlns:p14="http://schemas.microsoft.com/office/powerpoint/2010/main" val="1358750232"/>
      </p:ext>
    </p:extLst>
  </p:cSld>
  <p:clrMapOvr>
    <a:masterClrMapping/>
  </p:clrMapOvr>
  <mc:AlternateContent xmlns:mc="http://schemas.openxmlformats.org/markup-compatibility/2006" xmlns:p14="http://schemas.microsoft.com/office/powerpoint/2010/main">
    <mc:Choice Requires="p14">
      <p:transition spd="slow" p14:dur="2000" advTm="176365"/>
    </mc:Choice>
    <mc:Fallback xmlns="">
      <p:transition spd="slow" advTm="17636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5156"/>
            <a:ext cx="9533101" cy="1610200"/>
          </a:xfrm>
          <a:prstGeom prst="rect">
            <a:avLst/>
          </a:prstGeom>
        </p:spPr>
      </p:pic>
      <p:sp>
        <p:nvSpPr>
          <p:cNvPr id="7" name="TextBox 6"/>
          <p:cNvSpPr txBox="1"/>
          <p:nvPr/>
        </p:nvSpPr>
        <p:spPr>
          <a:xfrm>
            <a:off x="2766935" y="365151"/>
            <a:ext cx="5237478" cy="954107"/>
          </a:xfrm>
          <a:prstGeom prst="rect">
            <a:avLst/>
          </a:prstGeom>
          <a:noFill/>
        </p:spPr>
        <p:txBody>
          <a:bodyPr wrap="square" rtlCol="0">
            <a:spAutoFit/>
          </a:bodyPr>
          <a:lstStyle/>
          <a:p>
            <a:pPr algn="ctr"/>
            <a:r>
              <a:rPr lang="en-US" sz="2800" dirty="0">
                <a:solidFill>
                  <a:schemeClr val="bg1"/>
                </a:solidFill>
              </a:rPr>
              <a:t> Supply chain management </a:t>
            </a:r>
            <a:br>
              <a:rPr lang="en-US" sz="2800" dirty="0">
                <a:solidFill>
                  <a:schemeClr val="bg1"/>
                </a:solidFill>
              </a:rPr>
            </a:br>
            <a:r>
              <a:rPr lang="en-US" sz="2800" dirty="0">
                <a:solidFill>
                  <a:schemeClr val="bg1"/>
                </a:solidFill>
              </a:rPr>
              <a:t>Introduction</a:t>
            </a:r>
            <a:endParaRPr lang="en-US" sz="2800" dirty="0">
              <a:solidFill>
                <a:schemeClr val="bg1"/>
              </a:solidFill>
              <a:cs typeface="Tajawal Medium" panose="00000600000000000000" pitchFamily="2" charset="-78"/>
            </a:endParaRPr>
          </a:p>
        </p:txBody>
      </p:sp>
      <p:sp>
        <p:nvSpPr>
          <p:cNvPr id="8" name="TextBox 7"/>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2115" y="1846924"/>
            <a:ext cx="10763541" cy="3046988"/>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t>Recently, managing risk has become a </a:t>
            </a:r>
            <a:r>
              <a:rPr lang="en-US" sz="2400" dirty="0">
                <a:solidFill>
                  <a:srgbClr val="FF0000"/>
                </a:solidFill>
              </a:rPr>
              <a:t>crucial</a:t>
            </a:r>
            <a:r>
              <a:rPr lang="en-US" sz="2400" dirty="0"/>
              <a:t> </a:t>
            </a:r>
            <a:r>
              <a:rPr lang="en-US" sz="2400" dirty="0">
                <a:solidFill>
                  <a:srgbClr val="FF0000"/>
                </a:solidFill>
              </a:rPr>
              <a:t>challenge</a:t>
            </a:r>
            <a:r>
              <a:rPr lang="en-US" sz="2400" dirty="0"/>
              <a:t> for supply </a:t>
            </a:r>
            <a:r>
              <a:rPr lang="en-US" sz="2400" dirty="0">
                <a:solidFill>
                  <a:srgbClr val="FF0000"/>
                </a:solidFill>
              </a:rPr>
              <a:t>chain managers </a:t>
            </a:r>
            <a:r>
              <a:rPr lang="en-US" sz="2400" dirty="0"/>
              <a:t>owing to several factors, such as </a:t>
            </a:r>
            <a:r>
              <a:rPr lang="en-US" sz="2400" b="1" dirty="0">
                <a:solidFill>
                  <a:schemeClr val="accent6"/>
                </a:solidFill>
              </a:rPr>
              <a:t>growing global competition</a:t>
            </a:r>
            <a:r>
              <a:rPr lang="en-US" sz="2400" dirty="0"/>
              <a:t>, </a:t>
            </a:r>
            <a:r>
              <a:rPr lang="en-US" sz="2400" b="1" dirty="0">
                <a:solidFill>
                  <a:srgbClr val="00B0F0"/>
                </a:solidFill>
              </a:rPr>
              <a:t>rising cost pressures</a:t>
            </a:r>
            <a:r>
              <a:rPr lang="en-US" sz="2400" dirty="0"/>
              <a:t>, </a:t>
            </a:r>
            <a:r>
              <a:rPr lang="en-US" sz="2400" b="1" dirty="0">
                <a:solidFill>
                  <a:srgbClr val="0070C0"/>
                </a:solidFill>
              </a:rPr>
              <a:t>increasing customer expectations</a:t>
            </a:r>
            <a:r>
              <a:rPr lang="en-US" sz="2400" dirty="0"/>
              <a:t>, and </a:t>
            </a:r>
            <a:r>
              <a:rPr lang="en-US" sz="2400" b="1" dirty="0">
                <a:solidFill>
                  <a:srgbClr val="FFC000"/>
                </a:solidFill>
              </a:rPr>
              <a:t>ever-increasing complexity</a:t>
            </a:r>
          </a:p>
          <a:p>
            <a:pPr marL="342900" indent="-342900" algn="just">
              <a:buFont typeface="Wingdings" panose="05000000000000000000" pitchFamily="2" charset="2"/>
              <a:buChar char="§"/>
            </a:pPr>
            <a:r>
              <a:rPr lang="en-US" sz="2400" dirty="0"/>
              <a:t>Due to the increasing complexity and interrelation of modern supply chains, the type and nature of </a:t>
            </a:r>
            <a:r>
              <a:rPr lang="en-US" sz="2400" b="1" dirty="0">
                <a:solidFill>
                  <a:srgbClr val="FF0000"/>
                </a:solidFill>
              </a:rPr>
              <a:t>uncertain</a:t>
            </a:r>
            <a:r>
              <a:rPr lang="en-US" sz="2400" dirty="0"/>
              <a:t> developments and the impact of an action have become difficult, or even impossible, to predict</a:t>
            </a:r>
          </a:p>
          <a:p>
            <a:pPr marL="342900" indent="-342900" algn="just">
              <a:buFont typeface="Wingdings" panose="05000000000000000000" pitchFamily="2" charset="2"/>
              <a:buChar char="§"/>
            </a:pPr>
            <a:r>
              <a:rPr lang="en-US" sz="2400" dirty="0"/>
              <a:t>Risks and uncertainties frequently interrupt the operational efficiency of the supply chain and hence adversely impact a firm’s profits</a:t>
            </a:r>
          </a:p>
        </p:txBody>
      </p:sp>
    </p:spTree>
    <p:extLst>
      <p:ext uri="{BB962C8B-B14F-4D97-AF65-F5344CB8AC3E}">
        <p14:creationId xmlns:p14="http://schemas.microsoft.com/office/powerpoint/2010/main" val="3806555408"/>
      </p:ext>
    </p:extLst>
  </p:cSld>
  <p:clrMapOvr>
    <a:masterClrMapping/>
  </p:clrMapOvr>
  <mc:AlternateContent xmlns:mc="http://schemas.openxmlformats.org/markup-compatibility/2006" xmlns:p14="http://schemas.microsoft.com/office/powerpoint/2010/main">
    <mc:Choice Requires="p14">
      <p:transition spd="slow" p14:dur="2000" advTm="210974"/>
    </mc:Choice>
    <mc:Fallback xmlns="">
      <p:transition spd="slow" advTm="21097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94329"/>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10" name="TextBox 9">
            <a:extLst>
              <a:ext uri="{FF2B5EF4-FFF2-40B4-BE49-F238E27FC236}">
                <a16:creationId xmlns:a16="http://schemas.microsoft.com/office/drawing/2014/main" id="{780625FC-6B77-9E70-416D-CB2D263C9E86}"/>
              </a:ext>
            </a:extLst>
          </p:cNvPr>
          <p:cNvSpPr txBox="1"/>
          <p:nvPr/>
        </p:nvSpPr>
        <p:spPr>
          <a:xfrm>
            <a:off x="1939636" y="1235149"/>
            <a:ext cx="9384146" cy="1200329"/>
          </a:xfrm>
          <a:prstGeom prst="rect">
            <a:avLst/>
          </a:prstGeom>
          <a:noFill/>
        </p:spPr>
        <p:txBody>
          <a:bodyPr wrap="square">
            <a:spAutoFit/>
          </a:bodyPr>
          <a:lstStyle/>
          <a:p>
            <a:r>
              <a:rPr lang="en-US" dirty="0">
                <a:solidFill>
                  <a:srgbClr val="0000FF"/>
                </a:solidFill>
                <a:latin typeface="GpjhsgCvqdsrPtcxlnAdvTT5ada87cc"/>
              </a:rPr>
              <a:t>First appearing in 1982 </a:t>
            </a:r>
            <a:r>
              <a:rPr lang="en-US" dirty="0">
                <a:latin typeface="GpjhsgCvqdsrPtcxlnAdvTT5ada87cc"/>
              </a:rPr>
              <a:t>:</a:t>
            </a:r>
            <a:r>
              <a:rPr lang="en-US" sz="1800" b="0" i="0" u="none" strike="noStrike" baseline="0" dirty="0">
                <a:latin typeface="GpjhsgCvqdsrPtcxlnAdvTT5ada87cc"/>
              </a:rPr>
              <a:t>and used to describe connecting logistics with other functions.</a:t>
            </a:r>
            <a:endParaRPr lang="ar-EG" dirty="0"/>
          </a:p>
          <a:p>
            <a:r>
              <a:rPr lang="en-US" sz="1800" b="0" i="0" u="none" strike="noStrike" baseline="0" dirty="0">
                <a:solidFill>
                  <a:srgbClr val="000000"/>
                </a:solidFill>
                <a:latin typeface="GpjhsgCvqdsrPtcxlnAdvTT5ada87cc"/>
              </a:rPr>
              <a:t>The term was also used by Houlihan (</a:t>
            </a:r>
            <a:r>
              <a:rPr lang="en-US" sz="1800" b="0" i="0" u="none" strike="noStrike" baseline="0" dirty="0">
                <a:solidFill>
                  <a:srgbClr val="0000FF"/>
                </a:solidFill>
                <a:latin typeface="GpjhsgCvqdsrPtcxlnAdvTT5ada87cc"/>
              </a:rPr>
              <a:t>1985</a:t>
            </a:r>
            <a:r>
              <a:rPr lang="en-US" sz="1800" b="0" i="0" u="none" strike="noStrike" baseline="0" dirty="0">
                <a:solidFill>
                  <a:srgbClr val="000000"/>
                </a:solidFill>
                <a:latin typeface="GpjhsgCvqdsrPtcxlnAdvTT5ada87cc"/>
              </a:rPr>
              <a:t>, </a:t>
            </a:r>
            <a:r>
              <a:rPr lang="en-US" sz="1800" b="0" i="0" u="none" strike="noStrike" baseline="0" dirty="0">
                <a:solidFill>
                  <a:srgbClr val="0000FF"/>
                </a:solidFill>
                <a:latin typeface="GpjhsgCvqdsrPtcxlnAdvTT5ada87cc"/>
              </a:rPr>
              <a:t>1988</a:t>
            </a:r>
            <a:r>
              <a:rPr lang="en-US" dirty="0">
                <a:solidFill>
                  <a:srgbClr val="000000"/>
                </a:solidFill>
                <a:latin typeface="GpjhsgCvqdsrPtcxlnAdvTT5ada87cc"/>
              </a:rPr>
              <a:t>) to describe the connections between logistics and internal functions and external</a:t>
            </a:r>
          </a:p>
          <a:p>
            <a:r>
              <a:rPr lang="en-US" dirty="0">
                <a:solidFill>
                  <a:srgbClr val="000000"/>
                </a:solidFill>
                <a:latin typeface="GpjhsgCvqdsrPtcxlnAdvTT5ada87cc"/>
              </a:rPr>
              <a:t>organizations</a:t>
            </a:r>
            <a:endParaRPr lang="en-US" dirty="0">
              <a:latin typeface="GpjhsgCvqdsrPtcxlnAdvTT5ada87cc"/>
            </a:endParaRPr>
          </a:p>
        </p:txBody>
      </p:sp>
      <p:sp>
        <p:nvSpPr>
          <p:cNvPr id="12" name="TextBox 11">
            <a:extLst>
              <a:ext uri="{FF2B5EF4-FFF2-40B4-BE49-F238E27FC236}">
                <a16:creationId xmlns:a16="http://schemas.microsoft.com/office/drawing/2014/main" id="{C67DCE92-4F53-192D-D431-8DDB304A0525}"/>
              </a:ext>
            </a:extLst>
          </p:cNvPr>
          <p:cNvSpPr txBox="1"/>
          <p:nvPr/>
        </p:nvSpPr>
        <p:spPr>
          <a:xfrm>
            <a:off x="1091943" y="3402773"/>
            <a:ext cx="4614023" cy="1323439"/>
          </a:xfrm>
          <a:prstGeom prst="rect">
            <a:avLst/>
          </a:prstGeom>
          <a:noFill/>
        </p:spPr>
        <p:txBody>
          <a:bodyPr wrap="square">
            <a:spAutoFit/>
          </a:bodyPr>
          <a:lstStyle/>
          <a:p>
            <a:pPr algn="justLow"/>
            <a:r>
              <a:rPr lang="en-US" sz="2000" b="1" i="0" u="none" strike="noStrike" baseline="0" dirty="0">
                <a:solidFill>
                  <a:srgbClr val="0070C0"/>
                </a:solidFill>
                <a:latin typeface="GpjhsgCvqdsrPtcxlnAdvTT5ada87cc"/>
              </a:rPr>
              <a:t>A supply chain consists of all activities associated with the </a:t>
            </a:r>
            <a:r>
              <a:rPr lang="en-US" sz="2000" b="1" i="0" u="none" strike="noStrike" baseline="0" dirty="0">
                <a:solidFill>
                  <a:srgbClr val="0070C0"/>
                </a:solidFill>
                <a:latin typeface="BdjrfwCjqfnwFjtcybAdvGTIMES-R"/>
              </a:rPr>
              <a:t>fl</a:t>
            </a:r>
            <a:r>
              <a:rPr lang="en-US" sz="2000" b="1" i="0" u="none" strike="noStrike" baseline="0" dirty="0">
                <a:solidFill>
                  <a:srgbClr val="0070C0"/>
                </a:solidFill>
                <a:latin typeface="GpjhsgCvqdsrPtcxlnAdvTT5ada87cc"/>
              </a:rPr>
              <a:t>ow and </a:t>
            </a:r>
            <a:r>
              <a:rPr lang="en-US" sz="2000" b="1" dirty="0">
                <a:solidFill>
                  <a:srgbClr val="0070C0"/>
                </a:solidFill>
                <a:latin typeface="GpjhsgCvqdsrPtcxlnAdvTT5ada87cc"/>
              </a:rPr>
              <a:t>transformation of goods from raw materials to end users</a:t>
            </a:r>
            <a:endParaRPr lang="ar-EG" sz="2000" b="1" dirty="0">
              <a:solidFill>
                <a:srgbClr val="0070C0"/>
              </a:solidFill>
            </a:endParaRPr>
          </a:p>
        </p:txBody>
      </p:sp>
      <p:pic>
        <p:nvPicPr>
          <p:cNvPr id="1026" name="Picture 2" descr="Generic Supply Chain Example">
            <a:extLst>
              <a:ext uri="{FF2B5EF4-FFF2-40B4-BE49-F238E27FC236}">
                <a16:creationId xmlns:a16="http://schemas.microsoft.com/office/drawing/2014/main" id="{2ACF2BA6-A00F-3B51-87B5-C2DEE989FAD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69527" y="1921164"/>
            <a:ext cx="6040582" cy="397094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0DFD794-16CF-5BED-68A7-C0D581A85007}"/>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757568379"/>
      </p:ext>
    </p:extLst>
  </p:cSld>
  <p:clrMapOvr>
    <a:masterClrMapping/>
  </p:clrMapOvr>
  <mc:AlternateContent xmlns:mc="http://schemas.openxmlformats.org/markup-compatibility/2006" xmlns:p14="http://schemas.microsoft.com/office/powerpoint/2010/main">
    <mc:Choice Requires="p14">
      <p:transition spd="slow" p14:dur="2000" advTm="228364"/>
    </mc:Choice>
    <mc:Fallback xmlns="">
      <p:transition spd="slow" advTm="2283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anim calcmode="lin" valueType="num">
                                      <p:cBhvr additive="base">
                                        <p:cTn id="19" dur="500" fill="hold"/>
                                        <p:tgtEl>
                                          <p:spTgt spid="1026"/>
                                        </p:tgtEl>
                                        <p:attrNameLst>
                                          <p:attrName>ppt_x</p:attrName>
                                        </p:attrNameLst>
                                      </p:cBhvr>
                                      <p:tavLst>
                                        <p:tav tm="0">
                                          <p:val>
                                            <p:strVal val="#ppt_x"/>
                                          </p:val>
                                        </p:tav>
                                        <p:tav tm="100000">
                                          <p:val>
                                            <p:strVal val="#ppt_x"/>
                                          </p:val>
                                        </p:tav>
                                      </p:tavLst>
                                    </p:anim>
                                    <p:anim calcmode="lin" valueType="num">
                                      <p:cBhvr additive="base">
                                        <p:cTn id="20"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13" name="TextBox 12">
            <a:extLst>
              <a:ext uri="{FF2B5EF4-FFF2-40B4-BE49-F238E27FC236}">
                <a16:creationId xmlns:a16="http://schemas.microsoft.com/office/drawing/2014/main" id="{EE4AE4E8-5356-E1F3-5F39-ADD0FB3BAFFD}"/>
              </a:ext>
            </a:extLst>
          </p:cNvPr>
          <p:cNvSpPr txBox="1"/>
          <p:nvPr/>
        </p:nvSpPr>
        <p:spPr>
          <a:xfrm>
            <a:off x="2068946" y="1429486"/>
            <a:ext cx="6225308" cy="461665"/>
          </a:xfrm>
          <a:prstGeom prst="rect">
            <a:avLst/>
          </a:prstGeom>
          <a:noFill/>
        </p:spPr>
        <p:txBody>
          <a:bodyPr wrap="square">
            <a:spAutoFit/>
          </a:bodyPr>
          <a:lstStyle/>
          <a:p>
            <a:pPr algn="l"/>
            <a:r>
              <a:rPr lang="en-US" sz="2400" b="1" i="0" dirty="0">
                <a:solidFill>
                  <a:srgbClr val="132E57"/>
                </a:solidFill>
                <a:effectLst/>
                <a:latin typeface="Open Sans" panose="020B0606030504020204" pitchFamily="34" charset="0"/>
              </a:rPr>
              <a:t>What is a Supply Chain?</a:t>
            </a:r>
          </a:p>
        </p:txBody>
      </p:sp>
      <p:sp>
        <p:nvSpPr>
          <p:cNvPr id="14" name="TextBox 13">
            <a:extLst>
              <a:ext uri="{FF2B5EF4-FFF2-40B4-BE49-F238E27FC236}">
                <a16:creationId xmlns:a16="http://schemas.microsoft.com/office/drawing/2014/main" id="{7D4F06E9-E26C-364D-B518-FDE4E5E2A33D}"/>
              </a:ext>
            </a:extLst>
          </p:cNvPr>
          <p:cNvSpPr txBox="1"/>
          <p:nvPr/>
        </p:nvSpPr>
        <p:spPr>
          <a:xfrm>
            <a:off x="300867" y="2012194"/>
            <a:ext cx="11650987" cy="3046988"/>
          </a:xfrm>
          <a:prstGeom prst="rect">
            <a:avLst/>
          </a:prstGeom>
          <a:noFill/>
        </p:spPr>
        <p:txBody>
          <a:bodyPr wrap="square">
            <a:spAutoFit/>
          </a:bodyPr>
          <a:lstStyle/>
          <a:p>
            <a:pPr algn="justLow"/>
            <a:r>
              <a:rPr lang="en-US" sz="2400" b="0" i="0" dirty="0">
                <a:effectLst/>
                <a:latin typeface="Open Sans" panose="020B0606030504020204" pitchFamily="34" charset="0"/>
              </a:rPr>
              <a:t>A supply chain is an entire system of producing and delivering a product or service, from the very beginning stage of </a:t>
            </a:r>
            <a:r>
              <a:rPr lang="en-US" sz="2400" b="0" i="0" dirty="0">
                <a:solidFill>
                  <a:srgbClr val="FF0000"/>
                </a:solidFill>
                <a:effectLst/>
                <a:latin typeface="Open Sans" panose="020B0606030504020204" pitchFamily="34" charset="0"/>
              </a:rPr>
              <a:t>sourcing</a:t>
            </a:r>
            <a:r>
              <a:rPr lang="en-US" sz="2400" b="0" i="0" dirty="0">
                <a:effectLst/>
                <a:latin typeface="Open Sans" panose="020B0606030504020204" pitchFamily="34" charset="0"/>
              </a:rPr>
              <a:t> the </a:t>
            </a:r>
            <a:r>
              <a:rPr lang="en-US" sz="2400" b="0" i="0" dirty="0">
                <a:solidFill>
                  <a:srgbClr val="FF0000"/>
                </a:solidFill>
                <a:effectLst/>
                <a:latin typeface="Open Sans" panose="020B0606030504020204" pitchFamily="34" charset="0"/>
              </a:rPr>
              <a:t>raw</a:t>
            </a:r>
            <a:r>
              <a:rPr lang="en-US" sz="2400" b="0" i="0" dirty="0">
                <a:effectLst/>
                <a:latin typeface="Open Sans" panose="020B0606030504020204" pitchFamily="34" charset="0"/>
              </a:rPr>
              <a:t> </a:t>
            </a:r>
            <a:r>
              <a:rPr lang="en-US" sz="2400" b="0" i="0" dirty="0">
                <a:solidFill>
                  <a:srgbClr val="FF0000"/>
                </a:solidFill>
                <a:effectLst/>
                <a:latin typeface="Open Sans" panose="020B0606030504020204" pitchFamily="34" charset="0"/>
              </a:rPr>
              <a:t>materials</a:t>
            </a:r>
            <a:r>
              <a:rPr lang="en-US" sz="2400" b="0" i="0" dirty="0">
                <a:effectLst/>
                <a:latin typeface="Open Sans" panose="020B0606030504020204" pitchFamily="34" charset="0"/>
              </a:rPr>
              <a:t> to the </a:t>
            </a:r>
            <a:r>
              <a:rPr lang="en-US" sz="2400" b="1" i="0" dirty="0">
                <a:solidFill>
                  <a:schemeClr val="accent1"/>
                </a:solidFill>
                <a:effectLst/>
                <a:latin typeface="Open Sans" panose="020B0606030504020204" pitchFamily="34" charset="0"/>
              </a:rPr>
              <a:t>final delivery of the product or service </a:t>
            </a:r>
            <a:r>
              <a:rPr lang="en-US" sz="2400" b="0" i="0" dirty="0">
                <a:effectLst/>
                <a:latin typeface="Open Sans" panose="020B0606030504020204" pitchFamily="34" charset="0"/>
              </a:rPr>
              <a:t>to </a:t>
            </a:r>
            <a:r>
              <a:rPr lang="en-US" sz="2400" b="1" i="0" dirty="0">
                <a:solidFill>
                  <a:srgbClr val="0070C0"/>
                </a:solidFill>
                <a:effectLst/>
                <a:latin typeface="Open Sans" panose="020B0606030504020204" pitchFamily="34" charset="0"/>
              </a:rPr>
              <a:t>end-users</a:t>
            </a:r>
            <a:r>
              <a:rPr lang="en-US" sz="2400" b="0" i="0" dirty="0">
                <a:effectLst/>
                <a:latin typeface="Open Sans" panose="020B0606030504020204" pitchFamily="34" charset="0"/>
              </a:rPr>
              <a:t>. </a:t>
            </a:r>
          </a:p>
          <a:p>
            <a:pPr algn="justLow"/>
            <a:r>
              <a:rPr lang="en-US" sz="2400" b="0" i="0" dirty="0">
                <a:effectLst/>
                <a:latin typeface="Open Sans" panose="020B0606030504020204" pitchFamily="34" charset="0"/>
              </a:rPr>
              <a:t>The supply chain lays out all aspects of the production process, including the activities involved at each stage, information that is being communicated, natural resources that are transformed into useful materials, human resources, and other components that go into the finished product or service.</a:t>
            </a:r>
          </a:p>
          <a:p>
            <a:pPr algn="justLow"/>
            <a:r>
              <a:rPr lang="en-US" sz="2400" b="0" i="0" dirty="0">
                <a:effectLst/>
                <a:latin typeface="Open Sans" panose="020B0606030504020204" pitchFamily="34" charset="0"/>
              </a:rPr>
              <a:t> </a:t>
            </a:r>
          </a:p>
        </p:txBody>
      </p:sp>
      <p:sp>
        <p:nvSpPr>
          <p:cNvPr id="9" name="TextBox 8">
            <a:extLst>
              <a:ext uri="{FF2B5EF4-FFF2-40B4-BE49-F238E27FC236}">
                <a16:creationId xmlns:a16="http://schemas.microsoft.com/office/drawing/2014/main" id="{4A337024-D122-5E14-EE99-AE98E6D04C83}"/>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767062278"/>
      </p:ext>
    </p:extLst>
  </p:cSld>
  <p:clrMapOvr>
    <a:masterClrMapping/>
  </p:clrMapOvr>
  <mc:AlternateContent xmlns:mc="http://schemas.openxmlformats.org/markup-compatibility/2006" xmlns:p14="http://schemas.microsoft.com/office/powerpoint/2010/main">
    <mc:Choice Requires="p14">
      <p:transition spd="slow" p14:dur="2000" advTm="70459"/>
    </mc:Choice>
    <mc:Fallback xmlns="">
      <p:transition spd="slow" advTm="704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6842"/>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12" name="Rectangle 203">
            <a:extLst>
              <a:ext uri="{FF2B5EF4-FFF2-40B4-BE49-F238E27FC236}">
                <a16:creationId xmlns:a16="http://schemas.microsoft.com/office/drawing/2014/main" id="{AD283DCD-D27E-EF35-865B-6278BDE4D59A}"/>
              </a:ext>
            </a:extLst>
          </p:cNvPr>
          <p:cNvSpPr txBox="1">
            <a:spLocks noChangeArrowheads="1"/>
          </p:cNvSpPr>
          <p:nvPr/>
        </p:nvSpPr>
        <p:spPr>
          <a:xfrm>
            <a:off x="304800" y="1542473"/>
            <a:ext cx="8839200" cy="457200"/>
          </a:xfrm>
          <a:prstGeom prst="rect">
            <a:avLst/>
          </a:prstGeom>
          <a:noFill/>
        </p:spPr>
        <p:txBody>
          <a:bodyPr lIns="98376" tIns="49189" rIns="98376" bIns="49189"/>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4163" indent="-284163">
              <a:spcBef>
                <a:spcPct val="50000"/>
              </a:spcBef>
              <a:buFont typeface="Wingdings" panose="05000000000000000000" pitchFamily="2" charset="2"/>
              <a:buNone/>
            </a:pPr>
            <a:r>
              <a:rPr lang="en-US" altLang="ar-EG" sz="1800" b="1"/>
              <a:t>	- A supply chain consists of </a:t>
            </a:r>
            <a:endParaRPr lang="en-US" altLang="ar-EG" sz="1800" b="1" dirty="0"/>
          </a:p>
        </p:txBody>
      </p:sp>
      <p:sp>
        <p:nvSpPr>
          <p:cNvPr id="13" name="Rectangle 204">
            <a:extLst>
              <a:ext uri="{FF2B5EF4-FFF2-40B4-BE49-F238E27FC236}">
                <a16:creationId xmlns:a16="http://schemas.microsoft.com/office/drawing/2014/main" id="{1928A97C-F5C0-F49B-0AB5-23DEBC5FA7A4}"/>
              </a:ext>
            </a:extLst>
          </p:cNvPr>
          <p:cNvSpPr>
            <a:spLocks noChangeArrowheads="1"/>
          </p:cNvSpPr>
          <p:nvPr/>
        </p:nvSpPr>
        <p:spPr bwMode="auto">
          <a:xfrm>
            <a:off x="304800" y="3886200"/>
            <a:ext cx="464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376" tIns="49189" rIns="98376" bIns="49189"/>
          <a:lstStyle>
            <a:lvl1pPr marL="284163" indent="-284163">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buFont typeface="Monotype Sorts" pitchFamily="2" charset="2"/>
              <a:buNone/>
            </a:pPr>
            <a:r>
              <a:rPr lang="en-US" altLang="ar-EG" sz="1800" b="1" dirty="0"/>
              <a:t>	- aims to Match Supply and Demand, profitably for products and services</a:t>
            </a:r>
          </a:p>
        </p:txBody>
      </p:sp>
      <p:grpSp>
        <p:nvGrpSpPr>
          <p:cNvPr id="14" name="Group 205">
            <a:extLst>
              <a:ext uri="{FF2B5EF4-FFF2-40B4-BE49-F238E27FC236}">
                <a16:creationId xmlns:a16="http://schemas.microsoft.com/office/drawing/2014/main" id="{2FF81971-BA22-47BB-1D6A-916A82E93F3E}"/>
              </a:ext>
            </a:extLst>
          </p:cNvPr>
          <p:cNvGrpSpPr>
            <a:grpSpLocks/>
          </p:cNvGrpSpPr>
          <p:nvPr/>
        </p:nvGrpSpPr>
        <p:grpSpPr bwMode="auto">
          <a:xfrm>
            <a:off x="7387962" y="3335996"/>
            <a:ext cx="3660775" cy="1198563"/>
            <a:chOff x="3358" y="2064"/>
            <a:chExt cx="2306" cy="755"/>
          </a:xfrm>
        </p:grpSpPr>
        <p:pic>
          <p:nvPicPr>
            <p:cNvPr id="15" name="Picture 206">
              <a:extLst>
                <a:ext uri="{FF2B5EF4-FFF2-40B4-BE49-F238E27FC236}">
                  <a16:creationId xmlns:a16="http://schemas.microsoft.com/office/drawing/2014/main" id="{508A3FAC-008C-4F3E-3A62-5D36B2E33B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15" y="2064"/>
              <a:ext cx="459"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16" name="Picture 207">
              <a:extLst>
                <a:ext uri="{FF2B5EF4-FFF2-40B4-BE49-F238E27FC236}">
                  <a16:creationId xmlns:a16="http://schemas.microsoft.com/office/drawing/2014/main" id="{1405EE97-917F-29DE-0A5A-6D5A272E93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60" y="2064"/>
              <a:ext cx="460"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17" name="Picture 208" descr="j0172642">
              <a:extLst>
                <a:ext uri="{FF2B5EF4-FFF2-40B4-BE49-F238E27FC236}">
                  <a16:creationId xmlns:a16="http://schemas.microsoft.com/office/drawing/2014/main" id="{CE601FF8-988B-3694-9EC3-2FAA4C4DF300}"/>
                </a:ext>
              </a:extLst>
            </p:cNvPr>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4271" y="2064"/>
              <a:ext cx="479"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Box 209">
              <a:extLst>
                <a:ext uri="{FF2B5EF4-FFF2-40B4-BE49-F238E27FC236}">
                  <a16:creationId xmlns:a16="http://schemas.microsoft.com/office/drawing/2014/main" id="{5DF234A8-AD22-BB89-3376-6568C40CA8E0}"/>
                </a:ext>
              </a:extLst>
            </p:cNvPr>
            <p:cNvSpPr txBox="1">
              <a:spLocks noChangeArrowheads="1"/>
            </p:cNvSpPr>
            <p:nvPr/>
          </p:nvSpPr>
          <p:spPr bwMode="auto">
            <a:xfrm>
              <a:off x="3358" y="2607"/>
              <a:ext cx="96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600" b="1">
                  <a:solidFill>
                    <a:schemeClr val="hlink"/>
                  </a:solidFill>
                  <a:latin typeface="Arial" panose="020B0604020202020204" pitchFamily="34" charset="0"/>
                </a:rPr>
                <a:t>SUPPLY SIDE</a:t>
              </a:r>
            </a:p>
          </p:txBody>
        </p:sp>
        <p:sp>
          <p:nvSpPr>
            <p:cNvPr id="19" name="Text Box 210">
              <a:extLst>
                <a:ext uri="{FF2B5EF4-FFF2-40B4-BE49-F238E27FC236}">
                  <a16:creationId xmlns:a16="http://schemas.microsoft.com/office/drawing/2014/main" id="{62370715-0681-C880-5A6A-F0F942E70167}"/>
                </a:ext>
              </a:extLst>
            </p:cNvPr>
            <p:cNvSpPr txBox="1">
              <a:spLocks noChangeArrowheads="1"/>
            </p:cNvSpPr>
            <p:nvPr/>
          </p:nvSpPr>
          <p:spPr bwMode="auto">
            <a:xfrm>
              <a:off x="4654" y="2607"/>
              <a:ext cx="101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600" b="1">
                  <a:solidFill>
                    <a:schemeClr val="hlink"/>
                  </a:solidFill>
                  <a:latin typeface="Arial" panose="020B0604020202020204" pitchFamily="34" charset="0"/>
                </a:rPr>
                <a:t>DEMAND SIDE</a:t>
              </a:r>
            </a:p>
          </p:txBody>
        </p:sp>
      </p:grpSp>
      <p:grpSp>
        <p:nvGrpSpPr>
          <p:cNvPr id="20" name="Group 434">
            <a:extLst>
              <a:ext uri="{FF2B5EF4-FFF2-40B4-BE49-F238E27FC236}">
                <a16:creationId xmlns:a16="http://schemas.microsoft.com/office/drawing/2014/main" id="{00506608-6EE2-4DD5-19FC-4313E5CE1297}"/>
              </a:ext>
            </a:extLst>
          </p:cNvPr>
          <p:cNvGrpSpPr>
            <a:grpSpLocks/>
          </p:cNvGrpSpPr>
          <p:nvPr/>
        </p:nvGrpSpPr>
        <p:grpSpPr bwMode="auto">
          <a:xfrm>
            <a:off x="2997200" y="4752046"/>
            <a:ext cx="7315200" cy="1098550"/>
            <a:chOff x="516" y="2880"/>
            <a:chExt cx="5004" cy="1227"/>
          </a:xfrm>
        </p:grpSpPr>
        <p:pic>
          <p:nvPicPr>
            <p:cNvPr id="21" name="Picture 435">
              <a:extLst>
                <a:ext uri="{FF2B5EF4-FFF2-40B4-BE49-F238E27FC236}">
                  <a16:creationId xmlns:a16="http://schemas.microsoft.com/office/drawing/2014/main" id="{6B6A0C0D-6CCD-4A05-D9BA-E0F4B2CE5F2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12" y="2948"/>
              <a:ext cx="479" cy="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22" name="Picture 436">
              <a:extLst>
                <a:ext uri="{FF2B5EF4-FFF2-40B4-BE49-F238E27FC236}">
                  <a16:creationId xmlns:a16="http://schemas.microsoft.com/office/drawing/2014/main" id="{DE1D793E-EF8B-5B6C-6B85-97463FB349F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68" y="2996"/>
              <a:ext cx="407" cy="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23" name="Picture 437" descr="j0234131">
              <a:extLst>
                <a:ext uri="{FF2B5EF4-FFF2-40B4-BE49-F238E27FC236}">
                  <a16:creationId xmlns:a16="http://schemas.microsoft.com/office/drawing/2014/main" id="{A5E051F5-B1E1-9716-D344-E8315A0091A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80" y="2996"/>
              <a:ext cx="40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438" descr="j0082889">
              <a:extLst>
                <a:ext uri="{FF2B5EF4-FFF2-40B4-BE49-F238E27FC236}">
                  <a16:creationId xmlns:a16="http://schemas.microsoft.com/office/drawing/2014/main" id="{007505FB-4EFD-64D3-66ED-B46E7C074B8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92" y="2965"/>
              <a:ext cx="474" cy="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 name="Group 439">
              <a:extLst>
                <a:ext uri="{FF2B5EF4-FFF2-40B4-BE49-F238E27FC236}">
                  <a16:creationId xmlns:a16="http://schemas.microsoft.com/office/drawing/2014/main" id="{4AF87598-CCA7-5CCA-48F9-CF5EE46C3F91}"/>
                </a:ext>
              </a:extLst>
            </p:cNvPr>
            <p:cNvGrpSpPr>
              <a:grpSpLocks/>
            </p:cNvGrpSpPr>
            <p:nvPr/>
          </p:nvGrpSpPr>
          <p:grpSpPr bwMode="auto">
            <a:xfrm>
              <a:off x="582" y="2956"/>
              <a:ext cx="474" cy="468"/>
              <a:chOff x="582" y="1592"/>
              <a:chExt cx="474" cy="468"/>
            </a:xfrm>
          </p:grpSpPr>
          <p:pic>
            <p:nvPicPr>
              <p:cNvPr id="41" name="Picture 440" descr="j0154778">
                <a:extLst>
                  <a:ext uri="{FF2B5EF4-FFF2-40B4-BE49-F238E27FC236}">
                    <a16:creationId xmlns:a16="http://schemas.microsoft.com/office/drawing/2014/main" id="{C18392BE-70DC-2A74-AC41-4CC9E3781667}"/>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2" y="1592"/>
                <a:ext cx="444" cy="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41" descr="hh01450_">
                <a:extLst>
                  <a:ext uri="{FF2B5EF4-FFF2-40B4-BE49-F238E27FC236}">
                    <a16:creationId xmlns:a16="http://schemas.microsoft.com/office/drawing/2014/main" id="{C7B0E2BD-EB00-739C-18CB-244E26EA924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82" y="1721"/>
                <a:ext cx="426"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6" name="Text Box 442">
              <a:extLst>
                <a:ext uri="{FF2B5EF4-FFF2-40B4-BE49-F238E27FC236}">
                  <a16:creationId xmlns:a16="http://schemas.microsoft.com/office/drawing/2014/main" id="{6B460D75-B260-9C60-4E0E-64B08A8A52B1}"/>
                </a:ext>
              </a:extLst>
            </p:cNvPr>
            <p:cNvSpPr txBox="1">
              <a:spLocks noChangeArrowheads="1"/>
            </p:cNvSpPr>
            <p:nvPr/>
          </p:nvSpPr>
          <p:spPr bwMode="auto">
            <a:xfrm>
              <a:off x="516" y="3522"/>
              <a:ext cx="58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Product</a:t>
              </a:r>
            </a:p>
          </p:txBody>
        </p:sp>
        <p:sp>
          <p:nvSpPr>
            <p:cNvPr id="27" name="Text Box 443">
              <a:extLst>
                <a:ext uri="{FF2B5EF4-FFF2-40B4-BE49-F238E27FC236}">
                  <a16:creationId xmlns:a16="http://schemas.microsoft.com/office/drawing/2014/main" id="{4D790F0E-5DB0-F3F6-0CF0-E2F4E27EAD9C}"/>
                </a:ext>
              </a:extLst>
            </p:cNvPr>
            <p:cNvSpPr txBox="1">
              <a:spLocks noChangeArrowheads="1"/>
            </p:cNvSpPr>
            <p:nvPr/>
          </p:nvSpPr>
          <p:spPr bwMode="auto">
            <a:xfrm>
              <a:off x="4987" y="3474"/>
              <a:ext cx="510"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Higher</a:t>
              </a:r>
            </a:p>
            <a:p>
              <a:pPr eaLnBrk="1" hangingPunct="1">
                <a:spcBef>
                  <a:spcPct val="0"/>
                </a:spcBef>
                <a:buClrTx/>
                <a:buSzTx/>
                <a:buFontTx/>
                <a:buNone/>
              </a:pPr>
              <a:r>
                <a:rPr lang="en-US" altLang="ar-EG" sz="1400" b="1">
                  <a:solidFill>
                    <a:schemeClr val="hlink"/>
                  </a:solidFill>
                  <a:latin typeface="Arial" panose="020B0604020202020204" pitchFamily="34" charset="0"/>
                </a:rPr>
                <a:t>Profits</a:t>
              </a:r>
            </a:p>
          </p:txBody>
        </p:sp>
        <p:sp>
          <p:nvSpPr>
            <p:cNvPr id="28" name="Text Box 444">
              <a:extLst>
                <a:ext uri="{FF2B5EF4-FFF2-40B4-BE49-F238E27FC236}">
                  <a16:creationId xmlns:a16="http://schemas.microsoft.com/office/drawing/2014/main" id="{DA32A1F5-5BEB-8251-29C6-64F8188CB941}"/>
                </a:ext>
              </a:extLst>
            </p:cNvPr>
            <p:cNvSpPr txBox="1">
              <a:spLocks noChangeArrowheads="1"/>
            </p:cNvSpPr>
            <p:nvPr/>
          </p:nvSpPr>
          <p:spPr bwMode="auto">
            <a:xfrm>
              <a:off x="4032" y="3522"/>
              <a:ext cx="57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Time</a:t>
              </a:r>
            </a:p>
          </p:txBody>
        </p:sp>
        <p:sp>
          <p:nvSpPr>
            <p:cNvPr id="29" name="Text Box 445">
              <a:extLst>
                <a:ext uri="{FF2B5EF4-FFF2-40B4-BE49-F238E27FC236}">
                  <a16:creationId xmlns:a16="http://schemas.microsoft.com/office/drawing/2014/main" id="{5545F01F-B1AF-D4B5-9B05-3150C816FB34}"/>
                </a:ext>
              </a:extLst>
            </p:cNvPr>
            <p:cNvSpPr txBox="1">
              <a:spLocks noChangeArrowheads="1"/>
            </p:cNvSpPr>
            <p:nvPr/>
          </p:nvSpPr>
          <p:spPr bwMode="auto">
            <a:xfrm>
              <a:off x="3216" y="3522"/>
              <a:ext cx="692"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Customer</a:t>
              </a:r>
            </a:p>
          </p:txBody>
        </p:sp>
        <p:sp>
          <p:nvSpPr>
            <p:cNvPr id="30" name="Text Box 446">
              <a:extLst>
                <a:ext uri="{FF2B5EF4-FFF2-40B4-BE49-F238E27FC236}">
                  <a16:creationId xmlns:a16="http://schemas.microsoft.com/office/drawing/2014/main" id="{D05EE905-5AE6-9C16-C4FF-F5BDFA2D1344}"/>
                </a:ext>
              </a:extLst>
            </p:cNvPr>
            <p:cNvSpPr txBox="1">
              <a:spLocks noChangeArrowheads="1"/>
            </p:cNvSpPr>
            <p:nvPr/>
          </p:nvSpPr>
          <p:spPr bwMode="auto">
            <a:xfrm>
              <a:off x="2496" y="3522"/>
              <a:ext cx="61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Quantity</a:t>
              </a:r>
            </a:p>
          </p:txBody>
        </p:sp>
        <p:sp>
          <p:nvSpPr>
            <p:cNvPr id="31" name="Text Box 447">
              <a:extLst>
                <a:ext uri="{FF2B5EF4-FFF2-40B4-BE49-F238E27FC236}">
                  <a16:creationId xmlns:a16="http://schemas.microsoft.com/office/drawing/2014/main" id="{D7C77724-6F9F-5AEE-33E8-EAB008F9B97B}"/>
                </a:ext>
              </a:extLst>
            </p:cNvPr>
            <p:cNvSpPr txBox="1">
              <a:spLocks noChangeArrowheads="1"/>
            </p:cNvSpPr>
            <p:nvPr/>
          </p:nvSpPr>
          <p:spPr bwMode="auto">
            <a:xfrm>
              <a:off x="1920" y="3522"/>
              <a:ext cx="573"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Store</a:t>
              </a:r>
            </a:p>
          </p:txBody>
        </p:sp>
        <p:sp>
          <p:nvSpPr>
            <p:cNvPr id="32" name="Text Box 448">
              <a:extLst>
                <a:ext uri="{FF2B5EF4-FFF2-40B4-BE49-F238E27FC236}">
                  <a16:creationId xmlns:a16="http://schemas.microsoft.com/office/drawing/2014/main" id="{14492418-E7BF-D419-53BC-7A6920524C6A}"/>
                </a:ext>
              </a:extLst>
            </p:cNvPr>
            <p:cNvSpPr txBox="1">
              <a:spLocks noChangeArrowheads="1"/>
            </p:cNvSpPr>
            <p:nvPr/>
          </p:nvSpPr>
          <p:spPr bwMode="auto">
            <a:xfrm>
              <a:off x="1248" y="3522"/>
              <a:ext cx="573"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Price</a:t>
              </a:r>
            </a:p>
          </p:txBody>
        </p:sp>
        <p:sp>
          <p:nvSpPr>
            <p:cNvPr id="33" name="Text Box 449">
              <a:extLst>
                <a:ext uri="{FF2B5EF4-FFF2-40B4-BE49-F238E27FC236}">
                  <a16:creationId xmlns:a16="http://schemas.microsoft.com/office/drawing/2014/main" id="{AD8A5DE4-5701-DF88-23EE-05AD553CE8C8}"/>
                </a:ext>
              </a:extLst>
            </p:cNvPr>
            <p:cNvSpPr txBox="1">
              <a:spLocks noChangeArrowheads="1"/>
            </p:cNvSpPr>
            <p:nvPr/>
          </p:nvSpPr>
          <p:spPr bwMode="auto">
            <a:xfrm>
              <a:off x="4463" y="2880"/>
              <a:ext cx="461" cy="1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6600">
                  <a:solidFill>
                    <a:schemeClr val="hlink"/>
                  </a:solidFill>
                  <a:latin typeface="Arial" panose="020B0604020202020204" pitchFamily="34" charset="0"/>
                </a:rPr>
                <a:t>=</a:t>
              </a:r>
            </a:p>
          </p:txBody>
        </p:sp>
        <p:sp>
          <p:nvSpPr>
            <p:cNvPr id="34" name="Text Box 450">
              <a:extLst>
                <a:ext uri="{FF2B5EF4-FFF2-40B4-BE49-F238E27FC236}">
                  <a16:creationId xmlns:a16="http://schemas.microsoft.com/office/drawing/2014/main" id="{1CB81E5B-8082-6355-9A9D-4466CCAA22C1}"/>
                </a:ext>
              </a:extLst>
            </p:cNvPr>
            <p:cNvSpPr txBox="1">
              <a:spLocks noChangeArrowheads="1"/>
            </p:cNvSpPr>
            <p:nvPr/>
          </p:nvSpPr>
          <p:spPr bwMode="auto">
            <a:xfrm>
              <a:off x="1680" y="2924"/>
              <a:ext cx="336"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5" name="Text Box 451">
              <a:extLst>
                <a:ext uri="{FF2B5EF4-FFF2-40B4-BE49-F238E27FC236}">
                  <a16:creationId xmlns:a16="http://schemas.microsoft.com/office/drawing/2014/main" id="{199D7F25-0305-991D-73AD-12A72D104B22}"/>
                </a:ext>
              </a:extLst>
            </p:cNvPr>
            <p:cNvSpPr txBox="1">
              <a:spLocks noChangeArrowheads="1"/>
            </p:cNvSpPr>
            <p:nvPr/>
          </p:nvSpPr>
          <p:spPr bwMode="auto">
            <a:xfrm>
              <a:off x="1008" y="2924"/>
              <a:ext cx="384"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dirty="0">
                  <a:solidFill>
                    <a:schemeClr val="hlink"/>
                  </a:solidFill>
                  <a:latin typeface="Arial" panose="020B0604020202020204" pitchFamily="34" charset="0"/>
                </a:rPr>
                <a:t>+</a:t>
              </a:r>
            </a:p>
          </p:txBody>
        </p:sp>
        <p:sp>
          <p:nvSpPr>
            <p:cNvPr id="36" name="Text Box 452">
              <a:extLst>
                <a:ext uri="{FF2B5EF4-FFF2-40B4-BE49-F238E27FC236}">
                  <a16:creationId xmlns:a16="http://schemas.microsoft.com/office/drawing/2014/main" id="{29A21DE6-8654-9459-0766-512FF4DE71F9}"/>
                </a:ext>
              </a:extLst>
            </p:cNvPr>
            <p:cNvSpPr txBox="1">
              <a:spLocks noChangeArrowheads="1"/>
            </p:cNvSpPr>
            <p:nvPr/>
          </p:nvSpPr>
          <p:spPr bwMode="auto">
            <a:xfrm>
              <a:off x="3731" y="2924"/>
              <a:ext cx="337"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7" name="Text Box 453">
              <a:extLst>
                <a:ext uri="{FF2B5EF4-FFF2-40B4-BE49-F238E27FC236}">
                  <a16:creationId xmlns:a16="http://schemas.microsoft.com/office/drawing/2014/main" id="{1013F116-480C-D162-6EEB-CC909C253502}"/>
                </a:ext>
              </a:extLst>
            </p:cNvPr>
            <p:cNvSpPr txBox="1">
              <a:spLocks noChangeArrowheads="1"/>
            </p:cNvSpPr>
            <p:nvPr/>
          </p:nvSpPr>
          <p:spPr bwMode="auto">
            <a:xfrm>
              <a:off x="2305" y="2924"/>
              <a:ext cx="335"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8" name="Text Box 454">
              <a:extLst>
                <a:ext uri="{FF2B5EF4-FFF2-40B4-BE49-F238E27FC236}">
                  <a16:creationId xmlns:a16="http://schemas.microsoft.com/office/drawing/2014/main" id="{A5A1F343-7556-11F5-6B43-D19F9C7F238F}"/>
                </a:ext>
              </a:extLst>
            </p:cNvPr>
            <p:cNvSpPr txBox="1">
              <a:spLocks noChangeArrowheads="1"/>
            </p:cNvSpPr>
            <p:nvPr/>
          </p:nvSpPr>
          <p:spPr bwMode="auto">
            <a:xfrm>
              <a:off x="3011" y="2924"/>
              <a:ext cx="337"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dirty="0">
                  <a:solidFill>
                    <a:schemeClr val="hlink"/>
                  </a:solidFill>
                  <a:latin typeface="Arial" panose="020B0604020202020204" pitchFamily="34" charset="0"/>
                </a:rPr>
                <a:t>+</a:t>
              </a:r>
            </a:p>
          </p:txBody>
        </p:sp>
        <p:pic>
          <p:nvPicPr>
            <p:cNvPr id="39" name="Picture 455" descr="j0222015">
              <a:extLst>
                <a:ext uri="{FF2B5EF4-FFF2-40B4-BE49-F238E27FC236}">
                  <a16:creationId xmlns:a16="http://schemas.microsoft.com/office/drawing/2014/main" id="{B2E20E8E-B9E0-99BD-D36E-7E01177B41E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296" y="2996"/>
              <a:ext cx="453" cy="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456" descr="j0283209">
              <a:extLst>
                <a:ext uri="{FF2B5EF4-FFF2-40B4-BE49-F238E27FC236}">
                  <a16:creationId xmlns:a16="http://schemas.microsoft.com/office/drawing/2014/main" id="{D83A800A-7769-76C5-0D3F-9C5608429055}"/>
                </a:ext>
              </a:extLst>
            </p:cNvPr>
            <p:cNvPicPr>
              <a:picLocks noChangeAspect="1" noChangeArrowheads="1" noCrop="1"/>
            </p:cNvPicPr>
            <p:nvPr/>
          </p:nvPicPr>
          <p:blipFill>
            <a:blip r:embed="rId16">
              <a:extLst>
                <a:ext uri="{28A0092B-C50C-407E-A947-70E740481C1C}">
                  <a14:useLocalDpi xmlns:a14="http://schemas.microsoft.com/office/drawing/2010/main" val="0"/>
                </a:ext>
              </a:extLst>
            </a:blip>
            <a:srcRect/>
            <a:stretch>
              <a:fillRect/>
            </a:stretch>
          </p:blipFill>
          <p:spPr bwMode="auto">
            <a:xfrm>
              <a:off x="5007" y="2976"/>
              <a:ext cx="513" cy="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3" name="Rectangle 457">
            <a:extLst>
              <a:ext uri="{FF2B5EF4-FFF2-40B4-BE49-F238E27FC236}">
                <a16:creationId xmlns:a16="http://schemas.microsoft.com/office/drawing/2014/main" id="{5743E185-1162-1367-1FB0-997C3AED532C}"/>
              </a:ext>
            </a:extLst>
          </p:cNvPr>
          <p:cNvSpPr>
            <a:spLocks noChangeArrowheads="1"/>
          </p:cNvSpPr>
          <p:nvPr/>
        </p:nvSpPr>
        <p:spPr bwMode="auto">
          <a:xfrm>
            <a:off x="985548" y="4664014"/>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376" tIns="49189" rIns="98376" bIns="49189"/>
          <a:lstStyle>
            <a:lvl1pPr marL="284163" indent="-284163">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buFont typeface="Monotype Sorts" pitchFamily="2" charset="2"/>
              <a:buNone/>
            </a:pPr>
            <a:r>
              <a:rPr lang="en-US" altLang="ar-EG" sz="1800" b="1"/>
              <a:t>	- achieves</a:t>
            </a:r>
          </a:p>
        </p:txBody>
      </p:sp>
      <p:grpSp>
        <p:nvGrpSpPr>
          <p:cNvPr id="44" name="Group 461">
            <a:extLst>
              <a:ext uri="{FF2B5EF4-FFF2-40B4-BE49-F238E27FC236}">
                <a16:creationId xmlns:a16="http://schemas.microsoft.com/office/drawing/2014/main" id="{69956F7F-BBC1-93E3-679B-7013ABD6D4C2}"/>
              </a:ext>
            </a:extLst>
          </p:cNvPr>
          <p:cNvGrpSpPr>
            <a:grpSpLocks/>
          </p:cNvGrpSpPr>
          <p:nvPr/>
        </p:nvGrpSpPr>
        <p:grpSpPr bwMode="auto">
          <a:xfrm>
            <a:off x="1295400" y="2209800"/>
            <a:ext cx="5707063" cy="1219200"/>
            <a:chOff x="816" y="1392"/>
            <a:chExt cx="3595" cy="768"/>
          </a:xfrm>
        </p:grpSpPr>
        <p:grpSp>
          <p:nvGrpSpPr>
            <p:cNvPr id="45" name="Group 234">
              <a:extLst>
                <a:ext uri="{FF2B5EF4-FFF2-40B4-BE49-F238E27FC236}">
                  <a16:creationId xmlns:a16="http://schemas.microsoft.com/office/drawing/2014/main" id="{8E4B9063-7B58-F8D8-061C-9A03BC4A9A4D}"/>
                </a:ext>
              </a:extLst>
            </p:cNvPr>
            <p:cNvGrpSpPr>
              <a:grpSpLocks/>
            </p:cNvGrpSpPr>
            <p:nvPr/>
          </p:nvGrpSpPr>
          <p:grpSpPr bwMode="auto">
            <a:xfrm>
              <a:off x="816" y="1392"/>
              <a:ext cx="3595" cy="528"/>
              <a:chOff x="1250" y="1296"/>
              <a:chExt cx="3595" cy="528"/>
            </a:xfrm>
          </p:grpSpPr>
          <p:sp>
            <p:nvSpPr>
              <p:cNvPr id="49" name="Text Box 235">
                <a:extLst>
                  <a:ext uri="{FF2B5EF4-FFF2-40B4-BE49-F238E27FC236}">
                    <a16:creationId xmlns:a16="http://schemas.microsoft.com/office/drawing/2014/main" id="{5759FAE5-9798-35A5-F535-4DB8AAB218DD}"/>
                  </a:ext>
                </a:extLst>
              </p:cNvPr>
              <p:cNvSpPr txBox="1">
                <a:spLocks noChangeArrowheads="1"/>
              </p:cNvSpPr>
              <p:nvPr/>
            </p:nvSpPr>
            <p:spPr bwMode="auto">
              <a:xfrm>
                <a:off x="1250" y="1296"/>
                <a:ext cx="526"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Supplier</a:t>
                </a:r>
              </a:p>
            </p:txBody>
          </p:sp>
          <p:pic>
            <p:nvPicPr>
              <p:cNvPr id="50" name="Picture 236" descr="chain">
                <a:extLst>
                  <a:ext uri="{FF2B5EF4-FFF2-40B4-BE49-F238E27FC236}">
                    <a16:creationId xmlns:a16="http://schemas.microsoft.com/office/drawing/2014/main" id="{E0B591E0-8A5C-E48E-F379-941536261C58}"/>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898" y="1506"/>
                <a:ext cx="2506"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Text Box 237">
                <a:extLst>
                  <a:ext uri="{FF2B5EF4-FFF2-40B4-BE49-F238E27FC236}">
                    <a16:creationId xmlns:a16="http://schemas.microsoft.com/office/drawing/2014/main" id="{47BA6FC6-4684-EF08-A33A-A8C016A90042}"/>
                  </a:ext>
                </a:extLst>
              </p:cNvPr>
              <p:cNvSpPr txBox="1">
                <a:spLocks noChangeArrowheads="1"/>
              </p:cNvSpPr>
              <p:nvPr/>
            </p:nvSpPr>
            <p:spPr bwMode="auto">
              <a:xfrm>
                <a:off x="2117" y="1296"/>
                <a:ext cx="773"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Manufacturer</a:t>
                </a:r>
              </a:p>
            </p:txBody>
          </p:sp>
          <p:sp>
            <p:nvSpPr>
              <p:cNvPr id="52" name="Text Box 238">
                <a:extLst>
                  <a:ext uri="{FF2B5EF4-FFF2-40B4-BE49-F238E27FC236}">
                    <a16:creationId xmlns:a16="http://schemas.microsoft.com/office/drawing/2014/main" id="{D53BA43C-49C4-0148-4925-7BA59F4F1786}"/>
                  </a:ext>
                </a:extLst>
              </p:cNvPr>
              <p:cNvSpPr txBox="1">
                <a:spLocks noChangeArrowheads="1"/>
              </p:cNvSpPr>
              <p:nvPr/>
            </p:nvSpPr>
            <p:spPr bwMode="auto">
              <a:xfrm>
                <a:off x="2952" y="1296"/>
                <a:ext cx="625"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Distributor</a:t>
                </a:r>
              </a:p>
            </p:txBody>
          </p:sp>
          <p:sp>
            <p:nvSpPr>
              <p:cNvPr id="53" name="Text Box 239">
                <a:extLst>
                  <a:ext uri="{FF2B5EF4-FFF2-40B4-BE49-F238E27FC236}">
                    <a16:creationId xmlns:a16="http://schemas.microsoft.com/office/drawing/2014/main" id="{53B789E6-3B32-00BA-FB61-3AFEC86978D6}"/>
                  </a:ext>
                </a:extLst>
              </p:cNvPr>
              <p:cNvSpPr txBox="1">
                <a:spLocks noChangeArrowheads="1"/>
              </p:cNvSpPr>
              <p:nvPr/>
            </p:nvSpPr>
            <p:spPr bwMode="auto">
              <a:xfrm>
                <a:off x="3698" y="1296"/>
                <a:ext cx="501"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Retailer</a:t>
                </a:r>
              </a:p>
            </p:txBody>
          </p:sp>
          <p:grpSp>
            <p:nvGrpSpPr>
              <p:cNvPr id="54" name="Group 240">
                <a:extLst>
                  <a:ext uri="{FF2B5EF4-FFF2-40B4-BE49-F238E27FC236}">
                    <a16:creationId xmlns:a16="http://schemas.microsoft.com/office/drawing/2014/main" id="{C02A9180-33B0-9D51-214A-5D48A0B6C690}"/>
                  </a:ext>
                </a:extLst>
              </p:cNvPr>
              <p:cNvGrpSpPr>
                <a:grpSpLocks/>
              </p:cNvGrpSpPr>
              <p:nvPr/>
            </p:nvGrpSpPr>
            <p:grpSpPr bwMode="auto">
              <a:xfrm>
                <a:off x="3060" y="1468"/>
                <a:ext cx="455" cy="242"/>
                <a:chOff x="2232" y="2859"/>
                <a:chExt cx="504" cy="405"/>
              </a:xfrm>
            </p:grpSpPr>
            <p:sp>
              <p:nvSpPr>
                <p:cNvPr id="104" name="Line 241">
                  <a:extLst>
                    <a:ext uri="{FF2B5EF4-FFF2-40B4-BE49-F238E27FC236}">
                      <a16:creationId xmlns:a16="http://schemas.microsoft.com/office/drawing/2014/main" id="{0C0F46A0-5B1E-814D-6465-E67E71F569C3}"/>
                    </a:ext>
                  </a:extLst>
                </p:cNvPr>
                <p:cNvSpPr>
                  <a:spLocks noChangeShapeType="1"/>
                </p:cNvSpPr>
                <p:nvPr/>
              </p:nvSpPr>
              <p:spPr bwMode="auto">
                <a:xfrm flipV="1">
                  <a:off x="2713" y="3071"/>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05" name="Freeform 242">
                  <a:extLst>
                    <a:ext uri="{FF2B5EF4-FFF2-40B4-BE49-F238E27FC236}">
                      <a16:creationId xmlns:a16="http://schemas.microsoft.com/office/drawing/2014/main" id="{669B63A7-5D5A-5B3A-48DA-E467CEE6525D}"/>
                    </a:ext>
                  </a:extLst>
                </p:cNvPr>
                <p:cNvSpPr>
                  <a:spLocks/>
                </p:cNvSpPr>
                <p:nvPr/>
              </p:nvSpPr>
              <p:spPr bwMode="auto">
                <a:xfrm>
                  <a:off x="2582" y="3050"/>
                  <a:ext cx="24" cy="42"/>
                </a:xfrm>
                <a:custGeom>
                  <a:avLst/>
                  <a:gdLst>
                    <a:gd name="T0" fmla="*/ 23 w 26"/>
                    <a:gd name="T1" fmla="*/ 12 h 44"/>
                    <a:gd name="T2" fmla="*/ 0 w 26"/>
                    <a:gd name="T3" fmla="*/ 0 h 44"/>
                    <a:gd name="T4" fmla="*/ 0 w 26"/>
                    <a:gd name="T5" fmla="*/ 27 h 44"/>
                    <a:gd name="T6" fmla="*/ 23 w 26"/>
                    <a:gd name="T7" fmla="*/ 41 h 44"/>
                    <a:gd name="T8" fmla="*/ 23 w 26"/>
                    <a:gd name="T9" fmla="*/ 12 h 44"/>
                    <a:gd name="T10" fmla="*/ 0 60000 65536"/>
                    <a:gd name="T11" fmla="*/ 0 60000 65536"/>
                    <a:gd name="T12" fmla="*/ 0 60000 65536"/>
                    <a:gd name="T13" fmla="*/ 0 60000 65536"/>
                    <a:gd name="T14" fmla="*/ 0 60000 65536"/>
                    <a:gd name="T15" fmla="*/ 0 w 26"/>
                    <a:gd name="T16" fmla="*/ 0 h 44"/>
                    <a:gd name="T17" fmla="*/ 26 w 26"/>
                    <a:gd name="T18" fmla="*/ 44 h 44"/>
                  </a:gdLst>
                  <a:ahLst/>
                  <a:cxnLst>
                    <a:cxn ang="T10">
                      <a:pos x="T0" y="T1"/>
                    </a:cxn>
                    <a:cxn ang="T11">
                      <a:pos x="T2" y="T3"/>
                    </a:cxn>
                    <a:cxn ang="T12">
                      <a:pos x="T4" y="T5"/>
                    </a:cxn>
                    <a:cxn ang="T13">
                      <a:pos x="T6" y="T7"/>
                    </a:cxn>
                    <a:cxn ang="T14">
                      <a:pos x="T8" y="T9"/>
                    </a:cxn>
                  </a:cxnLst>
                  <a:rect l="T15" t="T16" r="T17" b="T18"/>
                  <a:pathLst>
                    <a:path w="26" h="44">
                      <a:moveTo>
                        <a:pt x="25" y="13"/>
                      </a:moveTo>
                      <a:lnTo>
                        <a:pt x="0" y="0"/>
                      </a:lnTo>
                      <a:lnTo>
                        <a:pt x="0" y="28"/>
                      </a:lnTo>
                      <a:lnTo>
                        <a:pt x="25" y="43"/>
                      </a:lnTo>
                      <a:lnTo>
                        <a:pt x="25"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6" name="Freeform 243">
                  <a:extLst>
                    <a:ext uri="{FF2B5EF4-FFF2-40B4-BE49-F238E27FC236}">
                      <a16:creationId xmlns:a16="http://schemas.microsoft.com/office/drawing/2014/main" id="{547CADF7-12EB-5F1B-9A7B-31BB72AF6FBA}"/>
                    </a:ext>
                  </a:extLst>
                </p:cNvPr>
                <p:cNvSpPr>
                  <a:spLocks/>
                </p:cNvSpPr>
                <p:nvPr/>
              </p:nvSpPr>
              <p:spPr bwMode="auto">
                <a:xfrm>
                  <a:off x="2605" y="3010"/>
                  <a:ext cx="89" cy="82"/>
                </a:xfrm>
                <a:custGeom>
                  <a:avLst/>
                  <a:gdLst>
                    <a:gd name="T0" fmla="*/ 88 w 97"/>
                    <a:gd name="T1" fmla="*/ 0 h 86"/>
                    <a:gd name="T2" fmla="*/ 0 w 97"/>
                    <a:gd name="T3" fmla="*/ 52 h 86"/>
                    <a:gd name="T4" fmla="*/ 0 w 97"/>
                    <a:gd name="T5" fmla="*/ 81 h 86"/>
                    <a:gd name="T6" fmla="*/ 88 w 97"/>
                    <a:gd name="T7" fmla="*/ 28 h 86"/>
                    <a:gd name="T8" fmla="*/ 88 w 97"/>
                    <a:gd name="T9" fmla="*/ 0 h 86"/>
                    <a:gd name="T10" fmla="*/ 0 60000 65536"/>
                    <a:gd name="T11" fmla="*/ 0 60000 65536"/>
                    <a:gd name="T12" fmla="*/ 0 60000 65536"/>
                    <a:gd name="T13" fmla="*/ 0 60000 65536"/>
                    <a:gd name="T14" fmla="*/ 0 60000 65536"/>
                    <a:gd name="T15" fmla="*/ 0 w 97"/>
                    <a:gd name="T16" fmla="*/ 0 h 86"/>
                    <a:gd name="T17" fmla="*/ 97 w 97"/>
                    <a:gd name="T18" fmla="*/ 86 h 86"/>
                  </a:gdLst>
                  <a:ahLst/>
                  <a:cxnLst>
                    <a:cxn ang="T10">
                      <a:pos x="T0" y="T1"/>
                    </a:cxn>
                    <a:cxn ang="T11">
                      <a:pos x="T2" y="T3"/>
                    </a:cxn>
                    <a:cxn ang="T12">
                      <a:pos x="T4" y="T5"/>
                    </a:cxn>
                    <a:cxn ang="T13">
                      <a:pos x="T6" y="T7"/>
                    </a:cxn>
                    <a:cxn ang="T14">
                      <a:pos x="T8" y="T9"/>
                    </a:cxn>
                  </a:cxnLst>
                  <a:rect l="T15" t="T16" r="T17" b="T18"/>
                  <a:pathLst>
                    <a:path w="97" h="86">
                      <a:moveTo>
                        <a:pt x="96" y="0"/>
                      </a:moveTo>
                      <a:lnTo>
                        <a:pt x="0" y="55"/>
                      </a:lnTo>
                      <a:lnTo>
                        <a:pt x="0" y="85"/>
                      </a:lnTo>
                      <a:lnTo>
                        <a:pt x="96" y="29"/>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7" name="Line 244">
                  <a:extLst>
                    <a:ext uri="{FF2B5EF4-FFF2-40B4-BE49-F238E27FC236}">
                      <a16:creationId xmlns:a16="http://schemas.microsoft.com/office/drawing/2014/main" id="{6F83FB6C-8BC1-DEB3-334D-2135EEF40611}"/>
                    </a:ext>
                  </a:extLst>
                </p:cNvPr>
                <p:cNvSpPr>
                  <a:spLocks noChangeShapeType="1"/>
                </p:cNvSpPr>
                <p:nvPr/>
              </p:nvSpPr>
              <p:spPr bwMode="auto">
                <a:xfrm flipV="1">
                  <a:off x="2674" y="3046"/>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08" name="Freeform 245">
                  <a:extLst>
                    <a:ext uri="{FF2B5EF4-FFF2-40B4-BE49-F238E27FC236}">
                      <a16:creationId xmlns:a16="http://schemas.microsoft.com/office/drawing/2014/main" id="{A99B3C79-55D0-7114-D2EA-7C2E33131BEA}"/>
                    </a:ext>
                  </a:extLst>
                </p:cNvPr>
                <p:cNvSpPr>
                  <a:spLocks/>
                </p:cNvSpPr>
                <p:nvPr/>
              </p:nvSpPr>
              <p:spPr bwMode="auto">
                <a:xfrm>
                  <a:off x="2674" y="3052"/>
                  <a:ext cx="15" cy="16"/>
                </a:xfrm>
                <a:custGeom>
                  <a:avLst/>
                  <a:gdLst>
                    <a:gd name="T0" fmla="*/ 3 w 17"/>
                    <a:gd name="T1" fmla="*/ 15 h 17"/>
                    <a:gd name="T2" fmla="*/ 0 w 17"/>
                    <a:gd name="T3" fmla="*/ 12 h 17"/>
                    <a:gd name="T4" fmla="*/ 0 w 17"/>
                    <a:gd name="T5" fmla="*/ 9 h 17"/>
                    <a:gd name="T6" fmla="*/ 0 w 17"/>
                    <a:gd name="T7" fmla="*/ 5 h 17"/>
                    <a:gd name="T8" fmla="*/ 0 w 17"/>
                    <a:gd name="T9" fmla="*/ 2 h 17"/>
                    <a:gd name="T10" fmla="*/ 3 w 17"/>
                    <a:gd name="T11" fmla="*/ 2 h 17"/>
                    <a:gd name="T12" fmla="*/ 5 w 17"/>
                    <a:gd name="T13" fmla="*/ 0 h 17"/>
                    <a:gd name="T14" fmla="*/ 8 w 17"/>
                    <a:gd name="T15" fmla="*/ 0 h 17"/>
                    <a:gd name="T16" fmla="*/ 11 w 17"/>
                    <a:gd name="T17" fmla="*/ 2 h 17"/>
                    <a:gd name="T18" fmla="*/ 14 w 17"/>
                    <a:gd name="T19" fmla="*/ 5 h 17"/>
                    <a:gd name="T20" fmla="*/ 11 w 17"/>
                    <a:gd name="T21" fmla="*/ 12 h 17"/>
                    <a:gd name="T22" fmla="*/ 8 w 17"/>
                    <a:gd name="T23" fmla="*/ 15 h 17"/>
                    <a:gd name="T24" fmla="*/ 5 w 17"/>
                    <a:gd name="T25" fmla="*/ 15 h 17"/>
                    <a:gd name="T26" fmla="*/ 3 w 17"/>
                    <a:gd name="T27" fmla="*/ 15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3" y="16"/>
                      </a:moveTo>
                      <a:lnTo>
                        <a:pt x="0" y="13"/>
                      </a:lnTo>
                      <a:lnTo>
                        <a:pt x="0" y="10"/>
                      </a:lnTo>
                      <a:lnTo>
                        <a:pt x="0" y="5"/>
                      </a:lnTo>
                      <a:lnTo>
                        <a:pt x="0" y="2"/>
                      </a:lnTo>
                      <a:lnTo>
                        <a:pt x="3" y="2"/>
                      </a:lnTo>
                      <a:lnTo>
                        <a:pt x="6" y="0"/>
                      </a:lnTo>
                      <a:lnTo>
                        <a:pt x="9" y="0"/>
                      </a:lnTo>
                      <a:lnTo>
                        <a:pt x="12" y="2"/>
                      </a:lnTo>
                      <a:lnTo>
                        <a:pt x="16" y="5"/>
                      </a:lnTo>
                      <a:lnTo>
                        <a:pt x="12" y="13"/>
                      </a:lnTo>
                      <a:lnTo>
                        <a:pt x="9" y="16"/>
                      </a:lnTo>
                      <a:lnTo>
                        <a:pt x="6" y="16"/>
                      </a:lnTo>
                      <a:lnTo>
                        <a:pt x="3"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9" name="Freeform 246">
                  <a:extLst>
                    <a:ext uri="{FF2B5EF4-FFF2-40B4-BE49-F238E27FC236}">
                      <a16:creationId xmlns:a16="http://schemas.microsoft.com/office/drawing/2014/main" id="{17D4D3CC-CEE1-BBE9-AEDE-6498AC237F4C}"/>
                    </a:ext>
                  </a:extLst>
                </p:cNvPr>
                <p:cNvSpPr>
                  <a:spLocks/>
                </p:cNvSpPr>
                <p:nvPr/>
              </p:nvSpPr>
              <p:spPr bwMode="auto">
                <a:xfrm>
                  <a:off x="2674" y="3052"/>
                  <a:ext cx="15" cy="16"/>
                </a:xfrm>
                <a:custGeom>
                  <a:avLst/>
                  <a:gdLst>
                    <a:gd name="T0" fmla="*/ 11 w 17"/>
                    <a:gd name="T1" fmla="*/ 11 h 17"/>
                    <a:gd name="T2" fmla="*/ 14 w 17"/>
                    <a:gd name="T3" fmla="*/ 3 h 17"/>
                    <a:gd name="T4" fmla="*/ 11 w 17"/>
                    <a:gd name="T5" fmla="*/ 0 h 17"/>
                    <a:gd name="T6" fmla="*/ 8 w 17"/>
                    <a:gd name="T7" fmla="*/ 3 h 17"/>
                    <a:gd name="T8" fmla="*/ 3 w 17"/>
                    <a:gd name="T9" fmla="*/ 6 h 17"/>
                    <a:gd name="T10" fmla="*/ 0 w 17"/>
                    <a:gd name="T11" fmla="*/ 11 h 17"/>
                    <a:gd name="T12" fmla="*/ 3 w 17"/>
                    <a:gd name="T13" fmla="*/ 15 h 17"/>
                    <a:gd name="T14" fmla="*/ 5 w 17"/>
                    <a:gd name="T15" fmla="*/ 15 h 17"/>
                    <a:gd name="T16" fmla="*/ 8 w 17"/>
                    <a:gd name="T17" fmla="*/ 15 h 17"/>
                    <a:gd name="T18" fmla="*/ 11 w 17"/>
                    <a:gd name="T19" fmla="*/ 11 h 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17"/>
                    <a:gd name="T32" fmla="*/ 17 w 17"/>
                    <a:gd name="T33" fmla="*/ 17 h 1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17">
                      <a:moveTo>
                        <a:pt x="12" y="12"/>
                      </a:moveTo>
                      <a:lnTo>
                        <a:pt x="16" y="3"/>
                      </a:lnTo>
                      <a:lnTo>
                        <a:pt x="12" y="0"/>
                      </a:lnTo>
                      <a:lnTo>
                        <a:pt x="9" y="3"/>
                      </a:lnTo>
                      <a:lnTo>
                        <a:pt x="3" y="6"/>
                      </a:lnTo>
                      <a:lnTo>
                        <a:pt x="0" y="12"/>
                      </a:lnTo>
                      <a:lnTo>
                        <a:pt x="3" y="16"/>
                      </a:lnTo>
                      <a:lnTo>
                        <a:pt x="6" y="16"/>
                      </a:lnTo>
                      <a:lnTo>
                        <a:pt x="9" y="16"/>
                      </a:lnTo>
                      <a:lnTo>
                        <a:pt x="12"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0" name="Freeform 247">
                  <a:extLst>
                    <a:ext uri="{FF2B5EF4-FFF2-40B4-BE49-F238E27FC236}">
                      <a16:creationId xmlns:a16="http://schemas.microsoft.com/office/drawing/2014/main" id="{80EDD545-B407-079D-470C-5BE153E6255C}"/>
                    </a:ext>
                  </a:extLst>
                </p:cNvPr>
                <p:cNvSpPr>
                  <a:spLocks/>
                </p:cNvSpPr>
                <p:nvPr/>
              </p:nvSpPr>
              <p:spPr bwMode="auto">
                <a:xfrm>
                  <a:off x="2622" y="3021"/>
                  <a:ext cx="111" cy="67"/>
                </a:xfrm>
                <a:custGeom>
                  <a:avLst/>
                  <a:gdLst>
                    <a:gd name="T0" fmla="*/ 110 w 121"/>
                    <a:gd name="T1" fmla="*/ 13 h 71"/>
                    <a:gd name="T2" fmla="*/ 87 w 121"/>
                    <a:gd name="T3" fmla="*/ 0 h 71"/>
                    <a:gd name="T4" fmla="*/ 0 w 121"/>
                    <a:gd name="T5" fmla="*/ 52 h 71"/>
                    <a:gd name="T6" fmla="*/ 22 w 121"/>
                    <a:gd name="T7" fmla="*/ 66 h 71"/>
                    <a:gd name="T8" fmla="*/ 110 w 121"/>
                    <a:gd name="T9" fmla="*/ 13 h 71"/>
                    <a:gd name="T10" fmla="*/ 0 60000 65536"/>
                    <a:gd name="T11" fmla="*/ 0 60000 65536"/>
                    <a:gd name="T12" fmla="*/ 0 60000 65536"/>
                    <a:gd name="T13" fmla="*/ 0 60000 65536"/>
                    <a:gd name="T14" fmla="*/ 0 60000 65536"/>
                    <a:gd name="T15" fmla="*/ 0 w 121"/>
                    <a:gd name="T16" fmla="*/ 0 h 71"/>
                    <a:gd name="T17" fmla="*/ 121 w 121"/>
                    <a:gd name="T18" fmla="*/ 71 h 71"/>
                  </a:gdLst>
                  <a:ahLst/>
                  <a:cxnLst>
                    <a:cxn ang="T10">
                      <a:pos x="T0" y="T1"/>
                    </a:cxn>
                    <a:cxn ang="T11">
                      <a:pos x="T2" y="T3"/>
                    </a:cxn>
                    <a:cxn ang="T12">
                      <a:pos x="T4" y="T5"/>
                    </a:cxn>
                    <a:cxn ang="T13">
                      <a:pos x="T6" y="T7"/>
                    </a:cxn>
                    <a:cxn ang="T14">
                      <a:pos x="T8" y="T9"/>
                    </a:cxn>
                  </a:cxnLst>
                  <a:rect l="T15" t="T16" r="T17" b="T18"/>
                  <a:pathLst>
                    <a:path w="121" h="71">
                      <a:moveTo>
                        <a:pt x="120" y="14"/>
                      </a:moveTo>
                      <a:lnTo>
                        <a:pt x="95" y="0"/>
                      </a:lnTo>
                      <a:lnTo>
                        <a:pt x="0" y="55"/>
                      </a:lnTo>
                      <a:lnTo>
                        <a:pt x="24" y="70"/>
                      </a:lnTo>
                      <a:lnTo>
                        <a:pt x="120"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1" name="Freeform 248">
                  <a:extLst>
                    <a:ext uri="{FF2B5EF4-FFF2-40B4-BE49-F238E27FC236}">
                      <a16:creationId xmlns:a16="http://schemas.microsoft.com/office/drawing/2014/main" id="{4D2E6DF3-5BDA-FA3A-854C-846BEB47D836}"/>
                    </a:ext>
                  </a:extLst>
                </p:cNvPr>
                <p:cNvSpPr>
                  <a:spLocks/>
                </p:cNvSpPr>
                <p:nvPr/>
              </p:nvSpPr>
              <p:spPr bwMode="auto">
                <a:xfrm>
                  <a:off x="2644" y="3035"/>
                  <a:ext cx="89" cy="81"/>
                </a:xfrm>
                <a:custGeom>
                  <a:avLst/>
                  <a:gdLst>
                    <a:gd name="T0" fmla="*/ 88 w 97"/>
                    <a:gd name="T1" fmla="*/ 0 h 85"/>
                    <a:gd name="T2" fmla="*/ 0 w 97"/>
                    <a:gd name="T3" fmla="*/ 52 h 85"/>
                    <a:gd name="T4" fmla="*/ 0 w 97"/>
                    <a:gd name="T5" fmla="*/ 80 h 85"/>
                    <a:gd name="T6" fmla="*/ 88 w 97"/>
                    <a:gd name="T7" fmla="*/ 27 h 85"/>
                    <a:gd name="T8" fmla="*/ 88 w 97"/>
                    <a:gd name="T9" fmla="*/ 0 h 85"/>
                    <a:gd name="T10" fmla="*/ 0 60000 65536"/>
                    <a:gd name="T11" fmla="*/ 0 60000 65536"/>
                    <a:gd name="T12" fmla="*/ 0 60000 65536"/>
                    <a:gd name="T13" fmla="*/ 0 60000 65536"/>
                    <a:gd name="T14" fmla="*/ 0 60000 65536"/>
                    <a:gd name="T15" fmla="*/ 0 w 97"/>
                    <a:gd name="T16" fmla="*/ 0 h 85"/>
                    <a:gd name="T17" fmla="*/ 97 w 97"/>
                    <a:gd name="T18" fmla="*/ 85 h 85"/>
                  </a:gdLst>
                  <a:ahLst/>
                  <a:cxnLst>
                    <a:cxn ang="T10">
                      <a:pos x="T0" y="T1"/>
                    </a:cxn>
                    <a:cxn ang="T11">
                      <a:pos x="T2" y="T3"/>
                    </a:cxn>
                    <a:cxn ang="T12">
                      <a:pos x="T4" y="T5"/>
                    </a:cxn>
                    <a:cxn ang="T13">
                      <a:pos x="T6" y="T7"/>
                    </a:cxn>
                    <a:cxn ang="T14">
                      <a:pos x="T8" y="T9"/>
                    </a:cxn>
                  </a:cxnLst>
                  <a:rect l="T15" t="T16" r="T17" b="T18"/>
                  <a:pathLst>
                    <a:path w="97" h="85">
                      <a:moveTo>
                        <a:pt x="96" y="0"/>
                      </a:moveTo>
                      <a:lnTo>
                        <a:pt x="0" y="55"/>
                      </a:lnTo>
                      <a:lnTo>
                        <a:pt x="0" y="84"/>
                      </a:lnTo>
                      <a:lnTo>
                        <a:pt x="96" y="28"/>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2" name="Freeform 249">
                  <a:extLst>
                    <a:ext uri="{FF2B5EF4-FFF2-40B4-BE49-F238E27FC236}">
                      <a16:creationId xmlns:a16="http://schemas.microsoft.com/office/drawing/2014/main" id="{E316EC90-0505-CCE0-4985-74364C6D58C2}"/>
                    </a:ext>
                  </a:extLst>
                </p:cNvPr>
                <p:cNvSpPr>
                  <a:spLocks/>
                </p:cNvSpPr>
                <p:nvPr/>
              </p:nvSpPr>
              <p:spPr bwMode="auto">
                <a:xfrm>
                  <a:off x="2504" y="3003"/>
                  <a:ext cx="24" cy="42"/>
                </a:xfrm>
                <a:custGeom>
                  <a:avLst/>
                  <a:gdLst>
                    <a:gd name="T0" fmla="*/ 23 w 26"/>
                    <a:gd name="T1" fmla="*/ 13 h 45"/>
                    <a:gd name="T2" fmla="*/ 0 w 26"/>
                    <a:gd name="T3" fmla="*/ 0 h 45"/>
                    <a:gd name="T4" fmla="*/ 0 w 26"/>
                    <a:gd name="T5" fmla="*/ 27 h 45"/>
                    <a:gd name="T6" fmla="*/ 23 w 26"/>
                    <a:gd name="T7" fmla="*/ 41 h 45"/>
                    <a:gd name="T8" fmla="*/ 23 w 26"/>
                    <a:gd name="T9" fmla="*/ 13 h 45"/>
                    <a:gd name="T10" fmla="*/ 0 60000 65536"/>
                    <a:gd name="T11" fmla="*/ 0 60000 65536"/>
                    <a:gd name="T12" fmla="*/ 0 60000 65536"/>
                    <a:gd name="T13" fmla="*/ 0 60000 65536"/>
                    <a:gd name="T14" fmla="*/ 0 60000 65536"/>
                    <a:gd name="T15" fmla="*/ 0 w 26"/>
                    <a:gd name="T16" fmla="*/ 0 h 45"/>
                    <a:gd name="T17" fmla="*/ 26 w 26"/>
                    <a:gd name="T18" fmla="*/ 45 h 45"/>
                  </a:gdLst>
                  <a:ahLst/>
                  <a:cxnLst>
                    <a:cxn ang="T10">
                      <a:pos x="T0" y="T1"/>
                    </a:cxn>
                    <a:cxn ang="T11">
                      <a:pos x="T2" y="T3"/>
                    </a:cxn>
                    <a:cxn ang="T12">
                      <a:pos x="T4" y="T5"/>
                    </a:cxn>
                    <a:cxn ang="T13">
                      <a:pos x="T6" y="T7"/>
                    </a:cxn>
                    <a:cxn ang="T14">
                      <a:pos x="T8" y="T9"/>
                    </a:cxn>
                  </a:cxnLst>
                  <a:rect l="T15" t="T16" r="T17" b="T18"/>
                  <a:pathLst>
                    <a:path w="26" h="45">
                      <a:moveTo>
                        <a:pt x="25" y="14"/>
                      </a:moveTo>
                      <a:lnTo>
                        <a:pt x="0" y="0"/>
                      </a:lnTo>
                      <a:lnTo>
                        <a:pt x="0" y="29"/>
                      </a:lnTo>
                      <a:lnTo>
                        <a:pt x="25" y="44"/>
                      </a:lnTo>
                      <a:lnTo>
                        <a:pt x="25"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3" name="Freeform 250">
                  <a:extLst>
                    <a:ext uri="{FF2B5EF4-FFF2-40B4-BE49-F238E27FC236}">
                      <a16:creationId xmlns:a16="http://schemas.microsoft.com/office/drawing/2014/main" id="{49223F1F-04A3-9CCC-DC28-08DD2CD3BCC0}"/>
                    </a:ext>
                  </a:extLst>
                </p:cNvPr>
                <p:cNvSpPr>
                  <a:spLocks/>
                </p:cNvSpPr>
                <p:nvPr/>
              </p:nvSpPr>
              <p:spPr bwMode="auto">
                <a:xfrm>
                  <a:off x="2622" y="3073"/>
                  <a:ext cx="23" cy="43"/>
                </a:xfrm>
                <a:custGeom>
                  <a:avLst/>
                  <a:gdLst>
                    <a:gd name="T0" fmla="*/ 22 w 25"/>
                    <a:gd name="T1" fmla="*/ 13 h 45"/>
                    <a:gd name="T2" fmla="*/ 0 w 25"/>
                    <a:gd name="T3" fmla="*/ 0 h 45"/>
                    <a:gd name="T4" fmla="*/ 0 w 25"/>
                    <a:gd name="T5" fmla="*/ 28 h 45"/>
                    <a:gd name="T6" fmla="*/ 22 w 25"/>
                    <a:gd name="T7" fmla="*/ 42 h 45"/>
                    <a:gd name="T8" fmla="*/ 22 w 25"/>
                    <a:gd name="T9" fmla="*/ 13 h 45"/>
                    <a:gd name="T10" fmla="*/ 0 60000 65536"/>
                    <a:gd name="T11" fmla="*/ 0 60000 65536"/>
                    <a:gd name="T12" fmla="*/ 0 60000 65536"/>
                    <a:gd name="T13" fmla="*/ 0 60000 65536"/>
                    <a:gd name="T14" fmla="*/ 0 60000 65536"/>
                    <a:gd name="T15" fmla="*/ 0 w 25"/>
                    <a:gd name="T16" fmla="*/ 0 h 45"/>
                    <a:gd name="T17" fmla="*/ 25 w 25"/>
                    <a:gd name="T18" fmla="*/ 45 h 45"/>
                  </a:gdLst>
                  <a:ahLst/>
                  <a:cxnLst>
                    <a:cxn ang="T10">
                      <a:pos x="T0" y="T1"/>
                    </a:cxn>
                    <a:cxn ang="T11">
                      <a:pos x="T2" y="T3"/>
                    </a:cxn>
                    <a:cxn ang="T12">
                      <a:pos x="T4" y="T5"/>
                    </a:cxn>
                    <a:cxn ang="T13">
                      <a:pos x="T6" y="T7"/>
                    </a:cxn>
                    <a:cxn ang="T14">
                      <a:pos x="T8" y="T9"/>
                    </a:cxn>
                  </a:cxnLst>
                  <a:rect l="T15" t="T16" r="T17" b="T18"/>
                  <a:pathLst>
                    <a:path w="25" h="45">
                      <a:moveTo>
                        <a:pt x="24" y="14"/>
                      </a:moveTo>
                      <a:lnTo>
                        <a:pt x="0" y="0"/>
                      </a:lnTo>
                      <a:lnTo>
                        <a:pt x="0" y="29"/>
                      </a:lnTo>
                      <a:lnTo>
                        <a:pt x="24" y="44"/>
                      </a:lnTo>
                      <a:lnTo>
                        <a:pt x="24"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4" name="Freeform 251">
                  <a:extLst>
                    <a:ext uri="{FF2B5EF4-FFF2-40B4-BE49-F238E27FC236}">
                      <a16:creationId xmlns:a16="http://schemas.microsoft.com/office/drawing/2014/main" id="{B2682BCB-5CA7-B852-8F80-800F4C506DB1}"/>
                    </a:ext>
                  </a:extLst>
                </p:cNvPr>
                <p:cNvSpPr>
                  <a:spLocks/>
                </p:cNvSpPr>
                <p:nvPr/>
              </p:nvSpPr>
              <p:spPr bwMode="auto">
                <a:xfrm>
                  <a:off x="2527" y="2965"/>
                  <a:ext cx="88" cy="80"/>
                </a:xfrm>
                <a:custGeom>
                  <a:avLst/>
                  <a:gdLst>
                    <a:gd name="T0" fmla="*/ 86 w 96"/>
                    <a:gd name="T1" fmla="*/ 0 h 85"/>
                    <a:gd name="T2" fmla="*/ 0 w 96"/>
                    <a:gd name="T3" fmla="*/ 52 h 85"/>
                    <a:gd name="T4" fmla="*/ 0 w 96"/>
                    <a:gd name="T5" fmla="*/ 79 h 85"/>
                    <a:gd name="T6" fmla="*/ 87 w 96"/>
                    <a:gd name="T7" fmla="*/ 26 h 85"/>
                    <a:gd name="T8" fmla="*/ 86 w 96"/>
                    <a:gd name="T9" fmla="*/ 0 h 85"/>
                    <a:gd name="T10" fmla="*/ 0 60000 65536"/>
                    <a:gd name="T11" fmla="*/ 0 60000 65536"/>
                    <a:gd name="T12" fmla="*/ 0 60000 65536"/>
                    <a:gd name="T13" fmla="*/ 0 60000 65536"/>
                    <a:gd name="T14" fmla="*/ 0 60000 65536"/>
                    <a:gd name="T15" fmla="*/ 0 w 96"/>
                    <a:gd name="T16" fmla="*/ 0 h 85"/>
                    <a:gd name="T17" fmla="*/ 96 w 96"/>
                    <a:gd name="T18" fmla="*/ 85 h 85"/>
                  </a:gdLst>
                  <a:ahLst/>
                  <a:cxnLst>
                    <a:cxn ang="T10">
                      <a:pos x="T0" y="T1"/>
                    </a:cxn>
                    <a:cxn ang="T11">
                      <a:pos x="T2" y="T3"/>
                    </a:cxn>
                    <a:cxn ang="T12">
                      <a:pos x="T4" y="T5"/>
                    </a:cxn>
                    <a:cxn ang="T13">
                      <a:pos x="T6" y="T7"/>
                    </a:cxn>
                    <a:cxn ang="T14">
                      <a:pos x="T8" y="T9"/>
                    </a:cxn>
                  </a:cxnLst>
                  <a:rect l="T15" t="T16" r="T17" b="T18"/>
                  <a:pathLst>
                    <a:path w="96" h="85">
                      <a:moveTo>
                        <a:pt x="94" y="0"/>
                      </a:moveTo>
                      <a:lnTo>
                        <a:pt x="0" y="55"/>
                      </a:lnTo>
                      <a:lnTo>
                        <a:pt x="0" y="84"/>
                      </a:lnTo>
                      <a:lnTo>
                        <a:pt x="95" y="28"/>
                      </a:lnTo>
                      <a:lnTo>
                        <a:pt x="94"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nvGrpSpPr>
                <p:cNvPr id="115" name="Group 252">
                  <a:extLst>
                    <a:ext uri="{FF2B5EF4-FFF2-40B4-BE49-F238E27FC236}">
                      <a16:creationId xmlns:a16="http://schemas.microsoft.com/office/drawing/2014/main" id="{3F2572C6-42B8-517D-5D27-30ED03CF039C}"/>
                    </a:ext>
                  </a:extLst>
                </p:cNvPr>
                <p:cNvGrpSpPr>
                  <a:grpSpLocks/>
                </p:cNvGrpSpPr>
                <p:nvPr/>
              </p:nvGrpSpPr>
              <p:grpSpPr bwMode="auto">
                <a:xfrm>
                  <a:off x="2587" y="2873"/>
                  <a:ext cx="149" cy="130"/>
                  <a:chOff x="2587" y="2873"/>
                  <a:chExt cx="149" cy="130"/>
                </a:xfrm>
              </p:grpSpPr>
              <p:sp>
                <p:nvSpPr>
                  <p:cNvPr id="209" name="Line 253">
                    <a:extLst>
                      <a:ext uri="{FF2B5EF4-FFF2-40B4-BE49-F238E27FC236}">
                        <a16:creationId xmlns:a16="http://schemas.microsoft.com/office/drawing/2014/main" id="{6B58B96B-2DBD-5F71-3055-BFCD24B37E71}"/>
                      </a:ext>
                    </a:extLst>
                  </p:cNvPr>
                  <p:cNvSpPr>
                    <a:spLocks noChangeShapeType="1"/>
                  </p:cNvSpPr>
                  <p:nvPr/>
                </p:nvSpPr>
                <p:spPr bwMode="auto">
                  <a:xfrm flipV="1">
                    <a:off x="2662" y="2954"/>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210" name="Freeform 254">
                    <a:extLst>
                      <a:ext uri="{FF2B5EF4-FFF2-40B4-BE49-F238E27FC236}">
                        <a16:creationId xmlns:a16="http://schemas.microsoft.com/office/drawing/2014/main" id="{0660AFB4-9703-F150-F05C-0BBD5054D30B}"/>
                      </a:ext>
                    </a:extLst>
                  </p:cNvPr>
                  <p:cNvSpPr>
                    <a:spLocks/>
                  </p:cNvSpPr>
                  <p:nvPr/>
                </p:nvSpPr>
                <p:spPr bwMode="auto">
                  <a:xfrm>
                    <a:off x="2658" y="2960"/>
                    <a:ext cx="16" cy="16"/>
                  </a:xfrm>
                  <a:custGeom>
                    <a:avLst/>
                    <a:gdLst>
                      <a:gd name="T0" fmla="*/ 8 w 17"/>
                      <a:gd name="T1" fmla="*/ 12 h 17"/>
                      <a:gd name="T2" fmla="*/ 15 w 17"/>
                      <a:gd name="T3" fmla="*/ 10 h 17"/>
                      <a:gd name="T4" fmla="*/ 15 w 17"/>
                      <a:gd name="T5" fmla="*/ 8 h 17"/>
                      <a:gd name="T6" fmla="*/ 15 w 17"/>
                      <a:gd name="T7" fmla="*/ 4 h 17"/>
                      <a:gd name="T8" fmla="*/ 11 w 17"/>
                      <a:gd name="T9" fmla="*/ 2 h 17"/>
                      <a:gd name="T10" fmla="*/ 8 w 17"/>
                      <a:gd name="T11" fmla="*/ 0 h 17"/>
                      <a:gd name="T12" fmla="*/ 6 w 17"/>
                      <a:gd name="T13" fmla="*/ 0 h 17"/>
                      <a:gd name="T14" fmla="*/ 0 w 17"/>
                      <a:gd name="T15" fmla="*/ 2 h 17"/>
                      <a:gd name="T16" fmla="*/ 0 w 17"/>
                      <a:gd name="T17" fmla="*/ 4 h 17"/>
                      <a:gd name="T18" fmla="*/ 0 w 17"/>
                      <a:gd name="T19" fmla="*/ 8 h 17"/>
                      <a:gd name="T20" fmla="*/ 3 w 17"/>
                      <a:gd name="T21" fmla="*/ 10 h 17"/>
                      <a:gd name="T22" fmla="*/ 6 w 17"/>
                      <a:gd name="T23" fmla="*/ 12 h 17"/>
                      <a:gd name="T24" fmla="*/ 6 w 17"/>
                      <a:gd name="T25" fmla="*/ 15 h 17"/>
                      <a:gd name="T26" fmla="*/ 8 w 17"/>
                      <a:gd name="T27" fmla="*/ 12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9" y="13"/>
                        </a:moveTo>
                        <a:lnTo>
                          <a:pt x="16" y="11"/>
                        </a:lnTo>
                        <a:lnTo>
                          <a:pt x="16" y="9"/>
                        </a:lnTo>
                        <a:lnTo>
                          <a:pt x="16" y="4"/>
                        </a:lnTo>
                        <a:lnTo>
                          <a:pt x="12" y="2"/>
                        </a:lnTo>
                        <a:lnTo>
                          <a:pt x="9" y="0"/>
                        </a:lnTo>
                        <a:lnTo>
                          <a:pt x="6" y="0"/>
                        </a:lnTo>
                        <a:lnTo>
                          <a:pt x="0" y="2"/>
                        </a:lnTo>
                        <a:lnTo>
                          <a:pt x="0" y="4"/>
                        </a:lnTo>
                        <a:lnTo>
                          <a:pt x="0" y="9"/>
                        </a:lnTo>
                        <a:lnTo>
                          <a:pt x="3" y="11"/>
                        </a:lnTo>
                        <a:lnTo>
                          <a:pt x="6" y="13"/>
                        </a:lnTo>
                        <a:lnTo>
                          <a:pt x="6" y="16"/>
                        </a:lnTo>
                        <a:lnTo>
                          <a:pt x="9"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1" name="Freeform 255">
                    <a:extLst>
                      <a:ext uri="{FF2B5EF4-FFF2-40B4-BE49-F238E27FC236}">
                        <a16:creationId xmlns:a16="http://schemas.microsoft.com/office/drawing/2014/main" id="{6C07B5B7-9F66-4C3E-3140-3D207A25457D}"/>
                      </a:ext>
                    </a:extLst>
                  </p:cNvPr>
                  <p:cNvSpPr>
                    <a:spLocks/>
                  </p:cNvSpPr>
                  <p:nvPr/>
                </p:nvSpPr>
                <p:spPr bwMode="auto">
                  <a:xfrm>
                    <a:off x="2658" y="2961"/>
                    <a:ext cx="16" cy="16"/>
                  </a:xfrm>
                  <a:custGeom>
                    <a:avLst/>
                    <a:gdLst>
                      <a:gd name="T0" fmla="*/ 0 w 17"/>
                      <a:gd name="T1" fmla="*/ 8 h 17"/>
                      <a:gd name="T2" fmla="*/ 0 w 17"/>
                      <a:gd name="T3" fmla="*/ 2 h 17"/>
                      <a:gd name="T4" fmla="*/ 0 w 17"/>
                      <a:gd name="T5" fmla="*/ 0 h 17"/>
                      <a:gd name="T6" fmla="*/ 4 w 17"/>
                      <a:gd name="T7" fmla="*/ 0 h 17"/>
                      <a:gd name="T8" fmla="*/ 8 w 17"/>
                      <a:gd name="T9" fmla="*/ 0 h 17"/>
                      <a:gd name="T10" fmla="*/ 11 w 17"/>
                      <a:gd name="T11" fmla="*/ 5 h 17"/>
                      <a:gd name="T12" fmla="*/ 15 w 17"/>
                      <a:gd name="T13" fmla="*/ 9 h 17"/>
                      <a:gd name="T14" fmla="*/ 15 w 17"/>
                      <a:gd name="T15" fmla="*/ 12 h 17"/>
                      <a:gd name="T16" fmla="*/ 11 w 17"/>
                      <a:gd name="T17" fmla="*/ 12 h 17"/>
                      <a:gd name="T18" fmla="*/ 8 w 17"/>
                      <a:gd name="T19" fmla="*/ 15 h 17"/>
                      <a:gd name="T20" fmla="*/ 8 w 17"/>
                      <a:gd name="T21" fmla="*/ 12 h 17"/>
                      <a:gd name="T22" fmla="*/ 0 w 17"/>
                      <a:gd name="T23" fmla="*/ 8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7"/>
                      <a:gd name="T38" fmla="*/ 17 w 17"/>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7">
                        <a:moveTo>
                          <a:pt x="0" y="8"/>
                        </a:moveTo>
                        <a:lnTo>
                          <a:pt x="0" y="2"/>
                        </a:lnTo>
                        <a:lnTo>
                          <a:pt x="0" y="0"/>
                        </a:lnTo>
                        <a:lnTo>
                          <a:pt x="4" y="0"/>
                        </a:lnTo>
                        <a:lnTo>
                          <a:pt x="8" y="0"/>
                        </a:lnTo>
                        <a:lnTo>
                          <a:pt x="12" y="5"/>
                        </a:lnTo>
                        <a:lnTo>
                          <a:pt x="16" y="10"/>
                        </a:lnTo>
                        <a:lnTo>
                          <a:pt x="16" y="13"/>
                        </a:lnTo>
                        <a:lnTo>
                          <a:pt x="12" y="13"/>
                        </a:lnTo>
                        <a:lnTo>
                          <a:pt x="8" y="16"/>
                        </a:lnTo>
                        <a:lnTo>
                          <a:pt x="8" y="13"/>
                        </a:lnTo>
                        <a:lnTo>
                          <a:pt x="0" y="8"/>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2" name="Freeform 256">
                    <a:extLst>
                      <a:ext uri="{FF2B5EF4-FFF2-40B4-BE49-F238E27FC236}">
                        <a16:creationId xmlns:a16="http://schemas.microsoft.com/office/drawing/2014/main" id="{8C484FFC-AE61-ECDB-9CFF-5EA15EE91DA2}"/>
                      </a:ext>
                    </a:extLst>
                  </p:cNvPr>
                  <p:cNvSpPr>
                    <a:spLocks/>
                  </p:cNvSpPr>
                  <p:nvPr/>
                </p:nvSpPr>
                <p:spPr bwMode="auto">
                  <a:xfrm>
                    <a:off x="2668" y="2960"/>
                    <a:ext cx="16" cy="16"/>
                  </a:xfrm>
                  <a:custGeom>
                    <a:avLst/>
                    <a:gdLst>
                      <a:gd name="T0" fmla="*/ 8 w 17"/>
                      <a:gd name="T1" fmla="*/ 15 h 17"/>
                      <a:gd name="T2" fmla="*/ 12 w 17"/>
                      <a:gd name="T3" fmla="*/ 12 h 17"/>
                      <a:gd name="T4" fmla="*/ 13 w 17"/>
                      <a:gd name="T5" fmla="*/ 11 h 17"/>
                      <a:gd name="T6" fmla="*/ 15 w 17"/>
                      <a:gd name="T7" fmla="*/ 11 h 17"/>
                      <a:gd name="T8" fmla="*/ 15 w 17"/>
                      <a:gd name="T9" fmla="*/ 9 h 17"/>
                      <a:gd name="T10" fmla="*/ 15 w 17"/>
                      <a:gd name="T11" fmla="*/ 8 h 17"/>
                      <a:gd name="T12" fmla="*/ 12 w 17"/>
                      <a:gd name="T13" fmla="*/ 3 h 17"/>
                      <a:gd name="T14" fmla="*/ 11 w 17"/>
                      <a:gd name="T15" fmla="*/ 2 h 17"/>
                      <a:gd name="T16" fmla="*/ 8 w 17"/>
                      <a:gd name="T17" fmla="*/ 0 h 17"/>
                      <a:gd name="T18" fmla="*/ 7 w 17"/>
                      <a:gd name="T19" fmla="*/ 0 h 17"/>
                      <a:gd name="T20" fmla="*/ 6 w 17"/>
                      <a:gd name="T21" fmla="*/ 0 h 17"/>
                      <a:gd name="T22" fmla="*/ 4 w 17"/>
                      <a:gd name="T23" fmla="*/ 0 h 17"/>
                      <a:gd name="T24" fmla="*/ 1 w 17"/>
                      <a:gd name="T25" fmla="*/ 1 h 17"/>
                      <a:gd name="T26" fmla="*/ 1 w 17"/>
                      <a:gd name="T27" fmla="*/ 2 h 17"/>
                      <a:gd name="T28" fmla="*/ 0 w 17"/>
                      <a:gd name="T29" fmla="*/ 3 h 17"/>
                      <a:gd name="T30" fmla="*/ 0 w 17"/>
                      <a:gd name="T31" fmla="*/ 5 h 17"/>
                      <a:gd name="T32" fmla="*/ 0 w 17"/>
                      <a:gd name="T33" fmla="*/ 8 h 17"/>
                      <a:gd name="T34" fmla="*/ 1 w 17"/>
                      <a:gd name="T35" fmla="*/ 10 h 17"/>
                      <a:gd name="T36" fmla="*/ 3 w 17"/>
                      <a:gd name="T37" fmla="*/ 12 h 17"/>
                      <a:gd name="T38" fmla="*/ 6 w 17"/>
                      <a:gd name="T39" fmla="*/ 13 h 17"/>
                      <a:gd name="T40" fmla="*/ 8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10"/>
                        </a:lnTo>
                        <a:lnTo>
                          <a:pt x="16" y="8"/>
                        </a:lnTo>
                        <a:lnTo>
                          <a:pt x="13" y="3"/>
                        </a:lnTo>
                        <a:lnTo>
                          <a:pt x="12" y="2"/>
                        </a:lnTo>
                        <a:lnTo>
                          <a:pt x="9" y="0"/>
                        </a:lnTo>
                        <a:lnTo>
                          <a:pt x="7" y="0"/>
                        </a:lnTo>
                        <a:lnTo>
                          <a:pt x="6" y="0"/>
                        </a:lnTo>
                        <a:lnTo>
                          <a:pt x="4" y="0"/>
                        </a:lnTo>
                        <a:lnTo>
                          <a:pt x="1" y="1"/>
                        </a:lnTo>
                        <a:lnTo>
                          <a:pt x="1" y="2"/>
                        </a:lnTo>
                        <a:lnTo>
                          <a:pt x="0" y="3"/>
                        </a:lnTo>
                        <a:lnTo>
                          <a:pt x="0" y="5"/>
                        </a:lnTo>
                        <a:lnTo>
                          <a:pt x="0" y="8"/>
                        </a:lnTo>
                        <a:lnTo>
                          <a:pt x="1" y="11"/>
                        </a:lnTo>
                        <a:lnTo>
                          <a:pt x="3" y="13"/>
                        </a:lnTo>
                        <a:lnTo>
                          <a:pt x="6" y="14"/>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3" name="Freeform 257">
                    <a:extLst>
                      <a:ext uri="{FF2B5EF4-FFF2-40B4-BE49-F238E27FC236}">
                        <a16:creationId xmlns:a16="http://schemas.microsoft.com/office/drawing/2014/main" id="{67107F0C-D585-610A-2E64-2D20C8FA7761}"/>
                      </a:ext>
                    </a:extLst>
                  </p:cNvPr>
                  <p:cNvSpPr>
                    <a:spLocks/>
                  </p:cNvSpPr>
                  <p:nvPr/>
                </p:nvSpPr>
                <p:spPr bwMode="auto">
                  <a:xfrm>
                    <a:off x="2668" y="2961"/>
                    <a:ext cx="16" cy="16"/>
                  </a:xfrm>
                  <a:custGeom>
                    <a:avLst/>
                    <a:gdLst>
                      <a:gd name="T0" fmla="*/ 1 w 17"/>
                      <a:gd name="T1" fmla="*/ 10 h 17"/>
                      <a:gd name="T2" fmla="*/ 0 w 17"/>
                      <a:gd name="T3" fmla="*/ 7 h 17"/>
                      <a:gd name="T4" fmla="*/ 0 w 17"/>
                      <a:gd name="T5" fmla="*/ 4 h 17"/>
                      <a:gd name="T6" fmla="*/ 0 w 17"/>
                      <a:gd name="T7" fmla="*/ 2 h 17"/>
                      <a:gd name="T8" fmla="*/ 1 w 17"/>
                      <a:gd name="T9" fmla="*/ 1 h 17"/>
                      <a:gd name="T10" fmla="*/ 4 w 17"/>
                      <a:gd name="T11" fmla="*/ 0 h 17"/>
                      <a:gd name="T12" fmla="*/ 8 w 17"/>
                      <a:gd name="T13" fmla="*/ 1 h 17"/>
                      <a:gd name="T14" fmla="*/ 10 w 17"/>
                      <a:gd name="T15" fmla="*/ 2 h 17"/>
                      <a:gd name="T16" fmla="*/ 11 w 17"/>
                      <a:gd name="T17" fmla="*/ 6 h 17"/>
                      <a:gd name="T18" fmla="*/ 15 w 17"/>
                      <a:gd name="T19" fmla="*/ 8 h 17"/>
                      <a:gd name="T20" fmla="*/ 15 w 17"/>
                      <a:gd name="T21" fmla="*/ 10 h 17"/>
                      <a:gd name="T22" fmla="*/ 15 w 17"/>
                      <a:gd name="T23" fmla="*/ 13 h 17"/>
                      <a:gd name="T24" fmla="*/ 13 w 17"/>
                      <a:gd name="T25" fmla="*/ 13 h 17"/>
                      <a:gd name="T26" fmla="*/ 11 w 17"/>
                      <a:gd name="T27" fmla="*/ 15 h 17"/>
                      <a:gd name="T28" fmla="*/ 10 w 17"/>
                      <a:gd name="T29" fmla="*/ 15 h 17"/>
                      <a:gd name="T30" fmla="*/ 8 w 17"/>
                      <a:gd name="T31" fmla="*/ 13 h 17"/>
                      <a:gd name="T32" fmla="*/ 4 w 17"/>
                      <a:gd name="T33" fmla="*/ 12 h 17"/>
                      <a:gd name="T34" fmla="*/ 1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11"/>
                        </a:moveTo>
                        <a:lnTo>
                          <a:pt x="0" y="7"/>
                        </a:lnTo>
                        <a:lnTo>
                          <a:pt x="0" y="4"/>
                        </a:lnTo>
                        <a:lnTo>
                          <a:pt x="0" y="2"/>
                        </a:lnTo>
                        <a:lnTo>
                          <a:pt x="1" y="1"/>
                        </a:lnTo>
                        <a:lnTo>
                          <a:pt x="4" y="0"/>
                        </a:lnTo>
                        <a:lnTo>
                          <a:pt x="8" y="1"/>
                        </a:lnTo>
                        <a:lnTo>
                          <a:pt x="11" y="2"/>
                        </a:lnTo>
                        <a:lnTo>
                          <a:pt x="12" y="6"/>
                        </a:lnTo>
                        <a:lnTo>
                          <a:pt x="16" y="8"/>
                        </a:lnTo>
                        <a:lnTo>
                          <a:pt x="16" y="11"/>
                        </a:lnTo>
                        <a:lnTo>
                          <a:pt x="16" y="14"/>
                        </a:lnTo>
                        <a:lnTo>
                          <a:pt x="14" y="14"/>
                        </a:lnTo>
                        <a:lnTo>
                          <a:pt x="12" y="16"/>
                        </a:lnTo>
                        <a:lnTo>
                          <a:pt x="11" y="16"/>
                        </a:lnTo>
                        <a:lnTo>
                          <a:pt x="8" y="14"/>
                        </a:lnTo>
                        <a:lnTo>
                          <a:pt x="4"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4" name="Freeform 258">
                    <a:extLst>
                      <a:ext uri="{FF2B5EF4-FFF2-40B4-BE49-F238E27FC236}">
                        <a16:creationId xmlns:a16="http://schemas.microsoft.com/office/drawing/2014/main" id="{F4FA8036-AE22-C830-C68E-0DD558E361E7}"/>
                      </a:ext>
                    </a:extLst>
                  </p:cNvPr>
                  <p:cNvSpPr>
                    <a:spLocks/>
                  </p:cNvSpPr>
                  <p:nvPr/>
                </p:nvSpPr>
                <p:spPr bwMode="auto">
                  <a:xfrm>
                    <a:off x="2670" y="2963"/>
                    <a:ext cx="16" cy="16"/>
                  </a:xfrm>
                  <a:custGeom>
                    <a:avLst/>
                    <a:gdLst>
                      <a:gd name="T0" fmla="*/ 3 w 17"/>
                      <a:gd name="T1" fmla="*/ 10 h 17"/>
                      <a:gd name="T2" fmla="*/ 0 w 17"/>
                      <a:gd name="T3" fmla="*/ 6 h 17"/>
                      <a:gd name="T4" fmla="*/ 0 w 17"/>
                      <a:gd name="T5" fmla="*/ 2 h 17"/>
                      <a:gd name="T6" fmla="*/ 3 w 17"/>
                      <a:gd name="T7" fmla="*/ 2 h 17"/>
                      <a:gd name="T8" fmla="*/ 6 w 17"/>
                      <a:gd name="T9" fmla="*/ 0 h 17"/>
                      <a:gd name="T10" fmla="*/ 6 w 17"/>
                      <a:gd name="T11" fmla="*/ 2 h 17"/>
                      <a:gd name="T12" fmla="*/ 15 w 17"/>
                      <a:gd name="T13" fmla="*/ 6 h 17"/>
                      <a:gd name="T14" fmla="*/ 15 w 17"/>
                      <a:gd name="T15" fmla="*/ 8 h 17"/>
                      <a:gd name="T16" fmla="*/ 15 w 17"/>
                      <a:gd name="T17" fmla="*/ 12 h 17"/>
                      <a:gd name="T18" fmla="*/ 15 w 17"/>
                      <a:gd name="T19" fmla="*/ 15 h 17"/>
                      <a:gd name="T20" fmla="*/ 11 w 17"/>
                      <a:gd name="T21" fmla="*/ 15 h 17"/>
                      <a:gd name="T22" fmla="*/ 8 w 17"/>
                      <a:gd name="T23" fmla="*/ 15 h 17"/>
                      <a:gd name="T24" fmla="*/ 3 w 17"/>
                      <a:gd name="T25" fmla="*/ 1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11"/>
                        </a:moveTo>
                        <a:lnTo>
                          <a:pt x="0" y="6"/>
                        </a:lnTo>
                        <a:lnTo>
                          <a:pt x="0" y="2"/>
                        </a:lnTo>
                        <a:lnTo>
                          <a:pt x="3" y="2"/>
                        </a:lnTo>
                        <a:lnTo>
                          <a:pt x="6" y="0"/>
                        </a:lnTo>
                        <a:lnTo>
                          <a:pt x="6" y="2"/>
                        </a:lnTo>
                        <a:lnTo>
                          <a:pt x="16" y="6"/>
                        </a:lnTo>
                        <a:lnTo>
                          <a:pt x="16" y="9"/>
                        </a:lnTo>
                        <a:lnTo>
                          <a:pt x="16" y="13"/>
                        </a:lnTo>
                        <a:lnTo>
                          <a:pt x="16" y="16"/>
                        </a:lnTo>
                        <a:lnTo>
                          <a:pt x="12" y="16"/>
                        </a:lnTo>
                        <a:lnTo>
                          <a:pt x="9" y="16"/>
                        </a:lnTo>
                        <a:lnTo>
                          <a:pt x="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5" name="Freeform 259">
                    <a:extLst>
                      <a:ext uri="{FF2B5EF4-FFF2-40B4-BE49-F238E27FC236}">
                        <a16:creationId xmlns:a16="http://schemas.microsoft.com/office/drawing/2014/main" id="{C0AF8BEE-09BB-C589-D73A-5DDB77384A4D}"/>
                      </a:ext>
                    </a:extLst>
                  </p:cNvPr>
                  <p:cNvSpPr>
                    <a:spLocks/>
                  </p:cNvSpPr>
                  <p:nvPr/>
                </p:nvSpPr>
                <p:spPr bwMode="auto">
                  <a:xfrm>
                    <a:off x="2676" y="2965"/>
                    <a:ext cx="16" cy="17"/>
                  </a:xfrm>
                  <a:custGeom>
                    <a:avLst/>
                    <a:gdLst>
                      <a:gd name="T0" fmla="*/ 10 w 17"/>
                      <a:gd name="T1" fmla="*/ 16 h 17"/>
                      <a:gd name="T2" fmla="*/ 13 w 17"/>
                      <a:gd name="T3" fmla="*/ 13 h 17"/>
                      <a:gd name="T4" fmla="*/ 13 w 17"/>
                      <a:gd name="T5" fmla="*/ 12 h 17"/>
                      <a:gd name="T6" fmla="*/ 13 w 17"/>
                      <a:gd name="T7" fmla="*/ 11 h 17"/>
                      <a:gd name="T8" fmla="*/ 15 w 17"/>
                      <a:gd name="T9" fmla="*/ 10 h 17"/>
                      <a:gd name="T10" fmla="*/ 13 w 17"/>
                      <a:gd name="T11" fmla="*/ 6 h 17"/>
                      <a:gd name="T12" fmla="*/ 13 w 17"/>
                      <a:gd name="T13" fmla="*/ 3 h 17"/>
                      <a:gd name="T14" fmla="*/ 11 w 17"/>
                      <a:gd name="T15" fmla="*/ 1 h 17"/>
                      <a:gd name="T16" fmla="*/ 9 w 17"/>
                      <a:gd name="T17" fmla="*/ 0 h 17"/>
                      <a:gd name="T18" fmla="*/ 8 w 17"/>
                      <a:gd name="T19" fmla="*/ 0 h 17"/>
                      <a:gd name="T20" fmla="*/ 6 w 17"/>
                      <a:gd name="T21" fmla="*/ 0 h 17"/>
                      <a:gd name="T22" fmla="*/ 2 w 17"/>
                      <a:gd name="T23" fmla="*/ 1 h 17"/>
                      <a:gd name="T24" fmla="*/ 2 w 17"/>
                      <a:gd name="T25" fmla="*/ 2 h 17"/>
                      <a:gd name="T26" fmla="*/ 1 w 17"/>
                      <a:gd name="T27" fmla="*/ 3 h 17"/>
                      <a:gd name="T28" fmla="*/ 0 w 17"/>
                      <a:gd name="T29" fmla="*/ 5 h 17"/>
                      <a:gd name="T30" fmla="*/ 1 w 17"/>
                      <a:gd name="T31" fmla="*/ 8 h 17"/>
                      <a:gd name="T32" fmla="*/ 2 w 17"/>
                      <a:gd name="T33" fmla="*/ 10 h 17"/>
                      <a:gd name="T34" fmla="*/ 4 w 17"/>
                      <a:gd name="T35" fmla="*/ 13 h 17"/>
                      <a:gd name="T36" fmla="*/ 6 w 17"/>
                      <a:gd name="T37" fmla="*/ 14 h 17"/>
                      <a:gd name="T38" fmla="*/ 8 w 17"/>
                      <a:gd name="T39" fmla="*/ 16 h 17"/>
                      <a:gd name="T40" fmla="*/ 9 w 17"/>
                      <a:gd name="T41" fmla="*/ 16 h 17"/>
                      <a:gd name="T42" fmla="*/ 10 w 17"/>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1" y="16"/>
                        </a:moveTo>
                        <a:lnTo>
                          <a:pt x="14" y="13"/>
                        </a:lnTo>
                        <a:lnTo>
                          <a:pt x="14" y="12"/>
                        </a:lnTo>
                        <a:lnTo>
                          <a:pt x="14" y="11"/>
                        </a:lnTo>
                        <a:lnTo>
                          <a:pt x="16" y="10"/>
                        </a:lnTo>
                        <a:lnTo>
                          <a:pt x="14" y="6"/>
                        </a:lnTo>
                        <a:lnTo>
                          <a:pt x="14" y="3"/>
                        </a:lnTo>
                        <a:lnTo>
                          <a:pt x="12" y="1"/>
                        </a:lnTo>
                        <a:lnTo>
                          <a:pt x="10" y="0"/>
                        </a:lnTo>
                        <a:lnTo>
                          <a:pt x="8" y="0"/>
                        </a:lnTo>
                        <a:lnTo>
                          <a:pt x="6" y="0"/>
                        </a:lnTo>
                        <a:lnTo>
                          <a:pt x="2" y="1"/>
                        </a:lnTo>
                        <a:lnTo>
                          <a:pt x="2" y="2"/>
                        </a:lnTo>
                        <a:lnTo>
                          <a:pt x="1" y="3"/>
                        </a:lnTo>
                        <a:lnTo>
                          <a:pt x="0" y="5"/>
                        </a:lnTo>
                        <a:lnTo>
                          <a:pt x="1" y="8"/>
                        </a:lnTo>
                        <a:lnTo>
                          <a:pt x="2" y="10"/>
                        </a:lnTo>
                        <a:lnTo>
                          <a:pt x="4" y="13"/>
                        </a:lnTo>
                        <a:lnTo>
                          <a:pt x="6" y="14"/>
                        </a:lnTo>
                        <a:lnTo>
                          <a:pt x="9" y="16"/>
                        </a:lnTo>
                        <a:lnTo>
                          <a:pt x="10" y="16"/>
                        </a:lnTo>
                        <a:lnTo>
                          <a:pt x="11"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6" name="Freeform 260">
                    <a:extLst>
                      <a:ext uri="{FF2B5EF4-FFF2-40B4-BE49-F238E27FC236}">
                        <a16:creationId xmlns:a16="http://schemas.microsoft.com/office/drawing/2014/main" id="{98F00BC6-04BE-2EC8-1B60-DB909ACDB44A}"/>
                      </a:ext>
                    </a:extLst>
                  </p:cNvPr>
                  <p:cNvSpPr>
                    <a:spLocks/>
                  </p:cNvSpPr>
                  <p:nvPr/>
                </p:nvSpPr>
                <p:spPr bwMode="auto">
                  <a:xfrm>
                    <a:off x="2676" y="2966"/>
                    <a:ext cx="16" cy="17"/>
                  </a:xfrm>
                  <a:custGeom>
                    <a:avLst/>
                    <a:gdLst>
                      <a:gd name="T0" fmla="*/ 2 w 17"/>
                      <a:gd name="T1" fmla="*/ 9 h 17"/>
                      <a:gd name="T2" fmla="*/ 1 w 17"/>
                      <a:gd name="T3" fmla="*/ 7 h 17"/>
                      <a:gd name="T4" fmla="*/ 0 w 17"/>
                      <a:gd name="T5" fmla="*/ 4 h 17"/>
                      <a:gd name="T6" fmla="*/ 1 w 17"/>
                      <a:gd name="T7" fmla="*/ 2 h 17"/>
                      <a:gd name="T8" fmla="*/ 2 w 17"/>
                      <a:gd name="T9" fmla="*/ 1 h 17"/>
                      <a:gd name="T10" fmla="*/ 2 w 17"/>
                      <a:gd name="T11" fmla="*/ 0 h 17"/>
                      <a:gd name="T12" fmla="*/ 5 w 17"/>
                      <a:gd name="T13" fmla="*/ 0 h 17"/>
                      <a:gd name="T14" fmla="*/ 8 w 17"/>
                      <a:gd name="T15" fmla="*/ 1 h 17"/>
                      <a:gd name="T16" fmla="*/ 9 w 17"/>
                      <a:gd name="T17" fmla="*/ 2 h 17"/>
                      <a:gd name="T18" fmla="*/ 13 w 17"/>
                      <a:gd name="T19" fmla="*/ 6 h 17"/>
                      <a:gd name="T20" fmla="*/ 13 w 17"/>
                      <a:gd name="T21" fmla="*/ 8 h 17"/>
                      <a:gd name="T22" fmla="*/ 15 w 17"/>
                      <a:gd name="T23" fmla="*/ 11 h 17"/>
                      <a:gd name="T24" fmla="*/ 13 w 17"/>
                      <a:gd name="T25" fmla="*/ 14 h 17"/>
                      <a:gd name="T26" fmla="*/ 13 w 17"/>
                      <a:gd name="T27" fmla="*/ 16 h 17"/>
                      <a:gd name="T28" fmla="*/ 10 w 17"/>
                      <a:gd name="T29" fmla="*/ 16 h 17"/>
                      <a:gd name="T30" fmla="*/ 8 w 17"/>
                      <a:gd name="T31" fmla="*/ 14 h 17"/>
                      <a:gd name="T32" fmla="*/ 5 w 17"/>
                      <a:gd name="T33" fmla="*/ 13 h 17"/>
                      <a:gd name="T34" fmla="*/ 2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2" y="9"/>
                        </a:moveTo>
                        <a:lnTo>
                          <a:pt x="1" y="7"/>
                        </a:lnTo>
                        <a:lnTo>
                          <a:pt x="0" y="4"/>
                        </a:lnTo>
                        <a:lnTo>
                          <a:pt x="1" y="2"/>
                        </a:lnTo>
                        <a:lnTo>
                          <a:pt x="2" y="1"/>
                        </a:lnTo>
                        <a:lnTo>
                          <a:pt x="2" y="0"/>
                        </a:lnTo>
                        <a:lnTo>
                          <a:pt x="5" y="0"/>
                        </a:lnTo>
                        <a:lnTo>
                          <a:pt x="8" y="1"/>
                        </a:lnTo>
                        <a:lnTo>
                          <a:pt x="10" y="2"/>
                        </a:lnTo>
                        <a:lnTo>
                          <a:pt x="14" y="6"/>
                        </a:lnTo>
                        <a:lnTo>
                          <a:pt x="14" y="8"/>
                        </a:lnTo>
                        <a:lnTo>
                          <a:pt x="16" y="11"/>
                        </a:lnTo>
                        <a:lnTo>
                          <a:pt x="14" y="14"/>
                        </a:lnTo>
                        <a:lnTo>
                          <a:pt x="14" y="16"/>
                        </a:lnTo>
                        <a:lnTo>
                          <a:pt x="11" y="16"/>
                        </a:lnTo>
                        <a:lnTo>
                          <a:pt x="8" y="14"/>
                        </a:lnTo>
                        <a:lnTo>
                          <a:pt x="5" y="13"/>
                        </a:lnTo>
                        <a:lnTo>
                          <a:pt x="2"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7" name="Freeform 261">
                    <a:extLst>
                      <a:ext uri="{FF2B5EF4-FFF2-40B4-BE49-F238E27FC236}">
                        <a16:creationId xmlns:a16="http://schemas.microsoft.com/office/drawing/2014/main" id="{11B840AB-2111-0100-DE7C-50EB5CCBDF53}"/>
                      </a:ext>
                    </a:extLst>
                  </p:cNvPr>
                  <p:cNvSpPr>
                    <a:spLocks/>
                  </p:cNvSpPr>
                  <p:nvPr/>
                </p:nvSpPr>
                <p:spPr bwMode="auto">
                  <a:xfrm>
                    <a:off x="2679" y="2967"/>
                    <a:ext cx="16" cy="17"/>
                  </a:xfrm>
                  <a:custGeom>
                    <a:avLst/>
                    <a:gdLst>
                      <a:gd name="T0" fmla="*/ 3 w 17"/>
                      <a:gd name="T1" fmla="*/ 11 h 17"/>
                      <a:gd name="T2" fmla="*/ 0 w 17"/>
                      <a:gd name="T3" fmla="*/ 6 h 17"/>
                      <a:gd name="T4" fmla="*/ 0 w 17"/>
                      <a:gd name="T5" fmla="*/ 4 h 17"/>
                      <a:gd name="T6" fmla="*/ 0 w 17"/>
                      <a:gd name="T7" fmla="*/ 2 h 17"/>
                      <a:gd name="T8" fmla="*/ 3 w 17"/>
                      <a:gd name="T9" fmla="*/ 2 h 17"/>
                      <a:gd name="T10" fmla="*/ 6 w 17"/>
                      <a:gd name="T11" fmla="*/ 0 h 17"/>
                      <a:gd name="T12" fmla="*/ 8 w 17"/>
                      <a:gd name="T13" fmla="*/ 2 h 17"/>
                      <a:gd name="T14" fmla="*/ 11 w 17"/>
                      <a:gd name="T15" fmla="*/ 4 h 17"/>
                      <a:gd name="T16" fmla="*/ 15 w 17"/>
                      <a:gd name="T17" fmla="*/ 9 h 17"/>
                      <a:gd name="T18" fmla="*/ 15 w 17"/>
                      <a:gd name="T19" fmla="*/ 11 h 17"/>
                      <a:gd name="T20" fmla="*/ 15 w 17"/>
                      <a:gd name="T21" fmla="*/ 13 h 17"/>
                      <a:gd name="T22" fmla="*/ 11 w 17"/>
                      <a:gd name="T23" fmla="*/ 16 h 17"/>
                      <a:gd name="T24" fmla="*/ 8 w 17"/>
                      <a:gd name="T25" fmla="*/ 16 h 17"/>
                      <a:gd name="T26" fmla="*/ 3 w 17"/>
                      <a:gd name="T27" fmla="*/ 11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3" y="11"/>
                        </a:moveTo>
                        <a:lnTo>
                          <a:pt x="0" y="6"/>
                        </a:lnTo>
                        <a:lnTo>
                          <a:pt x="0" y="4"/>
                        </a:lnTo>
                        <a:lnTo>
                          <a:pt x="0" y="2"/>
                        </a:lnTo>
                        <a:lnTo>
                          <a:pt x="3" y="2"/>
                        </a:lnTo>
                        <a:lnTo>
                          <a:pt x="6" y="0"/>
                        </a:lnTo>
                        <a:lnTo>
                          <a:pt x="9" y="2"/>
                        </a:lnTo>
                        <a:lnTo>
                          <a:pt x="12" y="4"/>
                        </a:lnTo>
                        <a:lnTo>
                          <a:pt x="16" y="9"/>
                        </a:lnTo>
                        <a:lnTo>
                          <a:pt x="16" y="11"/>
                        </a:lnTo>
                        <a:lnTo>
                          <a:pt x="16" y="13"/>
                        </a:lnTo>
                        <a:lnTo>
                          <a:pt x="12" y="16"/>
                        </a:lnTo>
                        <a:lnTo>
                          <a:pt x="9" y="16"/>
                        </a:lnTo>
                        <a:lnTo>
                          <a:pt x="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8" name="Freeform 262">
                    <a:extLst>
                      <a:ext uri="{FF2B5EF4-FFF2-40B4-BE49-F238E27FC236}">
                        <a16:creationId xmlns:a16="http://schemas.microsoft.com/office/drawing/2014/main" id="{DD31F72F-B00D-3AEF-4977-F564EBBD01C3}"/>
                      </a:ext>
                    </a:extLst>
                  </p:cNvPr>
                  <p:cNvSpPr>
                    <a:spLocks/>
                  </p:cNvSpPr>
                  <p:nvPr/>
                </p:nvSpPr>
                <p:spPr bwMode="auto">
                  <a:xfrm>
                    <a:off x="2664" y="2963"/>
                    <a:ext cx="15" cy="16"/>
                  </a:xfrm>
                  <a:custGeom>
                    <a:avLst/>
                    <a:gdLst>
                      <a:gd name="T0" fmla="*/ 10 w 17"/>
                      <a:gd name="T1" fmla="*/ 15 h 17"/>
                      <a:gd name="T2" fmla="*/ 12 w 17"/>
                      <a:gd name="T3" fmla="*/ 12 h 17"/>
                      <a:gd name="T4" fmla="*/ 14 w 17"/>
                      <a:gd name="T5" fmla="*/ 12 h 17"/>
                      <a:gd name="T6" fmla="*/ 14 w 17"/>
                      <a:gd name="T7" fmla="*/ 11 h 17"/>
                      <a:gd name="T8" fmla="*/ 14 w 17"/>
                      <a:gd name="T9" fmla="*/ 9 h 17"/>
                      <a:gd name="T10" fmla="*/ 14 w 17"/>
                      <a:gd name="T11" fmla="*/ 8 h 17"/>
                      <a:gd name="T12" fmla="*/ 12 w 17"/>
                      <a:gd name="T13" fmla="*/ 4 h 17"/>
                      <a:gd name="T14" fmla="*/ 11 w 17"/>
                      <a:gd name="T15" fmla="*/ 2 h 17"/>
                      <a:gd name="T16" fmla="*/ 10 w 17"/>
                      <a:gd name="T17" fmla="*/ 0 h 17"/>
                      <a:gd name="T18" fmla="*/ 7 w 17"/>
                      <a:gd name="T19" fmla="*/ 0 h 17"/>
                      <a:gd name="T20" fmla="*/ 6 w 17"/>
                      <a:gd name="T21" fmla="*/ 0 h 17"/>
                      <a:gd name="T22" fmla="*/ 5 w 17"/>
                      <a:gd name="T23" fmla="*/ 0 h 17"/>
                      <a:gd name="T24" fmla="*/ 2 w 17"/>
                      <a:gd name="T25" fmla="*/ 2 h 17"/>
                      <a:gd name="T26" fmla="*/ 1 w 17"/>
                      <a:gd name="T27" fmla="*/ 2 h 17"/>
                      <a:gd name="T28" fmla="*/ 0 w 17"/>
                      <a:gd name="T29" fmla="*/ 3 h 17"/>
                      <a:gd name="T30" fmla="*/ 0 w 17"/>
                      <a:gd name="T31" fmla="*/ 5 h 17"/>
                      <a:gd name="T32" fmla="*/ 0 w 17"/>
                      <a:gd name="T33" fmla="*/ 8 h 17"/>
                      <a:gd name="T34" fmla="*/ 2 w 17"/>
                      <a:gd name="T35" fmla="*/ 10 h 17"/>
                      <a:gd name="T36" fmla="*/ 4 w 17"/>
                      <a:gd name="T37" fmla="*/ 12 h 17"/>
                      <a:gd name="T38" fmla="*/ 6 w 17"/>
                      <a:gd name="T39" fmla="*/ 13 h 17"/>
                      <a:gd name="T40" fmla="*/ 7 w 17"/>
                      <a:gd name="T41" fmla="*/ 15 h 17"/>
                      <a:gd name="T42" fmla="*/ 8 w 17"/>
                      <a:gd name="T43" fmla="*/ 15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1" y="16"/>
                        </a:moveTo>
                        <a:lnTo>
                          <a:pt x="14" y="13"/>
                        </a:lnTo>
                        <a:lnTo>
                          <a:pt x="16" y="13"/>
                        </a:lnTo>
                        <a:lnTo>
                          <a:pt x="16" y="12"/>
                        </a:lnTo>
                        <a:lnTo>
                          <a:pt x="16" y="10"/>
                        </a:lnTo>
                        <a:lnTo>
                          <a:pt x="16" y="8"/>
                        </a:lnTo>
                        <a:lnTo>
                          <a:pt x="14" y="4"/>
                        </a:lnTo>
                        <a:lnTo>
                          <a:pt x="12" y="2"/>
                        </a:lnTo>
                        <a:lnTo>
                          <a:pt x="11" y="0"/>
                        </a:lnTo>
                        <a:lnTo>
                          <a:pt x="8" y="0"/>
                        </a:lnTo>
                        <a:lnTo>
                          <a:pt x="7" y="0"/>
                        </a:lnTo>
                        <a:lnTo>
                          <a:pt x="6" y="0"/>
                        </a:lnTo>
                        <a:lnTo>
                          <a:pt x="2" y="2"/>
                        </a:lnTo>
                        <a:lnTo>
                          <a:pt x="1" y="2"/>
                        </a:lnTo>
                        <a:lnTo>
                          <a:pt x="0" y="3"/>
                        </a:lnTo>
                        <a:lnTo>
                          <a:pt x="0" y="5"/>
                        </a:lnTo>
                        <a:lnTo>
                          <a:pt x="0" y="8"/>
                        </a:lnTo>
                        <a:lnTo>
                          <a:pt x="2" y="11"/>
                        </a:lnTo>
                        <a:lnTo>
                          <a:pt x="4" y="13"/>
                        </a:lnTo>
                        <a:lnTo>
                          <a:pt x="7" y="14"/>
                        </a:lnTo>
                        <a:lnTo>
                          <a:pt x="8" y="16"/>
                        </a:lnTo>
                        <a:lnTo>
                          <a:pt x="9" y="16"/>
                        </a:lnTo>
                        <a:lnTo>
                          <a:pt x="11"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9" name="Freeform 263">
                    <a:extLst>
                      <a:ext uri="{FF2B5EF4-FFF2-40B4-BE49-F238E27FC236}">
                        <a16:creationId xmlns:a16="http://schemas.microsoft.com/office/drawing/2014/main" id="{E91373D3-C7A2-B755-B434-A24D86380618}"/>
                      </a:ext>
                    </a:extLst>
                  </p:cNvPr>
                  <p:cNvSpPr>
                    <a:spLocks/>
                  </p:cNvSpPr>
                  <p:nvPr/>
                </p:nvSpPr>
                <p:spPr bwMode="auto">
                  <a:xfrm>
                    <a:off x="2664" y="2963"/>
                    <a:ext cx="15" cy="16"/>
                  </a:xfrm>
                  <a:custGeom>
                    <a:avLst/>
                    <a:gdLst>
                      <a:gd name="T0" fmla="*/ 3 w 17"/>
                      <a:gd name="T1" fmla="*/ 10 h 17"/>
                      <a:gd name="T2" fmla="*/ 0 w 17"/>
                      <a:gd name="T3" fmla="*/ 7 h 17"/>
                      <a:gd name="T4" fmla="*/ 0 w 17"/>
                      <a:gd name="T5" fmla="*/ 4 h 17"/>
                      <a:gd name="T6" fmla="*/ 0 w 17"/>
                      <a:gd name="T7" fmla="*/ 2 h 17"/>
                      <a:gd name="T8" fmla="*/ 1 w 17"/>
                      <a:gd name="T9" fmla="*/ 1 h 17"/>
                      <a:gd name="T10" fmla="*/ 3 w 17"/>
                      <a:gd name="T11" fmla="*/ 1 h 17"/>
                      <a:gd name="T12" fmla="*/ 5 w 17"/>
                      <a:gd name="T13" fmla="*/ 0 h 17"/>
                      <a:gd name="T14" fmla="*/ 8 w 17"/>
                      <a:gd name="T15" fmla="*/ 1 h 17"/>
                      <a:gd name="T16" fmla="*/ 10 w 17"/>
                      <a:gd name="T17" fmla="*/ 3 h 17"/>
                      <a:gd name="T18" fmla="*/ 12 w 17"/>
                      <a:gd name="T19" fmla="*/ 6 h 17"/>
                      <a:gd name="T20" fmla="*/ 14 w 17"/>
                      <a:gd name="T21" fmla="*/ 8 h 17"/>
                      <a:gd name="T22" fmla="*/ 14 w 17"/>
                      <a:gd name="T23" fmla="*/ 10 h 17"/>
                      <a:gd name="T24" fmla="*/ 14 w 17"/>
                      <a:gd name="T25" fmla="*/ 13 h 17"/>
                      <a:gd name="T26" fmla="*/ 12 w 17"/>
                      <a:gd name="T27" fmla="*/ 15 h 17"/>
                      <a:gd name="T28" fmla="*/ 10 w 17"/>
                      <a:gd name="T29" fmla="*/ 15 h 17"/>
                      <a:gd name="T30" fmla="*/ 8 w 17"/>
                      <a:gd name="T31" fmla="*/ 13 h 17"/>
                      <a:gd name="T32" fmla="*/ 5 w 17"/>
                      <a:gd name="T33" fmla="*/ 12 h 17"/>
                      <a:gd name="T34" fmla="*/ 3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3" y="11"/>
                        </a:moveTo>
                        <a:lnTo>
                          <a:pt x="0" y="7"/>
                        </a:lnTo>
                        <a:lnTo>
                          <a:pt x="0" y="4"/>
                        </a:lnTo>
                        <a:lnTo>
                          <a:pt x="0" y="2"/>
                        </a:lnTo>
                        <a:lnTo>
                          <a:pt x="1" y="1"/>
                        </a:lnTo>
                        <a:lnTo>
                          <a:pt x="3" y="1"/>
                        </a:lnTo>
                        <a:lnTo>
                          <a:pt x="6" y="0"/>
                        </a:lnTo>
                        <a:lnTo>
                          <a:pt x="9" y="1"/>
                        </a:lnTo>
                        <a:lnTo>
                          <a:pt x="11" y="3"/>
                        </a:lnTo>
                        <a:lnTo>
                          <a:pt x="14" y="6"/>
                        </a:lnTo>
                        <a:lnTo>
                          <a:pt x="16" y="8"/>
                        </a:lnTo>
                        <a:lnTo>
                          <a:pt x="16" y="11"/>
                        </a:lnTo>
                        <a:lnTo>
                          <a:pt x="16" y="14"/>
                        </a:lnTo>
                        <a:lnTo>
                          <a:pt x="14" y="16"/>
                        </a:lnTo>
                        <a:lnTo>
                          <a:pt x="11" y="16"/>
                        </a:lnTo>
                        <a:lnTo>
                          <a:pt x="9" y="14"/>
                        </a:lnTo>
                        <a:lnTo>
                          <a:pt x="6"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0" name="Freeform 264">
                    <a:extLst>
                      <a:ext uri="{FF2B5EF4-FFF2-40B4-BE49-F238E27FC236}">
                        <a16:creationId xmlns:a16="http://schemas.microsoft.com/office/drawing/2014/main" id="{E05A8660-DB87-BA1C-B323-F49CC2A751C2}"/>
                      </a:ext>
                    </a:extLst>
                  </p:cNvPr>
                  <p:cNvSpPr>
                    <a:spLocks/>
                  </p:cNvSpPr>
                  <p:nvPr/>
                </p:nvSpPr>
                <p:spPr bwMode="auto">
                  <a:xfrm>
                    <a:off x="2673" y="2967"/>
                    <a:ext cx="15" cy="17"/>
                  </a:xfrm>
                  <a:custGeom>
                    <a:avLst/>
                    <a:gdLst>
                      <a:gd name="T0" fmla="*/ 9 w 17"/>
                      <a:gd name="T1" fmla="*/ 16 h 17"/>
                      <a:gd name="T2" fmla="*/ 11 w 17"/>
                      <a:gd name="T3" fmla="*/ 13 h 17"/>
                      <a:gd name="T4" fmla="*/ 12 w 17"/>
                      <a:gd name="T5" fmla="*/ 12 h 17"/>
                      <a:gd name="T6" fmla="*/ 14 w 17"/>
                      <a:gd name="T7" fmla="*/ 10 h 17"/>
                      <a:gd name="T8" fmla="*/ 12 w 17"/>
                      <a:gd name="T9" fmla="*/ 6 h 17"/>
                      <a:gd name="T10" fmla="*/ 11 w 17"/>
                      <a:gd name="T11" fmla="*/ 3 h 17"/>
                      <a:gd name="T12" fmla="*/ 11 w 17"/>
                      <a:gd name="T13" fmla="*/ 2 h 17"/>
                      <a:gd name="T14" fmla="*/ 8 w 17"/>
                      <a:gd name="T15" fmla="*/ 0 h 17"/>
                      <a:gd name="T16" fmla="*/ 7 w 17"/>
                      <a:gd name="T17" fmla="*/ 0 h 17"/>
                      <a:gd name="T18" fmla="*/ 5 w 17"/>
                      <a:gd name="T19" fmla="*/ 0 h 17"/>
                      <a:gd name="T20" fmla="*/ 4 w 17"/>
                      <a:gd name="T21" fmla="*/ 0 h 17"/>
                      <a:gd name="T22" fmla="*/ 1 w 17"/>
                      <a:gd name="T23" fmla="*/ 1 h 17"/>
                      <a:gd name="T24" fmla="*/ 1 w 17"/>
                      <a:gd name="T25" fmla="*/ 2 h 17"/>
                      <a:gd name="T26" fmla="*/ 1 w 17"/>
                      <a:gd name="T27" fmla="*/ 3 h 17"/>
                      <a:gd name="T28" fmla="*/ 0 w 17"/>
                      <a:gd name="T29" fmla="*/ 5 h 17"/>
                      <a:gd name="T30" fmla="*/ 1 w 17"/>
                      <a:gd name="T31" fmla="*/ 8 h 17"/>
                      <a:gd name="T32" fmla="*/ 1 w 17"/>
                      <a:gd name="T33" fmla="*/ 11 h 17"/>
                      <a:gd name="T34" fmla="*/ 4 w 17"/>
                      <a:gd name="T35" fmla="*/ 13 h 17"/>
                      <a:gd name="T36" fmla="*/ 4 w 17"/>
                      <a:gd name="T37" fmla="*/ 14 h 17"/>
                      <a:gd name="T38" fmla="*/ 7 w 17"/>
                      <a:gd name="T39" fmla="*/ 16 h 17"/>
                      <a:gd name="T40" fmla="*/ 8 w 17"/>
                      <a:gd name="T41" fmla="*/ 16 h 17"/>
                      <a:gd name="T42" fmla="*/ 9 w 17"/>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0" y="16"/>
                        </a:moveTo>
                        <a:lnTo>
                          <a:pt x="13" y="13"/>
                        </a:lnTo>
                        <a:lnTo>
                          <a:pt x="14" y="12"/>
                        </a:lnTo>
                        <a:lnTo>
                          <a:pt x="16" y="10"/>
                        </a:lnTo>
                        <a:lnTo>
                          <a:pt x="14" y="6"/>
                        </a:lnTo>
                        <a:lnTo>
                          <a:pt x="13" y="3"/>
                        </a:lnTo>
                        <a:lnTo>
                          <a:pt x="12" y="2"/>
                        </a:lnTo>
                        <a:lnTo>
                          <a:pt x="9" y="0"/>
                        </a:lnTo>
                        <a:lnTo>
                          <a:pt x="8" y="0"/>
                        </a:lnTo>
                        <a:lnTo>
                          <a:pt x="6" y="0"/>
                        </a:lnTo>
                        <a:lnTo>
                          <a:pt x="5" y="0"/>
                        </a:lnTo>
                        <a:lnTo>
                          <a:pt x="1" y="1"/>
                        </a:lnTo>
                        <a:lnTo>
                          <a:pt x="1" y="2"/>
                        </a:lnTo>
                        <a:lnTo>
                          <a:pt x="1" y="3"/>
                        </a:lnTo>
                        <a:lnTo>
                          <a:pt x="0" y="5"/>
                        </a:lnTo>
                        <a:lnTo>
                          <a:pt x="1" y="8"/>
                        </a:lnTo>
                        <a:lnTo>
                          <a:pt x="1" y="11"/>
                        </a:lnTo>
                        <a:lnTo>
                          <a:pt x="4" y="13"/>
                        </a:lnTo>
                        <a:lnTo>
                          <a:pt x="5" y="14"/>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1" name="Freeform 265">
                    <a:extLst>
                      <a:ext uri="{FF2B5EF4-FFF2-40B4-BE49-F238E27FC236}">
                        <a16:creationId xmlns:a16="http://schemas.microsoft.com/office/drawing/2014/main" id="{AFFE4D70-59B8-F887-975A-ABE443C9DF36}"/>
                      </a:ext>
                    </a:extLst>
                  </p:cNvPr>
                  <p:cNvSpPr>
                    <a:spLocks/>
                  </p:cNvSpPr>
                  <p:nvPr/>
                </p:nvSpPr>
                <p:spPr bwMode="auto">
                  <a:xfrm>
                    <a:off x="2673" y="2967"/>
                    <a:ext cx="15" cy="17"/>
                  </a:xfrm>
                  <a:custGeom>
                    <a:avLst/>
                    <a:gdLst>
                      <a:gd name="T0" fmla="*/ 1 w 17"/>
                      <a:gd name="T1" fmla="*/ 11 h 17"/>
                      <a:gd name="T2" fmla="*/ 1 w 17"/>
                      <a:gd name="T3" fmla="*/ 7 h 17"/>
                      <a:gd name="T4" fmla="*/ 0 w 17"/>
                      <a:gd name="T5" fmla="*/ 4 h 17"/>
                      <a:gd name="T6" fmla="*/ 1 w 17"/>
                      <a:gd name="T7" fmla="*/ 2 h 17"/>
                      <a:gd name="T8" fmla="*/ 1 w 17"/>
                      <a:gd name="T9" fmla="*/ 1 h 17"/>
                      <a:gd name="T10" fmla="*/ 4 w 17"/>
                      <a:gd name="T11" fmla="*/ 0 h 17"/>
                      <a:gd name="T12" fmla="*/ 6 w 17"/>
                      <a:gd name="T13" fmla="*/ 1 h 17"/>
                      <a:gd name="T14" fmla="*/ 9 w 17"/>
                      <a:gd name="T15" fmla="*/ 2 h 17"/>
                      <a:gd name="T16" fmla="*/ 11 w 17"/>
                      <a:gd name="T17" fmla="*/ 6 h 17"/>
                      <a:gd name="T18" fmla="*/ 12 w 17"/>
                      <a:gd name="T19" fmla="*/ 8 h 17"/>
                      <a:gd name="T20" fmla="*/ 14 w 17"/>
                      <a:gd name="T21" fmla="*/ 11 h 17"/>
                      <a:gd name="T22" fmla="*/ 12 w 17"/>
                      <a:gd name="T23" fmla="*/ 14 h 17"/>
                      <a:gd name="T24" fmla="*/ 11 w 17"/>
                      <a:gd name="T25" fmla="*/ 14 h 17"/>
                      <a:gd name="T26" fmla="*/ 11 w 17"/>
                      <a:gd name="T27" fmla="*/ 16 h 17"/>
                      <a:gd name="T28" fmla="*/ 9 w 17"/>
                      <a:gd name="T29" fmla="*/ 16 h 17"/>
                      <a:gd name="T30" fmla="*/ 6 w 17"/>
                      <a:gd name="T31" fmla="*/ 14 h 17"/>
                      <a:gd name="T32" fmla="*/ 4 w 17"/>
                      <a:gd name="T33" fmla="*/ 13 h 17"/>
                      <a:gd name="T34" fmla="*/ 1 w 17"/>
                      <a:gd name="T35" fmla="*/ 11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11"/>
                        </a:moveTo>
                        <a:lnTo>
                          <a:pt x="1" y="7"/>
                        </a:lnTo>
                        <a:lnTo>
                          <a:pt x="0" y="4"/>
                        </a:lnTo>
                        <a:lnTo>
                          <a:pt x="1" y="2"/>
                        </a:lnTo>
                        <a:lnTo>
                          <a:pt x="1" y="1"/>
                        </a:lnTo>
                        <a:lnTo>
                          <a:pt x="5" y="0"/>
                        </a:lnTo>
                        <a:lnTo>
                          <a:pt x="7" y="1"/>
                        </a:lnTo>
                        <a:lnTo>
                          <a:pt x="10" y="2"/>
                        </a:lnTo>
                        <a:lnTo>
                          <a:pt x="13" y="6"/>
                        </a:lnTo>
                        <a:lnTo>
                          <a:pt x="14" y="8"/>
                        </a:lnTo>
                        <a:lnTo>
                          <a:pt x="16" y="11"/>
                        </a:lnTo>
                        <a:lnTo>
                          <a:pt x="14" y="14"/>
                        </a:lnTo>
                        <a:lnTo>
                          <a:pt x="13" y="14"/>
                        </a:lnTo>
                        <a:lnTo>
                          <a:pt x="13" y="16"/>
                        </a:lnTo>
                        <a:lnTo>
                          <a:pt x="10" y="16"/>
                        </a:lnTo>
                        <a:lnTo>
                          <a:pt x="7" y="14"/>
                        </a:lnTo>
                        <a:lnTo>
                          <a:pt x="5"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2" name="Freeform 266">
                    <a:extLst>
                      <a:ext uri="{FF2B5EF4-FFF2-40B4-BE49-F238E27FC236}">
                        <a16:creationId xmlns:a16="http://schemas.microsoft.com/office/drawing/2014/main" id="{2C4D0737-5FD3-2C89-6674-415F4605EE3D}"/>
                      </a:ext>
                    </a:extLst>
                  </p:cNvPr>
                  <p:cNvSpPr>
                    <a:spLocks/>
                  </p:cNvSpPr>
                  <p:nvPr/>
                </p:nvSpPr>
                <p:spPr bwMode="auto">
                  <a:xfrm>
                    <a:off x="2707" y="2986"/>
                    <a:ext cx="15" cy="17"/>
                  </a:xfrm>
                  <a:custGeom>
                    <a:avLst/>
                    <a:gdLst>
                      <a:gd name="T0" fmla="*/ 1 w 17"/>
                      <a:gd name="T1" fmla="*/ 9 h 17"/>
                      <a:gd name="T2" fmla="*/ 1 w 17"/>
                      <a:gd name="T3" fmla="*/ 6 h 17"/>
                      <a:gd name="T4" fmla="*/ 0 w 17"/>
                      <a:gd name="T5" fmla="*/ 3 h 17"/>
                      <a:gd name="T6" fmla="*/ 1 w 17"/>
                      <a:gd name="T7" fmla="*/ 1 h 17"/>
                      <a:gd name="T8" fmla="*/ 1 w 17"/>
                      <a:gd name="T9" fmla="*/ 0 h 17"/>
                      <a:gd name="T10" fmla="*/ 4 w 17"/>
                      <a:gd name="T11" fmla="*/ 0 h 17"/>
                      <a:gd name="T12" fmla="*/ 7 w 17"/>
                      <a:gd name="T13" fmla="*/ 0 h 17"/>
                      <a:gd name="T14" fmla="*/ 10 w 17"/>
                      <a:gd name="T15" fmla="*/ 1 h 17"/>
                      <a:gd name="T16" fmla="*/ 11 w 17"/>
                      <a:gd name="T17" fmla="*/ 4 h 17"/>
                      <a:gd name="T18" fmla="*/ 14 w 17"/>
                      <a:gd name="T19" fmla="*/ 8 h 17"/>
                      <a:gd name="T20" fmla="*/ 14 w 17"/>
                      <a:gd name="T21" fmla="*/ 11 h 17"/>
                      <a:gd name="T22" fmla="*/ 14 w 17"/>
                      <a:gd name="T23" fmla="*/ 13 h 17"/>
                      <a:gd name="T24" fmla="*/ 12 w 17"/>
                      <a:gd name="T25" fmla="*/ 13 h 17"/>
                      <a:gd name="T26" fmla="*/ 11 w 17"/>
                      <a:gd name="T27" fmla="*/ 14 h 17"/>
                      <a:gd name="T28" fmla="*/ 10 w 17"/>
                      <a:gd name="T29" fmla="*/ 16 h 17"/>
                      <a:gd name="T30" fmla="*/ 7 w 17"/>
                      <a:gd name="T31" fmla="*/ 14 h 17"/>
                      <a:gd name="T32" fmla="*/ 4 w 17"/>
                      <a:gd name="T33" fmla="*/ 13 h 17"/>
                      <a:gd name="T34" fmla="*/ 1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9"/>
                        </a:moveTo>
                        <a:lnTo>
                          <a:pt x="1" y="6"/>
                        </a:lnTo>
                        <a:lnTo>
                          <a:pt x="0" y="3"/>
                        </a:lnTo>
                        <a:lnTo>
                          <a:pt x="1" y="1"/>
                        </a:lnTo>
                        <a:lnTo>
                          <a:pt x="1" y="0"/>
                        </a:lnTo>
                        <a:lnTo>
                          <a:pt x="4" y="0"/>
                        </a:lnTo>
                        <a:lnTo>
                          <a:pt x="8" y="0"/>
                        </a:lnTo>
                        <a:lnTo>
                          <a:pt x="11" y="1"/>
                        </a:lnTo>
                        <a:lnTo>
                          <a:pt x="12" y="4"/>
                        </a:lnTo>
                        <a:lnTo>
                          <a:pt x="16" y="8"/>
                        </a:lnTo>
                        <a:lnTo>
                          <a:pt x="16" y="11"/>
                        </a:lnTo>
                        <a:lnTo>
                          <a:pt x="16" y="13"/>
                        </a:lnTo>
                        <a:lnTo>
                          <a:pt x="14" y="13"/>
                        </a:lnTo>
                        <a:lnTo>
                          <a:pt x="12" y="14"/>
                        </a:lnTo>
                        <a:lnTo>
                          <a:pt x="11" y="16"/>
                        </a:lnTo>
                        <a:lnTo>
                          <a:pt x="8" y="14"/>
                        </a:lnTo>
                        <a:lnTo>
                          <a:pt x="4" y="13"/>
                        </a:lnTo>
                        <a:lnTo>
                          <a:pt x="1"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3" name="Freeform 267">
                    <a:extLst>
                      <a:ext uri="{FF2B5EF4-FFF2-40B4-BE49-F238E27FC236}">
                        <a16:creationId xmlns:a16="http://schemas.microsoft.com/office/drawing/2014/main" id="{E69BF60F-84CE-9EBC-86A5-0B41A56286EE}"/>
                      </a:ext>
                    </a:extLst>
                  </p:cNvPr>
                  <p:cNvSpPr>
                    <a:spLocks/>
                  </p:cNvSpPr>
                  <p:nvPr/>
                </p:nvSpPr>
                <p:spPr bwMode="auto">
                  <a:xfrm>
                    <a:off x="2675" y="2925"/>
                    <a:ext cx="24" cy="42"/>
                  </a:xfrm>
                  <a:custGeom>
                    <a:avLst/>
                    <a:gdLst>
                      <a:gd name="T0" fmla="*/ 0 w 27"/>
                      <a:gd name="T1" fmla="*/ 13 h 45"/>
                      <a:gd name="T2" fmla="*/ 23 w 27"/>
                      <a:gd name="T3" fmla="*/ 0 h 45"/>
                      <a:gd name="T4" fmla="*/ 23 w 27"/>
                      <a:gd name="T5" fmla="*/ 27 h 45"/>
                      <a:gd name="T6" fmla="*/ 0 w 27"/>
                      <a:gd name="T7" fmla="*/ 41 h 45"/>
                      <a:gd name="T8" fmla="*/ 0 w 27"/>
                      <a:gd name="T9" fmla="*/ 13 h 45"/>
                      <a:gd name="T10" fmla="*/ 0 60000 65536"/>
                      <a:gd name="T11" fmla="*/ 0 60000 65536"/>
                      <a:gd name="T12" fmla="*/ 0 60000 65536"/>
                      <a:gd name="T13" fmla="*/ 0 60000 65536"/>
                      <a:gd name="T14" fmla="*/ 0 60000 65536"/>
                      <a:gd name="T15" fmla="*/ 0 w 27"/>
                      <a:gd name="T16" fmla="*/ 0 h 45"/>
                      <a:gd name="T17" fmla="*/ 27 w 27"/>
                      <a:gd name="T18" fmla="*/ 45 h 45"/>
                    </a:gdLst>
                    <a:ahLst/>
                    <a:cxnLst>
                      <a:cxn ang="T10">
                        <a:pos x="T0" y="T1"/>
                      </a:cxn>
                      <a:cxn ang="T11">
                        <a:pos x="T2" y="T3"/>
                      </a:cxn>
                      <a:cxn ang="T12">
                        <a:pos x="T4" y="T5"/>
                      </a:cxn>
                      <a:cxn ang="T13">
                        <a:pos x="T6" y="T7"/>
                      </a:cxn>
                      <a:cxn ang="T14">
                        <a:pos x="T8" y="T9"/>
                      </a:cxn>
                    </a:cxnLst>
                    <a:rect l="T15" t="T16" r="T17" b="T18"/>
                    <a:pathLst>
                      <a:path w="27" h="45">
                        <a:moveTo>
                          <a:pt x="0" y="14"/>
                        </a:moveTo>
                        <a:lnTo>
                          <a:pt x="26" y="0"/>
                        </a:lnTo>
                        <a:lnTo>
                          <a:pt x="26" y="29"/>
                        </a:lnTo>
                        <a:lnTo>
                          <a:pt x="0" y="44"/>
                        </a:lnTo>
                        <a:lnTo>
                          <a:pt x="0" y="14"/>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4" name="Freeform 268">
                    <a:extLst>
                      <a:ext uri="{FF2B5EF4-FFF2-40B4-BE49-F238E27FC236}">
                        <a16:creationId xmlns:a16="http://schemas.microsoft.com/office/drawing/2014/main" id="{D983435A-157A-08E4-3003-86C45EE13CBD}"/>
                      </a:ext>
                    </a:extLst>
                  </p:cNvPr>
                  <p:cNvSpPr>
                    <a:spLocks/>
                  </p:cNvSpPr>
                  <p:nvPr/>
                </p:nvSpPr>
                <p:spPr bwMode="auto">
                  <a:xfrm>
                    <a:off x="2600" y="2917"/>
                    <a:ext cx="16" cy="16"/>
                  </a:xfrm>
                  <a:custGeom>
                    <a:avLst/>
                    <a:gdLst>
                      <a:gd name="T0" fmla="*/ 8 w 17"/>
                      <a:gd name="T1" fmla="*/ 15 h 17"/>
                      <a:gd name="T2" fmla="*/ 12 w 17"/>
                      <a:gd name="T3" fmla="*/ 12 h 17"/>
                      <a:gd name="T4" fmla="*/ 13 w 17"/>
                      <a:gd name="T5" fmla="*/ 11 h 17"/>
                      <a:gd name="T6" fmla="*/ 15 w 17"/>
                      <a:gd name="T7" fmla="*/ 11 h 17"/>
                      <a:gd name="T8" fmla="*/ 15 w 17"/>
                      <a:gd name="T9" fmla="*/ 8 h 17"/>
                      <a:gd name="T10" fmla="*/ 15 w 17"/>
                      <a:gd name="T11" fmla="*/ 7 h 17"/>
                      <a:gd name="T12" fmla="*/ 12 w 17"/>
                      <a:gd name="T13" fmla="*/ 5 h 17"/>
                      <a:gd name="T14" fmla="*/ 11 w 17"/>
                      <a:gd name="T15" fmla="*/ 2 h 17"/>
                      <a:gd name="T16" fmla="*/ 8 w 17"/>
                      <a:gd name="T17" fmla="*/ 1 h 17"/>
                      <a:gd name="T18" fmla="*/ 7 w 17"/>
                      <a:gd name="T19" fmla="*/ 0 h 17"/>
                      <a:gd name="T20" fmla="*/ 6 w 17"/>
                      <a:gd name="T21" fmla="*/ 0 h 17"/>
                      <a:gd name="T22" fmla="*/ 6 w 17"/>
                      <a:gd name="T23" fmla="*/ 1 h 17"/>
                      <a:gd name="T24" fmla="*/ 2 w 17"/>
                      <a:gd name="T25" fmla="*/ 2 h 17"/>
                      <a:gd name="T26" fmla="*/ 1 w 17"/>
                      <a:gd name="T27" fmla="*/ 3 h 17"/>
                      <a:gd name="T28" fmla="*/ 0 w 17"/>
                      <a:gd name="T29" fmla="*/ 4 h 17"/>
                      <a:gd name="T30" fmla="*/ 0 w 17"/>
                      <a:gd name="T31" fmla="*/ 5 h 17"/>
                      <a:gd name="T32" fmla="*/ 0 w 17"/>
                      <a:gd name="T33" fmla="*/ 8 h 17"/>
                      <a:gd name="T34" fmla="*/ 2 w 17"/>
                      <a:gd name="T35" fmla="*/ 10 h 17"/>
                      <a:gd name="T36" fmla="*/ 3 w 17"/>
                      <a:gd name="T37" fmla="*/ 12 h 17"/>
                      <a:gd name="T38" fmla="*/ 6 w 17"/>
                      <a:gd name="T39" fmla="*/ 15 h 17"/>
                      <a:gd name="T40" fmla="*/ 8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9"/>
                        </a:lnTo>
                        <a:lnTo>
                          <a:pt x="16" y="7"/>
                        </a:lnTo>
                        <a:lnTo>
                          <a:pt x="13" y="5"/>
                        </a:lnTo>
                        <a:lnTo>
                          <a:pt x="12" y="2"/>
                        </a:lnTo>
                        <a:lnTo>
                          <a:pt x="9" y="1"/>
                        </a:lnTo>
                        <a:lnTo>
                          <a:pt x="7" y="0"/>
                        </a:lnTo>
                        <a:lnTo>
                          <a:pt x="6" y="0"/>
                        </a:lnTo>
                        <a:lnTo>
                          <a:pt x="6" y="1"/>
                        </a:lnTo>
                        <a:lnTo>
                          <a:pt x="2" y="2"/>
                        </a:lnTo>
                        <a:lnTo>
                          <a:pt x="1" y="3"/>
                        </a:lnTo>
                        <a:lnTo>
                          <a:pt x="0" y="4"/>
                        </a:lnTo>
                        <a:lnTo>
                          <a:pt x="0" y="5"/>
                        </a:lnTo>
                        <a:lnTo>
                          <a:pt x="0" y="8"/>
                        </a:lnTo>
                        <a:lnTo>
                          <a:pt x="2" y="11"/>
                        </a:lnTo>
                        <a:lnTo>
                          <a:pt x="3" y="13"/>
                        </a:lnTo>
                        <a:lnTo>
                          <a:pt x="6" y="16"/>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5" name="Freeform 269">
                    <a:extLst>
                      <a:ext uri="{FF2B5EF4-FFF2-40B4-BE49-F238E27FC236}">
                        <a16:creationId xmlns:a16="http://schemas.microsoft.com/office/drawing/2014/main" id="{8C644366-DDF3-0A32-34E9-6DF259637AD3}"/>
                      </a:ext>
                    </a:extLst>
                  </p:cNvPr>
                  <p:cNvSpPr>
                    <a:spLocks/>
                  </p:cNvSpPr>
                  <p:nvPr/>
                </p:nvSpPr>
                <p:spPr bwMode="auto">
                  <a:xfrm>
                    <a:off x="2600" y="2920"/>
                    <a:ext cx="16" cy="16"/>
                  </a:xfrm>
                  <a:custGeom>
                    <a:avLst/>
                    <a:gdLst>
                      <a:gd name="T0" fmla="*/ 3 w 17"/>
                      <a:gd name="T1" fmla="*/ 10 h 17"/>
                      <a:gd name="T2" fmla="*/ 0 w 17"/>
                      <a:gd name="T3" fmla="*/ 7 h 17"/>
                      <a:gd name="T4" fmla="*/ 0 w 17"/>
                      <a:gd name="T5" fmla="*/ 3 h 17"/>
                      <a:gd name="T6" fmla="*/ 0 w 17"/>
                      <a:gd name="T7" fmla="*/ 2 h 17"/>
                      <a:gd name="T8" fmla="*/ 1 w 17"/>
                      <a:gd name="T9" fmla="*/ 1 h 17"/>
                      <a:gd name="T10" fmla="*/ 3 w 17"/>
                      <a:gd name="T11" fmla="*/ 0 h 17"/>
                      <a:gd name="T12" fmla="*/ 4 w 17"/>
                      <a:gd name="T13" fmla="*/ 0 h 17"/>
                      <a:gd name="T14" fmla="*/ 8 w 17"/>
                      <a:gd name="T15" fmla="*/ 0 h 17"/>
                      <a:gd name="T16" fmla="*/ 10 w 17"/>
                      <a:gd name="T17" fmla="*/ 2 h 17"/>
                      <a:gd name="T18" fmla="*/ 11 w 17"/>
                      <a:gd name="T19" fmla="*/ 4 h 17"/>
                      <a:gd name="T20" fmla="*/ 13 w 17"/>
                      <a:gd name="T21" fmla="*/ 8 h 17"/>
                      <a:gd name="T22" fmla="*/ 15 w 17"/>
                      <a:gd name="T23" fmla="*/ 11 h 17"/>
                      <a:gd name="T24" fmla="*/ 13 w 17"/>
                      <a:gd name="T25" fmla="*/ 12 h 17"/>
                      <a:gd name="T26" fmla="*/ 13 w 17"/>
                      <a:gd name="T27" fmla="*/ 13 h 17"/>
                      <a:gd name="T28" fmla="*/ 11 w 17"/>
                      <a:gd name="T29" fmla="*/ 15 h 17"/>
                      <a:gd name="T30" fmla="*/ 10 w 17"/>
                      <a:gd name="T31" fmla="*/ 15 h 17"/>
                      <a:gd name="T32" fmla="*/ 8 w 17"/>
                      <a:gd name="T33" fmla="*/ 15 h 17"/>
                      <a:gd name="T34" fmla="*/ 4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0" y="7"/>
                        </a:lnTo>
                        <a:lnTo>
                          <a:pt x="0" y="3"/>
                        </a:lnTo>
                        <a:lnTo>
                          <a:pt x="0" y="2"/>
                        </a:lnTo>
                        <a:lnTo>
                          <a:pt x="1" y="1"/>
                        </a:lnTo>
                        <a:lnTo>
                          <a:pt x="3" y="0"/>
                        </a:lnTo>
                        <a:lnTo>
                          <a:pt x="4" y="0"/>
                        </a:lnTo>
                        <a:lnTo>
                          <a:pt x="8" y="0"/>
                        </a:lnTo>
                        <a:lnTo>
                          <a:pt x="11" y="2"/>
                        </a:lnTo>
                        <a:lnTo>
                          <a:pt x="12" y="4"/>
                        </a:lnTo>
                        <a:lnTo>
                          <a:pt x="14" y="8"/>
                        </a:lnTo>
                        <a:lnTo>
                          <a:pt x="16" y="12"/>
                        </a:lnTo>
                        <a:lnTo>
                          <a:pt x="14" y="13"/>
                        </a:lnTo>
                        <a:lnTo>
                          <a:pt x="14" y="14"/>
                        </a:lnTo>
                        <a:lnTo>
                          <a:pt x="12" y="16"/>
                        </a:lnTo>
                        <a:lnTo>
                          <a:pt x="11" y="16"/>
                        </a:lnTo>
                        <a:lnTo>
                          <a:pt x="8" y="16"/>
                        </a:lnTo>
                        <a:lnTo>
                          <a:pt x="4"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6" name="Freeform 270">
                    <a:extLst>
                      <a:ext uri="{FF2B5EF4-FFF2-40B4-BE49-F238E27FC236}">
                        <a16:creationId xmlns:a16="http://schemas.microsoft.com/office/drawing/2014/main" id="{F1B3453D-1105-4169-AB6E-C94765D6C594}"/>
                      </a:ext>
                    </a:extLst>
                  </p:cNvPr>
                  <p:cNvSpPr>
                    <a:spLocks/>
                  </p:cNvSpPr>
                  <p:nvPr/>
                </p:nvSpPr>
                <p:spPr bwMode="auto">
                  <a:xfrm>
                    <a:off x="2601" y="2922"/>
                    <a:ext cx="16" cy="16"/>
                  </a:xfrm>
                  <a:custGeom>
                    <a:avLst/>
                    <a:gdLst>
                      <a:gd name="T0" fmla="*/ 2 w 17"/>
                      <a:gd name="T1" fmla="*/ 10 h 17"/>
                      <a:gd name="T2" fmla="*/ 0 w 17"/>
                      <a:gd name="T3" fmla="*/ 8 h 17"/>
                      <a:gd name="T4" fmla="*/ 0 w 17"/>
                      <a:gd name="T5" fmla="*/ 4 h 17"/>
                      <a:gd name="T6" fmla="*/ 0 w 17"/>
                      <a:gd name="T7" fmla="*/ 2 h 17"/>
                      <a:gd name="T8" fmla="*/ 2 w 17"/>
                      <a:gd name="T9" fmla="*/ 0 h 17"/>
                      <a:gd name="T10" fmla="*/ 5 w 17"/>
                      <a:gd name="T11" fmla="*/ 0 h 17"/>
                      <a:gd name="T12" fmla="*/ 8 w 17"/>
                      <a:gd name="T13" fmla="*/ 0 h 17"/>
                      <a:gd name="T14" fmla="*/ 12 w 17"/>
                      <a:gd name="T15" fmla="*/ 6 h 17"/>
                      <a:gd name="T16" fmla="*/ 12 w 17"/>
                      <a:gd name="T17" fmla="*/ 8 h 17"/>
                      <a:gd name="T18" fmla="*/ 15 w 17"/>
                      <a:gd name="T19" fmla="*/ 10 h 17"/>
                      <a:gd name="T20" fmla="*/ 12 w 17"/>
                      <a:gd name="T21" fmla="*/ 12 h 17"/>
                      <a:gd name="T22" fmla="*/ 12 w 17"/>
                      <a:gd name="T23" fmla="*/ 15 h 17"/>
                      <a:gd name="T24" fmla="*/ 9 w 17"/>
                      <a:gd name="T25" fmla="*/ 15 h 17"/>
                      <a:gd name="T26" fmla="*/ 8 w 17"/>
                      <a:gd name="T27" fmla="*/ 15 h 17"/>
                      <a:gd name="T28" fmla="*/ 2 w 17"/>
                      <a:gd name="T29" fmla="*/ 10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2" y="11"/>
                        </a:moveTo>
                        <a:lnTo>
                          <a:pt x="0" y="9"/>
                        </a:lnTo>
                        <a:lnTo>
                          <a:pt x="0" y="4"/>
                        </a:lnTo>
                        <a:lnTo>
                          <a:pt x="0" y="2"/>
                        </a:lnTo>
                        <a:lnTo>
                          <a:pt x="2" y="0"/>
                        </a:lnTo>
                        <a:lnTo>
                          <a:pt x="5" y="0"/>
                        </a:lnTo>
                        <a:lnTo>
                          <a:pt x="8" y="0"/>
                        </a:lnTo>
                        <a:lnTo>
                          <a:pt x="13" y="6"/>
                        </a:lnTo>
                        <a:lnTo>
                          <a:pt x="13" y="9"/>
                        </a:lnTo>
                        <a:lnTo>
                          <a:pt x="16" y="11"/>
                        </a:lnTo>
                        <a:lnTo>
                          <a:pt x="13" y="13"/>
                        </a:lnTo>
                        <a:lnTo>
                          <a:pt x="13" y="16"/>
                        </a:lnTo>
                        <a:lnTo>
                          <a:pt x="10" y="16"/>
                        </a:lnTo>
                        <a:lnTo>
                          <a:pt x="8" y="16"/>
                        </a:lnTo>
                        <a:lnTo>
                          <a:pt x="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7" name="Freeform 271">
                    <a:extLst>
                      <a:ext uri="{FF2B5EF4-FFF2-40B4-BE49-F238E27FC236}">
                        <a16:creationId xmlns:a16="http://schemas.microsoft.com/office/drawing/2014/main" id="{67EA4C41-2B2F-F04A-56CC-DBD34E39559D}"/>
                      </a:ext>
                    </a:extLst>
                  </p:cNvPr>
                  <p:cNvSpPr>
                    <a:spLocks/>
                  </p:cNvSpPr>
                  <p:nvPr/>
                </p:nvSpPr>
                <p:spPr bwMode="auto">
                  <a:xfrm>
                    <a:off x="2608" y="2924"/>
                    <a:ext cx="15" cy="16"/>
                  </a:xfrm>
                  <a:custGeom>
                    <a:avLst/>
                    <a:gdLst>
                      <a:gd name="T0" fmla="*/ 9 w 17"/>
                      <a:gd name="T1" fmla="*/ 15 h 17"/>
                      <a:gd name="T2" fmla="*/ 12 w 17"/>
                      <a:gd name="T3" fmla="*/ 12 h 17"/>
                      <a:gd name="T4" fmla="*/ 12 w 17"/>
                      <a:gd name="T5" fmla="*/ 11 h 17"/>
                      <a:gd name="T6" fmla="*/ 12 w 17"/>
                      <a:gd name="T7" fmla="*/ 10 h 17"/>
                      <a:gd name="T8" fmla="*/ 14 w 17"/>
                      <a:gd name="T9" fmla="*/ 8 h 17"/>
                      <a:gd name="T10" fmla="*/ 12 w 17"/>
                      <a:gd name="T11" fmla="*/ 7 h 17"/>
                      <a:gd name="T12" fmla="*/ 12 w 17"/>
                      <a:gd name="T13" fmla="*/ 5 h 17"/>
                      <a:gd name="T14" fmla="*/ 10 w 17"/>
                      <a:gd name="T15" fmla="*/ 2 h 17"/>
                      <a:gd name="T16" fmla="*/ 9 w 17"/>
                      <a:gd name="T17" fmla="*/ 1 h 17"/>
                      <a:gd name="T18" fmla="*/ 7 w 17"/>
                      <a:gd name="T19" fmla="*/ 0 h 17"/>
                      <a:gd name="T20" fmla="*/ 5 w 17"/>
                      <a:gd name="T21" fmla="*/ 0 h 17"/>
                      <a:gd name="T22" fmla="*/ 4 w 17"/>
                      <a:gd name="T23" fmla="*/ 0 h 17"/>
                      <a:gd name="T24" fmla="*/ 2 w 17"/>
                      <a:gd name="T25" fmla="*/ 2 h 17"/>
                      <a:gd name="T26" fmla="*/ 1 w 17"/>
                      <a:gd name="T27" fmla="*/ 3 h 17"/>
                      <a:gd name="T28" fmla="*/ 1 w 17"/>
                      <a:gd name="T29" fmla="*/ 4 h 17"/>
                      <a:gd name="T30" fmla="*/ 0 w 17"/>
                      <a:gd name="T31" fmla="*/ 5 h 17"/>
                      <a:gd name="T32" fmla="*/ 1 w 17"/>
                      <a:gd name="T33" fmla="*/ 8 h 17"/>
                      <a:gd name="T34" fmla="*/ 2 w 17"/>
                      <a:gd name="T35" fmla="*/ 10 h 17"/>
                      <a:gd name="T36" fmla="*/ 4 w 17"/>
                      <a:gd name="T37" fmla="*/ 12 h 17"/>
                      <a:gd name="T38" fmla="*/ 5 w 17"/>
                      <a:gd name="T39" fmla="*/ 15 h 17"/>
                      <a:gd name="T40" fmla="*/ 7 w 17"/>
                      <a:gd name="T41" fmla="*/ 15 h 17"/>
                      <a:gd name="T42" fmla="*/ 8 w 17"/>
                      <a:gd name="T43" fmla="*/ 15 h 17"/>
                      <a:gd name="T44" fmla="*/ 9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6"/>
                        </a:moveTo>
                        <a:lnTo>
                          <a:pt x="14" y="13"/>
                        </a:lnTo>
                        <a:lnTo>
                          <a:pt x="14" y="12"/>
                        </a:lnTo>
                        <a:lnTo>
                          <a:pt x="14" y="11"/>
                        </a:lnTo>
                        <a:lnTo>
                          <a:pt x="16" y="9"/>
                        </a:lnTo>
                        <a:lnTo>
                          <a:pt x="14" y="7"/>
                        </a:lnTo>
                        <a:lnTo>
                          <a:pt x="14" y="5"/>
                        </a:lnTo>
                        <a:lnTo>
                          <a:pt x="11" y="2"/>
                        </a:lnTo>
                        <a:lnTo>
                          <a:pt x="10" y="1"/>
                        </a:lnTo>
                        <a:lnTo>
                          <a:pt x="8" y="0"/>
                        </a:lnTo>
                        <a:lnTo>
                          <a:pt x="6" y="0"/>
                        </a:lnTo>
                        <a:lnTo>
                          <a:pt x="5" y="0"/>
                        </a:lnTo>
                        <a:lnTo>
                          <a:pt x="2" y="2"/>
                        </a:lnTo>
                        <a:lnTo>
                          <a:pt x="1" y="3"/>
                        </a:lnTo>
                        <a:lnTo>
                          <a:pt x="1" y="4"/>
                        </a:lnTo>
                        <a:lnTo>
                          <a:pt x="0" y="5"/>
                        </a:lnTo>
                        <a:lnTo>
                          <a:pt x="1" y="8"/>
                        </a:lnTo>
                        <a:lnTo>
                          <a:pt x="2" y="11"/>
                        </a:lnTo>
                        <a:lnTo>
                          <a:pt x="4" y="13"/>
                        </a:lnTo>
                        <a:lnTo>
                          <a:pt x="6" y="16"/>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8" name="Freeform 272">
                    <a:extLst>
                      <a:ext uri="{FF2B5EF4-FFF2-40B4-BE49-F238E27FC236}">
                        <a16:creationId xmlns:a16="http://schemas.microsoft.com/office/drawing/2014/main" id="{26B67CD0-5822-FC5A-7142-BE8328F0A851}"/>
                      </a:ext>
                    </a:extLst>
                  </p:cNvPr>
                  <p:cNvSpPr>
                    <a:spLocks/>
                  </p:cNvSpPr>
                  <p:nvPr/>
                </p:nvSpPr>
                <p:spPr bwMode="auto">
                  <a:xfrm>
                    <a:off x="2608" y="2925"/>
                    <a:ext cx="15" cy="16"/>
                  </a:xfrm>
                  <a:custGeom>
                    <a:avLst/>
                    <a:gdLst>
                      <a:gd name="T0" fmla="*/ 3 w 17"/>
                      <a:gd name="T1" fmla="*/ 10 h 17"/>
                      <a:gd name="T2" fmla="*/ 1 w 17"/>
                      <a:gd name="T3" fmla="*/ 7 h 17"/>
                      <a:gd name="T4" fmla="*/ 0 w 17"/>
                      <a:gd name="T5" fmla="*/ 3 h 17"/>
                      <a:gd name="T6" fmla="*/ 1 w 17"/>
                      <a:gd name="T7" fmla="*/ 2 h 17"/>
                      <a:gd name="T8" fmla="*/ 1 w 17"/>
                      <a:gd name="T9" fmla="*/ 1 h 17"/>
                      <a:gd name="T10" fmla="*/ 3 w 17"/>
                      <a:gd name="T11" fmla="*/ 0 h 17"/>
                      <a:gd name="T12" fmla="*/ 5 w 17"/>
                      <a:gd name="T13" fmla="*/ 0 h 17"/>
                      <a:gd name="T14" fmla="*/ 8 w 17"/>
                      <a:gd name="T15" fmla="*/ 0 h 17"/>
                      <a:gd name="T16" fmla="*/ 10 w 17"/>
                      <a:gd name="T17" fmla="*/ 2 h 17"/>
                      <a:gd name="T18" fmla="*/ 12 w 17"/>
                      <a:gd name="T19" fmla="*/ 4 h 17"/>
                      <a:gd name="T20" fmla="*/ 14 w 17"/>
                      <a:gd name="T21" fmla="*/ 8 h 17"/>
                      <a:gd name="T22" fmla="*/ 14 w 17"/>
                      <a:gd name="T23" fmla="*/ 10 h 17"/>
                      <a:gd name="T24" fmla="*/ 14 w 17"/>
                      <a:gd name="T25" fmla="*/ 12 h 17"/>
                      <a:gd name="T26" fmla="*/ 14 w 17"/>
                      <a:gd name="T27" fmla="*/ 13 h 17"/>
                      <a:gd name="T28" fmla="*/ 12 w 17"/>
                      <a:gd name="T29" fmla="*/ 15 h 17"/>
                      <a:gd name="T30" fmla="*/ 10 w 17"/>
                      <a:gd name="T31" fmla="*/ 15 h 17"/>
                      <a:gd name="T32" fmla="*/ 8 w 17"/>
                      <a:gd name="T33" fmla="*/ 15 h 17"/>
                      <a:gd name="T34" fmla="*/ 5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1" y="7"/>
                        </a:lnTo>
                        <a:lnTo>
                          <a:pt x="0" y="3"/>
                        </a:lnTo>
                        <a:lnTo>
                          <a:pt x="1" y="2"/>
                        </a:lnTo>
                        <a:lnTo>
                          <a:pt x="1" y="1"/>
                        </a:lnTo>
                        <a:lnTo>
                          <a:pt x="3" y="0"/>
                        </a:lnTo>
                        <a:lnTo>
                          <a:pt x="6" y="0"/>
                        </a:lnTo>
                        <a:lnTo>
                          <a:pt x="9" y="0"/>
                        </a:lnTo>
                        <a:lnTo>
                          <a:pt x="11" y="2"/>
                        </a:lnTo>
                        <a:lnTo>
                          <a:pt x="14" y="4"/>
                        </a:lnTo>
                        <a:lnTo>
                          <a:pt x="16" y="8"/>
                        </a:lnTo>
                        <a:lnTo>
                          <a:pt x="16" y="11"/>
                        </a:lnTo>
                        <a:lnTo>
                          <a:pt x="16" y="13"/>
                        </a:lnTo>
                        <a:lnTo>
                          <a:pt x="16" y="14"/>
                        </a:lnTo>
                        <a:lnTo>
                          <a:pt x="14" y="16"/>
                        </a:lnTo>
                        <a:lnTo>
                          <a:pt x="11" y="16"/>
                        </a:lnTo>
                        <a:lnTo>
                          <a:pt x="9" y="16"/>
                        </a:lnTo>
                        <a:lnTo>
                          <a:pt x="6"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9" name="Freeform 273">
                    <a:extLst>
                      <a:ext uri="{FF2B5EF4-FFF2-40B4-BE49-F238E27FC236}">
                        <a16:creationId xmlns:a16="http://schemas.microsoft.com/office/drawing/2014/main" id="{ADB38DE4-ED91-06A8-DF04-2B8A3804EFB3}"/>
                      </a:ext>
                    </a:extLst>
                  </p:cNvPr>
                  <p:cNvSpPr>
                    <a:spLocks/>
                  </p:cNvSpPr>
                  <p:nvPr/>
                </p:nvSpPr>
                <p:spPr bwMode="auto">
                  <a:xfrm>
                    <a:off x="2610" y="2927"/>
                    <a:ext cx="16" cy="16"/>
                  </a:xfrm>
                  <a:custGeom>
                    <a:avLst/>
                    <a:gdLst>
                      <a:gd name="T0" fmla="*/ 3 w 17"/>
                      <a:gd name="T1" fmla="*/ 9 h 17"/>
                      <a:gd name="T2" fmla="*/ 3 w 17"/>
                      <a:gd name="T3" fmla="*/ 8 h 17"/>
                      <a:gd name="T4" fmla="*/ 0 w 17"/>
                      <a:gd name="T5" fmla="*/ 5 h 17"/>
                      <a:gd name="T6" fmla="*/ 3 w 17"/>
                      <a:gd name="T7" fmla="*/ 2 h 17"/>
                      <a:gd name="T8" fmla="*/ 3 w 17"/>
                      <a:gd name="T9" fmla="*/ 0 h 17"/>
                      <a:gd name="T10" fmla="*/ 8 w 17"/>
                      <a:gd name="T11" fmla="*/ 0 h 17"/>
                      <a:gd name="T12" fmla="*/ 11 w 17"/>
                      <a:gd name="T13" fmla="*/ 8 h 17"/>
                      <a:gd name="T14" fmla="*/ 15 w 17"/>
                      <a:gd name="T15" fmla="*/ 8 h 17"/>
                      <a:gd name="T16" fmla="*/ 15 w 17"/>
                      <a:gd name="T17" fmla="*/ 12 h 17"/>
                      <a:gd name="T18" fmla="*/ 15 w 17"/>
                      <a:gd name="T19" fmla="*/ 15 h 17"/>
                      <a:gd name="T20" fmla="*/ 11 w 17"/>
                      <a:gd name="T21" fmla="*/ 15 h 17"/>
                      <a:gd name="T22" fmla="*/ 8 w 17"/>
                      <a:gd name="T23" fmla="*/ 15 h 17"/>
                      <a:gd name="T24" fmla="*/ 3 w 17"/>
                      <a:gd name="T25" fmla="*/ 9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10"/>
                        </a:moveTo>
                        <a:lnTo>
                          <a:pt x="3" y="8"/>
                        </a:lnTo>
                        <a:lnTo>
                          <a:pt x="0" y="5"/>
                        </a:lnTo>
                        <a:lnTo>
                          <a:pt x="3" y="2"/>
                        </a:lnTo>
                        <a:lnTo>
                          <a:pt x="3" y="0"/>
                        </a:lnTo>
                        <a:lnTo>
                          <a:pt x="9" y="0"/>
                        </a:lnTo>
                        <a:lnTo>
                          <a:pt x="12" y="8"/>
                        </a:lnTo>
                        <a:lnTo>
                          <a:pt x="16" y="8"/>
                        </a:lnTo>
                        <a:lnTo>
                          <a:pt x="16" y="13"/>
                        </a:lnTo>
                        <a:lnTo>
                          <a:pt x="16" y="16"/>
                        </a:lnTo>
                        <a:lnTo>
                          <a:pt x="12" y="16"/>
                        </a:lnTo>
                        <a:lnTo>
                          <a:pt x="9" y="16"/>
                        </a:lnTo>
                        <a:lnTo>
                          <a:pt x="3"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0" name="Freeform 274">
                    <a:extLst>
                      <a:ext uri="{FF2B5EF4-FFF2-40B4-BE49-F238E27FC236}">
                        <a16:creationId xmlns:a16="http://schemas.microsoft.com/office/drawing/2014/main" id="{B5471A83-9AB8-F69B-DCCC-2D183B8A8EF9}"/>
                      </a:ext>
                    </a:extLst>
                  </p:cNvPr>
                  <p:cNvSpPr>
                    <a:spLocks/>
                  </p:cNvSpPr>
                  <p:nvPr/>
                </p:nvSpPr>
                <p:spPr bwMode="auto">
                  <a:xfrm>
                    <a:off x="2596" y="2920"/>
                    <a:ext cx="15" cy="16"/>
                  </a:xfrm>
                  <a:custGeom>
                    <a:avLst/>
                    <a:gdLst>
                      <a:gd name="T0" fmla="*/ 8 w 17"/>
                      <a:gd name="T1" fmla="*/ 15 h 17"/>
                      <a:gd name="T2" fmla="*/ 11 w 17"/>
                      <a:gd name="T3" fmla="*/ 12 h 17"/>
                      <a:gd name="T4" fmla="*/ 12 w 17"/>
                      <a:gd name="T5" fmla="*/ 11 h 17"/>
                      <a:gd name="T6" fmla="*/ 14 w 17"/>
                      <a:gd name="T7" fmla="*/ 11 h 17"/>
                      <a:gd name="T8" fmla="*/ 14 w 17"/>
                      <a:gd name="T9" fmla="*/ 8 h 17"/>
                      <a:gd name="T10" fmla="*/ 14 w 17"/>
                      <a:gd name="T11" fmla="*/ 7 h 17"/>
                      <a:gd name="T12" fmla="*/ 11 w 17"/>
                      <a:gd name="T13" fmla="*/ 5 h 17"/>
                      <a:gd name="T14" fmla="*/ 11 w 17"/>
                      <a:gd name="T15" fmla="*/ 2 h 17"/>
                      <a:gd name="T16" fmla="*/ 7 w 17"/>
                      <a:gd name="T17" fmla="*/ 1 h 17"/>
                      <a:gd name="T18" fmla="*/ 6 w 17"/>
                      <a:gd name="T19" fmla="*/ 0 h 17"/>
                      <a:gd name="T20" fmla="*/ 5 w 17"/>
                      <a:gd name="T21" fmla="*/ 0 h 17"/>
                      <a:gd name="T22" fmla="*/ 4 w 17"/>
                      <a:gd name="T23" fmla="*/ 1 h 17"/>
                      <a:gd name="T24" fmla="*/ 1 w 17"/>
                      <a:gd name="T25" fmla="*/ 2 h 17"/>
                      <a:gd name="T26" fmla="*/ 0 w 17"/>
                      <a:gd name="T27" fmla="*/ 3 h 17"/>
                      <a:gd name="T28" fmla="*/ 0 w 17"/>
                      <a:gd name="T29" fmla="*/ 4 h 17"/>
                      <a:gd name="T30" fmla="*/ 0 w 17"/>
                      <a:gd name="T31" fmla="*/ 6 h 17"/>
                      <a:gd name="T32" fmla="*/ 0 w 17"/>
                      <a:gd name="T33" fmla="*/ 8 h 17"/>
                      <a:gd name="T34" fmla="*/ 1 w 17"/>
                      <a:gd name="T35" fmla="*/ 10 h 17"/>
                      <a:gd name="T36" fmla="*/ 3 w 17"/>
                      <a:gd name="T37" fmla="*/ 12 h 17"/>
                      <a:gd name="T38" fmla="*/ 4 w 17"/>
                      <a:gd name="T39" fmla="*/ 15 h 17"/>
                      <a:gd name="T40" fmla="*/ 7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9"/>
                        </a:lnTo>
                        <a:lnTo>
                          <a:pt x="16" y="7"/>
                        </a:lnTo>
                        <a:lnTo>
                          <a:pt x="13" y="5"/>
                        </a:lnTo>
                        <a:lnTo>
                          <a:pt x="12" y="2"/>
                        </a:lnTo>
                        <a:lnTo>
                          <a:pt x="8" y="1"/>
                        </a:lnTo>
                        <a:lnTo>
                          <a:pt x="7" y="0"/>
                        </a:lnTo>
                        <a:lnTo>
                          <a:pt x="6" y="0"/>
                        </a:lnTo>
                        <a:lnTo>
                          <a:pt x="4" y="1"/>
                        </a:lnTo>
                        <a:lnTo>
                          <a:pt x="1" y="2"/>
                        </a:lnTo>
                        <a:lnTo>
                          <a:pt x="0" y="3"/>
                        </a:lnTo>
                        <a:lnTo>
                          <a:pt x="0" y="4"/>
                        </a:lnTo>
                        <a:lnTo>
                          <a:pt x="0" y="6"/>
                        </a:lnTo>
                        <a:lnTo>
                          <a:pt x="0" y="8"/>
                        </a:lnTo>
                        <a:lnTo>
                          <a:pt x="1" y="11"/>
                        </a:lnTo>
                        <a:lnTo>
                          <a:pt x="3" y="13"/>
                        </a:lnTo>
                        <a:lnTo>
                          <a:pt x="4" y="16"/>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1" name="Freeform 275">
                    <a:extLst>
                      <a:ext uri="{FF2B5EF4-FFF2-40B4-BE49-F238E27FC236}">
                        <a16:creationId xmlns:a16="http://schemas.microsoft.com/office/drawing/2014/main" id="{A9F65966-2239-F932-CA54-F9C329374728}"/>
                      </a:ext>
                    </a:extLst>
                  </p:cNvPr>
                  <p:cNvSpPr>
                    <a:spLocks/>
                  </p:cNvSpPr>
                  <p:nvPr/>
                </p:nvSpPr>
                <p:spPr bwMode="auto">
                  <a:xfrm>
                    <a:off x="2596" y="2922"/>
                    <a:ext cx="15" cy="16"/>
                  </a:xfrm>
                  <a:custGeom>
                    <a:avLst/>
                    <a:gdLst>
                      <a:gd name="T0" fmla="*/ 1 w 17"/>
                      <a:gd name="T1" fmla="*/ 10 h 17"/>
                      <a:gd name="T2" fmla="*/ 0 w 17"/>
                      <a:gd name="T3" fmla="*/ 7 h 17"/>
                      <a:gd name="T4" fmla="*/ 0 w 17"/>
                      <a:gd name="T5" fmla="*/ 4 h 17"/>
                      <a:gd name="T6" fmla="*/ 0 w 17"/>
                      <a:gd name="T7" fmla="*/ 2 h 17"/>
                      <a:gd name="T8" fmla="*/ 0 w 17"/>
                      <a:gd name="T9" fmla="*/ 1 h 17"/>
                      <a:gd name="T10" fmla="*/ 1 w 17"/>
                      <a:gd name="T11" fmla="*/ 0 h 17"/>
                      <a:gd name="T12" fmla="*/ 4 w 17"/>
                      <a:gd name="T13" fmla="*/ 0 h 17"/>
                      <a:gd name="T14" fmla="*/ 5 w 17"/>
                      <a:gd name="T15" fmla="*/ 1 h 17"/>
                      <a:gd name="T16" fmla="*/ 10 w 17"/>
                      <a:gd name="T17" fmla="*/ 3 h 17"/>
                      <a:gd name="T18" fmla="*/ 11 w 17"/>
                      <a:gd name="T19" fmla="*/ 4 h 17"/>
                      <a:gd name="T20" fmla="*/ 12 w 17"/>
                      <a:gd name="T21" fmla="*/ 8 h 17"/>
                      <a:gd name="T22" fmla="*/ 14 w 17"/>
                      <a:gd name="T23" fmla="*/ 11 h 17"/>
                      <a:gd name="T24" fmla="*/ 12 w 17"/>
                      <a:gd name="T25" fmla="*/ 12 h 17"/>
                      <a:gd name="T26" fmla="*/ 12 w 17"/>
                      <a:gd name="T27" fmla="*/ 13 h 17"/>
                      <a:gd name="T28" fmla="*/ 11 w 17"/>
                      <a:gd name="T29" fmla="*/ 15 h 17"/>
                      <a:gd name="T30" fmla="*/ 10 w 17"/>
                      <a:gd name="T31" fmla="*/ 15 h 17"/>
                      <a:gd name="T32" fmla="*/ 5 w 17"/>
                      <a:gd name="T33" fmla="*/ 15 h 17"/>
                      <a:gd name="T34" fmla="*/ 4 w 17"/>
                      <a:gd name="T35" fmla="*/ 12 h 17"/>
                      <a:gd name="T36" fmla="*/ 1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 y="11"/>
                        </a:moveTo>
                        <a:lnTo>
                          <a:pt x="0" y="7"/>
                        </a:lnTo>
                        <a:lnTo>
                          <a:pt x="0" y="4"/>
                        </a:lnTo>
                        <a:lnTo>
                          <a:pt x="0" y="2"/>
                        </a:lnTo>
                        <a:lnTo>
                          <a:pt x="0" y="1"/>
                        </a:lnTo>
                        <a:lnTo>
                          <a:pt x="1" y="0"/>
                        </a:lnTo>
                        <a:lnTo>
                          <a:pt x="4" y="0"/>
                        </a:lnTo>
                        <a:lnTo>
                          <a:pt x="6" y="1"/>
                        </a:lnTo>
                        <a:lnTo>
                          <a:pt x="11" y="3"/>
                        </a:lnTo>
                        <a:lnTo>
                          <a:pt x="12" y="4"/>
                        </a:lnTo>
                        <a:lnTo>
                          <a:pt x="14" y="8"/>
                        </a:lnTo>
                        <a:lnTo>
                          <a:pt x="16" y="12"/>
                        </a:lnTo>
                        <a:lnTo>
                          <a:pt x="14" y="13"/>
                        </a:lnTo>
                        <a:lnTo>
                          <a:pt x="14" y="14"/>
                        </a:lnTo>
                        <a:lnTo>
                          <a:pt x="12" y="16"/>
                        </a:lnTo>
                        <a:lnTo>
                          <a:pt x="11" y="16"/>
                        </a:lnTo>
                        <a:lnTo>
                          <a:pt x="6" y="16"/>
                        </a:lnTo>
                        <a:lnTo>
                          <a:pt x="4"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2" name="Freeform 276">
                    <a:extLst>
                      <a:ext uri="{FF2B5EF4-FFF2-40B4-BE49-F238E27FC236}">
                        <a16:creationId xmlns:a16="http://schemas.microsoft.com/office/drawing/2014/main" id="{E894C913-2ACA-9287-F836-EE3A14515B37}"/>
                      </a:ext>
                    </a:extLst>
                  </p:cNvPr>
                  <p:cNvSpPr>
                    <a:spLocks/>
                  </p:cNvSpPr>
                  <p:nvPr/>
                </p:nvSpPr>
                <p:spPr bwMode="auto">
                  <a:xfrm>
                    <a:off x="2604" y="2926"/>
                    <a:ext cx="16" cy="16"/>
                  </a:xfrm>
                  <a:custGeom>
                    <a:avLst/>
                    <a:gdLst>
                      <a:gd name="T0" fmla="*/ 9 w 17"/>
                      <a:gd name="T1" fmla="*/ 15 h 17"/>
                      <a:gd name="T2" fmla="*/ 12 w 17"/>
                      <a:gd name="T3" fmla="*/ 12 h 17"/>
                      <a:gd name="T4" fmla="*/ 12 w 17"/>
                      <a:gd name="T5" fmla="*/ 11 h 17"/>
                      <a:gd name="T6" fmla="*/ 13 w 17"/>
                      <a:gd name="T7" fmla="*/ 11 h 17"/>
                      <a:gd name="T8" fmla="*/ 15 w 17"/>
                      <a:gd name="T9" fmla="*/ 8 h 17"/>
                      <a:gd name="T10" fmla="*/ 13 w 17"/>
                      <a:gd name="T11" fmla="*/ 7 h 17"/>
                      <a:gd name="T12" fmla="*/ 12 w 17"/>
                      <a:gd name="T13" fmla="*/ 5 h 17"/>
                      <a:gd name="T14" fmla="*/ 10 w 17"/>
                      <a:gd name="T15" fmla="*/ 2 h 17"/>
                      <a:gd name="T16" fmla="*/ 9 w 17"/>
                      <a:gd name="T17" fmla="*/ 1 h 17"/>
                      <a:gd name="T18" fmla="*/ 6 w 17"/>
                      <a:gd name="T19" fmla="*/ 0 h 17"/>
                      <a:gd name="T20" fmla="*/ 5 w 17"/>
                      <a:gd name="T21" fmla="*/ 0 h 17"/>
                      <a:gd name="T22" fmla="*/ 5 w 17"/>
                      <a:gd name="T23" fmla="*/ 1 h 17"/>
                      <a:gd name="T24" fmla="*/ 2 w 17"/>
                      <a:gd name="T25" fmla="*/ 2 h 17"/>
                      <a:gd name="T26" fmla="*/ 1 w 17"/>
                      <a:gd name="T27" fmla="*/ 3 h 17"/>
                      <a:gd name="T28" fmla="*/ 1 w 17"/>
                      <a:gd name="T29" fmla="*/ 4 h 17"/>
                      <a:gd name="T30" fmla="*/ 0 w 17"/>
                      <a:gd name="T31" fmla="*/ 5 h 17"/>
                      <a:gd name="T32" fmla="*/ 1 w 17"/>
                      <a:gd name="T33" fmla="*/ 8 h 17"/>
                      <a:gd name="T34" fmla="*/ 2 w 17"/>
                      <a:gd name="T35" fmla="*/ 10 h 17"/>
                      <a:gd name="T36" fmla="*/ 3 w 17"/>
                      <a:gd name="T37" fmla="*/ 12 h 17"/>
                      <a:gd name="T38" fmla="*/ 5 w 17"/>
                      <a:gd name="T39" fmla="*/ 15 h 17"/>
                      <a:gd name="T40" fmla="*/ 8 w 17"/>
                      <a:gd name="T41" fmla="*/ 15 h 17"/>
                      <a:gd name="T42" fmla="*/ 8 w 17"/>
                      <a:gd name="T43" fmla="*/ 15 h 17"/>
                      <a:gd name="T44" fmla="*/ 9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6"/>
                        </a:moveTo>
                        <a:lnTo>
                          <a:pt x="13" y="13"/>
                        </a:lnTo>
                        <a:lnTo>
                          <a:pt x="13" y="12"/>
                        </a:lnTo>
                        <a:lnTo>
                          <a:pt x="14" y="12"/>
                        </a:lnTo>
                        <a:lnTo>
                          <a:pt x="16" y="9"/>
                        </a:lnTo>
                        <a:lnTo>
                          <a:pt x="14" y="7"/>
                        </a:lnTo>
                        <a:lnTo>
                          <a:pt x="13" y="5"/>
                        </a:lnTo>
                        <a:lnTo>
                          <a:pt x="11" y="2"/>
                        </a:lnTo>
                        <a:lnTo>
                          <a:pt x="10" y="1"/>
                        </a:lnTo>
                        <a:lnTo>
                          <a:pt x="6" y="0"/>
                        </a:lnTo>
                        <a:lnTo>
                          <a:pt x="5" y="0"/>
                        </a:lnTo>
                        <a:lnTo>
                          <a:pt x="5" y="1"/>
                        </a:lnTo>
                        <a:lnTo>
                          <a:pt x="2" y="2"/>
                        </a:lnTo>
                        <a:lnTo>
                          <a:pt x="1" y="3"/>
                        </a:lnTo>
                        <a:lnTo>
                          <a:pt x="1" y="4"/>
                        </a:lnTo>
                        <a:lnTo>
                          <a:pt x="0" y="5"/>
                        </a:lnTo>
                        <a:lnTo>
                          <a:pt x="1" y="8"/>
                        </a:lnTo>
                        <a:lnTo>
                          <a:pt x="2" y="11"/>
                        </a:lnTo>
                        <a:lnTo>
                          <a:pt x="3" y="13"/>
                        </a:lnTo>
                        <a:lnTo>
                          <a:pt x="5" y="16"/>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3" name="Freeform 277">
                    <a:extLst>
                      <a:ext uri="{FF2B5EF4-FFF2-40B4-BE49-F238E27FC236}">
                        <a16:creationId xmlns:a16="http://schemas.microsoft.com/office/drawing/2014/main" id="{08DA4438-0D63-4096-5E68-1A807C3F715E}"/>
                      </a:ext>
                    </a:extLst>
                  </p:cNvPr>
                  <p:cNvSpPr>
                    <a:spLocks/>
                  </p:cNvSpPr>
                  <p:nvPr/>
                </p:nvSpPr>
                <p:spPr bwMode="auto">
                  <a:xfrm>
                    <a:off x="2604" y="2927"/>
                    <a:ext cx="16" cy="16"/>
                  </a:xfrm>
                  <a:custGeom>
                    <a:avLst/>
                    <a:gdLst>
                      <a:gd name="T0" fmla="*/ 3 w 17"/>
                      <a:gd name="T1" fmla="*/ 10 h 17"/>
                      <a:gd name="T2" fmla="*/ 1 w 17"/>
                      <a:gd name="T3" fmla="*/ 7 h 17"/>
                      <a:gd name="T4" fmla="*/ 0 w 17"/>
                      <a:gd name="T5" fmla="*/ 3 h 17"/>
                      <a:gd name="T6" fmla="*/ 1 w 17"/>
                      <a:gd name="T7" fmla="*/ 2 h 17"/>
                      <a:gd name="T8" fmla="*/ 1 w 17"/>
                      <a:gd name="T9" fmla="*/ 1 h 17"/>
                      <a:gd name="T10" fmla="*/ 3 w 17"/>
                      <a:gd name="T11" fmla="*/ 0 h 17"/>
                      <a:gd name="T12" fmla="*/ 4 w 17"/>
                      <a:gd name="T13" fmla="*/ 0 h 17"/>
                      <a:gd name="T14" fmla="*/ 8 w 17"/>
                      <a:gd name="T15" fmla="*/ 0 h 17"/>
                      <a:gd name="T16" fmla="*/ 10 w 17"/>
                      <a:gd name="T17" fmla="*/ 2 h 17"/>
                      <a:gd name="T18" fmla="*/ 13 w 17"/>
                      <a:gd name="T19" fmla="*/ 4 h 17"/>
                      <a:gd name="T20" fmla="*/ 15 w 17"/>
                      <a:gd name="T21" fmla="*/ 8 h 17"/>
                      <a:gd name="T22" fmla="*/ 15 w 17"/>
                      <a:gd name="T23" fmla="*/ 11 h 17"/>
                      <a:gd name="T24" fmla="*/ 15 w 17"/>
                      <a:gd name="T25" fmla="*/ 12 h 17"/>
                      <a:gd name="T26" fmla="*/ 13 w 17"/>
                      <a:gd name="T27" fmla="*/ 13 h 17"/>
                      <a:gd name="T28" fmla="*/ 13 w 17"/>
                      <a:gd name="T29" fmla="*/ 15 h 17"/>
                      <a:gd name="T30" fmla="*/ 10 w 17"/>
                      <a:gd name="T31" fmla="*/ 15 h 17"/>
                      <a:gd name="T32" fmla="*/ 8 w 17"/>
                      <a:gd name="T33" fmla="*/ 15 h 17"/>
                      <a:gd name="T34" fmla="*/ 4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1" y="7"/>
                        </a:lnTo>
                        <a:lnTo>
                          <a:pt x="0" y="3"/>
                        </a:lnTo>
                        <a:lnTo>
                          <a:pt x="1" y="2"/>
                        </a:lnTo>
                        <a:lnTo>
                          <a:pt x="1" y="1"/>
                        </a:lnTo>
                        <a:lnTo>
                          <a:pt x="3" y="0"/>
                        </a:lnTo>
                        <a:lnTo>
                          <a:pt x="4" y="0"/>
                        </a:lnTo>
                        <a:lnTo>
                          <a:pt x="8" y="0"/>
                        </a:lnTo>
                        <a:lnTo>
                          <a:pt x="11" y="2"/>
                        </a:lnTo>
                        <a:lnTo>
                          <a:pt x="14" y="4"/>
                        </a:lnTo>
                        <a:lnTo>
                          <a:pt x="16" y="8"/>
                        </a:lnTo>
                        <a:lnTo>
                          <a:pt x="16" y="12"/>
                        </a:lnTo>
                        <a:lnTo>
                          <a:pt x="16" y="13"/>
                        </a:lnTo>
                        <a:lnTo>
                          <a:pt x="14" y="14"/>
                        </a:lnTo>
                        <a:lnTo>
                          <a:pt x="14" y="16"/>
                        </a:lnTo>
                        <a:lnTo>
                          <a:pt x="11" y="16"/>
                        </a:lnTo>
                        <a:lnTo>
                          <a:pt x="8" y="16"/>
                        </a:lnTo>
                        <a:lnTo>
                          <a:pt x="4"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4" name="Freeform 278">
                    <a:extLst>
                      <a:ext uri="{FF2B5EF4-FFF2-40B4-BE49-F238E27FC236}">
                        <a16:creationId xmlns:a16="http://schemas.microsoft.com/office/drawing/2014/main" id="{729959BB-9F47-43DD-7C92-CBF63AE5BF7F}"/>
                      </a:ext>
                    </a:extLst>
                  </p:cNvPr>
                  <p:cNvSpPr>
                    <a:spLocks/>
                  </p:cNvSpPr>
                  <p:nvPr/>
                </p:nvSpPr>
                <p:spPr bwMode="auto">
                  <a:xfrm>
                    <a:off x="2587" y="2873"/>
                    <a:ext cx="112" cy="67"/>
                  </a:xfrm>
                  <a:custGeom>
                    <a:avLst/>
                    <a:gdLst>
                      <a:gd name="T0" fmla="*/ 0 w 123"/>
                      <a:gd name="T1" fmla="*/ 12 h 70"/>
                      <a:gd name="T2" fmla="*/ 22 w 123"/>
                      <a:gd name="T3" fmla="*/ 0 h 70"/>
                      <a:gd name="T4" fmla="*/ 111 w 123"/>
                      <a:gd name="T5" fmla="*/ 52 h 70"/>
                      <a:gd name="T6" fmla="*/ 87 w 123"/>
                      <a:gd name="T7" fmla="*/ 66 h 70"/>
                      <a:gd name="T8" fmla="*/ 0 w 123"/>
                      <a:gd name="T9" fmla="*/ 12 h 70"/>
                      <a:gd name="T10" fmla="*/ 0 60000 65536"/>
                      <a:gd name="T11" fmla="*/ 0 60000 65536"/>
                      <a:gd name="T12" fmla="*/ 0 60000 65536"/>
                      <a:gd name="T13" fmla="*/ 0 60000 65536"/>
                      <a:gd name="T14" fmla="*/ 0 60000 65536"/>
                      <a:gd name="T15" fmla="*/ 0 w 123"/>
                      <a:gd name="T16" fmla="*/ 0 h 70"/>
                      <a:gd name="T17" fmla="*/ 123 w 123"/>
                      <a:gd name="T18" fmla="*/ 70 h 70"/>
                    </a:gdLst>
                    <a:ahLst/>
                    <a:cxnLst>
                      <a:cxn ang="T10">
                        <a:pos x="T0" y="T1"/>
                      </a:cxn>
                      <a:cxn ang="T11">
                        <a:pos x="T2" y="T3"/>
                      </a:cxn>
                      <a:cxn ang="T12">
                        <a:pos x="T4" y="T5"/>
                      </a:cxn>
                      <a:cxn ang="T13">
                        <a:pos x="T6" y="T7"/>
                      </a:cxn>
                      <a:cxn ang="T14">
                        <a:pos x="T8" y="T9"/>
                      </a:cxn>
                    </a:cxnLst>
                    <a:rect l="T15" t="T16" r="T17" b="T18"/>
                    <a:pathLst>
                      <a:path w="123" h="70">
                        <a:moveTo>
                          <a:pt x="0" y="13"/>
                        </a:moveTo>
                        <a:lnTo>
                          <a:pt x="24" y="0"/>
                        </a:lnTo>
                        <a:lnTo>
                          <a:pt x="122" y="54"/>
                        </a:lnTo>
                        <a:lnTo>
                          <a:pt x="96" y="69"/>
                        </a:lnTo>
                        <a:lnTo>
                          <a:pt x="0" y="13"/>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5" name="Freeform 279">
                    <a:extLst>
                      <a:ext uri="{FF2B5EF4-FFF2-40B4-BE49-F238E27FC236}">
                        <a16:creationId xmlns:a16="http://schemas.microsoft.com/office/drawing/2014/main" id="{C72BBA17-06B8-1C4D-FD7C-4FCAD53E96A3}"/>
                      </a:ext>
                    </a:extLst>
                  </p:cNvPr>
                  <p:cNvSpPr>
                    <a:spLocks/>
                  </p:cNvSpPr>
                  <p:nvPr/>
                </p:nvSpPr>
                <p:spPr bwMode="auto">
                  <a:xfrm>
                    <a:off x="2587" y="2885"/>
                    <a:ext cx="89" cy="82"/>
                  </a:xfrm>
                  <a:custGeom>
                    <a:avLst/>
                    <a:gdLst>
                      <a:gd name="T0" fmla="*/ 0 w 97"/>
                      <a:gd name="T1" fmla="*/ 0 h 87"/>
                      <a:gd name="T2" fmla="*/ 88 w 97"/>
                      <a:gd name="T3" fmla="*/ 54 h 87"/>
                      <a:gd name="T4" fmla="*/ 88 w 97"/>
                      <a:gd name="T5" fmla="*/ 81 h 87"/>
                      <a:gd name="T6" fmla="*/ 0 w 97"/>
                      <a:gd name="T7" fmla="*/ 26 h 87"/>
                      <a:gd name="T8" fmla="*/ 0 w 97"/>
                      <a:gd name="T9" fmla="*/ 0 h 87"/>
                      <a:gd name="T10" fmla="*/ 0 60000 65536"/>
                      <a:gd name="T11" fmla="*/ 0 60000 65536"/>
                      <a:gd name="T12" fmla="*/ 0 60000 65536"/>
                      <a:gd name="T13" fmla="*/ 0 60000 65536"/>
                      <a:gd name="T14" fmla="*/ 0 60000 65536"/>
                      <a:gd name="T15" fmla="*/ 0 w 97"/>
                      <a:gd name="T16" fmla="*/ 0 h 87"/>
                      <a:gd name="T17" fmla="*/ 97 w 97"/>
                      <a:gd name="T18" fmla="*/ 87 h 87"/>
                    </a:gdLst>
                    <a:ahLst/>
                    <a:cxnLst>
                      <a:cxn ang="T10">
                        <a:pos x="T0" y="T1"/>
                      </a:cxn>
                      <a:cxn ang="T11">
                        <a:pos x="T2" y="T3"/>
                      </a:cxn>
                      <a:cxn ang="T12">
                        <a:pos x="T4" y="T5"/>
                      </a:cxn>
                      <a:cxn ang="T13">
                        <a:pos x="T6" y="T7"/>
                      </a:cxn>
                      <a:cxn ang="T14">
                        <a:pos x="T8" y="T9"/>
                      </a:cxn>
                    </a:cxnLst>
                    <a:rect l="T15" t="T16" r="T17" b="T18"/>
                    <a:pathLst>
                      <a:path w="97" h="87">
                        <a:moveTo>
                          <a:pt x="0" y="0"/>
                        </a:moveTo>
                        <a:lnTo>
                          <a:pt x="96" y="57"/>
                        </a:lnTo>
                        <a:lnTo>
                          <a:pt x="96" y="86"/>
                        </a:lnTo>
                        <a:lnTo>
                          <a:pt x="0" y="28"/>
                        </a:lnTo>
                        <a:lnTo>
                          <a:pt x="0" y="0"/>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6" name="Freeform 280">
                    <a:extLst>
                      <a:ext uri="{FF2B5EF4-FFF2-40B4-BE49-F238E27FC236}">
                        <a16:creationId xmlns:a16="http://schemas.microsoft.com/office/drawing/2014/main" id="{2545034C-252F-372F-A5EA-850A8DCB99D4}"/>
                      </a:ext>
                    </a:extLst>
                  </p:cNvPr>
                  <p:cNvSpPr>
                    <a:spLocks/>
                  </p:cNvSpPr>
                  <p:nvPr/>
                </p:nvSpPr>
                <p:spPr bwMode="auto">
                  <a:xfrm>
                    <a:off x="2720" y="2970"/>
                    <a:ext cx="16" cy="16"/>
                  </a:xfrm>
                  <a:custGeom>
                    <a:avLst/>
                    <a:gdLst>
                      <a:gd name="T0" fmla="*/ 4 w 17"/>
                      <a:gd name="T1" fmla="*/ 0 h 17"/>
                      <a:gd name="T2" fmla="*/ 15 w 17"/>
                      <a:gd name="T3" fmla="*/ 8 h 17"/>
                      <a:gd name="T4" fmla="*/ 11 w 17"/>
                      <a:gd name="T5" fmla="*/ 15 h 17"/>
                      <a:gd name="T6" fmla="*/ 0 w 17"/>
                      <a:gd name="T7" fmla="*/ 5 h 17"/>
                      <a:gd name="T8" fmla="*/ 4 w 17"/>
                      <a:gd name="T9" fmla="*/ 0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4" y="0"/>
                        </a:moveTo>
                        <a:lnTo>
                          <a:pt x="16" y="9"/>
                        </a:lnTo>
                        <a:lnTo>
                          <a:pt x="12" y="16"/>
                        </a:lnTo>
                        <a:lnTo>
                          <a:pt x="0" y="5"/>
                        </a:lnTo>
                        <a:lnTo>
                          <a:pt x="4"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7" name="Freeform 281">
                    <a:extLst>
                      <a:ext uri="{FF2B5EF4-FFF2-40B4-BE49-F238E27FC236}">
                        <a16:creationId xmlns:a16="http://schemas.microsoft.com/office/drawing/2014/main" id="{49453679-8CD6-F53A-BBD7-08AD2EAC99EC}"/>
                      </a:ext>
                    </a:extLst>
                  </p:cNvPr>
                  <p:cNvSpPr>
                    <a:spLocks/>
                  </p:cNvSpPr>
                  <p:nvPr/>
                </p:nvSpPr>
                <p:spPr bwMode="auto">
                  <a:xfrm>
                    <a:off x="2682" y="2940"/>
                    <a:ext cx="33" cy="20"/>
                  </a:xfrm>
                  <a:custGeom>
                    <a:avLst/>
                    <a:gdLst>
                      <a:gd name="T0" fmla="*/ 21 w 36"/>
                      <a:gd name="T1" fmla="*/ 0 h 21"/>
                      <a:gd name="T2" fmla="*/ 32 w 36"/>
                      <a:gd name="T3" fmla="*/ 7 h 21"/>
                      <a:gd name="T4" fmla="*/ 11 w 36"/>
                      <a:gd name="T5" fmla="*/ 19 h 21"/>
                      <a:gd name="T6" fmla="*/ 0 w 36"/>
                      <a:gd name="T7" fmla="*/ 11 h 21"/>
                      <a:gd name="T8" fmla="*/ 21 w 36"/>
                      <a:gd name="T9" fmla="*/ 0 h 21"/>
                      <a:gd name="T10" fmla="*/ 0 60000 65536"/>
                      <a:gd name="T11" fmla="*/ 0 60000 65536"/>
                      <a:gd name="T12" fmla="*/ 0 60000 65536"/>
                      <a:gd name="T13" fmla="*/ 0 60000 65536"/>
                      <a:gd name="T14" fmla="*/ 0 60000 65536"/>
                      <a:gd name="T15" fmla="*/ 0 w 36"/>
                      <a:gd name="T16" fmla="*/ 0 h 21"/>
                      <a:gd name="T17" fmla="*/ 36 w 36"/>
                      <a:gd name="T18" fmla="*/ 21 h 21"/>
                    </a:gdLst>
                    <a:ahLst/>
                    <a:cxnLst>
                      <a:cxn ang="T10">
                        <a:pos x="T0" y="T1"/>
                      </a:cxn>
                      <a:cxn ang="T11">
                        <a:pos x="T2" y="T3"/>
                      </a:cxn>
                      <a:cxn ang="T12">
                        <a:pos x="T4" y="T5"/>
                      </a:cxn>
                      <a:cxn ang="T13">
                        <a:pos x="T6" y="T7"/>
                      </a:cxn>
                      <a:cxn ang="T14">
                        <a:pos x="T8" y="T9"/>
                      </a:cxn>
                    </a:cxnLst>
                    <a:rect l="T15" t="T16" r="T17" b="T18"/>
                    <a:pathLst>
                      <a:path w="36" h="21">
                        <a:moveTo>
                          <a:pt x="23" y="0"/>
                        </a:moveTo>
                        <a:lnTo>
                          <a:pt x="35" y="7"/>
                        </a:lnTo>
                        <a:lnTo>
                          <a:pt x="12" y="20"/>
                        </a:lnTo>
                        <a:lnTo>
                          <a:pt x="0" y="12"/>
                        </a:lnTo>
                        <a:lnTo>
                          <a:pt x="23"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8" name="Freeform 282">
                    <a:extLst>
                      <a:ext uri="{FF2B5EF4-FFF2-40B4-BE49-F238E27FC236}">
                        <a16:creationId xmlns:a16="http://schemas.microsoft.com/office/drawing/2014/main" id="{77C3649F-0332-FC4A-D818-220AC5BCDD96}"/>
                      </a:ext>
                    </a:extLst>
                  </p:cNvPr>
                  <p:cNvSpPr>
                    <a:spLocks/>
                  </p:cNvSpPr>
                  <p:nvPr/>
                </p:nvSpPr>
                <p:spPr bwMode="auto">
                  <a:xfrm>
                    <a:off x="2682" y="2952"/>
                    <a:ext cx="16" cy="32"/>
                  </a:xfrm>
                  <a:custGeom>
                    <a:avLst/>
                    <a:gdLst>
                      <a:gd name="T0" fmla="*/ 0 w 17"/>
                      <a:gd name="T1" fmla="*/ 25 h 33"/>
                      <a:gd name="T2" fmla="*/ 15 w 17"/>
                      <a:gd name="T3" fmla="*/ 31 h 33"/>
                      <a:gd name="T4" fmla="*/ 15 w 17"/>
                      <a:gd name="T5" fmla="*/ 7 h 33"/>
                      <a:gd name="T6" fmla="*/ 0 w 17"/>
                      <a:gd name="T7" fmla="*/ 0 h 33"/>
                      <a:gd name="T8" fmla="*/ 0 w 17"/>
                      <a:gd name="T9" fmla="*/ 25 h 33"/>
                      <a:gd name="T10" fmla="*/ 0 60000 65536"/>
                      <a:gd name="T11" fmla="*/ 0 60000 65536"/>
                      <a:gd name="T12" fmla="*/ 0 60000 65536"/>
                      <a:gd name="T13" fmla="*/ 0 60000 65536"/>
                      <a:gd name="T14" fmla="*/ 0 60000 65536"/>
                      <a:gd name="T15" fmla="*/ 0 w 17"/>
                      <a:gd name="T16" fmla="*/ 0 h 33"/>
                      <a:gd name="T17" fmla="*/ 17 w 17"/>
                      <a:gd name="T18" fmla="*/ 33 h 33"/>
                    </a:gdLst>
                    <a:ahLst/>
                    <a:cxnLst>
                      <a:cxn ang="T10">
                        <a:pos x="T0" y="T1"/>
                      </a:cxn>
                      <a:cxn ang="T11">
                        <a:pos x="T2" y="T3"/>
                      </a:cxn>
                      <a:cxn ang="T12">
                        <a:pos x="T4" y="T5"/>
                      </a:cxn>
                      <a:cxn ang="T13">
                        <a:pos x="T6" y="T7"/>
                      </a:cxn>
                      <a:cxn ang="T14">
                        <a:pos x="T8" y="T9"/>
                      </a:cxn>
                    </a:cxnLst>
                    <a:rect l="T15" t="T16" r="T17" b="T18"/>
                    <a:pathLst>
                      <a:path w="17" h="33">
                        <a:moveTo>
                          <a:pt x="0" y="26"/>
                        </a:moveTo>
                        <a:lnTo>
                          <a:pt x="16" y="32"/>
                        </a:lnTo>
                        <a:lnTo>
                          <a:pt x="16" y="7"/>
                        </a:lnTo>
                        <a:lnTo>
                          <a:pt x="0" y="0"/>
                        </a:lnTo>
                        <a:lnTo>
                          <a:pt x="0" y="26"/>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9" name="Freeform 283">
                    <a:extLst>
                      <a:ext uri="{FF2B5EF4-FFF2-40B4-BE49-F238E27FC236}">
                        <a16:creationId xmlns:a16="http://schemas.microsoft.com/office/drawing/2014/main" id="{33A06338-3526-7BE7-DC5D-4BF9E53FF5BA}"/>
                      </a:ext>
                    </a:extLst>
                  </p:cNvPr>
                  <p:cNvSpPr>
                    <a:spLocks/>
                  </p:cNvSpPr>
                  <p:nvPr/>
                </p:nvSpPr>
                <p:spPr bwMode="auto">
                  <a:xfrm>
                    <a:off x="2693" y="2946"/>
                    <a:ext cx="22" cy="38"/>
                  </a:xfrm>
                  <a:custGeom>
                    <a:avLst/>
                    <a:gdLst>
                      <a:gd name="T0" fmla="*/ 21 w 24"/>
                      <a:gd name="T1" fmla="*/ 25 h 39"/>
                      <a:gd name="T2" fmla="*/ 0 w 24"/>
                      <a:gd name="T3" fmla="*/ 37 h 39"/>
                      <a:gd name="T4" fmla="*/ 0 w 24"/>
                      <a:gd name="T5" fmla="*/ 13 h 39"/>
                      <a:gd name="T6" fmla="*/ 21 w 24"/>
                      <a:gd name="T7" fmla="*/ 0 h 39"/>
                      <a:gd name="T8" fmla="*/ 21 w 24"/>
                      <a:gd name="T9" fmla="*/ 25 h 39"/>
                      <a:gd name="T10" fmla="*/ 0 60000 65536"/>
                      <a:gd name="T11" fmla="*/ 0 60000 65536"/>
                      <a:gd name="T12" fmla="*/ 0 60000 65536"/>
                      <a:gd name="T13" fmla="*/ 0 60000 65536"/>
                      <a:gd name="T14" fmla="*/ 0 60000 65536"/>
                      <a:gd name="T15" fmla="*/ 0 w 24"/>
                      <a:gd name="T16" fmla="*/ 0 h 39"/>
                      <a:gd name="T17" fmla="*/ 24 w 24"/>
                      <a:gd name="T18" fmla="*/ 39 h 39"/>
                    </a:gdLst>
                    <a:ahLst/>
                    <a:cxnLst>
                      <a:cxn ang="T10">
                        <a:pos x="T0" y="T1"/>
                      </a:cxn>
                      <a:cxn ang="T11">
                        <a:pos x="T2" y="T3"/>
                      </a:cxn>
                      <a:cxn ang="T12">
                        <a:pos x="T4" y="T5"/>
                      </a:cxn>
                      <a:cxn ang="T13">
                        <a:pos x="T6" y="T7"/>
                      </a:cxn>
                      <a:cxn ang="T14">
                        <a:pos x="T8" y="T9"/>
                      </a:cxn>
                    </a:cxnLst>
                    <a:rect l="T15" t="T16" r="T17" b="T18"/>
                    <a:pathLst>
                      <a:path w="24" h="39">
                        <a:moveTo>
                          <a:pt x="23" y="26"/>
                        </a:moveTo>
                        <a:lnTo>
                          <a:pt x="0" y="38"/>
                        </a:lnTo>
                        <a:lnTo>
                          <a:pt x="0" y="13"/>
                        </a:lnTo>
                        <a:lnTo>
                          <a:pt x="23" y="0"/>
                        </a:lnTo>
                        <a:lnTo>
                          <a:pt x="23" y="26"/>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0" name="Freeform 284">
                    <a:extLst>
                      <a:ext uri="{FF2B5EF4-FFF2-40B4-BE49-F238E27FC236}">
                        <a16:creationId xmlns:a16="http://schemas.microsoft.com/office/drawing/2014/main" id="{1916FD40-EB04-17AF-6B74-F7A023DE3184}"/>
                      </a:ext>
                    </a:extLst>
                  </p:cNvPr>
                  <p:cNvSpPr>
                    <a:spLocks/>
                  </p:cNvSpPr>
                  <p:nvPr/>
                </p:nvSpPr>
                <p:spPr bwMode="auto">
                  <a:xfrm>
                    <a:off x="2695" y="2953"/>
                    <a:ext cx="25" cy="16"/>
                  </a:xfrm>
                  <a:custGeom>
                    <a:avLst/>
                    <a:gdLst>
                      <a:gd name="T0" fmla="*/ 17 w 27"/>
                      <a:gd name="T1" fmla="*/ 0 h 17"/>
                      <a:gd name="T2" fmla="*/ 24 w 27"/>
                      <a:gd name="T3" fmla="*/ 5 h 17"/>
                      <a:gd name="T4" fmla="*/ 19 w 27"/>
                      <a:gd name="T5" fmla="*/ 12 h 17"/>
                      <a:gd name="T6" fmla="*/ 8 w 27"/>
                      <a:gd name="T7" fmla="*/ 15 h 17"/>
                      <a:gd name="T8" fmla="*/ 0 w 27"/>
                      <a:gd name="T9" fmla="*/ 9 h 17"/>
                      <a:gd name="T10" fmla="*/ 17 w 27"/>
                      <a:gd name="T11" fmla="*/ 0 h 17"/>
                      <a:gd name="T12" fmla="*/ 0 60000 65536"/>
                      <a:gd name="T13" fmla="*/ 0 60000 65536"/>
                      <a:gd name="T14" fmla="*/ 0 60000 65536"/>
                      <a:gd name="T15" fmla="*/ 0 60000 65536"/>
                      <a:gd name="T16" fmla="*/ 0 60000 65536"/>
                      <a:gd name="T17" fmla="*/ 0 60000 65536"/>
                      <a:gd name="T18" fmla="*/ 0 w 27"/>
                      <a:gd name="T19" fmla="*/ 0 h 17"/>
                      <a:gd name="T20" fmla="*/ 27 w 2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7" h="17">
                        <a:moveTo>
                          <a:pt x="18" y="0"/>
                        </a:moveTo>
                        <a:lnTo>
                          <a:pt x="26" y="5"/>
                        </a:lnTo>
                        <a:lnTo>
                          <a:pt x="21" y="13"/>
                        </a:lnTo>
                        <a:lnTo>
                          <a:pt x="9" y="16"/>
                        </a:lnTo>
                        <a:lnTo>
                          <a:pt x="0" y="10"/>
                        </a:lnTo>
                        <a:lnTo>
                          <a:pt x="18"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1" name="Freeform 285">
                    <a:extLst>
                      <a:ext uri="{FF2B5EF4-FFF2-40B4-BE49-F238E27FC236}">
                        <a16:creationId xmlns:a16="http://schemas.microsoft.com/office/drawing/2014/main" id="{35568702-BF4B-3F6E-991F-9E400CEE8FFF}"/>
                      </a:ext>
                    </a:extLst>
                  </p:cNvPr>
                  <p:cNvSpPr>
                    <a:spLocks/>
                  </p:cNvSpPr>
                  <p:nvPr/>
                </p:nvSpPr>
                <p:spPr bwMode="auto">
                  <a:xfrm>
                    <a:off x="2695" y="2963"/>
                    <a:ext cx="15" cy="28"/>
                  </a:xfrm>
                  <a:custGeom>
                    <a:avLst/>
                    <a:gdLst>
                      <a:gd name="T0" fmla="*/ 0 w 17"/>
                      <a:gd name="T1" fmla="*/ 19 h 30"/>
                      <a:gd name="T2" fmla="*/ 13 w 17"/>
                      <a:gd name="T3" fmla="*/ 27 h 30"/>
                      <a:gd name="T4" fmla="*/ 14 w 17"/>
                      <a:gd name="T5" fmla="*/ 12 h 30"/>
                      <a:gd name="T6" fmla="*/ 11 w 17"/>
                      <a:gd name="T7" fmla="*/ 4 h 30"/>
                      <a:gd name="T8" fmla="*/ 0 w 17"/>
                      <a:gd name="T9" fmla="*/ 0 h 30"/>
                      <a:gd name="T10" fmla="*/ 0 w 17"/>
                      <a:gd name="T11" fmla="*/ 19 h 30"/>
                      <a:gd name="T12" fmla="*/ 0 60000 65536"/>
                      <a:gd name="T13" fmla="*/ 0 60000 65536"/>
                      <a:gd name="T14" fmla="*/ 0 60000 65536"/>
                      <a:gd name="T15" fmla="*/ 0 60000 65536"/>
                      <a:gd name="T16" fmla="*/ 0 60000 65536"/>
                      <a:gd name="T17" fmla="*/ 0 60000 65536"/>
                      <a:gd name="T18" fmla="*/ 0 w 17"/>
                      <a:gd name="T19" fmla="*/ 0 h 30"/>
                      <a:gd name="T20" fmla="*/ 17 w 17"/>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17" h="30">
                        <a:moveTo>
                          <a:pt x="0" y="20"/>
                        </a:moveTo>
                        <a:lnTo>
                          <a:pt x="15" y="29"/>
                        </a:lnTo>
                        <a:lnTo>
                          <a:pt x="16" y="13"/>
                        </a:lnTo>
                        <a:lnTo>
                          <a:pt x="12" y="4"/>
                        </a:lnTo>
                        <a:lnTo>
                          <a:pt x="0" y="0"/>
                        </a:lnTo>
                        <a:lnTo>
                          <a:pt x="0" y="20"/>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2" name="Freeform 286">
                    <a:extLst>
                      <a:ext uri="{FF2B5EF4-FFF2-40B4-BE49-F238E27FC236}">
                        <a16:creationId xmlns:a16="http://schemas.microsoft.com/office/drawing/2014/main" id="{B93F3453-CCD4-3FF2-D3B1-90BBB33452FE}"/>
                      </a:ext>
                    </a:extLst>
                  </p:cNvPr>
                  <p:cNvSpPr>
                    <a:spLocks/>
                  </p:cNvSpPr>
                  <p:nvPr/>
                </p:nvSpPr>
                <p:spPr bwMode="auto">
                  <a:xfrm>
                    <a:off x="2707" y="2975"/>
                    <a:ext cx="15" cy="21"/>
                  </a:xfrm>
                  <a:custGeom>
                    <a:avLst/>
                    <a:gdLst>
                      <a:gd name="T0" fmla="*/ 0 w 17"/>
                      <a:gd name="T1" fmla="*/ 14 h 22"/>
                      <a:gd name="T2" fmla="*/ 2 w 17"/>
                      <a:gd name="T3" fmla="*/ 10 h 22"/>
                      <a:gd name="T4" fmla="*/ 8 w 17"/>
                      <a:gd name="T5" fmla="*/ 11 h 22"/>
                      <a:gd name="T6" fmla="*/ 11 w 17"/>
                      <a:gd name="T7" fmla="*/ 20 h 22"/>
                      <a:gd name="T8" fmla="*/ 14 w 17"/>
                      <a:gd name="T9" fmla="*/ 19 h 22"/>
                      <a:gd name="T10" fmla="*/ 11 w 17"/>
                      <a:gd name="T11" fmla="*/ 8 h 22"/>
                      <a:gd name="T12" fmla="*/ 0 w 17"/>
                      <a:gd name="T13" fmla="*/ 0 h 22"/>
                      <a:gd name="T14" fmla="*/ 0 w 17"/>
                      <a:gd name="T15" fmla="*/ 14 h 22"/>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22"/>
                      <a:gd name="T26" fmla="*/ 17 w 17"/>
                      <a:gd name="T27" fmla="*/ 22 h 2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22">
                        <a:moveTo>
                          <a:pt x="0" y="15"/>
                        </a:moveTo>
                        <a:lnTo>
                          <a:pt x="2" y="10"/>
                        </a:lnTo>
                        <a:lnTo>
                          <a:pt x="9" y="12"/>
                        </a:lnTo>
                        <a:lnTo>
                          <a:pt x="13" y="21"/>
                        </a:lnTo>
                        <a:lnTo>
                          <a:pt x="16" y="20"/>
                        </a:lnTo>
                        <a:lnTo>
                          <a:pt x="13" y="8"/>
                        </a:lnTo>
                        <a:lnTo>
                          <a:pt x="0" y="0"/>
                        </a:lnTo>
                        <a:lnTo>
                          <a:pt x="0" y="15"/>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3" name="Freeform 287">
                    <a:extLst>
                      <a:ext uri="{FF2B5EF4-FFF2-40B4-BE49-F238E27FC236}">
                        <a16:creationId xmlns:a16="http://schemas.microsoft.com/office/drawing/2014/main" id="{6CCBA424-ED37-50C1-53F8-E469EE8E4845}"/>
                      </a:ext>
                    </a:extLst>
                  </p:cNvPr>
                  <p:cNvSpPr>
                    <a:spLocks/>
                  </p:cNvSpPr>
                  <p:nvPr/>
                </p:nvSpPr>
                <p:spPr bwMode="auto">
                  <a:xfrm>
                    <a:off x="2720" y="2977"/>
                    <a:ext cx="16" cy="19"/>
                  </a:xfrm>
                  <a:custGeom>
                    <a:avLst/>
                    <a:gdLst>
                      <a:gd name="T0" fmla="*/ 15 w 17"/>
                      <a:gd name="T1" fmla="*/ 12 h 20"/>
                      <a:gd name="T2" fmla="*/ 2 w 17"/>
                      <a:gd name="T3" fmla="*/ 18 h 20"/>
                      <a:gd name="T4" fmla="*/ 0 w 17"/>
                      <a:gd name="T5" fmla="*/ 6 h 20"/>
                      <a:gd name="T6" fmla="*/ 8 w 17"/>
                      <a:gd name="T7" fmla="*/ 4 h 20"/>
                      <a:gd name="T8" fmla="*/ 13 w 17"/>
                      <a:gd name="T9" fmla="*/ 0 h 20"/>
                      <a:gd name="T10" fmla="*/ 15 w 17"/>
                      <a:gd name="T11" fmla="*/ 12 h 20"/>
                      <a:gd name="T12" fmla="*/ 0 60000 65536"/>
                      <a:gd name="T13" fmla="*/ 0 60000 65536"/>
                      <a:gd name="T14" fmla="*/ 0 60000 65536"/>
                      <a:gd name="T15" fmla="*/ 0 60000 65536"/>
                      <a:gd name="T16" fmla="*/ 0 60000 65536"/>
                      <a:gd name="T17" fmla="*/ 0 60000 65536"/>
                      <a:gd name="T18" fmla="*/ 0 w 17"/>
                      <a:gd name="T19" fmla="*/ 0 h 20"/>
                      <a:gd name="T20" fmla="*/ 17 w 17"/>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7" h="20">
                        <a:moveTo>
                          <a:pt x="16" y="13"/>
                        </a:moveTo>
                        <a:lnTo>
                          <a:pt x="2" y="19"/>
                        </a:lnTo>
                        <a:lnTo>
                          <a:pt x="0" y="6"/>
                        </a:lnTo>
                        <a:lnTo>
                          <a:pt x="9" y="4"/>
                        </a:lnTo>
                        <a:lnTo>
                          <a:pt x="14" y="0"/>
                        </a:lnTo>
                        <a:lnTo>
                          <a:pt x="16" y="13"/>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4" name="Freeform 288">
                    <a:extLst>
                      <a:ext uri="{FF2B5EF4-FFF2-40B4-BE49-F238E27FC236}">
                        <a16:creationId xmlns:a16="http://schemas.microsoft.com/office/drawing/2014/main" id="{20324E2D-588A-28D6-E056-F987DE9F960B}"/>
                      </a:ext>
                    </a:extLst>
                  </p:cNvPr>
                  <p:cNvSpPr>
                    <a:spLocks/>
                  </p:cNvSpPr>
                  <p:nvPr/>
                </p:nvSpPr>
                <p:spPr bwMode="auto">
                  <a:xfrm>
                    <a:off x="2696" y="2965"/>
                    <a:ext cx="15" cy="17"/>
                  </a:xfrm>
                  <a:custGeom>
                    <a:avLst/>
                    <a:gdLst>
                      <a:gd name="T0" fmla="*/ 0 w 17"/>
                      <a:gd name="T1" fmla="*/ 9 h 17"/>
                      <a:gd name="T2" fmla="*/ 14 w 17"/>
                      <a:gd name="T3" fmla="*/ 16 h 17"/>
                      <a:gd name="T4" fmla="*/ 10 w 17"/>
                      <a:gd name="T5" fmla="*/ 4 h 17"/>
                      <a:gd name="T6" fmla="*/ 0 w 17"/>
                      <a:gd name="T7" fmla="*/ 0 h 17"/>
                      <a:gd name="T8" fmla="*/ 0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9"/>
                        </a:moveTo>
                        <a:lnTo>
                          <a:pt x="16" y="16"/>
                        </a:lnTo>
                        <a:lnTo>
                          <a:pt x="11" y="4"/>
                        </a:lnTo>
                        <a:lnTo>
                          <a:pt x="0" y="0"/>
                        </a:lnTo>
                        <a:lnTo>
                          <a:pt x="0" y="9"/>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5" name="Freeform 289">
                    <a:extLst>
                      <a:ext uri="{FF2B5EF4-FFF2-40B4-BE49-F238E27FC236}">
                        <a16:creationId xmlns:a16="http://schemas.microsoft.com/office/drawing/2014/main" id="{42E36C2B-42A4-0FC8-ECF4-AC5639E8C9FE}"/>
                      </a:ext>
                    </a:extLst>
                  </p:cNvPr>
                  <p:cNvSpPr>
                    <a:spLocks/>
                  </p:cNvSpPr>
                  <p:nvPr/>
                </p:nvSpPr>
                <p:spPr bwMode="auto">
                  <a:xfrm>
                    <a:off x="2707" y="2973"/>
                    <a:ext cx="22" cy="16"/>
                  </a:xfrm>
                  <a:custGeom>
                    <a:avLst/>
                    <a:gdLst>
                      <a:gd name="T0" fmla="*/ 21 w 24"/>
                      <a:gd name="T1" fmla="*/ 11 h 17"/>
                      <a:gd name="T2" fmla="*/ 13 w 24"/>
                      <a:gd name="T3" fmla="*/ 15 h 17"/>
                      <a:gd name="T4" fmla="*/ 0 w 24"/>
                      <a:gd name="T5" fmla="*/ 3 h 17"/>
                      <a:gd name="T6" fmla="*/ 12 w 24"/>
                      <a:gd name="T7" fmla="*/ 0 h 17"/>
                      <a:gd name="T8" fmla="*/ 21 w 24"/>
                      <a:gd name="T9" fmla="*/ 11 h 17"/>
                      <a:gd name="T10" fmla="*/ 0 60000 65536"/>
                      <a:gd name="T11" fmla="*/ 0 60000 65536"/>
                      <a:gd name="T12" fmla="*/ 0 60000 65536"/>
                      <a:gd name="T13" fmla="*/ 0 60000 65536"/>
                      <a:gd name="T14" fmla="*/ 0 60000 65536"/>
                      <a:gd name="T15" fmla="*/ 0 w 24"/>
                      <a:gd name="T16" fmla="*/ 0 h 17"/>
                      <a:gd name="T17" fmla="*/ 24 w 24"/>
                      <a:gd name="T18" fmla="*/ 17 h 17"/>
                    </a:gdLst>
                    <a:ahLst/>
                    <a:cxnLst>
                      <a:cxn ang="T10">
                        <a:pos x="T0" y="T1"/>
                      </a:cxn>
                      <a:cxn ang="T11">
                        <a:pos x="T2" y="T3"/>
                      </a:cxn>
                      <a:cxn ang="T12">
                        <a:pos x="T4" y="T5"/>
                      </a:cxn>
                      <a:cxn ang="T13">
                        <a:pos x="T6" y="T7"/>
                      </a:cxn>
                      <a:cxn ang="T14">
                        <a:pos x="T8" y="T9"/>
                      </a:cxn>
                    </a:cxnLst>
                    <a:rect l="T15" t="T16" r="T17" b="T18"/>
                    <a:pathLst>
                      <a:path w="24" h="17">
                        <a:moveTo>
                          <a:pt x="23" y="12"/>
                        </a:moveTo>
                        <a:lnTo>
                          <a:pt x="14" y="16"/>
                        </a:lnTo>
                        <a:lnTo>
                          <a:pt x="0" y="3"/>
                        </a:lnTo>
                        <a:lnTo>
                          <a:pt x="13" y="0"/>
                        </a:lnTo>
                        <a:lnTo>
                          <a:pt x="23" y="12"/>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6" name="Freeform 290">
                    <a:extLst>
                      <a:ext uri="{FF2B5EF4-FFF2-40B4-BE49-F238E27FC236}">
                        <a16:creationId xmlns:a16="http://schemas.microsoft.com/office/drawing/2014/main" id="{0BD60FE5-742D-30D6-B407-5D3451DC4B3F}"/>
                      </a:ext>
                    </a:extLst>
                  </p:cNvPr>
                  <p:cNvSpPr>
                    <a:spLocks/>
                  </p:cNvSpPr>
                  <p:nvPr/>
                </p:nvSpPr>
                <p:spPr bwMode="auto">
                  <a:xfrm>
                    <a:off x="2719" y="2966"/>
                    <a:ext cx="15" cy="17"/>
                  </a:xfrm>
                  <a:custGeom>
                    <a:avLst/>
                    <a:gdLst>
                      <a:gd name="T0" fmla="*/ 0 w 17"/>
                      <a:gd name="T1" fmla="*/ 7 h 17"/>
                      <a:gd name="T2" fmla="*/ 3 w 17"/>
                      <a:gd name="T3" fmla="*/ 0 h 17"/>
                      <a:gd name="T4" fmla="*/ 14 w 17"/>
                      <a:gd name="T5" fmla="*/ 12 h 17"/>
                      <a:gd name="T6" fmla="*/ 10 w 17"/>
                      <a:gd name="T7" fmla="*/ 16 h 17"/>
                      <a:gd name="T8" fmla="*/ 0 w 17"/>
                      <a:gd name="T9" fmla="*/ 7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7"/>
                        </a:moveTo>
                        <a:lnTo>
                          <a:pt x="3" y="0"/>
                        </a:lnTo>
                        <a:lnTo>
                          <a:pt x="16" y="12"/>
                        </a:lnTo>
                        <a:lnTo>
                          <a:pt x="11" y="16"/>
                        </a:lnTo>
                        <a:lnTo>
                          <a:pt x="0" y="7"/>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7" name="Freeform 291">
                    <a:extLst>
                      <a:ext uri="{FF2B5EF4-FFF2-40B4-BE49-F238E27FC236}">
                        <a16:creationId xmlns:a16="http://schemas.microsoft.com/office/drawing/2014/main" id="{D0D2D05E-A06C-6247-0CA6-0E05D38E08DC}"/>
                      </a:ext>
                    </a:extLst>
                  </p:cNvPr>
                  <p:cNvSpPr>
                    <a:spLocks/>
                  </p:cNvSpPr>
                  <p:nvPr/>
                </p:nvSpPr>
                <p:spPr bwMode="auto">
                  <a:xfrm>
                    <a:off x="2704" y="2961"/>
                    <a:ext cx="21" cy="18"/>
                  </a:xfrm>
                  <a:custGeom>
                    <a:avLst/>
                    <a:gdLst>
                      <a:gd name="T0" fmla="*/ 20 w 23"/>
                      <a:gd name="T1" fmla="*/ 12 h 19"/>
                      <a:gd name="T2" fmla="*/ 4 w 23"/>
                      <a:gd name="T3" fmla="*/ 17 h 19"/>
                      <a:gd name="T4" fmla="*/ 0 w 23"/>
                      <a:gd name="T5" fmla="*/ 4 h 19"/>
                      <a:gd name="T6" fmla="*/ 15 w 23"/>
                      <a:gd name="T7" fmla="*/ 0 h 19"/>
                      <a:gd name="T8" fmla="*/ 20 w 23"/>
                      <a:gd name="T9" fmla="*/ 12 h 19"/>
                      <a:gd name="T10" fmla="*/ 0 60000 65536"/>
                      <a:gd name="T11" fmla="*/ 0 60000 65536"/>
                      <a:gd name="T12" fmla="*/ 0 60000 65536"/>
                      <a:gd name="T13" fmla="*/ 0 60000 65536"/>
                      <a:gd name="T14" fmla="*/ 0 60000 65536"/>
                      <a:gd name="T15" fmla="*/ 0 w 23"/>
                      <a:gd name="T16" fmla="*/ 0 h 19"/>
                      <a:gd name="T17" fmla="*/ 23 w 23"/>
                      <a:gd name="T18" fmla="*/ 19 h 19"/>
                    </a:gdLst>
                    <a:ahLst/>
                    <a:cxnLst>
                      <a:cxn ang="T10">
                        <a:pos x="T0" y="T1"/>
                      </a:cxn>
                      <a:cxn ang="T11">
                        <a:pos x="T2" y="T3"/>
                      </a:cxn>
                      <a:cxn ang="T12">
                        <a:pos x="T4" y="T5"/>
                      </a:cxn>
                      <a:cxn ang="T13">
                        <a:pos x="T6" y="T7"/>
                      </a:cxn>
                      <a:cxn ang="T14">
                        <a:pos x="T8" y="T9"/>
                      </a:cxn>
                    </a:cxnLst>
                    <a:rect l="T15" t="T16" r="T17" b="T18"/>
                    <a:pathLst>
                      <a:path w="23" h="19">
                        <a:moveTo>
                          <a:pt x="22" y="13"/>
                        </a:moveTo>
                        <a:lnTo>
                          <a:pt x="4" y="18"/>
                        </a:lnTo>
                        <a:lnTo>
                          <a:pt x="0" y="4"/>
                        </a:lnTo>
                        <a:lnTo>
                          <a:pt x="16" y="0"/>
                        </a:lnTo>
                        <a:lnTo>
                          <a:pt x="22" y="13"/>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sp>
              <p:nvSpPr>
                <p:cNvPr id="116" name="Freeform 292">
                  <a:extLst>
                    <a:ext uri="{FF2B5EF4-FFF2-40B4-BE49-F238E27FC236}">
                      <a16:creationId xmlns:a16="http://schemas.microsoft.com/office/drawing/2014/main" id="{0F0DC5C9-9E8A-590C-6CEA-85AEA34F428B}"/>
                    </a:ext>
                  </a:extLst>
                </p:cNvPr>
                <p:cNvSpPr>
                  <a:spLocks/>
                </p:cNvSpPr>
                <p:nvPr/>
              </p:nvSpPr>
              <p:spPr bwMode="auto">
                <a:xfrm>
                  <a:off x="2582" y="2997"/>
                  <a:ext cx="112" cy="67"/>
                </a:xfrm>
                <a:custGeom>
                  <a:avLst/>
                  <a:gdLst>
                    <a:gd name="T0" fmla="*/ 111 w 122"/>
                    <a:gd name="T1" fmla="*/ 13 h 71"/>
                    <a:gd name="T2" fmla="*/ 88 w 122"/>
                    <a:gd name="T3" fmla="*/ 0 h 71"/>
                    <a:gd name="T4" fmla="*/ 0 w 122"/>
                    <a:gd name="T5" fmla="*/ 53 h 71"/>
                    <a:gd name="T6" fmla="*/ 23 w 122"/>
                    <a:gd name="T7" fmla="*/ 66 h 71"/>
                    <a:gd name="T8" fmla="*/ 111 w 122"/>
                    <a:gd name="T9" fmla="*/ 13 h 71"/>
                    <a:gd name="T10" fmla="*/ 0 60000 65536"/>
                    <a:gd name="T11" fmla="*/ 0 60000 65536"/>
                    <a:gd name="T12" fmla="*/ 0 60000 65536"/>
                    <a:gd name="T13" fmla="*/ 0 60000 65536"/>
                    <a:gd name="T14" fmla="*/ 0 60000 65536"/>
                    <a:gd name="T15" fmla="*/ 0 w 122"/>
                    <a:gd name="T16" fmla="*/ 0 h 71"/>
                    <a:gd name="T17" fmla="*/ 122 w 122"/>
                    <a:gd name="T18" fmla="*/ 71 h 71"/>
                  </a:gdLst>
                  <a:ahLst/>
                  <a:cxnLst>
                    <a:cxn ang="T10">
                      <a:pos x="T0" y="T1"/>
                    </a:cxn>
                    <a:cxn ang="T11">
                      <a:pos x="T2" y="T3"/>
                    </a:cxn>
                    <a:cxn ang="T12">
                      <a:pos x="T4" y="T5"/>
                    </a:cxn>
                    <a:cxn ang="T13">
                      <a:pos x="T6" y="T7"/>
                    </a:cxn>
                    <a:cxn ang="T14">
                      <a:pos x="T8" y="T9"/>
                    </a:cxn>
                  </a:cxnLst>
                  <a:rect l="T15" t="T16" r="T17" b="T18"/>
                  <a:pathLst>
                    <a:path w="122" h="71">
                      <a:moveTo>
                        <a:pt x="121" y="14"/>
                      </a:moveTo>
                      <a:lnTo>
                        <a:pt x="96" y="0"/>
                      </a:lnTo>
                      <a:lnTo>
                        <a:pt x="0" y="56"/>
                      </a:lnTo>
                      <a:lnTo>
                        <a:pt x="25" y="70"/>
                      </a:lnTo>
                      <a:lnTo>
                        <a:pt x="121"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7" name="Freeform 293">
                  <a:extLst>
                    <a:ext uri="{FF2B5EF4-FFF2-40B4-BE49-F238E27FC236}">
                      <a16:creationId xmlns:a16="http://schemas.microsoft.com/office/drawing/2014/main" id="{098639D6-4F19-B36E-F85D-159395E304CF}"/>
                    </a:ext>
                  </a:extLst>
                </p:cNvPr>
                <p:cNvSpPr>
                  <a:spLocks/>
                </p:cNvSpPr>
                <p:nvPr/>
              </p:nvSpPr>
              <p:spPr bwMode="auto">
                <a:xfrm>
                  <a:off x="2504" y="2950"/>
                  <a:ext cx="111" cy="68"/>
                </a:xfrm>
                <a:custGeom>
                  <a:avLst/>
                  <a:gdLst>
                    <a:gd name="T0" fmla="*/ 110 w 121"/>
                    <a:gd name="T1" fmla="*/ 13 h 71"/>
                    <a:gd name="T2" fmla="*/ 87 w 121"/>
                    <a:gd name="T3" fmla="*/ 0 h 71"/>
                    <a:gd name="T4" fmla="*/ 0 w 121"/>
                    <a:gd name="T5" fmla="*/ 53 h 71"/>
                    <a:gd name="T6" fmla="*/ 22 w 121"/>
                    <a:gd name="T7" fmla="*/ 67 h 71"/>
                    <a:gd name="T8" fmla="*/ 110 w 121"/>
                    <a:gd name="T9" fmla="*/ 13 h 71"/>
                    <a:gd name="T10" fmla="*/ 0 60000 65536"/>
                    <a:gd name="T11" fmla="*/ 0 60000 65536"/>
                    <a:gd name="T12" fmla="*/ 0 60000 65536"/>
                    <a:gd name="T13" fmla="*/ 0 60000 65536"/>
                    <a:gd name="T14" fmla="*/ 0 60000 65536"/>
                    <a:gd name="T15" fmla="*/ 0 w 121"/>
                    <a:gd name="T16" fmla="*/ 0 h 71"/>
                    <a:gd name="T17" fmla="*/ 121 w 121"/>
                    <a:gd name="T18" fmla="*/ 71 h 71"/>
                  </a:gdLst>
                  <a:ahLst/>
                  <a:cxnLst>
                    <a:cxn ang="T10">
                      <a:pos x="T0" y="T1"/>
                    </a:cxn>
                    <a:cxn ang="T11">
                      <a:pos x="T2" y="T3"/>
                    </a:cxn>
                    <a:cxn ang="T12">
                      <a:pos x="T4" y="T5"/>
                    </a:cxn>
                    <a:cxn ang="T13">
                      <a:pos x="T6" y="T7"/>
                    </a:cxn>
                    <a:cxn ang="T14">
                      <a:pos x="T8" y="T9"/>
                    </a:cxn>
                  </a:cxnLst>
                  <a:rect l="T15" t="T16" r="T17" b="T18"/>
                  <a:pathLst>
                    <a:path w="121" h="71">
                      <a:moveTo>
                        <a:pt x="120" y="14"/>
                      </a:moveTo>
                      <a:lnTo>
                        <a:pt x="95" y="0"/>
                      </a:lnTo>
                      <a:lnTo>
                        <a:pt x="0" y="55"/>
                      </a:lnTo>
                      <a:lnTo>
                        <a:pt x="24" y="70"/>
                      </a:lnTo>
                      <a:lnTo>
                        <a:pt x="120"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8" name="Freeform 294">
                  <a:extLst>
                    <a:ext uri="{FF2B5EF4-FFF2-40B4-BE49-F238E27FC236}">
                      <a16:creationId xmlns:a16="http://schemas.microsoft.com/office/drawing/2014/main" id="{42703D3C-2F00-B909-DE80-C7027321E731}"/>
                    </a:ext>
                  </a:extLst>
                </p:cNvPr>
                <p:cNvSpPr>
                  <a:spLocks/>
                </p:cNvSpPr>
                <p:nvPr/>
              </p:nvSpPr>
              <p:spPr bwMode="auto">
                <a:xfrm>
                  <a:off x="2235" y="2975"/>
                  <a:ext cx="84" cy="166"/>
                </a:xfrm>
                <a:custGeom>
                  <a:avLst/>
                  <a:gdLst>
                    <a:gd name="T0" fmla="*/ 83 w 92"/>
                    <a:gd name="T1" fmla="*/ 49 h 175"/>
                    <a:gd name="T2" fmla="*/ 0 w 92"/>
                    <a:gd name="T3" fmla="*/ 0 h 175"/>
                    <a:gd name="T4" fmla="*/ 0 w 92"/>
                    <a:gd name="T5" fmla="*/ 115 h 175"/>
                    <a:gd name="T6" fmla="*/ 83 w 92"/>
                    <a:gd name="T7" fmla="*/ 165 h 175"/>
                    <a:gd name="T8" fmla="*/ 83 w 92"/>
                    <a:gd name="T9" fmla="*/ 49 h 175"/>
                    <a:gd name="T10" fmla="*/ 0 60000 65536"/>
                    <a:gd name="T11" fmla="*/ 0 60000 65536"/>
                    <a:gd name="T12" fmla="*/ 0 60000 65536"/>
                    <a:gd name="T13" fmla="*/ 0 60000 65536"/>
                    <a:gd name="T14" fmla="*/ 0 60000 65536"/>
                    <a:gd name="T15" fmla="*/ 0 w 92"/>
                    <a:gd name="T16" fmla="*/ 0 h 175"/>
                    <a:gd name="T17" fmla="*/ 92 w 92"/>
                    <a:gd name="T18" fmla="*/ 175 h 175"/>
                  </a:gdLst>
                  <a:ahLst/>
                  <a:cxnLst>
                    <a:cxn ang="T10">
                      <a:pos x="T0" y="T1"/>
                    </a:cxn>
                    <a:cxn ang="T11">
                      <a:pos x="T2" y="T3"/>
                    </a:cxn>
                    <a:cxn ang="T12">
                      <a:pos x="T4" y="T5"/>
                    </a:cxn>
                    <a:cxn ang="T13">
                      <a:pos x="T6" y="T7"/>
                    </a:cxn>
                    <a:cxn ang="T14">
                      <a:pos x="T8" y="T9"/>
                    </a:cxn>
                  </a:cxnLst>
                  <a:rect l="T15" t="T16" r="T17" b="T18"/>
                  <a:pathLst>
                    <a:path w="92" h="175">
                      <a:moveTo>
                        <a:pt x="91" y="52"/>
                      </a:moveTo>
                      <a:lnTo>
                        <a:pt x="0" y="0"/>
                      </a:lnTo>
                      <a:lnTo>
                        <a:pt x="0" y="121"/>
                      </a:lnTo>
                      <a:lnTo>
                        <a:pt x="91" y="174"/>
                      </a:lnTo>
                      <a:lnTo>
                        <a:pt x="91" y="52"/>
                      </a:lnTo>
                    </a:path>
                  </a:pathLst>
                </a:custGeom>
                <a:solidFill>
                  <a:srgbClr val="A19ACB"/>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9" name="Freeform 295">
                  <a:extLst>
                    <a:ext uri="{FF2B5EF4-FFF2-40B4-BE49-F238E27FC236}">
                      <a16:creationId xmlns:a16="http://schemas.microsoft.com/office/drawing/2014/main" id="{BF6A2BB2-735A-CD2E-26A0-CDBF2AA7229B}"/>
                    </a:ext>
                  </a:extLst>
                </p:cNvPr>
                <p:cNvSpPr>
                  <a:spLocks/>
                </p:cNvSpPr>
                <p:nvPr/>
              </p:nvSpPr>
              <p:spPr bwMode="auto">
                <a:xfrm>
                  <a:off x="2235" y="2859"/>
                  <a:ext cx="278" cy="167"/>
                </a:xfrm>
                <a:custGeom>
                  <a:avLst/>
                  <a:gdLst>
                    <a:gd name="T0" fmla="*/ 277 w 304"/>
                    <a:gd name="T1" fmla="*/ 50 h 176"/>
                    <a:gd name="T2" fmla="*/ 192 w 304"/>
                    <a:gd name="T3" fmla="*/ 0 h 176"/>
                    <a:gd name="T4" fmla="*/ 0 w 304"/>
                    <a:gd name="T5" fmla="*/ 115 h 176"/>
                    <a:gd name="T6" fmla="*/ 83 w 304"/>
                    <a:gd name="T7" fmla="*/ 166 h 176"/>
                    <a:gd name="T8" fmla="*/ 277 w 304"/>
                    <a:gd name="T9" fmla="*/ 50 h 176"/>
                    <a:gd name="T10" fmla="*/ 0 60000 65536"/>
                    <a:gd name="T11" fmla="*/ 0 60000 65536"/>
                    <a:gd name="T12" fmla="*/ 0 60000 65536"/>
                    <a:gd name="T13" fmla="*/ 0 60000 65536"/>
                    <a:gd name="T14" fmla="*/ 0 60000 65536"/>
                    <a:gd name="T15" fmla="*/ 0 w 304"/>
                    <a:gd name="T16" fmla="*/ 0 h 176"/>
                    <a:gd name="T17" fmla="*/ 304 w 304"/>
                    <a:gd name="T18" fmla="*/ 176 h 176"/>
                  </a:gdLst>
                  <a:ahLst/>
                  <a:cxnLst>
                    <a:cxn ang="T10">
                      <a:pos x="T0" y="T1"/>
                    </a:cxn>
                    <a:cxn ang="T11">
                      <a:pos x="T2" y="T3"/>
                    </a:cxn>
                    <a:cxn ang="T12">
                      <a:pos x="T4" y="T5"/>
                    </a:cxn>
                    <a:cxn ang="T13">
                      <a:pos x="T6" y="T7"/>
                    </a:cxn>
                    <a:cxn ang="T14">
                      <a:pos x="T8" y="T9"/>
                    </a:cxn>
                  </a:cxnLst>
                  <a:rect l="T15" t="T16" r="T17" b="T18"/>
                  <a:pathLst>
                    <a:path w="304" h="176">
                      <a:moveTo>
                        <a:pt x="303" y="53"/>
                      </a:moveTo>
                      <a:lnTo>
                        <a:pt x="210" y="0"/>
                      </a:lnTo>
                      <a:lnTo>
                        <a:pt x="0" y="121"/>
                      </a:lnTo>
                      <a:lnTo>
                        <a:pt x="91" y="175"/>
                      </a:lnTo>
                      <a:lnTo>
                        <a:pt x="303" y="53"/>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0" name="Freeform 296">
                  <a:extLst>
                    <a:ext uri="{FF2B5EF4-FFF2-40B4-BE49-F238E27FC236}">
                      <a16:creationId xmlns:a16="http://schemas.microsoft.com/office/drawing/2014/main" id="{2AEFA443-1151-6E7D-3121-2D23FAD2B26B}"/>
                    </a:ext>
                  </a:extLst>
                </p:cNvPr>
                <p:cNvSpPr>
                  <a:spLocks/>
                </p:cNvSpPr>
                <p:nvPr/>
              </p:nvSpPr>
              <p:spPr bwMode="auto">
                <a:xfrm>
                  <a:off x="2318" y="2909"/>
                  <a:ext cx="195" cy="232"/>
                </a:xfrm>
                <a:custGeom>
                  <a:avLst/>
                  <a:gdLst>
                    <a:gd name="T0" fmla="*/ 194 w 213"/>
                    <a:gd name="T1" fmla="*/ 0 h 244"/>
                    <a:gd name="T2" fmla="*/ 0 w 213"/>
                    <a:gd name="T3" fmla="*/ 115 h 244"/>
                    <a:gd name="T4" fmla="*/ 0 w 213"/>
                    <a:gd name="T5" fmla="*/ 231 h 244"/>
                    <a:gd name="T6" fmla="*/ 194 w 213"/>
                    <a:gd name="T7" fmla="*/ 115 h 244"/>
                    <a:gd name="T8" fmla="*/ 194 w 213"/>
                    <a:gd name="T9" fmla="*/ 0 h 244"/>
                    <a:gd name="T10" fmla="*/ 0 60000 65536"/>
                    <a:gd name="T11" fmla="*/ 0 60000 65536"/>
                    <a:gd name="T12" fmla="*/ 0 60000 65536"/>
                    <a:gd name="T13" fmla="*/ 0 60000 65536"/>
                    <a:gd name="T14" fmla="*/ 0 60000 65536"/>
                    <a:gd name="T15" fmla="*/ 0 w 213"/>
                    <a:gd name="T16" fmla="*/ 0 h 244"/>
                    <a:gd name="T17" fmla="*/ 213 w 213"/>
                    <a:gd name="T18" fmla="*/ 244 h 244"/>
                  </a:gdLst>
                  <a:ahLst/>
                  <a:cxnLst>
                    <a:cxn ang="T10">
                      <a:pos x="T0" y="T1"/>
                    </a:cxn>
                    <a:cxn ang="T11">
                      <a:pos x="T2" y="T3"/>
                    </a:cxn>
                    <a:cxn ang="T12">
                      <a:pos x="T4" y="T5"/>
                    </a:cxn>
                    <a:cxn ang="T13">
                      <a:pos x="T6" y="T7"/>
                    </a:cxn>
                    <a:cxn ang="T14">
                      <a:pos x="T8" y="T9"/>
                    </a:cxn>
                  </a:cxnLst>
                  <a:rect l="T15" t="T16" r="T17" b="T18"/>
                  <a:pathLst>
                    <a:path w="213" h="244">
                      <a:moveTo>
                        <a:pt x="212" y="0"/>
                      </a:moveTo>
                      <a:lnTo>
                        <a:pt x="0" y="121"/>
                      </a:lnTo>
                      <a:lnTo>
                        <a:pt x="0" y="243"/>
                      </a:lnTo>
                      <a:lnTo>
                        <a:pt x="212" y="121"/>
                      </a:lnTo>
                      <a:lnTo>
                        <a:pt x="212" y="0"/>
                      </a:lnTo>
                    </a:path>
                  </a:pathLst>
                </a:custGeom>
                <a:solidFill>
                  <a:srgbClr val="3E347E"/>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1" name="Freeform 297">
                  <a:extLst>
                    <a:ext uri="{FF2B5EF4-FFF2-40B4-BE49-F238E27FC236}">
                      <a16:creationId xmlns:a16="http://schemas.microsoft.com/office/drawing/2014/main" id="{1CA8CD49-EC06-2A62-C5D9-1663C7C872C6}"/>
                    </a:ext>
                  </a:extLst>
                </p:cNvPr>
                <p:cNvSpPr>
                  <a:spLocks/>
                </p:cNvSpPr>
                <p:nvPr/>
              </p:nvSpPr>
              <p:spPr bwMode="auto">
                <a:xfrm>
                  <a:off x="2339" y="3044"/>
                  <a:ext cx="170" cy="186"/>
                </a:xfrm>
                <a:custGeom>
                  <a:avLst/>
                  <a:gdLst>
                    <a:gd name="T0" fmla="*/ 169 w 185"/>
                    <a:gd name="T1" fmla="*/ 101 h 195"/>
                    <a:gd name="T2" fmla="*/ 0 w 185"/>
                    <a:gd name="T3" fmla="*/ 0 h 195"/>
                    <a:gd name="T4" fmla="*/ 0 w 185"/>
                    <a:gd name="T5" fmla="*/ 84 h 195"/>
                    <a:gd name="T6" fmla="*/ 169 w 185"/>
                    <a:gd name="T7" fmla="*/ 185 h 195"/>
                    <a:gd name="T8" fmla="*/ 169 w 185"/>
                    <a:gd name="T9" fmla="*/ 101 h 195"/>
                    <a:gd name="T10" fmla="*/ 0 60000 65536"/>
                    <a:gd name="T11" fmla="*/ 0 60000 65536"/>
                    <a:gd name="T12" fmla="*/ 0 60000 65536"/>
                    <a:gd name="T13" fmla="*/ 0 60000 65536"/>
                    <a:gd name="T14" fmla="*/ 0 60000 65536"/>
                    <a:gd name="T15" fmla="*/ 0 w 185"/>
                    <a:gd name="T16" fmla="*/ 0 h 195"/>
                    <a:gd name="T17" fmla="*/ 185 w 185"/>
                    <a:gd name="T18" fmla="*/ 195 h 195"/>
                  </a:gdLst>
                  <a:ahLst/>
                  <a:cxnLst>
                    <a:cxn ang="T10">
                      <a:pos x="T0" y="T1"/>
                    </a:cxn>
                    <a:cxn ang="T11">
                      <a:pos x="T2" y="T3"/>
                    </a:cxn>
                    <a:cxn ang="T12">
                      <a:pos x="T4" y="T5"/>
                    </a:cxn>
                    <a:cxn ang="T13">
                      <a:pos x="T6" y="T7"/>
                    </a:cxn>
                    <a:cxn ang="T14">
                      <a:pos x="T8" y="T9"/>
                    </a:cxn>
                  </a:cxnLst>
                  <a:rect l="T15" t="T16" r="T17" b="T18"/>
                  <a:pathLst>
                    <a:path w="185" h="195">
                      <a:moveTo>
                        <a:pt x="184" y="106"/>
                      </a:moveTo>
                      <a:lnTo>
                        <a:pt x="0" y="0"/>
                      </a:lnTo>
                      <a:lnTo>
                        <a:pt x="0" y="88"/>
                      </a:lnTo>
                      <a:lnTo>
                        <a:pt x="184" y="194"/>
                      </a:lnTo>
                      <a:lnTo>
                        <a:pt x="184" y="106"/>
                      </a:lnTo>
                    </a:path>
                  </a:pathLst>
                </a:custGeom>
                <a:solidFill>
                  <a:srgbClr val="A19ACB"/>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2" name="Freeform 298">
                  <a:extLst>
                    <a:ext uri="{FF2B5EF4-FFF2-40B4-BE49-F238E27FC236}">
                      <a16:creationId xmlns:a16="http://schemas.microsoft.com/office/drawing/2014/main" id="{F6E44CBB-1B13-6E13-D8FF-91AE6B2C9A88}"/>
                    </a:ext>
                  </a:extLst>
                </p:cNvPr>
                <p:cNvSpPr>
                  <a:spLocks/>
                </p:cNvSpPr>
                <p:nvPr/>
              </p:nvSpPr>
              <p:spPr bwMode="auto">
                <a:xfrm>
                  <a:off x="2339" y="2948"/>
                  <a:ext cx="330" cy="199"/>
                </a:xfrm>
                <a:custGeom>
                  <a:avLst/>
                  <a:gdLst>
                    <a:gd name="T0" fmla="*/ 329 w 360"/>
                    <a:gd name="T1" fmla="*/ 102 h 209"/>
                    <a:gd name="T2" fmla="*/ 160 w 360"/>
                    <a:gd name="T3" fmla="*/ 0 h 209"/>
                    <a:gd name="T4" fmla="*/ 0 w 360"/>
                    <a:gd name="T5" fmla="*/ 95 h 209"/>
                    <a:gd name="T6" fmla="*/ 169 w 360"/>
                    <a:gd name="T7" fmla="*/ 198 h 209"/>
                    <a:gd name="T8" fmla="*/ 329 w 360"/>
                    <a:gd name="T9" fmla="*/ 102 h 209"/>
                    <a:gd name="T10" fmla="*/ 0 60000 65536"/>
                    <a:gd name="T11" fmla="*/ 0 60000 65536"/>
                    <a:gd name="T12" fmla="*/ 0 60000 65536"/>
                    <a:gd name="T13" fmla="*/ 0 60000 65536"/>
                    <a:gd name="T14" fmla="*/ 0 60000 65536"/>
                    <a:gd name="T15" fmla="*/ 0 w 360"/>
                    <a:gd name="T16" fmla="*/ 0 h 209"/>
                    <a:gd name="T17" fmla="*/ 360 w 360"/>
                    <a:gd name="T18" fmla="*/ 209 h 209"/>
                  </a:gdLst>
                  <a:ahLst/>
                  <a:cxnLst>
                    <a:cxn ang="T10">
                      <a:pos x="T0" y="T1"/>
                    </a:cxn>
                    <a:cxn ang="T11">
                      <a:pos x="T2" y="T3"/>
                    </a:cxn>
                    <a:cxn ang="T12">
                      <a:pos x="T4" y="T5"/>
                    </a:cxn>
                    <a:cxn ang="T13">
                      <a:pos x="T6" y="T7"/>
                    </a:cxn>
                    <a:cxn ang="T14">
                      <a:pos x="T8" y="T9"/>
                    </a:cxn>
                  </a:cxnLst>
                  <a:rect l="T15" t="T16" r="T17" b="T18"/>
                  <a:pathLst>
                    <a:path w="360" h="209">
                      <a:moveTo>
                        <a:pt x="359" y="107"/>
                      </a:moveTo>
                      <a:lnTo>
                        <a:pt x="174" y="0"/>
                      </a:lnTo>
                      <a:lnTo>
                        <a:pt x="0" y="100"/>
                      </a:lnTo>
                      <a:lnTo>
                        <a:pt x="184" y="208"/>
                      </a:lnTo>
                      <a:lnTo>
                        <a:pt x="359" y="107"/>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3" name="Freeform 299">
                  <a:extLst>
                    <a:ext uri="{FF2B5EF4-FFF2-40B4-BE49-F238E27FC236}">
                      <a16:creationId xmlns:a16="http://schemas.microsoft.com/office/drawing/2014/main" id="{EC16107A-A702-BA50-3423-DA52FE1D6A30}"/>
                    </a:ext>
                  </a:extLst>
                </p:cNvPr>
                <p:cNvSpPr>
                  <a:spLocks/>
                </p:cNvSpPr>
                <p:nvPr/>
              </p:nvSpPr>
              <p:spPr bwMode="auto">
                <a:xfrm>
                  <a:off x="2508" y="3050"/>
                  <a:ext cx="161" cy="180"/>
                </a:xfrm>
                <a:custGeom>
                  <a:avLst/>
                  <a:gdLst>
                    <a:gd name="T0" fmla="*/ 160 w 176"/>
                    <a:gd name="T1" fmla="*/ 0 h 189"/>
                    <a:gd name="T2" fmla="*/ 0 w 176"/>
                    <a:gd name="T3" fmla="*/ 95 h 189"/>
                    <a:gd name="T4" fmla="*/ 0 w 176"/>
                    <a:gd name="T5" fmla="*/ 179 h 189"/>
                    <a:gd name="T6" fmla="*/ 160 w 176"/>
                    <a:gd name="T7" fmla="*/ 83 h 189"/>
                    <a:gd name="T8" fmla="*/ 160 w 176"/>
                    <a:gd name="T9" fmla="*/ 0 h 189"/>
                    <a:gd name="T10" fmla="*/ 0 60000 65536"/>
                    <a:gd name="T11" fmla="*/ 0 60000 65536"/>
                    <a:gd name="T12" fmla="*/ 0 60000 65536"/>
                    <a:gd name="T13" fmla="*/ 0 60000 65536"/>
                    <a:gd name="T14" fmla="*/ 0 60000 65536"/>
                    <a:gd name="T15" fmla="*/ 0 w 176"/>
                    <a:gd name="T16" fmla="*/ 0 h 189"/>
                    <a:gd name="T17" fmla="*/ 176 w 176"/>
                    <a:gd name="T18" fmla="*/ 189 h 189"/>
                  </a:gdLst>
                  <a:ahLst/>
                  <a:cxnLst>
                    <a:cxn ang="T10">
                      <a:pos x="T0" y="T1"/>
                    </a:cxn>
                    <a:cxn ang="T11">
                      <a:pos x="T2" y="T3"/>
                    </a:cxn>
                    <a:cxn ang="T12">
                      <a:pos x="T4" y="T5"/>
                    </a:cxn>
                    <a:cxn ang="T13">
                      <a:pos x="T6" y="T7"/>
                    </a:cxn>
                    <a:cxn ang="T14">
                      <a:pos x="T8" y="T9"/>
                    </a:cxn>
                  </a:cxnLst>
                  <a:rect l="T15" t="T16" r="T17" b="T18"/>
                  <a:pathLst>
                    <a:path w="176" h="189">
                      <a:moveTo>
                        <a:pt x="175" y="0"/>
                      </a:moveTo>
                      <a:lnTo>
                        <a:pt x="0" y="100"/>
                      </a:lnTo>
                      <a:lnTo>
                        <a:pt x="0" y="188"/>
                      </a:lnTo>
                      <a:lnTo>
                        <a:pt x="175" y="87"/>
                      </a:lnTo>
                      <a:lnTo>
                        <a:pt x="175" y="0"/>
                      </a:lnTo>
                    </a:path>
                  </a:pathLst>
                </a:custGeom>
                <a:solidFill>
                  <a:srgbClr val="3E347E"/>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4" name="Freeform 300">
                  <a:extLst>
                    <a:ext uri="{FF2B5EF4-FFF2-40B4-BE49-F238E27FC236}">
                      <a16:creationId xmlns:a16="http://schemas.microsoft.com/office/drawing/2014/main" id="{8F513C2D-BA5B-0F22-D05C-00C26E9BD248}"/>
                    </a:ext>
                  </a:extLst>
                </p:cNvPr>
                <p:cNvSpPr>
                  <a:spLocks/>
                </p:cNvSpPr>
                <p:nvPr/>
              </p:nvSpPr>
              <p:spPr bwMode="auto">
                <a:xfrm>
                  <a:off x="2350" y="3088"/>
                  <a:ext cx="30" cy="59"/>
                </a:xfrm>
                <a:custGeom>
                  <a:avLst/>
                  <a:gdLst>
                    <a:gd name="T0" fmla="*/ 29 w 32"/>
                    <a:gd name="T1" fmla="*/ 58 h 62"/>
                    <a:gd name="T2" fmla="*/ 29 w 32"/>
                    <a:gd name="T3" fmla="*/ 17 h 62"/>
                    <a:gd name="T4" fmla="*/ 0 w 32"/>
                    <a:gd name="T5" fmla="*/ 0 h 62"/>
                    <a:gd name="T6" fmla="*/ 0 w 32"/>
                    <a:gd name="T7" fmla="*/ 40 h 62"/>
                    <a:gd name="T8" fmla="*/ 29 w 32"/>
                    <a:gd name="T9" fmla="*/ 58 h 62"/>
                    <a:gd name="T10" fmla="*/ 0 60000 65536"/>
                    <a:gd name="T11" fmla="*/ 0 60000 65536"/>
                    <a:gd name="T12" fmla="*/ 0 60000 65536"/>
                    <a:gd name="T13" fmla="*/ 0 60000 65536"/>
                    <a:gd name="T14" fmla="*/ 0 60000 65536"/>
                    <a:gd name="T15" fmla="*/ 0 w 32"/>
                    <a:gd name="T16" fmla="*/ 0 h 62"/>
                    <a:gd name="T17" fmla="*/ 32 w 32"/>
                    <a:gd name="T18" fmla="*/ 62 h 62"/>
                  </a:gdLst>
                  <a:ahLst/>
                  <a:cxnLst>
                    <a:cxn ang="T10">
                      <a:pos x="T0" y="T1"/>
                    </a:cxn>
                    <a:cxn ang="T11">
                      <a:pos x="T2" y="T3"/>
                    </a:cxn>
                    <a:cxn ang="T12">
                      <a:pos x="T4" y="T5"/>
                    </a:cxn>
                    <a:cxn ang="T13">
                      <a:pos x="T6" y="T7"/>
                    </a:cxn>
                    <a:cxn ang="T14">
                      <a:pos x="T8" y="T9"/>
                    </a:cxn>
                  </a:cxnLst>
                  <a:rect l="T15" t="T16" r="T17" b="T18"/>
                  <a:pathLst>
                    <a:path w="32" h="62">
                      <a:moveTo>
                        <a:pt x="31" y="61"/>
                      </a:moveTo>
                      <a:lnTo>
                        <a:pt x="31" y="18"/>
                      </a:lnTo>
                      <a:lnTo>
                        <a:pt x="0" y="0"/>
                      </a:lnTo>
                      <a:lnTo>
                        <a:pt x="0" y="42"/>
                      </a:lnTo>
                      <a:lnTo>
                        <a:pt x="31"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5" name="Freeform 301">
                  <a:extLst>
                    <a:ext uri="{FF2B5EF4-FFF2-40B4-BE49-F238E27FC236}">
                      <a16:creationId xmlns:a16="http://schemas.microsoft.com/office/drawing/2014/main" id="{2F217BBA-86B1-1D8E-F7D2-100B180165A8}"/>
                    </a:ext>
                  </a:extLst>
                </p:cNvPr>
                <p:cNvSpPr>
                  <a:spLocks/>
                </p:cNvSpPr>
                <p:nvPr/>
              </p:nvSpPr>
              <p:spPr bwMode="auto">
                <a:xfrm>
                  <a:off x="2350" y="3126"/>
                  <a:ext cx="30" cy="21"/>
                </a:xfrm>
                <a:custGeom>
                  <a:avLst/>
                  <a:gdLst>
                    <a:gd name="T0" fmla="*/ 29 w 32"/>
                    <a:gd name="T1" fmla="*/ 13 h 22"/>
                    <a:gd name="T2" fmla="*/ 5 w 32"/>
                    <a:gd name="T3" fmla="*/ 0 h 22"/>
                    <a:gd name="T4" fmla="*/ 0 w 32"/>
                    <a:gd name="T5" fmla="*/ 3 h 22"/>
                    <a:gd name="T6" fmla="*/ 29 w 32"/>
                    <a:gd name="T7" fmla="*/ 20 h 22"/>
                    <a:gd name="T8" fmla="*/ 29 w 32"/>
                    <a:gd name="T9" fmla="*/ 13 h 22"/>
                    <a:gd name="T10" fmla="*/ 0 60000 65536"/>
                    <a:gd name="T11" fmla="*/ 0 60000 65536"/>
                    <a:gd name="T12" fmla="*/ 0 60000 65536"/>
                    <a:gd name="T13" fmla="*/ 0 60000 65536"/>
                    <a:gd name="T14" fmla="*/ 0 60000 65536"/>
                    <a:gd name="T15" fmla="*/ 0 w 32"/>
                    <a:gd name="T16" fmla="*/ 0 h 22"/>
                    <a:gd name="T17" fmla="*/ 32 w 32"/>
                    <a:gd name="T18" fmla="*/ 22 h 22"/>
                  </a:gdLst>
                  <a:ahLst/>
                  <a:cxnLst>
                    <a:cxn ang="T10">
                      <a:pos x="T0" y="T1"/>
                    </a:cxn>
                    <a:cxn ang="T11">
                      <a:pos x="T2" y="T3"/>
                    </a:cxn>
                    <a:cxn ang="T12">
                      <a:pos x="T4" y="T5"/>
                    </a:cxn>
                    <a:cxn ang="T13">
                      <a:pos x="T6" y="T7"/>
                    </a:cxn>
                    <a:cxn ang="T14">
                      <a:pos x="T8" y="T9"/>
                    </a:cxn>
                  </a:cxnLst>
                  <a:rect l="T15" t="T16" r="T17" b="T18"/>
                  <a:pathLst>
                    <a:path w="32" h="22">
                      <a:moveTo>
                        <a:pt x="31" y="14"/>
                      </a:moveTo>
                      <a:lnTo>
                        <a:pt x="5" y="0"/>
                      </a:lnTo>
                      <a:lnTo>
                        <a:pt x="0" y="3"/>
                      </a:lnTo>
                      <a:lnTo>
                        <a:pt x="31" y="21"/>
                      </a:lnTo>
                      <a:lnTo>
                        <a:pt x="31" y="14"/>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6" name="Freeform 302">
                  <a:extLst>
                    <a:ext uri="{FF2B5EF4-FFF2-40B4-BE49-F238E27FC236}">
                      <a16:creationId xmlns:a16="http://schemas.microsoft.com/office/drawing/2014/main" id="{C8218B88-1200-81AF-E392-CE193E84B5A3}"/>
                    </a:ext>
                  </a:extLst>
                </p:cNvPr>
                <p:cNvSpPr>
                  <a:spLocks/>
                </p:cNvSpPr>
                <p:nvPr/>
              </p:nvSpPr>
              <p:spPr bwMode="auto">
                <a:xfrm>
                  <a:off x="2387" y="3111"/>
                  <a:ext cx="29" cy="58"/>
                </a:xfrm>
                <a:custGeom>
                  <a:avLst/>
                  <a:gdLst>
                    <a:gd name="T0" fmla="*/ 28 w 32"/>
                    <a:gd name="T1" fmla="*/ 57 h 61"/>
                    <a:gd name="T2" fmla="*/ 28 w 32"/>
                    <a:gd name="T3" fmla="*/ 16 h 61"/>
                    <a:gd name="T4" fmla="*/ 0 w 32"/>
                    <a:gd name="T5" fmla="*/ 0 h 61"/>
                    <a:gd name="T6" fmla="*/ 0 w 32"/>
                    <a:gd name="T7" fmla="*/ 40 h 61"/>
                    <a:gd name="T8" fmla="*/ 28 w 32"/>
                    <a:gd name="T9" fmla="*/ 57 h 61"/>
                    <a:gd name="T10" fmla="*/ 0 60000 65536"/>
                    <a:gd name="T11" fmla="*/ 0 60000 65536"/>
                    <a:gd name="T12" fmla="*/ 0 60000 65536"/>
                    <a:gd name="T13" fmla="*/ 0 60000 65536"/>
                    <a:gd name="T14" fmla="*/ 0 60000 65536"/>
                    <a:gd name="T15" fmla="*/ 0 w 32"/>
                    <a:gd name="T16" fmla="*/ 0 h 61"/>
                    <a:gd name="T17" fmla="*/ 32 w 32"/>
                    <a:gd name="T18" fmla="*/ 61 h 61"/>
                  </a:gdLst>
                  <a:ahLst/>
                  <a:cxnLst>
                    <a:cxn ang="T10">
                      <a:pos x="T0" y="T1"/>
                    </a:cxn>
                    <a:cxn ang="T11">
                      <a:pos x="T2" y="T3"/>
                    </a:cxn>
                    <a:cxn ang="T12">
                      <a:pos x="T4" y="T5"/>
                    </a:cxn>
                    <a:cxn ang="T13">
                      <a:pos x="T6" y="T7"/>
                    </a:cxn>
                    <a:cxn ang="T14">
                      <a:pos x="T8" y="T9"/>
                    </a:cxn>
                  </a:cxnLst>
                  <a:rect l="T15" t="T16" r="T17" b="T18"/>
                  <a:pathLst>
                    <a:path w="32" h="61">
                      <a:moveTo>
                        <a:pt x="31" y="60"/>
                      </a:moveTo>
                      <a:lnTo>
                        <a:pt x="31" y="17"/>
                      </a:lnTo>
                      <a:lnTo>
                        <a:pt x="0" y="0"/>
                      </a:lnTo>
                      <a:lnTo>
                        <a:pt x="0" y="42"/>
                      </a:lnTo>
                      <a:lnTo>
                        <a:pt x="31" y="6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7" name="Freeform 303">
                  <a:extLst>
                    <a:ext uri="{FF2B5EF4-FFF2-40B4-BE49-F238E27FC236}">
                      <a16:creationId xmlns:a16="http://schemas.microsoft.com/office/drawing/2014/main" id="{3F7B7829-3E94-D477-F61B-B66D3D1C39A6}"/>
                    </a:ext>
                  </a:extLst>
                </p:cNvPr>
                <p:cNvSpPr>
                  <a:spLocks/>
                </p:cNvSpPr>
                <p:nvPr/>
              </p:nvSpPr>
              <p:spPr bwMode="auto">
                <a:xfrm>
                  <a:off x="2423" y="3132"/>
                  <a:ext cx="29" cy="59"/>
                </a:xfrm>
                <a:custGeom>
                  <a:avLst/>
                  <a:gdLst>
                    <a:gd name="T0" fmla="*/ 28 w 32"/>
                    <a:gd name="T1" fmla="*/ 58 h 62"/>
                    <a:gd name="T2" fmla="*/ 28 w 32"/>
                    <a:gd name="T3" fmla="*/ 17 h 62"/>
                    <a:gd name="T4" fmla="*/ 0 w 32"/>
                    <a:gd name="T5" fmla="*/ 0 h 62"/>
                    <a:gd name="T6" fmla="*/ 0 w 32"/>
                    <a:gd name="T7" fmla="*/ 40 h 62"/>
                    <a:gd name="T8" fmla="*/ 28 w 32"/>
                    <a:gd name="T9" fmla="*/ 58 h 62"/>
                    <a:gd name="T10" fmla="*/ 0 60000 65536"/>
                    <a:gd name="T11" fmla="*/ 0 60000 65536"/>
                    <a:gd name="T12" fmla="*/ 0 60000 65536"/>
                    <a:gd name="T13" fmla="*/ 0 60000 65536"/>
                    <a:gd name="T14" fmla="*/ 0 60000 65536"/>
                    <a:gd name="T15" fmla="*/ 0 w 32"/>
                    <a:gd name="T16" fmla="*/ 0 h 62"/>
                    <a:gd name="T17" fmla="*/ 32 w 32"/>
                    <a:gd name="T18" fmla="*/ 62 h 62"/>
                  </a:gdLst>
                  <a:ahLst/>
                  <a:cxnLst>
                    <a:cxn ang="T10">
                      <a:pos x="T0" y="T1"/>
                    </a:cxn>
                    <a:cxn ang="T11">
                      <a:pos x="T2" y="T3"/>
                    </a:cxn>
                    <a:cxn ang="T12">
                      <a:pos x="T4" y="T5"/>
                    </a:cxn>
                    <a:cxn ang="T13">
                      <a:pos x="T6" y="T7"/>
                    </a:cxn>
                    <a:cxn ang="T14">
                      <a:pos x="T8" y="T9"/>
                    </a:cxn>
                  </a:cxnLst>
                  <a:rect l="T15" t="T16" r="T17" b="T18"/>
                  <a:pathLst>
                    <a:path w="32" h="62">
                      <a:moveTo>
                        <a:pt x="31" y="61"/>
                      </a:moveTo>
                      <a:lnTo>
                        <a:pt x="31" y="18"/>
                      </a:lnTo>
                      <a:lnTo>
                        <a:pt x="0" y="0"/>
                      </a:lnTo>
                      <a:lnTo>
                        <a:pt x="0" y="42"/>
                      </a:lnTo>
                      <a:lnTo>
                        <a:pt x="31"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8" name="Freeform 304">
                  <a:extLst>
                    <a:ext uri="{FF2B5EF4-FFF2-40B4-BE49-F238E27FC236}">
                      <a16:creationId xmlns:a16="http://schemas.microsoft.com/office/drawing/2014/main" id="{E8B99A0B-530A-1F96-5C00-7BCD6A4C2710}"/>
                    </a:ext>
                  </a:extLst>
                </p:cNvPr>
                <p:cNvSpPr>
                  <a:spLocks/>
                </p:cNvSpPr>
                <p:nvPr/>
              </p:nvSpPr>
              <p:spPr bwMode="auto">
                <a:xfrm>
                  <a:off x="2459" y="3155"/>
                  <a:ext cx="30" cy="59"/>
                </a:xfrm>
                <a:custGeom>
                  <a:avLst/>
                  <a:gdLst>
                    <a:gd name="T0" fmla="*/ 29 w 33"/>
                    <a:gd name="T1" fmla="*/ 58 h 62"/>
                    <a:gd name="T2" fmla="*/ 29 w 33"/>
                    <a:gd name="T3" fmla="*/ 17 h 62"/>
                    <a:gd name="T4" fmla="*/ 0 w 33"/>
                    <a:gd name="T5" fmla="*/ 0 h 62"/>
                    <a:gd name="T6" fmla="*/ 0 w 33"/>
                    <a:gd name="T7" fmla="*/ 40 h 62"/>
                    <a:gd name="T8" fmla="*/ 29 w 33"/>
                    <a:gd name="T9" fmla="*/ 58 h 62"/>
                    <a:gd name="T10" fmla="*/ 0 60000 65536"/>
                    <a:gd name="T11" fmla="*/ 0 60000 65536"/>
                    <a:gd name="T12" fmla="*/ 0 60000 65536"/>
                    <a:gd name="T13" fmla="*/ 0 60000 65536"/>
                    <a:gd name="T14" fmla="*/ 0 60000 65536"/>
                    <a:gd name="T15" fmla="*/ 0 w 33"/>
                    <a:gd name="T16" fmla="*/ 0 h 62"/>
                    <a:gd name="T17" fmla="*/ 33 w 33"/>
                    <a:gd name="T18" fmla="*/ 62 h 62"/>
                  </a:gdLst>
                  <a:ahLst/>
                  <a:cxnLst>
                    <a:cxn ang="T10">
                      <a:pos x="T0" y="T1"/>
                    </a:cxn>
                    <a:cxn ang="T11">
                      <a:pos x="T2" y="T3"/>
                    </a:cxn>
                    <a:cxn ang="T12">
                      <a:pos x="T4" y="T5"/>
                    </a:cxn>
                    <a:cxn ang="T13">
                      <a:pos x="T6" y="T7"/>
                    </a:cxn>
                    <a:cxn ang="T14">
                      <a:pos x="T8" y="T9"/>
                    </a:cxn>
                  </a:cxnLst>
                  <a:rect l="T15" t="T16" r="T17" b="T18"/>
                  <a:pathLst>
                    <a:path w="33" h="62">
                      <a:moveTo>
                        <a:pt x="32" y="61"/>
                      </a:moveTo>
                      <a:lnTo>
                        <a:pt x="32" y="18"/>
                      </a:lnTo>
                      <a:lnTo>
                        <a:pt x="0" y="0"/>
                      </a:lnTo>
                      <a:lnTo>
                        <a:pt x="0" y="42"/>
                      </a:lnTo>
                      <a:lnTo>
                        <a:pt x="32"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9" name="Line 305">
                  <a:extLst>
                    <a:ext uri="{FF2B5EF4-FFF2-40B4-BE49-F238E27FC236}">
                      <a16:creationId xmlns:a16="http://schemas.microsoft.com/office/drawing/2014/main" id="{5959914B-F2CC-ADC9-CB8C-AAA9B809DA75}"/>
                    </a:ext>
                  </a:extLst>
                </p:cNvPr>
                <p:cNvSpPr>
                  <a:spLocks noChangeShapeType="1"/>
                </p:cNvSpPr>
                <p:nvPr/>
              </p:nvSpPr>
              <p:spPr bwMode="auto">
                <a:xfrm>
                  <a:off x="2239" y="2998"/>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0" name="Line 306">
                  <a:extLst>
                    <a:ext uri="{FF2B5EF4-FFF2-40B4-BE49-F238E27FC236}">
                      <a16:creationId xmlns:a16="http://schemas.microsoft.com/office/drawing/2014/main" id="{1BF0C5E8-C634-5240-F4A7-4FCF413E51FE}"/>
                    </a:ext>
                  </a:extLst>
                </p:cNvPr>
                <p:cNvSpPr>
                  <a:spLocks noChangeShapeType="1"/>
                </p:cNvSpPr>
                <p:nvPr/>
              </p:nvSpPr>
              <p:spPr bwMode="auto">
                <a:xfrm>
                  <a:off x="2239" y="3002"/>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1" name="Line 307">
                  <a:extLst>
                    <a:ext uri="{FF2B5EF4-FFF2-40B4-BE49-F238E27FC236}">
                      <a16:creationId xmlns:a16="http://schemas.microsoft.com/office/drawing/2014/main" id="{3D8E13A3-FFEA-6B7A-ACCB-96FFF48081FA}"/>
                    </a:ext>
                  </a:extLst>
                </p:cNvPr>
                <p:cNvSpPr>
                  <a:spLocks noChangeShapeType="1"/>
                </p:cNvSpPr>
                <p:nvPr/>
              </p:nvSpPr>
              <p:spPr bwMode="auto">
                <a:xfrm>
                  <a:off x="2239" y="3006"/>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2" name="Line 308">
                  <a:extLst>
                    <a:ext uri="{FF2B5EF4-FFF2-40B4-BE49-F238E27FC236}">
                      <a16:creationId xmlns:a16="http://schemas.microsoft.com/office/drawing/2014/main" id="{5555FC9E-E1C1-735D-72D1-DFA30DFEDD55}"/>
                    </a:ext>
                  </a:extLst>
                </p:cNvPr>
                <p:cNvSpPr>
                  <a:spLocks noChangeShapeType="1"/>
                </p:cNvSpPr>
                <p:nvPr/>
              </p:nvSpPr>
              <p:spPr bwMode="auto">
                <a:xfrm>
                  <a:off x="2239" y="3010"/>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3" name="Line 309">
                  <a:extLst>
                    <a:ext uri="{FF2B5EF4-FFF2-40B4-BE49-F238E27FC236}">
                      <a16:creationId xmlns:a16="http://schemas.microsoft.com/office/drawing/2014/main" id="{2405118A-BBAF-A659-C91E-395364DDA374}"/>
                    </a:ext>
                  </a:extLst>
                </p:cNvPr>
                <p:cNvSpPr>
                  <a:spLocks noChangeShapeType="1"/>
                </p:cNvSpPr>
                <p:nvPr/>
              </p:nvSpPr>
              <p:spPr bwMode="auto">
                <a:xfrm>
                  <a:off x="2239" y="3015"/>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4" name="Line 310">
                  <a:extLst>
                    <a:ext uri="{FF2B5EF4-FFF2-40B4-BE49-F238E27FC236}">
                      <a16:creationId xmlns:a16="http://schemas.microsoft.com/office/drawing/2014/main" id="{1FB1AD50-72B0-FB1E-E3C9-9B9966A727A5}"/>
                    </a:ext>
                  </a:extLst>
                </p:cNvPr>
                <p:cNvSpPr>
                  <a:spLocks noChangeShapeType="1"/>
                </p:cNvSpPr>
                <p:nvPr/>
              </p:nvSpPr>
              <p:spPr bwMode="auto">
                <a:xfrm>
                  <a:off x="2239" y="3020"/>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5" name="Line 311">
                  <a:extLst>
                    <a:ext uri="{FF2B5EF4-FFF2-40B4-BE49-F238E27FC236}">
                      <a16:creationId xmlns:a16="http://schemas.microsoft.com/office/drawing/2014/main" id="{F2DD9F47-C09B-E022-0E6D-CF540F77C71C}"/>
                    </a:ext>
                  </a:extLst>
                </p:cNvPr>
                <p:cNvSpPr>
                  <a:spLocks noChangeShapeType="1"/>
                </p:cNvSpPr>
                <p:nvPr/>
              </p:nvSpPr>
              <p:spPr bwMode="auto">
                <a:xfrm>
                  <a:off x="2239" y="3024"/>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6" name="Line 312">
                  <a:extLst>
                    <a:ext uri="{FF2B5EF4-FFF2-40B4-BE49-F238E27FC236}">
                      <a16:creationId xmlns:a16="http://schemas.microsoft.com/office/drawing/2014/main" id="{6C8CC294-9E3E-CE26-E7F1-03479A99E9B8}"/>
                    </a:ext>
                  </a:extLst>
                </p:cNvPr>
                <p:cNvSpPr>
                  <a:spLocks noChangeShapeType="1"/>
                </p:cNvSpPr>
                <p:nvPr/>
              </p:nvSpPr>
              <p:spPr bwMode="auto">
                <a:xfrm>
                  <a:off x="2239" y="3029"/>
                  <a:ext cx="79" cy="47"/>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7" name="Line 313">
                  <a:extLst>
                    <a:ext uri="{FF2B5EF4-FFF2-40B4-BE49-F238E27FC236}">
                      <a16:creationId xmlns:a16="http://schemas.microsoft.com/office/drawing/2014/main" id="{7ECDDB8F-D4D6-50FF-72AE-480C41D023B0}"/>
                    </a:ext>
                  </a:extLst>
                </p:cNvPr>
                <p:cNvSpPr>
                  <a:spLocks noChangeShapeType="1"/>
                </p:cNvSpPr>
                <p:nvPr/>
              </p:nvSpPr>
              <p:spPr bwMode="auto">
                <a:xfrm>
                  <a:off x="2239" y="3034"/>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8" name="Line 314">
                  <a:extLst>
                    <a:ext uri="{FF2B5EF4-FFF2-40B4-BE49-F238E27FC236}">
                      <a16:creationId xmlns:a16="http://schemas.microsoft.com/office/drawing/2014/main" id="{ACD0E3C0-5116-B5DF-6E7F-76A9C037326C}"/>
                    </a:ext>
                  </a:extLst>
                </p:cNvPr>
                <p:cNvSpPr>
                  <a:spLocks noChangeShapeType="1"/>
                </p:cNvSpPr>
                <p:nvPr/>
              </p:nvSpPr>
              <p:spPr bwMode="auto">
                <a:xfrm>
                  <a:off x="2239" y="3038"/>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9" name="Line 315">
                  <a:extLst>
                    <a:ext uri="{FF2B5EF4-FFF2-40B4-BE49-F238E27FC236}">
                      <a16:creationId xmlns:a16="http://schemas.microsoft.com/office/drawing/2014/main" id="{F7AE60A5-7932-3E8B-9CDF-CEF3EE0C3407}"/>
                    </a:ext>
                  </a:extLst>
                </p:cNvPr>
                <p:cNvSpPr>
                  <a:spLocks noChangeShapeType="1"/>
                </p:cNvSpPr>
                <p:nvPr/>
              </p:nvSpPr>
              <p:spPr bwMode="auto">
                <a:xfrm>
                  <a:off x="2239" y="3042"/>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0" name="Line 316">
                  <a:extLst>
                    <a:ext uri="{FF2B5EF4-FFF2-40B4-BE49-F238E27FC236}">
                      <a16:creationId xmlns:a16="http://schemas.microsoft.com/office/drawing/2014/main" id="{354D1DB8-26FF-95A8-59EA-4BA96CC839A9}"/>
                    </a:ext>
                  </a:extLst>
                </p:cNvPr>
                <p:cNvSpPr>
                  <a:spLocks noChangeShapeType="1"/>
                </p:cNvSpPr>
                <p:nvPr/>
              </p:nvSpPr>
              <p:spPr bwMode="auto">
                <a:xfrm>
                  <a:off x="2239" y="3047"/>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1" name="Line 317">
                  <a:extLst>
                    <a:ext uri="{FF2B5EF4-FFF2-40B4-BE49-F238E27FC236}">
                      <a16:creationId xmlns:a16="http://schemas.microsoft.com/office/drawing/2014/main" id="{F122566D-EB30-FE5C-8D62-8C4111E23553}"/>
                    </a:ext>
                  </a:extLst>
                </p:cNvPr>
                <p:cNvSpPr>
                  <a:spLocks noChangeShapeType="1"/>
                </p:cNvSpPr>
                <p:nvPr/>
              </p:nvSpPr>
              <p:spPr bwMode="auto">
                <a:xfrm>
                  <a:off x="2239" y="3051"/>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2" name="Line 318">
                  <a:extLst>
                    <a:ext uri="{FF2B5EF4-FFF2-40B4-BE49-F238E27FC236}">
                      <a16:creationId xmlns:a16="http://schemas.microsoft.com/office/drawing/2014/main" id="{0D771D7A-1A1C-2439-91DF-49B222E71DC2}"/>
                    </a:ext>
                  </a:extLst>
                </p:cNvPr>
                <p:cNvSpPr>
                  <a:spLocks noChangeShapeType="1"/>
                </p:cNvSpPr>
                <p:nvPr/>
              </p:nvSpPr>
              <p:spPr bwMode="auto">
                <a:xfrm>
                  <a:off x="2239" y="3057"/>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3" name="Line 319">
                  <a:extLst>
                    <a:ext uri="{FF2B5EF4-FFF2-40B4-BE49-F238E27FC236}">
                      <a16:creationId xmlns:a16="http://schemas.microsoft.com/office/drawing/2014/main" id="{754E8721-7D0D-A35B-2B5A-9C131D94BAA7}"/>
                    </a:ext>
                  </a:extLst>
                </p:cNvPr>
                <p:cNvSpPr>
                  <a:spLocks noChangeShapeType="1"/>
                </p:cNvSpPr>
                <p:nvPr/>
              </p:nvSpPr>
              <p:spPr bwMode="auto">
                <a:xfrm>
                  <a:off x="2239" y="3061"/>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4" name="Line 320">
                  <a:extLst>
                    <a:ext uri="{FF2B5EF4-FFF2-40B4-BE49-F238E27FC236}">
                      <a16:creationId xmlns:a16="http://schemas.microsoft.com/office/drawing/2014/main" id="{37AB3536-DE67-A8FC-7AF2-3D6D474468AC}"/>
                    </a:ext>
                  </a:extLst>
                </p:cNvPr>
                <p:cNvSpPr>
                  <a:spLocks noChangeShapeType="1"/>
                </p:cNvSpPr>
                <p:nvPr/>
              </p:nvSpPr>
              <p:spPr bwMode="auto">
                <a:xfrm>
                  <a:off x="2239" y="3065"/>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5" name="Line 321">
                  <a:extLst>
                    <a:ext uri="{FF2B5EF4-FFF2-40B4-BE49-F238E27FC236}">
                      <a16:creationId xmlns:a16="http://schemas.microsoft.com/office/drawing/2014/main" id="{ACC34550-E1BA-57E4-D2D2-17BE8BB7B2D4}"/>
                    </a:ext>
                  </a:extLst>
                </p:cNvPr>
                <p:cNvSpPr>
                  <a:spLocks noChangeShapeType="1"/>
                </p:cNvSpPr>
                <p:nvPr/>
              </p:nvSpPr>
              <p:spPr bwMode="auto">
                <a:xfrm>
                  <a:off x="2239" y="3069"/>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6" name="Line 322">
                  <a:extLst>
                    <a:ext uri="{FF2B5EF4-FFF2-40B4-BE49-F238E27FC236}">
                      <a16:creationId xmlns:a16="http://schemas.microsoft.com/office/drawing/2014/main" id="{2E2F7865-E8A8-5574-2F9B-82CB53A7E91C}"/>
                    </a:ext>
                  </a:extLst>
                </p:cNvPr>
                <p:cNvSpPr>
                  <a:spLocks noChangeShapeType="1"/>
                </p:cNvSpPr>
                <p:nvPr/>
              </p:nvSpPr>
              <p:spPr bwMode="auto">
                <a:xfrm>
                  <a:off x="2239" y="3074"/>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7" name="Line 323">
                  <a:extLst>
                    <a:ext uri="{FF2B5EF4-FFF2-40B4-BE49-F238E27FC236}">
                      <a16:creationId xmlns:a16="http://schemas.microsoft.com/office/drawing/2014/main" id="{A7CA8B8B-6A30-3630-FA51-DAD65495920E}"/>
                    </a:ext>
                  </a:extLst>
                </p:cNvPr>
                <p:cNvSpPr>
                  <a:spLocks noChangeShapeType="1"/>
                </p:cNvSpPr>
                <p:nvPr/>
              </p:nvSpPr>
              <p:spPr bwMode="auto">
                <a:xfrm>
                  <a:off x="2239" y="3079"/>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8" name="Line 324">
                  <a:extLst>
                    <a:ext uri="{FF2B5EF4-FFF2-40B4-BE49-F238E27FC236}">
                      <a16:creationId xmlns:a16="http://schemas.microsoft.com/office/drawing/2014/main" id="{AFCC99C3-0DF1-07E7-D73C-922D7AFD71A8}"/>
                    </a:ext>
                  </a:extLst>
                </p:cNvPr>
                <p:cNvSpPr>
                  <a:spLocks noChangeShapeType="1"/>
                </p:cNvSpPr>
                <p:nvPr/>
              </p:nvSpPr>
              <p:spPr bwMode="auto">
                <a:xfrm>
                  <a:off x="2239" y="3082"/>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9" name="Line 325">
                  <a:extLst>
                    <a:ext uri="{FF2B5EF4-FFF2-40B4-BE49-F238E27FC236}">
                      <a16:creationId xmlns:a16="http://schemas.microsoft.com/office/drawing/2014/main" id="{164127AA-8EFE-DC05-50BB-7917DA7F1955}"/>
                    </a:ext>
                  </a:extLst>
                </p:cNvPr>
                <p:cNvSpPr>
                  <a:spLocks noChangeShapeType="1"/>
                </p:cNvSpPr>
                <p:nvPr/>
              </p:nvSpPr>
              <p:spPr bwMode="auto">
                <a:xfrm>
                  <a:off x="2239" y="3088"/>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50" name="Line 326">
                  <a:extLst>
                    <a:ext uri="{FF2B5EF4-FFF2-40B4-BE49-F238E27FC236}">
                      <a16:creationId xmlns:a16="http://schemas.microsoft.com/office/drawing/2014/main" id="{A7DBDD30-D778-44B6-BE49-F45539D703E0}"/>
                    </a:ext>
                  </a:extLst>
                </p:cNvPr>
                <p:cNvSpPr>
                  <a:spLocks noChangeShapeType="1"/>
                </p:cNvSpPr>
                <p:nvPr/>
              </p:nvSpPr>
              <p:spPr bwMode="auto">
                <a:xfrm>
                  <a:off x="2239" y="3092"/>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51" name="Freeform 327">
                  <a:extLst>
                    <a:ext uri="{FF2B5EF4-FFF2-40B4-BE49-F238E27FC236}">
                      <a16:creationId xmlns:a16="http://schemas.microsoft.com/office/drawing/2014/main" id="{E731D346-33CB-472F-2CF6-229EB8EB6DB8}"/>
                    </a:ext>
                  </a:extLst>
                </p:cNvPr>
                <p:cNvSpPr>
                  <a:spLocks/>
                </p:cNvSpPr>
                <p:nvPr/>
              </p:nvSpPr>
              <p:spPr bwMode="auto">
                <a:xfrm>
                  <a:off x="2232" y="2976"/>
                  <a:ext cx="16" cy="121"/>
                </a:xfrm>
                <a:custGeom>
                  <a:avLst/>
                  <a:gdLst>
                    <a:gd name="T0" fmla="*/ 0 w 17"/>
                    <a:gd name="T1" fmla="*/ 116 h 127"/>
                    <a:gd name="T2" fmla="*/ 0 w 17"/>
                    <a:gd name="T3" fmla="*/ 0 h 127"/>
                    <a:gd name="T4" fmla="*/ 15 w 17"/>
                    <a:gd name="T5" fmla="*/ 4 h 127"/>
                    <a:gd name="T6" fmla="*/ 15 w 17"/>
                    <a:gd name="T7" fmla="*/ 120 h 127"/>
                    <a:gd name="T8" fmla="*/ 0 w 17"/>
                    <a:gd name="T9" fmla="*/ 116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0" y="122"/>
                      </a:moveTo>
                      <a:lnTo>
                        <a:pt x="0" y="0"/>
                      </a:lnTo>
                      <a:lnTo>
                        <a:pt x="16" y="4"/>
                      </a:lnTo>
                      <a:lnTo>
                        <a:pt x="16" y="126"/>
                      </a:lnTo>
                      <a:lnTo>
                        <a:pt x="0" y="122"/>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2" name="Freeform 328">
                  <a:extLst>
                    <a:ext uri="{FF2B5EF4-FFF2-40B4-BE49-F238E27FC236}">
                      <a16:creationId xmlns:a16="http://schemas.microsoft.com/office/drawing/2014/main" id="{D3A1ABAB-8BD1-9811-D081-F96C949BD980}"/>
                    </a:ext>
                  </a:extLst>
                </p:cNvPr>
                <p:cNvSpPr>
                  <a:spLocks/>
                </p:cNvSpPr>
                <p:nvPr/>
              </p:nvSpPr>
              <p:spPr bwMode="auto">
                <a:xfrm>
                  <a:off x="2251" y="2989"/>
                  <a:ext cx="16" cy="120"/>
                </a:xfrm>
                <a:custGeom>
                  <a:avLst/>
                  <a:gdLst>
                    <a:gd name="T0" fmla="*/ 0 w 17"/>
                    <a:gd name="T1" fmla="*/ 114 h 126"/>
                    <a:gd name="T2" fmla="*/ 0 w 17"/>
                    <a:gd name="T3" fmla="*/ 0 h 126"/>
                    <a:gd name="T4" fmla="*/ 15 w 17"/>
                    <a:gd name="T5" fmla="*/ 4 h 126"/>
                    <a:gd name="T6" fmla="*/ 15 w 17"/>
                    <a:gd name="T7" fmla="*/ 119 h 126"/>
                    <a:gd name="T8" fmla="*/ 0 w 17"/>
                    <a:gd name="T9" fmla="*/ 114 h 126"/>
                    <a:gd name="T10" fmla="*/ 0 60000 65536"/>
                    <a:gd name="T11" fmla="*/ 0 60000 65536"/>
                    <a:gd name="T12" fmla="*/ 0 60000 65536"/>
                    <a:gd name="T13" fmla="*/ 0 60000 65536"/>
                    <a:gd name="T14" fmla="*/ 0 60000 65536"/>
                    <a:gd name="T15" fmla="*/ 0 w 17"/>
                    <a:gd name="T16" fmla="*/ 0 h 126"/>
                    <a:gd name="T17" fmla="*/ 17 w 17"/>
                    <a:gd name="T18" fmla="*/ 126 h 126"/>
                  </a:gdLst>
                  <a:ahLst/>
                  <a:cxnLst>
                    <a:cxn ang="T10">
                      <a:pos x="T0" y="T1"/>
                    </a:cxn>
                    <a:cxn ang="T11">
                      <a:pos x="T2" y="T3"/>
                    </a:cxn>
                    <a:cxn ang="T12">
                      <a:pos x="T4" y="T5"/>
                    </a:cxn>
                    <a:cxn ang="T13">
                      <a:pos x="T6" y="T7"/>
                    </a:cxn>
                    <a:cxn ang="T14">
                      <a:pos x="T8" y="T9"/>
                    </a:cxn>
                  </a:cxnLst>
                  <a:rect l="T15" t="T16" r="T17" b="T18"/>
                  <a:pathLst>
                    <a:path w="17" h="126">
                      <a:moveTo>
                        <a:pt x="0" y="120"/>
                      </a:moveTo>
                      <a:lnTo>
                        <a:pt x="0" y="0"/>
                      </a:lnTo>
                      <a:lnTo>
                        <a:pt x="16" y="4"/>
                      </a:lnTo>
                      <a:lnTo>
                        <a:pt x="16" y="125"/>
                      </a:lnTo>
                      <a:lnTo>
                        <a:pt x="0" y="120"/>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3" name="Freeform 329">
                  <a:extLst>
                    <a:ext uri="{FF2B5EF4-FFF2-40B4-BE49-F238E27FC236}">
                      <a16:creationId xmlns:a16="http://schemas.microsoft.com/office/drawing/2014/main" id="{1B8395FA-785E-77BA-4216-10D55014E7ED}"/>
                    </a:ext>
                  </a:extLst>
                </p:cNvPr>
                <p:cNvSpPr>
                  <a:spLocks/>
                </p:cNvSpPr>
                <p:nvPr/>
              </p:nvSpPr>
              <p:spPr bwMode="auto">
                <a:xfrm>
                  <a:off x="2271" y="3000"/>
                  <a:ext cx="16" cy="119"/>
                </a:xfrm>
                <a:custGeom>
                  <a:avLst/>
                  <a:gdLst>
                    <a:gd name="T0" fmla="*/ 0 w 17"/>
                    <a:gd name="T1" fmla="*/ 114 h 125"/>
                    <a:gd name="T2" fmla="*/ 0 w 17"/>
                    <a:gd name="T3" fmla="*/ 0 h 125"/>
                    <a:gd name="T4" fmla="*/ 15 w 17"/>
                    <a:gd name="T5" fmla="*/ 2 h 125"/>
                    <a:gd name="T6" fmla="*/ 15 w 17"/>
                    <a:gd name="T7" fmla="*/ 118 h 125"/>
                    <a:gd name="T8" fmla="*/ 0 w 17"/>
                    <a:gd name="T9" fmla="*/ 114 h 125"/>
                    <a:gd name="T10" fmla="*/ 0 60000 65536"/>
                    <a:gd name="T11" fmla="*/ 0 60000 65536"/>
                    <a:gd name="T12" fmla="*/ 0 60000 65536"/>
                    <a:gd name="T13" fmla="*/ 0 60000 65536"/>
                    <a:gd name="T14" fmla="*/ 0 60000 65536"/>
                    <a:gd name="T15" fmla="*/ 0 w 17"/>
                    <a:gd name="T16" fmla="*/ 0 h 125"/>
                    <a:gd name="T17" fmla="*/ 17 w 17"/>
                    <a:gd name="T18" fmla="*/ 125 h 125"/>
                  </a:gdLst>
                  <a:ahLst/>
                  <a:cxnLst>
                    <a:cxn ang="T10">
                      <a:pos x="T0" y="T1"/>
                    </a:cxn>
                    <a:cxn ang="T11">
                      <a:pos x="T2" y="T3"/>
                    </a:cxn>
                    <a:cxn ang="T12">
                      <a:pos x="T4" y="T5"/>
                    </a:cxn>
                    <a:cxn ang="T13">
                      <a:pos x="T6" y="T7"/>
                    </a:cxn>
                    <a:cxn ang="T14">
                      <a:pos x="T8" y="T9"/>
                    </a:cxn>
                  </a:cxnLst>
                  <a:rect l="T15" t="T16" r="T17" b="T18"/>
                  <a:pathLst>
                    <a:path w="17" h="125">
                      <a:moveTo>
                        <a:pt x="0" y="120"/>
                      </a:moveTo>
                      <a:lnTo>
                        <a:pt x="0" y="0"/>
                      </a:lnTo>
                      <a:lnTo>
                        <a:pt x="16" y="2"/>
                      </a:lnTo>
                      <a:lnTo>
                        <a:pt x="16" y="124"/>
                      </a:lnTo>
                      <a:lnTo>
                        <a:pt x="0" y="120"/>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4" name="Freeform 330">
                  <a:extLst>
                    <a:ext uri="{FF2B5EF4-FFF2-40B4-BE49-F238E27FC236}">
                      <a16:creationId xmlns:a16="http://schemas.microsoft.com/office/drawing/2014/main" id="{DCC79508-C7CD-BA9B-FEE8-25A6F489FE8A}"/>
                    </a:ext>
                  </a:extLst>
                </p:cNvPr>
                <p:cNvSpPr>
                  <a:spLocks/>
                </p:cNvSpPr>
                <p:nvPr/>
              </p:nvSpPr>
              <p:spPr bwMode="auto">
                <a:xfrm>
                  <a:off x="2290" y="3011"/>
                  <a:ext cx="15" cy="121"/>
                </a:xfrm>
                <a:custGeom>
                  <a:avLst/>
                  <a:gdLst>
                    <a:gd name="T0" fmla="*/ 1 w 17"/>
                    <a:gd name="T1" fmla="*/ 116 h 127"/>
                    <a:gd name="T2" fmla="*/ 0 w 17"/>
                    <a:gd name="T3" fmla="*/ 0 h 127"/>
                    <a:gd name="T4" fmla="*/ 14 w 17"/>
                    <a:gd name="T5" fmla="*/ 4 h 127"/>
                    <a:gd name="T6" fmla="*/ 14 w 17"/>
                    <a:gd name="T7" fmla="*/ 120 h 127"/>
                    <a:gd name="T8" fmla="*/ 1 w 17"/>
                    <a:gd name="T9" fmla="*/ 116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1" y="122"/>
                      </a:moveTo>
                      <a:lnTo>
                        <a:pt x="0" y="0"/>
                      </a:lnTo>
                      <a:lnTo>
                        <a:pt x="16" y="4"/>
                      </a:lnTo>
                      <a:lnTo>
                        <a:pt x="16" y="126"/>
                      </a:lnTo>
                      <a:lnTo>
                        <a:pt x="1" y="122"/>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5" name="Freeform 331">
                  <a:extLst>
                    <a:ext uri="{FF2B5EF4-FFF2-40B4-BE49-F238E27FC236}">
                      <a16:creationId xmlns:a16="http://schemas.microsoft.com/office/drawing/2014/main" id="{75BEBE8C-090B-B8B5-917E-7D99B2219FD7}"/>
                    </a:ext>
                  </a:extLst>
                </p:cNvPr>
                <p:cNvSpPr>
                  <a:spLocks/>
                </p:cNvSpPr>
                <p:nvPr/>
              </p:nvSpPr>
              <p:spPr bwMode="auto">
                <a:xfrm>
                  <a:off x="2311" y="3023"/>
                  <a:ext cx="15" cy="120"/>
                </a:xfrm>
                <a:custGeom>
                  <a:avLst/>
                  <a:gdLst>
                    <a:gd name="T0" fmla="*/ 0 w 17"/>
                    <a:gd name="T1" fmla="*/ 114 h 127"/>
                    <a:gd name="T2" fmla="*/ 0 w 17"/>
                    <a:gd name="T3" fmla="*/ 0 h 127"/>
                    <a:gd name="T4" fmla="*/ 14 w 17"/>
                    <a:gd name="T5" fmla="*/ 4 h 127"/>
                    <a:gd name="T6" fmla="*/ 14 w 17"/>
                    <a:gd name="T7" fmla="*/ 119 h 127"/>
                    <a:gd name="T8" fmla="*/ 0 w 17"/>
                    <a:gd name="T9" fmla="*/ 114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0" y="121"/>
                      </a:moveTo>
                      <a:lnTo>
                        <a:pt x="0" y="0"/>
                      </a:lnTo>
                      <a:lnTo>
                        <a:pt x="16" y="4"/>
                      </a:lnTo>
                      <a:lnTo>
                        <a:pt x="16" y="126"/>
                      </a:lnTo>
                      <a:lnTo>
                        <a:pt x="0" y="121"/>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6" name="Freeform 332">
                  <a:extLst>
                    <a:ext uri="{FF2B5EF4-FFF2-40B4-BE49-F238E27FC236}">
                      <a16:creationId xmlns:a16="http://schemas.microsoft.com/office/drawing/2014/main" id="{EF3FA701-F84F-25EA-3C3C-A1694B47E957}"/>
                    </a:ext>
                  </a:extLst>
                </p:cNvPr>
                <p:cNvSpPr>
                  <a:spLocks/>
                </p:cNvSpPr>
                <p:nvPr/>
              </p:nvSpPr>
              <p:spPr bwMode="auto">
                <a:xfrm>
                  <a:off x="2264" y="3103"/>
                  <a:ext cx="112" cy="69"/>
                </a:xfrm>
                <a:custGeom>
                  <a:avLst/>
                  <a:gdLst>
                    <a:gd name="T0" fmla="*/ 111 w 122"/>
                    <a:gd name="T1" fmla="*/ 13 h 72"/>
                    <a:gd name="T2" fmla="*/ 89 w 122"/>
                    <a:gd name="T3" fmla="*/ 0 h 72"/>
                    <a:gd name="T4" fmla="*/ 0 w 122"/>
                    <a:gd name="T5" fmla="*/ 54 h 72"/>
                    <a:gd name="T6" fmla="*/ 22 w 122"/>
                    <a:gd name="T7" fmla="*/ 68 h 72"/>
                    <a:gd name="T8" fmla="*/ 111 w 122"/>
                    <a:gd name="T9" fmla="*/ 13 h 72"/>
                    <a:gd name="T10" fmla="*/ 0 60000 65536"/>
                    <a:gd name="T11" fmla="*/ 0 60000 65536"/>
                    <a:gd name="T12" fmla="*/ 0 60000 65536"/>
                    <a:gd name="T13" fmla="*/ 0 60000 65536"/>
                    <a:gd name="T14" fmla="*/ 0 60000 65536"/>
                    <a:gd name="T15" fmla="*/ 0 w 122"/>
                    <a:gd name="T16" fmla="*/ 0 h 72"/>
                    <a:gd name="T17" fmla="*/ 122 w 122"/>
                    <a:gd name="T18" fmla="*/ 72 h 72"/>
                  </a:gdLst>
                  <a:ahLst/>
                  <a:cxnLst>
                    <a:cxn ang="T10">
                      <a:pos x="T0" y="T1"/>
                    </a:cxn>
                    <a:cxn ang="T11">
                      <a:pos x="T2" y="T3"/>
                    </a:cxn>
                    <a:cxn ang="T12">
                      <a:pos x="T4" y="T5"/>
                    </a:cxn>
                    <a:cxn ang="T13">
                      <a:pos x="T6" y="T7"/>
                    </a:cxn>
                    <a:cxn ang="T14">
                      <a:pos x="T8" y="T9"/>
                    </a:cxn>
                  </a:cxnLst>
                  <a:rect l="T15" t="T16" r="T17" b="T18"/>
                  <a:pathLst>
                    <a:path w="122" h="72">
                      <a:moveTo>
                        <a:pt x="121" y="14"/>
                      </a:moveTo>
                      <a:lnTo>
                        <a:pt x="97" y="0"/>
                      </a:lnTo>
                      <a:lnTo>
                        <a:pt x="0" y="56"/>
                      </a:lnTo>
                      <a:lnTo>
                        <a:pt x="24" y="71"/>
                      </a:lnTo>
                      <a:lnTo>
                        <a:pt x="121"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7" name="Freeform 333">
                  <a:extLst>
                    <a:ext uri="{FF2B5EF4-FFF2-40B4-BE49-F238E27FC236}">
                      <a16:creationId xmlns:a16="http://schemas.microsoft.com/office/drawing/2014/main" id="{BC84A831-0831-FFE1-DF5B-4A04DBEB967E}"/>
                    </a:ext>
                  </a:extLst>
                </p:cNvPr>
                <p:cNvSpPr>
                  <a:spLocks/>
                </p:cNvSpPr>
                <p:nvPr/>
              </p:nvSpPr>
              <p:spPr bwMode="auto">
                <a:xfrm>
                  <a:off x="2264" y="3157"/>
                  <a:ext cx="23" cy="41"/>
                </a:xfrm>
                <a:custGeom>
                  <a:avLst/>
                  <a:gdLst>
                    <a:gd name="T0" fmla="*/ 22 w 25"/>
                    <a:gd name="T1" fmla="*/ 13 h 44"/>
                    <a:gd name="T2" fmla="*/ 0 w 25"/>
                    <a:gd name="T3" fmla="*/ 0 h 44"/>
                    <a:gd name="T4" fmla="*/ 0 w 25"/>
                    <a:gd name="T5" fmla="*/ 26 h 44"/>
                    <a:gd name="T6" fmla="*/ 22 w 25"/>
                    <a:gd name="T7" fmla="*/ 40 h 44"/>
                    <a:gd name="T8" fmla="*/ 22 w 25"/>
                    <a:gd name="T9" fmla="*/ 13 h 44"/>
                    <a:gd name="T10" fmla="*/ 0 60000 65536"/>
                    <a:gd name="T11" fmla="*/ 0 60000 65536"/>
                    <a:gd name="T12" fmla="*/ 0 60000 65536"/>
                    <a:gd name="T13" fmla="*/ 0 60000 65536"/>
                    <a:gd name="T14" fmla="*/ 0 60000 65536"/>
                    <a:gd name="T15" fmla="*/ 0 w 25"/>
                    <a:gd name="T16" fmla="*/ 0 h 44"/>
                    <a:gd name="T17" fmla="*/ 25 w 25"/>
                    <a:gd name="T18" fmla="*/ 44 h 44"/>
                  </a:gdLst>
                  <a:ahLst/>
                  <a:cxnLst>
                    <a:cxn ang="T10">
                      <a:pos x="T0" y="T1"/>
                    </a:cxn>
                    <a:cxn ang="T11">
                      <a:pos x="T2" y="T3"/>
                    </a:cxn>
                    <a:cxn ang="T12">
                      <a:pos x="T4" y="T5"/>
                    </a:cxn>
                    <a:cxn ang="T13">
                      <a:pos x="T6" y="T7"/>
                    </a:cxn>
                    <a:cxn ang="T14">
                      <a:pos x="T8" y="T9"/>
                    </a:cxn>
                  </a:cxnLst>
                  <a:rect l="T15" t="T16" r="T17" b="T18"/>
                  <a:pathLst>
                    <a:path w="25" h="44">
                      <a:moveTo>
                        <a:pt x="24" y="14"/>
                      </a:moveTo>
                      <a:lnTo>
                        <a:pt x="0" y="0"/>
                      </a:lnTo>
                      <a:lnTo>
                        <a:pt x="0" y="28"/>
                      </a:lnTo>
                      <a:lnTo>
                        <a:pt x="24" y="43"/>
                      </a:lnTo>
                      <a:lnTo>
                        <a:pt x="24"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8" name="Freeform 334">
                  <a:extLst>
                    <a:ext uri="{FF2B5EF4-FFF2-40B4-BE49-F238E27FC236}">
                      <a16:creationId xmlns:a16="http://schemas.microsoft.com/office/drawing/2014/main" id="{18DF0388-9E90-121C-45E0-4B1BC2A2F93A}"/>
                    </a:ext>
                  </a:extLst>
                </p:cNvPr>
                <p:cNvSpPr>
                  <a:spLocks/>
                </p:cNvSpPr>
                <p:nvPr/>
              </p:nvSpPr>
              <p:spPr bwMode="auto">
                <a:xfrm>
                  <a:off x="2286" y="3117"/>
                  <a:ext cx="90" cy="81"/>
                </a:xfrm>
                <a:custGeom>
                  <a:avLst/>
                  <a:gdLst>
                    <a:gd name="T0" fmla="*/ 89 w 98"/>
                    <a:gd name="T1" fmla="*/ 0 h 86"/>
                    <a:gd name="T2" fmla="*/ 0 w 98"/>
                    <a:gd name="T3" fmla="*/ 53 h 86"/>
                    <a:gd name="T4" fmla="*/ 0 w 98"/>
                    <a:gd name="T5" fmla="*/ 80 h 86"/>
                    <a:gd name="T6" fmla="*/ 89 w 98"/>
                    <a:gd name="T7" fmla="*/ 26 h 86"/>
                    <a:gd name="T8" fmla="*/ 89 w 98"/>
                    <a:gd name="T9" fmla="*/ 0 h 86"/>
                    <a:gd name="T10" fmla="*/ 0 60000 65536"/>
                    <a:gd name="T11" fmla="*/ 0 60000 65536"/>
                    <a:gd name="T12" fmla="*/ 0 60000 65536"/>
                    <a:gd name="T13" fmla="*/ 0 60000 65536"/>
                    <a:gd name="T14" fmla="*/ 0 60000 65536"/>
                    <a:gd name="T15" fmla="*/ 0 w 98"/>
                    <a:gd name="T16" fmla="*/ 0 h 86"/>
                    <a:gd name="T17" fmla="*/ 98 w 98"/>
                    <a:gd name="T18" fmla="*/ 86 h 86"/>
                  </a:gdLst>
                  <a:ahLst/>
                  <a:cxnLst>
                    <a:cxn ang="T10">
                      <a:pos x="T0" y="T1"/>
                    </a:cxn>
                    <a:cxn ang="T11">
                      <a:pos x="T2" y="T3"/>
                    </a:cxn>
                    <a:cxn ang="T12">
                      <a:pos x="T4" y="T5"/>
                    </a:cxn>
                    <a:cxn ang="T13">
                      <a:pos x="T6" y="T7"/>
                    </a:cxn>
                    <a:cxn ang="T14">
                      <a:pos x="T8" y="T9"/>
                    </a:cxn>
                  </a:cxnLst>
                  <a:rect l="T15" t="T16" r="T17" b="T18"/>
                  <a:pathLst>
                    <a:path w="98" h="86">
                      <a:moveTo>
                        <a:pt x="97" y="0"/>
                      </a:moveTo>
                      <a:lnTo>
                        <a:pt x="0" y="56"/>
                      </a:lnTo>
                      <a:lnTo>
                        <a:pt x="0" y="85"/>
                      </a:lnTo>
                      <a:lnTo>
                        <a:pt x="97" y="28"/>
                      </a:lnTo>
                      <a:lnTo>
                        <a:pt x="97"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9" name="Freeform 335">
                  <a:extLst>
                    <a:ext uri="{FF2B5EF4-FFF2-40B4-BE49-F238E27FC236}">
                      <a16:creationId xmlns:a16="http://schemas.microsoft.com/office/drawing/2014/main" id="{77CD491D-8F56-81D2-E77C-29E4125F9846}"/>
                    </a:ext>
                  </a:extLst>
                </p:cNvPr>
                <p:cNvSpPr>
                  <a:spLocks/>
                </p:cNvSpPr>
                <p:nvPr/>
              </p:nvSpPr>
              <p:spPr bwMode="auto">
                <a:xfrm>
                  <a:off x="2353" y="3150"/>
                  <a:ext cx="16" cy="16"/>
                </a:xfrm>
                <a:custGeom>
                  <a:avLst/>
                  <a:gdLst>
                    <a:gd name="T0" fmla="*/ 4 w 17"/>
                    <a:gd name="T1" fmla="*/ 15 h 17"/>
                    <a:gd name="T2" fmla="*/ 1 w 17"/>
                    <a:gd name="T3" fmla="*/ 12 h 17"/>
                    <a:gd name="T4" fmla="*/ 1 w 17"/>
                    <a:gd name="T5" fmla="*/ 11 h 17"/>
                    <a:gd name="T6" fmla="*/ 1 w 17"/>
                    <a:gd name="T7" fmla="*/ 10 h 17"/>
                    <a:gd name="T8" fmla="*/ 0 w 17"/>
                    <a:gd name="T9" fmla="*/ 8 h 17"/>
                    <a:gd name="T10" fmla="*/ 1 w 17"/>
                    <a:gd name="T11" fmla="*/ 7 h 17"/>
                    <a:gd name="T12" fmla="*/ 1 w 17"/>
                    <a:gd name="T13" fmla="*/ 5 h 17"/>
                    <a:gd name="T14" fmla="*/ 3 w 17"/>
                    <a:gd name="T15" fmla="*/ 2 h 17"/>
                    <a:gd name="T16" fmla="*/ 5 w 17"/>
                    <a:gd name="T17" fmla="*/ 1 h 17"/>
                    <a:gd name="T18" fmla="*/ 8 w 17"/>
                    <a:gd name="T19" fmla="*/ 0 h 17"/>
                    <a:gd name="T20" fmla="*/ 8 w 17"/>
                    <a:gd name="T21" fmla="*/ 0 h 17"/>
                    <a:gd name="T22" fmla="*/ 12 w 17"/>
                    <a:gd name="T23" fmla="*/ 2 h 17"/>
                    <a:gd name="T24" fmla="*/ 12 w 17"/>
                    <a:gd name="T25" fmla="*/ 3 h 17"/>
                    <a:gd name="T26" fmla="*/ 13 w 17"/>
                    <a:gd name="T27" fmla="*/ 4 h 17"/>
                    <a:gd name="T28" fmla="*/ 15 w 17"/>
                    <a:gd name="T29" fmla="*/ 5 h 17"/>
                    <a:gd name="T30" fmla="*/ 13 w 17"/>
                    <a:gd name="T31" fmla="*/ 8 h 17"/>
                    <a:gd name="T32" fmla="*/ 12 w 17"/>
                    <a:gd name="T33" fmla="*/ 10 h 17"/>
                    <a:gd name="T34" fmla="*/ 10 w 17"/>
                    <a:gd name="T35" fmla="*/ 12 h 17"/>
                    <a:gd name="T36" fmla="*/ 8 w 17"/>
                    <a:gd name="T37" fmla="*/ 15 h 17"/>
                    <a:gd name="T38" fmla="*/ 6 w 17"/>
                    <a:gd name="T39" fmla="*/ 15 h 17"/>
                    <a:gd name="T40" fmla="*/ 5 w 17"/>
                    <a:gd name="T41" fmla="*/ 15 h 17"/>
                    <a:gd name="T42" fmla="*/ 4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4" y="16"/>
                      </a:moveTo>
                      <a:lnTo>
                        <a:pt x="1" y="13"/>
                      </a:lnTo>
                      <a:lnTo>
                        <a:pt x="1" y="12"/>
                      </a:lnTo>
                      <a:lnTo>
                        <a:pt x="1" y="11"/>
                      </a:lnTo>
                      <a:lnTo>
                        <a:pt x="0" y="9"/>
                      </a:lnTo>
                      <a:lnTo>
                        <a:pt x="1" y="7"/>
                      </a:lnTo>
                      <a:lnTo>
                        <a:pt x="1" y="5"/>
                      </a:lnTo>
                      <a:lnTo>
                        <a:pt x="3" y="2"/>
                      </a:lnTo>
                      <a:lnTo>
                        <a:pt x="5" y="1"/>
                      </a:lnTo>
                      <a:lnTo>
                        <a:pt x="8" y="0"/>
                      </a:lnTo>
                      <a:lnTo>
                        <a:pt x="9" y="0"/>
                      </a:lnTo>
                      <a:lnTo>
                        <a:pt x="13" y="2"/>
                      </a:lnTo>
                      <a:lnTo>
                        <a:pt x="13" y="3"/>
                      </a:lnTo>
                      <a:lnTo>
                        <a:pt x="14" y="4"/>
                      </a:lnTo>
                      <a:lnTo>
                        <a:pt x="16" y="5"/>
                      </a:lnTo>
                      <a:lnTo>
                        <a:pt x="14" y="8"/>
                      </a:lnTo>
                      <a:lnTo>
                        <a:pt x="13" y="11"/>
                      </a:lnTo>
                      <a:lnTo>
                        <a:pt x="11" y="13"/>
                      </a:lnTo>
                      <a:lnTo>
                        <a:pt x="9" y="16"/>
                      </a:lnTo>
                      <a:lnTo>
                        <a:pt x="6" y="16"/>
                      </a:lnTo>
                      <a:lnTo>
                        <a:pt x="5" y="16"/>
                      </a:lnTo>
                      <a:lnTo>
                        <a:pt x="4"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0" name="Freeform 336">
                  <a:extLst>
                    <a:ext uri="{FF2B5EF4-FFF2-40B4-BE49-F238E27FC236}">
                      <a16:creationId xmlns:a16="http://schemas.microsoft.com/office/drawing/2014/main" id="{5EB15557-6E23-A451-0105-B35CF943AD7B}"/>
                    </a:ext>
                  </a:extLst>
                </p:cNvPr>
                <p:cNvSpPr>
                  <a:spLocks/>
                </p:cNvSpPr>
                <p:nvPr/>
              </p:nvSpPr>
              <p:spPr bwMode="auto">
                <a:xfrm>
                  <a:off x="2355" y="3152"/>
                  <a:ext cx="15" cy="16"/>
                </a:xfrm>
                <a:custGeom>
                  <a:avLst/>
                  <a:gdLst>
                    <a:gd name="T0" fmla="*/ 11 w 17"/>
                    <a:gd name="T1" fmla="*/ 10 h 17"/>
                    <a:gd name="T2" fmla="*/ 12 w 17"/>
                    <a:gd name="T3" fmla="*/ 7 h 17"/>
                    <a:gd name="T4" fmla="*/ 14 w 17"/>
                    <a:gd name="T5" fmla="*/ 3 h 17"/>
                    <a:gd name="T6" fmla="*/ 12 w 17"/>
                    <a:gd name="T7" fmla="*/ 2 h 17"/>
                    <a:gd name="T8" fmla="*/ 11 w 17"/>
                    <a:gd name="T9" fmla="*/ 1 h 17"/>
                    <a:gd name="T10" fmla="*/ 11 w 17"/>
                    <a:gd name="T11" fmla="*/ 0 h 17"/>
                    <a:gd name="T12" fmla="*/ 9 w 17"/>
                    <a:gd name="T13" fmla="*/ 0 h 17"/>
                    <a:gd name="T14" fmla="*/ 6 w 17"/>
                    <a:gd name="T15" fmla="*/ 0 h 17"/>
                    <a:gd name="T16" fmla="*/ 4 w 17"/>
                    <a:gd name="T17" fmla="*/ 2 h 17"/>
                    <a:gd name="T18" fmla="*/ 1 w 17"/>
                    <a:gd name="T19" fmla="*/ 4 h 17"/>
                    <a:gd name="T20" fmla="*/ 1 w 17"/>
                    <a:gd name="T21" fmla="*/ 8 h 17"/>
                    <a:gd name="T22" fmla="*/ 0 w 17"/>
                    <a:gd name="T23" fmla="*/ 10 h 17"/>
                    <a:gd name="T24" fmla="*/ 1 w 17"/>
                    <a:gd name="T25" fmla="*/ 12 h 17"/>
                    <a:gd name="T26" fmla="*/ 1 w 17"/>
                    <a:gd name="T27" fmla="*/ 13 h 17"/>
                    <a:gd name="T28" fmla="*/ 1 w 17"/>
                    <a:gd name="T29" fmla="*/ 15 h 17"/>
                    <a:gd name="T30" fmla="*/ 4 w 17"/>
                    <a:gd name="T31" fmla="*/ 15 h 17"/>
                    <a:gd name="T32" fmla="*/ 6 w 17"/>
                    <a:gd name="T33" fmla="*/ 15 h 17"/>
                    <a:gd name="T34" fmla="*/ 9 w 17"/>
                    <a:gd name="T35" fmla="*/ 12 h 17"/>
                    <a:gd name="T36" fmla="*/ 11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3" y="11"/>
                      </a:moveTo>
                      <a:lnTo>
                        <a:pt x="14" y="7"/>
                      </a:lnTo>
                      <a:lnTo>
                        <a:pt x="16" y="3"/>
                      </a:lnTo>
                      <a:lnTo>
                        <a:pt x="14" y="2"/>
                      </a:lnTo>
                      <a:lnTo>
                        <a:pt x="13" y="1"/>
                      </a:lnTo>
                      <a:lnTo>
                        <a:pt x="13" y="0"/>
                      </a:lnTo>
                      <a:lnTo>
                        <a:pt x="10" y="0"/>
                      </a:lnTo>
                      <a:lnTo>
                        <a:pt x="7" y="0"/>
                      </a:lnTo>
                      <a:lnTo>
                        <a:pt x="4" y="2"/>
                      </a:lnTo>
                      <a:lnTo>
                        <a:pt x="1" y="4"/>
                      </a:lnTo>
                      <a:lnTo>
                        <a:pt x="1" y="8"/>
                      </a:lnTo>
                      <a:lnTo>
                        <a:pt x="0" y="11"/>
                      </a:lnTo>
                      <a:lnTo>
                        <a:pt x="1" y="13"/>
                      </a:lnTo>
                      <a:lnTo>
                        <a:pt x="1" y="14"/>
                      </a:lnTo>
                      <a:lnTo>
                        <a:pt x="1" y="16"/>
                      </a:lnTo>
                      <a:lnTo>
                        <a:pt x="4" y="16"/>
                      </a:lnTo>
                      <a:lnTo>
                        <a:pt x="7" y="16"/>
                      </a:lnTo>
                      <a:lnTo>
                        <a:pt x="10" y="13"/>
                      </a:lnTo>
                      <a:lnTo>
                        <a:pt x="1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1" name="Freeform 337">
                  <a:extLst>
                    <a:ext uri="{FF2B5EF4-FFF2-40B4-BE49-F238E27FC236}">
                      <a16:creationId xmlns:a16="http://schemas.microsoft.com/office/drawing/2014/main" id="{BE46A926-5724-767B-5018-600D8CF2BF8C}"/>
                    </a:ext>
                  </a:extLst>
                </p:cNvPr>
                <p:cNvSpPr>
                  <a:spLocks/>
                </p:cNvSpPr>
                <p:nvPr/>
              </p:nvSpPr>
              <p:spPr bwMode="auto">
                <a:xfrm>
                  <a:off x="2357" y="3155"/>
                  <a:ext cx="15" cy="16"/>
                </a:xfrm>
                <a:custGeom>
                  <a:avLst/>
                  <a:gdLst>
                    <a:gd name="T0" fmla="*/ 14 w 17"/>
                    <a:gd name="T1" fmla="*/ 9 h 17"/>
                    <a:gd name="T2" fmla="*/ 14 w 17"/>
                    <a:gd name="T3" fmla="*/ 8 h 17"/>
                    <a:gd name="T4" fmla="*/ 14 w 17"/>
                    <a:gd name="T5" fmla="*/ 5 h 17"/>
                    <a:gd name="T6" fmla="*/ 14 w 17"/>
                    <a:gd name="T7" fmla="*/ 2 h 17"/>
                    <a:gd name="T8" fmla="*/ 14 w 17"/>
                    <a:gd name="T9" fmla="*/ 0 h 17"/>
                    <a:gd name="T10" fmla="*/ 11 w 17"/>
                    <a:gd name="T11" fmla="*/ 0 h 17"/>
                    <a:gd name="T12" fmla="*/ 7 w 17"/>
                    <a:gd name="T13" fmla="*/ 0 h 17"/>
                    <a:gd name="T14" fmla="*/ 4 w 17"/>
                    <a:gd name="T15" fmla="*/ 8 h 17"/>
                    <a:gd name="T16" fmla="*/ 0 w 17"/>
                    <a:gd name="T17" fmla="*/ 8 h 17"/>
                    <a:gd name="T18" fmla="*/ 0 w 17"/>
                    <a:gd name="T19" fmla="*/ 12 h 17"/>
                    <a:gd name="T20" fmla="*/ 0 w 17"/>
                    <a:gd name="T21" fmla="*/ 15 h 17"/>
                    <a:gd name="T22" fmla="*/ 4 w 17"/>
                    <a:gd name="T23" fmla="*/ 15 h 17"/>
                    <a:gd name="T24" fmla="*/ 7 w 17"/>
                    <a:gd name="T25" fmla="*/ 15 h 17"/>
                    <a:gd name="T26" fmla="*/ 14 w 17"/>
                    <a:gd name="T27" fmla="*/ 9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16" y="10"/>
                      </a:moveTo>
                      <a:lnTo>
                        <a:pt x="16" y="8"/>
                      </a:lnTo>
                      <a:lnTo>
                        <a:pt x="16" y="5"/>
                      </a:lnTo>
                      <a:lnTo>
                        <a:pt x="16" y="2"/>
                      </a:lnTo>
                      <a:lnTo>
                        <a:pt x="16" y="0"/>
                      </a:lnTo>
                      <a:lnTo>
                        <a:pt x="12" y="0"/>
                      </a:lnTo>
                      <a:lnTo>
                        <a:pt x="8" y="0"/>
                      </a:lnTo>
                      <a:lnTo>
                        <a:pt x="4" y="8"/>
                      </a:lnTo>
                      <a:lnTo>
                        <a:pt x="0" y="8"/>
                      </a:lnTo>
                      <a:lnTo>
                        <a:pt x="0" y="13"/>
                      </a:lnTo>
                      <a:lnTo>
                        <a:pt x="0" y="16"/>
                      </a:lnTo>
                      <a:lnTo>
                        <a:pt x="4" y="16"/>
                      </a:lnTo>
                      <a:lnTo>
                        <a:pt x="8" y="16"/>
                      </a:lnTo>
                      <a:lnTo>
                        <a:pt x="16"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2" name="Freeform 338">
                  <a:extLst>
                    <a:ext uri="{FF2B5EF4-FFF2-40B4-BE49-F238E27FC236}">
                      <a16:creationId xmlns:a16="http://schemas.microsoft.com/office/drawing/2014/main" id="{164F84FD-2720-BEFB-5B56-E061E1C50FDF}"/>
                    </a:ext>
                  </a:extLst>
                </p:cNvPr>
                <p:cNvSpPr>
                  <a:spLocks/>
                </p:cNvSpPr>
                <p:nvPr/>
              </p:nvSpPr>
              <p:spPr bwMode="auto">
                <a:xfrm>
                  <a:off x="2343" y="3156"/>
                  <a:ext cx="15" cy="16"/>
                </a:xfrm>
                <a:custGeom>
                  <a:avLst/>
                  <a:gdLst>
                    <a:gd name="T0" fmla="*/ 5 w 17"/>
                    <a:gd name="T1" fmla="*/ 15 h 17"/>
                    <a:gd name="T2" fmla="*/ 2 w 17"/>
                    <a:gd name="T3" fmla="*/ 12 h 17"/>
                    <a:gd name="T4" fmla="*/ 1 w 17"/>
                    <a:gd name="T5" fmla="*/ 12 h 17"/>
                    <a:gd name="T6" fmla="*/ 0 w 17"/>
                    <a:gd name="T7" fmla="*/ 11 h 17"/>
                    <a:gd name="T8" fmla="*/ 0 w 17"/>
                    <a:gd name="T9" fmla="*/ 9 h 17"/>
                    <a:gd name="T10" fmla="*/ 0 w 17"/>
                    <a:gd name="T11" fmla="*/ 8 h 17"/>
                    <a:gd name="T12" fmla="*/ 2 w 17"/>
                    <a:gd name="T13" fmla="*/ 4 h 17"/>
                    <a:gd name="T14" fmla="*/ 3 w 17"/>
                    <a:gd name="T15" fmla="*/ 2 h 17"/>
                    <a:gd name="T16" fmla="*/ 5 w 17"/>
                    <a:gd name="T17" fmla="*/ 1 h 17"/>
                    <a:gd name="T18" fmla="*/ 7 w 17"/>
                    <a:gd name="T19" fmla="*/ 0 h 17"/>
                    <a:gd name="T20" fmla="*/ 8 w 17"/>
                    <a:gd name="T21" fmla="*/ 0 h 17"/>
                    <a:gd name="T22" fmla="*/ 10 w 17"/>
                    <a:gd name="T23" fmla="*/ 0 h 17"/>
                    <a:gd name="T24" fmla="*/ 12 w 17"/>
                    <a:gd name="T25" fmla="*/ 2 h 17"/>
                    <a:gd name="T26" fmla="*/ 14 w 17"/>
                    <a:gd name="T27" fmla="*/ 3 h 17"/>
                    <a:gd name="T28" fmla="*/ 14 w 17"/>
                    <a:gd name="T29" fmla="*/ 5 h 17"/>
                    <a:gd name="T30" fmla="*/ 14 w 17"/>
                    <a:gd name="T31" fmla="*/ 8 h 17"/>
                    <a:gd name="T32" fmla="*/ 12 w 17"/>
                    <a:gd name="T33" fmla="*/ 11 h 17"/>
                    <a:gd name="T34" fmla="*/ 11 w 17"/>
                    <a:gd name="T35" fmla="*/ 12 h 17"/>
                    <a:gd name="T36" fmla="*/ 8 w 17"/>
                    <a:gd name="T37" fmla="*/ 15 h 17"/>
                    <a:gd name="T38" fmla="*/ 6 w 17"/>
                    <a:gd name="T39" fmla="*/ 15 h 17"/>
                    <a:gd name="T40" fmla="*/ 5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6" y="16"/>
                      </a:moveTo>
                      <a:lnTo>
                        <a:pt x="2" y="13"/>
                      </a:lnTo>
                      <a:lnTo>
                        <a:pt x="1" y="13"/>
                      </a:lnTo>
                      <a:lnTo>
                        <a:pt x="0" y="12"/>
                      </a:lnTo>
                      <a:lnTo>
                        <a:pt x="0" y="10"/>
                      </a:lnTo>
                      <a:lnTo>
                        <a:pt x="0" y="8"/>
                      </a:lnTo>
                      <a:lnTo>
                        <a:pt x="2" y="4"/>
                      </a:lnTo>
                      <a:lnTo>
                        <a:pt x="3" y="2"/>
                      </a:lnTo>
                      <a:lnTo>
                        <a:pt x="6" y="1"/>
                      </a:lnTo>
                      <a:lnTo>
                        <a:pt x="8" y="0"/>
                      </a:lnTo>
                      <a:lnTo>
                        <a:pt x="9" y="0"/>
                      </a:lnTo>
                      <a:lnTo>
                        <a:pt x="11" y="0"/>
                      </a:lnTo>
                      <a:lnTo>
                        <a:pt x="14" y="2"/>
                      </a:lnTo>
                      <a:lnTo>
                        <a:pt x="16" y="3"/>
                      </a:lnTo>
                      <a:lnTo>
                        <a:pt x="16" y="5"/>
                      </a:lnTo>
                      <a:lnTo>
                        <a:pt x="16" y="9"/>
                      </a:lnTo>
                      <a:lnTo>
                        <a:pt x="14" y="12"/>
                      </a:lnTo>
                      <a:lnTo>
                        <a:pt x="12" y="13"/>
                      </a:lnTo>
                      <a:lnTo>
                        <a:pt x="9" y="16"/>
                      </a:lnTo>
                      <a:lnTo>
                        <a:pt x="7" y="16"/>
                      </a:lnTo>
                      <a:lnTo>
                        <a:pt x="6"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3" name="Freeform 339">
                  <a:extLst>
                    <a:ext uri="{FF2B5EF4-FFF2-40B4-BE49-F238E27FC236}">
                      <a16:creationId xmlns:a16="http://schemas.microsoft.com/office/drawing/2014/main" id="{CAC1CFF1-AAAE-09B2-F5C8-9FA08F65FAFF}"/>
                    </a:ext>
                  </a:extLst>
                </p:cNvPr>
                <p:cNvSpPr>
                  <a:spLocks/>
                </p:cNvSpPr>
                <p:nvPr/>
              </p:nvSpPr>
              <p:spPr bwMode="auto">
                <a:xfrm>
                  <a:off x="2345" y="3156"/>
                  <a:ext cx="15" cy="16"/>
                </a:xfrm>
                <a:custGeom>
                  <a:avLst/>
                  <a:gdLst>
                    <a:gd name="T0" fmla="*/ 12 w 17"/>
                    <a:gd name="T1" fmla="*/ 11 h 17"/>
                    <a:gd name="T2" fmla="*/ 14 w 17"/>
                    <a:gd name="T3" fmla="*/ 8 h 17"/>
                    <a:gd name="T4" fmla="*/ 14 w 17"/>
                    <a:gd name="T5" fmla="*/ 4 h 17"/>
                    <a:gd name="T6" fmla="*/ 14 w 17"/>
                    <a:gd name="T7" fmla="*/ 2 h 17"/>
                    <a:gd name="T8" fmla="*/ 12 w 17"/>
                    <a:gd name="T9" fmla="*/ 1 h 17"/>
                    <a:gd name="T10" fmla="*/ 10 w 17"/>
                    <a:gd name="T11" fmla="*/ 0 h 17"/>
                    <a:gd name="T12" fmla="*/ 7 w 17"/>
                    <a:gd name="T13" fmla="*/ 1 h 17"/>
                    <a:gd name="T14" fmla="*/ 4 w 17"/>
                    <a:gd name="T15" fmla="*/ 3 h 17"/>
                    <a:gd name="T16" fmla="*/ 3 w 17"/>
                    <a:gd name="T17" fmla="*/ 6 h 17"/>
                    <a:gd name="T18" fmla="*/ 0 w 17"/>
                    <a:gd name="T19" fmla="*/ 8 h 17"/>
                    <a:gd name="T20" fmla="*/ 0 w 17"/>
                    <a:gd name="T21" fmla="*/ 11 h 17"/>
                    <a:gd name="T22" fmla="*/ 0 w 17"/>
                    <a:gd name="T23" fmla="*/ 13 h 17"/>
                    <a:gd name="T24" fmla="*/ 1 w 17"/>
                    <a:gd name="T25" fmla="*/ 15 h 17"/>
                    <a:gd name="T26" fmla="*/ 3 w 17"/>
                    <a:gd name="T27" fmla="*/ 15 h 17"/>
                    <a:gd name="T28" fmla="*/ 4 w 17"/>
                    <a:gd name="T29" fmla="*/ 15 h 17"/>
                    <a:gd name="T30" fmla="*/ 7 w 17"/>
                    <a:gd name="T31" fmla="*/ 15 h 17"/>
                    <a:gd name="T32" fmla="*/ 10 w 17"/>
                    <a:gd name="T33" fmla="*/ 12 h 17"/>
                    <a:gd name="T34" fmla="*/ 12 w 17"/>
                    <a:gd name="T35" fmla="*/ 11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12"/>
                      </a:moveTo>
                      <a:lnTo>
                        <a:pt x="16" y="8"/>
                      </a:lnTo>
                      <a:lnTo>
                        <a:pt x="16" y="4"/>
                      </a:lnTo>
                      <a:lnTo>
                        <a:pt x="16" y="2"/>
                      </a:lnTo>
                      <a:lnTo>
                        <a:pt x="14" y="1"/>
                      </a:lnTo>
                      <a:lnTo>
                        <a:pt x="11" y="0"/>
                      </a:lnTo>
                      <a:lnTo>
                        <a:pt x="8" y="1"/>
                      </a:lnTo>
                      <a:lnTo>
                        <a:pt x="4" y="3"/>
                      </a:lnTo>
                      <a:lnTo>
                        <a:pt x="3" y="6"/>
                      </a:lnTo>
                      <a:lnTo>
                        <a:pt x="0" y="9"/>
                      </a:lnTo>
                      <a:lnTo>
                        <a:pt x="0" y="12"/>
                      </a:lnTo>
                      <a:lnTo>
                        <a:pt x="0" y="14"/>
                      </a:lnTo>
                      <a:lnTo>
                        <a:pt x="1" y="16"/>
                      </a:lnTo>
                      <a:lnTo>
                        <a:pt x="3" y="16"/>
                      </a:lnTo>
                      <a:lnTo>
                        <a:pt x="4" y="16"/>
                      </a:lnTo>
                      <a:lnTo>
                        <a:pt x="8" y="16"/>
                      </a:lnTo>
                      <a:lnTo>
                        <a:pt x="11" y="13"/>
                      </a:lnTo>
                      <a:lnTo>
                        <a:pt x="14"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4" name="Freeform 340">
                  <a:extLst>
                    <a:ext uri="{FF2B5EF4-FFF2-40B4-BE49-F238E27FC236}">
                      <a16:creationId xmlns:a16="http://schemas.microsoft.com/office/drawing/2014/main" id="{1524C35F-49A9-4854-662B-7E41C0FC19D6}"/>
                    </a:ext>
                  </a:extLst>
                </p:cNvPr>
                <p:cNvSpPr>
                  <a:spLocks/>
                </p:cNvSpPr>
                <p:nvPr/>
              </p:nvSpPr>
              <p:spPr bwMode="auto">
                <a:xfrm>
                  <a:off x="2347" y="3159"/>
                  <a:ext cx="16" cy="17"/>
                </a:xfrm>
                <a:custGeom>
                  <a:avLst/>
                  <a:gdLst>
                    <a:gd name="T0" fmla="*/ 11 w 17"/>
                    <a:gd name="T1" fmla="*/ 10 h 17"/>
                    <a:gd name="T2" fmla="*/ 15 w 17"/>
                    <a:gd name="T3" fmla="*/ 8 h 17"/>
                    <a:gd name="T4" fmla="*/ 15 w 17"/>
                    <a:gd name="T5" fmla="*/ 5 h 17"/>
                    <a:gd name="T6" fmla="*/ 15 w 17"/>
                    <a:gd name="T7" fmla="*/ 2 h 17"/>
                    <a:gd name="T8" fmla="*/ 11 w 17"/>
                    <a:gd name="T9" fmla="*/ 0 h 17"/>
                    <a:gd name="T10" fmla="*/ 8 w 17"/>
                    <a:gd name="T11" fmla="*/ 0 h 17"/>
                    <a:gd name="T12" fmla="*/ 0 w 17"/>
                    <a:gd name="T13" fmla="*/ 8 h 17"/>
                    <a:gd name="T14" fmla="*/ 0 w 17"/>
                    <a:gd name="T15" fmla="*/ 13 h 17"/>
                    <a:gd name="T16" fmla="*/ 0 w 17"/>
                    <a:gd name="T17" fmla="*/ 16 h 17"/>
                    <a:gd name="T18" fmla="*/ 3 w 17"/>
                    <a:gd name="T19" fmla="*/ 16 h 17"/>
                    <a:gd name="T20" fmla="*/ 8 w 17"/>
                    <a:gd name="T21" fmla="*/ 16 h 17"/>
                    <a:gd name="T22" fmla="*/ 11 w 17"/>
                    <a:gd name="T23" fmla="*/ 10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7"/>
                    <a:gd name="T38" fmla="*/ 17 w 17"/>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7">
                      <a:moveTo>
                        <a:pt x="12" y="10"/>
                      </a:moveTo>
                      <a:lnTo>
                        <a:pt x="16" y="8"/>
                      </a:lnTo>
                      <a:lnTo>
                        <a:pt x="16" y="5"/>
                      </a:lnTo>
                      <a:lnTo>
                        <a:pt x="16" y="2"/>
                      </a:lnTo>
                      <a:lnTo>
                        <a:pt x="12" y="0"/>
                      </a:lnTo>
                      <a:lnTo>
                        <a:pt x="9" y="0"/>
                      </a:lnTo>
                      <a:lnTo>
                        <a:pt x="0" y="8"/>
                      </a:lnTo>
                      <a:lnTo>
                        <a:pt x="0" y="13"/>
                      </a:lnTo>
                      <a:lnTo>
                        <a:pt x="0" y="16"/>
                      </a:lnTo>
                      <a:lnTo>
                        <a:pt x="3" y="16"/>
                      </a:lnTo>
                      <a:lnTo>
                        <a:pt x="9" y="16"/>
                      </a:lnTo>
                      <a:lnTo>
                        <a:pt x="12"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5" name="Line 341">
                  <a:extLst>
                    <a:ext uri="{FF2B5EF4-FFF2-40B4-BE49-F238E27FC236}">
                      <a16:creationId xmlns:a16="http://schemas.microsoft.com/office/drawing/2014/main" id="{BB8F8636-A6C2-683C-356F-2CD50CED2402}"/>
                    </a:ext>
                  </a:extLst>
                </p:cNvPr>
                <p:cNvSpPr>
                  <a:spLocks noChangeShapeType="1"/>
                </p:cNvSpPr>
                <p:nvPr/>
              </p:nvSpPr>
              <p:spPr bwMode="auto">
                <a:xfrm flipV="1">
                  <a:off x="2301" y="3186"/>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66" name="Freeform 342">
                  <a:extLst>
                    <a:ext uri="{FF2B5EF4-FFF2-40B4-BE49-F238E27FC236}">
                      <a16:creationId xmlns:a16="http://schemas.microsoft.com/office/drawing/2014/main" id="{D75DA9E1-766A-6257-3D1A-E63EF48F2511}"/>
                    </a:ext>
                  </a:extLst>
                </p:cNvPr>
                <p:cNvSpPr>
                  <a:spLocks/>
                </p:cNvSpPr>
                <p:nvPr/>
              </p:nvSpPr>
              <p:spPr bwMode="auto">
                <a:xfrm>
                  <a:off x="2356" y="3152"/>
                  <a:ext cx="15" cy="16"/>
                </a:xfrm>
                <a:custGeom>
                  <a:avLst/>
                  <a:gdLst>
                    <a:gd name="T0" fmla="*/ 4 w 17"/>
                    <a:gd name="T1" fmla="*/ 15 h 17"/>
                    <a:gd name="T2" fmla="*/ 2 w 17"/>
                    <a:gd name="T3" fmla="*/ 12 h 17"/>
                    <a:gd name="T4" fmla="*/ 1 w 17"/>
                    <a:gd name="T5" fmla="*/ 11 h 17"/>
                    <a:gd name="T6" fmla="*/ 0 w 17"/>
                    <a:gd name="T7" fmla="*/ 8 h 17"/>
                    <a:gd name="T8" fmla="*/ 1 w 17"/>
                    <a:gd name="T9" fmla="*/ 7 h 17"/>
                    <a:gd name="T10" fmla="*/ 2 w 17"/>
                    <a:gd name="T11" fmla="*/ 5 h 17"/>
                    <a:gd name="T12" fmla="*/ 3 w 17"/>
                    <a:gd name="T13" fmla="*/ 2 h 17"/>
                    <a:gd name="T14" fmla="*/ 4 w 17"/>
                    <a:gd name="T15" fmla="*/ 1 h 17"/>
                    <a:gd name="T16" fmla="*/ 7 w 17"/>
                    <a:gd name="T17" fmla="*/ 0 h 17"/>
                    <a:gd name="T18" fmla="*/ 8 w 17"/>
                    <a:gd name="T19" fmla="*/ 0 h 17"/>
                    <a:gd name="T20" fmla="*/ 9 w 17"/>
                    <a:gd name="T21" fmla="*/ 1 h 17"/>
                    <a:gd name="T22" fmla="*/ 11 w 17"/>
                    <a:gd name="T23" fmla="*/ 2 h 17"/>
                    <a:gd name="T24" fmla="*/ 11 w 17"/>
                    <a:gd name="T25" fmla="*/ 3 h 17"/>
                    <a:gd name="T26" fmla="*/ 12 w 17"/>
                    <a:gd name="T27" fmla="*/ 4 h 17"/>
                    <a:gd name="T28" fmla="*/ 14 w 17"/>
                    <a:gd name="T29" fmla="*/ 5 h 17"/>
                    <a:gd name="T30" fmla="*/ 12 w 17"/>
                    <a:gd name="T31" fmla="*/ 8 h 17"/>
                    <a:gd name="T32" fmla="*/ 11 w 17"/>
                    <a:gd name="T33" fmla="*/ 10 h 17"/>
                    <a:gd name="T34" fmla="*/ 10 w 17"/>
                    <a:gd name="T35" fmla="*/ 12 h 17"/>
                    <a:gd name="T36" fmla="*/ 9 w 17"/>
                    <a:gd name="T37" fmla="*/ 15 h 17"/>
                    <a:gd name="T38" fmla="*/ 7 w 17"/>
                    <a:gd name="T39" fmla="*/ 15 h 17"/>
                    <a:gd name="T40" fmla="*/ 4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5" y="16"/>
                      </a:moveTo>
                      <a:lnTo>
                        <a:pt x="2" y="13"/>
                      </a:lnTo>
                      <a:lnTo>
                        <a:pt x="1" y="12"/>
                      </a:lnTo>
                      <a:lnTo>
                        <a:pt x="0" y="9"/>
                      </a:lnTo>
                      <a:lnTo>
                        <a:pt x="1" y="7"/>
                      </a:lnTo>
                      <a:lnTo>
                        <a:pt x="2" y="5"/>
                      </a:lnTo>
                      <a:lnTo>
                        <a:pt x="3" y="2"/>
                      </a:lnTo>
                      <a:lnTo>
                        <a:pt x="5" y="1"/>
                      </a:lnTo>
                      <a:lnTo>
                        <a:pt x="8" y="0"/>
                      </a:lnTo>
                      <a:lnTo>
                        <a:pt x="9" y="0"/>
                      </a:lnTo>
                      <a:lnTo>
                        <a:pt x="10" y="1"/>
                      </a:lnTo>
                      <a:lnTo>
                        <a:pt x="13" y="2"/>
                      </a:lnTo>
                      <a:lnTo>
                        <a:pt x="13" y="3"/>
                      </a:lnTo>
                      <a:lnTo>
                        <a:pt x="14" y="4"/>
                      </a:lnTo>
                      <a:lnTo>
                        <a:pt x="16" y="5"/>
                      </a:lnTo>
                      <a:lnTo>
                        <a:pt x="14" y="8"/>
                      </a:lnTo>
                      <a:lnTo>
                        <a:pt x="13" y="11"/>
                      </a:lnTo>
                      <a:lnTo>
                        <a:pt x="11" y="13"/>
                      </a:lnTo>
                      <a:lnTo>
                        <a:pt x="10" y="16"/>
                      </a:lnTo>
                      <a:lnTo>
                        <a:pt x="8" y="16"/>
                      </a:lnTo>
                      <a:lnTo>
                        <a:pt x="5"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7" name="Freeform 343">
                  <a:extLst>
                    <a:ext uri="{FF2B5EF4-FFF2-40B4-BE49-F238E27FC236}">
                      <a16:creationId xmlns:a16="http://schemas.microsoft.com/office/drawing/2014/main" id="{CC3EC4D9-C877-3D6C-9A56-FDE93D28E46C}"/>
                    </a:ext>
                  </a:extLst>
                </p:cNvPr>
                <p:cNvSpPr>
                  <a:spLocks/>
                </p:cNvSpPr>
                <p:nvPr/>
              </p:nvSpPr>
              <p:spPr bwMode="auto">
                <a:xfrm>
                  <a:off x="2358" y="3155"/>
                  <a:ext cx="16" cy="16"/>
                </a:xfrm>
                <a:custGeom>
                  <a:avLst/>
                  <a:gdLst>
                    <a:gd name="T0" fmla="*/ 12 w 17"/>
                    <a:gd name="T1" fmla="*/ 10 h 17"/>
                    <a:gd name="T2" fmla="*/ 13 w 17"/>
                    <a:gd name="T3" fmla="*/ 7 h 17"/>
                    <a:gd name="T4" fmla="*/ 15 w 17"/>
                    <a:gd name="T5" fmla="*/ 3 h 17"/>
                    <a:gd name="T6" fmla="*/ 13 w 17"/>
                    <a:gd name="T7" fmla="*/ 2 h 17"/>
                    <a:gd name="T8" fmla="*/ 12 w 17"/>
                    <a:gd name="T9" fmla="*/ 1 h 17"/>
                    <a:gd name="T10" fmla="*/ 12 w 17"/>
                    <a:gd name="T11" fmla="*/ 0 h 17"/>
                    <a:gd name="T12" fmla="*/ 9 w 17"/>
                    <a:gd name="T13" fmla="*/ 0 h 17"/>
                    <a:gd name="T14" fmla="*/ 8 w 17"/>
                    <a:gd name="T15" fmla="*/ 0 h 17"/>
                    <a:gd name="T16" fmla="*/ 5 w 17"/>
                    <a:gd name="T17" fmla="*/ 2 h 17"/>
                    <a:gd name="T18" fmla="*/ 2 w 17"/>
                    <a:gd name="T19" fmla="*/ 4 h 17"/>
                    <a:gd name="T20" fmla="*/ 1 w 17"/>
                    <a:gd name="T21" fmla="*/ 8 h 17"/>
                    <a:gd name="T22" fmla="*/ 0 w 17"/>
                    <a:gd name="T23" fmla="*/ 11 h 17"/>
                    <a:gd name="T24" fmla="*/ 1 w 17"/>
                    <a:gd name="T25" fmla="*/ 12 h 17"/>
                    <a:gd name="T26" fmla="*/ 2 w 17"/>
                    <a:gd name="T27" fmla="*/ 13 h 17"/>
                    <a:gd name="T28" fmla="*/ 2 w 17"/>
                    <a:gd name="T29" fmla="*/ 15 h 17"/>
                    <a:gd name="T30" fmla="*/ 5 w 17"/>
                    <a:gd name="T31" fmla="*/ 15 h 17"/>
                    <a:gd name="T32" fmla="*/ 8 w 17"/>
                    <a:gd name="T33" fmla="*/ 15 h 17"/>
                    <a:gd name="T34" fmla="*/ 9 w 17"/>
                    <a:gd name="T35" fmla="*/ 12 h 17"/>
                    <a:gd name="T36" fmla="*/ 1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3" y="11"/>
                      </a:moveTo>
                      <a:lnTo>
                        <a:pt x="14" y="7"/>
                      </a:lnTo>
                      <a:lnTo>
                        <a:pt x="16" y="3"/>
                      </a:lnTo>
                      <a:lnTo>
                        <a:pt x="14" y="2"/>
                      </a:lnTo>
                      <a:lnTo>
                        <a:pt x="13" y="1"/>
                      </a:lnTo>
                      <a:lnTo>
                        <a:pt x="13" y="0"/>
                      </a:lnTo>
                      <a:lnTo>
                        <a:pt x="10" y="0"/>
                      </a:lnTo>
                      <a:lnTo>
                        <a:pt x="8" y="0"/>
                      </a:lnTo>
                      <a:lnTo>
                        <a:pt x="5" y="2"/>
                      </a:lnTo>
                      <a:lnTo>
                        <a:pt x="2" y="4"/>
                      </a:lnTo>
                      <a:lnTo>
                        <a:pt x="1" y="8"/>
                      </a:lnTo>
                      <a:lnTo>
                        <a:pt x="0" y="12"/>
                      </a:lnTo>
                      <a:lnTo>
                        <a:pt x="1" y="13"/>
                      </a:lnTo>
                      <a:lnTo>
                        <a:pt x="2" y="14"/>
                      </a:lnTo>
                      <a:lnTo>
                        <a:pt x="2" y="16"/>
                      </a:lnTo>
                      <a:lnTo>
                        <a:pt x="5" y="16"/>
                      </a:lnTo>
                      <a:lnTo>
                        <a:pt x="8" y="16"/>
                      </a:lnTo>
                      <a:lnTo>
                        <a:pt x="10" y="13"/>
                      </a:lnTo>
                      <a:lnTo>
                        <a:pt x="1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8" name="Freeform 344">
                  <a:extLst>
                    <a:ext uri="{FF2B5EF4-FFF2-40B4-BE49-F238E27FC236}">
                      <a16:creationId xmlns:a16="http://schemas.microsoft.com/office/drawing/2014/main" id="{454FC37F-12D8-21D5-6BF3-47C8FD856580}"/>
                    </a:ext>
                  </a:extLst>
                </p:cNvPr>
                <p:cNvSpPr>
                  <a:spLocks/>
                </p:cNvSpPr>
                <p:nvPr/>
              </p:nvSpPr>
              <p:spPr bwMode="auto">
                <a:xfrm>
                  <a:off x="2360" y="3156"/>
                  <a:ext cx="16" cy="16"/>
                </a:xfrm>
                <a:custGeom>
                  <a:avLst/>
                  <a:gdLst>
                    <a:gd name="T0" fmla="*/ 11 w 17"/>
                    <a:gd name="T1" fmla="*/ 10 h 17"/>
                    <a:gd name="T2" fmla="*/ 15 w 17"/>
                    <a:gd name="T3" fmla="*/ 6 h 17"/>
                    <a:gd name="T4" fmla="*/ 15 w 17"/>
                    <a:gd name="T5" fmla="*/ 4 h 17"/>
                    <a:gd name="T6" fmla="*/ 15 w 17"/>
                    <a:gd name="T7" fmla="*/ 2 h 17"/>
                    <a:gd name="T8" fmla="*/ 11 w 17"/>
                    <a:gd name="T9" fmla="*/ 0 h 17"/>
                    <a:gd name="T10" fmla="*/ 8 w 17"/>
                    <a:gd name="T11" fmla="*/ 0 h 17"/>
                    <a:gd name="T12" fmla="*/ 3 w 17"/>
                    <a:gd name="T13" fmla="*/ 6 h 17"/>
                    <a:gd name="T14" fmla="*/ 0 w 17"/>
                    <a:gd name="T15" fmla="*/ 6 h 17"/>
                    <a:gd name="T16" fmla="*/ 0 w 17"/>
                    <a:gd name="T17" fmla="*/ 10 h 17"/>
                    <a:gd name="T18" fmla="*/ 0 w 17"/>
                    <a:gd name="T19" fmla="*/ 12 h 17"/>
                    <a:gd name="T20" fmla="*/ 3 w 17"/>
                    <a:gd name="T21" fmla="*/ 15 h 17"/>
                    <a:gd name="T22" fmla="*/ 6 w 17"/>
                    <a:gd name="T23" fmla="*/ 15 h 17"/>
                    <a:gd name="T24" fmla="*/ 8 w 17"/>
                    <a:gd name="T25" fmla="*/ 15 h 17"/>
                    <a:gd name="T26" fmla="*/ 11 w 17"/>
                    <a:gd name="T27" fmla="*/ 10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12" y="11"/>
                      </a:moveTo>
                      <a:lnTo>
                        <a:pt x="16" y="6"/>
                      </a:lnTo>
                      <a:lnTo>
                        <a:pt x="16" y="4"/>
                      </a:lnTo>
                      <a:lnTo>
                        <a:pt x="16" y="2"/>
                      </a:lnTo>
                      <a:lnTo>
                        <a:pt x="12" y="0"/>
                      </a:lnTo>
                      <a:lnTo>
                        <a:pt x="9" y="0"/>
                      </a:lnTo>
                      <a:lnTo>
                        <a:pt x="3" y="6"/>
                      </a:lnTo>
                      <a:lnTo>
                        <a:pt x="0" y="6"/>
                      </a:lnTo>
                      <a:lnTo>
                        <a:pt x="0" y="11"/>
                      </a:lnTo>
                      <a:lnTo>
                        <a:pt x="0" y="13"/>
                      </a:lnTo>
                      <a:lnTo>
                        <a:pt x="3" y="16"/>
                      </a:lnTo>
                      <a:lnTo>
                        <a:pt x="6" y="16"/>
                      </a:lnTo>
                      <a:lnTo>
                        <a:pt x="9" y="16"/>
                      </a:lnTo>
                      <a:lnTo>
                        <a:pt x="1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9" name="Freeform 345">
                  <a:extLst>
                    <a:ext uri="{FF2B5EF4-FFF2-40B4-BE49-F238E27FC236}">
                      <a16:creationId xmlns:a16="http://schemas.microsoft.com/office/drawing/2014/main" id="{F89663EF-2DA9-445B-461A-F990F28F264E}"/>
                    </a:ext>
                  </a:extLst>
                </p:cNvPr>
                <p:cNvSpPr>
                  <a:spLocks/>
                </p:cNvSpPr>
                <p:nvPr/>
              </p:nvSpPr>
              <p:spPr bwMode="auto">
                <a:xfrm>
                  <a:off x="2347" y="3158"/>
                  <a:ext cx="16" cy="16"/>
                </a:xfrm>
                <a:custGeom>
                  <a:avLst/>
                  <a:gdLst>
                    <a:gd name="T0" fmla="*/ 4 w 17"/>
                    <a:gd name="T1" fmla="*/ 15 h 17"/>
                    <a:gd name="T2" fmla="*/ 1 w 17"/>
                    <a:gd name="T3" fmla="*/ 13 h 17"/>
                    <a:gd name="T4" fmla="*/ 0 w 17"/>
                    <a:gd name="T5" fmla="*/ 12 h 17"/>
                    <a:gd name="T6" fmla="*/ 0 w 17"/>
                    <a:gd name="T7" fmla="*/ 11 h 17"/>
                    <a:gd name="T8" fmla="*/ 0 w 17"/>
                    <a:gd name="T9" fmla="*/ 9 h 17"/>
                    <a:gd name="T10" fmla="*/ 0 w 17"/>
                    <a:gd name="T11" fmla="*/ 8 h 17"/>
                    <a:gd name="T12" fmla="*/ 1 w 17"/>
                    <a:gd name="T13" fmla="*/ 5 h 17"/>
                    <a:gd name="T14" fmla="*/ 3 w 17"/>
                    <a:gd name="T15" fmla="*/ 2 h 17"/>
                    <a:gd name="T16" fmla="*/ 4 w 17"/>
                    <a:gd name="T17" fmla="*/ 1 h 17"/>
                    <a:gd name="T18" fmla="*/ 8 w 17"/>
                    <a:gd name="T19" fmla="*/ 0 h 17"/>
                    <a:gd name="T20" fmla="*/ 8 w 17"/>
                    <a:gd name="T21" fmla="*/ 0 h 17"/>
                    <a:gd name="T22" fmla="*/ 12 w 17"/>
                    <a:gd name="T23" fmla="*/ 2 h 17"/>
                    <a:gd name="T24" fmla="*/ 13 w 17"/>
                    <a:gd name="T25" fmla="*/ 3 h 17"/>
                    <a:gd name="T26" fmla="*/ 15 w 17"/>
                    <a:gd name="T27" fmla="*/ 4 h 17"/>
                    <a:gd name="T28" fmla="*/ 15 w 17"/>
                    <a:gd name="T29" fmla="*/ 5 h 17"/>
                    <a:gd name="T30" fmla="*/ 15 w 17"/>
                    <a:gd name="T31" fmla="*/ 8 h 17"/>
                    <a:gd name="T32" fmla="*/ 12 w 17"/>
                    <a:gd name="T33" fmla="*/ 11 h 17"/>
                    <a:gd name="T34" fmla="*/ 11 w 17"/>
                    <a:gd name="T35" fmla="*/ 13 h 17"/>
                    <a:gd name="T36" fmla="*/ 8 w 17"/>
                    <a:gd name="T37" fmla="*/ 15 h 17"/>
                    <a:gd name="T38" fmla="*/ 7 w 17"/>
                    <a:gd name="T39" fmla="*/ 15 h 17"/>
                    <a:gd name="T40" fmla="*/ 6 w 17"/>
                    <a:gd name="T41" fmla="*/ 15 h 17"/>
                    <a:gd name="T42" fmla="*/ 4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4" y="16"/>
                      </a:moveTo>
                      <a:lnTo>
                        <a:pt x="1" y="14"/>
                      </a:lnTo>
                      <a:lnTo>
                        <a:pt x="0" y="13"/>
                      </a:lnTo>
                      <a:lnTo>
                        <a:pt x="0" y="12"/>
                      </a:lnTo>
                      <a:lnTo>
                        <a:pt x="0" y="10"/>
                      </a:lnTo>
                      <a:lnTo>
                        <a:pt x="0" y="8"/>
                      </a:lnTo>
                      <a:lnTo>
                        <a:pt x="1" y="5"/>
                      </a:lnTo>
                      <a:lnTo>
                        <a:pt x="3" y="2"/>
                      </a:lnTo>
                      <a:lnTo>
                        <a:pt x="4" y="1"/>
                      </a:lnTo>
                      <a:lnTo>
                        <a:pt x="8" y="0"/>
                      </a:lnTo>
                      <a:lnTo>
                        <a:pt x="9" y="0"/>
                      </a:lnTo>
                      <a:lnTo>
                        <a:pt x="13" y="2"/>
                      </a:lnTo>
                      <a:lnTo>
                        <a:pt x="14" y="3"/>
                      </a:lnTo>
                      <a:lnTo>
                        <a:pt x="16" y="4"/>
                      </a:lnTo>
                      <a:lnTo>
                        <a:pt x="16" y="5"/>
                      </a:lnTo>
                      <a:lnTo>
                        <a:pt x="16" y="9"/>
                      </a:lnTo>
                      <a:lnTo>
                        <a:pt x="13" y="12"/>
                      </a:lnTo>
                      <a:lnTo>
                        <a:pt x="12" y="14"/>
                      </a:lnTo>
                      <a:lnTo>
                        <a:pt x="9" y="16"/>
                      </a:lnTo>
                      <a:lnTo>
                        <a:pt x="7" y="16"/>
                      </a:lnTo>
                      <a:lnTo>
                        <a:pt x="6" y="16"/>
                      </a:lnTo>
                      <a:lnTo>
                        <a:pt x="4"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0" name="Freeform 346">
                  <a:extLst>
                    <a:ext uri="{FF2B5EF4-FFF2-40B4-BE49-F238E27FC236}">
                      <a16:creationId xmlns:a16="http://schemas.microsoft.com/office/drawing/2014/main" id="{6903B425-2B19-76E4-FFB5-BD3272133D51}"/>
                    </a:ext>
                  </a:extLst>
                </p:cNvPr>
                <p:cNvSpPr>
                  <a:spLocks/>
                </p:cNvSpPr>
                <p:nvPr/>
              </p:nvSpPr>
              <p:spPr bwMode="auto">
                <a:xfrm>
                  <a:off x="2350" y="3158"/>
                  <a:ext cx="16" cy="16"/>
                </a:xfrm>
                <a:custGeom>
                  <a:avLst/>
                  <a:gdLst>
                    <a:gd name="T0" fmla="*/ 11 w 17"/>
                    <a:gd name="T1" fmla="*/ 11 h 17"/>
                    <a:gd name="T2" fmla="*/ 15 w 17"/>
                    <a:gd name="T3" fmla="*/ 8 h 17"/>
                    <a:gd name="T4" fmla="*/ 15 w 17"/>
                    <a:gd name="T5" fmla="*/ 4 h 17"/>
                    <a:gd name="T6" fmla="*/ 15 w 17"/>
                    <a:gd name="T7" fmla="*/ 3 h 17"/>
                    <a:gd name="T8" fmla="*/ 13 w 17"/>
                    <a:gd name="T9" fmla="*/ 2 h 17"/>
                    <a:gd name="T10" fmla="*/ 11 w 17"/>
                    <a:gd name="T11" fmla="*/ 1 h 17"/>
                    <a:gd name="T12" fmla="*/ 10 w 17"/>
                    <a:gd name="T13" fmla="*/ 0 h 17"/>
                    <a:gd name="T14" fmla="*/ 8 w 17"/>
                    <a:gd name="T15" fmla="*/ 1 h 17"/>
                    <a:gd name="T16" fmla="*/ 4 w 17"/>
                    <a:gd name="T17" fmla="*/ 3 h 17"/>
                    <a:gd name="T18" fmla="*/ 1 w 17"/>
                    <a:gd name="T19" fmla="*/ 6 h 17"/>
                    <a:gd name="T20" fmla="*/ 0 w 17"/>
                    <a:gd name="T21" fmla="*/ 8 h 17"/>
                    <a:gd name="T22" fmla="*/ 0 w 17"/>
                    <a:gd name="T23" fmla="*/ 11 h 17"/>
                    <a:gd name="T24" fmla="*/ 0 w 17"/>
                    <a:gd name="T25" fmla="*/ 13 h 17"/>
                    <a:gd name="T26" fmla="*/ 0 w 17"/>
                    <a:gd name="T27" fmla="*/ 15 h 17"/>
                    <a:gd name="T28" fmla="*/ 1 w 17"/>
                    <a:gd name="T29" fmla="*/ 15 h 17"/>
                    <a:gd name="T30" fmla="*/ 4 w 17"/>
                    <a:gd name="T31" fmla="*/ 15 h 17"/>
                    <a:gd name="T32" fmla="*/ 8 w 17"/>
                    <a:gd name="T33" fmla="*/ 15 h 17"/>
                    <a:gd name="T34" fmla="*/ 10 w 17"/>
                    <a:gd name="T35" fmla="*/ 13 h 17"/>
                    <a:gd name="T36" fmla="*/ 11 w 17"/>
                    <a:gd name="T37" fmla="*/ 11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2" y="12"/>
                      </a:moveTo>
                      <a:lnTo>
                        <a:pt x="16" y="8"/>
                      </a:lnTo>
                      <a:lnTo>
                        <a:pt x="16" y="4"/>
                      </a:lnTo>
                      <a:lnTo>
                        <a:pt x="16" y="3"/>
                      </a:lnTo>
                      <a:lnTo>
                        <a:pt x="14" y="2"/>
                      </a:lnTo>
                      <a:lnTo>
                        <a:pt x="12" y="1"/>
                      </a:lnTo>
                      <a:lnTo>
                        <a:pt x="11" y="0"/>
                      </a:lnTo>
                      <a:lnTo>
                        <a:pt x="8" y="1"/>
                      </a:lnTo>
                      <a:lnTo>
                        <a:pt x="4" y="3"/>
                      </a:lnTo>
                      <a:lnTo>
                        <a:pt x="1" y="6"/>
                      </a:lnTo>
                      <a:lnTo>
                        <a:pt x="0" y="9"/>
                      </a:lnTo>
                      <a:lnTo>
                        <a:pt x="0" y="12"/>
                      </a:lnTo>
                      <a:lnTo>
                        <a:pt x="0" y="14"/>
                      </a:lnTo>
                      <a:lnTo>
                        <a:pt x="0" y="16"/>
                      </a:lnTo>
                      <a:lnTo>
                        <a:pt x="1" y="16"/>
                      </a:lnTo>
                      <a:lnTo>
                        <a:pt x="4" y="16"/>
                      </a:lnTo>
                      <a:lnTo>
                        <a:pt x="8" y="16"/>
                      </a:lnTo>
                      <a:lnTo>
                        <a:pt x="11" y="14"/>
                      </a:lnTo>
                      <a:lnTo>
                        <a:pt x="12"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1" name="Freeform 347">
                  <a:extLst>
                    <a:ext uri="{FF2B5EF4-FFF2-40B4-BE49-F238E27FC236}">
                      <a16:creationId xmlns:a16="http://schemas.microsoft.com/office/drawing/2014/main" id="{E77A0F96-BA48-BD3D-1167-D4AE3FA0728D}"/>
                    </a:ext>
                  </a:extLst>
                </p:cNvPr>
                <p:cNvSpPr>
                  <a:spLocks/>
                </p:cNvSpPr>
                <p:nvPr/>
              </p:nvSpPr>
              <p:spPr bwMode="auto">
                <a:xfrm>
                  <a:off x="2351" y="3161"/>
                  <a:ext cx="16" cy="16"/>
                </a:xfrm>
                <a:custGeom>
                  <a:avLst/>
                  <a:gdLst>
                    <a:gd name="T0" fmla="*/ 15 w 17"/>
                    <a:gd name="T1" fmla="*/ 9 h 17"/>
                    <a:gd name="T2" fmla="*/ 15 w 17"/>
                    <a:gd name="T3" fmla="*/ 8 h 17"/>
                    <a:gd name="T4" fmla="*/ 15 w 17"/>
                    <a:gd name="T5" fmla="*/ 5 h 17"/>
                    <a:gd name="T6" fmla="*/ 15 w 17"/>
                    <a:gd name="T7" fmla="*/ 2 h 17"/>
                    <a:gd name="T8" fmla="*/ 15 w 17"/>
                    <a:gd name="T9" fmla="*/ 0 h 17"/>
                    <a:gd name="T10" fmla="*/ 11 w 17"/>
                    <a:gd name="T11" fmla="*/ 0 h 17"/>
                    <a:gd name="T12" fmla="*/ 8 w 17"/>
                    <a:gd name="T13" fmla="*/ 0 h 17"/>
                    <a:gd name="T14" fmla="*/ 3 w 17"/>
                    <a:gd name="T15" fmla="*/ 8 h 17"/>
                    <a:gd name="T16" fmla="*/ 0 w 17"/>
                    <a:gd name="T17" fmla="*/ 8 h 17"/>
                    <a:gd name="T18" fmla="*/ 0 w 17"/>
                    <a:gd name="T19" fmla="*/ 12 h 17"/>
                    <a:gd name="T20" fmla="*/ 0 w 17"/>
                    <a:gd name="T21" fmla="*/ 15 h 17"/>
                    <a:gd name="T22" fmla="*/ 3 w 17"/>
                    <a:gd name="T23" fmla="*/ 15 h 17"/>
                    <a:gd name="T24" fmla="*/ 6 w 17"/>
                    <a:gd name="T25" fmla="*/ 15 h 17"/>
                    <a:gd name="T26" fmla="*/ 8 w 17"/>
                    <a:gd name="T27" fmla="*/ 15 h 17"/>
                    <a:gd name="T28" fmla="*/ 15 w 17"/>
                    <a:gd name="T29" fmla="*/ 9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6" y="10"/>
                      </a:moveTo>
                      <a:lnTo>
                        <a:pt x="16" y="8"/>
                      </a:lnTo>
                      <a:lnTo>
                        <a:pt x="16" y="5"/>
                      </a:lnTo>
                      <a:lnTo>
                        <a:pt x="16" y="2"/>
                      </a:lnTo>
                      <a:lnTo>
                        <a:pt x="16" y="0"/>
                      </a:lnTo>
                      <a:lnTo>
                        <a:pt x="12" y="0"/>
                      </a:lnTo>
                      <a:lnTo>
                        <a:pt x="9" y="0"/>
                      </a:lnTo>
                      <a:lnTo>
                        <a:pt x="3" y="8"/>
                      </a:lnTo>
                      <a:lnTo>
                        <a:pt x="0" y="8"/>
                      </a:lnTo>
                      <a:lnTo>
                        <a:pt x="0" y="13"/>
                      </a:lnTo>
                      <a:lnTo>
                        <a:pt x="0" y="16"/>
                      </a:lnTo>
                      <a:lnTo>
                        <a:pt x="3" y="16"/>
                      </a:lnTo>
                      <a:lnTo>
                        <a:pt x="6" y="16"/>
                      </a:lnTo>
                      <a:lnTo>
                        <a:pt x="9" y="16"/>
                      </a:lnTo>
                      <a:lnTo>
                        <a:pt x="16"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2" name="Freeform 348">
                  <a:extLst>
                    <a:ext uri="{FF2B5EF4-FFF2-40B4-BE49-F238E27FC236}">
                      <a16:creationId xmlns:a16="http://schemas.microsoft.com/office/drawing/2014/main" id="{9DF4E5D7-93E0-B7F3-4EE5-26A9652AFF83}"/>
                    </a:ext>
                  </a:extLst>
                </p:cNvPr>
                <p:cNvSpPr>
                  <a:spLocks/>
                </p:cNvSpPr>
                <p:nvPr/>
              </p:nvSpPr>
              <p:spPr bwMode="auto">
                <a:xfrm>
                  <a:off x="2299" y="3192"/>
                  <a:ext cx="15" cy="16"/>
                </a:xfrm>
                <a:custGeom>
                  <a:avLst/>
                  <a:gdLst>
                    <a:gd name="T0" fmla="*/ 7 w 17"/>
                    <a:gd name="T1" fmla="*/ 15 h 17"/>
                    <a:gd name="T2" fmla="*/ 2 w 17"/>
                    <a:gd name="T3" fmla="*/ 12 h 17"/>
                    <a:gd name="T4" fmla="*/ 0 w 17"/>
                    <a:gd name="T5" fmla="*/ 9 h 17"/>
                    <a:gd name="T6" fmla="*/ 2 w 17"/>
                    <a:gd name="T7" fmla="*/ 5 h 17"/>
                    <a:gd name="T8" fmla="*/ 4 w 17"/>
                    <a:gd name="T9" fmla="*/ 2 h 17"/>
                    <a:gd name="T10" fmla="*/ 7 w 17"/>
                    <a:gd name="T11" fmla="*/ 0 h 17"/>
                    <a:gd name="T12" fmla="*/ 9 w 17"/>
                    <a:gd name="T13" fmla="*/ 0 h 17"/>
                    <a:gd name="T14" fmla="*/ 14 w 17"/>
                    <a:gd name="T15" fmla="*/ 2 h 17"/>
                    <a:gd name="T16" fmla="*/ 14 w 17"/>
                    <a:gd name="T17" fmla="*/ 5 h 17"/>
                    <a:gd name="T18" fmla="*/ 14 w 17"/>
                    <a:gd name="T19" fmla="*/ 9 h 17"/>
                    <a:gd name="T20" fmla="*/ 11 w 17"/>
                    <a:gd name="T21" fmla="*/ 12 h 17"/>
                    <a:gd name="T22" fmla="*/ 9 w 17"/>
                    <a:gd name="T23" fmla="*/ 15 h 17"/>
                    <a:gd name="T24" fmla="*/ 7 w 17"/>
                    <a:gd name="T25" fmla="*/ 15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8" y="16"/>
                      </a:moveTo>
                      <a:lnTo>
                        <a:pt x="2" y="13"/>
                      </a:lnTo>
                      <a:lnTo>
                        <a:pt x="0" y="10"/>
                      </a:lnTo>
                      <a:lnTo>
                        <a:pt x="2" y="5"/>
                      </a:lnTo>
                      <a:lnTo>
                        <a:pt x="5" y="2"/>
                      </a:lnTo>
                      <a:lnTo>
                        <a:pt x="8" y="0"/>
                      </a:lnTo>
                      <a:lnTo>
                        <a:pt x="10" y="0"/>
                      </a:lnTo>
                      <a:lnTo>
                        <a:pt x="16" y="2"/>
                      </a:lnTo>
                      <a:lnTo>
                        <a:pt x="16" y="5"/>
                      </a:lnTo>
                      <a:lnTo>
                        <a:pt x="16" y="10"/>
                      </a:lnTo>
                      <a:lnTo>
                        <a:pt x="13" y="13"/>
                      </a:lnTo>
                      <a:lnTo>
                        <a:pt x="10" y="16"/>
                      </a:lnTo>
                      <a:lnTo>
                        <a:pt x="8"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3" name="Freeform 349">
                  <a:extLst>
                    <a:ext uri="{FF2B5EF4-FFF2-40B4-BE49-F238E27FC236}">
                      <a16:creationId xmlns:a16="http://schemas.microsoft.com/office/drawing/2014/main" id="{AE27E41F-6CD8-7D84-7D24-1F05405A00A4}"/>
                    </a:ext>
                  </a:extLst>
                </p:cNvPr>
                <p:cNvSpPr>
                  <a:spLocks/>
                </p:cNvSpPr>
                <p:nvPr/>
              </p:nvSpPr>
              <p:spPr bwMode="auto">
                <a:xfrm>
                  <a:off x="2301" y="3192"/>
                  <a:ext cx="15" cy="16"/>
                </a:xfrm>
                <a:custGeom>
                  <a:avLst/>
                  <a:gdLst>
                    <a:gd name="T0" fmla="*/ 14 w 17"/>
                    <a:gd name="T1" fmla="*/ 9 h 17"/>
                    <a:gd name="T2" fmla="*/ 14 w 17"/>
                    <a:gd name="T3" fmla="*/ 5 h 17"/>
                    <a:gd name="T4" fmla="*/ 14 w 17"/>
                    <a:gd name="T5" fmla="*/ 2 h 17"/>
                    <a:gd name="T6" fmla="*/ 11 w 17"/>
                    <a:gd name="T7" fmla="*/ 0 h 17"/>
                    <a:gd name="T8" fmla="*/ 7 w 17"/>
                    <a:gd name="T9" fmla="*/ 2 h 17"/>
                    <a:gd name="T10" fmla="*/ 4 w 17"/>
                    <a:gd name="T11" fmla="*/ 8 h 17"/>
                    <a:gd name="T12" fmla="*/ 0 w 17"/>
                    <a:gd name="T13" fmla="*/ 12 h 17"/>
                    <a:gd name="T14" fmla="*/ 0 w 17"/>
                    <a:gd name="T15" fmla="*/ 15 h 17"/>
                    <a:gd name="T16" fmla="*/ 4 w 17"/>
                    <a:gd name="T17" fmla="*/ 15 h 17"/>
                    <a:gd name="T18" fmla="*/ 7 w 17"/>
                    <a:gd name="T19" fmla="*/ 15 h 17"/>
                    <a:gd name="T20" fmla="*/ 14 w 17"/>
                    <a:gd name="T21" fmla="*/ 9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
                    <a:gd name="T34" fmla="*/ 0 h 17"/>
                    <a:gd name="T35" fmla="*/ 17 w 17"/>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 h="17">
                      <a:moveTo>
                        <a:pt x="16" y="10"/>
                      </a:moveTo>
                      <a:lnTo>
                        <a:pt x="16" y="5"/>
                      </a:lnTo>
                      <a:lnTo>
                        <a:pt x="16" y="2"/>
                      </a:lnTo>
                      <a:lnTo>
                        <a:pt x="12" y="0"/>
                      </a:lnTo>
                      <a:lnTo>
                        <a:pt x="8" y="2"/>
                      </a:lnTo>
                      <a:lnTo>
                        <a:pt x="4" y="8"/>
                      </a:lnTo>
                      <a:lnTo>
                        <a:pt x="0" y="13"/>
                      </a:lnTo>
                      <a:lnTo>
                        <a:pt x="0" y="16"/>
                      </a:lnTo>
                      <a:lnTo>
                        <a:pt x="4" y="16"/>
                      </a:lnTo>
                      <a:lnTo>
                        <a:pt x="8" y="16"/>
                      </a:lnTo>
                      <a:lnTo>
                        <a:pt x="16"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4" name="Line 350">
                  <a:extLst>
                    <a:ext uri="{FF2B5EF4-FFF2-40B4-BE49-F238E27FC236}">
                      <a16:creationId xmlns:a16="http://schemas.microsoft.com/office/drawing/2014/main" id="{0F5C9728-B80A-296E-3B23-B32A09C8CD9D}"/>
                    </a:ext>
                  </a:extLst>
                </p:cNvPr>
                <p:cNvSpPr>
                  <a:spLocks noChangeShapeType="1"/>
                </p:cNvSpPr>
                <p:nvPr/>
              </p:nvSpPr>
              <p:spPr bwMode="auto">
                <a:xfrm flipV="1">
                  <a:off x="2336" y="3210"/>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75" name="Freeform 351">
                  <a:extLst>
                    <a:ext uri="{FF2B5EF4-FFF2-40B4-BE49-F238E27FC236}">
                      <a16:creationId xmlns:a16="http://schemas.microsoft.com/office/drawing/2014/main" id="{00E9C12D-85C2-38E1-753E-9794938F6A22}"/>
                    </a:ext>
                  </a:extLst>
                </p:cNvPr>
                <p:cNvSpPr>
                  <a:spLocks/>
                </p:cNvSpPr>
                <p:nvPr/>
              </p:nvSpPr>
              <p:spPr bwMode="auto">
                <a:xfrm>
                  <a:off x="2318" y="3213"/>
                  <a:ext cx="16" cy="16"/>
                </a:xfrm>
                <a:custGeom>
                  <a:avLst/>
                  <a:gdLst>
                    <a:gd name="T0" fmla="*/ 5 w 17"/>
                    <a:gd name="T1" fmla="*/ 15 h 17"/>
                    <a:gd name="T2" fmla="*/ 2 w 17"/>
                    <a:gd name="T3" fmla="*/ 12 h 17"/>
                    <a:gd name="T4" fmla="*/ 1 w 17"/>
                    <a:gd name="T5" fmla="*/ 11 h 17"/>
                    <a:gd name="T6" fmla="*/ 1 w 17"/>
                    <a:gd name="T7" fmla="*/ 10 h 17"/>
                    <a:gd name="T8" fmla="*/ 0 w 17"/>
                    <a:gd name="T9" fmla="*/ 9 h 17"/>
                    <a:gd name="T10" fmla="*/ 1 w 17"/>
                    <a:gd name="T11" fmla="*/ 8 h 17"/>
                    <a:gd name="T12" fmla="*/ 2 w 17"/>
                    <a:gd name="T13" fmla="*/ 5 h 17"/>
                    <a:gd name="T14" fmla="*/ 4 w 17"/>
                    <a:gd name="T15" fmla="*/ 2 h 17"/>
                    <a:gd name="T16" fmla="*/ 6 w 17"/>
                    <a:gd name="T17" fmla="*/ 1 h 17"/>
                    <a:gd name="T18" fmla="*/ 8 w 17"/>
                    <a:gd name="T19" fmla="*/ 0 h 17"/>
                    <a:gd name="T20" fmla="*/ 9 w 17"/>
                    <a:gd name="T21" fmla="*/ 0 h 17"/>
                    <a:gd name="T22" fmla="*/ 10 w 17"/>
                    <a:gd name="T23" fmla="*/ 1 h 17"/>
                    <a:gd name="T24" fmla="*/ 13 w 17"/>
                    <a:gd name="T25" fmla="*/ 2 h 17"/>
                    <a:gd name="T26" fmla="*/ 13 w 17"/>
                    <a:gd name="T27" fmla="*/ 3 h 17"/>
                    <a:gd name="T28" fmla="*/ 13 w 17"/>
                    <a:gd name="T29" fmla="*/ 4 h 17"/>
                    <a:gd name="T30" fmla="*/ 15 w 17"/>
                    <a:gd name="T31" fmla="*/ 6 h 17"/>
                    <a:gd name="T32" fmla="*/ 13 w 17"/>
                    <a:gd name="T33" fmla="*/ 8 h 17"/>
                    <a:gd name="T34" fmla="*/ 13 w 17"/>
                    <a:gd name="T35" fmla="*/ 10 h 17"/>
                    <a:gd name="T36" fmla="*/ 11 w 17"/>
                    <a:gd name="T37" fmla="*/ 12 h 17"/>
                    <a:gd name="T38" fmla="*/ 9 w 17"/>
                    <a:gd name="T39" fmla="*/ 15 h 17"/>
                    <a:gd name="T40" fmla="*/ 8 w 17"/>
                    <a:gd name="T41" fmla="*/ 15 h 17"/>
                    <a:gd name="T42" fmla="*/ 6 w 17"/>
                    <a:gd name="T43" fmla="*/ 15 h 17"/>
                    <a:gd name="T44" fmla="*/ 5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5" y="16"/>
                      </a:moveTo>
                      <a:lnTo>
                        <a:pt x="2" y="13"/>
                      </a:lnTo>
                      <a:lnTo>
                        <a:pt x="1" y="12"/>
                      </a:lnTo>
                      <a:lnTo>
                        <a:pt x="1" y="11"/>
                      </a:lnTo>
                      <a:lnTo>
                        <a:pt x="0" y="10"/>
                      </a:lnTo>
                      <a:lnTo>
                        <a:pt x="1" y="8"/>
                      </a:lnTo>
                      <a:lnTo>
                        <a:pt x="2" y="5"/>
                      </a:lnTo>
                      <a:lnTo>
                        <a:pt x="4" y="2"/>
                      </a:lnTo>
                      <a:lnTo>
                        <a:pt x="6" y="1"/>
                      </a:lnTo>
                      <a:lnTo>
                        <a:pt x="8" y="0"/>
                      </a:lnTo>
                      <a:lnTo>
                        <a:pt x="10" y="0"/>
                      </a:lnTo>
                      <a:lnTo>
                        <a:pt x="11" y="1"/>
                      </a:lnTo>
                      <a:lnTo>
                        <a:pt x="14" y="2"/>
                      </a:lnTo>
                      <a:lnTo>
                        <a:pt x="14" y="3"/>
                      </a:lnTo>
                      <a:lnTo>
                        <a:pt x="14" y="4"/>
                      </a:lnTo>
                      <a:lnTo>
                        <a:pt x="16" y="6"/>
                      </a:lnTo>
                      <a:lnTo>
                        <a:pt x="14" y="8"/>
                      </a:lnTo>
                      <a:lnTo>
                        <a:pt x="14" y="11"/>
                      </a:lnTo>
                      <a:lnTo>
                        <a:pt x="12" y="13"/>
                      </a:lnTo>
                      <a:lnTo>
                        <a:pt x="10" y="16"/>
                      </a:lnTo>
                      <a:lnTo>
                        <a:pt x="8" y="16"/>
                      </a:lnTo>
                      <a:lnTo>
                        <a:pt x="6" y="16"/>
                      </a:lnTo>
                      <a:lnTo>
                        <a:pt x="5"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6" name="Freeform 352">
                  <a:extLst>
                    <a:ext uri="{FF2B5EF4-FFF2-40B4-BE49-F238E27FC236}">
                      <a16:creationId xmlns:a16="http://schemas.microsoft.com/office/drawing/2014/main" id="{683A323C-FE41-38B0-D35E-2E904F4333AA}"/>
                    </a:ext>
                  </a:extLst>
                </p:cNvPr>
                <p:cNvSpPr>
                  <a:spLocks/>
                </p:cNvSpPr>
                <p:nvPr/>
              </p:nvSpPr>
              <p:spPr bwMode="auto">
                <a:xfrm>
                  <a:off x="2322" y="3215"/>
                  <a:ext cx="15" cy="16"/>
                </a:xfrm>
                <a:custGeom>
                  <a:avLst/>
                  <a:gdLst>
                    <a:gd name="T0" fmla="*/ 12 w 17"/>
                    <a:gd name="T1" fmla="*/ 10 h 17"/>
                    <a:gd name="T2" fmla="*/ 12 w 17"/>
                    <a:gd name="T3" fmla="*/ 7 h 17"/>
                    <a:gd name="T4" fmla="*/ 14 w 17"/>
                    <a:gd name="T5" fmla="*/ 4 h 17"/>
                    <a:gd name="T6" fmla="*/ 12 w 17"/>
                    <a:gd name="T7" fmla="*/ 2 h 17"/>
                    <a:gd name="T8" fmla="*/ 12 w 17"/>
                    <a:gd name="T9" fmla="*/ 1 h 17"/>
                    <a:gd name="T10" fmla="*/ 12 w 17"/>
                    <a:gd name="T11" fmla="*/ 0 h 17"/>
                    <a:gd name="T12" fmla="*/ 10 w 17"/>
                    <a:gd name="T13" fmla="*/ 0 h 17"/>
                    <a:gd name="T14" fmla="*/ 7 w 17"/>
                    <a:gd name="T15" fmla="*/ 1 h 17"/>
                    <a:gd name="T16" fmla="*/ 4 w 17"/>
                    <a:gd name="T17" fmla="*/ 3 h 17"/>
                    <a:gd name="T18" fmla="*/ 3 w 17"/>
                    <a:gd name="T19" fmla="*/ 6 h 17"/>
                    <a:gd name="T20" fmla="*/ 0 w 17"/>
                    <a:gd name="T21" fmla="*/ 8 h 17"/>
                    <a:gd name="T22" fmla="*/ 0 w 17"/>
                    <a:gd name="T23" fmla="*/ 10 h 17"/>
                    <a:gd name="T24" fmla="*/ 0 w 17"/>
                    <a:gd name="T25" fmla="*/ 13 h 17"/>
                    <a:gd name="T26" fmla="*/ 1 w 17"/>
                    <a:gd name="T27" fmla="*/ 15 h 17"/>
                    <a:gd name="T28" fmla="*/ 3 w 17"/>
                    <a:gd name="T29" fmla="*/ 15 h 17"/>
                    <a:gd name="T30" fmla="*/ 4 w 17"/>
                    <a:gd name="T31" fmla="*/ 15 h 17"/>
                    <a:gd name="T32" fmla="*/ 7 w 17"/>
                    <a:gd name="T33" fmla="*/ 15 h 17"/>
                    <a:gd name="T34" fmla="*/ 10 w 17"/>
                    <a:gd name="T35" fmla="*/ 12 h 17"/>
                    <a:gd name="T36" fmla="*/ 1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4" y="11"/>
                      </a:moveTo>
                      <a:lnTo>
                        <a:pt x="14" y="7"/>
                      </a:lnTo>
                      <a:lnTo>
                        <a:pt x="16" y="4"/>
                      </a:lnTo>
                      <a:lnTo>
                        <a:pt x="14" y="2"/>
                      </a:lnTo>
                      <a:lnTo>
                        <a:pt x="14" y="1"/>
                      </a:lnTo>
                      <a:lnTo>
                        <a:pt x="14" y="0"/>
                      </a:lnTo>
                      <a:lnTo>
                        <a:pt x="11" y="0"/>
                      </a:lnTo>
                      <a:lnTo>
                        <a:pt x="8" y="1"/>
                      </a:lnTo>
                      <a:lnTo>
                        <a:pt x="4" y="3"/>
                      </a:lnTo>
                      <a:lnTo>
                        <a:pt x="3" y="6"/>
                      </a:lnTo>
                      <a:lnTo>
                        <a:pt x="0" y="8"/>
                      </a:lnTo>
                      <a:lnTo>
                        <a:pt x="0" y="11"/>
                      </a:lnTo>
                      <a:lnTo>
                        <a:pt x="0" y="14"/>
                      </a:lnTo>
                      <a:lnTo>
                        <a:pt x="1" y="16"/>
                      </a:lnTo>
                      <a:lnTo>
                        <a:pt x="3" y="16"/>
                      </a:lnTo>
                      <a:lnTo>
                        <a:pt x="4" y="16"/>
                      </a:lnTo>
                      <a:lnTo>
                        <a:pt x="8" y="16"/>
                      </a:lnTo>
                      <a:lnTo>
                        <a:pt x="11"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7" name="Freeform 353">
                  <a:extLst>
                    <a:ext uri="{FF2B5EF4-FFF2-40B4-BE49-F238E27FC236}">
                      <a16:creationId xmlns:a16="http://schemas.microsoft.com/office/drawing/2014/main" id="{7EE98B8B-E0D1-7A36-37C1-54F10F15200C}"/>
                    </a:ext>
                  </a:extLst>
                </p:cNvPr>
                <p:cNvSpPr>
                  <a:spLocks/>
                </p:cNvSpPr>
                <p:nvPr/>
              </p:nvSpPr>
              <p:spPr bwMode="auto">
                <a:xfrm>
                  <a:off x="2323" y="3217"/>
                  <a:ext cx="15" cy="17"/>
                </a:xfrm>
                <a:custGeom>
                  <a:avLst/>
                  <a:gdLst>
                    <a:gd name="T0" fmla="*/ 11 w 17"/>
                    <a:gd name="T1" fmla="*/ 11 h 17"/>
                    <a:gd name="T2" fmla="*/ 11 w 17"/>
                    <a:gd name="T3" fmla="*/ 6 h 17"/>
                    <a:gd name="T4" fmla="*/ 14 w 17"/>
                    <a:gd name="T5" fmla="*/ 6 h 17"/>
                    <a:gd name="T6" fmla="*/ 11 w 17"/>
                    <a:gd name="T7" fmla="*/ 2 h 17"/>
                    <a:gd name="T8" fmla="*/ 11 w 17"/>
                    <a:gd name="T9" fmla="*/ 0 h 17"/>
                    <a:gd name="T10" fmla="*/ 9 w 17"/>
                    <a:gd name="T11" fmla="*/ 0 h 17"/>
                    <a:gd name="T12" fmla="*/ 7 w 17"/>
                    <a:gd name="T13" fmla="*/ 2 h 17"/>
                    <a:gd name="T14" fmla="*/ 2 w 17"/>
                    <a:gd name="T15" fmla="*/ 6 h 17"/>
                    <a:gd name="T16" fmla="*/ 0 w 17"/>
                    <a:gd name="T17" fmla="*/ 9 h 17"/>
                    <a:gd name="T18" fmla="*/ 0 w 17"/>
                    <a:gd name="T19" fmla="*/ 11 h 17"/>
                    <a:gd name="T20" fmla="*/ 0 w 17"/>
                    <a:gd name="T21" fmla="*/ 13 h 17"/>
                    <a:gd name="T22" fmla="*/ 2 w 17"/>
                    <a:gd name="T23" fmla="*/ 16 h 17"/>
                    <a:gd name="T24" fmla="*/ 4 w 17"/>
                    <a:gd name="T25" fmla="*/ 16 h 17"/>
                    <a:gd name="T26" fmla="*/ 7 w 17"/>
                    <a:gd name="T27" fmla="*/ 13 h 17"/>
                    <a:gd name="T28" fmla="*/ 11 w 17"/>
                    <a:gd name="T29" fmla="*/ 11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11"/>
                      </a:moveTo>
                      <a:lnTo>
                        <a:pt x="13" y="6"/>
                      </a:lnTo>
                      <a:lnTo>
                        <a:pt x="16" y="6"/>
                      </a:lnTo>
                      <a:lnTo>
                        <a:pt x="13" y="2"/>
                      </a:lnTo>
                      <a:lnTo>
                        <a:pt x="13" y="0"/>
                      </a:lnTo>
                      <a:lnTo>
                        <a:pt x="10" y="0"/>
                      </a:lnTo>
                      <a:lnTo>
                        <a:pt x="8" y="2"/>
                      </a:lnTo>
                      <a:lnTo>
                        <a:pt x="2" y="6"/>
                      </a:lnTo>
                      <a:lnTo>
                        <a:pt x="0" y="9"/>
                      </a:lnTo>
                      <a:lnTo>
                        <a:pt x="0" y="11"/>
                      </a:lnTo>
                      <a:lnTo>
                        <a:pt x="0" y="13"/>
                      </a:lnTo>
                      <a:lnTo>
                        <a:pt x="2" y="16"/>
                      </a:lnTo>
                      <a:lnTo>
                        <a:pt x="5" y="16"/>
                      </a:lnTo>
                      <a:lnTo>
                        <a:pt x="8" y="13"/>
                      </a:lnTo>
                      <a:lnTo>
                        <a:pt x="1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8" name="Freeform 354">
                  <a:extLst>
                    <a:ext uri="{FF2B5EF4-FFF2-40B4-BE49-F238E27FC236}">
                      <a16:creationId xmlns:a16="http://schemas.microsoft.com/office/drawing/2014/main" id="{D464777F-9DE5-80A8-68DF-431285FC574E}"/>
                    </a:ext>
                  </a:extLst>
                </p:cNvPr>
                <p:cNvSpPr>
                  <a:spLocks/>
                </p:cNvSpPr>
                <p:nvPr/>
              </p:nvSpPr>
              <p:spPr bwMode="auto">
                <a:xfrm>
                  <a:off x="2311" y="3217"/>
                  <a:ext cx="15" cy="17"/>
                </a:xfrm>
                <a:custGeom>
                  <a:avLst/>
                  <a:gdLst>
                    <a:gd name="T0" fmla="*/ 4 w 17"/>
                    <a:gd name="T1" fmla="*/ 14 h 17"/>
                    <a:gd name="T2" fmla="*/ 1 w 17"/>
                    <a:gd name="T3" fmla="*/ 13 h 17"/>
                    <a:gd name="T4" fmla="*/ 1 w 17"/>
                    <a:gd name="T5" fmla="*/ 12 h 17"/>
                    <a:gd name="T6" fmla="*/ 0 w 17"/>
                    <a:gd name="T7" fmla="*/ 11 h 17"/>
                    <a:gd name="T8" fmla="*/ 0 w 17"/>
                    <a:gd name="T9" fmla="*/ 10 h 17"/>
                    <a:gd name="T10" fmla="*/ 0 w 17"/>
                    <a:gd name="T11" fmla="*/ 8 h 17"/>
                    <a:gd name="T12" fmla="*/ 1 w 17"/>
                    <a:gd name="T13" fmla="*/ 4 h 17"/>
                    <a:gd name="T14" fmla="*/ 3 w 17"/>
                    <a:gd name="T15" fmla="*/ 2 h 17"/>
                    <a:gd name="T16" fmla="*/ 5 w 17"/>
                    <a:gd name="T17" fmla="*/ 1 h 17"/>
                    <a:gd name="T18" fmla="*/ 7 w 17"/>
                    <a:gd name="T19" fmla="*/ 0 h 17"/>
                    <a:gd name="T20" fmla="*/ 8 w 17"/>
                    <a:gd name="T21" fmla="*/ 0 h 17"/>
                    <a:gd name="T22" fmla="*/ 8 w 17"/>
                    <a:gd name="T23" fmla="*/ 1 h 17"/>
                    <a:gd name="T24" fmla="*/ 11 w 17"/>
                    <a:gd name="T25" fmla="*/ 2 h 17"/>
                    <a:gd name="T26" fmla="*/ 12 w 17"/>
                    <a:gd name="T27" fmla="*/ 3 h 17"/>
                    <a:gd name="T28" fmla="*/ 14 w 17"/>
                    <a:gd name="T29" fmla="*/ 4 h 17"/>
                    <a:gd name="T30" fmla="*/ 14 w 17"/>
                    <a:gd name="T31" fmla="*/ 5 h 17"/>
                    <a:gd name="T32" fmla="*/ 14 w 17"/>
                    <a:gd name="T33" fmla="*/ 8 h 17"/>
                    <a:gd name="T34" fmla="*/ 11 w 17"/>
                    <a:gd name="T35" fmla="*/ 11 h 17"/>
                    <a:gd name="T36" fmla="*/ 11 w 17"/>
                    <a:gd name="T37" fmla="*/ 13 h 17"/>
                    <a:gd name="T38" fmla="*/ 8 w 17"/>
                    <a:gd name="T39" fmla="*/ 14 h 17"/>
                    <a:gd name="T40" fmla="*/ 6 w 17"/>
                    <a:gd name="T41" fmla="*/ 16 h 17"/>
                    <a:gd name="T42" fmla="*/ 5 w 17"/>
                    <a:gd name="T43" fmla="*/ 16 h 17"/>
                    <a:gd name="T44" fmla="*/ 4 w 17"/>
                    <a:gd name="T45" fmla="*/ 14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4" y="14"/>
                      </a:moveTo>
                      <a:lnTo>
                        <a:pt x="1" y="13"/>
                      </a:lnTo>
                      <a:lnTo>
                        <a:pt x="1" y="12"/>
                      </a:lnTo>
                      <a:lnTo>
                        <a:pt x="0" y="11"/>
                      </a:lnTo>
                      <a:lnTo>
                        <a:pt x="0" y="10"/>
                      </a:lnTo>
                      <a:lnTo>
                        <a:pt x="0" y="8"/>
                      </a:lnTo>
                      <a:lnTo>
                        <a:pt x="1" y="4"/>
                      </a:lnTo>
                      <a:lnTo>
                        <a:pt x="3" y="2"/>
                      </a:lnTo>
                      <a:lnTo>
                        <a:pt x="6" y="1"/>
                      </a:lnTo>
                      <a:lnTo>
                        <a:pt x="8" y="0"/>
                      </a:lnTo>
                      <a:lnTo>
                        <a:pt x="9" y="0"/>
                      </a:lnTo>
                      <a:lnTo>
                        <a:pt x="9" y="1"/>
                      </a:lnTo>
                      <a:lnTo>
                        <a:pt x="13" y="2"/>
                      </a:lnTo>
                      <a:lnTo>
                        <a:pt x="14" y="3"/>
                      </a:lnTo>
                      <a:lnTo>
                        <a:pt x="16" y="4"/>
                      </a:lnTo>
                      <a:lnTo>
                        <a:pt x="16" y="5"/>
                      </a:lnTo>
                      <a:lnTo>
                        <a:pt x="16" y="8"/>
                      </a:lnTo>
                      <a:lnTo>
                        <a:pt x="13" y="11"/>
                      </a:lnTo>
                      <a:lnTo>
                        <a:pt x="12" y="13"/>
                      </a:lnTo>
                      <a:lnTo>
                        <a:pt x="9" y="14"/>
                      </a:lnTo>
                      <a:lnTo>
                        <a:pt x="7" y="16"/>
                      </a:lnTo>
                      <a:lnTo>
                        <a:pt x="6" y="16"/>
                      </a:lnTo>
                      <a:lnTo>
                        <a:pt x="4" y="14"/>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9" name="Freeform 355">
                  <a:extLst>
                    <a:ext uri="{FF2B5EF4-FFF2-40B4-BE49-F238E27FC236}">
                      <a16:creationId xmlns:a16="http://schemas.microsoft.com/office/drawing/2014/main" id="{DA7B4796-9879-FCA8-A286-727C5309B50F}"/>
                    </a:ext>
                  </a:extLst>
                </p:cNvPr>
                <p:cNvSpPr>
                  <a:spLocks/>
                </p:cNvSpPr>
                <p:nvPr/>
              </p:nvSpPr>
              <p:spPr bwMode="auto">
                <a:xfrm>
                  <a:off x="2314" y="3219"/>
                  <a:ext cx="15" cy="16"/>
                </a:xfrm>
                <a:custGeom>
                  <a:avLst/>
                  <a:gdLst>
                    <a:gd name="T0" fmla="*/ 11 w 17"/>
                    <a:gd name="T1" fmla="*/ 10 h 17"/>
                    <a:gd name="T2" fmla="*/ 14 w 17"/>
                    <a:gd name="T3" fmla="*/ 7 h 17"/>
                    <a:gd name="T4" fmla="*/ 14 w 17"/>
                    <a:gd name="T5" fmla="*/ 3 h 17"/>
                    <a:gd name="T6" fmla="*/ 14 w 17"/>
                    <a:gd name="T7" fmla="*/ 2 h 17"/>
                    <a:gd name="T8" fmla="*/ 12 w 17"/>
                    <a:gd name="T9" fmla="*/ 1 h 17"/>
                    <a:gd name="T10" fmla="*/ 11 w 17"/>
                    <a:gd name="T11" fmla="*/ 0 h 17"/>
                    <a:gd name="T12" fmla="*/ 10 w 17"/>
                    <a:gd name="T13" fmla="*/ 0 h 17"/>
                    <a:gd name="T14" fmla="*/ 7 w 17"/>
                    <a:gd name="T15" fmla="*/ 1 h 17"/>
                    <a:gd name="T16" fmla="*/ 4 w 17"/>
                    <a:gd name="T17" fmla="*/ 2 h 17"/>
                    <a:gd name="T18" fmla="*/ 1 w 17"/>
                    <a:gd name="T19" fmla="*/ 6 h 17"/>
                    <a:gd name="T20" fmla="*/ 1 w 17"/>
                    <a:gd name="T21" fmla="*/ 8 h 17"/>
                    <a:gd name="T22" fmla="*/ 0 w 17"/>
                    <a:gd name="T23" fmla="*/ 10 h 17"/>
                    <a:gd name="T24" fmla="*/ 1 w 17"/>
                    <a:gd name="T25" fmla="*/ 13 h 17"/>
                    <a:gd name="T26" fmla="*/ 4 w 17"/>
                    <a:gd name="T27" fmla="*/ 15 h 17"/>
                    <a:gd name="T28" fmla="*/ 7 w 17"/>
                    <a:gd name="T29" fmla="*/ 13 h 17"/>
                    <a:gd name="T30" fmla="*/ 10 w 17"/>
                    <a:gd name="T31" fmla="*/ 12 h 17"/>
                    <a:gd name="T32" fmla="*/ 11 w 17"/>
                    <a:gd name="T33" fmla="*/ 1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
                    <a:gd name="T52" fmla="*/ 0 h 17"/>
                    <a:gd name="T53" fmla="*/ 17 w 17"/>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 h="17">
                      <a:moveTo>
                        <a:pt x="12" y="11"/>
                      </a:moveTo>
                      <a:lnTo>
                        <a:pt x="16" y="7"/>
                      </a:lnTo>
                      <a:lnTo>
                        <a:pt x="16" y="3"/>
                      </a:lnTo>
                      <a:lnTo>
                        <a:pt x="16" y="2"/>
                      </a:lnTo>
                      <a:lnTo>
                        <a:pt x="14" y="1"/>
                      </a:lnTo>
                      <a:lnTo>
                        <a:pt x="12" y="0"/>
                      </a:lnTo>
                      <a:lnTo>
                        <a:pt x="11" y="0"/>
                      </a:lnTo>
                      <a:lnTo>
                        <a:pt x="8" y="1"/>
                      </a:lnTo>
                      <a:lnTo>
                        <a:pt x="4" y="2"/>
                      </a:lnTo>
                      <a:lnTo>
                        <a:pt x="1" y="6"/>
                      </a:lnTo>
                      <a:lnTo>
                        <a:pt x="1" y="8"/>
                      </a:lnTo>
                      <a:lnTo>
                        <a:pt x="0" y="11"/>
                      </a:lnTo>
                      <a:lnTo>
                        <a:pt x="1" y="14"/>
                      </a:lnTo>
                      <a:lnTo>
                        <a:pt x="4" y="16"/>
                      </a:lnTo>
                      <a:lnTo>
                        <a:pt x="8" y="14"/>
                      </a:lnTo>
                      <a:lnTo>
                        <a:pt x="11" y="13"/>
                      </a:lnTo>
                      <a:lnTo>
                        <a:pt x="12"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0" name="Freeform 356">
                  <a:extLst>
                    <a:ext uri="{FF2B5EF4-FFF2-40B4-BE49-F238E27FC236}">
                      <a16:creationId xmlns:a16="http://schemas.microsoft.com/office/drawing/2014/main" id="{6A0982B1-2008-5000-A24A-E55128B4B31C}"/>
                    </a:ext>
                  </a:extLst>
                </p:cNvPr>
                <p:cNvSpPr>
                  <a:spLocks/>
                </p:cNvSpPr>
                <p:nvPr/>
              </p:nvSpPr>
              <p:spPr bwMode="auto">
                <a:xfrm>
                  <a:off x="2314" y="3222"/>
                  <a:ext cx="16" cy="16"/>
                </a:xfrm>
                <a:custGeom>
                  <a:avLst/>
                  <a:gdLst>
                    <a:gd name="T0" fmla="*/ 12 w 17"/>
                    <a:gd name="T1" fmla="*/ 10 h 17"/>
                    <a:gd name="T2" fmla="*/ 15 w 17"/>
                    <a:gd name="T3" fmla="*/ 6 h 17"/>
                    <a:gd name="T4" fmla="*/ 15 w 17"/>
                    <a:gd name="T5" fmla="*/ 4 h 17"/>
                    <a:gd name="T6" fmla="*/ 15 w 17"/>
                    <a:gd name="T7" fmla="*/ 2 h 17"/>
                    <a:gd name="T8" fmla="*/ 12 w 17"/>
                    <a:gd name="T9" fmla="*/ 0 h 17"/>
                    <a:gd name="T10" fmla="*/ 9 w 17"/>
                    <a:gd name="T11" fmla="*/ 0 h 17"/>
                    <a:gd name="T12" fmla="*/ 8 w 17"/>
                    <a:gd name="T13" fmla="*/ 2 h 17"/>
                    <a:gd name="T14" fmla="*/ 2 w 17"/>
                    <a:gd name="T15" fmla="*/ 6 h 17"/>
                    <a:gd name="T16" fmla="*/ 2 w 17"/>
                    <a:gd name="T17" fmla="*/ 8 h 17"/>
                    <a:gd name="T18" fmla="*/ 0 w 17"/>
                    <a:gd name="T19" fmla="*/ 10 h 17"/>
                    <a:gd name="T20" fmla="*/ 2 w 17"/>
                    <a:gd name="T21" fmla="*/ 12 h 17"/>
                    <a:gd name="T22" fmla="*/ 2 w 17"/>
                    <a:gd name="T23" fmla="*/ 15 h 17"/>
                    <a:gd name="T24" fmla="*/ 5 w 17"/>
                    <a:gd name="T25" fmla="*/ 15 h 17"/>
                    <a:gd name="T26" fmla="*/ 8 w 17"/>
                    <a:gd name="T27" fmla="*/ 12 h 17"/>
                    <a:gd name="T28" fmla="*/ 12 w 17"/>
                    <a:gd name="T29" fmla="*/ 10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11"/>
                      </a:moveTo>
                      <a:lnTo>
                        <a:pt x="16" y="6"/>
                      </a:lnTo>
                      <a:lnTo>
                        <a:pt x="16" y="4"/>
                      </a:lnTo>
                      <a:lnTo>
                        <a:pt x="16" y="2"/>
                      </a:lnTo>
                      <a:lnTo>
                        <a:pt x="13" y="0"/>
                      </a:lnTo>
                      <a:lnTo>
                        <a:pt x="10" y="0"/>
                      </a:lnTo>
                      <a:lnTo>
                        <a:pt x="8" y="2"/>
                      </a:lnTo>
                      <a:lnTo>
                        <a:pt x="2" y="6"/>
                      </a:lnTo>
                      <a:lnTo>
                        <a:pt x="2" y="9"/>
                      </a:lnTo>
                      <a:lnTo>
                        <a:pt x="0" y="11"/>
                      </a:lnTo>
                      <a:lnTo>
                        <a:pt x="2" y="13"/>
                      </a:lnTo>
                      <a:lnTo>
                        <a:pt x="2" y="16"/>
                      </a:lnTo>
                      <a:lnTo>
                        <a:pt x="5" y="16"/>
                      </a:lnTo>
                      <a:lnTo>
                        <a:pt x="8" y="13"/>
                      </a:lnTo>
                      <a:lnTo>
                        <a:pt x="1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1" name="Freeform 357">
                  <a:extLst>
                    <a:ext uri="{FF2B5EF4-FFF2-40B4-BE49-F238E27FC236}">
                      <a16:creationId xmlns:a16="http://schemas.microsoft.com/office/drawing/2014/main" id="{57339EE3-F5C3-51C4-03E1-8BD872009A1A}"/>
                    </a:ext>
                  </a:extLst>
                </p:cNvPr>
                <p:cNvSpPr>
                  <a:spLocks/>
                </p:cNvSpPr>
                <p:nvPr/>
              </p:nvSpPr>
              <p:spPr bwMode="auto">
                <a:xfrm>
                  <a:off x="2323" y="3216"/>
                  <a:ext cx="15" cy="16"/>
                </a:xfrm>
                <a:custGeom>
                  <a:avLst/>
                  <a:gdLst>
                    <a:gd name="T0" fmla="*/ 5 w 17"/>
                    <a:gd name="T1" fmla="*/ 15 h 17"/>
                    <a:gd name="T2" fmla="*/ 1 w 17"/>
                    <a:gd name="T3" fmla="*/ 12 h 17"/>
                    <a:gd name="T4" fmla="*/ 1 w 17"/>
                    <a:gd name="T5" fmla="*/ 11 h 17"/>
                    <a:gd name="T6" fmla="*/ 0 w 17"/>
                    <a:gd name="T7" fmla="*/ 11 h 17"/>
                    <a:gd name="T8" fmla="*/ 0 w 17"/>
                    <a:gd name="T9" fmla="*/ 9 h 17"/>
                    <a:gd name="T10" fmla="*/ 0 w 17"/>
                    <a:gd name="T11" fmla="*/ 8 h 17"/>
                    <a:gd name="T12" fmla="*/ 1 w 17"/>
                    <a:gd name="T13" fmla="*/ 4 h 17"/>
                    <a:gd name="T14" fmla="*/ 4 w 17"/>
                    <a:gd name="T15" fmla="*/ 1 h 17"/>
                    <a:gd name="T16" fmla="*/ 5 w 17"/>
                    <a:gd name="T17" fmla="*/ 0 h 17"/>
                    <a:gd name="T18" fmla="*/ 7 w 17"/>
                    <a:gd name="T19" fmla="*/ 0 h 17"/>
                    <a:gd name="T20" fmla="*/ 8 w 17"/>
                    <a:gd name="T21" fmla="*/ 0 h 17"/>
                    <a:gd name="T22" fmla="*/ 10 w 17"/>
                    <a:gd name="T23" fmla="*/ 0 h 17"/>
                    <a:gd name="T24" fmla="*/ 12 w 17"/>
                    <a:gd name="T25" fmla="*/ 1 h 17"/>
                    <a:gd name="T26" fmla="*/ 14 w 17"/>
                    <a:gd name="T27" fmla="*/ 2 h 17"/>
                    <a:gd name="T28" fmla="*/ 14 w 17"/>
                    <a:gd name="T29" fmla="*/ 3 h 17"/>
                    <a:gd name="T30" fmla="*/ 14 w 17"/>
                    <a:gd name="T31" fmla="*/ 5 h 17"/>
                    <a:gd name="T32" fmla="*/ 14 w 17"/>
                    <a:gd name="T33" fmla="*/ 8 h 17"/>
                    <a:gd name="T34" fmla="*/ 12 w 17"/>
                    <a:gd name="T35" fmla="*/ 10 h 17"/>
                    <a:gd name="T36" fmla="*/ 11 w 17"/>
                    <a:gd name="T37" fmla="*/ 12 h 17"/>
                    <a:gd name="T38" fmla="*/ 8 w 17"/>
                    <a:gd name="T39" fmla="*/ 15 h 17"/>
                    <a:gd name="T40" fmla="*/ 7 w 17"/>
                    <a:gd name="T41" fmla="*/ 15 h 17"/>
                    <a:gd name="T42" fmla="*/ 6 w 17"/>
                    <a:gd name="T43" fmla="*/ 15 h 17"/>
                    <a:gd name="T44" fmla="*/ 5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6" y="16"/>
                      </a:moveTo>
                      <a:lnTo>
                        <a:pt x="1" y="13"/>
                      </a:lnTo>
                      <a:lnTo>
                        <a:pt x="1" y="12"/>
                      </a:lnTo>
                      <a:lnTo>
                        <a:pt x="0" y="12"/>
                      </a:lnTo>
                      <a:lnTo>
                        <a:pt x="0" y="10"/>
                      </a:lnTo>
                      <a:lnTo>
                        <a:pt x="0" y="8"/>
                      </a:lnTo>
                      <a:lnTo>
                        <a:pt x="1" y="4"/>
                      </a:lnTo>
                      <a:lnTo>
                        <a:pt x="4" y="1"/>
                      </a:lnTo>
                      <a:lnTo>
                        <a:pt x="6" y="0"/>
                      </a:lnTo>
                      <a:lnTo>
                        <a:pt x="8" y="0"/>
                      </a:lnTo>
                      <a:lnTo>
                        <a:pt x="9" y="0"/>
                      </a:lnTo>
                      <a:lnTo>
                        <a:pt x="11" y="0"/>
                      </a:lnTo>
                      <a:lnTo>
                        <a:pt x="14" y="1"/>
                      </a:lnTo>
                      <a:lnTo>
                        <a:pt x="16" y="2"/>
                      </a:lnTo>
                      <a:lnTo>
                        <a:pt x="16" y="3"/>
                      </a:lnTo>
                      <a:lnTo>
                        <a:pt x="16" y="5"/>
                      </a:lnTo>
                      <a:lnTo>
                        <a:pt x="16" y="8"/>
                      </a:lnTo>
                      <a:lnTo>
                        <a:pt x="14" y="11"/>
                      </a:lnTo>
                      <a:lnTo>
                        <a:pt x="12" y="13"/>
                      </a:lnTo>
                      <a:lnTo>
                        <a:pt x="9" y="16"/>
                      </a:lnTo>
                      <a:lnTo>
                        <a:pt x="8" y="16"/>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2" name="Freeform 358">
                  <a:extLst>
                    <a:ext uri="{FF2B5EF4-FFF2-40B4-BE49-F238E27FC236}">
                      <a16:creationId xmlns:a16="http://schemas.microsoft.com/office/drawing/2014/main" id="{CFED32EA-7704-92DA-3539-3BB35DEC1D7D}"/>
                    </a:ext>
                  </a:extLst>
                </p:cNvPr>
                <p:cNvSpPr>
                  <a:spLocks/>
                </p:cNvSpPr>
                <p:nvPr/>
              </p:nvSpPr>
              <p:spPr bwMode="auto">
                <a:xfrm>
                  <a:off x="2325" y="3217"/>
                  <a:ext cx="16" cy="17"/>
                </a:xfrm>
                <a:custGeom>
                  <a:avLst/>
                  <a:gdLst>
                    <a:gd name="T0" fmla="*/ 13 w 17"/>
                    <a:gd name="T1" fmla="*/ 11 h 17"/>
                    <a:gd name="T2" fmla="*/ 15 w 17"/>
                    <a:gd name="T3" fmla="*/ 7 h 17"/>
                    <a:gd name="T4" fmla="*/ 15 w 17"/>
                    <a:gd name="T5" fmla="*/ 4 h 17"/>
                    <a:gd name="T6" fmla="*/ 15 w 17"/>
                    <a:gd name="T7" fmla="*/ 2 h 17"/>
                    <a:gd name="T8" fmla="*/ 15 w 17"/>
                    <a:gd name="T9" fmla="*/ 1 h 17"/>
                    <a:gd name="T10" fmla="*/ 13 w 17"/>
                    <a:gd name="T11" fmla="*/ 0 h 17"/>
                    <a:gd name="T12" fmla="*/ 9 w 17"/>
                    <a:gd name="T13" fmla="*/ 0 h 17"/>
                    <a:gd name="T14" fmla="*/ 7 w 17"/>
                    <a:gd name="T15" fmla="*/ 1 h 17"/>
                    <a:gd name="T16" fmla="*/ 5 w 17"/>
                    <a:gd name="T17" fmla="*/ 3 h 17"/>
                    <a:gd name="T18" fmla="*/ 1 w 17"/>
                    <a:gd name="T19" fmla="*/ 6 h 17"/>
                    <a:gd name="T20" fmla="*/ 0 w 17"/>
                    <a:gd name="T21" fmla="*/ 8 h 17"/>
                    <a:gd name="T22" fmla="*/ 0 w 17"/>
                    <a:gd name="T23" fmla="*/ 12 h 17"/>
                    <a:gd name="T24" fmla="*/ 0 w 17"/>
                    <a:gd name="T25" fmla="*/ 14 h 17"/>
                    <a:gd name="T26" fmla="*/ 0 w 17"/>
                    <a:gd name="T27" fmla="*/ 16 h 17"/>
                    <a:gd name="T28" fmla="*/ 1 w 17"/>
                    <a:gd name="T29" fmla="*/ 16 h 17"/>
                    <a:gd name="T30" fmla="*/ 5 w 17"/>
                    <a:gd name="T31" fmla="*/ 16 h 17"/>
                    <a:gd name="T32" fmla="*/ 7 w 17"/>
                    <a:gd name="T33" fmla="*/ 16 h 17"/>
                    <a:gd name="T34" fmla="*/ 9 w 17"/>
                    <a:gd name="T35" fmla="*/ 13 h 17"/>
                    <a:gd name="T36" fmla="*/ 13 w 17"/>
                    <a:gd name="T37" fmla="*/ 11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4" y="11"/>
                      </a:moveTo>
                      <a:lnTo>
                        <a:pt x="16" y="7"/>
                      </a:lnTo>
                      <a:lnTo>
                        <a:pt x="16" y="4"/>
                      </a:lnTo>
                      <a:lnTo>
                        <a:pt x="16" y="2"/>
                      </a:lnTo>
                      <a:lnTo>
                        <a:pt x="16" y="1"/>
                      </a:lnTo>
                      <a:lnTo>
                        <a:pt x="14" y="0"/>
                      </a:lnTo>
                      <a:lnTo>
                        <a:pt x="10" y="0"/>
                      </a:lnTo>
                      <a:lnTo>
                        <a:pt x="7" y="1"/>
                      </a:lnTo>
                      <a:lnTo>
                        <a:pt x="5" y="3"/>
                      </a:lnTo>
                      <a:lnTo>
                        <a:pt x="1" y="6"/>
                      </a:lnTo>
                      <a:lnTo>
                        <a:pt x="0" y="8"/>
                      </a:lnTo>
                      <a:lnTo>
                        <a:pt x="0" y="12"/>
                      </a:lnTo>
                      <a:lnTo>
                        <a:pt x="0" y="14"/>
                      </a:lnTo>
                      <a:lnTo>
                        <a:pt x="0" y="16"/>
                      </a:lnTo>
                      <a:lnTo>
                        <a:pt x="1" y="16"/>
                      </a:lnTo>
                      <a:lnTo>
                        <a:pt x="5" y="16"/>
                      </a:lnTo>
                      <a:lnTo>
                        <a:pt x="7" y="16"/>
                      </a:lnTo>
                      <a:lnTo>
                        <a:pt x="10"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3" name="Freeform 359">
                  <a:extLst>
                    <a:ext uri="{FF2B5EF4-FFF2-40B4-BE49-F238E27FC236}">
                      <a16:creationId xmlns:a16="http://schemas.microsoft.com/office/drawing/2014/main" id="{8B091FE6-6D52-5923-8E87-C04575CE1FEB}"/>
                    </a:ext>
                  </a:extLst>
                </p:cNvPr>
                <p:cNvSpPr>
                  <a:spLocks/>
                </p:cNvSpPr>
                <p:nvPr/>
              </p:nvSpPr>
              <p:spPr bwMode="auto">
                <a:xfrm>
                  <a:off x="2314" y="3220"/>
                  <a:ext cx="16" cy="16"/>
                </a:xfrm>
                <a:custGeom>
                  <a:avLst/>
                  <a:gdLst>
                    <a:gd name="T0" fmla="*/ 6 w 17"/>
                    <a:gd name="T1" fmla="*/ 13 h 17"/>
                    <a:gd name="T2" fmla="*/ 2 w 17"/>
                    <a:gd name="T3" fmla="*/ 12 h 17"/>
                    <a:gd name="T4" fmla="*/ 1 w 17"/>
                    <a:gd name="T5" fmla="*/ 11 h 17"/>
                    <a:gd name="T6" fmla="*/ 0 w 17"/>
                    <a:gd name="T7" fmla="*/ 10 h 17"/>
                    <a:gd name="T8" fmla="*/ 0 w 17"/>
                    <a:gd name="T9" fmla="*/ 9 h 17"/>
                    <a:gd name="T10" fmla="*/ 0 w 17"/>
                    <a:gd name="T11" fmla="*/ 8 h 17"/>
                    <a:gd name="T12" fmla="*/ 2 w 17"/>
                    <a:gd name="T13" fmla="*/ 5 h 17"/>
                    <a:gd name="T14" fmla="*/ 3 w 17"/>
                    <a:gd name="T15" fmla="*/ 2 h 17"/>
                    <a:gd name="T16" fmla="*/ 7 w 17"/>
                    <a:gd name="T17" fmla="*/ 1 h 17"/>
                    <a:gd name="T18" fmla="*/ 8 w 17"/>
                    <a:gd name="T19" fmla="*/ 0 h 17"/>
                    <a:gd name="T20" fmla="*/ 8 w 17"/>
                    <a:gd name="T21" fmla="*/ 0 h 17"/>
                    <a:gd name="T22" fmla="*/ 10 w 17"/>
                    <a:gd name="T23" fmla="*/ 1 h 17"/>
                    <a:gd name="T24" fmla="*/ 13 w 17"/>
                    <a:gd name="T25" fmla="*/ 2 h 17"/>
                    <a:gd name="T26" fmla="*/ 13 w 17"/>
                    <a:gd name="T27" fmla="*/ 3 h 17"/>
                    <a:gd name="T28" fmla="*/ 15 w 17"/>
                    <a:gd name="T29" fmla="*/ 4 h 17"/>
                    <a:gd name="T30" fmla="*/ 15 w 17"/>
                    <a:gd name="T31" fmla="*/ 6 h 17"/>
                    <a:gd name="T32" fmla="*/ 15 w 17"/>
                    <a:gd name="T33" fmla="*/ 8 h 17"/>
                    <a:gd name="T34" fmla="*/ 13 w 17"/>
                    <a:gd name="T35" fmla="*/ 10 h 17"/>
                    <a:gd name="T36" fmla="*/ 11 w 17"/>
                    <a:gd name="T37" fmla="*/ 12 h 17"/>
                    <a:gd name="T38" fmla="*/ 10 w 17"/>
                    <a:gd name="T39" fmla="*/ 13 h 17"/>
                    <a:gd name="T40" fmla="*/ 7 w 17"/>
                    <a:gd name="T41" fmla="*/ 15 h 17"/>
                    <a:gd name="T42" fmla="*/ 6 w 17"/>
                    <a:gd name="T43" fmla="*/ 13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6" y="14"/>
                      </a:moveTo>
                      <a:lnTo>
                        <a:pt x="2" y="13"/>
                      </a:lnTo>
                      <a:lnTo>
                        <a:pt x="1" y="12"/>
                      </a:lnTo>
                      <a:lnTo>
                        <a:pt x="0" y="11"/>
                      </a:lnTo>
                      <a:lnTo>
                        <a:pt x="0" y="10"/>
                      </a:lnTo>
                      <a:lnTo>
                        <a:pt x="0" y="8"/>
                      </a:lnTo>
                      <a:lnTo>
                        <a:pt x="2" y="5"/>
                      </a:lnTo>
                      <a:lnTo>
                        <a:pt x="3" y="2"/>
                      </a:lnTo>
                      <a:lnTo>
                        <a:pt x="7" y="1"/>
                      </a:lnTo>
                      <a:lnTo>
                        <a:pt x="8" y="0"/>
                      </a:lnTo>
                      <a:lnTo>
                        <a:pt x="9" y="0"/>
                      </a:lnTo>
                      <a:lnTo>
                        <a:pt x="11" y="1"/>
                      </a:lnTo>
                      <a:lnTo>
                        <a:pt x="14" y="2"/>
                      </a:lnTo>
                      <a:lnTo>
                        <a:pt x="14" y="3"/>
                      </a:lnTo>
                      <a:lnTo>
                        <a:pt x="16" y="4"/>
                      </a:lnTo>
                      <a:lnTo>
                        <a:pt x="16" y="6"/>
                      </a:lnTo>
                      <a:lnTo>
                        <a:pt x="16" y="8"/>
                      </a:lnTo>
                      <a:lnTo>
                        <a:pt x="14" y="11"/>
                      </a:lnTo>
                      <a:lnTo>
                        <a:pt x="12" y="13"/>
                      </a:lnTo>
                      <a:lnTo>
                        <a:pt x="11" y="14"/>
                      </a:lnTo>
                      <a:lnTo>
                        <a:pt x="7" y="16"/>
                      </a:lnTo>
                      <a:lnTo>
                        <a:pt x="6" y="14"/>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4" name="Freeform 360">
                  <a:extLst>
                    <a:ext uri="{FF2B5EF4-FFF2-40B4-BE49-F238E27FC236}">
                      <a16:creationId xmlns:a16="http://schemas.microsoft.com/office/drawing/2014/main" id="{94342BF0-275D-9DB8-0454-7B10470CD6A5}"/>
                    </a:ext>
                  </a:extLst>
                </p:cNvPr>
                <p:cNvSpPr>
                  <a:spLocks/>
                </p:cNvSpPr>
                <p:nvPr/>
              </p:nvSpPr>
              <p:spPr bwMode="auto">
                <a:xfrm>
                  <a:off x="2316" y="3222"/>
                  <a:ext cx="16" cy="16"/>
                </a:xfrm>
                <a:custGeom>
                  <a:avLst/>
                  <a:gdLst>
                    <a:gd name="T0" fmla="*/ 13 w 17"/>
                    <a:gd name="T1" fmla="*/ 10 h 17"/>
                    <a:gd name="T2" fmla="*/ 15 w 17"/>
                    <a:gd name="T3" fmla="*/ 7 h 17"/>
                    <a:gd name="T4" fmla="*/ 15 w 17"/>
                    <a:gd name="T5" fmla="*/ 4 h 17"/>
                    <a:gd name="T6" fmla="*/ 15 w 17"/>
                    <a:gd name="T7" fmla="*/ 2 h 17"/>
                    <a:gd name="T8" fmla="*/ 13 w 17"/>
                    <a:gd name="T9" fmla="*/ 1 h 17"/>
                    <a:gd name="T10" fmla="*/ 13 w 17"/>
                    <a:gd name="T11" fmla="*/ 0 h 17"/>
                    <a:gd name="T12" fmla="*/ 10 w 17"/>
                    <a:gd name="T13" fmla="*/ 0 h 17"/>
                    <a:gd name="T14" fmla="*/ 8 w 17"/>
                    <a:gd name="T15" fmla="*/ 1 h 17"/>
                    <a:gd name="T16" fmla="*/ 4 w 17"/>
                    <a:gd name="T17" fmla="*/ 3 h 17"/>
                    <a:gd name="T18" fmla="*/ 3 w 17"/>
                    <a:gd name="T19" fmla="*/ 6 h 17"/>
                    <a:gd name="T20" fmla="*/ 1 w 17"/>
                    <a:gd name="T21" fmla="*/ 8 h 17"/>
                    <a:gd name="T22" fmla="*/ 0 w 17"/>
                    <a:gd name="T23" fmla="*/ 10 h 17"/>
                    <a:gd name="T24" fmla="*/ 1 w 17"/>
                    <a:gd name="T25" fmla="*/ 13 h 17"/>
                    <a:gd name="T26" fmla="*/ 3 w 17"/>
                    <a:gd name="T27" fmla="*/ 13 h 17"/>
                    <a:gd name="T28" fmla="*/ 4 w 17"/>
                    <a:gd name="T29" fmla="*/ 15 h 17"/>
                    <a:gd name="T30" fmla="*/ 8 w 17"/>
                    <a:gd name="T31" fmla="*/ 13 h 17"/>
                    <a:gd name="T32" fmla="*/ 10 w 17"/>
                    <a:gd name="T33" fmla="*/ 12 h 17"/>
                    <a:gd name="T34" fmla="*/ 13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11"/>
                      </a:moveTo>
                      <a:lnTo>
                        <a:pt x="16" y="7"/>
                      </a:lnTo>
                      <a:lnTo>
                        <a:pt x="16" y="4"/>
                      </a:lnTo>
                      <a:lnTo>
                        <a:pt x="16" y="2"/>
                      </a:lnTo>
                      <a:lnTo>
                        <a:pt x="14" y="1"/>
                      </a:lnTo>
                      <a:lnTo>
                        <a:pt x="14" y="0"/>
                      </a:lnTo>
                      <a:lnTo>
                        <a:pt x="11" y="0"/>
                      </a:lnTo>
                      <a:lnTo>
                        <a:pt x="9" y="1"/>
                      </a:lnTo>
                      <a:lnTo>
                        <a:pt x="4" y="3"/>
                      </a:lnTo>
                      <a:lnTo>
                        <a:pt x="3" y="6"/>
                      </a:lnTo>
                      <a:lnTo>
                        <a:pt x="1" y="8"/>
                      </a:lnTo>
                      <a:lnTo>
                        <a:pt x="0" y="11"/>
                      </a:lnTo>
                      <a:lnTo>
                        <a:pt x="1" y="14"/>
                      </a:lnTo>
                      <a:lnTo>
                        <a:pt x="3" y="14"/>
                      </a:lnTo>
                      <a:lnTo>
                        <a:pt x="4" y="16"/>
                      </a:lnTo>
                      <a:lnTo>
                        <a:pt x="9" y="14"/>
                      </a:lnTo>
                      <a:lnTo>
                        <a:pt x="11"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5" name="Freeform 361">
                  <a:extLst>
                    <a:ext uri="{FF2B5EF4-FFF2-40B4-BE49-F238E27FC236}">
                      <a16:creationId xmlns:a16="http://schemas.microsoft.com/office/drawing/2014/main" id="{966DA4E6-EA3D-729E-9973-FD9EED09E636}"/>
                    </a:ext>
                  </a:extLst>
                </p:cNvPr>
                <p:cNvSpPr>
                  <a:spLocks/>
                </p:cNvSpPr>
                <p:nvPr/>
              </p:nvSpPr>
              <p:spPr bwMode="auto">
                <a:xfrm>
                  <a:off x="2388" y="3172"/>
                  <a:ext cx="15" cy="16"/>
                </a:xfrm>
                <a:custGeom>
                  <a:avLst/>
                  <a:gdLst>
                    <a:gd name="T0" fmla="*/ 5 w 17"/>
                    <a:gd name="T1" fmla="*/ 15 h 17"/>
                    <a:gd name="T2" fmla="*/ 2 w 17"/>
                    <a:gd name="T3" fmla="*/ 12 h 17"/>
                    <a:gd name="T4" fmla="*/ 1 w 17"/>
                    <a:gd name="T5" fmla="*/ 12 h 17"/>
                    <a:gd name="T6" fmla="*/ 0 w 17"/>
                    <a:gd name="T7" fmla="*/ 11 h 17"/>
                    <a:gd name="T8" fmla="*/ 0 w 17"/>
                    <a:gd name="T9" fmla="*/ 8 h 17"/>
                    <a:gd name="T10" fmla="*/ 0 w 17"/>
                    <a:gd name="T11" fmla="*/ 7 h 17"/>
                    <a:gd name="T12" fmla="*/ 2 w 17"/>
                    <a:gd name="T13" fmla="*/ 5 h 17"/>
                    <a:gd name="T14" fmla="*/ 3 w 17"/>
                    <a:gd name="T15" fmla="*/ 3 h 17"/>
                    <a:gd name="T16" fmla="*/ 5 w 17"/>
                    <a:gd name="T17" fmla="*/ 1 h 17"/>
                    <a:gd name="T18" fmla="*/ 7 w 17"/>
                    <a:gd name="T19" fmla="*/ 0 h 17"/>
                    <a:gd name="T20" fmla="*/ 8 w 17"/>
                    <a:gd name="T21" fmla="*/ 0 h 17"/>
                    <a:gd name="T22" fmla="*/ 11 w 17"/>
                    <a:gd name="T23" fmla="*/ 3 h 17"/>
                    <a:gd name="T24" fmla="*/ 12 w 17"/>
                    <a:gd name="T25" fmla="*/ 3 h 17"/>
                    <a:gd name="T26" fmla="*/ 14 w 17"/>
                    <a:gd name="T27" fmla="*/ 6 h 17"/>
                    <a:gd name="T28" fmla="*/ 12 w 17"/>
                    <a:gd name="T29" fmla="*/ 8 h 17"/>
                    <a:gd name="T30" fmla="*/ 11 w 17"/>
                    <a:gd name="T31" fmla="*/ 9 h 17"/>
                    <a:gd name="T32" fmla="*/ 11 w 17"/>
                    <a:gd name="T33" fmla="*/ 12 h 17"/>
                    <a:gd name="T34" fmla="*/ 8 w 17"/>
                    <a:gd name="T35" fmla="*/ 13 h 17"/>
                    <a:gd name="T36" fmla="*/ 6 w 17"/>
                    <a:gd name="T37" fmla="*/ 15 h 17"/>
                    <a:gd name="T38" fmla="*/ 5 w 17"/>
                    <a:gd name="T39" fmla="*/ 15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
                    <a:gd name="T61" fmla="*/ 0 h 17"/>
                    <a:gd name="T62" fmla="*/ 17 w 17"/>
                    <a:gd name="T63" fmla="*/ 17 h 1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 h="17">
                      <a:moveTo>
                        <a:pt x="6" y="16"/>
                      </a:moveTo>
                      <a:lnTo>
                        <a:pt x="2" y="13"/>
                      </a:lnTo>
                      <a:lnTo>
                        <a:pt x="1" y="13"/>
                      </a:lnTo>
                      <a:lnTo>
                        <a:pt x="0" y="12"/>
                      </a:lnTo>
                      <a:lnTo>
                        <a:pt x="0" y="9"/>
                      </a:lnTo>
                      <a:lnTo>
                        <a:pt x="0" y="7"/>
                      </a:lnTo>
                      <a:lnTo>
                        <a:pt x="2" y="5"/>
                      </a:lnTo>
                      <a:lnTo>
                        <a:pt x="3" y="3"/>
                      </a:lnTo>
                      <a:lnTo>
                        <a:pt x="6" y="1"/>
                      </a:lnTo>
                      <a:lnTo>
                        <a:pt x="8" y="0"/>
                      </a:lnTo>
                      <a:lnTo>
                        <a:pt x="9" y="0"/>
                      </a:lnTo>
                      <a:lnTo>
                        <a:pt x="13" y="3"/>
                      </a:lnTo>
                      <a:lnTo>
                        <a:pt x="14" y="3"/>
                      </a:lnTo>
                      <a:lnTo>
                        <a:pt x="16" y="6"/>
                      </a:lnTo>
                      <a:lnTo>
                        <a:pt x="14" y="8"/>
                      </a:lnTo>
                      <a:lnTo>
                        <a:pt x="13" y="10"/>
                      </a:lnTo>
                      <a:lnTo>
                        <a:pt x="12" y="13"/>
                      </a:lnTo>
                      <a:lnTo>
                        <a:pt x="9" y="14"/>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6" name="Freeform 362">
                  <a:extLst>
                    <a:ext uri="{FF2B5EF4-FFF2-40B4-BE49-F238E27FC236}">
                      <a16:creationId xmlns:a16="http://schemas.microsoft.com/office/drawing/2014/main" id="{6CD74BEB-67B6-59A9-5FAF-AD950B8ABF03}"/>
                    </a:ext>
                  </a:extLst>
                </p:cNvPr>
                <p:cNvSpPr>
                  <a:spLocks/>
                </p:cNvSpPr>
                <p:nvPr/>
              </p:nvSpPr>
              <p:spPr bwMode="auto">
                <a:xfrm>
                  <a:off x="2391" y="3174"/>
                  <a:ext cx="15" cy="16"/>
                </a:xfrm>
                <a:custGeom>
                  <a:avLst/>
                  <a:gdLst>
                    <a:gd name="T0" fmla="*/ 11 w 17"/>
                    <a:gd name="T1" fmla="*/ 8 h 17"/>
                    <a:gd name="T2" fmla="*/ 12 w 17"/>
                    <a:gd name="T3" fmla="*/ 7 h 17"/>
                    <a:gd name="T4" fmla="*/ 14 w 17"/>
                    <a:gd name="T5" fmla="*/ 4 h 17"/>
                    <a:gd name="T6" fmla="*/ 12 w 17"/>
                    <a:gd name="T7" fmla="*/ 1 h 17"/>
                    <a:gd name="T8" fmla="*/ 11 w 17"/>
                    <a:gd name="T9" fmla="*/ 1 h 17"/>
                    <a:gd name="T10" fmla="*/ 10 w 17"/>
                    <a:gd name="T11" fmla="*/ 0 h 17"/>
                    <a:gd name="T12" fmla="*/ 7 w 17"/>
                    <a:gd name="T13" fmla="*/ 1 h 17"/>
                    <a:gd name="T14" fmla="*/ 4 w 17"/>
                    <a:gd name="T15" fmla="*/ 2 h 17"/>
                    <a:gd name="T16" fmla="*/ 3 w 17"/>
                    <a:gd name="T17" fmla="*/ 4 h 17"/>
                    <a:gd name="T18" fmla="*/ 0 w 17"/>
                    <a:gd name="T19" fmla="*/ 8 h 17"/>
                    <a:gd name="T20" fmla="*/ 0 w 17"/>
                    <a:gd name="T21" fmla="*/ 11 h 17"/>
                    <a:gd name="T22" fmla="*/ 0 w 17"/>
                    <a:gd name="T23" fmla="*/ 12 h 17"/>
                    <a:gd name="T24" fmla="*/ 1 w 17"/>
                    <a:gd name="T25" fmla="*/ 13 h 17"/>
                    <a:gd name="T26" fmla="*/ 3 w 17"/>
                    <a:gd name="T27" fmla="*/ 15 h 17"/>
                    <a:gd name="T28" fmla="*/ 4 w 17"/>
                    <a:gd name="T29" fmla="*/ 15 h 17"/>
                    <a:gd name="T30" fmla="*/ 7 w 17"/>
                    <a:gd name="T31" fmla="*/ 13 h 17"/>
                    <a:gd name="T32" fmla="*/ 10 w 17"/>
                    <a:gd name="T33" fmla="*/ 12 h 17"/>
                    <a:gd name="T34" fmla="*/ 11 w 17"/>
                    <a:gd name="T35" fmla="*/ 8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2" y="9"/>
                      </a:moveTo>
                      <a:lnTo>
                        <a:pt x="14" y="7"/>
                      </a:lnTo>
                      <a:lnTo>
                        <a:pt x="16" y="4"/>
                      </a:lnTo>
                      <a:lnTo>
                        <a:pt x="14" y="1"/>
                      </a:lnTo>
                      <a:lnTo>
                        <a:pt x="12" y="1"/>
                      </a:lnTo>
                      <a:lnTo>
                        <a:pt x="11" y="0"/>
                      </a:lnTo>
                      <a:lnTo>
                        <a:pt x="8" y="1"/>
                      </a:lnTo>
                      <a:lnTo>
                        <a:pt x="4" y="2"/>
                      </a:lnTo>
                      <a:lnTo>
                        <a:pt x="3" y="4"/>
                      </a:lnTo>
                      <a:lnTo>
                        <a:pt x="0" y="8"/>
                      </a:lnTo>
                      <a:lnTo>
                        <a:pt x="0" y="12"/>
                      </a:lnTo>
                      <a:lnTo>
                        <a:pt x="0" y="13"/>
                      </a:lnTo>
                      <a:lnTo>
                        <a:pt x="1" y="14"/>
                      </a:lnTo>
                      <a:lnTo>
                        <a:pt x="3" y="16"/>
                      </a:lnTo>
                      <a:lnTo>
                        <a:pt x="4" y="16"/>
                      </a:lnTo>
                      <a:lnTo>
                        <a:pt x="8" y="14"/>
                      </a:lnTo>
                      <a:lnTo>
                        <a:pt x="11" y="13"/>
                      </a:lnTo>
                      <a:lnTo>
                        <a:pt x="12"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7" name="Freeform 363">
                  <a:extLst>
                    <a:ext uri="{FF2B5EF4-FFF2-40B4-BE49-F238E27FC236}">
                      <a16:creationId xmlns:a16="http://schemas.microsoft.com/office/drawing/2014/main" id="{26ECA72D-8D85-C003-196B-CA35BC4F3B7C}"/>
                    </a:ext>
                  </a:extLst>
                </p:cNvPr>
                <p:cNvSpPr>
                  <a:spLocks/>
                </p:cNvSpPr>
                <p:nvPr/>
              </p:nvSpPr>
              <p:spPr bwMode="auto">
                <a:xfrm>
                  <a:off x="2391" y="3177"/>
                  <a:ext cx="16" cy="16"/>
                </a:xfrm>
                <a:custGeom>
                  <a:avLst/>
                  <a:gdLst>
                    <a:gd name="T0" fmla="*/ 12 w 17"/>
                    <a:gd name="T1" fmla="*/ 8 h 17"/>
                    <a:gd name="T2" fmla="*/ 15 w 17"/>
                    <a:gd name="T3" fmla="*/ 8 h 17"/>
                    <a:gd name="T4" fmla="*/ 15 w 17"/>
                    <a:gd name="T5" fmla="*/ 2 h 17"/>
                    <a:gd name="T6" fmla="*/ 15 w 17"/>
                    <a:gd name="T7" fmla="*/ 0 h 17"/>
                    <a:gd name="T8" fmla="*/ 12 w 17"/>
                    <a:gd name="T9" fmla="*/ 0 h 17"/>
                    <a:gd name="T10" fmla="*/ 9 w 17"/>
                    <a:gd name="T11" fmla="*/ 0 h 17"/>
                    <a:gd name="T12" fmla="*/ 8 w 17"/>
                    <a:gd name="T13" fmla="*/ 0 h 17"/>
                    <a:gd name="T14" fmla="*/ 2 w 17"/>
                    <a:gd name="T15" fmla="*/ 5 h 17"/>
                    <a:gd name="T16" fmla="*/ 0 w 17"/>
                    <a:gd name="T17" fmla="*/ 8 h 17"/>
                    <a:gd name="T18" fmla="*/ 0 w 17"/>
                    <a:gd name="T19" fmla="*/ 9 h 17"/>
                    <a:gd name="T20" fmla="*/ 0 w 17"/>
                    <a:gd name="T21" fmla="*/ 12 h 17"/>
                    <a:gd name="T22" fmla="*/ 2 w 17"/>
                    <a:gd name="T23" fmla="*/ 15 h 17"/>
                    <a:gd name="T24" fmla="*/ 5 w 17"/>
                    <a:gd name="T25" fmla="*/ 15 h 17"/>
                    <a:gd name="T26" fmla="*/ 8 w 17"/>
                    <a:gd name="T27" fmla="*/ 15 h 17"/>
                    <a:gd name="T28" fmla="*/ 12 w 17"/>
                    <a:gd name="T29" fmla="*/ 8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8"/>
                      </a:moveTo>
                      <a:lnTo>
                        <a:pt x="16" y="8"/>
                      </a:lnTo>
                      <a:lnTo>
                        <a:pt x="16" y="2"/>
                      </a:lnTo>
                      <a:lnTo>
                        <a:pt x="16" y="0"/>
                      </a:lnTo>
                      <a:lnTo>
                        <a:pt x="13" y="0"/>
                      </a:lnTo>
                      <a:lnTo>
                        <a:pt x="10" y="0"/>
                      </a:lnTo>
                      <a:lnTo>
                        <a:pt x="8" y="0"/>
                      </a:lnTo>
                      <a:lnTo>
                        <a:pt x="2" y="5"/>
                      </a:lnTo>
                      <a:lnTo>
                        <a:pt x="0" y="8"/>
                      </a:lnTo>
                      <a:lnTo>
                        <a:pt x="0" y="10"/>
                      </a:lnTo>
                      <a:lnTo>
                        <a:pt x="0" y="13"/>
                      </a:lnTo>
                      <a:lnTo>
                        <a:pt x="2" y="16"/>
                      </a:lnTo>
                      <a:lnTo>
                        <a:pt x="5" y="16"/>
                      </a:lnTo>
                      <a:lnTo>
                        <a:pt x="8" y="16"/>
                      </a:lnTo>
                      <a:lnTo>
                        <a:pt x="13" y="8"/>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8" name="Freeform 364">
                  <a:extLst>
                    <a:ext uri="{FF2B5EF4-FFF2-40B4-BE49-F238E27FC236}">
                      <a16:creationId xmlns:a16="http://schemas.microsoft.com/office/drawing/2014/main" id="{0698E655-205B-2275-641E-66D649D0F95E}"/>
                    </a:ext>
                  </a:extLst>
                </p:cNvPr>
                <p:cNvSpPr>
                  <a:spLocks/>
                </p:cNvSpPr>
                <p:nvPr/>
              </p:nvSpPr>
              <p:spPr bwMode="auto">
                <a:xfrm>
                  <a:off x="2379" y="3177"/>
                  <a:ext cx="15" cy="17"/>
                </a:xfrm>
                <a:custGeom>
                  <a:avLst/>
                  <a:gdLst>
                    <a:gd name="T0" fmla="*/ 4 w 17"/>
                    <a:gd name="T1" fmla="*/ 16 h 17"/>
                    <a:gd name="T2" fmla="*/ 1 w 17"/>
                    <a:gd name="T3" fmla="*/ 12 h 17"/>
                    <a:gd name="T4" fmla="*/ 0 w 17"/>
                    <a:gd name="T5" fmla="*/ 12 h 17"/>
                    <a:gd name="T6" fmla="*/ 0 w 17"/>
                    <a:gd name="T7" fmla="*/ 9 h 17"/>
                    <a:gd name="T8" fmla="*/ 0 w 17"/>
                    <a:gd name="T9" fmla="*/ 7 h 17"/>
                    <a:gd name="T10" fmla="*/ 1 w 17"/>
                    <a:gd name="T11" fmla="*/ 5 h 17"/>
                    <a:gd name="T12" fmla="*/ 3 w 17"/>
                    <a:gd name="T13" fmla="*/ 2 h 17"/>
                    <a:gd name="T14" fmla="*/ 5 w 17"/>
                    <a:gd name="T15" fmla="*/ 1 h 17"/>
                    <a:gd name="T16" fmla="*/ 7 w 17"/>
                    <a:gd name="T17" fmla="*/ 0 h 17"/>
                    <a:gd name="T18" fmla="*/ 8 w 17"/>
                    <a:gd name="T19" fmla="*/ 0 h 17"/>
                    <a:gd name="T20" fmla="*/ 12 w 17"/>
                    <a:gd name="T21" fmla="*/ 2 h 17"/>
                    <a:gd name="T22" fmla="*/ 14 w 17"/>
                    <a:gd name="T23" fmla="*/ 3 h 17"/>
                    <a:gd name="T24" fmla="*/ 14 w 17"/>
                    <a:gd name="T25" fmla="*/ 6 h 17"/>
                    <a:gd name="T26" fmla="*/ 14 w 17"/>
                    <a:gd name="T27" fmla="*/ 8 h 17"/>
                    <a:gd name="T28" fmla="*/ 12 w 17"/>
                    <a:gd name="T29" fmla="*/ 10 h 17"/>
                    <a:gd name="T30" fmla="*/ 11 w 17"/>
                    <a:gd name="T31" fmla="*/ 12 h 17"/>
                    <a:gd name="T32" fmla="*/ 8 w 17"/>
                    <a:gd name="T33" fmla="*/ 14 h 17"/>
                    <a:gd name="T34" fmla="*/ 6 w 17"/>
                    <a:gd name="T35" fmla="*/ 16 h 17"/>
                    <a:gd name="T36" fmla="*/ 5 w 17"/>
                    <a:gd name="T37" fmla="*/ 16 h 17"/>
                    <a:gd name="T38" fmla="*/ 4 w 17"/>
                    <a:gd name="T39" fmla="*/ 16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
                    <a:gd name="T61" fmla="*/ 0 h 17"/>
                    <a:gd name="T62" fmla="*/ 17 w 17"/>
                    <a:gd name="T63" fmla="*/ 17 h 1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 h="17">
                      <a:moveTo>
                        <a:pt x="4" y="16"/>
                      </a:moveTo>
                      <a:lnTo>
                        <a:pt x="1" y="12"/>
                      </a:lnTo>
                      <a:lnTo>
                        <a:pt x="0" y="12"/>
                      </a:lnTo>
                      <a:lnTo>
                        <a:pt x="0" y="9"/>
                      </a:lnTo>
                      <a:lnTo>
                        <a:pt x="0" y="7"/>
                      </a:lnTo>
                      <a:lnTo>
                        <a:pt x="1" y="5"/>
                      </a:lnTo>
                      <a:lnTo>
                        <a:pt x="3" y="2"/>
                      </a:lnTo>
                      <a:lnTo>
                        <a:pt x="6" y="1"/>
                      </a:lnTo>
                      <a:lnTo>
                        <a:pt x="8" y="0"/>
                      </a:lnTo>
                      <a:lnTo>
                        <a:pt x="9" y="0"/>
                      </a:lnTo>
                      <a:lnTo>
                        <a:pt x="14" y="2"/>
                      </a:lnTo>
                      <a:lnTo>
                        <a:pt x="16" y="3"/>
                      </a:lnTo>
                      <a:lnTo>
                        <a:pt x="16" y="6"/>
                      </a:lnTo>
                      <a:lnTo>
                        <a:pt x="16" y="8"/>
                      </a:lnTo>
                      <a:lnTo>
                        <a:pt x="14" y="10"/>
                      </a:lnTo>
                      <a:lnTo>
                        <a:pt x="12" y="12"/>
                      </a:lnTo>
                      <a:lnTo>
                        <a:pt x="9" y="14"/>
                      </a:lnTo>
                      <a:lnTo>
                        <a:pt x="7" y="16"/>
                      </a:lnTo>
                      <a:lnTo>
                        <a:pt x="6" y="16"/>
                      </a:lnTo>
                      <a:lnTo>
                        <a:pt x="4"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9" name="Freeform 365">
                  <a:extLst>
                    <a:ext uri="{FF2B5EF4-FFF2-40B4-BE49-F238E27FC236}">
                      <a16:creationId xmlns:a16="http://schemas.microsoft.com/office/drawing/2014/main" id="{A7887DA7-CB56-E858-DDA9-37D2E3483770}"/>
                    </a:ext>
                  </a:extLst>
                </p:cNvPr>
                <p:cNvSpPr>
                  <a:spLocks/>
                </p:cNvSpPr>
                <p:nvPr/>
              </p:nvSpPr>
              <p:spPr bwMode="auto">
                <a:xfrm>
                  <a:off x="2381" y="3178"/>
                  <a:ext cx="16" cy="17"/>
                </a:xfrm>
                <a:custGeom>
                  <a:avLst/>
                  <a:gdLst>
                    <a:gd name="T0" fmla="*/ 13 w 17"/>
                    <a:gd name="T1" fmla="*/ 9 h 17"/>
                    <a:gd name="T2" fmla="*/ 15 w 17"/>
                    <a:gd name="T3" fmla="*/ 7 h 17"/>
                    <a:gd name="T4" fmla="*/ 15 w 17"/>
                    <a:gd name="T5" fmla="*/ 4 h 17"/>
                    <a:gd name="T6" fmla="*/ 15 w 17"/>
                    <a:gd name="T7" fmla="*/ 1 h 17"/>
                    <a:gd name="T8" fmla="*/ 13 w 17"/>
                    <a:gd name="T9" fmla="*/ 0 h 17"/>
                    <a:gd name="T10" fmla="*/ 10 w 17"/>
                    <a:gd name="T11" fmla="*/ 0 h 17"/>
                    <a:gd name="T12" fmla="*/ 8 w 17"/>
                    <a:gd name="T13" fmla="*/ 0 h 17"/>
                    <a:gd name="T14" fmla="*/ 4 w 17"/>
                    <a:gd name="T15" fmla="*/ 2 h 17"/>
                    <a:gd name="T16" fmla="*/ 1 w 17"/>
                    <a:gd name="T17" fmla="*/ 4 h 17"/>
                    <a:gd name="T18" fmla="*/ 1 w 17"/>
                    <a:gd name="T19" fmla="*/ 8 h 17"/>
                    <a:gd name="T20" fmla="*/ 0 w 17"/>
                    <a:gd name="T21" fmla="*/ 12 h 17"/>
                    <a:gd name="T22" fmla="*/ 1 w 17"/>
                    <a:gd name="T23" fmla="*/ 13 h 17"/>
                    <a:gd name="T24" fmla="*/ 1 w 17"/>
                    <a:gd name="T25" fmla="*/ 14 h 17"/>
                    <a:gd name="T26" fmla="*/ 1 w 17"/>
                    <a:gd name="T27" fmla="*/ 16 h 17"/>
                    <a:gd name="T28" fmla="*/ 4 w 17"/>
                    <a:gd name="T29" fmla="*/ 16 h 17"/>
                    <a:gd name="T30" fmla="*/ 8 w 17"/>
                    <a:gd name="T31" fmla="*/ 14 h 17"/>
                    <a:gd name="T32" fmla="*/ 10 w 17"/>
                    <a:gd name="T33" fmla="*/ 12 h 17"/>
                    <a:gd name="T34" fmla="*/ 13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9"/>
                      </a:moveTo>
                      <a:lnTo>
                        <a:pt x="16" y="7"/>
                      </a:lnTo>
                      <a:lnTo>
                        <a:pt x="16" y="4"/>
                      </a:lnTo>
                      <a:lnTo>
                        <a:pt x="16" y="1"/>
                      </a:lnTo>
                      <a:lnTo>
                        <a:pt x="14" y="0"/>
                      </a:lnTo>
                      <a:lnTo>
                        <a:pt x="11" y="0"/>
                      </a:lnTo>
                      <a:lnTo>
                        <a:pt x="8" y="0"/>
                      </a:lnTo>
                      <a:lnTo>
                        <a:pt x="4" y="2"/>
                      </a:lnTo>
                      <a:lnTo>
                        <a:pt x="1" y="4"/>
                      </a:lnTo>
                      <a:lnTo>
                        <a:pt x="1" y="8"/>
                      </a:lnTo>
                      <a:lnTo>
                        <a:pt x="0" y="12"/>
                      </a:lnTo>
                      <a:lnTo>
                        <a:pt x="1" y="13"/>
                      </a:lnTo>
                      <a:lnTo>
                        <a:pt x="1" y="14"/>
                      </a:lnTo>
                      <a:lnTo>
                        <a:pt x="1" y="16"/>
                      </a:lnTo>
                      <a:lnTo>
                        <a:pt x="4" y="16"/>
                      </a:lnTo>
                      <a:lnTo>
                        <a:pt x="8" y="14"/>
                      </a:lnTo>
                      <a:lnTo>
                        <a:pt x="11" y="12"/>
                      </a:lnTo>
                      <a:lnTo>
                        <a:pt x="14"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0" name="Freeform 366">
                  <a:extLst>
                    <a:ext uri="{FF2B5EF4-FFF2-40B4-BE49-F238E27FC236}">
                      <a16:creationId xmlns:a16="http://schemas.microsoft.com/office/drawing/2014/main" id="{4D487D1C-A714-E21C-4D57-73664D7C9F54}"/>
                    </a:ext>
                  </a:extLst>
                </p:cNvPr>
                <p:cNvSpPr>
                  <a:spLocks/>
                </p:cNvSpPr>
                <p:nvPr/>
              </p:nvSpPr>
              <p:spPr bwMode="auto">
                <a:xfrm>
                  <a:off x="2383" y="3181"/>
                  <a:ext cx="16" cy="16"/>
                </a:xfrm>
                <a:custGeom>
                  <a:avLst/>
                  <a:gdLst>
                    <a:gd name="T0" fmla="*/ 15 w 17"/>
                    <a:gd name="T1" fmla="*/ 8 h 17"/>
                    <a:gd name="T2" fmla="*/ 15 w 17"/>
                    <a:gd name="T3" fmla="*/ 8 h 17"/>
                    <a:gd name="T4" fmla="*/ 15 w 17"/>
                    <a:gd name="T5" fmla="*/ 2 h 17"/>
                    <a:gd name="T6" fmla="*/ 15 w 17"/>
                    <a:gd name="T7" fmla="*/ 0 h 17"/>
                    <a:gd name="T8" fmla="*/ 11 w 17"/>
                    <a:gd name="T9" fmla="*/ 0 h 17"/>
                    <a:gd name="T10" fmla="*/ 8 w 17"/>
                    <a:gd name="T11" fmla="*/ 0 h 17"/>
                    <a:gd name="T12" fmla="*/ 4 w 17"/>
                    <a:gd name="T13" fmla="*/ 2 h 17"/>
                    <a:gd name="T14" fmla="*/ 0 w 17"/>
                    <a:gd name="T15" fmla="*/ 8 h 17"/>
                    <a:gd name="T16" fmla="*/ 0 w 17"/>
                    <a:gd name="T17" fmla="*/ 9 h 17"/>
                    <a:gd name="T18" fmla="*/ 0 w 17"/>
                    <a:gd name="T19" fmla="*/ 12 h 17"/>
                    <a:gd name="T20" fmla="*/ 4 w 17"/>
                    <a:gd name="T21" fmla="*/ 15 h 17"/>
                    <a:gd name="T22" fmla="*/ 8 w 17"/>
                    <a:gd name="T23" fmla="*/ 15 h 17"/>
                    <a:gd name="T24" fmla="*/ 15 w 17"/>
                    <a:gd name="T25" fmla="*/ 8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16" y="8"/>
                      </a:moveTo>
                      <a:lnTo>
                        <a:pt x="16" y="8"/>
                      </a:lnTo>
                      <a:lnTo>
                        <a:pt x="16" y="2"/>
                      </a:lnTo>
                      <a:lnTo>
                        <a:pt x="16" y="0"/>
                      </a:lnTo>
                      <a:lnTo>
                        <a:pt x="12" y="0"/>
                      </a:lnTo>
                      <a:lnTo>
                        <a:pt x="8" y="0"/>
                      </a:lnTo>
                      <a:lnTo>
                        <a:pt x="4" y="2"/>
                      </a:lnTo>
                      <a:lnTo>
                        <a:pt x="0" y="8"/>
                      </a:lnTo>
                      <a:lnTo>
                        <a:pt x="0" y="10"/>
                      </a:lnTo>
                      <a:lnTo>
                        <a:pt x="0" y="13"/>
                      </a:lnTo>
                      <a:lnTo>
                        <a:pt x="4" y="16"/>
                      </a:lnTo>
                      <a:lnTo>
                        <a:pt x="8" y="16"/>
                      </a:lnTo>
                      <a:lnTo>
                        <a:pt x="16" y="8"/>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1" name="Freeform 367">
                  <a:extLst>
                    <a:ext uri="{FF2B5EF4-FFF2-40B4-BE49-F238E27FC236}">
                      <a16:creationId xmlns:a16="http://schemas.microsoft.com/office/drawing/2014/main" id="{04B4BC76-A731-C41D-64BC-81DE0149E6F5}"/>
                    </a:ext>
                  </a:extLst>
                </p:cNvPr>
                <p:cNvSpPr>
                  <a:spLocks/>
                </p:cNvSpPr>
                <p:nvPr/>
              </p:nvSpPr>
              <p:spPr bwMode="auto">
                <a:xfrm>
                  <a:off x="2391" y="3175"/>
                  <a:ext cx="16" cy="16"/>
                </a:xfrm>
                <a:custGeom>
                  <a:avLst/>
                  <a:gdLst>
                    <a:gd name="T0" fmla="*/ 6 w 17"/>
                    <a:gd name="T1" fmla="*/ 15 h 17"/>
                    <a:gd name="T2" fmla="*/ 2 w 17"/>
                    <a:gd name="T3" fmla="*/ 12 h 17"/>
                    <a:gd name="T4" fmla="*/ 1 w 17"/>
                    <a:gd name="T5" fmla="*/ 12 h 17"/>
                    <a:gd name="T6" fmla="*/ 0 w 17"/>
                    <a:gd name="T7" fmla="*/ 11 h 17"/>
                    <a:gd name="T8" fmla="*/ 0 w 17"/>
                    <a:gd name="T9" fmla="*/ 9 h 17"/>
                    <a:gd name="T10" fmla="*/ 0 w 17"/>
                    <a:gd name="T11" fmla="*/ 7 h 17"/>
                    <a:gd name="T12" fmla="*/ 2 w 17"/>
                    <a:gd name="T13" fmla="*/ 5 h 17"/>
                    <a:gd name="T14" fmla="*/ 3 w 17"/>
                    <a:gd name="T15" fmla="*/ 3 h 17"/>
                    <a:gd name="T16" fmla="*/ 6 w 17"/>
                    <a:gd name="T17" fmla="*/ 1 h 17"/>
                    <a:gd name="T18" fmla="*/ 8 w 17"/>
                    <a:gd name="T19" fmla="*/ 0 h 17"/>
                    <a:gd name="T20" fmla="*/ 8 w 17"/>
                    <a:gd name="T21" fmla="*/ 0 h 17"/>
                    <a:gd name="T22" fmla="*/ 10 w 17"/>
                    <a:gd name="T23" fmla="*/ 0 h 17"/>
                    <a:gd name="T24" fmla="*/ 13 w 17"/>
                    <a:gd name="T25" fmla="*/ 3 h 17"/>
                    <a:gd name="T26" fmla="*/ 15 w 17"/>
                    <a:gd name="T27" fmla="*/ 3 h 17"/>
                    <a:gd name="T28" fmla="*/ 15 w 17"/>
                    <a:gd name="T29" fmla="*/ 6 h 17"/>
                    <a:gd name="T30" fmla="*/ 15 w 17"/>
                    <a:gd name="T31" fmla="*/ 8 h 17"/>
                    <a:gd name="T32" fmla="*/ 13 w 17"/>
                    <a:gd name="T33" fmla="*/ 10 h 17"/>
                    <a:gd name="T34" fmla="*/ 11 w 17"/>
                    <a:gd name="T35" fmla="*/ 12 h 17"/>
                    <a:gd name="T36" fmla="*/ 8 w 17"/>
                    <a:gd name="T37" fmla="*/ 13 h 17"/>
                    <a:gd name="T38" fmla="*/ 7 w 17"/>
                    <a:gd name="T39" fmla="*/ 15 h 17"/>
                    <a:gd name="T40" fmla="*/ 6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6" y="16"/>
                      </a:moveTo>
                      <a:lnTo>
                        <a:pt x="2" y="13"/>
                      </a:lnTo>
                      <a:lnTo>
                        <a:pt x="1" y="13"/>
                      </a:lnTo>
                      <a:lnTo>
                        <a:pt x="0" y="12"/>
                      </a:lnTo>
                      <a:lnTo>
                        <a:pt x="0" y="10"/>
                      </a:lnTo>
                      <a:lnTo>
                        <a:pt x="0" y="7"/>
                      </a:lnTo>
                      <a:lnTo>
                        <a:pt x="2" y="5"/>
                      </a:lnTo>
                      <a:lnTo>
                        <a:pt x="3" y="3"/>
                      </a:lnTo>
                      <a:lnTo>
                        <a:pt x="6" y="1"/>
                      </a:lnTo>
                      <a:lnTo>
                        <a:pt x="8" y="0"/>
                      </a:lnTo>
                      <a:lnTo>
                        <a:pt x="9" y="0"/>
                      </a:lnTo>
                      <a:lnTo>
                        <a:pt x="11" y="0"/>
                      </a:lnTo>
                      <a:lnTo>
                        <a:pt x="14" y="3"/>
                      </a:lnTo>
                      <a:lnTo>
                        <a:pt x="16" y="3"/>
                      </a:lnTo>
                      <a:lnTo>
                        <a:pt x="16" y="6"/>
                      </a:lnTo>
                      <a:lnTo>
                        <a:pt x="16" y="8"/>
                      </a:lnTo>
                      <a:lnTo>
                        <a:pt x="14" y="11"/>
                      </a:lnTo>
                      <a:lnTo>
                        <a:pt x="12" y="13"/>
                      </a:lnTo>
                      <a:lnTo>
                        <a:pt x="9" y="14"/>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2" name="Freeform 368">
                  <a:extLst>
                    <a:ext uri="{FF2B5EF4-FFF2-40B4-BE49-F238E27FC236}">
                      <a16:creationId xmlns:a16="http://schemas.microsoft.com/office/drawing/2014/main" id="{61C2FD9D-8852-52C5-6CD8-D9E5B84385EE}"/>
                    </a:ext>
                  </a:extLst>
                </p:cNvPr>
                <p:cNvSpPr>
                  <a:spLocks/>
                </p:cNvSpPr>
                <p:nvPr/>
              </p:nvSpPr>
              <p:spPr bwMode="auto">
                <a:xfrm>
                  <a:off x="2385" y="3181"/>
                  <a:ext cx="16" cy="16"/>
                </a:xfrm>
                <a:custGeom>
                  <a:avLst/>
                  <a:gdLst>
                    <a:gd name="T0" fmla="*/ 12 w 17"/>
                    <a:gd name="T1" fmla="*/ 8 h 17"/>
                    <a:gd name="T2" fmla="*/ 13 w 17"/>
                    <a:gd name="T3" fmla="*/ 7 h 17"/>
                    <a:gd name="T4" fmla="*/ 15 w 17"/>
                    <a:gd name="T5" fmla="*/ 4 h 17"/>
                    <a:gd name="T6" fmla="*/ 13 w 17"/>
                    <a:gd name="T7" fmla="*/ 1 h 17"/>
                    <a:gd name="T8" fmla="*/ 12 w 17"/>
                    <a:gd name="T9" fmla="*/ 1 h 17"/>
                    <a:gd name="T10" fmla="*/ 9 w 17"/>
                    <a:gd name="T11" fmla="*/ 0 h 17"/>
                    <a:gd name="T12" fmla="*/ 8 w 17"/>
                    <a:gd name="T13" fmla="*/ 1 h 17"/>
                    <a:gd name="T14" fmla="*/ 5 w 17"/>
                    <a:gd name="T15" fmla="*/ 2 h 17"/>
                    <a:gd name="T16" fmla="*/ 2 w 17"/>
                    <a:gd name="T17" fmla="*/ 4 h 17"/>
                    <a:gd name="T18" fmla="*/ 1 w 17"/>
                    <a:gd name="T19" fmla="*/ 8 h 17"/>
                    <a:gd name="T20" fmla="*/ 0 w 17"/>
                    <a:gd name="T21" fmla="*/ 11 h 17"/>
                    <a:gd name="T22" fmla="*/ 1 w 17"/>
                    <a:gd name="T23" fmla="*/ 12 h 17"/>
                    <a:gd name="T24" fmla="*/ 1 w 17"/>
                    <a:gd name="T25" fmla="*/ 13 h 17"/>
                    <a:gd name="T26" fmla="*/ 2 w 17"/>
                    <a:gd name="T27" fmla="*/ 15 h 17"/>
                    <a:gd name="T28" fmla="*/ 4 w 17"/>
                    <a:gd name="T29" fmla="*/ 15 h 17"/>
                    <a:gd name="T30" fmla="*/ 8 w 17"/>
                    <a:gd name="T31" fmla="*/ 13 h 17"/>
                    <a:gd name="T32" fmla="*/ 9 w 17"/>
                    <a:gd name="T33" fmla="*/ 11 h 17"/>
                    <a:gd name="T34" fmla="*/ 12 w 17"/>
                    <a:gd name="T35" fmla="*/ 8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3" y="9"/>
                      </a:moveTo>
                      <a:lnTo>
                        <a:pt x="14" y="7"/>
                      </a:lnTo>
                      <a:lnTo>
                        <a:pt x="16" y="4"/>
                      </a:lnTo>
                      <a:lnTo>
                        <a:pt x="14" y="1"/>
                      </a:lnTo>
                      <a:lnTo>
                        <a:pt x="13" y="1"/>
                      </a:lnTo>
                      <a:lnTo>
                        <a:pt x="10" y="0"/>
                      </a:lnTo>
                      <a:lnTo>
                        <a:pt x="8" y="1"/>
                      </a:lnTo>
                      <a:lnTo>
                        <a:pt x="5" y="2"/>
                      </a:lnTo>
                      <a:lnTo>
                        <a:pt x="2" y="4"/>
                      </a:lnTo>
                      <a:lnTo>
                        <a:pt x="1" y="8"/>
                      </a:lnTo>
                      <a:lnTo>
                        <a:pt x="0" y="12"/>
                      </a:lnTo>
                      <a:lnTo>
                        <a:pt x="1" y="13"/>
                      </a:lnTo>
                      <a:lnTo>
                        <a:pt x="1" y="14"/>
                      </a:lnTo>
                      <a:lnTo>
                        <a:pt x="2" y="16"/>
                      </a:lnTo>
                      <a:lnTo>
                        <a:pt x="4" y="16"/>
                      </a:lnTo>
                      <a:lnTo>
                        <a:pt x="8" y="14"/>
                      </a:lnTo>
                      <a:lnTo>
                        <a:pt x="10" y="12"/>
                      </a:lnTo>
                      <a:lnTo>
                        <a:pt x="13"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3" name="Freeform 369">
                  <a:extLst>
                    <a:ext uri="{FF2B5EF4-FFF2-40B4-BE49-F238E27FC236}">
                      <a16:creationId xmlns:a16="http://schemas.microsoft.com/office/drawing/2014/main" id="{38837854-AA01-04BB-CBF9-BC6F62930CB8}"/>
                    </a:ext>
                  </a:extLst>
                </p:cNvPr>
                <p:cNvSpPr>
                  <a:spLocks/>
                </p:cNvSpPr>
                <p:nvPr/>
              </p:nvSpPr>
              <p:spPr bwMode="auto">
                <a:xfrm>
                  <a:off x="2283" y="3198"/>
                  <a:ext cx="21" cy="40"/>
                </a:xfrm>
                <a:custGeom>
                  <a:avLst/>
                  <a:gdLst>
                    <a:gd name="T0" fmla="*/ 0 w 23"/>
                    <a:gd name="T1" fmla="*/ 27 h 42"/>
                    <a:gd name="T2" fmla="*/ 20 w 23"/>
                    <a:gd name="T3" fmla="*/ 39 h 42"/>
                    <a:gd name="T4" fmla="*/ 20 w 23"/>
                    <a:gd name="T5" fmla="*/ 12 h 42"/>
                    <a:gd name="T6" fmla="*/ 0 w 23"/>
                    <a:gd name="T7" fmla="*/ 0 h 42"/>
                    <a:gd name="T8" fmla="*/ 0 w 23"/>
                    <a:gd name="T9" fmla="*/ 27 h 42"/>
                    <a:gd name="T10" fmla="*/ 0 60000 65536"/>
                    <a:gd name="T11" fmla="*/ 0 60000 65536"/>
                    <a:gd name="T12" fmla="*/ 0 60000 65536"/>
                    <a:gd name="T13" fmla="*/ 0 60000 65536"/>
                    <a:gd name="T14" fmla="*/ 0 60000 65536"/>
                    <a:gd name="T15" fmla="*/ 0 w 23"/>
                    <a:gd name="T16" fmla="*/ 0 h 42"/>
                    <a:gd name="T17" fmla="*/ 23 w 23"/>
                    <a:gd name="T18" fmla="*/ 42 h 42"/>
                  </a:gdLst>
                  <a:ahLst/>
                  <a:cxnLst>
                    <a:cxn ang="T10">
                      <a:pos x="T0" y="T1"/>
                    </a:cxn>
                    <a:cxn ang="T11">
                      <a:pos x="T2" y="T3"/>
                    </a:cxn>
                    <a:cxn ang="T12">
                      <a:pos x="T4" y="T5"/>
                    </a:cxn>
                    <a:cxn ang="T13">
                      <a:pos x="T6" y="T7"/>
                    </a:cxn>
                    <a:cxn ang="T14">
                      <a:pos x="T8" y="T9"/>
                    </a:cxn>
                  </a:cxnLst>
                  <a:rect l="T15" t="T16" r="T17" b="T18"/>
                  <a:pathLst>
                    <a:path w="23" h="42">
                      <a:moveTo>
                        <a:pt x="0" y="28"/>
                      </a:moveTo>
                      <a:lnTo>
                        <a:pt x="22" y="41"/>
                      </a:lnTo>
                      <a:lnTo>
                        <a:pt x="22" y="13"/>
                      </a:lnTo>
                      <a:lnTo>
                        <a:pt x="0" y="0"/>
                      </a:lnTo>
                      <a:lnTo>
                        <a:pt x="0" y="28"/>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4" name="Freeform 370">
                  <a:extLst>
                    <a:ext uri="{FF2B5EF4-FFF2-40B4-BE49-F238E27FC236}">
                      <a16:creationId xmlns:a16="http://schemas.microsoft.com/office/drawing/2014/main" id="{2CAFE0D4-84F2-CE0A-5D31-7F9A1527AF3C}"/>
                    </a:ext>
                  </a:extLst>
                </p:cNvPr>
                <p:cNvSpPr>
                  <a:spLocks/>
                </p:cNvSpPr>
                <p:nvPr/>
              </p:nvSpPr>
              <p:spPr bwMode="auto">
                <a:xfrm>
                  <a:off x="2278" y="3207"/>
                  <a:ext cx="25" cy="16"/>
                </a:xfrm>
                <a:custGeom>
                  <a:avLst/>
                  <a:gdLst>
                    <a:gd name="T0" fmla="*/ 7 w 28"/>
                    <a:gd name="T1" fmla="*/ 0 h 17"/>
                    <a:gd name="T2" fmla="*/ 0 w 28"/>
                    <a:gd name="T3" fmla="*/ 5 h 17"/>
                    <a:gd name="T4" fmla="*/ 4 w 28"/>
                    <a:gd name="T5" fmla="*/ 12 h 17"/>
                    <a:gd name="T6" fmla="*/ 15 w 28"/>
                    <a:gd name="T7" fmla="*/ 15 h 17"/>
                    <a:gd name="T8" fmla="*/ 24 w 28"/>
                    <a:gd name="T9" fmla="*/ 9 h 17"/>
                    <a:gd name="T10" fmla="*/ 7 w 28"/>
                    <a:gd name="T11" fmla="*/ 0 h 17"/>
                    <a:gd name="T12" fmla="*/ 0 60000 65536"/>
                    <a:gd name="T13" fmla="*/ 0 60000 65536"/>
                    <a:gd name="T14" fmla="*/ 0 60000 65536"/>
                    <a:gd name="T15" fmla="*/ 0 60000 65536"/>
                    <a:gd name="T16" fmla="*/ 0 60000 65536"/>
                    <a:gd name="T17" fmla="*/ 0 60000 65536"/>
                    <a:gd name="T18" fmla="*/ 0 w 28"/>
                    <a:gd name="T19" fmla="*/ 0 h 17"/>
                    <a:gd name="T20" fmla="*/ 28 w 28"/>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8" h="17">
                      <a:moveTo>
                        <a:pt x="8" y="0"/>
                      </a:moveTo>
                      <a:lnTo>
                        <a:pt x="0" y="5"/>
                      </a:lnTo>
                      <a:lnTo>
                        <a:pt x="4" y="13"/>
                      </a:lnTo>
                      <a:lnTo>
                        <a:pt x="17" y="16"/>
                      </a:lnTo>
                      <a:lnTo>
                        <a:pt x="27" y="10"/>
                      </a:lnTo>
                      <a:lnTo>
                        <a:pt x="8"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5" name="Freeform 371">
                  <a:extLst>
                    <a:ext uri="{FF2B5EF4-FFF2-40B4-BE49-F238E27FC236}">
                      <a16:creationId xmlns:a16="http://schemas.microsoft.com/office/drawing/2014/main" id="{E4B2A881-6836-71B0-8268-32E603FA0188}"/>
                    </a:ext>
                  </a:extLst>
                </p:cNvPr>
                <p:cNvSpPr>
                  <a:spLocks/>
                </p:cNvSpPr>
                <p:nvPr/>
              </p:nvSpPr>
              <p:spPr bwMode="auto">
                <a:xfrm>
                  <a:off x="2291" y="3217"/>
                  <a:ext cx="15" cy="27"/>
                </a:xfrm>
                <a:custGeom>
                  <a:avLst/>
                  <a:gdLst>
                    <a:gd name="T0" fmla="*/ 14 w 17"/>
                    <a:gd name="T1" fmla="*/ 18 h 28"/>
                    <a:gd name="T2" fmla="*/ 0 w 17"/>
                    <a:gd name="T3" fmla="*/ 26 h 28"/>
                    <a:gd name="T4" fmla="*/ 0 w 17"/>
                    <a:gd name="T5" fmla="*/ 12 h 28"/>
                    <a:gd name="T6" fmla="*/ 4 w 17"/>
                    <a:gd name="T7" fmla="*/ 4 h 28"/>
                    <a:gd name="T8" fmla="*/ 14 w 17"/>
                    <a:gd name="T9" fmla="*/ 0 h 28"/>
                    <a:gd name="T10" fmla="*/ 14 w 17"/>
                    <a:gd name="T11" fmla="*/ 18 h 28"/>
                    <a:gd name="T12" fmla="*/ 0 60000 65536"/>
                    <a:gd name="T13" fmla="*/ 0 60000 65536"/>
                    <a:gd name="T14" fmla="*/ 0 60000 65536"/>
                    <a:gd name="T15" fmla="*/ 0 60000 65536"/>
                    <a:gd name="T16" fmla="*/ 0 60000 65536"/>
                    <a:gd name="T17" fmla="*/ 0 60000 65536"/>
                    <a:gd name="T18" fmla="*/ 0 w 17"/>
                    <a:gd name="T19" fmla="*/ 0 h 28"/>
                    <a:gd name="T20" fmla="*/ 17 w 17"/>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17" h="28">
                      <a:moveTo>
                        <a:pt x="16" y="19"/>
                      </a:moveTo>
                      <a:lnTo>
                        <a:pt x="0" y="27"/>
                      </a:lnTo>
                      <a:lnTo>
                        <a:pt x="0" y="12"/>
                      </a:lnTo>
                      <a:lnTo>
                        <a:pt x="4" y="4"/>
                      </a:lnTo>
                      <a:lnTo>
                        <a:pt x="16" y="0"/>
                      </a:lnTo>
                      <a:lnTo>
                        <a:pt x="16" y="19"/>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6" name="Freeform 372">
                  <a:extLst>
                    <a:ext uri="{FF2B5EF4-FFF2-40B4-BE49-F238E27FC236}">
                      <a16:creationId xmlns:a16="http://schemas.microsoft.com/office/drawing/2014/main" id="{1BF40996-87CE-FD47-03B2-81A063A71290}"/>
                    </a:ext>
                  </a:extLst>
                </p:cNvPr>
                <p:cNvSpPr>
                  <a:spLocks/>
                </p:cNvSpPr>
                <p:nvPr/>
              </p:nvSpPr>
              <p:spPr bwMode="auto">
                <a:xfrm>
                  <a:off x="2271" y="3228"/>
                  <a:ext cx="21" cy="22"/>
                </a:xfrm>
                <a:custGeom>
                  <a:avLst/>
                  <a:gdLst>
                    <a:gd name="T0" fmla="*/ 20 w 22"/>
                    <a:gd name="T1" fmla="*/ 14 h 23"/>
                    <a:gd name="T2" fmla="*/ 18 w 22"/>
                    <a:gd name="T3" fmla="*/ 11 h 23"/>
                    <a:gd name="T4" fmla="*/ 9 w 22"/>
                    <a:gd name="T5" fmla="*/ 12 h 23"/>
                    <a:gd name="T6" fmla="*/ 2 w 22"/>
                    <a:gd name="T7" fmla="*/ 21 h 23"/>
                    <a:gd name="T8" fmla="*/ 0 w 22"/>
                    <a:gd name="T9" fmla="*/ 20 h 23"/>
                    <a:gd name="T10" fmla="*/ 3 w 22"/>
                    <a:gd name="T11" fmla="*/ 9 h 23"/>
                    <a:gd name="T12" fmla="*/ 20 w 22"/>
                    <a:gd name="T13" fmla="*/ 0 h 23"/>
                    <a:gd name="T14" fmla="*/ 20 w 22"/>
                    <a:gd name="T15" fmla="*/ 14 h 23"/>
                    <a:gd name="T16" fmla="*/ 0 60000 65536"/>
                    <a:gd name="T17" fmla="*/ 0 60000 65536"/>
                    <a:gd name="T18" fmla="*/ 0 60000 65536"/>
                    <a:gd name="T19" fmla="*/ 0 60000 65536"/>
                    <a:gd name="T20" fmla="*/ 0 60000 65536"/>
                    <a:gd name="T21" fmla="*/ 0 60000 65536"/>
                    <a:gd name="T22" fmla="*/ 0 60000 65536"/>
                    <a:gd name="T23" fmla="*/ 0 60000 65536"/>
                    <a:gd name="T24" fmla="*/ 0 w 22"/>
                    <a:gd name="T25" fmla="*/ 0 h 23"/>
                    <a:gd name="T26" fmla="*/ 22 w 22"/>
                    <a:gd name="T27" fmla="*/ 23 h 2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 h="23">
                      <a:moveTo>
                        <a:pt x="21" y="15"/>
                      </a:moveTo>
                      <a:lnTo>
                        <a:pt x="19" y="11"/>
                      </a:lnTo>
                      <a:lnTo>
                        <a:pt x="9" y="13"/>
                      </a:lnTo>
                      <a:lnTo>
                        <a:pt x="2" y="22"/>
                      </a:lnTo>
                      <a:lnTo>
                        <a:pt x="0" y="21"/>
                      </a:lnTo>
                      <a:lnTo>
                        <a:pt x="3" y="9"/>
                      </a:lnTo>
                      <a:lnTo>
                        <a:pt x="21" y="0"/>
                      </a:lnTo>
                      <a:lnTo>
                        <a:pt x="21" y="15"/>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7" name="Freeform 373">
                  <a:extLst>
                    <a:ext uri="{FF2B5EF4-FFF2-40B4-BE49-F238E27FC236}">
                      <a16:creationId xmlns:a16="http://schemas.microsoft.com/office/drawing/2014/main" id="{B7912F08-CDCB-6B5A-4B8C-0B5DDA142E7A}"/>
                    </a:ext>
                  </a:extLst>
                </p:cNvPr>
                <p:cNvSpPr>
                  <a:spLocks/>
                </p:cNvSpPr>
                <p:nvPr/>
              </p:nvSpPr>
              <p:spPr bwMode="auto">
                <a:xfrm>
                  <a:off x="2262" y="3232"/>
                  <a:ext cx="16" cy="18"/>
                </a:xfrm>
                <a:custGeom>
                  <a:avLst/>
                  <a:gdLst>
                    <a:gd name="T0" fmla="*/ 0 w 17"/>
                    <a:gd name="T1" fmla="*/ 11 h 19"/>
                    <a:gd name="T2" fmla="*/ 11 w 17"/>
                    <a:gd name="T3" fmla="*/ 17 h 19"/>
                    <a:gd name="T4" fmla="*/ 15 w 17"/>
                    <a:gd name="T5" fmla="*/ 6 h 19"/>
                    <a:gd name="T6" fmla="*/ 6 w 17"/>
                    <a:gd name="T7" fmla="*/ 3 h 19"/>
                    <a:gd name="T8" fmla="*/ 0 w 17"/>
                    <a:gd name="T9" fmla="*/ 0 h 19"/>
                    <a:gd name="T10" fmla="*/ 0 w 17"/>
                    <a:gd name="T11" fmla="*/ 11 h 19"/>
                    <a:gd name="T12" fmla="*/ 0 60000 65536"/>
                    <a:gd name="T13" fmla="*/ 0 60000 65536"/>
                    <a:gd name="T14" fmla="*/ 0 60000 65536"/>
                    <a:gd name="T15" fmla="*/ 0 60000 65536"/>
                    <a:gd name="T16" fmla="*/ 0 60000 65536"/>
                    <a:gd name="T17" fmla="*/ 0 60000 65536"/>
                    <a:gd name="T18" fmla="*/ 0 w 17"/>
                    <a:gd name="T19" fmla="*/ 0 h 19"/>
                    <a:gd name="T20" fmla="*/ 17 w 17"/>
                    <a:gd name="T21" fmla="*/ 19 h 19"/>
                  </a:gdLst>
                  <a:ahLst/>
                  <a:cxnLst>
                    <a:cxn ang="T12">
                      <a:pos x="T0" y="T1"/>
                    </a:cxn>
                    <a:cxn ang="T13">
                      <a:pos x="T2" y="T3"/>
                    </a:cxn>
                    <a:cxn ang="T14">
                      <a:pos x="T4" y="T5"/>
                    </a:cxn>
                    <a:cxn ang="T15">
                      <a:pos x="T6" y="T7"/>
                    </a:cxn>
                    <a:cxn ang="T16">
                      <a:pos x="T8" y="T9"/>
                    </a:cxn>
                    <a:cxn ang="T17">
                      <a:pos x="T10" y="T11"/>
                    </a:cxn>
                  </a:cxnLst>
                  <a:rect l="T18" t="T19" r="T20" b="T21"/>
                  <a:pathLst>
                    <a:path w="17" h="19">
                      <a:moveTo>
                        <a:pt x="0" y="12"/>
                      </a:moveTo>
                      <a:lnTo>
                        <a:pt x="12" y="18"/>
                      </a:lnTo>
                      <a:lnTo>
                        <a:pt x="16" y="6"/>
                      </a:lnTo>
                      <a:lnTo>
                        <a:pt x="6" y="3"/>
                      </a:lnTo>
                      <a:lnTo>
                        <a:pt x="0" y="0"/>
                      </a:lnTo>
                      <a:lnTo>
                        <a:pt x="0" y="12"/>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8" name="Freeform 374">
                  <a:extLst>
                    <a:ext uri="{FF2B5EF4-FFF2-40B4-BE49-F238E27FC236}">
                      <a16:creationId xmlns:a16="http://schemas.microsoft.com/office/drawing/2014/main" id="{416B9884-F862-7225-B87C-2FE3513E1292}"/>
                    </a:ext>
                  </a:extLst>
                </p:cNvPr>
                <p:cNvSpPr>
                  <a:spLocks/>
                </p:cNvSpPr>
                <p:nvPr/>
              </p:nvSpPr>
              <p:spPr bwMode="auto">
                <a:xfrm>
                  <a:off x="2292" y="3218"/>
                  <a:ext cx="16" cy="17"/>
                </a:xfrm>
                <a:custGeom>
                  <a:avLst/>
                  <a:gdLst>
                    <a:gd name="T0" fmla="*/ 15 w 17"/>
                    <a:gd name="T1" fmla="*/ 9 h 17"/>
                    <a:gd name="T2" fmla="*/ 0 w 17"/>
                    <a:gd name="T3" fmla="*/ 16 h 17"/>
                    <a:gd name="T4" fmla="*/ 4 w 17"/>
                    <a:gd name="T5" fmla="*/ 4 h 17"/>
                    <a:gd name="T6" fmla="*/ 15 w 17"/>
                    <a:gd name="T7" fmla="*/ 0 h 17"/>
                    <a:gd name="T8" fmla="*/ 15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16" y="9"/>
                      </a:moveTo>
                      <a:lnTo>
                        <a:pt x="0" y="16"/>
                      </a:lnTo>
                      <a:lnTo>
                        <a:pt x="4" y="4"/>
                      </a:lnTo>
                      <a:lnTo>
                        <a:pt x="16" y="0"/>
                      </a:lnTo>
                      <a:lnTo>
                        <a:pt x="16" y="9"/>
                      </a:lnTo>
                    </a:path>
                  </a:pathLst>
                </a:custGeom>
                <a:solidFill>
                  <a:srgbClr val="6E87C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9" name="Freeform 375">
                  <a:extLst>
                    <a:ext uri="{FF2B5EF4-FFF2-40B4-BE49-F238E27FC236}">
                      <a16:creationId xmlns:a16="http://schemas.microsoft.com/office/drawing/2014/main" id="{A278CD14-EA45-0430-775D-476D73C84681}"/>
                    </a:ext>
                  </a:extLst>
                </p:cNvPr>
                <p:cNvSpPr>
                  <a:spLocks/>
                </p:cNvSpPr>
                <p:nvPr/>
              </p:nvSpPr>
              <p:spPr bwMode="auto">
                <a:xfrm>
                  <a:off x="2260" y="3222"/>
                  <a:ext cx="32" cy="17"/>
                </a:xfrm>
                <a:custGeom>
                  <a:avLst/>
                  <a:gdLst>
                    <a:gd name="T0" fmla="*/ 0 w 34"/>
                    <a:gd name="T1" fmla="*/ 12 h 18"/>
                    <a:gd name="T2" fmla="*/ 10 w 34"/>
                    <a:gd name="T3" fmla="*/ 16 h 18"/>
                    <a:gd name="T4" fmla="*/ 31 w 34"/>
                    <a:gd name="T5" fmla="*/ 3 h 18"/>
                    <a:gd name="T6" fmla="*/ 13 w 34"/>
                    <a:gd name="T7" fmla="*/ 0 h 18"/>
                    <a:gd name="T8" fmla="*/ 0 w 34"/>
                    <a:gd name="T9" fmla="*/ 12 h 18"/>
                    <a:gd name="T10" fmla="*/ 0 60000 65536"/>
                    <a:gd name="T11" fmla="*/ 0 60000 65536"/>
                    <a:gd name="T12" fmla="*/ 0 60000 65536"/>
                    <a:gd name="T13" fmla="*/ 0 60000 65536"/>
                    <a:gd name="T14" fmla="*/ 0 60000 65536"/>
                    <a:gd name="T15" fmla="*/ 0 w 34"/>
                    <a:gd name="T16" fmla="*/ 0 h 18"/>
                    <a:gd name="T17" fmla="*/ 34 w 34"/>
                    <a:gd name="T18" fmla="*/ 18 h 18"/>
                  </a:gdLst>
                  <a:ahLst/>
                  <a:cxnLst>
                    <a:cxn ang="T10">
                      <a:pos x="T0" y="T1"/>
                    </a:cxn>
                    <a:cxn ang="T11">
                      <a:pos x="T2" y="T3"/>
                    </a:cxn>
                    <a:cxn ang="T12">
                      <a:pos x="T4" y="T5"/>
                    </a:cxn>
                    <a:cxn ang="T13">
                      <a:pos x="T6" y="T7"/>
                    </a:cxn>
                    <a:cxn ang="T14">
                      <a:pos x="T8" y="T9"/>
                    </a:cxn>
                  </a:cxnLst>
                  <a:rect l="T15" t="T16" r="T17" b="T18"/>
                  <a:pathLst>
                    <a:path w="34" h="18">
                      <a:moveTo>
                        <a:pt x="0" y="13"/>
                      </a:moveTo>
                      <a:lnTo>
                        <a:pt x="11" y="17"/>
                      </a:lnTo>
                      <a:lnTo>
                        <a:pt x="33" y="3"/>
                      </a:lnTo>
                      <a:lnTo>
                        <a:pt x="14" y="0"/>
                      </a:lnTo>
                      <a:lnTo>
                        <a:pt x="0" y="13"/>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0" name="Freeform 376">
                  <a:extLst>
                    <a:ext uri="{FF2B5EF4-FFF2-40B4-BE49-F238E27FC236}">
                      <a16:creationId xmlns:a16="http://schemas.microsoft.com/office/drawing/2014/main" id="{3C07743E-F28B-BF95-B4D2-C7C24E9269D5}"/>
                    </a:ext>
                  </a:extLst>
                </p:cNvPr>
                <p:cNvSpPr>
                  <a:spLocks/>
                </p:cNvSpPr>
                <p:nvPr/>
              </p:nvSpPr>
              <p:spPr bwMode="auto">
                <a:xfrm>
                  <a:off x="2276" y="3211"/>
                  <a:ext cx="20" cy="20"/>
                </a:xfrm>
                <a:custGeom>
                  <a:avLst/>
                  <a:gdLst>
                    <a:gd name="T0" fmla="*/ 19 w 22"/>
                    <a:gd name="T1" fmla="*/ 10 h 21"/>
                    <a:gd name="T2" fmla="*/ 6 w 22"/>
                    <a:gd name="T3" fmla="*/ 0 h 21"/>
                    <a:gd name="T4" fmla="*/ 0 w 22"/>
                    <a:gd name="T5" fmla="*/ 10 h 21"/>
                    <a:gd name="T6" fmla="*/ 9 w 22"/>
                    <a:gd name="T7" fmla="*/ 19 h 21"/>
                    <a:gd name="T8" fmla="*/ 19 w 22"/>
                    <a:gd name="T9" fmla="*/ 10 h 21"/>
                    <a:gd name="T10" fmla="*/ 0 60000 65536"/>
                    <a:gd name="T11" fmla="*/ 0 60000 65536"/>
                    <a:gd name="T12" fmla="*/ 0 60000 65536"/>
                    <a:gd name="T13" fmla="*/ 0 60000 65536"/>
                    <a:gd name="T14" fmla="*/ 0 60000 65536"/>
                    <a:gd name="T15" fmla="*/ 0 w 22"/>
                    <a:gd name="T16" fmla="*/ 0 h 21"/>
                    <a:gd name="T17" fmla="*/ 22 w 22"/>
                    <a:gd name="T18" fmla="*/ 21 h 21"/>
                  </a:gdLst>
                  <a:ahLst/>
                  <a:cxnLst>
                    <a:cxn ang="T10">
                      <a:pos x="T0" y="T1"/>
                    </a:cxn>
                    <a:cxn ang="T11">
                      <a:pos x="T2" y="T3"/>
                    </a:cxn>
                    <a:cxn ang="T12">
                      <a:pos x="T4" y="T5"/>
                    </a:cxn>
                    <a:cxn ang="T13">
                      <a:pos x="T6" y="T7"/>
                    </a:cxn>
                    <a:cxn ang="T14">
                      <a:pos x="T8" y="T9"/>
                    </a:cxn>
                  </a:cxnLst>
                  <a:rect l="T15" t="T16" r="T17" b="T18"/>
                  <a:pathLst>
                    <a:path w="22" h="21">
                      <a:moveTo>
                        <a:pt x="21" y="10"/>
                      </a:moveTo>
                      <a:lnTo>
                        <a:pt x="7" y="0"/>
                      </a:lnTo>
                      <a:lnTo>
                        <a:pt x="0" y="11"/>
                      </a:lnTo>
                      <a:lnTo>
                        <a:pt x="10" y="20"/>
                      </a:lnTo>
                      <a:lnTo>
                        <a:pt x="21" y="10"/>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1" name="Freeform 377">
                  <a:extLst>
                    <a:ext uri="{FF2B5EF4-FFF2-40B4-BE49-F238E27FC236}">
                      <a16:creationId xmlns:a16="http://schemas.microsoft.com/office/drawing/2014/main" id="{0CA10A79-0B07-1319-D420-C97B4E3644EB}"/>
                    </a:ext>
                  </a:extLst>
                </p:cNvPr>
                <p:cNvSpPr>
                  <a:spLocks/>
                </p:cNvSpPr>
                <p:nvPr/>
              </p:nvSpPr>
              <p:spPr bwMode="auto">
                <a:xfrm>
                  <a:off x="2300" y="3126"/>
                  <a:ext cx="112" cy="67"/>
                </a:xfrm>
                <a:custGeom>
                  <a:avLst/>
                  <a:gdLst>
                    <a:gd name="T0" fmla="*/ 111 w 122"/>
                    <a:gd name="T1" fmla="*/ 12 h 70"/>
                    <a:gd name="T2" fmla="*/ 87 w 122"/>
                    <a:gd name="T3" fmla="*/ 0 h 70"/>
                    <a:gd name="T4" fmla="*/ 0 w 122"/>
                    <a:gd name="T5" fmla="*/ 53 h 70"/>
                    <a:gd name="T6" fmla="*/ 23 w 122"/>
                    <a:gd name="T7" fmla="*/ 66 h 70"/>
                    <a:gd name="T8" fmla="*/ 111 w 122"/>
                    <a:gd name="T9" fmla="*/ 12 h 70"/>
                    <a:gd name="T10" fmla="*/ 0 60000 65536"/>
                    <a:gd name="T11" fmla="*/ 0 60000 65536"/>
                    <a:gd name="T12" fmla="*/ 0 60000 65536"/>
                    <a:gd name="T13" fmla="*/ 0 60000 65536"/>
                    <a:gd name="T14" fmla="*/ 0 60000 65536"/>
                    <a:gd name="T15" fmla="*/ 0 w 122"/>
                    <a:gd name="T16" fmla="*/ 0 h 70"/>
                    <a:gd name="T17" fmla="*/ 122 w 122"/>
                    <a:gd name="T18" fmla="*/ 70 h 70"/>
                  </a:gdLst>
                  <a:ahLst/>
                  <a:cxnLst>
                    <a:cxn ang="T10">
                      <a:pos x="T0" y="T1"/>
                    </a:cxn>
                    <a:cxn ang="T11">
                      <a:pos x="T2" y="T3"/>
                    </a:cxn>
                    <a:cxn ang="T12">
                      <a:pos x="T4" y="T5"/>
                    </a:cxn>
                    <a:cxn ang="T13">
                      <a:pos x="T6" y="T7"/>
                    </a:cxn>
                    <a:cxn ang="T14">
                      <a:pos x="T8" y="T9"/>
                    </a:cxn>
                  </a:cxnLst>
                  <a:rect l="T15" t="T16" r="T17" b="T18"/>
                  <a:pathLst>
                    <a:path w="122" h="70">
                      <a:moveTo>
                        <a:pt x="121" y="13"/>
                      </a:moveTo>
                      <a:lnTo>
                        <a:pt x="95" y="0"/>
                      </a:lnTo>
                      <a:lnTo>
                        <a:pt x="0" y="55"/>
                      </a:lnTo>
                      <a:lnTo>
                        <a:pt x="25" y="69"/>
                      </a:lnTo>
                      <a:lnTo>
                        <a:pt x="121" y="13"/>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2" name="Freeform 378">
                  <a:extLst>
                    <a:ext uri="{FF2B5EF4-FFF2-40B4-BE49-F238E27FC236}">
                      <a16:creationId xmlns:a16="http://schemas.microsoft.com/office/drawing/2014/main" id="{0F7D4AFC-E165-4102-B3D8-319033961EAD}"/>
                    </a:ext>
                  </a:extLst>
                </p:cNvPr>
                <p:cNvSpPr>
                  <a:spLocks/>
                </p:cNvSpPr>
                <p:nvPr/>
              </p:nvSpPr>
              <p:spPr bwMode="auto">
                <a:xfrm>
                  <a:off x="2323" y="3139"/>
                  <a:ext cx="89" cy="80"/>
                </a:xfrm>
                <a:custGeom>
                  <a:avLst/>
                  <a:gdLst>
                    <a:gd name="T0" fmla="*/ 88 w 97"/>
                    <a:gd name="T1" fmla="*/ 0 h 84"/>
                    <a:gd name="T2" fmla="*/ 0 w 97"/>
                    <a:gd name="T3" fmla="*/ 51 h 84"/>
                    <a:gd name="T4" fmla="*/ 0 w 97"/>
                    <a:gd name="T5" fmla="*/ 79 h 84"/>
                    <a:gd name="T6" fmla="*/ 88 w 97"/>
                    <a:gd name="T7" fmla="*/ 27 h 84"/>
                    <a:gd name="T8" fmla="*/ 88 w 97"/>
                    <a:gd name="T9" fmla="*/ 0 h 84"/>
                    <a:gd name="T10" fmla="*/ 0 60000 65536"/>
                    <a:gd name="T11" fmla="*/ 0 60000 65536"/>
                    <a:gd name="T12" fmla="*/ 0 60000 65536"/>
                    <a:gd name="T13" fmla="*/ 0 60000 65536"/>
                    <a:gd name="T14" fmla="*/ 0 60000 65536"/>
                    <a:gd name="T15" fmla="*/ 0 w 97"/>
                    <a:gd name="T16" fmla="*/ 0 h 84"/>
                    <a:gd name="T17" fmla="*/ 97 w 97"/>
                    <a:gd name="T18" fmla="*/ 84 h 84"/>
                  </a:gdLst>
                  <a:ahLst/>
                  <a:cxnLst>
                    <a:cxn ang="T10">
                      <a:pos x="T0" y="T1"/>
                    </a:cxn>
                    <a:cxn ang="T11">
                      <a:pos x="T2" y="T3"/>
                    </a:cxn>
                    <a:cxn ang="T12">
                      <a:pos x="T4" y="T5"/>
                    </a:cxn>
                    <a:cxn ang="T13">
                      <a:pos x="T6" y="T7"/>
                    </a:cxn>
                    <a:cxn ang="T14">
                      <a:pos x="T8" y="T9"/>
                    </a:cxn>
                  </a:cxnLst>
                  <a:rect l="T15" t="T16" r="T17" b="T18"/>
                  <a:pathLst>
                    <a:path w="97" h="84">
                      <a:moveTo>
                        <a:pt x="96" y="0"/>
                      </a:moveTo>
                      <a:lnTo>
                        <a:pt x="0" y="54"/>
                      </a:lnTo>
                      <a:lnTo>
                        <a:pt x="0" y="83"/>
                      </a:lnTo>
                      <a:lnTo>
                        <a:pt x="96" y="28"/>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3" name="Freeform 379">
                  <a:extLst>
                    <a:ext uri="{FF2B5EF4-FFF2-40B4-BE49-F238E27FC236}">
                      <a16:creationId xmlns:a16="http://schemas.microsoft.com/office/drawing/2014/main" id="{E52FB49E-DBCE-8237-6693-8311F1400A3E}"/>
                    </a:ext>
                  </a:extLst>
                </p:cNvPr>
                <p:cNvSpPr>
                  <a:spLocks/>
                </p:cNvSpPr>
                <p:nvPr/>
              </p:nvSpPr>
              <p:spPr bwMode="auto">
                <a:xfrm>
                  <a:off x="2300" y="3178"/>
                  <a:ext cx="24" cy="41"/>
                </a:xfrm>
                <a:custGeom>
                  <a:avLst/>
                  <a:gdLst>
                    <a:gd name="T0" fmla="*/ 23 w 26"/>
                    <a:gd name="T1" fmla="*/ 12 h 43"/>
                    <a:gd name="T2" fmla="*/ 0 w 26"/>
                    <a:gd name="T3" fmla="*/ 0 h 43"/>
                    <a:gd name="T4" fmla="*/ 0 w 26"/>
                    <a:gd name="T5" fmla="*/ 27 h 43"/>
                    <a:gd name="T6" fmla="*/ 23 w 26"/>
                    <a:gd name="T7" fmla="*/ 40 h 43"/>
                    <a:gd name="T8" fmla="*/ 23 w 26"/>
                    <a:gd name="T9" fmla="*/ 12 h 43"/>
                    <a:gd name="T10" fmla="*/ 0 60000 65536"/>
                    <a:gd name="T11" fmla="*/ 0 60000 65536"/>
                    <a:gd name="T12" fmla="*/ 0 60000 65536"/>
                    <a:gd name="T13" fmla="*/ 0 60000 65536"/>
                    <a:gd name="T14" fmla="*/ 0 60000 65536"/>
                    <a:gd name="T15" fmla="*/ 0 w 26"/>
                    <a:gd name="T16" fmla="*/ 0 h 43"/>
                    <a:gd name="T17" fmla="*/ 26 w 26"/>
                    <a:gd name="T18" fmla="*/ 43 h 43"/>
                  </a:gdLst>
                  <a:ahLst/>
                  <a:cxnLst>
                    <a:cxn ang="T10">
                      <a:pos x="T0" y="T1"/>
                    </a:cxn>
                    <a:cxn ang="T11">
                      <a:pos x="T2" y="T3"/>
                    </a:cxn>
                    <a:cxn ang="T12">
                      <a:pos x="T4" y="T5"/>
                    </a:cxn>
                    <a:cxn ang="T13">
                      <a:pos x="T6" y="T7"/>
                    </a:cxn>
                    <a:cxn ang="T14">
                      <a:pos x="T8" y="T9"/>
                    </a:cxn>
                  </a:cxnLst>
                  <a:rect l="T15" t="T16" r="T17" b="T18"/>
                  <a:pathLst>
                    <a:path w="26" h="43">
                      <a:moveTo>
                        <a:pt x="25" y="13"/>
                      </a:moveTo>
                      <a:lnTo>
                        <a:pt x="0" y="0"/>
                      </a:lnTo>
                      <a:lnTo>
                        <a:pt x="0" y="28"/>
                      </a:lnTo>
                      <a:lnTo>
                        <a:pt x="25" y="42"/>
                      </a:lnTo>
                      <a:lnTo>
                        <a:pt x="25"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4" name="Freeform 380">
                  <a:extLst>
                    <a:ext uri="{FF2B5EF4-FFF2-40B4-BE49-F238E27FC236}">
                      <a16:creationId xmlns:a16="http://schemas.microsoft.com/office/drawing/2014/main" id="{03A3DBF0-C8BD-FB1A-0ABE-9583D7687073}"/>
                    </a:ext>
                  </a:extLst>
                </p:cNvPr>
                <p:cNvSpPr>
                  <a:spLocks/>
                </p:cNvSpPr>
                <p:nvPr/>
              </p:nvSpPr>
              <p:spPr bwMode="auto">
                <a:xfrm>
                  <a:off x="2283" y="3194"/>
                  <a:ext cx="32" cy="20"/>
                </a:xfrm>
                <a:custGeom>
                  <a:avLst/>
                  <a:gdLst>
                    <a:gd name="T0" fmla="*/ 10 w 35"/>
                    <a:gd name="T1" fmla="*/ 0 h 21"/>
                    <a:gd name="T2" fmla="*/ 0 w 35"/>
                    <a:gd name="T3" fmla="*/ 6 h 21"/>
                    <a:gd name="T4" fmla="*/ 19 w 35"/>
                    <a:gd name="T5" fmla="*/ 19 h 21"/>
                    <a:gd name="T6" fmla="*/ 31 w 35"/>
                    <a:gd name="T7" fmla="*/ 12 h 21"/>
                    <a:gd name="T8" fmla="*/ 10 w 35"/>
                    <a:gd name="T9" fmla="*/ 0 h 21"/>
                    <a:gd name="T10" fmla="*/ 0 60000 65536"/>
                    <a:gd name="T11" fmla="*/ 0 60000 65536"/>
                    <a:gd name="T12" fmla="*/ 0 60000 65536"/>
                    <a:gd name="T13" fmla="*/ 0 60000 65536"/>
                    <a:gd name="T14" fmla="*/ 0 60000 65536"/>
                    <a:gd name="T15" fmla="*/ 0 w 35"/>
                    <a:gd name="T16" fmla="*/ 0 h 21"/>
                    <a:gd name="T17" fmla="*/ 35 w 35"/>
                    <a:gd name="T18" fmla="*/ 21 h 21"/>
                  </a:gdLst>
                  <a:ahLst/>
                  <a:cxnLst>
                    <a:cxn ang="T10">
                      <a:pos x="T0" y="T1"/>
                    </a:cxn>
                    <a:cxn ang="T11">
                      <a:pos x="T2" y="T3"/>
                    </a:cxn>
                    <a:cxn ang="T12">
                      <a:pos x="T4" y="T5"/>
                    </a:cxn>
                    <a:cxn ang="T13">
                      <a:pos x="T6" y="T7"/>
                    </a:cxn>
                    <a:cxn ang="T14">
                      <a:pos x="T8" y="T9"/>
                    </a:cxn>
                  </a:cxnLst>
                  <a:rect l="T15" t="T16" r="T17" b="T18"/>
                  <a:pathLst>
                    <a:path w="35" h="21">
                      <a:moveTo>
                        <a:pt x="11" y="0"/>
                      </a:moveTo>
                      <a:lnTo>
                        <a:pt x="0" y="6"/>
                      </a:lnTo>
                      <a:lnTo>
                        <a:pt x="21" y="20"/>
                      </a:lnTo>
                      <a:lnTo>
                        <a:pt x="34" y="13"/>
                      </a:lnTo>
                      <a:lnTo>
                        <a:pt x="11"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5" name="Freeform 381">
                  <a:extLst>
                    <a:ext uri="{FF2B5EF4-FFF2-40B4-BE49-F238E27FC236}">
                      <a16:creationId xmlns:a16="http://schemas.microsoft.com/office/drawing/2014/main" id="{88766019-35EB-421C-C0DF-38EFDCF6AB73}"/>
                    </a:ext>
                  </a:extLst>
                </p:cNvPr>
                <p:cNvSpPr>
                  <a:spLocks/>
                </p:cNvSpPr>
                <p:nvPr/>
              </p:nvSpPr>
              <p:spPr bwMode="auto">
                <a:xfrm>
                  <a:off x="2303" y="3206"/>
                  <a:ext cx="16" cy="32"/>
                </a:xfrm>
                <a:custGeom>
                  <a:avLst/>
                  <a:gdLst>
                    <a:gd name="T0" fmla="*/ 15 w 17"/>
                    <a:gd name="T1" fmla="*/ 24 h 34"/>
                    <a:gd name="T2" fmla="*/ 0 w 17"/>
                    <a:gd name="T3" fmla="*/ 31 h 34"/>
                    <a:gd name="T4" fmla="*/ 0 w 17"/>
                    <a:gd name="T5" fmla="*/ 6 h 34"/>
                    <a:gd name="T6" fmla="*/ 15 w 17"/>
                    <a:gd name="T7" fmla="*/ 0 h 34"/>
                    <a:gd name="T8" fmla="*/ 15 w 17"/>
                    <a:gd name="T9" fmla="*/ 24 h 34"/>
                    <a:gd name="T10" fmla="*/ 0 60000 65536"/>
                    <a:gd name="T11" fmla="*/ 0 60000 65536"/>
                    <a:gd name="T12" fmla="*/ 0 60000 65536"/>
                    <a:gd name="T13" fmla="*/ 0 60000 65536"/>
                    <a:gd name="T14" fmla="*/ 0 60000 65536"/>
                    <a:gd name="T15" fmla="*/ 0 w 17"/>
                    <a:gd name="T16" fmla="*/ 0 h 34"/>
                    <a:gd name="T17" fmla="*/ 17 w 17"/>
                    <a:gd name="T18" fmla="*/ 34 h 34"/>
                  </a:gdLst>
                  <a:ahLst/>
                  <a:cxnLst>
                    <a:cxn ang="T10">
                      <a:pos x="T0" y="T1"/>
                    </a:cxn>
                    <a:cxn ang="T11">
                      <a:pos x="T2" y="T3"/>
                    </a:cxn>
                    <a:cxn ang="T12">
                      <a:pos x="T4" y="T5"/>
                    </a:cxn>
                    <a:cxn ang="T13">
                      <a:pos x="T6" y="T7"/>
                    </a:cxn>
                    <a:cxn ang="T14">
                      <a:pos x="T8" y="T9"/>
                    </a:cxn>
                  </a:cxnLst>
                  <a:rect l="T15" t="T16" r="T17" b="T18"/>
                  <a:pathLst>
                    <a:path w="17" h="34">
                      <a:moveTo>
                        <a:pt x="16" y="25"/>
                      </a:moveTo>
                      <a:lnTo>
                        <a:pt x="0" y="33"/>
                      </a:lnTo>
                      <a:lnTo>
                        <a:pt x="0" y="6"/>
                      </a:lnTo>
                      <a:lnTo>
                        <a:pt x="16" y="0"/>
                      </a:lnTo>
                      <a:lnTo>
                        <a:pt x="16" y="25"/>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6" name="Freeform 382">
                  <a:extLst>
                    <a:ext uri="{FF2B5EF4-FFF2-40B4-BE49-F238E27FC236}">
                      <a16:creationId xmlns:a16="http://schemas.microsoft.com/office/drawing/2014/main" id="{C2304E16-0BC6-DCEB-CBE6-23FDDF89A282}"/>
                    </a:ext>
                  </a:extLst>
                </p:cNvPr>
                <p:cNvSpPr>
                  <a:spLocks/>
                </p:cNvSpPr>
                <p:nvPr/>
              </p:nvSpPr>
              <p:spPr bwMode="auto">
                <a:xfrm>
                  <a:off x="2373" y="3169"/>
                  <a:ext cx="113" cy="68"/>
                </a:xfrm>
                <a:custGeom>
                  <a:avLst/>
                  <a:gdLst>
                    <a:gd name="T0" fmla="*/ 112 w 123"/>
                    <a:gd name="T1" fmla="*/ 13 h 72"/>
                    <a:gd name="T2" fmla="*/ 89 w 123"/>
                    <a:gd name="T3" fmla="*/ 0 h 72"/>
                    <a:gd name="T4" fmla="*/ 0 w 123"/>
                    <a:gd name="T5" fmla="*/ 53 h 72"/>
                    <a:gd name="T6" fmla="*/ 22 w 123"/>
                    <a:gd name="T7" fmla="*/ 67 h 72"/>
                    <a:gd name="T8" fmla="*/ 112 w 123"/>
                    <a:gd name="T9" fmla="*/ 13 h 72"/>
                    <a:gd name="T10" fmla="*/ 0 60000 65536"/>
                    <a:gd name="T11" fmla="*/ 0 60000 65536"/>
                    <a:gd name="T12" fmla="*/ 0 60000 65536"/>
                    <a:gd name="T13" fmla="*/ 0 60000 65536"/>
                    <a:gd name="T14" fmla="*/ 0 60000 65536"/>
                    <a:gd name="T15" fmla="*/ 0 w 123"/>
                    <a:gd name="T16" fmla="*/ 0 h 72"/>
                    <a:gd name="T17" fmla="*/ 123 w 123"/>
                    <a:gd name="T18" fmla="*/ 72 h 72"/>
                  </a:gdLst>
                  <a:ahLst/>
                  <a:cxnLst>
                    <a:cxn ang="T10">
                      <a:pos x="T0" y="T1"/>
                    </a:cxn>
                    <a:cxn ang="T11">
                      <a:pos x="T2" y="T3"/>
                    </a:cxn>
                    <a:cxn ang="T12">
                      <a:pos x="T4" y="T5"/>
                    </a:cxn>
                    <a:cxn ang="T13">
                      <a:pos x="T6" y="T7"/>
                    </a:cxn>
                    <a:cxn ang="T14">
                      <a:pos x="T8" y="T9"/>
                    </a:cxn>
                  </a:cxnLst>
                  <a:rect l="T15" t="T16" r="T17" b="T18"/>
                  <a:pathLst>
                    <a:path w="123" h="72">
                      <a:moveTo>
                        <a:pt x="122" y="14"/>
                      </a:moveTo>
                      <a:lnTo>
                        <a:pt x="97" y="0"/>
                      </a:lnTo>
                      <a:lnTo>
                        <a:pt x="0" y="56"/>
                      </a:lnTo>
                      <a:lnTo>
                        <a:pt x="24" y="71"/>
                      </a:lnTo>
                      <a:lnTo>
                        <a:pt x="122"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7" name="Freeform 383">
                  <a:extLst>
                    <a:ext uri="{FF2B5EF4-FFF2-40B4-BE49-F238E27FC236}">
                      <a16:creationId xmlns:a16="http://schemas.microsoft.com/office/drawing/2014/main" id="{14CE1952-42C6-B002-5942-5262257B7949}"/>
                    </a:ext>
                  </a:extLst>
                </p:cNvPr>
                <p:cNvSpPr>
                  <a:spLocks/>
                </p:cNvSpPr>
                <p:nvPr/>
              </p:nvSpPr>
              <p:spPr bwMode="auto">
                <a:xfrm>
                  <a:off x="2373" y="3222"/>
                  <a:ext cx="24" cy="42"/>
                </a:xfrm>
                <a:custGeom>
                  <a:avLst/>
                  <a:gdLst>
                    <a:gd name="T0" fmla="*/ 23 w 26"/>
                    <a:gd name="T1" fmla="*/ 13 h 44"/>
                    <a:gd name="T2" fmla="*/ 0 w 26"/>
                    <a:gd name="T3" fmla="*/ 0 h 44"/>
                    <a:gd name="T4" fmla="*/ 0 w 26"/>
                    <a:gd name="T5" fmla="*/ 27 h 44"/>
                    <a:gd name="T6" fmla="*/ 23 w 26"/>
                    <a:gd name="T7" fmla="*/ 41 h 44"/>
                    <a:gd name="T8" fmla="*/ 23 w 26"/>
                    <a:gd name="T9" fmla="*/ 13 h 44"/>
                    <a:gd name="T10" fmla="*/ 0 60000 65536"/>
                    <a:gd name="T11" fmla="*/ 0 60000 65536"/>
                    <a:gd name="T12" fmla="*/ 0 60000 65536"/>
                    <a:gd name="T13" fmla="*/ 0 60000 65536"/>
                    <a:gd name="T14" fmla="*/ 0 60000 65536"/>
                    <a:gd name="T15" fmla="*/ 0 w 26"/>
                    <a:gd name="T16" fmla="*/ 0 h 44"/>
                    <a:gd name="T17" fmla="*/ 26 w 26"/>
                    <a:gd name="T18" fmla="*/ 44 h 44"/>
                  </a:gdLst>
                  <a:ahLst/>
                  <a:cxnLst>
                    <a:cxn ang="T10">
                      <a:pos x="T0" y="T1"/>
                    </a:cxn>
                    <a:cxn ang="T11">
                      <a:pos x="T2" y="T3"/>
                    </a:cxn>
                    <a:cxn ang="T12">
                      <a:pos x="T4" y="T5"/>
                    </a:cxn>
                    <a:cxn ang="T13">
                      <a:pos x="T6" y="T7"/>
                    </a:cxn>
                    <a:cxn ang="T14">
                      <a:pos x="T8" y="T9"/>
                    </a:cxn>
                  </a:cxnLst>
                  <a:rect l="T15" t="T16" r="T17" b="T18"/>
                  <a:pathLst>
                    <a:path w="26" h="44">
                      <a:moveTo>
                        <a:pt x="25" y="14"/>
                      </a:moveTo>
                      <a:lnTo>
                        <a:pt x="0" y="0"/>
                      </a:lnTo>
                      <a:lnTo>
                        <a:pt x="0" y="28"/>
                      </a:lnTo>
                      <a:lnTo>
                        <a:pt x="25" y="43"/>
                      </a:lnTo>
                      <a:lnTo>
                        <a:pt x="25"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8" name="Freeform 384">
                  <a:extLst>
                    <a:ext uri="{FF2B5EF4-FFF2-40B4-BE49-F238E27FC236}">
                      <a16:creationId xmlns:a16="http://schemas.microsoft.com/office/drawing/2014/main" id="{93F0573D-E81B-65E6-B04D-8BFA99EF7F06}"/>
                    </a:ext>
                  </a:extLst>
                </p:cNvPr>
                <p:cNvSpPr>
                  <a:spLocks/>
                </p:cNvSpPr>
                <p:nvPr/>
              </p:nvSpPr>
              <p:spPr bwMode="auto">
                <a:xfrm>
                  <a:off x="2396" y="3183"/>
                  <a:ext cx="90" cy="81"/>
                </a:xfrm>
                <a:custGeom>
                  <a:avLst/>
                  <a:gdLst>
                    <a:gd name="T0" fmla="*/ 89 w 98"/>
                    <a:gd name="T1" fmla="*/ 0 h 85"/>
                    <a:gd name="T2" fmla="*/ 0 w 98"/>
                    <a:gd name="T3" fmla="*/ 52 h 85"/>
                    <a:gd name="T4" fmla="*/ 0 w 98"/>
                    <a:gd name="T5" fmla="*/ 80 h 85"/>
                    <a:gd name="T6" fmla="*/ 89 w 98"/>
                    <a:gd name="T7" fmla="*/ 27 h 85"/>
                    <a:gd name="T8" fmla="*/ 89 w 98"/>
                    <a:gd name="T9" fmla="*/ 0 h 85"/>
                    <a:gd name="T10" fmla="*/ 0 60000 65536"/>
                    <a:gd name="T11" fmla="*/ 0 60000 65536"/>
                    <a:gd name="T12" fmla="*/ 0 60000 65536"/>
                    <a:gd name="T13" fmla="*/ 0 60000 65536"/>
                    <a:gd name="T14" fmla="*/ 0 60000 65536"/>
                    <a:gd name="T15" fmla="*/ 0 w 98"/>
                    <a:gd name="T16" fmla="*/ 0 h 85"/>
                    <a:gd name="T17" fmla="*/ 98 w 98"/>
                    <a:gd name="T18" fmla="*/ 85 h 85"/>
                  </a:gdLst>
                  <a:ahLst/>
                  <a:cxnLst>
                    <a:cxn ang="T10">
                      <a:pos x="T0" y="T1"/>
                    </a:cxn>
                    <a:cxn ang="T11">
                      <a:pos x="T2" y="T3"/>
                    </a:cxn>
                    <a:cxn ang="T12">
                      <a:pos x="T4" y="T5"/>
                    </a:cxn>
                    <a:cxn ang="T13">
                      <a:pos x="T6" y="T7"/>
                    </a:cxn>
                    <a:cxn ang="T14">
                      <a:pos x="T8" y="T9"/>
                    </a:cxn>
                  </a:cxnLst>
                  <a:rect l="T15" t="T16" r="T17" b="T18"/>
                  <a:pathLst>
                    <a:path w="98" h="85">
                      <a:moveTo>
                        <a:pt x="97" y="0"/>
                      </a:moveTo>
                      <a:lnTo>
                        <a:pt x="0" y="55"/>
                      </a:lnTo>
                      <a:lnTo>
                        <a:pt x="0" y="84"/>
                      </a:lnTo>
                      <a:lnTo>
                        <a:pt x="97" y="28"/>
                      </a:lnTo>
                      <a:lnTo>
                        <a:pt x="97"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pic>
            <p:nvPicPr>
              <p:cNvPr id="55" name="Picture 385">
                <a:extLst>
                  <a:ext uri="{FF2B5EF4-FFF2-40B4-BE49-F238E27FC236}">
                    <a16:creationId xmlns:a16="http://schemas.microsoft.com/office/drawing/2014/main" id="{6093BF24-278D-B22B-4C25-C5F98D38FE7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710" y="1439"/>
                <a:ext cx="368"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56" name="Picture 386">
                <a:extLst>
                  <a:ext uri="{FF2B5EF4-FFF2-40B4-BE49-F238E27FC236}">
                    <a16:creationId xmlns:a16="http://schemas.microsoft.com/office/drawing/2014/main" id="{CA8C76E9-89C4-21F3-8883-B6CD68DA443D}"/>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322" y="1467"/>
                <a:ext cx="521"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grpSp>
            <p:nvGrpSpPr>
              <p:cNvPr id="57" name="Group 387">
                <a:extLst>
                  <a:ext uri="{FF2B5EF4-FFF2-40B4-BE49-F238E27FC236}">
                    <a16:creationId xmlns:a16="http://schemas.microsoft.com/office/drawing/2014/main" id="{589F04A5-B876-EFD6-9126-F61F46AEF387}"/>
                  </a:ext>
                </a:extLst>
              </p:cNvPr>
              <p:cNvGrpSpPr>
                <a:grpSpLocks/>
              </p:cNvGrpSpPr>
              <p:nvPr/>
            </p:nvGrpSpPr>
            <p:grpSpPr bwMode="auto">
              <a:xfrm>
                <a:off x="1629" y="1411"/>
                <a:ext cx="332" cy="308"/>
                <a:chOff x="1166" y="1703"/>
                <a:chExt cx="401" cy="542"/>
              </a:xfrm>
            </p:grpSpPr>
            <p:sp>
              <p:nvSpPr>
                <p:cNvPr id="60" name="Freeform 388">
                  <a:extLst>
                    <a:ext uri="{FF2B5EF4-FFF2-40B4-BE49-F238E27FC236}">
                      <a16:creationId xmlns:a16="http://schemas.microsoft.com/office/drawing/2014/main" id="{3C56E662-E6FF-0721-9062-A3E41C0CECDB}"/>
                    </a:ext>
                  </a:extLst>
                </p:cNvPr>
                <p:cNvSpPr>
                  <a:spLocks/>
                </p:cNvSpPr>
                <p:nvPr/>
              </p:nvSpPr>
              <p:spPr bwMode="auto">
                <a:xfrm>
                  <a:off x="1385" y="1703"/>
                  <a:ext cx="63" cy="277"/>
                </a:xfrm>
                <a:custGeom>
                  <a:avLst/>
                  <a:gdLst>
                    <a:gd name="T0" fmla="*/ 0 w 63"/>
                    <a:gd name="T1" fmla="*/ 262 h 277"/>
                    <a:gd name="T2" fmla="*/ 15 w 63"/>
                    <a:gd name="T3" fmla="*/ 2 h 277"/>
                    <a:gd name="T4" fmla="*/ 28 w 63"/>
                    <a:gd name="T5" fmla="*/ 0 h 277"/>
                    <a:gd name="T6" fmla="*/ 41 w 63"/>
                    <a:gd name="T7" fmla="*/ 2 h 277"/>
                    <a:gd name="T8" fmla="*/ 62 w 63"/>
                    <a:gd name="T9" fmla="*/ 262 h 277"/>
                    <a:gd name="T10" fmla="*/ 59 w 63"/>
                    <a:gd name="T11" fmla="*/ 264 h 277"/>
                    <a:gd name="T12" fmla="*/ 56 w 63"/>
                    <a:gd name="T13" fmla="*/ 267 h 277"/>
                    <a:gd name="T14" fmla="*/ 52 w 63"/>
                    <a:gd name="T15" fmla="*/ 269 h 277"/>
                    <a:gd name="T16" fmla="*/ 48 w 63"/>
                    <a:gd name="T17" fmla="*/ 271 h 277"/>
                    <a:gd name="T18" fmla="*/ 42 w 63"/>
                    <a:gd name="T19" fmla="*/ 273 h 277"/>
                    <a:gd name="T20" fmla="*/ 36 w 63"/>
                    <a:gd name="T21" fmla="*/ 275 h 277"/>
                    <a:gd name="T22" fmla="*/ 32 w 63"/>
                    <a:gd name="T23" fmla="*/ 276 h 277"/>
                    <a:gd name="T24" fmla="*/ 29 w 63"/>
                    <a:gd name="T25" fmla="*/ 276 h 277"/>
                    <a:gd name="T26" fmla="*/ 25 w 63"/>
                    <a:gd name="T27" fmla="*/ 276 h 277"/>
                    <a:gd name="T28" fmla="*/ 20 w 63"/>
                    <a:gd name="T29" fmla="*/ 275 h 277"/>
                    <a:gd name="T30" fmla="*/ 17 w 63"/>
                    <a:gd name="T31" fmla="*/ 274 h 277"/>
                    <a:gd name="T32" fmla="*/ 14 w 63"/>
                    <a:gd name="T33" fmla="*/ 273 h 277"/>
                    <a:gd name="T34" fmla="*/ 11 w 63"/>
                    <a:gd name="T35" fmla="*/ 273 h 277"/>
                    <a:gd name="T36" fmla="*/ 9 w 63"/>
                    <a:gd name="T37" fmla="*/ 271 h 277"/>
                    <a:gd name="T38" fmla="*/ 5 w 63"/>
                    <a:gd name="T39" fmla="*/ 269 h 277"/>
                    <a:gd name="T40" fmla="*/ 2 w 63"/>
                    <a:gd name="T41" fmla="*/ 267 h 277"/>
                    <a:gd name="T42" fmla="*/ 1 w 63"/>
                    <a:gd name="T43" fmla="*/ 264 h 277"/>
                    <a:gd name="T44" fmla="*/ 0 w 63"/>
                    <a:gd name="T45" fmla="*/ 263 h 277"/>
                    <a:gd name="T46" fmla="*/ 0 w 63"/>
                    <a:gd name="T47" fmla="*/ 262 h 27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3"/>
                    <a:gd name="T73" fmla="*/ 0 h 277"/>
                    <a:gd name="T74" fmla="*/ 63 w 63"/>
                    <a:gd name="T75" fmla="*/ 277 h 27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3" h="277">
                      <a:moveTo>
                        <a:pt x="0" y="262"/>
                      </a:moveTo>
                      <a:lnTo>
                        <a:pt x="15" y="2"/>
                      </a:lnTo>
                      <a:lnTo>
                        <a:pt x="28" y="0"/>
                      </a:lnTo>
                      <a:lnTo>
                        <a:pt x="41" y="2"/>
                      </a:lnTo>
                      <a:lnTo>
                        <a:pt x="62" y="262"/>
                      </a:lnTo>
                      <a:lnTo>
                        <a:pt x="59" y="264"/>
                      </a:lnTo>
                      <a:lnTo>
                        <a:pt x="56" y="267"/>
                      </a:lnTo>
                      <a:lnTo>
                        <a:pt x="52" y="269"/>
                      </a:lnTo>
                      <a:lnTo>
                        <a:pt x="48" y="271"/>
                      </a:lnTo>
                      <a:lnTo>
                        <a:pt x="42" y="273"/>
                      </a:lnTo>
                      <a:lnTo>
                        <a:pt x="36" y="275"/>
                      </a:lnTo>
                      <a:lnTo>
                        <a:pt x="32" y="276"/>
                      </a:lnTo>
                      <a:lnTo>
                        <a:pt x="29" y="276"/>
                      </a:lnTo>
                      <a:lnTo>
                        <a:pt x="25" y="276"/>
                      </a:lnTo>
                      <a:lnTo>
                        <a:pt x="20" y="275"/>
                      </a:lnTo>
                      <a:lnTo>
                        <a:pt x="17" y="274"/>
                      </a:lnTo>
                      <a:lnTo>
                        <a:pt x="14" y="273"/>
                      </a:lnTo>
                      <a:lnTo>
                        <a:pt x="11" y="273"/>
                      </a:lnTo>
                      <a:lnTo>
                        <a:pt x="9" y="271"/>
                      </a:lnTo>
                      <a:lnTo>
                        <a:pt x="5" y="269"/>
                      </a:lnTo>
                      <a:lnTo>
                        <a:pt x="2" y="267"/>
                      </a:lnTo>
                      <a:lnTo>
                        <a:pt x="1" y="264"/>
                      </a:lnTo>
                      <a:lnTo>
                        <a:pt x="0" y="263"/>
                      </a:lnTo>
                      <a:lnTo>
                        <a:pt x="0" y="262"/>
                      </a:lnTo>
                    </a:path>
                  </a:pathLst>
                </a:custGeom>
                <a:solidFill>
                  <a:srgbClr val="99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1" name="Freeform 389">
                  <a:extLst>
                    <a:ext uri="{FF2B5EF4-FFF2-40B4-BE49-F238E27FC236}">
                      <a16:creationId xmlns:a16="http://schemas.microsoft.com/office/drawing/2014/main" id="{B5FD2785-FACE-D9C9-9467-4E167C7888B2}"/>
                    </a:ext>
                  </a:extLst>
                </p:cNvPr>
                <p:cNvSpPr>
                  <a:spLocks/>
                </p:cNvSpPr>
                <p:nvPr/>
              </p:nvSpPr>
              <p:spPr bwMode="auto">
                <a:xfrm>
                  <a:off x="1444" y="1737"/>
                  <a:ext cx="62" cy="276"/>
                </a:xfrm>
                <a:custGeom>
                  <a:avLst/>
                  <a:gdLst>
                    <a:gd name="T0" fmla="*/ 0 w 62"/>
                    <a:gd name="T1" fmla="*/ 261 h 276"/>
                    <a:gd name="T2" fmla="*/ 15 w 62"/>
                    <a:gd name="T3" fmla="*/ 2 h 276"/>
                    <a:gd name="T4" fmla="*/ 28 w 62"/>
                    <a:gd name="T5" fmla="*/ 0 h 276"/>
                    <a:gd name="T6" fmla="*/ 39 w 62"/>
                    <a:gd name="T7" fmla="*/ 2 h 276"/>
                    <a:gd name="T8" fmla="*/ 61 w 62"/>
                    <a:gd name="T9" fmla="*/ 261 h 276"/>
                    <a:gd name="T10" fmla="*/ 58 w 62"/>
                    <a:gd name="T11" fmla="*/ 264 h 276"/>
                    <a:gd name="T12" fmla="*/ 55 w 62"/>
                    <a:gd name="T13" fmla="*/ 266 h 276"/>
                    <a:gd name="T14" fmla="*/ 51 w 62"/>
                    <a:gd name="T15" fmla="*/ 268 h 276"/>
                    <a:gd name="T16" fmla="*/ 47 w 62"/>
                    <a:gd name="T17" fmla="*/ 270 h 276"/>
                    <a:gd name="T18" fmla="*/ 41 w 62"/>
                    <a:gd name="T19" fmla="*/ 272 h 276"/>
                    <a:gd name="T20" fmla="*/ 35 w 62"/>
                    <a:gd name="T21" fmla="*/ 275 h 276"/>
                    <a:gd name="T22" fmla="*/ 32 w 62"/>
                    <a:gd name="T23" fmla="*/ 275 h 276"/>
                    <a:gd name="T24" fmla="*/ 29 w 62"/>
                    <a:gd name="T25" fmla="*/ 275 h 276"/>
                    <a:gd name="T26" fmla="*/ 25 w 62"/>
                    <a:gd name="T27" fmla="*/ 275 h 276"/>
                    <a:gd name="T28" fmla="*/ 21 w 62"/>
                    <a:gd name="T29" fmla="*/ 275 h 276"/>
                    <a:gd name="T30" fmla="*/ 17 w 62"/>
                    <a:gd name="T31" fmla="*/ 274 h 276"/>
                    <a:gd name="T32" fmla="*/ 14 w 62"/>
                    <a:gd name="T33" fmla="*/ 272 h 276"/>
                    <a:gd name="T34" fmla="*/ 12 w 62"/>
                    <a:gd name="T35" fmla="*/ 271 h 276"/>
                    <a:gd name="T36" fmla="*/ 8 w 62"/>
                    <a:gd name="T37" fmla="*/ 270 h 276"/>
                    <a:gd name="T38" fmla="*/ 6 w 62"/>
                    <a:gd name="T39" fmla="*/ 268 h 276"/>
                    <a:gd name="T40" fmla="*/ 2 w 62"/>
                    <a:gd name="T41" fmla="*/ 266 h 276"/>
                    <a:gd name="T42" fmla="*/ 1 w 62"/>
                    <a:gd name="T43" fmla="*/ 264 h 276"/>
                    <a:gd name="T44" fmla="*/ 0 w 62"/>
                    <a:gd name="T45" fmla="*/ 262 h 276"/>
                    <a:gd name="T46" fmla="*/ 0 w 62"/>
                    <a:gd name="T47" fmla="*/ 261 h 27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2"/>
                    <a:gd name="T73" fmla="*/ 0 h 276"/>
                    <a:gd name="T74" fmla="*/ 62 w 62"/>
                    <a:gd name="T75" fmla="*/ 276 h 27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2" h="276">
                      <a:moveTo>
                        <a:pt x="0" y="261"/>
                      </a:moveTo>
                      <a:lnTo>
                        <a:pt x="15" y="2"/>
                      </a:lnTo>
                      <a:lnTo>
                        <a:pt x="28" y="0"/>
                      </a:lnTo>
                      <a:lnTo>
                        <a:pt x="39" y="2"/>
                      </a:lnTo>
                      <a:lnTo>
                        <a:pt x="61" y="261"/>
                      </a:lnTo>
                      <a:lnTo>
                        <a:pt x="58" y="264"/>
                      </a:lnTo>
                      <a:lnTo>
                        <a:pt x="55" y="266"/>
                      </a:lnTo>
                      <a:lnTo>
                        <a:pt x="51" y="268"/>
                      </a:lnTo>
                      <a:lnTo>
                        <a:pt x="47" y="270"/>
                      </a:lnTo>
                      <a:lnTo>
                        <a:pt x="41" y="272"/>
                      </a:lnTo>
                      <a:lnTo>
                        <a:pt x="35" y="275"/>
                      </a:lnTo>
                      <a:lnTo>
                        <a:pt x="32" y="275"/>
                      </a:lnTo>
                      <a:lnTo>
                        <a:pt x="29" y="275"/>
                      </a:lnTo>
                      <a:lnTo>
                        <a:pt x="25" y="275"/>
                      </a:lnTo>
                      <a:lnTo>
                        <a:pt x="21" y="275"/>
                      </a:lnTo>
                      <a:lnTo>
                        <a:pt x="17" y="274"/>
                      </a:lnTo>
                      <a:lnTo>
                        <a:pt x="14" y="272"/>
                      </a:lnTo>
                      <a:lnTo>
                        <a:pt x="12" y="271"/>
                      </a:lnTo>
                      <a:lnTo>
                        <a:pt x="8" y="270"/>
                      </a:lnTo>
                      <a:lnTo>
                        <a:pt x="6" y="268"/>
                      </a:lnTo>
                      <a:lnTo>
                        <a:pt x="2" y="266"/>
                      </a:lnTo>
                      <a:lnTo>
                        <a:pt x="1" y="264"/>
                      </a:lnTo>
                      <a:lnTo>
                        <a:pt x="0" y="262"/>
                      </a:lnTo>
                      <a:lnTo>
                        <a:pt x="0" y="261"/>
                      </a:lnTo>
                    </a:path>
                  </a:pathLst>
                </a:custGeom>
                <a:solidFill>
                  <a:srgbClr val="99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2" name="Freeform 390">
                  <a:extLst>
                    <a:ext uri="{FF2B5EF4-FFF2-40B4-BE49-F238E27FC236}">
                      <a16:creationId xmlns:a16="http://schemas.microsoft.com/office/drawing/2014/main" id="{98C2C15C-DBB7-2E90-DCB5-11ADBE4382FB}"/>
                    </a:ext>
                  </a:extLst>
                </p:cNvPr>
                <p:cNvSpPr>
                  <a:spLocks/>
                </p:cNvSpPr>
                <p:nvPr/>
              </p:nvSpPr>
              <p:spPr bwMode="auto">
                <a:xfrm>
                  <a:off x="1413" y="1703"/>
                  <a:ext cx="34" cy="277"/>
                </a:xfrm>
                <a:custGeom>
                  <a:avLst/>
                  <a:gdLst>
                    <a:gd name="T0" fmla="*/ 6 w 34"/>
                    <a:gd name="T1" fmla="*/ 276 h 277"/>
                    <a:gd name="T2" fmla="*/ 10 w 34"/>
                    <a:gd name="T3" fmla="*/ 276 h 277"/>
                    <a:gd name="T4" fmla="*/ 13 w 34"/>
                    <a:gd name="T5" fmla="*/ 275 h 277"/>
                    <a:gd name="T6" fmla="*/ 17 w 34"/>
                    <a:gd name="T7" fmla="*/ 274 h 277"/>
                    <a:gd name="T8" fmla="*/ 19 w 34"/>
                    <a:gd name="T9" fmla="*/ 273 h 277"/>
                    <a:gd name="T10" fmla="*/ 24 w 34"/>
                    <a:gd name="T11" fmla="*/ 271 h 277"/>
                    <a:gd name="T12" fmla="*/ 26 w 34"/>
                    <a:gd name="T13" fmla="*/ 270 h 277"/>
                    <a:gd name="T14" fmla="*/ 28 w 34"/>
                    <a:gd name="T15" fmla="*/ 269 h 277"/>
                    <a:gd name="T16" fmla="*/ 30 w 34"/>
                    <a:gd name="T17" fmla="*/ 267 h 277"/>
                    <a:gd name="T18" fmla="*/ 32 w 34"/>
                    <a:gd name="T19" fmla="*/ 264 h 277"/>
                    <a:gd name="T20" fmla="*/ 33 w 34"/>
                    <a:gd name="T21" fmla="*/ 262 h 277"/>
                    <a:gd name="T22" fmla="*/ 12 w 34"/>
                    <a:gd name="T23" fmla="*/ 2 h 277"/>
                    <a:gd name="T24" fmla="*/ 0 w 34"/>
                    <a:gd name="T25" fmla="*/ 0 h 277"/>
                    <a:gd name="T26" fmla="*/ 0 w 34"/>
                    <a:gd name="T27" fmla="*/ 276 h 277"/>
                    <a:gd name="T28" fmla="*/ 6 w 34"/>
                    <a:gd name="T29" fmla="*/ 276 h 27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277"/>
                    <a:gd name="T47" fmla="*/ 34 w 34"/>
                    <a:gd name="T48" fmla="*/ 277 h 27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277">
                      <a:moveTo>
                        <a:pt x="6" y="276"/>
                      </a:moveTo>
                      <a:lnTo>
                        <a:pt x="10" y="276"/>
                      </a:lnTo>
                      <a:lnTo>
                        <a:pt x="13" y="275"/>
                      </a:lnTo>
                      <a:lnTo>
                        <a:pt x="17" y="274"/>
                      </a:lnTo>
                      <a:lnTo>
                        <a:pt x="19" y="273"/>
                      </a:lnTo>
                      <a:lnTo>
                        <a:pt x="24" y="271"/>
                      </a:lnTo>
                      <a:lnTo>
                        <a:pt x="26" y="270"/>
                      </a:lnTo>
                      <a:lnTo>
                        <a:pt x="28" y="269"/>
                      </a:lnTo>
                      <a:lnTo>
                        <a:pt x="30" y="267"/>
                      </a:lnTo>
                      <a:lnTo>
                        <a:pt x="32" y="264"/>
                      </a:lnTo>
                      <a:lnTo>
                        <a:pt x="33" y="262"/>
                      </a:lnTo>
                      <a:lnTo>
                        <a:pt x="12" y="2"/>
                      </a:lnTo>
                      <a:lnTo>
                        <a:pt x="0" y="0"/>
                      </a:lnTo>
                      <a:lnTo>
                        <a:pt x="0" y="276"/>
                      </a:lnTo>
                      <a:lnTo>
                        <a:pt x="6" y="276"/>
                      </a:lnTo>
                    </a:path>
                  </a:pathLst>
                </a:custGeom>
                <a:solidFill>
                  <a:srgbClr val="9966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3" name="Freeform 391">
                  <a:extLst>
                    <a:ext uri="{FF2B5EF4-FFF2-40B4-BE49-F238E27FC236}">
                      <a16:creationId xmlns:a16="http://schemas.microsoft.com/office/drawing/2014/main" id="{EBF9D9F5-8E35-B3D2-EB4E-A33E1BEA3975}"/>
                    </a:ext>
                  </a:extLst>
                </p:cNvPr>
                <p:cNvSpPr>
                  <a:spLocks/>
                </p:cNvSpPr>
                <p:nvPr/>
              </p:nvSpPr>
              <p:spPr bwMode="auto">
                <a:xfrm>
                  <a:off x="1385" y="1998"/>
                  <a:ext cx="182" cy="195"/>
                </a:xfrm>
                <a:custGeom>
                  <a:avLst/>
                  <a:gdLst>
                    <a:gd name="T0" fmla="*/ 181 w 182"/>
                    <a:gd name="T1" fmla="*/ 0 h 195"/>
                    <a:gd name="T2" fmla="*/ 0 w 182"/>
                    <a:gd name="T3" fmla="*/ 103 h 195"/>
                    <a:gd name="T4" fmla="*/ 0 w 182"/>
                    <a:gd name="T5" fmla="*/ 194 h 195"/>
                    <a:gd name="T6" fmla="*/ 181 w 182"/>
                    <a:gd name="T7" fmla="*/ 89 h 195"/>
                    <a:gd name="T8" fmla="*/ 181 w 182"/>
                    <a:gd name="T9" fmla="*/ 0 h 195"/>
                    <a:gd name="T10" fmla="*/ 0 60000 65536"/>
                    <a:gd name="T11" fmla="*/ 0 60000 65536"/>
                    <a:gd name="T12" fmla="*/ 0 60000 65536"/>
                    <a:gd name="T13" fmla="*/ 0 60000 65536"/>
                    <a:gd name="T14" fmla="*/ 0 60000 65536"/>
                    <a:gd name="T15" fmla="*/ 0 w 182"/>
                    <a:gd name="T16" fmla="*/ 0 h 195"/>
                    <a:gd name="T17" fmla="*/ 182 w 182"/>
                    <a:gd name="T18" fmla="*/ 195 h 195"/>
                  </a:gdLst>
                  <a:ahLst/>
                  <a:cxnLst>
                    <a:cxn ang="T10">
                      <a:pos x="T0" y="T1"/>
                    </a:cxn>
                    <a:cxn ang="T11">
                      <a:pos x="T2" y="T3"/>
                    </a:cxn>
                    <a:cxn ang="T12">
                      <a:pos x="T4" y="T5"/>
                    </a:cxn>
                    <a:cxn ang="T13">
                      <a:pos x="T6" y="T7"/>
                    </a:cxn>
                    <a:cxn ang="T14">
                      <a:pos x="T8" y="T9"/>
                    </a:cxn>
                  </a:cxnLst>
                  <a:rect l="T15" t="T16" r="T17" b="T18"/>
                  <a:pathLst>
                    <a:path w="182" h="195">
                      <a:moveTo>
                        <a:pt x="181" y="0"/>
                      </a:moveTo>
                      <a:lnTo>
                        <a:pt x="0" y="103"/>
                      </a:lnTo>
                      <a:lnTo>
                        <a:pt x="0" y="194"/>
                      </a:lnTo>
                      <a:lnTo>
                        <a:pt x="181" y="89"/>
                      </a:lnTo>
                      <a:lnTo>
                        <a:pt x="181" y="0"/>
                      </a:lnTo>
                    </a:path>
                  </a:pathLst>
                </a:custGeom>
                <a:solidFill>
                  <a:srgbClr val="8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4" name="Freeform 392">
                  <a:extLst>
                    <a:ext uri="{FF2B5EF4-FFF2-40B4-BE49-F238E27FC236}">
                      <a16:creationId xmlns:a16="http://schemas.microsoft.com/office/drawing/2014/main" id="{A6C1B755-1251-4493-C95C-0040C05C6B19}"/>
                    </a:ext>
                  </a:extLst>
                </p:cNvPr>
                <p:cNvSpPr>
                  <a:spLocks/>
                </p:cNvSpPr>
                <p:nvPr/>
              </p:nvSpPr>
              <p:spPr bwMode="auto">
                <a:xfrm>
                  <a:off x="1166" y="1976"/>
                  <a:ext cx="220" cy="217"/>
                </a:xfrm>
                <a:custGeom>
                  <a:avLst/>
                  <a:gdLst>
                    <a:gd name="T0" fmla="*/ 0 w 220"/>
                    <a:gd name="T1" fmla="*/ 0 h 217"/>
                    <a:gd name="T2" fmla="*/ 219 w 220"/>
                    <a:gd name="T3" fmla="*/ 125 h 217"/>
                    <a:gd name="T4" fmla="*/ 219 w 220"/>
                    <a:gd name="T5" fmla="*/ 216 h 217"/>
                    <a:gd name="T6" fmla="*/ 0 w 220"/>
                    <a:gd name="T7" fmla="*/ 90 h 217"/>
                    <a:gd name="T8" fmla="*/ 0 w 220"/>
                    <a:gd name="T9" fmla="*/ 0 h 217"/>
                    <a:gd name="T10" fmla="*/ 0 60000 65536"/>
                    <a:gd name="T11" fmla="*/ 0 60000 65536"/>
                    <a:gd name="T12" fmla="*/ 0 60000 65536"/>
                    <a:gd name="T13" fmla="*/ 0 60000 65536"/>
                    <a:gd name="T14" fmla="*/ 0 60000 65536"/>
                    <a:gd name="T15" fmla="*/ 0 w 220"/>
                    <a:gd name="T16" fmla="*/ 0 h 217"/>
                    <a:gd name="T17" fmla="*/ 220 w 220"/>
                    <a:gd name="T18" fmla="*/ 217 h 217"/>
                  </a:gdLst>
                  <a:ahLst/>
                  <a:cxnLst>
                    <a:cxn ang="T10">
                      <a:pos x="T0" y="T1"/>
                    </a:cxn>
                    <a:cxn ang="T11">
                      <a:pos x="T2" y="T3"/>
                    </a:cxn>
                    <a:cxn ang="T12">
                      <a:pos x="T4" y="T5"/>
                    </a:cxn>
                    <a:cxn ang="T13">
                      <a:pos x="T6" y="T7"/>
                    </a:cxn>
                    <a:cxn ang="T14">
                      <a:pos x="T8" y="T9"/>
                    </a:cxn>
                  </a:cxnLst>
                  <a:rect l="T15" t="T16" r="T17" b="T18"/>
                  <a:pathLst>
                    <a:path w="220" h="217">
                      <a:moveTo>
                        <a:pt x="0" y="0"/>
                      </a:moveTo>
                      <a:lnTo>
                        <a:pt x="219" y="125"/>
                      </a:lnTo>
                      <a:lnTo>
                        <a:pt x="219" y="216"/>
                      </a:lnTo>
                      <a:lnTo>
                        <a:pt x="0" y="90"/>
                      </a:lnTo>
                      <a:lnTo>
                        <a:pt x="0" y="0"/>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5" name="Freeform 393">
                  <a:extLst>
                    <a:ext uri="{FF2B5EF4-FFF2-40B4-BE49-F238E27FC236}">
                      <a16:creationId xmlns:a16="http://schemas.microsoft.com/office/drawing/2014/main" id="{4AD2F1E3-F26B-9643-6D28-3DCBBC8B8A51}"/>
                    </a:ext>
                  </a:extLst>
                </p:cNvPr>
                <p:cNvSpPr>
                  <a:spLocks/>
                </p:cNvSpPr>
                <p:nvPr/>
              </p:nvSpPr>
              <p:spPr bwMode="auto">
                <a:xfrm>
                  <a:off x="1166" y="1871"/>
                  <a:ext cx="401" cy="231"/>
                </a:xfrm>
                <a:custGeom>
                  <a:avLst/>
                  <a:gdLst>
                    <a:gd name="T0" fmla="*/ 400 w 401"/>
                    <a:gd name="T1" fmla="*/ 126 h 231"/>
                    <a:gd name="T2" fmla="*/ 219 w 401"/>
                    <a:gd name="T3" fmla="*/ 230 h 231"/>
                    <a:gd name="T4" fmla="*/ 0 w 401"/>
                    <a:gd name="T5" fmla="*/ 103 h 231"/>
                    <a:gd name="T6" fmla="*/ 180 w 401"/>
                    <a:gd name="T7" fmla="*/ 0 h 231"/>
                    <a:gd name="T8" fmla="*/ 400 w 401"/>
                    <a:gd name="T9" fmla="*/ 126 h 231"/>
                    <a:gd name="T10" fmla="*/ 0 60000 65536"/>
                    <a:gd name="T11" fmla="*/ 0 60000 65536"/>
                    <a:gd name="T12" fmla="*/ 0 60000 65536"/>
                    <a:gd name="T13" fmla="*/ 0 60000 65536"/>
                    <a:gd name="T14" fmla="*/ 0 60000 65536"/>
                    <a:gd name="T15" fmla="*/ 0 w 401"/>
                    <a:gd name="T16" fmla="*/ 0 h 231"/>
                    <a:gd name="T17" fmla="*/ 401 w 401"/>
                    <a:gd name="T18" fmla="*/ 231 h 231"/>
                  </a:gdLst>
                  <a:ahLst/>
                  <a:cxnLst>
                    <a:cxn ang="T10">
                      <a:pos x="T0" y="T1"/>
                    </a:cxn>
                    <a:cxn ang="T11">
                      <a:pos x="T2" y="T3"/>
                    </a:cxn>
                    <a:cxn ang="T12">
                      <a:pos x="T4" y="T5"/>
                    </a:cxn>
                    <a:cxn ang="T13">
                      <a:pos x="T6" y="T7"/>
                    </a:cxn>
                    <a:cxn ang="T14">
                      <a:pos x="T8" y="T9"/>
                    </a:cxn>
                  </a:cxnLst>
                  <a:rect l="T15" t="T16" r="T17" b="T18"/>
                  <a:pathLst>
                    <a:path w="401" h="231">
                      <a:moveTo>
                        <a:pt x="400" y="126"/>
                      </a:moveTo>
                      <a:lnTo>
                        <a:pt x="219" y="230"/>
                      </a:lnTo>
                      <a:lnTo>
                        <a:pt x="0" y="103"/>
                      </a:lnTo>
                      <a:lnTo>
                        <a:pt x="180" y="0"/>
                      </a:lnTo>
                      <a:lnTo>
                        <a:pt x="400" y="126"/>
                      </a:lnTo>
                    </a:path>
                  </a:pathLst>
                </a:custGeom>
                <a:solidFill>
                  <a:srgbClr val="CC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6" name="Freeform 394">
                  <a:extLst>
                    <a:ext uri="{FF2B5EF4-FFF2-40B4-BE49-F238E27FC236}">
                      <a16:creationId xmlns:a16="http://schemas.microsoft.com/office/drawing/2014/main" id="{69FE6BF3-3262-1FB0-E6E6-5D278CAB6869}"/>
                    </a:ext>
                  </a:extLst>
                </p:cNvPr>
                <p:cNvSpPr>
                  <a:spLocks/>
                </p:cNvSpPr>
                <p:nvPr/>
              </p:nvSpPr>
              <p:spPr bwMode="auto">
                <a:xfrm>
                  <a:off x="1246" y="1986"/>
                  <a:ext cx="59" cy="70"/>
                </a:xfrm>
                <a:custGeom>
                  <a:avLst/>
                  <a:gdLst>
                    <a:gd name="T0" fmla="*/ 58 w 59"/>
                    <a:gd name="T1" fmla="*/ 0 h 70"/>
                    <a:gd name="T2" fmla="*/ 58 w 59"/>
                    <a:gd name="T3" fmla="*/ 69 h 70"/>
                    <a:gd name="T4" fmla="*/ 0 w 59"/>
                    <a:gd name="T5" fmla="*/ 35 h 70"/>
                    <a:gd name="T6" fmla="*/ 58 w 59"/>
                    <a:gd name="T7" fmla="*/ 0 h 70"/>
                    <a:gd name="T8" fmla="*/ 0 60000 65536"/>
                    <a:gd name="T9" fmla="*/ 0 60000 65536"/>
                    <a:gd name="T10" fmla="*/ 0 60000 65536"/>
                    <a:gd name="T11" fmla="*/ 0 60000 65536"/>
                    <a:gd name="T12" fmla="*/ 0 w 59"/>
                    <a:gd name="T13" fmla="*/ 0 h 70"/>
                    <a:gd name="T14" fmla="*/ 59 w 59"/>
                    <a:gd name="T15" fmla="*/ 70 h 70"/>
                  </a:gdLst>
                  <a:ahLst/>
                  <a:cxnLst>
                    <a:cxn ang="T8">
                      <a:pos x="T0" y="T1"/>
                    </a:cxn>
                    <a:cxn ang="T9">
                      <a:pos x="T2" y="T3"/>
                    </a:cxn>
                    <a:cxn ang="T10">
                      <a:pos x="T4" y="T5"/>
                    </a:cxn>
                    <a:cxn ang="T11">
                      <a:pos x="T6" y="T7"/>
                    </a:cxn>
                  </a:cxnLst>
                  <a:rect l="T12" t="T13" r="T14" b="T15"/>
                  <a:pathLst>
                    <a:path w="59" h="70">
                      <a:moveTo>
                        <a:pt x="58" y="0"/>
                      </a:moveTo>
                      <a:lnTo>
                        <a:pt x="58" y="69"/>
                      </a:lnTo>
                      <a:lnTo>
                        <a:pt x="0" y="35"/>
                      </a:lnTo>
                      <a:lnTo>
                        <a:pt x="58" y="0"/>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7" name="Freeform 395">
                  <a:extLst>
                    <a:ext uri="{FF2B5EF4-FFF2-40B4-BE49-F238E27FC236}">
                      <a16:creationId xmlns:a16="http://schemas.microsoft.com/office/drawing/2014/main" id="{B8651257-BC71-AFB0-BE84-BE69F193807E}"/>
                    </a:ext>
                  </a:extLst>
                </p:cNvPr>
                <p:cNvSpPr>
                  <a:spLocks/>
                </p:cNvSpPr>
                <p:nvPr/>
              </p:nvSpPr>
              <p:spPr bwMode="auto">
                <a:xfrm>
                  <a:off x="1398" y="2103"/>
                  <a:ext cx="33" cy="64"/>
                </a:xfrm>
                <a:custGeom>
                  <a:avLst/>
                  <a:gdLst>
                    <a:gd name="T0" fmla="*/ 32 w 33"/>
                    <a:gd name="T1" fmla="*/ 0 h 64"/>
                    <a:gd name="T2" fmla="*/ 0 w 33"/>
                    <a:gd name="T3" fmla="*/ 18 h 64"/>
                    <a:gd name="T4" fmla="*/ 0 w 33"/>
                    <a:gd name="T5" fmla="*/ 63 h 64"/>
                    <a:gd name="T6" fmla="*/ 32 w 33"/>
                    <a:gd name="T7" fmla="*/ 45 h 64"/>
                    <a:gd name="T8" fmla="*/ 32 w 33"/>
                    <a:gd name="T9" fmla="*/ 0 h 64"/>
                    <a:gd name="T10" fmla="*/ 0 60000 65536"/>
                    <a:gd name="T11" fmla="*/ 0 60000 65536"/>
                    <a:gd name="T12" fmla="*/ 0 60000 65536"/>
                    <a:gd name="T13" fmla="*/ 0 60000 65536"/>
                    <a:gd name="T14" fmla="*/ 0 60000 65536"/>
                    <a:gd name="T15" fmla="*/ 0 w 33"/>
                    <a:gd name="T16" fmla="*/ 0 h 64"/>
                    <a:gd name="T17" fmla="*/ 33 w 33"/>
                    <a:gd name="T18" fmla="*/ 64 h 64"/>
                  </a:gdLst>
                  <a:ahLst/>
                  <a:cxnLst>
                    <a:cxn ang="T10">
                      <a:pos x="T0" y="T1"/>
                    </a:cxn>
                    <a:cxn ang="T11">
                      <a:pos x="T2" y="T3"/>
                    </a:cxn>
                    <a:cxn ang="T12">
                      <a:pos x="T4" y="T5"/>
                    </a:cxn>
                    <a:cxn ang="T13">
                      <a:pos x="T6" y="T7"/>
                    </a:cxn>
                    <a:cxn ang="T14">
                      <a:pos x="T8" y="T9"/>
                    </a:cxn>
                  </a:cxnLst>
                  <a:rect l="T15" t="T16" r="T17" b="T18"/>
                  <a:pathLst>
                    <a:path w="33" h="64">
                      <a:moveTo>
                        <a:pt x="32" y="0"/>
                      </a:moveTo>
                      <a:lnTo>
                        <a:pt x="0" y="18"/>
                      </a:lnTo>
                      <a:lnTo>
                        <a:pt x="0" y="63"/>
                      </a:lnTo>
                      <a:lnTo>
                        <a:pt x="32" y="45"/>
                      </a:lnTo>
                      <a:lnTo>
                        <a:pt x="32"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8" name="Freeform 396">
                  <a:extLst>
                    <a:ext uri="{FF2B5EF4-FFF2-40B4-BE49-F238E27FC236}">
                      <a16:creationId xmlns:a16="http://schemas.microsoft.com/office/drawing/2014/main" id="{1228E0B8-79CA-4BE7-F77E-72C72108EA2E}"/>
                    </a:ext>
                  </a:extLst>
                </p:cNvPr>
                <p:cNvSpPr>
                  <a:spLocks/>
                </p:cNvSpPr>
                <p:nvPr/>
              </p:nvSpPr>
              <p:spPr bwMode="auto">
                <a:xfrm>
                  <a:off x="1185" y="2080"/>
                  <a:ext cx="107" cy="104"/>
                </a:xfrm>
                <a:custGeom>
                  <a:avLst/>
                  <a:gdLst>
                    <a:gd name="T0" fmla="*/ 0 w 107"/>
                    <a:gd name="T1" fmla="*/ 0 h 104"/>
                    <a:gd name="T2" fmla="*/ 106 w 107"/>
                    <a:gd name="T3" fmla="*/ 61 h 104"/>
                    <a:gd name="T4" fmla="*/ 106 w 107"/>
                    <a:gd name="T5" fmla="*/ 103 h 104"/>
                    <a:gd name="T6" fmla="*/ 0 w 107"/>
                    <a:gd name="T7" fmla="*/ 42 h 104"/>
                    <a:gd name="T8" fmla="*/ 0 w 107"/>
                    <a:gd name="T9" fmla="*/ 0 h 104"/>
                    <a:gd name="T10" fmla="*/ 0 60000 65536"/>
                    <a:gd name="T11" fmla="*/ 0 60000 65536"/>
                    <a:gd name="T12" fmla="*/ 0 60000 65536"/>
                    <a:gd name="T13" fmla="*/ 0 60000 65536"/>
                    <a:gd name="T14" fmla="*/ 0 60000 65536"/>
                    <a:gd name="T15" fmla="*/ 0 w 107"/>
                    <a:gd name="T16" fmla="*/ 0 h 104"/>
                    <a:gd name="T17" fmla="*/ 107 w 107"/>
                    <a:gd name="T18" fmla="*/ 104 h 104"/>
                  </a:gdLst>
                  <a:ahLst/>
                  <a:cxnLst>
                    <a:cxn ang="T10">
                      <a:pos x="T0" y="T1"/>
                    </a:cxn>
                    <a:cxn ang="T11">
                      <a:pos x="T2" y="T3"/>
                    </a:cxn>
                    <a:cxn ang="T12">
                      <a:pos x="T4" y="T5"/>
                    </a:cxn>
                    <a:cxn ang="T13">
                      <a:pos x="T6" y="T7"/>
                    </a:cxn>
                    <a:cxn ang="T14">
                      <a:pos x="T8" y="T9"/>
                    </a:cxn>
                  </a:cxnLst>
                  <a:rect l="T15" t="T16" r="T17" b="T18"/>
                  <a:pathLst>
                    <a:path w="107" h="104">
                      <a:moveTo>
                        <a:pt x="0" y="0"/>
                      </a:moveTo>
                      <a:lnTo>
                        <a:pt x="106" y="61"/>
                      </a:lnTo>
                      <a:lnTo>
                        <a:pt x="106" y="103"/>
                      </a:lnTo>
                      <a:lnTo>
                        <a:pt x="0" y="42"/>
                      </a:lnTo>
                      <a:lnTo>
                        <a:pt x="0" y="0"/>
                      </a:lnTo>
                    </a:path>
                  </a:pathLst>
                </a:custGeom>
                <a:solidFill>
                  <a:srgbClr val="FF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9" name="Freeform 397">
                  <a:extLst>
                    <a:ext uri="{FF2B5EF4-FFF2-40B4-BE49-F238E27FC236}">
                      <a16:creationId xmlns:a16="http://schemas.microsoft.com/office/drawing/2014/main" id="{F0A6700B-3B62-70A7-D72B-178487E84710}"/>
                    </a:ext>
                  </a:extLst>
                </p:cNvPr>
                <p:cNvSpPr>
                  <a:spLocks/>
                </p:cNvSpPr>
                <p:nvPr/>
              </p:nvSpPr>
              <p:spPr bwMode="auto">
                <a:xfrm>
                  <a:off x="1290" y="2117"/>
                  <a:ext cx="41" cy="67"/>
                </a:xfrm>
                <a:custGeom>
                  <a:avLst/>
                  <a:gdLst>
                    <a:gd name="T0" fmla="*/ 40 w 41"/>
                    <a:gd name="T1" fmla="*/ 0 h 67"/>
                    <a:gd name="T2" fmla="*/ 0 w 41"/>
                    <a:gd name="T3" fmla="*/ 22 h 67"/>
                    <a:gd name="T4" fmla="*/ 0 w 41"/>
                    <a:gd name="T5" fmla="*/ 66 h 67"/>
                    <a:gd name="T6" fmla="*/ 40 w 41"/>
                    <a:gd name="T7" fmla="*/ 43 h 67"/>
                    <a:gd name="T8" fmla="*/ 40 w 41"/>
                    <a:gd name="T9" fmla="*/ 0 h 67"/>
                    <a:gd name="T10" fmla="*/ 0 60000 65536"/>
                    <a:gd name="T11" fmla="*/ 0 60000 65536"/>
                    <a:gd name="T12" fmla="*/ 0 60000 65536"/>
                    <a:gd name="T13" fmla="*/ 0 60000 65536"/>
                    <a:gd name="T14" fmla="*/ 0 60000 65536"/>
                    <a:gd name="T15" fmla="*/ 0 w 41"/>
                    <a:gd name="T16" fmla="*/ 0 h 67"/>
                    <a:gd name="T17" fmla="*/ 41 w 41"/>
                    <a:gd name="T18" fmla="*/ 67 h 67"/>
                  </a:gdLst>
                  <a:ahLst/>
                  <a:cxnLst>
                    <a:cxn ang="T10">
                      <a:pos x="T0" y="T1"/>
                    </a:cxn>
                    <a:cxn ang="T11">
                      <a:pos x="T2" y="T3"/>
                    </a:cxn>
                    <a:cxn ang="T12">
                      <a:pos x="T4" y="T5"/>
                    </a:cxn>
                    <a:cxn ang="T13">
                      <a:pos x="T6" y="T7"/>
                    </a:cxn>
                    <a:cxn ang="T14">
                      <a:pos x="T8" y="T9"/>
                    </a:cxn>
                  </a:cxnLst>
                  <a:rect l="T15" t="T16" r="T17" b="T18"/>
                  <a:pathLst>
                    <a:path w="41" h="67">
                      <a:moveTo>
                        <a:pt x="40" y="0"/>
                      </a:moveTo>
                      <a:lnTo>
                        <a:pt x="0" y="22"/>
                      </a:lnTo>
                      <a:lnTo>
                        <a:pt x="0" y="66"/>
                      </a:lnTo>
                      <a:lnTo>
                        <a:pt x="40" y="43"/>
                      </a:lnTo>
                      <a:lnTo>
                        <a:pt x="40" y="0"/>
                      </a:lnTo>
                    </a:path>
                  </a:pathLst>
                </a:custGeom>
                <a:solidFill>
                  <a:srgbClr val="FF33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0" name="Freeform 398">
                  <a:extLst>
                    <a:ext uri="{FF2B5EF4-FFF2-40B4-BE49-F238E27FC236}">
                      <a16:creationId xmlns:a16="http://schemas.microsoft.com/office/drawing/2014/main" id="{A0D99D81-1529-C2B0-5C77-24B0E661B465}"/>
                    </a:ext>
                  </a:extLst>
                </p:cNvPr>
                <p:cNvSpPr>
                  <a:spLocks/>
                </p:cNvSpPr>
                <p:nvPr/>
              </p:nvSpPr>
              <p:spPr bwMode="auto">
                <a:xfrm>
                  <a:off x="1184" y="2058"/>
                  <a:ext cx="146" cy="84"/>
                </a:xfrm>
                <a:custGeom>
                  <a:avLst/>
                  <a:gdLst>
                    <a:gd name="T0" fmla="*/ 145 w 146"/>
                    <a:gd name="T1" fmla="*/ 61 h 84"/>
                    <a:gd name="T2" fmla="*/ 105 w 146"/>
                    <a:gd name="T3" fmla="*/ 83 h 84"/>
                    <a:gd name="T4" fmla="*/ 0 w 146"/>
                    <a:gd name="T5" fmla="*/ 21 h 84"/>
                    <a:gd name="T6" fmla="*/ 37 w 146"/>
                    <a:gd name="T7" fmla="*/ 0 h 84"/>
                    <a:gd name="T8" fmla="*/ 145 w 146"/>
                    <a:gd name="T9" fmla="*/ 61 h 84"/>
                    <a:gd name="T10" fmla="*/ 0 60000 65536"/>
                    <a:gd name="T11" fmla="*/ 0 60000 65536"/>
                    <a:gd name="T12" fmla="*/ 0 60000 65536"/>
                    <a:gd name="T13" fmla="*/ 0 60000 65536"/>
                    <a:gd name="T14" fmla="*/ 0 60000 65536"/>
                    <a:gd name="T15" fmla="*/ 0 w 146"/>
                    <a:gd name="T16" fmla="*/ 0 h 84"/>
                    <a:gd name="T17" fmla="*/ 146 w 146"/>
                    <a:gd name="T18" fmla="*/ 84 h 84"/>
                  </a:gdLst>
                  <a:ahLst/>
                  <a:cxnLst>
                    <a:cxn ang="T10">
                      <a:pos x="T0" y="T1"/>
                    </a:cxn>
                    <a:cxn ang="T11">
                      <a:pos x="T2" y="T3"/>
                    </a:cxn>
                    <a:cxn ang="T12">
                      <a:pos x="T4" y="T5"/>
                    </a:cxn>
                    <a:cxn ang="T13">
                      <a:pos x="T6" y="T7"/>
                    </a:cxn>
                    <a:cxn ang="T14">
                      <a:pos x="T8" y="T9"/>
                    </a:cxn>
                  </a:cxnLst>
                  <a:rect l="T15" t="T16" r="T17" b="T18"/>
                  <a:pathLst>
                    <a:path w="146" h="84">
                      <a:moveTo>
                        <a:pt x="145" y="61"/>
                      </a:moveTo>
                      <a:lnTo>
                        <a:pt x="105" y="83"/>
                      </a:lnTo>
                      <a:lnTo>
                        <a:pt x="0" y="21"/>
                      </a:lnTo>
                      <a:lnTo>
                        <a:pt x="37" y="0"/>
                      </a:lnTo>
                      <a:lnTo>
                        <a:pt x="145" y="61"/>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1" name="Freeform 399">
                  <a:extLst>
                    <a:ext uri="{FF2B5EF4-FFF2-40B4-BE49-F238E27FC236}">
                      <a16:creationId xmlns:a16="http://schemas.microsoft.com/office/drawing/2014/main" id="{C476A43B-9B00-688B-B7F4-E8D8A7741B99}"/>
                    </a:ext>
                  </a:extLst>
                </p:cNvPr>
                <p:cNvSpPr>
                  <a:spLocks/>
                </p:cNvSpPr>
                <p:nvPr/>
              </p:nvSpPr>
              <p:spPr bwMode="auto">
                <a:xfrm>
                  <a:off x="1456" y="2070"/>
                  <a:ext cx="32" cy="64"/>
                </a:xfrm>
                <a:custGeom>
                  <a:avLst/>
                  <a:gdLst>
                    <a:gd name="T0" fmla="*/ 31 w 32"/>
                    <a:gd name="T1" fmla="*/ 0 h 64"/>
                    <a:gd name="T2" fmla="*/ 0 w 32"/>
                    <a:gd name="T3" fmla="*/ 18 h 64"/>
                    <a:gd name="T4" fmla="*/ 0 w 32"/>
                    <a:gd name="T5" fmla="*/ 63 h 64"/>
                    <a:gd name="T6" fmla="*/ 31 w 32"/>
                    <a:gd name="T7" fmla="*/ 45 h 64"/>
                    <a:gd name="T8" fmla="*/ 31 w 32"/>
                    <a:gd name="T9" fmla="*/ 0 h 64"/>
                    <a:gd name="T10" fmla="*/ 0 60000 65536"/>
                    <a:gd name="T11" fmla="*/ 0 60000 65536"/>
                    <a:gd name="T12" fmla="*/ 0 60000 65536"/>
                    <a:gd name="T13" fmla="*/ 0 60000 65536"/>
                    <a:gd name="T14" fmla="*/ 0 60000 65536"/>
                    <a:gd name="T15" fmla="*/ 0 w 32"/>
                    <a:gd name="T16" fmla="*/ 0 h 64"/>
                    <a:gd name="T17" fmla="*/ 32 w 32"/>
                    <a:gd name="T18" fmla="*/ 64 h 64"/>
                  </a:gdLst>
                  <a:ahLst/>
                  <a:cxnLst>
                    <a:cxn ang="T10">
                      <a:pos x="T0" y="T1"/>
                    </a:cxn>
                    <a:cxn ang="T11">
                      <a:pos x="T2" y="T3"/>
                    </a:cxn>
                    <a:cxn ang="T12">
                      <a:pos x="T4" y="T5"/>
                    </a:cxn>
                    <a:cxn ang="T13">
                      <a:pos x="T6" y="T7"/>
                    </a:cxn>
                    <a:cxn ang="T14">
                      <a:pos x="T8" y="T9"/>
                    </a:cxn>
                  </a:cxnLst>
                  <a:rect l="T15" t="T16" r="T17" b="T18"/>
                  <a:pathLst>
                    <a:path w="32" h="64">
                      <a:moveTo>
                        <a:pt x="31" y="0"/>
                      </a:moveTo>
                      <a:lnTo>
                        <a:pt x="0" y="18"/>
                      </a:lnTo>
                      <a:lnTo>
                        <a:pt x="0" y="63"/>
                      </a:lnTo>
                      <a:lnTo>
                        <a:pt x="31" y="45"/>
                      </a:lnTo>
                      <a:lnTo>
                        <a:pt x="31"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2" name="Freeform 400">
                  <a:extLst>
                    <a:ext uri="{FF2B5EF4-FFF2-40B4-BE49-F238E27FC236}">
                      <a16:creationId xmlns:a16="http://schemas.microsoft.com/office/drawing/2014/main" id="{0D7EF574-9E73-EDF1-DBE5-F2BB247E94E0}"/>
                    </a:ext>
                  </a:extLst>
                </p:cNvPr>
                <p:cNvSpPr>
                  <a:spLocks/>
                </p:cNvSpPr>
                <p:nvPr/>
              </p:nvSpPr>
              <p:spPr bwMode="auto">
                <a:xfrm>
                  <a:off x="1166" y="1939"/>
                  <a:ext cx="59" cy="71"/>
                </a:xfrm>
                <a:custGeom>
                  <a:avLst/>
                  <a:gdLst>
                    <a:gd name="T0" fmla="*/ 58 w 59"/>
                    <a:gd name="T1" fmla="*/ 0 h 71"/>
                    <a:gd name="T2" fmla="*/ 58 w 59"/>
                    <a:gd name="T3" fmla="*/ 70 h 71"/>
                    <a:gd name="T4" fmla="*/ 0 w 59"/>
                    <a:gd name="T5" fmla="*/ 36 h 71"/>
                    <a:gd name="T6" fmla="*/ 58 w 59"/>
                    <a:gd name="T7" fmla="*/ 0 h 71"/>
                    <a:gd name="T8" fmla="*/ 0 60000 65536"/>
                    <a:gd name="T9" fmla="*/ 0 60000 65536"/>
                    <a:gd name="T10" fmla="*/ 0 60000 65536"/>
                    <a:gd name="T11" fmla="*/ 0 60000 65536"/>
                    <a:gd name="T12" fmla="*/ 0 w 59"/>
                    <a:gd name="T13" fmla="*/ 0 h 71"/>
                    <a:gd name="T14" fmla="*/ 59 w 59"/>
                    <a:gd name="T15" fmla="*/ 71 h 71"/>
                  </a:gdLst>
                  <a:ahLst/>
                  <a:cxnLst>
                    <a:cxn ang="T8">
                      <a:pos x="T0" y="T1"/>
                    </a:cxn>
                    <a:cxn ang="T9">
                      <a:pos x="T2" y="T3"/>
                    </a:cxn>
                    <a:cxn ang="T10">
                      <a:pos x="T4" y="T5"/>
                    </a:cxn>
                    <a:cxn ang="T11">
                      <a:pos x="T6" y="T7"/>
                    </a:cxn>
                  </a:cxnLst>
                  <a:rect l="T12" t="T13" r="T14" b="T15"/>
                  <a:pathLst>
                    <a:path w="59" h="71">
                      <a:moveTo>
                        <a:pt x="58" y="0"/>
                      </a:moveTo>
                      <a:lnTo>
                        <a:pt x="58" y="70"/>
                      </a:lnTo>
                      <a:lnTo>
                        <a:pt x="0" y="36"/>
                      </a:lnTo>
                      <a:lnTo>
                        <a:pt x="58"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3" name="Freeform 401">
                  <a:extLst>
                    <a:ext uri="{FF2B5EF4-FFF2-40B4-BE49-F238E27FC236}">
                      <a16:creationId xmlns:a16="http://schemas.microsoft.com/office/drawing/2014/main" id="{B17C4FDA-7A58-A504-EB7E-280684A93FD2}"/>
                    </a:ext>
                  </a:extLst>
                </p:cNvPr>
                <p:cNvSpPr>
                  <a:spLocks/>
                </p:cNvSpPr>
                <p:nvPr/>
              </p:nvSpPr>
              <p:spPr bwMode="auto">
                <a:xfrm>
                  <a:off x="1224" y="1834"/>
                  <a:ext cx="181" cy="175"/>
                </a:xfrm>
                <a:custGeom>
                  <a:avLst/>
                  <a:gdLst>
                    <a:gd name="T0" fmla="*/ 180 w 181"/>
                    <a:gd name="T1" fmla="*/ 69 h 175"/>
                    <a:gd name="T2" fmla="*/ 0 w 181"/>
                    <a:gd name="T3" fmla="*/ 174 h 175"/>
                    <a:gd name="T4" fmla="*/ 0 w 181"/>
                    <a:gd name="T5" fmla="*/ 104 h 175"/>
                    <a:gd name="T6" fmla="*/ 180 w 181"/>
                    <a:gd name="T7" fmla="*/ 0 h 175"/>
                    <a:gd name="T8" fmla="*/ 180 w 181"/>
                    <a:gd name="T9" fmla="*/ 69 h 175"/>
                    <a:gd name="T10" fmla="*/ 0 60000 65536"/>
                    <a:gd name="T11" fmla="*/ 0 60000 65536"/>
                    <a:gd name="T12" fmla="*/ 0 60000 65536"/>
                    <a:gd name="T13" fmla="*/ 0 60000 65536"/>
                    <a:gd name="T14" fmla="*/ 0 60000 65536"/>
                    <a:gd name="T15" fmla="*/ 0 w 181"/>
                    <a:gd name="T16" fmla="*/ 0 h 175"/>
                    <a:gd name="T17" fmla="*/ 181 w 181"/>
                    <a:gd name="T18" fmla="*/ 175 h 175"/>
                  </a:gdLst>
                  <a:ahLst/>
                  <a:cxnLst>
                    <a:cxn ang="T10">
                      <a:pos x="T0" y="T1"/>
                    </a:cxn>
                    <a:cxn ang="T11">
                      <a:pos x="T2" y="T3"/>
                    </a:cxn>
                    <a:cxn ang="T12">
                      <a:pos x="T4" y="T5"/>
                    </a:cxn>
                    <a:cxn ang="T13">
                      <a:pos x="T6" y="T7"/>
                    </a:cxn>
                    <a:cxn ang="T14">
                      <a:pos x="T8" y="T9"/>
                    </a:cxn>
                  </a:cxnLst>
                  <a:rect l="T15" t="T16" r="T17" b="T18"/>
                  <a:pathLst>
                    <a:path w="181" h="175">
                      <a:moveTo>
                        <a:pt x="180" y="69"/>
                      </a:moveTo>
                      <a:lnTo>
                        <a:pt x="0" y="174"/>
                      </a:lnTo>
                      <a:lnTo>
                        <a:pt x="0" y="104"/>
                      </a:lnTo>
                      <a:lnTo>
                        <a:pt x="180" y="0"/>
                      </a:lnTo>
                      <a:lnTo>
                        <a:pt x="180" y="69"/>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4" name="Freeform 402">
                  <a:extLst>
                    <a:ext uri="{FF2B5EF4-FFF2-40B4-BE49-F238E27FC236}">
                      <a16:creationId xmlns:a16="http://schemas.microsoft.com/office/drawing/2014/main" id="{C7574E66-F40B-A79D-0384-7139A0C45F83}"/>
                    </a:ext>
                  </a:extLst>
                </p:cNvPr>
                <p:cNvSpPr>
                  <a:spLocks/>
                </p:cNvSpPr>
                <p:nvPr/>
              </p:nvSpPr>
              <p:spPr bwMode="auto">
                <a:xfrm>
                  <a:off x="1246" y="1986"/>
                  <a:ext cx="59" cy="70"/>
                </a:xfrm>
                <a:custGeom>
                  <a:avLst/>
                  <a:gdLst>
                    <a:gd name="T0" fmla="*/ 58 w 59"/>
                    <a:gd name="T1" fmla="*/ 0 h 70"/>
                    <a:gd name="T2" fmla="*/ 58 w 59"/>
                    <a:gd name="T3" fmla="*/ 69 h 70"/>
                    <a:gd name="T4" fmla="*/ 0 w 59"/>
                    <a:gd name="T5" fmla="*/ 35 h 70"/>
                    <a:gd name="T6" fmla="*/ 58 w 59"/>
                    <a:gd name="T7" fmla="*/ 0 h 70"/>
                    <a:gd name="T8" fmla="*/ 0 60000 65536"/>
                    <a:gd name="T9" fmla="*/ 0 60000 65536"/>
                    <a:gd name="T10" fmla="*/ 0 60000 65536"/>
                    <a:gd name="T11" fmla="*/ 0 60000 65536"/>
                    <a:gd name="T12" fmla="*/ 0 w 59"/>
                    <a:gd name="T13" fmla="*/ 0 h 70"/>
                    <a:gd name="T14" fmla="*/ 59 w 59"/>
                    <a:gd name="T15" fmla="*/ 70 h 70"/>
                  </a:gdLst>
                  <a:ahLst/>
                  <a:cxnLst>
                    <a:cxn ang="T8">
                      <a:pos x="T0" y="T1"/>
                    </a:cxn>
                    <a:cxn ang="T9">
                      <a:pos x="T2" y="T3"/>
                    </a:cxn>
                    <a:cxn ang="T10">
                      <a:pos x="T4" y="T5"/>
                    </a:cxn>
                    <a:cxn ang="T11">
                      <a:pos x="T6" y="T7"/>
                    </a:cxn>
                  </a:cxnLst>
                  <a:rect l="T12" t="T13" r="T14" b="T15"/>
                  <a:pathLst>
                    <a:path w="59" h="70">
                      <a:moveTo>
                        <a:pt x="58" y="0"/>
                      </a:moveTo>
                      <a:lnTo>
                        <a:pt x="58" y="69"/>
                      </a:lnTo>
                      <a:lnTo>
                        <a:pt x="0" y="35"/>
                      </a:lnTo>
                      <a:lnTo>
                        <a:pt x="58"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5" name="Freeform 403">
                  <a:extLst>
                    <a:ext uri="{FF2B5EF4-FFF2-40B4-BE49-F238E27FC236}">
                      <a16:creationId xmlns:a16="http://schemas.microsoft.com/office/drawing/2014/main" id="{C038C818-C160-EA70-E9D4-4AE1AE7E44D0}"/>
                    </a:ext>
                  </a:extLst>
                </p:cNvPr>
                <p:cNvSpPr>
                  <a:spLocks/>
                </p:cNvSpPr>
                <p:nvPr/>
              </p:nvSpPr>
              <p:spPr bwMode="auto">
                <a:xfrm>
                  <a:off x="1304" y="1880"/>
                  <a:ext cx="182" cy="176"/>
                </a:xfrm>
                <a:custGeom>
                  <a:avLst/>
                  <a:gdLst>
                    <a:gd name="T0" fmla="*/ 181 w 182"/>
                    <a:gd name="T1" fmla="*/ 70 h 176"/>
                    <a:gd name="T2" fmla="*/ 0 w 182"/>
                    <a:gd name="T3" fmla="*/ 175 h 176"/>
                    <a:gd name="T4" fmla="*/ 0 w 182"/>
                    <a:gd name="T5" fmla="*/ 105 h 176"/>
                    <a:gd name="T6" fmla="*/ 181 w 182"/>
                    <a:gd name="T7" fmla="*/ 0 h 176"/>
                    <a:gd name="T8" fmla="*/ 181 w 182"/>
                    <a:gd name="T9" fmla="*/ 70 h 176"/>
                    <a:gd name="T10" fmla="*/ 0 60000 65536"/>
                    <a:gd name="T11" fmla="*/ 0 60000 65536"/>
                    <a:gd name="T12" fmla="*/ 0 60000 65536"/>
                    <a:gd name="T13" fmla="*/ 0 60000 65536"/>
                    <a:gd name="T14" fmla="*/ 0 60000 65536"/>
                    <a:gd name="T15" fmla="*/ 0 w 182"/>
                    <a:gd name="T16" fmla="*/ 0 h 176"/>
                    <a:gd name="T17" fmla="*/ 182 w 182"/>
                    <a:gd name="T18" fmla="*/ 176 h 176"/>
                  </a:gdLst>
                  <a:ahLst/>
                  <a:cxnLst>
                    <a:cxn ang="T10">
                      <a:pos x="T0" y="T1"/>
                    </a:cxn>
                    <a:cxn ang="T11">
                      <a:pos x="T2" y="T3"/>
                    </a:cxn>
                    <a:cxn ang="T12">
                      <a:pos x="T4" y="T5"/>
                    </a:cxn>
                    <a:cxn ang="T13">
                      <a:pos x="T6" y="T7"/>
                    </a:cxn>
                    <a:cxn ang="T14">
                      <a:pos x="T8" y="T9"/>
                    </a:cxn>
                  </a:cxnLst>
                  <a:rect l="T15" t="T16" r="T17" b="T18"/>
                  <a:pathLst>
                    <a:path w="182" h="176">
                      <a:moveTo>
                        <a:pt x="181" y="70"/>
                      </a:moveTo>
                      <a:lnTo>
                        <a:pt x="0" y="175"/>
                      </a:lnTo>
                      <a:lnTo>
                        <a:pt x="0" y="105"/>
                      </a:lnTo>
                      <a:lnTo>
                        <a:pt x="181" y="0"/>
                      </a:lnTo>
                      <a:lnTo>
                        <a:pt x="181" y="70"/>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6" name="Freeform 404">
                  <a:extLst>
                    <a:ext uri="{FF2B5EF4-FFF2-40B4-BE49-F238E27FC236}">
                      <a16:creationId xmlns:a16="http://schemas.microsoft.com/office/drawing/2014/main" id="{84A8B777-8D9C-BCF2-B357-473D4F9062A9}"/>
                    </a:ext>
                  </a:extLst>
                </p:cNvPr>
                <p:cNvSpPr>
                  <a:spLocks/>
                </p:cNvSpPr>
                <p:nvPr/>
              </p:nvSpPr>
              <p:spPr bwMode="auto">
                <a:xfrm>
                  <a:off x="1327" y="2033"/>
                  <a:ext cx="58" cy="69"/>
                </a:xfrm>
                <a:custGeom>
                  <a:avLst/>
                  <a:gdLst>
                    <a:gd name="T0" fmla="*/ 57 w 58"/>
                    <a:gd name="T1" fmla="*/ 0 h 69"/>
                    <a:gd name="T2" fmla="*/ 57 w 58"/>
                    <a:gd name="T3" fmla="*/ 68 h 69"/>
                    <a:gd name="T4" fmla="*/ 0 w 58"/>
                    <a:gd name="T5" fmla="*/ 35 h 69"/>
                    <a:gd name="T6" fmla="*/ 57 w 58"/>
                    <a:gd name="T7" fmla="*/ 0 h 69"/>
                    <a:gd name="T8" fmla="*/ 0 60000 65536"/>
                    <a:gd name="T9" fmla="*/ 0 60000 65536"/>
                    <a:gd name="T10" fmla="*/ 0 60000 65536"/>
                    <a:gd name="T11" fmla="*/ 0 60000 65536"/>
                    <a:gd name="T12" fmla="*/ 0 w 58"/>
                    <a:gd name="T13" fmla="*/ 0 h 69"/>
                    <a:gd name="T14" fmla="*/ 58 w 58"/>
                    <a:gd name="T15" fmla="*/ 69 h 69"/>
                  </a:gdLst>
                  <a:ahLst/>
                  <a:cxnLst>
                    <a:cxn ang="T8">
                      <a:pos x="T0" y="T1"/>
                    </a:cxn>
                    <a:cxn ang="T9">
                      <a:pos x="T2" y="T3"/>
                    </a:cxn>
                    <a:cxn ang="T10">
                      <a:pos x="T4" y="T5"/>
                    </a:cxn>
                    <a:cxn ang="T11">
                      <a:pos x="T6" y="T7"/>
                    </a:cxn>
                  </a:cxnLst>
                  <a:rect l="T12" t="T13" r="T14" b="T15"/>
                  <a:pathLst>
                    <a:path w="58" h="69">
                      <a:moveTo>
                        <a:pt x="57" y="0"/>
                      </a:moveTo>
                      <a:lnTo>
                        <a:pt x="57" y="68"/>
                      </a:lnTo>
                      <a:lnTo>
                        <a:pt x="0" y="35"/>
                      </a:lnTo>
                      <a:lnTo>
                        <a:pt x="57"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7" name="Freeform 405">
                  <a:extLst>
                    <a:ext uri="{FF2B5EF4-FFF2-40B4-BE49-F238E27FC236}">
                      <a16:creationId xmlns:a16="http://schemas.microsoft.com/office/drawing/2014/main" id="{9EFEFAE5-EC31-D6F8-48DC-452E714FD83D}"/>
                    </a:ext>
                  </a:extLst>
                </p:cNvPr>
                <p:cNvSpPr>
                  <a:spLocks/>
                </p:cNvSpPr>
                <p:nvPr/>
              </p:nvSpPr>
              <p:spPr bwMode="auto">
                <a:xfrm>
                  <a:off x="1385" y="1929"/>
                  <a:ext cx="182" cy="173"/>
                </a:xfrm>
                <a:custGeom>
                  <a:avLst/>
                  <a:gdLst>
                    <a:gd name="T0" fmla="*/ 181 w 182"/>
                    <a:gd name="T1" fmla="*/ 68 h 173"/>
                    <a:gd name="T2" fmla="*/ 0 w 182"/>
                    <a:gd name="T3" fmla="*/ 172 h 173"/>
                    <a:gd name="T4" fmla="*/ 0 w 182"/>
                    <a:gd name="T5" fmla="*/ 103 h 173"/>
                    <a:gd name="T6" fmla="*/ 181 w 182"/>
                    <a:gd name="T7" fmla="*/ 0 h 173"/>
                    <a:gd name="T8" fmla="*/ 181 w 182"/>
                    <a:gd name="T9" fmla="*/ 68 h 173"/>
                    <a:gd name="T10" fmla="*/ 0 60000 65536"/>
                    <a:gd name="T11" fmla="*/ 0 60000 65536"/>
                    <a:gd name="T12" fmla="*/ 0 60000 65536"/>
                    <a:gd name="T13" fmla="*/ 0 60000 65536"/>
                    <a:gd name="T14" fmla="*/ 0 60000 65536"/>
                    <a:gd name="T15" fmla="*/ 0 w 182"/>
                    <a:gd name="T16" fmla="*/ 0 h 173"/>
                    <a:gd name="T17" fmla="*/ 182 w 182"/>
                    <a:gd name="T18" fmla="*/ 173 h 173"/>
                  </a:gdLst>
                  <a:ahLst/>
                  <a:cxnLst>
                    <a:cxn ang="T10">
                      <a:pos x="T0" y="T1"/>
                    </a:cxn>
                    <a:cxn ang="T11">
                      <a:pos x="T2" y="T3"/>
                    </a:cxn>
                    <a:cxn ang="T12">
                      <a:pos x="T4" y="T5"/>
                    </a:cxn>
                    <a:cxn ang="T13">
                      <a:pos x="T6" y="T7"/>
                    </a:cxn>
                    <a:cxn ang="T14">
                      <a:pos x="T8" y="T9"/>
                    </a:cxn>
                  </a:cxnLst>
                  <a:rect l="T15" t="T16" r="T17" b="T18"/>
                  <a:pathLst>
                    <a:path w="182" h="173">
                      <a:moveTo>
                        <a:pt x="181" y="68"/>
                      </a:moveTo>
                      <a:lnTo>
                        <a:pt x="0" y="172"/>
                      </a:lnTo>
                      <a:lnTo>
                        <a:pt x="0" y="103"/>
                      </a:lnTo>
                      <a:lnTo>
                        <a:pt x="181" y="0"/>
                      </a:lnTo>
                      <a:lnTo>
                        <a:pt x="181" y="68"/>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8" name="Freeform 406">
                  <a:extLst>
                    <a:ext uri="{FF2B5EF4-FFF2-40B4-BE49-F238E27FC236}">
                      <a16:creationId xmlns:a16="http://schemas.microsoft.com/office/drawing/2014/main" id="{C743577F-4D7C-9082-A8E9-CCD9E8EDD2A9}"/>
                    </a:ext>
                  </a:extLst>
                </p:cNvPr>
                <p:cNvSpPr>
                  <a:spLocks/>
                </p:cNvSpPr>
                <p:nvPr/>
              </p:nvSpPr>
              <p:spPr bwMode="auto">
                <a:xfrm>
                  <a:off x="1310" y="1893"/>
                  <a:ext cx="166" cy="152"/>
                </a:xfrm>
                <a:custGeom>
                  <a:avLst/>
                  <a:gdLst>
                    <a:gd name="T0" fmla="*/ 165 w 166"/>
                    <a:gd name="T1" fmla="*/ 55 h 152"/>
                    <a:gd name="T2" fmla="*/ 165 w 166"/>
                    <a:gd name="T3" fmla="*/ 0 h 152"/>
                    <a:gd name="T4" fmla="*/ 0 w 166"/>
                    <a:gd name="T5" fmla="*/ 93 h 152"/>
                    <a:gd name="T6" fmla="*/ 0 w 166"/>
                    <a:gd name="T7" fmla="*/ 151 h 152"/>
                    <a:gd name="T8" fmla="*/ 165 w 166"/>
                    <a:gd name="T9" fmla="*/ 55 h 152"/>
                    <a:gd name="T10" fmla="*/ 0 60000 65536"/>
                    <a:gd name="T11" fmla="*/ 0 60000 65536"/>
                    <a:gd name="T12" fmla="*/ 0 60000 65536"/>
                    <a:gd name="T13" fmla="*/ 0 60000 65536"/>
                    <a:gd name="T14" fmla="*/ 0 60000 65536"/>
                    <a:gd name="T15" fmla="*/ 0 w 166"/>
                    <a:gd name="T16" fmla="*/ 0 h 152"/>
                    <a:gd name="T17" fmla="*/ 166 w 166"/>
                    <a:gd name="T18" fmla="*/ 152 h 152"/>
                  </a:gdLst>
                  <a:ahLst/>
                  <a:cxnLst>
                    <a:cxn ang="T10">
                      <a:pos x="T0" y="T1"/>
                    </a:cxn>
                    <a:cxn ang="T11">
                      <a:pos x="T2" y="T3"/>
                    </a:cxn>
                    <a:cxn ang="T12">
                      <a:pos x="T4" y="T5"/>
                    </a:cxn>
                    <a:cxn ang="T13">
                      <a:pos x="T6" y="T7"/>
                    </a:cxn>
                    <a:cxn ang="T14">
                      <a:pos x="T8" y="T9"/>
                    </a:cxn>
                  </a:cxnLst>
                  <a:rect l="T15" t="T16" r="T17" b="T18"/>
                  <a:pathLst>
                    <a:path w="166" h="152">
                      <a:moveTo>
                        <a:pt x="165" y="55"/>
                      </a:moveTo>
                      <a:lnTo>
                        <a:pt x="165" y="0"/>
                      </a:lnTo>
                      <a:lnTo>
                        <a:pt x="0" y="93"/>
                      </a:lnTo>
                      <a:lnTo>
                        <a:pt x="0" y="151"/>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9" name="Line 407">
                  <a:extLst>
                    <a:ext uri="{FF2B5EF4-FFF2-40B4-BE49-F238E27FC236}">
                      <a16:creationId xmlns:a16="http://schemas.microsoft.com/office/drawing/2014/main" id="{FF006731-D33A-C640-26D6-D01656D24921}"/>
                    </a:ext>
                  </a:extLst>
                </p:cNvPr>
                <p:cNvSpPr>
                  <a:spLocks noChangeShapeType="1"/>
                </p:cNvSpPr>
                <p:nvPr/>
              </p:nvSpPr>
              <p:spPr bwMode="auto">
                <a:xfrm flipV="1">
                  <a:off x="1479" y="2206"/>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80" name="Freeform 408">
                  <a:extLst>
                    <a:ext uri="{FF2B5EF4-FFF2-40B4-BE49-F238E27FC236}">
                      <a16:creationId xmlns:a16="http://schemas.microsoft.com/office/drawing/2014/main" id="{D31E9DA5-4912-FD8E-6040-4418380650E8}"/>
                    </a:ext>
                  </a:extLst>
                </p:cNvPr>
                <p:cNvSpPr>
                  <a:spLocks/>
                </p:cNvSpPr>
                <p:nvPr/>
              </p:nvSpPr>
              <p:spPr bwMode="auto">
                <a:xfrm>
                  <a:off x="1486" y="2209"/>
                  <a:ext cx="17" cy="17"/>
                </a:xfrm>
                <a:custGeom>
                  <a:avLst/>
                  <a:gdLst>
                    <a:gd name="T0" fmla="*/ 10 w 17"/>
                    <a:gd name="T1" fmla="*/ 15 h 17"/>
                    <a:gd name="T2" fmla="*/ 13 w 17"/>
                    <a:gd name="T3" fmla="*/ 14 h 17"/>
                    <a:gd name="T4" fmla="*/ 14 w 17"/>
                    <a:gd name="T5" fmla="*/ 13 h 17"/>
                    <a:gd name="T6" fmla="*/ 14 w 17"/>
                    <a:gd name="T7" fmla="*/ 12 h 17"/>
                    <a:gd name="T8" fmla="*/ 16 w 17"/>
                    <a:gd name="T9" fmla="*/ 10 h 17"/>
                    <a:gd name="T10" fmla="*/ 14 w 17"/>
                    <a:gd name="T11" fmla="*/ 7 h 17"/>
                    <a:gd name="T12" fmla="*/ 13 w 17"/>
                    <a:gd name="T13" fmla="*/ 5 h 17"/>
                    <a:gd name="T14" fmla="*/ 11 w 17"/>
                    <a:gd name="T15" fmla="*/ 2 h 17"/>
                    <a:gd name="T16" fmla="*/ 9 w 17"/>
                    <a:gd name="T17" fmla="*/ 1 h 17"/>
                    <a:gd name="T18" fmla="*/ 7 w 17"/>
                    <a:gd name="T19" fmla="*/ 0 h 17"/>
                    <a:gd name="T20" fmla="*/ 6 w 17"/>
                    <a:gd name="T21" fmla="*/ 0 h 17"/>
                    <a:gd name="T22" fmla="*/ 5 w 17"/>
                    <a:gd name="T23" fmla="*/ 1 h 17"/>
                    <a:gd name="T24" fmla="*/ 1 w 17"/>
                    <a:gd name="T25" fmla="*/ 2 h 17"/>
                    <a:gd name="T26" fmla="*/ 1 w 17"/>
                    <a:gd name="T27" fmla="*/ 3 h 17"/>
                    <a:gd name="T28" fmla="*/ 1 w 17"/>
                    <a:gd name="T29" fmla="*/ 4 h 17"/>
                    <a:gd name="T30" fmla="*/ 0 w 17"/>
                    <a:gd name="T31" fmla="*/ 6 h 17"/>
                    <a:gd name="T32" fmla="*/ 1 w 17"/>
                    <a:gd name="T33" fmla="*/ 8 h 17"/>
                    <a:gd name="T34" fmla="*/ 1 w 17"/>
                    <a:gd name="T35" fmla="*/ 11 h 17"/>
                    <a:gd name="T36" fmla="*/ 4 w 17"/>
                    <a:gd name="T37" fmla="*/ 14 h 17"/>
                    <a:gd name="T38" fmla="*/ 5 w 17"/>
                    <a:gd name="T39" fmla="*/ 15 h 17"/>
                    <a:gd name="T40" fmla="*/ 8 w 17"/>
                    <a:gd name="T41" fmla="*/ 16 h 17"/>
                    <a:gd name="T42" fmla="*/ 9 w 17"/>
                    <a:gd name="T43" fmla="*/ 16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5"/>
                      </a:moveTo>
                      <a:lnTo>
                        <a:pt x="13" y="14"/>
                      </a:lnTo>
                      <a:lnTo>
                        <a:pt x="14" y="13"/>
                      </a:lnTo>
                      <a:lnTo>
                        <a:pt x="14" y="12"/>
                      </a:lnTo>
                      <a:lnTo>
                        <a:pt x="16" y="10"/>
                      </a:lnTo>
                      <a:lnTo>
                        <a:pt x="14" y="7"/>
                      </a:lnTo>
                      <a:lnTo>
                        <a:pt x="13" y="5"/>
                      </a:lnTo>
                      <a:lnTo>
                        <a:pt x="11" y="2"/>
                      </a:lnTo>
                      <a:lnTo>
                        <a:pt x="9" y="1"/>
                      </a:lnTo>
                      <a:lnTo>
                        <a:pt x="7" y="0"/>
                      </a:lnTo>
                      <a:lnTo>
                        <a:pt x="6" y="0"/>
                      </a:lnTo>
                      <a:lnTo>
                        <a:pt x="5" y="1"/>
                      </a:lnTo>
                      <a:lnTo>
                        <a:pt x="1" y="2"/>
                      </a:lnTo>
                      <a:lnTo>
                        <a:pt x="1" y="3"/>
                      </a:lnTo>
                      <a:lnTo>
                        <a:pt x="1" y="4"/>
                      </a:lnTo>
                      <a:lnTo>
                        <a:pt x="0" y="6"/>
                      </a:lnTo>
                      <a:lnTo>
                        <a:pt x="1" y="8"/>
                      </a:lnTo>
                      <a:lnTo>
                        <a:pt x="1" y="11"/>
                      </a:lnTo>
                      <a:lnTo>
                        <a:pt x="4" y="14"/>
                      </a:lnTo>
                      <a:lnTo>
                        <a:pt x="5" y="15"/>
                      </a:lnTo>
                      <a:lnTo>
                        <a:pt x="8"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1" name="Freeform 409">
                  <a:extLst>
                    <a:ext uri="{FF2B5EF4-FFF2-40B4-BE49-F238E27FC236}">
                      <a16:creationId xmlns:a16="http://schemas.microsoft.com/office/drawing/2014/main" id="{30A232FC-6599-5815-2BE4-45C449BAA150}"/>
                    </a:ext>
                  </a:extLst>
                </p:cNvPr>
                <p:cNvSpPr>
                  <a:spLocks/>
                </p:cNvSpPr>
                <p:nvPr/>
              </p:nvSpPr>
              <p:spPr bwMode="auto">
                <a:xfrm>
                  <a:off x="1486" y="2211"/>
                  <a:ext cx="17" cy="17"/>
                </a:xfrm>
                <a:custGeom>
                  <a:avLst/>
                  <a:gdLst>
                    <a:gd name="T0" fmla="*/ 1 w 17"/>
                    <a:gd name="T1" fmla="*/ 10 h 17"/>
                    <a:gd name="T2" fmla="*/ 1 w 17"/>
                    <a:gd name="T3" fmla="*/ 6 h 17"/>
                    <a:gd name="T4" fmla="*/ 0 w 17"/>
                    <a:gd name="T5" fmla="*/ 4 h 17"/>
                    <a:gd name="T6" fmla="*/ 1 w 17"/>
                    <a:gd name="T7" fmla="*/ 2 h 17"/>
                    <a:gd name="T8" fmla="*/ 1 w 17"/>
                    <a:gd name="T9" fmla="*/ 1 h 17"/>
                    <a:gd name="T10" fmla="*/ 1 w 17"/>
                    <a:gd name="T11" fmla="*/ 0 h 17"/>
                    <a:gd name="T12" fmla="*/ 5 w 17"/>
                    <a:gd name="T13" fmla="*/ 0 h 17"/>
                    <a:gd name="T14" fmla="*/ 7 w 17"/>
                    <a:gd name="T15" fmla="*/ 1 h 17"/>
                    <a:gd name="T16" fmla="*/ 11 w 17"/>
                    <a:gd name="T17" fmla="*/ 3 h 17"/>
                    <a:gd name="T18" fmla="*/ 14 w 17"/>
                    <a:gd name="T19" fmla="*/ 4 h 17"/>
                    <a:gd name="T20" fmla="*/ 14 w 17"/>
                    <a:gd name="T21" fmla="*/ 9 h 17"/>
                    <a:gd name="T22" fmla="*/ 16 w 17"/>
                    <a:gd name="T23" fmla="*/ 11 h 17"/>
                    <a:gd name="T24" fmla="*/ 14 w 17"/>
                    <a:gd name="T25" fmla="*/ 14 h 17"/>
                    <a:gd name="T26" fmla="*/ 11 w 17"/>
                    <a:gd name="T27" fmla="*/ 16 h 17"/>
                    <a:gd name="T28" fmla="*/ 7 w 17"/>
                    <a:gd name="T29" fmla="*/ 14 h 17"/>
                    <a:gd name="T30" fmla="*/ 5 w 17"/>
                    <a:gd name="T31" fmla="*/ 13 h 17"/>
                    <a:gd name="T32" fmla="*/ 1 w 17"/>
                    <a:gd name="T33" fmla="*/ 1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
                    <a:gd name="T52" fmla="*/ 0 h 17"/>
                    <a:gd name="T53" fmla="*/ 17 w 17"/>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 h="17">
                      <a:moveTo>
                        <a:pt x="1" y="10"/>
                      </a:moveTo>
                      <a:lnTo>
                        <a:pt x="1" y="6"/>
                      </a:lnTo>
                      <a:lnTo>
                        <a:pt x="0" y="4"/>
                      </a:lnTo>
                      <a:lnTo>
                        <a:pt x="1" y="2"/>
                      </a:lnTo>
                      <a:lnTo>
                        <a:pt x="1" y="1"/>
                      </a:lnTo>
                      <a:lnTo>
                        <a:pt x="1" y="0"/>
                      </a:lnTo>
                      <a:lnTo>
                        <a:pt x="5" y="0"/>
                      </a:lnTo>
                      <a:lnTo>
                        <a:pt x="7" y="1"/>
                      </a:lnTo>
                      <a:lnTo>
                        <a:pt x="11" y="3"/>
                      </a:lnTo>
                      <a:lnTo>
                        <a:pt x="14" y="4"/>
                      </a:lnTo>
                      <a:lnTo>
                        <a:pt x="14" y="9"/>
                      </a:lnTo>
                      <a:lnTo>
                        <a:pt x="16" y="11"/>
                      </a:lnTo>
                      <a:lnTo>
                        <a:pt x="14" y="14"/>
                      </a:lnTo>
                      <a:lnTo>
                        <a:pt x="11" y="16"/>
                      </a:lnTo>
                      <a:lnTo>
                        <a:pt x="7" y="14"/>
                      </a:lnTo>
                      <a:lnTo>
                        <a:pt x="5" y="13"/>
                      </a:lnTo>
                      <a:lnTo>
                        <a:pt x="1"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2" name="Freeform 410">
                  <a:extLst>
                    <a:ext uri="{FF2B5EF4-FFF2-40B4-BE49-F238E27FC236}">
                      <a16:creationId xmlns:a16="http://schemas.microsoft.com/office/drawing/2014/main" id="{EE9ABB50-7407-3029-7BE6-14FE930F1D7E}"/>
                    </a:ext>
                  </a:extLst>
                </p:cNvPr>
                <p:cNvSpPr>
                  <a:spLocks/>
                </p:cNvSpPr>
                <p:nvPr/>
              </p:nvSpPr>
              <p:spPr bwMode="auto">
                <a:xfrm>
                  <a:off x="1486" y="2213"/>
                  <a:ext cx="17" cy="17"/>
                </a:xfrm>
                <a:custGeom>
                  <a:avLst/>
                  <a:gdLst>
                    <a:gd name="T0" fmla="*/ 3 w 17"/>
                    <a:gd name="T1" fmla="*/ 9 h 17"/>
                    <a:gd name="T2" fmla="*/ 0 w 17"/>
                    <a:gd name="T3" fmla="*/ 6 h 17"/>
                    <a:gd name="T4" fmla="*/ 0 w 17"/>
                    <a:gd name="T5" fmla="*/ 2 h 17"/>
                    <a:gd name="T6" fmla="*/ 0 w 17"/>
                    <a:gd name="T7" fmla="*/ 0 h 17"/>
                    <a:gd name="T8" fmla="*/ 3 w 17"/>
                    <a:gd name="T9" fmla="*/ 0 h 17"/>
                    <a:gd name="T10" fmla="*/ 6 w 17"/>
                    <a:gd name="T11" fmla="*/ 0 h 17"/>
                    <a:gd name="T12" fmla="*/ 12 w 17"/>
                    <a:gd name="T13" fmla="*/ 4 h 17"/>
                    <a:gd name="T14" fmla="*/ 16 w 17"/>
                    <a:gd name="T15" fmla="*/ 9 h 17"/>
                    <a:gd name="T16" fmla="*/ 16 w 17"/>
                    <a:gd name="T17" fmla="*/ 13 h 17"/>
                    <a:gd name="T18" fmla="*/ 12 w 17"/>
                    <a:gd name="T19" fmla="*/ 13 h 17"/>
                    <a:gd name="T20" fmla="*/ 9 w 17"/>
                    <a:gd name="T21" fmla="*/ 16 h 17"/>
                    <a:gd name="T22" fmla="*/ 6 w 17"/>
                    <a:gd name="T23" fmla="*/ 13 h 17"/>
                    <a:gd name="T24" fmla="*/ 3 w 17"/>
                    <a:gd name="T25" fmla="*/ 9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9"/>
                      </a:moveTo>
                      <a:lnTo>
                        <a:pt x="0" y="6"/>
                      </a:lnTo>
                      <a:lnTo>
                        <a:pt x="0" y="2"/>
                      </a:lnTo>
                      <a:lnTo>
                        <a:pt x="0" y="0"/>
                      </a:lnTo>
                      <a:lnTo>
                        <a:pt x="3" y="0"/>
                      </a:lnTo>
                      <a:lnTo>
                        <a:pt x="6" y="0"/>
                      </a:lnTo>
                      <a:lnTo>
                        <a:pt x="12" y="4"/>
                      </a:lnTo>
                      <a:lnTo>
                        <a:pt x="16" y="9"/>
                      </a:lnTo>
                      <a:lnTo>
                        <a:pt x="16" y="13"/>
                      </a:lnTo>
                      <a:lnTo>
                        <a:pt x="12" y="13"/>
                      </a:lnTo>
                      <a:lnTo>
                        <a:pt x="9" y="16"/>
                      </a:lnTo>
                      <a:lnTo>
                        <a:pt x="6" y="13"/>
                      </a:lnTo>
                      <a:lnTo>
                        <a:pt x="3" y="9"/>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3" name="Freeform 411">
                  <a:extLst>
                    <a:ext uri="{FF2B5EF4-FFF2-40B4-BE49-F238E27FC236}">
                      <a16:creationId xmlns:a16="http://schemas.microsoft.com/office/drawing/2014/main" id="{0B1F8C57-93DD-5B75-3A73-DA49744AF1FC}"/>
                    </a:ext>
                  </a:extLst>
                </p:cNvPr>
                <p:cNvSpPr>
                  <a:spLocks/>
                </p:cNvSpPr>
                <p:nvPr/>
              </p:nvSpPr>
              <p:spPr bwMode="auto">
                <a:xfrm>
                  <a:off x="1494" y="2213"/>
                  <a:ext cx="17" cy="17"/>
                </a:xfrm>
                <a:custGeom>
                  <a:avLst/>
                  <a:gdLst>
                    <a:gd name="T0" fmla="*/ 10 w 17"/>
                    <a:gd name="T1" fmla="*/ 15 h 17"/>
                    <a:gd name="T2" fmla="*/ 13 w 17"/>
                    <a:gd name="T3" fmla="*/ 13 h 17"/>
                    <a:gd name="T4" fmla="*/ 14 w 17"/>
                    <a:gd name="T5" fmla="*/ 12 h 17"/>
                    <a:gd name="T6" fmla="*/ 16 w 17"/>
                    <a:gd name="T7" fmla="*/ 12 h 17"/>
                    <a:gd name="T8" fmla="*/ 16 w 17"/>
                    <a:gd name="T9" fmla="*/ 9 h 17"/>
                    <a:gd name="T10" fmla="*/ 16 w 17"/>
                    <a:gd name="T11" fmla="*/ 7 h 17"/>
                    <a:gd name="T12" fmla="*/ 13 w 17"/>
                    <a:gd name="T13" fmla="*/ 4 h 17"/>
                    <a:gd name="T14" fmla="*/ 12 w 17"/>
                    <a:gd name="T15" fmla="*/ 2 h 17"/>
                    <a:gd name="T16" fmla="*/ 10 w 17"/>
                    <a:gd name="T17" fmla="*/ 0 h 17"/>
                    <a:gd name="T18" fmla="*/ 8 w 17"/>
                    <a:gd name="T19" fmla="*/ 0 h 17"/>
                    <a:gd name="T20" fmla="*/ 6 w 17"/>
                    <a:gd name="T21" fmla="*/ 0 h 17"/>
                    <a:gd name="T22" fmla="*/ 5 w 17"/>
                    <a:gd name="T23" fmla="*/ 0 h 17"/>
                    <a:gd name="T24" fmla="*/ 2 w 17"/>
                    <a:gd name="T25" fmla="*/ 2 h 17"/>
                    <a:gd name="T26" fmla="*/ 1 w 17"/>
                    <a:gd name="T27" fmla="*/ 2 h 17"/>
                    <a:gd name="T28" fmla="*/ 0 w 17"/>
                    <a:gd name="T29" fmla="*/ 3 h 17"/>
                    <a:gd name="T30" fmla="*/ 0 w 17"/>
                    <a:gd name="T31" fmla="*/ 5 h 17"/>
                    <a:gd name="T32" fmla="*/ 0 w 17"/>
                    <a:gd name="T33" fmla="*/ 7 h 17"/>
                    <a:gd name="T34" fmla="*/ 2 w 17"/>
                    <a:gd name="T35" fmla="*/ 11 h 17"/>
                    <a:gd name="T36" fmla="*/ 3 w 17"/>
                    <a:gd name="T37" fmla="*/ 13 h 17"/>
                    <a:gd name="T38" fmla="*/ 6 w 17"/>
                    <a:gd name="T39" fmla="*/ 15 h 17"/>
                    <a:gd name="T40" fmla="*/ 8 w 17"/>
                    <a:gd name="T41" fmla="*/ 16 h 17"/>
                    <a:gd name="T42" fmla="*/ 9 w 17"/>
                    <a:gd name="T43" fmla="*/ 16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5"/>
                      </a:moveTo>
                      <a:lnTo>
                        <a:pt x="13" y="13"/>
                      </a:lnTo>
                      <a:lnTo>
                        <a:pt x="14" y="12"/>
                      </a:lnTo>
                      <a:lnTo>
                        <a:pt x="16" y="12"/>
                      </a:lnTo>
                      <a:lnTo>
                        <a:pt x="16" y="9"/>
                      </a:lnTo>
                      <a:lnTo>
                        <a:pt x="16" y="7"/>
                      </a:lnTo>
                      <a:lnTo>
                        <a:pt x="13" y="4"/>
                      </a:lnTo>
                      <a:lnTo>
                        <a:pt x="12" y="2"/>
                      </a:lnTo>
                      <a:lnTo>
                        <a:pt x="10" y="0"/>
                      </a:lnTo>
                      <a:lnTo>
                        <a:pt x="8" y="0"/>
                      </a:lnTo>
                      <a:lnTo>
                        <a:pt x="6" y="0"/>
                      </a:lnTo>
                      <a:lnTo>
                        <a:pt x="5" y="0"/>
                      </a:lnTo>
                      <a:lnTo>
                        <a:pt x="2" y="2"/>
                      </a:lnTo>
                      <a:lnTo>
                        <a:pt x="1" y="2"/>
                      </a:lnTo>
                      <a:lnTo>
                        <a:pt x="0" y="3"/>
                      </a:lnTo>
                      <a:lnTo>
                        <a:pt x="0" y="5"/>
                      </a:lnTo>
                      <a:lnTo>
                        <a:pt x="0" y="7"/>
                      </a:lnTo>
                      <a:lnTo>
                        <a:pt x="2" y="11"/>
                      </a:lnTo>
                      <a:lnTo>
                        <a:pt x="3" y="13"/>
                      </a:lnTo>
                      <a:lnTo>
                        <a:pt x="6" y="15"/>
                      </a:lnTo>
                      <a:lnTo>
                        <a:pt x="8"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4" name="Freeform 412">
                  <a:extLst>
                    <a:ext uri="{FF2B5EF4-FFF2-40B4-BE49-F238E27FC236}">
                      <a16:creationId xmlns:a16="http://schemas.microsoft.com/office/drawing/2014/main" id="{63021B71-844D-3354-DAA0-77785147B90E}"/>
                    </a:ext>
                  </a:extLst>
                </p:cNvPr>
                <p:cNvSpPr>
                  <a:spLocks/>
                </p:cNvSpPr>
                <p:nvPr/>
              </p:nvSpPr>
              <p:spPr bwMode="auto">
                <a:xfrm>
                  <a:off x="1494" y="2216"/>
                  <a:ext cx="17" cy="17"/>
                </a:xfrm>
                <a:custGeom>
                  <a:avLst/>
                  <a:gdLst>
                    <a:gd name="T0" fmla="*/ 2 w 17"/>
                    <a:gd name="T1" fmla="*/ 10 h 17"/>
                    <a:gd name="T2" fmla="*/ 0 w 17"/>
                    <a:gd name="T3" fmla="*/ 5 h 17"/>
                    <a:gd name="T4" fmla="*/ 0 w 17"/>
                    <a:gd name="T5" fmla="*/ 3 h 17"/>
                    <a:gd name="T6" fmla="*/ 0 w 17"/>
                    <a:gd name="T7" fmla="*/ 1 h 17"/>
                    <a:gd name="T8" fmla="*/ 1 w 17"/>
                    <a:gd name="T9" fmla="*/ 0 h 17"/>
                    <a:gd name="T10" fmla="*/ 2 w 17"/>
                    <a:gd name="T11" fmla="*/ 0 h 17"/>
                    <a:gd name="T12" fmla="*/ 4 w 17"/>
                    <a:gd name="T13" fmla="*/ 0 h 17"/>
                    <a:gd name="T14" fmla="*/ 7 w 17"/>
                    <a:gd name="T15" fmla="*/ 0 h 17"/>
                    <a:gd name="T16" fmla="*/ 10 w 17"/>
                    <a:gd name="T17" fmla="*/ 1 h 17"/>
                    <a:gd name="T18" fmla="*/ 13 w 17"/>
                    <a:gd name="T19" fmla="*/ 4 h 17"/>
                    <a:gd name="T20" fmla="*/ 16 w 17"/>
                    <a:gd name="T21" fmla="*/ 8 h 17"/>
                    <a:gd name="T22" fmla="*/ 16 w 17"/>
                    <a:gd name="T23" fmla="*/ 11 h 17"/>
                    <a:gd name="T24" fmla="*/ 16 w 17"/>
                    <a:gd name="T25" fmla="*/ 12 h 17"/>
                    <a:gd name="T26" fmla="*/ 14 w 17"/>
                    <a:gd name="T27" fmla="*/ 13 h 17"/>
                    <a:gd name="T28" fmla="*/ 13 w 17"/>
                    <a:gd name="T29" fmla="*/ 14 h 17"/>
                    <a:gd name="T30" fmla="*/ 10 w 17"/>
                    <a:gd name="T31" fmla="*/ 16 h 17"/>
                    <a:gd name="T32" fmla="*/ 8 w 17"/>
                    <a:gd name="T33" fmla="*/ 14 h 17"/>
                    <a:gd name="T34" fmla="*/ 4 w 17"/>
                    <a:gd name="T35" fmla="*/ 12 h 17"/>
                    <a:gd name="T36" fmla="*/ 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2" y="10"/>
                      </a:moveTo>
                      <a:lnTo>
                        <a:pt x="0" y="5"/>
                      </a:lnTo>
                      <a:lnTo>
                        <a:pt x="0" y="3"/>
                      </a:lnTo>
                      <a:lnTo>
                        <a:pt x="0" y="1"/>
                      </a:lnTo>
                      <a:lnTo>
                        <a:pt x="1" y="0"/>
                      </a:lnTo>
                      <a:lnTo>
                        <a:pt x="2" y="0"/>
                      </a:lnTo>
                      <a:lnTo>
                        <a:pt x="4" y="0"/>
                      </a:lnTo>
                      <a:lnTo>
                        <a:pt x="7" y="0"/>
                      </a:lnTo>
                      <a:lnTo>
                        <a:pt x="10" y="1"/>
                      </a:lnTo>
                      <a:lnTo>
                        <a:pt x="13" y="4"/>
                      </a:lnTo>
                      <a:lnTo>
                        <a:pt x="16" y="8"/>
                      </a:lnTo>
                      <a:lnTo>
                        <a:pt x="16" y="11"/>
                      </a:lnTo>
                      <a:lnTo>
                        <a:pt x="16" y="12"/>
                      </a:lnTo>
                      <a:lnTo>
                        <a:pt x="14" y="13"/>
                      </a:lnTo>
                      <a:lnTo>
                        <a:pt x="13" y="14"/>
                      </a:lnTo>
                      <a:lnTo>
                        <a:pt x="10" y="16"/>
                      </a:lnTo>
                      <a:lnTo>
                        <a:pt x="8" y="14"/>
                      </a:lnTo>
                      <a:lnTo>
                        <a:pt x="4" y="12"/>
                      </a:lnTo>
                      <a:lnTo>
                        <a:pt x="2"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5" name="Freeform 413">
                  <a:extLst>
                    <a:ext uri="{FF2B5EF4-FFF2-40B4-BE49-F238E27FC236}">
                      <a16:creationId xmlns:a16="http://schemas.microsoft.com/office/drawing/2014/main" id="{9DA9727C-F3D9-D120-A244-069DADDB6959}"/>
                    </a:ext>
                  </a:extLst>
                </p:cNvPr>
                <p:cNvSpPr>
                  <a:spLocks/>
                </p:cNvSpPr>
                <p:nvPr/>
              </p:nvSpPr>
              <p:spPr bwMode="auto">
                <a:xfrm>
                  <a:off x="1495" y="2218"/>
                  <a:ext cx="17" cy="17"/>
                </a:xfrm>
                <a:custGeom>
                  <a:avLst/>
                  <a:gdLst>
                    <a:gd name="T0" fmla="*/ 2 w 17"/>
                    <a:gd name="T1" fmla="*/ 11 h 17"/>
                    <a:gd name="T2" fmla="*/ 0 w 17"/>
                    <a:gd name="T3" fmla="*/ 6 h 17"/>
                    <a:gd name="T4" fmla="*/ 0 w 17"/>
                    <a:gd name="T5" fmla="*/ 4 h 17"/>
                    <a:gd name="T6" fmla="*/ 0 w 17"/>
                    <a:gd name="T7" fmla="*/ 2 h 17"/>
                    <a:gd name="T8" fmla="*/ 2 w 17"/>
                    <a:gd name="T9" fmla="*/ 0 h 17"/>
                    <a:gd name="T10" fmla="*/ 5 w 17"/>
                    <a:gd name="T11" fmla="*/ 0 h 17"/>
                    <a:gd name="T12" fmla="*/ 8 w 17"/>
                    <a:gd name="T13" fmla="*/ 0 h 17"/>
                    <a:gd name="T14" fmla="*/ 13 w 17"/>
                    <a:gd name="T15" fmla="*/ 4 h 17"/>
                    <a:gd name="T16" fmla="*/ 16 w 17"/>
                    <a:gd name="T17" fmla="*/ 9 h 17"/>
                    <a:gd name="T18" fmla="*/ 16 w 17"/>
                    <a:gd name="T19" fmla="*/ 11 h 17"/>
                    <a:gd name="T20" fmla="*/ 16 w 17"/>
                    <a:gd name="T21" fmla="*/ 13 h 17"/>
                    <a:gd name="T22" fmla="*/ 13 w 17"/>
                    <a:gd name="T23" fmla="*/ 16 h 17"/>
                    <a:gd name="T24" fmla="*/ 8 w 17"/>
                    <a:gd name="T25" fmla="*/ 16 h 17"/>
                    <a:gd name="T26" fmla="*/ 2 w 17"/>
                    <a:gd name="T27" fmla="*/ 11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2" y="11"/>
                      </a:moveTo>
                      <a:lnTo>
                        <a:pt x="0" y="6"/>
                      </a:lnTo>
                      <a:lnTo>
                        <a:pt x="0" y="4"/>
                      </a:lnTo>
                      <a:lnTo>
                        <a:pt x="0" y="2"/>
                      </a:lnTo>
                      <a:lnTo>
                        <a:pt x="2" y="0"/>
                      </a:lnTo>
                      <a:lnTo>
                        <a:pt x="5" y="0"/>
                      </a:lnTo>
                      <a:lnTo>
                        <a:pt x="8" y="0"/>
                      </a:lnTo>
                      <a:lnTo>
                        <a:pt x="13" y="4"/>
                      </a:lnTo>
                      <a:lnTo>
                        <a:pt x="16" y="9"/>
                      </a:lnTo>
                      <a:lnTo>
                        <a:pt x="16" y="11"/>
                      </a:lnTo>
                      <a:lnTo>
                        <a:pt x="16" y="13"/>
                      </a:lnTo>
                      <a:lnTo>
                        <a:pt x="13" y="16"/>
                      </a:lnTo>
                      <a:lnTo>
                        <a:pt x="8" y="16"/>
                      </a:lnTo>
                      <a:lnTo>
                        <a:pt x="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6" name="Freeform 414">
                  <a:extLst>
                    <a:ext uri="{FF2B5EF4-FFF2-40B4-BE49-F238E27FC236}">
                      <a16:creationId xmlns:a16="http://schemas.microsoft.com/office/drawing/2014/main" id="{12B317D8-C004-07EE-93A5-74F9FEDF006D}"/>
                    </a:ext>
                  </a:extLst>
                </p:cNvPr>
                <p:cNvSpPr>
                  <a:spLocks/>
                </p:cNvSpPr>
                <p:nvPr/>
              </p:nvSpPr>
              <p:spPr bwMode="auto">
                <a:xfrm>
                  <a:off x="1481" y="2212"/>
                  <a:ext cx="17" cy="17"/>
                </a:xfrm>
                <a:custGeom>
                  <a:avLst/>
                  <a:gdLst>
                    <a:gd name="T0" fmla="*/ 10 w 17"/>
                    <a:gd name="T1" fmla="*/ 15 h 17"/>
                    <a:gd name="T2" fmla="*/ 13 w 17"/>
                    <a:gd name="T3" fmla="*/ 13 h 17"/>
                    <a:gd name="T4" fmla="*/ 14 w 17"/>
                    <a:gd name="T5" fmla="*/ 12 h 17"/>
                    <a:gd name="T6" fmla="*/ 14 w 17"/>
                    <a:gd name="T7" fmla="*/ 11 h 17"/>
                    <a:gd name="T8" fmla="*/ 16 w 17"/>
                    <a:gd name="T9" fmla="*/ 10 h 17"/>
                    <a:gd name="T10" fmla="*/ 14 w 17"/>
                    <a:gd name="T11" fmla="*/ 6 h 17"/>
                    <a:gd name="T12" fmla="*/ 13 w 17"/>
                    <a:gd name="T13" fmla="*/ 4 h 17"/>
                    <a:gd name="T14" fmla="*/ 11 w 17"/>
                    <a:gd name="T15" fmla="*/ 2 h 17"/>
                    <a:gd name="T16" fmla="*/ 9 w 17"/>
                    <a:gd name="T17" fmla="*/ 0 h 17"/>
                    <a:gd name="T18" fmla="*/ 7 w 17"/>
                    <a:gd name="T19" fmla="*/ 0 h 17"/>
                    <a:gd name="T20" fmla="*/ 6 w 17"/>
                    <a:gd name="T21" fmla="*/ 0 h 17"/>
                    <a:gd name="T22" fmla="*/ 2 w 17"/>
                    <a:gd name="T23" fmla="*/ 2 h 17"/>
                    <a:gd name="T24" fmla="*/ 1 w 17"/>
                    <a:gd name="T25" fmla="*/ 3 h 17"/>
                    <a:gd name="T26" fmla="*/ 0 w 17"/>
                    <a:gd name="T27" fmla="*/ 5 h 17"/>
                    <a:gd name="T28" fmla="*/ 1 w 17"/>
                    <a:gd name="T29" fmla="*/ 8 h 17"/>
                    <a:gd name="T30" fmla="*/ 2 w 17"/>
                    <a:gd name="T31" fmla="*/ 11 h 17"/>
                    <a:gd name="T32" fmla="*/ 4 w 17"/>
                    <a:gd name="T33" fmla="*/ 13 h 17"/>
                    <a:gd name="T34" fmla="*/ 6 w 17"/>
                    <a:gd name="T35" fmla="*/ 15 h 17"/>
                    <a:gd name="T36" fmla="*/ 7 w 17"/>
                    <a:gd name="T37" fmla="*/ 16 h 17"/>
                    <a:gd name="T38" fmla="*/ 9 w 17"/>
                    <a:gd name="T39" fmla="*/ 16 h 17"/>
                    <a:gd name="T40" fmla="*/ 10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10" y="15"/>
                      </a:moveTo>
                      <a:lnTo>
                        <a:pt x="13" y="13"/>
                      </a:lnTo>
                      <a:lnTo>
                        <a:pt x="14" y="12"/>
                      </a:lnTo>
                      <a:lnTo>
                        <a:pt x="14" y="11"/>
                      </a:lnTo>
                      <a:lnTo>
                        <a:pt x="16" y="10"/>
                      </a:lnTo>
                      <a:lnTo>
                        <a:pt x="14" y="6"/>
                      </a:lnTo>
                      <a:lnTo>
                        <a:pt x="13" y="4"/>
                      </a:lnTo>
                      <a:lnTo>
                        <a:pt x="11" y="2"/>
                      </a:lnTo>
                      <a:lnTo>
                        <a:pt x="9" y="0"/>
                      </a:lnTo>
                      <a:lnTo>
                        <a:pt x="7" y="0"/>
                      </a:lnTo>
                      <a:lnTo>
                        <a:pt x="6" y="0"/>
                      </a:lnTo>
                      <a:lnTo>
                        <a:pt x="2" y="2"/>
                      </a:lnTo>
                      <a:lnTo>
                        <a:pt x="1" y="3"/>
                      </a:lnTo>
                      <a:lnTo>
                        <a:pt x="0" y="5"/>
                      </a:lnTo>
                      <a:lnTo>
                        <a:pt x="1" y="8"/>
                      </a:lnTo>
                      <a:lnTo>
                        <a:pt x="2" y="11"/>
                      </a:lnTo>
                      <a:lnTo>
                        <a:pt x="4" y="13"/>
                      </a:lnTo>
                      <a:lnTo>
                        <a:pt x="6" y="15"/>
                      </a:lnTo>
                      <a:lnTo>
                        <a:pt x="7"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7" name="Freeform 415">
                  <a:extLst>
                    <a:ext uri="{FF2B5EF4-FFF2-40B4-BE49-F238E27FC236}">
                      <a16:creationId xmlns:a16="http://schemas.microsoft.com/office/drawing/2014/main" id="{8EBDB10D-5FD9-1289-EE43-5DFB8AAB6252}"/>
                    </a:ext>
                  </a:extLst>
                </p:cNvPr>
                <p:cNvSpPr>
                  <a:spLocks/>
                </p:cNvSpPr>
                <p:nvPr/>
              </p:nvSpPr>
              <p:spPr bwMode="auto">
                <a:xfrm>
                  <a:off x="1491" y="2216"/>
                  <a:ext cx="17" cy="17"/>
                </a:xfrm>
                <a:custGeom>
                  <a:avLst/>
                  <a:gdLst>
                    <a:gd name="T0" fmla="*/ 10 w 17"/>
                    <a:gd name="T1" fmla="*/ 15 h 17"/>
                    <a:gd name="T2" fmla="*/ 14 w 17"/>
                    <a:gd name="T3" fmla="*/ 14 h 17"/>
                    <a:gd name="T4" fmla="*/ 14 w 17"/>
                    <a:gd name="T5" fmla="*/ 13 h 17"/>
                    <a:gd name="T6" fmla="*/ 16 w 17"/>
                    <a:gd name="T7" fmla="*/ 12 h 17"/>
                    <a:gd name="T8" fmla="*/ 16 w 17"/>
                    <a:gd name="T9" fmla="*/ 10 h 17"/>
                    <a:gd name="T10" fmla="*/ 16 w 17"/>
                    <a:gd name="T11" fmla="*/ 7 h 17"/>
                    <a:gd name="T12" fmla="*/ 14 w 17"/>
                    <a:gd name="T13" fmla="*/ 4 h 17"/>
                    <a:gd name="T14" fmla="*/ 12 w 17"/>
                    <a:gd name="T15" fmla="*/ 2 h 17"/>
                    <a:gd name="T16" fmla="*/ 10 w 17"/>
                    <a:gd name="T17" fmla="*/ 0 h 17"/>
                    <a:gd name="T18" fmla="*/ 8 w 17"/>
                    <a:gd name="T19" fmla="*/ 0 h 17"/>
                    <a:gd name="T20" fmla="*/ 6 w 17"/>
                    <a:gd name="T21" fmla="*/ 0 h 17"/>
                    <a:gd name="T22" fmla="*/ 5 w 17"/>
                    <a:gd name="T23" fmla="*/ 0 h 17"/>
                    <a:gd name="T24" fmla="*/ 2 w 17"/>
                    <a:gd name="T25" fmla="*/ 2 h 17"/>
                    <a:gd name="T26" fmla="*/ 1 w 17"/>
                    <a:gd name="T27" fmla="*/ 3 h 17"/>
                    <a:gd name="T28" fmla="*/ 0 w 17"/>
                    <a:gd name="T29" fmla="*/ 4 h 17"/>
                    <a:gd name="T30" fmla="*/ 0 w 17"/>
                    <a:gd name="T31" fmla="*/ 5 h 17"/>
                    <a:gd name="T32" fmla="*/ 0 w 17"/>
                    <a:gd name="T33" fmla="*/ 8 h 17"/>
                    <a:gd name="T34" fmla="*/ 2 w 17"/>
                    <a:gd name="T35" fmla="*/ 11 h 17"/>
                    <a:gd name="T36" fmla="*/ 3 w 17"/>
                    <a:gd name="T37" fmla="*/ 14 h 17"/>
                    <a:gd name="T38" fmla="*/ 5 w 17"/>
                    <a:gd name="T39" fmla="*/ 15 h 17"/>
                    <a:gd name="T40" fmla="*/ 9 w 17"/>
                    <a:gd name="T41" fmla="*/ 16 h 17"/>
                    <a:gd name="T42" fmla="*/ 10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0" y="15"/>
                      </a:moveTo>
                      <a:lnTo>
                        <a:pt x="14" y="14"/>
                      </a:lnTo>
                      <a:lnTo>
                        <a:pt x="14" y="13"/>
                      </a:lnTo>
                      <a:lnTo>
                        <a:pt x="16" y="12"/>
                      </a:lnTo>
                      <a:lnTo>
                        <a:pt x="16" y="10"/>
                      </a:lnTo>
                      <a:lnTo>
                        <a:pt x="16" y="7"/>
                      </a:lnTo>
                      <a:lnTo>
                        <a:pt x="14" y="4"/>
                      </a:lnTo>
                      <a:lnTo>
                        <a:pt x="12" y="2"/>
                      </a:lnTo>
                      <a:lnTo>
                        <a:pt x="10" y="0"/>
                      </a:lnTo>
                      <a:lnTo>
                        <a:pt x="8" y="0"/>
                      </a:lnTo>
                      <a:lnTo>
                        <a:pt x="6" y="0"/>
                      </a:lnTo>
                      <a:lnTo>
                        <a:pt x="5" y="0"/>
                      </a:lnTo>
                      <a:lnTo>
                        <a:pt x="2" y="2"/>
                      </a:lnTo>
                      <a:lnTo>
                        <a:pt x="1" y="3"/>
                      </a:lnTo>
                      <a:lnTo>
                        <a:pt x="0" y="4"/>
                      </a:lnTo>
                      <a:lnTo>
                        <a:pt x="0" y="5"/>
                      </a:lnTo>
                      <a:lnTo>
                        <a:pt x="0" y="8"/>
                      </a:lnTo>
                      <a:lnTo>
                        <a:pt x="2" y="11"/>
                      </a:lnTo>
                      <a:lnTo>
                        <a:pt x="3" y="14"/>
                      </a:lnTo>
                      <a:lnTo>
                        <a:pt x="5" y="15"/>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8" name="Freeform 416">
                  <a:extLst>
                    <a:ext uri="{FF2B5EF4-FFF2-40B4-BE49-F238E27FC236}">
                      <a16:creationId xmlns:a16="http://schemas.microsoft.com/office/drawing/2014/main" id="{1CFAD484-5016-2CCC-2A56-D92C844CCE9E}"/>
                    </a:ext>
                  </a:extLst>
                </p:cNvPr>
                <p:cNvSpPr>
                  <a:spLocks/>
                </p:cNvSpPr>
                <p:nvPr/>
              </p:nvSpPr>
              <p:spPr bwMode="auto">
                <a:xfrm>
                  <a:off x="1492" y="2177"/>
                  <a:ext cx="23" cy="39"/>
                </a:xfrm>
                <a:custGeom>
                  <a:avLst/>
                  <a:gdLst>
                    <a:gd name="T0" fmla="*/ 0 w 23"/>
                    <a:gd name="T1" fmla="*/ 12 h 39"/>
                    <a:gd name="T2" fmla="*/ 22 w 23"/>
                    <a:gd name="T3" fmla="*/ 0 h 39"/>
                    <a:gd name="T4" fmla="*/ 22 w 23"/>
                    <a:gd name="T5" fmla="*/ 25 h 39"/>
                    <a:gd name="T6" fmla="*/ 0 w 23"/>
                    <a:gd name="T7" fmla="*/ 38 h 39"/>
                    <a:gd name="T8" fmla="*/ 0 w 23"/>
                    <a:gd name="T9" fmla="*/ 12 h 39"/>
                    <a:gd name="T10" fmla="*/ 0 60000 65536"/>
                    <a:gd name="T11" fmla="*/ 0 60000 65536"/>
                    <a:gd name="T12" fmla="*/ 0 60000 65536"/>
                    <a:gd name="T13" fmla="*/ 0 60000 65536"/>
                    <a:gd name="T14" fmla="*/ 0 60000 65536"/>
                    <a:gd name="T15" fmla="*/ 0 w 23"/>
                    <a:gd name="T16" fmla="*/ 0 h 39"/>
                    <a:gd name="T17" fmla="*/ 23 w 23"/>
                    <a:gd name="T18" fmla="*/ 39 h 39"/>
                  </a:gdLst>
                  <a:ahLst/>
                  <a:cxnLst>
                    <a:cxn ang="T10">
                      <a:pos x="T0" y="T1"/>
                    </a:cxn>
                    <a:cxn ang="T11">
                      <a:pos x="T2" y="T3"/>
                    </a:cxn>
                    <a:cxn ang="T12">
                      <a:pos x="T4" y="T5"/>
                    </a:cxn>
                    <a:cxn ang="T13">
                      <a:pos x="T6" y="T7"/>
                    </a:cxn>
                    <a:cxn ang="T14">
                      <a:pos x="T8" y="T9"/>
                    </a:cxn>
                  </a:cxnLst>
                  <a:rect l="T15" t="T16" r="T17" b="T18"/>
                  <a:pathLst>
                    <a:path w="23" h="39">
                      <a:moveTo>
                        <a:pt x="0" y="12"/>
                      </a:moveTo>
                      <a:lnTo>
                        <a:pt x="22" y="0"/>
                      </a:lnTo>
                      <a:lnTo>
                        <a:pt x="22" y="25"/>
                      </a:lnTo>
                      <a:lnTo>
                        <a:pt x="0" y="38"/>
                      </a:lnTo>
                      <a:lnTo>
                        <a:pt x="0" y="12"/>
                      </a:lnTo>
                    </a:path>
                  </a:pathLst>
                </a:custGeom>
                <a:solidFill>
                  <a:srgbClr val="7F7F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9" name="Freeform 417">
                  <a:extLst>
                    <a:ext uri="{FF2B5EF4-FFF2-40B4-BE49-F238E27FC236}">
                      <a16:creationId xmlns:a16="http://schemas.microsoft.com/office/drawing/2014/main" id="{441C044F-9709-648A-C9A5-800A2894F002}"/>
                    </a:ext>
                  </a:extLst>
                </p:cNvPr>
                <p:cNvSpPr>
                  <a:spLocks/>
                </p:cNvSpPr>
                <p:nvPr/>
              </p:nvSpPr>
              <p:spPr bwMode="auto">
                <a:xfrm>
                  <a:off x="1404" y="2126"/>
                  <a:ext cx="111" cy="64"/>
                </a:xfrm>
                <a:custGeom>
                  <a:avLst/>
                  <a:gdLst>
                    <a:gd name="T0" fmla="*/ 0 w 111"/>
                    <a:gd name="T1" fmla="*/ 13 h 64"/>
                    <a:gd name="T2" fmla="*/ 22 w 111"/>
                    <a:gd name="T3" fmla="*/ 0 h 64"/>
                    <a:gd name="T4" fmla="*/ 110 w 111"/>
                    <a:gd name="T5" fmla="*/ 49 h 64"/>
                    <a:gd name="T6" fmla="*/ 87 w 111"/>
                    <a:gd name="T7" fmla="*/ 63 h 64"/>
                    <a:gd name="T8" fmla="*/ 0 w 111"/>
                    <a:gd name="T9" fmla="*/ 13 h 64"/>
                    <a:gd name="T10" fmla="*/ 0 60000 65536"/>
                    <a:gd name="T11" fmla="*/ 0 60000 65536"/>
                    <a:gd name="T12" fmla="*/ 0 60000 65536"/>
                    <a:gd name="T13" fmla="*/ 0 60000 65536"/>
                    <a:gd name="T14" fmla="*/ 0 60000 65536"/>
                    <a:gd name="T15" fmla="*/ 0 w 111"/>
                    <a:gd name="T16" fmla="*/ 0 h 64"/>
                    <a:gd name="T17" fmla="*/ 111 w 111"/>
                    <a:gd name="T18" fmla="*/ 64 h 64"/>
                  </a:gdLst>
                  <a:ahLst/>
                  <a:cxnLst>
                    <a:cxn ang="T10">
                      <a:pos x="T0" y="T1"/>
                    </a:cxn>
                    <a:cxn ang="T11">
                      <a:pos x="T2" y="T3"/>
                    </a:cxn>
                    <a:cxn ang="T12">
                      <a:pos x="T4" y="T5"/>
                    </a:cxn>
                    <a:cxn ang="T13">
                      <a:pos x="T6" y="T7"/>
                    </a:cxn>
                    <a:cxn ang="T14">
                      <a:pos x="T8" y="T9"/>
                    </a:cxn>
                  </a:cxnLst>
                  <a:rect l="T15" t="T16" r="T17" b="T18"/>
                  <a:pathLst>
                    <a:path w="111" h="64">
                      <a:moveTo>
                        <a:pt x="0" y="13"/>
                      </a:moveTo>
                      <a:lnTo>
                        <a:pt x="22" y="0"/>
                      </a:lnTo>
                      <a:lnTo>
                        <a:pt x="110" y="49"/>
                      </a:lnTo>
                      <a:lnTo>
                        <a:pt x="87" y="63"/>
                      </a:lnTo>
                      <a:lnTo>
                        <a:pt x="0" y="13"/>
                      </a:lnTo>
                    </a:path>
                  </a:pathLst>
                </a:custGeom>
                <a:solidFill>
                  <a:srgbClr val="E6E6E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0" name="Freeform 418">
                  <a:extLst>
                    <a:ext uri="{FF2B5EF4-FFF2-40B4-BE49-F238E27FC236}">
                      <a16:creationId xmlns:a16="http://schemas.microsoft.com/office/drawing/2014/main" id="{C422F037-D232-7BED-10C9-285E7BDFCE3B}"/>
                    </a:ext>
                  </a:extLst>
                </p:cNvPr>
                <p:cNvSpPr>
                  <a:spLocks/>
                </p:cNvSpPr>
                <p:nvPr/>
              </p:nvSpPr>
              <p:spPr bwMode="auto">
                <a:xfrm>
                  <a:off x="1404" y="2139"/>
                  <a:ext cx="89" cy="77"/>
                </a:xfrm>
                <a:custGeom>
                  <a:avLst/>
                  <a:gdLst>
                    <a:gd name="T0" fmla="*/ 0 w 89"/>
                    <a:gd name="T1" fmla="*/ 0 h 77"/>
                    <a:gd name="T2" fmla="*/ 88 w 89"/>
                    <a:gd name="T3" fmla="*/ 49 h 77"/>
                    <a:gd name="T4" fmla="*/ 88 w 89"/>
                    <a:gd name="T5" fmla="*/ 76 h 77"/>
                    <a:gd name="T6" fmla="*/ 0 w 89"/>
                    <a:gd name="T7" fmla="*/ 25 h 77"/>
                    <a:gd name="T8" fmla="*/ 0 w 89"/>
                    <a:gd name="T9" fmla="*/ 0 h 77"/>
                    <a:gd name="T10" fmla="*/ 0 60000 65536"/>
                    <a:gd name="T11" fmla="*/ 0 60000 65536"/>
                    <a:gd name="T12" fmla="*/ 0 60000 65536"/>
                    <a:gd name="T13" fmla="*/ 0 60000 65536"/>
                    <a:gd name="T14" fmla="*/ 0 60000 65536"/>
                    <a:gd name="T15" fmla="*/ 0 w 89"/>
                    <a:gd name="T16" fmla="*/ 0 h 77"/>
                    <a:gd name="T17" fmla="*/ 89 w 89"/>
                    <a:gd name="T18" fmla="*/ 77 h 77"/>
                  </a:gdLst>
                  <a:ahLst/>
                  <a:cxnLst>
                    <a:cxn ang="T10">
                      <a:pos x="T0" y="T1"/>
                    </a:cxn>
                    <a:cxn ang="T11">
                      <a:pos x="T2" y="T3"/>
                    </a:cxn>
                    <a:cxn ang="T12">
                      <a:pos x="T4" y="T5"/>
                    </a:cxn>
                    <a:cxn ang="T13">
                      <a:pos x="T6" y="T7"/>
                    </a:cxn>
                    <a:cxn ang="T14">
                      <a:pos x="T8" y="T9"/>
                    </a:cxn>
                  </a:cxnLst>
                  <a:rect l="T15" t="T16" r="T17" b="T18"/>
                  <a:pathLst>
                    <a:path w="89" h="77">
                      <a:moveTo>
                        <a:pt x="0" y="0"/>
                      </a:moveTo>
                      <a:lnTo>
                        <a:pt x="88" y="49"/>
                      </a:lnTo>
                      <a:lnTo>
                        <a:pt x="88" y="76"/>
                      </a:lnTo>
                      <a:lnTo>
                        <a:pt x="0" y="25"/>
                      </a:lnTo>
                      <a:lnTo>
                        <a:pt x="0"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1" name="Freeform 419">
                  <a:extLst>
                    <a:ext uri="{FF2B5EF4-FFF2-40B4-BE49-F238E27FC236}">
                      <a16:creationId xmlns:a16="http://schemas.microsoft.com/office/drawing/2014/main" id="{810E9320-902F-4902-5CF9-01BD547A648C}"/>
                    </a:ext>
                  </a:extLst>
                </p:cNvPr>
                <p:cNvSpPr>
                  <a:spLocks/>
                </p:cNvSpPr>
                <p:nvPr/>
              </p:nvSpPr>
              <p:spPr bwMode="auto">
                <a:xfrm>
                  <a:off x="1499" y="2190"/>
                  <a:ext cx="32" cy="20"/>
                </a:xfrm>
                <a:custGeom>
                  <a:avLst/>
                  <a:gdLst>
                    <a:gd name="T0" fmla="*/ 20 w 32"/>
                    <a:gd name="T1" fmla="*/ 0 h 20"/>
                    <a:gd name="T2" fmla="*/ 31 w 32"/>
                    <a:gd name="T3" fmla="*/ 6 h 20"/>
                    <a:gd name="T4" fmla="*/ 10 w 32"/>
                    <a:gd name="T5" fmla="*/ 19 h 20"/>
                    <a:gd name="T6" fmla="*/ 0 w 32"/>
                    <a:gd name="T7" fmla="*/ 12 h 20"/>
                    <a:gd name="T8" fmla="*/ 20 w 32"/>
                    <a:gd name="T9" fmla="*/ 0 h 20"/>
                    <a:gd name="T10" fmla="*/ 0 60000 65536"/>
                    <a:gd name="T11" fmla="*/ 0 60000 65536"/>
                    <a:gd name="T12" fmla="*/ 0 60000 65536"/>
                    <a:gd name="T13" fmla="*/ 0 60000 65536"/>
                    <a:gd name="T14" fmla="*/ 0 60000 65536"/>
                    <a:gd name="T15" fmla="*/ 0 w 32"/>
                    <a:gd name="T16" fmla="*/ 0 h 20"/>
                    <a:gd name="T17" fmla="*/ 32 w 32"/>
                    <a:gd name="T18" fmla="*/ 20 h 20"/>
                  </a:gdLst>
                  <a:ahLst/>
                  <a:cxnLst>
                    <a:cxn ang="T10">
                      <a:pos x="T0" y="T1"/>
                    </a:cxn>
                    <a:cxn ang="T11">
                      <a:pos x="T2" y="T3"/>
                    </a:cxn>
                    <a:cxn ang="T12">
                      <a:pos x="T4" y="T5"/>
                    </a:cxn>
                    <a:cxn ang="T13">
                      <a:pos x="T6" y="T7"/>
                    </a:cxn>
                    <a:cxn ang="T14">
                      <a:pos x="T8" y="T9"/>
                    </a:cxn>
                  </a:cxnLst>
                  <a:rect l="T15" t="T16" r="T17" b="T18"/>
                  <a:pathLst>
                    <a:path w="32" h="20">
                      <a:moveTo>
                        <a:pt x="20" y="0"/>
                      </a:moveTo>
                      <a:lnTo>
                        <a:pt x="31" y="6"/>
                      </a:lnTo>
                      <a:lnTo>
                        <a:pt x="10" y="19"/>
                      </a:lnTo>
                      <a:lnTo>
                        <a:pt x="0" y="12"/>
                      </a:lnTo>
                      <a:lnTo>
                        <a:pt x="20"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2" name="Freeform 420">
                  <a:extLst>
                    <a:ext uri="{FF2B5EF4-FFF2-40B4-BE49-F238E27FC236}">
                      <a16:creationId xmlns:a16="http://schemas.microsoft.com/office/drawing/2014/main" id="{AE201AD0-AD78-94A4-A7B8-B2BD7083D1E1}"/>
                    </a:ext>
                  </a:extLst>
                </p:cNvPr>
                <p:cNvSpPr>
                  <a:spLocks/>
                </p:cNvSpPr>
                <p:nvPr/>
              </p:nvSpPr>
              <p:spPr bwMode="auto">
                <a:xfrm>
                  <a:off x="1500" y="2202"/>
                  <a:ext cx="17" cy="31"/>
                </a:xfrm>
                <a:custGeom>
                  <a:avLst/>
                  <a:gdLst>
                    <a:gd name="T0" fmla="*/ 0 w 17"/>
                    <a:gd name="T1" fmla="*/ 23 h 31"/>
                    <a:gd name="T2" fmla="*/ 16 w 17"/>
                    <a:gd name="T3" fmla="*/ 30 h 31"/>
                    <a:gd name="T4" fmla="*/ 16 w 17"/>
                    <a:gd name="T5" fmla="*/ 6 h 31"/>
                    <a:gd name="T6" fmla="*/ 0 w 17"/>
                    <a:gd name="T7" fmla="*/ 0 h 31"/>
                    <a:gd name="T8" fmla="*/ 0 w 17"/>
                    <a:gd name="T9" fmla="*/ 23 h 31"/>
                    <a:gd name="T10" fmla="*/ 0 60000 65536"/>
                    <a:gd name="T11" fmla="*/ 0 60000 65536"/>
                    <a:gd name="T12" fmla="*/ 0 60000 65536"/>
                    <a:gd name="T13" fmla="*/ 0 60000 65536"/>
                    <a:gd name="T14" fmla="*/ 0 60000 65536"/>
                    <a:gd name="T15" fmla="*/ 0 w 17"/>
                    <a:gd name="T16" fmla="*/ 0 h 31"/>
                    <a:gd name="T17" fmla="*/ 17 w 17"/>
                    <a:gd name="T18" fmla="*/ 31 h 31"/>
                  </a:gdLst>
                  <a:ahLst/>
                  <a:cxnLst>
                    <a:cxn ang="T10">
                      <a:pos x="T0" y="T1"/>
                    </a:cxn>
                    <a:cxn ang="T11">
                      <a:pos x="T2" y="T3"/>
                    </a:cxn>
                    <a:cxn ang="T12">
                      <a:pos x="T4" y="T5"/>
                    </a:cxn>
                    <a:cxn ang="T13">
                      <a:pos x="T6" y="T7"/>
                    </a:cxn>
                    <a:cxn ang="T14">
                      <a:pos x="T8" y="T9"/>
                    </a:cxn>
                  </a:cxnLst>
                  <a:rect l="T15" t="T16" r="T17" b="T18"/>
                  <a:pathLst>
                    <a:path w="17" h="31">
                      <a:moveTo>
                        <a:pt x="0" y="23"/>
                      </a:moveTo>
                      <a:lnTo>
                        <a:pt x="16" y="30"/>
                      </a:lnTo>
                      <a:lnTo>
                        <a:pt x="16" y="6"/>
                      </a:lnTo>
                      <a:lnTo>
                        <a:pt x="0" y="0"/>
                      </a:lnTo>
                      <a:lnTo>
                        <a:pt x="0" y="23"/>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3" name="Freeform 421">
                  <a:extLst>
                    <a:ext uri="{FF2B5EF4-FFF2-40B4-BE49-F238E27FC236}">
                      <a16:creationId xmlns:a16="http://schemas.microsoft.com/office/drawing/2014/main" id="{B33C1C29-A072-5623-738E-D741DE4C7B85}"/>
                    </a:ext>
                  </a:extLst>
                </p:cNvPr>
                <p:cNvSpPr>
                  <a:spLocks/>
                </p:cNvSpPr>
                <p:nvPr/>
              </p:nvSpPr>
              <p:spPr bwMode="auto">
                <a:xfrm>
                  <a:off x="1510" y="2197"/>
                  <a:ext cx="22" cy="36"/>
                </a:xfrm>
                <a:custGeom>
                  <a:avLst/>
                  <a:gdLst>
                    <a:gd name="T0" fmla="*/ 21 w 22"/>
                    <a:gd name="T1" fmla="*/ 24 h 36"/>
                    <a:gd name="T2" fmla="*/ 0 w 22"/>
                    <a:gd name="T3" fmla="*/ 35 h 36"/>
                    <a:gd name="T4" fmla="*/ 0 w 22"/>
                    <a:gd name="T5" fmla="*/ 11 h 36"/>
                    <a:gd name="T6" fmla="*/ 20 w 22"/>
                    <a:gd name="T7" fmla="*/ 0 h 36"/>
                    <a:gd name="T8" fmla="*/ 21 w 22"/>
                    <a:gd name="T9" fmla="*/ 24 h 36"/>
                    <a:gd name="T10" fmla="*/ 0 60000 65536"/>
                    <a:gd name="T11" fmla="*/ 0 60000 65536"/>
                    <a:gd name="T12" fmla="*/ 0 60000 65536"/>
                    <a:gd name="T13" fmla="*/ 0 60000 65536"/>
                    <a:gd name="T14" fmla="*/ 0 60000 65536"/>
                    <a:gd name="T15" fmla="*/ 0 w 22"/>
                    <a:gd name="T16" fmla="*/ 0 h 36"/>
                    <a:gd name="T17" fmla="*/ 22 w 22"/>
                    <a:gd name="T18" fmla="*/ 36 h 36"/>
                  </a:gdLst>
                  <a:ahLst/>
                  <a:cxnLst>
                    <a:cxn ang="T10">
                      <a:pos x="T0" y="T1"/>
                    </a:cxn>
                    <a:cxn ang="T11">
                      <a:pos x="T2" y="T3"/>
                    </a:cxn>
                    <a:cxn ang="T12">
                      <a:pos x="T4" y="T5"/>
                    </a:cxn>
                    <a:cxn ang="T13">
                      <a:pos x="T6" y="T7"/>
                    </a:cxn>
                    <a:cxn ang="T14">
                      <a:pos x="T8" y="T9"/>
                    </a:cxn>
                  </a:cxnLst>
                  <a:rect l="T15" t="T16" r="T17" b="T18"/>
                  <a:pathLst>
                    <a:path w="22" h="36">
                      <a:moveTo>
                        <a:pt x="21" y="24"/>
                      </a:moveTo>
                      <a:lnTo>
                        <a:pt x="0" y="35"/>
                      </a:lnTo>
                      <a:lnTo>
                        <a:pt x="0" y="11"/>
                      </a:lnTo>
                      <a:lnTo>
                        <a:pt x="20" y="0"/>
                      </a:lnTo>
                      <a:lnTo>
                        <a:pt x="21" y="24"/>
                      </a:lnTo>
                    </a:path>
                  </a:pathLst>
                </a:custGeom>
                <a:solidFill>
                  <a:srgbClr val="CC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4" name="Freeform 422">
                  <a:extLst>
                    <a:ext uri="{FF2B5EF4-FFF2-40B4-BE49-F238E27FC236}">
                      <a16:creationId xmlns:a16="http://schemas.microsoft.com/office/drawing/2014/main" id="{1231A554-612B-8208-0452-859392EBBCDA}"/>
                    </a:ext>
                  </a:extLst>
                </p:cNvPr>
                <p:cNvSpPr>
                  <a:spLocks/>
                </p:cNvSpPr>
                <p:nvPr/>
              </p:nvSpPr>
              <p:spPr bwMode="auto">
                <a:xfrm>
                  <a:off x="1512" y="2203"/>
                  <a:ext cx="25" cy="17"/>
                </a:xfrm>
                <a:custGeom>
                  <a:avLst/>
                  <a:gdLst>
                    <a:gd name="T0" fmla="*/ 16 w 25"/>
                    <a:gd name="T1" fmla="*/ 0 h 17"/>
                    <a:gd name="T2" fmla="*/ 24 w 25"/>
                    <a:gd name="T3" fmla="*/ 4 h 17"/>
                    <a:gd name="T4" fmla="*/ 19 w 25"/>
                    <a:gd name="T5" fmla="*/ 12 h 17"/>
                    <a:gd name="T6" fmla="*/ 8 w 25"/>
                    <a:gd name="T7" fmla="*/ 16 h 17"/>
                    <a:gd name="T8" fmla="*/ 0 w 25"/>
                    <a:gd name="T9" fmla="*/ 11 h 17"/>
                    <a:gd name="T10" fmla="*/ 16 w 25"/>
                    <a:gd name="T11" fmla="*/ 0 h 17"/>
                    <a:gd name="T12" fmla="*/ 0 60000 65536"/>
                    <a:gd name="T13" fmla="*/ 0 60000 65536"/>
                    <a:gd name="T14" fmla="*/ 0 60000 65536"/>
                    <a:gd name="T15" fmla="*/ 0 60000 65536"/>
                    <a:gd name="T16" fmla="*/ 0 60000 65536"/>
                    <a:gd name="T17" fmla="*/ 0 60000 65536"/>
                    <a:gd name="T18" fmla="*/ 0 w 25"/>
                    <a:gd name="T19" fmla="*/ 0 h 17"/>
                    <a:gd name="T20" fmla="*/ 25 w 25"/>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5" h="17">
                      <a:moveTo>
                        <a:pt x="16" y="0"/>
                      </a:moveTo>
                      <a:lnTo>
                        <a:pt x="24" y="4"/>
                      </a:lnTo>
                      <a:lnTo>
                        <a:pt x="19" y="12"/>
                      </a:lnTo>
                      <a:lnTo>
                        <a:pt x="8" y="16"/>
                      </a:lnTo>
                      <a:lnTo>
                        <a:pt x="0" y="11"/>
                      </a:lnTo>
                      <a:lnTo>
                        <a:pt x="16"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5" name="Freeform 423">
                  <a:extLst>
                    <a:ext uri="{FF2B5EF4-FFF2-40B4-BE49-F238E27FC236}">
                      <a16:creationId xmlns:a16="http://schemas.microsoft.com/office/drawing/2014/main" id="{067D683B-1B0A-2B1A-8E1E-1A85C8EBF01B}"/>
                    </a:ext>
                  </a:extLst>
                </p:cNvPr>
                <p:cNvSpPr>
                  <a:spLocks/>
                </p:cNvSpPr>
                <p:nvPr/>
              </p:nvSpPr>
              <p:spPr bwMode="auto">
                <a:xfrm>
                  <a:off x="1512" y="2213"/>
                  <a:ext cx="17" cy="26"/>
                </a:xfrm>
                <a:custGeom>
                  <a:avLst/>
                  <a:gdLst>
                    <a:gd name="T0" fmla="*/ 0 w 17"/>
                    <a:gd name="T1" fmla="*/ 18 h 26"/>
                    <a:gd name="T2" fmla="*/ 16 w 17"/>
                    <a:gd name="T3" fmla="*/ 25 h 26"/>
                    <a:gd name="T4" fmla="*/ 16 w 17"/>
                    <a:gd name="T5" fmla="*/ 11 h 26"/>
                    <a:gd name="T6" fmla="*/ 12 w 17"/>
                    <a:gd name="T7" fmla="*/ 4 h 26"/>
                    <a:gd name="T8" fmla="*/ 0 w 17"/>
                    <a:gd name="T9" fmla="*/ 0 h 26"/>
                    <a:gd name="T10" fmla="*/ 0 w 17"/>
                    <a:gd name="T11" fmla="*/ 18 h 26"/>
                    <a:gd name="T12" fmla="*/ 0 60000 65536"/>
                    <a:gd name="T13" fmla="*/ 0 60000 65536"/>
                    <a:gd name="T14" fmla="*/ 0 60000 65536"/>
                    <a:gd name="T15" fmla="*/ 0 60000 65536"/>
                    <a:gd name="T16" fmla="*/ 0 60000 65536"/>
                    <a:gd name="T17" fmla="*/ 0 60000 65536"/>
                    <a:gd name="T18" fmla="*/ 0 w 17"/>
                    <a:gd name="T19" fmla="*/ 0 h 26"/>
                    <a:gd name="T20" fmla="*/ 17 w 17"/>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17" h="26">
                      <a:moveTo>
                        <a:pt x="0" y="18"/>
                      </a:moveTo>
                      <a:lnTo>
                        <a:pt x="16" y="25"/>
                      </a:lnTo>
                      <a:lnTo>
                        <a:pt x="16" y="11"/>
                      </a:lnTo>
                      <a:lnTo>
                        <a:pt x="12" y="4"/>
                      </a:lnTo>
                      <a:lnTo>
                        <a:pt x="0" y="0"/>
                      </a:lnTo>
                      <a:lnTo>
                        <a:pt x="0" y="18"/>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6" name="Freeform 424">
                  <a:extLst>
                    <a:ext uri="{FF2B5EF4-FFF2-40B4-BE49-F238E27FC236}">
                      <a16:creationId xmlns:a16="http://schemas.microsoft.com/office/drawing/2014/main" id="{86F2CBB9-5253-9F8F-67AE-95095780B70A}"/>
                    </a:ext>
                  </a:extLst>
                </p:cNvPr>
                <p:cNvSpPr>
                  <a:spLocks/>
                </p:cNvSpPr>
                <p:nvPr/>
              </p:nvSpPr>
              <p:spPr bwMode="auto">
                <a:xfrm>
                  <a:off x="1523" y="2224"/>
                  <a:ext cx="17" cy="21"/>
                </a:xfrm>
                <a:custGeom>
                  <a:avLst/>
                  <a:gdLst>
                    <a:gd name="T0" fmla="*/ 0 w 17"/>
                    <a:gd name="T1" fmla="*/ 14 h 21"/>
                    <a:gd name="T2" fmla="*/ 1 w 17"/>
                    <a:gd name="T3" fmla="*/ 10 h 21"/>
                    <a:gd name="T4" fmla="*/ 9 w 17"/>
                    <a:gd name="T5" fmla="*/ 12 h 21"/>
                    <a:gd name="T6" fmla="*/ 14 w 17"/>
                    <a:gd name="T7" fmla="*/ 20 h 21"/>
                    <a:gd name="T8" fmla="*/ 16 w 17"/>
                    <a:gd name="T9" fmla="*/ 18 h 21"/>
                    <a:gd name="T10" fmla="*/ 13 w 17"/>
                    <a:gd name="T11" fmla="*/ 8 h 21"/>
                    <a:gd name="T12" fmla="*/ 0 w 17"/>
                    <a:gd name="T13" fmla="*/ 0 h 21"/>
                    <a:gd name="T14" fmla="*/ 0 w 17"/>
                    <a:gd name="T15" fmla="*/ 14 h 2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21"/>
                    <a:gd name="T26" fmla="*/ 17 w 17"/>
                    <a:gd name="T27" fmla="*/ 21 h 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21">
                      <a:moveTo>
                        <a:pt x="0" y="14"/>
                      </a:moveTo>
                      <a:lnTo>
                        <a:pt x="1" y="10"/>
                      </a:lnTo>
                      <a:lnTo>
                        <a:pt x="9" y="12"/>
                      </a:lnTo>
                      <a:lnTo>
                        <a:pt x="14" y="20"/>
                      </a:lnTo>
                      <a:lnTo>
                        <a:pt x="16" y="18"/>
                      </a:lnTo>
                      <a:lnTo>
                        <a:pt x="13" y="8"/>
                      </a:lnTo>
                      <a:lnTo>
                        <a:pt x="0" y="0"/>
                      </a:lnTo>
                      <a:lnTo>
                        <a:pt x="0" y="14"/>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7" name="Freeform 425">
                  <a:extLst>
                    <a:ext uri="{FF2B5EF4-FFF2-40B4-BE49-F238E27FC236}">
                      <a16:creationId xmlns:a16="http://schemas.microsoft.com/office/drawing/2014/main" id="{16B4DC4A-FEEA-3CA7-6CB7-FAABDC160A03}"/>
                    </a:ext>
                  </a:extLst>
                </p:cNvPr>
                <p:cNvSpPr>
                  <a:spLocks/>
                </p:cNvSpPr>
                <p:nvPr/>
              </p:nvSpPr>
              <p:spPr bwMode="auto">
                <a:xfrm>
                  <a:off x="1536" y="2226"/>
                  <a:ext cx="17" cy="18"/>
                </a:xfrm>
                <a:custGeom>
                  <a:avLst/>
                  <a:gdLst>
                    <a:gd name="T0" fmla="*/ 16 w 17"/>
                    <a:gd name="T1" fmla="*/ 12 h 18"/>
                    <a:gd name="T2" fmla="*/ 3 w 17"/>
                    <a:gd name="T3" fmla="*/ 17 h 18"/>
                    <a:gd name="T4" fmla="*/ 0 w 17"/>
                    <a:gd name="T5" fmla="*/ 6 h 18"/>
                    <a:gd name="T6" fmla="*/ 10 w 17"/>
                    <a:gd name="T7" fmla="*/ 3 h 18"/>
                    <a:gd name="T8" fmla="*/ 14 w 17"/>
                    <a:gd name="T9" fmla="*/ 0 h 18"/>
                    <a:gd name="T10" fmla="*/ 16 w 17"/>
                    <a:gd name="T11" fmla="*/ 12 h 18"/>
                    <a:gd name="T12" fmla="*/ 0 60000 65536"/>
                    <a:gd name="T13" fmla="*/ 0 60000 65536"/>
                    <a:gd name="T14" fmla="*/ 0 60000 65536"/>
                    <a:gd name="T15" fmla="*/ 0 60000 65536"/>
                    <a:gd name="T16" fmla="*/ 0 60000 65536"/>
                    <a:gd name="T17" fmla="*/ 0 60000 65536"/>
                    <a:gd name="T18" fmla="*/ 0 w 17"/>
                    <a:gd name="T19" fmla="*/ 0 h 18"/>
                    <a:gd name="T20" fmla="*/ 17 w 17"/>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7" h="18">
                      <a:moveTo>
                        <a:pt x="16" y="12"/>
                      </a:moveTo>
                      <a:lnTo>
                        <a:pt x="3" y="17"/>
                      </a:lnTo>
                      <a:lnTo>
                        <a:pt x="0" y="6"/>
                      </a:lnTo>
                      <a:lnTo>
                        <a:pt x="10" y="3"/>
                      </a:lnTo>
                      <a:lnTo>
                        <a:pt x="14" y="0"/>
                      </a:lnTo>
                      <a:lnTo>
                        <a:pt x="16" y="12"/>
                      </a:lnTo>
                    </a:path>
                  </a:pathLst>
                </a:custGeom>
                <a:solidFill>
                  <a:srgbClr val="8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8" name="Freeform 426">
                  <a:extLst>
                    <a:ext uri="{FF2B5EF4-FFF2-40B4-BE49-F238E27FC236}">
                      <a16:creationId xmlns:a16="http://schemas.microsoft.com/office/drawing/2014/main" id="{D40BD7B9-E660-41D3-49B2-5D7B5BC81476}"/>
                    </a:ext>
                  </a:extLst>
                </p:cNvPr>
                <p:cNvSpPr>
                  <a:spLocks/>
                </p:cNvSpPr>
                <p:nvPr/>
              </p:nvSpPr>
              <p:spPr bwMode="auto">
                <a:xfrm>
                  <a:off x="1514" y="2215"/>
                  <a:ext cx="17" cy="17"/>
                </a:xfrm>
                <a:custGeom>
                  <a:avLst/>
                  <a:gdLst>
                    <a:gd name="T0" fmla="*/ 0 w 17"/>
                    <a:gd name="T1" fmla="*/ 9 h 17"/>
                    <a:gd name="T2" fmla="*/ 16 w 17"/>
                    <a:gd name="T3" fmla="*/ 16 h 17"/>
                    <a:gd name="T4" fmla="*/ 10 w 17"/>
                    <a:gd name="T5" fmla="*/ 4 h 17"/>
                    <a:gd name="T6" fmla="*/ 0 w 17"/>
                    <a:gd name="T7" fmla="*/ 0 h 17"/>
                    <a:gd name="T8" fmla="*/ 0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9"/>
                      </a:moveTo>
                      <a:lnTo>
                        <a:pt x="16" y="16"/>
                      </a:lnTo>
                      <a:lnTo>
                        <a:pt x="10" y="4"/>
                      </a:lnTo>
                      <a:lnTo>
                        <a:pt x="0" y="0"/>
                      </a:lnTo>
                      <a:lnTo>
                        <a:pt x="0" y="9"/>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9" name="Freeform 427">
                  <a:extLst>
                    <a:ext uri="{FF2B5EF4-FFF2-40B4-BE49-F238E27FC236}">
                      <a16:creationId xmlns:a16="http://schemas.microsoft.com/office/drawing/2014/main" id="{19E7E465-5EB7-43D8-725B-EF5183FBE7A1}"/>
                    </a:ext>
                  </a:extLst>
                </p:cNvPr>
                <p:cNvSpPr>
                  <a:spLocks/>
                </p:cNvSpPr>
                <p:nvPr/>
              </p:nvSpPr>
              <p:spPr bwMode="auto">
                <a:xfrm>
                  <a:off x="1518" y="2213"/>
                  <a:ext cx="31" cy="23"/>
                </a:xfrm>
                <a:custGeom>
                  <a:avLst/>
                  <a:gdLst>
                    <a:gd name="T0" fmla="*/ 30 w 31"/>
                    <a:gd name="T1" fmla="*/ 16 h 23"/>
                    <a:gd name="T2" fmla="*/ 18 w 31"/>
                    <a:gd name="T3" fmla="*/ 22 h 23"/>
                    <a:gd name="T4" fmla="*/ 0 w 31"/>
                    <a:gd name="T5" fmla="*/ 4 h 23"/>
                    <a:gd name="T6" fmla="*/ 16 w 31"/>
                    <a:gd name="T7" fmla="*/ 0 h 23"/>
                    <a:gd name="T8" fmla="*/ 30 w 31"/>
                    <a:gd name="T9" fmla="*/ 16 h 23"/>
                    <a:gd name="T10" fmla="*/ 0 60000 65536"/>
                    <a:gd name="T11" fmla="*/ 0 60000 65536"/>
                    <a:gd name="T12" fmla="*/ 0 60000 65536"/>
                    <a:gd name="T13" fmla="*/ 0 60000 65536"/>
                    <a:gd name="T14" fmla="*/ 0 60000 65536"/>
                    <a:gd name="T15" fmla="*/ 0 w 31"/>
                    <a:gd name="T16" fmla="*/ 0 h 23"/>
                    <a:gd name="T17" fmla="*/ 31 w 31"/>
                    <a:gd name="T18" fmla="*/ 23 h 23"/>
                  </a:gdLst>
                  <a:ahLst/>
                  <a:cxnLst>
                    <a:cxn ang="T10">
                      <a:pos x="T0" y="T1"/>
                    </a:cxn>
                    <a:cxn ang="T11">
                      <a:pos x="T2" y="T3"/>
                    </a:cxn>
                    <a:cxn ang="T12">
                      <a:pos x="T4" y="T5"/>
                    </a:cxn>
                    <a:cxn ang="T13">
                      <a:pos x="T6" y="T7"/>
                    </a:cxn>
                    <a:cxn ang="T14">
                      <a:pos x="T8" y="T9"/>
                    </a:cxn>
                  </a:cxnLst>
                  <a:rect l="T15" t="T16" r="T17" b="T18"/>
                  <a:pathLst>
                    <a:path w="31" h="23">
                      <a:moveTo>
                        <a:pt x="30" y="16"/>
                      </a:moveTo>
                      <a:lnTo>
                        <a:pt x="18" y="22"/>
                      </a:lnTo>
                      <a:lnTo>
                        <a:pt x="0" y="4"/>
                      </a:lnTo>
                      <a:lnTo>
                        <a:pt x="16" y="0"/>
                      </a:lnTo>
                      <a:lnTo>
                        <a:pt x="30" y="16"/>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0" name="Freeform 428">
                  <a:extLst>
                    <a:ext uri="{FF2B5EF4-FFF2-40B4-BE49-F238E27FC236}">
                      <a16:creationId xmlns:a16="http://schemas.microsoft.com/office/drawing/2014/main" id="{A20E52BC-4C65-C643-4389-FEF8B70D1A03}"/>
                    </a:ext>
                  </a:extLst>
                </p:cNvPr>
                <p:cNvSpPr>
                  <a:spLocks/>
                </p:cNvSpPr>
                <p:nvPr/>
              </p:nvSpPr>
              <p:spPr bwMode="auto">
                <a:xfrm>
                  <a:off x="1521" y="2208"/>
                  <a:ext cx="19" cy="19"/>
                </a:xfrm>
                <a:custGeom>
                  <a:avLst/>
                  <a:gdLst>
                    <a:gd name="T0" fmla="*/ 18 w 19"/>
                    <a:gd name="T1" fmla="*/ 14 h 19"/>
                    <a:gd name="T2" fmla="*/ 3 w 19"/>
                    <a:gd name="T3" fmla="*/ 18 h 19"/>
                    <a:gd name="T4" fmla="*/ 0 w 19"/>
                    <a:gd name="T5" fmla="*/ 5 h 19"/>
                    <a:gd name="T6" fmla="*/ 13 w 19"/>
                    <a:gd name="T7" fmla="*/ 0 h 19"/>
                    <a:gd name="T8" fmla="*/ 18 w 19"/>
                    <a:gd name="T9" fmla="*/ 14 h 19"/>
                    <a:gd name="T10" fmla="*/ 0 60000 65536"/>
                    <a:gd name="T11" fmla="*/ 0 60000 65536"/>
                    <a:gd name="T12" fmla="*/ 0 60000 65536"/>
                    <a:gd name="T13" fmla="*/ 0 60000 65536"/>
                    <a:gd name="T14" fmla="*/ 0 60000 65536"/>
                    <a:gd name="T15" fmla="*/ 0 w 19"/>
                    <a:gd name="T16" fmla="*/ 0 h 19"/>
                    <a:gd name="T17" fmla="*/ 19 w 19"/>
                    <a:gd name="T18" fmla="*/ 19 h 19"/>
                  </a:gdLst>
                  <a:ahLst/>
                  <a:cxnLst>
                    <a:cxn ang="T10">
                      <a:pos x="T0" y="T1"/>
                    </a:cxn>
                    <a:cxn ang="T11">
                      <a:pos x="T2" y="T3"/>
                    </a:cxn>
                    <a:cxn ang="T12">
                      <a:pos x="T4" y="T5"/>
                    </a:cxn>
                    <a:cxn ang="T13">
                      <a:pos x="T6" y="T7"/>
                    </a:cxn>
                    <a:cxn ang="T14">
                      <a:pos x="T8" y="T9"/>
                    </a:cxn>
                  </a:cxnLst>
                  <a:rect l="T15" t="T16" r="T17" b="T18"/>
                  <a:pathLst>
                    <a:path w="19" h="19">
                      <a:moveTo>
                        <a:pt x="18" y="14"/>
                      </a:moveTo>
                      <a:lnTo>
                        <a:pt x="3" y="18"/>
                      </a:lnTo>
                      <a:lnTo>
                        <a:pt x="0" y="5"/>
                      </a:lnTo>
                      <a:lnTo>
                        <a:pt x="13" y="0"/>
                      </a:lnTo>
                      <a:lnTo>
                        <a:pt x="18" y="14"/>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1" name="Freeform 429">
                  <a:extLst>
                    <a:ext uri="{FF2B5EF4-FFF2-40B4-BE49-F238E27FC236}">
                      <a16:creationId xmlns:a16="http://schemas.microsoft.com/office/drawing/2014/main" id="{61D0E540-F6FD-67A6-D267-0DB114D6E175}"/>
                    </a:ext>
                  </a:extLst>
                </p:cNvPr>
                <p:cNvSpPr>
                  <a:spLocks/>
                </p:cNvSpPr>
                <p:nvPr/>
              </p:nvSpPr>
              <p:spPr bwMode="auto">
                <a:xfrm>
                  <a:off x="1515" y="2035"/>
                  <a:ext cx="33" cy="64"/>
                </a:xfrm>
                <a:custGeom>
                  <a:avLst/>
                  <a:gdLst>
                    <a:gd name="T0" fmla="*/ 32 w 33"/>
                    <a:gd name="T1" fmla="*/ 0 h 64"/>
                    <a:gd name="T2" fmla="*/ 0 w 33"/>
                    <a:gd name="T3" fmla="*/ 18 h 64"/>
                    <a:gd name="T4" fmla="*/ 0 w 33"/>
                    <a:gd name="T5" fmla="*/ 63 h 64"/>
                    <a:gd name="T6" fmla="*/ 32 w 33"/>
                    <a:gd name="T7" fmla="*/ 45 h 64"/>
                    <a:gd name="T8" fmla="*/ 32 w 33"/>
                    <a:gd name="T9" fmla="*/ 0 h 64"/>
                    <a:gd name="T10" fmla="*/ 0 60000 65536"/>
                    <a:gd name="T11" fmla="*/ 0 60000 65536"/>
                    <a:gd name="T12" fmla="*/ 0 60000 65536"/>
                    <a:gd name="T13" fmla="*/ 0 60000 65536"/>
                    <a:gd name="T14" fmla="*/ 0 60000 65536"/>
                    <a:gd name="T15" fmla="*/ 0 w 33"/>
                    <a:gd name="T16" fmla="*/ 0 h 64"/>
                    <a:gd name="T17" fmla="*/ 33 w 33"/>
                    <a:gd name="T18" fmla="*/ 64 h 64"/>
                  </a:gdLst>
                  <a:ahLst/>
                  <a:cxnLst>
                    <a:cxn ang="T10">
                      <a:pos x="T0" y="T1"/>
                    </a:cxn>
                    <a:cxn ang="T11">
                      <a:pos x="T2" y="T3"/>
                    </a:cxn>
                    <a:cxn ang="T12">
                      <a:pos x="T4" y="T5"/>
                    </a:cxn>
                    <a:cxn ang="T13">
                      <a:pos x="T6" y="T7"/>
                    </a:cxn>
                    <a:cxn ang="T14">
                      <a:pos x="T8" y="T9"/>
                    </a:cxn>
                  </a:cxnLst>
                  <a:rect l="T15" t="T16" r="T17" b="T18"/>
                  <a:pathLst>
                    <a:path w="33" h="64">
                      <a:moveTo>
                        <a:pt x="32" y="0"/>
                      </a:moveTo>
                      <a:lnTo>
                        <a:pt x="0" y="18"/>
                      </a:lnTo>
                      <a:lnTo>
                        <a:pt x="0" y="63"/>
                      </a:lnTo>
                      <a:lnTo>
                        <a:pt x="32" y="45"/>
                      </a:lnTo>
                      <a:lnTo>
                        <a:pt x="32"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2" name="Freeform 430">
                  <a:extLst>
                    <a:ext uri="{FF2B5EF4-FFF2-40B4-BE49-F238E27FC236}">
                      <a16:creationId xmlns:a16="http://schemas.microsoft.com/office/drawing/2014/main" id="{4869E2AA-8E13-333E-AC6B-E0CBE0AE3BA0}"/>
                    </a:ext>
                  </a:extLst>
                </p:cNvPr>
                <p:cNvSpPr>
                  <a:spLocks/>
                </p:cNvSpPr>
                <p:nvPr/>
              </p:nvSpPr>
              <p:spPr bwMode="auto">
                <a:xfrm>
                  <a:off x="1390" y="1941"/>
                  <a:ext cx="166" cy="152"/>
                </a:xfrm>
                <a:custGeom>
                  <a:avLst/>
                  <a:gdLst>
                    <a:gd name="T0" fmla="*/ 165 w 166"/>
                    <a:gd name="T1" fmla="*/ 55 h 152"/>
                    <a:gd name="T2" fmla="*/ 165 w 166"/>
                    <a:gd name="T3" fmla="*/ 0 h 152"/>
                    <a:gd name="T4" fmla="*/ 0 w 166"/>
                    <a:gd name="T5" fmla="*/ 93 h 152"/>
                    <a:gd name="T6" fmla="*/ 0 w 166"/>
                    <a:gd name="T7" fmla="*/ 151 h 152"/>
                    <a:gd name="T8" fmla="*/ 165 w 166"/>
                    <a:gd name="T9" fmla="*/ 55 h 152"/>
                    <a:gd name="T10" fmla="*/ 0 60000 65536"/>
                    <a:gd name="T11" fmla="*/ 0 60000 65536"/>
                    <a:gd name="T12" fmla="*/ 0 60000 65536"/>
                    <a:gd name="T13" fmla="*/ 0 60000 65536"/>
                    <a:gd name="T14" fmla="*/ 0 60000 65536"/>
                    <a:gd name="T15" fmla="*/ 0 w 166"/>
                    <a:gd name="T16" fmla="*/ 0 h 152"/>
                    <a:gd name="T17" fmla="*/ 166 w 166"/>
                    <a:gd name="T18" fmla="*/ 152 h 152"/>
                  </a:gdLst>
                  <a:ahLst/>
                  <a:cxnLst>
                    <a:cxn ang="T10">
                      <a:pos x="T0" y="T1"/>
                    </a:cxn>
                    <a:cxn ang="T11">
                      <a:pos x="T2" y="T3"/>
                    </a:cxn>
                    <a:cxn ang="T12">
                      <a:pos x="T4" y="T5"/>
                    </a:cxn>
                    <a:cxn ang="T13">
                      <a:pos x="T6" y="T7"/>
                    </a:cxn>
                    <a:cxn ang="T14">
                      <a:pos x="T8" y="T9"/>
                    </a:cxn>
                  </a:cxnLst>
                  <a:rect l="T15" t="T16" r="T17" b="T18"/>
                  <a:pathLst>
                    <a:path w="166" h="152">
                      <a:moveTo>
                        <a:pt x="165" y="55"/>
                      </a:moveTo>
                      <a:lnTo>
                        <a:pt x="165" y="0"/>
                      </a:lnTo>
                      <a:lnTo>
                        <a:pt x="0" y="93"/>
                      </a:lnTo>
                      <a:lnTo>
                        <a:pt x="0" y="151"/>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3" name="Freeform 431">
                  <a:extLst>
                    <a:ext uri="{FF2B5EF4-FFF2-40B4-BE49-F238E27FC236}">
                      <a16:creationId xmlns:a16="http://schemas.microsoft.com/office/drawing/2014/main" id="{9A1D2956-67E3-15C7-D3EA-7B965EDCF70B}"/>
                    </a:ext>
                  </a:extLst>
                </p:cNvPr>
                <p:cNvSpPr>
                  <a:spLocks/>
                </p:cNvSpPr>
                <p:nvPr/>
              </p:nvSpPr>
              <p:spPr bwMode="auto">
                <a:xfrm>
                  <a:off x="1226" y="1847"/>
                  <a:ext cx="166" cy="153"/>
                </a:xfrm>
                <a:custGeom>
                  <a:avLst/>
                  <a:gdLst>
                    <a:gd name="T0" fmla="*/ 165 w 166"/>
                    <a:gd name="T1" fmla="*/ 55 h 153"/>
                    <a:gd name="T2" fmla="*/ 165 w 166"/>
                    <a:gd name="T3" fmla="*/ 0 h 153"/>
                    <a:gd name="T4" fmla="*/ 0 w 166"/>
                    <a:gd name="T5" fmla="*/ 93 h 153"/>
                    <a:gd name="T6" fmla="*/ 0 w 166"/>
                    <a:gd name="T7" fmla="*/ 152 h 153"/>
                    <a:gd name="T8" fmla="*/ 165 w 166"/>
                    <a:gd name="T9" fmla="*/ 55 h 153"/>
                    <a:gd name="T10" fmla="*/ 0 60000 65536"/>
                    <a:gd name="T11" fmla="*/ 0 60000 65536"/>
                    <a:gd name="T12" fmla="*/ 0 60000 65536"/>
                    <a:gd name="T13" fmla="*/ 0 60000 65536"/>
                    <a:gd name="T14" fmla="*/ 0 60000 65536"/>
                    <a:gd name="T15" fmla="*/ 0 w 166"/>
                    <a:gd name="T16" fmla="*/ 0 h 153"/>
                    <a:gd name="T17" fmla="*/ 166 w 166"/>
                    <a:gd name="T18" fmla="*/ 153 h 153"/>
                  </a:gdLst>
                  <a:ahLst/>
                  <a:cxnLst>
                    <a:cxn ang="T10">
                      <a:pos x="T0" y="T1"/>
                    </a:cxn>
                    <a:cxn ang="T11">
                      <a:pos x="T2" y="T3"/>
                    </a:cxn>
                    <a:cxn ang="T12">
                      <a:pos x="T4" y="T5"/>
                    </a:cxn>
                    <a:cxn ang="T13">
                      <a:pos x="T6" y="T7"/>
                    </a:cxn>
                    <a:cxn ang="T14">
                      <a:pos x="T8" y="T9"/>
                    </a:cxn>
                  </a:cxnLst>
                  <a:rect l="T15" t="T16" r="T17" b="T18"/>
                  <a:pathLst>
                    <a:path w="166" h="153">
                      <a:moveTo>
                        <a:pt x="165" y="55"/>
                      </a:moveTo>
                      <a:lnTo>
                        <a:pt x="165" y="0"/>
                      </a:lnTo>
                      <a:lnTo>
                        <a:pt x="0" y="93"/>
                      </a:lnTo>
                      <a:lnTo>
                        <a:pt x="0" y="152"/>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pic>
            <p:nvPicPr>
              <p:cNvPr id="58" name="Picture 432" descr="pe01302_">
                <a:extLst>
                  <a:ext uri="{FF2B5EF4-FFF2-40B4-BE49-F238E27FC236}">
                    <a16:creationId xmlns:a16="http://schemas.microsoft.com/office/drawing/2014/main" id="{4C2A8430-1FEC-E6FC-7828-212938493547}"/>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274" y="1487"/>
                <a:ext cx="544"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Text Box 433">
                <a:extLst>
                  <a:ext uri="{FF2B5EF4-FFF2-40B4-BE49-F238E27FC236}">
                    <a16:creationId xmlns:a16="http://schemas.microsoft.com/office/drawing/2014/main" id="{68867383-1CB7-877A-F8CD-E21EAFA64F43}"/>
                  </a:ext>
                </a:extLst>
              </p:cNvPr>
              <p:cNvSpPr txBox="1">
                <a:spLocks noChangeArrowheads="1"/>
              </p:cNvSpPr>
              <p:nvPr/>
            </p:nvSpPr>
            <p:spPr bwMode="auto">
              <a:xfrm>
                <a:off x="4245" y="1296"/>
                <a:ext cx="600"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Customer</a:t>
                </a:r>
              </a:p>
            </p:txBody>
          </p:sp>
        </p:grpSp>
        <p:sp>
          <p:nvSpPr>
            <p:cNvPr id="46" name="Text Box 458">
              <a:extLst>
                <a:ext uri="{FF2B5EF4-FFF2-40B4-BE49-F238E27FC236}">
                  <a16:creationId xmlns:a16="http://schemas.microsoft.com/office/drawing/2014/main" id="{89BEC8A6-B0A3-5FAD-CBCE-329925A40152}"/>
                </a:ext>
              </a:extLst>
            </p:cNvPr>
            <p:cNvSpPr txBox="1">
              <a:spLocks noChangeArrowheads="1"/>
            </p:cNvSpPr>
            <p:nvPr/>
          </p:nvSpPr>
          <p:spPr bwMode="auto">
            <a:xfrm>
              <a:off x="1632" y="1872"/>
              <a:ext cx="619"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lIns="90488" tIns="44450" rIns="90488" bIns="44450">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lnSpc>
                  <a:spcPct val="90000"/>
                </a:lnSpc>
                <a:buClr>
                  <a:schemeClr val="bg1"/>
                </a:buClr>
                <a:buSzPct val="100000"/>
                <a:buFontTx/>
                <a:buNone/>
              </a:pPr>
              <a:r>
                <a:rPr lang="en-US" altLang="ar-EG" sz="1600" i="1" dirty="0"/>
                <a:t>Upstream</a:t>
              </a:r>
            </a:p>
          </p:txBody>
        </p:sp>
        <p:sp>
          <p:nvSpPr>
            <p:cNvPr id="47" name="Text Box 459">
              <a:extLst>
                <a:ext uri="{FF2B5EF4-FFF2-40B4-BE49-F238E27FC236}">
                  <a16:creationId xmlns:a16="http://schemas.microsoft.com/office/drawing/2014/main" id="{7182E9D8-D674-1375-BE2F-7A386F19F64A}"/>
                </a:ext>
              </a:extLst>
            </p:cNvPr>
            <p:cNvSpPr txBox="1">
              <a:spLocks noChangeArrowheads="1"/>
            </p:cNvSpPr>
            <p:nvPr/>
          </p:nvSpPr>
          <p:spPr bwMode="auto">
            <a:xfrm>
              <a:off x="3216" y="1965"/>
              <a:ext cx="768"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lIns="90488" tIns="44450" rIns="90488" bIns="44450">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lnSpc>
                  <a:spcPct val="90000"/>
                </a:lnSpc>
                <a:buClr>
                  <a:schemeClr val="bg1"/>
                </a:buClr>
                <a:buSzPct val="100000"/>
                <a:buFontTx/>
                <a:buNone/>
              </a:pPr>
              <a:r>
                <a:rPr lang="en-US" altLang="ar-EG" sz="1600" i="1" dirty="0"/>
                <a:t>Downstream</a:t>
              </a:r>
            </a:p>
          </p:txBody>
        </p:sp>
        <p:sp>
          <p:nvSpPr>
            <p:cNvPr id="48" name="Line 460">
              <a:extLst>
                <a:ext uri="{FF2B5EF4-FFF2-40B4-BE49-F238E27FC236}">
                  <a16:creationId xmlns:a16="http://schemas.microsoft.com/office/drawing/2014/main" id="{D48FD2FB-19F1-9910-8B25-E91247D52368}"/>
                </a:ext>
              </a:extLst>
            </p:cNvPr>
            <p:cNvSpPr>
              <a:spLocks noChangeShapeType="1"/>
            </p:cNvSpPr>
            <p:nvPr/>
          </p:nvSpPr>
          <p:spPr bwMode="auto">
            <a:xfrm>
              <a:off x="2304" y="1968"/>
              <a:ext cx="912" cy="96"/>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ar-EG"/>
            </a:p>
          </p:txBody>
        </p:sp>
      </p:grpSp>
      <p:sp>
        <p:nvSpPr>
          <p:cNvPr id="9" name="TextBox 8">
            <a:extLst>
              <a:ext uri="{FF2B5EF4-FFF2-40B4-BE49-F238E27FC236}">
                <a16:creationId xmlns:a16="http://schemas.microsoft.com/office/drawing/2014/main" id="{657B621A-38DF-9AF1-DA03-EEF8DD1A455C}"/>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907887109"/>
      </p:ext>
    </p:extLst>
  </p:cSld>
  <p:clrMapOvr>
    <a:masterClrMapping/>
  </p:clrMapOvr>
  <mc:AlternateContent xmlns:mc="http://schemas.openxmlformats.org/markup-compatibility/2006" xmlns:p14="http://schemas.microsoft.com/office/powerpoint/2010/main">
    <mc:Choice Requires="p14">
      <p:transition spd="slow" p14:dur="2000" advTm="274987"/>
    </mc:Choice>
    <mc:Fallback xmlns="">
      <p:transition spd="slow" advTm="27498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blinds(horizontal)">
                                      <p:cBhvr>
                                        <p:cTn id="17" dur="500"/>
                                        <p:tgtEl>
                                          <p:spTgt spid="4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pic>
        <p:nvPicPr>
          <p:cNvPr id="2052" name="Picture 4" descr="Managing Supply Chain Flows - dummies">
            <a:extLst>
              <a:ext uri="{FF2B5EF4-FFF2-40B4-BE49-F238E27FC236}">
                <a16:creationId xmlns:a16="http://schemas.microsoft.com/office/drawing/2014/main" id="{9F1E2E72-4E6C-77E4-3A5B-62703B89209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64209" y="1857986"/>
            <a:ext cx="7470919" cy="309562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B24D9291-EBF0-CCAB-F722-435EE6F50889}"/>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28162546"/>
      </p:ext>
    </p:extLst>
  </p:cSld>
  <p:clrMapOvr>
    <a:masterClrMapping/>
  </p:clrMapOvr>
  <mc:AlternateContent xmlns:mc="http://schemas.openxmlformats.org/markup-compatibility/2006" xmlns:p14="http://schemas.microsoft.com/office/powerpoint/2010/main">
    <mc:Choice Requires="p14">
      <p:transition spd="slow" p14:dur="2000" advTm="119444"/>
    </mc:Choice>
    <mc:Fallback xmlns="">
      <p:transition spd="slow" advTm="11944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91323"/>
            <a:ext cx="9533101" cy="1610200"/>
          </a:xfrm>
          <a:prstGeom prst="rect">
            <a:avLst/>
          </a:prstGeom>
        </p:spPr>
      </p:pic>
      <p:sp>
        <p:nvSpPr>
          <p:cNvPr id="7" name="TextBox 6"/>
          <p:cNvSpPr txBox="1"/>
          <p:nvPr/>
        </p:nvSpPr>
        <p:spPr>
          <a:xfrm>
            <a:off x="2650377" y="543490"/>
            <a:ext cx="3587842" cy="523220"/>
          </a:xfrm>
          <a:prstGeom prst="rect">
            <a:avLst/>
          </a:prstGeom>
          <a:noFill/>
        </p:spPr>
        <p:txBody>
          <a:bodyPr wrap="none" rtlCol="0">
            <a:spAutoFit/>
          </a:bodyPr>
          <a:lstStyle/>
          <a:p>
            <a:r>
              <a:rPr lang="en-US" sz="2800" dirty="0">
                <a:solidFill>
                  <a:schemeClr val="bg1"/>
                </a:solidFill>
              </a:rPr>
              <a:t>Risk in the supply chain</a:t>
            </a:r>
            <a:endParaRPr lang="en-US" sz="28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id="{813262F1-566B-6FA8-1279-4E70745548F0}"/>
              </a:ext>
            </a:extLst>
          </p:cNvPr>
          <p:cNvSpPr txBox="1"/>
          <p:nvPr/>
        </p:nvSpPr>
        <p:spPr>
          <a:xfrm>
            <a:off x="1727862" y="1701523"/>
            <a:ext cx="9533101" cy="2554545"/>
          </a:xfrm>
          <a:prstGeom prst="rect">
            <a:avLst/>
          </a:prstGeom>
          <a:noFill/>
        </p:spPr>
        <p:txBody>
          <a:bodyPr wrap="square">
            <a:spAutoFit/>
          </a:bodyPr>
          <a:lstStyle/>
          <a:p>
            <a:pPr algn="justLow"/>
            <a:r>
              <a:rPr lang="en-US" sz="3200" dirty="0"/>
              <a:t>Supply chain management is responsible for the movement of materials all the way from initial suppliers through to final customers. Supply chain risk appears as any event that might affect this movement and </a:t>
            </a:r>
            <a:r>
              <a:rPr lang="en-US" sz="3200" b="1" dirty="0">
                <a:solidFill>
                  <a:srgbClr val="C00000"/>
                </a:solidFill>
              </a:rPr>
              <a:t>disrupt</a:t>
            </a:r>
            <a:r>
              <a:rPr lang="en-US" sz="3200" dirty="0"/>
              <a:t> the planned flow of materials.</a:t>
            </a:r>
            <a:endParaRPr lang="ar-EG" sz="3200" dirty="0"/>
          </a:p>
        </p:txBody>
      </p:sp>
      <p:sp>
        <p:nvSpPr>
          <p:cNvPr id="13" name="TextBox 12">
            <a:extLst>
              <a:ext uri="{FF2B5EF4-FFF2-40B4-BE49-F238E27FC236}">
                <a16:creationId xmlns:a16="http://schemas.microsoft.com/office/drawing/2014/main" id="{EC995179-F27D-8ECA-E226-78897A3BB150}"/>
              </a:ext>
            </a:extLst>
          </p:cNvPr>
          <p:cNvSpPr txBox="1"/>
          <p:nvPr/>
        </p:nvSpPr>
        <p:spPr>
          <a:xfrm>
            <a:off x="2440788" y="4373898"/>
            <a:ext cx="8654472" cy="646331"/>
          </a:xfrm>
          <a:prstGeom prst="rect">
            <a:avLst/>
          </a:prstGeom>
          <a:noFill/>
        </p:spPr>
        <p:txBody>
          <a:bodyPr wrap="square">
            <a:spAutoFit/>
          </a:bodyPr>
          <a:lstStyle/>
          <a:p>
            <a:r>
              <a:rPr lang="en-US" b="1" dirty="0">
                <a:solidFill>
                  <a:srgbClr val="FF0000"/>
                </a:solidFill>
              </a:rPr>
              <a:t>There are risks in the supply chain when </a:t>
            </a:r>
            <a:r>
              <a:rPr lang="en-US" b="1" dirty="0">
                <a:solidFill>
                  <a:srgbClr val="00B0F0"/>
                </a:solidFill>
              </a:rPr>
              <a:t>unexpected</a:t>
            </a:r>
            <a:r>
              <a:rPr lang="en-US" b="1" dirty="0">
                <a:solidFill>
                  <a:srgbClr val="FF0000"/>
                </a:solidFill>
              </a:rPr>
              <a:t> events might disrupt the flow of materials on their journey from initial suppliers through to final customers. </a:t>
            </a:r>
            <a:endParaRPr lang="ar-EG" b="1" dirty="0">
              <a:solidFill>
                <a:srgbClr val="FF0000"/>
              </a:solidFill>
            </a:endParaRPr>
          </a:p>
        </p:txBody>
      </p:sp>
      <p:sp>
        <p:nvSpPr>
          <p:cNvPr id="9" name="TextBox 8">
            <a:extLst>
              <a:ext uri="{FF2B5EF4-FFF2-40B4-BE49-F238E27FC236}">
                <a16:creationId xmlns:a16="http://schemas.microsoft.com/office/drawing/2014/main" id="{66A4169E-A5DA-3DFF-4D53-019D23D50090}"/>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141237030"/>
      </p:ext>
    </p:extLst>
  </p:cSld>
  <p:clrMapOvr>
    <a:masterClrMapping/>
  </p:clrMapOvr>
  <mc:AlternateContent xmlns:mc="http://schemas.openxmlformats.org/markup-compatibility/2006" xmlns:p14="http://schemas.microsoft.com/office/powerpoint/2010/main">
    <mc:Choice Requires="p14">
      <p:transition spd="slow" p14:dur="2000" advTm="138819"/>
    </mc:Choice>
    <mc:Fallback xmlns="">
      <p:transition spd="slow" advTm="1388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91323"/>
            <a:ext cx="9533101" cy="1610200"/>
          </a:xfrm>
          <a:prstGeom prst="rect">
            <a:avLst/>
          </a:prstGeom>
        </p:spPr>
      </p:pic>
      <p:sp>
        <p:nvSpPr>
          <p:cNvPr id="7" name="TextBox 6"/>
          <p:cNvSpPr txBox="1"/>
          <p:nvPr/>
        </p:nvSpPr>
        <p:spPr>
          <a:xfrm>
            <a:off x="2650377" y="543490"/>
            <a:ext cx="3587842" cy="523220"/>
          </a:xfrm>
          <a:prstGeom prst="rect">
            <a:avLst/>
          </a:prstGeom>
          <a:noFill/>
        </p:spPr>
        <p:txBody>
          <a:bodyPr wrap="none" rtlCol="0">
            <a:spAutoFit/>
          </a:bodyPr>
          <a:lstStyle/>
          <a:p>
            <a:r>
              <a:rPr lang="en-US" sz="2800" dirty="0">
                <a:solidFill>
                  <a:schemeClr val="bg1"/>
                </a:solidFill>
              </a:rPr>
              <a:t>Risk in the supply chain</a:t>
            </a:r>
            <a:endParaRPr lang="en-US" sz="2800" dirty="0">
              <a:solidFill>
                <a:schemeClr val="bg1"/>
              </a:solidFill>
              <a:cs typeface="Tajawal Medium" panose="00000600000000000000" pitchFamily="2" charset="-78"/>
            </a:endParaRPr>
          </a:p>
        </p:txBody>
      </p:sp>
      <p:sp>
        <p:nvSpPr>
          <p:cNvPr id="12" name="TextBox 11">
            <a:extLst>
              <a:ext uri="{FF2B5EF4-FFF2-40B4-BE49-F238E27FC236}">
                <a16:creationId xmlns:a16="http://schemas.microsoft.com/office/drawing/2014/main" id="{16869DC0-B561-524D-D3C9-E70A69F345DD}"/>
              </a:ext>
            </a:extLst>
          </p:cNvPr>
          <p:cNvSpPr txBox="1"/>
          <p:nvPr/>
        </p:nvSpPr>
        <p:spPr>
          <a:xfrm>
            <a:off x="1874165" y="1455267"/>
            <a:ext cx="8654472" cy="646331"/>
          </a:xfrm>
          <a:prstGeom prst="rect">
            <a:avLst/>
          </a:prstGeom>
          <a:noFill/>
        </p:spPr>
        <p:txBody>
          <a:bodyPr wrap="square">
            <a:spAutoFit/>
          </a:bodyPr>
          <a:lstStyle/>
          <a:p>
            <a:r>
              <a:rPr lang="en-US" b="1" dirty="0">
                <a:solidFill>
                  <a:srgbClr val="FF0000"/>
                </a:solidFill>
              </a:rPr>
              <a:t>There are risks in the supply chain when </a:t>
            </a:r>
            <a:r>
              <a:rPr lang="en-US" b="1" dirty="0">
                <a:solidFill>
                  <a:srgbClr val="00B0F0"/>
                </a:solidFill>
              </a:rPr>
              <a:t>unexpected</a:t>
            </a:r>
            <a:r>
              <a:rPr lang="en-US" b="1" dirty="0">
                <a:solidFill>
                  <a:srgbClr val="FF0000"/>
                </a:solidFill>
              </a:rPr>
              <a:t> events might disrupt the flow of materials on their journey from initial suppliers through to final customers. </a:t>
            </a:r>
            <a:endParaRPr lang="ar-EG" b="1" dirty="0">
              <a:solidFill>
                <a:srgbClr val="FF0000"/>
              </a:solidFill>
            </a:endParaRPr>
          </a:p>
        </p:txBody>
      </p:sp>
      <p:sp>
        <p:nvSpPr>
          <p:cNvPr id="14" name="TextBox 13">
            <a:extLst>
              <a:ext uri="{FF2B5EF4-FFF2-40B4-BE49-F238E27FC236}">
                <a16:creationId xmlns:a16="http://schemas.microsoft.com/office/drawing/2014/main" id="{25571705-EABA-8CD0-528B-71EB8A58BCA8}"/>
              </a:ext>
            </a:extLst>
          </p:cNvPr>
          <p:cNvSpPr txBox="1"/>
          <p:nvPr/>
        </p:nvSpPr>
        <p:spPr>
          <a:xfrm>
            <a:off x="1570182" y="2345403"/>
            <a:ext cx="10012218" cy="2739211"/>
          </a:xfrm>
          <a:prstGeom prst="rect">
            <a:avLst/>
          </a:prstGeom>
          <a:noFill/>
        </p:spPr>
        <p:txBody>
          <a:bodyPr wrap="square">
            <a:spAutoFit/>
          </a:bodyPr>
          <a:lstStyle/>
          <a:p>
            <a:pPr algn="justLow"/>
            <a:r>
              <a:rPr lang="en-US" sz="2400" dirty="0"/>
              <a:t>These risks might prevent deliveries, cause delays, damage goods or somehow affect smooth operations. But these initial effects are only a beginning, and the consequences are generally much broader. A late delivery of raw materials might halt production; it might raise costs by forcing a move to alternative transport, materials or operations; it might raise stocks of </a:t>
            </a:r>
            <a:r>
              <a:rPr lang="en-US" sz="2800" dirty="0"/>
              <a:t>work</a:t>
            </a:r>
            <a:r>
              <a:rPr lang="en-US" sz="2400" dirty="0"/>
              <a:t> in progress; it might make partners reconsider their trading relationships. An interruption to the supply chain can have widespread effects,</a:t>
            </a:r>
            <a:endParaRPr lang="ar-EG" sz="2400" dirty="0"/>
          </a:p>
        </p:txBody>
      </p:sp>
      <p:sp>
        <p:nvSpPr>
          <p:cNvPr id="9" name="TextBox 8">
            <a:extLst>
              <a:ext uri="{FF2B5EF4-FFF2-40B4-BE49-F238E27FC236}">
                <a16:creationId xmlns:a16="http://schemas.microsoft.com/office/drawing/2014/main" id="{C1540BB3-CF4C-C4EA-0A2D-A9224CC09634}"/>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730096696"/>
      </p:ext>
    </p:extLst>
  </p:cSld>
  <p:clrMapOvr>
    <a:masterClrMapping/>
  </p:clrMapOvr>
  <mc:AlternateContent xmlns:mc="http://schemas.openxmlformats.org/markup-compatibility/2006" xmlns:p14="http://schemas.microsoft.com/office/powerpoint/2010/main">
    <mc:Choice Requires="p14">
      <p:transition spd="slow" p14:dur="2000" advTm="191458"/>
    </mc:Choice>
    <mc:Fallback xmlns="">
      <p:transition spd="slow" advTm="19145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0275"/>
            <a:ext cx="9533101" cy="1610200"/>
          </a:xfrm>
          <a:prstGeom prst="rect">
            <a:avLst/>
          </a:prstGeom>
        </p:spPr>
      </p:pic>
      <p:sp>
        <p:nvSpPr>
          <p:cNvPr id="7" name="TextBox 6"/>
          <p:cNvSpPr txBox="1"/>
          <p:nvPr/>
        </p:nvSpPr>
        <p:spPr>
          <a:xfrm>
            <a:off x="2650377" y="543490"/>
            <a:ext cx="5923545" cy="523220"/>
          </a:xfrm>
          <a:prstGeom prst="rect">
            <a:avLst/>
          </a:prstGeom>
          <a:noFill/>
        </p:spPr>
        <p:txBody>
          <a:bodyPr wrap="none" rtlCol="0">
            <a:spAutoFit/>
          </a:bodyPr>
          <a:lstStyle/>
          <a:p>
            <a:r>
              <a:rPr lang="en-US" sz="2800" dirty="0">
                <a:solidFill>
                  <a:schemeClr val="bg1"/>
                </a:solidFill>
              </a:rPr>
              <a:t>Supply Chain Risk Management (SCRM)</a:t>
            </a:r>
            <a:endParaRPr lang="en-US" sz="2800" dirty="0">
              <a:solidFill>
                <a:schemeClr val="bg1"/>
              </a:solidFill>
              <a:cs typeface="Tajawal Medium" panose="00000600000000000000" pitchFamily="2" charset="-78"/>
            </a:endParaRPr>
          </a:p>
        </p:txBody>
      </p:sp>
      <p:sp>
        <p:nvSpPr>
          <p:cNvPr id="9" name="TextBox 8"/>
          <p:cNvSpPr txBox="1"/>
          <p:nvPr/>
        </p:nvSpPr>
        <p:spPr>
          <a:xfrm>
            <a:off x="1152115" y="1846924"/>
            <a:ext cx="10763541" cy="461665"/>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p>
        </p:txBody>
      </p:sp>
      <p:sp>
        <p:nvSpPr>
          <p:cNvPr id="11" name="TextBox 10">
            <a:extLst>
              <a:ext uri="{FF2B5EF4-FFF2-40B4-BE49-F238E27FC236}">
                <a16:creationId xmlns:a16="http://schemas.microsoft.com/office/drawing/2014/main" id="{FBB2339D-6D9A-1347-BA4B-D37DDDBD1606}"/>
              </a:ext>
            </a:extLst>
          </p:cNvPr>
          <p:cNvSpPr txBox="1"/>
          <p:nvPr/>
        </p:nvSpPr>
        <p:spPr>
          <a:xfrm>
            <a:off x="1498769" y="1846924"/>
            <a:ext cx="10490031" cy="5139869"/>
          </a:xfrm>
          <a:prstGeom prst="rect">
            <a:avLst/>
          </a:prstGeom>
          <a:noFill/>
        </p:spPr>
        <p:txBody>
          <a:bodyPr wrap="square">
            <a:spAutoFit/>
          </a:bodyPr>
          <a:lstStyle/>
          <a:p>
            <a:pPr marL="285750" indent="-285750" algn="just">
              <a:buFont typeface="Wingdings" panose="05000000000000000000" pitchFamily="2" charset="2"/>
              <a:buChar char="§"/>
            </a:pPr>
            <a:r>
              <a:rPr lang="en-US" sz="2800" b="1" dirty="0">
                <a:solidFill>
                  <a:srgbClr val="00B0F0"/>
                </a:solidFill>
              </a:rPr>
              <a:t>SCRM </a:t>
            </a:r>
            <a:r>
              <a:rPr lang="en-US" sz="2800" dirty="0"/>
              <a:t>can be described as the intersection of supply chain management and risk management</a:t>
            </a:r>
          </a:p>
          <a:p>
            <a:pPr marL="285750" indent="-285750" algn="just">
              <a:buFont typeface="Arial" panose="020B0604020202020204" pitchFamily="34" charset="0"/>
              <a:buChar char="•"/>
            </a:pPr>
            <a:r>
              <a:rPr lang="en-US" sz="2800" b="1" dirty="0">
                <a:solidFill>
                  <a:srgbClr val="00B0F0"/>
                </a:solidFill>
              </a:rPr>
              <a:t>A supply chain </a:t>
            </a:r>
            <a:r>
              <a:rPr lang="en-US" sz="2800" dirty="0"/>
              <a:t>consists of all activities associated with the flow and transformation of goods from raw materials to end users. </a:t>
            </a:r>
          </a:p>
          <a:p>
            <a:pPr marL="285750" indent="-285750" algn="just">
              <a:buFont typeface="Arial" panose="020B0604020202020204" pitchFamily="34" charset="0"/>
              <a:buChar char="•"/>
            </a:pPr>
            <a:r>
              <a:rPr lang="en-US" sz="2800" b="1" dirty="0">
                <a:solidFill>
                  <a:srgbClr val="00B0F0"/>
                </a:solidFill>
              </a:rPr>
              <a:t>a supply chain</a:t>
            </a:r>
            <a:r>
              <a:rPr lang="en-US" sz="2800" dirty="0"/>
              <a:t> is a network of facilities and distribution options that performs the function of procurement of materials, transformation of these materials into intermediate and finished products, and the distribution of these finished products to customers.</a:t>
            </a:r>
          </a:p>
          <a:p>
            <a:pPr algn="just"/>
            <a:endParaRPr lang="en-US" sz="2400" b="0" i="0" u="none" strike="noStrike" baseline="0" dirty="0">
              <a:solidFill>
                <a:srgbClr val="111111"/>
              </a:solidFill>
              <a:latin typeface="Fira Sans" panose="020B0503050000020004" pitchFamily="34" charset="0"/>
            </a:endParaRPr>
          </a:p>
          <a:p>
            <a:pPr algn="just"/>
            <a:endParaRPr lang="ar-EG" sz="2400" b="0" i="0" u="none" strike="noStrike" baseline="0" dirty="0">
              <a:solidFill>
                <a:srgbClr val="111111"/>
              </a:solidFill>
              <a:latin typeface="Fira Sans" panose="020B0503050000020004" pitchFamily="34" charset="0"/>
            </a:endParaRPr>
          </a:p>
          <a:p>
            <a:pPr marL="342900" indent="-342900" algn="just">
              <a:buFont typeface="Arial" panose="020B0604020202020204" pitchFamily="34" charset="0"/>
              <a:buChar char="•"/>
            </a:pPr>
            <a:endParaRPr lang="en-US" sz="2800" dirty="0"/>
          </a:p>
          <a:p>
            <a:pPr marL="285750" indent="-285750" algn="just">
              <a:buFont typeface="Arial" panose="020B0604020202020204" pitchFamily="34" charset="0"/>
              <a:buChar char="•"/>
            </a:pPr>
            <a:endParaRPr lang="ar-EG" sz="2800" dirty="0"/>
          </a:p>
        </p:txBody>
      </p:sp>
      <p:sp>
        <p:nvSpPr>
          <p:cNvPr id="10" name="TextBox 9">
            <a:extLst>
              <a:ext uri="{FF2B5EF4-FFF2-40B4-BE49-F238E27FC236}">
                <a16:creationId xmlns:a16="http://schemas.microsoft.com/office/drawing/2014/main" id="{7EFFDC2C-1E0B-8242-0C0B-37DB31DEF7FA}"/>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710922609"/>
      </p:ext>
    </p:extLst>
  </p:cSld>
  <p:clrMapOvr>
    <a:masterClrMapping/>
  </p:clrMapOvr>
  <mc:AlternateContent xmlns:mc="http://schemas.openxmlformats.org/markup-compatibility/2006" xmlns:p14="http://schemas.microsoft.com/office/powerpoint/2010/main">
    <mc:Choice Requires="p14">
      <p:transition spd="slow" p14:dur="2000" advTm="204382"/>
    </mc:Choice>
    <mc:Fallback xmlns="">
      <p:transition spd="slow" advTm="2043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0275"/>
            <a:ext cx="9533101" cy="1610200"/>
          </a:xfrm>
          <a:prstGeom prst="rect">
            <a:avLst/>
          </a:prstGeom>
        </p:spPr>
      </p:pic>
      <p:sp>
        <p:nvSpPr>
          <p:cNvPr id="7" name="TextBox 6"/>
          <p:cNvSpPr txBox="1"/>
          <p:nvPr/>
        </p:nvSpPr>
        <p:spPr>
          <a:xfrm>
            <a:off x="2650377" y="543490"/>
            <a:ext cx="5923545" cy="523220"/>
          </a:xfrm>
          <a:prstGeom prst="rect">
            <a:avLst/>
          </a:prstGeom>
          <a:noFill/>
        </p:spPr>
        <p:txBody>
          <a:bodyPr wrap="none" rtlCol="0">
            <a:spAutoFit/>
          </a:bodyPr>
          <a:lstStyle/>
          <a:p>
            <a:r>
              <a:rPr lang="en-US" sz="2800" dirty="0">
                <a:solidFill>
                  <a:schemeClr val="bg1"/>
                </a:solidFill>
              </a:rPr>
              <a:t>Supply Chain Risk Management (SCRM)</a:t>
            </a:r>
            <a:endParaRPr lang="en-US" sz="2800" dirty="0">
              <a:solidFill>
                <a:schemeClr val="bg1"/>
              </a:solidFill>
              <a:cs typeface="Tajawal Medium" panose="00000600000000000000" pitchFamily="2" charset="-78"/>
            </a:endParaRPr>
          </a:p>
        </p:txBody>
      </p:sp>
      <p:sp>
        <p:nvSpPr>
          <p:cNvPr id="9" name="TextBox 8"/>
          <p:cNvSpPr txBox="1"/>
          <p:nvPr/>
        </p:nvSpPr>
        <p:spPr>
          <a:xfrm>
            <a:off x="1152115" y="1846924"/>
            <a:ext cx="10763541" cy="461665"/>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p>
        </p:txBody>
      </p:sp>
      <p:sp>
        <p:nvSpPr>
          <p:cNvPr id="12" name="TextBox 11">
            <a:extLst>
              <a:ext uri="{FF2B5EF4-FFF2-40B4-BE49-F238E27FC236}">
                <a16:creationId xmlns:a16="http://schemas.microsoft.com/office/drawing/2014/main" id="{C73B6E45-210F-2AAC-7DA3-BB0CC395AA6D}"/>
              </a:ext>
            </a:extLst>
          </p:cNvPr>
          <p:cNvSpPr txBox="1"/>
          <p:nvPr/>
        </p:nvSpPr>
        <p:spPr>
          <a:xfrm>
            <a:off x="2041238" y="1470774"/>
            <a:ext cx="8996217" cy="830997"/>
          </a:xfrm>
          <a:prstGeom prst="rect">
            <a:avLst/>
          </a:prstGeom>
          <a:noFill/>
        </p:spPr>
        <p:txBody>
          <a:bodyPr wrap="square">
            <a:spAutoFit/>
          </a:bodyPr>
          <a:lstStyle/>
          <a:p>
            <a:r>
              <a:rPr lang="en-US" sz="2400" b="0" i="0" u="none" strike="noStrike" baseline="0" dirty="0">
                <a:solidFill>
                  <a:srgbClr val="1F2023"/>
                </a:solidFill>
                <a:latin typeface="Arial" panose="020B0604020202020204" pitchFamily="34" charset="0"/>
              </a:rPr>
              <a:t>Supply chain risk management (SCRM) is </a:t>
            </a:r>
            <a:r>
              <a:rPr lang="en-US" sz="2400" b="1" i="0" u="none" strike="noStrike" baseline="0" dirty="0">
                <a:solidFill>
                  <a:srgbClr val="1F2023"/>
                </a:solidFill>
                <a:latin typeface="Arial" panose="020B0604020202020204" pitchFamily="34" charset="0"/>
              </a:rPr>
              <a:t>the process of taking strategic steps </a:t>
            </a:r>
            <a:endParaRPr lang="ar-EG" sz="2400" dirty="0"/>
          </a:p>
        </p:txBody>
      </p:sp>
      <p:sp>
        <p:nvSpPr>
          <p:cNvPr id="14" name="TextBox 13">
            <a:extLst>
              <a:ext uri="{FF2B5EF4-FFF2-40B4-BE49-F238E27FC236}">
                <a16:creationId xmlns:a16="http://schemas.microsoft.com/office/drawing/2014/main" id="{0CFDDA93-2E0C-DF7E-B3E3-62173920D368}"/>
              </a:ext>
            </a:extLst>
          </p:cNvPr>
          <p:cNvSpPr txBox="1"/>
          <p:nvPr/>
        </p:nvSpPr>
        <p:spPr>
          <a:xfrm>
            <a:off x="3421231" y="2510551"/>
            <a:ext cx="6225308" cy="1077218"/>
          </a:xfrm>
          <a:prstGeom prst="rect">
            <a:avLst/>
          </a:prstGeom>
          <a:noFill/>
        </p:spPr>
        <p:txBody>
          <a:bodyPr wrap="square">
            <a:spAutoFit/>
          </a:bodyPr>
          <a:lstStyle/>
          <a:p>
            <a:pPr algn="l"/>
            <a:endParaRPr lang="ar-EG" sz="1000" b="0" i="0" u="none" strike="noStrike" baseline="0" dirty="0">
              <a:solidFill>
                <a:srgbClr val="000000"/>
              </a:solidFill>
              <a:latin typeface="Arial" panose="020B0604020202020204" pitchFamily="34" charset="0"/>
            </a:endParaRPr>
          </a:p>
          <a:p>
            <a:pPr marL="285750" indent="-285750">
              <a:buFont typeface="Wingdings" panose="05000000000000000000" pitchFamily="2" charset="2"/>
              <a:buChar char="q"/>
            </a:pPr>
            <a:r>
              <a:rPr lang="en-US" sz="1800" b="1" i="0" u="none" strike="noStrike" baseline="0" dirty="0">
                <a:solidFill>
                  <a:srgbClr val="1F2023"/>
                </a:solidFill>
                <a:latin typeface="Arial" panose="020B0604020202020204" pitchFamily="34" charset="0"/>
              </a:rPr>
              <a:t>To identify</a:t>
            </a:r>
            <a:endParaRPr lang="en-US" sz="1800" b="0" i="0" u="none" strike="noStrike" baseline="0" dirty="0">
              <a:solidFill>
                <a:srgbClr val="1F2023"/>
              </a:solidFill>
              <a:latin typeface="Arial" panose="020B0604020202020204" pitchFamily="34" charset="0"/>
            </a:endParaRPr>
          </a:p>
          <a:p>
            <a:pPr marL="285750" indent="-285750">
              <a:buFont typeface="Wingdings" panose="05000000000000000000" pitchFamily="2" charset="2"/>
              <a:buChar char="q"/>
            </a:pPr>
            <a:r>
              <a:rPr lang="en-US" sz="1800" b="1" i="0" u="none" strike="noStrike" baseline="0" dirty="0">
                <a:solidFill>
                  <a:srgbClr val="1F2023"/>
                </a:solidFill>
                <a:latin typeface="Arial" panose="020B0604020202020204" pitchFamily="34" charset="0"/>
              </a:rPr>
              <a:t>To assess</a:t>
            </a:r>
            <a:endParaRPr lang="en-US" sz="1800" b="0" i="0" u="none" strike="noStrike" baseline="0" dirty="0">
              <a:solidFill>
                <a:srgbClr val="1F2023"/>
              </a:solidFill>
              <a:latin typeface="Arial" panose="020B0604020202020204" pitchFamily="34" charset="0"/>
            </a:endParaRPr>
          </a:p>
          <a:p>
            <a:pPr marL="285750" indent="-285750">
              <a:buFont typeface="Wingdings" panose="05000000000000000000" pitchFamily="2" charset="2"/>
              <a:buChar char="q"/>
            </a:pPr>
            <a:r>
              <a:rPr lang="en-US" sz="1800" b="1" i="0" u="none" strike="noStrike" baseline="0" dirty="0">
                <a:solidFill>
                  <a:srgbClr val="1F2023"/>
                </a:solidFill>
                <a:latin typeface="Arial" panose="020B0604020202020204" pitchFamily="34" charset="0"/>
              </a:rPr>
              <a:t>To mitigate </a:t>
            </a:r>
            <a:endParaRPr lang="en-US" sz="1800" b="0" i="0" u="none" strike="noStrike" baseline="0" dirty="0">
              <a:solidFill>
                <a:srgbClr val="1F2023"/>
              </a:solidFill>
              <a:latin typeface="Arial" panose="020B0604020202020204" pitchFamily="34" charset="0"/>
            </a:endParaRPr>
          </a:p>
        </p:txBody>
      </p:sp>
      <p:pic>
        <p:nvPicPr>
          <p:cNvPr id="16" name="Picture 15">
            <a:extLst>
              <a:ext uri="{FF2B5EF4-FFF2-40B4-BE49-F238E27FC236}">
                <a16:creationId xmlns:a16="http://schemas.microsoft.com/office/drawing/2014/main" id="{B4E69AD3-346A-D639-7BD1-D49CDA1EFCAE}"/>
              </a:ext>
            </a:extLst>
          </p:cNvPr>
          <p:cNvPicPr>
            <a:picLocks noChangeAspect="1"/>
          </p:cNvPicPr>
          <p:nvPr/>
        </p:nvPicPr>
        <p:blipFill>
          <a:blip r:embed="rId7"/>
          <a:stretch>
            <a:fillRect/>
          </a:stretch>
        </p:blipFill>
        <p:spPr>
          <a:xfrm>
            <a:off x="4394948" y="3770331"/>
            <a:ext cx="4713668" cy="1738648"/>
          </a:xfrm>
          <a:prstGeom prst="rect">
            <a:avLst/>
          </a:prstGeom>
        </p:spPr>
      </p:pic>
      <p:sp>
        <p:nvSpPr>
          <p:cNvPr id="18" name="TextBox 17">
            <a:extLst>
              <a:ext uri="{FF2B5EF4-FFF2-40B4-BE49-F238E27FC236}">
                <a16:creationId xmlns:a16="http://schemas.microsoft.com/office/drawing/2014/main" id="{437E1E6C-52AF-0369-0F37-BD21E7EF8095}"/>
              </a:ext>
            </a:extLst>
          </p:cNvPr>
          <p:cNvSpPr txBox="1"/>
          <p:nvPr/>
        </p:nvSpPr>
        <p:spPr>
          <a:xfrm>
            <a:off x="7121237" y="3330114"/>
            <a:ext cx="6225308" cy="369332"/>
          </a:xfrm>
          <a:prstGeom prst="rect">
            <a:avLst/>
          </a:prstGeom>
          <a:noFill/>
        </p:spPr>
        <p:txBody>
          <a:bodyPr wrap="square">
            <a:spAutoFit/>
          </a:bodyPr>
          <a:lstStyle/>
          <a:p>
            <a:r>
              <a:rPr lang="en-US" sz="1800" b="1" i="0" u="none" strike="noStrike" baseline="0" dirty="0">
                <a:solidFill>
                  <a:srgbClr val="1F2023"/>
                </a:solidFill>
                <a:latin typeface="Arial" panose="020B0604020202020204" pitchFamily="34" charset="0"/>
              </a:rPr>
              <a:t>_   the risk in the end-to-end supply chain</a:t>
            </a:r>
            <a:endParaRPr lang="ar-EG" dirty="0"/>
          </a:p>
        </p:txBody>
      </p:sp>
      <p:sp>
        <p:nvSpPr>
          <p:cNvPr id="10" name="TextBox 9">
            <a:extLst>
              <a:ext uri="{FF2B5EF4-FFF2-40B4-BE49-F238E27FC236}">
                <a16:creationId xmlns:a16="http://schemas.microsoft.com/office/drawing/2014/main" id="{E2C77CFF-16B1-33C8-3C89-5CF0DD5EA5FD}"/>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08749121"/>
      </p:ext>
    </p:extLst>
  </p:cSld>
  <p:clrMapOvr>
    <a:masterClrMapping/>
  </p:clrMapOvr>
  <mc:AlternateContent xmlns:mc="http://schemas.openxmlformats.org/markup-compatibility/2006" xmlns:p14="http://schemas.microsoft.com/office/powerpoint/2010/main">
    <mc:Choice Requires="p14">
      <p:transition spd="slow" p14:dur="2000" advTm="28514"/>
    </mc:Choice>
    <mc:Fallback xmlns="">
      <p:transition spd="slow" advTm="285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2802498" cy="523220"/>
          </a:xfrm>
          <a:prstGeom prst="rect">
            <a:avLst/>
          </a:prstGeom>
          <a:noFill/>
        </p:spPr>
        <p:txBody>
          <a:bodyPr wrap="none" rtlCol="0">
            <a:spAutoFit/>
          </a:bodyPr>
          <a:lstStyle/>
          <a:p>
            <a:r>
              <a:rPr lang="en-US" sz="2800" dirty="0">
                <a:solidFill>
                  <a:schemeClr val="bg1"/>
                </a:solidFill>
              </a:rPr>
              <a:t>Risk Management</a:t>
            </a:r>
            <a:endParaRPr lang="en-US" sz="2800" dirty="0">
              <a:solidFill>
                <a:schemeClr val="bg1"/>
              </a:solidFill>
              <a:cs typeface="Tajawal Medium" panose="00000600000000000000" pitchFamily="2" charset="-78"/>
            </a:endParaRPr>
          </a:p>
        </p:txBody>
      </p:sp>
      <p:sp>
        <p:nvSpPr>
          <p:cNvPr id="9" name="TextBox 8"/>
          <p:cNvSpPr txBox="1"/>
          <p:nvPr/>
        </p:nvSpPr>
        <p:spPr>
          <a:xfrm>
            <a:off x="923637" y="2101598"/>
            <a:ext cx="11915656" cy="2677656"/>
          </a:xfrm>
          <a:prstGeom prst="rect">
            <a:avLst/>
          </a:prstGeom>
          <a:noFill/>
        </p:spPr>
        <p:txBody>
          <a:bodyPr wrap="square" rtlCol="0">
            <a:spAutoFit/>
          </a:bodyPr>
          <a:lstStyle/>
          <a:p>
            <a:pPr algn="just"/>
            <a:r>
              <a:rPr lang="en-US" sz="2800" dirty="0"/>
              <a:t>Ritchie and Brindley (2007) pointed out three dimensions of risk as follows:</a:t>
            </a:r>
          </a:p>
          <a:p>
            <a:pPr marL="457200" indent="-457200" algn="just">
              <a:buFont typeface="+mj-lt"/>
              <a:buAutoNum type="arabicPeriod"/>
            </a:pPr>
            <a:r>
              <a:rPr lang="en-US" sz="2800" dirty="0"/>
              <a:t>  Likelihood/probability of the occurrence of particular events/outcomes; </a:t>
            </a:r>
          </a:p>
          <a:p>
            <a:pPr marL="457200" indent="-457200" algn="just">
              <a:buFont typeface="+mj-lt"/>
              <a:buAutoNum type="arabicPeriod"/>
            </a:pPr>
            <a:r>
              <a:rPr lang="en-US" sz="2800" dirty="0"/>
              <a:t> Consequences/severity of the occurrence of particular events; </a:t>
            </a:r>
          </a:p>
          <a:p>
            <a:pPr marL="457200" indent="-457200" algn="just">
              <a:buFont typeface="+mj-lt"/>
              <a:buAutoNum type="arabicPeriod"/>
            </a:pPr>
            <a:r>
              <a:rPr lang="en-US" sz="2800" dirty="0"/>
              <a:t> Causal pathways leading to these events (detection).</a:t>
            </a:r>
          </a:p>
          <a:p>
            <a:pPr algn="just"/>
            <a:endParaRPr lang="en-US" sz="2800" dirty="0"/>
          </a:p>
          <a:p>
            <a:pPr lvl="3" algn="just"/>
            <a:r>
              <a:rPr lang="en-US" sz="2800" b="1" dirty="0">
                <a:solidFill>
                  <a:srgbClr val="FF0000"/>
                </a:solidFill>
              </a:rPr>
              <a:t>               Risk</a:t>
            </a:r>
            <a:r>
              <a:rPr lang="en-US" sz="2800" dirty="0"/>
              <a:t> = </a:t>
            </a:r>
            <a:r>
              <a:rPr lang="en-US" sz="2800" b="1" dirty="0">
                <a:solidFill>
                  <a:schemeClr val="tx2"/>
                </a:solidFill>
              </a:rPr>
              <a:t>Likelihood</a:t>
            </a:r>
            <a:r>
              <a:rPr lang="en-US" sz="2800" dirty="0"/>
              <a:t>  X </a:t>
            </a:r>
            <a:r>
              <a:rPr lang="en-US" sz="2800" b="1" dirty="0">
                <a:solidFill>
                  <a:srgbClr val="00B0F0"/>
                </a:solidFill>
              </a:rPr>
              <a:t>Severity</a:t>
            </a:r>
            <a:r>
              <a:rPr lang="en-US" sz="2800" dirty="0"/>
              <a:t> X </a:t>
            </a:r>
            <a:r>
              <a:rPr lang="en-US" sz="2800" b="1" dirty="0">
                <a:solidFill>
                  <a:srgbClr val="00B050"/>
                </a:solidFill>
              </a:rPr>
              <a:t>Detection</a:t>
            </a:r>
          </a:p>
        </p:txBody>
      </p:sp>
      <p:sp>
        <p:nvSpPr>
          <p:cNvPr id="10" name="TextBox 9">
            <a:extLst>
              <a:ext uri="{FF2B5EF4-FFF2-40B4-BE49-F238E27FC236}">
                <a16:creationId xmlns:a16="http://schemas.microsoft.com/office/drawing/2014/main" id="{04901AB1-5914-DDCE-B7D4-A7CD3AC55EC3}"/>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767553652"/>
      </p:ext>
    </p:extLst>
  </p:cSld>
  <p:clrMapOvr>
    <a:masterClrMapping/>
  </p:clrMapOvr>
  <mc:AlternateContent xmlns:mc="http://schemas.openxmlformats.org/markup-compatibility/2006" xmlns:p14="http://schemas.microsoft.com/office/powerpoint/2010/main">
    <mc:Choice Requires="p14">
      <p:transition spd="slow" p14:dur="2000" advTm="143759"/>
    </mc:Choice>
    <mc:Fallback xmlns="">
      <p:transition spd="slow" advTm="1437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5" end="5"/>
                                            </p:txEl>
                                          </p:spTgt>
                                        </p:tgtEl>
                                        <p:attrNameLst>
                                          <p:attrName>style.visibility</p:attrName>
                                        </p:attrNameLst>
                                      </p:cBhvr>
                                      <p:to>
                                        <p:strVal val="visible"/>
                                      </p:to>
                                    </p:set>
                                    <p:anim calcmode="lin" valueType="num">
                                      <p:cBhvr additive="base">
                                        <p:cTn id="31"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97147"/>
            <a:ext cx="9833969" cy="1610200"/>
          </a:xfrm>
          <a:prstGeom prst="rect">
            <a:avLst/>
          </a:prstGeom>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What is risk management? </a:t>
            </a:r>
          </a:p>
        </p:txBody>
      </p:sp>
      <p:sp>
        <p:nvSpPr>
          <p:cNvPr id="10" name="TextBox 9">
            <a:extLst>
              <a:ext uri="{FF2B5EF4-FFF2-40B4-BE49-F238E27FC236}">
                <a16:creationId xmlns:a16="http://schemas.microsoft.com/office/drawing/2014/main" id="{F6C748CD-4887-084B-086F-15069AAE15BF}"/>
              </a:ext>
            </a:extLst>
          </p:cNvPr>
          <p:cNvSpPr txBox="1"/>
          <p:nvPr/>
        </p:nvSpPr>
        <p:spPr>
          <a:xfrm>
            <a:off x="1727862" y="2204822"/>
            <a:ext cx="9129745" cy="2308324"/>
          </a:xfrm>
          <a:prstGeom prst="rect">
            <a:avLst/>
          </a:prstGeom>
          <a:noFill/>
        </p:spPr>
        <p:txBody>
          <a:bodyPr wrap="square" rtlCol="1">
            <a:spAutoFit/>
          </a:bodyPr>
          <a:lstStyle/>
          <a:p>
            <a:pPr algn="ctr"/>
            <a:r>
              <a:rPr lang="en-US" sz="3600" dirty="0"/>
              <a:t>Risk Management in project is the identification, analysis and treatment of potential impacts to the project based on an assessment of likelihood and consequence  </a:t>
            </a:r>
            <a:endParaRPr lang="ar-EG" sz="3600" dirty="0"/>
          </a:p>
        </p:txBody>
      </p:sp>
      <p:sp>
        <p:nvSpPr>
          <p:cNvPr id="11" name="TextBox 10">
            <a:extLst>
              <a:ext uri="{FF2B5EF4-FFF2-40B4-BE49-F238E27FC236}">
                <a16:creationId xmlns:a16="http://schemas.microsoft.com/office/drawing/2014/main" id="{D7FE0D07-D38A-3A6F-BAC7-5F0BC7065BFA}"/>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4226801789"/>
      </p:ext>
    </p:extLst>
  </p:cSld>
  <p:clrMapOvr>
    <a:masterClrMapping/>
  </p:clrMapOvr>
  <mc:AlternateContent xmlns:mc="http://schemas.openxmlformats.org/markup-compatibility/2006" xmlns:p14="http://schemas.microsoft.com/office/powerpoint/2010/main">
    <mc:Choice Requires="p14">
      <p:transition spd="slow" p14:dur="2000" advTm="66005"/>
    </mc:Choice>
    <mc:Fallback xmlns="">
      <p:transition spd="slow" advTm="6600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0"/>
            <a:ext cx="9533101" cy="1610200"/>
          </a:xfrm>
          <a:prstGeom prst="rect">
            <a:avLst/>
          </a:prstGeom>
        </p:spPr>
      </p:pic>
      <p:sp>
        <p:nvSpPr>
          <p:cNvPr id="7" name="TextBox 6"/>
          <p:cNvSpPr txBox="1"/>
          <p:nvPr/>
        </p:nvSpPr>
        <p:spPr>
          <a:xfrm>
            <a:off x="2541758" y="522503"/>
            <a:ext cx="7064060"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b="0" i="0" dirty="0">
                <a:effectLst/>
                <a:latin typeface="Runda-Medium"/>
              </a:rPr>
              <a:t>Why is project risk management important? </a:t>
            </a:r>
          </a:p>
          <a:p>
            <a:pPr algn="ctr" fontAlgn="base"/>
            <a:r>
              <a:rPr lang="en-US" sz="2800" b="0" i="0" dirty="0">
                <a:effectLst/>
                <a:latin typeface="Runda-Medium"/>
              </a:rPr>
              <a:t>? </a:t>
            </a:r>
          </a:p>
        </p:txBody>
      </p:sp>
      <p:sp>
        <p:nvSpPr>
          <p:cNvPr id="10" name="TextBox 9">
            <a:extLst>
              <a:ext uri="{FF2B5EF4-FFF2-40B4-BE49-F238E27FC236}">
                <a16:creationId xmlns:a16="http://schemas.microsoft.com/office/drawing/2014/main" id="{F6C748CD-4887-084B-086F-15069AAE15BF}"/>
              </a:ext>
            </a:extLst>
          </p:cNvPr>
          <p:cNvSpPr txBox="1"/>
          <p:nvPr/>
        </p:nvSpPr>
        <p:spPr>
          <a:xfrm>
            <a:off x="1661954" y="2302562"/>
            <a:ext cx="9671063" cy="1569660"/>
          </a:xfrm>
          <a:prstGeom prst="rect">
            <a:avLst/>
          </a:prstGeom>
          <a:noFill/>
        </p:spPr>
        <p:txBody>
          <a:bodyPr wrap="square" rtlCol="1">
            <a:spAutoFit/>
          </a:bodyPr>
          <a:lstStyle/>
          <a:p>
            <a:pPr marL="0" lvl="4"/>
            <a:r>
              <a:rPr lang="en-US" sz="3200" b="0" i="0" dirty="0">
                <a:solidFill>
                  <a:srgbClr val="0A1F61"/>
                </a:solidFill>
                <a:effectLst/>
                <a:latin typeface="Runda-Normal"/>
              </a:rPr>
              <a:t>Risk management is inseparable from the cost, schedule and quality of the project. Consequently, it has to be a key component of the project management process.</a:t>
            </a:r>
            <a:endParaRPr lang="ar-EG" sz="3200" dirty="0">
              <a:solidFill>
                <a:srgbClr val="0A1F61"/>
              </a:solidFill>
            </a:endParaRPr>
          </a:p>
        </p:txBody>
      </p:sp>
      <p:sp>
        <p:nvSpPr>
          <p:cNvPr id="11" name="TextBox 10">
            <a:extLst>
              <a:ext uri="{FF2B5EF4-FFF2-40B4-BE49-F238E27FC236}">
                <a16:creationId xmlns:a16="http://schemas.microsoft.com/office/drawing/2014/main" id="{4CADF6DD-63AC-DE8A-90A9-4F947EC41971}"/>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597888400"/>
      </p:ext>
    </p:extLst>
  </p:cSld>
  <p:clrMapOvr>
    <a:masterClrMapping/>
  </p:clrMapOvr>
  <mc:AlternateContent xmlns:mc="http://schemas.openxmlformats.org/markup-compatibility/2006" xmlns:p14="http://schemas.microsoft.com/office/powerpoint/2010/main">
    <mc:Choice Requires="p14">
      <p:transition spd="slow" p14:dur="2000" advTm="65745"/>
    </mc:Choice>
    <mc:Fallback xmlns="">
      <p:transition spd="slow" advTm="657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3520"/>
            <a:ext cx="9533101" cy="1610200"/>
          </a:xfrm>
          <a:prstGeom prst="rect">
            <a:avLst/>
          </a:prstGeom>
        </p:spPr>
      </p:pic>
      <p:sp>
        <p:nvSpPr>
          <p:cNvPr id="7" name="TextBox 6"/>
          <p:cNvSpPr txBox="1"/>
          <p:nvPr/>
        </p:nvSpPr>
        <p:spPr>
          <a:xfrm>
            <a:off x="2440788" y="543490"/>
            <a:ext cx="6664197" cy="523220"/>
          </a:xfrm>
          <a:prstGeom prst="rect">
            <a:avLst/>
          </a:prstGeom>
          <a:noFill/>
        </p:spPr>
        <p:txBody>
          <a:bodyPr wrap="none" rtlCol="0">
            <a:spAutoFit/>
          </a:bodyPr>
          <a:lstStyle/>
          <a:p>
            <a:r>
              <a:rPr lang="en-US" sz="2800" dirty="0">
                <a:solidFill>
                  <a:schemeClr val="bg1"/>
                </a:solidFill>
              </a:rPr>
              <a:t>Definition of Supply Chain Risk Management</a:t>
            </a:r>
            <a:endParaRPr lang="en-US" sz="2800" dirty="0">
              <a:solidFill>
                <a:schemeClr val="bg1"/>
              </a:solidFill>
              <a:cs typeface="Tajawal Medium" panose="00000600000000000000" pitchFamily="2" charset="-78"/>
            </a:endParaRPr>
          </a:p>
        </p:txBody>
      </p:sp>
      <p:sp>
        <p:nvSpPr>
          <p:cNvPr id="14" name="TextBox 13">
            <a:extLst>
              <a:ext uri="{FF2B5EF4-FFF2-40B4-BE49-F238E27FC236}">
                <a16:creationId xmlns:a16="http://schemas.microsoft.com/office/drawing/2014/main" id="{269A0E95-3CD2-D55C-5FF5-35FAFABD1DEF}"/>
              </a:ext>
            </a:extLst>
          </p:cNvPr>
          <p:cNvSpPr txBox="1"/>
          <p:nvPr/>
        </p:nvSpPr>
        <p:spPr>
          <a:xfrm>
            <a:off x="1606309" y="1674855"/>
            <a:ext cx="9533101" cy="2246769"/>
          </a:xfrm>
          <a:prstGeom prst="rect">
            <a:avLst/>
          </a:prstGeom>
          <a:noFill/>
        </p:spPr>
        <p:txBody>
          <a:bodyPr wrap="square">
            <a:spAutoFit/>
          </a:bodyPr>
          <a:lstStyle/>
          <a:p>
            <a:r>
              <a:rPr lang="en-US" sz="2000" b="1" dirty="0">
                <a:solidFill>
                  <a:schemeClr val="accent1"/>
                </a:solidFill>
              </a:rPr>
              <a:t>SCRM has been defined in a number of ways</a:t>
            </a:r>
          </a:p>
          <a:p>
            <a:pPr marL="1257300" lvl="2" indent="-342900">
              <a:buFont typeface="Wingdings" panose="05000000000000000000" pitchFamily="2" charset="2"/>
              <a:buChar char="q"/>
            </a:pPr>
            <a:r>
              <a:rPr lang="en-US" sz="2000" dirty="0"/>
              <a:t>SCRM as the management of supply chain risk through coordination or collaboration among supply chain partners so as to ensure profitability and continuity.</a:t>
            </a:r>
          </a:p>
          <a:p>
            <a:pPr marL="1257300" lvl="2" indent="-342900">
              <a:buFont typeface="Wingdings" panose="05000000000000000000" pitchFamily="2" charset="2"/>
              <a:buChar char="q"/>
            </a:pPr>
            <a:r>
              <a:rPr lang="en-US" sz="2000" dirty="0"/>
              <a:t>SCRM “The implementation of strategies to manage both everyday and exceptional risks along the supply chain based on continuous risk assessment with the objective of reducing vulnerability and ensuring continuity”.</a:t>
            </a:r>
          </a:p>
        </p:txBody>
      </p:sp>
      <p:sp>
        <p:nvSpPr>
          <p:cNvPr id="11" name="TextBox 10">
            <a:extLst>
              <a:ext uri="{FF2B5EF4-FFF2-40B4-BE49-F238E27FC236}">
                <a16:creationId xmlns:a16="http://schemas.microsoft.com/office/drawing/2014/main" id="{9B8CA640-E8B9-B3CD-B833-0E3D0C70ECAD}"/>
              </a:ext>
            </a:extLst>
          </p:cNvPr>
          <p:cNvSpPr txBox="1"/>
          <p:nvPr/>
        </p:nvSpPr>
        <p:spPr>
          <a:xfrm>
            <a:off x="523598" y="3953936"/>
            <a:ext cx="10172111" cy="1323439"/>
          </a:xfrm>
          <a:prstGeom prst="rect">
            <a:avLst/>
          </a:prstGeom>
          <a:noFill/>
        </p:spPr>
        <p:txBody>
          <a:bodyPr wrap="square">
            <a:spAutoFit/>
          </a:bodyPr>
          <a:lstStyle/>
          <a:p>
            <a:r>
              <a:rPr lang="en-US" sz="2000" b="1" dirty="0">
                <a:solidFill>
                  <a:srgbClr val="0070C0"/>
                </a:solidFill>
              </a:rPr>
              <a:t>Supply chain risk management </a:t>
            </a:r>
            <a:r>
              <a:rPr lang="en-US" sz="2000" dirty="0"/>
              <a:t>refers to the process by which businesses take strategic steps to identify, assess, and mitigate risks within their end-to-end supply chain. There are both internal and external risks that can disrupt your supply chain, so it’s helpful to understand the difference between the two.</a:t>
            </a:r>
            <a:endParaRPr lang="ar-EG" sz="2000" dirty="0"/>
          </a:p>
        </p:txBody>
      </p:sp>
      <p:sp>
        <p:nvSpPr>
          <p:cNvPr id="9" name="TextBox 8">
            <a:extLst>
              <a:ext uri="{FF2B5EF4-FFF2-40B4-BE49-F238E27FC236}">
                <a16:creationId xmlns:a16="http://schemas.microsoft.com/office/drawing/2014/main" id="{DA9F354C-B23B-5108-66F6-3967F25127A9}"/>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683622472"/>
      </p:ext>
    </p:extLst>
  </p:cSld>
  <p:clrMapOvr>
    <a:masterClrMapping/>
  </p:clrMapOvr>
  <mc:AlternateContent xmlns:mc="http://schemas.openxmlformats.org/markup-compatibility/2006" xmlns:p14="http://schemas.microsoft.com/office/powerpoint/2010/main">
    <mc:Choice Requires="p14">
      <p:transition spd="slow" p14:dur="2000" advTm="106617"/>
    </mc:Choice>
    <mc:Fallback xmlns="">
      <p:transition spd="slow" advTm="1066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440788" y="543490"/>
            <a:ext cx="5057795" cy="523220"/>
          </a:xfrm>
          <a:prstGeom prst="rect">
            <a:avLst/>
          </a:prstGeom>
          <a:noFill/>
        </p:spPr>
        <p:txBody>
          <a:bodyPr wrap="none" rtlCol="0">
            <a:spAutoFit/>
          </a:bodyPr>
          <a:lstStyle/>
          <a:p>
            <a:pPr algn="l" fontAlgn="base"/>
            <a:r>
              <a:rPr lang="en-US" sz="2800" b="1" i="0" dirty="0">
                <a:solidFill>
                  <a:schemeClr val="bg1"/>
                </a:solidFill>
                <a:effectLst/>
                <a:latin typeface="Fira Sans" panose="020B0503050000020004" pitchFamily="34" charset="0"/>
              </a:rPr>
              <a:t>External</a:t>
            </a:r>
            <a:r>
              <a:rPr lang="en-US" sz="2800" b="1" i="0" dirty="0">
                <a:solidFill>
                  <a:srgbClr val="111111"/>
                </a:solidFill>
                <a:effectLst/>
                <a:latin typeface="Fira Sans" panose="020B0503050000020004" pitchFamily="34" charset="0"/>
              </a:rPr>
              <a:t> </a:t>
            </a:r>
            <a:r>
              <a:rPr lang="en-US" sz="2800" b="1" i="0" dirty="0">
                <a:solidFill>
                  <a:schemeClr val="bg1"/>
                </a:solidFill>
                <a:effectLst/>
                <a:latin typeface="Fira Sans" panose="020B0503050000020004" pitchFamily="34" charset="0"/>
              </a:rPr>
              <a:t>Supply</a:t>
            </a:r>
            <a:r>
              <a:rPr lang="en-US" sz="2800" b="1" i="0" dirty="0">
                <a:solidFill>
                  <a:srgbClr val="111111"/>
                </a:solidFill>
                <a:effectLst/>
                <a:latin typeface="Fira Sans" panose="020B0503050000020004" pitchFamily="34" charset="0"/>
              </a:rPr>
              <a:t> </a:t>
            </a:r>
            <a:r>
              <a:rPr lang="en-US" sz="2800" b="1" i="0" dirty="0">
                <a:solidFill>
                  <a:schemeClr val="bg1"/>
                </a:solidFill>
                <a:effectLst/>
                <a:latin typeface="Fira Sans" panose="020B0503050000020004" pitchFamily="34" charset="0"/>
              </a:rPr>
              <a:t>Chain</a:t>
            </a:r>
            <a:r>
              <a:rPr lang="en-US" sz="2800" b="1" i="0" dirty="0">
                <a:solidFill>
                  <a:srgbClr val="111111"/>
                </a:solidFill>
                <a:effectLst/>
                <a:latin typeface="Fira Sans" panose="020B0503050000020004" pitchFamily="34" charset="0"/>
              </a:rPr>
              <a:t> </a:t>
            </a:r>
            <a:r>
              <a:rPr lang="en-US" sz="2800" b="1" i="0" dirty="0">
                <a:solidFill>
                  <a:schemeClr val="bg1"/>
                </a:solidFill>
                <a:effectLst/>
                <a:latin typeface="Fira Sans" panose="020B0503050000020004" pitchFamily="34" charset="0"/>
              </a:rPr>
              <a:t>Risks</a:t>
            </a:r>
          </a:p>
        </p:txBody>
      </p:sp>
      <p:sp>
        <p:nvSpPr>
          <p:cNvPr id="12" name="TextBox 11">
            <a:extLst>
              <a:ext uri="{FF2B5EF4-FFF2-40B4-BE49-F238E27FC236}">
                <a16:creationId xmlns:a16="http://schemas.microsoft.com/office/drawing/2014/main" id="{2BB3BFCE-61C0-5870-0383-A6CEB85B997F}"/>
              </a:ext>
            </a:extLst>
          </p:cNvPr>
          <p:cNvSpPr txBox="1"/>
          <p:nvPr/>
        </p:nvSpPr>
        <p:spPr>
          <a:xfrm>
            <a:off x="517236" y="1501433"/>
            <a:ext cx="10695709" cy="923330"/>
          </a:xfrm>
          <a:prstGeom prst="rect">
            <a:avLst/>
          </a:prstGeom>
          <a:noFill/>
        </p:spPr>
        <p:txBody>
          <a:bodyPr wrap="square">
            <a:spAutoFit/>
          </a:bodyPr>
          <a:lstStyle/>
          <a:p>
            <a:r>
              <a:rPr lang="en-US" b="0" i="0" dirty="0">
                <a:solidFill>
                  <a:srgbClr val="2D2F32"/>
                </a:solidFill>
                <a:effectLst/>
                <a:latin typeface="Fira Sans" panose="020B0503050000020004" pitchFamily="34" charset="0"/>
              </a:rPr>
              <a:t>As the name implies, these global supply chain risks come from outside of your organization. Unfortunately, that means that they are harder to predict and typically require more resources to overcome. Some of the top external supply chain risks include:</a:t>
            </a:r>
            <a:endParaRPr lang="ar-EG" dirty="0"/>
          </a:p>
        </p:txBody>
      </p:sp>
      <p:sp>
        <p:nvSpPr>
          <p:cNvPr id="15" name="TextBox 14">
            <a:extLst>
              <a:ext uri="{FF2B5EF4-FFF2-40B4-BE49-F238E27FC236}">
                <a16:creationId xmlns:a16="http://schemas.microsoft.com/office/drawing/2014/main" id="{99562CEC-D80A-F954-1BB5-AA1B89C0CD2F}"/>
              </a:ext>
            </a:extLst>
          </p:cNvPr>
          <p:cNvSpPr txBox="1"/>
          <p:nvPr/>
        </p:nvSpPr>
        <p:spPr>
          <a:xfrm>
            <a:off x="697237" y="2466544"/>
            <a:ext cx="10695709" cy="4247317"/>
          </a:xfrm>
          <a:prstGeom prst="rect">
            <a:avLst/>
          </a:prstGeom>
          <a:noFill/>
        </p:spPr>
        <p:txBody>
          <a:bodyPr wrap="square">
            <a:spAutoFit/>
          </a:bodyPr>
          <a:lstStyle/>
          <a:p>
            <a:pPr marL="1657350" lvl="3" indent="-285750" fontAlgn="base">
              <a:buFont typeface="Wingdings" panose="05000000000000000000" pitchFamily="2" charset="2"/>
              <a:buChar char="q"/>
            </a:pPr>
            <a:r>
              <a:rPr lang="en-US" b="1" i="0" dirty="0">
                <a:solidFill>
                  <a:srgbClr val="00B0F0"/>
                </a:solidFill>
                <a:effectLst/>
                <a:latin typeface="Fira Sans" panose="020B0503050000020004" pitchFamily="34" charset="0"/>
              </a:rPr>
              <a:t>Demand Risks: </a:t>
            </a:r>
            <a:r>
              <a:rPr lang="en-US" b="0" i="0" dirty="0">
                <a:solidFill>
                  <a:srgbClr val="2D2F32"/>
                </a:solidFill>
                <a:effectLst/>
                <a:latin typeface="Fira Sans" panose="020B0503050000020004" pitchFamily="34" charset="0"/>
              </a:rPr>
              <a:t>Demand risks occur when you miscalculate product demand and are often the product of a lack of insight into year-over-year purchasing trends or unpredictable demand.</a:t>
            </a:r>
          </a:p>
          <a:p>
            <a:pPr marL="1657350" lvl="3" indent="-285750" fontAlgn="base">
              <a:buFont typeface="Wingdings" panose="05000000000000000000" pitchFamily="2" charset="2"/>
              <a:buChar char="q"/>
            </a:pPr>
            <a:r>
              <a:rPr lang="en-US" b="1" dirty="0">
                <a:solidFill>
                  <a:srgbClr val="00B0F0"/>
                </a:solidFill>
                <a:latin typeface="Fira Sans" panose="020B0503050000020004" pitchFamily="34" charset="0"/>
              </a:rPr>
              <a:t>Supply Risks: </a:t>
            </a:r>
            <a:r>
              <a:rPr lang="en-US" b="0" i="0" dirty="0">
                <a:solidFill>
                  <a:srgbClr val="2D2F32"/>
                </a:solidFill>
                <a:effectLst/>
                <a:latin typeface="Fira Sans" panose="020B0503050000020004" pitchFamily="34" charset="0"/>
              </a:rPr>
              <a:t>Supply risks occur when the raw materials your business relies on aren’t delivered on time or at all, thereby causing disruption to the flow of product, material, and/or parts.</a:t>
            </a:r>
          </a:p>
          <a:p>
            <a:pPr marL="1657350" lvl="3" indent="-285750" fontAlgn="base">
              <a:buFont typeface="Wingdings" panose="05000000000000000000" pitchFamily="2" charset="2"/>
              <a:buChar char="q"/>
            </a:pPr>
            <a:r>
              <a:rPr lang="en-US" b="1" dirty="0">
                <a:solidFill>
                  <a:srgbClr val="00B0F0"/>
                </a:solidFill>
                <a:latin typeface="Fira Sans" panose="020B0503050000020004" pitchFamily="34" charset="0"/>
              </a:rPr>
              <a:t>Environmental Risks: </a:t>
            </a:r>
            <a:r>
              <a:rPr lang="en-US" b="0" i="0" dirty="0">
                <a:solidFill>
                  <a:srgbClr val="2D2F32"/>
                </a:solidFill>
                <a:effectLst/>
                <a:latin typeface="Fira Sans" panose="020B0503050000020004" pitchFamily="34" charset="0"/>
              </a:rPr>
              <a:t>Environmental risk in the supply chain is the direct result of social-economic, political, governmental, or environmental issues that affect the timing of any aspect of the supply chain.</a:t>
            </a:r>
          </a:p>
          <a:p>
            <a:pPr marL="1657350" lvl="3" indent="-285750" fontAlgn="base">
              <a:buFont typeface="Wingdings" panose="05000000000000000000" pitchFamily="2" charset="2"/>
              <a:buChar char="q"/>
            </a:pPr>
            <a:r>
              <a:rPr lang="en-US" b="1" dirty="0">
                <a:solidFill>
                  <a:srgbClr val="00B0F0"/>
                </a:solidFill>
                <a:latin typeface="Fira Sans" panose="020B0503050000020004" pitchFamily="34" charset="0"/>
              </a:rPr>
              <a:t>Business Risks: </a:t>
            </a:r>
            <a:r>
              <a:rPr lang="en-US" b="0" i="0" dirty="0">
                <a:solidFill>
                  <a:srgbClr val="2D2F32"/>
                </a:solidFill>
                <a:effectLst/>
                <a:latin typeface="Fira Sans" panose="020B0503050000020004" pitchFamily="34" charset="0"/>
              </a:rPr>
              <a:t>Business risks occur whenever unexpected changes take place with one of the entities you depend on to keep your supply chain running smoothly — for example, the purchase or sale of a supplier company.</a:t>
            </a:r>
          </a:p>
          <a:p>
            <a:pPr marL="1657350" lvl="3" indent="-285750"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a:p>
            <a:pPr marL="1657350" lvl="3" indent="-285750"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a:p>
            <a:pPr marL="1657350" lvl="3" indent="-285750"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p:txBody>
      </p:sp>
      <p:sp>
        <p:nvSpPr>
          <p:cNvPr id="10" name="TextBox 9">
            <a:extLst>
              <a:ext uri="{FF2B5EF4-FFF2-40B4-BE49-F238E27FC236}">
                <a16:creationId xmlns:a16="http://schemas.microsoft.com/office/drawing/2014/main" id="{374B0508-BDDC-520C-90C4-58B0883C1F59}"/>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333206674"/>
      </p:ext>
    </p:extLst>
  </p:cSld>
  <p:clrMapOvr>
    <a:masterClrMapping/>
  </p:clrMapOvr>
  <mc:AlternateContent xmlns:mc="http://schemas.openxmlformats.org/markup-compatibility/2006" xmlns:p14="http://schemas.microsoft.com/office/powerpoint/2010/main">
    <mc:Choice Requires="p14">
      <p:transition spd="slow" p14:dur="2000" advTm="186884"/>
    </mc:Choice>
    <mc:Fallback xmlns="">
      <p:transition spd="slow" advTm="1868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xEl>
                                              <p:pRg st="0" end="0"/>
                                            </p:txEl>
                                          </p:spTgt>
                                        </p:tgtEl>
                                        <p:attrNameLst>
                                          <p:attrName>style.visibility</p:attrName>
                                        </p:attrNameLst>
                                      </p:cBhvr>
                                      <p:to>
                                        <p:strVal val="visible"/>
                                      </p:to>
                                    </p:set>
                                    <p:anim calcmode="lin" valueType="num">
                                      <p:cBhvr additive="base">
                                        <p:cTn id="13"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5">
                                            <p:txEl>
                                              <p:pRg st="1" end="1"/>
                                            </p:txEl>
                                          </p:spTgt>
                                        </p:tgtEl>
                                        <p:attrNameLst>
                                          <p:attrName>style.visibility</p:attrName>
                                        </p:attrNameLst>
                                      </p:cBhvr>
                                      <p:to>
                                        <p:strVal val="visible"/>
                                      </p:to>
                                    </p:set>
                                    <p:anim calcmode="lin" valueType="num">
                                      <p:cBhvr additive="base">
                                        <p:cTn id="19"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
                                            <p:txEl>
                                              <p:pRg st="2" end="2"/>
                                            </p:txEl>
                                          </p:spTgt>
                                        </p:tgtEl>
                                        <p:attrNameLst>
                                          <p:attrName>style.visibility</p:attrName>
                                        </p:attrNameLst>
                                      </p:cBhvr>
                                      <p:to>
                                        <p:strVal val="visible"/>
                                      </p:to>
                                    </p:set>
                                    <p:anim calcmode="lin" valueType="num">
                                      <p:cBhvr additive="base">
                                        <p:cTn id="25"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5">
                                            <p:txEl>
                                              <p:pRg st="3" end="3"/>
                                            </p:txEl>
                                          </p:spTgt>
                                        </p:tgtEl>
                                        <p:attrNameLst>
                                          <p:attrName>style.visibility</p:attrName>
                                        </p:attrNameLst>
                                      </p:cBhvr>
                                      <p:to>
                                        <p:strVal val="visible"/>
                                      </p:to>
                                    </p:set>
                                    <p:anim calcmode="lin" valueType="num">
                                      <p:cBhvr additive="base">
                                        <p:cTn id="31" dur="500" fill="hold"/>
                                        <p:tgtEl>
                                          <p:spTgt spid="15">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440788" y="430378"/>
            <a:ext cx="6167504" cy="954107"/>
          </a:xfrm>
          <a:prstGeom prst="rect">
            <a:avLst/>
          </a:prstGeom>
          <a:noFill/>
        </p:spPr>
        <p:txBody>
          <a:bodyPr wrap="square" rtlCol="0">
            <a:spAutoFit/>
          </a:bodyPr>
          <a:lstStyle/>
          <a:p>
            <a:pPr fontAlgn="base"/>
            <a:r>
              <a:rPr lang="en-US" sz="2800" b="1" dirty="0">
                <a:solidFill>
                  <a:schemeClr val="bg1"/>
                </a:solidFill>
                <a:latin typeface="Fira Sans" panose="020B0503050000020004" pitchFamily="34" charset="0"/>
              </a:rPr>
              <a:t>Internal</a:t>
            </a:r>
            <a:r>
              <a:rPr lang="en-US" sz="2800" b="1" i="0" dirty="0">
                <a:solidFill>
                  <a:srgbClr val="111111"/>
                </a:solidFill>
                <a:effectLst/>
                <a:latin typeface="Fira Sans" panose="020B0503050000020004" pitchFamily="34" charset="0"/>
              </a:rPr>
              <a:t> </a:t>
            </a:r>
            <a:r>
              <a:rPr lang="en-US" sz="2800" b="1" dirty="0">
                <a:solidFill>
                  <a:schemeClr val="bg1"/>
                </a:solidFill>
                <a:latin typeface="Fira Sans" panose="020B0503050000020004" pitchFamily="34" charset="0"/>
              </a:rPr>
              <a:t>Supply</a:t>
            </a:r>
            <a:r>
              <a:rPr lang="en-US" sz="2800" b="1" dirty="0">
                <a:solidFill>
                  <a:srgbClr val="111111"/>
                </a:solidFill>
                <a:latin typeface="Fira Sans" panose="020B0503050000020004" pitchFamily="34" charset="0"/>
              </a:rPr>
              <a:t> </a:t>
            </a:r>
            <a:r>
              <a:rPr lang="en-US" sz="2800" b="1" dirty="0">
                <a:solidFill>
                  <a:schemeClr val="bg1"/>
                </a:solidFill>
                <a:latin typeface="Fira Sans" panose="020B0503050000020004" pitchFamily="34" charset="0"/>
              </a:rPr>
              <a:t>Chain</a:t>
            </a:r>
            <a:r>
              <a:rPr lang="en-US" sz="2800" b="1" dirty="0">
                <a:solidFill>
                  <a:srgbClr val="111111"/>
                </a:solidFill>
                <a:latin typeface="Fira Sans" panose="020B0503050000020004" pitchFamily="34" charset="0"/>
              </a:rPr>
              <a:t> </a:t>
            </a:r>
            <a:r>
              <a:rPr lang="en-US" sz="2800" b="1" dirty="0">
                <a:solidFill>
                  <a:schemeClr val="bg1"/>
                </a:solidFill>
                <a:latin typeface="Fira Sans" panose="020B0503050000020004" pitchFamily="34" charset="0"/>
              </a:rPr>
              <a:t>Risks</a:t>
            </a:r>
            <a:endParaRPr lang="en-US" sz="2800" b="1" i="0" dirty="0">
              <a:solidFill>
                <a:srgbClr val="111111"/>
              </a:solidFill>
              <a:effectLst/>
              <a:latin typeface="Fira Sans" panose="020B0503050000020004" pitchFamily="34" charset="0"/>
            </a:endParaRPr>
          </a:p>
          <a:p>
            <a:pPr algn="l" fontAlgn="base"/>
            <a:r>
              <a:rPr lang="en-US" sz="2800" b="1" i="0" dirty="0">
                <a:solidFill>
                  <a:srgbClr val="111111"/>
                </a:solidFill>
                <a:effectLst/>
                <a:latin typeface="Fira Sans" panose="020B0503050000020004" pitchFamily="34" charset="0"/>
              </a:rPr>
              <a:t> </a:t>
            </a:r>
            <a:endParaRPr lang="en-US" sz="2800" b="1" i="0" dirty="0">
              <a:solidFill>
                <a:schemeClr val="bg1"/>
              </a:solidFill>
              <a:effectLst/>
              <a:latin typeface="Fira Sans" panose="020B0503050000020004" pitchFamily="34" charset="0"/>
            </a:endParaRPr>
          </a:p>
        </p:txBody>
      </p:sp>
      <p:sp>
        <p:nvSpPr>
          <p:cNvPr id="14" name="TextBox 13">
            <a:extLst>
              <a:ext uri="{FF2B5EF4-FFF2-40B4-BE49-F238E27FC236}">
                <a16:creationId xmlns:a16="http://schemas.microsoft.com/office/drawing/2014/main" id="{BB3BD13B-14E3-28D7-79DB-18F66423A1B2}"/>
              </a:ext>
            </a:extLst>
          </p:cNvPr>
          <p:cNvSpPr txBox="1"/>
          <p:nvPr/>
        </p:nvSpPr>
        <p:spPr>
          <a:xfrm>
            <a:off x="1727862" y="1384485"/>
            <a:ext cx="9902229" cy="4893647"/>
          </a:xfrm>
          <a:prstGeom prst="rect">
            <a:avLst/>
          </a:prstGeom>
          <a:noFill/>
        </p:spPr>
        <p:txBody>
          <a:bodyPr wrap="square">
            <a:spAutoFit/>
          </a:bodyPr>
          <a:lstStyle/>
          <a:p>
            <a:pPr marL="285750" indent="-285750" algn="just" fontAlgn="base">
              <a:buFont typeface="Wingdings" panose="05000000000000000000" pitchFamily="2" charset="2"/>
              <a:buChar char="q"/>
            </a:pPr>
            <a:r>
              <a:rPr lang="en-US" sz="2400" b="1" i="0" dirty="0">
                <a:solidFill>
                  <a:srgbClr val="00B0F0"/>
                </a:solidFill>
                <a:effectLst/>
                <a:latin typeface="Fira Sans" panose="020B0503050000020004" pitchFamily="34" charset="0"/>
              </a:rPr>
              <a:t>Manufacturing Risks: </a:t>
            </a:r>
            <a:r>
              <a:rPr lang="en-US" sz="2400" b="0" i="0" dirty="0">
                <a:solidFill>
                  <a:srgbClr val="2D2F32"/>
                </a:solidFill>
                <a:effectLst/>
                <a:latin typeface="Fira Sans" panose="020B0503050000020004" pitchFamily="34" charset="0"/>
              </a:rPr>
              <a:t>Manufacturing risks refer to the possibility that a key component or step of your workflow could be disrupted, causing operations to go off schedule.</a:t>
            </a:r>
          </a:p>
          <a:p>
            <a:pPr marL="285750" indent="-285750" algn="just" fontAlgn="base">
              <a:buFont typeface="Wingdings" panose="05000000000000000000" pitchFamily="2" charset="2"/>
              <a:buChar char="q"/>
            </a:pPr>
            <a:r>
              <a:rPr lang="en-US" sz="2400" b="1" dirty="0">
                <a:solidFill>
                  <a:srgbClr val="00B0F0"/>
                </a:solidFill>
                <a:latin typeface="Fira Sans" panose="020B0503050000020004" pitchFamily="34" charset="0"/>
              </a:rPr>
              <a:t>Business Risks: </a:t>
            </a:r>
            <a:r>
              <a:rPr lang="en-US" sz="2400" b="0" i="0" dirty="0">
                <a:solidFill>
                  <a:srgbClr val="2D2F32"/>
                </a:solidFill>
                <a:effectLst/>
                <a:latin typeface="Fira Sans" panose="020B0503050000020004" pitchFamily="34" charset="0"/>
              </a:rPr>
              <a:t>Business risks are a product of disruptions to standard personnel, management, reporting, and other essential business processes.</a:t>
            </a:r>
          </a:p>
          <a:p>
            <a:pPr marL="285750" indent="-285750" algn="just" fontAlgn="base">
              <a:buFont typeface="Wingdings" panose="05000000000000000000" pitchFamily="2" charset="2"/>
              <a:buChar char="q"/>
            </a:pPr>
            <a:r>
              <a:rPr lang="en-US" sz="2400" b="1" dirty="0">
                <a:solidFill>
                  <a:srgbClr val="00B0F0"/>
                </a:solidFill>
                <a:latin typeface="Fira Sans" panose="020B0503050000020004" pitchFamily="34" charset="0"/>
              </a:rPr>
              <a:t>Planning and Control Risks: </a:t>
            </a:r>
            <a:r>
              <a:rPr lang="en-US" sz="2400" b="0" i="0" dirty="0">
                <a:solidFill>
                  <a:srgbClr val="2D2F32"/>
                </a:solidFill>
                <a:effectLst/>
                <a:latin typeface="Fira Sans" panose="020B0503050000020004" pitchFamily="34" charset="0"/>
              </a:rPr>
              <a:t>Planning and control risks are caused by inaccurate forecasting and assessments and poorly planned production and management.</a:t>
            </a:r>
          </a:p>
          <a:p>
            <a:pPr marL="285750" indent="-285750" algn="just" fontAlgn="base">
              <a:buFont typeface="Wingdings" panose="05000000000000000000" pitchFamily="2" charset="2"/>
              <a:buChar char="q"/>
            </a:pPr>
            <a:r>
              <a:rPr lang="en-US" sz="2400" b="1" i="0" dirty="0">
                <a:solidFill>
                  <a:srgbClr val="00B0F0"/>
                </a:solidFill>
                <a:effectLst/>
                <a:latin typeface="Fira Sans" panose="020B0503050000020004" pitchFamily="34" charset="0"/>
              </a:rPr>
              <a:t>Mitigation and Contingency Risks:</a:t>
            </a:r>
            <a:r>
              <a:rPr lang="en-US" sz="2400" b="0" i="0" dirty="0">
                <a:solidFill>
                  <a:srgbClr val="2D2F32"/>
                </a:solidFill>
                <a:effectLst/>
                <a:latin typeface="Fira Sans" panose="020B0503050000020004" pitchFamily="34" charset="0"/>
              </a:rPr>
              <a:t> Mitigation and contingency risks can occur if your business doesn’t have a contingency plan for supply chain disruptions.</a:t>
            </a:r>
          </a:p>
          <a:p>
            <a:pPr marL="285750" indent="-285750" algn="just" fontAlgn="base">
              <a:buFont typeface="Wingdings" panose="05000000000000000000" pitchFamily="2" charset="2"/>
              <a:buChar char="q"/>
            </a:pPr>
            <a:endParaRPr lang="en-US" sz="2400" b="0" i="0" dirty="0">
              <a:solidFill>
                <a:srgbClr val="2D2F32"/>
              </a:solidFill>
              <a:effectLst/>
              <a:latin typeface="Fira Sans" panose="020B0503050000020004" pitchFamily="34" charset="0"/>
            </a:endParaRPr>
          </a:p>
        </p:txBody>
      </p:sp>
      <p:sp>
        <p:nvSpPr>
          <p:cNvPr id="10" name="TextBox 9">
            <a:extLst>
              <a:ext uri="{FF2B5EF4-FFF2-40B4-BE49-F238E27FC236}">
                <a16:creationId xmlns:a16="http://schemas.microsoft.com/office/drawing/2014/main" id="{86E44E6E-3BED-56BC-1934-D561871531D2}"/>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62117579"/>
      </p:ext>
    </p:extLst>
  </p:cSld>
  <p:clrMapOvr>
    <a:masterClrMapping/>
  </p:clrMapOvr>
  <mc:AlternateContent xmlns:mc="http://schemas.openxmlformats.org/markup-compatibility/2006" xmlns:p14="http://schemas.microsoft.com/office/powerpoint/2010/main">
    <mc:Choice Requires="p14">
      <p:transition spd="slow" p14:dur="2000" advTm="247024"/>
    </mc:Choice>
    <mc:Fallback xmlns="">
      <p:transition spd="slow" advTm="2470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1" end="1"/>
                                            </p:txEl>
                                          </p:spTgt>
                                        </p:tgtEl>
                                        <p:attrNameLst>
                                          <p:attrName>style.visibility</p:attrName>
                                        </p:attrNameLst>
                                      </p:cBhvr>
                                      <p:to>
                                        <p:strVal val="visible"/>
                                      </p:to>
                                    </p:set>
                                    <p:anim calcmode="lin" valueType="num">
                                      <p:cBhvr additive="base">
                                        <p:cTn id="13"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anim calcmode="lin" valueType="num">
                                      <p:cBhvr additive="base">
                                        <p:cTn id="19"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3" end="3"/>
                                            </p:txEl>
                                          </p:spTgt>
                                        </p:tgtEl>
                                        <p:attrNameLst>
                                          <p:attrName>style.visibility</p:attrName>
                                        </p:attrNameLst>
                                      </p:cBhvr>
                                      <p:to>
                                        <p:strVal val="visible"/>
                                      </p:to>
                                    </p:set>
                                    <p:anim calcmode="lin" valueType="num">
                                      <p:cBhvr additive="base">
                                        <p:cTn id="25"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724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Supply Chain Management  </a:t>
            </a:r>
            <a:endParaRPr lang="en-US" sz="2800" dirty="0">
              <a:solidFill>
                <a:srgbClr val="FF9518"/>
              </a:solidFill>
              <a:cs typeface="Tajawal Medium" panose="00000600000000000000" pitchFamily="2" charset="-78"/>
            </a:endParaRPr>
          </a:p>
        </p:txBody>
      </p:sp>
      <p:pic>
        <p:nvPicPr>
          <p:cNvPr id="19" name="Picture 18">
            <a:extLst>
              <a:ext uri="{FF2B5EF4-FFF2-40B4-BE49-F238E27FC236}">
                <a16:creationId xmlns:a16="http://schemas.microsoft.com/office/drawing/2014/main" id="{B563C03E-C7FB-A15D-CC7F-DF2DD5481C8B}"/>
              </a:ext>
            </a:extLst>
          </p:cNvPr>
          <p:cNvPicPr>
            <a:picLocks noChangeAspect="1"/>
          </p:cNvPicPr>
          <p:nvPr/>
        </p:nvPicPr>
        <p:blipFill>
          <a:blip r:embed="rId7"/>
          <a:stretch>
            <a:fillRect/>
          </a:stretch>
        </p:blipFill>
        <p:spPr>
          <a:xfrm>
            <a:off x="1747099" y="1246650"/>
            <a:ext cx="10325576" cy="5010727"/>
          </a:xfrm>
          <a:prstGeom prst="rect">
            <a:avLst/>
          </a:prstGeom>
        </p:spPr>
      </p:pic>
      <p:sp>
        <p:nvSpPr>
          <p:cNvPr id="10" name="TextBox 9">
            <a:extLst>
              <a:ext uri="{FF2B5EF4-FFF2-40B4-BE49-F238E27FC236}">
                <a16:creationId xmlns:a16="http://schemas.microsoft.com/office/drawing/2014/main" id="{71C712E7-4083-144B-E91C-A6EBD80E727B}"/>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529340202"/>
      </p:ext>
    </p:extLst>
  </p:cSld>
  <p:clrMapOvr>
    <a:masterClrMapping/>
  </p:clrMapOvr>
  <mc:AlternateContent xmlns:mc="http://schemas.openxmlformats.org/markup-compatibility/2006" xmlns:p14="http://schemas.microsoft.com/office/powerpoint/2010/main">
    <mc:Choice Requires="p14">
      <p:transition spd="slow" p14:dur="2000" advTm="137432"/>
    </mc:Choice>
    <mc:Fallback xmlns="">
      <p:transition spd="slow" advTm="1374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1182"/>
            <a:ext cx="9533101" cy="1610200"/>
          </a:xfrm>
          <a:prstGeom prst="rect">
            <a:avLst/>
          </a:prstGeom>
        </p:spPr>
      </p:pic>
      <p:sp>
        <p:nvSpPr>
          <p:cNvPr id="7" name="TextBox 6"/>
          <p:cNvSpPr txBox="1"/>
          <p:nvPr/>
        </p:nvSpPr>
        <p:spPr>
          <a:xfrm>
            <a:off x="2650377" y="543490"/>
            <a:ext cx="4724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Supply Chain Management  </a:t>
            </a:r>
            <a:endParaRPr lang="en-US" sz="2800" dirty="0">
              <a:solidFill>
                <a:srgbClr val="FF9518"/>
              </a:solidFill>
              <a:cs typeface="Tajawal Medium" panose="00000600000000000000" pitchFamily="2" charset="-78"/>
            </a:endParaRPr>
          </a:p>
        </p:txBody>
      </p:sp>
      <p:pic>
        <p:nvPicPr>
          <p:cNvPr id="11" name="Picture 10">
            <a:extLst>
              <a:ext uri="{FF2B5EF4-FFF2-40B4-BE49-F238E27FC236}">
                <a16:creationId xmlns:a16="http://schemas.microsoft.com/office/drawing/2014/main" id="{C9F70AF9-54E4-70B6-3C57-19DFF8F863D5}"/>
              </a:ext>
            </a:extLst>
          </p:cNvPr>
          <p:cNvPicPr>
            <a:picLocks noChangeAspect="1"/>
          </p:cNvPicPr>
          <p:nvPr/>
        </p:nvPicPr>
        <p:blipFill>
          <a:blip r:embed="rId7"/>
          <a:stretch>
            <a:fillRect/>
          </a:stretch>
        </p:blipFill>
        <p:spPr>
          <a:xfrm>
            <a:off x="1747098" y="1190831"/>
            <a:ext cx="10325577" cy="5305155"/>
          </a:xfrm>
          <a:prstGeom prst="rect">
            <a:avLst/>
          </a:prstGeom>
        </p:spPr>
      </p:pic>
      <p:sp>
        <p:nvSpPr>
          <p:cNvPr id="10" name="TextBox 9">
            <a:extLst>
              <a:ext uri="{FF2B5EF4-FFF2-40B4-BE49-F238E27FC236}">
                <a16:creationId xmlns:a16="http://schemas.microsoft.com/office/drawing/2014/main" id="{D30F6275-6439-82A3-8393-732D9C2A4420}"/>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115396735"/>
      </p:ext>
    </p:extLst>
  </p:cSld>
  <p:clrMapOvr>
    <a:masterClrMapping/>
  </p:clrMapOvr>
  <mc:AlternateContent xmlns:mc="http://schemas.openxmlformats.org/markup-compatibility/2006" xmlns:p14="http://schemas.microsoft.com/office/powerpoint/2010/main">
    <mc:Choice Requires="p14">
      <p:transition spd="slow" p14:dur="2000" advTm="85062"/>
    </mc:Choice>
    <mc:Fallback xmlns="">
      <p:transition spd="slow" advTm="8506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6280950" cy="523220"/>
          </a:xfrm>
          <a:prstGeom prst="rect">
            <a:avLst/>
          </a:prstGeom>
          <a:noFill/>
        </p:spPr>
        <p:txBody>
          <a:bodyPr wrap="none" rtlCol="0">
            <a:spAutoFit/>
          </a:bodyPr>
          <a:lstStyle/>
          <a:p>
            <a:r>
              <a:rPr lang="en-US" sz="2800" b="1" i="0" dirty="0">
                <a:solidFill>
                  <a:schemeClr val="accent2"/>
                </a:solidFill>
                <a:effectLst/>
                <a:latin typeface="Open Sans" panose="020B0606030504020204" pitchFamily="34" charset="0"/>
              </a:rPr>
              <a:t>Supply Chain for Service Providers</a:t>
            </a:r>
            <a:endParaRPr lang="en-US" sz="2800" dirty="0">
              <a:solidFill>
                <a:schemeClr val="accent2"/>
              </a:solidFill>
              <a:cs typeface="Tajawal Medium" panose="00000600000000000000" pitchFamily="2" charset="-78"/>
            </a:endParaRPr>
          </a:p>
        </p:txBody>
      </p:sp>
      <p:sp>
        <p:nvSpPr>
          <p:cNvPr id="11" name="TextBox 10">
            <a:extLst>
              <a:ext uri="{FF2B5EF4-FFF2-40B4-BE49-F238E27FC236}">
                <a16:creationId xmlns:a16="http://schemas.microsoft.com/office/drawing/2014/main" id="{F5902F5D-E616-45F9-C99D-757FBA09E9A0}"/>
              </a:ext>
            </a:extLst>
          </p:cNvPr>
          <p:cNvSpPr txBox="1"/>
          <p:nvPr/>
        </p:nvSpPr>
        <p:spPr>
          <a:xfrm>
            <a:off x="2650377" y="1768299"/>
            <a:ext cx="8710350" cy="646331"/>
          </a:xfrm>
          <a:prstGeom prst="rect">
            <a:avLst/>
          </a:prstGeom>
          <a:noFill/>
        </p:spPr>
        <p:txBody>
          <a:bodyPr wrap="square">
            <a:spAutoFit/>
          </a:bodyPr>
          <a:lstStyle/>
          <a:p>
            <a:r>
              <a:rPr lang="en-US" sz="3600" b="0" i="0" dirty="0">
                <a:solidFill>
                  <a:srgbClr val="444444"/>
                </a:solidFill>
                <a:effectLst/>
                <a:latin typeface="Open Sans" panose="020B0606030504020204" pitchFamily="34" charset="0"/>
              </a:rPr>
              <a:t>More difficult than manufacturing</a:t>
            </a:r>
            <a:endParaRPr lang="ar-EG" sz="3600" dirty="0"/>
          </a:p>
        </p:txBody>
      </p:sp>
      <p:sp>
        <p:nvSpPr>
          <p:cNvPr id="13" name="TextBox 12">
            <a:extLst>
              <a:ext uri="{FF2B5EF4-FFF2-40B4-BE49-F238E27FC236}">
                <a16:creationId xmlns:a16="http://schemas.microsoft.com/office/drawing/2014/main" id="{4C52D1F8-1390-CAB0-DBC4-E0DED63900A5}"/>
              </a:ext>
            </a:extLst>
          </p:cNvPr>
          <p:cNvSpPr txBox="1"/>
          <p:nvPr/>
        </p:nvSpPr>
        <p:spPr>
          <a:xfrm>
            <a:off x="1644073" y="4268025"/>
            <a:ext cx="9821100" cy="646331"/>
          </a:xfrm>
          <a:prstGeom prst="rect">
            <a:avLst/>
          </a:prstGeom>
          <a:noFill/>
        </p:spPr>
        <p:txBody>
          <a:bodyPr wrap="square">
            <a:spAutoFit/>
          </a:bodyPr>
          <a:lstStyle/>
          <a:p>
            <a:r>
              <a:rPr lang="en-US" sz="3600" b="0" i="0" dirty="0">
                <a:solidFill>
                  <a:srgbClr val="444444"/>
                </a:solidFill>
                <a:effectLst/>
                <a:latin typeface="Open Sans" panose="020B0606030504020204" pitchFamily="34" charset="0"/>
              </a:rPr>
              <a:t>Does not focus on the flow of physical goods</a:t>
            </a:r>
            <a:endParaRPr lang="ar-EG" sz="3600" dirty="0"/>
          </a:p>
        </p:txBody>
      </p:sp>
      <p:sp>
        <p:nvSpPr>
          <p:cNvPr id="15" name="TextBox 14">
            <a:extLst>
              <a:ext uri="{FF2B5EF4-FFF2-40B4-BE49-F238E27FC236}">
                <a16:creationId xmlns:a16="http://schemas.microsoft.com/office/drawing/2014/main" id="{CB4DAA07-BBAD-B660-3C21-10E144FAC82D}"/>
              </a:ext>
            </a:extLst>
          </p:cNvPr>
          <p:cNvSpPr txBox="1"/>
          <p:nvPr/>
        </p:nvSpPr>
        <p:spPr>
          <a:xfrm>
            <a:off x="1562743" y="2579537"/>
            <a:ext cx="10206181" cy="584775"/>
          </a:xfrm>
          <a:prstGeom prst="rect">
            <a:avLst/>
          </a:prstGeom>
          <a:noFill/>
        </p:spPr>
        <p:txBody>
          <a:bodyPr wrap="square">
            <a:spAutoFit/>
          </a:bodyPr>
          <a:lstStyle/>
          <a:p>
            <a:r>
              <a:rPr lang="en-US" sz="3200" b="0" i="0" dirty="0">
                <a:solidFill>
                  <a:srgbClr val="444444"/>
                </a:solidFill>
                <a:effectLst/>
                <a:latin typeface="Open Sans" panose="020B0606030504020204" pitchFamily="34" charset="0"/>
              </a:rPr>
              <a:t>Focuses on human resources and support services</a:t>
            </a:r>
            <a:endParaRPr lang="ar-EG" sz="3200" dirty="0"/>
          </a:p>
        </p:txBody>
      </p:sp>
      <p:sp>
        <p:nvSpPr>
          <p:cNvPr id="17" name="TextBox 16">
            <a:extLst>
              <a:ext uri="{FF2B5EF4-FFF2-40B4-BE49-F238E27FC236}">
                <a16:creationId xmlns:a16="http://schemas.microsoft.com/office/drawing/2014/main" id="{4A675401-0E24-7110-97D7-B758B31E9980}"/>
              </a:ext>
            </a:extLst>
          </p:cNvPr>
          <p:cNvSpPr txBox="1"/>
          <p:nvPr/>
        </p:nvSpPr>
        <p:spPr>
          <a:xfrm>
            <a:off x="2466485" y="3429000"/>
            <a:ext cx="8894242" cy="584775"/>
          </a:xfrm>
          <a:prstGeom prst="rect">
            <a:avLst/>
          </a:prstGeom>
          <a:noFill/>
        </p:spPr>
        <p:txBody>
          <a:bodyPr wrap="square">
            <a:spAutoFit/>
          </a:bodyPr>
          <a:lstStyle/>
          <a:p>
            <a:r>
              <a:rPr lang="en-US" sz="3200" b="0" i="0" dirty="0">
                <a:solidFill>
                  <a:srgbClr val="444444"/>
                </a:solidFill>
                <a:effectLst/>
                <a:latin typeface="Open Sans" panose="020B0606030504020204" pitchFamily="34" charset="0"/>
              </a:rPr>
              <a:t>More compact and less extended</a:t>
            </a:r>
            <a:endParaRPr lang="ar-EG" sz="3200" dirty="0"/>
          </a:p>
        </p:txBody>
      </p:sp>
      <p:sp>
        <p:nvSpPr>
          <p:cNvPr id="10" name="TextBox 9">
            <a:extLst>
              <a:ext uri="{FF2B5EF4-FFF2-40B4-BE49-F238E27FC236}">
                <a16:creationId xmlns:a16="http://schemas.microsoft.com/office/drawing/2014/main" id="{1C27687C-DF22-CD39-E859-4966505ACCE6}"/>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868121240"/>
      </p:ext>
    </p:extLst>
  </p:cSld>
  <p:clrMapOvr>
    <a:masterClrMapping/>
  </p:clrMapOvr>
  <mc:AlternateContent xmlns:mc="http://schemas.openxmlformats.org/markup-compatibility/2006" xmlns:p14="http://schemas.microsoft.com/office/powerpoint/2010/main">
    <mc:Choice Requires="p14">
      <p:transition spd="slow" p14:dur="2000" advTm="126731"/>
    </mc:Choice>
    <mc:Fallback xmlns="">
      <p:transition spd="slow" advTm="1267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5"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46842"/>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12" name="Rectangle 203">
            <a:extLst>
              <a:ext uri="{FF2B5EF4-FFF2-40B4-BE49-F238E27FC236}">
                <a16:creationId xmlns:a16="http://schemas.microsoft.com/office/drawing/2014/main" id="{AD283DCD-D27E-EF35-865B-6278BDE4D59A}"/>
              </a:ext>
            </a:extLst>
          </p:cNvPr>
          <p:cNvSpPr txBox="1">
            <a:spLocks noChangeArrowheads="1"/>
          </p:cNvSpPr>
          <p:nvPr/>
        </p:nvSpPr>
        <p:spPr>
          <a:xfrm>
            <a:off x="304800" y="1542473"/>
            <a:ext cx="8839200" cy="457200"/>
          </a:xfrm>
          <a:prstGeom prst="rect">
            <a:avLst/>
          </a:prstGeom>
          <a:noFill/>
        </p:spPr>
        <p:txBody>
          <a:bodyPr lIns="98376" tIns="49189" rIns="98376" bIns="49189"/>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4163" indent="-284163">
              <a:spcBef>
                <a:spcPct val="50000"/>
              </a:spcBef>
              <a:buFont typeface="Wingdings" panose="05000000000000000000" pitchFamily="2" charset="2"/>
              <a:buNone/>
            </a:pPr>
            <a:r>
              <a:rPr lang="en-US" altLang="ar-EG" sz="1800" b="1"/>
              <a:t>	- A supply chain consists of </a:t>
            </a:r>
            <a:endParaRPr lang="en-US" altLang="ar-EG" sz="1800" b="1" dirty="0"/>
          </a:p>
        </p:txBody>
      </p:sp>
      <p:sp>
        <p:nvSpPr>
          <p:cNvPr id="13" name="Rectangle 204">
            <a:extLst>
              <a:ext uri="{FF2B5EF4-FFF2-40B4-BE49-F238E27FC236}">
                <a16:creationId xmlns:a16="http://schemas.microsoft.com/office/drawing/2014/main" id="{1928A97C-F5C0-F49B-0AB5-23DEBC5FA7A4}"/>
              </a:ext>
            </a:extLst>
          </p:cNvPr>
          <p:cNvSpPr>
            <a:spLocks noChangeArrowheads="1"/>
          </p:cNvSpPr>
          <p:nvPr/>
        </p:nvSpPr>
        <p:spPr bwMode="auto">
          <a:xfrm>
            <a:off x="304800" y="3886200"/>
            <a:ext cx="464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376" tIns="49189" rIns="98376" bIns="49189"/>
          <a:lstStyle>
            <a:lvl1pPr marL="284163" indent="-284163">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buFont typeface="Monotype Sorts" pitchFamily="2" charset="2"/>
              <a:buNone/>
            </a:pPr>
            <a:r>
              <a:rPr lang="en-US" altLang="ar-EG" sz="1800" b="1" dirty="0"/>
              <a:t>	- aims to Match Supply and Demand, profitably for products and services</a:t>
            </a:r>
          </a:p>
        </p:txBody>
      </p:sp>
      <p:grpSp>
        <p:nvGrpSpPr>
          <p:cNvPr id="14" name="Group 205">
            <a:extLst>
              <a:ext uri="{FF2B5EF4-FFF2-40B4-BE49-F238E27FC236}">
                <a16:creationId xmlns:a16="http://schemas.microsoft.com/office/drawing/2014/main" id="{2FF81971-BA22-47BB-1D6A-916A82E93F3E}"/>
              </a:ext>
            </a:extLst>
          </p:cNvPr>
          <p:cNvGrpSpPr>
            <a:grpSpLocks/>
          </p:cNvGrpSpPr>
          <p:nvPr/>
        </p:nvGrpSpPr>
        <p:grpSpPr bwMode="auto">
          <a:xfrm>
            <a:off x="7387962" y="3335996"/>
            <a:ext cx="3660775" cy="1198563"/>
            <a:chOff x="3358" y="2064"/>
            <a:chExt cx="2306" cy="755"/>
          </a:xfrm>
        </p:grpSpPr>
        <p:pic>
          <p:nvPicPr>
            <p:cNvPr id="15" name="Picture 206">
              <a:extLst>
                <a:ext uri="{FF2B5EF4-FFF2-40B4-BE49-F238E27FC236}">
                  <a16:creationId xmlns:a16="http://schemas.microsoft.com/office/drawing/2014/main" id="{508A3FAC-008C-4F3E-3A62-5D36B2E33B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15" y="2064"/>
              <a:ext cx="459"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16" name="Picture 207">
              <a:extLst>
                <a:ext uri="{FF2B5EF4-FFF2-40B4-BE49-F238E27FC236}">
                  <a16:creationId xmlns:a16="http://schemas.microsoft.com/office/drawing/2014/main" id="{1405EE97-917F-29DE-0A5A-6D5A272E93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60" y="2064"/>
              <a:ext cx="460"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17" name="Picture 208" descr="j0172642">
              <a:extLst>
                <a:ext uri="{FF2B5EF4-FFF2-40B4-BE49-F238E27FC236}">
                  <a16:creationId xmlns:a16="http://schemas.microsoft.com/office/drawing/2014/main" id="{CE601FF8-988B-3694-9EC3-2FAA4C4DF300}"/>
                </a:ext>
              </a:extLst>
            </p:cNvPr>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4271" y="2064"/>
              <a:ext cx="479"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Box 209">
              <a:extLst>
                <a:ext uri="{FF2B5EF4-FFF2-40B4-BE49-F238E27FC236}">
                  <a16:creationId xmlns:a16="http://schemas.microsoft.com/office/drawing/2014/main" id="{5DF234A8-AD22-BB89-3376-6568C40CA8E0}"/>
                </a:ext>
              </a:extLst>
            </p:cNvPr>
            <p:cNvSpPr txBox="1">
              <a:spLocks noChangeArrowheads="1"/>
            </p:cNvSpPr>
            <p:nvPr/>
          </p:nvSpPr>
          <p:spPr bwMode="auto">
            <a:xfrm>
              <a:off x="3358" y="2607"/>
              <a:ext cx="96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600" b="1">
                  <a:solidFill>
                    <a:schemeClr val="hlink"/>
                  </a:solidFill>
                  <a:latin typeface="Arial" panose="020B0604020202020204" pitchFamily="34" charset="0"/>
                </a:rPr>
                <a:t>SUPPLY SIDE</a:t>
              </a:r>
            </a:p>
          </p:txBody>
        </p:sp>
        <p:sp>
          <p:nvSpPr>
            <p:cNvPr id="19" name="Text Box 210">
              <a:extLst>
                <a:ext uri="{FF2B5EF4-FFF2-40B4-BE49-F238E27FC236}">
                  <a16:creationId xmlns:a16="http://schemas.microsoft.com/office/drawing/2014/main" id="{62370715-0681-C880-5A6A-F0F942E70167}"/>
                </a:ext>
              </a:extLst>
            </p:cNvPr>
            <p:cNvSpPr txBox="1">
              <a:spLocks noChangeArrowheads="1"/>
            </p:cNvSpPr>
            <p:nvPr/>
          </p:nvSpPr>
          <p:spPr bwMode="auto">
            <a:xfrm>
              <a:off x="4654" y="2607"/>
              <a:ext cx="101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600" b="1">
                  <a:solidFill>
                    <a:schemeClr val="hlink"/>
                  </a:solidFill>
                  <a:latin typeface="Arial" panose="020B0604020202020204" pitchFamily="34" charset="0"/>
                </a:rPr>
                <a:t>DEMAND SIDE</a:t>
              </a:r>
            </a:p>
          </p:txBody>
        </p:sp>
      </p:grpSp>
      <p:grpSp>
        <p:nvGrpSpPr>
          <p:cNvPr id="20" name="Group 434">
            <a:extLst>
              <a:ext uri="{FF2B5EF4-FFF2-40B4-BE49-F238E27FC236}">
                <a16:creationId xmlns:a16="http://schemas.microsoft.com/office/drawing/2014/main" id="{00506608-6EE2-4DD5-19FC-4313E5CE1297}"/>
              </a:ext>
            </a:extLst>
          </p:cNvPr>
          <p:cNvGrpSpPr>
            <a:grpSpLocks/>
          </p:cNvGrpSpPr>
          <p:nvPr/>
        </p:nvGrpSpPr>
        <p:grpSpPr bwMode="auto">
          <a:xfrm>
            <a:off x="2997200" y="4752046"/>
            <a:ext cx="7315200" cy="1098550"/>
            <a:chOff x="516" y="2880"/>
            <a:chExt cx="5004" cy="1227"/>
          </a:xfrm>
        </p:grpSpPr>
        <p:pic>
          <p:nvPicPr>
            <p:cNvPr id="21" name="Picture 435">
              <a:extLst>
                <a:ext uri="{FF2B5EF4-FFF2-40B4-BE49-F238E27FC236}">
                  <a16:creationId xmlns:a16="http://schemas.microsoft.com/office/drawing/2014/main" id="{6B6A0C0D-6CCD-4A05-D9BA-E0F4B2CE5F2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12" y="2948"/>
              <a:ext cx="479" cy="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22" name="Picture 436">
              <a:extLst>
                <a:ext uri="{FF2B5EF4-FFF2-40B4-BE49-F238E27FC236}">
                  <a16:creationId xmlns:a16="http://schemas.microsoft.com/office/drawing/2014/main" id="{DE1D793E-EF8B-5B6C-6B85-97463FB349F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68" y="2996"/>
              <a:ext cx="407" cy="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23" name="Picture 437" descr="j0234131">
              <a:extLst>
                <a:ext uri="{FF2B5EF4-FFF2-40B4-BE49-F238E27FC236}">
                  <a16:creationId xmlns:a16="http://schemas.microsoft.com/office/drawing/2014/main" id="{A5E051F5-B1E1-9716-D344-E8315A0091A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80" y="2996"/>
              <a:ext cx="40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438" descr="j0082889">
              <a:extLst>
                <a:ext uri="{FF2B5EF4-FFF2-40B4-BE49-F238E27FC236}">
                  <a16:creationId xmlns:a16="http://schemas.microsoft.com/office/drawing/2014/main" id="{007505FB-4EFD-64D3-66ED-B46E7C074B8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92" y="2965"/>
              <a:ext cx="474" cy="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 name="Group 439">
              <a:extLst>
                <a:ext uri="{FF2B5EF4-FFF2-40B4-BE49-F238E27FC236}">
                  <a16:creationId xmlns:a16="http://schemas.microsoft.com/office/drawing/2014/main" id="{4AF87598-CCA7-5CCA-48F9-CF5EE46C3F91}"/>
                </a:ext>
              </a:extLst>
            </p:cNvPr>
            <p:cNvGrpSpPr>
              <a:grpSpLocks/>
            </p:cNvGrpSpPr>
            <p:nvPr/>
          </p:nvGrpSpPr>
          <p:grpSpPr bwMode="auto">
            <a:xfrm>
              <a:off x="582" y="2956"/>
              <a:ext cx="474" cy="468"/>
              <a:chOff x="582" y="1592"/>
              <a:chExt cx="474" cy="468"/>
            </a:xfrm>
          </p:grpSpPr>
          <p:pic>
            <p:nvPicPr>
              <p:cNvPr id="41" name="Picture 440" descr="j0154778">
                <a:extLst>
                  <a:ext uri="{FF2B5EF4-FFF2-40B4-BE49-F238E27FC236}">
                    <a16:creationId xmlns:a16="http://schemas.microsoft.com/office/drawing/2014/main" id="{C18392BE-70DC-2A74-AC41-4CC9E3781667}"/>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2" y="1592"/>
                <a:ext cx="444" cy="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41" descr="hh01450_">
                <a:extLst>
                  <a:ext uri="{FF2B5EF4-FFF2-40B4-BE49-F238E27FC236}">
                    <a16:creationId xmlns:a16="http://schemas.microsoft.com/office/drawing/2014/main" id="{C7B0E2BD-EB00-739C-18CB-244E26EA924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82" y="1721"/>
                <a:ext cx="426"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6" name="Text Box 442">
              <a:extLst>
                <a:ext uri="{FF2B5EF4-FFF2-40B4-BE49-F238E27FC236}">
                  <a16:creationId xmlns:a16="http://schemas.microsoft.com/office/drawing/2014/main" id="{6B460D75-B260-9C60-4E0E-64B08A8A52B1}"/>
                </a:ext>
              </a:extLst>
            </p:cNvPr>
            <p:cNvSpPr txBox="1">
              <a:spLocks noChangeArrowheads="1"/>
            </p:cNvSpPr>
            <p:nvPr/>
          </p:nvSpPr>
          <p:spPr bwMode="auto">
            <a:xfrm>
              <a:off x="516" y="3522"/>
              <a:ext cx="58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Product</a:t>
              </a:r>
            </a:p>
          </p:txBody>
        </p:sp>
        <p:sp>
          <p:nvSpPr>
            <p:cNvPr id="27" name="Text Box 443">
              <a:extLst>
                <a:ext uri="{FF2B5EF4-FFF2-40B4-BE49-F238E27FC236}">
                  <a16:creationId xmlns:a16="http://schemas.microsoft.com/office/drawing/2014/main" id="{4D790F0E-5DB0-F3F6-0CF0-E2F4E27EAD9C}"/>
                </a:ext>
              </a:extLst>
            </p:cNvPr>
            <p:cNvSpPr txBox="1">
              <a:spLocks noChangeArrowheads="1"/>
            </p:cNvSpPr>
            <p:nvPr/>
          </p:nvSpPr>
          <p:spPr bwMode="auto">
            <a:xfrm>
              <a:off x="4987" y="3474"/>
              <a:ext cx="510"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Higher</a:t>
              </a:r>
            </a:p>
            <a:p>
              <a:pPr eaLnBrk="1" hangingPunct="1">
                <a:spcBef>
                  <a:spcPct val="0"/>
                </a:spcBef>
                <a:buClrTx/>
                <a:buSzTx/>
                <a:buFontTx/>
                <a:buNone/>
              </a:pPr>
              <a:r>
                <a:rPr lang="en-US" altLang="ar-EG" sz="1400" b="1">
                  <a:solidFill>
                    <a:schemeClr val="hlink"/>
                  </a:solidFill>
                  <a:latin typeface="Arial" panose="020B0604020202020204" pitchFamily="34" charset="0"/>
                </a:rPr>
                <a:t>Profits</a:t>
              </a:r>
            </a:p>
          </p:txBody>
        </p:sp>
        <p:sp>
          <p:nvSpPr>
            <p:cNvPr id="28" name="Text Box 444">
              <a:extLst>
                <a:ext uri="{FF2B5EF4-FFF2-40B4-BE49-F238E27FC236}">
                  <a16:creationId xmlns:a16="http://schemas.microsoft.com/office/drawing/2014/main" id="{DA32A1F5-5BEB-8251-29C6-64F8188CB941}"/>
                </a:ext>
              </a:extLst>
            </p:cNvPr>
            <p:cNvSpPr txBox="1">
              <a:spLocks noChangeArrowheads="1"/>
            </p:cNvSpPr>
            <p:nvPr/>
          </p:nvSpPr>
          <p:spPr bwMode="auto">
            <a:xfrm>
              <a:off x="4032" y="3522"/>
              <a:ext cx="57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Time</a:t>
              </a:r>
            </a:p>
          </p:txBody>
        </p:sp>
        <p:sp>
          <p:nvSpPr>
            <p:cNvPr id="29" name="Text Box 445">
              <a:extLst>
                <a:ext uri="{FF2B5EF4-FFF2-40B4-BE49-F238E27FC236}">
                  <a16:creationId xmlns:a16="http://schemas.microsoft.com/office/drawing/2014/main" id="{5545F01F-B1AF-D4B5-9B05-3150C816FB34}"/>
                </a:ext>
              </a:extLst>
            </p:cNvPr>
            <p:cNvSpPr txBox="1">
              <a:spLocks noChangeArrowheads="1"/>
            </p:cNvSpPr>
            <p:nvPr/>
          </p:nvSpPr>
          <p:spPr bwMode="auto">
            <a:xfrm>
              <a:off x="3216" y="3522"/>
              <a:ext cx="692"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Customer</a:t>
              </a:r>
            </a:p>
          </p:txBody>
        </p:sp>
        <p:sp>
          <p:nvSpPr>
            <p:cNvPr id="30" name="Text Box 446">
              <a:extLst>
                <a:ext uri="{FF2B5EF4-FFF2-40B4-BE49-F238E27FC236}">
                  <a16:creationId xmlns:a16="http://schemas.microsoft.com/office/drawing/2014/main" id="{D05EE905-5AE6-9C16-C4FF-F5BDFA2D1344}"/>
                </a:ext>
              </a:extLst>
            </p:cNvPr>
            <p:cNvSpPr txBox="1">
              <a:spLocks noChangeArrowheads="1"/>
            </p:cNvSpPr>
            <p:nvPr/>
          </p:nvSpPr>
          <p:spPr bwMode="auto">
            <a:xfrm>
              <a:off x="2496" y="3522"/>
              <a:ext cx="61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Quantity</a:t>
              </a:r>
            </a:p>
          </p:txBody>
        </p:sp>
        <p:sp>
          <p:nvSpPr>
            <p:cNvPr id="31" name="Text Box 447">
              <a:extLst>
                <a:ext uri="{FF2B5EF4-FFF2-40B4-BE49-F238E27FC236}">
                  <a16:creationId xmlns:a16="http://schemas.microsoft.com/office/drawing/2014/main" id="{D7C77724-6F9F-5AEE-33E8-EAB008F9B97B}"/>
                </a:ext>
              </a:extLst>
            </p:cNvPr>
            <p:cNvSpPr txBox="1">
              <a:spLocks noChangeArrowheads="1"/>
            </p:cNvSpPr>
            <p:nvPr/>
          </p:nvSpPr>
          <p:spPr bwMode="auto">
            <a:xfrm>
              <a:off x="1920" y="3522"/>
              <a:ext cx="573"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Store</a:t>
              </a:r>
            </a:p>
          </p:txBody>
        </p:sp>
        <p:sp>
          <p:nvSpPr>
            <p:cNvPr id="32" name="Text Box 448">
              <a:extLst>
                <a:ext uri="{FF2B5EF4-FFF2-40B4-BE49-F238E27FC236}">
                  <a16:creationId xmlns:a16="http://schemas.microsoft.com/office/drawing/2014/main" id="{14492418-E7BF-D419-53BC-7A6920524C6A}"/>
                </a:ext>
              </a:extLst>
            </p:cNvPr>
            <p:cNvSpPr txBox="1">
              <a:spLocks noChangeArrowheads="1"/>
            </p:cNvSpPr>
            <p:nvPr/>
          </p:nvSpPr>
          <p:spPr bwMode="auto">
            <a:xfrm>
              <a:off x="1248" y="3522"/>
              <a:ext cx="573"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Price</a:t>
              </a:r>
            </a:p>
          </p:txBody>
        </p:sp>
        <p:sp>
          <p:nvSpPr>
            <p:cNvPr id="33" name="Text Box 449">
              <a:extLst>
                <a:ext uri="{FF2B5EF4-FFF2-40B4-BE49-F238E27FC236}">
                  <a16:creationId xmlns:a16="http://schemas.microsoft.com/office/drawing/2014/main" id="{AD8A5DE4-5701-DF88-23EE-05AD553CE8C8}"/>
                </a:ext>
              </a:extLst>
            </p:cNvPr>
            <p:cNvSpPr txBox="1">
              <a:spLocks noChangeArrowheads="1"/>
            </p:cNvSpPr>
            <p:nvPr/>
          </p:nvSpPr>
          <p:spPr bwMode="auto">
            <a:xfrm>
              <a:off x="4463" y="2880"/>
              <a:ext cx="461" cy="1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6600">
                  <a:solidFill>
                    <a:schemeClr val="hlink"/>
                  </a:solidFill>
                  <a:latin typeface="Arial" panose="020B0604020202020204" pitchFamily="34" charset="0"/>
                </a:rPr>
                <a:t>=</a:t>
              </a:r>
            </a:p>
          </p:txBody>
        </p:sp>
        <p:sp>
          <p:nvSpPr>
            <p:cNvPr id="34" name="Text Box 450">
              <a:extLst>
                <a:ext uri="{FF2B5EF4-FFF2-40B4-BE49-F238E27FC236}">
                  <a16:creationId xmlns:a16="http://schemas.microsoft.com/office/drawing/2014/main" id="{1CB81E5B-8082-6355-9A9D-4466CCAA22C1}"/>
                </a:ext>
              </a:extLst>
            </p:cNvPr>
            <p:cNvSpPr txBox="1">
              <a:spLocks noChangeArrowheads="1"/>
            </p:cNvSpPr>
            <p:nvPr/>
          </p:nvSpPr>
          <p:spPr bwMode="auto">
            <a:xfrm>
              <a:off x="1680" y="2924"/>
              <a:ext cx="336"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5" name="Text Box 451">
              <a:extLst>
                <a:ext uri="{FF2B5EF4-FFF2-40B4-BE49-F238E27FC236}">
                  <a16:creationId xmlns:a16="http://schemas.microsoft.com/office/drawing/2014/main" id="{199D7F25-0305-991D-73AD-12A72D104B22}"/>
                </a:ext>
              </a:extLst>
            </p:cNvPr>
            <p:cNvSpPr txBox="1">
              <a:spLocks noChangeArrowheads="1"/>
            </p:cNvSpPr>
            <p:nvPr/>
          </p:nvSpPr>
          <p:spPr bwMode="auto">
            <a:xfrm>
              <a:off x="1008" y="2924"/>
              <a:ext cx="384"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dirty="0">
                  <a:solidFill>
                    <a:schemeClr val="hlink"/>
                  </a:solidFill>
                  <a:latin typeface="Arial" panose="020B0604020202020204" pitchFamily="34" charset="0"/>
                </a:rPr>
                <a:t>+</a:t>
              </a:r>
            </a:p>
          </p:txBody>
        </p:sp>
        <p:sp>
          <p:nvSpPr>
            <p:cNvPr id="36" name="Text Box 452">
              <a:extLst>
                <a:ext uri="{FF2B5EF4-FFF2-40B4-BE49-F238E27FC236}">
                  <a16:creationId xmlns:a16="http://schemas.microsoft.com/office/drawing/2014/main" id="{29A21DE6-8654-9459-0766-512FF4DE71F9}"/>
                </a:ext>
              </a:extLst>
            </p:cNvPr>
            <p:cNvSpPr txBox="1">
              <a:spLocks noChangeArrowheads="1"/>
            </p:cNvSpPr>
            <p:nvPr/>
          </p:nvSpPr>
          <p:spPr bwMode="auto">
            <a:xfrm>
              <a:off x="3731" y="2924"/>
              <a:ext cx="337"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7" name="Text Box 453">
              <a:extLst>
                <a:ext uri="{FF2B5EF4-FFF2-40B4-BE49-F238E27FC236}">
                  <a16:creationId xmlns:a16="http://schemas.microsoft.com/office/drawing/2014/main" id="{1013F116-480C-D162-6EEB-CC909C253502}"/>
                </a:ext>
              </a:extLst>
            </p:cNvPr>
            <p:cNvSpPr txBox="1">
              <a:spLocks noChangeArrowheads="1"/>
            </p:cNvSpPr>
            <p:nvPr/>
          </p:nvSpPr>
          <p:spPr bwMode="auto">
            <a:xfrm>
              <a:off x="2305" y="2924"/>
              <a:ext cx="335"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8" name="Text Box 454">
              <a:extLst>
                <a:ext uri="{FF2B5EF4-FFF2-40B4-BE49-F238E27FC236}">
                  <a16:creationId xmlns:a16="http://schemas.microsoft.com/office/drawing/2014/main" id="{A5A1F343-7556-11F5-6B43-D19F9C7F238F}"/>
                </a:ext>
              </a:extLst>
            </p:cNvPr>
            <p:cNvSpPr txBox="1">
              <a:spLocks noChangeArrowheads="1"/>
            </p:cNvSpPr>
            <p:nvPr/>
          </p:nvSpPr>
          <p:spPr bwMode="auto">
            <a:xfrm>
              <a:off x="3011" y="2924"/>
              <a:ext cx="337"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dirty="0">
                  <a:solidFill>
                    <a:schemeClr val="hlink"/>
                  </a:solidFill>
                  <a:latin typeface="Arial" panose="020B0604020202020204" pitchFamily="34" charset="0"/>
                </a:rPr>
                <a:t>+</a:t>
              </a:r>
            </a:p>
          </p:txBody>
        </p:sp>
        <p:pic>
          <p:nvPicPr>
            <p:cNvPr id="39" name="Picture 455" descr="j0222015">
              <a:extLst>
                <a:ext uri="{FF2B5EF4-FFF2-40B4-BE49-F238E27FC236}">
                  <a16:creationId xmlns:a16="http://schemas.microsoft.com/office/drawing/2014/main" id="{B2E20E8E-B9E0-99BD-D36E-7E01177B41E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296" y="2996"/>
              <a:ext cx="453" cy="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456" descr="j0283209">
              <a:extLst>
                <a:ext uri="{FF2B5EF4-FFF2-40B4-BE49-F238E27FC236}">
                  <a16:creationId xmlns:a16="http://schemas.microsoft.com/office/drawing/2014/main" id="{D83A800A-7769-76C5-0D3F-9C5608429055}"/>
                </a:ext>
              </a:extLst>
            </p:cNvPr>
            <p:cNvPicPr>
              <a:picLocks noChangeAspect="1" noChangeArrowheads="1" noCrop="1"/>
            </p:cNvPicPr>
            <p:nvPr/>
          </p:nvPicPr>
          <p:blipFill>
            <a:blip r:embed="rId16">
              <a:extLst>
                <a:ext uri="{28A0092B-C50C-407E-A947-70E740481C1C}">
                  <a14:useLocalDpi xmlns:a14="http://schemas.microsoft.com/office/drawing/2010/main" val="0"/>
                </a:ext>
              </a:extLst>
            </a:blip>
            <a:srcRect/>
            <a:stretch>
              <a:fillRect/>
            </a:stretch>
          </p:blipFill>
          <p:spPr bwMode="auto">
            <a:xfrm>
              <a:off x="5007" y="2976"/>
              <a:ext cx="513" cy="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3" name="Rectangle 457">
            <a:extLst>
              <a:ext uri="{FF2B5EF4-FFF2-40B4-BE49-F238E27FC236}">
                <a16:creationId xmlns:a16="http://schemas.microsoft.com/office/drawing/2014/main" id="{5743E185-1162-1367-1FB0-997C3AED532C}"/>
              </a:ext>
            </a:extLst>
          </p:cNvPr>
          <p:cNvSpPr>
            <a:spLocks noChangeArrowheads="1"/>
          </p:cNvSpPr>
          <p:nvPr/>
        </p:nvSpPr>
        <p:spPr bwMode="auto">
          <a:xfrm>
            <a:off x="985548" y="4664014"/>
            <a:ext cx="1600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376" tIns="49189" rIns="98376" bIns="49189"/>
          <a:lstStyle>
            <a:lvl1pPr marL="284163" indent="-284163">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buFont typeface="Monotype Sorts" pitchFamily="2" charset="2"/>
              <a:buNone/>
            </a:pPr>
            <a:r>
              <a:rPr lang="en-US" altLang="ar-EG" sz="1800" b="1"/>
              <a:t>	- achieves</a:t>
            </a:r>
          </a:p>
        </p:txBody>
      </p:sp>
      <p:grpSp>
        <p:nvGrpSpPr>
          <p:cNvPr id="44" name="Group 461">
            <a:extLst>
              <a:ext uri="{FF2B5EF4-FFF2-40B4-BE49-F238E27FC236}">
                <a16:creationId xmlns:a16="http://schemas.microsoft.com/office/drawing/2014/main" id="{69956F7F-BBC1-93E3-679B-7013ABD6D4C2}"/>
              </a:ext>
            </a:extLst>
          </p:cNvPr>
          <p:cNvGrpSpPr>
            <a:grpSpLocks/>
          </p:cNvGrpSpPr>
          <p:nvPr/>
        </p:nvGrpSpPr>
        <p:grpSpPr bwMode="auto">
          <a:xfrm>
            <a:off x="1295400" y="2209800"/>
            <a:ext cx="5707063" cy="1219200"/>
            <a:chOff x="816" y="1392"/>
            <a:chExt cx="3595" cy="768"/>
          </a:xfrm>
        </p:grpSpPr>
        <p:grpSp>
          <p:nvGrpSpPr>
            <p:cNvPr id="45" name="Group 234">
              <a:extLst>
                <a:ext uri="{FF2B5EF4-FFF2-40B4-BE49-F238E27FC236}">
                  <a16:creationId xmlns:a16="http://schemas.microsoft.com/office/drawing/2014/main" id="{8E4B9063-7B58-F8D8-061C-9A03BC4A9A4D}"/>
                </a:ext>
              </a:extLst>
            </p:cNvPr>
            <p:cNvGrpSpPr>
              <a:grpSpLocks/>
            </p:cNvGrpSpPr>
            <p:nvPr/>
          </p:nvGrpSpPr>
          <p:grpSpPr bwMode="auto">
            <a:xfrm>
              <a:off x="816" y="1392"/>
              <a:ext cx="3595" cy="528"/>
              <a:chOff x="1250" y="1296"/>
              <a:chExt cx="3595" cy="528"/>
            </a:xfrm>
          </p:grpSpPr>
          <p:sp>
            <p:nvSpPr>
              <p:cNvPr id="49" name="Text Box 235">
                <a:extLst>
                  <a:ext uri="{FF2B5EF4-FFF2-40B4-BE49-F238E27FC236}">
                    <a16:creationId xmlns:a16="http://schemas.microsoft.com/office/drawing/2014/main" id="{5759FAE5-9798-35A5-F535-4DB8AAB218DD}"/>
                  </a:ext>
                </a:extLst>
              </p:cNvPr>
              <p:cNvSpPr txBox="1">
                <a:spLocks noChangeArrowheads="1"/>
              </p:cNvSpPr>
              <p:nvPr/>
            </p:nvSpPr>
            <p:spPr bwMode="auto">
              <a:xfrm>
                <a:off x="1250" y="1296"/>
                <a:ext cx="526"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Supplier</a:t>
                </a:r>
              </a:p>
            </p:txBody>
          </p:sp>
          <p:pic>
            <p:nvPicPr>
              <p:cNvPr id="50" name="Picture 236" descr="chain">
                <a:extLst>
                  <a:ext uri="{FF2B5EF4-FFF2-40B4-BE49-F238E27FC236}">
                    <a16:creationId xmlns:a16="http://schemas.microsoft.com/office/drawing/2014/main" id="{E0B591E0-8A5C-E48E-F379-941536261C58}"/>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898" y="1506"/>
                <a:ext cx="2506"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Text Box 237">
                <a:extLst>
                  <a:ext uri="{FF2B5EF4-FFF2-40B4-BE49-F238E27FC236}">
                    <a16:creationId xmlns:a16="http://schemas.microsoft.com/office/drawing/2014/main" id="{47BA6FC6-4684-EF08-A33A-A8C016A90042}"/>
                  </a:ext>
                </a:extLst>
              </p:cNvPr>
              <p:cNvSpPr txBox="1">
                <a:spLocks noChangeArrowheads="1"/>
              </p:cNvSpPr>
              <p:nvPr/>
            </p:nvSpPr>
            <p:spPr bwMode="auto">
              <a:xfrm>
                <a:off x="2117" y="1296"/>
                <a:ext cx="773"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Manufacturer</a:t>
                </a:r>
              </a:p>
            </p:txBody>
          </p:sp>
          <p:sp>
            <p:nvSpPr>
              <p:cNvPr id="52" name="Text Box 238">
                <a:extLst>
                  <a:ext uri="{FF2B5EF4-FFF2-40B4-BE49-F238E27FC236}">
                    <a16:creationId xmlns:a16="http://schemas.microsoft.com/office/drawing/2014/main" id="{D53BA43C-49C4-0148-4925-7BA59F4F1786}"/>
                  </a:ext>
                </a:extLst>
              </p:cNvPr>
              <p:cNvSpPr txBox="1">
                <a:spLocks noChangeArrowheads="1"/>
              </p:cNvSpPr>
              <p:nvPr/>
            </p:nvSpPr>
            <p:spPr bwMode="auto">
              <a:xfrm>
                <a:off x="2952" y="1296"/>
                <a:ext cx="625"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Distributor</a:t>
                </a:r>
              </a:p>
            </p:txBody>
          </p:sp>
          <p:sp>
            <p:nvSpPr>
              <p:cNvPr id="53" name="Text Box 239">
                <a:extLst>
                  <a:ext uri="{FF2B5EF4-FFF2-40B4-BE49-F238E27FC236}">
                    <a16:creationId xmlns:a16="http://schemas.microsoft.com/office/drawing/2014/main" id="{53B789E6-3B32-00BA-FB61-3AFEC86978D6}"/>
                  </a:ext>
                </a:extLst>
              </p:cNvPr>
              <p:cNvSpPr txBox="1">
                <a:spLocks noChangeArrowheads="1"/>
              </p:cNvSpPr>
              <p:nvPr/>
            </p:nvSpPr>
            <p:spPr bwMode="auto">
              <a:xfrm>
                <a:off x="3698" y="1296"/>
                <a:ext cx="501"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Retailer</a:t>
                </a:r>
              </a:p>
            </p:txBody>
          </p:sp>
          <p:grpSp>
            <p:nvGrpSpPr>
              <p:cNvPr id="54" name="Group 240">
                <a:extLst>
                  <a:ext uri="{FF2B5EF4-FFF2-40B4-BE49-F238E27FC236}">
                    <a16:creationId xmlns:a16="http://schemas.microsoft.com/office/drawing/2014/main" id="{C02A9180-33B0-9D51-214A-5D48A0B6C690}"/>
                  </a:ext>
                </a:extLst>
              </p:cNvPr>
              <p:cNvGrpSpPr>
                <a:grpSpLocks/>
              </p:cNvGrpSpPr>
              <p:nvPr/>
            </p:nvGrpSpPr>
            <p:grpSpPr bwMode="auto">
              <a:xfrm>
                <a:off x="3060" y="1468"/>
                <a:ext cx="455" cy="242"/>
                <a:chOff x="2232" y="2859"/>
                <a:chExt cx="504" cy="405"/>
              </a:xfrm>
            </p:grpSpPr>
            <p:sp>
              <p:nvSpPr>
                <p:cNvPr id="104" name="Line 241">
                  <a:extLst>
                    <a:ext uri="{FF2B5EF4-FFF2-40B4-BE49-F238E27FC236}">
                      <a16:creationId xmlns:a16="http://schemas.microsoft.com/office/drawing/2014/main" id="{0C0F46A0-5B1E-814D-6465-E67E71F569C3}"/>
                    </a:ext>
                  </a:extLst>
                </p:cNvPr>
                <p:cNvSpPr>
                  <a:spLocks noChangeShapeType="1"/>
                </p:cNvSpPr>
                <p:nvPr/>
              </p:nvSpPr>
              <p:spPr bwMode="auto">
                <a:xfrm flipV="1">
                  <a:off x="2713" y="3071"/>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05" name="Freeform 242">
                  <a:extLst>
                    <a:ext uri="{FF2B5EF4-FFF2-40B4-BE49-F238E27FC236}">
                      <a16:creationId xmlns:a16="http://schemas.microsoft.com/office/drawing/2014/main" id="{669B63A7-5D5A-5B3A-48DA-E467CEE6525D}"/>
                    </a:ext>
                  </a:extLst>
                </p:cNvPr>
                <p:cNvSpPr>
                  <a:spLocks/>
                </p:cNvSpPr>
                <p:nvPr/>
              </p:nvSpPr>
              <p:spPr bwMode="auto">
                <a:xfrm>
                  <a:off x="2582" y="3050"/>
                  <a:ext cx="24" cy="42"/>
                </a:xfrm>
                <a:custGeom>
                  <a:avLst/>
                  <a:gdLst>
                    <a:gd name="T0" fmla="*/ 23 w 26"/>
                    <a:gd name="T1" fmla="*/ 12 h 44"/>
                    <a:gd name="T2" fmla="*/ 0 w 26"/>
                    <a:gd name="T3" fmla="*/ 0 h 44"/>
                    <a:gd name="T4" fmla="*/ 0 w 26"/>
                    <a:gd name="T5" fmla="*/ 27 h 44"/>
                    <a:gd name="T6" fmla="*/ 23 w 26"/>
                    <a:gd name="T7" fmla="*/ 41 h 44"/>
                    <a:gd name="T8" fmla="*/ 23 w 26"/>
                    <a:gd name="T9" fmla="*/ 12 h 44"/>
                    <a:gd name="T10" fmla="*/ 0 60000 65536"/>
                    <a:gd name="T11" fmla="*/ 0 60000 65536"/>
                    <a:gd name="T12" fmla="*/ 0 60000 65536"/>
                    <a:gd name="T13" fmla="*/ 0 60000 65536"/>
                    <a:gd name="T14" fmla="*/ 0 60000 65536"/>
                    <a:gd name="T15" fmla="*/ 0 w 26"/>
                    <a:gd name="T16" fmla="*/ 0 h 44"/>
                    <a:gd name="T17" fmla="*/ 26 w 26"/>
                    <a:gd name="T18" fmla="*/ 44 h 44"/>
                  </a:gdLst>
                  <a:ahLst/>
                  <a:cxnLst>
                    <a:cxn ang="T10">
                      <a:pos x="T0" y="T1"/>
                    </a:cxn>
                    <a:cxn ang="T11">
                      <a:pos x="T2" y="T3"/>
                    </a:cxn>
                    <a:cxn ang="T12">
                      <a:pos x="T4" y="T5"/>
                    </a:cxn>
                    <a:cxn ang="T13">
                      <a:pos x="T6" y="T7"/>
                    </a:cxn>
                    <a:cxn ang="T14">
                      <a:pos x="T8" y="T9"/>
                    </a:cxn>
                  </a:cxnLst>
                  <a:rect l="T15" t="T16" r="T17" b="T18"/>
                  <a:pathLst>
                    <a:path w="26" h="44">
                      <a:moveTo>
                        <a:pt x="25" y="13"/>
                      </a:moveTo>
                      <a:lnTo>
                        <a:pt x="0" y="0"/>
                      </a:lnTo>
                      <a:lnTo>
                        <a:pt x="0" y="28"/>
                      </a:lnTo>
                      <a:lnTo>
                        <a:pt x="25" y="43"/>
                      </a:lnTo>
                      <a:lnTo>
                        <a:pt x="25"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6" name="Freeform 243">
                  <a:extLst>
                    <a:ext uri="{FF2B5EF4-FFF2-40B4-BE49-F238E27FC236}">
                      <a16:creationId xmlns:a16="http://schemas.microsoft.com/office/drawing/2014/main" id="{547CADF7-12EB-5F1B-9A7B-31BB72AF6FBA}"/>
                    </a:ext>
                  </a:extLst>
                </p:cNvPr>
                <p:cNvSpPr>
                  <a:spLocks/>
                </p:cNvSpPr>
                <p:nvPr/>
              </p:nvSpPr>
              <p:spPr bwMode="auto">
                <a:xfrm>
                  <a:off x="2605" y="3010"/>
                  <a:ext cx="89" cy="82"/>
                </a:xfrm>
                <a:custGeom>
                  <a:avLst/>
                  <a:gdLst>
                    <a:gd name="T0" fmla="*/ 88 w 97"/>
                    <a:gd name="T1" fmla="*/ 0 h 86"/>
                    <a:gd name="T2" fmla="*/ 0 w 97"/>
                    <a:gd name="T3" fmla="*/ 52 h 86"/>
                    <a:gd name="T4" fmla="*/ 0 w 97"/>
                    <a:gd name="T5" fmla="*/ 81 h 86"/>
                    <a:gd name="T6" fmla="*/ 88 w 97"/>
                    <a:gd name="T7" fmla="*/ 28 h 86"/>
                    <a:gd name="T8" fmla="*/ 88 w 97"/>
                    <a:gd name="T9" fmla="*/ 0 h 86"/>
                    <a:gd name="T10" fmla="*/ 0 60000 65536"/>
                    <a:gd name="T11" fmla="*/ 0 60000 65536"/>
                    <a:gd name="T12" fmla="*/ 0 60000 65536"/>
                    <a:gd name="T13" fmla="*/ 0 60000 65536"/>
                    <a:gd name="T14" fmla="*/ 0 60000 65536"/>
                    <a:gd name="T15" fmla="*/ 0 w 97"/>
                    <a:gd name="T16" fmla="*/ 0 h 86"/>
                    <a:gd name="T17" fmla="*/ 97 w 97"/>
                    <a:gd name="T18" fmla="*/ 86 h 86"/>
                  </a:gdLst>
                  <a:ahLst/>
                  <a:cxnLst>
                    <a:cxn ang="T10">
                      <a:pos x="T0" y="T1"/>
                    </a:cxn>
                    <a:cxn ang="T11">
                      <a:pos x="T2" y="T3"/>
                    </a:cxn>
                    <a:cxn ang="T12">
                      <a:pos x="T4" y="T5"/>
                    </a:cxn>
                    <a:cxn ang="T13">
                      <a:pos x="T6" y="T7"/>
                    </a:cxn>
                    <a:cxn ang="T14">
                      <a:pos x="T8" y="T9"/>
                    </a:cxn>
                  </a:cxnLst>
                  <a:rect l="T15" t="T16" r="T17" b="T18"/>
                  <a:pathLst>
                    <a:path w="97" h="86">
                      <a:moveTo>
                        <a:pt x="96" y="0"/>
                      </a:moveTo>
                      <a:lnTo>
                        <a:pt x="0" y="55"/>
                      </a:lnTo>
                      <a:lnTo>
                        <a:pt x="0" y="85"/>
                      </a:lnTo>
                      <a:lnTo>
                        <a:pt x="96" y="29"/>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7" name="Line 244">
                  <a:extLst>
                    <a:ext uri="{FF2B5EF4-FFF2-40B4-BE49-F238E27FC236}">
                      <a16:creationId xmlns:a16="http://schemas.microsoft.com/office/drawing/2014/main" id="{6F83FB6C-8BC1-DEB3-334D-2135EEF40611}"/>
                    </a:ext>
                  </a:extLst>
                </p:cNvPr>
                <p:cNvSpPr>
                  <a:spLocks noChangeShapeType="1"/>
                </p:cNvSpPr>
                <p:nvPr/>
              </p:nvSpPr>
              <p:spPr bwMode="auto">
                <a:xfrm flipV="1">
                  <a:off x="2674" y="3046"/>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08" name="Freeform 245">
                  <a:extLst>
                    <a:ext uri="{FF2B5EF4-FFF2-40B4-BE49-F238E27FC236}">
                      <a16:creationId xmlns:a16="http://schemas.microsoft.com/office/drawing/2014/main" id="{A99B3C79-55D0-7114-D2EA-7C2E33131BEA}"/>
                    </a:ext>
                  </a:extLst>
                </p:cNvPr>
                <p:cNvSpPr>
                  <a:spLocks/>
                </p:cNvSpPr>
                <p:nvPr/>
              </p:nvSpPr>
              <p:spPr bwMode="auto">
                <a:xfrm>
                  <a:off x="2674" y="3052"/>
                  <a:ext cx="15" cy="16"/>
                </a:xfrm>
                <a:custGeom>
                  <a:avLst/>
                  <a:gdLst>
                    <a:gd name="T0" fmla="*/ 3 w 17"/>
                    <a:gd name="T1" fmla="*/ 15 h 17"/>
                    <a:gd name="T2" fmla="*/ 0 w 17"/>
                    <a:gd name="T3" fmla="*/ 12 h 17"/>
                    <a:gd name="T4" fmla="*/ 0 w 17"/>
                    <a:gd name="T5" fmla="*/ 9 h 17"/>
                    <a:gd name="T6" fmla="*/ 0 w 17"/>
                    <a:gd name="T7" fmla="*/ 5 h 17"/>
                    <a:gd name="T8" fmla="*/ 0 w 17"/>
                    <a:gd name="T9" fmla="*/ 2 h 17"/>
                    <a:gd name="T10" fmla="*/ 3 w 17"/>
                    <a:gd name="T11" fmla="*/ 2 h 17"/>
                    <a:gd name="T12" fmla="*/ 5 w 17"/>
                    <a:gd name="T13" fmla="*/ 0 h 17"/>
                    <a:gd name="T14" fmla="*/ 8 w 17"/>
                    <a:gd name="T15" fmla="*/ 0 h 17"/>
                    <a:gd name="T16" fmla="*/ 11 w 17"/>
                    <a:gd name="T17" fmla="*/ 2 h 17"/>
                    <a:gd name="T18" fmla="*/ 14 w 17"/>
                    <a:gd name="T19" fmla="*/ 5 h 17"/>
                    <a:gd name="T20" fmla="*/ 11 w 17"/>
                    <a:gd name="T21" fmla="*/ 12 h 17"/>
                    <a:gd name="T22" fmla="*/ 8 w 17"/>
                    <a:gd name="T23" fmla="*/ 15 h 17"/>
                    <a:gd name="T24" fmla="*/ 5 w 17"/>
                    <a:gd name="T25" fmla="*/ 15 h 17"/>
                    <a:gd name="T26" fmla="*/ 3 w 17"/>
                    <a:gd name="T27" fmla="*/ 15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3" y="16"/>
                      </a:moveTo>
                      <a:lnTo>
                        <a:pt x="0" y="13"/>
                      </a:lnTo>
                      <a:lnTo>
                        <a:pt x="0" y="10"/>
                      </a:lnTo>
                      <a:lnTo>
                        <a:pt x="0" y="5"/>
                      </a:lnTo>
                      <a:lnTo>
                        <a:pt x="0" y="2"/>
                      </a:lnTo>
                      <a:lnTo>
                        <a:pt x="3" y="2"/>
                      </a:lnTo>
                      <a:lnTo>
                        <a:pt x="6" y="0"/>
                      </a:lnTo>
                      <a:lnTo>
                        <a:pt x="9" y="0"/>
                      </a:lnTo>
                      <a:lnTo>
                        <a:pt x="12" y="2"/>
                      </a:lnTo>
                      <a:lnTo>
                        <a:pt x="16" y="5"/>
                      </a:lnTo>
                      <a:lnTo>
                        <a:pt x="12" y="13"/>
                      </a:lnTo>
                      <a:lnTo>
                        <a:pt x="9" y="16"/>
                      </a:lnTo>
                      <a:lnTo>
                        <a:pt x="6" y="16"/>
                      </a:lnTo>
                      <a:lnTo>
                        <a:pt x="3"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9" name="Freeform 246">
                  <a:extLst>
                    <a:ext uri="{FF2B5EF4-FFF2-40B4-BE49-F238E27FC236}">
                      <a16:creationId xmlns:a16="http://schemas.microsoft.com/office/drawing/2014/main" id="{17D4D3CC-CEE1-BBE9-AEDE-6498AC237F4C}"/>
                    </a:ext>
                  </a:extLst>
                </p:cNvPr>
                <p:cNvSpPr>
                  <a:spLocks/>
                </p:cNvSpPr>
                <p:nvPr/>
              </p:nvSpPr>
              <p:spPr bwMode="auto">
                <a:xfrm>
                  <a:off x="2674" y="3052"/>
                  <a:ext cx="15" cy="16"/>
                </a:xfrm>
                <a:custGeom>
                  <a:avLst/>
                  <a:gdLst>
                    <a:gd name="T0" fmla="*/ 11 w 17"/>
                    <a:gd name="T1" fmla="*/ 11 h 17"/>
                    <a:gd name="T2" fmla="*/ 14 w 17"/>
                    <a:gd name="T3" fmla="*/ 3 h 17"/>
                    <a:gd name="T4" fmla="*/ 11 w 17"/>
                    <a:gd name="T5" fmla="*/ 0 h 17"/>
                    <a:gd name="T6" fmla="*/ 8 w 17"/>
                    <a:gd name="T7" fmla="*/ 3 h 17"/>
                    <a:gd name="T8" fmla="*/ 3 w 17"/>
                    <a:gd name="T9" fmla="*/ 6 h 17"/>
                    <a:gd name="T10" fmla="*/ 0 w 17"/>
                    <a:gd name="T11" fmla="*/ 11 h 17"/>
                    <a:gd name="T12" fmla="*/ 3 w 17"/>
                    <a:gd name="T13" fmla="*/ 15 h 17"/>
                    <a:gd name="T14" fmla="*/ 5 w 17"/>
                    <a:gd name="T15" fmla="*/ 15 h 17"/>
                    <a:gd name="T16" fmla="*/ 8 w 17"/>
                    <a:gd name="T17" fmla="*/ 15 h 17"/>
                    <a:gd name="T18" fmla="*/ 11 w 17"/>
                    <a:gd name="T19" fmla="*/ 11 h 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17"/>
                    <a:gd name="T32" fmla="*/ 17 w 17"/>
                    <a:gd name="T33" fmla="*/ 17 h 1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17">
                      <a:moveTo>
                        <a:pt x="12" y="12"/>
                      </a:moveTo>
                      <a:lnTo>
                        <a:pt x="16" y="3"/>
                      </a:lnTo>
                      <a:lnTo>
                        <a:pt x="12" y="0"/>
                      </a:lnTo>
                      <a:lnTo>
                        <a:pt x="9" y="3"/>
                      </a:lnTo>
                      <a:lnTo>
                        <a:pt x="3" y="6"/>
                      </a:lnTo>
                      <a:lnTo>
                        <a:pt x="0" y="12"/>
                      </a:lnTo>
                      <a:lnTo>
                        <a:pt x="3" y="16"/>
                      </a:lnTo>
                      <a:lnTo>
                        <a:pt x="6" y="16"/>
                      </a:lnTo>
                      <a:lnTo>
                        <a:pt x="9" y="16"/>
                      </a:lnTo>
                      <a:lnTo>
                        <a:pt x="12"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0" name="Freeform 247">
                  <a:extLst>
                    <a:ext uri="{FF2B5EF4-FFF2-40B4-BE49-F238E27FC236}">
                      <a16:creationId xmlns:a16="http://schemas.microsoft.com/office/drawing/2014/main" id="{80EDD545-B407-079D-470C-5BE153E6255C}"/>
                    </a:ext>
                  </a:extLst>
                </p:cNvPr>
                <p:cNvSpPr>
                  <a:spLocks/>
                </p:cNvSpPr>
                <p:nvPr/>
              </p:nvSpPr>
              <p:spPr bwMode="auto">
                <a:xfrm>
                  <a:off x="2622" y="3021"/>
                  <a:ext cx="111" cy="67"/>
                </a:xfrm>
                <a:custGeom>
                  <a:avLst/>
                  <a:gdLst>
                    <a:gd name="T0" fmla="*/ 110 w 121"/>
                    <a:gd name="T1" fmla="*/ 13 h 71"/>
                    <a:gd name="T2" fmla="*/ 87 w 121"/>
                    <a:gd name="T3" fmla="*/ 0 h 71"/>
                    <a:gd name="T4" fmla="*/ 0 w 121"/>
                    <a:gd name="T5" fmla="*/ 52 h 71"/>
                    <a:gd name="T6" fmla="*/ 22 w 121"/>
                    <a:gd name="T7" fmla="*/ 66 h 71"/>
                    <a:gd name="T8" fmla="*/ 110 w 121"/>
                    <a:gd name="T9" fmla="*/ 13 h 71"/>
                    <a:gd name="T10" fmla="*/ 0 60000 65536"/>
                    <a:gd name="T11" fmla="*/ 0 60000 65536"/>
                    <a:gd name="T12" fmla="*/ 0 60000 65536"/>
                    <a:gd name="T13" fmla="*/ 0 60000 65536"/>
                    <a:gd name="T14" fmla="*/ 0 60000 65536"/>
                    <a:gd name="T15" fmla="*/ 0 w 121"/>
                    <a:gd name="T16" fmla="*/ 0 h 71"/>
                    <a:gd name="T17" fmla="*/ 121 w 121"/>
                    <a:gd name="T18" fmla="*/ 71 h 71"/>
                  </a:gdLst>
                  <a:ahLst/>
                  <a:cxnLst>
                    <a:cxn ang="T10">
                      <a:pos x="T0" y="T1"/>
                    </a:cxn>
                    <a:cxn ang="T11">
                      <a:pos x="T2" y="T3"/>
                    </a:cxn>
                    <a:cxn ang="T12">
                      <a:pos x="T4" y="T5"/>
                    </a:cxn>
                    <a:cxn ang="T13">
                      <a:pos x="T6" y="T7"/>
                    </a:cxn>
                    <a:cxn ang="T14">
                      <a:pos x="T8" y="T9"/>
                    </a:cxn>
                  </a:cxnLst>
                  <a:rect l="T15" t="T16" r="T17" b="T18"/>
                  <a:pathLst>
                    <a:path w="121" h="71">
                      <a:moveTo>
                        <a:pt x="120" y="14"/>
                      </a:moveTo>
                      <a:lnTo>
                        <a:pt x="95" y="0"/>
                      </a:lnTo>
                      <a:lnTo>
                        <a:pt x="0" y="55"/>
                      </a:lnTo>
                      <a:lnTo>
                        <a:pt x="24" y="70"/>
                      </a:lnTo>
                      <a:lnTo>
                        <a:pt x="120"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1" name="Freeform 248">
                  <a:extLst>
                    <a:ext uri="{FF2B5EF4-FFF2-40B4-BE49-F238E27FC236}">
                      <a16:creationId xmlns:a16="http://schemas.microsoft.com/office/drawing/2014/main" id="{4D2E6DF3-5BDA-FA3A-854C-846BEB47D836}"/>
                    </a:ext>
                  </a:extLst>
                </p:cNvPr>
                <p:cNvSpPr>
                  <a:spLocks/>
                </p:cNvSpPr>
                <p:nvPr/>
              </p:nvSpPr>
              <p:spPr bwMode="auto">
                <a:xfrm>
                  <a:off x="2644" y="3035"/>
                  <a:ext cx="89" cy="81"/>
                </a:xfrm>
                <a:custGeom>
                  <a:avLst/>
                  <a:gdLst>
                    <a:gd name="T0" fmla="*/ 88 w 97"/>
                    <a:gd name="T1" fmla="*/ 0 h 85"/>
                    <a:gd name="T2" fmla="*/ 0 w 97"/>
                    <a:gd name="T3" fmla="*/ 52 h 85"/>
                    <a:gd name="T4" fmla="*/ 0 w 97"/>
                    <a:gd name="T5" fmla="*/ 80 h 85"/>
                    <a:gd name="T6" fmla="*/ 88 w 97"/>
                    <a:gd name="T7" fmla="*/ 27 h 85"/>
                    <a:gd name="T8" fmla="*/ 88 w 97"/>
                    <a:gd name="T9" fmla="*/ 0 h 85"/>
                    <a:gd name="T10" fmla="*/ 0 60000 65536"/>
                    <a:gd name="T11" fmla="*/ 0 60000 65536"/>
                    <a:gd name="T12" fmla="*/ 0 60000 65536"/>
                    <a:gd name="T13" fmla="*/ 0 60000 65536"/>
                    <a:gd name="T14" fmla="*/ 0 60000 65536"/>
                    <a:gd name="T15" fmla="*/ 0 w 97"/>
                    <a:gd name="T16" fmla="*/ 0 h 85"/>
                    <a:gd name="T17" fmla="*/ 97 w 97"/>
                    <a:gd name="T18" fmla="*/ 85 h 85"/>
                  </a:gdLst>
                  <a:ahLst/>
                  <a:cxnLst>
                    <a:cxn ang="T10">
                      <a:pos x="T0" y="T1"/>
                    </a:cxn>
                    <a:cxn ang="T11">
                      <a:pos x="T2" y="T3"/>
                    </a:cxn>
                    <a:cxn ang="T12">
                      <a:pos x="T4" y="T5"/>
                    </a:cxn>
                    <a:cxn ang="T13">
                      <a:pos x="T6" y="T7"/>
                    </a:cxn>
                    <a:cxn ang="T14">
                      <a:pos x="T8" y="T9"/>
                    </a:cxn>
                  </a:cxnLst>
                  <a:rect l="T15" t="T16" r="T17" b="T18"/>
                  <a:pathLst>
                    <a:path w="97" h="85">
                      <a:moveTo>
                        <a:pt x="96" y="0"/>
                      </a:moveTo>
                      <a:lnTo>
                        <a:pt x="0" y="55"/>
                      </a:lnTo>
                      <a:lnTo>
                        <a:pt x="0" y="84"/>
                      </a:lnTo>
                      <a:lnTo>
                        <a:pt x="96" y="28"/>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2" name="Freeform 249">
                  <a:extLst>
                    <a:ext uri="{FF2B5EF4-FFF2-40B4-BE49-F238E27FC236}">
                      <a16:creationId xmlns:a16="http://schemas.microsoft.com/office/drawing/2014/main" id="{E316EC90-0505-CCE0-4985-74364C6D58C2}"/>
                    </a:ext>
                  </a:extLst>
                </p:cNvPr>
                <p:cNvSpPr>
                  <a:spLocks/>
                </p:cNvSpPr>
                <p:nvPr/>
              </p:nvSpPr>
              <p:spPr bwMode="auto">
                <a:xfrm>
                  <a:off x="2504" y="3003"/>
                  <a:ext cx="24" cy="42"/>
                </a:xfrm>
                <a:custGeom>
                  <a:avLst/>
                  <a:gdLst>
                    <a:gd name="T0" fmla="*/ 23 w 26"/>
                    <a:gd name="T1" fmla="*/ 13 h 45"/>
                    <a:gd name="T2" fmla="*/ 0 w 26"/>
                    <a:gd name="T3" fmla="*/ 0 h 45"/>
                    <a:gd name="T4" fmla="*/ 0 w 26"/>
                    <a:gd name="T5" fmla="*/ 27 h 45"/>
                    <a:gd name="T6" fmla="*/ 23 w 26"/>
                    <a:gd name="T7" fmla="*/ 41 h 45"/>
                    <a:gd name="T8" fmla="*/ 23 w 26"/>
                    <a:gd name="T9" fmla="*/ 13 h 45"/>
                    <a:gd name="T10" fmla="*/ 0 60000 65536"/>
                    <a:gd name="T11" fmla="*/ 0 60000 65536"/>
                    <a:gd name="T12" fmla="*/ 0 60000 65536"/>
                    <a:gd name="T13" fmla="*/ 0 60000 65536"/>
                    <a:gd name="T14" fmla="*/ 0 60000 65536"/>
                    <a:gd name="T15" fmla="*/ 0 w 26"/>
                    <a:gd name="T16" fmla="*/ 0 h 45"/>
                    <a:gd name="T17" fmla="*/ 26 w 26"/>
                    <a:gd name="T18" fmla="*/ 45 h 45"/>
                  </a:gdLst>
                  <a:ahLst/>
                  <a:cxnLst>
                    <a:cxn ang="T10">
                      <a:pos x="T0" y="T1"/>
                    </a:cxn>
                    <a:cxn ang="T11">
                      <a:pos x="T2" y="T3"/>
                    </a:cxn>
                    <a:cxn ang="T12">
                      <a:pos x="T4" y="T5"/>
                    </a:cxn>
                    <a:cxn ang="T13">
                      <a:pos x="T6" y="T7"/>
                    </a:cxn>
                    <a:cxn ang="T14">
                      <a:pos x="T8" y="T9"/>
                    </a:cxn>
                  </a:cxnLst>
                  <a:rect l="T15" t="T16" r="T17" b="T18"/>
                  <a:pathLst>
                    <a:path w="26" h="45">
                      <a:moveTo>
                        <a:pt x="25" y="14"/>
                      </a:moveTo>
                      <a:lnTo>
                        <a:pt x="0" y="0"/>
                      </a:lnTo>
                      <a:lnTo>
                        <a:pt x="0" y="29"/>
                      </a:lnTo>
                      <a:lnTo>
                        <a:pt x="25" y="44"/>
                      </a:lnTo>
                      <a:lnTo>
                        <a:pt x="25"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3" name="Freeform 250">
                  <a:extLst>
                    <a:ext uri="{FF2B5EF4-FFF2-40B4-BE49-F238E27FC236}">
                      <a16:creationId xmlns:a16="http://schemas.microsoft.com/office/drawing/2014/main" id="{49223F1F-04A3-9CCC-DC28-08DD2CD3BCC0}"/>
                    </a:ext>
                  </a:extLst>
                </p:cNvPr>
                <p:cNvSpPr>
                  <a:spLocks/>
                </p:cNvSpPr>
                <p:nvPr/>
              </p:nvSpPr>
              <p:spPr bwMode="auto">
                <a:xfrm>
                  <a:off x="2622" y="3073"/>
                  <a:ext cx="23" cy="43"/>
                </a:xfrm>
                <a:custGeom>
                  <a:avLst/>
                  <a:gdLst>
                    <a:gd name="T0" fmla="*/ 22 w 25"/>
                    <a:gd name="T1" fmla="*/ 13 h 45"/>
                    <a:gd name="T2" fmla="*/ 0 w 25"/>
                    <a:gd name="T3" fmla="*/ 0 h 45"/>
                    <a:gd name="T4" fmla="*/ 0 w 25"/>
                    <a:gd name="T5" fmla="*/ 28 h 45"/>
                    <a:gd name="T6" fmla="*/ 22 w 25"/>
                    <a:gd name="T7" fmla="*/ 42 h 45"/>
                    <a:gd name="T8" fmla="*/ 22 w 25"/>
                    <a:gd name="T9" fmla="*/ 13 h 45"/>
                    <a:gd name="T10" fmla="*/ 0 60000 65536"/>
                    <a:gd name="T11" fmla="*/ 0 60000 65536"/>
                    <a:gd name="T12" fmla="*/ 0 60000 65536"/>
                    <a:gd name="T13" fmla="*/ 0 60000 65536"/>
                    <a:gd name="T14" fmla="*/ 0 60000 65536"/>
                    <a:gd name="T15" fmla="*/ 0 w 25"/>
                    <a:gd name="T16" fmla="*/ 0 h 45"/>
                    <a:gd name="T17" fmla="*/ 25 w 25"/>
                    <a:gd name="T18" fmla="*/ 45 h 45"/>
                  </a:gdLst>
                  <a:ahLst/>
                  <a:cxnLst>
                    <a:cxn ang="T10">
                      <a:pos x="T0" y="T1"/>
                    </a:cxn>
                    <a:cxn ang="T11">
                      <a:pos x="T2" y="T3"/>
                    </a:cxn>
                    <a:cxn ang="T12">
                      <a:pos x="T4" y="T5"/>
                    </a:cxn>
                    <a:cxn ang="T13">
                      <a:pos x="T6" y="T7"/>
                    </a:cxn>
                    <a:cxn ang="T14">
                      <a:pos x="T8" y="T9"/>
                    </a:cxn>
                  </a:cxnLst>
                  <a:rect l="T15" t="T16" r="T17" b="T18"/>
                  <a:pathLst>
                    <a:path w="25" h="45">
                      <a:moveTo>
                        <a:pt x="24" y="14"/>
                      </a:moveTo>
                      <a:lnTo>
                        <a:pt x="0" y="0"/>
                      </a:lnTo>
                      <a:lnTo>
                        <a:pt x="0" y="29"/>
                      </a:lnTo>
                      <a:lnTo>
                        <a:pt x="24" y="44"/>
                      </a:lnTo>
                      <a:lnTo>
                        <a:pt x="24"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4" name="Freeform 251">
                  <a:extLst>
                    <a:ext uri="{FF2B5EF4-FFF2-40B4-BE49-F238E27FC236}">
                      <a16:creationId xmlns:a16="http://schemas.microsoft.com/office/drawing/2014/main" id="{B2682BCB-5CA7-B852-8F80-800F4C506DB1}"/>
                    </a:ext>
                  </a:extLst>
                </p:cNvPr>
                <p:cNvSpPr>
                  <a:spLocks/>
                </p:cNvSpPr>
                <p:nvPr/>
              </p:nvSpPr>
              <p:spPr bwMode="auto">
                <a:xfrm>
                  <a:off x="2527" y="2965"/>
                  <a:ext cx="88" cy="80"/>
                </a:xfrm>
                <a:custGeom>
                  <a:avLst/>
                  <a:gdLst>
                    <a:gd name="T0" fmla="*/ 86 w 96"/>
                    <a:gd name="T1" fmla="*/ 0 h 85"/>
                    <a:gd name="T2" fmla="*/ 0 w 96"/>
                    <a:gd name="T3" fmla="*/ 52 h 85"/>
                    <a:gd name="T4" fmla="*/ 0 w 96"/>
                    <a:gd name="T5" fmla="*/ 79 h 85"/>
                    <a:gd name="T6" fmla="*/ 87 w 96"/>
                    <a:gd name="T7" fmla="*/ 26 h 85"/>
                    <a:gd name="T8" fmla="*/ 86 w 96"/>
                    <a:gd name="T9" fmla="*/ 0 h 85"/>
                    <a:gd name="T10" fmla="*/ 0 60000 65536"/>
                    <a:gd name="T11" fmla="*/ 0 60000 65536"/>
                    <a:gd name="T12" fmla="*/ 0 60000 65536"/>
                    <a:gd name="T13" fmla="*/ 0 60000 65536"/>
                    <a:gd name="T14" fmla="*/ 0 60000 65536"/>
                    <a:gd name="T15" fmla="*/ 0 w 96"/>
                    <a:gd name="T16" fmla="*/ 0 h 85"/>
                    <a:gd name="T17" fmla="*/ 96 w 96"/>
                    <a:gd name="T18" fmla="*/ 85 h 85"/>
                  </a:gdLst>
                  <a:ahLst/>
                  <a:cxnLst>
                    <a:cxn ang="T10">
                      <a:pos x="T0" y="T1"/>
                    </a:cxn>
                    <a:cxn ang="T11">
                      <a:pos x="T2" y="T3"/>
                    </a:cxn>
                    <a:cxn ang="T12">
                      <a:pos x="T4" y="T5"/>
                    </a:cxn>
                    <a:cxn ang="T13">
                      <a:pos x="T6" y="T7"/>
                    </a:cxn>
                    <a:cxn ang="T14">
                      <a:pos x="T8" y="T9"/>
                    </a:cxn>
                  </a:cxnLst>
                  <a:rect l="T15" t="T16" r="T17" b="T18"/>
                  <a:pathLst>
                    <a:path w="96" h="85">
                      <a:moveTo>
                        <a:pt x="94" y="0"/>
                      </a:moveTo>
                      <a:lnTo>
                        <a:pt x="0" y="55"/>
                      </a:lnTo>
                      <a:lnTo>
                        <a:pt x="0" y="84"/>
                      </a:lnTo>
                      <a:lnTo>
                        <a:pt x="95" y="28"/>
                      </a:lnTo>
                      <a:lnTo>
                        <a:pt x="94"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nvGrpSpPr>
                <p:cNvPr id="115" name="Group 252">
                  <a:extLst>
                    <a:ext uri="{FF2B5EF4-FFF2-40B4-BE49-F238E27FC236}">
                      <a16:creationId xmlns:a16="http://schemas.microsoft.com/office/drawing/2014/main" id="{3F2572C6-42B8-517D-5D27-30ED03CF039C}"/>
                    </a:ext>
                  </a:extLst>
                </p:cNvPr>
                <p:cNvGrpSpPr>
                  <a:grpSpLocks/>
                </p:cNvGrpSpPr>
                <p:nvPr/>
              </p:nvGrpSpPr>
              <p:grpSpPr bwMode="auto">
                <a:xfrm>
                  <a:off x="2587" y="2873"/>
                  <a:ext cx="149" cy="130"/>
                  <a:chOff x="2587" y="2873"/>
                  <a:chExt cx="149" cy="130"/>
                </a:xfrm>
              </p:grpSpPr>
              <p:sp>
                <p:nvSpPr>
                  <p:cNvPr id="209" name="Line 253">
                    <a:extLst>
                      <a:ext uri="{FF2B5EF4-FFF2-40B4-BE49-F238E27FC236}">
                        <a16:creationId xmlns:a16="http://schemas.microsoft.com/office/drawing/2014/main" id="{6B58B96B-2DBD-5F71-3055-BFCD24B37E71}"/>
                      </a:ext>
                    </a:extLst>
                  </p:cNvPr>
                  <p:cNvSpPr>
                    <a:spLocks noChangeShapeType="1"/>
                  </p:cNvSpPr>
                  <p:nvPr/>
                </p:nvSpPr>
                <p:spPr bwMode="auto">
                  <a:xfrm flipV="1">
                    <a:off x="2662" y="2954"/>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210" name="Freeform 254">
                    <a:extLst>
                      <a:ext uri="{FF2B5EF4-FFF2-40B4-BE49-F238E27FC236}">
                        <a16:creationId xmlns:a16="http://schemas.microsoft.com/office/drawing/2014/main" id="{0660AFB4-9703-F150-F05C-0BBD5054D30B}"/>
                      </a:ext>
                    </a:extLst>
                  </p:cNvPr>
                  <p:cNvSpPr>
                    <a:spLocks/>
                  </p:cNvSpPr>
                  <p:nvPr/>
                </p:nvSpPr>
                <p:spPr bwMode="auto">
                  <a:xfrm>
                    <a:off x="2658" y="2960"/>
                    <a:ext cx="16" cy="16"/>
                  </a:xfrm>
                  <a:custGeom>
                    <a:avLst/>
                    <a:gdLst>
                      <a:gd name="T0" fmla="*/ 8 w 17"/>
                      <a:gd name="T1" fmla="*/ 12 h 17"/>
                      <a:gd name="T2" fmla="*/ 15 w 17"/>
                      <a:gd name="T3" fmla="*/ 10 h 17"/>
                      <a:gd name="T4" fmla="*/ 15 w 17"/>
                      <a:gd name="T5" fmla="*/ 8 h 17"/>
                      <a:gd name="T6" fmla="*/ 15 w 17"/>
                      <a:gd name="T7" fmla="*/ 4 h 17"/>
                      <a:gd name="T8" fmla="*/ 11 w 17"/>
                      <a:gd name="T9" fmla="*/ 2 h 17"/>
                      <a:gd name="T10" fmla="*/ 8 w 17"/>
                      <a:gd name="T11" fmla="*/ 0 h 17"/>
                      <a:gd name="T12" fmla="*/ 6 w 17"/>
                      <a:gd name="T13" fmla="*/ 0 h 17"/>
                      <a:gd name="T14" fmla="*/ 0 w 17"/>
                      <a:gd name="T15" fmla="*/ 2 h 17"/>
                      <a:gd name="T16" fmla="*/ 0 w 17"/>
                      <a:gd name="T17" fmla="*/ 4 h 17"/>
                      <a:gd name="T18" fmla="*/ 0 w 17"/>
                      <a:gd name="T19" fmla="*/ 8 h 17"/>
                      <a:gd name="T20" fmla="*/ 3 w 17"/>
                      <a:gd name="T21" fmla="*/ 10 h 17"/>
                      <a:gd name="T22" fmla="*/ 6 w 17"/>
                      <a:gd name="T23" fmla="*/ 12 h 17"/>
                      <a:gd name="T24" fmla="*/ 6 w 17"/>
                      <a:gd name="T25" fmla="*/ 15 h 17"/>
                      <a:gd name="T26" fmla="*/ 8 w 17"/>
                      <a:gd name="T27" fmla="*/ 12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9" y="13"/>
                        </a:moveTo>
                        <a:lnTo>
                          <a:pt x="16" y="11"/>
                        </a:lnTo>
                        <a:lnTo>
                          <a:pt x="16" y="9"/>
                        </a:lnTo>
                        <a:lnTo>
                          <a:pt x="16" y="4"/>
                        </a:lnTo>
                        <a:lnTo>
                          <a:pt x="12" y="2"/>
                        </a:lnTo>
                        <a:lnTo>
                          <a:pt x="9" y="0"/>
                        </a:lnTo>
                        <a:lnTo>
                          <a:pt x="6" y="0"/>
                        </a:lnTo>
                        <a:lnTo>
                          <a:pt x="0" y="2"/>
                        </a:lnTo>
                        <a:lnTo>
                          <a:pt x="0" y="4"/>
                        </a:lnTo>
                        <a:lnTo>
                          <a:pt x="0" y="9"/>
                        </a:lnTo>
                        <a:lnTo>
                          <a:pt x="3" y="11"/>
                        </a:lnTo>
                        <a:lnTo>
                          <a:pt x="6" y="13"/>
                        </a:lnTo>
                        <a:lnTo>
                          <a:pt x="6" y="16"/>
                        </a:lnTo>
                        <a:lnTo>
                          <a:pt x="9"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1" name="Freeform 255">
                    <a:extLst>
                      <a:ext uri="{FF2B5EF4-FFF2-40B4-BE49-F238E27FC236}">
                        <a16:creationId xmlns:a16="http://schemas.microsoft.com/office/drawing/2014/main" id="{6C07B5B7-9F66-4C3E-3140-3D207A25457D}"/>
                      </a:ext>
                    </a:extLst>
                  </p:cNvPr>
                  <p:cNvSpPr>
                    <a:spLocks/>
                  </p:cNvSpPr>
                  <p:nvPr/>
                </p:nvSpPr>
                <p:spPr bwMode="auto">
                  <a:xfrm>
                    <a:off x="2658" y="2961"/>
                    <a:ext cx="16" cy="16"/>
                  </a:xfrm>
                  <a:custGeom>
                    <a:avLst/>
                    <a:gdLst>
                      <a:gd name="T0" fmla="*/ 0 w 17"/>
                      <a:gd name="T1" fmla="*/ 8 h 17"/>
                      <a:gd name="T2" fmla="*/ 0 w 17"/>
                      <a:gd name="T3" fmla="*/ 2 h 17"/>
                      <a:gd name="T4" fmla="*/ 0 w 17"/>
                      <a:gd name="T5" fmla="*/ 0 h 17"/>
                      <a:gd name="T6" fmla="*/ 4 w 17"/>
                      <a:gd name="T7" fmla="*/ 0 h 17"/>
                      <a:gd name="T8" fmla="*/ 8 w 17"/>
                      <a:gd name="T9" fmla="*/ 0 h 17"/>
                      <a:gd name="T10" fmla="*/ 11 w 17"/>
                      <a:gd name="T11" fmla="*/ 5 h 17"/>
                      <a:gd name="T12" fmla="*/ 15 w 17"/>
                      <a:gd name="T13" fmla="*/ 9 h 17"/>
                      <a:gd name="T14" fmla="*/ 15 w 17"/>
                      <a:gd name="T15" fmla="*/ 12 h 17"/>
                      <a:gd name="T16" fmla="*/ 11 w 17"/>
                      <a:gd name="T17" fmla="*/ 12 h 17"/>
                      <a:gd name="T18" fmla="*/ 8 w 17"/>
                      <a:gd name="T19" fmla="*/ 15 h 17"/>
                      <a:gd name="T20" fmla="*/ 8 w 17"/>
                      <a:gd name="T21" fmla="*/ 12 h 17"/>
                      <a:gd name="T22" fmla="*/ 0 w 17"/>
                      <a:gd name="T23" fmla="*/ 8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7"/>
                      <a:gd name="T38" fmla="*/ 17 w 17"/>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7">
                        <a:moveTo>
                          <a:pt x="0" y="8"/>
                        </a:moveTo>
                        <a:lnTo>
                          <a:pt x="0" y="2"/>
                        </a:lnTo>
                        <a:lnTo>
                          <a:pt x="0" y="0"/>
                        </a:lnTo>
                        <a:lnTo>
                          <a:pt x="4" y="0"/>
                        </a:lnTo>
                        <a:lnTo>
                          <a:pt x="8" y="0"/>
                        </a:lnTo>
                        <a:lnTo>
                          <a:pt x="12" y="5"/>
                        </a:lnTo>
                        <a:lnTo>
                          <a:pt x="16" y="10"/>
                        </a:lnTo>
                        <a:lnTo>
                          <a:pt x="16" y="13"/>
                        </a:lnTo>
                        <a:lnTo>
                          <a:pt x="12" y="13"/>
                        </a:lnTo>
                        <a:lnTo>
                          <a:pt x="8" y="16"/>
                        </a:lnTo>
                        <a:lnTo>
                          <a:pt x="8" y="13"/>
                        </a:lnTo>
                        <a:lnTo>
                          <a:pt x="0" y="8"/>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2" name="Freeform 256">
                    <a:extLst>
                      <a:ext uri="{FF2B5EF4-FFF2-40B4-BE49-F238E27FC236}">
                        <a16:creationId xmlns:a16="http://schemas.microsoft.com/office/drawing/2014/main" id="{8C484FFC-AE61-ECDB-9CFF-5EA15EE91DA2}"/>
                      </a:ext>
                    </a:extLst>
                  </p:cNvPr>
                  <p:cNvSpPr>
                    <a:spLocks/>
                  </p:cNvSpPr>
                  <p:nvPr/>
                </p:nvSpPr>
                <p:spPr bwMode="auto">
                  <a:xfrm>
                    <a:off x="2668" y="2960"/>
                    <a:ext cx="16" cy="16"/>
                  </a:xfrm>
                  <a:custGeom>
                    <a:avLst/>
                    <a:gdLst>
                      <a:gd name="T0" fmla="*/ 8 w 17"/>
                      <a:gd name="T1" fmla="*/ 15 h 17"/>
                      <a:gd name="T2" fmla="*/ 12 w 17"/>
                      <a:gd name="T3" fmla="*/ 12 h 17"/>
                      <a:gd name="T4" fmla="*/ 13 w 17"/>
                      <a:gd name="T5" fmla="*/ 11 h 17"/>
                      <a:gd name="T6" fmla="*/ 15 w 17"/>
                      <a:gd name="T7" fmla="*/ 11 h 17"/>
                      <a:gd name="T8" fmla="*/ 15 w 17"/>
                      <a:gd name="T9" fmla="*/ 9 h 17"/>
                      <a:gd name="T10" fmla="*/ 15 w 17"/>
                      <a:gd name="T11" fmla="*/ 8 h 17"/>
                      <a:gd name="T12" fmla="*/ 12 w 17"/>
                      <a:gd name="T13" fmla="*/ 3 h 17"/>
                      <a:gd name="T14" fmla="*/ 11 w 17"/>
                      <a:gd name="T15" fmla="*/ 2 h 17"/>
                      <a:gd name="T16" fmla="*/ 8 w 17"/>
                      <a:gd name="T17" fmla="*/ 0 h 17"/>
                      <a:gd name="T18" fmla="*/ 7 w 17"/>
                      <a:gd name="T19" fmla="*/ 0 h 17"/>
                      <a:gd name="T20" fmla="*/ 6 w 17"/>
                      <a:gd name="T21" fmla="*/ 0 h 17"/>
                      <a:gd name="T22" fmla="*/ 4 w 17"/>
                      <a:gd name="T23" fmla="*/ 0 h 17"/>
                      <a:gd name="T24" fmla="*/ 1 w 17"/>
                      <a:gd name="T25" fmla="*/ 1 h 17"/>
                      <a:gd name="T26" fmla="*/ 1 w 17"/>
                      <a:gd name="T27" fmla="*/ 2 h 17"/>
                      <a:gd name="T28" fmla="*/ 0 w 17"/>
                      <a:gd name="T29" fmla="*/ 3 h 17"/>
                      <a:gd name="T30" fmla="*/ 0 w 17"/>
                      <a:gd name="T31" fmla="*/ 5 h 17"/>
                      <a:gd name="T32" fmla="*/ 0 w 17"/>
                      <a:gd name="T33" fmla="*/ 8 h 17"/>
                      <a:gd name="T34" fmla="*/ 1 w 17"/>
                      <a:gd name="T35" fmla="*/ 10 h 17"/>
                      <a:gd name="T36" fmla="*/ 3 w 17"/>
                      <a:gd name="T37" fmla="*/ 12 h 17"/>
                      <a:gd name="T38" fmla="*/ 6 w 17"/>
                      <a:gd name="T39" fmla="*/ 13 h 17"/>
                      <a:gd name="T40" fmla="*/ 8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10"/>
                        </a:lnTo>
                        <a:lnTo>
                          <a:pt x="16" y="8"/>
                        </a:lnTo>
                        <a:lnTo>
                          <a:pt x="13" y="3"/>
                        </a:lnTo>
                        <a:lnTo>
                          <a:pt x="12" y="2"/>
                        </a:lnTo>
                        <a:lnTo>
                          <a:pt x="9" y="0"/>
                        </a:lnTo>
                        <a:lnTo>
                          <a:pt x="7" y="0"/>
                        </a:lnTo>
                        <a:lnTo>
                          <a:pt x="6" y="0"/>
                        </a:lnTo>
                        <a:lnTo>
                          <a:pt x="4" y="0"/>
                        </a:lnTo>
                        <a:lnTo>
                          <a:pt x="1" y="1"/>
                        </a:lnTo>
                        <a:lnTo>
                          <a:pt x="1" y="2"/>
                        </a:lnTo>
                        <a:lnTo>
                          <a:pt x="0" y="3"/>
                        </a:lnTo>
                        <a:lnTo>
                          <a:pt x="0" y="5"/>
                        </a:lnTo>
                        <a:lnTo>
                          <a:pt x="0" y="8"/>
                        </a:lnTo>
                        <a:lnTo>
                          <a:pt x="1" y="11"/>
                        </a:lnTo>
                        <a:lnTo>
                          <a:pt x="3" y="13"/>
                        </a:lnTo>
                        <a:lnTo>
                          <a:pt x="6" y="14"/>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3" name="Freeform 257">
                    <a:extLst>
                      <a:ext uri="{FF2B5EF4-FFF2-40B4-BE49-F238E27FC236}">
                        <a16:creationId xmlns:a16="http://schemas.microsoft.com/office/drawing/2014/main" id="{67107F0C-D585-610A-2E64-2D20C8FA7761}"/>
                      </a:ext>
                    </a:extLst>
                  </p:cNvPr>
                  <p:cNvSpPr>
                    <a:spLocks/>
                  </p:cNvSpPr>
                  <p:nvPr/>
                </p:nvSpPr>
                <p:spPr bwMode="auto">
                  <a:xfrm>
                    <a:off x="2668" y="2961"/>
                    <a:ext cx="16" cy="16"/>
                  </a:xfrm>
                  <a:custGeom>
                    <a:avLst/>
                    <a:gdLst>
                      <a:gd name="T0" fmla="*/ 1 w 17"/>
                      <a:gd name="T1" fmla="*/ 10 h 17"/>
                      <a:gd name="T2" fmla="*/ 0 w 17"/>
                      <a:gd name="T3" fmla="*/ 7 h 17"/>
                      <a:gd name="T4" fmla="*/ 0 w 17"/>
                      <a:gd name="T5" fmla="*/ 4 h 17"/>
                      <a:gd name="T6" fmla="*/ 0 w 17"/>
                      <a:gd name="T7" fmla="*/ 2 h 17"/>
                      <a:gd name="T8" fmla="*/ 1 w 17"/>
                      <a:gd name="T9" fmla="*/ 1 h 17"/>
                      <a:gd name="T10" fmla="*/ 4 w 17"/>
                      <a:gd name="T11" fmla="*/ 0 h 17"/>
                      <a:gd name="T12" fmla="*/ 8 w 17"/>
                      <a:gd name="T13" fmla="*/ 1 h 17"/>
                      <a:gd name="T14" fmla="*/ 10 w 17"/>
                      <a:gd name="T15" fmla="*/ 2 h 17"/>
                      <a:gd name="T16" fmla="*/ 11 w 17"/>
                      <a:gd name="T17" fmla="*/ 6 h 17"/>
                      <a:gd name="T18" fmla="*/ 15 w 17"/>
                      <a:gd name="T19" fmla="*/ 8 h 17"/>
                      <a:gd name="T20" fmla="*/ 15 w 17"/>
                      <a:gd name="T21" fmla="*/ 10 h 17"/>
                      <a:gd name="T22" fmla="*/ 15 w 17"/>
                      <a:gd name="T23" fmla="*/ 13 h 17"/>
                      <a:gd name="T24" fmla="*/ 13 w 17"/>
                      <a:gd name="T25" fmla="*/ 13 h 17"/>
                      <a:gd name="T26" fmla="*/ 11 w 17"/>
                      <a:gd name="T27" fmla="*/ 15 h 17"/>
                      <a:gd name="T28" fmla="*/ 10 w 17"/>
                      <a:gd name="T29" fmla="*/ 15 h 17"/>
                      <a:gd name="T30" fmla="*/ 8 w 17"/>
                      <a:gd name="T31" fmla="*/ 13 h 17"/>
                      <a:gd name="T32" fmla="*/ 4 w 17"/>
                      <a:gd name="T33" fmla="*/ 12 h 17"/>
                      <a:gd name="T34" fmla="*/ 1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11"/>
                        </a:moveTo>
                        <a:lnTo>
                          <a:pt x="0" y="7"/>
                        </a:lnTo>
                        <a:lnTo>
                          <a:pt x="0" y="4"/>
                        </a:lnTo>
                        <a:lnTo>
                          <a:pt x="0" y="2"/>
                        </a:lnTo>
                        <a:lnTo>
                          <a:pt x="1" y="1"/>
                        </a:lnTo>
                        <a:lnTo>
                          <a:pt x="4" y="0"/>
                        </a:lnTo>
                        <a:lnTo>
                          <a:pt x="8" y="1"/>
                        </a:lnTo>
                        <a:lnTo>
                          <a:pt x="11" y="2"/>
                        </a:lnTo>
                        <a:lnTo>
                          <a:pt x="12" y="6"/>
                        </a:lnTo>
                        <a:lnTo>
                          <a:pt x="16" y="8"/>
                        </a:lnTo>
                        <a:lnTo>
                          <a:pt x="16" y="11"/>
                        </a:lnTo>
                        <a:lnTo>
                          <a:pt x="16" y="14"/>
                        </a:lnTo>
                        <a:lnTo>
                          <a:pt x="14" y="14"/>
                        </a:lnTo>
                        <a:lnTo>
                          <a:pt x="12" y="16"/>
                        </a:lnTo>
                        <a:lnTo>
                          <a:pt x="11" y="16"/>
                        </a:lnTo>
                        <a:lnTo>
                          <a:pt x="8" y="14"/>
                        </a:lnTo>
                        <a:lnTo>
                          <a:pt x="4"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4" name="Freeform 258">
                    <a:extLst>
                      <a:ext uri="{FF2B5EF4-FFF2-40B4-BE49-F238E27FC236}">
                        <a16:creationId xmlns:a16="http://schemas.microsoft.com/office/drawing/2014/main" id="{F4FA8036-AE22-C830-C68E-0DD558E361E7}"/>
                      </a:ext>
                    </a:extLst>
                  </p:cNvPr>
                  <p:cNvSpPr>
                    <a:spLocks/>
                  </p:cNvSpPr>
                  <p:nvPr/>
                </p:nvSpPr>
                <p:spPr bwMode="auto">
                  <a:xfrm>
                    <a:off x="2670" y="2963"/>
                    <a:ext cx="16" cy="16"/>
                  </a:xfrm>
                  <a:custGeom>
                    <a:avLst/>
                    <a:gdLst>
                      <a:gd name="T0" fmla="*/ 3 w 17"/>
                      <a:gd name="T1" fmla="*/ 10 h 17"/>
                      <a:gd name="T2" fmla="*/ 0 w 17"/>
                      <a:gd name="T3" fmla="*/ 6 h 17"/>
                      <a:gd name="T4" fmla="*/ 0 w 17"/>
                      <a:gd name="T5" fmla="*/ 2 h 17"/>
                      <a:gd name="T6" fmla="*/ 3 w 17"/>
                      <a:gd name="T7" fmla="*/ 2 h 17"/>
                      <a:gd name="T8" fmla="*/ 6 w 17"/>
                      <a:gd name="T9" fmla="*/ 0 h 17"/>
                      <a:gd name="T10" fmla="*/ 6 w 17"/>
                      <a:gd name="T11" fmla="*/ 2 h 17"/>
                      <a:gd name="T12" fmla="*/ 15 w 17"/>
                      <a:gd name="T13" fmla="*/ 6 h 17"/>
                      <a:gd name="T14" fmla="*/ 15 w 17"/>
                      <a:gd name="T15" fmla="*/ 8 h 17"/>
                      <a:gd name="T16" fmla="*/ 15 w 17"/>
                      <a:gd name="T17" fmla="*/ 12 h 17"/>
                      <a:gd name="T18" fmla="*/ 15 w 17"/>
                      <a:gd name="T19" fmla="*/ 15 h 17"/>
                      <a:gd name="T20" fmla="*/ 11 w 17"/>
                      <a:gd name="T21" fmla="*/ 15 h 17"/>
                      <a:gd name="T22" fmla="*/ 8 w 17"/>
                      <a:gd name="T23" fmla="*/ 15 h 17"/>
                      <a:gd name="T24" fmla="*/ 3 w 17"/>
                      <a:gd name="T25" fmla="*/ 1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11"/>
                        </a:moveTo>
                        <a:lnTo>
                          <a:pt x="0" y="6"/>
                        </a:lnTo>
                        <a:lnTo>
                          <a:pt x="0" y="2"/>
                        </a:lnTo>
                        <a:lnTo>
                          <a:pt x="3" y="2"/>
                        </a:lnTo>
                        <a:lnTo>
                          <a:pt x="6" y="0"/>
                        </a:lnTo>
                        <a:lnTo>
                          <a:pt x="6" y="2"/>
                        </a:lnTo>
                        <a:lnTo>
                          <a:pt x="16" y="6"/>
                        </a:lnTo>
                        <a:lnTo>
                          <a:pt x="16" y="9"/>
                        </a:lnTo>
                        <a:lnTo>
                          <a:pt x="16" y="13"/>
                        </a:lnTo>
                        <a:lnTo>
                          <a:pt x="16" y="16"/>
                        </a:lnTo>
                        <a:lnTo>
                          <a:pt x="12" y="16"/>
                        </a:lnTo>
                        <a:lnTo>
                          <a:pt x="9" y="16"/>
                        </a:lnTo>
                        <a:lnTo>
                          <a:pt x="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5" name="Freeform 259">
                    <a:extLst>
                      <a:ext uri="{FF2B5EF4-FFF2-40B4-BE49-F238E27FC236}">
                        <a16:creationId xmlns:a16="http://schemas.microsoft.com/office/drawing/2014/main" id="{C0AF8BEE-09BB-C589-D73A-5DDB77384A4D}"/>
                      </a:ext>
                    </a:extLst>
                  </p:cNvPr>
                  <p:cNvSpPr>
                    <a:spLocks/>
                  </p:cNvSpPr>
                  <p:nvPr/>
                </p:nvSpPr>
                <p:spPr bwMode="auto">
                  <a:xfrm>
                    <a:off x="2676" y="2965"/>
                    <a:ext cx="16" cy="17"/>
                  </a:xfrm>
                  <a:custGeom>
                    <a:avLst/>
                    <a:gdLst>
                      <a:gd name="T0" fmla="*/ 10 w 17"/>
                      <a:gd name="T1" fmla="*/ 16 h 17"/>
                      <a:gd name="T2" fmla="*/ 13 w 17"/>
                      <a:gd name="T3" fmla="*/ 13 h 17"/>
                      <a:gd name="T4" fmla="*/ 13 w 17"/>
                      <a:gd name="T5" fmla="*/ 12 h 17"/>
                      <a:gd name="T6" fmla="*/ 13 w 17"/>
                      <a:gd name="T7" fmla="*/ 11 h 17"/>
                      <a:gd name="T8" fmla="*/ 15 w 17"/>
                      <a:gd name="T9" fmla="*/ 10 h 17"/>
                      <a:gd name="T10" fmla="*/ 13 w 17"/>
                      <a:gd name="T11" fmla="*/ 6 h 17"/>
                      <a:gd name="T12" fmla="*/ 13 w 17"/>
                      <a:gd name="T13" fmla="*/ 3 h 17"/>
                      <a:gd name="T14" fmla="*/ 11 w 17"/>
                      <a:gd name="T15" fmla="*/ 1 h 17"/>
                      <a:gd name="T16" fmla="*/ 9 w 17"/>
                      <a:gd name="T17" fmla="*/ 0 h 17"/>
                      <a:gd name="T18" fmla="*/ 8 w 17"/>
                      <a:gd name="T19" fmla="*/ 0 h 17"/>
                      <a:gd name="T20" fmla="*/ 6 w 17"/>
                      <a:gd name="T21" fmla="*/ 0 h 17"/>
                      <a:gd name="T22" fmla="*/ 2 w 17"/>
                      <a:gd name="T23" fmla="*/ 1 h 17"/>
                      <a:gd name="T24" fmla="*/ 2 w 17"/>
                      <a:gd name="T25" fmla="*/ 2 h 17"/>
                      <a:gd name="T26" fmla="*/ 1 w 17"/>
                      <a:gd name="T27" fmla="*/ 3 h 17"/>
                      <a:gd name="T28" fmla="*/ 0 w 17"/>
                      <a:gd name="T29" fmla="*/ 5 h 17"/>
                      <a:gd name="T30" fmla="*/ 1 w 17"/>
                      <a:gd name="T31" fmla="*/ 8 h 17"/>
                      <a:gd name="T32" fmla="*/ 2 w 17"/>
                      <a:gd name="T33" fmla="*/ 10 h 17"/>
                      <a:gd name="T34" fmla="*/ 4 w 17"/>
                      <a:gd name="T35" fmla="*/ 13 h 17"/>
                      <a:gd name="T36" fmla="*/ 6 w 17"/>
                      <a:gd name="T37" fmla="*/ 14 h 17"/>
                      <a:gd name="T38" fmla="*/ 8 w 17"/>
                      <a:gd name="T39" fmla="*/ 16 h 17"/>
                      <a:gd name="T40" fmla="*/ 9 w 17"/>
                      <a:gd name="T41" fmla="*/ 16 h 17"/>
                      <a:gd name="T42" fmla="*/ 10 w 17"/>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1" y="16"/>
                        </a:moveTo>
                        <a:lnTo>
                          <a:pt x="14" y="13"/>
                        </a:lnTo>
                        <a:lnTo>
                          <a:pt x="14" y="12"/>
                        </a:lnTo>
                        <a:lnTo>
                          <a:pt x="14" y="11"/>
                        </a:lnTo>
                        <a:lnTo>
                          <a:pt x="16" y="10"/>
                        </a:lnTo>
                        <a:lnTo>
                          <a:pt x="14" y="6"/>
                        </a:lnTo>
                        <a:lnTo>
                          <a:pt x="14" y="3"/>
                        </a:lnTo>
                        <a:lnTo>
                          <a:pt x="12" y="1"/>
                        </a:lnTo>
                        <a:lnTo>
                          <a:pt x="10" y="0"/>
                        </a:lnTo>
                        <a:lnTo>
                          <a:pt x="8" y="0"/>
                        </a:lnTo>
                        <a:lnTo>
                          <a:pt x="6" y="0"/>
                        </a:lnTo>
                        <a:lnTo>
                          <a:pt x="2" y="1"/>
                        </a:lnTo>
                        <a:lnTo>
                          <a:pt x="2" y="2"/>
                        </a:lnTo>
                        <a:lnTo>
                          <a:pt x="1" y="3"/>
                        </a:lnTo>
                        <a:lnTo>
                          <a:pt x="0" y="5"/>
                        </a:lnTo>
                        <a:lnTo>
                          <a:pt x="1" y="8"/>
                        </a:lnTo>
                        <a:lnTo>
                          <a:pt x="2" y="10"/>
                        </a:lnTo>
                        <a:lnTo>
                          <a:pt x="4" y="13"/>
                        </a:lnTo>
                        <a:lnTo>
                          <a:pt x="6" y="14"/>
                        </a:lnTo>
                        <a:lnTo>
                          <a:pt x="9" y="16"/>
                        </a:lnTo>
                        <a:lnTo>
                          <a:pt x="10" y="16"/>
                        </a:lnTo>
                        <a:lnTo>
                          <a:pt x="11"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6" name="Freeform 260">
                    <a:extLst>
                      <a:ext uri="{FF2B5EF4-FFF2-40B4-BE49-F238E27FC236}">
                        <a16:creationId xmlns:a16="http://schemas.microsoft.com/office/drawing/2014/main" id="{98F00BC6-04BE-2EC8-1B60-DB909ACDB44A}"/>
                      </a:ext>
                    </a:extLst>
                  </p:cNvPr>
                  <p:cNvSpPr>
                    <a:spLocks/>
                  </p:cNvSpPr>
                  <p:nvPr/>
                </p:nvSpPr>
                <p:spPr bwMode="auto">
                  <a:xfrm>
                    <a:off x="2676" y="2966"/>
                    <a:ext cx="16" cy="17"/>
                  </a:xfrm>
                  <a:custGeom>
                    <a:avLst/>
                    <a:gdLst>
                      <a:gd name="T0" fmla="*/ 2 w 17"/>
                      <a:gd name="T1" fmla="*/ 9 h 17"/>
                      <a:gd name="T2" fmla="*/ 1 w 17"/>
                      <a:gd name="T3" fmla="*/ 7 h 17"/>
                      <a:gd name="T4" fmla="*/ 0 w 17"/>
                      <a:gd name="T5" fmla="*/ 4 h 17"/>
                      <a:gd name="T6" fmla="*/ 1 w 17"/>
                      <a:gd name="T7" fmla="*/ 2 h 17"/>
                      <a:gd name="T8" fmla="*/ 2 w 17"/>
                      <a:gd name="T9" fmla="*/ 1 h 17"/>
                      <a:gd name="T10" fmla="*/ 2 w 17"/>
                      <a:gd name="T11" fmla="*/ 0 h 17"/>
                      <a:gd name="T12" fmla="*/ 5 w 17"/>
                      <a:gd name="T13" fmla="*/ 0 h 17"/>
                      <a:gd name="T14" fmla="*/ 8 w 17"/>
                      <a:gd name="T15" fmla="*/ 1 h 17"/>
                      <a:gd name="T16" fmla="*/ 9 w 17"/>
                      <a:gd name="T17" fmla="*/ 2 h 17"/>
                      <a:gd name="T18" fmla="*/ 13 w 17"/>
                      <a:gd name="T19" fmla="*/ 6 h 17"/>
                      <a:gd name="T20" fmla="*/ 13 w 17"/>
                      <a:gd name="T21" fmla="*/ 8 h 17"/>
                      <a:gd name="T22" fmla="*/ 15 w 17"/>
                      <a:gd name="T23" fmla="*/ 11 h 17"/>
                      <a:gd name="T24" fmla="*/ 13 w 17"/>
                      <a:gd name="T25" fmla="*/ 14 h 17"/>
                      <a:gd name="T26" fmla="*/ 13 w 17"/>
                      <a:gd name="T27" fmla="*/ 16 h 17"/>
                      <a:gd name="T28" fmla="*/ 10 w 17"/>
                      <a:gd name="T29" fmla="*/ 16 h 17"/>
                      <a:gd name="T30" fmla="*/ 8 w 17"/>
                      <a:gd name="T31" fmla="*/ 14 h 17"/>
                      <a:gd name="T32" fmla="*/ 5 w 17"/>
                      <a:gd name="T33" fmla="*/ 13 h 17"/>
                      <a:gd name="T34" fmla="*/ 2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2" y="9"/>
                        </a:moveTo>
                        <a:lnTo>
                          <a:pt x="1" y="7"/>
                        </a:lnTo>
                        <a:lnTo>
                          <a:pt x="0" y="4"/>
                        </a:lnTo>
                        <a:lnTo>
                          <a:pt x="1" y="2"/>
                        </a:lnTo>
                        <a:lnTo>
                          <a:pt x="2" y="1"/>
                        </a:lnTo>
                        <a:lnTo>
                          <a:pt x="2" y="0"/>
                        </a:lnTo>
                        <a:lnTo>
                          <a:pt x="5" y="0"/>
                        </a:lnTo>
                        <a:lnTo>
                          <a:pt x="8" y="1"/>
                        </a:lnTo>
                        <a:lnTo>
                          <a:pt x="10" y="2"/>
                        </a:lnTo>
                        <a:lnTo>
                          <a:pt x="14" y="6"/>
                        </a:lnTo>
                        <a:lnTo>
                          <a:pt x="14" y="8"/>
                        </a:lnTo>
                        <a:lnTo>
                          <a:pt x="16" y="11"/>
                        </a:lnTo>
                        <a:lnTo>
                          <a:pt x="14" y="14"/>
                        </a:lnTo>
                        <a:lnTo>
                          <a:pt x="14" y="16"/>
                        </a:lnTo>
                        <a:lnTo>
                          <a:pt x="11" y="16"/>
                        </a:lnTo>
                        <a:lnTo>
                          <a:pt x="8" y="14"/>
                        </a:lnTo>
                        <a:lnTo>
                          <a:pt x="5" y="13"/>
                        </a:lnTo>
                        <a:lnTo>
                          <a:pt x="2"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7" name="Freeform 261">
                    <a:extLst>
                      <a:ext uri="{FF2B5EF4-FFF2-40B4-BE49-F238E27FC236}">
                        <a16:creationId xmlns:a16="http://schemas.microsoft.com/office/drawing/2014/main" id="{11B840AB-2111-0100-DE7C-50EB5CCBDF53}"/>
                      </a:ext>
                    </a:extLst>
                  </p:cNvPr>
                  <p:cNvSpPr>
                    <a:spLocks/>
                  </p:cNvSpPr>
                  <p:nvPr/>
                </p:nvSpPr>
                <p:spPr bwMode="auto">
                  <a:xfrm>
                    <a:off x="2679" y="2967"/>
                    <a:ext cx="16" cy="17"/>
                  </a:xfrm>
                  <a:custGeom>
                    <a:avLst/>
                    <a:gdLst>
                      <a:gd name="T0" fmla="*/ 3 w 17"/>
                      <a:gd name="T1" fmla="*/ 11 h 17"/>
                      <a:gd name="T2" fmla="*/ 0 w 17"/>
                      <a:gd name="T3" fmla="*/ 6 h 17"/>
                      <a:gd name="T4" fmla="*/ 0 w 17"/>
                      <a:gd name="T5" fmla="*/ 4 h 17"/>
                      <a:gd name="T6" fmla="*/ 0 w 17"/>
                      <a:gd name="T7" fmla="*/ 2 h 17"/>
                      <a:gd name="T8" fmla="*/ 3 w 17"/>
                      <a:gd name="T9" fmla="*/ 2 h 17"/>
                      <a:gd name="T10" fmla="*/ 6 w 17"/>
                      <a:gd name="T11" fmla="*/ 0 h 17"/>
                      <a:gd name="T12" fmla="*/ 8 w 17"/>
                      <a:gd name="T13" fmla="*/ 2 h 17"/>
                      <a:gd name="T14" fmla="*/ 11 w 17"/>
                      <a:gd name="T15" fmla="*/ 4 h 17"/>
                      <a:gd name="T16" fmla="*/ 15 w 17"/>
                      <a:gd name="T17" fmla="*/ 9 h 17"/>
                      <a:gd name="T18" fmla="*/ 15 w 17"/>
                      <a:gd name="T19" fmla="*/ 11 h 17"/>
                      <a:gd name="T20" fmla="*/ 15 w 17"/>
                      <a:gd name="T21" fmla="*/ 13 h 17"/>
                      <a:gd name="T22" fmla="*/ 11 w 17"/>
                      <a:gd name="T23" fmla="*/ 16 h 17"/>
                      <a:gd name="T24" fmla="*/ 8 w 17"/>
                      <a:gd name="T25" fmla="*/ 16 h 17"/>
                      <a:gd name="T26" fmla="*/ 3 w 17"/>
                      <a:gd name="T27" fmla="*/ 11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3" y="11"/>
                        </a:moveTo>
                        <a:lnTo>
                          <a:pt x="0" y="6"/>
                        </a:lnTo>
                        <a:lnTo>
                          <a:pt x="0" y="4"/>
                        </a:lnTo>
                        <a:lnTo>
                          <a:pt x="0" y="2"/>
                        </a:lnTo>
                        <a:lnTo>
                          <a:pt x="3" y="2"/>
                        </a:lnTo>
                        <a:lnTo>
                          <a:pt x="6" y="0"/>
                        </a:lnTo>
                        <a:lnTo>
                          <a:pt x="9" y="2"/>
                        </a:lnTo>
                        <a:lnTo>
                          <a:pt x="12" y="4"/>
                        </a:lnTo>
                        <a:lnTo>
                          <a:pt x="16" y="9"/>
                        </a:lnTo>
                        <a:lnTo>
                          <a:pt x="16" y="11"/>
                        </a:lnTo>
                        <a:lnTo>
                          <a:pt x="16" y="13"/>
                        </a:lnTo>
                        <a:lnTo>
                          <a:pt x="12" y="16"/>
                        </a:lnTo>
                        <a:lnTo>
                          <a:pt x="9" y="16"/>
                        </a:lnTo>
                        <a:lnTo>
                          <a:pt x="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8" name="Freeform 262">
                    <a:extLst>
                      <a:ext uri="{FF2B5EF4-FFF2-40B4-BE49-F238E27FC236}">
                        <a16:creationId xmlns:a16="http://schemas.microsoft.com/office/drawing/2014/main" id="{DD31F72F-B00D-3AEF-4977-F564EBBD01C3}"/>
                      </a:ext>
                    </a:extLst>
                  </p:cNvPr>
                  <p:cNvSpPr>
                    <a:spLocks/>
                  </p:cNvSpPr>
                  <p:nvPr/>
                </p:nvSpPr>
                <p:spPr bwMode="auto">
                  <a:xfrm>
                    <a:off x="2664" y="2963"/>
                    <a:ext cx="15" cy="16"/>
                  </a:xfrm>
                  <a:custGeom>
                    <a:avLst/>
                    <a:gdLst>
                      <a:gd name="T0" fmla="*/ 10 w 17"/>
                      <a:gd name="T1" fmla="*/ 15 h 17"/>
                      <a:gd name="T2" fmla="*/ 12 w 17"/>
                      <a:gd name="T3" fmla="*/ 12 h 17"/>
                      <a:gd name="T4" fmla="*/ 14 w 17"/>
                      <a:gd name="T5" fmla="*/ 12 h 17"/>
                      <a:gd name="T6" fmla="*/ 14 w 17"/>
                      <a:gd name="T7" fmla="*/ 11 h 17"/>
                      <a:gd name="T8" fmla="*/ 14 w 17"/>
                      <a:gd name="T9" fmla="*/ 9 h 17"/>
                      <a:gd name="T10" fmla="*/ 14 w 17"/>
                      <a:gd name="T11" fmla="*/ 8 h 17"/>
                      <a:gd name="T12" fmla="*/ 12 w 17"/>
                      <a:gd name="T13" fmla="*/ 4 h 17"/>
                      <a:gd name="T14" fmla="*/ 11 w 17"/>
                      <a:gd name="T15" fmla="*/ 2 h 17"/>
                      <a:gd name="T16" fmla="*/ 10 w 17"/>
                      <a:gd name="T17" fmla="*/ 0 h 17"/>
                      <a:gd name="T18" fmla="*/ 7 w 17"/>
                      <a:gd name="T19" fmla="*/ 0 h 17"/>
                      <a:gd name="T20" fmla="*/ 6 w 17"/>
                      <a:gd name="T21" fmla="*/ 0 h 17"/>
                      <a:gd name="T22" fmla="*/ 5 w 17"/>
                      <a:gd name="T23" fmla="*/ 0 h 17"/>
                      <a:gd name="T24" fmla="*/ 2 w 17"/>
                      <a:gd name="T25" fmla="*/ 2 h 17"/>
                      <a:gd name="T26" fmla="*/ 1 w 17"/>
                      <a:gd name="T27" fmla="*/ 2 h 17"/>
                      <a:gd name="T28" fmla="*/ 0 w 17"/>
                      <a:gd name="T29" fmla="*/ 3 h 17"/>
                      <a:gd name="T30" fmla="*/ 0 w 17"/>
                      <a:gd name="T31" fmla="*/ 5 h 17"/>
                      <a:gd name="T32" fmla="*/ 0 w 17"/>
                      <a:gd name="T33" fmla="*/ 8 h 17"/>
                      <a:gd name="T34" fmla="*/ 2 w 17"/>
                      <a:gd name="T35" fmla="*/ 10 h 17"/>
                      <a:gd name="T36" fmla="*/ 4 w 17"/>
                      <a:gd name="T37" fmla="*/ 12 h 17"/>
                      <a:gd name="T38" fmla="*/ 6 w 17"/>
                      <a:gd name="T39" fmla="*/ 13 h 17"/>
                      <a:gd name="T40" fmla="*/ 7 w 17"/>
                      <a:gd name="T41" fmla="*/ 15 h 17"/>
                      <a:gd name="T42" fmla="*/ 8 w 17"/>
                      <a:gd name="T43" fmla="*/ 15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1" y="16"/>
                        </a:moveTo>
                        <a:lnTo>
                          <a:pt x="14" y="13"/>
                        </a:lnTo>
                        <a:lnTo>
                          <a:pt x="16" y="13"/>
                        </a:lnTo>
                        <a:lnTo>
                          <a:pt x="16" y="12"/>
                        </a:lnTo>
                        <a:lnTo>
                          <a:pt x="16" y="10"/>
                        </a:lnTo>
                        <a:lnTo>
                          <a:pt x="16" y="8"/>
                        </a:lnTo>
                        <a:lnTo>
                          <a:pt x="14" y="4"/>
                        </a:lnTo>
                        <a:lnTo>
                          <a:pt x="12" y="2"/>
                        </a:lnTo>
                        <a:lnTo>
                          <a:pt x="11" y="0"/>
                        </a:lnTo>
                        <a:lnTo>
                          <a:pt x="8" y="0"/>
                        </a:lnTo>
                        <a:lnTo>
                          <a:pt x="7" y="0"/>
                        </a:lnTo>
                        <a:lnTo>
                          <a:pt x="6" y="0"/>
                        </a:lnTo>
                        <a:lnTo>
                          <a:pt x="2" y="2"/>
                        </a:lnTo>
                        <a:lnTo>
                          <a:pt x="1" y="2"/>
                        </a:lnTo>
                        <a:lnTo>
                          <a:pt x="0" y="3"/>
                        </a:lnTo>
                        <a:lnTo>
                          <a:pt x="0" y="5"/>
                        </a:lnTo>
                        <a:lnTo>
                          <a:pt x="0" y="8"/>
                        </a:lnTo>
                        <a:lnTo>
                          <a:pt x="2" y="11"/>
                        </a:lnTo>
                        <a:lnTo>
                          <a:pt x="4" y="13"/>
                        </a:lnTo>
                        <a:lnTo>
                          <a:pt x="7" y="14"/>
                        </a:lnTo>
                        <a:lnTo>
                          <a:pt x="8" y="16"/>
                        </a:lnTo>
                        <a:lnTo>
                          <a:pt x="9" y="16"/>
                        </a:lnTo>
                        <a:lnTo>
                          <a:pt x="11"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9" name="Freeform 263">
                    <a:extLst>
                      <a:ext uri="{FF2B5EF4-FFF2-40B4-BE49-F238E27FC236}">
                        <a16:creationId xmlns:a16="http://schemas.microsoft.com/office/drawing/2014/main" id="{E91373D3-C7A2-B755-B434-A24D86380618}"/>
                      </a:ext>
                    </a:extLst>
                  </p:cNvPr>
                  <p:cNvSpPr>
                    <a:spLocks/>
                  </p:cNvSpPr>
                  <p:nvPr/>
                </p:nvSpPr>
                <p:spPr bwMode="auto">
                  <a:xfrm>
                    <a:off x="2664" y="2963"/>
                    <a:ext cx="15" cy="16"/>
                  </a:xfrm>
                  <a:custGeom>
                    <a:avLst/>
                    <a:gdLst>
                      <a:gd name="T0" fmla="*/ 3 w 17"/>
                      <a:gd name="T1" fmla="*/ 10 h 17"/>
                      <a:gd name="T2" fmla="*/ 0 w 17"/>
                      <a:gd name="T3" fmla="*/ 7 h 17"/>
                      <a:gd name="T4" fmla="*/ 0 w 17"/>
                      <a:gd name="T5" fmla="*/ 4 h 17"/>
                      <a:gd name="T6" fmla="*/ 0 w 17"/>
                      <a:gd name="T7" fmla="*/ 2 h 17"/>
                      <a:gd name="T8" fmla="*/ 1 w 17"/>
                      <a:gd name="T9" fmla="*/ 1 h 17"/>
                      <a:gd name="T10" fmla="*/ 3 w 17"/>
                      <a:gd name="T11" fmla="*/ 1 h 17"/>
                      <a:gd name="T12" fmla="*/ 5 w 17"/>
                      <a:gd name="T13" fmla="*/ 0 h 17"/>
                      <a:gd name="T14" fmla="*/ 8 w 17"/>
                      <a:gd name="T15" fmla="*/ 1 h 17"/>
                      <a:gd name="T16" fmla="*/ 10 w 17"/>
                      <a:gd name="T17" fmla="*/ 3 h 17"/>
                      <a:gd name="T18" fmla="*/ 12 w 17"/>
                      <a:gd name="T19" fmla="*/ 6 h 17"/>
                      <a:gd name="T20" fmla="*/ 14 w 17"/>
                      <a:gd name="T21" fmla="*/ 8 h 17"/>
                      <a:gd name="T22" fmla="*/ 14 w 17"/>
                      <a:gd name="T23" fmla="*/ 10 h 17"/>
                      <a:gd name="T24" fmla="*/ 14 w 17"/>
                      <a:gd name="T25" fmla="*/ 13 h 17"/>
                      <a:gd name="T26" fmla="*/ 12 w 17"/>
                      <a:gd name="T27" fmla="*/ 15 h 17"/>
                      <a:gd name="T28" fmla="*/ 10 w 17"/>
                      <a:gd name="T29" fmla="*/ 15 h 17"/>
                      <a:gd name="T30" fmla="*/ 8 w 17"/>
                      <a:gd name="T31" fmla="*/ 13 h 17"/>
                      <a:gd name="T32" fmla="*/ 5 w 17"/>
                      <a:gd name="T33" fmla="*/ 12 h 17"/>
                      <a:gd name="T34" fmla="*/ 3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3" y="11"/>
                        </a:moveTo>
                        <a:lnTo>
                          <a:pt x="0" y="7"/>
                        </a:lnTo>
                        <a:lnTo>
                          <a:pt x="0" y="4"/>
                        </a:lnTo>
                        <a:lnTo>
                          <a:pt x="0" y="2"/>
                        </a:lnTo>
                        <a:lnTo>
                          <a:pt x="1" y="1"/>
                        </a:lnTo>
                        <a:lnTo>
                          <a:pt x="3" y="1"/>
                        </a:lnTo>
                        <a:lnTo>
                          <a:pt x="6" y="0"/>
                        </a:lnTo>
                        <a:lnTo>
                          <a:pt x="9" y="1"/>
                        </a:lnTo>
                        <a:lnTo>
                          <a:pt x="11" y="3"/>
                        </a:lnTo>
                        <a:lnTo>
                          <a:pt x="14" y="6"/>
                        </a:lnTo>
                        <a:lnTo>
                          <a:pt x="16" y="8"/>
                        </a:lnTo>
                        <a:lnTo>
                          <a:pt x="16" y="11"/>
                        </a:lnTo>
                        <a:lnTo>
                          <a:pt x="16" y="14"/>
                        </a:lnTo>
                        <a:lnTo>
                          <a:pt x="14" y="16"/>
                        </a:lnTo>
                        <a:lnTo>
                          <a:pt x="11" y="16"/>
                        </a:lnTo>
                        <a:lnTo>
                          <a:pt x="9" y="14"/>
                        </a:lnTo>
                        <a:lnTo>
                          <a:pt x="6"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0" name="Freeform 264">
                    <a:extLst>
                      <a:ext uri="{FF2B5EF4-FFF2-40B4-BE49-F238E27FC236}">
                        <a16:creationId xmlns:a16="http://schemas.microsoft.com/office/drawing/2014/main" id="{E05A8660-DB87-BA1C-B323-F49CC2A751C2}"/>
                      </a:ext>
                    </a:extLst>
                  </p:cNvPr>
                  <p:cNvSpPr>
                    <a:spLocks/>
                  </p:cNvSpPr>
                  <p:nvPr/>
                </p:nvSpPr>
                <p:spPr bwMode="auto">
                  <a:xfrm>
                    <a:off x="2673" y="2967"/>
                    <a:ext cx="15" cy="17"/>
                  </a:xfrm>
                  <a:custGeom>
                    <a:avLst/>
                    <a:gdLst>
                      <a:gd name="T0" fmla="*/ 9 w 17"/>
                      <a:gd name="T1" fmla="*/ 16 h 17"/>
                      <a:gd name="T2" fmla="*/ 11 w 17"/>
                      <a:gd name="T3" fmla="*/ 13 h 17"/>
                      <a:gd name="T4" fmla="*/ 12 w 17"/>
                      <a:gd name="T5" fmla="*/ 12 h 17"/>
                      <a:gd name="T6" fmla="*/ 14 w 17"/>
                      <a:gd name="T7" fmla="*/ 10 h 17"/>
                      <a:gd name="T8" fmla="*/ 12 w 17"/>
                      <a:gd name="T9" fmla="*/ 6 h 17"/>
                      <a:gd name="T10" fmla="*/ 11 w 17"/>
                      <a:gd name="T11" fmla="*/ 3 h 17"/>
                      <a:gd name="T12" fmla="*/ 11 w 17"/>
                      <a:gd name="T13" fmla="*/ 2 h 17"/>
                      <a:gd name="T14" fmla="*/ 8 w 17"/>
                      <a:gd name="T15" fmla="*/ 0 h 17"/>
                      <a:gd name="T16" fmla="*/ 7 w 17"/>
                      <a:gd name="T17" fmla="*/ 0 h 17"/>
                      <a:gd name="T18" fmla="*/ 5 w 17"/>
                      <a:gd name="T19" fmla="*/ 0 h 17"/>
                      <a:gd name="T20" fmla="*/ 4 w 17"/>
                      <a:gd name="T21" fmla="*/ 0 h 17"/>
                      <a:gd name="T22" fmla="*/ 1 w 17"/>
                      <a:gd name="T23" fmla="*/ 1 h 17"/>
                      <a:gd name="T24" fmla="*/ 1 w 17"/>
                      <a:gd name="T25" fmla="*/ 2 h 17"/>
                      <a:gd name="T26" fmla="*/ 1 w 17"/>
                      <a:gd name="T27" fmla="*/ 3 h 17"/>
                      <a:gd name="T28" fmla="*/ 0 w 17"/>
                      <a:gd name="T29" fmla="*/ 5 h 17"/>
                      <a:gd name="T30" fmla="*/ 1 w 17"/>
                      <a:gd name="T31" fmla="*/ 8 h 17"/>
                      <a:gd name="T32" fmla="*/ 1 w 17"/>
                      <a:gd name="T33" fmla="*/ 11 h 17"/>
                      <a:gd name="T34" fmla="*/ 4 w 17"/>
                      <a:gd name="T35" fmla="*/ 13 h 17"/>
                      <a:gd name="T36" fmla="*/ 4 w 17"/>
                      <a:gd name="T37" fmla="*/ 14 h 17"/>
                      <a:gd name="T38" fmla="*/ 7 w 17"/>
                      <a:gd name="T39" fmla="*/ 16 h 17"/>
                      <a:gd name="T40" fmla="*/ 8 w 17"/>
                      <a:gd name="T41" fmla="*/ 16 h 17"/>
                      <a:gd name="T42" fmla="*/ 9 w 17"/>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0" y="16"/>
                        </a:moveTo>
                        <a:lnTo>
                          <a:pt x="13" y="13"/>
                        </a:lnTo>
                        <a:lnTo>
                          <a:pt x="14" y="12"/>
                        </a:lnTo>
                        <a:lnTo>
                          <a:pt x="16" y="10"/>
                        </a:lnTo>
                        <a:lnTo>
                          <a:pt x="14" y="6"/>
                        </a:lnTo>
                        <a:lnTo>
                          <a:pt x="13" y="3"/>
                        </a:lnTo>
                        <a:lnTo>
                          <a:pt x="12" y="2"/>
                        </a:lnTo>
                        <a:lnTo>
                          <a:pt x="9" y="0"/>
                        </a:lnTo>
                        <a:lnTo>
                          <a:pt x="8" y="0"/>
                        </a:lnTo>
                        <a:lnTo>
                          <a:pt x="6" y="0"/>
                        </a:lnTo>
                        <a:lnTo>
                          <a:pt x="5" y="0"/>
                        </a:lnTo>
                        <a:lnTo>
                          <a:pt x="1" y="1"/>
                        </a:lnTo>
                        <a:lnTo>
                          <a:pt x="1" y="2"/>
                        </a:lnTo>
                        <a:lnTo>
                          <a:pt x="1" y="3"/>
                        </a:lnTo>
                        <a:lnTo>
                          <a:pt x="0" y="5"/>
                        </a:lnTo>
                        <a:lnTo>
                          <a:pt x="1" y="8"/>
                        </a:lnTo>
                        <a:lnTo>
                          <a:pt x="1" y="11"/>
                        </a:lnTo>
                        <a:lnTo>
                          <a:pt x="4" y="13"/>
                        </a:lnTo>
                        <a:lnTo>
                          <a:pt x="5" y="14"/>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1" name="Freeform 265">
                    <a:extLst>
                      <a:ext uri="{FF2B5EF4-FFF2-40B4-BE49-F238E27FC236}">
                        <a16:creationId xmlns:a16="http://schemas.microsoft.com/office/drawing/2014/main" id="{AFFE4D70-59B8-F887-975A-ABE443C9DF36}"/>
                      </a:ext>
                    </a:extLst>
                  </p:cNvPr>
                  <p:cNvSpPr>
                    <a:spLocks/>
                  </p:cNvSpPr>
                  <p:nvPr/>
                </p:nvSpPr>
                <p:spPr bwMode="auto">
                  <a:xfrm>
                    <a:off x="2673" y="2967"/>
                    <a:ext cx="15" cy="17"/>
                  </a:xfrm>
                  <a:custGeom>
                    <a:avLst/>
                    <a:gdLst>
                      <a:gd name="T0" fmla="*/ 1 w 17"/>
                      <a:gd name="T1" fmla="*/ 11 h 17"/>
                      <a:gd name="T2" fmla="*/ 1 w 17"/>
                      <a:gd name="T3" fmla="*/ 7 h 17"/>
                      <a:gd name="T4" fmla="*/ 0 w 17"/>
                      <a:gd name="T5" fmla="*/ 4 h 17"/>
                      <a:gd name="T6" fmla="*/ 1 w 17"/>
                      <a:gd name="T7" fmla="*/ 2 h 17"/>
                      <a:gd name="T8" fmla="*/ 1 w 17"/>
                      <a:gd name="T9" fmla="*/ 1 h 17"/>
                      <a:gd name="T10" fmla="*/ 4 w 17"/>
                      <a:gd name="T11" fmla="*/ 0 h 17"/>
                      <a:gd name="T12" fmla="*/ 6 w 17"/>
                      <a:gd name="T13" fmla="*/ 1 h 17"/>
                      <a:gd name="T14" fmla="*/ 9 w 17"/>
                      <a:gd name="T15" fmla="*/ 2 h 17"/>
                      <a:gd name="T16" fmla="*/ 11 w 17"/>
                      <a:gd name="T17" fmla="*/ 6 h 17"/>
                      <a:gd name="T18" fmla="*/ 12 w 17"/>
                      <a:gd name="T19" fmla="*/ 8 h 17"/>
                      <a:gd name="T20" fmla="*/ 14 w 17"/>
                      <a:gd name="T21" fmla="*/ 11 h 17"/>
                      <a:gd name="T22" fmla="*/ 12 w 17"/>
                      <a:gd name="T23" fmla="*/ 14 h 17"/>
                      <a:gd name="T24" fmla="*/ 11 w 17"/>
                      <a:gd name="T25" fmla="*/ 14 h 17"/>
                      <a:gd name="T26" fmla="*/ 11 w 17"/>
                      <a:gd name="T27" fmla="*/ 16 h 17"/>
                      <a:gd name="T28" fmla="*/ 9 w 17"/>
                      <a:gd name="T29" fmla="*/ 16 h 17"/>
                      <a:gd name="T30" fmla="*/ 6 w 17"/>
                      <a:gd name="T31" fmla="*/ 14 h 17"/>
                      <a:gd name="T32" fmla="*/ 4 w 17"/>
                      <a:gd name="T33" fmla="*/ 13 h 17"/>
                      <a:gd name="T34" fmla="*/ 1 w 17"/>
                      <a:gd name="T35" fmla="*/ 11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11"/>
                        </a:moveTo>
                        <a:lnTo>
                          <a:pt x="1" y="7"/>
                        </a:lnTo>
                        <a:lnTo>
                          <a:pt x="0" y="4"/>
                        </a:lnTo>
                        <a:lnTo>
                          <a:pt x="1" y="2"/>
                        </a:lnTo>
                        <a:lnTo>
                          <a:pt x="1" y="1"/>
                        </a:lnTo>
                        <a:lnTo>
                          <a:pt x="5" y="0"/>
                        </a:lnTo>
                        <a:lnTo>
                          <a:pt x="7" y="1"/>
                        </a:lnTo>
                        <a:lnTo>
                          <a:pt x="10" y="2"/>
                        </a:lnTo>
                        <a:lnTo>
                          <a:pt x="13" y="6"/>
                        </a:lnTo>
                        <a:lnTo>
                          <a:pt x="14" y="8"/>
                        </a:lnTo>
                        <a:lnTo>
                          <a:pt x="16" y="11"/>
                        </a:lnTo>
                        <a:lnTo>
                          <a:pt x="14" y="14"/>
                        </a:lnTo>
                        <a:lnTo>
                          <a:pt x="13" y="14"/>
                        </a:lnTo>
                        <a:lnTo>
                          <a:pt x="13" y="16"/>
                        </a:lnTo>
                        <a:lnTo>
                          <a:pt x="10" y="16"/>
                        </a:lnTo>
                        <a:lnTo>
                          <a:pt x="7" y="14"/>
                        </a:lnTo>
                        <a:lnTo>
                          <a:pt x="5"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2" name="Freeform 266">
                    <a:extLst>
                      <a:ext uri="{FF2B5EF4-FFF2-40B4-BE49-F238E27FC236}">
                        <a16:creationId xmlns:a16="http://schemas.microsoft.com/office/drawing/2014/main" id="{2C4D0737-5FD3-2C89-6674-415F4605EE3D}"/>
                      </a:ext>
                    </a:extLst>
                  </p:cNvPr>
                  <p:cNvSpPr>
                    <a:spLocks/>
                  </p:cNvSpPr>
                  <p:nvPr/>
                </p:nvSpPr>
                <p:spPr bwMode="auto">
                  <a:xfrm>
                    <a:off x="2707" y="2986"/>
                    <a:ext cx="15" cy="17"/>
                  </a:xfrm>
                  <a:custGeom>
                    <a:avLst/>
                    <a:gdLst>
                      <a:gd name="T0" fmla="*/ 1 w 17"/>
                      <a:gd name="T1" fmla="*/ 9 h 17"/>
                      <a:gd name="T2" fmla="*/ 1 w 17"/>
                      <a:gd name="T3" fmla="*/ 6 h 17"/>
                      <a:gd name="T4" fmla="*/ 0 w 17"/>
                      <a:gd name="T5" fmla="*/ 3 h 17"/>
                      <a:gd name="T6" fmla="*/ 1 w 17"/>
                      <a:gd name="T7" fmla="*/ 1 h 17"/>
                      <a:gd name="T8" fmla="*/ 1 w 17"/>
                      <a:gd name="T9" fmla="*/ 0 h 17"/>
                      <a:gd name="T10" fmla="*/ 4 w 17"/>
                      <a:gd name="T11" fmla="*/ 0 h 17"/>
                      <a:gd name="T12" fmla="*/ 7 w 17"/>
                      <a:gd name="T13" fmla="*/ 0 h 17"/>
                      <a:gd name="T14" fmla="*/ 10 w 17"/>
                      <a:gd name="T15" fmla="*/ 1 h 17"/>
                      <a:gd name="T16" fmla="*/ 11 w 17"/>
                      <a:gd name="T17" fmla="*/ 4 h 17"/>
                      <a:gd name="T18" fmla="*/ 14 w 17"/>
                      <a:gd name="T19" fmla="*/ 8 h 17"/>
                      <a:gd name="T20" fmla="*/ 14 w 17"/>
                      <a:gd name="T21" fmla="*/ 11 h 17"/>
                      <a:gd name="T22" fmla="*/ 14 w 17"/>
                      <a:gd name="T23" fmla="*/ 13 h 17"/>
                      <a:gd name="T24" fmla="*/ 12 w 17"/>
                      <a:gd name="T25" fmla="*/ 13 h 17"/>
                      <a:gd name="T26" fmla="*/ 11 w 17"/>
                      <a:gd name="T27" fmla="*/ 14 h 17"/>
                      <a:gd name="T28" fmla="*/ 10 w 17"/>
                      <a:gd name="T29" fmla="*/ 16 h 17"/>
                      <a:gd name="T30" fmla="*/ 7 w 17"/>
                      <a:gd name="T31" fmla="*/ 14 h 17"/>
                      <a:gd name="T32" fmla="*/ 4 w 17"/>
                      <a:gd name="T33" fmla="*/ 13 h 17"/>
                      <a:gd name="T34" fmla="*/ 1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9"/>
                        </a:moveTo>
                        <a:lnTo>
                          <a:pt x="1" y="6"/>
                        </a:lnTo>
                        <a:lnTo>
                          <a:pt x="0" y="3"/>
                        </a:lnTo>
                        <a:lnTo>
                          <a:pt x="1" y="1"/>
                        </a:lnTo>
                        <a:lnTo>
                          <a:pt x="1" y="0"/>
                        </a:lnTo>
                        <a:lnTo>
                          <a:pt x="4" y="0"/>
                        </a:lnTo>
                        <a:lnTo>
                          <a:pt x="8" y="0"/>
                        </a:lnTo>
                        <a:lnTo>
                          <a:pt x="11" y="1"/>
                        </a:lnTo>
                        <a:lnTo>
                          <a:pt x="12" y="4"/>
                        </a:lnTo>
                        <a:lnTo>
                          <a:pt x="16" y="8"/>
                        </a:lnTo>
                        <a:lnTo>
                          <a:pt x="16" y="11"/>
                        </a:lnTo>
                        <a:lnTo>
                          <a:pt x="16" y="13"/>
                        </a:lnTo>
                        <a:lnTo>
                          <a:pt x="14" y="13"/>
                        </a:lnTo>
                        <a:lnTo>
                          <a:pt x="12" y="14"/>
                        </a:lnTo>
                        <a:lnTo>
                          <a:pt x="11" y="16"/>
                        </a:lnTo>
                        <a:lnTo>
                          <a:pt x="8" y="14"/>
                        </a:lnTo>
                        <a:lnTo>
                          <a:pt x="4" y="13"/>
                        </a:lnTo>
                        <a:lnTo>
                          <a:pt x="1"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3" name="Freeform 267">
                    <a:extLst>
                      <a:ext uri="{FF2B5EF4-FFF2-40B4-BE49-F238E27FC236}">
                        <a16:creationId xmlns:a16="http://schemas.microsoft.com/office/drawing/2014/main" id="{E69BF60F-84CE-9EBC-86A5-0B41A56286EE}"/>
                      </a:ext>
                    </a:extLst>
                  </p:cNvPr>
                  <p:cNvSpPr>
                    <a:spLocks/>
                  </p:cNvSpPr>
                  <p:nvPr/>
                </p:nvSpPr>
                <p:spPr bwMode="auto">
                  <a:xfrm>
                    <a:off x="2675" y="2925"/>
                    <a:ext cx="24" cy="42"/>
                  </a:xfrm>
                  <a:custGeom>
                    <a:avLst/>
                    <a:gdLst>
                      <a:gd name="T0" fmla="*/ 0 w 27"/>
                      <a:gd name="T1" fmla="*/ 13 h 45"/>
                      <a:gd name="T2" fmla="*/ 23 w 27"/>
                      <a:gd name="T3" fmla="*/ 0 h 45"/>
                      <a:gd name="T4" fmla="*/ 23 w 27"/>
                      <a:gd name="T5" fmla="*/ 27 h 45"/>
                      <a:gd name="T6" fmla="*/ 0 w 27"/>
                      <a:gd name="T7" fmla="*/ 41 h 45"/>
                      <a:gd name="T8" fmla="*/ 0 w 27"/>
                      <a:gd name="T9" fmla="*/ 13 h 45"/>
                      <a:gd name="T10" fmla="*/ 0 60000 65536"/>
                      <a:gd name="T11" fmla="*/ 0 60000 65536"/>
                      <a:gd name="T12" fmla="*/ 0 60000 65536"/>
                      <a:gd name="T13" fmla="*/ 0 60000 65536"/>
                      <a:gd name="T14" fmla="*/ 0 60000 65536"/>
                      <a:gd name="T15" fmla="*/ 0 w 27"/>
                      <a:gd name="T16" fmla="*/ 0 h 45"/>
                      <a:gd name="T17" fmla="*/ 27 w 27"/>
                      <a:gd name="T18" fmla="*/ 45 h 45"/>
                    </a:gdLst>
                    <a:ahLst/>
                    <a:cxnLst>
                      <a:cxn ang="T10">
                        <a:pos x="T0" y="T1"/>
                      </a:cxn>
                      <a:cxn ang="T11">
                        <a:pos x="T2" y="T3"/>
                      </a:cxn>
                      <a:cxn ang="T12">
                        <a:pos x="T4" y="T5"/>
                      </a:cxn>
                      <a:cxn ang="T13">
                        <a:pos x="T6" y="T7"/>
                      </a:cxn>
                      <a:cxn ang="T14">
                        <a:pos x="T8" y="T9"/>
                      </a:cxn>
                    </a:cxnLst>
                    <a:rect l="T15" t="T16" r="T17" b="T18"/>
                    <a:pathLst>
                      <a:path w="27" h="45">
                        <a:moveTo>
                          <a:pt x="0" y="14"/>
                        </a:moveTo>
                        <a:lnTo>
                          <a:pt x="26" y="0"/>
                        </a:lnTo>
                        <a:lnTo>
                          <a:pt x="26" y="29"/>
                        </a:lnTo>
                        <a:lnTo>
                          <a:pt x="0" y="44"/>
                        </a:lnTo>
                        <a:lnTo>
                          <a:pt x="0" y="14"/>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4" name="Freeform 268">
                    <a:extLst>
                      <a:ext uri="{FF2B5EF4-FFF2-40B4-BE49-F238E27FC236}">
                        <a16:creationId xmlns:a16="http://schemas.microsoft.com/office/drawing/2014/main" id="{D983435A-157A-08E4-3003-86C45EE13CBD}"/>
                      </a:ext>
                    </a:extLst>
                  </p:cNvPr>
                  <p:cNvSpPr>
                    <a:spLocks/>
                  </p:cNvSpPr>
                  <p:nvPr/>
                </p:nvSpPr>
                <p:spPr bwMode="auto">
                  <a:xfrm>
                    <a:off x="2600" y="2917"/>
                    <a:ext cx="16" cy="16"/>
                  </a:xfrm>
                  <a:custGeom>
                    <a:avLst/>
                    <a:gdLst>
                      <a:gd name="T0" fmla="*/ 8 w 17"/>
                      <a:gd name="T1" fmla="*/ 15 h 17"/>
                      <a:gd name="T2" fmla="*/ 12 w 17"/>
                      <a:gd name="T3" fmla="*/ 12 h 17"/>
                      <a:gd name="T4" fmla="*/ 13 w 17"/>
                      <a:gd name="T5" fmla="*/ 11 h 17"/>
                      <a:gd name="T6" fmla="*/ 15 w 17"/>
                      <a:gd name="T7" fmla="*/ 11 h 17"/>
                      <a:gd name="T8" fmla="*/ 15 w 17"/>
                      <a:gd name="T9" fmla="*/ 8 h 17"/>
                      <a:gd name="T10" fmla="*/ 15 w 17"/>
                      <a:gd name="T11" fmla="*/ 7 h 17"/>
                      <a:gd name="T12" fmla="*/ 12 w 17"/>
                      <a:gd name="T13" fmla="*/ 5 h 17"/>
                      <a:gd name="T14" fmla="*/ 11 w 17"/>
                      <a:gd name="T15" fmla="*/ 2 h 17"/>
                      <a:gd name="T16" fmla="*/ 8 w 17"/>
                      <a:gd name="T17" fmla="*/ 1 h 17"/>
                      <a:gd name="T18" fmla="*/ 7 w 17"/>
                      <a:gd name="T19" fmla="*/ 0 h 17"/>
                      <a:gd name="T20" fmla="*/ 6 w 17"/>
                      <a:gd name="T21" fmla="*/ 0 h 17"/>
                      <a:gd name="T22" fmla="*/ 6 w 17"/>
                      <a:gd name="T23" fmla="*/ 1 h 17"/>
                      <a:gd name="T24" fmla="*/ 2 w 17"/>
                      <a:gd name="T25" fmla="*/ 2 h 17"/>
                      <a:gd name="T26" fmla="*/ 1 w 17"/>
                      <a:gd name="T27" fmla="*/ 3 h 17"/>
                      <a:gd name="T28" fmla="*/ 0 w 17"/>
                      <a:gd name="T29" fmla="*/ 4 h 17"/>
                      <a:gd name="T30" fmla="*/ 0 w 17"/>
                      <a:gd name="T31" fmla="*/ 5 h 17"/>
                      <a:gd name="T32" fmla="*/ 0 w 17"/>
                      <a:gd name="T33" fmla="*/ 8 h 17"/>
                      <a:gd name="T34" fmla="*/ 2 w 17"/>
                      <a:gd name="T35" fmla="*/ 10 h 17"/>
                      <a:gd name="T36" fmla="*/ 3 w 17"/>
                      <a:gd name="T37" fmla="*/ 12 h 17"/>
                      <a:gd name="T38" fmla="*/ 6 w 17"/>
                      <a:gd name="T39" fmla="*/ 15 h 17"/>
                      <a:gd name="T40" fmla="*/ 8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9"/>
                        </a:lnTo>
                        <a:lnTo>
                          <a:pt x="16" y="7"/>
                        </a:lnTo>
                        <a:lnTo>
                          <a:pt x="13" y="5"/>
                        </a:lnTo>
                        <a:lnTo>
                          <a:pt x="12" y="2"/>
                        </a:lnTo>
                        <a:lnTo>
                          <a:pt x="9" y="1"/>
                        </a:lnTo>
                        <a:lnTo>
                          <a:pt x="7" y="0"/>
                        </a:lnTo>
                        <a:lnTo>
                          <a:pt x="6" y="0"/>
                        </a:lnTo>
                        <a:lnTo>
                          <a:pt x="6" y="1"/>
                        </a:lnTo>
                        <a:lnTo>
                          <a:pt x="2" y="2"/>
                        </a:lnTo>
                        <a:lnTo>
                          <a:pt x="1" y="3"/>
                        </a:lnTo>
                        <a:lnTo>
                          <a:pt x="0" y="4"/>
                        </a:lnTo>
                        <a:lnTo>
                          <a:pt x="0" y="5"/>
                        </a:lnTo>
                        <a:lnTo>
                          <a:pt x="0" y="8"/>
                        </a:lnTo>
                        <a:lnTo>
                          <a:pt x="2" y="11"/>
                        </a:lnTo>
                        <a:lnTo>
                          <a:pt x="3" y="13"/>
                        </a:lnTo>
                        <a:lnTo>
                          <a:pt x="6" y="16"/>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5" name="Freeform 269">
                    <a:extLst>
                      <a:ext uri="{FF2B5EF4-FFF2-40B4-BE49-F238E27FC236}">
                        <a16:creationId xmlns:a16="http://schemas.microsoft.com/office/drawing/2014/main" id="{8C644366-DDF3-0A32-34E9-6DF259637AD3}"/>
                      </a:ext>
                    </a:extLst>
                  </p:cNvPr>
                  <p:cNvSpPr>
                    <a:spLocks/>
                  </p:cNvSpPr>
                  <p:nvPr/>
                </p:nvSpPr>
                <p:spPr bwMode="auto">
                  <a:xfrm>
                    <a:off x="2600" y="2920"/>
                    <a:ext cx="16" cy="16"/>
                  </a:xfrm>
                  <a:custGeom>
                    <a:avLst/>
                    <a:gdLst>
                      <a:gd name="T0" fmla="*/ 3 w 17"/>
                      <a:gd name="T1" fmla="*/ 10 h 17"/>
                      <a:gd name="T2" fmla="*/ 0 w 17"/>
                      <a:gd name="T3" fmla="*/ 7 h 17"/>
                      <a:gd name="T4" fmla="*/ 0 w 17"/>
                      <a:gd name="T5" fmla="*/ 3 h 17"/>
                      <a:gd name="T6" fmla="*/ 0 w 17"/>
                      <a:gd name="T7" fmla="*/ 2 h 17"/>
                      <a:gd name="T8" fmla="*/ 1 w 17"/>
                      <a:gd name="T9" fmla="*/ 1 h 17"/>
                      <a:gd name="T10" fmla="*/ 3 w 17"/>
                      <a:gd name="T11" fmla="*/ 0 h 17"/>
                      <a:gd name="T12" fmla="*/ 4 w 17"/>
                      <a:gd name="T13" fmla="*/ 0 h 17"/>
                      <a:gd name="T14" fmla="*/ 8 w 17"/>
                      <a:gd name="T15" fmla="*/ 0 h 17"/>
                      <a:gd name="T16" fmla="*/ 10 w 17"/>
                      <a:gd name="T17" fmla="*/ 2 h 17"/>
                      <a:gd name="T18" fmla="*/ 11 w 17"/>
                      <a:gd name="T19" fmla="*/ 4 h 17"/>
                      <a:gd name="T20" fmla="*/ 13 w 17"/>
                      <a:gd name="T21" fmla="*/ 8 h 17"/>
                      <a:gd name="T22" fmla="*/ 15 w 17"/>
                      <a:gd name="T23" fmla="*/ 11 h 17"/>
                      <a:gd name="T24" fmla="*/ 13 w 17"/>
                      <a:gd name="T25" fmla="*/ 12 h 17"/>
                      <a:gd name="T26" fmla="*/ 13 w 17"/>
                      <a:gd name="T27" fmla="*/ 13 h 17"/>
                      <a:gd name="T28" fmla="*/ 11 w 17"/>
                      <a:gd name="T29" fmla="*/ 15 h 17"/>
                      <a:gd name="T30" fmla="*/ 10 w 17"/>
                      <a:gd name="T31" fmla="*/ 15 h 17"/>
                      <a:gd name="T32" fmla="*/ 8 w 17"/>
                      <a:gd name="T33" fmla="*/ 15 h 17"/>
                      <a:gd name="T34" fmla="*/ 4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0" y="7"/>
                        </a:lnTo>
                        <a:lnTo>
                          <a:pt x="0" y="3"/>
                        </a:lnTo>
                        <a:lnTo>
                          <a:pt x="0" y="2"/>
                        </a:lnTo>
                        <a:lnTo>
                          <a:pt x="1" y="1"/>
                        </a:lnTo>
                        <a:lnTo>
                          <a:pt x="3" y="0"/>
                        </a:lnTo>
                        <a:lnTo>
                          <a:pt x="4" y="0"/>
                        </a:lnTo>
                        <a:lnTo>
                          <a:pt x="8" y="0"/>
                        </a:lnTo>
                        <a:lnTo>
                          <a:pt x="11" y="2"/>
                        </a:lnTo>
                        <a:lnTo>
                          <a:pt x="12" y="4"/>
                        </a:lnTo>
                        <a:lnTo>
                          <a:pt x="14" y="8"/>
                        </a:lnTo>
                        <a:lnTo>
                          <a:pt x="16" y="12"/>
                        </a:lnTo>
                        <a:lnTo>
                          <a:pt x="14" y="13"/>
                        </a:lnTo>
                        <a:lnTo>
                          <a:pt x="14" y="14"/>
                        </a:lnTo>
                        <a:lnTo>
                          <a:pt x="12" y="16"/>
                        </a:lnTo>
                        <a:lnTo>
                          <a:pt x="11" y="16"/>
                        </a:lnTo>
                        <a:lnTo>
                          <a:pt x="8" y="16"/>
                        </a:lnTo>
                        <a:lnTo>
                          <a:pt x="4"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6" name="Freeform 270">
                    <a:extLst>
                      <a:ext uri="{FF2B5EF4-FFF2-40B4-BE49-F238E27FC236}">
                        <a16:creationId xmlns:a16="http://schemas.microsoft.com/office/drawing/2014/main" id="{F1B3453D-1105-4169-AB6E-C94765D6C594}"/>
                      </a:ext>
                    </a:extLst>
                  </p:cNvPr>
                  <p:cNvSpPr>
                    <a:spLocks/>
                  </p:cNvSpPr>
                  <p:nvPr/>
                </p:nvSpPr>
                <p:spPr bwMode="auto">
                  <a:xfrm>
                    <a:off x="2601" y="2922"/>
                    <a:ext cx="16" cy="16"/>
                  </a:xfrm>
                  <a:custGeom>
                    <a:avLst/>
                    <a:gdLst>
                      <a:gd name="T0" fmla="*/ 2 w 17"/>
                      <a:gd name="T1" fmla="*/ 10 h 17"/>
                      <a:gd name="T2" fmla="*/ 0 w 17"/>
                      <a:gd name="T3" fmla="*/ 8 h 17"/>
                      <a:gd name="T4" fmla="*/ 0 w 17"/>
                      <a:gd name="T5" fmla="*/ 4 h 17"/>
                      <a:gd name="T6" fmla="*/ 0 w 17"/>
                      <a:gd name="T7" fmla="*/ 2 h 17"/>
                      <a:gd name="T8" fmla="*/ 2 w 17"/>
                      <a:gd name="T9" fmla="*/ 0 h 17"/>
                      <a:gd name="T10" fmla="*/ 5 w 17"/>
                      <a:gd name="T11" fmla="*/ 0 h 17"/>
                      <a:gd name="T12" fmla="*/ 8 w 17"/>
                      <a:gd name="T13" fmla="*/ 0 h 17"/>
                      <a:gd name="T14" fmla="*/ 12 w 17"/>
                      <a:gd name="T15" fmla="*/ 6 h 17"/>
                      <a:gd name="T16" fmla="*/ 12 w 17"/>
                      <a:gd name="T17" fmla="*/ 8 h 17"/>
                      <a:gd name="T18" fmla="*/ 15 w 17"/>
                      <a:gd name="T19" fmla="*/ 10 h 17"/>
                      <a:gd name="T20" fmla="*/ 12 w 17"/>
                      <a:gd name="T21" fmla="*/ 12 h 17"/>
                      <a:gd name="T22" fmla="*/ 12 w 17"/>
                      <a:gd name="T23" fmla="*/ 15 h 17"/>
                      <a:gd name="T24" fmla="*/ 9 w 17"/>
                      <a:gd name="T25" fmla="*/ 15 h 17"/>
                      <a:gd name="T26" fmla="*/ 8 w 17"/>
                      <a:gd name="T27" fmla="*/ 15 h 17"/>
                      <a:gd name="T28" fmla="*/ 2 w 17"/>
                      <a:gd name="T29" fmla="*/ 10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2" y="11"/>
                        </a:moveTo>
                        <a:lnTo>
                          <a:pt x="0" y="9"/>
                        </a:lnTo>
                        <a:lnTo>
                          <a:pt x="0" y="4"/>
                        </a:lnTo>
                        <a:lnTo>
                          <a:pt x="0" y="2"/>
                        </a:lnTo>
                        <a:lnTo>
                          <a:pt x="2" y="0"/>
                        </a:lnTo>
                        <a:lnTo>
                          <a:pt x="5" y="0"/>
                        </a:lnTo>
                        <a:lnTo>
                          <a:pt x="8" y="0"/>
                        </a:lnTo>
                        <a:lnTo>
                          <a:pt x="13" y="6"/>
                        </a:lnTo>
                        <a:lnTo>
                          <a:pt x="13" y="9"/>
                        </a:lnTo>
                        <a:lnTo>
                          <a:pt x="16" y="11"/>
                        </a:lnTo>
                        <a:lnTo>
                          <a:pt x="13" y="13"/>
                        </a:lnTo>
                        <a:lnTo>
                          <a:pt x="13" y="16"/>
                        </a:lnTo>
                        <a:lnTo>
                          <a:pt x="10" y="16"/>
                        </a:lnTo>
                        <a:lnTo>
                          <a:pt x="8" y="16"/>
                        </a:lnTo>
                        <a:lnTo>
                          <a:pt x="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7" name="Freeform 271">
                    <a:extLst>
                      <a:ext uri="{FF2B5EF4-FFF2-40B4-BE49-F238E27FC236}">
                        <a16:creationId xmlns:a16="http://schemas.microsoft.com/office/drawing/2014/main" id="{67EA4C41-2B2F-F04A-56CC-DBD34E39559D}"/>
                      </a:ext>
                    </a:extLst>
                  </p:cNvPr>
                  <p:cNvSpPr>
                    <a:spLocks/>
                  </p:cNvSpPr>
                  <p:nvPr/>
                </p:nvSpPr>
                <p:spPr bwMode="auto">
                  <a:xfrm>
                    <a:off x="2608" y="2924"/>
                    <a:ext cx="15" cy="16"/>
                  </a:xfrm>
                  <a:custGeom>
                    <a:avLst/>
                    <a:gdLst>
                      <a:gd name="T0" fmla="*/ 9 w 17"/>
                      <a:gd name="T1" fmla="*/ 15 h 17"/>
                      <a:gd name="T2" fmla="*/ 12 w 17"/>
                      <a:gd name="T3" fmla="*/ 12 h 17"/>
                      <a:gd name="T4" fmla="*/ 12 w 17"/>
                      <a:gd name="T5" fmla="*/ 11 h 17"/>
                      <a:gd name="T6" fmla="*/ 12 w 17"/>
                      <a:gd name="T7" fmla="*/ 10 h 17"/>
                      <a:gd name="T8" fmla="*/ 14 w 17"/>
                      <a:gd name="T9" fmla="*/ 8 h 17"/>
                      <a:gd name="T10" fmla="*/ 12 w 17"/>
                      <a:gd name="T11" fmla="*/ 7 h 17"/>
                      <a:gd name="T12" fmla="*/ 12 w 17"/>
                      <a:gd name="T13" fmla="*/ 5 h 17"/>
                      <a:gd name="T14" fmla="*/ 10 w 17"/>
                      <a:gd name="T15" fmla="*/ 2 h 17"/>
                      <a:gd name="T16" fmla="*/ 9 w 17"/>
                      <a:gd name="T17" fmla="*/ 1 h 17"/>
                      <a:gd name="T18" fmla="*/ 7 w 17"/>
                      <a:gd name="T19" fmla="*/ 0 h 17"/>
                      <a:gd name="T20" fmla="*/ 5 w 17"/>
                      <a:gd name="T21" fmla="*/ 0 h 17"/>
                      <a:gd name="T22" fmla="*/ 4 w 17"/>
                      <a:gd name="T23" fmla="*/ 0 h 17"/>
                      <a:gd name="T24" fmla="*/ 2 w 17"/>
                      <a:gd name="T25" fmla="*/ 2 h 17"/>
                      <a:gd name="T26" fmla="*/ 1 w 17"/>
                      <a:gd name="T27" fmla="*/ 3 h 17"/>
                      <a:gd name="T28" fmla="*/ 1 w 17"/>
                      <a:gd name="T29" fmla="*/ 4 h 17"/>
                      <a:gd name="T30" fmla="*/ 0 w 17"/>
                      <a:gd name="T31" fmla="*/ 5 h 17"/>
                      <a:gd name="T32" fmla="*/ 1 w 17"/>
                      <a:gd name="T33" fmla="*/ 8 h 17"/>
                      <a:gd name="T34" fmla="*/ 2 w 17"/>
                      <a:gd name="T35" fmla="*/ 10 h 17"/>
                      <a:gd name="T36" fmla="*/ 4 w 17"/>
                      <a:gd name="T37" fmla="*/ 12 h 17"/>
                      <a:gd name="T38" fmla="*/ 5 w 17"/>
                      <a:gd name="T39" fmla="*/ 15 h 17"/>
                      <a:gd name="T40" fmla="*/ 7 w 17"/>
                      <a:gd name="T41" fmla="*/ 15 h 17"/>
                      <a:gd name="T42" fmla="*/ 8 w 17"/>
                      <a:gd name="T43" fmla="*/ 15 h 17"/>
                      <a:gd name="T44" fmla="*/ 9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6"/>
                        </a:moveTo>
                        <a:lnTo>
                          <a:pt x="14" y="13"/>
                        </a:lnTo>
                        <a:lnTo>
                          <a:pt x="14" y="12"/>
                        </a:lnTo>
                        <a:lnTo>
                          <a:pt x="14" y="11"/>
                        </a:lnTo>
                        <a:lnTo>
                          <a:pt x="16" y="9"/>
                        </a:lnTo>
                        <a:lnTo>
                          <a:pt x="14" y="7"/>
                        </a:lnTo>
                        <a:lnTo>
                          <a:pt x="14" y="5"/>
                        </a:lnTo>
                        <a:lnTo>
                          <a:pt x="11" y="2"/>
                        </a:lnTo>
                        <a:lnTo>
                          <a:pt x="10" y="1"/>
                        </a:lnTo>
                        <a:lnTo>
                          <a:pt x="8" y="0"/>
                        </a:lnTo>
                        <a:lnTo>
                          <a:pt x="6" y="0"/>
                        </a:lnTo>
                        <a:lnTo>
                          <a:pt x="5" y="0"/>
                        </a:lnTo>
                        <a:lnTo>
                          <a:pt x="2" y="2"/>
                        </a:lnTo>
                        <a:lnTo>
                          <a:pt x="1" y="3"/>
                        </a:lnTo>
                        <a:lnTo>
                          <a:pt x="1" y="4"/>
                        </a:lnTo>
                        <a:lnTo>
                          <a:pt x="0" y="5"/>
                        </a:lnTo>
                        <a:lnTo>
                          <a:pt x="1" y="8"/>
                        </a:lnTo>
                        <a:lnTo>
                          <a:pt x="2" y="11"/>
                        </a:lnTo>
                        <a:lnTo>
                          <a:pt x="4" y="13"/>
                        </a:lnTo>
                        <a:lnTo>
                          <a:pt x="6" y="16"/>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8" name="Freeform 272">
                    <a:extLst>
                      <a:ext uri="{FF2B5EF4-FFF2-40B4-BE49-F238E27FC236}">
                        <a16:creationId xmlns:a16="http://schemas.microsoft.com/office/drawing/2014/main" id="{26B67CD0-5822-FC5A-7142-BE8328F0A851}"/>
                      </a:ext>
                    </a:extLst>
                  </p:cNvPr>
                  <p:cNvSpPr>
                    <a:spLocks/>
                  </p:cNvSpPr>
                  <p:nvPr/>
                </p:nvSpPr>
                <p:spPr bwMode="auto">
                  <a:xfrm>
                    <a:off x="2608" y="2925"/>
                    <a:ext cx="15" cy="16"/>
                  </a:xfrm>
                  <a:custGeom>
                    <a:avLst/>
                    <a:gdLst>
                      <a:gd name="T0" fmla="*/ 3 w 17"/>
                      <a:gd name="T1" fmla="*/ 10 h 17"/>
                      <a:gd name="T2" fmla="*/ 1 w 17"/>
                      <a:gd name="T3" fmla="*/ 7 h 17"/>
                      <a:gd name="T4" fmla="*/ 0 w 17"/>
                      <a:gd name="T5" fmla="*/ 3 h 17"/>
                      <a:gd name="T6" fmla="*/ 1 w 17"/>
                      <a:gd name="T7" fmla="*/ 2 h 17"/>
                      <a:gd name="T8" fmla="*/ 1 w 17"/>
                      <a:gd name="T9" fmla="*/ 1 h 17"/>
                      <a:gd name="T10" fmla="*/ 3 w 17"/>
                      <a:gd name="T11" fmla="*/ 0 h 17"/>
                      <a:gd name="T12" fmla="*/ 5 w 17"/>
                      <a:gd name="T13" fmla="*/ 0 h 17"/>
                      <a:gd name="T14" fmla="*/ 8 w 17"/>
                      <a:gd name="T15" fmla="*/ 0 h 17"/>
                      <a:gd name="T16" fmla="*/ 10 w 17"/>
                      <a:gd name="T17" fmla="*/ 2 h 17"/>
                      <a:gd name="T18" fmla="*/ 12 w 17"/>
                      <a:gd name="T19" fmla="*/ 4 h 17"/>
                      <a:gd name="T20" fmla="*/ 14 w 17"/>
                      <a:gd name="T21" fmla="*/ 8 h 17"/>
                      <a:gd name="T22" fmla="*/ 14 w 17"/>
                      <a:gd name="T23" fmla="*/ 10 h 17"/>
                      <a:gd name="T24" fmla="*/ 14 w 17"/>
                      <a:gd name="T25" fmla="*/ 12 h 17"/>
                      <a:gd name="T26" fmla="*/ 14 w 17"/>
                      <a:gd name="T27" fmla="*/ 13 h 17"/>
                      <a:gd name="T28" fmla="*/ 12 w 17"/>
                      <a:gd name="T29" fmla="*/ 15 h 17"/>
                      <a:gd name="T30" fmla="*/ 10 w 17"/>
                      <a:gd name="T31" fmla="*/ 15 h 17"/>
                      <a:gd name="T32" fmla="*/ 8 w 17"/>
                      <a:gd name="T33" fmla="*/ 15 h 17"/>
                      <a:gd name="T34" fmla="*/ 5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1" y="7"/>
                        </a:lnTo>
                        <a:lnTo>
                          <a:pt x="0" y="3"/>
                        </a:lnTo>
                        <a:lnTo>
                          <a:pt x="1" y="2"/>
                        </a:lnTo>
                        <a:lnTo>
                          <a:pt x="1" y="1"/>
                        </a:lnTo>
                        <a:lnTo>
                          <a:pt x="3" y="0"/>
                        </a:lnTo>
                        <a:lnTo>
                          <a:pt x="6" y="0"/>
                        </a:lnTo>
                        <a:lnTo>
                          <a:pt x="9" y="0"/>
                        </a:lnTo>
                        <a:lnTo>
                          <a:pt x="11" y="2"/>
                        </a:lnTo>
                        <a:lnTo>
                          <a:pt x="14" y="4"/>
                        </a:lnTo>
                        <a:lnTo>
                          <a:pt x="16" y="8"/>
                        </a:lnTo>
                        <a:lnTo>
                          <a:pt x="16" y="11"/>
                        </a:lnTo>
                        <a:lnTo>
                          <a:pt x="16" y="13"/>
                        </a:lnTo>
                        <a:lnTo>
                          <a:pt x="16" y="14"/>
                        </a:lnTo>
                        <a:lnTo>
                          <a:pt x="14" y="16"/>
                        </a:lnTo>
                        <a:lnTo>
                          <a:pt x="11" y="16"/>
                        </a:lnTo>
                        <a:lnTo>
                          <a:pt x="9" y="16"/>
                        </a:lnTo>
                        <a:lnTo>
                          <a:pt x="6"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9" name="Freeform 273">
                    <a:extLst>
                      <a:ext uri="{FF2B5EF4-FFF2-40B4-BE49-F238E27FC236}">
                        <a16:creationId xmlns:a16="http://schemas.microsoft.com/office/drawing/2014/main" id="{ADB38DE4-ED91-06A8-DF04-2B8A3804EFB3}"/>
                      </a:ext>
                    </a:extLst>
                  </p:cNvPr>
                  <p:cNvSpPr>
                    <a:spLocks/>
                  </p:cNvSpPr>
                  <p:nvPr/>
                </p:nvSpPr>
                <p:spPr bwMode="auto">
                  <a:xfrm>
                    <a:off x="2610" y="2927"/>
                    <a:ext cx="16" cy="16"/>
                  </a:xfrm>
                  <a:custGeom>
                    <a:avLst/>
                    <a:gdLst>
                      <a:gd name="T0" fmla="*/ 3 w 17"/>
                      <a:gd name="T1" fmla="*/ 9 h 17"/>
                      <a:gd name="T2" fmla="*/ 3 w 17"/>
                      <a:gd name="T3" fmla="*/ 8 h 17"/>
                      <a:gd name="T4" fmla="*/ 0 w 17"/>
                      <a:gd name="T5" fmla="*/ 5 h 17"/>
                      <a:gd name="T6" fmla="*/ 3 w 17"/>
                      <a:gd name="T7" fmla="*/ 2 h 17"/>
                      <a:gd name="T8" fmla="*/ 3 w 17"/>
                      <a:gd name="T9" fmla="*/ 0 h 17"/>
                      <a:gd name="T10" fmla="*/ 8 w 17"/>
                      <a:gd name="T11" fmla="*/ 0 h 17"/>
                      <a:gd name="T12" fmla="*/ 11 w 17"/>
                      <a:gd name="T13" fmla="*/ 8 h 17"/>
                      <a:gd name="T14" fmla="*/ 15 w 17"/>
                      <a:gd name="T15" fmla="*/ 8 h 17"/>
                      <a:gd name="T16" fmla="*/ 15 w 17"/>
                      <a:gd name="T17" fmla="*/ 12 h 17"/>
                      <a:gd name="T18" fmla="*/ 15 w 17"/>
                      <a:gd name="T19" fmla="*/ 15 h 17"/>
                      <a:gd name="T20" fmla="*/ 11 w 17"/>
                      <a:gd name="T21" fmla="*/ 15 h 17"/>
                      <a:gd name="T22" fmla="*/ 8 w 17"/>
                      <a:gd name="T23" fmla="*/ 15 h 17"/>
                      <a:gd name="T24" fmla="*/ 3 w 17"/>
                      <a:gd name="T25" fmla="*/ 9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10"/>
                        </a:moveTo>
                        <a:lnTo>
                          <a:pt x="3" y="8"/>
                        </a:lnTo>
                        <a:lnTo>
                          <a:pt x="0" y="5"/>
                        </a:lnTo>
                        <a:lnTo>
                          <a:pt x="3" y="2"/>
                        </a:lnTo>
                        <a:lnTo>
                          <a:pt x="3" y="0"/>
                        </a:lnTo>
                        <a:lnTo>
                          <a:pt x="9" y="0"/>
                        </a:lnTo>
                        <a:lnTo>
                          <a:pt x="12" y="8"/>
                        </a:lnTo>
                        <a:lnTo>
                          <a:pt x="16" y="8"/>
                        </a:lnTo>
                        <a:lnTo>
                          <a:pt x="16" y="13"/>
                        </a:lnTo>
                        <a:lnTo>
                          <a:pt x="16" y="16"/>
                        </a:lnTo>
                        <a:lnTo>
                          <a:pt x="12" y="16"/>
                        </a:lnTo>
                        <a:lnTo>
                          <a:pt x="9" y="16"/>
                        </a:lnTo>
                        <a:lnTo>
                          <a:pt x="3"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0" name="Freeform 274">
                    <a:extLst>
                      <a:ext uri="{FF2B5EF4-FFF2-40B4-BE49-F238E27FC236}">
                        <a16:creationId xmlns:a16="http://schemas.microsoft.com/office/drawing/2014/main" id="{B5471A83-9AB8-F69B-DCCC-2D183B8A8EF9}"/>
                      </a:ext>
                    </a:extLst>
                  </p:cNvPr>
                  <p:cNvSpPr>
                    <a:spLocks/>
                  </p:cNvSpPr>
                  <p:nvPr/>
                </p:nvSpPr>
                <p:spPr bwMode="auto">
                  <a:xfrm>
                    <a:off x="2596" y="2920"/>
                    <a:ext cx="15" cy="16"/>
                  </a:xfrm>
                  <a:custGeom>
                    <a:avLst/>
                    <a:gdLst>
                      <a:gd name="T0" fmla="*/ 8 w 17"/>
                      <a:gd name="T1" fmla="*/ 15 h 17"/>
                      <a:gd name="T2" fmla="*/ 11 w 17"/>
                      <a:gd name="T3" fmla="*/ 12 h 17"/>
                      <a:gd name="T4" fmla="*/ 12 w 17"/>
                      <a:gd name="T5" fmla="*/ 11 h 17"/>
                      <a:gd name="T6" fmla="*/ 14 w 17"/>
                      <a:gd name="T7" fmla="*/ 11 h 17"/>
                      <a:gd name="T8" fmla="*/ 14 w 17"/>
                      <a:gd name="T9" fmla="*/ 8 h 17"/>
                      <a:gd name="T10" fmla="*/ 14 w 17"/>
                      <a:gd name="T11" fmla="*/ 7 h 17"/>
                      <a:gd name="T12" fmla="*/ 11 w 17"/>
                      <a:gd name="T13" fmla="*/ 5 h 17"/>
                      <a:gd name="T14" fmla="*/ 11 w 17"/>
                      <a:gd name="T15" fmla="*/ 2 h 17"/>
                      <a:gd name="T16" fmla="*/ 7 w 17"/>
                      <a:gd name="T17" fmla="*/ 1 h 17"/>
                      <a:gd name="T18" fmla="*/ 6 w 17"/>
                      <a:gd name="T19" fmla="*/ 0 h 17"/>
                      <a:gd name="T20" fmla="*/ 5 w 17"/>
                      <a:gd name="T21" fmla="*/ 0 h 17"/>
                      <a:gd name="T22" fmla="*/ 4 w 17"/>
                      <a:gd name="T23" fmla="*/ 1 h 17"/>
                      <a:gd name="T24" fmla="*/ 1 w 17"/>
                      <a:gd name="T25" fmla="*/ 2 h 17"/>
                      <a:gd name="T26" fmla="*/ 0 w 17"/>
                      <a:gd name="T27" fmla="*/ 3 h 17"/>
                      <a:gd name="T28" fmla="*/ 0 w 17"/>
                      <a:gd name="T29" fmla="*/ 4 h 17"/>
                      <a:gd name="T30" fmla="*/ 0 w 17"/>
                      <a:gd name="T31" fmla="*/ 6 h 17"/>
                      <a:gd name="T32" fmla="*/ 0 w 17"/>
                      <a:gd name="T33" fmla="*/ 8 h 17"/>
                      <a:gd name="T34" fmla="*/ 1 w 17"/>
                      <a:gd name="T35" fmla="*/ 10 h 17"/>
                      <a:gd name="T36" fmla="*/ 3 w 17"/>
                      <a:gd name="T37" fmla="*/ 12 h 17"/>
                      <a:gd name="T38" fmla="*/ 4 w 17"/>
                      <a:gd name="T39" fmla="*/ 15 h 17"/>
                      <a:gd name="T40" fmla="*/ 7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9"/>
                        </a:lnTo>
                        <a:lnTo>
                          <a:pt x="16" y="7"/>
                        </a:lnTo>
                        <a:lnTo>
                          <a:pt x="13" y="5"/>
                        </a:lnTo>
                        <a:lnTo>
                          <a:pt x="12" y="2"/>
                        </a:lnTo>
                        <a:lnTo>
                          <a:pt x="8" y="1"/>
                        </a:lnTo>
                        <a:lnTo>
                          <a:pt x="7" y="0"/>
                        </a:lnTo>
                        <a:lnTo>
                          <a:pt x="6" y="0"/>
                        </a:lnTo>
                        <a:lnTo>
                          <a:pt x="4" y="1"/>
                        </a:lnTo>
                        <a:lnTo>
                          <a:pt x="1" y="2"/>
                        </a:lnTo>
                        <a:lnTo>
                          <a:pt x="0" y="3"/>
                        </a:lnTo>
                        <a:lnTo>
                          <a:pt x="0" y="4"/>
                        </a:lnTo>
                        <a:lnTo>
                          <a:pt x="0" y="6"/>
                        </a:lnTo>
                        <a:lnTo>
                          <a:pt x="0" y="8"/>
                        </a:lnTo>
                        <a:lnTo>
                          <a:pt x="1" y="11"/>
                        </a:lnTo>
                        <a:lnTo>
                          <a:pt x="3" y="13"/>
                        </a:lnTo>
                        <a:lnTo>
                          <a:pt x="4" y="16"/>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1" name="Freeform 275">
                    <a:extLst>
                      <a:ext uri="{FF2B5EF4-FFF2-40B4-BE49-F238E27FC236}">
                        <a16:creationId xmlns:a16="http://schemas.microsoft.com/office/drawing/2014/main" id="{A9F65966-2239-F932-CA54-F9C329374728}"/>
                      </a:ext>
                    </a:extLst>
                  </p:cNvPr>
                  <p:cNvSpPr>
                    <a:spLocks/>
                  </p:cNvSpPr>
                  <p:nvPr/>
                </p:nvSpPr>
                <p:spPr bwMode="auto">
                  <a:xfrm>
                    <a:off x="2596" y="2922"/>
                    <a:ext cx="15" cy="16"/>
                  </a:xfrm>
                  <a:custGeom>
                    <a:avLst/>
                    <a:gdLst>
                      <a:gd name="T0" fmla="*/ 1 w 17"/>
                      <a:gd name="T1" fmla="*/ 10 h 17"/>
                      <a:gd name="T2" fmla="*/ 0 w 17"/>
                      <a:gd name="T3" fmla="*/ 7 h 17"/>
                      <a:gd name="T4" fmla="*/ 0 w 17"/>
                      <a:gd name="T5" fmla="*/ 4 h 17"/>
                      <a:gd name="T6" fmla="*/ 0 w 17"/>
                      <a:gd name="T7" fmla="*/ 2 h 17"/>
                      <a:gd name="T8" fmla="*/ 0 w 17"/>
                      <a:gd name="T9" fmla="*/ 1 h 17"/>
                      <a:gd name="T10" fmla="*/ 1 w 17"/>
                      <a:gd name="T11" fmla="*/ 0 h 17"/>
                      <a:gd name="T12" fmla="*/ 4 w 17"/>
                      <a:gd name="T13" fmla="*/ 0 h 17"/>
                      <a:gd name="T14" fmla="*/ 5 w 17"/>
                      <a:gd name="T15" fmla="*/ 1 h 17"/>
                      <a:gd name="T16" fmla="*/ 10 w 17"/>
                      <a:gd name="T17" fmla="*/ 3 h 17"/>
                      <a:gd name="T18" fmla="*/ 11 w 17"/>
                      <a:gd name="T19" fmla="*/ 4 h 17"/>
                      <a:gd name="T20" fmla="*/ 12 w 17"/>
                      <a:gd name="T21" fmla="*/ 8 h 17"/>
                      <a:gd name="T22" fmla="*/ 14 w 17"/>
                      <a:gd name="T23" fmla="*/ 11 h 17"/>
                      <a:gd name="T24" fmla="*/ 12 w 17"/>
                      <a:gd name="T25" fmla="*/ 12 h 17"/>
                      <a:gd name="T26" fmla="*/ 12 w 17"/>
                      <a:gd name="T27" fmla="*/ 13 h 17"/>
                      <a:gd name="T28" fmla="*/ 11 w 17"/>
                      <a:gd name="T29" fmla="*/ 15 h 17"/>
                      <a:gd name="T30" fmla="*/ 10 w 17"/>
                      <a:gd name="T31" fmla="*/ 15 h 17"/>
                      <a:gd name="T32" fmla="*/ 5 w 17"/>
                      <a:gd name="T33" fmla="*/ 15 h 17"/>
                      <a:gd name="T34" fmla="*/ 4 w 17"/>
                      <a:gd name="T35" fmla="*/ 12 h 17"/>
                      <a:gd name="T36" fmla="*/ 1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 y="11"/>
                        </a:moveTo>
                        <a:lnTo>
                          <a:pt x="0" y="7"/>
                        </a:lnTo>
                        <a:lnTo>
                          <a:pt x="0" y="4"/>
                        </a:lnTo>
                        <a:lnTo>
                          <a:pt x="0" y="2"/>
                        </a:lnTo>
                        <a:lnTo>
                          <a:pt x="0" y="1"/>
                        </a:lnTo>
                        <a:lnTo>
                          <a:pt x="1" y="0"/>
                        </a:lnTo>
                        <a:lnTo>
                          <a:pt x="4" y="0"/>
                        </a:lnTo>
                        <a:lnTo>
                          <a:pt x="6" y="1"/>
                        </a:lnTo>
                        <a:lnTo>
                          <a:pt x="11" y="3"/>
                        </a:lnTo>
                        <a:lnTo>
                          <a:pt x="12" y="4"/>
                        </a:lnTo>
                        <a:lnTo>
                          <a:pt x="14" y="8"/>
                        </a:lnTo>
                        <a:lnTo>
                          <a:pt x="16" y="12"/>
                        </a:lnTo>
                        <a:lnTo>
                          <a:pt x="14" y="13"/>
                        </a:lnTo>
                        <a:lnTo>
                          <a:pt x="14" y="14"/>
                        </a:lnTo>
                        <a:lnTo>
                          <a:pt x="12" y="16"/>
                        </a:lnTo>
                        <a:lnTo>
                          <a:pt x="11" y="16"/>
                        </a:lnTo>
                        <a:lnTo>
                          <a:pt x="6" y="16"/>
                        </a:lnTo>
                        <a:lnTo>
                          <a:pt x="4"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2" name="Freeform 276">
                    <a:extLst>
                      <a:ext uri="{FF2B5EF4-FFF2-40B4-BE49-F238E27FC236}">
                        <a16:creationId xmlns:a16="http://schemas.microsoft.com/office/drawing/2014/main" id="{E894C913-2ACA-9287-F836-EE3A14515B37}"/>
                      </a:ext>
                    </a:extLst>
                  </p:cNvPr>
                  <p:cNvSpPr>
                    <a:spLocks/>
                  </p:cNvSpPr>
                  <p:nvPr/>
                </p:nvSpPr>
                <p:spPr bwMode="auto">
                  <a:xfrm>
                    <a:off x="2604" y="2926"/>
                    <a:ext cx="16" cy="16"/>
                  </a:xfrm>
                  <a:custGeom>
                    <a:avLst/>
                    <a:gdLst>
                      <a:gd name="T0" fmla="*/ 9 w 17"/>
                      <a:gd name="T1" fmla="*/ 15 h 17"/>
                      <a:gd name="T2" fmla="*/ 12 w 17"/>
                      <a:gd name="T3" fmla="*/ 12 h 17"/>
                      <a:gd name="T4" fmla="*/ 12 w 17"/>
                      <a:gd name="T5" fmla="*/ 11 h 17"/>
                      <a:gd name="T6" fmla="*/ 13 w 17"/>
                      <a:gd name="T7" fmla="*/ 11 h 17"/>
                      <a:gd name="T8" fmla="*/ 15 w 17"/>
                      <a:gd name="T9" fmla="*/ 8 h 17"/>
                      <a:gd name="T10" fmla="*/ 13 w 17"/>
                      <a:gd name="T11" fmla="*/ 7 h 17"/>
                      <a:gd name="T12" fmla="*/ 12 w 17"/>
                      <a:gd name="T13" fmla="*/ 5 h 17"/>
                      <a:gd name="T14" fmla="*/ 10 w 17"/>
                      <a:gd name="T15" fmla="*/ 2 h 17"/>
                      <a:gd name="T16" fmla="*/ 9 w 17"/>
                      <a:gd name="T17" fmla="*/ 1 h 17"/>
                      <a:gd name="T18" fmla="*/ 6 w 17"/>
                      <a:gd name="T19" fmla="*/ 0 h 17"/>
                      <a:gd name="T20" fmla="*/ 5 w 17"/>
                      <a:gd name="T21" fmla="*/ 0 h 17"/>
                      <a:gd name="T22" fmla="*/ 5 w 17"/>
                      <a:gd name="T23" fmla="*/ 1 h 17"/>
                      <a:gd name="T24" fmla="*/ 2 w 17"/>
                      <a:gd name="T25" fmla="*/ 2 h 17"/>
                      <a:gd name="T26" fmla="*/ 1 w 17"/>
                      <a:gd name="T27" fmla="*/ 3 h 17"/>
                      <a:gd name="T28" fmla="*/ 1 w 17"/>
                      <a:gd name="T29" fmla="*/ 4 h 17"/>
                      <a:gd name="T30" fmla="*/ 0 w 17"/>
                      <a:gd name="T31" fmla="*/ 5 h 17"/>
                      <a:gd name="T32" fmla="*/ 1 w 17"/>
                      <a:gd name="T33" fmla="*/ 8 h 17"/>
                      <a:gd name="T34" fmla="*/ 2 w 17"/>
                      <a:gd name="T35" fmla="*/ 10 h 17"/>
                      <a:gd name="T36" fmla="*/ 3 w 17"/>
                      <a:gd name="T37" fmla="*/ 12 h 17"/>
                      <a:gd name="T38" fmla="*/ 5 w 17"/>
                      <a:gd name="T39" fmla="*/ 15 h 17"/>
                      <a:gd name="T40" fmla="*/ 8 w 17"/>
                      <a:gd name="T41" fmla="*/ 15 h 17"/>
                      <a:gd name="T42" fmla="*/ 8 w 17"/>
                      <a:gd name="T43" fmla="*/ 15 h 17"/>
                      <a:gd name="T44" fmla="*/ 9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6"/>
                        </a:moveTo>
                        <a:lnTo>
                          <a:pt x="13" y="13"/>
                        </a:lnTo>
                        <a:lnTo>
                          <a:pt x="13" y="12"/>
                        </a:lnTo>
                        <a:lnTo>
                          <a:pt x="14" y="12"/>
                        </a:lnTo>
                        <a:lnTo>
                          <a:pt x="16" y="9"/>
                        </a:lnTo>
                        <a:lnTo>
                          <a:pt x="14" y="7"/>
                        </a:lnTo>
                        <a:lnTo>
                          <a:pt x="13" y="5"/>
                        </a:lnTo>
                        <a:lnTo>
                          <a:pt x="11" y="2"/>
                        </a:lnTo>
                        <a:lnTo>
                          <a:pt x="10" y="1"/>
                        </a:lnTo>
                        <a:lnTo>
                          <a:pt x="6" y="0"/>
                        </a:lnTo>
                        <a:lnTo>
                          <a:pt x="5" y="0"/>
                        </a:lnTo>
                        <a:lnTo>
                          <a:pt x="5" y="1"/>
                        </a:lnTo>
                        <a:lnTo>
                          <a:pt x="2" y="2"/>
                        </a:lnTo>
                        <a:lnTo>
                          <a:pt x="1" y="3"/>
                        </a:lnTo>
                        <a:lnTo>
                          <a:pt x="1" y="4"/>
                        </a:lnTo>
                        <a:lnTo>
                          <a:pt x="0" y="5"/>
                        </a:lnTo>
                        <a:lnTo>
                          <a:pt x="1" y="8"/>
                        </a:lnTo>
                        <a:lnTo>
                          <a:pt x="2" y="11"/>
                        </a:lnTo>
                        <a:lnTo>
                          <a:pt x="3" y="13"/>
                        </a:lnTo>
                        <a:lnTo>
                          <a:pt x="5" y="16"/>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3" name="Freeform 277">
                    <a:extLst>
                      <a:ext uri="{FF2B5EF4-FFF2-40B4-BE49-F238E27FC236}">
                        <a16:creationId xmlns:a16="http://schemas.microsoft.com/office/drawing/2014/main" id="{08DA4438-0D63-4096-5E68-1A807C3F715E}"/>
                      </a:ext>
                    </a:extLst>
                  </p:cNvPr>
                  <p:cNvSpPr>
                    <a:spLocks/>
                  </p:cNvSpPr>
                  <p:nvPr/>
                </p:nvSpPr>
                <p:spPr bwMode="auto">
                  <a:xfrm>
                    <a:off x="2604" y="2927"/>
                    <a:ext cx="16" cy="16"/>
                  </a:xfrm>
                  <a:custGeom>
                    <a:avLst/>
                    <a:gdLst>
                      <a:gd name="T0" fmla="*/ 3 w 17"/>
                      <a:gd name="T1" fmla="*/ 10 h 17"/>
                      <a:gd name="T2" fmla="*/ 1 w 17"/>
                      <a:gd name="T3" fmla="*/ 7 h 17"/>
                      <a:gd name="T4" fmla="*/ 0 w 17"/>
                      <a:gd name="T5" fmla="*/ 3 h 17"/>
                      <a:gd name="T6" fmla="*/ 1 w 17"/>
                      <a:gd name="T7" fmla="*/ 2 h 17"/>
                      <a:gd name="T8" fmla="*/ 1 w 17"/>
                      <a:gd name="T9" fmla="*/ 1 h 17"/>
                      <a:gd name="T10" fmla="*/ 3 w 17"/>
                      <a:gd name="T11" fmla="*/ 0 h 17"/>
                      <a:gd name="T12" fmla="*/ 4 w 17"/>
                      <a:gd name="T13" fmla="*/ 0 h 17"/>
                      <a:gd name="T14" fmla="*/ 8 w 17"/>
                      <a:gd name="T15" fmla="*/ 0 h 17"/>
                      <a:gd name="T16" fmla="*/ 10 w 17"/>
                      <a:gd name="T17" fmla="*/ 2 h 17"/>
                      <a:gd name="T18" fmla="*/ 13 w 17"/>
                      <a:gd name="T19" fmla="*/ 4 h 17"/>
                      <a:gd name="T20" fmla="*/ 15 w 17"/>
                      <a:gd name="T21" fmla="*/ 8 h 17"/>
                      <a:gd name="T22" fmla="*/ 15 w 17"/>
                      <a:gd name="T23" fmla="*/ 11 h 17"/>
                      <a:gd name="T24" fmla="*/ 15 w 17"/>
                      <a:gd name="T25" fmla="*/ 12 h 17"/>
                      <a:gd name="T26" fmla="*/ 13 w 17"/>
                      <a:gd name="T27" fmla="*/ 13 h 17"/>
                      <a:gd name="T28" fmla="*/ 13 w 17"/>
                      <a:gd name="T29" fmla="*/ 15 h 17"/>
                      <a:gd name="T30" fmla="*/ 10 w 17"/>
                      <a:gd name="T31" fmla="*/ 15 h 17"/>
                      <a:gd name="T32" fmla="*/ 8 w 17"/>
                      <a:gd name="T33" fmla="*/ 15 h 17"/>
                      <a:gd name="T34" fmla="*/ 4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1" y="7"/>
                        </a:lnTo>
                        <a:lnTo>
                          <a:pt x="0" y="3"/>
                        </a:lnTo>
                        <a:lnTo>
                          <a:pt x="1" y="2"/>
                        </a:lnTo>
                        <a:lnTo>
                          <a:pt x="1" y="1"/>
                        </a:lnTo>
                        <a:lnTo>
                          <a:pt x="3" y="0"/>
                        </a:lnTo>
                        <a:lnTo>
                          <a:pt x="4" y="0"/>
                        </a:lnTo>
                        <a:lnTo>
                          <a:pt x="8" y="0"/>
                        </a:lnTo>
                        <a:lnTo>
                          <a:pt x="11" y="2"/>
                        </a:lnTo>
                        <a:lnTo>
                          <a:pt x="14" y="4"/>
                        </a:lnTo>
                        <a:lnTo>
                          <a:pt x="16" y="8"/>
                        </a:lnTo>
                        <a:lnTo>
                          <a:pt x="16" y="12"/>
                        </a:lnTo>
                        <a:lnTo>
                          <a:pt x="16" y="13"/>
                        </a:lnTo>
                        <a:lnTo>
                          <a:pt x="14" y="14"/>
                        </a:lnTo>
                        <a:lnTo>
                          <a:pt x="14" y="16"/>
                        </a:lnTo>
                        <a:lnTo>
                          <a:pt x="11" y="16"/>
                        </a:lnTo>
                        <a:lnTo>
                          <a:pt x="8" y="16"/>
                        </a:lnTo>
                        <a:lnTo>
                          <a:pt x="4"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4" name="Freeform 278">
                    <a:extLst>
                      <a:ext uri="{FF2B5EF4-FFF2-40B4-BE49-F238E27FC236}">
                        <a16:creationId xmlns:a16="http://schemas.microsoft.com/office/drawing/2014/main" id="{729959BB-9F47-43DD-7C92-CBF63AE5BF7F}"/>
                      </a:ext>
                    </a:extLst>
                  </p:cNvPr>
                  <p:cNvSpPr>
                    <a:spLocks/>
                  </p:cNvSpPr>
                  <p:nvPr/>
                </p:nvSpPr>
                <p:spPr bwMode="auto">
                  <a:xfrm>
                    <a:off x="2587" y="2873"/>
                    <a:ext cx="112" cy="67"/>
                  </a:xfrm>
                  <a:custGeom>
                    <a:avLst/>
                    <a:gdLst>
                      <a:gd name="T0" fmla="*/ 0 w 123"/>
                      <a:gd name="T1" fmla="*/ 12 h 70"/>
                      <a:gd name="T2" fmla="*/ 22 w 123"/>
                      <a:gd name="T3" fmla="*/ 0 h 70"/>
                      <a:gd name="T4" fmla="*/ 111 w 123"/>
                      <a:gd name="T5" fmla="*/ 52 h 70"/>
                      <a:gd name="T6" fmla="*/ 87 w 123"/>
                      <a:gd name="T7" fmla="*/ 66 h 70"/>
                      <a:gd name="T8" fmla="*/ 0 w 123"/>
                      <a:gd name="T9" fmla="*/ 12 h 70"/>
                      <a:gd name="T10" fmla="*/ 0 60000 65536"/>
                      <a:gd name="T11" fmla="*/ 0 60000 65536"/>
                      <a:gd name="T12" fmla="*/ 0 60000 65536"/>
                      <a:gd name="T13" fmla="*/ 0 60000 65536"/>
                      <a:gd name="T14" fmla="*/ 0 60000 65536"/>
                      <a:gd name="T15" fmla="*/ 0 w 123"/>
                      <a:gd name="T16" fmla="*/ 0 h 70"/>
                      <a:gd name="T17" fmla="*/ 123 w 123"/>
                      <a:gd name="T18" fmla="*/ 70 h 70"/>
                    </a:gdLst>
                    <a:ahLst/>
                    <a:cxnLst>
                      <a:cxn ang="T10">
                        <a:pos x="T0" y="T1"/>
                      </a:cxn>
                      <a:cxn ang="T11">
                        <a:pos x="T2" y="T3"/>
                      </a:cxn>
                      <a:cxn ang="T12">
                        <a:pos x="T4" y="T5"/>
                      </a:cxn>
                      <a:cxn ang="T13">
                        <a:pos x="T6" y="T7"/>
                      </a:cxn>
                      <a:cxn ang="T14">
                        <a:pos x="T8" y="T9"/>
                      </a:cxn>
                    </a:cxnLst>
                    <a:rect l="T15" t="T16" r="T17" b="T18"/>
                    <a:pathLst>
                      <a:path w="123" h="70">
                        <a:moveTo>
                          <a:pt x="0" y="13"/>
                        </a:moveTo>
                        <a:lnTo>
                          <a:pt x="24" y="0"/>
                        </a:lnTo>
                        <a:lnTo>
                          <a:pt x="122" y="54"/>
                        </a:lnTo>
                        <a:lnTo>
                          <a:pt x="96" y="69"/>
                        </a:lnTo>
                        <a:lnTo>
                          <a:pt x="0" y="13"/>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5" name="Freeform 279">
                    <a:extLst>
                      <a:ext uri="{FF2B5EF4-FFF2-40B4-BE49-F238E27FC236}">
                        <a16:creationId xmlns:a16="http://schemas.microsoft.com/office/drawing/2014/main" id="{C72BBA17-06B8-1C4D-FD7C-4FCAD53E96A3}"/>
                      </a:ext>
                    </a:extLst>
                  </p:cNvPr>
                  <p:cNvSpPr>
                    <a:spLocks/>
                  </p:cNvSpPr>
                  <p:nvPr/>
                </p:nvSpPr>
                <p:spPr bwMode="auto">
                  <a:xfrm>
                    <a:off x="2587" y="2885"/>
                    <a:ext cx="89" cy="82"/>
                  </a:xfrm>
                  <a:custGeom>
                    <a:avLst/>
                    <a:gdLst>
                      <a:gd name="T0" fmla="*/ 0 w 97"/>
                      <a:gd name="T1" fmla="*/ 0 h 87"/>
                      <a:gd name="T2" fmla="*/ 88 w 97"/>
                      <a:gd name="T3" fmla="*/ 54 h 87"/>
                      <a:gd name="T4" fmla="*/ 88 w 97"/>
                      <a:gd name="T5" fmla="*/ 81 h 87"/>
                      <a:gd name="T6" fmla="*/ 0 w 97"/>
                      <a:gd name="T7" fmla="*/ 26 h 87"/>
                      <a:gd name="T8" fmla="*/ 0 w 97"/>
                      <a:gd name="T9" fmla="*/ 0 h 87"/>
                      <a:gd name="T10" fmla="*/ 0 60000 65536"/>
                      <a:gd name="T11" fmla="*/ 0 60000 65536"/>
                      <a:gd name="T12" fmla="*/ 0 60000 65536"/>
                      <a:gd name="T13" fmla="*/ 0 60000 65536"/>
                      <a:gd name="T14" fmla="*/ 0 60000 65536"/>
                      <a:gd name="T15" fmla="*/ 0 w 97"/>
                      <a:gd name="T16" fmla="*/ 0 h 87"/>
                      <a:gd name="T17" fmla="*/ 97 w 97"/>
                      <a:gd name="T18" fmla="*/ 87 h 87"/>
                    </a:gdLst>
                    <a:ahLst/>
                    <a:cxnLst>
                      <a:cxn ang="T10">
                        <a:pos x="T0" y="T1"/>
                      </a:cxn>
                      <a:cxn ang="T11">
                        <a:pos x="T2" y="T3"/>
                      </a:cxn>
                      <a:cxn ang="T12">
                        <a:pos x="T4" y="T5"/>
                      </a:cxn>
                      <a:cxn ang="T13">
                        <a:pos x="T6" y="T7"/>
                      </a:cxn>
                      <a:cxn ang="T14">
                        <a:pos x="T8" y="T9"/>
                      </a:cxn>
                    </a:cxnLst>
                    <a:rect l="T15" t="T16" r="T17" b="T18"/>
                    <a:pathLst>
                      <a:path w="97" h="87">
                        <a:moveTo>
                          <a:pt x="0" y="0"/>
                        </a:moveTo>
                        <a:lnTo>
                          <a:pt x="96" y="57"/>
                        </a:lnTo>
                        <a:lnTo>
                          <a:pt x="96" y="86"/>
                        </a:lnTo>
                        <a:lnTo>
                          <a:pt x="0" y="28"/>
                        </a:lnTo>
                        <a:lnTo>
                          <a:pt x="0" y="0"/>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6" name="Freeform 280">
                    <a:extLst>
                      <a:ext uri="{FF2B5EF4-FFF2-40B4-BE49-F238E27FC236}">
                        <a16:creationId xmlns:a16="http://schemas.microsoft.com/office/drawing/2014/main" id="{2545034C-252F-372F-A5EA-850A8DCB99D4}"/>
                      </a:ext>
                    </a:extLst>
                  </p:cNvPr>
                  <p:cNvSpPr>
                    <a:spLocks/>
                  </p:cNvSpPr>
                  <p:nvPr/>
                </p:nvSpPr>
                <p:spPr bwMode="auto">
                  <a:xfrm>
                    <a:off x="2720" y="2970"/>
                    <a:ext cx="16" cy="16"/>
                  </a:xfrm>
                  <a:custGeom>
                    <a:avLst/>
                    <a:gdLst>
                      <a:gd name="T0" fmla="*/ 4 w 17"/>
                      <a:gd name="T1" fmla="*/ 0 h 17"/>
                      <a:gd name="T2" fmla="*/ 15 w 17"/>
                      <a:gd name="T3" fmla="*/ 8 h 17"/>
                      <a:gd name="T4" fmla="*/ 11 w 17"/>
                      <a:gd name="T5" fmla="*/ 15 h 17"/>
                      <a:gd name="T6" fmla="*/ 0 w 17"/>
                      <a:gd name="T7" fmla="*/ 5 h 17"/>
                      <a:gd name="T8" fmla="*/ 4 w 17"/>
                      <a:gd name="T9" fmla="*/ 0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4" y="0"/>
                        </a:moveTo>
                        <a:lnTo>
                          <a:pt x="16" y="9"/>
                        </a:lnTo>
                        <a:lnTo>
                          <a:pt x="12" y="16"/>
                        </a:lnTo>
                        <a:lnTo>
                          <a:pt x="0" y="5"/>
                        </a:lnTo>
                        <a:lnTo>
                          <a:pt x="4"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7" name="Freeform 281">
                    <a:extLst>
                      <a:ext uri="{FF2B5EF4-FFF2-40B4-BE49-F238E27FC236}">
                        <a16:creationId xmlns:a16="http://schemas.microsoft.com/office/drawing/2014/main" id="{49453679-8CD6-F53A-BBD7-08AD2EAC99EC}"/>
                      </a:ext>
                    </a:extLst>
                  </p:cNvPr>
                  <p:cNvSpPr>
                    <a:spLocks/>
                  </p:cNvSpPr>
                  <p:nvPr/>
                </p:nvSpPr>
                <p:spPr bwMode="auto">
                  <a:xfrm>
                    <a:off x="2682" y="2940"/>
                    <a:ext cx="33" cy="20"/>
                  </a:xfrm>
                  <a:custGeom>
                    <a:avLst/>
                    <a:gdLst>
                      <a:gd name="T0" fmla="*/ 21 w 36"/>
                      <a:gd name="T1" fmla="*/ 0 h 21"/>
                      <a:gd name="T2" fmla="*/ 32 w 36"/>
                      <a:gd name="T3" fmla="*/ 7 h 21"/>
                      <a:gd name="T4" fmla="*/ 11 w 36"/>
                      <a:gd name="T5" fmla="*/ 19 h 21"/>
                      <a:gd name="T6" fmla="*/ 0 w 36"/>
                      <a:gd name="T7" fmla="*/ 11 h 21"/>
                      <a:gd name="T8" fmla="*/ 21 w 36"/>
                      <a:gd name="T9" fmla="*/ 0 h 21"/>
                      <a:gd name="T10" fmla="*/ 0 60000 65536"/>
                      <a:gd name="T11" fmla="*/ 0 60000 65536"/>
                      <a:gd name="T12" fmla="*/ 0 60000 65536"/>
                      <a:gd name="T13" fmla="*/ 0 60000 65536"/>
                      <a:gd name="T14" fmla="*/ 0 60000 65536"/>
                      <a:gd name="T15" fmla="*/ 0 w 36"/>
                      <a:gd name="T16" fmla="*/ 0 h 21"/>
                      <a:gd name="T17" fmla="*/ 36 w 36"/>
                      <a:gd name="T18" fmla="*/ 21 h 21"/>
                    </a:gdLst>
                    <a:ahLst/>
                    <a:cxnLst>
                      <a:cxn ang="T10">
                        <a:pos x="T0" y="T1"/>
                      </a:cxn>
                      <a:cxn ang="T11">
                        <a:pos x="T2" y="T3"/>
                      </a:cxn>
                      <a:cxn ang="T12">
                        <a:pos x="T4" y="T5"/>
                      </a:cxn>
                      <a:cxn ang="T13">
                        <a:pos x="T6" y="T7"/>
                      </a:cxn>
                      <a:cxn ang="T14">
                        <a:pos x="T8" y="T9"/>
                      </a:cxn>
                    </a:cxnLst>
                    <a:rect l="T15" t="T16" r="T17" b="T18"/>
                    <a:pathLst>
                      <a:path w="36" h="21">
                        <a:moveTo>
                          <a:pt x="23" y="0"/>
                        </a:moveTo>
                        <a:lnTo>
                          <a:pt x="35" y="7"/>
                        </a:lnTo>
                        <a:lnTo>
                          <a:pt x="12" y="20"/>
                        </a:lnTo>
                        <a:lnTo>
                          <a:pt x="0" y="12"/>
                        </a:lnTo>
                        <a:lnTo>
                          <a:pt x="23"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8" name="Freeform 282">
                    <a:extLst>
                      <a:ext uri="{FF2B5EF4-FFF2-40B4-BE49-F238E27FC236}">
                        <a16:creationId xmlns:a16="http://schemas.microsoft.com/office/drawing/2014/main" id="{77C3649F-0332-FC4A-D818-220AC5BCDD96}"/>
                      </a:ext>
                    </a:extLst>
                  </p:cNvPr>
                  <p:cNvSpPr>
                    <a:spLocks/>
                  </p:cNvSpPr>
                  <p:nvPr/>
                </p:nvSpPr>
                <p:spPr bwMode="auto">
                  <a:xfrm>
                    <a:off x="2682" y="2952"/>
                    <a:ext cx="16" cy="32"/>
                  </a:xfrm>
                  <a:custGeom>
                    <a:avLst/>
                    <a:gdLst>
                      <a:gd name="T0" fmla="*/ 0 w 17"/>
                      <a:gd name="T1" fmla="*/ 25 h 33"/>
                      <a:gd name="T2" fmla="*/ 15 w 17"/>
                      <a:gd name="T3" fmla="*/ 31 h 33"/>
                      <a:gd name="T4" fmla="*/ 15 w 17"/>
                      <a:gd name="T5" fmla="*/ 7 h 33"/>
                      <a:gd name="T6" fmla="*/ 0 w 17"/>
                      <a:gd name="T7" fmla="*/ 0 h 33"/>
                      <a:gd name="T8" fmla="*/ 0 w 17"/>
                      <a:gd name="T9" fmla="*/ 25 h 33"/>
                      <a:gd name="T10" fmla="*/ 0 60000 65536"/>
                      <a:gd name="T11" fmla="*/ 0 60000 65536"/>
                      <a:gd name="T12" fmla="*/ 0 60000 65536"/>
                      <a:gd name="T13" fmla="*/ 0 60000 65536"/>
                      <a:gd name="T14" fmla="*/ 0 60000 65536"/>
                      <a:gd name="T15" fmla="*/ 0 w 17"/>
                      <a:gd name="T16" fmla="*/ 0 h 33"/>
                      <a:gd name="T17" fmla="*/ 17 w 17"/>
                      <a:gd name="T18" fmla="*/ 33 h 33"/>
                    </a:gdLst>
                    <a:ahLst/>
                    <a:cxnLst>
                      <a:cxn ang="T10">
                        <a:pos x="T0" y="T1"/>
                      </a:cxn>
                      <a:cxn ang="T11">
                        <a:pos x="T2" y="T3"/>
                      </a:cxn>
                      <a:cxn ang="T12">
                        <a:pos x="T4" y="T5"/>
                      </a:cxn>
                      <a:cxn ang="T13">
                        <a:pos x="T6" y="T7"/>
                      </a:cxn>
                      <a:cxn ang="T14">
                        <a:pos x="T8" y="T9"/>
                      </a:cxn>
                    </a:cxnLst>
                    <a:rect l="T15" t="T16" r="T17" b="T18"/>
                    <a:pathLst>
                      <a:path w="17" h="33">
                        <a:moveTo>
                          <a:pt x="0" y="26"/>
                        </a:moveTo>
                        <a:lnTo>
                          <a:pt x="16" y="32"/>
                        </a:lnTo>
                        <a:lnTo>
                          <a:pt x="16" y="7"/>
                        </a:lnTo>
                        <a:lnTo>
                          <a:pt x="0" y="0"/>
                        </a:lnTo>
                        <a:lnTo>
                          <a:pt x="0" y="26"/>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9" name="Freeform 283">
                    <a:extLst>
                      <a:ext uri="{FF2B5EF4-FFF2-40B4-BE49-F238E27FC236}">
                        <a16:creationId xmlns:a16="http://schemas.microsoft.com/office/drawing/2014/main" id="{33A06338-3526-7BE7-DC5D-4BF9E53FF5BA}"/>
                      </a:ext>
                    </a:extLst>
                  </p:cNvPr>
                  <p:cNvSpPr>
                    <a:spLocks/>
                  </p:cNvSpPr>
                  <p:nvPr/>
                </p:nvSpPr>
                <p:spPr bwMode="auto">
                  <a:xfrm>
                    <a:off x="2693" y="2946"/>
                    <a:ext cx="22" cy="38"/>
                  </a:xfrm>
                  <a:custGeom>
                    <a:avLst/>
                    <a:gdLst>
                      <a:gd name="T0" fmla="*/ 21 w 24"/>
                      <a:gd name="T1" fmla="*/ 25 h 39"/>
                      <a:gd name="T2" fmla="*/ 0 w 24"/>
                      <a:gd name="T3" fmla="*/ 37 h 39"/>
                      <a:gd name="T4" fmla="*/ 0 w 24"/>
                      <a:gd name="T5" fmla="*/ 13 h 39"/>
                      <a:gd name="T6" fmla="*/ 21 w 24"/>
                      <a:gd name="T7" fmla="*/ 0 h 39"/>
                      <a:gd name="T8" fmla="*/ 21 w 24"/>
                      <a:gd name="T9" fmla="*/ 25 h 39"/>
                      <a:gd name="T10" fmla="*/ 0 60000 65536"/>
                      <a:gd name="T11" fmla="*/ 0 60000 65536"/>
                      <a:gd name="T12" fmla="*/ 0 60000 65536"/>
                      <a:gd name="T13" fmla="*/ 0 60000 65536"/>
                      <a:gd name="T14" fmla="*/ 0 60000 65536"/>
                      <a:gd name="T15" fmla="*/ 0 w 24"/>
                      <a:gd name="T16" fmla="*/ 0 h 39"/>
                      <a:gd name="T17" fmla="*/ 24 w 24"/>
                      <a:gd name="T18" fmla="*/ 39 h 39"/>
                    </a:gdLst>
                    <a:ahLst/>
                    <a:cxnLst>
                      <a:cxn ang="T10">
                        <a:pos x="T0" y="T1"/>
                      </a:cxn>
                      <a:cxn ang="T11">
                        <a:pos x="T2" y="T3"/>
                      </a:cxn>
                      <a:cxn ang="T12">
                        <a:pos x="T4" y="T5"/>
                      </a:cxn>
                      <a:cxn ang="T13">
                        <a:pos x="T6" y="T7"/>
                      </a:cxn>
                      <a:cxn ang="T14">
                        <a:pos x="T8" y="T9"/>
                      </a:cxn>
                    </a:cxnLst>
                    <a:rect l="T15" t="T16" r="T17" b="T18"/>
                    <a:pathLst>
                      <a:path w="24" h="39">
                        <a:moveTo>
                          <a:pt x="23" y="26"/>
                        </a:moveTo>
                        <a:lnTo>
                          <a:pt x="0" y="38"/>
                        </a:lnTo>
                        <a:lnTo>
                          <a:pt x="0" y="13"/>
                        </a:lnTo>
                        <a:lnTo>
                          <a:pt x="23" y="0"/>
                        </a:lnTo>
                        <a:lnTo>
                          <a:pt x="23" y="26"/>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0" name="Freeform 284">
                    <a:extLst>
                      <a:ext uri="{FF2B5EF4-FFF2-40B4-BE49-F238E27FC236}">
                        <a16:creationId xmlns:a16="http://schemas.microsoft.com/office/drawing/2014/main" id="{1916FD40-EB04-17AF-6B74-F7A023DE3184}"/>
                      </a:ext>
                    </a:extLst>
                  </p:cNvPr>
                  <p:cNvSpPr>
                    <a:spLocks/>
                  </p:cNvSpPr>
                  <p:nvPr/>
                </p:nvSpPr>
                <p:spPr bwMode="auto">
                  <a:xfrm>
                    <a:off x="2695" y="2953"/>
                    <a:ext cx="25" cy="16"/>
                  </a:xfrm>
                  <a:custGeom>
                    <a:avLst/>
                    <a:gdLst>
                      <a:gd name="T0" fmla="*/ 17 w 27"/>
                      <a:gd name="T1" fmla="*/ 0 h 17"/>
                      <a:gd name="T2" fmla="*/ 24 w 27"/>
                      <a:gd name="T3" fmla="*/ 5 h 17"/>
                      <a:gd name="T4" fmla="*/ 19 w 27"/>
                      <a:gd name="T5" fmla="*/ 12 h 17"/>
                      <a:gd name="T6" fmla="*/ 8 w 27"/>
                      <a:gd name="T7" fmla="*/ 15 h 17"/>
                      <a:gd name="T8" fmla="*/ 0 w 27"/>
                      <a:gd name="T9" fmla="*/ 9 h 17"/>
                      <a:gd name="T10" fmla="*/ 17 w 27"/>
                      <a:gd name="T11" fmla="*/ 0 h 17"/>
                      <a:gd name="T12" fmla="*/ 0 60000 65536"/>
                      <a:gd name="T13" fmla="*/ 0 60000 65536"/>
                      <a:gd name="T14" fmla="*/ 0 60000 65536"/>
                      <a:gd name="T15" fmla="*/ 0 60000 65536"/>
                      <a:gd name="T16" fmla="*/ 0 60000 65536"/>
                      <a:gd name="T17" fmla="*/ 0 60000 65536"/>
                      <a:gd name="T18" fmla="*/ 0 w 27"/>
                      <a:gd name="T19" fmla="*/ 0 h 17"/>
                      <a:gd name="T20" fmla="*/ 27 w 2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7" h="17">
                        <a:moveTo>
                          <a:pt x="18" y="0"/>
                        </a:moveTo>
                        <a:lnTo>
                          <a:pt x="26" y="5"/>
                        </a:lnTo>
                        <a:lnTo>
                          <a:pt x="21" y="13"/>
                        </a:lnTo>
                        <a:lnTo>
                          <a:pt x="9" y="16"/>
                        </a:lnTo>
                        <a:lnTo>
                          <a:pt x="0" y="10"/>
                        </a:lnTo>
                        <a:lnTo>
                          <a:pt x="18"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1" name="Freeform 285">
                    <a:extLst>
                      <a:ext uri="{FF2B5EF4-FFF2-40B4-BE49-F238E27FC236}">
                        <a16:creationId xmlns:a16="http://schemas.microsoft.com/office/drawing/2014/main" id="{35568702-BF4B-3F6E-991F-9E400CEE8FFF}"/>
                      </a:ext>
                    </a:extLst>
                  </p:cNvPr>
                  <p:cNvSpPr>
                    <a:spLocks/>
                  </p:cNvSpPr>
                  <p:nvPr/>
                </p:nvSpPr>
                <p:spPr bwMode="auto">
                  <a:xfrm>
                    <a:off x="2695" y="2963"/>
                    <a:ext cx="15" cy="28"/>
                  </a:xfrm>
                  <a:custGeom>
                    <a:avLst/>
                    <a:gdLst>
                      <a:gd name="T0" fmla="*/ 0 w 17"/>
                      <a:gd name="T1" fmla="*/ 19 h 30"/>
                      <a:gd name="T2" fmla="*/ 13 w 17"/>
                      <a:gd name="T3" fmla="*/ 27 h 30"/>
                      <a:gd name="T4" fmla="*/ 14 w 17"/>
                      <a:gd name="T5" fmla="*/ 12 h 30"/>
                      <a:gd name="T6" fmla="*/ 11 w 17"/>
                      <a:gd name="T7" fmla="*/ 4 h 30"/>
                      <a:gd name="T8" fmla="*/ 0 w 17"/>
                      <a:gd name="T9" fmla="*/ 0 h 30"/>
                      <a:gd name="T10" fmla="*/ 0 w 17"/>
                      <a:gd name="T11" fmla="*/ 19 h 30"/>
                      <a:gd name="T12" fmla="*/ 0 60000 65536"/>
                      <a:gd name="T13" fmla="*/ 0 60000 65536"/>
                      <a:gd name="T14" fmla="*/ 0 60000 65536"/>
                      <a:gd name="T15" fmla="*/ 0 60000 65536"/>
                      <a:gd name="T16" fmla="*/ 0 60000 65536"/>
                      <a:gd name="T17" fmla="*/ 0 60000 65536"/>
                      <a:gd name="T18" fmla="*/ 0 w 17"/>
                      <a:gd name="T19" fmla="*/ 0 h 30"/>
                      <a:gd name="T20" fmla="*/ 17 w 17"/>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17" h="30">
                        <a:moveTo>
                          <a:pt x="0" y="20"/>
                        </a:moveTo>
                        <a:lnTo>
                          <a:pt x="15" y="29"/>
                        </a:lnTo>
                        <a:lnTo>
                          <a:pt x="16" y="13"/>
                        </a:lnTo>
                        <a:lnTo>
                          <a:pt x="12" y="4"/>
                        </a:lnTo>
                        <a:lnTo>
                          <a:pt x="0" y="0"/>
                        </a:lnTo>
                        <a:lnTo>
                          <a:pt x="0" y="20"/>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2" name="Freeform 286">
                    <a:extLst>
                      <a:ext uri="{FF2B5EF4-FFF2-40B4-BE49-F238E27FC236}">
                        <a16:creationId xmlns:a16="http://schemas.microsoft.com/office/drawing/2014/main" id="{B93F3453-CCD4-3FF2-D3B1-90BBB33452FE}"/>
                      </a:ext>
                    </a:extLst>
                  </p:cNvPr>
                  <p:cNvSpPr>
                    <a:spLocks/>
                  </p:cNvSpPr>
                  <p:nvPr/>
                </p:nvSpPr>
                <p:spPr bwMode="auto">
                  <a:xfrm>
                    <a:off x="2707" y="2975"/>
                    <a:ext cx="15" cy="21"/>
                  </a:xfrm>
                  <a:custGeom>
                    <a:avLst/>
                    <a:gdLst>
                      <a:gd name="T0" fmla="*/ 0 w 17"/>
                      <a:gd name="T1" fmla="*/ 14 h 22"/>
                      <a:gd name="T2" fmla="*/ 2 w 17"/>
                      <a:gd name="T3" fmla="*/ 10 h 22"/>
                      <a:gd name="T4" fmla="*/ 8 w 17"/>
                      <a:gd name="T5" fmla="*/ 11 h 22"/>
                      <a:gd name="T6" fmla="*/ 11 w 17"/>
                      <a:gd name="T7" fmla="*/ 20 h 22"/>
                      <a:gd name="T8" fmla="*/ 14 w 17"/>
                      <a:gd name="T9" fmla="*/ 19 h 22"/>
                      <a:gd name="T10" fmla="*/ 11 w 17"/>
                      <a:gd name="T11" fmla="*/ 8 h 22"/>
                      <a:gd name="T12" fmla="*/ 0 w 17"/>
                      <a:gd name="T13" fmla="*/ 0 h 22"/>
                      <a:gd name="T14" fmla="*/ 0 w 17"/>
                      <a:gd name="T15" fmla="*/ 14 h 22"/>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22"/>
                      <a:gd name="T26" fmla="*/ 17 w 17"/>
                      <a:gd name="T27" fmla="*/ 22 h 2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22">
                        <a:moveTo>
                          <a:pt x="0" y="15"/>
                        </a:moveTo>
                        <a:lnTo>
                          <a:pt x="2" y="10"/>
                        </a:lnTo>
                        <a:lnTo>
                          <a:pt x="9" y="12"/>
                        </a:lnTo>
                        <a:lnTo>
                          <a:pt x="13" y="21"/>
                        </a:lnTo>
                        <a:lnTo>
                          <a:pt x="16" y="20"/>
                        </a:lnTo>
                        <a:lnTo>
                          <a:pt x="13" y="8"/>
                        </a:lnTo>
                        <a:lnTo>
                          <a:pt x="0" y="0"/>
                        </a:lnTo>
                        <a:lnTo>
                          <a:pt x="0" y="15"/>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3" name="Freeform 287">
                    <a:extLst>
                      <a:ext uri="{FF2B5EF4-FFF2-40B4-BE49-F238E27FC236}">
                        <a16:creationId xmlns:a16="http://schemas.microsoft.com/office/drawing/2014/main" id="{6CCBA424-ED37-50C1-53F8-E469EE8E4845}"/>
                      </a:ext>
                    </a:extLst>
                  </p:cNvPr>
                  <p:cNvSpPr>
                    <a:spLocks/>
                  </p:cNvSpPr>
                  <p:nvPr/>
                </p:nvSpPr>
                <p:spPr bwMode="auto">
                  <a:xfrm>
                    <a:off x="2720" y="2977"/>
                    <a:ext cx="16" cy="19"/>
                  </a:xfrm>
                  <a:custGeom>
                    <a:avLst/>
                    <a:gdLst>
                      <a:gd name="T0" fmla="*/ 15 w 17"/>
                      <a:gd name="T1" fmla="*/ 12 h 20"/>
                      <a:gd name="T2" fmla="*/ 2 w 17"/>
                      <a:gd name="T3" fmla="*/ 18 h 20"/>
                      <a:gd name="T4" fmla="*/ 0 w 17"/>
                      <a:gd name="T5" fmla="*/ 6 h 20"/>
                      <a:gd name="T6" fmla="*/ 8 w 17"/>
                      <a:gd name="T7" fmla="*/ 4 h 20"/>
                      <a:gd name="T8" fmla="*/ 13 w 17"/>
                      <a:gd name="T9" fmla="*/ 0 h 20"/>
                      <a:gd name="T10" fmla="*/ 15 w 17"/>
                      <a:gd name="T11" fmla="*/ 12 h 20"/>
                      <a:gd name="T12" fmla="*/ 0 60000 65536"/>
                      <a:gd name="T13" fmla="*/ 0 60000 65536"/>
                      <a:gd name="T14" fmla="*/ 0 60000 65536"/>
                      <a:gd name="T15" fmla="*/ 0 60000 65536"/>
                      <a:gd name="T16" fmla="*/ 0 60000 65536"/>
                      <a:gd name="T17" fmla="*/ 0 60000 65536"/>
                      <a:gd name="T18" fmla="*/ 0 w 17"/>
                      <a:gd name="T19" fmla="*/ 0 h 20"/>
                      <a:gd name="T20" fmla="*/ 17 w 17"/>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7" h="20">
                        <a:moveTo>
                          <a:pt x="16" y="13"/>
                        </a:moveTo>
                        <a:lnTo>
                          <a:pt x="2" y="19"/>
                        </a:lnTo>
                        <a:lnTo>
                          <a:pt x="0" y="6"/>
                        </a:lnTo>
                        <a:lnTo>
                          <a:pt x="9" y="4"/>
                        </a:lnTo>
                        <a:lnTo>
                          <a:pt x="14" y="0"/>
                        </a:lnTo>
                        <a:lnTo>
                          <a:pt x="16" y="13"/>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4" name="Freeform 288">
                    <a:extLst>
                      <a:ext uri="{FF2B5EF4-FFF2-40B4-BE49-F238E27FC236}">
                        <a16:creationId xmlns:a16="http://schemas.microsoft.com/office/drawing/2014/main" id="{20324E2D-588A-28D6-E056-F987DE9F960B}"/>
                      </a:ext>
                    </a:extLst>
                  </p:cNvPr>
                  <p:cNvSpPr>
                    <a:spLocks/>
                  </p:cNvSpPr>
                  <p:nvPr/>
                </p:nvSpPr>
                <p:spPr bwMode="auto">
                  <a:xfrm>
                    <a:off x="2696" y="2965"/>
                    <a:ext cx="15" cy="17"/>
                  </a:xfrm>
                  <a:custGeom>
                    <a:avLst/>
                    <a:gdLst>
                      <a:gd name="T0" fmla="*/ 0 w 17"/>
                      <a:gd name="T1" fmla="*/ 9 h 17"/>
                      <a:gd name="T2" fmla="*/ 14 w 17"/>
                      <a:gd name="T3" fmla="*/ 16 h 17"/>
                      <a:gd name="T4" fmla="*/ 10 w 17"/>
                      <a:gd name="T5" fmla="*/ 4 h 17"/>
                      <a:gd name="T6" fmla="*/ 0 w 17"/>
                      <a:gd name="T7" fmla="*/ 0 h 17"/>
                      <a:gd name="T8" fmla="*/ 0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9"/>
                        </a:moveTo>
                        <a:lnTo>
                          <a:pt x="16" y="16"/>
                        </a:lnTo>
                        <a:lnTo>
                          <a:pt x="11" y="4"/>
                        </a:lnTo>
                        <a:lnTo>
                          <a:pt x="0" y="0"/>
                        </a:lnTo>
                        <a:lnTo>
                          <a:pt x="0" y="9"/>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5" name="Freeform 289">
                    <a:extLst>
                      <a:ext uri="{FF2B5EF4-FFF2-40B4-BE49-F238E27FC236}">
                        <a16:creationId xmlns:a16="http://schemas.microsoft.com/office/drawing/2014/main" id="{42E36C2B-42A4-0FC8-ECF4-AC5639E8C9FE}"/>
                      </a:ext>
                    </a:extLst>
                  </p:cNvPr>
                  <p:cNvSpPr>
                    <a:spLocks/>
                  </p:cNvSpPr>
                  <p:nvPr/>
                </p:nvSpPr>
                <p:spPr bwMode="auto">
                  <a:xfrm>
                    <a:off x="2707" y="2973"/>
                    <a:ext cx="22" cy="16"/>
                  </a:xfrm>
                  <a:custGeom>
                    <a:avLst/>
                    <a:gdLst>
                      <a:gd name="T0" fmla="*/ 21 w 24"/>
                      <a:gd name="T1" fmla="*/ 11 h 17"/>
                      <a:gd name="T2" fmla="*/ 13 w 24"/>
                      <a:gd name="T3" fmla="*/ 15 h 17"/>
                      <a:gd name="T4" fmla="*/ 0 w 24"/>
                      <a:gd name="T5" fmla="*/ 3 h 17"/>
                      <a:gd name="T6" fmla="*/ 12 w 24"/>
                      <a:gd name="T7" fmla="*/ 0 h 17"/>
                      <a:gd name="T8" fmla="*/ 21 w 24"/>
                      <a:gd name="T9" fmla="*/ 11 h 17"/>
                      <a:gd name="T10" fmla="*/ 0 60000 65536"/>
                      <a:gd name="T11" fmla="*/ 0 60000 65536"/>
                      <a:gd name="T12" fmla="*/ 0 60000 65536"/>
                      <a:gd name="T13" fmla="*/ 0 60000 65536"/>
                      <a:gd name="T14" fmla="*/ 0 60000 65536"/>
                      <a:gd name="T15" fmla="*/ 0 w 24"/>
                      <a:gd name="T16" fmla="*/ 0 h 17"/>
                      <a:gd name="T17" fmla="*/ 24 w 24"/>
                      <a:gd name="T18" fmla="*/ 17 h 17"/>
                    </a:gdLst>
                    <a:ahLst/>
                    <a:cxnLst>
                      <a:cxn ang="T10">
                        <a:pos x="T0" y="T1"/>
                      </a:cxn>
                      <a:cxn ang="T11">
                        <a:pos x="T2" y="T3"/>
                      </a:cxn>
                      <a:cxn ang="T12">
                        <a:pos x="T4" y="T5"/>
                      </a:cxn>
                      <a:cxn ang="T13">
                        <a:pos x="T6" y="T7"/>
                      </a:cxn>
                      <a:cxn ang="T14">
                        <a:pos x="T8" y="T9"/>
                      </a:cxn>
                    </a:cxnLst>
                    <a:rect l="T15" t="T16" r="T17" b="T18"/>
                    <a:pathLst>
                      <a:path w="24" h="17">
                        <a:moveTo>
                          <a:pt x="23" y="12"/>
                        </a:moveTo>
                        <a:lnTo>
                          <a:pt x="14" y="16"/>
                        </a:lnTo>
                        <a:lnTo>
                          <a:pt x="0" y="3"/>
                        </a:lnTo>
                        <a:lnTo>
                          <a:pt x="13" y="0"/>
                        </a:lnTo>
                        <a:lnTo>
                          <a:pt x="23" y="12"/>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6" name="Freeform 290">
                    <a:extLst>
                      <a:ext uri="{FF2B5EF4-FFF2-40B4-BE49-F238E27FC236}">
                        <a16:creationId xmlns:a16="http://schemas.microsoft.com/office/drawing/2014/main" id="{0BD60FE5-742D-30D6-B407-5D3451DC4B3F}"/>
                      </a:ext>
                    </a:extLst>
                  </p:cNvPr>
                  <p:cNvSpPr>
                    <a:spLocks/>
                  </p:cNvSpPr>
                  <p:nvPr/>
                </p:nvSpPr>
                <p:spPr bwMode="auto">
                  <a:xfrm>
                    <a:off x="2719" y="2966"/>
                    <a:ext cx="15" cy="17"/>
                  </a:xfrm>
                  <a:custGeom>
                    <a:avLst/>
                    <a:gdLst>
                      <a:gd name="T0" fmla="*/ 0 w 17"/>
                      <a:gd name="T1" fmla="*/ 7 h 17"/>
                      <a:gd name="T2" fmla="*/ 3 w 17"/>
                      <a:gd name="T3" fmla="*/ 0 h 17"/>
                      <a:gd name="T4" fmla="*/ 14 w 17"/>
                      <a:gd name="T5" fmla="*/ 12 h 17"/>
                      <a:gd name="T6" fmla="*/ 10 w 17"/>
                      <a:gd name="T7" fmla="*/ 16 h 17"/>
                      <a:gd name="T8" fmla="*/ 0 w 17"/>
                      <a:gd name="T9" fmla="*/ 7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7"/>
                        </a:moveTo>
                        <a:lnTo>
                          <a:pt x="3" y="0"/>
                        </a:lnTo>
                        <a:lnTo>
                          <a:pt x="16" y="12"/>
                        </a:lnTo>
                        <a:lnTo>
                          <a:pt x="11" y="16"/>
                        </a:lnTo>
                        <a:lnTo>
                          <a:pt x="0" y="7"/>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7" name="Freeform 291">
                    <a:extLst>
                      <a:ext uri="{FF2B5EF4-FFF2-40B4-BE49-F238E27FC236}">
                        <a16:creationId xmlns:a16="http://schemas.microsoft.com/office/drawing/2014/main" id="{D0D2D05E-A06C-6247-0CA6-0E05D38E08DC}"/>
                      </a:ext>
                    </a:extLst>
                  </p:cNvPr>
                  <p:cNvSpPr>
                    <a:spLocks/>
                  </p:cNvSpPr>
                  <p:nvPr/>
                </p:nvSpPr>
                <p:spPr bwMode="auto">
                  <a:xfrm>
                    <a:off x="2704" y="2961"/>
                    <a:ext cx="21" cy="18"/>
                  </a:xfrm>
                  <a:custGeom>
                    <a:avLst/>
                    <a:gdLst>
                      <a:gd name="T0" fmla="*/ 20 w 23"/>
                      <a:gd name="T1" fmla="*/ 12 h 19"/>
                      <a:gd name="T2" fmla="*/ 4 w 23"/>
                      <a:gd name="T3" fmla="*/ 17 h 19"/>
                      <a:gd name="T4" fmla="*/ 0 w 23"/>
                      <a:gd name="T5" fmla="*/ 4 h 19"/>
                      <a:gd name="T6" fmla="*/ 15 w 23"/>
                      <a:gd name="T7" fmla="*/ 0 h 19"/>
                      <a:gd name="T8" fmla="*/ 20 w 23"/>
                      <a:gd name="T9" fmla="*/ 12 h 19"/>
                      <a:gd name="T10" fmla="*/ 0 60000 65536"/>
                      <a:gd name="T11" fmla="*/ 0 60000 65536"/>
                      <a:gd name="T12" fmla="*/ 0 60000 65536"/>
                      <a:gd name="T13" fmla="*/ 0 60000 65536"/>
                      <a:gd name="T14" fmla="*/ 0 60000 65536"/>
                      <a:gd name="T15" fmla="*/ 0 w 23"/>
                      <a:gd name="T16" fmla="*/ 0 h 19"/>
                      <a:gd name="T17" fmla="*/ 23 w 23"/>
                      <a:gd name="T18" fmla="*/ 19 h 19"/>
                    </a:gdLst>
                    <a:ahLst/>
                    <a:cxnLst>
                      <a:cxn ang="T10">
                        <a:pos x="T0" y="T1"/>
                      </a:cxn>
                      <a:cxn ang="T11">
                        <a:pos x="T2" y="T3"/>
                      </a:cxn>
                      <a:cxn ang="T12">
                        <a:pos x="T4" y="T5"/>
                      </a:cxn>
                      <a:cxn ang="T13">
                        <a:pos x="T6" y="T7"/>
                      </a:cxn>
                      <a:cxn ang="T14">
                        <a:pos x="T8" y="T9"/>
                      </a:cxn>
                    </a:cxnLst>
                    <a:rect l="T15" t="T16" r="T17" b="T18"/>
                    <a:pathLst>
                      <a:path w="23" h="19">
                        <a:moveTo>
                          <a:pt x="22" y="13"/>
                        </a:moveTo>
                        <a:lnTo>
                          <a:pt x="4" y="18"/>
                        </a:lnTo>
                        <a:lnTo>
                          <a:pt x="0" y="4"/>
                        </a:lnTo>
                        <a:lnTo>
                          <a:pt x="16" y="0"/>
                        </a:lnTo>
                        <a:lnTo>
                          <a:pt x="22" y="13"/>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sp>
              <p:nvSpPr>
                <p:cNvPr id="116" name="Freeform 292">
                  <a:extLst>
                    <a:ext uri="{FF2B5EF4-FFF2-40B4-BE49-F238E27FC236}">
                      <a16:creationId xmlns:a16="http://schemas.microsoft.com/office/drawing/2014/main" id="{0F0DC5C9-9E8A-590C-6CEA-85AEA34F428B}"/>
                    </a:ext>
                  </a:extLst>
                </p:cNvPr>
                <p:cNvSpPr>
                  <a:spLocks/>
                </p:cNvSpPr>
                <p:nvPr/>
              </p:nvSpPr>
              <p:spPr bwMode="auto">
                <a:xfrm>
                  <a:off x="2582" y="2997"/>
                  <a:ext cx="112" cy="67"/>
                </a:xfrm>
                <a:custGeom>
                  <a:avLst/>
                  <a:gdLst>
                    <a:gd name="T0" fmla="*/ 111 w 122"/>
                    <a:gd name="T1" fmla="*/ 13 h 71"/>
                    <a:gd name="T2" fmla="*/ 88 w 122"/>
                    <a:gd name="T3" fmla="*/ 0 h 71"/>
                    <a:gd name="T4" fmla="*/ 0 w 122"/>
                    <a:gd name="T5" fmla="*/ 53 h 71"/>
                    <a:gd name="T6" fmla="*/ 23 w 122"/>
                    <a:gd name="T7" fmla="*/ 66 h 71"/>
                    <a:gd name="T8" fmla="*/ 111 w 122"/>
                    <a:gd name="T9" fmla="*/ 13 h 71"/>
                    <a:gd name="T10" fmla="*/ 0 60000 65536"/>
                    <a:gd name="T11" fmla="*/ 0 60000 65536"/>
                    <a:gd name="T12" fmla="*/ 0 60000 65536"/>
                    <a:gd name="T13" fmla="*/ 0 60000 65536"/>
                    <a:gd name="T14" fmla="*/ 0 60000 65536"/>
                    <a:gd name="T15" fmla="*/ 0 w 122"/>
                    <a:gd name="T16" fmla="*/ 0 h 71"/>
                    <a:gd name="T17" fmla="*/ 122 w 122"/>
                    <a:gd name="T18" fmla="*/ 71 h 71"/>
                  </a:gdLst>
                  <a:ahLst/>
                  <a:cxnLst>
                    <a:cxn ang="T10">
                      <a:pos x="T0" y="T1"/>
                    </a:cxn>
                    <a:cxn ang="T11">
                      <a:pos x="T2" y="T3"/>
                    </a:cxn>
                    <a:cxn ang="T12">
                      <a:pos x="T4" y="T5"/>
                    </a:cxn>
                    <a:cxn ang="T13">
                      <a:pos x="T6" y="T7"/>
                    </a:cxn>
                    <a:cxn ang="T14">
                      <a:pos x="T8" y="T9"/>
                    </a:cxn>
                  </a:cxnLst>
                  <a:rect l="T15" t="T16" r="T17" b="T18"/>
                  <a:pathLst>
                    <a:path w="122" h="71">
                      <a:moveTo>
                        <a:pt x="121" y="14"/>
                      </a:moveTo>
                      <a:lnTo>
                        <a:pt x="96" y="0"/>
                      </a:lnTo>
                      <a:lnTo>
                        <a:pt x="0" y="56"/>
                      </a:lnTo>
                      <a:lnTo>
                        <a:pt x="25" y="70"/>
                      </a:lnTo>
                      <a:lnTo>
                        <a:pt x="121"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7" name="Freeform 293">
                  <a:extLst>
                    <a:ext uri="{FF2B5EF4-FFF2-40B4-BE49-F238E27FC236}">
                      <a16:creationId xmlns:a16="http://schemas.microsoft.com/office/drawing/2014/main" id="{098639D6-4F19-B36E-F85D-159395E304CF}"/>
                    </a:ext>
                  </a:extLst>
                </p:cNvPr>
                <p:cNvSpPr>
                  <a:spLocks/>
                </p:cNvSpPr>
                <p:nvPr/>
              </p:nvSpPr>
              <p:spPr bwMode="auto">
                <a:xfrm>
                  <a:off x="2504" y="2950"/>
                  <a:ext cx="111" cy="68"/>
                </a:xfrm>
                <a:custGeom>
                  <a:avLst/>
                  <a:gdLst>
                    <a:gd name="T0" fmla="*/ 110 w 121"/>
                    <a:gd name="T1" fmla="*/ 13 h 71"/>
                    <a:gd name="T2" fmla="*/ 87 w 121"/>
                    <a:gd name="T3" fmla="*/ 0 h 71"/>
                    <a:gd name="T4" fmla="*/ 0 w 121"/>
                    <a:gd name="T5" fmla="*/ 53 h 71"/>
                    <a:gd name="T6" fmla="*/ 22 w 121"/>
                    <a:gd name="T7" fmla="*/ 67 h 71"/>
                    <a:gd name="T8" fmla="*/ 110 w 121"/>
                    <a:gd name="T9" fmla="*/ 13 h 71"/>
                    <a:gd name="T10" fmla="*/ 0 60000 65536"/>
                    <a:gd name="T11" fmla="*/ 0 60000 65536"/>
                    <a:gd name="T12" fmla="*/ 0 60000 65536"/>
                    <a:gd name="T13" fmla="*/ 0 60000 65536"/>
                    <a:gd name="T14" fmla="*/ 0 60000 65536"/>
                    <a:gd name="T15" fmla="*/ 0 w 121"/>
                    <a:gd name="T16" fmla="*/ 0 h 71"/>
                    <a:gd name="T17" fmla="*/ 121 w 121"/>
                    <a:gd name="T18" fmla="*/ 71 h 71"/>
                  </a:gdLst>
                  <a:ahLst/>
                  <a:cxnLst>
                    <a:cxn ang="T10">
                      <a:pos x="T0" y="T1"/>
                    </a:cxn>
                    <a:cxn ang="T11">
                      <a:pos x="T2" y="T3"/>
                    </a:cxn>
                    <a:cxn ang="T12">
                      <a:pos x="T4" y="T5"/>
                    </a:cxn>
                    <a:cxn ang="T13">
                      <a:pos x="T6" y="T7"/>
                    </a:cxn>
                    <a:cxn ang="T14">
                      <a:pos x="T8" y="T9"/>
                    </a:cxn>
                  </a:cxnLst>
                  <a:rect l="T15" t="T16" r="T17" b="T18"/>
                  <a:pathLst>
                    <a:path w="121" h="71">
                      <a:moveTo>
                        <a:pt x="120" y="14"/>
                      </a:moveTo>
                      <a:lnTo>
                        <a:pt x="95" y="0"/>
                      </a:lnTo>
                      <a:lnTo>
                        <a:pt x="0" y="55"/>
                      </a:lnTo>
                      <a:lnTo>
                        <a:pt x="24" y="70"/>
                      </a:lnTo>
                      <a:lnTo>
                        <a:pt x="120"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8" name="Freeform 294">
                  <a:extLst>
                    <a:ext uri="{FF2B5EF4-FFF2-40B4-BE49-F238E27FC236}">
                      <a16:creationId xmlns:a16="http://schemas.microsoft.com/office/drawing/2014/main" id="{42703D3C-2F00-B909-DE80-C7027321E731}"/>
                    </a:ext>
                  </a:extLst>
                </p:cNvPr>
                <p:cNvSpPr>
                  <a:spLocks/>
                </p:cNvSpPr>
                <p:nvPr/>
              </p:nvSpPr>
              <p:spPr bwMode="auto">
                <a:xfrm>
                  <a:off x="2235" y="2975"/>
                  <a:ext cx="84" cy="166"/>
                </a:xfrm>
                <a:custGeom>
                  <a:avLst/>
                  <a:gdLst>
                    <a:gd name="T0" fmla="*/ 83 w 92"/>
                    <a:gd name="T1" fmla="*/ 49 h 175"/>
                    <a:gd name="T2" fmla="*/ 0 w 92"/>
                    <a:gd name="T3" fmla="*/ 0 h 175"/>
                    <a:gd name="T4" fmla="*/ 0 w 92"/>
                    <a:gd name="T5" fmla="*/ 115 h 175"/>
                    <a:gd name="T6" fmla="*/ 83 w 92"/>
                    <a:gd name="T7" fmla="*/ 165 h 175"/>
                    <a:gd name="T8" fmla="*/ 83 w 92"/>
                    <a:gd name="T9" fmla="*/ 49 h 175"/>
                    <a:gd name="T10" fmla="*/ 0 60000 65536"/>
                    <a:gd name="T11" fmla="*/ 0 60000 65536"/>
                    <a:gd name="T12" fmla="*/ 0 60000 65536"/>
                    <a:gd name="T13" fmla="*/ 0 60000 65536"/>
                    <a:gd name="T14" fmla="*/ 0 60000 65536"/>
                    <a:gd name="T15" fmla="*/ 0 w 92"/>
                    <a:gd name="T16" fmla="*/ 0 h 175"/>
                    <a:gd name="T17" fmla="*/ 92 w 92"/>
                    <a:gd name="T18" fmla="*/ 175 h 175"/>
                  </a:gdLst>
                  <a:ahLst/>
                  <a:cxnLst>
                    <a:cxn ang="T10">
                      <a:pos x="T0" y="T1"/>
                    </a:cxn>
                    <a:cxn ang="T11">
                      <a:pos x="T2" y="T3"/>
                    </a:cxn>
                    <a:cxn ang="T12">
                      <a:pos x="T4" y="T5"/>
                    </a:cxn>
                    <a:cxn ang="T13">
                      <a:pos x="T6" y="T7"/>
                    </a:cxn>
                    <a:cxn ang="T14">
                      <a:pos x="T8" y="T9"/>
                    </a:cxn>
                  </a:cxnLst>
                  <a:rect l="T15" t="T16" r="T17" b="T18"/>
                  <a:pathLst>
                    <a:path w="92" h="175">
                      <a:moveTo>
                        <a:pt x="91" y="52"/>
                      </a:moveTo>
                      <a:lnTo>
                        <a:pt x="0" y="0"/>
                      </a:lnTo>
                      <a:lnTo>
                        <a:pt x="0" y="121"/>
                      </a:lnTo>
                      <a:lnTo>
                        <a:pt x="91" y="174"/>
                      </a:lnTo>
                      <a:lnTo>
                        <a:pt x="91" y="52"/>
                      </a:lnTo>
                    </a:path>
                  </a:pathLst>
                </a:custGeom>
                <a:solidFill>
                  <a:srgbClr val="A19ACB"/>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9" name="Freeform 295">
                  <a:extLst>
                    <a:ext uri="{FF2B5EF4-FFF2-40B4-BE49-F238E27FC236}">
                      <a16:creationId xmlns:a16="http://schemas.microsoft.com/office/drawing/2014/main" id="{BF6A2BB2-735A-CD2E-26A0-CDBF2AA7229B}"/>
                    </a:ext>
                  </a:extLst>
                </p:cNvPr>
                <p:cNvSpPr>
                  <a:spLocks/>
                </p:cNvSpPr>
                <p:nvPr/>
              </p:nvSpPr>
              <p:spPr bwMode="auto">
                <a:xfrm>
                  <a:off x="2235" y="2859"/>
                  <a:ext cx="278" cy="167"/>
                </a:xfrm>
                <a:custGeom>
                  <a:avLst/>
                  <a:gdLst>
                    <a:gd name="T0" fmla="*/ 277 w 304"/>
                    <a:gd name="T1" fmla="*/ 50 h 176"/>
                    <a:gd name="T2" fmla="*/ 192 w 304"/>
                    <a:gd name="T3" fmla="*/ 0 h 176"/>
                    <a:gd name="T4" fmla="*/ 0 w 304"/>
                    <a:gd name="T5" fmla="*/ 115 h 176"/>
                    <a:gd name="T6" fmla="*/ 83 w 304"/>
                    <a:gd name="T7" fmla="*/ 166 h 176"/>
                    <a:gd name="T8" fmla="*/ 277 w 304"/>
                    <a:gd name="T9" fmla="*/ 50 h 176"/>
                    <a:gd name="T10" fmla="*/ 0 60000 65536"/>
                    <a:gd name="T11" fmla="*/ 0 60000 65536"/>
                    <a:gd name="T12" fmla="*/ 0 60000 65536"/>
                    <a:gd name="T13" fmla="*/ 0 60000 65536"/>
                    <a:gd name="T14" fmla="*/ 0 60000 65536"/>
                    <a:gd name="T15" fmla="*/ 0 w 304"/>
                    <a:gd name="T16" fmla="*/ 0 h 176"/>
                    <a:gd name="T17" fmla="*/ 304 w 304"/>
                    <a:gd name="T18" fmla="*/ 176 h 176"/>
                  </a:gdLst>
                  <a:ahLst/>
                  <a:cxnLst>
                    <a:cxn ang="T10">
                      <a:pos x="T0" y="T1"/>
                    </a:cxn>
                    <a:cxn ang="T11">
                      <a:pos x="T2" y="T3"/>
                    </a:cxn>
                    <a:cxn ang="T12">
                      <a:pos x="T4" y="T5"/>
                    </a:cxn>
                    <a:cxn ang="T13">
                      <a:pos x="T6" y="T7"/>
                    </a:cxn>
                    <a:cxn ang="T14">
                      <a:pos x="T8" y="T9"/>
                    </a:cxn>
                  </a:cxnLst>
                  <a:rect l="T15" t="T16" r="T17" b="T18"/>
                  <a:pathLst>
                    <a:path w="304" h="176">
                      <a:moveTo>
                        <a:pt x="303" y="53"/>
                      </a:moveTo>
                      <a:lnTo>
                        <a:pt x="210" y="0"/>
                      </a:lnTo>
                      <a:lnTo>
                        <a:pt x="0" y="121"/>
                      </a:lnTo>
                      <a:lnTo>
                        <a:pt x="91" y="175"/>
                      </a:lnTo>
                      <a:lnTo>
                        <a:pt x="303" y="53"/>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0" name="Freeform 296">
                  <a:extLst>
                    <a:ext uri="{FF2B5EF4-FFF2-40B4-BE49-F238E27FC236}">
                      <a16:creationId xmlns:a16="http://schemas.microsoft.com/office/drawing/2014/main" id="{2AEFA443-1151-6E7D-3121-2D23FAD2B26B}"/>
                    </a:ext>
                  </a:extLst>
                </p:cNvPr>
                <p:cNvSpPr>
                  <a:spLocks/>
                </p:cNvSpPr>
                <p:nvPr/>
              </p:nvSpPr>
              <p:spPr bwMode="auto">
                <a:xfrm>
                  <a:off x="2318" y="2909"/>
                  <a:ext cx="195" cy="232"/>
                </a:xfrm>
                <a:custGeom>
                  <a:avLst/>
                  <a:gdLst>
                    <a:gd name="T0" fmla="*/ 194 w 213"/>
                    <a:gd name="T1" fmla="*/ 0 h 244"/>
                    <a:gd name="T2" fmla="*/ 0 w 213"/>
                    <a:gd name="T3" fmla="*/ 115 h 244"/>
                    <a:gd name="T4" fmla="*/ 0 w 213"/>
                    <a:gd name="T5" fmla="*/ 231 h 244"/>
                    <a:gd name="T6" fmla="*/ 194 w 213"/>
                    <a:gd name="T7" fmla="*/ 115 h 244"/>
                    <a:gd name="T8" fmla="*/ 194 w 213"/>
                    <a:gd name="T9" fmla="*/ 0 h 244"/>
                    <a:gd name="T10" fmla="*/ 0 60000 65536"/>
                    <a:gd name="T11" fmla="*/ 0 60000 65536"/>
                    <a:gd name="T12" fmla="*/ 0 60000 65536"/>
                    <a:gd name="T13" fmla="*/ 0 60000 65536"/>
                    <a:gd name="T14" fmla="*/ 0 60000 65536"/>
                    <a:gd name="T15" fmla="*/ 0 w 213"/>
                    <a:gd name="T16" fmla="*/ 0 h 244"/>
                    <a:gd name="T17" fmla="*/ 213 w 213"/>
                    <a:gd name="T18" fmla="*/ 244 h 244"/>
                  </a:gdLst>
                  <a:ahLst/>
                  <a:cxnLst>
                    <a:cxn ang="T10">
                      <a:pos x="T0" y="T1"/>
                    </a:cxn>
                    <a:cxn ang="T11">
                      <a:pos x="T2" y="T3"/>
                    </a:cxn>
                    <a:cxn ang="T12">
                      <a:pos x="T4" y="T5"/>
                    </a:cxn>
                    <a:cxn ang="T13">
                      <a:pos x="T6" y="T7"/>
                    </a:cxn>
                    <a:cxn ang="T14">
                      <a:pos x="T8" y="T9"/>
                    </a:cxn>
                  </a:cxnLst>
                  <a:rect l="T15" t="T16" r="T17" b="T18"/>
                  <a:pathLst>
                    <a:path w="213" h="244">
                      <a:moveTo>
                        <a:pt x="212" y="0"/>
                      </a:moveTo>
                      <a:lnTo>
                        <a:pt x="0" y="121"/>
                      </a:lnTo>
                      <a:lnTo>
                        <a:pt x="0" y="243"/>
                      </a:lnTo>
                      <a:lnTo>
                        <a:pt x="212" y="121"/>
                      </a:lnTo>
                      <a:lnTo>
                        <a:pt x="212" y="0"/>
                      </a:lnTo>
                    </a:path>
                  </a:pathLst>
                </a:custGeom>
                <a:solidFill>
                  <a:srgbClr val="3E347E"/>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1" name="Freeform 297">
                  <a:extLst>
                    <a:ext uri="{FF2B5EF4-FFF2-40B4-BE49-F238E27FC236}">
                      <a16:creationId xmlns:a16="http://schemas.microsoft.com/office/drawing/2014/main" id="{1CA8CD49-EC06-2A62-C5D9-1663C7C872C6}"/>
                    </a:ext>
                  </a:extLst>
                </p:cNvPr>
                <p:cNvSpPr>
                  <a:spLocks/>
                </p:cNvSpPr>
                <p:nvPr/>
              </p:nvSpPr>
              <p:spPr bwMode="auto">
                <a:xfrm>
                  <a:off x="2339" y="3044"/>
                  <a:ext cx="170" cy="186"/>
                </a:xfrm>
                <a:custGeom>
                  <a:avLst/>
                  <a:gdLst>
                    <a:gd name="T0" fmla="*/ 169 w 185"/>
                    <a:gd name="T1" fmla="*/ 101 h 195"/>
                    <a:gd name="T2" fmla="*/ 0 w 185"/>
                    <a:gd name="T3" fmla="*/ 0 h 195"/>
                    <a:gd name="T4" fmla="*/ 0 w 185"/>
                    <a:gd name="T5" fmla="*/ 84 h 195"/>
                    <a:gd name="T6" fmla="*/ 169 w 185"/>
                    <a:gd name="T7" fmla="*/ 185 h 195"/>
                    <a:gd name="T8" fmla="*/ 169 w 185"/>
                    <a:gd name="T9" fmla="*/ 101 h 195"/>
                    <a:gd name="T10" fmla="*/ 0 60000 65536"/>
                    <a:gd name="T11" fmla="*/ 0 60000 65536"/>
                    <a:gd name="T12" fmla="*/ 0 60000 65536"/>
                    <a:gd name="T13" fmla="*/ 0 60000 65536"/>
                    <a:gd name="T14" fmla="*/ 0 60000 65536"/>
                    <a:gd name="T15" fmla="*/ 0 w 185"/>
                    <a:gd name="T16" fmla="*/ 0 h 195"/>
                    <a:gd name="T17" fmla="*/ 185 w 185"/>
                    <a:gd name="T18" fmla="*/ 195 h 195"/>
                  </a:gdLst>
                  <a:ahLst/>
                  <a:cxnLst>
                    <a:cxn ang="T10">
                      <a:pos x="T0" y="T1"/>
                    </a:cxn>
                    <a:cxn ang="T11">
                      <a:pos x="T2" y="T3"/>
                    </a:cxn>
                    <a:cxn ang="T12">
                      <a:pos x="T4" y="T5"/>
                    </a:cxn>
                    <a:cxn ang="T13">
                      <a:pos x="T6" y="T7"/>
                    </a:cxn>
                    <a:cxn ang="T14">
                      <a:pos x="T8" y="T9"/>
                    </a:cxn>
                  </a:cxnLst>
                  <a:rect l="T15" t="T16" r="T17" b="T18"/>
                  <a:pathLst>
                    <a:path w="185" h="195">
                      <a:moveTo>
                        <a:pt x="184" y="106"/>
                      </a:moveTo>
                      <a:lnTo>
                        <a:pt x="0" y="0"/>
                      </a:lnTo>
                      <a:lnTo>
                        <a:pt x="0" y="88"/>
                      </a:lnTo>
                      <a:lnTo>
                        <a:pt x="184" y="194"/>
                      </a:lnTo>
                      <a:lnTo>
                        <a:pt x="184" y="106"/>
                      </a:lnTo>
                    </a:path>
                  </a:pathLst>
                </a:custGeom>
                <a:solidFill>
                  <a:srgbClr val="A19ACB"/>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2" name="Freeform 298">
                  <a:extLst>
                    <a:ext uri="{FF2B5EF4-FFF2-40B4-BE49-F238E27FC236}">
                      <a16:creationId xmlns:a16="http://schemas.microsoft.com/office/drawing/2014/main" id="{F6E44CBB-1B13-6E13-D8FF-91AE6B2C9A88}"/>
                    </a:ext>
                  </a:extLst>
                </p:cNvPr>
                <p:cNvSpPr>
                  <a:spLocks/>
                </p:cNvSpPr>
                <p:nvPr/>
              </p:nvSpPr>
              <p:spPr bwMode="auto">
                <a:xfrm>
                  <a:off x="2339" y="2948"/>
                  <a:ext cx="330" cy="199"/>
                </a:xfrm>
                <a:custGeom>
                  <a:avLst/>
                  <a:gdLst>
                    <a:gd name="T0" fmla="*/ 329 w 360"/>
                    <a:gd name="T1" fmla="*/ 102 h 209"/>
                    <a:gd name="T2" fmla="*/ 160 w 360"/>
                    <a:gd name="T3" fmla="*/ 0 h 209"/>
                    <a:gd name="T4" fmla="*/ 0 w 360"/>
                    <a:gd name="T5" fmla="*/ 95 h 209"/>
                    <a:gd name="T6" fmla="*/ 169 w 360"/>
                    <a:gd name="T7" fmla="*/ 198 h 209"/>
                    <a:gd name="T8" fmla="*/ 329 w 360"/>
                    <a:gd name="T9" fmla="*/ 102 h 209"/>
                    <a:gd name="T10" fmla="*/ 0 60000 65536"/>
                    <a:gd name="T11" fmla="*/ 0 60000 65536"/>
                    <a:gd name="T12" fmla="*/ 0 60000 65536"/>
                    <a:gd name="T13" fmla="*/ 0 60000 65536"/>
                    <a:gd name="T14" fmla="*/ 0 60000 65536"/>
                    <a:gd name="T15" fmla="*/ 0 w 360"/>
                    <a:gd name="T16" fmla="*/ 0 h 209"/>
                    <a:gd name="T17" fmla="*/ 360 w 360"/>
                    <a:gd name="T18" fmla="*/ 209 h 209"/>
                  </a:gdLst>
                  <a:ahLst/>
                  <a:cxnLst>
                    <a:cxn ang="T10">
                      <a:pos x="T0" y="T1"/>
                    </a:cxn>
                    <a:cxn ang="T11">
                      <a:pos x="T2" y="T3"/>
                    </a:cxn>
                    <a:cxn ang="T12">
                      <a:pos x="T4" y="T5"/>
                    </a:cxn>
                    <a:cxn ang="T13">
                      <a:pos x="T6" y="T7"/>
                    </a:cxn>
                    <a:cxn ang="T14">
                      <a:pos x="T8" y="T9"/>
                    </a:cxn>
                  </a:cxnLst>
                  <a:rect l="T15" t="T16" r="T17" b="T18"/>
                  <a:pathLst>
                    <a:path w="360" h="209">
                      <a:moveTo>
                        <a:pt x="359" y="107"/>
                      </a:moveTo>
                      <a:lnTo>
                        <a:pt x="174" y="0"/>
                      </a:lnTo>
                      <a:lnTo>
                        <a:pt x="0" y="100"/>
                      </a:lnTo>
                      <a:lnTo>
                        <a:pt x="184" y="208"/>
                      </a:lnTo>
                      <a:lnTo>
                        <a:pt x="359" y="107"/>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3" name="Freeform 299">
                  <a:extLst>
                    <a:ext uri="{FF2B5EF4-FFF2-40B4-BE49-F238E27FC236}">
                      <a16:creationId xmlns:a16="http://schemas.microsoft.com/office/drawing/2014/main" id="{EC16107A-A702-BA50-3423-DA52FE1D6A30}"/>
                    </a:ext>
                  </a:extLst>
                </p:cNvPr>
                <p:cNvSpPr>
                  <a:spLocks/>
                </p:cNvSpPr>
                <p:nvPr/>
              </p:nvSpPr>
              <p:spPr bwMode="auto">
                <a:xfrm>
                  <a:off x="2508" y="3050"/>
                  <a:ext cx="161" cy="180"/>
                </a:xfrm>
                <a:custGeom>
                  <a:avLst/>
                  <a:gdLst>
                    <a:gd name="T0" fmla="*/ 160 w 176"/>
                    <a:gd name="T1" fmla="*/ 0 h 189"/>
                    <a:gd name="T2" fmla="*/ 0 w 176"/>
                    <a:gd name="T3" fmla="*/ 95 h 189"/>
                    <a:gd name="T4" fmla="*/ 0 w 176"/>
                    <a:gd name="T5" fmla="*/ 179 h 189"/>
                    <a:gd name="T6" fmla="*/ 160 w 176"/>
                    <a:gd name="T7" fmla="*/ 83 h 189"/>
                    <a:gd name="T8" fmla="*/ 160 w 176"/>
                    <a:gd name="T9" fmla="*/ 0 h 189"/>
                    <a:gd name="T10" fmla="*/ 0 60000 65536"/>
                    <a:gd name="T11" fmla="*/ 0 60000 65536"/>
                    <a:gd name="T12" fmla="*/ 0 60000 65536"/>
                    <a:gd name="T13" fmla="*/ 0 60000 65536"/>
                    <a:gd name="T14" fmla="*/ 0 60000 65536"/>
                    <a:gd name="T15" fmla="*/ 0 w 176"/>
                    <a:gd name="T16" fmla="*/ 0 h 189"/>
                    <a:gd name="T17" fmla="*/ 176 w 176"/>
                    <a:gd name="T18" fmla="*/ 189 h 189"/>
                  </a:gdLst>
                  <a:ahLst/>
                  <a:cxnLst>
                    <a:cxn ang="T10">
                      <a:pos x="T0" y="T1"/>
                    </a:cxn>
                    <a:cxn ang="T11">
                      <a:pos x="T2" y="T3"/>
                    </a:cxn>
                    <a:cxn ang="T12">
                      <a:pos x="T4" y="T5"/>
                    </a:cxn>
                    <a:cxn ang="T13">
                      <a:pos x="T6" y="T7"/>
                    </a:cxn>
                    <a:cxn ang="T14">
                      <a:pos x="T8" y="T9"/>
                    </a:cxn>
                  </a:cxnLst>
                  <a:rect l="T15" t="T16" r="T17" b="T18"/>
                  <a:pathLst>
                    <a:path w="176" h="189">
                      <a:moveTo>
                        <a:pt x="175" y="0"/>
                      </a:moveTo>
                      <a:lnTo>
                        <a:pt x="0" y="100"/>
                      </a:lnTo>
                      <a:lnTo>
                        <a:pt x="0" y="188"/>
                      </a:lnTo>
                      <a:lnTo>
                        <a:pt x="175" y="87"/>
                      </a:lnTo>
                      <a:lnTo>
                        <a:pt x="175" y="0"/>
                      </a:lnTo>
                    </a:path>
                  </a:pathLst>
                </a:custGeom>
                <a:solidFill>
                  <a:srgbClr val="3E347E"/>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4" name="Freeform 300">
                  <a:extLst>
                    <a:ext uri="{FF2B5EF4-FFF2-40B4-BE49-F238E27FC236}">
                      <a16:creationId xmlns:a16="http://schemas.microsoft.com/office/drawing/2014/main" id="{8F513C2D-BA5B-0F22-D05C-00C26E9BD248}"/>
                    </a:ext>
                  </a:extLst>
                </p:cNvPr>
                <p:cNvSpPr>
                  <a:spLocks/>
                </p:cNvSpPr>
                <p:nvPr/>
              </p:nvSpPr>
              <p:spPr bwMode="auto">
                <a:xfrm>
                  <a:off x="2350" y="3088"/>
                  <a:ext cx="30" cy="59"/>
                </a:xfrm>
                <a:custGeom>
                  <a:avLst/>
                  <a:gdLst>
                    <a:gd name="T0" fmla="*/ 29 w 32"/>
                    <a:gd name="T1" fmla="*/ 58 h 62"/>
                    <a:gd name="T2" fmla="*/ 29 w 32"/>
                    <a:gd name="T3" fmla="*/ 17 h 62"/>
                    <a:gd name="T4" fmla="*/ 0 w 32"/>
                    <a:gd name="T5" fmla="*/ 0 h 62"/>
                    <a:gd name="T6" fmla="*/ 0 w 32"/>
                    <a:gd name="T7" fmla="*/ 40 h 62"/>
                    <a:gd name="T8" fmla="*/ 29 w 32"/>
                    <a:gd name="T9" fmla="*/ 58 h 62"/>
                    <a:gd name="T10" fmla="*/ 0 60000 65536"/>
                    <a:gd name="T11" fmla="*/ 0 60000 65536"/>
                    <a:gd name="T12" fmla="*/ 0 60000 65536"/>
                    <a:gd name="T13" fmla="*/ 0 60000 65536"/>
                    <a:gd name="T14" fmla="*/ 0 60000 65536"/>
                    <a:gd name="T15" fmla="*/ 0 w 32"/>
                    <a:gd name="T16" fmla="*/ 0 h 62"/>
                    <a:gd name="T17" fmla="*/ 32 w 32"/>
                    <a:gd name="T18" fmla="*/ 62 h 62"/>
                  </a:gdLst>
                  <a:ahLst/>
                  <a:cxnLst>
                    <a:cxn ang="T10">
                      <a:pos x="T0" y="T1"/>
                    </a:cxn>
                    <a:cxn ang="T11">
                      <a:pos x="T2" y="T3"/>
                    </a:cxn>
                    <a:cxn ang="T12">
                      <a:pos x="T4" y="T5"/>
                    </a:cxn>
                    <a:cxn ang="T13">
                      <a:pos x="T6" y="T7"/>
                    </a:cxn>
                    <a:cxn ang="T14">
                      <a:pos x="T8" y="T9"/>
                    </a:cxn>
                  </a:cxnLst>
                  <a:rect l="T15" t="T16" r="T17" b="T18"/>
                  <a:pathLst>
                    <a:path w="32" h="62">
                      <a:moveTo>
                        <a:pt x="31" y="61"/>
                      </a:moveTo>
                      <a:lnTo>
                        <a:pt x="31" y="18"/>
                      </a:lnTo>
                      <a:lnTo>
                        <a:pt x="0" y="0"/>
                      </a:lnTo>
                      <a:lnTo>
                        <a:pt x="0" y="42"/>
                      </a:lnTo>
                      <a:lnTo>
                        <a:pt x="31"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5" name="Freeform 301">
                  <a:extLst>
                    <a:ext uri="{FF2B5EF4-FFF2-40B4-BE49-F238E27FC236}">
                      <a16:creationId xmlns:a16="http://schemas.microsoft.com/office/drawing/2014/main" id="{2F217BBA-86B1-1D8E-F7D2-100B180165A8}"/>
                    </a:ext>
                  </a:extLst>
                </p:cNvPr>
                <p:cNvSpPr>
                  <a:spLocks/>
                </p:cNvSpPr>
                <p:nvPr/>
              </p:nvSpPr>
              <p:spPr bwMode="auto">
                <a:xfrm>
                  <a:off x="2350" y="3126"/>
                  <a:ext cx="30" cy="21"/>
                </a:xfrm>
                <a:custGeom>
                  <a:avLst/>
                  <a:gdLst>
                    <a:gd name="T0" fmla="*/ 29 w 32"/>
                    <a:gd name="T1" fmla="*/ 13 h 22"/>
                    <a:gd name="T2" fmla="*/ 5 w 32"/>
                    <a:gd name="T3" fmla="*/ 0 h 22"/>
                    <a:gd name="T4" fmla="*/ 0 w 32"/>
                    <a:gd name="T5" fmla="*/ 3 h 22"/>
                    <a:gd name="T6" fmla="*/ 29 w 32"/>
                    <a:gd name="T7" fmla="*/ 20 h 22"/>
                    <a:gd name="T8" fmla="*/ 29 w 32"/>
                    <a:gd name="T9" fmla="*/ 13 h 22"/>
                    <a:gd name="T10" fmla="*/ 0 60000 65536"/>
                    <a:gd name="T11" fmla="*/ 0 60000 65536"/>
                    <a:gd name="T12" fmla="*/ 0 60000 65536"/>
                    <a:gd name="T13" fmla="*/ 0 60000 65536"/>
                    <a:gd name="T14" fmla="*/ 0 60000 65536"/>
                    <a:gd name="T15" fmla="*/ 0 w 32"/>
                    <a:gd name="T16" fmla="*/ 0 h 22"/>
                    <a:gd name="T17" fmla="*/ 32 w 32"/>
                    <a:gd name="T18" fmla="*/ 22 h 22"/>
                  </a:gdLst>
                  <a:ahLst/>
                  <a:cxnLst>
                    <a:cxn ang="T10">
                      <a:pos x="T0" y="T1"/>
                    </a:cxn>
                    <a:cxn ang="T11">
                      <a:pos x="T2" y="T3"/>
                    </a:cxn>
                    <a:cxn ang="T12">
                      <a:pos x="T4" y="T5"/>
                    </a:cxn>
                    <a:cxn ang="T13">
                      <a:pos x="T6" y="T7"/>
                    </a:cxn>
                    <a:cxn ang="T14">
                      <a:pos x="T8" y="T9"/>
                    </a:cxn>
                  </a:cxnLst>
                  <a:rect l="T15" t="T16" r="T17" b="T18"/>
                  <a:pathLst>
                    <a:path w="32" h="22">
                      <a:moveTo>
                        <a:pt x="31" y="14"/>
                      </a:moveTo>
                      <a:lnTo>
                        <a:pt x="5" y="0"/>
                      </a:lnTo>
                      <a:lnTo>
                        <a:pt x="0" y="3"/>
                      </a:lnTo>
                      <a:lnTo>
                        <a:pt x="31" y="21"/>
                      </a:lnTo>
                      <a:lnTo>
                        <a:pt x="31" y="14"/>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6" name="Freeform 302">
                  <a:extLst>
                    <a:ext uri="{FF2B5EF4-FFF2-40B4-BE49-F238E27FC236}">
                      <a16:creationId xmlns:a16="http://schemas.microsoft.com/office/drawing/2014/main" id="{C8218B88-1200-81AF-E392-CE193E84B5A3}"/>
                    </a:ext>
                  </a:extLst>
                </p:cNvPr>
                <p:cNvSpPr>
                  <a:spLocks/>
                </p:cNvSpPr>
                <p:nvPr/>
              </p:nvSpPr>
              <p:spPr bwMode="auto">
                <a:xfrm>
                  <a:off x="2387" y="3111"/>
                  <a:ext cx="29" cy="58"/>
                </a:xfrm>
                <a:custGeom>
                  <a:avLst/>
                  <a:gdLst>
                    <a:gd name="T0" fmla="*/ 28 w 32"/>
                    <a:gd name="T1" fmla="*/ 57 h 61"/>
                    <a:gd name="T2" fmla="*/ 28 w 32"/>
                    <a:gd name="T3" fmla="*/ 16 h 61"/>
                    <a:gd name="T4" fmla="*/ 0 w 32"/>
                    <a:gd name="T5" fmla="*/ 0 h 61"/>
                    <a:gd name="T6" fmla="*/ 0 w 32"/>
                    <a:gd name="T7" fmla="*/ 40 h 61"/>
                    <a:gd name="T8" fmla="*/ 28 w 32"/>
                    <a:gd name="T9" fmla="*/ 57 h 61"/>
                    <a:gd name="T10" fmla="*/ 0 60000 65536"/>
                    <a:gd name="T11" fmla="*/ 0 60000 65536"/>
                    <a:gd name="T12" fmla="*/ 0 60000 65536"/>
                    <a:gd name="T13" fmla="*/ 0 60000 65536"/>
                    <a:gd name="T14" fmla="*/ 0 60000 65536"/>
                    <a:gd name="T15" fmla="*/ 0 w 32"/>
                    <a:gd name="T16" fmla="*/ 0 h 61"/>
                    <a:gd name="T17" fmla="*/ 32 w 32"/>
                    <a:gd name="T18" fmla="*/ 61 h 61"/>
                  </a:gdLst>
                  <a:ahLst/>
                  <a:cxnLst>
                    <a:cxn ang="T10">
                      <a:pos x="T0" y="T1"/>
                    </a:cxn>
                    <a:cxn ang="T11">
                      <a:pos x="T2" y="T3"/>
                    </a:cxn>
                    <a:cxn ang="T12">
                      <a:pos x="T4" y="T5"/>
                    </a:cxn>
                    <a:cxn ang="T13">
                      <a:pos x="T6" y="T7"/>
                    </a:cxn>
                    <a:cxn ang="T14">
                      <a:pos x="T8" y="T9"/>
                    </a:cxn>
                  </a:cxnLst>
                  <a:rect l="T15" t="T16" r="T17" b="T18"/>
                  <a:pathLst>
                    <a:path w="32" h="61">
                      <a:moveTo>
                        <a:pt x="31" y="60"/>
                      </a:moveTo>
                      <a:lnTo>
                        <a:pt x="31" y="17"/>
                      </a:lnTo>
                      <a:lnTo>
                        <a:pt x="0" y="0"/>
                      </a:lnTo>
                      <a:lnTo>
                        <a:pt x="0" y="42"/>
                      </a:lnTo>
                      <a:lnTo>
                        <a:pt x="31" y="6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7" name="Freeform 303">
                  <a:extLst>
                    <a:ext uri="{FF2B5EF4-FFF2-40B4-BE49-F238E27FC236}">
                      <a16:creationId xmlns:a16="http://schemas.microsoft.com/office/drawing/2014/main" id="{3F7B7829-3E94-D477-F61B-B66D3D1C39A6}"/>
                    </a:ext>
                  </a:extLst>
                </p:cNvPr>
                <p:cNvSpPr>
                  <a:spLocks/>
                </p:cNvSpPr>
                <p:nvPr/>
              </p:nvSpPr>
              <p:spPr bwMode="auto">
                <a:xfrm>
                  <a:off x="2423" y="3132"/>
                  <a:ext cx="29" cy="59"/>
                </a:xfrm>
                <a:custGeom>
                  <a:avLst/>
                  <a:gdLst>
                    <a:gd name="T0" fmla="*/ 28 w 32"/>
                    <a:gd name="T1" fmla="*/ 58 h 62"/>
                    <a:gd name="T2" fmla="*/ 28 w 32"/>
                    <a:gd name="T3" fmla="*/ 17 h 62"/>
                    <a:gd name="T4" fmla="*/ 0 w 32"/>
                    <a:gd name="T5" fmla="*/ 0 h 62"/>
                    <a:gd name="T6" fmla="*/ 0 w 32"/>
                    <a:gd name="T7" fmla="*/ 40 h 62"/>
                    <a:gd name="T8" fmla="*/ 28 w 32"/>
                    <a:gd name="T9" fmla="*/ 58 h 62"/>
                    <a:gd name="T10" fmla="*/ 0 60000 65536"/>
                    <a:gd name="T11" fmla="*/ 0 60000 65536"/>
                    <a:gd name="T12" fmla="*/ 0 60000 65536"/>
                    <a:gd name="T13" fmla="*/ 0 60000 65536"/>
                    <a:gd name="T14" fmla="*/ 0 60000 65536"/>
                    <a:gd name="T15" fmla="*/ 0 w 32"/>
                    <a:gd name="T16" fmla="*/ 0 h 62"/>
                    <a:gd name="T17" fmla="*/ 32 w 32"/>
                    <a:gd name="T18" fmla="*/ 62 h 62"/>
                  </a:gdLst>
                  <a:ahLst/>
                  <a:cxnLst>
                    <a:cxn ang="T10">
                      <a:pos x="T0" y="T1"/>
                    </a:cxn>
                    <a:cxn ang="T11">
                      <a:pos x="T2" y="T3"/>
                    </a:cxn>
                    <a:cxn ang="T12">
                      <a:pos x="T4" y="T5"/>
                    </a:cxn>
                    <a:cxn ang="T13">
                      <a:pos x="T6" y="T7"/>
                    </a:cxn>
                    <a:cxn ang="T14">
                      <a:pos x="T8" y="T9"/>
                    </a:cxn>
                  </a:cxnLst>
                  <a:rect l="T15" t="T16" r="T17" b="T18"/>
                  <a:pathLst>
                    <a:path w="32" h="62">
                      <a:moveTo>
                        <a:pt x="31" y="61"/>
                      </a:moveTo>
                      <a:lnTo>
                        <a:pt x="31" y="18"/>
                      </a:lnTo>
                      <a:lnTo>
                        <a:pt x="0" y="0"/>
                      </a:lnTo>
                      <a:lnTo>
                        <a:pt x="0" y="42"/>
                      </a:lnTo>
                      <a:lnTo>
                        <a:pt x="31"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8" name="Freeform 304">
                  <a:extLst>
                    <a:ext uri="{FF2B5EF4-FFF2-40B4-BE49-F238E27FC236}">
                      <a16:creationId xmlns:a16="http://schemas.microsoft.com/office/drawing/2014/main" id="{E8B99A0B-530A-1F96-5C00-7BCD6A4C2710}"/>
                    </a:ext>
                  </a:extLst>
                </p:cNvPr>
                <p:cNvSpPr>
                  <a:spLocks/>
                </p:cNvSpPr>
                <p:nvPr/>
              </p:nvSpPr>
              <p:spPr bwMode="auto">
                <a:xfrm>
                  <a:off x="2459" y="3155"/>
                  <a:ext cx="30" cy="59"/>
                </a:xfrm>
                <a:custGeom>
                  <a:avLst/>
                  <a:gdLst>
                    <a:gd name="T0" fmla="*/ 29 w 33"/>
                    <a:gd name="T1" fmla="*/ 58 h 62"/>
                    <a:gd name="T2" fmla="*/ 29 w 33"/>
                    <a:gd name="T3" fmla="*/ 17 h 62"/>
                    <a:gd name="T4" fmla="*/ 0 w 33"/>
                    <a:gd name="T5" fmla="*/ 0 h 62"/>
                    <a:gd name="T6" fmla="*/ 0 w 33"/>
                    <a:gd name="T7" fmla="*/ 40 h 62"/>
                    <a:gd name="T8" fmla="*/ 29 w 33"/>
                    <a:gd name="T9" fmla="*/ 58 h 62"/>
                    <a:gd name="T10" fmla="*/ 0 60000 65536"/>
                    <a:gd name="T11" fmla="*/ 0 60000 65536"/>
                    <a:gd name="T12" fmla="*/ 0 60000 65536"/>
                    <a:gd name="T13" fmla="*/ 0 60000 65536"/>
                    <a:gd name="T14" fmla="*/ 0 60000 65536"/>
                    <a:gd name="T15" fmla="*/ 0 w 33"/>
                    <a:gd name="T16" fmla="*/ 0 h 62"/>
                    <a:gd name="T17" fmla="*/ 33 w 33"/>
                    <a:gd name="T18" fmla="*/ 62 h 62"/>
                  </a:gdLst>
                  <a:ahLst/>
                  <a:cxnLst>
                    <a:cxn ang="T10">
                      <a:pos x="T0" y="T1"/>
                    </a:cxn>
                    <a:cxn ang="T11">
                      <a:pos x="T2" y="T3"/>
                    </a:cxn>
                    <a:cxn ang="T12">
                      <a:pos x="T4" y="T5"/>
                    </a:cxn>
                    <a:cxn ang="T13">
                      <a:pos x="T6" y="T7"/>
                    </a:cxn>
                    <a:cxn ang="T14">
                      <a:pos x="T8" y="T9"/>
                    </a:cxn>
                  </a:cxnLst>
                  <a:rect l="T15" t="T16" r="T17" b="T18"/>
                  <a:pathLst>
                    <a:path w="33" h="62">
                      <a:moveTo>
                        <a:pt x="32" y="61"/>
                      </a:moveTo>
                      <a:lnTo>
                        <a:pt x="32" y="18"/>
                      </a:lnTo>
                      <a:lnTo>
                        <a:pt x="0" y="0"/>
                      </a:lnTo>
                      <a:lnTo>
                        <a:pt x="0" y="42"/>
                      </a:lnTo>
                      <a:lnTo>
                        <a:pt x="32"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9" name="Line 305">
                  <a:extLst>
                    <a:ext uri="{FF2B5EF4-FFF2-40B4-BE49-F238E27FC236}">
                      <a16:creationId xmlns:a16="http://schemas.microsoft.com/office/drawing/2014/main" id="{5959914B-F2CC-ADC9-CB8C-AAA9B809DA75}"/>
                    </a:ext>
                  </a:extLst>
                </p:cNvPr>
                <p:cNvSpPr>
                  <a:spLocks noChangeShapeType="1"/>
                </p:cNvSpPr>
                <p:nvPr/>
              </p:nvSpPr>
              <p:spPr bwMode="auto">
                <a:xfrm>
                  <a:off x="2239" y="2998"/>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0" name="Line 306">
                  <a:extLst>
                    <a:ext uri="{FF2B5EF4-FFF2-40B4-BE49-F238E27FC236}">
                      <a16:creationId xmlns:a16="http://schemas.microsoft.com/office/drawing/2014/main" id="{1BF0C5E8-C634-5240-F4A7-4FCF413E51FE}"/>
                    </a:ext>
                  </a:extLst>
                </p:cNvPr>
                <p:cNvSpPr>
                  <a:spLocks noChangeShapeType="1"/>
                </p:cNvSpPr>
                <p:nvPr/>
              </p:nvSpPr>
              <p:spPr bwMode="auto">
                <a:xfrm>
                  <a:off x="2239" y="3002"/>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1" name="Line 307">
                  <a:extLst>
                    <a:ext uri="{FF2B5EF4-FFF2-40B4-BE49-F238E27FC236}">
                      <a16:creationId xmlns:a16="http://schemas.microsoft.com/office/drawing/2014/main" id="{3D8E13A3-FFEA-6B7A-ACCB-96FFF48081FA}"/>
                    </a:ext>
                  </a:extLst>
                </p:cNvPr>
                <p:cNvSpPr>
                  <a:spLocks noChangeShapeType="1"/>
                </p:cNvSpPr>
                <p:nvPr/>
              </p:nvSpPr>
              <p:spPr bwMode="auto">
                <a:xfrm>
                  <a:off x="2239" y="3006"/>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2" name="Line 308">
                  <a:extLst>
                    <a:ext uri="{FF2B5EF4-FFF2-40B4-BE49-F238E27FC236}">
                      <a16:creationId xmlns:a16="http://schemas.microsoft.com/office/drawing/2014/main" id="{5555FC9E-E1C1-735D-72D1-DFA30DFEDD55}"/>
                    </a:ext>
                  </a:extLst>
                </p:cNvPr>
                <p:cNvSpPr>
                  <a:spLocks noChangeShapeType="1"/>
                </p:cNvSpPr>
                <p:nvPr/>
              </p:nvSpPr>
              <p:spPr bwMode="auto">
                <a:xfrm>
                  <a:off x="2239" y="3010"/>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3" name="Line 309">
                  <a:extLst>
                    <a:ext uri="{FF2B5EF4-FFF2-40B4-BE49-F238E27FC236}">
                      <a16:creationId xmlns:a16="http://schemas.microsoft.com/office/drawing/2014/main" id="{2405118A-BBAF-A659-C91E-395364DDA374}"/>
                    </a:ext>
                  </a:extLst>
                </p:cNvPr>
                <p:cNvSpPr>
                  <a:spLocks noChangeShapeType="1"/>
                </p:cNvSpPr>
                <p:nvPr/>
              </p:nvSpPr>
              <p:spPr bwMode="auto">
                <a:xfrm>
                  <a:off x="2239" y="3015"/>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4" name="Line 310">
                  <a:extLst>
                    <a:ext uri="{FF2B5EF4-FFF2-40B4-BE49-F238E27FC236}">
                      <a16:creationId xmlns:a16="http://schemas.microsoft.com/office/drawing/2014/main" id="{1FB1AD50-72B0-FB1E-E3C9-9B9966A727A5}"/>
                    </a:ext>
                  </a:extLst>
                </p:cNvPr>
                <p:cNvSpPr>
                  <a:spLocks noChangeShapeType="1"/>
                </p:cNvSpPr>
                <p:nvPr/>
              </p:nvSpPr>
              <p:spPr bwMode="auto">
                <a:xfrm>
                  <a:off x="2239" y="3020"/>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5" name="Line 311">
                  <a:extLst>
                    <a:ext uri="{FF2B5EF4-FFF2-40B4-BE49-F238E27FC236}">
                      <a16:creationId xmlns:a16="http://schemas.microsoft.com/office/drawing/2014/main" id="{F2DD9F47-C09B-E022-0E6D-CF540F77C71C}"/>
                    </a:ext>
                  </a:extLst>
                </p:cNvPr>
                <p:cNvSpPr>
                  <a:spLocks noChangeShapeType="1"/>
                </p:cNvSpPr>
                <p:nvPr/>
              </p:nvSpPr>
              <p:spPr bwMode="auto">
                <a:xfrm>
                  <a:off x="2239" y="3024"/>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6" name="Line 312">
                  <a:extLst>
                    <a:ext uri="{FF2B5EF4-FFF2-40B4-BE49-F238E27FC236}">
                      <a16:creationId xmlns:a16="http://schemas.microsoft.com/office/drawing/2014/main" id="{6C8CC294-9E3E-CE26-E7F1-03479A99E9B8}"/>
                    </a:ext>
                  </a:extLst>
                </p:cNvPr>
                <p:cNvSpPr>
                  <a:spLocks noChangeShapeType="1"/>
                </p:cNvSpPr>
                <p:nvPr/>
              </p:nvSpPr>
              <p:spPr bwMode="auto">
                <a:xfrm>
                  <a:off x="2239" y="3029"/>
                  <a:ext cx="79" cy="47"/>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7" name="Line 313">
                  <a:extLst>
                    <a:ext uri="{FF2B5EF4-FFF2-40B4-BE49-F238E27FC236}">
                      <a16:creationId xmlns:a16="http://schemas.microsoft.com/office/drawing/2014/main" id="{7ECDDB8F-D4D6-50FF-72AE-480C41D023B0}"/>
                    </a:ext>
                  </a:extLst>
                </p:cNvPr>
                <p:cNvSpPr>
                  <a:spLocks noChangeShapeType="1"/>
                </p:cNvSpPr>
                <p:nvPr/>
              </p:nvSpPr>
              <p:spPr bwMode="auto">
                <a:xfrm>
                  <a:off x="2239" y="3034"/>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8" name="Line 314">
                  <a:extLst>
                    <a:ext uri="{FF2B5EF4-FFF2-40B4-BE49-F238E27FC236}">
                      <a16:creationId xmlns:a16="http://schemas.microsoft.com/office/drawing/2014/main" id="{ACD0E3C0-5116-B5DF-6E7F-76A9C037326C}"/>
                    </a:ext>
                  </a:extLst>
                </p:cNvPr>
                <p:cNvSpPr>
                  <a:spLocks noChangeShapeType="1"/>
                </p:cNvSpPr>
                <p:nvPr/>
              </p:nvSpPr>
              <p:spPr bwMode="auto">
                <a:xfrm>
                  <a:off x="2239" y="3038"/>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9" name="Line 315">
                  <a:extLst>
                    <a:ext uri="{FF2B5EF4-FFF2-40B4-BE49-F238E27FC236}">
                      <a16:creationId xmlns:a16="http://schemas.microsoft.com/office/drawing/2014/main" id="{F7AE60A5-7932-3E8B-9CDF-CEF3EE0C3407}"/>
                    </a:ext>
                  </a:extLst>
                </p:cNvPr>
                <p:cNvSpPr>
                  <a:spLocks noChangeShapeType="1"/>
                </p:cNvSpPr>
                <p:nvPr/>
              </p:nvSpPr>
              <p:spPr bwMode="auto">
                <a:xfrm>
                  <a:off x="2239" y="3042"/>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0" name="Line 316">
                  <a:extLst>
                    <a:ext uri="{FF2B5EF4-FFF2-40B4-BE49-F238E27FC236}">
                      <a16:creationId xmlns:a16="http://schemas.microsoft.com/office/drawing/2014/main" id="{354D1DB8-26FF-95A8-59EA-4BA96CC839A9}"/>
                    </a:ext>
                  </a:extLst>
                </p:cNvPr>
                <p:cNvSpPr>
                  <a:spLocks noChangeShapeType="1"/>
                </p:cNvSpPr>
                <p:nvPr/>
              </p:nvSpPr>
              <p:spPr bwMode="auto">
                <a:xfrm>
                  <a:off x="2239" y="3047"/>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1" name="Line 317">
                  <a:extLst>
                    <a:ext uri="{FF2B5EF4-FFF2-40B4-BE49-F238E27FC236}">
                      <a16:creationId xmlns:a16="http://schemas.microsoft.com/office/drawing/2014/main" id="{F122566D-EB30-FE5C-8D62-8C4111E23553}"/>
                    </a:ext>
                  </a:extLst>
                </p:cNvPr>
                <p:cNvSpPr>
                  <a:spLocks noChangeShapeType="1"/>
                </p:cNvSpPr>
                <p:nvPr/>
              </p:nvSpPr>
              <p:spPr bwMode="auto">
                <a:xfrm>
                  <a:off x="2239" y="3051"/>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2" name="Line 318">
                  <a:extLst>
                    <a:ext uri="{FF2B5EF4-FFF2-40B4-BE49-F238E27FC236}">
                      <a16:creationId xmlns:a16="http://schemas.microsoft.com/office/drawing/2014/main" id="{0D771D7A-1A1C-2439-91DF-49B222E71DC2}"/>
                    </a:ext>
                  </a:extLst>
                </p:cNvPr>
                <p:cNvSpPr>
                  <a:spLocks noChangeShapeType="1"/>
                </p:cNvSpPr>
                <p:nvPr/>
              </p:nvSpPr>
              <p:spPr bwMode="auto">
                <a:xfrm>
                  <a:off x="2239" y="3057"/>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3" name="Line 319">
                  <a:extLst>
                    <a:ext uri="{FF2B5EF4-FFF2-40B4-BE49-F238E27FC236}">
                      <a16:creationId xmlns:a16="http://schemas.microsoft.com/office/drawing/2014/main" id="{754E8721-7D0D-A35B-2B5A-9C131D94BAA7}"/>
                    </a:ext>
                  </a:extLst>
                </p:cNvPr>
                <p:cNvSpPr>
                  <a:spLocks noChangeShapeType="1"/>
                </p:cNvSpPr>
                <p:nvPr/>
              </p:nvSpPr>
              <p:spPr bwMode="auto">
                <a:xfrm>
                  <a:off x="2239" y="3061"/>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4" name="Line 320">
                  <a:extLst>
                    <a:ext uri="{FF2B5EF4-FFF2-40B4-BE49-F238E27FC236}">
                      <a16:creationId xmlns:a16="http://schemas.microsoft.com/office/drawing/2014/main" id="{37AB3536-DE67-A8FC-7AF2-3D6D474468AC}"/>
                    </a:ext>
                  </a:extLst>
                </p:cNvPr>
                <p:cNvSpPr>
                  <a:spLocks noChangeShapeType="1"/>
                </p:cNvSpPr>
                <p:nvPr/>
              </p:nvSpPr>
              <p:spPr bwMode="auto">
                <a:xfrm>
                  <a:off x="2239" y="3065"/>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5" name="Line 321">
                  <a:extLst>
                    <a:ext uri="{FF2B5EF4-FFF2-40B4-BE49-F238E27FC236}">
                      <a16:creationId xmlns:a16="http://schemas.microsoft.com/office/drawing/2014/main" id="{ACC34550-E1BA-57E4-D2D2-17BE8BB7B2D4}"/>
                    </a:ext>
                  </a:extLst>
                </p:cNvPr>
                <p:cNvSpPr>
                  <a:spLocks noChangeShapeType="1"/>
                </p:cNvSpPr>
                <p:nvPr/>
              </p:nvSpPr>
              <p:spPr bwMode="auto">
                <a:xfrm>
                  <a:off x="2239" y="3069"/>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6" name="Line 322">
                  <a:extLst>
                    <a:ext uri="{FF2B5EF4-FFF2-40B4-BE49-F238E27FC236}">
                      <a16:creationId xmlns:a16="http://schemas.microsoft.com/office/drawing/2014/main" id="{2E2F7865-E8A8-5574-2F9B-82CB53A7E91C}"/>
                    </a:ext>
                  </a:extLst>
                </p:cNvPr>
                <p:cNvSpPr>
                  <a:spLocks noChangeShapeType="1"/>
                </p:cNvSpPr>
                <p:nvPr/>
              </p:nvSpPr>
              <p:spPr bwMode="auto">
                <a:xfrm>
                  <a:off x="2239" y="3074"/>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7" name="Line 323">
                  <a:extLst>
                    <a:ext uri="{FF2B5EF4-FFF2-40B4-BE49-F238E27FC236}">
                      <a16:creationId xmlns:a16="http://schemas.microsoft.com/office/drawing/2014/main" id="{A7CA8B8B-6A30-3630-FA51-DAD65495920E}"/>
                    </a:ext>
                  </a:extLst>
                </p:cNvPr>
                <p:cNvSpPr>
                  <a:spLocks noChangeShapeType="1"/>
                </p:cNvSpPr>
                <p:nvPr/>
              </p:nvSpPr>
              <p:spPr bwMode="auto">
                <a:xfrm>
                  <a:off x="2239" y="3079"/>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8" name="Line 324">
                  <a:extLst>
                    <a:ext uri="{FF2B5EF4-FFF2-40B4-BE49-F238E27FC236}">
                      <a16:creationId xmlns:a16="http://schemas.microsoft.com/office/drawing/2014/main" id="{AFCC99C3-0DF1-07E7-D73C-922D7AFD71A8}"/>
                    </a:ext>
                  </a:extLst>
                </p:cNvPr>
                <p:cNvSpPr>
                  <a:spLocks noChangeShapeType="1"/>
                </p:cNvSpPr>
                <p:nvPr/>
              </p:nvSpPr>
              <p:spPr bwMode="auto">
                <a:xfrm>
                  <a:off x="2239" y="3082"/>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9" name="Line 325">
                  <a:extLst>
                    <a:ext uri="{FF2B5EF4-FFF2-40B4-BE49-F238E27FC236}">
                      <a16:creationId xmlns:a16="http://schemas.microsoft.com/office/drawing/2014/main" id="{164127AA-8EFE-DC05-50BB-7917DA7F1955}"/>
                    </a:ext>
                  </a:extLst>
                </p:cNvPr>
                <p:cNvSpPr>
                  <a:spLocks noChangeShapeType="1"/>
                </p:cNvSpPr>
                <p:nvPr/>
              </p:nvSpPr>
              <p:spPr bwMode="auto">
                <a:xfrm>
                  <a:off x="2239" y="3088"/>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50" name="Line 326">
                  <a:extLst>
                    <a:ext uri="{FF2B5EF4-FFF2-40B4-BE49-F238E27FC236}">
                      <a16:creationId xmlns:a16="http://schemas.microsoft.com/office/drawing/2014/main" id="{A7DBDD30-D778-44B6-BE49-F45539D703E0}"/>
                    </a:ext>
                  </a:extLst>
                </p:cNvPr>
                <p:cNvSpPr>
                  <a:spLocks noChangeShapeType="1"/>
                </p:cNvSpPr>
                <p:nvPr/>
              </p:nvSpPr>
              <p:spPr bwMode="auto">
                <a:xfrm>
                  <a:off x="2239" y="3092"/>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51" name="Freeform 327">
                  <a:extLst>
                    <a:ext uri="{FF2B5EF4-FFF2-40B4-BE49-F238E27FC236}">
                      <a16:creationId xmlns:a16="http://schemas.microsoft.com/office/drawing/2014/main" id="{E731D346-33CB-472F-2CF6-229EB8EB6DB8}"/>
                    </a:ext>
                  </a:extLst>
                </p:cNvPr>
                <p:cNvSpPr>
                  <a:spLocks/>
                </p:cNvSpPr>
                <p:nvPr/>
              </p:nvSpPr>
              <p:spPr bwMode="auto">
                <a:xfrm>
                  <a:off x="2232" y="2976"/>
                  <a:ext cx="16" cy="121"/>
                </a:xfrm>
                <a:custGeom>
                  <a:avLst/>
                  <a:gdLst>
                    <a:gd name="T0" fmla="*/ 0 w 17"/>
                    <a:gd name="T1" fmla="*/ 116 h 127"/>
                    <a:gd name="T2" fmla="*/ 0 w 17"/>
                    <a:gd name="T3" fmla="*/ 0 h 127"/>
                    <a:gd name="T4" fmla="*/ 15 w 17"/>
                    <a:gd name="T5" fmla="*/ 4 h 127"/>
                    <a:gd name="T6" fmla="*/ 15 w 17"/>
                    <a:gd name="T7" fmla="*/ 120 h 127"/>
                    <a:gd name="T8" fmla="*/ 0 w 17"/>
                    <a:gd name="T9" fmla="*/ 116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0" y="122"/>
                      </a:moveTo>
                      <a:lnTo>
                        <a:pt x="0" y="0"/>
                      </a:lnTo>
                      <a:lnTo>
                        <a:pt x="16" y="4"/>
                      </a:lnTo>
                      <a:lnTo>
                        <a:pt x="16" y="126"/>
                      </a:lnTo>
                      <a:lnTo>
                        <a:pt x="0" y="122"/>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2" name="Freeform 328">
                  <a:extLst>
                    <a:ext uri="{FF2B5EF4-FFF2-40B4-BE49-F238E27FC236}">
                      <a16:creationId xmlns:a16="http://schemas.microsoft.com/office/drawing/2014/main" id="{D3A1ABAB-8BD1-9811-D081-F96C949BD980}"/>
                    </a:ext>
                  </a:extLst>
                </p:cNvPr>
                <p:cNvSpPr>
                  <a:spLocks/>
                </p:cNvSpPr>
                <p:nvPr/>
              </p:nvSpPr>
              <p:spPr bwMode="auto">
                <a:xfrm>
                  <a:off x="2251" y="2989"/>
                  <a:ext cx="16" cy="120"/>
                </a:xfrm>
                <a:custGeom>
                  <a:avLst/>
                  <a:gdLst>
                    <a:gd name="T0" fmla="*/ 0 w 17"/>
                    <a:gd name="T1" fmla="*/ 114 h 126"/>
                    <a:gd name="T2" fmla="*/ 0 w 17"/>
                    <a:gd name="T3" fmla="*/ 0 h 126"/>
                    <a:gd name="T4" fmla="*/ 15 w 17"/>
                    <a:gd name="T5" fmla="*/ 4 h 126"/>
                    <a:gd name="T6" fmla="*/ 15 w 17"/>
                    <a:gd name="T7" fmla="*/ 119 h 126"/>
                    <a:gd name="T8" fmla="*/ 0 w 17"/>
                    <a:gd name="T9" fmla="*/ 114 h 126"/>
                    <a:gd name="T10" fmla="*/ 0 60000 65536"/>
                    <a:gd name="T11" fmla="*/ 0 60000 65536"/>
                    <a:gd name="T12" fmla="*/ 0 60000 65536"/>
                    <a:gd name="T13" fmla="*/ 0 60000 65536"/>
                    <a:gd name="T14" fmla="*/ 0 60000 65536"/>
                    <a:gd name="T15" fmla="*/ 0 w 17"/>
                    <a:gd name="T16" fmla="*/ 0 h 126"/>
                    <a:gd name="T17" fmla="*/ 17 w 17"/>
                    <a:gd name="T18" fmla="*/ 126 h 126"/>
                  </a:gdLst>
                  <a:ahLst/>
                  <a:cxnLst>
                    <a:cxn ang="T10">
                      <a:pos x="T0" y="T1"/>
                    </a:cxn>
                    <a:cxn ang="T11">
                      <a:pos x="T2" y="T3"/>
                    </a:cxn>
                    <a:cxn ang="T12">
                      <a:pos x="T4" y="T5"/>
                    </a:cxn>
                    <a:cxn ang="T13">
                      <a:pos x="T6" y="T7"/>
                    </a:cxn>
                    <a:cxn ang="T14">
                      <a:pos x="T8" y="T9"/>
                    </a:cxn>
                  </a:cxnLst>
                  <a:rect l="T15" t="T16" r="T17" b="T18"/>
                  <a:pathLst>
                    <a:path w="17" h="126">
                      <a:moveTo>
                        <a:pt x="0" y="120"/>
                      </a:moveTo>
                      <a:lnTo>
                        <a:pt x="0" y="0"/>
                      </a:lnTo>
                      <a:lnTo>
                        <a:pt x="16" y="4"/>
                      </a:lnTo>
                      <a:lnTo>
                        <a:pt x="16" y="125"/>
                      </a:lnTo>
                      <a:lnTo>
                        <a:pt x="0" y="120"/>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3" name="Freeform 329">
                  <a:extLst>
                    <a:ext uri="{FF2B5EF4-FFF2-40B4-BE49-F238E27FC236}">
                      <a16:creationId xmlns:a16="http://schemas.microsoft.com/office/drawing/2014/main" id="{1B8395FA-785E-77BA-4216-10D55014E7ED}"/>
                    </a:ext>
                  </a:extLst>
                </p:cNvPr>
                <p:cNvSpPr>
                  <a:spLocks/>
                </p:cNvSpPr>
                <p:nvPr/>
              </p:nvSpPr>
              <p:spPr bwMode="auto">
                <a:xfrm>
                  <a:off x="2271" y="3000"/>
                  <a:ext cx="16" cy="119"/>
                </a:xfrm>
                <a:custGeom>
                  <a:avLst/>
                  <a:gdLst>
                    <a:gd name="T0" fmla="*/ 0 w 17"/>
                    <a:gd name="T1" fmla="*/ 114 h 125"/>
                    <a:gd name="T2" fmla="*/ 0 w 17"/>
                    <a:gd name="T3" fmla="*/ 0 h 125"/>
                    <a:gd name="T4" fmla="*/ 15 w 17"/>
                    <a:gd name="T5" fmla="*/ 2 h 125"/>
                    <a:gd name="T6" fmla="*/ 15 w 17"/>
                    <a:gd name="T7" fmla="*/ 118 h 125"/>
                    <a:gd name="T8" fmla="*/ 0 w 17"/>
                    <a:gd name="T9" fmla="*/ 114 h 125"/>
                    <a:gd name="T10" fmla="*/ 0 60000 65536"/>
                    <a:gd name="T11" fmla="*/ 0 60000 65536"/>
                    <a:gd name="T12" fmla="*/ 0 60000 65536"/>
                    <a:gd name="T13" fmla="*/ 0 60000 65536"/>
                    <a:gd name="T14" fmla="*/ 0 60000 65536"/>
                    <a:gd name="T15" fmla="*/ 0 w 17"/>
                    <a:gd name="T16" fmla="*/ 0 h 125"/>
                    <a:gd name="T17" fmla="*/ 17 w 17"/>
                    <a:gd name="T18" fmla="*/ 125 h 125"/>
                  </a:gdLst>
                  <a:ahLst/>
                  <a:cxnLst>
                    <a:cxn ang="T10">
                      <a:pos x="T0" y="T1"/>
                    </a:cxn>
                    <a:cxn ang="T11">
                      <a:pos x="T2" y="T3"/>
                    </a:cxn>
                    <a:cxn ang="T12">
                      <a:pos x="T4" y="T5"/>
                    </a:cxn>
                    <a:cxn ang="T13">
                      <a:pos x="T6" y="T7"/>
                    </a:cxn>
                    <a:cxn ang="T14">
                      <a:pos x="T8" y="T9"/>
                    </a:cxn>
                  </a:cxnLst>
                  <a:rect l="T15" t="T16" r="T17" b="T18"/>
                  <a:pathLst>
                    <a:path w="17" h="125">
                      <a:moveTo>
                        <a:pt x="0" y="120"/>
                      </a:moveTo>
                      <a:lnTo>
                        <a:pt x="0" y="0"/>
                      </a:lnTo>
                      <a:lnTo>
                        <a:pt x="16" y="2"/>
                      </a:lnTo>
                      <a:lnTo>
                        <a:pt x="16" y="124"/>
                      </a:lnTo>
                      <a:lnTo>
                        <a:pt x="0" y="120"/>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4" name="Freeform 330">
                  <a:extLst>
                    <a:ext uri="{FF2B5EF4-FFF2-40B4-BE49-F238E27FC236}">
                      <a16:creationId xmlns:a16="http://schemas.microsoft.com/office/drawing/2014/main" id="{DCC79508-C7CD-BA9B-FEE8-25A6F489FE8A}"/>
                    </a:ext>
                  </a:extLst>
                </p:cNvPr>
                <p:cNvSpPr>
                  <a:spLocks/>
                </p:cNvSpPr>
                <p:nvPr/>
              </p:nvSpPr>
              <p:spPr bwMode="auto">
                <a:xfrm>
                  <a:off x="2290" y="3011"/>
                  <a:ext cx="15" cy="121"/>
                </a:xfrm>
                <a:custGeom>
                  <a:avLst/>
                  <a:gdLst>
                    <a:gd name="T0" fmla="*/ 1 w 17"/>
                    <a:gd name="T1" fmla="*/ 116 h 127"/>
                    <a:gd name="T2" fmla="*/ 0 w 17"/>
                    <a:gd name="T3" fmla="*/ 0 h 127"/>
                    <a:gd name="T4" fmla="*/ 14 w 17"/>
                    <a:gd name="T5" fmla="*/ 4 h 127"/>
                    <a:gd name="T6" fmla="*/ 14 w 17"/>
                    <a:gd name="T7" fmla="*/ 120 h 127"/>
                    <a:gd name="T8" fmla="*/ 1 w 17"/>
                    <a:gd name="T9" fmla="*/ 116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1" y="122"/>
                      </a:moveTo>
                      <a:lnTo>
                        <a:pt x="0" y="0"/>
                      </a:lnTo>
                      <a:lnTo>
                        <a:pt x="16" y="4"/>
                      </a:lnTo>
                      <a:lnTo>
                        <a:pt x="16" y="126"/>
                      </a:lnTo>
                      <a:lnTo>
                        <a:pt x="1" y="122"/>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5" name="Freeform 331">
                  <a:extLst>
                    <a:ext uri="{FF2B5EF4-FFF2-40B4-BE49-F238E27FC236}">
                      <a16:creationId xmlns:a16="http://schemas.microsoft.com/office/drawing/2014/main" id="{75BEBE8C-090B-B8B5-917E-7D99B2219FD7}"/>
                    </a:ext>
                  </a:extLst>
                </p:cNvPr>
                <p:cNvSpPr>
                  <a:spLocks/>
                </p:cNvSpPr>
                <p:nvPr/>
              </p:nvSpPr>
              <p:spPr bwMode="auto">
                <a:xfrm>
                  <a:off x="2311" y="3023"/>
                  <a:ext cx="15" cy="120"/>
                </a:xfrm>
                <a:custGeom>
                  <a:avLst/>
                  <a:gdLst>
                    <a:gd name="T0" fmla="*/ 0 w 17"/>
                    <a:gd name="T1" fmla="*/ 114 h 127"/>
                    <a:gd name="T2" fmla="*/ 0 w 17"/>
                    <a:gd name="T3" fmla="*/ 0 h 127"/>
                    <a:gd name="T4" fmla="*/ 14 w 17"/>
                    <a:gd name="T5" fmla="*/ 4 h 127"/>
                    <a:gd name="T6" fmla="*/ 14 w 17"/>
                    <a:gd name="T7" fmla="*/ 119 h 127"/>
                    <a:gd name="T8" fmla="*/ 0 w 17"/>
                    <a:gd name="T9" fmla="*/ 114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0" y="121"/>
                      </a:moveTo>
                      <a:lnTo>
                        <a:pt x="0" y="0"/>
                      </a:lnTo>
                      <a:lnTo>
                        <a:pt x="16" y="4"/>
                      </a:lnTo>
                      <a:lnTo>
                        <a:pt x="16" y="126"/>
                      </a:lnTo>
                      <a:lnTo>
                        <a:pt x="0" y="121"/>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6" name="Freeform 332">
                  <a:extLst>
                    <a:ext uri="{FF2B5EF4-FFF2-40B4-BE49-F238E27FC236}">
                      <a16:creationId xmlns:a16="http://schemas.microsoft.com/office/drawing/2014/main" id="{EF3FA701-F84F-25EA-3C3C-A1694B47E957}"/>
                    </a:ext>
                  </a:extLst>
                </p:cNvPr>
                <p:cNvSpPr>
                  <a:spLocks/>
                </p:cNvSpPr>
                <p:nvPr/>
              </p:nvSpPr>
              <p:spPr bwMode="auto">
                <a:xfrm>
                  <a:off x="2264" y="3103"/>
                  <a:ext cx="112" cy="69"/>
                </a:xfrm>
                <a:custGeom>
                  <a:avLst/>
                  <a:gdLst>
                    <a:gd name="T0" fmla="*/ 111 w 122"/>
                    <a:gd name="T1" fmla="*/ 13 h 72"/>
                    <a:gd name="T2" fmla="*/ 89 w 122"/>
                    <a:gd name="T3" fmla="*/ 0 h 72"/>
                    <a:gd name="T4" fmla="*/ 0 w 122"/>
                    <a:gd name="T5" fmla="*/ 54 h 72"/>
                    <a:gd name="T6" fmla="*/ 22 w 122"/>
                    <a:gd name="T7" fmla="*/ 68 h 72"/>
                    <a:gd name="T8" fmla="*/ 111 w 122"/>
                    <a:gd name="T9" fmla="*/ 13 h 72"/>
                    <a:gd name="T10" fmla="*/ 0 60000 65536"/>
                    <a:gd name="T11" fmla="*/ 0 60000 65536"/>
                    <a:gd name="T12" fmla="*/ 0 60000 65536"/>
                    <a:gd name="T13" fmla="*/ 0 60000 65536"/>
                    <a:gd name="T14" fmla="*/ 0 60000 65536"/>
                    <a:gd name="T15" fmla="*/ 0 w 122"/>
                    <a:gd name="T16" fmla="*/ 0 h 72"/>
                    <a:gd name="T17" fmla="*/ 122 w 122"/>
                    <a:gd name="T18" fmla="*/ 72 h 72"/>
                  </a:gdLst>
                  <a:ahLst/>
                  <a:cxnLst>
                    <a:cxn ang="T10">
                      <a:pos x="T0" y="T1"/>
                    </a:cxn>
                    <a:cxn ang="T11">
                      <a:pos x="T2" y="T3"/>
                    </a:cxn>
                    <a:cxn ang="T12">
                      <a:pos x="T4" y="T5"/>
                    </a:cxn>
                    <a:cxn ang="T13">
                      <a:pos x="T6" y="T7"/>
                    </a:cxn>
                    <a:cxn ang="T14">
                      <a:pos x="T8" y="T9"/>
                    </a:cxn>
                  </a:cxnLst>
                  <a:rect l="T15" t="T16" r="T17" b="T18"/>
                  <a:pathLst>
                    <a:path w="122" h="72">
                      <a:moveTo>
                        <a:pt x="121" y="14"/>
                      </a:moveTo>
                      <a:lnTo>
                        <a:pt x="97" y="0"/>
                      </a:lnTo>
                      <a:lnTo>
                        <a:pt x="0" y="56"/>
                      </a:lnTo>
                      <a:lnTo>
                        <a:pt x="24" y="71"/>
                      </a:lnTo>
                      <a:lnTo>
                        <a:pt x="121"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7" name="Freeform 333">
                  <a:extLst>
                    <a:ext uri="{FF2B5EF4-FFF2-40B4-BE49-F238E27FC236}">
                      <a16:creationId xmlns:a16="http://schemas.microsoft.com/office/drawing/2014/main" id="{BC84A831-0831-FFE1-DF5B-4A04DBEB967E}"/>
                    </a:ext>
                  </a:extLst>
                </p:cNvPr>
                <p:cNvSpPr>
                  <a:spLocks/>
                </p:cNvSpPr>
                <p:nvPr/>
              </p:nvSpPr>
              <p:spPr bwMode="auto">
                <a:xfrm>
                  <a:off x="2264" y="3157"/>
                  <a:ext cx="23" cy="41"/>
                </a:xfrm>
                <a:custGeom>
                  <a:avLst/>
                  <a:gdLst>
                    <a:gd name="T0" fmla="*/ 22 w 25"/>
                    <a:gd name="T1" fmla="*/ 13 h 44"/>
                    <a:gd name="T2" fmla="*/ 0 w 25"/>
                    <a:gd name="T3" fmla="*/ 0 h 44"/>
                    <a:gd name="T4" fmla="*/ 0 w 25"/>
                    <a:gd name="T5" fmla="*/ 26 h 44"/>
                    <a:gd name="T6" fmla="*/ 22 w 25"/>
                    <a:gd name="T7" fmla="*/ 40 h 44"/>
                    <a:gd name="T8" fmla="*/ 22 w 25"/>
                    <a:gd name="T9" fmla="*/ 13 h 44"/>
                    <a:gd name="T10" fmla="*/ 0 60000 65536"/>
                    <a:gd name="T11" fmla="*/ 0 60000 65536"/>
                    <a:gd name="T12" fmla="*/ 0 60000 65536"/>
                    <a:gd name="T13" fmla="*/ 0 60000 65536"/>
                    <a:gd name="T14" fmla="*/ 0 60000 65536"/>
                    <a:gd name="T15" fmla="*/ 0 w 25"/>
                    <a:gd name="T16" fmla="*/ 0 h 44"/>
                    <a:gd name="T17" fmla="*/ 25 w 25"/>
                    <a:gd name="T18" fmla="*/ 44 h 44"/>
                  </a:gdLst>
                  <a:ahLst/>
                  <a:cxnLst>
                    <a:cxn ang="T10">
                      <a:pos x="T0" y="T1"/>
                    </a:cxn>
                    <a:cxn ang="T11">
                      <a:pos x="T2" y="T3"/>
                    </a:cxn>
                    <a:cxn ang="T12">
                      <a:pos x="T4" y="T5"/>
                    </a:cxn>
                    <a:cxn ang="T13">
                      <a:pos x="T6" y="T7"/>
                    </a:cxn>
                    <a:cxn ang="T14">
                      <a:pos x="T8" y="T9"/>
                    </a:cxn>
                  </a:cxnLst>
                  <a:rect l="T15" t="T16" r="T17" b="T18"/>
                  <a:pathLst>
                    <a:path w="25" h="44">
                      <a:moveTo>
                        <a:pt x="24" y="14"/>
                      </a:moveTo>
                      <a:lnTo>
                        <a:pt x="0" y="0"/>
                      </a:lnTo>
                      <a:lnTo>
                        <a:pt x="0" y="28"/>
                      </a:lnTo>
                      <a:lnTo>
                        <a:pt x="24" y="43"/>
                      </a:lnTo>
                      <a:lnTo>
                        <a:pt x="24"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8" name="Freeform 334">
                  <a:extLst>
                    <a:ext uri="{FF2B5EF4-FFF2-40B4-BE49-F238E27FC236}">
                      <a16:creationId xmlns:a16="http://schemas.microsoft.com/office/drawing/2014/main" id="{18DF0388-9E90-121C-45E0-4B1BC2A2F93A}"/>
                    </a:ext>
                  </a:extLst>
                </p:cNvPr>
                <p:cNvSpPr>
                  <a:spLocks/>
                </p:cNvSpPr>
                <p:nvPr/>
              </p:nvSpPr>
              <p:spPr bwMode="auto">
                <a:xfrm>
                  <a:off x="2286" y="3117"/>
                  <a:ext cx="90" cy="81"/>
                </a:xfrm>
                <a:custGeom>
                  <a:avLst/>
                  <a:gdLst>
                    <a:gd name="T0" fmla="*/ 89 w 98"/>
                    <a:gd name="T1" fmla="*/ 0 h 86"/>
                    <a:gd name="T2" fmla="*/ 0 w 98"/>
                    <a:gd name="T3" fmla="*/ 53 h 86"/>
                    <a:gd name="T4" fmla="*/ 0 w 98"/>
                    <a:gd name="T5" fmla="*/ 80 h 86"/>
                    <a:gd name="T6" fmla="*/ 89 w 98"/>
                    <a:gd name="T7" fmla="*/ 26 h 86"/>
                    <a:gd name="T8" fmla="*/ 89 w 98"/>
                    <a:gd name="T9" fmla="*/ 0 h 86"/>
                    <a:gd name="T10" fmla="*/ 0 60000 65536"/>
                    <a:gd name="T11" fmla="*/ 0 60000 65536"/>
                    <a:gd name="T12" fmla="*/ 0 60000 65536"/>
                    <a:gd name="T13" fmla="*/ 0 60000 65536"/>
                    <a:gd name="T14" fmla="*/ 0 60000 65536"/>
                    <a:gd name="T15" fmla="*/ 0 w 98"/>
                    <a:gd name="T16" fmla="*/ 0 h 86"/>
                    <a:gd name="T17" fmla="*/ 98 w 98"/>
                    <a:gd name="T18" fmla="*/ 86 h 86"/>
                  </a:gdLst>
                  <a:ahLst/>
                  <a:cxnLst>
                    <a:cxn ang="T10">
                      <a:pos x="T0" y="T1"/>
                    </a:cxn>
                    <a:cxn ang="T11">
                      <a:pos x="T2" y="T3"/>
                    </a:cxn>
                    <a:cxn ang="T12">
                      <a:pos x="T4" y="T5"/>
                    </a:cxn>
                    <a:cxn ang="T13">
                      <a:pos x="T6" y="T7"/>
                    </a:cxn>
                    <a:cxn ang="T14">
                      <a:pos x="T8" y="T9"/>
                    </a:cxn>
                  </a:cxnLst>
                  <a:rect l="T15" t="T16" r="T17" b="T18"/>
                  <a:pathLst>
                    <a:path w="98" h="86">
                      <a:moveTo>
                        <a:pt x="97" y="0"/>
                      </a:moveTo>
                      <a:lnTo>
                        <a:pt x="0" y="56"/>
                      </a:lnTo>
                      <a:lnTo>
                        <a:pt x="0" y="85"/>
                      </a:lnTo>
                      <a:lnTo>
                        <a:pt x="97" y="28"/>
                      </a:lnTo>
                      <a:lnTo>
                        <a:pt x="97"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9" name="Freeform 335">
                  <a:extLst>
                    <a:ext uri="{FF2B5EF4-FFF2-40B4-BE49-F238E27FC236}">
                      <a16:creationId xmlns:a16="http://schemas.microsoft.com/office/drawing/2014/main" id="{77CD491D-8F56-81D2-E77C-29E4125F9846}"/>
                    </a:ext>
                  </a:extLst>
                </p:cNvPr>
                <p:cNvSpPr>
                  <a:spLocks/>
                </p:cNvSpPr>
                <p:nvPr/>
              </p:nvSpPr>
              <p:spPr bwMode="auto">
                <a:xfrm>
                  <a:off x="2353" y="3150"/>
                  <a:ext cx="16" cy="16"/>
                </a:xfrm>
                <a:custGeom>
                  <a:avLst/>
                  <a:gdLst>
                    <a:gd name="T0" fmla="*/ 4 w 17"/>
                    <a:gd name="T1" fmla="*/ 15 h 17"/>
                    <a:gd name="T2" fmla="*/ 1 w 17"/>
                    <a:gd name="T3" fmla="*/ 12 h 17"/>
                    <a:gd name="T4" fmla="*/ 1 w 17"/>
                    <a:gd name="T5" fmla="*/ 11 h 17"/>
                    <a:gd name="T6" fmla="*/ 1 w 17"/>
                    <a:gd name="T7" fmla="*/ 10 h 17"/>
                    <a:gd name="T8" fmla="*/ 0 w 17"/>
                    <a:gd name="T9" fmla="*/ 8 h 17"/>
                    <a:gd name="T10" fmla="*/ 1 w 17"/>
                    <a:gd name="T11" fmla="*/ 7 h 17"/>
                    <a:gd name="T12" fmla="*/ 1 w 17"/>
                    <a:gd name="T13" fmla="*/ 5 h 17"/>
                    <a:gd name="T14" fmla="*/ 3 w 17"/>
                    <a:gd name="T15" fmla="*/ 2 h 17"/>
                    <a:gd name="T16" fmla="*/ 5 w 17"/>
                    <a:gd name="T17" fmla="*/ 1 h 17"/>
                    <a:gd name="T18" fmla="*/ 8 w 17"/>
                    <a:gd name="T19" fmla="*/ 0 h 17"/>
                    <a:gd name="T20" fmla="*/ 8 w 17"/>
                    <a:gd name="T21" fmla="*/ 0 h 17"/>
                    <a:gd name="T22" fmla="*/ 12 w 17"/>
                    <a:gd name="T23" fmla="*/ 2 h 17"/>
                    <a:gd name="T24" fmla="*/ 12 w 17"/>
                    <a:gd name="T25" fmla="*/ 3 h 17"/>
                    <a:gd name="T26" fmla="*/ 13 w 17"/>
                    <a:gd name="T27" fmla="*/ 4 h 17"/>
                    <a:gd name="T28" fmla="*/ 15 w 17"/>
                    <a:gd name="T29" fmla="*/ 5 h 17"/>
                    <a:gd name="T30" fmla="*/ 13 w 17"/>
                    <a:gd name="T31" fmla="*/ 8 h 17"/>
                    <a:gd name="T32" fmla="*/ 12 w 17"/>
                    <a:gd name="T33" fmla="*/ 10 h 17"/>
                    <a:gd name="T34" fmla="*/ 10 w 17"/>
                    <a:gd name="T35" fmla="*/ 12 h 17"/>
                    <a:gd name="T36" fmla="*/ 8 w 17"/>
                    <a:gd name="T37" fmla="*/ 15 h 17"/>
                    <a:gd name="T38" fmla="*/ 6 w 17"/>
                    <a:gd name="T39" fmla="*/ 15 h 17"/>
                    <a:gd name="T40" fmla="*/ 5 w 17"/>
                    <a:gd name="T41" fmla="*/ 15 h 17"/>
                    <a:gd name="T42" fmla="*/ 4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4" y="16"/>
                      </a:moveTo>
                      <a:lnTo>
                        <a:pt x="1" y="13"/>
                      </a:lnTo>
                      <a:lnTo>
                        <a:pt x="1" y="12"/>
                      </a:lnTo>
                      <a:lnTo>
                        <a:pt x="1" y="11"/>
                      </a:lnTo>
                      <a:lnTo>
                        <a:pt x="0" y="9"/>
                      </a:lnTo>
                      <a:lnTo>
                        <a:pt x="1" y="7"/>
                      </a:lnTo>
                      <a:lnTo>
                        <a:pt x="1" y="5"/>
                      </a:lnTo>
                      <a:lnTo>
                        <a:pt x="3" y="2"/>
                      </a:lnTo>
                      <a:lnTo>
                        <a:pt x="5" y="1"/>
                      </a:lnTo>
                      <a:lnTo>
                        <a:pt x="8" y="0"/>
                      </a:lnTo>
                      <a:lnTo>
                        <a:pt x="9" y="0"/>
                      </a:lnTo>
                      <a:lnTo>
                        <a:pt x="13" y="2"/>
                      </a:lnTo>
                      <a:lnTo>
                        <a:pt x="13" y="3"/>
                      </a:lnTo>
                      <a:lnTo>
                        <a:pt x="14" y="4"/>
                      </a:lnTo>
                      <a:lnTo>
                        <a:pt x="16" y="5"/>
                      </a:lnTo>
                      <a:lnTo>
                        <a:pt x="14" y="8"/>
                      </a:lnTo>
                      <a:lnTo>
                        <a:pt x="13" y="11"/>
                      </a:lnTo>
                      <a:lnTo>
                        <a:pt x="11" y="13"/>
                      </a:lnTo>
                      <a:lnTo>
                        <a:pt x="9" y="16"/>
                      </a:lnTo>
                      <a:lnTo>
                        <a:pt x="6" y="16"/>
                      </a:lnTo>
                      <a:lnTo>
                        <a:pt x="5" y="16"/>
                      </a:lnTo>
                      <a:lnTo>
                        <a:pt x="4"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0" name="Freeform 336">
                  <a:extLst>
                    <a:ext uri="{FF2B5EF4-FFF2-40B4-BE49-F238E27FC236}">
                      <a16:creationId xmlns:a16="http://schemas.microsoft.com/office/drawing/2014/main" id="{5EB15557-6E23-A451-0105-B35CF943AD7B}"/>
                    </a:ext>
                  </a:extLst>
                </p:cNvPr>
                <p:cNvSpPr>
                  <a:spLocks/>
                </p:cNvSpPr>
                <p:nvPr/>
              </p:nvSpPr>
              <p:spPr bwMode="auto">
                <a:xfrm>
                  <a:off x="2355" y="3152"/>
                  <a:ext cx="15" cy="16"/>
                </a:xfrm>
                <a:custGeom>
                  <a:avLst/>
                  <a:gdLst>
                    <a:gd name="T0" fmla="*/ 11 w 17"/>
                    <a:gd name="T1" fmla="*/ 10 h 17"/>
                    <a:gd name="T2" fmla="*/ 12 w 17"/>
                    <a:gd name="T3" fmla="*/ 7 h 17"/>
                    <a:gd name="T4" fmla="*/ 14 w 17"/>
                    <a:gd name="T5" fmla="*/ 3 h 17"/>
                    <a:gd name="T6" fmla="*/ 12 w 17"/>
                    <a:gd name="T7" fmla="*/ 2 h 17"/>
                    <a:gd name="T8" fmla="*/ 11 w 17"/>
                    <a:gd name="T9" fmla="*/ 1 h 17"/>
                    <a:gd name="T10" fmla="*/ 11 w 17"/>
                    <a:gd name="T11" fmla="*/ 0 h 17"/>
                    <a:gd name="T12" fmla="*/ 9 w 17"/>
                    <a:gd name="T13" fmla="*/ 0 h 17"/>
                    <a:gd name="T14" fmla="*/ 6 w 17"/>
                    <a:gd name="T15" fmla="*/ 0 h 17"/>
                    <a:gd name="T16" fmla="*/ 4 w 17"/>
                    <a:gd name="T17" fmla="*/ 2 h 17"/>
                    <a:gd name="T18" fmla="*/ 1 w 17"/>
                    <a:gd name="T19" fmla="*/ 4 h 17"/>
                    <a:gd name="T20" fmla="*/ 1 w 17"/>
                    <a:gd name="T21" fmla="*/ 8 h 17"/>
                    <a:gd name="T22" fmla="*/ 0 w 17"/>
                    <a:gd name="T23" fmla="*/ 10 h 17"/>
                    <a:gd name="T24" fmla="*/ 1 w 17"/>
                    <a:gd name="T25" fmla="*/ 12 h 17"/>
                    <a:gd name="T26" fmla="*/ 1 w 17"/>
                    <a:gd name="T27" fmla="*/ 13 h 17"/>
                    <a:gd name="T28" fmla="*/ 1 w 17"/>
                    <a:gd name="T29" fmla="*/ 15 h 17"/>
                    <a:gd name="T30" fmla="*/ 4 w 17"/>
                    <a:gd name="T31" fmla="*/ 15 h 17"/>
                    <a:gd name="T32" fmla="*/ 6 w 17"/>
                    <a:gd name="T33" fmla="*/ 15 h 17"/>
                    <a:gd name="T34" fmla="*/ 9 w 17"/>
                    <a:gd name="T35" fmla="*/ 12 h 17"/>
                    <a:gd name="T36" fmla="*/ 11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3" y="11"/>
                      </a:moveTo>
                      <a:lnTo>
                        <a:pt x="14" y="7"/>
                      </a:lnTo>
                      <a:lnTo>
                        <a:pt x="16" y="3"/>
                      </a:lnTo>
                      <a:lnTo>
                        <a:pt x="14" y="2"/>
                      </a:lnTo>
                      <a:lnTo>
                        <a:pt x="13" y="1"/>
                      </a:lnTo>
                      <a:lnTo>
                        <a:pt x="13" y="0"/>
                      </a:lnTo>
                      <a:lnTo>
                        <a:pt x="10" y="0"/>
                      </a:lnTo>
                      <a:lnTo>
                        <a:pt x="7" y="0"/>
                      </a:lnTo>
                      <a:lnTo>
                        <a:pt x="4" y="2"/>
                      </a:lnTo>
                      <a:lnTo>
                        <a:pt x="1" y="4"/>
                      </a:lnTo>
                      <a:lnTo>
                        <a:pt x="1" y="8"/>
                      </a:lnTo>
                      <a:lnTo>
                        <a:pt x="0" y="11"/>
                      </a:lnTo>
                      <a:lnTo>
                        <a:pt x="1" y="13"/>
                      </a:lnTo>
                      <a:lnTo>
                        <a:pt x="1" y="14"/>
                      </a:lnTo>
                      <a:lnTo>
                        <a:pt x="1" y="16"/>
                      </a:lnTo>
                      <a:lnTo>
                        <a:pt x="4" y="16"/>
                      </a:lnTo>
                      <a:lnTo>
                        <a:pt x="7" y="16"/>
                      </a:lnTo>
                      <a:lnTo>
                        <a:pt x="10" y="13"/>
                      </a:lnTo>
                      <a:lnTo>
                        <a:pt x="1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1" name="Freeform 337">
                  <a:extLst>
                    <a:ext uri="{FF2B5EF4-FFF2-40B4-BE49-F238E27FC236}">
                      <a16:creationId xmlns:a16="http://schemas.microsoft.com/office/drawing/2014/main" id="{BE46A926-5724-767B-5018-600D8CF2BF8C}"/>
                    </a:ext>
                  </a:extLst>
                </p:cNvPr>
                <p:cNvSpPr>
                  <a:spLocks/>
                </p:cNvSpPr>
                <p:nvPr/>
              </p:nvSpPr>
              <p:spPr bwMode="auto">
                <a:xfrm>
                  <a:off x="2357" y="3155"/>
                  <a:ext cx="15" cy="16"/>
                </a:xfrm>
                <a:custGeom>
                  <a:avLst/>
                  <a:gdLst>
                    <a:gd name="T0" fmla="*/ 14 w 17"/>
                    <a:gd name="T1" fmla="*/ 9 h 17"/>
                    <a:gd name="T2" fmla="*/ 14 w 17"/>
                    <a:gd name="T3" fmla="*/ 8 h 17"/>
                    <a:gd name="T4" fmla="*/ 14 w 17"/>
                    <a:gd name="T5" fmla="*/ 5 h 17"/>
                    <a:gd name="T6" fmla="*/ 14 w 17"/>
                    <a:gd name="T7" fmla="*/ 2 h 17"/>
                    <a:gd name="T8" fmla="*/ 14 w 17"/>
                    <a:gd name="T9" fmla="*/ 0 h 17"/>
                    <a:gd name="T10" fmla="*/ 11 w 17"/>
                    <a:gd name="T11" fmla="*/ 0 h 17"/>
                    <a:gd name="T12" fmla="*/ 7 w 17"/>
                    <a:gd name="T13" fmla="*/ 0 h 17"/>
                    <a:gd name="T14" fmla="*/ 4 w 17"/>
                    <a:gd name="T15" fmla="*/ 8 h 17"/>
                    <a:gd name="T16" fmla="*/ 0 w 17"/>
                    <a:gd name="T17" fmla="*/ 8 h 17"/>
                    <a:gd name="T18" fmla="*/ 0 w 17"/>
                    <a:gd name="T19" fmla="*/ 12 h 17"/>
                    <a:gd name="T20" fmla="*/ 0 w 17"/>
                    <a:gd name="T21" fmla="*/ 15 h 17"/>
                    <a:gd name="T22" fmla="*/ 4 w 17"/>
                    <a:gd name="T23" fmla="*/ 15 h 17"/>
                    <a:gd name="T24" fmla="*/ 7 w 17"/>
                    <a:gd name="T25" fmla="*/ 15 h 17"/>
                    <a:gd name="T26" fmla="*/ 14 w 17"/>
                    <a:gd name="T27" fmla="*/ 9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16" y="10"/>
                      </a:moveTo>
                      <a:lnTo>
                        <a:pt x="16" y="8"/>
                      </a:lnTo>
                      <a:lnTo>
                        <a:pt x="16" y="5"/>
                      </a:lnTo>
                      <a:lnTo>
                        <a:pt x="16" y="2"/>
                      </a:lnTo>
                      <a:lnTo>
                        <a:pt x="16" y="0"/>
                      </a:lnTo>
                      <a:lnTo>
                        <a:pt x="12" y="0"/>
                      </a:lnTo>
                      <a:lnTo>
                        <a:pt x="8" y="0"/>
                      </a:lnTo>
                      <a:lnTo>
                        <a:pt x="4" y="8"/>
                      </a:lnTo>
                      <a:lnTo>
                        <a:pt x="0" y="8"/>
                      </a:lnTo>
                      <a:lnTo>
                        <a:pt x="0" y="13"/>
                      </a:lnTo>
                      <a:lnTo>
                        <a:pt x="0" y="16"/>
                      </a:lnTo>
                      <a:lnTo>
                        <a:pt x="4" y="16"/>
                      </a:lnTo>
                      <a:lnTo>
                        <a:pt x="8" y="16"/>
                      </a:lnTo>
                      <a:lnTo>
                        <a:pt x="16"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2" name="Freeform 338">
                  <a:extLst>
                    <a:ext uri="{FF2B5EF4-FFF2-40B4-BE49-F238E27FC236}">
                      <a16:creationId xmlns:a16="http://schemas.microsoft.com/office/drawing/2014/main" id="{164F84FD-2720-BEFB-5B56-E061E1C50FDF}"/>
                    </a:ext>
                  </a:extLst>
                </p:cNvPr>
                <p:cNvSpPr>
                  <a:spLocks/>
                </p:cNvSpPr>
                <p:nvPr/>
              </p:nvSpPr>
              <p:spPr bwMode="auto">
                <a:xfrm>
                  <a:off x="2343" y="3156"/>
                  <a:ext cx="15" cy="16"/>
                </a:xfrm>
                <a:custGeom>
                  <a:avLst/>
                  <a:gdLst>
                    <a:gd name="T0" fmla="*/ 5 w 17"/>
                    <a:gd name="T1" fmla="*/ 15 h 17"/>
                    <a:gd name="T2" fmla="*/ 2 w 17"/>
                    <a:gd name="T3" fmla="*/ 12 h 17"/>
                    <a:gd name="T4" fmla="*/ 1 w 17"/>
                    <a:gd name="T5" fmla="*/ 12 h 17"/>
                    <a:gd name="T6" fmla="*/ 0 w 17"/>
                    <a:gd name="T7" fmla="*/ 11 h 17"/>
                    <a:gd name="T8" fmla="*/ 0 w 17"/>
                    <a:gd name="T9" fmla="*/ 9 h 17"/>
                    <a:gd name="T10" fmla="*/ 0 w 17"/>
                    <a:gd name="T11" fmla="*/ 8 h 17"/>
                    <a:gd name="T12" fmla="*/ 2 w 17"/>
                    <a:gd name="T13" fmla="*/ 4 h 17"/>
                    <a:gd name="T14" fmla="*/ 3 w 17"/>
                    <a:gd name="T15" fmla="*/ 2 h 17"/>
                    <a:gd name="T16" fmla="*/ 5 w 17"/>
                    <a:gd name="T17" fmla="*/ 1 h 17"/>
                    <a:gd name="T18" fmla="*/ 7 w 17"/>
                    <a:gd name="T19" fmla="*/ 0 h 17"/>
                    <a:gd name="T20" fmla="*/ 8 w 17"/>
                    <a:gd name="T21" fmla="*/ 0 h 17"/>
                    <a:gd name="T22" fmla="*/ 10 w 17"/>
                    <a:gd name="T23" fmla="*/ 0 h 17"/>
                    <a:gd name="T24" fmla="*/ 12 w 17"/>
                    <a:gd name="T25" fmla="*/ 2 h 17"/>
                    <a:gd name="T26" fmla="*/ 14 w 17"/>
                    <a:gd name="T27" fmla="*/ 3 h 17"/>
                    <a:gd name="T28" fmla="*/ 14 w 17"/>
                    <a:gd name="T29" fmla="*/ 5 h 17"/>
                    <a:gd name="T30" fmla="*/ 14 w 17"/>
                    <a:gd name="T31" fmla="*/ 8 h 17"/>
                    <a:gd name="T32" fmla="*/ 12 w 17"/>
                    <a:gd name="T33" fmla="*/ 11 h 17"/>
                    <a:gd name="T34" fmla="*/ 11 w 17"/>
                    <a:gd name="T35" fmla="*/ 12 h 17"/>
                    <a:gd name="T36" fmla="*/ 8 w 17"/>
                    <a:gd name="T37" fmla="*/ 15 h 17"/>
                    <a:gd name="T38" fmla="*/ 6 w 17"/>
                    <a:gd name="T39" fmla="*/ 15 h 17"/>
                    <a:gd name="T40" fmla="*/ 5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6" y="16"/>
                      </a:moveTo>
                      <a:lnTo>
                        <a:pt x="2" y="13"/>
                      </a:lnTo>
                      <a:lnTo>
                        <a:pt x="1" y="13"/>
                      </a:lnTo>
                      <a:lnTo>
                        <a:pt x="0" y="12"/>
                      </a:lnTo>
                      <a:lnTo>
                        <a:pt x="0" y="10"/>
                      </a:lnTo>
                      <a:lnTo>
                        <a:pt x="0" y="8"/>
                      </a:lnTo>
                      <a:lnTo>
                        <a:pt x="2" y="4"/>
                      </a:lnTo>
                      <a:lnTo>
                        <a:pt x="3" y="2"/>
                      </a:lnTo>
                      <a:lnTo>
                        <a:pt x="6" y="1"/>
                      </a:lnTo>
                      <a:lnTo>
                        <a:pt x="8" y="0"/>
                      </a:lnTo>
                      <a:lnTo>
                        <a:pt x="9" y="0"/>
                      </a:lnTo>
                      <a:lnTo>
                        <a:pt x="11" y="0"/>
                      </a:lnTo>
                      <a:lnTo>
                        <a:pt x="14" y="2"/>
                      </a:lnTo>
                      <a:lnTo>
                        <a:pt x="16" y="3"/>
                      </a:lnTo>
                      <a:lnTo>
                        <a:pt x="16" y="5"/>
                      </a:lnTo>
                      <a:lnTo>
                        <a:pt x="16" y="9"/>
                      </a:lnTo>
                      <a:lnTo>
                        <a:pt x="14" y="12"/>
                      </a:lnTo>
                      <a:lnTo>
                        <a:pt x="12" y="13"/>
                      </a:lnTo>
                      <a:lnTo>
                        <a:pt x="9" y="16"/>
                      </a:lnTo>
                      <a:lnTo>
                        <a:pt x="7" y="16"/>
                      </a:lnTo>
                      <a:lnTo>
                        <a:pt x="6"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3" name="Freeform 339">
                  <a:extLst>
                    <a:ext uri="{FF2B5EF4-FFF2-40B4-BE49-F238E27FC236}">
                      <a16:creationId xmlns:a16="http://schemas.microsoft.com/office/drawing/2014/main" id="{CAC1CFF1-AAAE-09B2-F5C8-9FA08F65FAFF}"/>
                    </a:ext>
                  </a:extLst>
                </p:cNvPr>
                <p:cNvSpPr>
                  <a:spLocks/>
                </p:cNvSpPr>
                <p:nvPr/>
              </p:nvSpPr>
              <p:spPr bwMode="auto">
                <a:xfrm>
                  <a:off x="2345" y="3156"/>
                  <a:ext cx="15" cy="16"/>
                </a:xfrm>
                <a:custGeom>
                  <a:avLst/>
                  <a:gdLst>
                    <a:gd name="T0" fmla="*/ 12 w 17"/>
                    <a:gd name="T1" fmla="*/ 11 h 17"/>
                    <a:gd name="T2" fmla="*/ 14 w 17"/>
                    <a:gd name="T3" fmla="*/ 8 h 17"/>
                    <a:gd name="T4" fmla="*/ 14 w 17"/>
                    <a:gd name="T5" fmla="*/ 4 h 17"/>
                    <a:gd name="T6" fmla="*/ 14 w 17"/>
                    <a:gd name="T7" fmla="*/ 2 h 17"/>
                    <a:gd name="T8" fmla="*/ 12 w 17"/>
                    <a:gd name="T9" fmla="*/ 1 h 17"/>
                    <a:gd name="T10" fmla="*/ 10 w 17"/>
                    <a:gd name="T11" fmla="*/ 0 h 17"/>
                    <a:gd name="T12" fmla="*/ 7 w 17"/>
                    <a:gd name="T13" fmla="*/ 1 h 17"/>
                    <a:gd name="T14" fmla="*/ 4 w 17"/>
                    <a:gd name="T15" fmla="*/ 3 h 17"/>
                    <a:gd name="T16" fmla="*/ 3 w 17"/>
                    <a:gd name="T17" fmla="*/ 6 h 17"/>
                    <a:gd name="T18" fmla="*/ 0 w 17"/>
                    <a:gd name="T19" fmla="*/ 8 h 17"/>
                    <a:gd name="T20" fmla="*/ 0 w 17"/>
                    <a:gd name="T21" fmla="*/ 11 h 17"/>
                    <a:gd name="T22" fmla="*/ 0 w 17"/>
                    <a:gd name="T23" fmla="*/ 13 h 17"/>
                    <a:gd name="T24" fmla="*/ 1 w 17"/>
                    <a:gd name="T25" fmla="*/ 15 h 17"/>
                    <a:gd name="T26" fmla="*/ 3 w 17"/>
                    <a:gd name="T27" fmla="*/ 15 h 17"/>
                    <a:gd name="T28" fmla="*/ 4 w 17"/>
                    <a:gd name="T29" fmla="*/ 15 h 17"/>
                    <a:gd name="T30" fmla="*/ 7 w 17"/>
                    <a:gd name="T31" fmla="*/ 15 h 17"/>
                    <a:gd name="T32" fmla="*/ 10 w 17"/>
                    <a:gd name="T33" fmla="*/ 12 h 17"/>
                    <a:gd name="T34" fmla="*/ 12 w 17"/>
                    <a:gd name="T35" fmla="*/ 11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12"/>
                      </a:moveTo>
                      <a:lnTo>
                        <a:pt x="16" y="8"/>
                      </a:lnTo>
                      <a:lnTo>
                        <a:pt x="16" y="4"/>
                      </a:lnTo>
                      <a:lnTo>
                        <a:pt x="16" y="2"/>
                      </a:lnTo>
                      <a:lnTo>
                        <a:pt x="14" y="1"/>
                      </a:lnTo>
                      <a:lnTo>
                        <a:pt x="11" y="0"/>
                      </a:lnTo>
                      <a:lnTo>
                        <a:pt x="8" y="1"/>
                      </a:lnTo>
                      <a:lnTo>
                        <a:pt x="4" y="3"/>
                      </a:lnTo>
                      <a:lnTo>
                        <a:pt x="3" y="6"/>
                      </a:lnTo>
                      <a:lnTo>
                        <a:pt x="0" y="9"/>
                      </a:lnTo>
                      <a:lnTo>
                        <a:pt x="0" y="12"/>
                      </a:lnTo>
                      <a:lnTo>
                        <a:pt x="0" y="14"/>
                      </a:lnTo>
                      <a:lnTo>
                        <a:pt x="1" y="16"/>
                      </a:lnTo>
                      <a:lnTo>
                        <a:pt x="3" y="16"/>
                      </a:lnTo>
                      <a:lnTo>
                        <a:pt x="4" y="16"/>
                      </a:lnTo>
                      <a:lnTo>
                        <a:pt x="8" y="16"/>
                      </a:lnTo>
                      <a:lnTo>
                        <a:pt x="11" y="13"/>
                      </a:lnTo>
                      <a:lnTo>
                        <a:pt x="14"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4" name="Freeform 340">
                  <a:extLst>
                    <a:ext uri="{FF2B5EF4-FFF2-40B4-BE49-F238E27FC236}">
                      <a16:creationId xmlns:a16="http://schemas.microsoft.com/office/drawing/2014/main" id="{1524C35F-49A9-4854-662B-7E41C0FC19D6}"/>
                    </a:ext>
                  </a:extLst>
                </p:cNvPr>
                <p:cNvSpPr>
                  <a:spLocks/>
                </p:cNvSpPr>
                <p:nvPr/>
              </p:nvSpPr>
              <p:spPr bwMode="auto">
                <a:xfrm>
                  <a:off x="2347" y="3159"/>
                  <a:ext cx="16" cy="17"/>
                </a:xfrm>
                <a:custGeom>
                  <a:avLst/>
                  <a:gdLst>
                    <a:gd name="T0" fmla="*/ 11 w 17"/>
                    <a:gd name="T1" fmla="*/ 10 h 17"/>
                    <a:gd name="T2" fmla="*/ 15 w 17"/>
                    <a:gd name="T3" fmla="*/ 8 h 17"/>
                    <a:gd name="T4" fmla="*/ 15 w 17"/>
                    <a:gd name="T5" fmla="*/ 5 h 17"/>
                    <a:gd name="T6" fmla="*/ 15 w 17"/>
                    <a:gd name="T7" fmla="*/ 2 h 17"/>
                    <a:gd name="T8" fmla="*/ 11 w 17"/>
                    <a:gd name="T9" fmla="*/ 0 h 17"/>
                    <a:gd name="T10" fmla="*/ 8 w 17"/>
                    <a:gd name="T11" fmla="*/ 0 h 17"/>
                    <a:gd name="T12" fmla="*/ 0 w 17"/>
                    <a:gd name="T13" fmla="*/ 8 h 17"/>
                    <a:gd name="T14" fmla="*/ 0 w 17"/>
                    <a:gd name="T15" fmla="*/ 13 h 17"/>
                    <a:gd name="T16" fmla="*/ 0 w 17"/>
                    <a:gd name="T17" fmla="*/ 16 h 17"/>
                    <a:gd name="T18" fmla="*/ 3 w 17"/>
                    <a:gd name="T19" fmla="*/ 16 h 17"/>
                    <a:gd name="T20" fmla="*/ 8 w 17"/>
                    <a:gd name="T21" fmla="*/ 16 h 17"/>
                    <a:gd name="T22" fmla="*/ 11 w 17"/>
                    <a:gd name="T23" fmla="*/ 10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7"/>
                    <a:gd name="T38" fmla="*/ 17 w 17"/>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7">
                      <a:moveTo>
                        <a:pt x="12" y="10"/>
                      </a:moveTo>
                      <a:lnTo>
                        <a:pt x="16" y="8"/>
                      </a:lnTo>
                      <a:lnTo>
                        <a:pt x="16" y="5"/>
                      </a:lnTo>
                      <a:lnTo>
                        <a:pt x="16" y="2"/>
                      </a:lnTo>
                      <a:lnTo>
                        <a:pt x="12" y="0"/>
                      </a:lnTo>
                      <a:lnTo>
                        <a:pt x="9" y="0"/>
                      </a:lnTo>
                      <a:lnTo>
                        <a:pt x="0" y="8"/>
                      </a:lnTo>
                      <a:lnTo>
                        <a:pt x="0" y="13"/>
                      </a:lnTo>
                      <a:lnTo>
                        <a:pt x="0" y="16"/>
                      </a:lnTo>
                      <a:lnTo>
                        <a:pt x="3" y="16"/>
                      </a:lnTo>
                      <a:lnTo>
                        <a:pt x="9" y="16"/>
                      </a:lnTo>
                      <a:lnTo>
                        <a:pt x="12"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5" name="Line 341">
                  <a:extLst>
                    <a:ext uri="{FF2B5EF4-FFF2-40B4-BE49-F238E27FC236}">
                      <a16:creationId xmlns:a16="http://schemas.microsoft.com/office/drawing/2014/main" id="{BB8F8636-A6C2-683C-356F-2CD50CED2402}"/>
                    </a:ext>
                  </a:extLst>
                </p:cNvPr>
                <p:cNvSpPr>
                  <a:spLocks noChangeShapeType="1"/>
                </p:cNvSpPr>
                <p:nvPr/>
              </p:nvSpPr>
              <p:spPr bwMode="auto">
                <a:xfrm flipV="1">
                  <a:off x="2301" y="3186"/>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66" name="Freeform 342">
                  <a:extLst>
                    <a:ext uri="{FF2B5EF4-FFF2-40B4-BE49-F238E27FC236}">
                      <a16:creationId xmlns:a16="http://schemas.microsoft.com/office/drawing/2014/main" id="{D75DA9E1-766A-6257-3D1A-E63EF48F2511}"/>
                    </a:ext>
                  </a:extLst>
                </p:cNvPr>
                <p:cNvSpPr>
                  <a:spLocks/>
                </p:cNvSpPr>
                <p:nvPr/>
              </p:nvSpPr>
              <p:spPr bwMode="auto">
                <a:xfrm>
                  <a:off x="2356" y="3152"/>
                  <a:ext cx="15" cy="16"/>
                </a:xfrm>
                <a:custGeom>
                  <a:avLst/>
                  <a:gdLst>
                    <a:gd name="T0" fmla="*/ 4 w 17"/>
                    <a:gd name="T1" fmla="*/ 15 h 17"/>
                    <a:gd name="T2" fmla="*/ 2 w 17"/>
                    <a:gd name="T3" fmla="*/ 12 h 17"/>
                    <a:gd name="T4" fmla="*/ 1 w 17"/>
                    <a:gd name="T5" fmla="*/ 11 h 17"/>
                    <a:gd name="T6" fmla="*/ 0 w 17"/>
                    <a:gd name="T7" fmla="*/ 8 h 17"/>
                    <a:gd name="T8" fmla="*/ 1 w 17"/>
                    <a:gd name="T9" fmla="*/ 7 h 17"/>
                    <a:gd name="T10" fmla="*/ 2 w 17"/>
                    <a:gd name="T11" fmla="*/ 5 h 17"/>
                    <a:gd name="T12" fmla="*/ 3 w 17"/>
                    <a:gd name="T13" fmla="*/ 2 h 17"/>
                    <a:gd name="T14" fmla="*/ 4 w 17"/>
                    <a:gd name="T15" fmla="*/ 1 h 17"/>
                    <a:gd name="T16" fmla="*/ 7 w 17"/>
                    <a:gd name="T17" fmla="*/ 0 h 17"/>
                    <a:gd name="T18" fmla="*/ 8 w 17"/>
                    <a:gd name="T19" fmla="*/ 0 h 17"/>
                    <a:gd name="T20" fmla="*/ 9 w 17"/>
                    <a:gd name="T21" fmla="*/ 1 h 17"/>
                    <a:gd name="T22" fmla="*/ 11 w 17"/>
                    <a:gd name="T23" fmla="*/ 2 h 17"/>
                    <a:gd name="T24" fmla="*/ 11 w 17"/>
                    <a:gd name="T25" fmla="*/ 3 h 17"/>
                    <a:gd name="T26" fmla="*/ 12 w 17"/>
                    <a:gd name="T27" fmla="*/ 4 h 17"/>
                    <a:gd name="T28" fmla="*/ 14 w 17"/>
                    <a:gd name="T29" fmla="*/ 5 h 17"/>
                    <a:gd name="T30" fmla="*/ 12 w 17"/>
                    <a:gd name="T31" fmla="*/ 8 h 17"/>
                    <a:gd name="T32" fmla="*/ 11 w 17"/>
                    <a:gd name="T33" fmla="*/ 10 h 17"/>
                    <a:gd name="T34" fmla="*/ 10 w 17"/>
                    <a:gd name="T35" fmla="*/ 12 h 17"/>
                    <a:gd name="T36" fmla="*/ 9 w 17"/>
                    <a:gd name="T37" fmla="*/ 15 h 17"/>
                    <a:gd name="T38" fmla="*/ 7 w 17"/>
                    <a:gd name="T39" fmla="*/ 15 h 17"/>
                    <a:gd name="T40" fmla="*/ 4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5" y="16"/>
                      </a:moveTo>
                      <a:lnTo>
                        <a:pt x="2" y="13"/>
                      </a:lnTo>
                      <a:lnTo>
                        <a:pt x="1" y="12"/>
                      </a:lnTo>
                      <a:lnTo>
                        <a:pt x="0" y="9"/>
                      </a:lnTo>
                      <a:lnTo>
                        <a:pt x="1" y="7"/>
                      </a:lnTo>
                      <a:lnTo>
                        <a:pt x="2" y="5"/>
                      </a:lnTo>
                      <a:lnTo>
                        <a:pt x="3" y="2"/>
                      </a:lnTo>
                      <a:lnTo>
                        <a:pt x="5" y="1"/>
                      </a:lnTo>
                      <a:lnTo>
                        <a:pt x="8" y="0"/>
                      </a:lnTo>
                      <a:lnTo>
                        <a:pt x="9" y="0"/>
                      </a:lnTo>
                      <a:lnTo>
                        <a:pt x="10" y="1"/>
                      </a:lnTo>
                      <a:lnTo>
                        <a:pt x="13" y="2"/>
                      </a:lnTo>
                      <a:lnTo>
                        <a:pt x="13" y="3"/>
                      </a:lnTo>
                      <a:lnTo>
                        <a:pt x="14" y="4"/>
                      </a:lnTo>
                      <a:lnTo>
                        <a:pt x="16" y="5"/>
                      </a:lnTo>
                      <a:lnTo>
                        <a:pt x="14" y="8"/>
                      </a:lnTo>
                      <a:lnTo>
                        <a:pt x="13" y="11"/>
                      </a:lnTo>
                      <a:lnTo>
                        <a:pt x="11" y="13"/>
                      </a:lnTo>
                      <a:lnTo>
                        <a:pt x="10" y="16"/>
                      </a:lnTo>
                      <a:lnTo>
                        <a:pt x="8" y="16"/>
                      </a:lnTo>
                      <a:lnTo>
                        <a:pt x="5"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7" name="Freeform 343">
                  <a:extLst>
                    <a:ext uri="{FF2B5EF4-FFF2-40B4-BE49-F238E27FC236}">
                      <a16:creationId xmlns:a16="http://schemas.microsoft.com/office/drawing/2014/main" id="{CC3EC4D9-C877-3D6C-9A56-FDE93D28E46C}"/>
                    </a:ext>
                  </a:extLst>
                </p:cNvPr>
                <p:cNvSpPr>
                  <a:spLocks/>
                </p:cNvSpPr>
                <p:nvPr/>
              </p:nvSpPr>
              <p:spPr bwMode="auto">
                <a:xfrm>
                  <a:off x="2358" y="3155"/>
                  <a:ext cx="16" cy="16"/>
                </a:xfrm>
                <a:custGeom>
                  <a:avLst/>
                  <a:gdLst>
                    <a:gd name="T0" fmla="*/ 12 w 17"/>
                    <a:gd name="T1" fmla="*/ 10 h 17"/>
                    <a:gd name="T2" fmla="*/ 13 w 17"/>
                    <a:gd name="T3" fmla="*/ 7 h 17"/>
                    <a:gd name="T4" fmla="*/ 15 w 17"/>
                    <a:gd name="T5" fmla="*/ 3 h 17"/>
                    <a:gd name="T6" fmla="*/ 13 w 17"/>
                    <a:gd name="T7" fmla="*/ 2 h 17"/>
                    <a:gd name="T8" fmla="*/ 12 w 17"/>
                    <a:gd name="T9" fmla="*/ 1 h 17"/>
                    <a:gd name="T10" fmla="*/ 12 w 17"/>
                    <a:gd name="T11" fmla="*/ 0 h 17"/>
                    <a:gd name="T12" fmla="*/ 9 w 17"/>
                    <a:gd name="T13" fmla="*/ 0 h 17"/>
                    <a:gd name="T14" fmla="*/ 8 w 17"/>
                    <a:gd name="T15" fmla="*/ 0 h 17"/>
                    <a:gd name="T16" fmla="*/ 5 w 17"/>
                    <a:gd name="T17" fmla="*/ 2 h 17"/>
                    <a:gd name="T18" fmla="*/ 2 w 17"/>
                    <a:gd name="T19" fmla="*/ 4 h 17"/>
                    <a:gd name="T20" fmla="*/ 1 w 17"/>
                    <a:gd name="T21" fmla="*/ 8 h 17"/>
                    <a:gd name="T22" fmla="*/ 0 w 17"/>
                    <a:gd name="T23" fmla="*/ 11 h 17"/>
                    <a:gd name="T24" fmla="*/ 1 w 17"/>
                    <a:gd name="T25" fmla="*/ 12 h 17"/>
                    <a:gd name="T26" fmla="*/ 2 w 17"/>
                    <a:gd name="T27" fmla="*/ 13 h 17"/>
                    <a:gd name="T28" fmla="*/ 2 w 17"/>
                    <a:gd name="T29" fmla="*/ 15 h 17"/>
                    <a:gd name="T30" fmla="*/ 5 w 17"/>
                    <a:gd name="T31" fmla="*/ 15 h 17"/>
                    <a:gd name="T32" fmla="*/ 8 w 17"/>
                    <a:gd name="T33" fmla="*/ 15 h 17"/>
                    <a:gd name="T34" fmla="*/ 9 w 17"/>
                    <a:gd name="T35" fmla="*/ 12 h 17"/>
                    <a:gd name="T36" fmla="*/ 1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3" y="11"/>
                      </a:moveTo>
                      <a:lnTo>
                        <a:pt x="14" y="7"/>
                      </a:lnTo>
                      <a:lnTo>
                        <a:pt x="16" y="3"/>
                      </a:lnTo>
                      <a:lnTo>
                        <a:pt x="14" y="2"/>
                      </a:lnTo>
                      <a:lnTo>
                        <a:pt x="13" y="1"/>
                      </a:lnTo>
                      <a:lnTo>
                        <a:pt x="13" y="0"/>
                      </a:lnTo>
                      <a:lnTo>
                        <a:pt x="10" y="0"/>
                      </a:lnTo>
                      <a:lnTo>
                        <a:pt x="8" y="0"/>
                      </a:lnTo>
                      <a:lnTo>
                        <a:pt x="5" y="2"/>
                      </a:lnTo>
                      <a:lnTo>
                        <a:pt x="2" y="4"/>
                      </a:lnTo>
                      <a:lnTo>
                        <a:pt x="1" y="8"/>
                      </a:lnTo>
                      <a:lnTo>
                        <a:pt x="0" y="12"/>
                      </a:lnTo>
                      <a:lnTo>
                        <a:pt x="1" y="13"/>
                      </a:lnTo>
                      <a:lnTo>
                        <a:pt x="2" y="14"/>
                      </a:lnTo>
                      <a:lnTo>
                        <a:pt x="2" y="16"/>
                      </a:lnTo>
                      <a:lnTo>
                        <a:pt x="5" y="16"/>
                      </a:lnTo>
                      <a:lnTo>
                        <a:pt x="8" y="16"/>
                      </a:lnTo>
                      <a:lnTo>
                        <a:pt x="10" y="13"/>
                      </a:lnTo>
                      <a:lnTo>
                        <a:pt x="1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8" name="Freeform 344">
                  <a:extLst>
                    <a:ext uri="{FF2B5EF4-FFF2-40B4-BE49-F238E27FC236}">
                      <a16:creationId xmlns:a16="http://schemas.microsoft.com/office/drawing/2014/main" id="{454FC37F-12D8-21D5-6BF3-47C8FD856580}"/>
                    </a:ext>
                  </a:extLst>
                </p:cNvPr>
                <p:cNvSpPr>
                  <a:spLocks/>
                </p:cNvSpPr>
                <p:nvPr/>
              </p:nvSpPr>
              <p:spPr bwMode="auto">
                <a:xfrm>
                  <a:off x="2360" y="3156"/>
                  <a:ext cx="16" cy="16"/>
                </a:xfrm>
                <a:custGeom>
                  <a:avLst/>
                  <a:gdLst>
                    <a:gd name="T0" fmla="*/ 11 w 17"/>
                    <a:gd name="T1" fmla="*/ 10 h 17"/>
                    <a:gd name="T2" fmla="*/ 15 w 17"/>
                    <a:gd name="T3" fmla="*/ 6 h 17"/>
                    <a:gd name="T4" fmla="*/ 15 w 17"/>
                    <a:gd name="T5" fmla="*/ 4 h 17"/>
                    <a:gd name="T6" fmla="*/ 15 w 17"/>
                    <a:gd name="T7" fmla="*/ 2 h 17"/>
                    <a:gd name="T8" fmla="*/ 11 w 17"/>
                    <a:gd name="T9" fmla="*/ 0 h 17"/>
                    <a:gd name="T10" fmla="*/ 8 w 17"/>
                    <a:gd name="T11" fmla="*/ 0 h 17"/>
                    <a:gd name="T12" fmla="*/ 3 w 17"/>
                    <a:gd name="T13" fmla="*/ 6 h 17"/>
                    <a:gd name="T14" fmla="*/ 0 w 17"/>
                    <a:gd name="T15" fmla="*/ 6 h 17"/>
                    <a:gd name="T16" fmla="*/ 0 w 17"/>
                    <a:gd name="T17" fmla="*/ 10 h 17"/>
                    <a:gd name="T18" fmla="*/ 0 w 17"/>
                    <a:gd name="T19" fmla="*/ 12 h 17"/>
                    <a:gd name="T20" fmla="*/ 3 w 17"/>
                    <a:gd name="T21" fmla="*/ 15 h 17"/>
                    <a:gd name="T22" fmla="*/ 6 w 17"/>
                    <a:gd name="T23" fmla="*/ 15 h 17"/>
                    <a:gd name="T24" fmla="*/ 8 w 17"/>
                    <a:gd name="T25" fmla="*/ 15 h 17"/>
                    <a:gd name="T26" fmla="*/ 11 w 17"/>
                    <a:gd name="T27" fmla="*/ 10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12" y="11"/>
                      </a:moveTo>
                      <a:lnTo>
                        <a:pt x="16" y="6"/>
                      </a:lnTo>
                      <a:lnTo>
                        <a:pt x="16" y="4"/>
                      </a:lnTo>
                      <a:lnTo>
                        <a:pt x="16" y="2"/>
                      </a:lnTo>
                      <a:lnTo>
                        <a:pt x="12" y="0"/>
                      </a:lnTo>
                      <a:lnTo>
                        <a:pt x="9" y="0"/>
                      </a:lnTo>
                      <a:lnTo>
                        <a:pt x="3" y="6"/>
                      </a:lnTo>
                      <a:lnTo>
                        <a:pt x="0" y="6"/>
                      </a:lnTo>
                      <a:lnTo>
                        <a:pt x="0" y="11"/>
                      </a:lnTo>
                      <a:lnTo>
                        <a:pt x="0" y="13"/>
                      </a:lnTo>
                      <a:lnTo>
                        <a:pt x="3" y="16"/>
                      </a:lnTo>
                      <a:lnTo>
                        <a:pt x="6" y="16"/>
                      </a:lnTo>
                      <a:lnTo>
                        <a:pt x="9" y="16"/>
                      </a:lnTo>
                      <a:lnTo>
                        <a:pt x="1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9" name="Freeform 345">
                  <a:extLst>
                    <a:ext uri="{FF2B5EF4-FFF2-40B4-BE49-F238E27FC236}">
                      <a16:creationId xmlns:a16="http://schemas.microsoft.com/office/drawing/2014/main" id="{F89663EF-2DA9-445B-461A-F990F28F264E}"/>
                    </a:ext>
                  </a:extLst>
                </p:cNvPr>
                <p:cNvSpPr>
                  <a:spLocks/>
                </p:cNvSpPr>
                <p:nvPr/>
              </p:nvSpPr>
              <p:spPr bwMode="auto">
                <a:xfrm>
                  <a:off x="2347" y="3158"/>
                  <a:ext cx="16" cy="16"/>
                </a:xfrm>
                <a:custGeom>
                  <a:avLst/>
                  <a:gdLst>
                    <a:gd name="T0" fmla="*/ 4 w 17"/>
                    <a:gd name="T1" fmla="*/ 15 h 17"/>
                    <a:gd name="T2" fmla="*/ 1 w 17"/>
                    <a:gd name="T3" fmla="*/ 13 h 17"/>
                    <a:gd name="T4" fmla="*/ 0 w 17"/>
                    <a:gd name="T5" fmla="*/ 12 h 17"/>
                    <a:gd name="T6" fmla="*/ 0 w 17"/>
                    <a:gd name="T7" fmla="*/ 11 h 17"/>
                    <a:gd name="T8" fmla="*/ 0 w 17"/>
                    <a:gd name="T9" fmla="*/ 9 h 17"/>
                    <a:gd name="T10" fmla="*/ 0 w 17"/>
                    <a:gd name="T11" fmla="*/ 8 h 17"/>
                    <a:gd name="T12" fmla="*/ 1 w 17"/>
                    <a:gd name="T13" fmla="*/ 5 h 17"/>
                    <a:gd name="T14" fmla="*/ 3 w 17"/>
                    <a:gd name="T15" fmla="*/ 2 h 17"/>
                    <a:gd name="T16" fmla="*/ 4 w 17"/>
                    <a:gd name="T17" fmla="*/ 1 h 17"/>
                    <a:gd name="T18" fmla="*/ 8 w 17"/>
                    <a:gd name="T19" fmla="*/ 0 h 17"/>
                    <a:gd name="T20" fmla="*/ 8 w 17"/>
                    <a:gd name="T21" fmla="*/ 0 h 17"/>
                    <a:gd name="T22" fmla="*/ 12 w 17"/>
                    <a:gd name="T23" fmla="*/ 2 h 17"/>
                    <a:gd name="T24" fmla="*/ 13 w 17"/>
                    <a:gd name="T25" fmla="*/ 3 h 17"/>
                    <a:gd name="T26" fmla="*/ 15 w 17"/>
                    <a:gd name="T27" fmla="*/ 4 h 17"/>
                    <a:gd name="T28" fmla="*/ 15 w 17"/>
                    <a:gd name="T29" fmla="*/ 5 h 17"/>
                    <a:gd name="T30" fmla="*/ 15 w 17"/>
                    <a:gd name="T31" fmla="*/ 8 h 17"/>
                    <a:gd name="T32" fmla="*/ 12 w 17"/>
                    <a:gd name="T33" fmla="*/ 11 h 17"/>
                    <a:gd name="T34" fmla="*/ 11 w 17"/>
                    <a:gd name="T35" fmla="*/ 13 h 17"/>
                    <a:gd name="T36" fmla="*/ 8 w 17"/>
                    <a:gd name="T37" fmla="*/ 15 h 17"/>
                    <a:gd name="T38" fmla="*/ 7 w 17"/>
                    <a:gd name="T39" fmla="*/ 15 h 17"/>
                    <a:gd name="T40" fmla="*/ 6 w 17"/>
                    <a:gd name="T41" fmla="*/ 15 h 17"/>
                    <a:gd name="T42" fmla="*/ 4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4" y="16"/>
                      </a:moveTo>
                      <a:lnTo>
                        <a:pt x="1" y="14"/>
                      </a:lnTo>
                      <a:lnTo>
                        <a:pt x="0" y="13"/>
                      </a:lnTo>
                      <a:lnTo>
                        <a:pt x="0" y="12"/>
                      </a:lnTo>
                      <a:lnTo>
                        <a:pt x="0" y="10"/>
                      </a:lnTo>
                      <a:lnTo>
                        <a:pt x="0" y="8"/>
                      </a:lnTo>
                      <a:lnTo>
                        <a:pt x="1" y="5"/>
                      </a:lnTo>
                      <a:lnTo>
                        <a:pt x="3" y="2"/>
                      </a:lnTo>
                      <a:lnTo>
                        <a:pt x="4" y="1"/>
                      </a:lnTo>
                      <a:lnTo>
                        <a:pt x="8" y="0"/>
                      </a:lnTo>
                      <a:lnTo>
                        <a:pt x="9" y="0"/>
                      </a:lnTo>
                      <a:lnTo>
                        <a:pt x="13" y="2"/>
                      </a:lnTo>
                      <a:lnTo>
                        <a:pt x="14" y="3"/>
                      </a:lnTo>
                      <a:lnTo>
                        <a:pt x="16" y="4"/>
                      </a:lnTo>
                      <a:lnTo>
                        <a:pt x="16" y="5"/>
                      </a:lnTo>
                      <a:lnTo>
                        <a:pt x="16" y="9"/>
                      </a:lnTo>
                      <a:lnTo>
                        <a:pt x="13" y="12"/>
                      </a:lnTo>
                      <a:lnTo>
                        <a:pt x="12" y="14"/>
                      </a:lnTo>
                      <a:lnTo>
                        <a:pt x="9" y="16"/>
                      </a:lnTo>
                      <a:lnTo>
                        <a:pt x="7" y="16"/>
                      </a:lnTo>
                      <a:lnTo>
                        <a:pt x="6" y="16"/>
                      </a:lnTo>
                      <a:lnTo>
                        <a:pt x="4"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0" name="Freeform 346">
                  <a:extLst>
                    <a:ext uri="{FF2B5EF4-FFF2-40B4-BE49-F238E27FC236}">
                      <a16:creationId xmlns:a16="http://schemas.microsoft.com/office/drawing/2014/main" id="{6903B425-2B19-76E4-FFB5-BD3272133D51}"/>
                    </a:ext>
                  </a:extLst>
                </p:cNvPr>
                <p:cNvSpPr>
                  <a:spLocks/>
                </p:cNvSpPr>
                <p:nvPr/>
              </p:nvSpPr>
              <p:spPr bwMode="auto">
                <a:xfrm>
                  <a:off x="2350" y="3158"/>
                  <a:ext cx="16" cy="16"/>
                </a:xfrm>
                <a:custGeom>
                  <a:avLst/>
                  <a:gdLst>
                    <a:gd name="T0" fmla="*/ 11 w 17"/>
                    <a:gd name="T1" fmla="*/ 11 h 17"/>
                    <a:gd name="T2" fmla="*/ 15 w 17"/>
                    <a:gd name="T3" fmla="*/ 8 h 17"/>
                    <a:gd name="T4" fmla="*/ 15 w 17"/>
                    <a:gd name="T5" fmla="*/ 4 h 17"/>
                    <a:gd name="T6" fmla="*/ 15 w 17"/>
                    <a:gd name="T7" fmla="*/ 3 h 17"/>
                    <a:gd name="T8" fmla="*/ 13 w 17"/>
                    <a:gd name="T9" fmla="*/ 2 h 17"/>
                    <a:gd name="T10" fmla="*/ 11 w 17"/>
                    <a:gd name="T11" fmla="*/ 1 h 17"/>
                    <a:gd name="T12" fmla="*/ 10 w 17"/>
                    <a:gd name="T13" fmla="*/ 0 h 17"/>
                    <a:gd name="T14" fmla="*/ 8 w 17"/>
                    <a:gd name="T15" fmla="*/ 1 h 17"/>
                    <a:gd name="T16" fmla="*/ 4 w 17"/>
                    <a:gd name="T17" fmla="*/ 3 h 17"/>
                    <a:gd name="T18" fmla="*/ 1 w 17"/>
                    <a:gd name="T19" fmla="*/ 6 h 17"/>
                    <a:gd name="T20" fmla="*/ 0 w 17"/>
                    <a:gd name="T21" fmla="*/ 8 h 17"/>
                    <a:gd name="T22" fmla="*/ 0 w 17"/>
                    <a:gd name="T23" fmla="*/ 11 h 17"/>
                    <a:gd name="T24" fmla="*/ 0 w 17"/>
                    <a:gd name="T25" fmla="*/ 13 h 17"/>
                    <a:gd name="T26" fmla="*/ 0 w 17"/>
                    <a:gd name="T27" fmla="*/ 15 h 17"/>
                    <a:gd name="T28" fmla="*/ 1 w 17"/>
                    <a:gd name="T29" fmla="*/ 15 h 17"/>
                    <a:gd name="T30" fmla="*/ 4 w 17"/>
                    <a:gd name="T31" fmla="*/ 15 h 17"/>
                    <a:gd name="T32" fmla="*/ 8 w 17"/>
                    <a:gd name="T33" fmla="*/ 15 h 17"/>
                    <a:gd name="T34" fmla="*/ 10 w 17"/>
                    <a:gd name="T35" fmla="*/ 13 h 17"/>
                    <a:gd name="T36" fmla="*/ 11 w 17"/>
                    <a:gd name="T37" fmla="*/ 11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2" y="12"/>
                      </a:moveTo>
                      <a:lnTo>
                        <a:pt x="16" y="8"/>
                      </a:lnTo>
                      <a:lnTo>
                        <a:pt x="16" y="4"/>
                      </a:lnTo>
                      <a:lnTo>
                        <a:pt x="16" y="3"/>
                      </a:lnTo>
                      <a:lnTo>
                        <a:pt x="14" y="2"/>
                      </a:lnTo>
                      <a:lnTo>
                        <a:pt x="12" y="1"/>
                      </a:lnTo>
                      <a:lnTo>
                        <a:pt x="11" y="0"/>
                      </a:lnTo>
                      <a:lnTo>
                        <a:pt x="8" y="1"/>
                      </a:lnTo>
                      <a:lnTo>
                        <a:pt x="4" y="3"/>
                      </a:lnTo>
                      <a:lnTo>
                        <a:pt x="1" y="6"/>
                      </a:lnTo>
                      <a:lnTo>
                        <a:pt x="0" y="9"/>
                      </a:lnTo>
                      <a:lnTo>
                        <a:pt x="0" y="12"/>
                      </a:lnTo>
                      <a:lnTo>
                        <a:pt x="0" y="14"/>
                      </a:lnTo>
                      <a:lnTo>
                        <a:pt x="0" y="16"/>
                      </a:lnTo>
                      <a:lnTo>
                        <a:pt x="1" y="16"/>
                      </a:lnTo>
                      <a:lnTo>
                        <a:pt x="4" y="16"/>
                      </a:lnTo>
                      <a:lnTo>
                        <a:pt x="8" y="16"/>
                      </a:lnTo>
                      <a:lnTo>
                        <a:pt x="11" y="14"/>
                      </a:lnTo>
                      <a:lnTo>
                        <a:pt x="12"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1" name="Freeform 347">
                  <a:extLst>
                    <a:ext uri="{FF2B5EF4-FFF2-40B4-BE49-F238E27FC236}">
                      <a16:creationId xmlns:a16="http://schemas.microsoft.com/office/drawing/2014/main" id="{E77A0F96-BA48-BD3D-1167-D4AE3FA0728D}"/>
                    </a:ext>
                  </a:extLst>
                </p:cNvPr>
                <p:cNvSpPr>
                  <a:spLocks/>
                </p:cNvSpPr>
                <p:nvPr/>
              </p:nvSpPr>
              <p:spPr bwMode="auto">
                <a:xfrm>
                  <a:off x="2351" y="3161"/>
                  <a:ext cx="16" cy="16"/>
                </a:xfrm>
                <a:custGeom>
                  <a:avLst/>
                  <a:gdLst>
                    <a:gd name="T0" fmla="*/ 15 w 17"/>
                    <a:gd name="T1" fmla="*/ 9 h 17"/>
                    <a:gd name="T2" fmla="*/ 15 w 17"/>
                    <a:gd name="T3" fmla="*/ 8 h 17"/>
                    <a:gd name="T4" fmla="*/ 15 w 17"/>
                    <a:gd name="T5" fmla="*/ 5 h 17"/>
                    <a:gd name="T6" fmla="*/ 15 w 17"/>
                    <a:gd name="T7" fmla="*/ 2 h 17"/>
                    <a:gd name="T8" fmla="*/ 15 w 17"/>
                    <a:gd name="T9" fmla="*/ 0 h 17"/>
                    <a:gd name="T10" fmla="*/ 11 w 17"/>
                    <a:gd name="T11" fmla="*/ 0 h 17"/>
                    <a:gd name="T12" fmla="*/ 8 w 17"/>
                    <a:gd name="T13" fmla="*/ 0 h 17"/>
                    <a:gd name="T14" fmla="*/ 3 w 17"/>
                    <a:gd name="T15" fmla="*/ 8 h 17"/>
                    <a:gd name="T16" fmla="*/ 0 w 17"/>
                    <a:gd name="T17" fmla="*/ 8 h 17"/>
                    <a:gd name="T18" fmla="*/ 0 w 17"/>
                    <a:gd name="T19" fmla="*/ 12 h 17"/>
                    <a:gd name="T20" fmla="*/ 0 w 17"/>
                    <a:gd name="T21" fmla="*/ 15 h 17"/>
                    <a:gd name="T22" fmla="*/ 3 w 17"/>
                    <a:gd name="T23" fmla="*/ 15 h 17"/>
                    <a:gd name="T24" fmla="*/ 6 w 17"/>
                    <a:gd name="T25" fmla="*/ 15 h 17"/>
                    <a:gd name="T26" fmla="*/ 8 w 17"/>
                    <a:gd name="T27" fmla="*/ 15 h 17"/>
                    <a:gd name="T28" fmla="*/ 15 w 17"/>
                    <a:gd name="T29" fmla="*/ 9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6" y="10"/>
                      </a:moveTo>
                      <a:lnTo>
                        <a:pt x="16" y="8"/>
                      </a:lnTo>
                      <a:lnTo>
                        <a:pt x="16" y="5"/>
                      </a:lnTo>
                      <a:lnTo>
                        <a:pt x="16" y="2"/>
                      </a:lnTo>
                      <a:lnTo>
                        <a:pt x="16" y="0"/>
                      </a:lnTo>
                      <a:lnTo>
                        <a:pt x="12" y="0"/>
                      </a:lnTo>
                      <a:lnTo>
                        <a:pt x="9" y="0"/>
                      </a:lnTo>
                      <a:lnTo>
                        <a:pt x="3" y="8"/>
                      </a:lnTo>
                      <a:lnTo>
                        <a:pt x="0" y="8"/>
                      </a:lnTo>
                      <a:lnTo>
                        <a:pt x="0" y="13"/>
                      </a:lnTo>
                      <a:lnTo>
                        <a:pt x="0" y="16"/>
                      </a:lnTo>
                      <a:lnTo>
                        <a:pt x="3" y="16"/>
                      </a:lnTo>
                      <a:lnTo>
                        <a:pt x="6" y="16"/>
                      </a:lnTo>
                      <a:lnTo>
                        <a:pt x="9" y="16"/>
                      </a:lnTo>
                      <a:lnTo>
                        <a:pt x="16"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2" name="Freeform 348">
                  <a:extLst>
                    <a:ext uri="{FF2B5EF4-FFF2-40B4-BE49-F238E27FC236}">
                      <a16:creationId xmlns:a16="http://schemas.microsoft.com/office/drawing/2014/main" id="{9DF4E5D7-93E0-B7F3-4EE5-26A9652AFF83}"/>
                    </a:ext>
                  </a:extLst>
                </p:cNvPr>
                <p:cNvSpPr>
                  <a:spLocks/>
                </p:cNvSpPr>
                <p:nvPr/>
              </p:nvSpPr>
              <p:spPr bwMode="auto">
                <a:xfrm>
                  <a:off x="2299" y="3192"/>
                  <a:ext cx="15" cy="16"/>
                </a:xfrm>
                <a:custGeom>
                  <a:avLst/>
                  <a:gdLst>
                    <a:gd name="T0" fmla="*/ 7 w 17"/>
                    <a:gd name="T1" fmla="*/ 15 h 17"/>
                    <a:gd name="T2" fmla="*/ 2 w 17"/>
                    <a:gd name="T3" fmla="*/ 12 h 17"/>
                    <a:gd name="T4" fmla="*/ 0 w 17"/>
                    <a:gd name="T5" fmla="*/ 9 h 17"/>
                    <a:gd name="T6" fmla="*/ 2 w 17"/>
                    <a:gd name="T7" fmla="*/ 5 h 17"/>
                    <a:gd name="T8" fmla="*/ 4 w 17"/>
                    <a:gd name="T9" fmla="*/ 2 h 17"/>
                    <a:gd name="T10" fmla="*/ 7 w 17"/>
                    <a:gd name="T11" fmla="*/ 0 h 17"/>
                    <a:gd name="T12" fmla="*/ 9 w 17"/>
                    <a:gd name="T13" fmla="*/ 0 h 17"/>
                    <a:gd name="T14" fmla="*/ 14 w 17"/>
                    <a:gd name="T15" fmla="*/ 2 h 17"/>
                    <a:gd name="T16" fmla="*/ 14 w 17"/>
                    <a:gd name="T17" fmla="*/ 5 h 17"/>
                    <a:gd name="T18" fmla="*/ 14 w 17"/>
                    <a:gd name="T19" fmla="*/ 9 h 17"/>
                    <a:gd name="T20" fmla="*/ 11 w 17"/>
                    <a:gd name="T21" fmla="*/ 12 h 17"/>
                    <a:gd name="T22" fmla="*/ 9 w 17"/>
                    <a:gd name="T23" fmla="*/ 15 h 17"/>
                    <a:gd name="T24" fmla="*/ 7 w 17"/>
                    <a:gd name="T25" fmla="*/ 15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8" y="16"/>
                      </a:moveTo>
                      <a:lnTo>
                        <a:pt x="2" y="13"/>
                      </a:lnTo>
                      <a:lnTo>
                        <a:pt x="0" y="10"/>
                      </a:lnTo>
                      <a:lnTo>
                        <a:pt x="2" y="5"/>
                      </a:lnTo>
                      <a:lnTo>
                        <a:pt x="5" y="2"/>
                      </a:lnTo>
                      <a:lnTo>
                        <a:pt x="8" y="0"/>
                      </a:lnTo>
                      <a:lnTo>
                        <a:pt x="10" y="0"/>
                      </a:lnTo>
                      <a:lnTo>
                        <a:pt x="16" y="2"/>
                      </a:lnTo>
                      <a:lnTo>
                        <a:pt x="16" y="5"/>
                      </a:lnTo>
                      <a:lnTo>
                        <a:pt x="16" y="10"/>
                      </a:lnTo>
                      <a:lnTo>
                        <a:pt x="13" y="13"/>
                      </a:lnTo>
                      <a:lnTo>
                        <a:pt x="10" y="16"/>
                      </a:lnTo>
                      <a:lnTo>
                        <a:pt x="8"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3" name="Freeform 349">
                  <a:extLst>
                    <a:ext uri="{FF2B5EF4-FFF2-40B4-BE49-F238E27FC236}">
                      <a16:creationId xmlns:a16="http://schemas.microsoft.com/office/drawing/2014/main" id="{AE27E41F-6CD8-7D84-7D24-1F05405A00A4}"/>
                    </a:ext>
                  </a:extLst>
                </p:cNvPr>
                <p:cNvSpPr>
                  <a:spLocks/>
                </p:cNvSpPr>
                <p:nvPr/>
              </p:nvSpPr>
              <p:spPr bwMode="auto">
                <a:xfrm>
                  <a:off x="2301" y="3192"/>
                  <a:ext cx="15" cy="16"/>
                </a:xfrm>
                <a:custGeom>
                  <a:avLst/>
                  <a:gdLst>
                    <a:gd name="T0" fmla="*/ 14 w 17"/>
                    <a:gd name="T1" fmla="*/ 9 h 17"/>
                    <a:gd name="T2" fmla="*/ 14 w 17"/>
                    <a:gd name="T3" fmla="*/ 5 h 17"/>
                    <a:gd name="T4" fmla="*/ 14 w 17"/>
                    <a:gd name="T5" fmla="*/ 2 h 17"/>
                    <a:gd name="T6" fmla="*/ 11 w 17"/>
                    <a:gd name="T7" fmla="*/ 0 h 17"/>
                    <a:gd name="T8" fmla="*/ 7 w 17"/>
                    <a:gd name="T9" fmla="*/ 2 h 17"/>
                    <a:gd name="T10" fmla="*/ 4 w 17"/>
                    <a:gd name="T11" fmla="*/ 8 h 17"/>
                    <a:gd name="T12" fmla="*/ 0 w 17"/>
                    <a:gd name="T13" fmla="*/ 12 h 17"/>
                    <a:gd name="T14" fmla="*/ 0 w 17"/>
                    <a:gd name="T15" fmla="*/ 15 h 17"/>
                    <a:gd name="T16" fmla="*/ 4 w 17"/>
                    <a:gd name="T17" fmla="*/ 15 h 17"/>
                    <a:gd name="T18" fmla="*/ 7 w 17"/>
                    <a:gd name="T19" fmla="*/ 15 h 17"/>
                    <a:gd name="T20" fmla="*/ 14 w 17"/>
                    <a:gd name="T21" fmla="*/ 9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
                    <a:gd name="T34" fmla="*/ 0 h 17"/>
                    <a:gd name="T35" fmla="*/ 17 w 17"/>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 h="17">
                      <a:moveTo>
                        <a:pt x="16" y="10"/>
                      </a:moveTo>
                      <a:lnTo>
                        <a:pt x="16" y="5"/>
                      </a:lnTo>
                      <a:lnTo>
                        <a:pt x="16" y="2"/>
                      </a:lnTo>
                      <a:lnTo>
                        <a:pt x="12" y="0"/>
                      </a:lnTo>
                      <a:lnTo>
                        <a:pt x="8" y="2"/>
                      </a:lnTo>
                      <a:lnTo>
                        <a:pt x="4" y="8"/>
                      </a:lnTo>
                      <a:lnTo>
                        <a:pt x="0" y="13"/>
                      </a:lnTo>
                      <a:lnTo>
                        <a:pt x="0" y="16"/>
                      </a:lnTo>
                      <a:lnTo>
                        <a:pt x="4" y="16"/>
                      </a:lnTo>
                      <a:lnTo>
                        <a:pt x="8" y="16"/>
                      </a:lnTo>
                      <a:lnTo>
                        <a:pt x="16"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4" name="Line 350">
                  <a:extLst>
                    <a:ext uri="{FF2B5EF4-FFF2-40B4-BE49-F238E27FC236}">
                      <a16:creationId xmlns:a16="http://schemas.microsoft.com/office/drawing/2014/main" id="{0F5C9728-B80A-296E-3B23-B32A09C8CD9D}"/>
                    </a:ext>
                  </a:extLst>
                </p:cNvPr>
                <p:cNvSpPr>
                  <a:spLocks noChangeShapeType="1"/>
                </p:cNvSpPr>
                <p:nvPr/>
              </p:nvSpPr>
              <p:spPr bwMode="auto">
                <a:xfrm flipV="1">
                  <a:off x="2336" y="3210"/>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75" name="Freeform 351">
                  <a:extLst>
                    <a:ext uri="{FF2B5EF4-FFF2-40B4-BE49-F238E27FC236}">
                      <a16:creationId xmlns:a16="http://schemas.microsoft.com/office/drawing/2014/main" id="{00E9C12D-85C2-38E1-753E-9794938F6A22}"/>
                    </a:ext>
                  </a:extLst>
                </p:cNvPr>
                <p:cNvSpPr>
                  <a:spLocks/>
                </p:cNvSpPr>
                <p:nvPr/>
              </p:nvSpPr>
              <p:spPr bwMode="auto">
                <a:xfrm>
                  <a:off x="2318" y="3213"/>
                  <a:ext cx="16" cy="16"/>
                </a:xfrm>
                <a:custGeom>
                  <a:avLst/>
                  <a:gdLst>
                    <a:gd name="T0" fmla="*/ 5 w 17"/>
                    <a:gd name="T1" fmla="*/ 15 h 17"/>
                    <a:gd name="T2" fmla="*/ 2 w 17"/>
                    <a:gd name="T3" fmla="*/ 12 h 17"/>
                    <a:gd name="T4" fmla="*/ 1 w 17"/>
                    <a:gd name="T5" fmla="*/ 11 h 17"/>
                    <a:gd name="T6" fmla="*/ 1 w 17"/>
                    <a:gd name="T7" fmla="*/ 10 h 17"/>
                    <a:gd name="T8" fmla="*/ 0 w 17"/>
                    <a:gd name="T9" fmla="*/ 9 h 17"/>
                    <a:gd name="T10" fmla="*/ 1 w 17"/>
                    <a:gd name="T11" fmla="*/ 8 h 17"/>
                    <a:gd name="T12" fmla="*/ 2 w 17"/>
                    <a:gd name="T13" fmla="*/ 5 h 17"/>
                    <a:gd name="T14" fmla="*/ 4 w 17"/>
                    <a:gd name="T15" fmla="*/ 2 h 17"/>
                    <a:gd name="T16" fmla="*/ 6 w 17"/>
                    <a:gd name="T17" fmla="*/ 1 h 17"/>
                    <a:gd name="T18" fmla="*/ 8 w 17"/>
                    <a:gd name="T19" fmla="*/ 0 h 17"/>
                    <a:gd name="T20" fmla="*/ 9 w 17"/>
                    <a:gd name="T21" fmla="*/ 0 h 17"/>
                    <a:gd name="T22" fmla="*/ 10 w 17"/>
                    <a:gd name="T23" fmla="*/ 1 h 17"/>
                    <a:gd name="T24" fmla="*/ 13 w 17"/>
                    <a:gd name="T25" fmla="*/ 2 h 17"/>
                    <a:gd name="T26" fmla="*/ 13 w 17"/>
                    <a:gd name="T27" fmla="*/ 3 h 17"/>
                    <a:gd name="T28" fmla="*/ 13 w 17"/>
                    <a:gd name="T29" fmla="*/ 4 h 17"/>
                    <a:gd name="T30" fmla="*/ 15 w 17"/>
                    <a:gd name="T31" fmla="*/ 6 h 17"/>
                    <a:gd name="T32" fmla="*/ 13 w 17"/>
                    <a:gd name="T33" fmla="*/ 8 h 17"/>
                    <a:gd name="T34" fmla="*/ 13 w 17"/>
                    <a:gd name="T35" fmla="*/ 10 h 17"/>
                    <a:gd name="T36" fmla="*/ 11 w 17"/>
                    <a:gd name="T37" fmla="*/ 12 h 17"/>
                    <a:gd name="T38" fmla="*/ 9 w 17"/>
                    <a:gd name="T39" fmla="*/ 15 h 17"/>
                    <a:gd name="T40" fmla="*/ 8 w 17"/>
                    <a:gd name="T41" fmla="*/ 15 h 17"/>
                    <a:gd name="T42" fmla="*/ 6 w 17"/>
                    <a:gd name="T43" fmla="*/ 15 h 17"/>
                    <a:gd name="T44" fmla="*/ 5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5" y="16"/>
                      </a:moveTo>
                      <a:lnTo>
                        <a:pt x="2" y="13"/>
                      </a:lnTo>
                      <a:lnTo>
                        <a:pt x="1" y="12"/>
                      </a:lnTo>
                      <a:lnTo>
                        <a:pt x="1" y="11"/>
                      </a:lnTo>
                      <a:lnTo>
                        <a:pt x="0" y="10"/>
                      </a:lnTo>
                      <a:lnTo>
                        <a:pt x="1" y="8"/>
                      </a:lnTo>
                      <a:lnTo>
                        <a:pt x="2" y="5"/>
                      </a:lnTo>
                      <a:lnTo>
                        <a:pt x="4" y="2"/>
                      </a:lnTo>
                      <a:lnTo>
                        <a:pt x="6" y="1"/>
                      </a:lnTo>
                      <a:lnTo>
                        <a:pt x="8" y="0"/>
                      </a:lnTo>
                      <a:lnTo>
                        <a:pt x="10" y="0"/>
                      </a:lnTo>
                      <a:lnTo>
                        <a:pt x="11" y="1"/>
                      </a:lnTo>
                      <a:lnTo>
                        <a:pt x="14" y="2"/>
                      </a:lnTo>
                      <a:lnTo>
                        <a:pt x="14" y="3"/>
                      </a:lnTo>
                      <a:lnTo>
                        <a:pt x="14" y="4"/>
                      </a:lnTo>
                      <a:lnTo>
                        <a:pt x="16" y="6"/>
                      </a:lnTo>
                      <a:lnTo>
                        <a:pt x="14" y="8"/>
                      </a:lnTo>
                      <a:lnTo>
                        <a:pt x="14" y="11"/>
                      </a:lnTo>
                      <a:lnTo>
                        <a:pt x="12" y="13"/>
                      </a:lnTo>
                      <a:lnTo>
                        <a:pt x="10" y="16"/>
                      </a:lnTo>
                      <a:lnTo>
                        <a:pt x="8" y="16"/>
                      </a:lnTo>
                      <a:lnTo>
                        <a:pt x="6" y="16"/>
                      </a:lnTo>
                      <a:lnTo>
                        <a:pt x="5"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6" name="Freeform 352">
                  <a:extLst>
                    <a:ext uri="{FF2B5EF4-FFF2-40B4-BE49-F238E27FC236}">
                      <a16:creationId xmlns:a16="http://schemas.microsoft.com/office/drawing/2014/main" id="{683A323C-FE41-38B0-D35E-2E904F4333AA}"/>
                    </a:ext>
                  </a:extLst>
                </p:cNvPr>
                <p:cNvSpPr>
                  <a:spLocks/>
                </p:cNvSpPr>
                <p:nvPr/>
              </p:nvSpPr>
              <p:spPr bwMode="auto">
                <a:xfrm>
                  <a:off x="2322" y="3215"/>
                  <a:ext cx="15" cy="16"/>
                </a:xfrm>
                <a:custGeom>
                  <a:avLst/>
                  <a:gdLst>
                    <a:gd name="T0" fmla="*/ 12 w 17"/>
                    <a:gd name="T1" fmla="*/ 10 h 17"/>
                    <a:gd name="T2" fmla="*/ 12 w 17"/>
                    <a:gd name="T3" fmla="*/ 7 h 17"/>
                    <a:gd name="T4" fmla="*/ 14 w 17"/>
                    <a:gd name="T5" fmla="*/ 4 h 17"/>
                    <a:gd name="T6" fmla="*/ 12 w 17"/>
                    <a:gd name="T7" fmla="*/ 2 h 17"/>
                    <a:gd name="T8" fmla="*/ 12 w 17"/>
                    <a:gd name="T9" fmla="*/ 1 h 17"/>
                    <a:gd name="T10" fmla="*/ 12 w 17"/>
                    <a:gd name="T11" fmla="*/ 0 h 17"/>
                    <a:gd name="T12" fmla="*/ 10 w 17"/>
                    <a:gd name="T13" fmla="*/ 0 h 17"/>
                    <a:gd name="T14" fmla="*/ 7 w 17"/>
                    <a:gd name="T15" fmla="*/ 1 h 17"/>
                    <a:gd name="T16" fmla="*/ 4 w 17"/>
                    <a:gd name="T17" fmla="*/ 3 h 17"/>
                    <a:gd name="T18" fmla="*/ 3 w 17"/>
                    <a:gd name="T19" fmla="*/ 6 h 17"/>
                    <a:gd name="T20" fmla="*/ 0 w 17"/>
                    <a:gd name="T21" fmla="*/ 8 h 17"/>
                    <a:gd name="T22" fmla="*/ 0 w 17"/>
                    <a:gd name="T23" fmla="*/ 10 h 17"/>
                    <a:gd name="T24" fmla="*/ 0 w 17"/>
                    <a:gd name="T25" fmla="*/ 13 h 17"/>
                    <a:gd name="T26" fmla="*/ 1 w 17"/>
                    <a:gd name="T27" fmla="*/ 15 h 17"/>
                    <a:gd name="T28" fmla="*/ 3 w 17"/>
                    <a:gd name="T29" fmla="*/ 15 h 17"/>
                    <a:gd name="T30" fmla="*/ 4 w 17"/>
                    <a:gd name="T31" fmla="*/ 15 h 17"/>
                    <a:gd name="T32" fmla="*/ 7 w 17"/>
                    <a:gd name="T33" fmla="*/ 15 h 17"/>
                    <a:gd name="T34" fmla="*/ 10 w 17"/>
                    <a:gd name="T35" fmla="*/ 12 h 17"/>
                    <a:gd name="T36" fmla="*/ 1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4" y="11"/>
                      </a:moveTo>
                      <a:lnTo>
                        <a:pt x="14" y="7"/>
                      </a:lnTo>
                      <a:lnTo>
                        <a:pt x="16" y="4"/>
                      </a:lnTo>
                      <a:lnTo>
                        <a:pt x="14" y="2"/>
                      </a:lnTo>
                      <a:lnTo>
                        <a:pt x="14" y="1"/>
                      </a:lnTo>
                      <a:lnTo>
                        <a:pt x="14" y="0"/>
                      </a:lnTo>
                      <a:lnTo>
                        <a:pt x="11" y="0"/>
                      </a:lnTo>
                      <a:lnTo>
                        <a:pt x="8" y="1"/>
                      </a:lnTo>
                      <a:lnTo>
                        <a:pt x="4" y="3"/>
                      </a:lnTo>
                      <a:lnTo>
                        <a:pt x="3" y="6"/>
                      </a:lnTo>
                      <a:lnTo>
                        <a:pt x="0" y="8"/>
                      </a:lnTo>
                      <a:lnTo>
                        <a:pt x="0" y="11"/>
                      </a:lnTo>
                      <a:lnTo>
                        <a:pt x="0" y="14"/>
                      </a:lnTo>
                      <a:lnTo>
                        <a:pt x="1" y="16"/>
                      </a:lnTo>
                      <a:lnTo>
                        <a:pt x="3" y="16"/>
                      </a:lnTo>
                      <a:lnTo>
                        <a:pt x="4" y="16"/>
                      </a:lnTo>
                      <a:lnTo>
                        <a:pt x="8" y="16"/>
                      </a:lnTo>
                      <a:lnTo>
                        <a:pt x="11"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7" name="Freeform 353">
                  <a:extLst>
                    <a:ext uri="{FF2B5EF4-FFF2-40B4-BE49-F238E27FC236}">
                      <a16:creationId xmlns:a16="http://schemas.microsoft.com/office/drawing/2014/main" id="{7EE98B8B-E0D1-7A36-37C1-54F10F15200C}"/>
                    </a:ext>
                  </a:extLst>
                </p:cNvPr>
                <p:cNvSpPr>
                  <a:spLocks/>
                </p:cNvSpPr>
                <p:nvPr/>
              </p:nvSpPr>
              <p:spPr bwMode="auto">
                <a:xfrm>
                  <a:off x="2323" y="3217"/>
                  <a:ext cx="15" cy="17"/>
                </a:xfrm>
                <a:custGeom>
                  <a:avLst/>
                  <a:gdLst>
                    <a:gd name="T0" fmla="*/ 11 w 17"/>
                    <a:gd name="T1" fmla="*/ 11 h 17"/>
                    <a:gd name="T2" fmla="*/ 11 w 17"/>
                    <a:gd name="T3" fmla="*/ 6 h 17"/>
                    <a:gd name="T4" fmla="*/ 14 w 17"/>
                    <a:gd name="T5" fmla="*/ 6 h 17"/>
                    <a:gd name="T6" fmla="*/ 11 w 17"/>
                    <a:gd name="T7" fmla="*/ 2 h 17"/>
                    <a:gd name="T8" fmla="*/ 11 w 17"/>
                    <a:gd name="T9" fmla="*/ 0 h 17"/>
                    <a:gd name="T10" fmla="*/ 9 w 17"/>
                    <a:gd name="T11" fmla="*/ 0 h 17"/>
                    <a:gd name="T12" fmla="*/ 7 w 17"/>
                    <a:gd name="T13" fmla="*/ 2 h 17"/>
                    <a:gd name="T14" fmla="*/ 2 w 17"/>
                    <a:gd name="T15" fmla="*/ 6 h 17"/>
                    <a:gd name="T16" fmla="*/ 0 w 17"/>
                    <a:gd name="T17" fmla="*/ 9 h 17"/>
                    <a:gd name="T18" fmla="*/ 0 w 17"/>
                    <a:gd name="T19" fmla="*/ 11 h 17"/>
                    <a:gd name="T20" fmla="*/ 0 w 17"/>
                    <a:gd name="T21" fmla="*/ 13 h 17"/>
                    <a:gd name="T22" fmla="*/ 2 w 17"/>
                    <a:gd name="T23" fmla="*/ 16 h 17"/>
                    <a:gd name="T24" fmla="*/ 4 w 17"/>
                    <a:gd name="T25" fmla="*/ 16 h 17"/>
                    <a:gd name="T26" fmla="*/ 7 w 17"/>
                    <a:gd name="T27" fmla="*/ 13 h 17"/>
                    <a:gd name="T28" fmla="*/ 11 w 17"/>
                    <a:gd name="T29" fmla="*/ 11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11"/>
                      </a:moveTo>
                      <a:lnTo>
                        <a:pt x="13" y="6"/>
                      </a:lnTo>
                      <a:lnTo>
                        <a:pt x="16" y="6"/>
                      </a:lnTo>
                      <a:lnTo>
                        <a:pt x="13" y="2"/>
                      </a:lnTo>
                      <a:lnTo>
                        <a:pt x="13" y="0"/>
                      </a:lnTo>
                      <a:lnTo>
                        <a:pt x="10" y="0"/>
                      </a:lnTo>
                      <a:lnTo>
                        <a:pt x="8" y="2"/>
                      </a:lnTo>
                      <a:lnTo>
                        <a:pt x="2" y="6"/>
                      </a:lnTo>
                      <a:lnTo>
                        <a:pt x="0" y="9"/>
                      </a:lnTo>
                      <a:lnTo>
                        <a:pt x="0" y="11"/>
                      </a:lnTo>
                      <a:lnTo>
                        <a:pt x="0" y="13"/>
                      </a:lnTo>
                      <a:lnTo>
                        <a:pt x="2" y="16"/>
                      </a:lnTo>
                      <a:lnTo>
                        <a:pt x="5" y="16"/>
                      </a:lnTo>
                      <a:lnTo>
                        <a:pt x="8" y="13"/>
                      </a:lnTo>
                      <a:lnTo>
                        <a:pt x="1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8" name="Freeform 354">
                  <a:extLst>
                    <a:ext uri="{FF2B5EF4-FFF2-40B4-BE49-F238E27FC236}">
                      <a16:creationId xmlns:a16="http://schemas.microsoft.com/office/drawing/2014/main" id="{D464777F-9DE5-80A8-68DF-431285FC574E}"/>
                    </a:ext>
                  </a:extLst>
                </p:cNvPr>
                <p:cNvSpPr>
                  <a:spLocks/>
                </p:cNvSpPr>
                <p:nvPr/>
              </p:nvSpPr>
              <p:spPr bwMode="auto">
                <a:xfrm>
                  <a:off x="2311" y="3217"/>
                  <a:ext cx="15" cy="17"/>
                </a:xfrm>
                <a:custGeom>
                  <a:avLst/>
                  <a:gdLst>
                    <a:gd name="T0" fmla="*/ 4 w 17"/>
                    <a:gd name="T1" fmla="*/ 14 h 17"/>
                    <a:gd name="T2" fmla="*/ 1 w 17"/>
                    <a:gd name="T3" fmla="*/ 13 h 17"/>
                    <a:gd name="T4" fmla="*/ 1 w 17"/>
                    <a:gd name="T5" fmla="*/ 12 h 17"/>
                    <a:gd name="T6" fmla="*/ 0 w 17"/>
                    <a:gd name="T7" fmla="*/ 11 h 17"/>
                    <a:gd name="T8" fmla="*/ 0 w 17"/>
                    <a:gd name="T9" fmla="*/ 10 h 17"/>
                    <a:gd name="T10" fmla="*/ 0 w 17"/>
                    <a:gd name="T11" fmla="*/ 8 h 17"/>
                    <a:gd name="T12" fmla="*/ 1 w 17"/>
                    <a:gd name="T13" fmla="*/ 4 h 17"/>
                    <a:gd name="T14" fmla="*/ 3 w 17"/>
                    <a:gd name="T15" fmla="*/ 2 h 17"/>
                    <a:gd name="T16" fmla="*/ 5 w 17"/>
                    <a:gd name="T17" fmla="*/ 1 h 17"/>
                    <a:gd name="T18" fmla="*/ 7 w 17"/>
                    <a:gd name="T19" fmla="*/ 0 h 17"/>
                    <a:gd name="T20" fmla="*/ 8 w 17"/>
                    <a:gd name="T21" fmla="*/ 0 h 17"/>
                    <a:gd name="T22" fmla="*/ 8 w 17"/>
                    <a:gd name="T23" fmla="*/ 1 h 17"/>
                    <a:gd name="T24" fmla="*/ 11 w 17"/>
                    <a:gd name="T25" fmla="*/ 2 h 17"/>
                    <a:gd name="T26" fmla="*/ 12 w 17"/>
                    <a:gd name="T27" fmla="*/ 3 h 17"/>
                    <a:gd name="T28" fmla="*/ 14 w 17"/>
                    <a:gd name="T29" fmla="*/ 4 h 17"/>
                    <a:gd name="T30" fmla="*/ 14 w 17"/>
                    <a:gd name="T31" fmla="*/ 5 h 17"/>
                    <a:gd name="T32" fmla="*/ 14 w 17"/>
                    <a:gd name="T33" fmla="*/ 8 h 17"/>
                    <a:gd name="T34" fmla="*/ 11 w 17"/>
                    <a:gd name="T35" fmla="*/ 11 h 17"/>
                    <a:gd name="T36" fmla="*/ 11 w 17"/>
                    <a:gd name="T37" fmla="*/ 13 h 17"/>
                    <a:gd name="T38" fmla="*/ 8 w 17"/>
                    <a:gd name="T39" fmla="*/ 14 h 17"/>
                    <a:gd name="T40" fmla="*/ 6 w 17"/>
                    <a:gd name="T41" fmla="*/ 16 h 17"/>
                    <a:gd name="T42" fmla="*/ 5 w 17"/>
                    <a:gd name="T43" fmla="*/ 16 h 17"/>
                    <a:gd name="T44" fmla="*/ 4 w 17"/>
                    <a:gd name="T45" fmla="*/ 14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4" y="14"/>
                      </a:moveTo>
                      <a:lnTo>
                        <a:pt x="1" y="13"/>
                      </a:lnTo>
                      <a:lnTo>
                        <a:pt x="1" y="12"/>
                      </a:lnTo>
                      <a:lnTo>
                        <a:pt x="0" y="11"/>
                      </a:lnTo>
                      <a:lnTo>
                        <a:pt x="0" y="10"/>
                      </a:lnTo>
                      <a:lnTo>
                        <a:pt x="0" y="8"/>
                      </a:lnTo>
                      <a:lnTo>
                        <a:pt x="1" y="4"/>
                      </a:lnTo>
                      <a:lnTo>
                        <a:pt x="3" y="2"/>
                      </a:lnTo>
                      <a:lnTo>
                        <a:pt x="6" y="1"/>
                      </a:lnTo>
                      <a:lnTo>
                        <a:pt x="8" y="0"/>
                      </a:lnTo>
                      <a:lnTo>
                        <a:pt x="9" y="0"/>
                      </a:lnTo>
                      <a:lnTo>
                        <a:pt x="9" y="1"/>
                      </a:lnTo>
                      <a:lnTo>
                        <a:pt x="13" y="2"/>
                      </a:lnTo>
                      <a:lnTo>
                        <a:pt x="14" y="3"/>
                      </a:lnTo>
                      <a:lnTo>
                        <a:pt x="16" y="4"/>
                      </a:lnTo>
                      <a:lnTo>
                        <a:pt x="16" y="5"/>
                      </a:lnTo>
                      <a:lnTo>
                        <a:pt x="16" y="8"/>
                      </a:lnTo>
                      <a:lnTo>
                        <a:pt x="13" y="11"/>
                      </a:lnTo>
                      <a:lnTo>
                        <a:pt x="12" y="13"/>
                      </a:lnTo>
                      <a:lnTo>
                        <a:pt x="9" y="14"/>
                      </a:lnTo>
                      <a:lnTo>
                        <a:pt x="7" y="16"/>
                      </a:lnTo>
                      <a:lnTo>
                        <a:pt x="6" y="16"/>
                      </a:lnTo>
                      <a:lnTo>
                        <a:pt x="4" y="14"/>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9" name="Freeform 355">
                  <a:extLst>
                    <a:ext uri="{FF2B5EF4-FFF2-40B4-BE49-F238E27FC236}">
                      <a16:creationId xmlns:a16="http://schemas.microsoft.com/office/drawing/2014/main" id="{DA7B4796-9879-FCA8-A286-727C5309B50F}"/>
                    </a:ext>
                  </a:extLst>
                </p:cNvPr>
                <p:cNvSpPr>
                  <a:spLocks/>
                </p:cNvSpPr>
                <p:nvPr/>
              </p:nvSpPr>
              <p:spPr bwMode="auto">
                <a:xfrm>
                  <a:off x="2314" y="3219"/>
                  <a:ext cx="15" cy="16"/>
                </a:xfrm>
                <a:custGeom>
                  <a:avLst/>
                  <a:gdLst>
                    <a:gd name="T0" fmla="*/ 11 w 17"/>
                    <a:gd name="T1" fmla="*/ 10 h 17"/>
                    <a:gd name="T2" fmla="*/ 14 w 17"/>
                    <a:gd name="T3" fmla="*/ 7 h 17"/>
                    <a:gd name="T4" fmla="*/ 14 w 17"/>
                    <a:gd name="T5" fmla="*/ 3 h 17"/>
                    <a:gd name="T6" fmla="*/ 14 w 17"/>
                    <a:gd name="T7" fmla="*/ 2 h 17"/>
                    <a:gd name="T8" fmla="*/ 12 w 17"/>
                    <a:gd name="T9" fmla="*/ 1 h 17"/>
                    <a:gd name="T10" fmla="*/ 11 w 17"/>
                    <a:gd name="T11" fmla="*/ 0 h 17"/>
                    <a:gd name="T12" fmla="*/ 10 w 17"/>
                    <a:gd name="T13" fmla="*/ 0 h 17"/>
                    <a:gd name="T14" fmla="*/ 7 w 17"/>
                    <a:gd name="T15" fmla="*/ 1 h 17"/>
                    <a:gd name="T16" fmla="*/ 4 w 17"/>
                    <a:gd name="T17" fmla="*/ 2 h 17"/>
                    <a:gd name="T18" fmla="*/ 1 w 17"/>
                    <a:gd name="T19" fmla="*/ 6 h 17"/>
                    <a:gd name="T20" fmla="*/ 1 w 17"/>
                    <a:gd name="T21" fmla="*/ 8 h 17"/>
                    <a:gd name="T22" fmla="*/ 0 w 17"/>
                    <a:gd name="T23" fmla="*/ 10 h 17"/>
                    <a:gd name="T24" fmla="*/ 1 w 17"/>
                    <a:gd name="T25" fmla="*/ 13 h 17"/>
                    <a:gd name="T26" fmla="*/ 4 w 17"/>
                    <a:gd name="T27" fmla="*/ 15 h 17"/>
                    <a:gd name="T28" fmla="*/ 7 w 17"/>
                    <a:gd name="T29" fmla="*/ 13 h 17"/>
                    <a:gd name="T30" fmla="*/ 10 w 17"/>
                    <a:gd name="T31" fmla="*/ 12 h 17"/>
                    <a:gd name="T32" fmla="*/ 11 w 17"/>
                    <a:gd name="T33" fmla="*/ 1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
                    <a:gd name="T52" fmla="*/ 0 h 17"/>
                    <a:gd name="T53" fmla="*/ 17 w 17"/>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 h="17">
                      <a:moveTo>
                        <a:pt x="12" y="11"/>
                      </a:moveTo>
                      <a:lnTo>
                        <a:pt x="16" y="7"/>
                      </a:lnTo>
                      <a:lnTo>
                        <a:pt x="16" y="3"/>
                      </a:lnTo>
                      <a:lnTo>
                        <a:pt x="16" y="2"/>
                      </a:lnTo>
                      <a:lnTo>
                        <a:pt x="14" y="1"/>
                      </a:lnTo>
                      <a:lnTo>
                        <a:pt x="12" y="0"/>
                      </a:lnTo>
                      <a:lnTo>
                        <a:pt x="11" y="0"/>
                      </a:lnTo>
                      <a:lnTo>
                        <a:pt x="8" y="1"/>
                      </a:lnTo>
                      <a:lnTo>
                        <a:pt x="4" y="2"/>
                      </a:lnTo>
                      <a:lnTo>
                        <a:pt x="1" y="6"/>
                      </a:lnTo>
                      <a:lnTo>
                        <a:pt x="1" y="8"/>
                      </a:lnTo>
                      <a:lnTo>
                        <a:pt x="0" y="11"/>
                      </a:lnTo>
                      <a:lnTo>
                        <a:pt x="1" y="14"/>
                      </a:lnTo>
                      <a:lnTo>
                        <a:pt x="4" y="16"/>
                      </a:lnTo>
                      <a:lnTo>
                        <a:pt x="8" y="14"/>
                      </a:lnTo>
                      <a:lnTo>
                        <a:pt x="11" y="13"/>
                      </a:lnTo>
                      <a:lnTo>
                        <a:pt x="12"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0" name="Freeform 356">
                  <a:extLst>
                    <a:ext uri="{FF2B5EF4-FFF2-40B4-BE49-F238E27FC236}">
                      <a16:creationId xmlns:a16="http://schemas.microsoft.com/office/drawing/2014/main" id="{6A0982B1-2008-5000-A24A-E55128B4B31C}"/>
                    </a:ext>
                  </a:extLst>
                </p:cNvPr>
                <p:cNvSpPr>
                  <a:spLocks/>
                </p:cNvSpPr>
                <p:nvPr/>
              </p:nvSpPr>
              <p:spPr bwMode="auto">
                <a:xfrm>
                  <a:off x="2314" y="3222"/>
                  <a:ext cx="16" cy="16"/>
                </a:xfrm>
                <a:custGeom>
                  <a:avLst/>
                  <a:gdLst>
                    <a:gd name="T0" fmla="*/ 12 w 17"/>
                    <a:gd name="T1" fmla="*/ 10 h 17"/>
                    <a:gd name="T2" fmla="*/ 15 w 17"/>
                    <a:gd name="T3" fmla="*/ 6 h 17"/>
                    <a:gd name="T4" fmla="*/ 15 w 17"/>
                    <a:gd name="T5" fmla="*/ 4 h 17"/>
                    <a:gd name="T6" fmla="*/ 15 w 17"/>
                    <a:gd name="T7" fmla="*/ 2 h 17"/>
                    <a:gd name="T8" fmla="*/ 12 w 17"/>
                    <a:gd name="T9" fmla="*/ 0 h 17"/>
                    <a:gd name="T10" fmla="*/ 9 w 17"/>
                    <a:gd name="T11" fmla="*/ 0 h 17"/>
                    <a:gd name="T12" fmla="*/ 8 w 17"/>
                    <a:gd name="T13" fmla="*/ 2 h 17"/>
                    <a:gd name="T14" fmla="*/ 2 w 17"/>
                    <a:gd name="T15" fmla="*/ 6 h 17"/>
                    <a:gd name="T16" fmla="*/ 2 w 17"/>
                    <a:gd name="T17" fmla="*/ 8 h 17"/>
                    <a:gd name="T18" fmla="*/ 0 w 17"/>
                    <a:gd name="T19" fmla="*/ 10 h 17"/>
                    <a:gd name="T20" fmla="*/ 2 w 17"/>
                    <a:gd name="T21" fmla="*/ 12 h 17"/>
                    <a:gd name="T22" fmla="*/ 2 w 17"/>
                    <a:gd name="T23" fmla="*/ 15 h 17"/>
                    <a:gd name="T24" fmla="*/ 5 w 17"/>
                    <a:gd name="T25" fmla="*/ 15 h 17"/>
                    <a:gd name="T26" fmla="*/ 8 w 17"/>
                    <a:gd name="T27" fmla="*/ 12 h 17"/>
                    <a:gd name="T28" fmla="*/ 12 w 17"/>
                    <a:gd name="T29" fmla="*/ 10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11"/>
                      </a:moveTo>
                      <a:lnTo>
                        <a:pt x="16" y="6"/>
                      </a:lnTo>
                      <a:lnTo>
                        <a:pt x="16" y="4"/>
                      </a:lnTo>
                      <a:lnTo>
                        <a:pt x="16" y="2"/>
                      </a:lnTo>
                      <a:lnTo>
                        <a:pt x="13" y="0"/>
                      </a:lnTo>
                      <a:lnTo>
                        <a:pt x="10" y="0"/>
                      </a:lnTo>
                      <a:lnTo>
                        <a:pt x="8" y="2"/>
                      </a:lnTo>
                      <a:lnTo>
                        <a:pt x="2" y="6"/>
                      </a:lnTo>
                      <a:lnTo>
                        <a:pt x="2" y="9"/>
                      </a:lnTo>
                      <a:lnTo>
                        <a:pt x="0" y="11"/>
                      </a:lnTo>
                      <a:lnTo>
                        <a:pt x="2" y="13"/>
                      </a:lnTo>
                      <a:lnTo>
                        <a:pt x="2" y="16"/>
                      </a:lnTo>
                      <a:lnTo>
                        <a:pt x="5" y="16"/>
                      </a:lnTo>
                      <a:lnTo>
                        <a:pt x="8" y="13"/>
                      </a:lnTo>
                      <a:lnTo>
                        <a:pt x="1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1" name="Freeform 357">
                  <a:extLst>
                    <a:ext uri="{FF2B5EF4-FFF2-40B4-BE49-F238E27FC236}">
                      <a16:creationId xmlns:a16="http://schemas.microsoft.com/office/drawing/2014/main" id="{57339EE3-F5C3-51C4-03E1-8BD872009A1A}"/>
                    </a:ext>
                  </a:extLst>
                </p:cNvPr>
                <p:cNvSpPr>
                  <a:spLocks/>
                </p:cNvSpPr>
                <p:nvPr/>
              </p:nvSpPr>
              <p:spPr bwMode="auto">
                <a:xfrm>
                  <a:off x="2323" y="3216"/>
                  <a:ext cx="15" cy="16"/>
                </a:xfrm>
                <a:custGeom>
                  <a:avLst/>
                  <a:gdLst>
                    <a:gd name="T0" fmla="*/ 5 w 17"/>
                    <a:gd name="T1" fmla="*/ 15 h 17"/>
                    <a:gd name="T2" fmla="*/ 1 w 17"/>
                    <a:gd name="T3" fmla="*/ 12 h 17"/>
                    <a:gd name="T4" fmla="*/ 1 w 17"/>
                    <a:gd name="T5" fmla="*/ 11 h 17"/>
                    <a:gd name="T6" fmla="*/ 0 w 17"/>
                    <a:gd name="T7" fmla="*/ 11 h 17"/>
                    <a:gd name="T8" fmla="*/ 0 w 17"/>
                    <a:gd name="T9" fmla="*/ 9 h 17"/>
                    <a:gd name="T10" fmla="*/ 0 w 17"/>
                    <a:gd name="T11" fmla="*/ 8 h 17"/>
                    <a:gd name="T12" fmla="*/ 1 w 17"/>
                    <a:gd name="T13" fmla="*/ 4 h 17"/>
                    <a:gd name="T14" fmla="*/ 4 w 17"/>
                    <a:gd name="T15" fmla="*/ 1 h 17"/>
                    <a:gd name="T16" fmla="*/ 5 w 17"/>
                    <a:gd name="T17" fmla="*/ 0 h 17"/>
                    <a:gd name="T18" fmla="*/ 7 w 17"/>
                    <a:gd name="T19" fmla="*/ 0 h 17"/>
                    <a:gd name="T20" fmla="*/ 8 w 17"/>
                    <a:gd name="T21" fmla="*/ 0 h 17"/>
                    <a:gd name="T22" fmla="*/ 10 w 17"/>
                    <a:gd name="T23" fmla="*/ 0 h 17"/>
                    <a:gd name="T24" fmla="*/ 12 w 17"/>
                    <a:gd name="T25" fmla="*/ 1 h 17"/>
                    <a:gd name="T26" fmla="*/ 14 w 17"/>
                    <a:gd name="T27" fmla="*/ 2 h 17"/>
                    <a:gd name="T28" fmla="*/ 14 w 17"/>
                    <a:gd name="T29" fmla="*/ 3 h 17"/>
                    <a:gd name="T30" fmla="*/ 14 w 17"/>
                    <a:gd name="T31" fmla="*/ 5 h 17"/>
                    <a:gd name="T32" fmla="*/ 14 w 17"/>
                    <a:gd name="T33" fmla="*/ 8 h 17"/>
                    <a:gd name="T34" fmla="*/ 12 w 17"/>
                    <a:gd name="T35" fmla="*/ 10 h 17"/>
                    <a:gd name="T36" fmla="*/ 11 w 17"/>
                    <a:gd name="T37" fmla="*/ 12 h 17"/>
                    <a:gd name="T38" fmla="*/ 8 w 17"/>
                    <a:gd name="T39" fmla="*/ 15 h 17"/>
                    <a:gd name="T40" fmla="*/ 7 w 17"/>
                    <a:gd name="T41" fmla="*/ 15 h 17"/>
                    <a:gd name="T42" fmla="*/ 6 w 17"/>
                    <a:gd name="T43" fmla="*/ 15 h 17"/>
                    <a:gd name="T44" fmla="*/ 5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6" y="16"/>
                      </a:moveTo>
                      <a:lnTo>
                        <a:pt x="1" y="13"/>
                      </a:lnTo>
                      <a:lnTo>
                        <a:pt x="1" y="12"/>
                      </a:lnTo>
                      <a:lnTo>
                        <a:pt x="0" y="12"/>
                      </a:lnTo>
                      <a:lnTo>
                        <a:pt x="0" y="10"/>
                      </a:lnTo>
                      <a:lnTo>
                        <a:pt x="0" y="8"/>
                      </a:lnTo>
                      <a:lnTo>
                        <a:pt x="1" y="4"/>
                      </a:lnTo>
                      <a:lnTo>
                        <a:pt x="4" y="1"/>
                      </a:lnTo>
                      <a:lnTo>
                        <a:pt x="6" y="0"/>
                      </a:lnTo>
                      <a:lnTo>
                        <a:pt x="8" y="0"/>
                      </a:lnTo>
                      <a:lnTo>
                        <a:pt x="9" y="0"/>
                      </a:lnTo>
                      <a:lnTo>
                        <a:pt x="11" y="0"/>
                      </a:lnTo>
                      <a:lnTo>
                        <a:pt x="14" y="1"/>
                      </a:lnTo>
                      <a:lnTo>
                        <a:pt x="16" y="2"/>
                      </a:lnTo>
                      <a:lnTo>
                        <a:pt x="16" y="3"/>
                      </a:lnTo>
                      <a:lnTo>
                        <a:pt x="16" y="5"/>
                      </a:lnTo>
                      <a:lnTo>
                        <a:pt x="16" y="8"/>
                      </a:lnTo>
                      <a:lnTo>
                        <a:pt x="14" y="11"/>
                      </a:lnTo>
                      <a:lnTo>
                        <a:pt x="12" y="13"/>
                      </a:lnTo>
                      <a:lnTo>
                        <a:pt x="9" y="16"/>
                      </a:lnTo>
                      <a:lnTo>
                        <a:pt x="8" y="16"/>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2" name="Freeform 358">
                  <a:extLst>
                    <a:ext uri="{FF2B5EF4-FFF2-40B4-BE49-F238E27FC236}">
                      <a16:creationId xmlns:a16="http://schemas.microsoft.com/office/drawing/2014/main" id="{CFED32EA-7704-92DA-3539-3BB35DEC1D7D}"/>
                    </a:ext>
                  </a:extLst>
                </p:cNvPr>
                <p:cNvSpPr>
                  <a:spLocks/>
                </p:cNvSpPr>
                <p:nvPr/>
              </p:nvSpPr>
              <p:spPr bwMode="auto">
                <a:xfrm>
                  <a:off x="2325" y="3217"/>
                  <a:ext cx="16" cy="17"/>
                </a:xfrm>
                <a:custGeom>
                  <a:avLst/>
                  <a:gdLst>
                    <a:gd name="T0" fmla="*/ 13 w 17"/>
                    <a:gd name="T1" fmla="*/ 11 h 17"/>
                    <a:gd name="T2" fmla="*/ 15 w 17"/>
                    <a:gd name="T3" fmla="*/ 7 h 17"/>
                    <a:gd name="T4" fmla="*/ 15 w 17"/>
                    <a:gd name="T5" fmla="*/ 4 h 17"/>
                    <a:gd name="T6" fmla="*/ 15 w 17"/>
                    <a:gd name="T7" fmla="*/ 2 h 17"/>
                    <a:gd name="T8" fmla="*/ 15 w 17"/>
                    <a:gd name="T9" fmla="*/ 1 h 17"/>
                    <a:gd name="T10" fmla="*/ 13 w 17"/>
                    <a:gd name="T11" fmla="*/ 0 h 17"/>
                    <a:gd name="T12" fmla="*/ 9 w 17"/>
                    <a:gd name="T13" fmla="*/ 0 h 17"/>
                    <a:gd name="T14" fmla="*/ 7 w 17"/>
                    <a:gd name="T15" fmla="*/ 1 h 17"/>
                    <a:gd name="T16" fmla="*/ 5 w 17"/>
                    <a:gd name="T17" fmla="*/ 3 h 17"/>
                    <a:gd name="T18" fmla="*/ 1 w 17"/>
                    <a:gd name="T19" fmla="*/ 6 h 17"/>
                    <a:gd name="T20" fmla="*/ 0 w 17"/>
                    <a:gd name="T21" fmla="*/ 8 h 17"/>
                    <a:gd name="T22" fmla="*/ 0 w 17"/>
                    <a:gd name="T23" fmla="*/ 12 h 17"/>
                    <a:gd name="T24" fmla="*/ 0 w 17"/>
                    <a:gd name="T25" fmla="*/ 14 h 17"/>
                    <a:gd name="T26" fmla="*/ 0 w 17"/>
                    <a:gd name="T27" fmla="*/ 16 h 17"/>
                    <a:gd name="T28" fmla="*/ 1 w 17"/>
                    <a:gd name="T29" fmla="*/ 16 h 17"/>
                    <a:gd name="T30" fmla="*/ 5 w 17"/>
                    <a:gd name="T31" fmla="*/ 16 h 17"/>
                    <a:gd name="T32" fmla="*/ 7 w 17"/>
                    <a:gd name="T33" fmla="*/ 16 h 17"/>
                    <a:gd name="T34" fmla="*/ 9 w 17"/>
                    <a:gd name="T35" fmla="*/ 13 h 17"/>
                    <a:gd name="T36" fmla="*/ 13 w 17"/>
                    <a:gd name="T37" fmla="*/ 11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4" y="11"/>
                      </a:moveTo>
                      <a:lnTo>
                        <a:pt x="16" y="7"/>
                      </a:lnTo>
                      <a:lnTo>
                        <a:pt x="16" y="4"/>
                      </a:lnTo>
                      <a:lnTo>
                        <a:pt x="16" y="2"/>
                      </a:lnTo>
                      <a:lnTo>
                        <a:pt x="16" y="1"/>
                      </a:lnTo>
                      <a:lnTo>
                        <a:pt x="14" y="0"/>
                      </a:lnTo>
                      <a:lnTo>
                        <a:pt x="10" y="0"/>
                      </a:lnTo>
                      <a:lnTo>
                        <a:pt x="7" y="1"/>
                      </a:lnTo>
                      <a:lnTo>
                        <a:pt x="5" y="3"/>
                      </a:lnTo>
                      <a:lnTo>
                        <a:pt x="1" y="6"/>
                      </a:lnTo>
                      <a:lnTo>
                        <a:pt x="0" y="8"/>
                      </a:lnTo>
                      <a:lnTo>
                        <a:pt x="0" y="12"/>
                      </a:lnTo>
                      <a:lnTo>
                        <a:pt x="0" y="14"/>
                      </a:lnTo>
                      <a:lnTo>
                        <a:pt x="0" y="16"/>
                      </a:lnTo>
                      <a:lnTo>
                        <a:pt x="1" y="16"/>
                      </a:lnTo>
                      <a:lnTo>
                        <a:pt x="5" y="16"/>
                      </a:lnTo>
                      <a:lnTo>
                        <a:pt x="7" y="16"/>
                      </a:lnTo>
                      <a:lnTo>
                        <a:pt x="10"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3" name="Freeform 359">
                  <a:extLst>
                    <a:ext uri="{FF2B5EF4-FFF2-40B4-BE49-F238E27FC236}">
                      <a16:creationId xmlns:a16="http://schemas.microsoft.com/office/drawing/2014/main" id="{8B091FE6-6D52-5923-8E87-C04575CE1FEB}"/>
                    </a:ext>
                  </a:extLst>
                </p:cNvPr>
                <p:cNvSpPr>
                  <a:spLocks/>
                </p:cNvSpPr>
                <p:nvPr/>
              </p:nvSpPr>
              <p:spPr bwMode="auto">
                <a:xfrm>
                  <a:off x="2314" y="3220"/>
                  <a:ext cx="16" cy="16"/>
                </a:xfrm>
                <a:custGeom>
                  <a:avLst/>
                  <a:gdLst>
                    <a:gd name="T0" fmla="*/ 6 w 17"/>
                    <a:gd name="T1" fmla="*/ 13 h 17"/>
                    <a:gd name="T2" fmla="*/ 2 w 17"/>
                    <a:gd name="T3" fmla="*/ 12 h 17"/>
                    <a:gd name="T4" fmla="*/ 1 w 17"/>
                    <a:gd name="T5" fmla="*/ 11 h 17"/>
                    <a:gd name="T6" fmla="*/ 0 w 17"/>
                    <a:gd name="T7" fmla="*/ 10 h 17"/>
                    <a:gd name="T8" fmla="*/ 0 w 17"/>
                    <a:gd name="T9" fmla="*/ 9 h 17"/>
                    <a:gd name="T10" fmla="*/ 0 w 17"/>
                    <a:gd name="T11" fmla="*/ 8 h 17"/>
                    <a:gd name="T12" fmla="*/ 2 w 17"/>
                    <a:gd name="T13" fmla="*/ 5 h 17"/>
                    <a:gd name="T14" fmla="*/ 3 w 17"/>
                    <a:gd name="T15" fmla="*/ 2 h 17"/>
                    <a:gd name="T16" fmla="*/ 7 w 17"/>
                    <a:gd name="T17" fmla="*/ 1 h 17"/>
                    <a:gd name="T18" fmla="*/ 8 w 17"/>
                    <a:gd name="T19" fmla="*/ 0 h 17"/>
                    <a:gd name="T20" fmla="*/ 8 w 17"/>
                    <a:gd name="T21" fmla="*/ 0 h 17"/>
                    <a:gd name="T22" fmla="*/ 10 w 17"/>
                    <a:gd name="T23" fmla="*/ 1 h 17"/>
                    <a:gd name="T24" fmla="*/ 13 w 17"/>
                    <a:gd name="T25" fmla="*/ 2 h 17"/>
                    <a:gd name="T26" fmla="*/ 13 w 17"/>
                    <a:gd name="T27" fmla="*/ 3 h 17"/>
                    <a:gd name="T28" fmla="*/ 15 w 17"/>
                    <a:gd name="T29" fmla="*/ 4 h 17"/>
                    <a:gd name="T30" fmla="*/ 15 w 17"/>
                    <a:gd name="T31" fmla="*/ 6 h 17"/>
                    <a:gd name="T32" fmla="*/ 15 w 17"/>
                    <a:gd name="T33" fmla="*/ 8 h 17"/>
                    <a:gd name="T34" fmla="*/ 13 w 17"/>
                    <a:gd name="T35" fmla="*/ 10 h 17"/>
                    <a:gd name="T36" fmla="*/ 11 w 17"/>
                    <a:gd name="T37" fmla="*/ 12 h 17"/>
                    <a:gd name="T38" fmla="*/ 10 w 17"/>
                    <a:gd name="T39" fmla="*/ 13 h 17"/>
                    <a:gd name="T40" fmla="*/ 7 w 17"/>
                    <a:gd name="T41" fmla="*/ 15 h 17"/>
                    <a:gd name="T42" fmla="*/ 6 w 17"/>
                    <a:gd name="T43" fmla="*/ 13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6" y="14"/>
                      </a:moveTo>
                      <a:lnTo>
                        <a:pt x="2" y="13"/>
                      </a:lnTo>
                      <a:lnTo>
                        <a:pt x="1" y="12"/>
                      </a:lnTo>
                      <a:lnTo>
                        <a:pt x="0" y="11"/>
                      </a:lnTo>
                      <a:lnTo>
                        <a:pt x="0" y="10"/>
                      </a:lnTo>
                      <a:lnTo>
                        <a:pt x="0" y="8"/>
                      </a:lnTo>
                      <a:lnTo>
                        <a:pt x="2" y="5"/>
                      </a:lnTo>
                      <a:lnTo>
                        <a:pt x="3" y="2"/>
                      </a:lnTo>
                      <a:lnTo>
                        <a:pt x="7" y="1"/>
                      </a:lnTo>
                      <a:lnTo>
                        <a:pt x="8" y="0"/>
                      </a:lnTo>
                      <a:lnTo>
                        <a:pt x="9" y="0"/>
                      </a:lnTo>
                      <a:lnTo>
                        <a:pt x="11" y="1"/>
                      </a:lnTo>
                      <a:lnTo>
                        <a:pt x="14" y="2"/>
                      </a:lnTo>
                      <a:lnTo>
                        <a:pt x="14" y="3"/>
                      </a:lnTo>
                      <a:lnTo>
                        <a:pt x="16" y="4"/>
                      </a:lnTo>
                      <a:lnTo>
                        <a:pt x="16" y="6"/>
                      </a:lnTo>
                      <a:lnTo>
                        <a:pt x="16" y="8"/>
                      </a:lnTo>
                      <a:lnTo>
                        <a:pt x="14" y="11"/>
                      </a:lnTo>
                      <a:lnTo>
                        <a:pt x="12" y="13"/>
                      </a:lnTo>
                      <a:lnTo>
                        <a:pt x="11" y="14"/>
                      </a:lnTo>
                      <a:lnTo>
                        <a:pt x="7" y="16"/>
                      </a:lnTo>
                      <a:lnTo>
                        <a:pt x="6" y="14"/>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4" name="Freeform 360">
                  <a:extLst>
                    <a:ext uri="{FF2B5EF4-FFF2-40B4-BE49-F238E27FC236}">
                      <a16:creationId xmlns:a16="http://schemas.microsoft.com/office/drawing/2014/main" id="{94342BF0-275D-9DB8-0454-7B10470CD6A5}"/>
                    </a:ext>
                  </a:extLst>
                </p:cNvPr>
                <p:cNvSpPr>
                  <a:spLocks/>
                </p:cNvSpPr>
                <p:nvPr/>
              </p:nvSpPr>
              <p:spPr bwMode="auto">
                <a:xfrm>
                  <a:off x="2316" y="3222"/>
                  <a:ext cx="16" cy="16"/>
                </a:xfrm>
                <a:custGeom>
                  <a:avLst/>
                  <a:gdLst>
                    <a:gd name="T0" fmla="*/ 13 w 17"/>
                    <a:gd name="T1" fmla="*/ 10 h 17"/>
                    <a:gd name="T2" fmla="*/ 15 w 17"/>
                    <a:gd name="T3" fmla="*/ 7 h 17"/>
                    <a:gd name="T4" fmla="*/ 15 w 17"/>
                    <a:gd name="T5" fmla="*/ 4 h 17"/>
                    <a:gd name="T6" fmla="*/ 15 w 17"/>
                    <a:gd name="T7" fmla="*/ 2 h 17"/>
                    <a:gd name="T8" fmla="*/ 13 w 17"/>
                    <a:gd name="T9" fmla="*/ 1 h 17"/>
                    <a:gd name="T10" fmla="*/ 13 w 17"/>
                    <a:gd name="T11" fmla="*/ 0 h 17"/>
                    <a:gd name="T12" fmla="*/ 10 w 17"/>
                    <a:gd name="T13" fmla="*/ 0 h 17"/>
                    <a:gd name="T14" fmla="*/ 8 w 17"/>
                    <a:gd name="T15" fmla="*/ 1 h 17"/>
                    <a:gd name="T16" fmla="*/ 4 w 17"/>
                    <a:gd name="T17" fmla="*/ 3 h 17"/>
                    <a:gd name="T18" fmla="*/ 3 w 17"/>
                    <a:gd name="T19" fmla="*/ 6 h 17"/>
                    <a:gd name="T20" fmla="*/ 1 w 17"/>
                    <a:gd name="T21" fmla="*/ 8 h 17"/>
                    <a:gd name="T22" fmla="*/ 0 w 17"/>
                    <a:gd name="T23" fmla="*/ 10 h 17"/>
                    <a:gd name="T24" fmla="*/ 1 w 17"/>
                    <a:gd name="T25" fmla="*/ 13 h 17"/>
                    <a:gd name="T26" fmla="*/ 3 w 17"/>
                    <a:gd name="T27" fmla="*/ 13 h 17"/>
                    <a:gd name="T28" fmla="*/ 4 w 17"/>
                    <a:gd name="T29" fmla="*/ 15 h 17"/>
                    <a:gd name="T30" fmla="*/ 8 w 17"/>
                    <a:gd name="T31" fmla="*/ 13 h 17"/>
                    <a:gd name="T32" fmla="*/ 10 w 17"/>
                    <a:gd name="T33" fmla="*/ 12 h 17"/>
                    <a:gd name="T34" fmla="*/ 13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11"/>
                      </a:moveTo>
                      <a:lnTo>
                        <a:pt x="16" y="7"/>
                      </a:lnTo>
                      <a:lnTo>
                        <a:pt x="16" y="4"/>
                      </a:lnTo>
                      <a:lnTo>
                        <a:pt x="16" y="2"/>
                      </a:lnTo>
                      <a:lnTo>
                        <a:pt x="14" y="1"/>
                      </a:lnTo>
                      <a:lnTo>
                        <a:pt x="14" y="0"/>
                      </a:lnTo>
                      <a:lnTo>
                        <a:pt x="11" y="0"/>
                      </a:lnTo>
                      <a:lnTo>
                        <a:pt x="9" y="1"/>
                      </a:lnTo>
                      <a:lnTo>
                        <a:pt x="4" y="3"/>
                      </a:lnTo>
                      <a:lnTo>
                        <a:pt x="3" y="6"/>
                      </a:lnTo>
                      <a:lnTo>
                        <a:pt x="1" y="8"/>
                      </a:lnTo>
                      <a:lnTo>
                        <a:pt x="0" y="11"/>
                      </a:lnTo>
                      <a:lnTo>
                        <a:pt x="1" y="14"/>
                      </a:lnTo>
                      <a:lnTo>
                        <a:pt x="3" y="14"/>
                      </a:lnTo>
                      <a:lnTo>
                        <a:pt x="4" y="16"/>
                      </a:lnTo>
                      <a:lnTo>
                        <a:pt x="9" y="14"/>
                      </a:lnTo>
                      <a:lnTo>
                        <a:pt x="11"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5" name="Freeform 361">
                  <a:extLst>
                    <a:ext uri="{FF2B5EF4-FFF2-40B4-BE49-F238E27FC236}">
                      <a16:creationId xmlns:a16="http://schemas.microsoft.com/office/drawing/2014/main" id="{966DA4E6-EA3D-729E-9973-FD9EED09E636}"/>
                    </a:ext>
                  </a:extLst>
                </p:cNvPr>
                <p:cNvSpPr>
                  <a:spLocks/>
                </p:cNvSpPr>
                <p:nvPr/>
              </p:nvSpPr>
              <p:spPr bwMode="auto">
                <a:xfrm>
                  <a:off x="2388" y="3172"/>
                  <a:ext cx="15" cy="16"/>
                </a:xfrm>
                <a:custGeom>
                  <a:avLst/>
                  <a:gdLst>
                    <a:gd name="T0" fmla="*/ 5 w 17"/>
                    <a:gd name="T1" fmla="*/ 15 h 17"/>
                    <a:gd name="T2" fmla="*/ 2 w 17"/>
                    <a:gd name="T3" fmla="*/ 12 h 17"/>
                    <a:gd name="T4" fmla="*/ 1 w 17"/>
                    <a:gd name="T5" fmla="*/ 12 h 17"/>
                    <a:gd name="T6" fmla="*/ 0 w 17"/>
                    <a:gd name="T7" fmla="*/ 11 h 17"/>
                    <a:gd name="T8" fmla="*/ 0 w 17"/>
                    <a:gd name="T9" fmla="*/ 8 h 17"/>
                    <a:gd name="T10" fmla="*/ 0 w 17"/>
                    <a:gd name="T11" fmla="*/ 7 h 17"/>
                    <a:gd name="T12" fmla="*/ 2 w 17"/>
                    <a:gd name="T13" fmla="*/ 5 h 17"/>
                    <a:gd name="T14" fmla="*/ 3 w 17"/>
                    <a:gd name="T15" fmla="*/ 3 h 17"/>
                    <a:gd name="T16" fmla="*/ 5 w 17"/>
                    <a:gd name="T17" fmla="*/ 1 h 17"/>
                    <a:gd name="T18" fmla="*/ 7 w 17"/>
                    <a:gd name="T19" fmla="*/ 0 h 17"/>
                    <a:gd name="T20" fmla="*/ 8 w 17"/>
                    <a:gd name="T21" fmla="*/ 0 h 17"/>
                    <a:gd name="T22" fmla="*/ 11 w 17"/>
                    <a:gd name="T23" fmla="*/ 3 h 17"/>
                    <a:gd name="T24" fmla="*/ 12 w 17"/>
                    <a:gd name="T25" fmla="*/ 3 h 17"/>
                    <a:gd name="T26" fmla="*/ 14 w 17"/>
                    <a:gd name="T27" fmla="*/ 6 h 17"/>
                    <a:gd name="T28" fmla="*/ 12 w 17"/>
                    <a:gd name="T29" fmla="*/ 8 h 17"/>
                    <a:gd name="T30" fmla="*/ 11 w 17"/>
                    <a:gd name="T31" fmla="*/ 9 h 17"/>
                    <a:gd name="T32" fmla="*/ 11 w 17"/>
                    <a:gd name="T33" fmla="*/ 12 h 17"/>
                    <a:gd name="T34" fmla="*/ 8 w 17"/>
                    <a:gd name="T35" fmla="*/ 13 h 17"/>
                    <a:gd name="T36" fmla="*/ 6 w 17"/>
                    <a:gd name="T37" fmla="*/ 15 h 17"/>
                    <a:gd name="T38" fmla="*/ 5 w 17"/>
                    <a:gd name="T39" fmla="*/ 15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
                    <a:gd name="T61" fmla="*/ 0 h 17"/>
                    <a:gd name="T62" fmla="*/ 17 w 17"/>
                    <a:gd name="T63" fmla="*/ 17 h 1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 h="17">
                      <a:moveTo>
                        <a:pt x="6" y="16"/>
                      </a:moveTo>
                      <a:lnTo>
                        <a:pt x="2" y="13"/>
                      </a:lnTo>
                      <a:lnTo>
                        <a:pt x="1" y="13"/>
                      </a:lnTo>
                      <a:lnTo>
                        <a:pt x="0" y="12"/>
                      </a:lnTo>
                      <a:lnTo>
                        <a:pt x="0" y="9"/>
                      </a:lnTo>
                      <a:lnTo>
                        <a:pt x="0" y="7"/>
                      </a:lnTo>
                      <a:lnTo>
                        <a:pt x="2" y="5"/>
                      </a:lnTo>
                      <a:lnTo>
                        <a:pt x="3" y="3"/>
                      </a:lnTo>
                      <a:lnTo>
                        <a:pt x="6" y="1"/>
                      </a:lnTo>
                      <a:lnTo>
                        <a:pt x="8" y="0"/>
                      </a:lnTo>
                      <a:lnTo>
                        <a:pt x="9" y="0"/>
                      </a:lnTo>
                      <a:lnTo>
                        <a:pt x="13" y="3"/>
                      </a:lnTo>
                      <a:lnTo>
                        <a:pt x="14" y="3"/>
                      </a:lnTo>
                      <a:lnTo>
                        <a:pt x="16" y="6"/>
                      </a:lnTo>
                      <a:lnTo>
                        <a:pt x="14" y="8"/>
                      </a:lnTo>
                      <a:lnTo>
                        <a:pt x="13" y="10"/>
                      </a:lnTo>
                      <a:lnTo>
                        <a:pt x="12" y="13"/>
                      </a:lnTo>
                      <a:lnTo>
                        <a:pt x="9" y="14"/>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6" name="Freeform 362">
                  <a:extLst>
                    <a:ext uri="{FF2B5EF4-FFF2-40B4-BE49-F238E27FC236}">
                      <a16:creationId xmlns:a16="http://schemas.microsoft.com/office/drawing/2014/main" id="{6CD74BEB-67B6-59A9-5FAF-AD950B8ABF03}"/>
                    </a:ext>
                  </a:extLst>
                </p:cNvPr>
                <p:cNvSpPr>
                  <a:spLocks/>
                </p:cNvSpPr>
                <p:nvPr/>
              </p:nvSpPr>
              <p:spPr bwMode="auto">
                <a:xfrm>
                  <a:off x="2391" y="3174"/>
                  <a:ext cx="15" cy="16"/>
                </a:xfrm>
                <a:custGeom>
                  <a:avLst/>
                  <a:gdLst>
                    <a:gd name="T0" fmla="*/ 11 w 17"/>
                    <a:gd name="T1" fmla="*/ 8 h 17"/>
                    <a:gd name="T2" fmla="*/ 12 w 17"/>
                    <a:gd name="T3" fmla="*/ 7 h 17"/>
                    <a:gd name="T4" fmla="*/ 14 w 17"/>
                    <a:gd name="T5" fmla="*/ 4 h 17"/>
                    <a:gd name="T6" fmla="*/ 12 w 17"/>
                    <a:gd name="T7" fmla="*/ 1 h 17"/>
                    <a:gd name="T8" fmla="*/ 11 w 17"/>
                    <a:gd name="T9" fmla="*/ 1 h 17"/>
                    <a:gd name="T10" fmla="*/ 10 w 17"/>
                    <a:gd name="T11" fmla="*/ 0 h 17"/>
                    <a:gd name="T12" fmla="*/ 7 w 17"/>
                    <a:gd name="T13" fmla="*/ 1 h 17"/>
                    <a:gd name="T14" fmla="*/ 4 w 17"/>
                    <a:gd name="T15" fmla="*/ 2 h 17"/>
                    <a:gd name="T16" fmla="*/ 3 w 17"/>
                    <a:gd name="T17" fmla="*/ 4 h 17"/>
                    <a:gd name="T18" fmla="*/ 0 w 17"/>
                    <a:gd name="T19" fmla="*/ 8 h 17"/>
                    <a:gd name="T20" fmla="*/ 0 w 17"/>
                    <a:gd name="T21" fmla="*/ 11 h 17"/>
                    <a:gd name="T22" fmla="*/ 0 w 17"/>
                    <a:gd name="T23" fmla="*/ 12 h 17"/>
                    <a:gd name="T24" fmla="*/ 1 w 17"/>
                    <a:gd name="T25" fmla="*/ 13 h 17"/>
                    <a:gd name="T26" fmla="*/ 3 w 17"/>
                    <a:gd name="T27" fmla="*/ 15 h 17"/>
                    <a:gd name="T28" fmla="*/ 4 w 17"/>
                    <a:gd name="T29" fmla="*/ 15 h 17"/>
                    <a:gd name="T30" fmla="*/ 7 w 17"/>
                    <a:gd name="T31" fmla="*/ 13 h 17"/>
                    <a:gd name="T32" fmla="*/ 10 w 17"/>
                    <a:gd name="T33" fmla="*/ 12 h 17"/>
                    <a:gd name="T34" fmla="*/ 11 w 17"/>
                    <a:gd name="T35" fmla="*/ 8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2" y="9"/>
                      </a:moveTo>
                      <a:lnTo>
                        <a:pt x="14" y="7"/>
                      </a:lnTo>
                      <a:lnTo>
                        <a:pt x="16" y="4"/>
                      </a:lnTo>
                      <a:lnTo>
                        <a:pt x="14" y="1"/>
                      </a:lnTo>
                      <a:lnTo>
                        <a:pt x="12" y="1"/>
                      </a:lnTo>
                      <a:lnTo>
                        <a:pt x="11" y="0"/>
                      </a:lnTo>
                      <a:lnTo>
                        <a:pt x="8" y="1"/>
                      </a:lnTo>
                      <a:lnTo>
                        <a:pt x="4" y="2"/>
                      </a:lnTo>
                      <a:lnTo>
                        <a:pt x="3" y="4"/>
                      </a:lnTo>
                      <a:lnTo>
                        <a:pt x="0" y="8"/>
                      </a:lnTo>
                      <a:lnTo>
                        <a:pt x="0" y="12"/>
                      </a:lnTo>
                      <a:lnTo>
                        <a:pt x="0" y="13"/>
                      </a:lnTo>
                      <a:lnTo>
                        <a:pt x="1" y="14"/>
                      </a:lnTo>
                      <a:lnTo>
                        <a:pt x="3" y="16"/>
                      </a:lnTo>
                      <a:lnTo>
                        <a:pt x="4" y="16"/>
                      </a:lnTo>
                      <a:lnTo>
                        <a:pt x="8" y="14"/>
                      </a:lnTo>
                      <a:lnTo>
                        <a:pt x="11" y="13"/>
                      </a:lnTo>
                      <a:lnTo>
                        <a:pt x="12"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7" name="Freeform 363">
                  <a:extLst>
                    <a:ext uri="{FF2B5EF4-FFF2-40B4-BE49-F238E27FC236}">
                      <a16:creationId xmlns:a16="http://schemas.microsoft.com/office/drawing/2014/main" id="{26ECA72D-8D85-C003-196B-CA35BC4F3B7C}"/>
                    </a:ext>
                  </a:extLst>
                </p:cNvPr>
                <p:cNvSpPr>
                  <a:spLocks/>
                </p:cNvSpPr>
                <p:nvPr/>
              </p:nvSpPr>
              <p:spPr bwMode="auto">
                <a:xfrm>
                  <a:off x="2391" y="3177"/>
                  <a:ext cx="16" cy="16"/>
                </a:xfrm>
                <a:custGeom>
                  <a:avLst/>
                  <a:gdLst>
                    <a:gd name="T0" fmla="*/ 12 w 17"/>
                    <a:gd name="T1" fmla="*/ 8 h 17"/>
                    <a:gd name="T2" fmla="*/ 15 w 17"/>
                    <a:gd name="T3" fmla="*/ 8 h 17"/>
                    <a:gd name="T4" fmla="*/ 15 w 17"/>
                    <a:gd name="T5" fmla="*/ 2 h 17"/>
                    <a:gd name="T6" fmla="*/ 15 w 17"/>
                    <a:gd name="T7" fmla="*/ 0 h 17"/>
                    <a:gd name="T8" fmla="*/ 12 w 17"/>
                    <a:gd name="T9" fmla="*/ 0 h 17"/>
                    <a:gd name="T10" fmla="*/ 9 w 17"/>
                    <a:gd name="T11" fmla="*/ 0 h 17"/>
                    <a:gd name="T12" fmla="*/ 8 w 17"/>
                    <a:gd name="T13" fmla="*/ 0 h 17"/>
                    <a:gd name="T14" fmla="*/ 2 w 17"/>
                    <a:gd name="T15" fmla="*/ 5 h 17"/>
                    <a:gd name="T16" fmla="*/ 0 w 17"/>
                    <a:gd name="T17" fmla="*/ 8 h 17"/>
                    <a:gd name="T18" fmla="*/ 0 w 17"/>
                    <a:gd name="T19" fmla="*/ 9 h 17"/>
                    <a:gd name="T20" fmla="*/ 0 w 17"/>
                    <a:gd name="T21" fmla="*/ 12 h 17"/>
                    <a:gd name="T22" fmla="*/ 2 w 17"/>
                    <a:gd name="T23" fmla="*/ 15 h 17"/>
                    <a:gd name="T24" fmla="*/ 5 w 17"/>
                    <a:gd name="T25" fmla="*/ 15 h 17"/>
                    <a:gd name="T26" fmla="*/ 8 w 17"/>
                    <a:gd name="T27" fmla="*/ 15 h 17"/>
                    <a:gd name="T28" fmla="*/ 12 w 17"/>
                    <a:gd name="T29" fmla="*/ 8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8"/>
                      </a:moveTo>
                      <a:lnTo>
                        <a:pt x="16" y="8"/>
                      </a:lnTo>
                      <a:lnTo>
                        <a:pt x="16" y="2"/>
                      </a:lnTo>
                      <a:lnTo>
                        <a:pt x="16" y="0"/>
                      </a:lnTo>
                      <a:lnTo>
                        <a:pt x="13" y="0"/>
                      </a:lnTo>
                      <a:lnTo>
                        <a:pt x="10" y="0"/>
                      </a:lnTo>
                      <a:lnTo>
                        <a:pt x="8" y="0"/>
                      </a:lnTo>
                      <a:lnTo>
                        <a:pt x="2" y="5"/>
                      </a:lnTo>
                      <a:lnTo>
                        <a:pt x="0" y="8"/>
                      </a:lnTo>
                      <a:lnTo>
                        <a:pt x="0" y="10"/>
                      </a:lnTo>
                      <a:lnTo>
                        <a:pt x="0" y="13"/>
                      </a:lnTo>
                      <a:lnTo>
                        <a:pt x="2" y="16"/>
                      </a:lnTo>
                      <a:lnTo>
                        <a:pt x="5" y="16"/>
                      </a:lnTo>
                      <a:lnTo>
                        <a:pt x="8" y="16"/>
                      </a:lnTo>
                      <a:lnTo>
                        <a:pt x="13" y="8"/>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8" name="Freeform 364">
                  <a:extLst>
                    <a:ext uri="{FF2B5EF4-FFF2-40B4-BE49-F238E27FC236}">
                      <a16:creationId xmlns:a16="http://schemas.microsoft.com/office/drawing/2014/main" id="{0698E655-205B-2275-641E-66D649D0F95E}"/>
                    </a:ext>
                  </a:extLst>
                </p:cNvPr>
                <p:cNvSpPr>
                  <a:spLocks/>
                </p:cNvSpPr>
                <p:nvPr/>
              </p:nvSpPr>
              <p:spPr bwMode="auto">
                <a:xfrm>
                  <a:off x="2379" y="3177"/>
                  <a:ext cx="15" cy="17"/>
                </a:xfrm>
                <a:custGeom>
                  <a:avLst/>
                  <a:gdLst>
                    <a:gd name="T0" fmla="*/ 4 w 17"/>
                    <a:gd name="T1" fmla="*/ 16 h 17"/>
                    <a:gd name="T2" fmla="*/ 1 w 17"/>
                    <a:gd name="T3" fmla="*/ 12 h 17"/>
                    <a:gd name="T4" fmla="*/ 0 w 17"/>
                    <a:gd name="T5" fmla="*/ 12 h 17"/>
                    <a:gd name="T6" fmla="*/ 0 w 17"/>
                    <a:gd name="T7" fmla="*/ 9 h 17"/>
                    <a:gd name="T8" fmla="*/ 0 w 17"/>
                    <a:gd name="T9" fmla="*/ 7 h 17"/>
                    <a:gd name="T10" fmla="*/ 1 w 17"/>
                    <a:gd name="T11" fmla="*/ 5 h 17"/>
                    <a:gd name="T12" fmla="*/ 3 w 17"/>
                    <a:gd name="T13" fmla="*/ 2 h 17"/>
                    <a:gd name="T14" fmla="*/ 5 w 17"/>
                    <a:gd name="T15" fmla="*/ 1 h 17"/>
                    <a:gd name="T16" fmla="*/ 7 w 17"/>
                    <a:gd name="T17" fmla="*/ 0 h 17"/>
                    <a:gd name="T18" fmla="*/ 8 w 17"/>
                    <a:gd name="T19" fmla="*/ 0 h 17"/>
                    <a:gd name="T20" fmla="*/ 12 w 17"/>
                    <a:gd name="T21" fmla="*/ 2 h 17"/>
                    <a:gd name="T22" fmla="*/ 14 w 17"/>
                    <a:gd name="T23" fmla="*/ 3 h 17"/>
                    <a:gd name="T24" fmla="*/ 14 w 17"/>
                    <a:gd name="T25" fmla="*/ 6 h 17"/>
                    <a:gd name="T26" fmla="*/ 14 w 17"/>
                    <a:gd name="T27" fmla="*/ 8 h 17"/>
                    <a:gd name="T28" fmla="*/ 12 w 17"/>
                    <a:gd name="T29" fmla="*/ 10 h 17"/>
                    <a:gd name="T30" fmla="*/ 11 w 17"/>
                    <a:gd name="T31" fmla="*/ 12 h 17"/>
                    <a:gd name="T32" fmla="*/ 8 w 17"/>
                    <a:gd name="T33" fmla="*/ 14 h 17"/>
                    <a:gd name="T34" fmla="*/ 6 w 17"/>
                    <a:gd name="T35" fmla="*/ 16 h 17"/>
                    <a:gd name="T36" fmla="*/ 5 w 17"/>
                    <a:gd name="T37" fmla="*/ 16 h 17"/>
                    <a:gd name="T38" fmla="*/ 4 w 17"/>
                    <a:gd name="T39" fmla="*/ 16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
                    <a:gd name="T61" fmla="*/ 0 h 17"/>
                    <a:gd name="T62" fmla="*/ 17 w 17"/>
                    <a:gd name="T63" fmla="*/ 17 h 1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 h="17">
                      <a:moveTo>
                        <a:pt x="4" y="16"/>
                      </a:moveTo>
                      <a:lnTo>
                        <a:pt x="1" y="12"/>
                      </a:lnTo>
                      <a:lnTo>
                        <a:pt x="0" y="12"/>
                      </a:lnTo>
                      <a:lnTo>
                        <a:pt x="0" y="9"/>
                      </a:lnTo>
                      <a:lnTo>
                        <a:pt x="0" y="7"/>
                      </a:lnTo>
                      <a:lnTo>
                        <a:pt x="1" y="5"/>
                      </a:lnTo>
                      <a:lnTo>
                        <a:pt x="3" y="2"/>
                      </a:lnTo>
                      <a:lnTo>
                        <a:pt x="6" y="1"/>
                      </a:lnTo>
                      <a:lnTo>
                        <a:pt x="8" y="0"/>
                      </a:lnTo>
                      <a:lnTo>
                        <a:pt x="9" y="0"/>
                      </a:lnTo>
                      <a:lnTo>
                        <a:pt x="14" y="2"/>
                      </a:lnTo>
                      <a:lnTo>
                        <a:pt x="16" y="3"/>
                      </a:lnTo>
                      <a:lnTo>
                        <a:pt x="16" y="6"/>
                      </a:lnTo>
                      <a:lnTo>
                        <a:pt x="16" y="8"/>
                      </a:lnTo>
                      <a:lnTo>
                        <a:pt x="14" y="10"/>
                      </a:lnTo>
                      <a:lnTo>
                        <a:pt x="12" y="12"/>
                      </a:lnTo>
                      <a:lnTo>
                        <a:pt x="9" y="14"/>
                      </a:lnTo>
                      <a:lnTo>
                        <a:pt x="7" y="16"/>
                      </a:lnTo>
                      <a:lnTo>
                        <a:pt x="6" y="16"/>
                      </a:lnTo>
                      <a:lnTo>
                        <a:pt x="4"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9" name="Freeform 365">
                  <a:extLst>
                    <a:ext uri="{FF2B5EF4-FFF2-40B4-BE49-F238E27FC236}">
                      <a16:creationId xmlns:a16="http://schemas.microsoft.com/office/drawing/2014/main" id="{A7887DA7-CB56-E858-DDA9-37D2E3483770}"/>
                    </a:ext>
                  </a:extLst>
                </p:cNvPr>
                <p:cNvSpPr>
                  <a:spLocks/>
                </p:cNvSpPr>
                <p:nvPr/>
              </p:nvSpPr>
              <p:spPr bwMode="auto">
                <a:xfrm>
                  <a:off x="2381" y="3178"/>
                  <a:ext cx="16" cy="17"/>
                </a:xfrm>
                <a:custGeom>
                  <a:avLst/>
                  <a:gdLst>
                    <a:gd name="T0" fmla="*/ 13 w 17"/>
                    <a:gd name="T1" fmla="*/ 9 h 17"/>
                    <a:gd name="T2" fmla="*/ 15 w 17"/>
                    <a:gd name="T3" fmla="*/ 7 h 17"/>
                    <a:gd name="T4" fmla="*/ 15 w 17"/>
                    <a:gd name="T5" fmla="*/ 4 h 17"/>
                    <a:gd name="T6" fmla="*/ 15 w 17"/>
                    <a:gd name="T7" fmla="*/ 1 h 17"/>
                    <a:gd name="T8" fmla="*/ 13 w 17"/>
                    <a:gd name="T9" fmla="*/ 0 h 17"/>
                    <a:gd name="T10" fmla="*/ 10 w 17"/>
                    <a:gd name="T11" fmla="*/ 0 h 17"/>
                    <a:gd name="T12" fmla="*/ 8 w 17"/>
                    <a:gd name="T13" fmla="*/ 0 h 17"/>
                    <a:gd name="T14" fmla="*/ 4 w 17"/>
                    <a:gd name="T15" fmla="*/ 2 h 17"/>
                    <a:gd name="T16" fmla="*/ 1 w 17"/>
                    <a:gd name="T17" fmla="*/ 4 h 17"/>
                    <a:gd name="T18" fmla="*/ 1 w 17"/>
                    <a:gd name="T19" fmla="*/ 8 h 17"/>
                    <a:gd name="T20" fmla="*/ 0 w 17"/>
                    <a:gd name="T21" fmla="*/ 12 h 17"/>
                    <a:gd name="T22" fmla="*/ 1 w 17"/>
                    <a:gd name="T23" fmla="*/ 13 h 17"/>
                    <a:gd name="T24" fmla="*/ 1 w 17"/>
                    <a:gd name="T25" fmla="*/ 14 h 17"/>
                    <a:gd name="T26" fmla="*/ 1 w 17"/>
                    <a:gd name="T27" fmla="*/ 16 h 17"/>
                    <a:gd name="T28" fmla="*/ 4 w 17"/>
                    <a:gd name="T29" fmla="*/ 16 h 17"/>
                    <a:gd name="T30" fmla="*/ 8 w 17"/>
                    <a:gd name="T31" fmla="*/ 14 h 17"/>
                    <a:gd name="T32" fmla="*/ 10 w 17"/>
                    <a:gd name="T33" fmla="*/ 12 h 17"/>
                    <a:gd name="T34" fmla="*/ 13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9"/>
                      </a:moveTo>
                      <a:lnTo>
                        <a:pt x="16" y="7"/>
                      </a:lnTo>
                      <a:lnTo>
                        <a:pt x="16" y="4"/>
                      </a:lnTo>
                      <a:lnTo>
                        <a:pt x="16" y="1"/>
                      </a:lnTo>
                      <a:lnTo>
                        <a:pt x="14" y="0"/>
                      </a:lnTo>
                      <a:lnTo>
                        <a:pt x="11" y="0"/>
                      </a:lnTo>
                      <a:lnTo>
                        <a:pt x="8" y="0"/>
                      </a:lnTo>
                      <a:lnTo>
                        <a:pt x="4" y="2"/>
                      </a:lnTo>
                      <a:lnTo>
                        <a:pt x="1" y="4"/>
                      </a:lnTo>
                      <a:lnTo>
                        <a:pt x="1" y="8"/>
                      </a:lnTo>
                      <a:lnTo>
                        <a:pt x="0" y="12"/>
                      </a:lnTo>
                      <a:lnTo>
                        <a:pt x="1" y="13"/>
                      </a:lnTo>
                      <a:lnTo>
                        <a:pt x="1" y="14"/>
                      </a:lnTo>
                      <a:lnTo>
                        <a:pt x="1" y="16"/>
                      </a:lnTo>
                      <a:lnTo>
                        <a:pt x="4" y="16"/>
                      </a:lnTo>
                      <a:lnTo>
                        <a:pt x="8" y="14"/>
                      </a:lnTo>
                      <a:lnTo>
                        <a:pt x="11" y="12"/>
                      </a:lnTo>
                      <a:lnTo>
                        <a:pt x="14"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0" name="Freeform 366">
                  <a:extLst>
                    <a:ext uri="{FF2B5EF4-FFF2-40B4-BE49-F238E27FC236}">
                      <a16:creationId xmlns:a16="http://schemas.microsoft.com/office/drawing/2014/main" id="{4D487D1C-A714-E21C-4D57-73664D7C9F54}"/>
                    </a:ext>
                  </a:extLst>
                </p:cNvPr>
                <p:cNvSpPr>
                  <a:spLocks/>
                </p:cNvSpPr>
                <p:nvPr/>
              </p:nvSpPr>
              <p:spPr bwMode="auto">
                <a:xfrm>
                  <a:off x="2383" y="3181"/>
                  <a:ext cx="16" cy="16"/>
                </a:xfrm>
                <a:custGeom>
                  <a:avLst/>
                  <a:gdLst>
                    <a:gd name="T0" fmla="*/ 15 w 17"/>
                    <a:gd name="T1" fmla="*/ 8 h 17"/>
                    <a:gd name="T2" fmla="*/ 15 w 17"/>
                    <a:gd name="T3" fmla="*/ 8 h 17"/>
                    <a:gd name="T4" fmla="*/ 15 w 17"/>
                    <a:gd name="T5" fmla="*/ 2 h 17"/>
                    <a:gd name="T6" fmla="*/ 15 w 17"/>
                    <a:gd name="T7" fmla="*/ 0 h 17"/>
                    <a:gd name="T8" fmla="*/ 11 w 17"/>
                    <a:gd name="T9" fmla="*/ 0 h 17"/>
                    <a:gd name="T10" fmla="*/ 8 w 17"/>
                    <a:gd name="T11" fmla="*/ 0 h 17"/>
                    <a:gd name="T12" fmla="*/ 4 w 17"/>
                    <a:gd name="T13" fmla="*/ 2 h 17"/>
                    <a:gd name="T14" fmla="*/ 0 w 17"/>
                    <a:gd name="T15" fmla="*/ 8 h 17"/>
                    <a:gd name="T16" fmla="*/ 0 w 17"/>
                    <a:gd name="T17" fmla="*/ 9 h 17"/>
                    <a:gd name="T18" fmla="*/ 0 w 17"/>
                    <a:gd name="T19" fmla="*/ 12 h 17"/>
                    <a:gd name="T20" fmla="*/ 4 w 17"/>
                    <a:gd name="T21" fmla="*/ 15 h 17"/>
                    <a:gd name="T22" fmla="*/ 8 w 17"/>
                    <a:gd name="T23" fmla="*/ 15 h 17"/>
                    <a:gd name="T24" fmla="*/ 15 w 17"/>
                    <a:gd name="T25" fmla="*/ 8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16" y="8"/>
                      </a:moveTo>
                      <a:lnTo>
                        <a:pt x="16" y="8"/>
                      </a:lnTo>
                      <a:lnTo>
                        <a:pt x="16" y="2"/>
                      </a:lnTo>
                      <a:lnTo>
                        <a:pt x="16" y="0"/>
                      </a:lnTo>
                      <a:lnTo>
                        <a:pt x="12" y="0"/>
                      </a:lnTo>
                      <a:lnTo>
                        <a:pt x="8" y="0"/>
                      </a:lnTo>
                      <a:lnTo>
                        <a:pt x="4" y="2"/>
                      </a:lnTo>
                      <a:lnTo>
                        <a:pt x="0" y="8"/>
                      </a:lnTo>
                      <a:lnTo>
                        <a:pt x="0" y="10"/>
                      </a:lnTo>
                      <a:lnTo>
                        <a:pt x="0" y="13"/>
                      </a:lnTo>
                      <a:lnTo>
                        <a:pt x="4" y="16"/>
                      </a:lnTo>
                      <a:lnTo>
                        <a:pt x="8" y="16"/>
                      </a:lnTo>
                      <a:lnTo>
                        <a:pt x="16" y="8"/>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1" name="Freeform 367">
                  <a:extLst>
                    <a:ext uri="{FF2B5EF4-FFF2-40B4-BE49-F238E27FC236}">
                      <a16:creationId xmlns:a16="http://schemas.microsoft.com/office/drawing/2014/main" id="{04B4BC76-A731-C41D-64BC-81DE0149E6F5}"/>
                    </a:ext>
                  </a:extLst>
                </p:cNvPr>
                <p:cNvSpPr>
                  <a:spLocks/>
                </p:cNvSpPr>
                <p:nvPr/>
              </p:nvSpPr>
              <p:spPr bwMode="auto">
                <a:xfrm>
                  <a:off x="2391" y="3175"/>
                  <a:ext cx="16" cy="16"/>
                </a:xfrm>
                <a:custGeom>
                  <a:avLst/>
                  <a:gdLst>
                    <a:gd name="T0" fmla="*/ 6 w 17"/>
                    <a:gd name="T1" fmla="*/ 15 h 17"/>
                    <a:gd name="T2" fmla="*/ 2 w 17"/>
                    <a:gd name="T3" fmla="*/ 12 h 17"/>
                    <a:gd name="T4" fmla="*/ 1 w 17"/>
                    <a:gd name="T5" fmla="*/ 12 h 17"/>
                    <a:gd name="T6" fmla="*/ 0 w 17"/>
                    <a:gd name="T7" fmla="*/ 11 h 17"/>
                    <a:gd name="T8" fmla="*/ 0 w 17"/>
                    <a:gd name="T9" fmla="*/ 9 h 17"/>
                    <a:gd name="T10" fmla="*/ 0 w 17"/>
                    <a:gd name="T11" fmla="*/ 7 h 17"/>
                    <a:gd name="T12" fmla="*/ 2 w 17"/>
                    <a:gd name="T13" fmla="*/ 5 h 17"/>
                    <a:gd name="T14" fmla="*/ 3 w 17"/>
                    <a:gd name="T15" fmla="*/ 3 h 17"/>
                    <a:gd name="T16" fmla="*/ 6 w 17"/>
                    <a:gd name="T17" fmla="*/ 1 h 17"/>
                    <a:gd name="T18" fmla="*/ 8 w 17"/>
                    <a:gd name="T19" fmla="*/ 0 h 17"/>
                    <a:gd name="T20" fmla="*/ 8 w 17"/>
                    <a:gd name="T21" fmla="*/ 0 h 17"/>
                    <a:gd name="T22" fmla="*/ 10 w 17"/>
                    <a:gd name="T23" fmla="*/ 0 h 17"/>
                    <a:gd name="T24" fmla="*/ 13 w 17"/>
                    <a:gd name="T25" fmla="*/ 3 h 17"/>
                    <a:gd name="T26" fmla="*/ 15 w 17"/>
                    <a:gd name="T27" fmla="*/ 3 h 17"/>
                    <a:gd name="T28" fmla="*/ 15 w 17"/>
                    <a:gd name="T29" fmla="*/ 6 h 17"/>
                    <a:gd name="T30" fmla="*/ 15 w 17"/>
                    <a:gd name="T31" fmla="*/ 8 h 17"/>
                    <a:gd name="T32" fmla="*/ 13 w 17"/>
                    <a:gd name="T33" fmla="*/ 10 h 17"/>
                    <a:gd name="T34" fmla="*/ 11 w 17"/>
                    <a:gd name="T35" fmla="*/ 12 h 17"/>
                    <a:gd name="T36" fmla="*/ 8 w 17"/>
                    <a:gd name="T37" fmla="*/ 13 h 17"/>
                    <a:gd name="T38" fmla="*/ 7 w 17"/>
                    <a:gd name="T39" fmla="*/ 15 h 17"/>
                    <a:gd name="T40" fmla="*/ 6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6" y="16"/>
                      </a:moveTo>
                      <a:lnTo>
                        <a:pt x="2" y="13"/>
                      </a:lnTo>
                      <a:lnTo>
                        <a:pt x="1" y="13"/>
                      </a:lnTo>
                      <a:lnTo>
                        <a:pt x="0" y="12"/>
                      </a:lnTo>
                      <a:lnTo>
                        <a:pt x="0" y="10"/>
                      </a:lnTo>
                      <a:lnTo>
                        <a:pt x="0" y="7"/>
                      </a:lnTo>
                      <a:lnTo>
                        <a:pt x="2" y="5"/>
                      </a:lnTo>
                      <a:lnTo>
                        <a:pt x="3" y="3"/>
                      </a:lnTo>
                      <a:lnTo>
                        <a:pt x="6" y="1"/>
                      </a:lnTo>
                      <a:lnTo>
                        <a:pt x="8" y="0"/>
                      </a:lnTo>
                      <a:lnTo>
                        <a:pt x="9" y="0"/>
                      </a:lnTo>
                      <a:lnTo>
                        <a:pt x="11" y="0"/>
                      </a:lnTo>
                      <a:lnTo>
                        <a:pt x="14" y="3"/>
                      </a:lnTo>
                      <a:lnTo>
                        <a:pt x="16" y="3"/>
                      </a:lnTo>
                      <a:lnTo>
                        <a:pt x="16" y="6"/>
                      </a:lnTo>
                      <a:lnTo>
                        <a:pt x="16" y="8"/>
                      </a:lnTo>
                      <a:lnTo>
                        <a:pt x="14" y="11"/>
                      </a:lnTo>
                      <a:lnTo>
                        <a:pt x="12" y="13"/>
                      </a:lnTo>
                      <a:lnTo>
                        <a:pt x="9" y="14"/>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2" name="Freeform 368">
                  <a:extLst>
                    <a:ext uri="{FF2B5EF4-FFF2-40B4-BE49-F238E27FC236}">
                      <a16:creationId xmlns:a16="http://schemas.microsoft.com/office/drawing/2014/main" id="{61C2FD9D-8852-52C5-6CD8-D9E5B84385EE}"/>
                    </a:ext>
                  </a:extLst>
                </p:cNvPr>
                <p:cNvSpPr>
                  <a:spLocks/>
                </p:cNvSpPr>
                <p:nvPr/>
              </p:nvSpPr>
              <p:spPr bwMode="auto">
                <a:xfrm>
                  <a:off x="2385" y="3181"/>
                  <a:ext cx="16" cy="16"/>
                </a:xfrm>
                <a:custGeom>
                  <a:avLst/>
                  <a:gdLst>
                    <a:gd name="T0" fmla="*/ 12 w 17"/>
                    <a:gd name="T1" fmla="*/ 8 h 17"/>
                    <a:gd name="T2" fmla="*/ 13 w 17"/>
                    <a:gd name="T3" fmla="*/ 7 h 17"/>
                    <a:gd name="T4" fmla="*/ 15 w 17"/>
                    <a:gd name="T5" fmla="*/ 4 h 17"/>
                    <a:gd name="T6" fmla="*/ 13 w 17"/>
                    <a:gd name="T7" fmla="*/ 1 h 17"/>
                    <a:gd name="T8" fmla="*/ 12 w 17"/>
                    <a:gd name="T9" fmla="*/ 1 h 17"/>
                    <a:gd name="T10" fmla="*/ 9 w 17"/>
                    <a:gd name="T11" fmla="*/ 0 h 17"/>
                    <a:gd name="T12" fmla="*/ 8 w 17"/>
                    <a:gd name="T13" fmla="*/ 1 h 17"/>
                    <a:gd name="T14" fmla="*/ 5 w 17"/>
                    <a:gd name="T15" fmla="*/ 2 h 17"/>
                    <a:gd name="T16" fmla="*/ 2 w 17"/>
                    <a:gd name="T17" fmla="*/ 4 h 17"/>
                    <a:gd name="T18" fmla="*/ 1 w 17"/>
                    <a:gd name="T19" fmla="*/ 8 h 17"/>
                    <a:gd name="T20" fmla="*/ 0 w 17"/>
                    <a:gd name="T21" fmla="*/ 11 h 17"/>
                    <a:gd name="T22" fmla="*/ 1 w 17"/>
                    <a:gd name="T23" fmla="*/ 12 h 17"/>
                    <a:gd name="T24" fmla="*/ 1 w 17"/>
                    <a:gd name="T25" fmla="*/ 13 h 17"/>
                    <a:gd name="T26" fmla="*/ 2 w 17"/>
                    <a:gd name="T27" fmla="*/ 15 h 17"/>
                    <a:gd name="T28" fmla="*/ 4 w 17"/>
                    <a:gd name="T29" fmla="*/ 15 h 17"/>
                    <a:gd name="T30" fmla="*/ 8 w 17"/>
                    <a:gd name="T31" fmla="*/ 13 h 17"/>
                    <a:gd name="T32" fmla="*/ 9 w 17"/>
                    <a:gd name="T33" fmla="*/ 11 h 17"/>
                    <a:gd name="T34" fmla="*/ 12 w 17"/>
                    <a:gd name="T35" fmla="*/ 8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3" y="9"/>
                      </a:moveTo>
                      <a:lnTo>
                        <a:pt x="14" y="7"/>
                      </a:lnTo>
                      <a:lnTo>
                        <a:pt x="16" y="4"/>
                      </a:lnTo>
                      <a:lnTo>
                        <a:pt x="14" y="1"/>
                      </a:lnTo>
                      <a:lnTo>
                        <a:pt x="13" y="1"/>
                      </a:lnTo>
                      <a:lnTo>
                        <a:pt x="10" y="0"/>
                      </a:lnTo>
                      <a:lnTo>
                        <a:pt x="8" y="1"/>
                      </a:lnTo>
                      <a:lnTo>
                        <a:pt x="5" y="2"/>
                      </a:lnTo>
                      <a:lnTo>
                        <a:pt x="2" y="4"/>
                      </a:lnTo>
                      <a:lnTo>
                        <a:pt x="1" y="8"/>
                      </a:lnTo>
                      <a:lnTo>
                        <a:pt x="0" y="12"/>
                      </a:lnTo>
                      <a:lnTo>
                        <a:pt x="1" y="13"/>
                      </a:lnTo>
                      <a:lnTo>
                        <a:pt x="1" y="14"/>
                      </a:lnTo>
                      <a:lnTo>
                        <a:pt x="2" y="16"/>
                      </a:lnTo>
                      <a:lnTo>
                        <a:pt x="4" y="16"/>
                      </a:lnTo>
                      <a:lnTo>
                        <a:pt x="8" y="14"/>
                      </a:lnTo>
                      <a:lnTo>
                        <a:pt x="10" y="12"/>
                      </a:lnTo>
                      <a:lnTo>
                        <a:pt x="13"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3" name="Freeform 369">
                  <a:extLst>
                    <a:ext uri="{FF2B5EF4-FFF2-40B4-BE49-F238E27FC236}">
                      <a16:creationId xmlns:a16="http://schemas.microsoft.com/office/drawing/2014/main" id="{38837854-AA01-04BB-CBF9-BC6F62930CB8}"/>
                    </a:ext>
                  </a:extLst>
                </p:cNvPr>
                <p:cNvSpPr>
                  <a:spLocks/>
                </p:cNvSpPr>
                <p:nvPr/>
              </p:nvSpPr>
              <p:spPr bwMode="auto">
                <a:xfrm>
                  <a:off x="2283" y="3198"/>
                  <a:ext cx="21" cy="40"/>
                </a:xfrm>
                <a:custGeom>
                  <a:avLst/>
                  <a:gdLst>
                    <a:gd name="T0" fmla="*/ 0 w 23"/>
                    <a:gd name="T1" fmla="*/ 27 h 42"/>
                    <a:gd name="T2" fmla="*/ 20 w 23"/>
                    <a:gd name="T3" fmla="*/ 39 h 42"/>
                    <a:gd name="T4" fmla="*/ 20 w 23"/>
                    <a:gd name="T5" fmla="*/ 12 h 42"/>
                    <a:gd name="T6" fmla="*/ 0 w 23"/>
                    <a:gd name="T7" fmla="*/ 0 h 42"/>
                    <a:gd name="T8" fmla="*/ 0 w 23"/>
                    <a:gd name="T9" fmla="*/ 27 h 42"/>
                    <a:gd name="T10" fmla="*/ 0 60000 65536"/>
                    <a:gd name="T11" fmla="*/ 0 60000 65536"/>
                    <a:gd name="T12" fmla="*/ 0 60000 65536"/>
                    <a:gd name="T13" fmla="*/ 0 60000 65536"/>
                    <a:gd name="T14" fmla="*/ 0 60000 65536"/>
                    <a:gd name="T15" fmla="*/ 0 w 23"/>
                    <a:gd name="T16" fmla="*/ 0 h 42"/>
                    <a:gd name="T17" fmla="*/ 23 w 23"/>
                    <a:gd name="T18" fmla="*/ 42 h 42"/>
                  </a:gdLst>
                  <a:ahLst/>
                  <a:cxnLst>
                    <a:cxn ang="T10">
                      <a:pos x="T0" y="T1"/>
                    </a:cxn>
                    <a:cxn ang="T11">
                      <a:pos x="T2" y="T3"/>
                    </a:cxn>
                    <a:cxn ang="T12">
                      <a:pos x="T4" y="T5"/>
                    </a:cxn>
                    <a:cxn ang="T13">
                      <a:pos x="T6" y="T7"/>
                    </a:cxn>
                    <a:cxn ang="T14">
                      <a:pos x="T8" y="T9"/>
                    </a:cxn>
                  </a:cxnLst>
                  <a:rect l="T15" t="T16" r="T17" b="T18"/>
                  <a:pathLst>
                    <a:path w="23" h="42">
                      <a:moveTo>
                        <a:pt x="0" y="28"/>
                      </a:moveTo>
                      <a:lnTo>
                        <a:pt x="22" y="41"/>
                      </a:lnTo>
                      <a:lnTo>
                        <a:pt x="22" y="13"/>
                      </a:lnTo>
                      <a:lnTo>
                        <a:pt x="0" y="0"/>
                      </a:lnTo>
                      <a:lnTo>
                        <a:pt x="0" y="28"/>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4" name="Freeform 370">
                  <a:extLst>
                    <a:ext uri="{FF2B5EF4-FFF2-40B4-BE49-F238E27FC236}">
                      <a16:creationId xmlns:a16="http://schemas.microsoft.com/office/drawing/2014/main" id="{2CAFE0D4-84F2-CE0A-5D31-7F9A1527AF3C}"/>
                    </a:ext>
                  </a:extLst>
                </p:cNvPr>
                <p:cNvSpPr>
                  <a:spLocks/>
                </p:cNvSpPr>
                <p:nvPr/>
              </p:nvSpPr>
              <p:spPr bwMode="auto">
                <a:xfrm>
                  <a:off x="2278" y="3207"/>
                  <a:ext cx="25" cy="16"/>
                </a:xfrm>
                <a:custGeom>
                  <a:avLst/>
                  <a:gdLst>
                    <a:gd name="T0" fmla="*/ 7 w 28"/>
                    <a:gd name="T1" fmla="*/ 0 h 17"/>
                    <a:gd name="T2" fmla="*/ 0 w 28"/>
                    <a:gd name="T3" fmla="*/ 5 h 17"/>
                    <a:gd name="T4" fmla="*/ 4 w 28"/>
                    <a:gd name="T5" fmla="*/ 12 h 17"/>
                    <a:gd name="T6" fmla="*/ 15 w 28"/>
                    <a:gd name="T7" fmla="*/ 15 h 17"/>
                    <a:gd name="T8" fmla="*/ 24 w 28"/>
                    <a:gd name="T9" fmla="*/ 9 h 17"/>
                    <a:gd name="T10" fmla="*/ 7 w 28"/>
                    <a:gd name="T11" fmla="*/ 0 h 17"/>
                    <a:gd name="T12" fmla="*/ 0 60000 65536"/>
                    <a:gd name="T13" fmla="*/ 0 60000 65536"/>
                    <a:gd name="T14" fmla="*/ 0 60000 65536"/>
                    <a:gd name="T15" fmla="*/ 0 60000 65536"/>
                    <a:gd name="T16" fmla="*/ 0 60000 65536"/>
                    <a:gd name="T17" fmla="*/ 0 60000 65536"/>
                    <a:gd name="T18" fmla="*/ 0 w 28"/>
                    <a:gd name="T19" fmla="*/ 0 h 17"/>
                    <a:gd name="T20" fmla="*/ 28 w 28"/>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8" h="17">
                      <a:moveTo>
                        <a:pt x="8" y="0"/>
                      </a:moveTo>
                      <a:lnTo>
                        <a:pt x="0" y="5"/>
                      </a:lnTo>
                      <a:lnTo>
                        <a:pt x="4" y="13"/>
                      </a:lnTo>
                      <a:lnTo>
                        <a:pt x="17" y="16"/>
                      </a:lnTo>
                      <a:lnTo>
                        <a:pt x="27" y="10"/>
                      </a:lnTo>
                      <a:lnTo>
                        <a:pt x="8"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5" name="Freeform 371">
                  <a:extLst>
                    <a:ext uri="{FF2B5EF4-FFF2-40B4-BE49-F238E27FC236}">
                      <a16:creationId xmlns:a16="http://schemas.microsoft.com/office/drawing/2014/main" id="{E4B2A881-6836-71B0-8268-32E603FA0188}"/>
                    </a:ext>
                  </a:extLst>
                </p:cNvPr>
                <p:cNvSpPr>
                  <a:spLocks/>
                </p:cNvSpPr>
                <p:nvPr/>
              </p:nvSpPr>
              <p:spPr bwMode="auto">
                <a:xfrm>
                  <a:off x="2291" y="3217"/>
                  <a:ext cx="15" cy="27"/>
                </a:xfrm>
                <a:custGeom>
                  <a:avLst/>
                  <a:gdLst>
                    <a:gd name="T0" fmla="*/ 14 w 17"/>
                    <a:gd name="T1" fmla="*/ 18 h 28"/>
                    <a:gd name="T2" fmla="*/ 0 w 17"/>
                    <a:gd name="T3" fmla="*/ 26 h 28"/>
                    <a:gd name="T4" fmla="*/ 0 w 17"/>
                    <a:gd name="T5" fmla="*/ 12 h 28"/>
                    <a:gd name="T6" fmla="*/ 4 w 17"/>
                    <a:gd name="T7" fmla="*/ 4 h 28"/>
                    <a:gd name="T8" fmla="*/ 14 w 17"/>
                    <a:gd name="T9" fmla="*/ 0 h 28"/>
                    <a:gd name="T10" fmla="*/ 14 w 17"/>
                    <a:gd name="T11" fmla="*/ 18 h 28"/>
                    <a:gd name="T12" fmla="*/ 0 60000 65536"/>
                    <a:gd name="T13" fmla="*/ 0 60000 65536"/>
                    <a:gd name="T14" fmla="*/ 0 60000 65536"/>
                    <a:gd name="T15" fmla="*/ 0 60000 65536"/>
                    <a:gd name="T16" fmla="*/ 0 60000 65536"/>
                    <a:gd name="T17" fmla="*/ 0 60000 65536"/>
                    <a:gd name="T18" fmla="*/ 0 w 17"/>
                    <a:gd name="T19" fmla="*/ 0 h 28"/>
                    <a:gd name="T20" fmla="*/ 17 w 17"/>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17" h="28">
                      <a:moveTo>
                        <a:pt x="16" y="19"/>
                      </a:moveTo>
                      <a:lnTo>
                        <a:pt x="0" y="27"/>
                      </a:lnTo>
                      <a:lnTo>
                        <a:pt x="0" y="12"/>
                      </a:lnTo>
                      <a:lnTo>
                        <a:pt x="4" y="4"/>
                      </a:lnTo>
                      <a:lnTo>
                        <a:pt x="16" y="0"/>
                      </a:lnTo>
                      <a:lnTo>
                        <a:pt x="16" y="19"/>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6" name="Freeform 372">
                  <a:extLst>
                    <a:ext uri="{FF2B5EF4-FFF2-40B4-BE49-F238E27FC236}">
                      <a16:creationId xmlns:a16="http://schemas.microsoft.com/office/drawing/2014/main" id="{1BF40996-87CE-FD47-03B2-81A063A71290}"/>
                    </a:ext>
                  </a:extLst>
                </p:cNvPr>
                <p:cNvSpPr>
                  <a:spLocks/>
                </p:cNvSpPr>
                <p:nvPr/>
              </p:nvSpPr>
              <p:spPr bwMode="auto">
                <a:xfrm>
                  <a:off x="2271" y="3228"/>
                  <a:ext cx="21" cy="22"/>
                </a:xfrm>
                <a:custGeom>
                  <a:avLst/>
                  <a:gdLst>
                    <a:gd name="T0" fmla="*/ 20 w 22"/>
                    <a:gd name="T1" fmla="*/ 14 h 23"/>
                    <a:gd name="T2" fmla="*/ 18 w 22"/>
                    <a:gd name="T3" fmla="*/ 11 h 23"/>
                    <a:gd name="T4" fmla="*/ 9 w 22"/>
                    <a:gd name="T5" fmla="*/ 12 h 23"/>
                    <a:gd name="T6" fmla="*/ 2 w 22"/>
                    <a:gd name="T7" fmla="*/ 21 h 23"/>
                    <a:gd name="T8" fmla="*/ 0 w 22"/>
                    <a:gd name="T9" fmla="*/ 20 h 23"/>
                    <a:gd name="T10" fmla="*/ 3 w 22"/>
                    <a:gd name="T11" fmla="*/ 9 h 23"/>
                    <a:gd name="T12" fmla="*/ 20 w 22"/>
                    <a:gd name="T13" fmla="*/ 0 h 23"/>
                    <a:gd name="T14" fmla="*/ 20 w 22"/>
                    <a:gd name="T15" fmla="*/ 14 h 23"/>
                    <a:gd name="T16" fmla="*/ 0 60000 65536"/>
                    <a:gd name="T17" fmla="*/ 0 60000 65536"/>
                    <a:gd name="T18" fmla="*/ 0 60000 65536"/>
                    <a:gd name="T19" fmla="*/ 0 60000 65536"/>
                    <a:gd name="T20" fmla="*/ 0 60000 65536"/>
                    <a:gd name="T21" fmla="*/ 0 60000 65536"/>
                    <a:gd name="T22" fmla="*/ 0 60000 65536"/>
                    <a:gd name="T23" fmla="*/ 0 60000 65536"/>
                    <a:gd name="T24" fmla="*/ 0 w 22"/>
                    <a:gd name="T25" fmla="*/ 0 h 23"/>
                    <a:gd name="T26" fmla="*/ 22 w 22"/>
                    <a:gd name="T27" fmla="*/ 23 h 2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 h="23">
                      <a:moveTo>
                        <a:pt x="21" y="15"/>
                      </a:moveTo>
                      <a:lnTo>
                        <a:pt x="19" y="11"/>
                      </a:lnTo>
                      <a:lnTo>
                        <a:pt x="9" y="13"/>
                      </a:lnTo>
                      <a:lnTo>
                        <a:pt x="2" y="22"/>
                      </a:lnTo>
                      <a:lnTo>
                        <a:pt x="0" y="21"/>
                      </a:lnTo>
                      <a:lnTo>
                        <a:pt x="3" y="9"/>
                      </a:lnTo>
                      <a:lnTo>
                        <a:pt x="21" y="0"/>
                      </a:lnTo>
                      <a:lnTo>
                        <a:pt x="21" y="15"/>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7" name="Freeform 373">
                  <a:extLst>
                    <a:ext uri="{FF2B5EF4-FFF2-40B4-BE49-F238E27FC236}">
                      <a16:creationId xmlns:a16="http://schemas.microsoft.com/office/drawing/2014/main" id="{B7912F08-CDCB-6B5A-4B8C-0B5DDA142E7A}"/>
                    </a:ext>
                  </a:extLst>
                </p:cNvPr>
                <p:cNvSpPr>
                  <a:spLocks/>
                </p:cNvSpPr>
                <p:nvPr/>
              </p:nvSpPr>
              <p:spPr bwMode="auto">
                <a:xfrm>
                  <a:off x="2262" y="3232"/>
                  <a:ext cx="16" cy="18"/>
                </a:xfrm>
                <a:custGeom>
                  <a:avLst/>
                  <a:gdLst>
                    <a:gd name="T0" fmla="*/ 0 w 17"/>
                    <a:gd name="T1" fmla="*/ 11 h 19"/>
                    <a:gd name="T2" fmla="*/ 11 w 17"/>
                    <a:gd name="T3" fmla="*/ 17 h 19"/>
                    <a:gd name="T4" fmla="*/ 15 w 17"/>
                    <a:gd name="T5" fmla="*/ 6 h 19"/>
                    <a:gd name="T6" fmla="*/ 6 w 17"/>
                    <a:gd name="T7" fmla="*/ 3 h 19"/>
                    <a:gd name="T8" fmla="*/ 0 w 17"/>
                    <a:gd name="T9" fmla="*/ 0 h 19"/>
                    <a:gd name="T10" fmla="*/ 0 w 17"/>
                    <a:gd name="T11" fmla="*/ 11 h 19"/>
                    <a:gd name="T12" fmla="*/ 0 60000 65536"/>
                    <a:gd name="T13" fmla="*/ 0 60000 65536"/>
                    <a:gd name="T14" fmla="*/ 0 60000 65536"/>
                    <a:gd name="T15" fmla="*/ 0 60000 65536"/>
                    <a:gd name="T16" fmla="*/ 0 60000 65536"/>
                    <a:gd name="T17" fmla="*/ 0 60000 65536"/>
                    <a:gd name="T18" fmla="*/ 0 w 17"/>
                    <a:gd name="T19" fmla="*/ 0 h 19"/>
                    <a:gd name="T20" fmla="*/ 17 w 17"/>
                    <a:gd name="T21" fmla="*/ 19 h 19"/>
                  </a:gdLst>
                  <a:ahLst/>
                  <a:cxnLst>
                    <a:cxn ang="T12">
                      <a:pos x="T0" y="T1"/>
                    </a:cxn>
                    <a:cxn ang="T13">
                      <a:pos x="T2" y="T3"/>
                    </a:cxn>
                    <a:cxn ang="T14">
                      <a:pos x="T4" y="T5"/>
                    </a:cxn>
                    <a:cxn ang="T15">
                      <a:pos x="T6" y="T7"/>
                    </a:cxn>
                    <a:cxn ang="T16">
                      <a:pos x="T8" y="T9"/>
                    </a:cxn>
                    <a:cxn ang="T17">
                      <a:pos x="T10" y="T11"/>
                    </a:cxn>
                  </a:cxnLst>
                  <a:rect l="T18" t="T19" r="T20" b="T21"/>
                  <a:pathLst>
                    <a:path w="17" h="19">
                      <a:moveTo>
                        <a:pt x="0" y="12"/>
                      </a:moveTo>
                      <a:lnTo>
                        <a:pt x="12" y="18"/>
                      </a:lnTo>
                      <a:lnTo>
                        <a:pt x="16" y="6"/>
                      </a:lnTo>
                      <a:lnTo>
                        <a:pt x="6" y="3"/>
                      </a:lnTo>
                      <a:lnTo>
                        <a:pt x="0" y="0"/>
                      </a:lnTo>
                      <a:lnTo>
                        <a:pt x="0" y="12"/>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8" name="Freeform 374">
                  <a:extLst>
                    <a:ext uri="{FF2B5EF4-FFF2-40B4-BE49-F238E27FC236}">
                      <a16:creationId xmlns:a16="http://schemas.microsoft.com/office/drawing/2014/main" id="{416B9884-F862-7225-B87C-2FE3513E1292}"/>
                    </a:ext>
                  </a:extLst>
                </p:cNvPr>
                <p:cNvSpPr>
                  <a:spLocks/>
                </p:cNvSpPr>
                <p:nvPr/>
              </p:nvSpPr>
              <p:spPr bwMode="auto">
                <a:xfrm>
                  <a:off x="2292" y="3218"/>
                  <a:ext cx="16" cy="17"/>
                </a:xfrm>
                <a:custGeom>
                  <a:avLst/>
                  <a:gdLst>
                    <a:gd name="T0" fmla="*/ 15 w 17"/>
                    <a:gd name="T1" fmla="*/ 9 h 17"/>
                    <a:gd name="T2" fmla="*/ 0 w 17"/>
                    <a:gd name="T3" fmla="*/ 16 h 17"/>
                    <a:gd name="T4" fmla="*/ 4 w 17"/>
                    <a:gd name="T5" fmla="*/ 4 h 17"/>
                    <a:gd name="T6" fmla="*/ 15 w 17"/>
                    <a:gd name="T7" fmla="*/ 0 h 17"/>
                    <a:gd name="T8" fmla="*/ 15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16" y="9"/>
                      </a:moveTo>
                      <a:lnTo>
                        <a:pt x="0" y="16"/>
                      </a:lnTo>
                      <a:lnTo>
                        <a:pt x="4" y="4"/>
                      </a:lnTo>
                      <a:lnTo>
                        <a:pt x="16" y="0"/>
                      </a:lnTo>
                      <a:lnTo>
                        <a:pt x="16" y="9"/>
                      </a:lnTo>
                    </a:path>
                  </a:pathLst>
                </a:custGeom>
                <a:solidFill>
                  <a:srgbClr val="6E87C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9" name="Freeform 375">
                  <a:extLst>
                    <a:ext uri="{FF2B5EF4-FFF2-40B4-BE49-F238E27FC236}">
                      <a16:creationId xmlns:a16="http://schemas.microsoft.com/office/drawing/2014/main" id="{A278CD14-EA45-0430-775D-476D73C84681}"/>
                    </a:ext>
                  </a:extLst>
                </p:cNvPr>
                <p:cNvSpPr>
                  <a:spLocks/>
                </p:cNvSpPr>
                <p:nvPr/>
              </p:nvSpPr>
              <p:spPr bwMode="auto">
                <a:xfrm>
                  <a:off x="2260" y="3222"/>
                  <a:ext cx="32" cy="17"/>
                </a:xfrm>
                <a:custGeom>
                  <a:avLst/>
                  <a:gdLst>
                    <a:gd name="T0" fmla="*/ 0 w 34"/>
                    <a:gd name="T1" fmla="*/ 12 h 18"/>
                    <a:gd name="T2" fmla="*/ 10 w 34"/>
                    <a:gd name="T3" fmla="*/ 16 h 18"/>
                    <a:gd name="T4" fmla="*/ 31 w 34"/>
                    <a:gd name="T5" fmla="*/ 3 h 18"/>
                    <a:gd name="T6" fmla="*/ 13 w 34"/>
                    <a:gd name="T7" fmla="*/ 0 h 18"/>
                    <a:gd name="T8" fmla="*/ 0 w 34"/>
                    <a:gd name="T9" fmla="*/ 12 h 18"/>
                    <a:gd name="T10" fmla="*/ 0 60000 65536"/>
                    <a:gd name="T11" fmla="*/ 0 60000 65536"/>
                    <a:gd name="T12" fmla="*/ 0 60000 65536"/>
                    <a:gd name="T13" fmla="*/ 0 60000 65536"/>
                    <a:gd name="T14" fmla="*/ 0 60000 65536"/>
                    <a:gd name="T15" fmla="*/ 0 w 34"/>
                    <a:gd name="T16" fmla="*/ 0 h 18"/>
                    <a:gd name="T17" fmla="*/ 34 w 34"/>
                    <a:gd name="T18" fmla="*/ 18 h 18"/>
                  </a:gdLst>
                  <a:ahLst/>
                  <a:cxnLst>
                    <a:cxn ang="T10">
                      <a:pos x="T0" y="T1"/>
                    </a:cxn>
                    <a:cxn ang="T11">
                      <a:pos x="T2" y="T3"/>
                    </a:cxn>
                    <a:cxn ang="T12">
                      <a:pos x="T4" y="T5"/>
                    </a:cxn>
                    <a:cxn ang="T13">
                      <a:pos x="T6" y="T7"/>
                    </a:cxn>
                    <a:cxn ang="T14">
                      <a:pos x="T8" y="T9"/>
                    </a:cxn>
                  </a:cxnLst>
                  <a:rect l="T15" t="T16" r="T17" b="T18"/>
                  <a:pathLst>
                    <a:path w="34" h="18">
                      <a:moveTo>
                        <a:pt x="0" y="13"/>
                      </a:moveTo>
                      <a:lnTo>
                        <a:pt x="11" y="17"/>
                      </a:lnTo>
                      <a:lnTo>
                        <a:pt x="33" y="3"/>
                      </a:lnTo>
                      <a:lnTo>
                        <a:pt x="14" y="0"/>
                      </a:lnTo>
                      <a:lnTo>
                        <a:pt x="0" y="13"/>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0" name="Freeform 376">
                  <a:extLst>
                    <a:ext uri="{FF2B5EF4-FFF2-40B4-BE49-F238E27FC236}">
                      <a16:creationId xmlns:a16="http://schemas.microsoft.com/office/drawing/2014/main" id="{3C07743E-F28B-BF95-B4D2-C7C24E9269D5}"/>
                    </a:ext>
                  </a:extLst>
                </p:cNvPr>
                <p:cNvSpPr>
                  <a:spLocks/>
                </p:cNvSpPr>
                <p:nvPr/>
              </p:nvSpPr>
              <p:spPr bwMode="auto">
                <a:xfrm>
                  <a:off x="2276" y="3211"/>
                  <a:ext cx="20" cy="20"/>
                </a:xfrm>
                <a:custGeom>
                  <a:avLst/>
                  <a:gdLst>
                    <a:gd name="T0" fmla="*/ 19 w 22"/>
                    <a:gd name="T1" fmla="*/ 10 h 21"/>
                    <a:gd name="T2" fmla="*/ 6 w 22"/>
                    <a:gd name="T3" fmla="*/ 0 h 21"/>
                    <a:gd name="T4" fmla="*/ 0 w 22"/>
                    <a:gd name="T5" fmla="*/ 10 h 21"/>
                    <a:gd name="T6" fmla="*/ 9 w 22"/>
                    <a:gd name="T7" fmla="*/ 19 h 21"/>
                    <a:gd name="T8" fmla="*/ 19 w 22"/>
                    <a:gd name="T9" fmla="*/ 10 h 21"/>
                    <a:gd name="T10" fmla="*/ 0 60000 65536"/>
                    <a:gd name="T11" fmla="*/ 0 60000 65536"/>
                    <a:gd name="T12" fmla="*/ 0 60000 65536"/>
                    <a:gd name="T13" fmla="*/ 0 60000 65536"/>
                    <a:gd name="T14" fmla="*/ 0 60000 65536"/>
                    <a:gd name="T15" fmla="*/ 0 w 22"/>
                    <a:gd name="T16" fmla="*/ 0 h 21"/>
                    <a:gd name="T17" fmla="*/ 22 w 22"/>
                    <a:gd name="T18" fmla="*/ 21 h 21"/>
                  </a:gdLst>
                  <a:ahLst/>
                  <a:cxnLst>
                    <a:cxn ang="T10">
                      <a:pos x="T0" y="T1"/>
                    </a:cxn>
                    <a:cxn ang="T11">
                      <a:pos x="T2" y="T3"/>
                    </a:cxn>
                    <a:cxn ang="T12">
                      <a:pos x="T4" y="T5"/>
                    </a:cxn>
                    <a:cxn ang="T13">
                      <a:pos x="T6" y="T7"/>
                    </a:cxn>
                    <a:cxn ang="T14">
                      <a:pos x="T8" y="T9"/>
                    </a:cxn>
                  </a:cxnLst>
                  <a:rect l="T15" t="T16" r="T17" b="T18"/>
                  <a:pathLst>
                    <a:path w="22" h="21">
                      <a:moveTo>
                        <a:pt x="21" y="10"/>
                      </a:moveTo>
                      <a:lnTo>
                        <a:pt x="7" y="0"/>
                      </a:lnTo>
                      <a:lnTo>
                        <a:pt x="0" y="11"/>
                      </a:lnTo>
                      <a:lnTo>
                        <a:pt x="10" y="20"/>
                      </a:lnTo>
                      <a:lnTo>
                        <a:pt x="21" y="10"/>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1" name="Freeform 377">
                  <a:extLst>
                    <a:ext uri="{FF2B5EF4-FFF2-40B4-BE49-F238E27FC236}">
                      <a16:creationId xmlns:a16="http://schemas.microsoft.com/office/drawing/2014/main" id="{0CA10A79-0B07-1319-D420-C97B4E3644EB}"/>
                    </a:ext>
                  </a:extLst>
                </p:cNvPr>
                <p:cNvSpPr>
                  <a:spLocks/>
                </p:cNvSpPr>
                <p:nvPr/>
              </p:nvSpPr>
              <p:spPr bwMode="auto">
                <a:xfrm>
                  <a:off x="2300" y="3126"/>
                  <a:ext cx="112" cy="67"/>
                </a:xfrm>
                <a:custGeom>
                  <a:avLst/>
                  <a:gdLst>
                    <a:gd name="T0" fmla="*/ 111 w 122"/>
                    <a:gd name="T1" fmla="*/ 12 h 70"/>
                    <a:gd name="T2" fmla="*/ 87 w 122"/>
                    <a:gd name="T3" fmla="*/ 0 h 70"/>
                    <a:gd name="T4" fmla="*/ 0 w 122"/>
                    <a:gd name="T5" fmla="*/ 53 h 70"/>
                    <a:gd name="T6" fmla="*/ 23 w 122"/>
                    <a:gd name="T7" fmla="*/ 66 h 70"/>
                    <a:gd name="T8" fmla="*/ 111 w 122"/>
                    <a:gd name="T9" fmla="*/ 12 h 70"/>
                    <a:gd name="T10" fmla="*/ 0 60000 65536"/>
                    <a:gd name="T11" fmla="*/ 0 60000 65536"/>
                    <a:gd name="T12" fmla="*/ 0 60000 65536"/>
                    <a:gd name="T13" fmla="*/ 0 60000 65536"/>
                    <a:gd name="T14" fmla="*/ 0 60000 65536"/>
                    <a:gd name="T15" fmla="*/ 0 w 122"/>
                    <a:gd name="T16" fmla="*/ 0 h 70"/>
                    <a:gd name="T17" fmla="*/ 122 w 122"/>
                    <a:gd name="T18" fmla="*/ 70 h 70"/>
                  </a:gdLst>
                  <a:ahLst/>
                  <a:cxnLst>
                    <a:cxn ang="T10">
                      <a:pos x="T0" y="T1"/>
                    </a:cxn>
                    <a:cxn ang="T11">
                      <a:pos x="T2" y="T3"/>
                    </a:cxn>
                    <a:cxn ang="T12">
                      <a:pos x="T4" y="T5"/>
                    </a:cxn>
                    <a:cxn ang="T13">
                      <a:pos x="T6" y="T7"/>
                    </a:cxn>
                    <a:cxn ang="T14">
                      <a:pos x="T8" y="T9"/>
                    </a:cxn>
                  </a:cxnLst>
                  <a:rect l="T15" t="T16" r="T17" b="T18"/>
                  <a:pathLst>
                    <a:path w="122" h="70">
                      <a:moveTo>
                        <a:pt x="121" y="13"/>
                      </a:moveTo>
                      <a:lnTo>
                        <a:pt x="95" y="0"/>
                      </a:lnTo>
                      <a:lnTo>
                        <a:pt x="0" y="55"/>
                      </a:lnTo>
                      <a:lnTo>
                        <a:pt x="25" y="69"/>
                      </a:lnTo>
                      <a:lnTo>
                        <a:pt x="121" y="13"/>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2" name="Freeform 378">
                  <a:extLst>
                    <a:ext uri="{FF2B5EF4-FFF2-40B4-BE49-F238E27FC236}">
                      <a16:creationId xmlns:a16="http://schemas.microsoft.com/office/drawing/2014/main" id="{0F7D4AFC-E165-4102-B3D8-319033961EAD}"/>
                    </a:ext>
                  </a:extLst>
                </p:cNvPr>
                <p:cNvSpPr>
                  <a:spLocks/>
                </p:cNvSpPr>
                <p:nvPr/>
              </p:nvSpPr>
              <p:spPr bwMode="auto">
                <a:xfrm>
                  <a:off x="2323" y="3139"/>
                  <a:ext cx="89" cy="80"/>
                </a:xfrm>
                <a:custGeom>
                  <a:avLst/>
                  <a:gdLst>
                    <a:gd name="T0" fmla="*/ 88 w 97"/>
                    <a:gd name="T1" fmla="*/ 0 h 84"/>
                    <a:gd name="T2" fmla="*/ 0 w 97"/>
                    <a:gd name="T3" fmla="*/ 51 h 84"/>
                    <a:gd name="T4" fmla="*/ 0 w 97"/>
                    <a:gd name="T5" fmla="*/ 79 h 84"/>
                    <a:gd name="T6" fmla="*/ 88 w 97"/>
                    <a:gd name="T7" fmla="*/ 27 h 84"/>
                    <a:gd name="T8" fmla="*/ 88 w 97"/>
                    <a:gd name="T9" fmla="*/ 0 h 84"/>
                    <a:gd name="T10" fmla="*/ 0 60000 65536"/>
                    <a:gd name="T11" fmla="*/ 0 60000 65536"/>
                    <a:gd name="T12" fmla="*/ 0 60000 65536"/>
                    <a:gd name="T13" fmla="*/ 0 60000 65536"/>
                    <a:gd name="T14" fmla="*/ 0 60000 65536"/>
                    <a:gd name="T15" fmla="*/ 0 w 97"/>
                    <a:gd name="T16" fmla="*/ 0 h 84"/>
                    <a:gd name="T17" fmla="*/ 97 w 97"/>
                    <a:gd name="T18" fmla="*/ 84 h 84"/>
                  </a:gdLst>
                  <a:ahLst/>
                  <a:cxnLst>
                    <a:cxn ang="T10">
                      <a:pos x="T0" y="T1"/>
                    </a:cxn>
                    <a:cxn ang="T11">
                      <a:pos x="T2" y="T3"/>
                    </a:cxn>
                    <a:cxn ang="T12">
                      <a:pos x="T4" y="T5"/>
                    </a:cxn>
                    <a:cxn ang="T13">
                      <a:pos x="T6" y="T7"/>
                    </a:cxn>
                    <a:cxn ang="T14">
                      <a:pos x="T8" y="T9"/>
                    </a:cxn>
                  </a:cxnLst>
                  <a:rect l="T15" t="T16" r="T17" b="T18"/>
                  <a:pathLst>
                    <a:path w="97" h="84">
                      <a:moveTo>
                        <a:pt x="96" y="0"/>
                      </a:moveTo>
                      <a:lnTo>
                        <a:pt x="0" y="54"/>
                      </a:lnTo>
                      <a:lnTo>
                        <a:pt x="0" y="83"/>
                      </a:lnTo>
                      <a:lnTo>
                        <a:pt x="96" y="28"/>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3" name="Freeform 379">
                  <a:extLst>
                    <a:ext uri="{FF2B5EF4-FFF2-40B4-BE49-F238E27FC236}">
                      <a16:creationId xmlns:a16="http://schemas.microsoft.com/office/drawing/2014/main" id="{E52FB49E-DBCE-8237-6693-8311F1400A3E}"/>
                    </a:ext>
                  </a:extLst>
                </p:cNvPr>
                <p:cNvSpPr>
                  <a:spLocks/>
                </p:cNvSpPr>
                <p:nvPr/>
              </p:nvSpPr>
              <p:spPr bwMode="auto">
                <a:xfrm>
                  <a:off x="2300" y="3178"/>
                  <a:ext cx="24" cy="41"/>
                </a:xfrm>
                <a:custGeom>
                  <a:avLst/>
                  <a:gdLst>
                    <a:gd name="T0" fmla="*/ 23 w 26"/>
                    <a:gd name="T1" fmla="*/ 12 h 43"/>
                    <a:gd name="T2" fmla="*/ 0 w 26"/>
                    <a:gd name="T3" fmla="*/ 0 h 43"/>
                    <a:gd name="T4" fmla="*/ 0 w 26"/>
                    <a:gd name="T5" fmla="*/ 27 h 43"/>
                    <a:gd name="T6" fmla="*/ 23 w 26"/>
                    <a:gd name="T7" fmla="*/ 40 h 43"/>
                    <a:gd name="T8" fmla="*/ 23 w 26"/>
                    <a:gd name="T9" fmla="*/ 12 h 43"/>
                    <a:gd name="T10" fmla="*/ 0 60000 65536"/>
                    <a:gd name="T11" fmla="*/ 0 60000 65536"/>
                    <a:gd name="T12" fmla="*/ 0 60000 65536"/>
                    <a:gd name="T13" fmla="*/ 0 60000 65536"/>
                    <a:gd name="T14" fmla="*/ 0 60000 65536"/>
                    <a:gd name="T15" fmla="*/ 0 w 26"/>
                    <a:gd name="T16" fmla="*/ 0 h 43"/>
                    <a:gd name="T17" fmla="*/ 26 w 26"/>
                    <a:gd name="T18" fmla="*/ 43 h 43"/>
                  </a:gdLst>
                  <a:ahLst/>
                  <a:cxnLst>
                    <a:cxn ang="T10">
                      <a:pos x="T0" y="T1"/>
                    </a:cxn>
                    <a:cxn ang="T11">
                      <a:pos x="T2" y="T3"/>
                    </a:cxn>
                    <a:cxn ang="T12">
                      <a:pos x="T4" y="T5"/>
                    </a:cxn>
                    <a:cxn ang="T13">
                      <a:pos x="T6" y="T7"/>
                    </a:cxn>
                    <a:cxn ang="T14">
                      <a:pos x="T8" y="T9"/>
                    </a:cxn>
                  </a:cxnLst>
                  <a:rect l="T15" t="T16" r="T17" b="T18"/>
                  <a:pathLst>
                    <a:path w="26" h="43">
                      <a:moveTo>
                        <a:pt x="25" y="13"/>
                      </a:moveTo>
                      <a:lnTo>
                        <a:pt x="0" y="0"/>
                      </a:lnTo>
                      <a:lnTo>
                        <a:pt x="0" y="28"/>
                      </a:lnTo>
                      <a:lnTo>
                        <a:pt x="25" y="42"/>
                      </a:lnTo>
                      <a:lnTo>
                        <a:pt x="25"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4" name="Freeform 380">
                  <a:extLst>
                    <a:ext uri="{FF2B5EF4-FFF2-40B4-BE49-F238E27FC236}">
                      <a16:creationId xmlns:a16="http://schemas.microsoft.com/office/drawing/2014/main" id="{03A3DBF0-C8BD-FB1A-0ABE-9583D7687073}"/>
                    </a:ext>
                  </a:extLst>
                </p:cNvPr>
                <p:cNvSpPr>
                  <a:spLocks/>
                </p:cNvSpPr>
                <p:nvPr/>
              </p:nvSpPr>
              <p:spPr bwMode="auto">
                <a:xfrm>
                  <a:off x="2283" y="3194"/>
                  <a:ext cx="32" cy="20"/>
                </a:xfrm>
                <a:custGeom>
                  <a:avLst/>
                  <a:gdLst>
                    <a:gd name="T0" fmla="*/ 10 w 35"/>
                    <a:gd name="T1" fmla="*/ 0 h 21"/>
                    <a:gd name="T2" fmla="*/ 0 w 35"/>
                    <a:gd name="T3" fmla="*/ 6 h 21"/>
                    <a:gd name="T4" fmla="*/ 19 w 35"/>
                    <a:gd name="T5" fmla="*/ 19 h 21"/>
                    <a:gd name="T6" fmla="*/ 31 w 35"/>
                    <a:gd name="T7" fmla="*/ 12 h 21"/>
                    <a:gd name="T8" fmla="*/ 10 w 35"/>
                    <a:gd name="T9" fmla="*/ 0 h 21"/>
                    <a:gd name="T10" fmla="*/ 0 60000 65536"/>
                    <a:gd name="T11" fmla="*/ 0 60000 65536"/>
                    <a:gd name="T12" fmla="*/ 0 60000 65536"/>
                    <a:gd name="T13" fmla="*/ 0 60000 65536"/>
                    <a:gd name="T14" fmla="*/ 0 60000 65536"/>
                    <a:gd name="T15" fmla="*/ 0 w 35"/>
                    <a:gd name="T16" fmla="*/ 0 h 21"/>
                    <a:gd name="T17" fmla="*/ 35 w 35"/>
                    <a:gd name="T18" fmla="*/ 21 h 21"/>
                  </a:gdLst>
                  <a:ahLst/>
                  <a:cxnLst>
                    <a:cxn ang="T10">
                      <a:pos x="T0" y="T1"/>
                    </a:cxn>
                    <a:cxn ang="T11">
                      <a:pos x="T2" y="T3"/>
                    </a:cxn>
                    <a:cxn ang="T12">
                      <a:pos x="T4" y="T5"/>
                    </a:cxn>
                    <a:cxn ang="T13">
                      <a:pos x="T6" y="T7"/>
                    </a:cxn>
                    <a:cxn ang="T14">
                      <a:pos x="T8" y="T9"/>
                    </a:cxn>
                  </a:cxnLst>
                  <a:rect l="T15" t="T16" r="T17" b="T18"/>
                  <a:pathLst>
                    <a:path w="35" h="21">
                      <a:moveTo>
                        <a:pt x="11" y="0"/>
                      </a:moveTo>
                      <a:lnTo>
                        <a:pt x="0" y="6"/>
                      </a:lnTo>
                      <a:lnTo>
                        <a:pt x="21" y="20"/>
                      </a:lnTo>
                      <a:lnTo>
                        <a:pt x="34" y="13"/>
                      </a:lnTo>
                      <a:lnTo>
                        <a:pt x="11"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5" name="Freeform 381">
                  <a:extLst>
                    <a:ext uri="{FF2B5EF4-FFF2-40B4-BE49-F238E27FC236}">
                      <a16:creationId xmlns:a16="http://schemas.microsoft.com/office/drawing/2014/main" id="{88766019-35EB-421C-C0DF-38EFDCF6AB73}"/>
                    </a:ext>
                  </a:extLst>
                </p:cNvPr>
                <p:cNvSpPr>
                  <a:spLocks/>
                </p:cNvSpPr>
                <p:nvPr/>
              </p:nvSpPr>
              <p:spPr bwMode="auto">
                <a:xfrm>
                  <a:off x="2303" y="3206"/>
                  <a:ext cx="16" cy="32"/>
                </a:xfrm>
                <a:custGeom>
                  <a:avLst/>
                  <a:gdLst>
                    <a:gd name="T0" fmla="*/ 15 w 17"/>
                    <a:gd name="T1" fmla="*/ 24 h 34"/>
                    <a:gd name="T2" fmla="*/ 0 w 17"/>
                    <a:gd name="T3" fmla="*/ 31 h 34"/>
                    <a:gd name="T4" fmla="*/ 0 w 17"/>
                    <a:gd name="T5" fmla="*/ 6 h 34"/>
                    <a:gd name="T6" fmla="*/ 15 w 17"/>
                    <a:gd name="T7" fmla="*/ 0 h 34"/>
                    <a:gd name="T8" fmla="*/ 15 w 17"/>
                    <a:gd name="T9" fmla="*/ 24 h 34"/>
                    <a:gd name="T10" fmla="*/ 0 60000 65536"/>
                    <a:gd name="T11" fmla="*/ 0 60000 65536"/>
                    <a:gd name="T12" fmla="*/ 0 60000 65536"/>
                    <a:gd name="T13" fmla="*/ 0 60000 65536"/>
                    <a:gd name="T14" fmla="*/ 0 60000 65536"/>
                    <a:gd name="T15" fmla="*/ 0 w 17"/>
                    <a:gd name="T16" fmla="*/ 0 h 34"/>
                    <a:gd name="T17" fmla="*/ 17 w 17"/>
                    <a:gd name="T18" fmla="*/ 34 h 34"/>
                  </a:gdLst>
                  <a:ahLst/>
                  <a:cxnLst>
                    <a:cxn ang="T10">
                      <a:pos x="T0" y="T1"/>
                    </a:cxn>
                    <a:cxn ang="T11">
                      <a:pos x="T2" y="T3"/>
                    </a:cxn>
                    <a:cxn ang="T12">
                      <a:pos x="T4" y="T5"/>
                    </a:cxn>
                    <a:cxn ang="T13">
                      <a:pos x="T6" y="T7"/>
                    </a:cxn>
                    <a:cxn ang="T14">
                      <a:pos x="T8" y="T9"/>
                    </a:cxn>
                  </a:cxnLst>
                  <a:rect l="T15" t="T16" r="T17" b="T18"/>
                  <a:pathLst>
                    <a:path w="17" h="34">
                      <a:moveTo>
                        <a:pt x="16" y="25"/>
                      </a:moveTo>
                      <a:lnTo>
                        <a:pt x="0" y="33"/>
                      </a:lnTo>
                      <a:lnTo>
                        <a:pt x="0" y="6"/>
                      </a:lnTo>
                      <a:lnTo>
                        <a:pt x="16" y="0"/>
                      </a:lnTo>
                      <a:lnTo>
                        <a:pt x="16" y="25"/>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6" name="Freeform 382">
                  <a:extLst>
                    <a:ext uri="{FF2B5EF4-FFF2-40B4-BE49-F238E27FC236}">
                      <a16:creationId xmlns:a16="http://schemas.microsoft.com/office/drawing/2014/main" id="{C2304E16-0BC6-DCEB-CBE6-23FDDF89A282}"/>
                    </a:ext>
                  </a:extLst>
                </p:cNvPr>
                <p:cNvSpPr>
                  <a:spLocks/>
                </p:cNvSpPr>
                <p:nvPr/>
              </p:nvSpPr>
              <p:spPr bwMode="auto">
                <a:xfrm>
                  <a:off x="2373" y="3169"/>
                  <a:ext cx="113" cy="68"/>
                </a:xfrm>
                <a:custGeom>
                  <a:avLst/>
                  <a:gdLst>
                    <a:gd name="T0" fmla="*/ 112 w 123"/>
                    <a:gd name="T1" fmla="*/ 13 h 72"/>
                    <a:gd name="T2" fmla="*/ 89 w 123"/>
                    <a:gd name="T3" fmla="*/ 0 h 72"/>
                    <a:gd name="T4" fmla="*/ 0 w 123"/>
                    <a:gd name="T5" fmla="*/ 53 h 72"/>
                    <a:gd name="T6" fmla="*/ 22 w 123"/>
                    <a:gd name="T7" fmla="*/ 67 h 72"/>
                    <a:gd name="T8" fmla="*/ 112 w 123"/>
                    <a:gd name="T9" fmla="*/ 13 h 72"/>
                    <a:gd name="T10" fmla="*/ 0 60000 65536"/>
                    <a:gd name="T11" fmla="*/ 0 60000 65536"/>
                    <a:gd name="T12" fmla="*/ 0 60000 65536"/>
                    <a:gd name="T13" fmla="*/ 0 60000 65536"/>
                    <a:gd name="T14" fmla="*/ 0 60000 65536"/>
                    <a:gd name="T15" fmla="*/ 0 w 123"/>
                    <a:gd name="T16" fmla="*/ 0 h 72"/>
                    <a:gd name="T17" fmla="*/ 123 w 123"/>
                    <a:gd name="T18" fmla="*/ 72 h 72"/>
                  </a:gdLst>
                  <a:ahLst/>
                  <a:cxnLst>
                    <a:cxn ang="T10">
                      <a:pos x="T0" y="T1"/>
                    </a:cxn>
                    <a:cxn ang="T11">
                      <a:pos x="T2" y="T3"/>
                    </a:cxn>
                    <a:cxn ang="T12">
                      <a:pos x="T4" y="T5"/>
                    </a:cxn>
                    <a:cxn ang="T13">
                      <a:pos x="T6" y="T7"/>
                    </a:cxn>
                    <a:cxn ang="T14">
                      <a:pos x="T8" y="T9"/>
                    </a:cxn>
                  </a:cxnLst>
                  <a:rect l="T15" t="T16" r="T17" b="T18"/>
                  <a:pathLst>
                    <a:path w="123" h="72">
                      <a:moveTo>
                        <a:pt x="122" y="14"/>
                      </a:moveTo>
                      <a:lnTo>
                        <a:pt x="97" y="0"/>
                      </a:lnTo>
                      <a:lnTo>
                        <a:pt x="0" y="56"/>
                      </a:lnTo>
                      <a:lnTo>
                        <a:pt x="24" y="71"/>
                      </a:lnTo>
                      <a:lnTo>
                        <a:pt x="122"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7" name="Freeform 383">
                  <a:extLst>
                    <a:ext uri="{FF2B5EF4-FFF2-40B4-BE49-F238E27FC236}">
                      <a16:creationId xmlns:a16="http://schemas.microsoft.com/office/drawing/2014/main" id="{14CE1952-42C6-B002-5942-5262257B7949}"/>
                    </a:ext>
                  </a:extLst>
                </p:cNvPr>
                <p:cNvSpPr>
                  <a:spLocks/>
                </p:cNvSpPr>
                <p:nvPr/>
              </p:nvSpPr>
              <p:spPr bwMode="auto">
                <a:xfrm>
                  <a:off x="2373" y="3222"/>
                  <a:ext cx="24" cy="42"/>
                </a:xfrm>
                <a:custGeom>
                  <a:avLst/>
                  <a:gdLst>
                    <a:gd name="T0" fmla="*/ 23 w 26"/>
                    <a:gd name="T1" fmla="*/ 13 h 44"/>
                    <a:gd name="T2" fmla="*/ 0 w 26"/>
                    <a:gd name="T3" fmla="*/ 0 h 44"/>
                    <a:gd name="T4" fmla="*/ 0 w 26"/>
                    <a:gd name="T5" fmla="*/ 27 h 44"/>
                    <a:gd name="T6" fmla="*/ 23 w 26"/>
                    <a:gd name="T7" fmla="*/ 41 h 44"/>
                    <a:gd name="T8" fmla="*/ 23 w 26"/>
                    <a:gd name="T9" fmla="*/ 13 h 44"/>
                    <a:gd name="T10" fmla="*/ 0 60000 65536"/>
                    <a:gd name="T11" fmla="*/ 0 60000 65536"/>
                    <a:gd name="T12" fmla="*/ 0 60000 65536"/>
                    <a:gd name="T13" fmla="*/ 0 60000 65536"/>
                    <a:gd name="T14" fmla="*/ 0 60000 65536"/>
                    <a:gd name="T15" fmla="*/ 0 w 26"/>
                    <a:gd name="T16" fmla="*/ 0 h 44"/>
                    <a:gd name="T17" fmla="*/ 26 w 26"/>
                    <a:gd name="T18" fmla="*/ 44 h 44"/>
                  </a:gdLst>
                  <a:ahLst/>
                  <a:cxnLst>
                    <a:cxn ang="T10">
                      <a:pos x="T0" y="T1"/>
                    </a:cxn>
                    <a:cxn ang="T11">
                      <a:pos x="T2" y="T3"/>
                    </a:cxn>
                    <a:cxn ang="T12">
                      <a:pos x="T4" y="T5"/>
                    </a:cxn>
                    <a:cxn ang="T13">
                      <a:pos x="T6" y="T7"/>
                    </a:cxn>
                    <a:cxn ang="T14">
                      <a:pos x="T8" y="T9"/>
                    </a:cxn>
                  </a:cxnLst>
                  <a:rect l="T15" t="T16" r="T17" b="T18"/>
                  <a:pathLst>
                    <a:path w="26" h="44">
                      <a:moveTo>
                        <a:pt x="25" y="14"/>
                      </a:moveTo>
                      <a:lnTo>
                        <a:pt x="0" y="0"/>
                      </a:lnTo>
                      <a:lnTo>
                        <a:pt x="0" y="28"/>
                      </a:lnTo>
                      <a:lnTo>
                        <a:pt x="25" y="43"/>
                      </a:lnTo>
                      <a:lnTo>
                        <a:pt x="25"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8" name="Freeform 384">
                  <a:extLst>
                    <a:ext uri="{FF2B5EF4-FFF2-40B4-BE49-F238E27FC236}">
                      <a16:creationId xmlns:a16="http://schemas.microsoft.com/office/drawing/2014/main" id="{93F0573D-E81B-65E6-B04D-8BFA99EF7F06}"/>
                    </a:ext>
                  </a:extLst>
                </p:cNvPr>
                <p:cNvSpPr>
                  <a:spLocks/>
                </p:cNvSpPr>
                <p:nvPr/>
              </p:nvSpPr>
              <p:spPr bwMode="auto">
                <a:xfrm>
                  <a:off x="2396" y="3183"/>
                  <a:ext cx="90" cy="81"/>
                </a:xfrm>
                <a:custGeom>
                  <a:avLst/>
                  <a:gdLst>
                    <a:gd name="T0" fmla="*/ 89 w 98"/>
                    <a:gd name="T1" fmla="*/ 0 h 85"/>
                    <a:gd name="T2" fmla="*/ 0 w 98"/>
                    <a:gd name="T3" fmla="*/ 52 h 85"/>
                    <a:gd name="T4" fmla="*/ 0 w 98"/>
                    <a:gd name="T5" fmla="*/ 80 h 85"/>
                    <a:gd name="T6" fmla="*/ 89 w 98"/>
                    <a:gd name="T7" fmla="*/ 27 h 85"/>
                    <a:gd name="T8" fmla="*/ 89 w 98"/>
                    <a:gd name="T9" fmla="*/ 0 h 85"/>
                    <a:gd name="T10" fmla="*/ 0 60000 65536"/>
                    <a:gd name="T11" fmla="*/ 0 60000 65536"/>
                    <a:gd name="T12" fmla="*/ 0 60000 65536"/>
                    <a:gd name="T13" fmla="*/ 0 60000 65536"/>
                    <a:gd name="T14" fmla="*/ 0 60000 65536"/>
                    <a:gd name="T15" fmla="*/ 0 w 98"/>
                    <a:gd name="T16" fmla="*/ 0 h 85"/>
                    <a:gd name="T17" fmla="*/ 98 w 98"/>
                    <a:gd name="T18" fmla="*/ 85 h 85"/>
                  </a:gdLst>
                  <a:ahLst/>
                  <a:cxnLst>
                    <a:cxn ang="T10">
                      <a:pos x="T0" y="T1"/>
                    </a:cxn>
                    <a:cxn ang="T11">
                      <a:pos x="T2" y="T3"/>
                    </a:cxn>
                    <a:cxn ang="T12">
                      <a:pos x="T4" y="T5"/>
                    </a:cxn>
                    <a:cxn ang="T13">
                      <a:pos x="T6" y="T7"/>
                    </a:cxn>
                    <a:cxn ang="T14">
                      <a:pos x="T8" y="T9"/>
                    </a:cxn>
                  </a:cxnLst>
                  <a:rect l="T15" t="T16" r="T17" b="T18"/>
                  <a:pathLst>
                    <a:path w="98" h="85">
                      <a:moveTo>
                        <a:pt x="97" y="0"/>
                      </a:moveTo>
                      <a:lnTo>
                        <a:pt x="0" y="55"/>
                      </a:lnTo>
                      <a:lnTo>
                        <a:pt x="0" y="84"/>
                      </a:lnTo>
                      <a:lnTo>
                        <a:pt x="97" y="28"/>
                      </a:lnTo>
                      <a:lnTo>
                        <a:pt x="97"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pic>
            <p:nvPicPr>
              <p:cNvPr id="55" name="Picture 385">
                <a:extLst>
                  <a:ext uri="{FF2B5EF4-FFF2-40B4-BE49-F238E27FC236}">
                    <a16:creationId xmlns:a16="http://schemas.microsoft.com/office/drawing/2014/main" id="{6093BF24-278D-B22B-4C25-C5F98D38FE7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710" y="1439"/>
                <a:ext cx="368"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56" name="Picture 386">
                <a:extLst>
                  <a:ext uri="{FF2B5EF4-FFF2-40B4-BE49-F238E27FC236}">
                    <a16:creationId xmlns:a16="http://schemas.microsoft.com/office/drawing/2014/main" id="{CA8C76E9-89C4-21F3-8883-B6CD68DA443D}"/>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322" y="1467"/>
                <a:ext cx="521"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grpSp>
            <p:nvGrpSpPr>
              <p:cNvPr id="57" name="Group 387">
                <a:extLst>
                  <a:ext uri="{FF2B5EF4-FFF2-40B4-BE49-F238E27FC236}">
                    <a16:creationId xmlns:a16="http://schemas.microsoft.com/office/drawing/2014/main" id="{589F04A5-B876-EFD6-9126-F61F46AEF387}"/>
                  </a:ext>
                </a:extLst>
              </p:cNvPr>
              <p:cNvGrpSpPr>
                <a:grpSpLocks/>
              </p:cNvGrpSpPr>
              <p:nvPr/>
            </p:nvGrpSpPr>
            <p:grpSpPr bwMode="auto">
              <a:xfrm>
                <a:off x="1629" y="1411"/>
                <a:ext cx="332" cy="308"/>
                <a:chOff x="1166" y="1703"/>
                <a:chExt cx="401" cy="542"/>
              </a:xfrm>
            </p:grpSpPr>
            <p:sp>
              <p:nvSpPr>
                <p:cNvPr id="60" name="Freeform 388">
                  <a:extLst>
                    <a:ext uri="{FF2B5EF4-FFF2-40B4-BE49-F238E27FC236}">
                      <a16:creationId xmlns:a16="http://schemas.microsoft.com/office/drawing/2014/main" id="{3C56E662-E6FF-0721-9062-A3E41C0CECDB}"/>
                    </a:ext>
                  </a:extLst>
                </p:cNvPr>
                <p:cNvSpPr>
                  <a:spLocks/>
                </p:cNvSpPr>
                <p:nvPr/>
              </p:nvSpPr>
              <p:spPr bwMode="auto">
                <a:xfrm>
                  <a:off x="1385" y="1703"/>
                  <a:ext cx="63" cy="277"/>
                </a:xfrm>
                <a:custGeom>
                  <a:avLst/>
                  <a:gdLst>
                    <a:gd name="T0" fmla="*/ 0 w 63"/>
                    <a:gd name="T1" fmla="*/ 262 h 277"/>
                    <a:gd name="T2" fmla="*/ 15 w 63"/>
                    <a:gd name="T3" fmla="*/ 2 h 277"/>
                    <a:gd name="T4" fmla="*/ 28 w 63"/>
                    <a:gd name="T5" fmla="*/ 0 h 277"/>
                    <a:gd name="T6" fmla="*/ 41 w 63"/>
                    <a:gd name="T7" fmla="*/ 2 h 277"/>
                    <a:gd name="T8" fmla="*/ 62 w 63"/>
                    <a:gd name="T9" fmla="*/ 262 h 277"/>
                    <a:gd name="T10" fmla="*/ 59 w 63"/>
                    <a:gd name="T11" fmla="*/ 264 h 277"/>
                    <a:gd name="T12" fmla="*/ 56 w 63"/>
                    <a:gd name="T13" fmla="*/ 267 h 277"/>
                    <a:gd name="T14" fmla="*/ 52 w 63"/>
                    <a:gd name="T15" fmla="*/ 269 h 277"/>
                    <a:gd name="T16" fmla="*/ 48 w 63"/>
                    <a:gd name="T17" fmla="*/ 271 h 277"/>
                    <a:gd name="T18" fmla="*/ 42 w 63"/>
                    <a:gd name="T19" fmla="*/ 273 h 277"/>
                    <a:gd name="T20" fmla="*/ 36 w 63"/>
                    <a:gd name="T21" fmla="*/ 275 h 277"/>
                    <a:gd name="T22" fmla="*/ 32 w 63"/>
                    <a:gd name="T23" fmla="*/ 276 h 277"/>
                    <a:gd name="T24" fmla="*/ 29 w 63"/>
                    <a:gd name="T25" fmla="*/ 276 h 277"/>
                    <a:gd name="T26" fmla="*/ 25 w 63"/>
                    <a:gd name="T27" fmla="*/ 276 h 277"/>
                    <a:gd name="T28" fmla="*/ 20 w 63"/>
                    <a:gd name="T29" fmla="*/ 275 h 277"/>
                    <a:gd name="T30" fmla="*/ 17 w 63"/>
                    <a:gd name="T31" fmla="*/ 274 h 277"/>
                    <a:gd name="T32" fmla="*/ 14 w 63"/>
                    <a:gd name="T33" fmla="*/ 273 h 277"/>
                    <a:gd name="T34" fmla="*/ 11 w 63"/>
                    <a:gd name="T35" fmla="*/ 273 h 277"/>
                    <a:gd name="T36" fmla="*/ 9 w 63"/>
                    <a:gd name="T37" fmla="*/ 271 h 277"/>
                    <a:gd name="T38" fmla="*/ 5 w 63"/>
                    <a:gd name="T39" fmla="*/ 269 h 277"/>
                    <a:gd name="T40" fmla="*/ 2 w 63"/>
                    <a:gd name="T41" fmla="*/ 267 h 277"/>
                    <a:gd name="T42" fmla="*/ 1 w 63"/>
                    <a:gd name="T43" fmla="*/ 264 h 277"/>
                    <a:gd name="T44" fmla="*/ 0 w 63"/>
                    <a:gd name="T45" fmla="*/ 263 h 277"/>
                    <a:gd name="T46" fmla="*/ 0 w 63"/>
                    <a:gd name="T47" fmla="*/ 262 h 27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3"/>
                    <a:gd name="T73" fmla="*/ 0 h 277"/>
                    <a:gd name="T74" fmla="*/ 63 w 63"/>
                    <a:gd name="T75" fmla="*/ 277 h 27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3" h="277">
                      <a:moveTo>
                        <a:pt x="0" y="262"/>
                      </a:moveTo>
                      <a:lnTo>
                        <a:pt x="15" y="2"/>
                      </a:lnTo>
                      <a:lnTo>
                        <a:pt x="28" y="0"/>
                      </a:lnTo>
                      <a:lnTo>
                        <a:pt x="41" y="2"/>
                      </a:lnTo>
                      <a:lnTo>
                        <a:pt x="62" y="262"/>
                      </a:lnTo>
                      <a:lnTo>
                        <a:pt x="59" y="264"/>
                      </a:lnTo>
                      <a:lnTo>
                        <a:pt x="56" y="267"/>
                      </a:lnTo>
                      <a:lnTo>
                        <a:pt x="52" y="269"/>
                      </a:lnTo>
                      <a:lnTo>
                        <a:pt x="48" y="271"/>
                      </a:lnTo>
                      <a:lnTo>
                        <a:pt x="42" y="273"/>
                      </a:lnTo>
                      <a:lnTo>
                        <a:pt x="36" y="275"/>
                      </a:lnTo>
                      <a:lnTo>
                        <a:pt x="32" y="276"/>
                      </a:lnTo>
                      <a:lnTo>
                        <a:pt x="29" y="276"/>
                      </a:lnTo>
                      <a:lnTo>
                        <a:pt x="25" y="276"/>
                      </a:lnTo>
                      <a:lnTo>
                        <a:pt x="20" y="275"/>
                      </a:lnTo>
                      <a:lnTo>
                        <a:pt x="17" y="274"/>
                      </a:lnTo>
                      <a:lnTo>
                        <a:pt x="14" y="273"/>
                      </a:lnTo>
                      <a:lnTo>
                        <a:pt x="11" y="273"/>
                      </a:lnTo>
                      <a:lnTo>
                        <a:pt x="9" y="271"/>
                      </a:lnTo>
                      <a:lnTo>
                        <a:pt x="5" y="269"/>
                      </a:lnTo>
                      <a:lnTo>
                        <a:pt x="2" y="267"/>
                      </a:lnTo>
                      <a:lnTo>
                        <a:pt x="1" y="264"/>
                      </a:lnTo>
                      <a:lnTo>
                        <a:pt x="0" y="263"/>
                      </a:lnTo>
                      <a:lnTo>
                        <a:pt x="0" y="262"/>
                      </a:lnTo>
                    </a:path>
                  </a:pathLst>
                </a:custGeom>
                <a:solidFill>
                  <a:srgbClr val="99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1" name="Freeform 389">
                  <a:extLst>
                    <a:ext uri="{FF2B5EF4-FFF2-40B4-BE49-F238E27FC236}">
                      <a16:creationId xmlns:a16="http://schemas.microsoft.com/office/drawing/2014/main" id="{B5FD2785-FACE-D9C9-9467-4E167C7888B2}"/>
                    </a:ext>
                  </a:extLst>
                </p:cNvPr>
                <p:cNvSpPr>
                  <a:spLocks/>
                </p:cNvSpPr>
                <p:nvPr/>
              </p:nvSpPr>
              <p:spPr bwMode="auto">
                <a:xfrm>
                  <a:off x="1444" y="1737"/>
                  <a:ext cx="62" cy="276"/>
                </a:xfrm>
                <a:custGeom>
                  <a:avLst/>
                  <a:gdLst>
                    <a:gd name="T0" fmla="*/ 0 w 62"/>
                    <a:gd name="T1" fmla="*/ 261 h 276"/>
                    <a:gd name="T2" fmla="*/ 15 w 62"/>
                    <a:gd name="T3" fmla="*/ 2 h 276"/>
                    <a:gd name="T4" fmla="*/ 28 w 62"/>
                    <a:gd name="T5" fmla="*/ 0 h 276"/>
                    <a:gd name="T6" fmla="*/ 39 w 62"/>
                    <a:gd name="T7" fmla="*/ 2 h 276"/>
                    <a:gd name="T8" fmla="*/ 61 w 62"/>
                    <a:gd name="T9" fmla="*/ 261 h 276"/>
                    <a:gd name="T10" fmla="*/ 58 w 62"/>
                    <a:gd name="T11" fmla="*/ 264 h 276"/>
                    <a:gd name="T12" fmla="*/ 55 w 62"/>
                    <a:gd name="T13" fmla="*/ 266 h 276"/>
                    <a:gd name="T14" fmla="*/ 51 w 62"/>
                    <a:gd name="T15" fmla="*/ 268 h 276"/>
                    <a:gd name="T16" fmla="*/ 47 w 62"/>
                    <a:gd name="T17" fmla="*/ 270 h 276"/>
                    <a:gd name="T18" fmla="*/ 41 w 62"/>
                    <a:gd name="T19" fmla="*/ 272 h 276"/>
                    <a:gd name="T20" fmla="*/ 35 w 62"/>
                    <a:gd name="T21" fmla="*/ 275 h 276"/>
                    <a:gd name="T22" fmla="*/ 32 w 62"/>
                    <a:gd name="T23" fmla="*/ 275 h 276"/>
                    <a:gd name="T24" fmla="*/ 29 w 62"/>
                    <a:gd name="T25" fmla="*/ 275 h 276"/>
                    <a:gd name="T26" fmla="*/ 25 w 62"/>
                    <a:gd name="T27" fmla="*/ 275 h 276"/>
                    <a:gd name="T28" fmla="*/ 21 w 62"/>
                    <a:gd name="T29" fmla="*/ 275 h 276"/>
                    <a:gd name="T30" fmla="*/ 17 w 62"/>
                    <a:gd name="T31" fmla="*/ 274 h 276"/>
                    <a:gd name="T32" fmla="*/ 14 w 62"/>
                    <a:gd name="T33" fmla="*/ 272 h 276"/>
                    <a:gd name="T34" fmla="*/ 12 w 62"/>
                    <a:gd name="T35" fmla="*/ 271 h 276"/>
                    <a:gd name="T36" fmla="*/ 8 w 62"/>
                    <a:gd name="T37" fmla="*/ 270 h 276"/>
                    <a:gd name="T38" fmla="*/ 6 w 62"/>
                    <a:gd name="T39" fmla="*/ 268 h 276"/>
                    <a:gd name="T40" fmla="*/ 2 w 62"/>
                    <a:gd name="T41" fmla="*/ 266 h 276"/>
                    <a:gd name="T42" fmla="*/ 1 w 62"/>
                    <a:gd name="T43" fmla="*/ 264 h 276"/>
                    <a:gd name="T44" fmla="*/ 0 w 62"/>
                    <a:gd name="T45" fmla="*/ 262 h 276"/>
                    <a:gd name="T46" fmla="*/ 0 w 62"/>
                    <a:gd name="T47" fmla="*/ 261 h 27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2"/>
                    <a:gd name="T73" fmla="*/ 0 h 276"/>
                    <a:gd name="T74" fmla="*/ 62 w 62"/>
                    <a:gd name="T75" fmla="*/ 276 h 27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2" h="276">
                      <a:moveTo>
                        <a:pt x="0" y="261"/>
                      </a:moveTo>
                      <a:lnTo>
                        <a:pt x="15" y="2"/>
                      </a:lnTo>
                      <a:lnTo>
                        <a:pt x="28" y="0"/>
                      </a:lnTo>
                      <a:lnTo>
                        <a:pt x="39" y="2"/>
                      </a:lnTo>
                      <a:lnTo>
                        <a:pt x="61" y="261"/>
                      </a:lnTo>
                      <a:lnTo>
                        <a:pt x="58" y="264"/>
                      </a:lnTo>
                      <a:lnTo>
                        <a:pt x="55" y="266"/>
                      </a:lnTo>
                      <a:lnTo>
                        <a:pt x="51" y="268"/>
                      </a:lnTo>
                      <a:lnTo>
                        <a:pt x="47" y="270"/>
                      </a:lnTo>
                      <a:lnTo>
                        <a:pt x="41" y="272"/>
                      </a:lnTo>
                      <a:lnTo>
                        <a:pt x="35" y="275"/>
                      </a:lnTo>
                      <a:lnTo>
                        <a:pt x="32" y="275"/>
                      </a:lnTo>
                      <a:lnTo>
                        <a:pt x="29" y="275"/>
                      </a:lnTo>
                      <a:lnTo>
                        <a:pt x="25" y="275"/>
                      </a:lnTo>
                      <a:lnTo>
                        <a:pt x="21" y="275"/>
                      </a:lnTo>
                      <a:lnTo>
                        <a:pt x="17" y="274"/>
                      </a:lnTo>
                      <a:lnTo>
                        <a:pt x="14" y="272"/>
                      </a:lnTo>
                      <a:lnTo>
                        <a:pt x="12" y="271"/>
                      </a:lnTo>
                      <a:lnTo>
                        <a:pt x="8" y="270"/>
                      </a:lnTo>
                      <a:lnTo>
                        <a:pt x="6" y="268"/>
                      </a:lnTo>
                      <a:lnTo>
                        <a:pt x="2" y="266"/>
                      </a:lnTo>
                      <a:lnTo>
                        <a:pt x="1" y="264"/>
                      </a:lnTo>
                      <a:lnTo>
                        <a:pt x="0" y="262"/>
                      </a:lnTo>
                      <a:lnTo>
                        <a:pt x="0" y="261"/>
                      </a:lnTo>
                    </a:path>
                  </a:pathLst>
                </a:custGeom>
                <a:solidFill>
                  <a:srgbClr val="99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2" name="Freeform 390">
                  <a:extLst>
                    <a:ext uri="{FF2B5EF4-FFF2-40B4-BE49-F238E27FC236}">
                      <a16:creationId xmlns:a16="http://schemas.microsoft.com/office/drawing/2014/main" id="{98C2C15C-DBB7-2E90-DCB5-11ADBE4382FB}"/>
                    </a:ext>
                  </a:extLst>
                </p:cNvPr>
                <p:cNvSpPr>
                  <a:spLocks/>
                </p:cNvSpPr>
                <p:nvPr/>
              </p:nvSpPr>
              <p:spPr bwMode="auto">
                <a:xfrm>
                  <a:off x="1413" y="1703"/>
                  <a:ext cx="34" cy="277"/>
                </a:xfrm>
                <a:custGeom>
                  <a:avLst/>
                  <a:gdLst>
                    <a:gd name="T0" fmla="*/ 6 w 34"/>
                    <a:gd name="T1" fmla="*/ 276 h 277"/>
                    <a:gd name="T2" fmla="*/ 10 w 34"/>
                    <a:gd name="T3" fmla="*/ 276 h 277"/>
                    <a:gd name="T4" fmla="*/ 13 w 34"/>
                    <a:gd name="T5" fmla="*/ 275 h 277"/>
                    <a:gd name="T6" fmla="*/ 17 w 34"/>
                    <a:gd name="T7" fmla="*/ 274 h 277"/>
                    <a:gd name="T8" fmla="*/ 19 w 34"/>
                    <a:gd name="T9" fmla="*/ 273 h 277"/>
                    <a:gd name="T10" fmla="*/ 24 w 34"/>
                    <a:gd name="T11" fmla="*/ 271 h 277"/>
                    <a:gd name="T12" fmla="*/ 26 w 34"/>
                    <a:gd name="T13" fmla="*/ 270 h 277"/>
                    <a:gd name="T14" fmla="*/ 28 w 34"/>
                    <a:gd name="T15" fmla="*/ 269 h 277"/>
                    <a:gd name="T16" fmla="*/ 30 w 34"/>
                    <a:gd name="T17" fmla="*/ 267 h 277"/>
                    <a:gd name="T18" fmla="*/ 32 w 34"/>
                    <a:gd name="T19" fmla="*/ 264 h 277"/>
                    <a:gd name="T20" fmla="*/ 33 w 34"/>
                    <a:gd name="T21" fmla="*/ 262 h 277"/>
                    <a:gd name="T22" fmla="*/ 12 w 34"/>
                    <a:gd name="T23" fmla="*/ 2 h 277"/>
                    <a:gd name="T24" fmla="*/ 0 w 34"/>
                    <a:gd name="T25" fmla="*/ 0 h 277"/>
                    <a:gd name="T26" fmla="*/ 0 w 34"/>
                    <a:gd name="T27" fmla="*/ 276 h 277"/>
                    <a:gd name="T28" fmla="*/ 6 w 34"/>
                    <a:gd name="T29" fmla="*/ 276 h 27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277"/>
                    <a:gd name="T47" fmla="*/ 34 w 34"/>
                    <a:gd name="T48" fmla="*/ 277 h 27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277">
                      <a:moveTo>
                        <a:pt x="6" y="276"/>
                      </a:moveTo>
                      <a:lnTo>
                        <a:pt x="10" y="276"/>
                      </a:lnTo>
                      <a:lnTo>
                        <a:pt x="13" y="275"/>
                      </a:lnTo>
                      <a:lnTo>
                        <a:pt x="17" y="274"/>
                      </a:lnTo>
                      <a:lnTo>
                        <a:pt x="19" y="273"/>
                      </a:lnTo>
                      <a:lnTo>
                        <a:pt x="24" y="271"/>
                      </a:lnTo>
                      <a:lnTo>
                        <a:pt x="26" y="270"/>
                      </a:lnTo>
                      <a:lnTo>
                        <a:pt x="28" y="269"/>
                      </a:lnTo>
                      <a:lnTo>
                        <a:pt x="30" y="267"/>
                      </a:lnTo>
                      <a:lnTo>
                        <a:pt x="32" y="264"/>
                      </a:lnTo>
                      <a:lnTo>
                        <a:pt x="33" y="262"/>
                      </a:lnTo>
                      <a:lnTo>
                        <a:pt x="12" y="2"/>
                      </a:lnTo>
                      <a:lnTo>
                        <a:pt x="0" y="0"/>
                      </a:lnTo>
                      <a:lnTo>
                        <a:pt x="0" y="276"/>
                      </a:lnTo>
                      <a:lnTo>
                        <a:pt x="6" y="276"/>
                      </a:lnTo>
                    </a:path>
                  </a:pathLst>
                </a:custGeom>
                <a:solidFill>
                  <a:srgbClr val="9966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3" name="Freeform 391">
                  <a:extLst>
                    <a:ext uri="{FF2B5EF4-FFF2-40B4-BE49-F238E27FC236}">
                      <a16:creationId xmlns:a16="http://schemas.microsoft.com/office/drawing/2014/main" id="{EBF9D9F5-8E35-B3D2-EB4E-A33E1BEA3975}"/>
                    </a:ext>
                  </a:extLst>
                </p:cNvPr>
                <p:cNvSpPr>
                  <a:spLocks/>
                </p:cNvSpPr>
                <p:nvPr/>
              </p:nvSpPr>
              <p:spPr bwMode="auto">
                <a:xfrm>
                  <a:off x="1385" y="1998"/>
                  <a:ext cx="182" cy="195"/>
                </a:xfrm>
                <a:custGeom>
                  <a:avLst/>
                  <a:gdLst>
                    <a:gd name="T0" fmla="*/ 181 w 182"/>
                    <a:gd name="T1" fmla="*/ 0 h 195"/>
                    <a:gd name="T2" fmla="*/ 0 w 182"/>
                    <a:gd name="T3" fmla="*/ 103 h 195"/>
                    <a:gd name="T4" fmla="*/ 0 w 182"/>
                    <a:gd name="T5" fmla="*/ 194 h 195"/>
                    <a:gd name="T6" fmla="*/ 181 w 182"/>
                    <a:gd name="T7" fmla="*/ 89 h 195"/>
                    <a:gd name="T8" fmla="*/ 181 w 182"/>
                    <a:gd name="T9" fmla="*/ 0 h 195"/>
                    <a:gd name="T10" fmla="*/ 0 60000 65536"/>
                    <a:gd name="T11" fmla="*/ 0 60000 65536"/>
                    <a:gd name="T12" fmla="*/ 0 60000 65536"/>
                    <a:gd name="T13" fmla="*/ 0 60000 65536"/>
                    <a:gd name="T14" fmla="*/ 0 60000 65536"/>
                    <a:gd name="T15" fmla="*/ 0 w 182"/>
                    <a:gd name="T16" fmla="*/ 0 h 195"/>
                    <a:gd name="T17" fmla="*/ 182 w 182"/>
                    <a:gd name="T18" fmla="*/ 195 h 195"/>
                  </a:gdLst>
                  <a:ahLst/>
                  <a:cxnLst>
                    <a:cxn ang="T10">
                      <a:pos x="T0" y="T1"/>
                    </a:cxn>
                    <a:cxn ang="T11">
                      <a:pos x="T2" y="T3"/>
                    </a:cxn>
                    <a:cxn ang="T12">
                      <a:pos x="T4" y="T5"/>
                    </a:cxn>
                    <a:cxn ang="T13">
                      <a:pos x="T6" y="T7"/>
                    </a:cxn>
                    <a:cxn ang="T14">
                      <a:pos x="T8" y="T9"/>
                    </a:cxn>
                  </a:cxnLst>
                  <a:rect l="T15" t="T16" r="T17" b="T18"/>
                  <a:pathLst>
                    <a:path w="182" h="195">
                      <a:moveTo>
                        <a:pt x="181" y="0"/>
                      </a:moveTo>
                      <a:lnTo>
                        <a:pt x="0" y="103"/>
                      </a:lnTo>
                      <a:lnTo>
                        <a:pt x="0" y="194"/>
                      </a:lnTo>
                      <a:lnTo>
                        <a:pt x="181" y="89"/>
                      </a:lnTo>
                      <a:lnTo>
                        <a:pt x="181" y="0"/>
                      </a:lnTo>
                    </a:path>
                  </a:pathLst>
                </a:custGeom>
                <a:solidFill>
                  <a:srgbClr val="8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4" name="Freeform 392">
                  <a:extLst>
                    <a:ext uri="{FF2B5EF4-FFF2-40B4-BE49-F238E27FC236}">
                      <a16:creationId xmlns:a16="http://schemas.microsoft.com/office/drawing/2014/main" id="{A6C1B755-1251-4493-C95C-0040C05C6B19}"/>
                    </a:ext>
                  </a:extLst>
                </p:cNvPr>
                <p:cNvSpPr>
                  <a:spLocks/>
                </p:cNvSpPr>
                <p:nvPr/>
              </p:nvSpPr>
              <p:spPr bwMode="auto">
                <a:xfrm>
                  <a:off x="1166" y="1976"/>
                  <a:ext cx="220" cy="217"/>
                </a:xfrm>
                <a:custGeom>
                  <a:avLst/>
                  <a:gdLst>
                    <a:gd name="T0" fmla="*/ 0 w 220"/>
                    <a:gd name="T1" fmla="*/ 0 h 217"/>
                    <a:gd name="T2" fmla="*/ 219 w 220"/>
                    <a:gd name="T3" fmla="*/ 125 h 217"/>
                    <a:gd name="T4" fmla="*/ 219 w 220"/>
                    <a:gd name="T5" fmla="*/ 216 h 217"/>
                    <a:gd name="T6" fmla="*/ 0 w 220"/>
                    <a:gd name="T7" fmla="*/ 90 h 217"/>
                    <a:gd name="T8" fmla="*/ 0 w 220"/>
                    <a:gd name="T9" fmla="*/ 0 h 217"/>
                    <a:gd name="T10" fmla="*/ 0 60000 65536"/>
                    <a:gd name="T11" fmla="*/ 0 60000 65536"/>
                    <a:gd name="T12" fmla="*/ 0 60000 65536"/>
                    <a:gd name="T13" fmla="*/ 0 60000 65536"/>
                    <a:gd name="T14" fmla="*/ 0 60000 65536"/>
                    <a:gd name="T15" fmla="*/ 0 w 220"/>
                    <a:gd name="T16" fmla="*/ 0 h 217"/>
                    <a:gd name="T17" fmla="*/ 220 w 220"/>
                    <a:gd name="T18" fmla="*/ 217 h 217"/>
                  </a:gdLst>
                  <a:ahLst/>
                  <a:cxnLst>
                    <a:cxn ang="T10">
                      <a:pos x="T0" y="T1"/>
                    </a:cxn>
                    <a:cxn ang="T11">
                      <a:pos x="T2" y="T3"/>
                    </a:cxn>
                    <a:cxn ang="T12">
                      <a:pos x="T4" y="T5"/>
                    </a:cxn>
                    <a:cxn ang="T13">
                      <a:pos x="T6" y="T7"/>
                    </a:cxn>
                    <a:cxn ang="T14">
                      <a:pos x="T8" y="T9"/>
                    </a:cxn>
                  </a:cxnLst>
                  <a:rect l="T15" t="T16" r="T17" b="T18"/>
                  <a:pathLst>
                    <a:path w="220" h="217">
                      <a:moveTo>
                        <a:pt x="0" y="0"/>
                      </a:moveTo>
                      <a:lnTo>
                        <a:pt x="219" y="125"/>
                      </a:lnTo>
                      <a:lnTo>
                        <a:pt x="219" y="216"/>
                      </a:lnTo>
                      <a:lnTo>
                        <a:pt x="0" y="90"/>
                      </a:lnTo>
                      <a:lnTo>
                        <a:pt x="0" y="0"/>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5" name="Freeform 393">
                  <a:extLst>
                    <a:ext uri="{FF2B5EF4-FFF2-40B4-BE49-F238E27FC236}">
                      <a16:creationId xmlns:a16="http://schemas.microsoft.com/office/drawing/2014/main" id="{4AD2F1E3-F26B-9643-6D28-3DCBBC8B8A51}"/>
                    </a:ext>
                  </a:extLst>
                </p:cNvPr>
                <p:cNvSpPr>
                  <a:spLocks/>
                </p:cNvSpPr>
                <p:nvPr/>
              </p:nvSpPr>
              <p:spPr bwMode="auto">
                <a:xfrm>
                  <a:off x="1166" y="1871"/>
                  <a:ext cx="401" cy="231"/>
                </a:xfrm>
                <a:custGeom>
                  <a:avLst/>
                  <a:gdLst>
                    <a:gd name="T0" fmla="*/ 400 w 401"/>
                    <a:gd name="T1" fmla="*/ 126 h 231"/>
                    <a:gd name="T2" fmla="*/ 219 w 401"/>
                    <a:gd name="T3" fmla="*/ 230 h 231"/>
                    <a:gd name="T4" fmla="*/ 0 w 401"/>
                    <a:gd name="T5" fmla="*/ 103 h 231"/>
                    <a:gd name="T6" fmla="*/ 180 w 401"/>
                    <a:gd name="T7" fmla="*/ 0 h 231"/>
                    <a:gd name="T8" fmla="*/ 400 w 401"/>
                    <a:gd name="T9" fmla="*/ 126 h 231"/>
                    <a:gd name="T10" fmla="*/ 0 60000 65536"/>
                    <a:gd name="T11" fmla="*/ 0 60000 65536"/>
                    <a:gd name="T12" fmla="*/ 0 60000 65536"/>
                    <a:gd name="T13" fmla="*/ 0 60000 65536"/>
                    <a:gd name="T14" fmla="*/ 0 60000 65536"/>
                    <a:gd name="T15" fmla="*/ 0 w 401"/>
                    <a:gd name="T16" fmla="*/ 0 h 231"/>
                    <a:gd name="T17" fmla="*/ 401 w 401"/>
                    <a:gd name="T18" fmla="*/ 231 h 231"/>
                  </a:gdLst>
                  <a:ahLst/>
                  <a:cxnLst>
                    <a:cxn ang="T10">
                      <a:pos x="T0" y="T1"/>
                    </a:cxn>
                    <a:cxn ang="T11">
                      <a:pos x="T2" y="T3"/>
                    </a:cxn>
                    <a:cxn ang="T12">
                      <a:pos x="T4" y="T5"/>
                    </a:cxn>
                    <a:cxn ang="T13">
                      <a:pos x="T6" y="T7"/>
                    </a:cxn>
                    <a:cxn ang="T14">
                      <a:pos x="T8" y="T9"/>
                    </a:cxn>
                  </a:cxnLst>
                  <a:rect l="T15" t="T16" r="T17" b="T18"/>
                  <a:pathLst>
                    <a:path w="401" h="231">
                      <a:moveTo>
                        <a:pt x="400" y="126"/>
                      </a:moveTo>
                      <a:lnTo>
                        <a:pt x="219" y="230"/>
                      </a:lnTo>
                      <a:lnTo>
                        <a:pt x="0" y="103"/>
                      </a:lnTo>
                      <a:lnTo>
                        <a:pt x="180" y="0"/>
                      </a:lnTo>
                      <a:lnTo>
                        <a:pt x="400" y="126"/>
                      </a:lnTo>
                    </a:path>
                  </a:pathLst>
                </a:custGeom>
                <a:solidFill>
                  <a:srgbClr val="CC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6" name="Freeform 394">
                  <a:extLst>
                    <a:ext uri="{FF2B5EF4-FFF2-40B4-BE49-F238E27FC236}">
                      <a16:creationId xmlns:a16="http://schemas.microsoft.com/office/drawing/2014/main" id="{69FE6BF3-3262-1FB0-E6E6-5D278CAB6869}"/>
                    </a:ext>
                  </a:extLst>
                </p:cNvPr>
                <p:cNvSpPr>
                  <a:spLocks/>
                </p:cNvSpPr>
                <p:nvPr/>
              </p:nvSpPr>
              <p:spPr bwMode="auto">
                <a:xfrm>
                  <a:off x="1246" y="1986"/>
                  <a:ext cx="59" cy="70"/>
                </a:xfrm>
                <a:custGeom>
                  <a:avLst/>
                  <a:gdLst>
                    <a:gd name="T0" fmla="*/ 58 w 59"/>
                    <a:gd name="T1" fmla="*/ 0 h 70"/>
                    <a:gd name="T2" fmla="*/ 58 w 59"/>
                    <a:gd name="T3" fmla="*/ 69 h 70"/>
                    <a:gd name="T4" fmla="*/ 0 w 59"/>
                    <a:gd name="T5" fmla="*/ 35 h 70"/>
                    <a:gd name="T6" fmla="*/ 58 w 59"/>
                    <a:gd name="T7" fmla="*/ 0 h 70"/>
                    <a:gd name="T8" fmla="*/ 0 60000 65536"/>
                    <a:gd name="T9" fmla="*/ 0 60000 65536"/>
                    <a:gd name="T10" fmla="*/ 0 60000 65536"/>
                    <a:gd name="T11" fmla="*/ 0 60000 65536"/>
                    <a:gd name="T12" fmla="*/ 0 w 59"/>
                    <a:gd name="T13" fmla="*/ 0 h 70"/>
                    <a:gd name="T14" fmla="*/ 59 w 59"/>
                    <a:gd name="T15" fmla="*/ 70 h 70"/>
                  </a:gdLst>
                  <a:ahLst/>
                  <a:cxnLst>
                    <a:cxn ang="T8">
                      <a:pos x="T0" y="T1"/>
                    </a:cxn>
                    <a:cxn ang="T9">
                      <a:pos x="T2" y="T3"/>
                    </a:cxn>
                    <a:cxn ang="T10">
                      <a:pos x="T4" y="T5"/>
                    </a:cxn>
                    <a:cxn ang="T11">
                      <a:pos x="T6" y="T7"/>
                    </a:cxn>
                  </a:cxnLst>
                  <a:rect l="T12" t="T13" r="T14" b="T15"/>
                  <a:pathLst>
                    <a:path w="59" h="70">
                      <a:moveTo>
                        <a:pt x="58" y="0"/>
                      </a:moveTo>
                      <a:lnTo>
                        <a:pt x="58" y="69"/>
                      </a:lnTo>
                      <a:lnTo>
                        <a:pt x="0" y="35"/>
                      </a:lnTo>
                      <a:lnTo>
                        <a:pt x="58" y="0"/>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7" name="Freeform 395">
                  <a:extLst>
                    <a:ext uri="{FF2B5EF4-FFF2-40B4-BE49-F238E27FC236}">
                      <a16:creationId xmlns:a16="http://schemas.microsoft.com/office/drawing/2014/main" id="{B8651257-BC71-AFB0-BE84-BE69F193807E}"/>
                    </a:ext>
                  </a:extLst>
                </p:cNvPr>
                <p:cNvSpPr>
                  <a:spLocks/>
                </p:cNvSpPr>
                <p:nvPr/>
              </p:nvSpPr>
              <p:spPr bwMode="auto">
                <a:xfrm>
                  <a:off x="1398" y="2103"/>
                  <a:ext cx="33" cy="64"/>
                </a:xfrm>
                <a:custGeom>
                  <a:avLst/>
                  <a:gdLst>
                    <a:gd name="T0" fmla="*/ 32 w 33"/>
                    <a:gd name="T1" fmla="*/ 0 h 64"/>
                    <a:gd name="T2" fmla="*/ 0 w 33"/>
                    <a:gd name="T3" fmla="*/ 18 h 64"/>
                    <a:gd name="T4" fmla="*/ 0 w 33"/>
                    <a:gd name="T5" fmla="*/ 63 h 64"/>
                    <a:gd name="T6" fmla="*/ 32 w 33"/>
                    <a:gd name="T7" fmla="*/ 45 h 64"/>
                    <a:gd name="T8" fmla="*/ 32 w 33"/>
                    <a:gd name="T9" fmla="*/ 0 h 64"/>
                    <a:gd name="T10" fmla="*/ 0 60000 65536"/>
                    <a:gd name="T11" fmla="*/ 0 60000 65536"/>
                    <a:gd name="T12" fmla="*/ 0 60000 65536"/>
                    <a:gd name="T13" fmla="*/ 0 60000 65536"/>
                    <a:gd name="T14" fmla="*/ 0 60000 65536"/>
                    <a:gd name="T15" fmla="*/ 0 w 33"/>
                    <a:gd name="T16" fmla="*/ 0 h 64"/>
                    <a:gd name="T17" fmla="*/ 33 w 33"/>
                    <a:gd name="T18" fmla="*/ 64 h 64"/>
                  </a:gdLst>
                  <a:ahLst/>
                  <a:cxnLst>
                    <a:cxn ang="T10">
                      <a:pos x="T0" y="T1"/>
                    </a:cxn>
                    <a:cxn ang="T11">
                      <a:pos x="T2" y="T3"/>
                    </a:cxn>
                    <a:cxn ang="T12">
                      <a:pos x="T4" y="T5"/>
                    </a:cxn>
                    <a:cxn ang="T13">
                      <a:pos x="T6" y="T7"/>
                    </a:cxn>
                    <a:cxn ang="T14">
                      <a:pos x="T8" y="T9"/>
                    </a:cxn>
                  </a:cxnLst>
                  <a:rect l="T15" t="T16" r="T17" b="T18"/>
                  <a:pathLst>
                    <a:path w="33" h="64">
                      <a:moveTo>
                        <a:pt x="32" y="0"/>
                      </a:moveTo>
                      <a:lnTo>
                        <a:pt x="0" y="18"/>
                      </a:lnTo>
                      <a:lnTo>
                        <a:pt x="0" y="63"/>
                      </a:lnTo>
                      <a:lnTo>
                        <a:pt x="32" y="45"/>
                      </a:lnTo>
                      <a:lnTo>
                        <a:pt x="32"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8" name="Freeform 396">
                  <a:extLst>
                    <a:ext uri="{FF2B5EF4-FFF2-40B4-BE49-F238E27FC236}">
                      <a16:creationId xmlns:a16="http://schemas.microsoft.com/office/drawing/2014/main" id="{1228E0B8-79CA-4BE7-F77E-72C72108EA2E}"/>
                    </a:ext>
                  </a:extLst>
                </p:cNvPr>
                <p:cNvSpPr>
                  <a:spLocks/>
                </p:cNvSpPr>
                <p:nvPr/>
              </p:nvSpPr>
              <p:spPr bwMode="auto">
                <a:xfrm>
                  <a:off x="1185" y="2080"/>
                  <a:ext cx="107" cy="104"/>
                </a:xfrm>
                <a:custGeom>
                  <a:avLst/>
                  <a:gdLst>
                    <a:gd name="T0" fmla="*/ 0 w 107"/>
                    <a:gd name="T1" fmla="*/ 0 h 104"/>
                    <a:gd name="T2" fmla="*/ 106 w 107"/>
                    <a:gd name="T3" fmla="*/ 61 h 104"/>
                    <a:gd name="T4" fmla="*/ 106 w 107"/>
                    <a:gd name="T5" fmla="*/ 103 h 104"/>
                    <a:gd name="T6" fmla="*/ 0 w 107"/>
                    <a:gd name="T7" fmla="*/ 42 h 104"/>
                    <a:gd name="T8" fmla="*/ 0 w 107"/>
                    <a:gd name="T9" fmla="*/ 0 h 104"/>
                    <a:gd name="T10" fmla="*/ 0 60000 65536"/>
                    <a:gd name="T11" fmla="*/ 0 60000 65536"/>
                    <a:gd name="T12" fmla="*/ 0 60000 65536"/>
                    <a:gd name="T13" fmla="*/ 0 60000 65536"/>
                    <a:gd name="T14" fmla="*/ 0 60000 65536"/>
                    <a:gd name="T15" fmla="*/ 0 w 107"/>
                    <a:gd name="T16" fmla="*/ 0 h 104"/>
                    <a:gd name="T17" fmla="*/ 107 w 107"/>
                    <a:gd name="T18" fmla="*/ 104 h 104"/>
                  </a:gdLst>
                  <a:ahLst/>
                  <a:cxnLst>
                    <a:cxn ang="T10">
                      <a:pos x="T0" y="T1"/>
                    </a:cxn>
                    <a:cxn ang="T11">
                      <a:pos x="T2" y="T3"/>
                    </a:cxn>
                    <a:cxn ang="T12">
                      <a:pos x="T4" y="T5"/>
                    </a:cxn>
                    <a:cxn ang="T13">
                      <a:pos x="T6" y="T7"/>
                    </a:cxn>
                    <a:cxn ang="T14">
                      <a:pos x="T8" y="T9"/>
                    </a:cxn>
                  </a:cxnLst>
                  <a:rect l="T15" t="T16" r="T17" b="T18"/>
                  <a:pathLst>
                    <a:path w="107" h="104">
                      <a:moveTo>
                        <a:pt x="0" y="0"/>
                      </a:moveTo>
                      <a:lnTo>
                        <a:pt x="106" y="61"/>
                      </a:lnTo>
                      <a:lnTo>
                        <a:pt x="106" y="103"/>
                      </a:lnTo>
                      <a:lnTo>
                        <a:pt x="0" y="42"/>
                      </a:lnTo>
                      <a:lnTo>
                        <a:pt x="0" y="0"/>
                      </a:lnTo>
                    </a:path>
                  </a:pathLst>
                </a:custGeom>
                <a:solidFill>
                  <a:srgbClr val="FF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9" name="Freeform 397">
                  <a:extLst>
                    <a:ext uri="{FF2B5EF4-FFF2-40B4-BE49-F238E27FC236}">
                      <a16:creationId xmlns:a16="http://schemas.microsoft.com/office/drawing/2014/main" id="{F0A6700B-3B62-70A7-D72B-178487E84710}"/>
                    </a:ext>
                  </a:extLst>
                </p:cNvPr>
                <p:cNvSpPr>
                  <a:spLocks/>
                </p:cNvSpPr>
                <p:nvPr/>
              </p:nvSpPr>
              <p:spPr bwMode="auto">
                <a:xfrm>
                  <a:off x="1290" y="2117"/>
                  <a:ext cx="41" cy="67"/>
                </a:xfrm>
                <a:custGeom>
                  <a:avLst/>
                  <a:gdLst>
                    <a:gd name="T0" fmla="*/ 40 w 41"/>
                    <a:gd name="T1" fmla="*/ 0 h 67"/>
                    <a:gd name="T2" fmla="*/ 0 w 41"/>
                    <a:gd name="T3" fmla="*/ 22 h 67"/>
                    <a:gd name="T4" fmla="*/ 0 w 41"/>
                    <a:gd name="T5" fmla="*/ 66 h 67"/>
                    <a:gd name="T6" fmla="*/ 40 w 41"/>
                    <a:gd name="T7" fmla="*/ 43 h 67"/>
                    <a:gd name="T8" fmla="*/ 40 w 41"/>
                    <a:gd name="T9" fmla="*/ 0 h 67"/>
                    <a:gd name="T10" fmla="*/ 0 60000 65536"/>
                    <a:gd name="T11" fmla="*/ 0 60000 65536"/>
                    <a:gd name="T12" fmla="*/ 0 60000 65536"/>
                    <a:gd name="T13" fmla="*/ 0 60000 65536"/>
                    <a:gd name="T14" fmla="*/ 0 60000 65536"/>
                    <a:gd name="T15" fmla="*/ 0 w 41"/>
                    <a:gd name="T16" fmla="*/ 0 h 67"/>
                    <a:gd name="T17" fmla="*/ 41 w 41"/>
                    <a:gd name="T18" fmla="*/ 67 h 67"/>
                  </a:gdLst>
                  <a:ahLst/>
                  <a:cxnLst>
                    <a:cxn ang="T10">
                      <a:pos x="T0" y="T1"/>
                    </a:cxn>
                    <a:cxn ang="T11">
                      <a:pos x="T2" y="T3"/>
                    </a:cxn>
                    <a:cxn ang="T12">
                      <a:pos x="T4" y="T5"/>
                    </a:cxn>
                    <a:cxn ang="T13">
                      <a:pos x="T6" y="T7"/>
                    </a:cxn>
                    <a:cxn ang="T14">
                      <a:pos x="T8" y="T9"/>
                    </a:cxn>
                  </a:cxnLst>
                  <a:rect l="T15" t="T16" r="T17" b="T18"/>
                  <a:pathLst>
                    <a:path w="41" h="67">
                      <a:moveTo>
                        <a:pt x="40" y="0"/>
                      </a:moveTo>
                      <a:lnTo>
                        <a:pt x="0" y="22"/>
                      </a:lnTo>
                      <a:lnTo>
                        <a:pt x="0" y="66"/>
                      </a:lnTo>
                      <a:lnTo>
                        <a:pt x="40" y="43"/>
                      </a:lnTo>
                      <a:lnTo>
                        <a:pt x="40" y="0"/>
                      </a:lnTo>
                    </a:path>
                  </a:pathLst>
                </a:custGeom>
                <a:solidFill>
                  <a:srgbClr val="FF33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0" name="Freeform 398">
                  <a:extLst>
                    <a:ext uri="{FF2B5EF4-FFF2-40B4-BE49-F238E27FC236}">
                      <a16:creationId xmlns:a16="http://schemas.microsoft.com/office/drawing/2014/main" id="{A0D99D81-1529-C2B0-5C77-24B0E661B465}"/>
                    </a:ext>
                  </a:extLst>
                </p:cNvPr>
                <p:cNvSpPr>
                  <a:spLocks/>
                </p:cNvSpPr>
                <p:nvPr/>
              </p:nvSpPr>
              <p:spPr bwMode="auto">
                <a:xfrm>
                  <a:off x="1184" y="2058"/>
                  <a:ext cx="146" cy="84"/>
                </a:xfrm>
                <a:custGeom>
                  <a:avLst/>
                  <a:gdLst>
                    <a:gd name="T0" fmla="*/ 145 w 146"/>
                    <a:gd name="T1" fmla="*/ 61 h 84"/>
                    <a:gd name="T2" fmla="*/ 105 w 146"/>
                    <a:gd name="T3" fmla="*/ 83 h 84"/>
                    <a:gd name="T4" fmla="*/ 0 w 146"/>
                    <a:gd name="T5" fmla="*/ 21 h 84"/>
                    <a:gd name="T6" fmla="*/ 37 w 146"/>
                    <a:gd name="T7" fmla="*/ 0 h 84"/>
                    <a:gd name="T8" fmla="*/ 145 w 146"/>
                    <a:gd name="T9" fmla="*/ 61 h 84"/>
                    <a:gd name="T10" fmla="*/ 0 60000 65536"/>
                    <a:gd name="T11" fmla="*/ 0 60000 65536"/>
                    <a:gd name="T12" fmla="*/ 0 60000 65536"/>
                    <a:gd name="T13" fmla="*/ 0 60000 65536"/>
                    <a:gd name="T14" fmla="*/ 0 60000 65536"/>
                    <a:gd name="T15" fmla="*/ 0 w 146"/>
                    <a:gd name="T16" fmla="*/ 0 h 84"/>
                    <a:gd name="T17" fmla="*/ 146 w 146"/>
                    <a:gd name="T18" fmla="*/ 84 h 84"/>
                  </a:gdLst>
                  <a:ahLst/>
                  <a:cxnLst>
                    <a:cxn ang="T10">
                      <a:pos x="T0" y="T1"/>
                    </a:cxn>
                    <a:cxn ang="T11">
                      <a:pos x="T2" y="T3"/>
                    </a:cxn>
                    <a:cxn ang="T12">
                      <a:pos x="T4" y="T5"/>
                    </a:cxn>
                    <a:cxn ang="T13">
                      <a:pos x="T6" y="T7"/>
                    </a:cxn>
                    <a:cxn ang="T14">
                      <a:pos x="T8" y="T9"/>
                    </a:cxn>
                  </a:cxnLst>
                  <a:rect l="T15" t="T16" r="T17" b="T18"/>
                  <a:pathLst>
                    <a:path w="146" h="84">
                      <a:moveTo>
                        <a:pt x="145" y="61"/>
                      </a:moveTo>
                      <a:lnTo>
                        <a:pt x="105" y="83"/>
                      </a:lnTo>
                      <a:lnTo>
                        <a:pt x="0" y="21"/>
                      </a:lnTo>
                      <a:lnTo>
                        <a:pt x="37" y="0"/>
                      </a:lnTo>
                      <a:lnTo>
                        <a:pt x="145" y="61"/>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1" name="Freeform 399">
                  <a:extLst>
                    <a:ext uri="{FF2B5EF4-FFF2-40B4-BE49-F238E27FC236}">
                      <a16:creationId xmlns:a16="http://schemas.microsoft.com/office/drawing/2014/main" id="{C476A43B-9B00-688B-B7F4-E8D8A7741B99}"/>
                    </a:ext>
                  </a:extLst>
                </p:cNvPr>
                <p:cNvSpPr>
                  <a:spLocks/>
                </p:cNvSpPr>
                <p:nvPr/>
              </p:nvSpPr>
              <p:spPr bwMode="auto">
                <a:xfrm>
                  <a:off x="1456" y="2070"/>
                  <a:ext cx="32" cy="64"/>
                </a:xfrm>
                <a:custGeom>
                  <a:avLst/>
                  <a:gdLst>
                    <a:gd name="T0" fmla="*/ 31 w 32"/>
                    <a:gd name="T1" fmla="*/ 0 h 64"/>
                    <a:gd name="T2" fmla="*/ 0 w 32"/>
                    <a:gd name="T3" fmla="*/ 18 h 64"/>
                    <a:gd name="T4" fmla="*/ 0 w 32"/>
                    <a:gd name="T5" fmla="*/ 63 h 64"/>
                    <a:gd name="T6" fmla="*/ 31 w 32"/>
                    <a:gd name="T7" fmla="*/ 45 h 64"/>
                    <a:gd name="T8" fmla="*/ 31 w 32"/>
                    <a:gd name="T9" fmla="*/ 0 h 64"/>
                    <a:gd name="T10" fmla="*/ 0 60000 65536"/>
                    <a:gd name="T11" fmla="*/ 0 60000 65536"/>
                    <a:gd name="T12" fmla="*/ 0 60000 65536"/>
                    <a:gd name="T13" fmla="*/ 0 60000 65536"/>
                    <a:gd name="T14" fmla="*/ 0 60000 65536"/>
                    <a:gd name="T15" fmla="*/ 0 w 32"/>
                    <a:gd name="T16" fmla="*/ 0 h 64"/>
                    <a:gd name="T17" fmla="*/ 32 w 32"/>
                    <a:gd name="T18" fmla="*/ 64 h 64"/>
                  </a:gdLst>
                  <a:ahLst/>
                  <a:cxnLst>
                    <a:cxn ang="T10">
                      <a:pos x="T0" y="T1"/>
                    </a:cxn>
                    <a:cxn ang="T11">
                      <a:pos x="T2" y="T3"/>
                    </a:cxn>
                    <a:cxn ang="T12">
                      <a:pos x="T4" y="T5"/>
                    </a:cxn>
                    <a:cxn ang="T13">
                      <a:pos x="T6" y="T7"/>
                    </a:cxn>
                    <a:cxn ang="T14">
                      <a:pos x="T8" y="T9"/>
                    </a:cxn>
                  </a:cxnLst>
                  <a:rect l="T15" t="T16" r="T17" b="T18"/>
                  <a:pathLst>
                    <a:path w="32" h="64">
                      <a:moveTo>
                        <a:pt x="31" y="0"/>
                      </a:moveTo>
                      <a:lnTo>
                        <a:pt x="0" y="18"/>
                      </a:lnTo>
                      <a:lnTo>
                        <a:pt x="0" y="63"/>
                      </a:lnTo>
                      <a:lnTo>
                        <a:pt x="31" y="45"/>
                      </a:lnTo>
                      <a:lnTo>
                        <a:pt x="31"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2" name="Freeform 400">
                  <a:extLst>
                    <a:ext uri="{FF2B5EF4-FFF2-40B4-BE49-F238E27FC236}">
                      <a16:creationId xmlns:a16="http://schemas.microsoft.com/office/drawing/2014/main" id="{0D7EF574-9E73-EDF1-DBE5-F2BB247E94E0}"/>
                    </a:ext>
                  </a:extLst>
                </p:cNvPr>
                <p:cNvSpPr>
                  <a:spLocks/>
                </p:cNvSpPr>
                <p:nvPr/>
              </p:nvSpPr>
              <p:spPr bwMode="auto">
                <a:xfrm>
                  <a:off x="1166" y="1939"/>
                  <a:ext cx="59" cy="71"/>
                </a:xfrm>
                <a:custGeom>
                  <a:avLst/>
                  <a:gdLst>
                    <a:gd name="T0" fmla="*/ 58 w 59"/>
                    <a:gd name="T1" fmla="*/ 0 h 71"/>
                    <a:gd name="T2" fmla="*/ 58 w 59"/>
                    <a:gd name="T3" fmla="*/ 70 h 71"/>
                    <a:gd name="T4" fmla="*/ 0 w 59"/>
                    <a:gd name="T5" fmla="*/ 36 h 71"/>
                    <a:gd name="T6" fmla="*/ 58 w 59"/>
                    <a:gd name="T7" fmla="*/ 0 h 71"/>
                    <a:gd name="T8" fmla="*/ 0 60000 65536"/>
                    <a:gd name="T9" fmla="*/ 0 60000 65536"/>
                    <a:gd name="T10" fmla="*/ 0 60000 65536"/>
                    <a:gd name="T11" fmla="*/ 0 60000 65536"/>
                    <a:gd name="T12" fmla="*/ 0 w 59"/>
                    <a:gd name="T13" fmla="*/ 0 h 71"/>
                    <a:gd name="T14" fmla="*/ 59 w 59"/>
                    <a:gd name="T15" fmla="*/ 71 h 71"/>
                  </a:gdLst>
                  <a:ahLst/>
                  <a:cxnLst>
                    <a:cxn ang="T8">
                      <a:pos x="T0" y="T1"/>
                    </a:cxn>
                    <a:cxn ang="T9">
                      <a:pos x="T2" y="T3"/>
                    </a:cxn>
                    <a:cxn ang="T10">
                      <a:pos x="T4" y="T5"/>
                    </a:cxn>
                    <a:cxn ang="T11">
                      <a:pos x="T6" y="T7"/>
                    </a:cxn>
                  </a:cxnLst>
                  <a:rect l="T12" t="T13" r="T14" b="T15"/>
                  <a:pathLst>
                    <a:path w="59" h="71">
                      <a:moveTo>
                        <a:pt x="58" y="0"/>
                      </a:moveTo>
                      <a:lnTo>
                        <a:pt x="58" y="70"/>
                      </a:lnTo>
                      <a:lnTo>
                        <a:pt x="0" y="36"/>
                      </a:lnTo>
                      <a:lnTo>
                        <a:pt x="58"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3" name="Freeform 401">
                  <a:extLst>
                    <a:ext uri="{FF2B5EF4-FFF2-40B4-BE49-F238E27FC236}">
                      <a16:creationId xmlns:a16="http://schemas.microsoft.com/office/drawing/2014/main" id="{B17C4FDA-7A58-A504-EB7E-280684A93FD2}"/>
                    </a:ext>
                  </a:extLst>
                </p:cNvPr>
                <p:cNvSpPr>
                  <a:spLocks/>
                </p:cNvSpPr>
                <p:nvPr/>
              </p:nvSpPr>
              <p:spPr bwMode="auto">
                <a:xfrm>
                  <a:off x="1224" y="1834"/>
                  <a:ext cx="181" cy="175"/>
                </a:xfrm>
                <a:custGeom>
                  <a:avLst/>
                  <a:gdLst>
                    <a:gd name="T0" fmla="*/ 180 w 181"/>
                    <a:gd name="T1" fmla="*/ 69 h 175"/>
                    <a:gd name="T2" fmla="*/ 0 w 181"/>
                    <a:gd name="T3" fmla="*/ 174 h 175"/>
                    <a:gd name="T4" fmla="*/ 0 w 181"/>
                    <a:gd name="T5" fmla="*/ 104 h 175"/>
                    <a:gd name="T6" fmla="*/ 180 w 181"/>
                    <a:gd name="T7" fmla="*/ 0 h 175"/>
                    <a:gd name="T8" fmla="*/ 180 w 181"/>
                    <a:gd name="T9" fmla="*/ 69 h 175"/>
                    <a:gd name="T10" fmla="*/ 0 60000 65536"/>
                    <a:gd name="T11" fmla="*/ 0 60000 65536"/>
                    <a:gd name="T12" fmla="*/ 0 60000 65536"/>
                    <a:gd name="T13" fmla="*/ 0 60000 65536"/>
                    <a:gd name="T14" fmla="*/ 0 60000 65536"/>
                    <a:gd name="T15" fmla="*/ 0 w 181"/>
                    <a:gd name="T16" fmla="*/ 0 h 175"/>
                    <a:gd name="T17" fmla="*/ 181 w 181"/>
                    <a:gd name="T18" fmla="*/ 175 h 175"/>
                  </a:gdLst>
                  <a:ahLst/>
                  <a:cxnLst>
                    <a:cxn ang="T10">
                      <a:pos x="T0" y="T1"/>
                    </a:cxn>
                    <a:cxn ang="T11">
                      <a:pos x="T2" y="T3"/>
                    </a:cxn>
                    <a:cxn ang="T12">
                      <a:pos x="T4" y="T5"/>
                    </a:cxn>
                    <a:cxn ang="T13">
                      <a:pos x="T6" y="T7"/>
                    </a:cxn>
                    <a:cxn ang="T14">
                      <a:pos x="T8" y="T9"/>
                    </a:cxn>
                  </a:cxnLst>
                  <a:rect l="T15" t="T16" r="T17" b="T18"/>
                  <a:pathLst>
                    <a:path w="181" h="175">
                      <a:moveTo>
                        <a:pt x="180" y="69"/>
                      </a:moveTo>
                      <a:lnTo>
                        <a:pt x="0" y="174"/>
                      </a:lnTo>
                      <a:lnTo>
                        <a:pt x="0" y="104"/>
                      </a:lnTo>
                      <a:lnTo>
                        <a:pt x="180" y="0"/>
                      </a:lnTo>
                      <a:lnTo>
                        <a:pt x="180" y="69"/>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4" name="Freeform 402">
                  <a:extLst>
                    <a:ext uri="{FF2B5EF4-FFF2-40B4-BE49-F238E27FC236}">
                      <a16:creationId xmlns:a16="http://schemas.microsoft.com/office/drawing/2014/main" id="{C7574E66-F40B-A79D-0384-7139A0C45F83}"/>
                    </a:ext>
                  </a:extLst>
                </p:cNvPr>
                <p:cNvSpPr>
                  <a:spLocks/>
                </p:cNvSpPr>
                <p:nvPr/>
              </p:nvSpPr>
              <p:spPr bwMode="auto">
                <a:xfrm>
                  <a:off x="1246" y="1986"/>
                  <a:ext cx="59" cy="70"/>
                </a:xfrm>
                <a:custGeom>
                  <a:avLst/>
                  <a:gdLst>
                    <a:gd name="T0" fmla="*/ 58 w 59"/>
                    <a:gd name="T1" fmla="*/ 0 h 70"/>
                    <a:gd name="T2" fmla="*/ 58 w 59"/>
                    <a:gd name="T3" fmla="*/ 69 h 70"/>
                    <a:gd name="T4" fmla="*/ 0 w 59"/>
                    <a:gd name="T5" fmla="*/ 35 h 70"/>
                    <a:gd name="T6" fmla="*/ 58 w 59"/>
                    <a:gd name="T7" fmla="*/ 0 h 70"/>
                    <a:gd name="T8" fmla="*/ 0 60000 65536"/>
                    <a:gd name="T9" fmla="*/ 0 60000 65536"/>
                    <a:gd name="T10" fmla="*/ 0 60000 65536"/>
                    <a:gd name="T11" fmla="*/ 0 60000 65536"/>
                    <a:gd name="T12" fmla="*/ 0 w 59"/>
                    <a:gd name="T13" fmla="*/ 0 h 70"/>
                    <a:gd name="T14" fmla="*/ 59 w 59"/>
                    <a:gd name="T15" fmla="*/ 70 h 70"/>
                  </a:gdLst>
                  <a:ahLst/>
                  <a:cxnLst>
                    <a:cxn ang="T8">
                      <a:pos x="T0" y="T1"/>
                    </a:cxn>
                    <a:cxn ang="T9">
                      <a:pos x="T2" y="T3"/>
                    </a:cxn>
                    <a:cxn ang="T10">
                      <a:pos x="T4" y="T5"/>
                    </a:cxn>
                    <a:cxn ang="T11">
                      <a:pos x="T6" y="T7"/>
                    </a:cxn>
                  </a:cxnLst>
                  <a:rect l="T12" t="T13" r="T14" b="T15"/>
                  <a:pathLst>
                    <a:path w="59" h="70">
                      <a:moveTo>
                        <a:pt x="58" y="0"/>
                      </a:moveTo>
                      <a:lnTo>
                        <a:pt x="58" y="69"/>
                      </a:lnTo>
                      <a:lnTo>
                        <a:pt x="0" y="35"/>
                      </a:lnTo>
                      <a:lnTo>
                        <a:pt x="58"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5" name="Freeform 403">
                  <a:extLst>
                    <a:ext uri="{FF2B5EF4-FFF2-40B4-BE49-F238E27FC236}">
                      <a16:creationId xmlns:a16="http://schemas.microsoft.com/office/drawing/2014/main" id="{C038C818-C160-EA70-E9D4-4AE1AE7E44D0}"/>
                    </a:ext>
                  </a:extLst>
                </p:cNvPr>
                <p:cNvSpPr>
                  <a:spLocks/>
                </p:cNvSpPr>
                <p:nvPr/>
              </p:nvSpPr>
              <p:spPr bwMode="auto">
                <a:xfrm>
                  <a:off x="1304" y="1880"/>
                  <a:ext cx="182" cy="176"/>
                </a:xfrm>
                <a:custGeom>
                  <a:avLst/>
                  <a:gdLst>
                    <a:gd name="T0" fmla="*/ 181 w 182"/>
                    <a:gd name="T1" fmla="*/ 70 h 176"/>
                    <a:gd name="T2" fmla="*/ 0 w 182"/>
                    <a:gd name="T3" fmla="*/ 175 h 176"/>
                    <a:gd name="T4" fmla="*/ 0 w 182"/>
                    <a:gd name="T5" fmla="*/ 105 h 176"/>
                    <a:gd name="T6" fmla="*/ 181 w 182"/>
                    <a:gd name="T7" fmla="*/ 0 h 176"/>
                    <a:gd name="T8" fmla="*/ 181 w 182"/>
                    <a:gd name="T9" fmla="*/ 70 h 176"/>
                    <a:gd name="T10" fmla="*/ 0 60000 65536"/>
                    <a:gd name="T11" fmla="*/ 0 60000 65536"/>
                    <a:gd name="T12" fmla="*/ 0 60000 65536"/>
                    <a:gd name="T13" fmla="*/ 0 60000 65536"/>
                    <a:gd name="T14" fmla="*/ 0 60000 65536"/>
                    <a:gd name="T15" fmla="*/ 0 w 182"/>
                    <a:gd name="T16" fmla="*/ 0 h 176"/>
                    <a:gd name="T17" fmla="*/ 182 w 182"/>
                    <a:gd name="T18" fmla="*/ 176 h 176"/>
                  </a:gdLst>
                  <a:ahLst/>
                  <a:cxnLst>
                    <a:cxn ang="T10">
                      <a:pos x="T0" y="T1"/>
                    </a:cxn>
                    <a:cxn ang="T11">
                      <a:pos x="T2" y="T3"/>
                    </a:cxn>
                    <a:cxn ang="T12">
                      <a:pos x="T4" y="T5"/>
                    </a:cxn>
                    <a:cxn ang="T13">
                      <a:pos x="T6" y="T7"/>
                    </a:cxn>
                    <a:cxn ang="T14">
                      <a:pos x="T8" y="T9"/>
                    </a:cxn>
                  </a:cxnLst>
                  <a:rect l="T15" t="T16" r="T17" b="T18"/>
                  <a:pathLst>
                    <a:path w="182" h="176">
                      <a:moveTo>
                        <a:pt x="181" y="70"/>
                      </a:moveTo>
                      <a:lnTo>
                        <a:pt x="0" y="175"/>
                      </a:lnTo>
                      <a:lnTo>
                        <a:pt x="0" y="105"/>
                      </a:lnTo>
                      <a:lnTo>
                        <a:pt x="181" y="0"/>
                      </a:lnTo>
                      <a:lnTo>
                        <a:pt x="181" y="70"/>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6" name="Freeform 404">
                  <a:extLst>
                    <a:ext uri="{FF2B5EF4-FFF2-40B4-BE49-F238E27FC236}">
                      <a16:creationId xmlns:a16="http://schemas.microsoft.com/office/drawing/2014/main" id="{84A8B777-8D9C-BCF2-B357-473D4F9062A9}"/>
                    </a:ext>
                  </a:extLst>
                </p:cNvPr>
                <p:cNvSpPr>
                  <a:spLocks/>
                </p:cNvSpPr>
                <p:nvPr/>
              </p:nvSpPr>
              <p:spPr bwMode="auto">
                <a:xfrm>
                  <a:off x="1327" y="2033"/>
                  <a:ext cx="58" cy="69"/>
                </a:xfrm>
                <a:custGeom>
                  <a:avLst/>
                  <a:gdLst>
                    <a:gd name="T0" fmla="*/ 57 w 58"/>
                    <a:gd name="T1" fmla="*/ 0 h 69"/>
                    <a:gd name="T2" fmla="*/ 57 w 58"/>
                    <a:gd name="T3" fmla="*/ 68 h 69"/>
                    <a:gd name="T4" fmla="*/ 0 w 58"/>
                    <a:gd name="T5" fmla="*/ 35 h 69"/>
                    <a:gd name="T6" fmla="*/ 57 w 58"/>
                    <a:gd name="T7" fmla="*/ 0 h 69"/>
                    <a:gd name="T8" fmla="*/ 0 60000 65536"/>
                    <a:gd name="T9" fmla="*/ 0 60000 65536"/>
                    <a:gd name="T10" fmla="*/ 0 60000 65536"/>
                    <a:gd name="T11" fmla="*/ 0 60000 65536"/>
                    <a:gd name="T12" fmla="*/ 0 w 58"/>
                    <a:gd name="T13" fmla="*/ 0 h 69"/>
                    <a:gd name="T14" fmla="*/ 58 w 58"/>
                    <a:gd name="T15" fmla="*/ 69 h 69"/>
                  </a:gdLst>
                  <a:ahLst/>
                  <a:cxnLst>
                    <a:cxn ang="T8">
                      <a:pos x="T0" y="T1"/>
                    </a:cxn>
                    <a:cxn ang="T9">
                      <a:pos x="T2" y="T3"/>
                    </a:cxn>
                    <a:cxn ang="T10">
                      <a:pos x="T4" y="T5"/>
                    </a:cxn>
                    <a:cxn ang="T11">
                      <a:pos x="T6" y="T7"/>
                    </a:cxn>
                  </a:cxnLst>
                  <a:rect l="T12" t="T13" r="T14" b="T15"/>
                  <a:pathLst>
                    <a:path w="58" h="69">
                      <a:moveTo>
                        <a:pt x="57" y="0"/>
                      </a:moveTo>
                      <a:lnTo>
                        <a:pt x="57" y="68"/>
                      </a:lnTo>
                      <a:lnTo>
                        <a:pt x="0" y="35"/>
                      </a:lnTo>
                      <a:lnTo>
                        <a:pt x="57"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7" name="Freeform 405">
                  <a:extLst>
                    <a:ext uri="{FF2B5EF4-FFF2-40B4-BE49-F238E27FC236}">
                      <a16:creationId xmlns:a16="http://schemas.microsoft.com/office/drawing/2014/main" id="{9EFEFAE5-EC31-D6F8-48DC-452E714FD83D}"/>
                    </a:ext>
                  </a:extLst>
                </p:cNvPr>
                <p:cNvSpPr>
                  <a:spLocks/>
                </p:cNvSpPr>
                <p:nvPr/>
              </p:nvSpPr>
              <p:spPr bwMode="auto">
                <a:xfrm>
                  <a:off x="1385" y="1929"/>
                  <a:ext cx="182" cy="173"/>
                </a:xfrm>
                <a:custGeom>
                  <a:avLst/>
                  <a:gdLst>
                    <a:gd name="T0" fmla="*/ 181 w 182"/>
                    <a:gd name="T1" fmla="*/ 68 h 173"/>
                    <a:gd name="T2" fmla="*/ 0 w 182"/>
                    <a:gd name="T3" fmla="*/ 172 h 173"/>
                    <a:gd name="T4" fmla="*/ 0 w 182"/>
                    <a:gd name="T5" fmla="*/ 103 h 173"/>
                    <a:gd name="T6" fmla="*/ 181 w 182"/>
                    <a:gd name="T7" fmla="*/ 0 h 173"/>
                    <a:gd name="T8" fmla="*/ 181 w 182"/>
                    <a:gd name="T9" fmla="*/ 68 h 173"/>
                    <a:gd name="T10" fmla="*/ 0 60000 65536"/>
                    <a:gd name="T11" fmla="*/ 0 60000 65536"/>
                    <a:gd name="T12" fmla="*/ 0 60000 65536"/>
                    <a:gd name="T13" fmla="*/ 0 60000 65536"/>
                    <a:gd name="T14" fmla="*/ 0 60000 65536"/>
                    <a:gd name="T15" fmla="*/ 0 w 182"/>
                    <a:gd name="T16" fmla="*/ 0 h 173"/>
                    <a:gd name="T17" fmla="*/ 182 w 182"/>
                    <a:gd name="T18" fmla="*/ 173 h 173"/>
                  </a:gdLst>
                  <a:ahLst/>
                  <a:cxnLst>
                    <a:cxn ang="T10">
                      <a:pos x="T0" y="T1"/>
                    </a:cxn>
                    <a:cxn ang="T11">
                      <a:pos x="T2" y="T3"/>
                    </a:cxn>
                    <a:cxn ang="T12">
                      <a:pos x="T4" y="T5"/>
                    </a:cxn>
                    <a:cxn ang="T13">
                      <a:pos x="T6" y="T7"/>
                    </a:cxn>
                    <a:cxn ang="T14">
                      <a:pos x="T8" y="T9"/>
                    </a:cxn>
                  </a:cxnLst>
                  <a:rect l="T15" t="T16" r="T17" b="T18"/>
                  <a:pathLst>
                    <a:path w="182" h="173">
                      <a:moveTo>
                        <a:pt x="181" y="68"/>
                      </a:moveTo>
                      <a:lnTo>
                        <a:pt x="0" y="172"/>
                      </a:lnTo>
                      <a:lnTo>
                        <a:pt x="0" y="103"/>
                      </a:lnTo>
                      <a:lnTo>
                        <a:pt x="181" y="0"/>
                      </a:lnTo>
                      <a:lnTo>
                        <a:pt x="181" y="68"/>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8" name="Freeform 406">
                  <a:extLst>
                    <a:ext uri="{FF2B5EF4-FFF2-40B4-BE49-F238E27FC236}">
                      <a16:creationId xmlns:a16="http://schemas.microsoft.com/office/drawing/2014/main" id="{C743577F-4D7C-9082-A8E9-CCD9E8EDD2A9}"/>
                    </a:ext>
                  </a:extLst>
                </p:cNvPr>
                <p:cNvSpPr>
                  <a:spLocks/>
                </p:cNvSpPr>
                <p:nvPr/>
              </p:nvSpPr>
              <p:spPr bwMode="auto">
                <a:xfrm>
                  <a:off x="1310" y="1893"/>
                  <a:ext cx="166" cy="152"/>
                </a:xfrm>
                <a:custGeom>
                  <a:avLst/>
                  <a:gdLst>
                    <a:gd name="T0" fmla="*/ 165 w 166"/>
                    <a:gd name="T1" fmla="*/ 55 h 152"/>
                    <a:gd name="T2" fmla="*/ 165 w 166"/>
                    <a:gd name="T3" fmla="*/ 0 h 152"/>
                    <a:gd name="T4" fmla="*/ 0 w 166"/>
                    <a:gd name="T5" fmla="*/ 93 h 152"/>
                    <a:gd name="T6" fmla="*/ 0 w 166"/>
                    <a:gd name="T7" fmla="*/ 151 h 152"/>
                    <a:gd name="T8" fmla="*/ 165 w 166"/>
                    <a:gd name="T9" fmla="*/ 55 h 152"/>
                    <a:gd name="T10" fmla="*/ 0 60000 65536"/>
                    <a:gd name="T11" fmla="*/ 0 60000 65536"/>
                    <a:gd name="T12" fmla="*/ 0 60000 65536"/>
                    <a:gd name="T13" fmla="*/ 0 60000 65536"/>
                    <a:gd name="T14" fmla="*/ 0 60000 65536"/>
                    <a:gd name="T15" fmla="*/ 0 w 166"/>
                    <a:gd name="T16" fmla="*/ 0 h 152"/>
                    <a:gd name="T17" fmla="*/ 166 w 166"/>
                    <a:gd name="T18" fmla="*/ 152 h 152"/>
                  </a:gdLst>
                  <a:ahLst/>
                  <a:cxnLst>
                    <a:cxn ang="T10">
                      <a:pos x="T0" y="T1"/>
                    </a:cxn>
                    <a:cxn ang="T11">
                      <a:pos x="T2" y="T3"/>
                    </a:cxn>
                    <a:cxn ang="T12">
                      <a:pos x="T4" y="T5"/>
                    </a:cxn>
                    <a:cxn ang="T13">
                      <a:pos x="T6" y="T7"/>
                    </a:cxn>
                    <a:cxn ang="T14">
                      <a:pos x="T8" y="T9"/>
                    </a:cxn>
                  </a:cxnLst>
                  <a:rect l="T15" t="T16" r="T17" b="T18"/>
                  <a:pathLst>
                    <a:path w="166" h="152">
                      <a:moveTo>
                        <a:pt x="165" y="55"/>
                      </a:moveTo>
                      <a:lnTo>
                        <a:pt x="165" y="0"/>
                      </a:lnTo>
                      <a:lnTo>
                        <a:pt x="0" y="93"/>
                      </a:lnTo>
                      <a:lnTo>
                        <a:pt x="0" y="151"/>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9" name="Line 407">
                  <a:extLst>
                    <a:ext uri="{FF2B5EF4-FFF2-40B4-BE49-F238E27FC236}">
                      <a16:creationId xmlns:a16="http://schemas.microsoft.com/office/drawing/2014/main" id="{FF006731-D33A-C640-26D6-D01656D24921}"/>
                    </a:ext>
                  </a:extLst>
                </p:cNvPr>
                <p:cNvSpPr>
                  <a:spLocks noChangeShapeType="1"/>
                </p:cNvSpPr>
                <p:nvPr/>
              </p:nvSpPr>
              <p:spPr bwMode="auto">
                <a:xfrm flipV="1">
                  <a:off x="1479" y="2206"/>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80" name="Freeform 408">
                  <a:extLst>
                    <a:ext uri="{FF2B5EF4-FFF2-40B4-BE49-F238E27FC236}">
                      <a16:creationId xmlns:a16="http://schemas.microsoft.com/office/drawing/2014/main" id="{D31E9DA5-4912-FD8E-6040-4418380650E8}"/>
                    </a:ext>
                  </a:extLst>
                </p:cNvPr>
                <p:cNvSpPr>
                  <a:spLocks/>
                </p:cNvSpPr>
                <p:nvPr/>
              </p:nvSpPr>
              <p:spPr bwMode="auto">
                <a:xfrm>
                  <a:off x="1486" y="2209"/>
                  <a:ext cx="17" cy="17"/>
                </a:xfrm>
                <a:custGeom>
                  <a:avLst/>
                  <a:gdLst>
                    <a:gd name="T0" fmla="*/ 10 w 17"/>
                    <a:gd name="T1" fmla="*/ 15 h 17"/>
                    <a:gd name="T2" fmla="*/ 13 w 17"/>
                    <a:gd name="T3" fmla="*/ 14 h 17"/>
                    <a:gd name="T4" fmla="*/ 14 w 17"/>
                    <a:gd name="T5" fmla="*/ 13 h 17"/>
                    <a:gd name="T6" fmla="*/ 14 w 17"/>
                    <a:gd name="T7" fmla="*/ 12 h 17"/>
                    <a:gd name="T8" fmla="*/ 16 w 17"/>
                    <a:gd name="T9" fmla="*/ 10 h 17"/>
                    <a:gd name="T10" fmla="*/ 14 w 17"/>
                    <a:gd name="T11" fmla="*/ 7 h 17"/>
                    <a:gd name="T12" fmla="*/ 13 w 17"/>
                    <a:gd name="T13" fmla="*/ 5 h 17"/>
                    <a:gd name="T14" fmla="*/ 11 w 17"/>
                    <a:gd name="T15" fmla="*/ 2 h 17"/>
                    <a:gd name="T16" fmla="*/ 9 w 17"/>
                    <a:gd name="T17" fmla="*/ 1 h 17"/>
                    <a:gd name="T18" fmla="*/ 7 w 17"/>
                    <a:gd name="T19" fmla="*/ 0 h 17"/>
                    <a:gd name="T20" fmla="*/ 6 w 17"/>
                    <a:gd name="T21" fmla="*/ 0 h 17"/>
                    <a:gd name="T22" fmla="*/ 5 w 17"/>
                    <a:gd name="T23" fmla="*/ 1 h 17"/>
                    <a:gd name="T24" fmla="*/ 1 w 17"/>
                    <a:gd name="T25" fmla="*/ 2 h 17"/>
                    <a:gd name="T26" fmla="*/ 1 w 17"/>
                    <a:gd name="T27" fmla="*/ 3 h 17"/>
                    <a:gd name="T28" fmla="*/ 1 w 17"/>
                    <a:gd name="T29" fmla="*/ 4 h 17"/>
                    <a:gd name="T30" fmla="*/ 0 w 17"/>
                    <a:gd name="T31" fmla="*/ 6 h 17"/>
                    <a:gd name="T32" fmla="*/ 1 w 17"/>
                    <a:gd name="T33" fmla="*/ 8 h 17"/>
                    <a:gd name="T34" fmla="*/ 1 w 17"/>
                    <a:gd name="T35" fmla="*/ 11 h 17"/>
                    <a:gd name="T36" fmla="*/ 4 w 17"/>
                    <a:gd name="T37" fmla="*/ 14 h 17"/>
                    <a:gd name="T38" fmla="*/ 5 w 17"/>
                    <a:gd name="T39" fmla="*/ 15 h 17"/>
                    <a:gd name="T40" fmla="*/ 8 w 17"/>
                    <a:gd name="T41" fmla="*/ 16 h 17"/>
                    <a:gd name="T42" fmla="*/ 9 w 17"/>
                    <a:gd name="T43" fmla="*/ 16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5"/>
                      </a:moveTo>
                      <a:lnTo>
                        <a:pt x="13" y="14"/>
                      </a:lnTo>
                      <a:lnTo>
                        <a:pt x="14" y="13"/>
                      </a:lnTo>
                      <a:lnTo>
                        <a:pt x="14" y="12"/>
                      </a:lnTo>
                      <a:lnTo>
                        <a:pt x="16" y="10"/>
                      </a:lnTo>
                      <a:lnTo>
                        <a:pt x="14" y="7"/>
                      </a:lnTo>
                      <a:lnTo>
                        <a:pt x="13" y="5"/>
                      </a:lnTo>
                      <a:lnTo>
                        <a:pt x="11" y="2"/>
                      </a:lnTo>
                      <a:lnTo>
                        <a:pt x="9" y="1"/>
                      </a:lnTo>
                      <a:lnTo>
                        <a:pt x="7" y="0"/>
                      </a:lnTo>
                      <a:lnTo>
                        <a:pt x="6" y="0"/>
                      </a:lnTo>
                      <a:lnTo>
                        <a:pt x="5" y="1"/>
                      </a:lnTo>
                      <a:lnTo>
                        <a:pt x="1" y="2"/>
                      </a:lnTo>
                      <a:lnTo>
                        <a:pt x="1" y="3"/>
                      </a:lnTo>
                      <a:lnTo>
                        <a:pt x="1" y="4"/>
                      </a:lnTo>
                      <a:lnTo>
                        <a:pt x="0" y="6"/>
                      </a:lnTo>
                      <a:lnTo>
                        <a:pt x="1" y="8"/>
                      </a:lnTo>
                      <a:lnTo>
                        <a:pt x="1" y="11"/>
                      </a:lnTo>
                      <a:lnTo>
                        <a:pt x="4" y="14"/>
                      </a:lnTo>
                      <a:lnTo>
                        <a:pt x="5" y="15"/>
                      </a:lnTo>
                      <a:lnTo>
                        <a:pt x="8"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1" name="Freeform 409">
                  <a:extLst>
                    <a:ext uri="{FF2B5EF4-FFF2-40B4-BE49-F238E27FC236}">
                      <a16:creationId xmlns:a16="http://schemas.microsoft.com/office/drawing/2014/main" id="{30A232FC-6599-5815-2BE4-45C449BAA150}"/>
                    </a:ext>
                  </a:extLst>
                </p:cNvPr>
                <p:cNvSpPr>
                  <a:spLocks/>
                </p:cNvSpPr>
                <p:nvPr/>
              </p:nvSpPr>
              <p:spPr bwMode="auto">
                <a:xfrm>
                  <a:off x="1486" y="2211"/>
                  <a:ext cx="17" cy="17"/>
                </a:xfrm>
                <a:custGeom>
                  <a:avLst/>
                  <a:gdLst>
                    <a:gd name="T0" fmla="*/ 1 w 17"/>
                    <a:gd name="T1" fmla="*/ 10 h 17"/>
                    <a:gd name="T2" fmla="*/ 1 w 17"/>
                    <a:gd name="T3" fmla="*/ 6 h 17"/>
                    <a:gd name="T4" fmla="*/ 0 w 17"/>
                    <a:gd name="T5" fmla="*/ 4 h 17"/>
                    <a:gd name="T6" fmla="*/ 1 w 17"/>
                    <a:gd name="T7" fmla="*/ 2 h 17"/>
                    <a:gd name="T8" fmla="*/ 1 w 17"/>
                    <a:gd name="T9" fmla="*/ 1 h 17"/>
                    <a:gd name="T10" fmla="*/ 1 w 17"/>
                    <a:gd name="T11" fmla="*/ 0 h 17"/>
                    <a:gd name="T12" fmla="*/ 5 w 17"/>
                    <a:gd name="T13" fmla="*/ 0 h 17"/>
                    <a:gd name="T14" fmla="*/ 7 w 17"/>
                    <a:gd name="T15" fmla="*/ 1 h 17"/>
                    <a:gd name="T16" fmla="*/ 11 w 17"/>
                    <a:gd name="T17" fmla="*/ 3 h 17"/>
                    <a:gd name="T18" fmla="*/ 14 w 17"/>
                    <a:gd name="T19" fmla="*/ 4 h 17"/>
                    <a:gd name="T20" fmla="*/ 14 w 17"/>
                    <a:gd name="T21" fmla="*/ 9 h 17"/>
                    <a:gd name="T22" fmla="*/ 16 w 17"/>
                    <a:gd name="T23" fmla="*/ 11 h 17"/>
                    <a:gd name="T24" fmla="*/ 14 w 17"/>
                    <a:gd name="T25" fmla="*/ 14 h 17"/>
                    <a:gd name="T26" fmla="*/ 11 w 17"/>
                    <a:gd name="T27" fmla="*/ 16 h 17"/>
                    <a:gd name="T28" fmla="*/ 7 w 17"/>
                    <a:gd name="T29" fmla="*/ 14 h 17"/>
                    <a:gd name="T30" fmla="*/ 5 w 17"/>
                    <a:gd name="T31" fmla="*/ 13 h 17"/>
                    <a:gd name="T32" fmla="*/ 1 w 17"/>
                    <a:gd name="T33" fmla="*/ 1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
                    <a:gd name="T52" fmla="*/ 0 h 17"/>
                    <a:gd name="T53" fmla="*/ 17 w 17"/>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 h="17">
                      <a:moveTo>
                        <a:pt x="1" y="10"/>
                      </a:moveTo>
                      <a:lnTo>
                        <a:pt x="1" y="6"/>
                      </a:lnTo>
                      <a:lnTo>
                        <a:pt x="0" y="4"/>
                      </a:lnTo>
                      <a:lnTo>
                        <a:pt x="1" y="2"/>
                      </a:lnTo>
                      <a:lnTo>
                        <a:pt x="1" y="1"/>
                      </a:lnTo>
                      <a:lnTo>
                        <a:pt x="1" y="0"/>
                      </a:lnTo>
                      <a:lnTo>
                        <a:pt x="5" y="0"/>
                      </a:lnTo>
                      <a:lnTo>
                        <a:pt x="7" y="1"/>
                      </a:lnTo>
                      <a:lnTo>
                        <a:pt x="11" y="3"/>
                      </a:lnTo>
                      <a:lnTo>
                        <a:pt x="14" y="4"/>
                      </a:lnTo>
                      <a:lnTo>
                        <a:pt x="14" y="9"/>
                      </a:lnTo>
                      <a:lnTo>
                        <a:pt x="16" y="11"/>
                      </a:lnTo>
                      <a:lnTo>
                        <a:pt x="14" y="14"/>
                      </a:lnTo>
                      <a:lnTo>
                        <a:pt x="11" y="16"/>
                      </a:lnTo>
                      <a:lnTo>
                        <a:pt x="7" y="14"/>
                      </a:lnTo>
                      <a:lnTo>
                        <a:pt x="5" y="13"/>
                      </a:lnTo>
                      <a:lnTo>
                        <a:pt x="1"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2" name="Freeform 410">
                  <a:extLst>
                    <a:ext uri="{FF2B5EF4-FFF2-40B4-BE49-F238E27FC236}">
                      <a16:creationId xmlns:a16="http://schemas.microsoft.com/office/drawing/2014/main" id="{EE9ABB50-7407-3029-7BE6-14FE930F1D7E}"/>
                    </a:ext>
                  </a:extLst>
                </p:cNvPr>
                <p:cNvSpPr>
                  <a:spLocks/>
                </p:cNvSpPr>
                <p:nvPr/>
              </p:nvSpPr>
              <p:spPr bwMode="auto">
                <a:xfrm>
                  <a:off x="1486" y="2213"/>
                  <a:ext cx="17" cy="17"/>
                </a:xfrm>
                <a:custGeom>
                  <a:avLst/>
                  <a:gdLst>
                    <a:gd name="T0" fmla="*/ 3 w 17"/>
                    <a:gd name="T1" fmla="*/ 9 h 17"/>
                    <a:gd name="T2" fmla="*/ 0 w 17"/>
                    <a:gd name="T3" fmla="*/ 6 h 17"/>
                    <a:gd name="T4" fmla="*/ 0 w 17"/>
                    <a:gd name="T5" fmla="*/ 2 h 17"/>
                    <a:gd name="T6" fmla="*/ 0 w 17"/>
                    <a:gd name="T7" fmla="*/ 0 h 17"/>
                    <a:gd name="T8" fmla="*/ 3 w 17"/>
                    <a:gd name="T9" fmla="*/ 0 h 17"/>
                    <a:gd name="T10" fmla="*/ 6 w 17"/>
                    <a:gd name="T11" fmla="*/ 0 h 17"/>
                    <a:gd name="T12" fmla="*/ 12 w 17"/>
                    <a:gd name="T13" fmla="*/ 4 h 17"/>
                    <a:gd name="T14" fmla="*/ 16 w 17"/>
                    <a:gd name="T15" fmla="*/ 9 h 17"/>
                    <a:gd name="T16" fmla="*/ 16 w 17"/>
                    <a:gd name="T17" fmla="*/ 13 h 17"/>
                    <a:gd name="T18" fmla="*/ 12 w 17"/>
                    <a:gd name="T19" fmla="*/ 13 h 17"/>
                    <a:gd name="T20" fmla="*/ 9 w 17"/>
                    <a:gd name="T21" fmla="*/ 16 h 17"/>
                    <a:gd name="T22" fmla="*/ 6 w 17"/>
                    <a:gd name="T23" fmla="*/ 13 h 17"/>
                    <a:gd name="T24" fmla="*/ 3 w 17"/>
                    <a:gd name="T25" fmla="*/ 9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9"/>
                      </a:moveTo>
                      <a:lnTo>
                        <a:pt x="0" y="6"/>
                      </a:lnTo>
                      <a:lnTo>
                        <a:pt x="0" y="2"/>
                      </a:lnTo>
                      <a:lnTo>
                        <a:pt x="0" y="0"/>
                      </a:lnTo>
                      <a:lnTo>
                        <a:pt x="3" y="0"/>
                      </a:lnTo>
                      <a:lnTo>
                        <a:pt x="6" y="0"/>
                      </a:lnTo>
                      <a:lnTo>
                        <a:pt x="12" y="4"/>
                      </a:lnTo>
                      <a:lnTo>
                        <a:pt x="16" y="9"/>
                      </a:lnTo>
                      <a:lnTo>
                        <a:pt x="16" y="13"/>
                      </a:lnTo>
                      <a:lnTo>
                        <a:pt x="12" y="13"/>
                      </a:lnTo>
                      <a:lnTo>
                        <a:pt x="9" y="16"/>
                      </a:lnTo>
                      <a:lnTo>
                        <a:pt x="6" y="13"/>
                      </a:lnTo>
                      <a:lnTo>
                        <a:pt x="3" y="9"/>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3" name="Freeform 411">
                  <a:extLst>
                    <a:ext uri="{FF2B5EF4-FFF2-40B4-BE49-F238E27FC236}">
                      <a16:creationId xmlns:a16="http://schemas.microsoft.com/office/drawing/2014/main" id="{0B1F8C57-93DD-5B75-3A73-DA49744AF1FC}"/>
                    </a:ext>
                  </a:extLst>
                </p:cNvPr>
                <p:cNvSpPr>
                  <a:spLocks/>
                </p:cNvSpPr>
                <p:nvPr/>
              </p:nvSpPr>
              <p:spPr bwMode="auto">
                <a:xfrm>
                  <a:off x="1494" y="2213"/>
                  <a:ext cx="17" cy="17"/>
                </a:xfrm>
                <a:custGeom>
                  <a:avLst/>
                  <a:gdLst>
                    <a:gd name="T0" fmla="*/ 10 w 17"/>
                    <a:gd name="T1" fmla="*/ 15 h 17"/>
                    <a:gd name="T2" fmla="*/ 13 w 17"/>
                    <a:gd name="T3" fmla="*/ 13 h 17"/>
                    <a:gd name="T4" fmla="*/ 14 w 17"/>
                    <a:gd name="T5" fmla="*/ 12 h 17"/>
                    <a:gd name="T6" fmla="*/ 16 w 17"/>
                    <a:gd name="T7" fmla="*/ 12 h 17"/>
                    <a:gd name="T8" fmla="*/ 16 w 17"/>
                    <a:gd name="T9" fmla="*/ 9 h 17"/>
                    <a:gd name="T10" fmla="*/ 16 w 17"/>
                    <a:gd name="T11" fmla="*/ 7 h 17"/>
                    <a:gd name="T12" fmla="*/ 13 w 17"/>
                    <a:gd name="T13" fmla="*/ 4 h 17"/>
                    <a:gd name="T14" fmla="*/ 12 w 17"/>
                    <a:gd name="T15" fmla="*/ 2 h 17"/>
                    <a:gd name="T16" fmla="*/ 10 w 17"/>
                    <a:gd name="T17" fmla="*/ 0 h 17"/>
                    <a:gd name="T18" fmla="*/ 8 w 17"/>
                    <a:gd name="T19" fmla="*/ 0 h 17"/>
                    <a:gd name="T20" fmla="*/ 6 w 17"/>
                    <a:gd name="T21" fmla="*/ 0 h 17"/>
                    <a:gd name="T22" fmla="*/ 5 w 17"/>
                    <a:gd name="T23" fmla="*/ 0 h 17"/>
                    <a:gd name="T24" fmla="*/ 2 w 17"/>
                    <a:gd name="T25" fmla="*/ 2 h 17"/>
                    <a:gd name="T26" fmla="*/ 1 w 17"/>
                    <a:gd name="T27" fmla="*/ 2 h 17"/>
                    <a:gd name="T28" fmla="*/ 0 w 17"/>
                    <a:gd name="T29" fmla="*/ 3 h 17"/>
                    <a:gd name="T30" fmla="*/ 0 w 17"/>
                    <a:gd name="T31" fmla="*/ 5 h 17"/>
                    <a:gd name="T32" fmla="*/ 0 w 17"/>
                    <a:gd name="T33" fmla="*/ 7 h 17"/>
                    <a:gd name="T34" fmla="*/ 2 w 17"/>
                    <a:gd name="T35" fmla="*/ 11 h 17"/>
                    <a:gd name="T36" fmla="*/ 3 w 17"/>
                    <a:gd name="T37" fmla="*/ 13 h 17"/>
                    <a:gd name="T38" fmla="*/ 6 w 17"/>
                    <a:gd name="T39" fmla="*/ 15 h 17"/>
                    <a:gd name="T40" fmla="*/ 8 w 17"/>
                    <a:gd name="T41" fmla="*/ 16 h 17"/>
                    <a:gd name="T42" fmla="*/ 9 w 17"/>
                    <a:gd name="T43" fmla="*/ 16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5"/>
                      </a:moveTo>
                      <a:lnTo>
                        <a:pt x="13" y="13"/>
                      </a:lnTo>
                      <a:lnTo>
                        <a:pt x="14" y="12"/>
                      </a:lnTo>
                      <a:lnTo>
                        <a:pt x="16" y="12"/>
                      </a:lnTo>
                      <a:lnTo>
                        <a:pt x="16" y="9"/>
                      </a:lnTo>
                      <a:lnTo>
                        <a:pt x="16" y="7"/>
                      </a:lnTo>
                      <a:lnTo>
                        <a:pt x="13" y="4"/>
                      </a:lnTo>
                      <a:lnTo>
                        <a:pt x="12" y="2"/>
                      </a:lnTo>
                      <a:lnTo>
                        <a:pt x="10" y="0"/>
                      </a:lnTo>
                      <a:lnTo>
                        <a:pt x="8" y="0"/>
                      </a:lnTo>
                      <a:lnTo>
                        <a:pt x="6" y="0"/>
                      </a:lnTo>
                      <a:lnTo>
                        <a:pt x="5" y="0"/>
                      </a:lnTo>
                      <a:lnTo>
                        <a:pt x="2" y="2"/>
                      </a:lnTo>
                      <a:lnTo>
                        <a:pt x="1" y="2"/>
                      </a:lnTo>
                      <a:lnTo>
                        <a:pt x="0" y="3"/>
                      </a:lnTo>
                      <a:lnTo>
                        <a:pt x="0" y="5"/>
                      </a:lnTo>
                      <a:lnTo>
                        <a:pt x="0" y="7"/>
                      </a:lnTo>
                      <a:lnTo>
                        <a:pt x="2" y="11"/>
                      </a:lnTo>
                      <a:lnTo>
                        <a:pt x="3" y="13"/>
                      </a:lnTo>
                      <a:lnTo>
                        <a:pt x="6" y="15"/>
                      </a:lnTo>
                      <a:lnTo>
                        <a:pt x="8"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4" name="Freeform 412">
                  <a:extLst>
                    <a:ext uri="{FF2B5EF4-FFF2-40B4-BE49-F238E27FC236}">
                      <a16:creationId xmlns:a16="http://schemas.microsoft.com/office/drawing/2014/main" id="{63021B71-844D-3354-DAA0-77785147B90E}"/>
                    </a:ext>
                  </a:extLst>
                </p:cNvPr>
                <p:cNvSpPr>
                  <a:spLocks/>
                </p:cNvSpPr>
                <p:nvPr/>
              </p:nvSpPr>
              <p:spPr bwMode="auto">
                <a:xfrm>
                  <a:off x="1494" y="2216"/>
                  <a:ext cx="17" cy="17"/>
                </a:xfrm>
                <a:custGeom>
                  <a:avLst/>
                  <a:gdLst>
                    <a:gd name="T0" fmla="*/ 2 w 17"/>
                    <a:gd name="T1" fmla="*/ 10 h 17"/>
                    <a:gd name="T2" fmla="*/ 0 w 17"/>
                    <a:gd name="T3" fmla="*/ 5 h 17"/>
                    <a:gd name="T4" fmla="*/ 0 w 17"/>
                    <a:gd name="T5" fmla="*/ 3 h 17"/>
                    <a:gd name="T6" fmla="*/ 0 w 17"/>
                    <a:gd name="T7" fmla="*/ 1 h 17"/>
                    <a:gd name="T8" fmla="*/ 1 w 17"/>
                    <a:gd name="T9" fmla="*/ 0 h 17"/>
                    <a:gd name="T10" fmla="*/ 2 w 17"/>
                    <a:gd name="T11" fmla="*/ 0 h 17"/>
                    <a:gd name="T12" fmla="*/ 4 w 17"/>
                    <a:gd name="T13" fmla="*/ 0 h 17"/>
                    <a:gd name="T14" fmla="*/ 7 w 17"/>
                    <a:gd name="T15" fmla="*/ 0 h 17"/>
                    <a:gd name="T16" fmla="*/ 10 w 17"/>
                    <a:gd name="T17" fmla="*/ 1 h 17"/>
                    <a:gd name="T18" fmla="*/ 13 w 17"/>
                    <a:gd name="T19" fmla="*/ 4 h 17"/>
                    <a:gd name="T20" fmla="*/ 16 w 17"/>
                    <a:gd name="T21" fmla="*/ 8 h 17"/>
                    <a:gd name="T22" fmla="*/ 16 w 17"/>
                    <a:gd name="T23" fmla="*/ 11 h 17"/>
                    <a:gd name="T24" fmla="*/ 16 w 17"/>
                    <a:gd name="T25" fmla="*/ 12 h 17"/>
                    <a:gd name="T26" fmla="*/ 14 w 17"/>
                    <a:gd name="T27" fmla="*/ 13 h 17"/>
                    <a:gd name="T28" fmla="*/ 13 w 17"/>
                    <a:gd name="T29" fmla="*/ 14 h 17"/>
                    <a:gd name="T30" fmla="*/ 10 w 17"/>
                    <a:gd name="T31" fmla="*/ 16 h 17"/>
                    <a:gd name="T32" fmla="*/ 8 w 17"/>
                    <a:gd name="T33" fmla="*/ 14 h 17"/>
                    <a:gd name="T34" fmla="*/ 4 w 17"/>
                    <a:gd name="T35" fmla="*/ 12 h 17"/>
                    <a:gd name="T36" fmla="*/ 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2" y="10"/>
                      </a:moveTo>
                      <a:lnTo>
                        <a:pt x="0" y="5"/>
                      </a:lnTo>
                      <a:lnTo>
                        <a:pt x="0" y="3"/>
                      </a:lnTo>
                      <a:lnTo>
                        <a:pt x="0" y="1"/>
                      </a:lnTo>
                      <a:lnTo>
                        <a:pt x="1" y="0"/>
                      </a:lnTo>
                      <a:lnTo>
                        <a:pt x="2" y="0"/>
                      </a:lnTo>
                      <a:lnTo>
                        <a:pt x="4" y="0"/>
                      </a:lnTo>
                      <a:lnTo>
                        <a:pt x="7" y="0"/>
                      </a:lnTo>
                      <a:lnTo>
                        <a:pt x="10" y="1"/>
                      </a:lnTo>
                      <a:lnTo>
                        <a:pt x="13" y="4"/>
                      </a:lnTo>
                      <a:lnTo>
                        <a:pt x="16" y="8"/>
                      </a:lnTo>
                      <a:lnTo>
                        <a:pt x="16" y="11"/>
                      </a:lnTo>
                      <a:lnTo>
                        <a:pt x="16" y="12"/>
                      </a:lnTo>
                      <a:lnTo>
                        <a:pt x="14" y="13"/>
                      </a:lnTo>
                      <a:lnTo>
                        <a:pt x="13" y="14"/>
                      </a:lnTo>
                      <a:lnTo>
                        <a:pt x="10" y="16"/>
                      </a:lnTo>
                      <a:lnTo>
                        <a:pt x="8" y="14"/>
                      </a:lnTo>
                      <a:lnTo>
                        <a:pt x="4" y="12"/>
                      </a:lnTo>
                      <a:lnTo>
                        <a:pt x="2"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5" name="Freeform 413">
                  <a:extLst>
                    <a:ext uri="{FF2B5EF4-FFF2-40B4-BE49-F238E27FC236}">
                      <a16:creationId xmlns:a16="http://schemas.microsoft.com/office/drawing/2014/main" id="{9DA9727C-F3D9-D120-A244-069DADDB6959}"/>
                    </a:ext>
                  </a:extLst>
                </p:cNvPr>
                <p:cNvSpPr>
                  <a:spLocks/>
                </p:cNvSpPr>
                <p:nvPr/>
              </p:nvSpPr>
              <p:spPr bwMode="auto">
                <a:xfrm>
                  <a:off x="1495" y="2218"/>
                  <a:ext cx="17" cy="17"/>
                </a:xfrm>
                <a:custGeom>
                  <a:avLst/>
                  <a:gdLst>
                    <a:gd name="T0" fmla="*/ 2 w 17"/>
                    <a:gd name="T1" fmla="*/ 11 h 17"/>
                    <a:gd name="T2" fmla="*/ 0 w 17"/>
                    <a:gd name="T3" fmla="*/ 6 h 17"/>
                    <a:gd name="T4" fmla="*/ 0 w 17"/>
                    <a:gd name="T5" fmla="*/ 4 h 17"/>
                    <a:gd name="T6" fmla="*/ 0 w 17"/>
                    <a:gd name="T7" fmla="*/ 2 h 17"/>
                    <a:gd name="T8" fmla="*/ 2 w 17"/>
                    <a:gd name="T9" fmla="*/ 0 h 17"/>
                    <a:gd name="T10" fmla="*/ 5 w 17"/>
                    <a:gd name="T11" fmla="*/ 0 h 17"/>
                    <a:gd name="T12" fmla="*/ 8 w 17"/>
                    <a:gd name="T13" fmla="*/ 0 h 17"/>
                    <a:gd name="T14" fmla="*/ 13 w 17"/>
                    <a:gd name="T15" fmla="*/ 4 h 17"/>
                    <a:gd name="T16" fmla="*/ 16 w 17"/>
                    <a:gd name="T17" fmla="*/ 9 h 17"/>
                    <a:gd name="T18" fmla="*/ 16 w 17"/>
                    <a:gd name="T19" fmla="*/ 11 h 17"/>
                    <a:gd name="T20" fmla="*/ 16 w 17"/>
                    <a:gd name="T21" fmla="*/ 13 h 17"/>
                    <a:gd name="T22" fmla="*/ 13 w 17"/>
                    <a:gd name="T23" fmla="*/ 16 h 17"/>
                    <a:gd name="T24" fmla="*/ 8 w 17"/>
                    <a:gd name="T25" fmla="*/ 16 h 17"/>
                    <a:gd name="T26" fmla="*/ 2 w 17"/>
                    <a:gd name="T27" fmla="*/ 11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2" y="11"/>
                      </a:moveTo>
                      <a:lnTo>
                        <a:pt x="0" y="6"/>
                      </a:lnTo>
                      <a:lnTo>
                        <a:pt x="0" y="4"/>
                      </a:lnTo>
                      <a:lnTo>
                        <a:pt x="0" y="2"/>
                      </a:lnTo>
                      <a:lnTo>
                        <a:pt x="2" y="0"/>
                      </a:lnTo>
                      <a:lnTo>
                        <a:pt x="5" y="0"/>
                      </a:lnTo>
                      <a:lnTo>
                        <a:pt x="8" y="0"/>
                      </a:lnTo>
                      <a:lnTo>
                        <a:pt x="13" y="4"/>
                      </a:lnTo>
                      <a:lnTo>
                        <a:pt x="16" y="9"/>
                      </a:lnTo>
                      <a:lnTo>
                        <a:pt x="16" y="11"/>
                      </a:lnTo>
                      <a:lnTo>
                        <a:pt x="16" y="13"/>
                      </a:lnTo>
                      <a:lnTo>
                        <a:pt x="13" y="16"/>
                      </a:lnTo>
                      <a:lnTo>
                        <a:pt x="8" y="16"/>
                      </a:lnTo>
                      <a:lnTo>
                        <a:pt x="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6" name="Freeform 414">
                  <a:extLst>
                    <a:ext uri="{FF2B5EF4-FFF2-40B4-BE49-F238E27FC236}">
                      <a16:creationId xmlns:a16="http://schemas.microsoft.com/office/drawing/2014/main" id="{12B317D8-C004-07EE-93A5-74F9FEDF006D}"/>
                    </a:ext>
                  </a:extLst>
                </p:cNvPr>
                <p:cNvSpPr>
                  <a:spLocks/>
                </p:cNvSpPr>
                <p:nvPr/>
              </p:nvSpPr>
              <p:spPr bwMode="auto">
                <a:xfrm>
                  <a:off x="1481" y="2212"/>
                  <a:ext cx="17" cy="17"/>
                </a:xfrm>
                <a:custGeom>
                  <a:avLst/>
                  <a:gdLst>
                    <a:gd name="T0" fmla="*/ 10 w 17"/>
                    <a:gd name="T1" fmla="*/ 15 h 17"/>
                    <a:gd name="T2" fmla="*/ 13 w 17"/>
                    <a:gd name="T3" fmla="*/ 13 h 17"/>
                    <a:gd name="T4" fmla="*/ 14 w 17"/>
                    <a:gd name="T5" fmla="*/ 12 h 17"/>
                    <a:gd name="T6" fmla="*/ 14 w 17"/>
                    <a:gd name="T7" fmla="*/ 11 h 17"/>
                    <a:gd name="T8" fmla="*/ 16 w 17"/>
                    <a:gd name="T9" fmla="*/ 10 h 17"/>
                    <a:gd name="T10" fmla="*/ 14 w 17"/>
                    <a:gd name="T11" fmla="*/ 6 h 17"/>
                    <a:gd name="T12" fmla="*/ 13 w 17"/>
                    <a:gd name="T13" fmla="*/ 4 h 17"/>
                    <a:gd name="T14" fmla="*/ 11 w 17"/>
                    <a:gd name="T15" fmla="*/ 2 h 17"/>
                    <a:gd name="T16" fmla="*/ 9 w 17"/>
                    <a:gd name="T17" fmla="*/ 0 h 17"/>
                    <a:gd name="T18" fmla="*/ 7 w 17"/>
                    <a:gd name="T19" fmla="*/ 0 h 17"/>
                    <a:gd name="T20" fmla="*/ 6 w 17"/>
                    <a:gd name="T21" fmla="*/ 0 h 17"/>
                    <a:gd name="T22" fmla="*/ 2 w 17"/>
                    <a:gd name="T23" fmla="*/ 2 h 17"/>
                    <a:gd name="T24" fmla="*/ 1 w 17"/>
                    <a:gd name="T25" fmla="*/ 3 h 17"/>
                    <a:gd name="T26" fmla="*/ 0 w 17"/>
                    <a:gd name="T27" fmla="*/ 5 h 17"/>
                    <a:gd name="T28" fmla="*/ 1 w 17"/>
                    <a:gd name="T29" fmla="*/ 8 h 17"/>
                    <a:gd name="T30" fmla="*/ 2 w 17"/>
                    <a:gd name="T31" fmla="*/ 11 h 17"/>
                    <a:gd name="T32" fmla="*/ 4 w 17"/>
                    <a:gd name="T33" fmla="*/ 13 h 17"/>
                    <a:gd name="T34" fmla="*/ 6 w 17"/>
                    <a:gd name="T35" fmla="*/ 15 h 17"/>
                    <a:gd name="T36" fmla="*/ 7 w 17"/>
                    <a:gd name="T37" fmla="*/ 16 h 17"/>
                    <a:gd name="T38" fmla="*/ 9 w 17"/>
                    <a:gd name="T39" fmla="*/ 16 h 17"/>
                    <a:gd name="T40" fmla="*/ 10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10" y="15"/>
                      </a:moveTo>
                      <a:lnTo>
                        <a:pt x="13" y="13"/>
                      </a:lnTo>
                      <a:lnTo>
                        <a:pt x="14" y="12"/>
                      </a:lnTo>
                      <a:lnTo>
                        <a:pt x="14" y="11"/>
                      </a:lnTo>
                      <a:lnTo>
                        <a:pt x="16" y="10"/>
                      </a:lnTo>
                      <a:lnTo>
                        <a:pt x="14" y="6"/>
                      </a:lnTo>
                      <a:lnTo>
                        <a:pt x="13" y="4"/>
                      </a:lnTo>
                      <a:lnTo>
                        <a:pt x="11" y="2"/>
                      </a:lnTo>
                      <a:lnTo>
                        <a:pt x="9" y="0"/>
                      </a:lnTo>
                      <a:lnTo>
                        <a:pt x="7" y="0"/>
                      </a:lnTo>
                      <a:lnTo>
                        <a:pt x="6" y="0"/>
                      </a:lnTo>
                      <a:lnTo>
                        <a:pt x="2" y="2"/>
                      </a:lnTo>
                      <a:lnTo>
                        <a:pt x="1" y="3"/>
                      </a:lnTo>
                      <a:lnTo>
                        <a:pt x="0" y="5"/>
                      </a:lnTo>
                      <a:lnTo>
                        <a:pt x="1" y="8"/>
                      </a:lnTo>
                      <a:lnTo>
                        <a:pt x="2" y="11"/>
                      </a:lnTo>
                      <a:lnTo>
                        <a:pt x="4" y="13"/>
                      </a:lnTo>
                      <a:lnTo>
                        <a:pt x="6" y="15"/>
                      </a:lnTo>
                      <a:lnTo>
                        <a:pt x="7"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7" name="Freeform 415">
                  <a:extLst>
                    <a:ext uri="{FF2B5EF4-FFF2-40B4-BE49-F238E27FC236}">
                      <a16:creationId xmlns:a16="http://schemas.microsoft.com/office/drawing/2014/main" id="{8EBDB10D-5FD9-1289-EE43-5DFB8AAB6252}"/>
                    </a:ext>
                  </a:extLst>
                </p:cNvPr>
                <p:cNvSpPr>
                  <a:spLocks/>
                </p:cNvSpPr>
                <p:nvPr/>
              </p:nvSpPr>
              <p:spPr bwMode="auto">
                <a:xfrm>
                  <a:off x="1491" y="2216"/>
                  <a:ext cx="17" cy="17"/>
                </a:xfrm>
                <a:custGeom>
                  <a:avLst/>
                  <a:gdLst>
                    <a:gd name="T0" fmla="*/ 10 w 17"/>
                    <a:gd name="T1" fmla="*/ 15 h 17"/>
                    <a:gd name="T2" fmla="*/ 14 w 17"/>
                    <a:gd name="T3" fmla="*/ 14 h 17"/>
                    <a:gd name="T4" fmla="*/ 14 w 17"/>
                    <a:gd name="T5" fmla="*/ 13 h 17"/>
                    <a:gd name="T6" fmla="*/ 16 w 17"/>
                    <a:gd name="T7" fmla="*/ 12 h 17"/>
                    <a:gd name="T8" fmla="*/ 16 w 17"/>
                    <a:gd name="T9" fmla="*/ 10 h 17"/>
                    <a:gd name="T10" fmla="*/ 16 w 17"/>
                    <a:gd name="T11" fmla="*/ 7 h 17"/>
                    <a:gd name="T12" fmla="*/ 14 w 17"/>
                    <a:gd name="T13" fmla="*/ 4 h 17"/>
                    <a:gd name="T14" fmla="*/ 12 w 17"/>
                    <a:gd name="T15" fmla="*/ 2 h 17"/>
                    <a:gd name="T16" fmla="*/ 10 w 17"/>
                    <a:gd name="T17" fmla="*/ 0 h 17"/>
                    <a:gd name="T18" fmla="*/ 8 w 17"/>
                    <a:gd name="T19" fmla="*/ 0 h 17"/>
                    <a:gd name="T20" fmla="*/ 6 w 17"/>
                    <a:gd name="T21" fmla="*/ 0 h 17"/>
                    <a:gd name="T22" fmla="*/ 5 w 17"/>
                    <a:gd name="T23" fmla="*/ 0 h 17"/>
                    <a:gd name="T24" fmla="*/ 2 w 17"/>
                    <a:gd name="T25" fmla="*/ 2 h 17"/>
                    <a:gd name="T26" fmla="*/ 1 w 17"/>
                    <a:gd name="T27" fmla="*/ 3 h 17"/>
                    <a:gd name="T28" fmla="*/ 0 w 17"/>
                    <a:gd name="T29" fmla="*/ 4 h 17"/>
                    <a:gd name="T30" fmla="*/ 0 w 17"/>
                    <a:gd name="T31" fmla="*/ 5 h 17"/>
                    <a:gd name="T32" fmla="*/ 0 w 17"/>
                    <a:gd name="T33" fmla="*/ 8 h 17"/>
                    <a:gd name="T34" fmla="*/ 2 w 17"/>
                    <a:gd name="T35" fmla="*/ 11 h 17"/>
                    <a:gd name="T36" fmla="*/ 3 w 17"/>
                    <a:gd name="T37" fmla="*/ 14 h 17"/>
                    <a:gd name="T38" fmla="*/ 5 w 17"/>
                    <a:gd name="T39" fmla="*/ 15 h 17"/>
                    <a:gd name="T40" fmla="*/ 9 w 17"/>
                    <a:gd name="T41" fmla="*/ 16 h 17"/>
                    <a:gd name="T42" fmla="*/ 10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0" y="15"/>
                      </a:moveTo>
                      <a:lnTo>
                        <a:pt x="14" y="14"/>
                      </a:lnTo>
                      <a:lnTo>
                        <a:pt x="14" y="13"/>
                      </a:lnTo>
                      <a:lnTo>
                        <a:pt x="16" y="12"/>
                      </a:lnTo>
                      <a:lnTo>
                        <a:pt x="16" y="10"/>
                      </a:lnTo>
                      <a:lnTo>
                        <a:pt x="16" y="7"/>
                      </a:lnTo>
                      <a:lnTo>
                        <a:pt x="14" y="4"/>
                      </a:lnTo>
                      <a:lnTo>
                        <a:pt x="12" y="2"/>
                      </a:lnTo>
                      <a:lnTo>
                        <a:pt x="10" y="0"/>
                      </a:lnTo>
                      <a:lnTo>
                        <a:pt x="8" y="0"/>
                      </a:lnTo>
                      <a:lnTo>
                        <a:pt x="6" y="0"/>
                      </a:lnTo>
                      <a:lnTo>
                        <a:pt x="5" y="0"/>
                      </a:lnTo>
                      <a:lnTo>
                        <a:pt x="2" y="2"/>
                      </a:lnTo>
                      <a:lnTo>
                        <a:pt x="1" y="3"/>
                      </a:lnTo>
                      <a:lnTo>
                        <a:pt x="0" y="4"/>
                      </a:lnTo>
                      <a:lnTo>
                        <a:pt x="0" y="5"/>
                      </a:lnTo>
                      <a:lnTo>
                        <a:pt x="0" y="8"/>
                      </a:lnTo>
                      <a:lnTo>
                        <a:pt x="2" y="11"/>
                      </a:lnTo>
                      <a:lnTo>
                        <a:pt x="3" y="14"/>
                      </a:lnTo>
                      <a:lnTo>
                        <a:pt x="5" y="15"/>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8" name="Freeform 416">
                  <a:extLst>
                    <a:ext uri="{FF2B5EF4-FFF2-40B4-BE49-F238E27FC236}">
                      <a16:creationId xmlns:a16="http://schemas.microsoft.com/office/drawing/2014/main" id="{1CFAD484-5016-2CCC-2A56-D92C844CCE9E}"/>
                    </a:ext>
                  </a:extLst>
                </p:cNvPr>
                <p:cNvSpPr>
                  <a:spLocks/>
                </p:cNvSpPr>
                <p:nvPr/>
              </p:nvSpPr>
              <p:spPr bwMode="auto">
                <a:xfrm>
                  <a:off x="1492" y="2177"/>
                  <a:ext cx="23" cy="39"/>
                </a:xfrm>
                <a:custGeom>
                  <a:avLst/>
                  <a:gdLst>
                    <a:gd name="T0" fmla="*/ 0 w 23"/>
                    <a:gd name="T1" fmla="*/ 12 h 39"/>
                    <a:gd name="T2" fmla="*/ 22 w 23"/>
                    <a:gd name="T3" fmla="*/ 0 h 39"/>
                    <a:gd name="T4" fmla="*/ 22 w 23"/>
                    <a:gd name="T5" fmla="*/ 25 h 39"/>
                    <a:gd name="T6" fmla="*/ 0 w 23"/>
                    <a:gd name="T7" fmla="*/ 38 h 39"/>
                    <a:gd name="T8" fmla="*/ 0 w 23"/>
                    <a:gd name="T9" fmla="*/ 12 h 39"/>
                    <a:gd name="T10" fmla="*/ 0 60000 65536"/>
                    <a:gd name="T11" fmla="*/ 0 60000 65536"/>
                    <a:gd name="T12" fmla="*/ 0 60000 65536"/>
                    <a:gd name="T13" fmla="*/ 0 60000 65536"/>
                    <a:gd name="T14" fmla="*/ 0 60000 65536"/>
                    <a:gd name="T15" fmla="*/ 0 w 23"/>
                    <a:gd name="T16" fmla="*/ 0 h 39"/>
                    <a:gd name="T17" fmla="*/ 23 w 23"/>
                    <a:gd name="T18" fmla="*/ 39 h 39"/>
                  </a:gdLst>
                  <a:ahLst/>
                  <a:cxnLst>
                    <a:cxn ang="T10">
                      <a:pos x="T0" y="T1"/>
                    </a:cxn>
                    <a:cxn ang="T11">
                      <a:pos x="T2" y="T3"/>
                    </a:cxn>
                    <a:cxn ang="T12">
                      <a:pos x="T4" y="T5"/>
                    </a:cxn>
                    <a:cxn ang="T13">
                      <a:pos x="T6" y="T7"/>
                    </a:cxn>
                    <a:cxn ang="T14">
                      <a:pos x="T8" y="T9"/>
                    </a:cxn>
                  </a:cxnLst>
                  <a:rect l="T15" t="T16" r="T17" b="T18"/>
                  <a:pathLst>
                    <a:path w="23" h="39">
                      <a:moveTo>
                        <a:pt x="0" y="12"/>
                      </a:moveTo>
                      <a:lnTo>
                        <a:pt x="22" y="0"/>
                      </a:lnTo>
                      <a:lnTo>
                        <a:pt x="22" y="25"/>
                      </a:lnTo>
                      <a:lnTo>
                        <a:pt x="0" y="38"/>
                      </a:lnTo>
                      <a:lnTo>
                        <a:pt x="0" y="12"/>
                      </a:lnTo>
                    </a:path>
                  </a:pathLst>
                </a:custGeom>
                <a:solidFill>
                  <a:srgbClr val="7F7F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9" name="Freeform 417">
                  <a:extLst>
                    <a:ext uri="{FF2B5EF4-FFF2-40B4-BE49-F238E27FC236}">
                      <a16:creationId xmlns:a16="http://schemas.microsoft.com/office/drawing/2014/main" id="{441C044F-9709-648A-C9A5-800A2894F002}"/>
                    </a:ext>
                  </a:extLst>
                </p:cNvPr>
                <p:cNvSpPr>
                  <a:spLocks/>
                </p:cNvSpPr>
                <p:nvPr/>
              </p:nvSpPr>
              <p:spPr bwMode="auto">
                <a:xfrm>
                  <a:off x="1404" y="2126"/>
                  <a:ext cx="111" cy="64"/>
                </a:xfrm>
                <a:custGeom>
                  <a:avLst/>
                  <a:gdLst>
                    <a:gd name="T0" fmla="*/ 0 w 111"/>
                    <a:gd name="T1" fmla="*/ 13 h 64"/>
                    <a:gd name="T2" fmla="*/ 22 w 111"/>
                    <a:gd name="T3" fmla="*/ 0 h 64"/>
                    <a:gd name="T4" fmla="*/ 110 w 111"/>
                    <a:gd name="T5" fmla="*/ 49 h 64"/>
                    <a:gd name="T6" fmla="*/ 87 w 111"/>
                    <a:gd name="T7" fmla="*/ 63 h 64"/>
                    <a:gd name="T8" fmla="*/ 0 w 111"/>
                    <a:gd name="T9" fmla="*/ 13 h 64"/>
                    <a:gd name="T10" fmla="*/ 0 60000 65536"/>
                    <a:gd name="T11" fmla="*/ 0 60000 65536"/>
                    <a:gd name="T12" fmla="*/ 0 60000 65536"/>
                    <a:gd name="T13" fmla="*/ 0 60000 65536"/>
                    <a:gd name="T14" fmla="*/ 0 60000 65536"/>
                    <a:gd name="T15" fmla="*/ 0 w 111"/>
                    <a:gd name="T16" fmla="*/ 0 h 64"/>
                    <a:gd name="T17" fmla="*/ 111 w 111"/>
                    <a:gd name="T18" fmla="*/ 64 h 64"/>
                  </a:gdLst>
                  <a:ahLst/>
                  <a:cxnLst>
                    <a:cxn ang="T10">
                      <a:pos x="T0" y="T1"/>
                    </a:cxn>
                    <a:cxn ang="T11">
                      <a:pos x="T2" y="T3"/>
                    </a:cxn>
                    <a:cxn ang="T12">
                      <a:pos x="T4" y="T5"/>
                    </a:cxn>
                    <a:cxn ang="T13">
                      <a:pos x="T6" y="T7"/>
                    </a:cxn>
                    <a:cxn ang="T14">
                      <a:pos x="T8" y="T9"/>
                    </a:cxn>
                  </a:cxnLst>
                  <a:rect l="T15" t="T16" r="T17" b="T18"/>
                  <a:pathLst>
                    <a:path w="111" h="64">
                      <a:moveTo>
                        <a:pt x="0" y="13"/>
                      </a:moveTo>
                      <a:lnTo>
                        <a:pt x="22" y="0"/>
                      </a:lnTo>
                      <a:lnTo>
                        <a:pt x="110" y="49"/>
                      </a:lnTo>
                      <a:lnTo>
                        <a:pt x="87" y="63"/>
                      </a:lnTo>
                      <a:lnTo>
                        <a:pt x="0" y="13"/>
                      </a:lnTo>
                    </a:path>
                  </a:pathLst>
                </a:custGeom>
                <a:solidFill>
                  <a:srgbClr val="E6E6E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0" name="Freeform 418">
                  <a:extLst>
                    <a:ext uri="{FF2B5EF4-FFF2-40B4-BE49-F238E27FC236}">
                      <a16:creationId xmlns:a16="http://schemas.microsoft.com/office/drawing/2014/main" id="{C422F037-D232-7BED-10C9-285E7BDFCE3B}"/>
                    </a:ext>
                  </a:extLst>
                </p:cNvPr>
                <p:cNvSpPr>
                  <a:spLocks/>
                </p:cNvSpPr>
                <p:nvPr/>
              </p:nvSpPr>
              <p:spPr bwMode="auto">
                <a:xfrm>
                  <a:off x="1404" y="2139"/>
                  <a:ext cx="89" cy="77"/>
                </a:xfrm>
                <a:custGeom>
                  <a:avLst/>
                  <a:gdLst>
                    <a:gd name="T0" fmla="*/ 0 w 89"/>
                    <a:gd name="T1" fmla="*/ 0 h 77"/>
                    <a:gd name="T2" fmla="*/ 88 w 89"/>
                    <a:gd name="T3" fmla="*/ 49 h 77"/>
                    <a:gd name="T4" fmla="*/ 88 w 89"/>
                    <a:gd name="T5" fmla="*/ 76 h 77"/>
                    <a:gd name="T6" fmla="*/ 0 w 89"/>
                    <a:gd name="T7" fmla="*/ 25 h 77"/>
                    <a:gd name="T8" fmla="*/ 0 w 89"/>
                    <a:gd name="T9" fmla="*/ 0 h 77"/>
                    <a:gd name="T10" fmla="*/ 0 60000 65536"/>
                    <a:gd name="T11" fmla="*/ 0 60000 65536"/>
                    <a:gd name="T12" fmla="*/ 0 60000 65536"/>
                    <a:gd name="T13" fmla="*/ 0 60000 65536"/>
                    <a:gd name="T14" fmla="*/ 0 60000 65536"/>
                    <a:gd name="T15" fmla="*/ 0 w 89"/>
                    <a:gd name="T16" fmla="*/ 0 h 77"/>
                    <a:gd name="T17" fmla="*/ 89 w 89"/>
                    <a:gd name="T18" fmla="*/ 77 h 77"/>
                  </a:gdLst>
                  <a:ahLst/>
                  <a:cxnLst>
                    <a:cxn ang="T10">
                      <a:pos x="T0" y="T1"/>
                    </a:cxn>
                    <a:cxn ang="T11">
                      <a:pos x="T2" y="T3"/>
                    </a:cxn>
                    <a:cxn ang="T12">
                      <a:pos x="T4" y="T5"/>
                    </a:cxn>
                    <a:cxn ang="T13">
                      <a:pos x="T6" y="T7"/>
                    </a:cxn>
                    <a:cxn ang="T14">
                      <a:pos x="T8" y="T9"/>
                    </a:cxn>
                  </a:cxnLst>
                  <a:rect l="T15" t="T16" r="T17" b="T18"/>
                  <a:pathLst>
                    <a:path w="89" h="77">
                      <a:moveTo>
                        <a:pt x="0" y="0"/>
                      </a:moveTo>
                      <a:lnTo>
                        <a:pt x="88" y="49"/>
                      </a:lnTo>
                      <a:lnTo>
                        <a:pt x="88" y="76"/>
                      </a:lnTo>
                      <a:lnTo>
                        <a:pt x="0" y="25"/>
                      </a:lnTo>
                      <a:lnTo>
                        <a:pt x="0"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1" name="Freeform 419">
                  <a:extLst>
                    <a:ext uri="{FF2B5EF4-FFF2-40B4-BE49-F238E27FC236}">
                      <a16:creationId xmlns:a16="http://schemas.microsoft.com/office/drawing/2014/main" id="{810E9320-902F-4902-5CF9-01BD547A648C}"/>
                    </a:ext>
                  </a:extLst>
                </p:cNvPr>
                <p:cNvSpPr>
                  <a:spLocks/>
                </p:cNvSpPr>
                <p:nvPr/>
              </p:nvSpPr>
              <p:spPr bwMode="auto">
                <a:xfrm>
                  <a:off x="1499" y="2190"/>
                  <a:ext cx="32" cy="20"/>
                </a:xfrm>
                <a:custGeom>
                  <a:avLst/>
                  <a:gdLst>
                    <a:gd name="T0" fmla="*/ 20 w 32"/>
                    <a:gd name="T1" fmla="*/ 0 h 20"/>
                    <a:gd name="T2" fmla="*/ 31 w 32"/>
                    <a:gd name="T3" fmla="*/ 6 h 20"/>
                    <a:gd name="T4" fmla="*/ 10 w 32"/>
                    <a:gd name="T5" fmla="*/ 19 h 20"/>
                    <a:gd name="T6" fmla="*/ 0 w 32"/>
                    <a:gd name="T7" fmla="*/ 12 h 20"/>
                    <a:gd name="T8" fmla="*/ 20 w 32"/>
                    <a:gd name="T9" fmla="*/ 0 h 20"/>
                    <a:gd name="T10" fmla="*/ 0 60000 65536"/>
                    <a:gd name="T11" fmla="*/ 0 60000 65536"/>
                    <a:gd name="T12" fmla="*/ 0 60000 65536"/>
                    <a:gd name="T13" fmla="*/ 0 60000 65536"/>
                    <a:gd name="T14" fmla="*/ 0 60000 65536"/>
                    <a:gd name="T15" fmla="*/ 0 w 32"/>
                    <a:gd name="T16" fmla="*/ 0 h 20"/>
                    <a:gd name="T17" fmla="*/ 32 w 32"/>
                    <a:gd name="T18" fmla="*/ 20 h 20"/>
                  </a:gdLst>
                  <a:ahLst/>
                  <a:cxnLst>
                    <a:cxn ang="T10">
                      <a:pos x="T0" y="T1"/>
                    </a:cxn>
                    <a:cxn ang="T11">
                      <a:pos x="T2" y="T3"/>
                    </a:cxn>
                    <a:cxn ang="T12">
                      <a:pos x="T4" y="T5"/>
                    </a:cxn>
                    <a:cxn ang="T13">
                      <a:pos x="T6" y="T7"/>
                    </a:cxn>
                    <a:cxn ang="T14">
                      <a:pos x="T8" y="T9"/>
                    </a:cxn>
                  </a:cxnLst>
                  <a:rect l="T15" t="T16" r="T17" b="T18"/>
                  <a:pathLst>
                    <a:path w="32" h="20">
                      <a:moveTo>
                        <a:pt x="20" y="0"/>
                      </a:moveTo>
                      <a:lnTo>
                        <a:pt x="31" y="6"/>
                      </a:lnTo>
                      <a:lnTo>
                        <a:pt x="10" y="19"/>
                      </a:lnTo>
                      <a:lnTo>
                        <a:pt x="0" y="12"/>
                      </a:lnTo>
                      <a:lnTo>
                        <a:pt x="20"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2" name="Freeform 420">
                  <a:extLst>
                    <a:ext uri="{FF2B5EF4-FFF2-40B4-BE49-F238E27FC236}">
                      <a16:creationId xmlns:a16="http://schemas.microsoft.com/office/drawing/2014/main" id="{AE201AD0-AD78-94A4-A7B8-B2BD7083D1E1}"/>
                    </a:ext>
                  </a:extLst>
                </p:cNvPr>
                <p:cNvSpPr>
                  <a:spLocks/>
                </p:cNvSpPr>
                <p:nvPr/>
              </p:nvSpPr>
              <p:spPr bwMode="auto">
                <a:xfrm>
                  <a:off x="1500" y="2202"/>
                  <a:ext cx="17" cy="31"/>
                </a:xfrm>
                <a:custGeom>
                  <a:avLst/>
                  <a:gdLst>
                    <a:gd name="T0" fmla="*/ 0 w 17"/>
                    <a:gd name="T1" fmla="*/ 23 h 31"/>
                    <a:gd name="T2" fmla="*/ 16 w 17"/>
                    <a:gd name="T3" fmla="*/ 30 h 31"/>
                    <a:gd name="T4" fmla="*/ 16 w 17"/>
                    <a:gd name="T5" fmla="*/ 6 h 31"/>
                    <a:gd name="T6" fmla="*/ 0 w 17"/>
                    <a:gd name="T7" fmla="*/ 0 h 31"/>
                    <a:gd name="T8" fmla="*/ 0 w 17"/>
                    <a:gd name="T9" fmla="*/ 23 h 31"/>
                    <a:gd name="T10" fmla="*/ 0 60000 65536"/>
                    <a:gd name="T11" fmla="*/ 0 60000 65536"/>
                    <a:gd name="T12" fmla="*/ 0 60000 65536"/>
                    <a:gd name="T13" fmla="*/ 0 60000 65536"/>
                    <a:gd name="T14" fmla="*/ 0 60000 65536"/>
                    <a:gd name="T15" fmla="*/ 0 w 17"/>
                    <a:gd name="T16" fmla="*/ 0 h 31"/>
                    <a:gd name="T17" fmla="*/ 17 w 17"/>
                    <a:gd name="T18" fmla="*/ 31 h 31"/>
                  </a:gdLst>
                  <a:ahLst/>
                  <a:cxnLst>
                    <a:cxn ang="T10">
                      <a:pos x="T0" y="T1"/>
                    </a:cxn>
                    <a:cxn ang="T11">
                      <a:pos x="T2" y="T3"/>
                    </a:cxn>
                    <a:cxn ang="T12">
                      <a:pos x="T4" y="T5"/>
                    </a:cxn>
                    <a:cxn ang="T13">
                      <a:pos x="T6" y="T7"/>
                    </a:cxn>
                    <a:cxn ang="T14">
                      <a:pos x="T8" y="T9"/>
                    </a:cxn>
                  </a:cxnLst>
                  <a:rect l="T15" t="T16" r="T17" b="T18"/>
                  <a:pathLst>
                    <a:path w="17" h="31">
                      <a:moveTo>
                        <a:pt x="0" y="23"/>
                      </a:moveTo>
                      <a:lnTo>
                        <a:pt x="16" y="30"/>
                      </a:lnTo>
                      <a:lnTo>
                        <a:pt x="16" y="6"/>
                      </a:lnTo>
                      <a:lnTo>
                        <a:pt x="0" y="0"/>
                      </a:lnTo>
                      <a:lnTo>
                        <a:pt x="0" y="23"/>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3" name="Freeform 421">
                  <a:extLst>
                    <a:ext uri="{FF2B5EF4-FFF2-40B4-BE49-F238E27FC236}">
                      <a16:creationId xmlns:a16="http://schemas.microsoft.com/office/drawing/2014/main" id="{B33C1C29-A072-5623-738E-D741DE4C7B85}"/>
                    </a:ext>
                  </a:extLst>
                </p:cNvPr>
                <p:cNvSpPr>
                  <a:spLocks/>
                </p:cNvSpPr>
                <p:nvPr/>
              </p:nvSpPr>
              <p:spPr bwMode="auto">
                <a:xfrm>
                  <a:off x="1510" y="2197"/>
                  <a:ext cx="22" cy="36"/>
                </a:xfrm>
                <a:custGeom>
                  <a:avLst/>
                  <a:gdLst>
                    <a:gd name="T0" fmla="*/ 21 w 22"/>
                    <a:gd name="T1" fmla="*/ 24 h 36"/>
                    <a:gd name="T2" fmla="*/ 0 w 22"/>
                    <a:gd name="T3" fmla="*/ 35 h 36"/>
                    <a:gd name="T4" fmla="*/ 0 w 22"/>
                    <a:gd name="T5" fmla="*/ 11 h 36"/>
                    <a:gd name="T6" fmla="*/ 20 w 22"/>
                    <a:gd name="T7" fmla="*/ 0 h 36"/>
                    <a:gd name="T8" fmla="*/ 21 w 22"/>
                    <a:gd name="T9" fmla="*/ 24 h 36"/>
                    <a:gd name="T10" fmla="*/ 0 60000 65536"/>
                    <a:gd name="T11" fmla="*/ 0 60000 65536"/>
                    <a:gd name="T12" fmla="*/ 0 60000 65536"/>
                    <a:gd name="T13" fmla="*/ 0 60000 65536"/>
                    <a:gd name="T14" fmla="*/ 0 60000 65536"/>
                    <a:gd name="T15" fmla="*/ 0 w 22"/>
                    <a:gd name="T16" fmla="*/ 0 h 36"/>
                    <a:gd name="T17" fmla="*/ 22 w 22"/>
                    <a:gd name="T18" fmla="*/ 36 h 36"/>
                  </a:gdLst>
                  <a:ahLst/>
                  <a:cxnLst>
                    <a:cxn ang="T10">
                      <a:pos x="T0" y="T1"/>
                    </a:cxn>
                    <a:cxn ang="T11">
                      <a:pos x="T2" y="T3"/>
                    </a:cxn>
                    <a:cxn ang="T12">
                      <a:pos x="T4" y="T5"/>
                    </a:cxn>
                    <a:cxn ang="T13">
                      <a:pos x="T6" y="T7"/>
                    </a:cxn>
                    <a:cxn ang="T14">
                      <a:pos x="T8" y="T9"/>
                    </a:cxn>
                  </a:cxnLst>
                  <a:rect l="T15" t="T16" r="T17" b="T18"/>
                  <a:pathLst>
                    <a:path w="22" h="36">
                      <a:moveTo>
                        <a:pt x="21" y="24"/>
                      </a:moveTo>
                      <a:lnTo>
                        <a:pt x="0" y="35"/>
                      </a:lnTo>
                      <a:lnTo>
                        <a:pt x="0" y="11"/>
                      </a:lnTo>
                      <a:lnTo>
                        <a:pt x="20" y="0"/>
                      </a:lnTo>
                      <a:lnTo>
                        <a:pt x="21" y="24"/>
                      </a:lnTo>
                    </a:path>
                  </a:pathLst>
                </a:custGeom>
                <a:solidFill>
                  <a:srgbClr val="CC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4" name="Freeform 422">
                  <a:extLst>
                    <a:ext uri="{FF2B5EF4-FFF2-40B4-BE49-F238E27FC236}">
                      <a16:creationId xmlns:a16="http://schemas.microsoft.com/office/drawing/2014/main" id="{1231A554-612B-8208-0452-859392EBBCDA}"/>
                    </a:ext>
                  </a:extLst>
                </p:cNvPr>
                <p:cNvSpPr>
                  <a:spLocks/>
                </p:cNvSpPr>
                <p:nvPr/>
              </p:nvSpPr>
              <p:spPr bwMode="auto">
                <a:xfrm>
                  <a:off x="1512" y="2203"/>
                  <a:ext cx="25" cy="17"/>
                </a:xfrm>
                <a:custGeom>
                  <a:avLst/>
                  <a:gdLst>
                    <a:gd name="T0" fmla="*/ 16 w 25"/>
                    <a:gd name="T1" fmla="*/ 0 h 17"/>
                    <a:gd name="T2" fmla="*/ 24 w 25"/>
                    <a:gd name="T3" fmla="*/ 4 h 17"/>
                    <a:gd name="T4" fmla="*/ 19 w 25"/>
                    <a:gd name="T5" fmla="*/ 12 h 17"/>
                    <a:gd name="T6" fmla="*/ 8 w 25"/>
                    <a:gd name="T7" fmla="*/ 16 h 17"/>
                    <a:gd name="T8" fmla="*/ 0 w 25"/>
                    <a:gd name="T9" fmla="*/ 11 h 17"/>
                    <a:gd name="T10" fmla="*/ 16 w 25"/>
                    <a:gd name="T11" fmla="*/ 0 h 17"/>
                    <a:gd name="T12" fmla="*/ 0 60000 65536"/>
                    <a:gd name="T13" fmla="*/ 0 60000 65536"/>
                    <a:gd name="T14" fmla="*/ 0 60000 65536"/>
                    <a:gd name="T15" fmla="*/ 0 60000 65536"/>
                    <a:gd name="T16" fmla="*/ 0 60000 65536"/>
                    <a:gd name="T17" fmla="*/ 0 60000 65536"/>
                    <a:gd name="T18" fmla="*/ 0 w 25"/>
                    <a:gd name="T19" fmla="*/ 0 h 17"/>
                    <a:gd name="T20" fmla="*/ 25 w 25"/>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5" h="17">
                      <a:moveTo>
                        <a:pt x="16" y="0"/>
                      </a:moveTo>
                      <a:lnTo>
                        <a:pt x="24" y="4"/>
                      </a:lnTo>
                      <a:lnTo>
                        <a:pt x="19" y="12"/>
                      </a:lnTo>
                      <a:lnTo>
                        <a:pt x="8" y="16"/>
                      </a:lnTo>
                      <a:lnTo>
                        <a:pt x="0" y="11"/>
                      </a:lnTo>
                      <a:lnTo>
                        <a:pt x="16"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5" name="Freeform 423">
                  <a:extLst>
                    <a:ext uri="{FF2B5EF4-FFF2-40B4-BE49-F238E27FC236}">
                      <a16:creationId xmlns:a16="http://schemas.microsoft.com/office/drawing/2014/main" id="{067D683B-1B0A-2B1A-8E1E-1A85C8EBF01B}"/>
                    </a:ext>
                  </a:extLst>
                </p:cNvPr>
                <p:cNvSpPr>
                  <a:spLocks/>
                </p:cNvSpPr>
                <p:nvPr/>
              </p:nvSpPr>
              <p:spPr bwMode="auto">
                <a:xfrm>
                  <a:off x="1512" y="2213"/>
                  <a:ext cx="17" cy="26"/>
                </a:xfrm>
                <a:custGeom>
                  <a:avLst/>
                  <a:gdLst>
                    <a:gd name="T0" fmla="*/ 0 w 17"/>
                    <a:gd name="T1" fmla="*/ 18 h 26"/>
                    <a:gd name="T2" fmla="*/ 16 w 17"/>
                    <a:gd name="T3" fmla="*/ 25 h 26"/>
                    <a:gd name="T4" fmla="*/ 16 w 17"/>
                    <a:gd name="T5" fmla="*/ 11 h 26"/>
                    <a:gd name="T6" fmla="*/ 12 w 17"/>
                    <a:gd name="T7" fmla="*/ 4 h 26"/>
                    <a:gd name="T8" fmla="*/ 0 w 17"/>
                    <a:gd name="T9" fmla="*/ 0 h 26"/>
                    <a:gd name="T10" fmla="*/ 0 w 17"/>
                    <a:gd name="T11" fmla="*/ 18 h 26"/>
                    <a:gd name="T12" fmla="*/ 0 60000 65536"/>
                    <a:gd name="T13" fmla="*/ 0 60000 65536"/>
                    <a:gd name="T14" fmla="*/ 0 60000 65536"/>
                    <a:gd name="T15" fmla="*/ 0 60000 65536"/>
                    <a:gd name="T16" fmla="*/ 0 60000 65536"/>
                    <a:gd name="T17" fmla="*/ 0 60000 65536"/>
                    <a:gd name="T18" fmla="*/ 0 w 17"/>
                    <a:gd name="T19" fmla="*/ 0 h 26"/>
                    <a:gd name="T20" fmla="*/ 17 w 17"/>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17" h="26">
                      <a:moveTo>
                        <a:pt x="0" y="18"/>
                      </a:moveTo>
                      <a:lnTo>
                        <a:pt x="16" y="25"/>
                      </a:lnTo>
                      <a:lnTo>
                        <a:pt x="16" y="11"/>
                      </a:lnTo>
                      <a:lnTo>
                        <a:pt x="12" y="4"/>
                      </a:lnTo>
                      <a:lnTo>
                        <a:pt x="0" y="0"/>
                      </a:lnTo>
                      <a:lnTo>
                        <a:pt x="0" y="18"/>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6" name="Freeform 424">
                  <a:extLst>
                    <a:ext uri="{FF2B5EF4-FFF2-40B4-BE49-F238E27FC236}">
                      <a16:creationId xmlns:a16="http://schemas.microsoft.com/office/drawing/2014/main" id="{86F2CBB9-5253-9F8F-67AE-95095780B70A}"/>
                    </a:ext>
                  </a:extLst>
                </p:cNvPr>
                <p:cNvSpPr>
                  <a:spLocks/>
                </p:cNvSpPr>
                <p:nvPr/>
              </p:nvSpPr>
              <p:spPr bwMode="auto">
                <a:xfrm>
                  <a:off x="1523" y="2224"/>
                  <a:ext cx="17" cy="21"/>
                </a:xfrm>
                <a:custGeom>
                  <a:avLst/>
                  <a:gdLst>
                    <a:gd name="T0" fmla="*/ 0 w 17"/>
                    <a:gd name="T1" fmla="*/ 14 h 21"/>
                    <a:gd name="T2" fmla="*/ 1 w 17"/>
                    <a:gd name="T3" fmla="*/ 10 h 21"/>
                    <a:gd name="T4" fmla="*/ 9 w 17"/>
                    <a:gd name="T5" fmla="*/ 12 h 21"/>
                    <a:gd name="T6" fmla="*/ 14 w 17"/>
                    <a:gd name="T7" fmla="*/ 20 h 21"/>
                    <a:gd name="T8" fmla="*/ 16 w 17"/>
                    <a:gd name="T9" fmla="*/ 18 h 21"/>
                    <a:gd name="T10" fmla="*/ 13 w 17"/>
                    <a:gd name="T11" fmla="*/ 8 h 21"/>
                    <a:gd name="T12" fmla="*/ 0 w 17"/>
                    <a:gd name="T13" fmla="*/ 0 h 21"/>
                    <a:gd name="T14" fmla="*/ 0 w 17"/>
                    <a:gd name="T15" fmla="*/ 14 h 2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21"/>
                    <a:gd name="T26" fmla="*/ 17 w 17"/>
                    <a:gd name="T27" fmla="*/ 21 h 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21">
                      <a:moveTo>
                        <a:pt x="0" y="14"/>
                      </a:moveTo>
                      <a:lnTo>
                        <a:pt x="1" y="10"/>
                      </a:lnTo>
                      <a:lnTo>
                        <a:pt x="9" y="12"/>
                      </a:lnTo>
                      <a:lnTo>
                        <a:pt x="14" y="20"/>
                      </a:lnTo>
                      <a:lnTo>
                        <a:pt x="16" y="18"/>
                      </a:lnTo>
                      <a:lnTo>
                        <a:pt x="13" y="8"/>
                      </a:lnTo>
                      <a:lnTo>
                        <a:pt x="0" y="0"/>
                      </a:lnTo>
                      <a:lnTo>
                        <a:pt x="0" y="14"/>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7" name="Freeform 425">
                  <a:extLst>
                    <a:ext uri="{FF2B5EF4-FFF2-40B4-BE49-F238E27FC236}">
                      <a16:creationId xmlns:a16="http://schemas.microsoft.com/office/drawing/2014/main" id="{16B4DC4A-FEEA-3CA7-6CB7-FAABDC160A03}"/>
                    </a:ext>
                  </a:extLst>
                </p:cNvPr>
                <p:cNvSpPr>
                  <a:spLocks/>
                </p:cNvSpPr>
                <p:nvPr/>
              </p:nvSpPr>
              <p:spPr bwMode="auto">
                <a:xfrm>
                  <a:off x="1536" y="2226"/>
                  <a:ext cx="17" cy="18"/>
                </a:xfrm>
                <a:custGeom>
                  <a:avLst/>
                  <a:gdLst>
                    <a:gd name="T0" fmla="*/ 16 w 17"/>
                    <a:gd name="T1" fmla="*/ 12 h 18"/>
                    <a:gd name="T2" fmla="*/ 3 w 17"/>
                    <a:gd name="T3" fmla="*/ 17 h 18"/>
                    <a:gd name="T4" fmla="*/ 0 w 17"/>
                    <a:gd name="T5" fmla="*/ 6 h 18"/>
                    <a:gd name="T6" fmla="*/ 10 w 17"/>
                    <a:gd name="T7" fmla="*/ 3 h 18"/>
                    <a:gd name="T8" fmla="*/ 14 w 17"/>
                    <a:gd name="T9" fmla="*/ 0 h 18"/>
                    <a:gd name="T10" fmla="*/ 16 w 17"/>
                    <a:gd name="T11" fmla="*/ 12 h 18"/>
                    <a:gd name="T12" fmla="*/ 0 60000 65536"/>
                    <a:gd name="T13" fmla="*/ 0 60000 65536"/>
                    <a:gd name="T14" fmla="*/ 0 60000 65536"/>
                    <a:gd name="T15" fmla="*/ 0 60000 65536"/>
                    <a:gd name="T16" fmla="*/ 0 60000 65536"/>
                    <a:gd name="T17" fmla="*/ 0 60000 65536"/>
                    <a:gd name="T18" fmla="*/ 0 w 17"/>
                    <a:gd name="T19" fmla="*/ 0 h 18"/>
                    <a:gd name="T20" fmla="*/ 17 w 17"/>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7" h="18">
                      <a:moveTo>
                        <a:pt x="16" y="12"/>
                      </a:moveTo>
                      <a:lnTo>
                        <a:pt x="3" y="17"/>
                      </a:lnTo>
                      <a:lnTo>
                        <a:pt x="0" y="6"/>
                      </a:lnTo>
                      <a:lnTo>
                        <a:pt x="10" y="3"/>
                      </a:lnTo>
                      <a:lnTo>
                        <a:pt x="14" y="0"/>
                      </a:lnTo>
                      <a:lnTo>
                        <a:pt x="16" y="12"/>
                      </a:lnTo>
                    </a:path>
                  </a:pathLst>
                </a:custGeom>
                <a:solidFill>
                  <a:srgbClr val="8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8" name="Freeform 426">
                  <a:extLst>
                    <a:ext uri="{FF2B5EF4-FFF2-40B4-BE49-F238E27FC236}">
                      <a16:creationId xmlns:a16="http://schemas.microsoft.com/office/drawing/2014/main" id="{D40BD7B9-E660-41D3-49B2-5D7B5BC81476}"/>
                    </a:ext>
                  </a:extLst>
                </p:cNvPr>
                <p:cNvSpPr>
                  <a:spLocks/>
                </p:cNvSpPr>
                <p:nvPr/>
              </p:nvSpPr>
              <p:spPr bwMode="auto">
                <a:xfrm>
                  <a:off x="1514" y="2215"/>
                  <a:ext cx="17" cy="17"/>
                </a:xfrm>
                <a:custGeom>
                  <a:avLst/>
                  <a:gdLst>
                    <a:gd name="T0" fmla="*/ 0 w 17"/>
                    <a:gd name="T1" fmla="*/ 9 h 17"/>
                    <a:gd name="T2" fmla="*/ 16 w 17"/>
                    <a:gd name="T3" fmla="*/ 16 h 17"/>
                    <a:gd name="T4" fmla="*/ 10 w 17"/>
                    <a:gd name="T5" fmla="*/ 4 h 17"/>
                    <a:gd name="T6" fmla="*/ 0 w 17"/>
                    <a:gd name="T7" fmla="*/ 0 h 17"/>
                    <a:gd name="T8" fmla="*/ 0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9"/>
                      </a:moveTo>
                      <a:lnTo>
                        <a:pt x="16" y="16"/>
                      </a:lnTo>
                      <a:lnTo>
                        <a:pt x="10" y="4"/>
                      </a:lnTo>
                      <a:lnTo>
                        <a:pt x="0" y="0"/>
                      </a:lnTo>
                      <a:lnTo>
                        <a:pt x="0" y="9"/>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9" name="Freeform 427">
                  <a:extLst>
                    <a:ext uri="{FF2B5EF4-FFF2-40B4-BE49-F238E27FC236}">
                      <a16:creationId xmlns:a16="http://schemas.microsoft.com/office/drawing/2014/main" id="{19E7E465-5EB7-43D8-725B-EF5183FBE7A1}"/>
                    </a:ext>
                  </a:extLst>
                </p:cNvPr>
                <p:cNvSpPr>
                  <a:spLocks/>
                </p:cNvSpPr>
                <p:nvPr/>
              </p:nvSpPr>
              <p:spPr bwMode="auto">
                <a:xfrm>
                  <a:off x="1518" y="2213"/>
                  <a:ext cx="31" cy="23"/>
                </a:xfrm>
                <a:custGeom>
                  <a:avLst/>
                  <a:gdLst>
                    <a:gd name="T0" fmla="*/ 30 w 31"/>
                    <a:gd name="T1" fmla="*/ 16 h 23"/>
                    <a:gd name="T2" fmla="*/ 18 w 31"/>
                    <a:gd name="T3" fmla="*/ 22 h 23"/>
                    <a:gd name="T4" fmla="*/ 0 w 31"/>
                    <a:gd name="T5" fmla="*/ 4 h 23"/>
                    <a:gd name="T6" fmla="*/ 16 w 31"/>
                    <a:gd name="T7" fmla="*/ 0 h 23"/>
                    <a:gd name="T8" fmla="*/ 30 w 31"/>
                    <a:gd name="T9" fmla="*/ 16 h 23"/>
                    <a:gd name="T10" fmla="*/ 0 60000 65536"/>
                    <a:gd name="T11" fmla="*/ 0 60000 65536"/>
                    <a:gd name="T12" fmla="*/ 0 60000 65536"/>
                    <a:gd name="T13" fmla="*/ 0 60000 65536"/>
                    <a:gd name="T14" fmla="*/ 0 60000 65536"/>
                    <a:gd name="T15" fmla="*/ 0 w 31"/>
                    <a:gd name="T16" fmla="*/ 0 h 23"/>
                    <a:gd name="T17" fmla="*/ 31 w 31"/>
                    <a:gd name="T18" fmla="*/ 23 h 23"/>
                  </a:gdLst>
                  <a:ahLst/>
                  <a:cxnLst>
                    <a:cxn ang="T10">
                      <a:pos x="T0" y="T1"/>
                    </a:cxn>
                    <a:cxn ang="T11">
                      <a:pos x="T2" y="T3"/>
                    </a:cxn>
                    <a:cxn ang="T12">
                      <a:pos x="T4" y="T5"/>
                    </a:cxn>
                    <a:cxn ang="T13">
                      <a:pos x="T6" y="T7"/>
                    </a:cxn>
                    <a:cxn ang="T14">
                      <a:pos x="T8" y="T9"/>
                    </a:cxn>
                  </a:cxnLst>
                  <a:rect l="T15" t="T16" r="T17" b="T18"/>
                  <a:pathLst>
                    <a:path w="31" h="23">
                      <a:moveTo>
                        <a:pt x="30" y="16"/>
                      </a:moveTo>
                      <a:lnTo>
                        <a:pt x="18" y="22"/>
                      </a:lnTo>
                      <a:lnTo>
                        <a:pt x="0" y="4"/>
                      </a:lnTo>
                      <a:lnTo>
                        <a:pt x="16" y="0"/>
                      </a:lnTo>
                      <a:lnTo>
                        <a:pt x="30" y="16"/>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0" name="Freeform 428">
                  <a:extLst>
                    <a:ext uri="{FF2B5EF4-FFF2-40B4-BE49-F238E27FC236}">
                      <a16:creationId xmlns:a16="http://schemas.microsoft.com/office/drawing/2014/main" id="{A20E52BC-4C65-C643-4389-FEF8B70D1A03}"/>
                    </a:ext>
                  </a:extLst>
                </p:cNvPr>
                <p:cNvSpPr>
                  <a:spLocks/>
                </p:cNvSpPr>
                <p:nvPr/>
              </p:nvSpPr>
              <p:spPr bwMode="auto">
                <a:xfrm>
                  <a:off x="1521" y="2208"/>
                  <a:ext cx="19" cy="19"/>
                </a:xfrm>
                <a:custGeom>
                  <a:avLst/>
                  <a:gdLst>
                    <a:gd name="T0" fmla="*/ 18 w 19"/>
                    <a:gd name="T1" fmla="*/ 14 h 19"/>
                    <a:gd name="T2" fmla="*/ 3 w 19"/>
                    <a:gd name="T3" fmla="*/ 18 h 19"/>
                    <a:gd name="T4" fmla="*/ 0 w 19"/>
                    <a:gd name="T5" fmla="*/ 5 h 19"/>
                    <a:gd name="T6" fmla="*/ 13 w 19"/>
                    <a:gd name="T7" fmla="*/ 0 h 19"/>
                    <a:gd name="T8" fmla="*/ 18 w 19"/>
                    <a:gd name="T9" fmla="*/ 14 h 19"/>
                    <a:gd name="T10" fmla="*/ 0 60000 65536"/>
                    <a:gd name="T11" fmla="*/ 0 60000 65536"/>
                    <a:gd name="T12" fmla="*/ 0 60000 65536"/>
                    <a:gd name="T13" fmla="*/ 0 60000 65536"/>
                    <a:gd name="T14" fmla="*/ 0 60000 65536"/>
                    <a:gd name="T15" fmla="*/ 0 w 19"/>
                    <a:gd name="T16" fmla="*/ 0 h 19"/>
                    <a:gd name="T17" fmla="*/ 19 w 19"/>
                    <a:gd name="T18" fmla="*/ 19 h 19"/>
                  </a:gdLst>
                  <a:ahLst/>
                  <a:cxnLst>
                    <a:cxn ang="T10">
                      <a:pos x="T0" y="T1"/>
                    </a:cxn>
                    <a:cxn ang="T11">
                      <a:pos x="T2" y="T3"/>
                    </a:cxn>
                    <a:cxn ang="T12">
                      <a:pos x="T4" y="T5"/>
                    </a:cxn>
                    <a:cxn ang="T13">
                      <a:pos x="T6" y="T7"/>
                    </a:cxn>
                    <a:cxn ang="T14">
                      <a:pos x="T8" y="T9"/>
                    </a:cxn>
                  </a:cxnLst>
                  <a:rect l="T15" t="T16" r="T17" b="T18"/>
                  <a:pathLst>
                    <a:path w="19" h="19">
                      <a:moveTo>
                        <a:pt x="18" y="14"/>
                      </a:moveTo>
                      <a:lnTo>
                        <a:pt x="3" y="18"/>
                      </a:lnTo>
                      <a:lnTo>
                        <a:pt x="0" y="5"/>
                      </a:lnTo>
                      <a:lnTo>
                        <a:pt x="13" y="0"/>
                      </a:lnTo>
                      <a:lnTo>
                        <a:pt x="18" y="14"/>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1" name="Freeform 429">
                  <a:extLst>
                    <a:ext uri="{FF2B5EF4-FFF2-40B4-BE49-F238E27FC236}">
                      <a16:creationId xmlns:a16="http://schemas.microsoft.com/office/drawing/2014/main" id="{61D0E540-F6FD-67A6-D267-0DB114D6E175}"/>
                    </a:ext>
                  </a:extLst>
                </p:cNvPr>
                <p:cNvSpPr>
                  <a:spLocks/>
                </p:cNvSpPr>
                <p:nvPr/>
              </p:nvSpPr>
              <p:spPr bwMode="auto">
                <a:xfrm>
                  <a:off x="1515" y="2035"/>
                  <a:ext cx="33" cy="64"/>
                </a:xfrm>
                <a:custGeom>
                  <a:avLst/>
                  <a:gdLst>
                    <a:gd name="T0" fmla="*/ 32 w 33"/>
                    <a:gd name="T1" fmla="*/ 0 h 64"/>
                    <a:gd name="T2" fmla="*/ 0 w 33"/>
                    <a:gd name="T3" fmla="*/ 18 h 64"/>
                    <a:gd name="T4" fmla="*/ 0 w 33"/>
                    <a:gd name="T5" fmla="*/ 63 h 64"/>
                    <a:gd name="T6" fmla="*/ 32 w 33"/>
                    <a:gd name="T7" fmla="*/ 45 h 64"/>
                    <a:gd name="T8" fmla="*/ 32 w 33"/>
                    <a:gd name="T9" fmla="*/ 0 h 64"/>
                    <a:gd name="T10" fmla="*/ 0 60000 65536"/>
                    <a:gd name="T11" fmla="*/ 0 60000 65536"/>
                    <a:gd name="T12" fmla="*/ 0 60000 65536"/>
                    <a:gd name="T13" fmla="*/ 0 60000 65536"/>
                    <a:gd name="T14" fmla="*/ 0 60000 65536"/>
                    <a:gd name="T15" fmla="*/ 0 w 33"/>
                    <a:gd name="T16" fmla="*/ 0 h 64"/>
                    <a:gd name="T17" fmla="*/ 33 w 33"/>
                    <a:gd name="T18" fmla="*/ 64 h 64"/>
                  </a:gdLst>
                  <a:ahLst/>
                  <a:cxnLst>
                    <a:cxn ang="T10">
                      <a:pos x="T0" y="T1"/>
                    </a:cxn>
                    <a:cxn ang="T11">
                      <a:pos x="T2" y="T3"/>
                    </a:cxn>
                    <a:cxn ang="T12">
                      <a:pos x="T4" y="T5"/>
                    </a:cxn>
                    <a:cxn ang="T13">
                      <a:pos x="T6" y="T7"/>
                    </a:cxn>
                    <a:cxn ang="T14">
                      <a:pos x="T8" y="T9"/>
                    </a:cxn>
                  </a:cxnLst>
                  <a:rect l="T15" t="T16" r="T17" b="T18"/>
                  <a:pathLst>
                    <a:path w="33" h="64">
                      <a:moveTo>
                        <a:pt x="32" y="0"/>
                      </a:moveTo>
                      <a:lnTo>
                        <a:pt x="0" y="18"/>
                      </a:lnTo>
                      <a:lnTo>
                        <a:pt x="0" y="63"/>
                      </a:lnTo>
                      <a:lnTo>
                        <a:pt x="32" y="45"/>
                      </a:lnTo>
                      <a:lnTo>
                        <a:pt x="32"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2" name="Freeform 430">
                  <a:extLst>
                    <a:ext uri="{FF2B5EF4-FFF2-40B4-BE49-F238E27FC236}">
                      <a16:creationId xmlns:a16="http://schemas.microsoft.com/office/drawing/2014/main" id="{4869E2AA-8E13-333E-AC6B-E0CBE0AE3BA0}"/>
                    </a:ext>
                  </a:extLst>
                </p:cNvPr>
                <p:cNvSpPr>
                  <a:spLocks/>
                </p:cNvSpPr>
                <p:nvPr/>
              </p:nvSpPr>
              <p:spPr bwMode="auto">
                <a:xfrm>
                  <a:off x="1390" y="1941"/>
                  <a:ext cx="166" cy="152"/>
                </a:xfrm>
                <a:custGeom>
                  <a:avLst/>
                  <a:gdLst>
                    <a:gd name="T0" fmla="*/ 165 w 166"/>
                    <a:gd name="T1" fmla="*/ 55 h 152"/>
                    <a:gd name="T2" fmla="*/ 165 w 166"/>
                    <a:gd name="T3" fmla="*/ 0 h 152"/>
                    <a:gd name="T4" fmla="*/ 0 w 166"/>
                    <a:gd name="T5" fmla="*/ 93 h 152"/>
                    <a:gd name="T6" fmla="*/ 0 w 166"/>
                    <a:gd name="T7" fmla="*/ 151 h 152"/>
                    <a:gd name="T8" fmla="*/ 165 w 166"/>
                    <a:gd name="T9" fmla="*/ 55 h 152"/>
                    <a:gd name="T10" fmla="*/ 0 60000 65536"/>
                    <a:gd name="T11" fmla="*/ 0 60000 65536"/>
                    <a:gd name="T12" fmla="*/ 0 60000 65536"/>
                    <a:gd name="T13" fmla="*/ 0 60000 65536"/>
                    <a:gd name="T14" fmla="*/ 0 60000 65536"/>
                    <a:gd name="T15" fmla="*/ 0 w 166"/>
                    <a:gd name="T16" fmla="*/ 0 h 152"/>
                    <a:gd name="T17" fmla="*/ 166 w 166"/>
                    <a:gd name="T18" fmla="*/ 152 h 152"/>
                  </a:gdLst>
                  <a:ahLst/>
                  <a:cxnLst>
                    <a:cxn ang="T10">
                      <a:pos x="T0" y="T1"/>
                    </a:cxn>
                    <a:cxn ang="T11">
                      <a:pos x="T2" y="T3"/>
                    </a:cxn>
                    <a:cxn ang="T12">
                      <a:pos x="T4" y="T5"/>
                    </a:cxn>
                    <a:cxn ang="T13">
                      <a:pos x="T6" y="T7"/>
                    </a:cxn>
                    <a:cxn ang="T14">
                      <a:pos x="T8" y="T9"/>
                    </a:cxn>
                  </a:cxnLst>
                  <a:rect l="T15" t="T16" r="T17" b="T18"/>
                  <a:pathLst>
                    <a:path w="166" h="152">
                      <a:moveTo>
                        <a:pt x="165" y="55"/>
                      </a:moveTo>
                      <a:lnTo>
                        <a:pt x="165" y="0"/>
                      </a:lnTo>
                      <a:lnTo>
                        <a:pt x="0" y="93"/>
                      </a:lnTo>
                      <a:lnTo>
                        <a:pt x="0" y="151"/>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3" name="Freeform 431">
                  <a:extLst>
                    <a:ext uri="{FF2B5EF4-FFF2-40B4-BE49-F238E27FC236}">
                      <a16:creationId xmlns:a16="http://schemas.microsoft.com/office/drawing/2014/main" id="{9A1D2956-67E3-15C7-D3EA-7B965EDCF70B}"/>
                    </a:ext>
                  </a:extLst>
                </p:cNvPr>
                <p:cNvSpPr>
                  <a:spLocks/>
                </p:cNvSpPr>
                <p:nvPr/>
              </p:nvSpPr>
              <p:spPr bwMode="auto">
                <a:xfrm>
                  <a:off x="1226" y="1847"/>
                  <a:ext cx="166" cy="153"/>
                </a:xfrm>
                <a:custGeom>
                  <a:avLst/>
                  <a:gdLst>
                    <a:gd name="T0" fmla="*/ 165 w 166"/>
                    <a:gd name="T1" fmla="*/ 55 h 153"/>
                    <a:gd name="T2" fmla="*/ 165 w 166"/>
                    <a:gd name="T3" fmla="*/ 0 h 153"/>
                    <a:gd name="T4" fmla="*/ 0 w 166"/>
                    <a:gd name="T5" fmla="*/ 93 h 153"/>
                    <a:gd name="T6" fmla="*/ 0 w 166"/>
                    <a:gd name="T7" fmla="*/ 152 h 153"/>
                    <a:gd name="T8" fmla="*/ 165 w 166"/>
                    <a:gd name="T9" fmla="*/ 55 h 153"/>
                    <a:gd name="T10" fmla="*/ 0 60000 65536"/>
                    <a:gd name="T11" fmla="*/ 0 60000 65536"/>
                    <a:gd name="T12" fmla="*/ 0 60000 65536"/>
                    <a:gd name="T13" fmla="*/ 0 60000 65536"/>
                    <a:gd name="T14" fmla="*/ 0 60000 65536"/>
                    <a:gd name="T15" fmla="*/ 0 w 166"/>
                    <a:gd name="T16" fmla="*/ 0 h 153"/>
                    <a:gd name="T17" fmla="*/ 166 w 166"/>
                    <a:gd name="T18" fmla="*/ 153 h 153"/>
                  </a:gdLst>
                  <a:ahLst/>
                  <a:cxnLst>
                    <a:cxn ang="T10">
                      <a:pos x="T0" y="T1"/>
                    </a:cxn>
                    <a:cxn ang="T11">
                      <a:pos x="T2" y="T3"/>
                    </a:cxn>
                    <a:cxn ang="T12">
                      <a:pos x="T4" y="T5"/>
                    </a:cxn>
                    <a:cxn ang="T13">
                      <a:pos x="T6" y="T7"/>
                    </a:cxn>
                    <a:cxn ang="T14">
                      <a:pos x="T8" y="T9"/>
                    </a:cxn>
                  </a:cxnLst>
                  <a:rect l="T15" t="T16" r="T17" b="T18"/>
                  <a:pathLst>
                    <a:path w="166" h="153">
                      <a:moveTo>
                        <a:pt x="165" y="55"/>
                      </a:moveTo>
                      <a:lnTo>
                        <a:pt x="165" y="0"/>
                      </a:lnTo>
                      <a:lnTo>
                        <a:pt x="0" y="93"/>
                      </a:lnTo>
                      <a:lnTo>
                        <a:pt x="0" y="152"/>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pic>
            <p:nvPicPr>
              <p:cNvPr id="58" name="Picture 432" descr="pe01302_">
                <a:extLst>
                  <a:ext uri="{FF2B5EF4-FFF2-40B4-BE49-F238E27FC236}">
                    <a16:creationId xmlns:a16="http://schemas.microsoft.com/office/drawing/2014/main" id="{4C2A8430-1FEC-E6FC-7828-212938493547}"/>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274" y="1487"/>
                <a:ext cx="544"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Text Box 433">
                <a:extLst>
                  <a:ext uri="{FF2B5EF4-FFF2-40B4-BE49-F238E27FC236}">
                    <a16:creationId xmlns:a16="http://schemas.microsoft.com/office/drawing/2014/main" id="{68867383-1CB7-877A-F8CD-E21EAFA64F43}"/>
                  </a:ext>
                </a:extLst>
              </p:cNvPr>
              <p:cNvSpPr txBox="1">
                <a:spLocks noChangeArrowheads="1"/>
              </p:cNvSpPr>
              <p:nvPr/>
            </p:nvSpPr>
            <p:spPr bwMode="auto">
              <a:xfrm>
                <a:off x="4245" y="1296"/>
                <a:ext cx="600" cy="192"/>
              </a:xfrm>
              <a:prstGeom prst="rect">
                <a:avLst/>
              </a:prstGeom>
              <a:noFill/>
              <a:ln w="25400">
                <a:noFill/>
                <a:miter lim="800000"/>
                <a:headEnd/>
                <a:tailEnd/>
              </a:ln>
              <a:effectLst/>
            </p:spPr>
            <p:txBody>
              <a:bodyPr wrap="none">
                <a:spAutoFit/>
              </a:bodyPr>
              <a:lstStyle/>
              <a:p>
                <a:pPr algn="ctr" eaLnBrk="1" hangingPunct="1">
                  <a:spcBef>
                    <a:spcPct val="50000"/>
                  </a:spcBef>
                  <a:defRPr/>
                </a:pPr>
                <a:r>
                  <a:rPr lang="en-US" sz="1400">
                    <a:effectLst>
                      <a:outerShdw blurRad="38100" dist="38100" dir="2700000" algn="tl">
                        <a:srgbClr val="C0C0C0"/>
                      </a:outerShdw>
                    </a:effectLst>
                    <a:latin typeface="Arial" charset="0"/>
                  </a:rPr>
                  <a:t>Customer</a:t>
                </a:r>
              </a:p>
            </p:txBody>
          </p:sp>
        </p:grpSp>
        <p:sp>
          <p:nvSpPr>
            <p:cNvPr id="46" name="Text Box 458">
              <a:extLst>
                <a:ext uri="{FF2B5EF4-FFF2-40B4-BE49-F238E27FC236}">
                  <a16:creationId xmlns:a16="http://schemas.microsoft.com/office/drawing/2014/main" id="{89BEC8A6-B0A3-5FAD-CBCE-329925A40152}"/>
                </a:ext>
              </a:extLst>
            </p:cNvPr>
            <p:cNvSpPr txBox="1">
              <a:spLocks noChangeArrowheads="1"/>
            </p:cNvSpPr>
            <p:nvPr/>
          </p:nvSpPr>
          <p:spPr bwMode="auto">
            <a:xfrm>
              <a:off x="1632" y="1872"/>
              <a:ext cx="619"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lIns="90488" tIns="44450" rIns="90488" bIns="44450">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lnSpc>
                  <a:spcPct val="90000"/>
                </a:lnSpc>
                <a:buClr>
                  <a:schemeClr val="bg1"/>
                </a:buClr>
                <a:buSzPct val="100000"/>
                <a:buFontTx/>
                <a:buNone/>
              </a:pPr>
              <a:r>
                <a:rPr lang="en-US" altLang="ar-EG" sz="1600" i="1" dirty="0"/>
                <a:t>Upstream</a:t>
              </a:r>
            </a:p>
          </p:txBody>
        </p:sp>
        <p:sp>
          <p:nvSpPr>
            <p:cNvPr id="47" name="Text Box 459">
              <a:extLst>
                <a:ext uri="{FF2B5EF4-FFF2-40B4-BE49-F238E27FC236}">
                  <a16:creationId xmlns:a16="http://schemas.microsoft.com/office/drawing/2014/main" id="{7182E9D8-D674-1375-BE2F-7A386F19F64A}"/>
                </a:ext>
              </a:extLst>
            </p:cNvPr>
            <p:cNvSpPr txBox="1">
              <a:spLocks noChangeArrowheads="1"/>
            </p:cNvSpPr>
            <p:nvPr/>
          </p:nvSpPr>
          <p:spPr bwMode="auto">
            <a:xfrm>
              <a:off x="3216" y="1965"/>
              <a:ext cx="768" cy="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wrap="none" lIns="90488" tIns="44450" rIns="90488" bIns="44450">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lnSpc>
                  <a:spcPct val="90000"/>
                </a:lnSpc>
                <a:buClr>
                  <a:schemeClr val="bg1"/>
                </a:buClr>
                <a:buSzPct val="100000"/>
                <a:buFontTx/>
                <a:buNone/>
              </a:pPr>
              <a:r>
                <a:rPr lang="en-US" altLang="ar-EG" sz="1600" i="1" dirty="0"/>
                <a:t>Downstream</a:t>
              </a:r>
            </a:p>
          </p:txBody>
        </p:sp>
        <p:sp>
          <p:nvSpPr>
            <p:cNvPr id="48" name="Line 460">
              <a:extLst>
                <a:ext uri="{FF2B5EF4-FFF2-40B4-BE49-F238E27FC236}">
                  <a16:creationId xmlns:a16="http://schemas.microsoft.com/office/drawing/2014/main" id="{D48FD2FB-19F1-9910-8B25-E91247D52368}"/>
                </a:ext>
              </a:extLst>
            </p:cNvPr>
            <p:cNvSpPr>
              <a:spLocks noChangeShapeType="1"/>
            </p:cNvSpPr>
            <p:nvPr/>
          </p:nvSpPr>
          <p:spPr bwMode="auto">
            <a:xfrm>
              <a:off x="2304" y="1968"/>
              <a:ext cx="912" cy="96"/>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ar-EG"/>
            </a:p>
          </p:txBody>
        </p:sp>
      </p:grpSp>
      <p:sp>
        <p:nvSpPr>
          <p:cNvPr id="10" name="TextBox 9">
            <a:extLst>
              <a:ext uri="{FF2B5EF4-FFF2-40B4-BE49-F238E27FC236}">
                <a16:creationId xmlns:a16="http://schemas.microsoft.com/office/drawing/2014/main" id="{CD10DBC0-9DA9-B454-4EFD-92AE7E7CEBCD}"/>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935529263"/>
      </p:ext>
    </p:extLst>
  </p:cSld>
  <p:clrMapOvr>
    <a:masterClrMapping/>
  </p:clrMapOvr>
  <mc:AlternateContent xmlns:mc="http://schemas.openxmlformats.org/markup-compatibility/2006" xmlns:p14="http://schemas.microsoft.com/office/powerpoint/2010/main">
    <mc:Choice Requires="p14">
      <p:transition spd="slow" p14:dur="2000" advTm="125927"/>
    </mc:Choice>
    <mc:Fallback xmlns="">
      <p:transition spd="slow" advTm="1259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blinds(horizontal)">
                                      <p:cBhvr>
                                        <p:cTn id="17" dur="500"/>
                                        <p:tgtEl>
                                          <p:spTgt spid="4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pic>
        <p:nvPicPr>
          <p:cNvPr id="2052" name="Picture 4" descr="Managing Supply Chain Flows - dummies">
            <a:extLst>
              <a:ext uri="{FF2B5EF4-FFF2-40B4-BE49-F238E27FC236}">
                <a16:creationId xmlns:a16="http://schemas.microsoft.com/office/drawing/2014/main" id="{9F1E2E72-4E6C-77E4-3A5B-62703B89209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64209" y="1857986"/>
            <a:ext cx="7470919" cy="309562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9532453D-73B0-1609-6592-D20285C3C406}"/>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86580627"/>
      </p:ext>
    </p:extLst>
  </p:cSld>
  <p:clrMapOvr>
    <a:masterClrMapping/>
  </p:clrMapOvr>
  <mc:AlternateContent xmlns:mc="http://schemas.openxmlformats.org/markup-compatibility/2006" xmlns:p14="http://schemas.microsoft.com/office/powerpoint/2010/main">
    <mc:Choice Requires="p14">
      <p:transition spd="slow" p14:dur="2000" advTm="49853"/>
    </mc:Choice>
    <mc:Fallback xmlns="">
      <p:transition spd="slow" advTm="4985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5418"/>
            <a:ext cx="9533101" cy="1610200"/>
          </a:xfrm>
          <a:prstGeom prst="rect">
            <a:avLst/>
          </a:prstGeom>
        </p:spPr>
      </p:pic>
      <p:sp>
        <p:nvSpPr>
          <p:cNvPr id="7" name="TextBox 6"/>
          <p:cNvSpPr txBox="1"/>
          <p:nvPr/>
        </p:nvSpPr>
        <p:spPr>
          <a:xfrm>
            <a:off x="2690096" y="443944"/>
            <a:ext cx="5791970" cy="707886"/>
          </a:xfrm>
          <a:prstGeom prst="rect">
            <a:avLst/>
          </a:prstGeom>
          <a:noFill/>
        </p:spPr>
        <p:txBody>
          <a:bodyPr wrap="none" rtlCol="0">
            <a:spAutoFit/>
          </a:bodyPr>
          <a:lstStyle/>
          <a:p>
            <a:r>
              <a:rPr lang="en-US" sz="4000" dirty="0">
                <a:solidFill>
                  <a:schemeClr val="accent2"/>
                </a:solidFill>
                <a:cs typeface="Tajawal Medium" panose="00000600000000000000" pitchFamily="2" charset="-78"/>
              </a:rPr>
              <a:t>Supply chain </a:t>
            </a:r>
            <a:r>
              <a:rPr lang="en-IN" sz="4000" dirty="0">
                <a:solidFill>
                  <a:schemeClr val="accent2"/>
                </a:solidFill>
                <a:latin typeface="Times New Roman" panose="02020603050405020304" pitchFamily="18" charset="0"/>
                <a:cs typeface="Times New Roman" panose="02020603050405020304" pitchFamily="18" charset="0"/>
              </a:rPr>
              <a:t>flow diagram</a:t>
            </a:r>
            <a:r>
              <a:rPr lang="en-US" sz="4000" dirty="0">
                <a:solidFill>
                  <a:schemeClr val="accent2"/>
                </a:solidFill>
                <a:cs typeface="Tajawal Medium" panose="00000600000000000000" pitchFamily="2" charset="-78"/>
              </a:rPr>
              <a:t> </a:t>
            </a:r>
          </a:p>
        </p:txBody>
      </p:sp>
      <p:pic>
        <p:nvPicPr>
          <p:cNvPr id="10" name="Picture 9" descr="C:\Users\Dipak7477\Desktop\basic-supply_chain.jpg">
            <a:extLst>
              <a:ext uri="{FF2B5EF4-FFF2-40B4-BE49-F238E27FC236}">
                <a16:creationId xmlns:a16="http://schemas.microsoft.com/office/drawing/2014/main" id="{900CF585-1AAD-2B10-2E64-72908038D6AA}"/>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3039950" y="1315331"/>
            <a:ext cx="7467600" cy="4633913"/>
          </a:xfrm>
          <a:prstGeom prst="rect">
            <a:avLst/>
          </a:prstGeom>
          <a:noFill/>
          <a:ln>
            <a:noFill/>
          </a:ln>
        </p:spPr>
      </p:pic>
      <p:sp>
        <p:nvSpPr>
          <p:cNvPr id="11" name="TextBox 10">
            <a:extLst>
              <a:ext uri="{FF2B5EF4-FFF2-40B4-BE49-F238E27FC236}">
                <a16:creationId xmlns:a16="http://schemas.microsoft.com/office/drawing/2014/main" id="{BF419893-C537-90FC-1B7C-ADB09C612027}"/>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31639474"/>
      </p:ext>
    </p:extLst>
  </p:cSld>
  <p:clrMapOvr>
    <a:masterClrMapping/>
  </p:clrMapOvr>
  <mc:AlternateContent xmlns:mc="http://schemas.openxmlformats.org/markup-compatibility/2006" xmlns:p14="http://schemas.microsoft.com/office/powerpoint/2010/main">
    <mc:Choice Requires="p14">
      <p:transition spd="slow" p14:dur="2000" advTm="62936"/>
    </mc:Choice>
    <mc:Fallback xmlns="">
      <p:transition spd="slow" advTm="6293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356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106601"/>
            <a:ext cx="9533101" cy="1610200"/>
          </a:xfrm>
          <a:prstGeom prst="rect">
            <a:avLst/>
          </a:prstGeom>
        </p:spPr>
      </p:pic>
      <p:sp>
        <p:nvSpPr>
          <p:cNvPr id="7" name="TextBox 6"/>
          <p:cNvSpPr txBox="1"/>
          <p:nvPr/>
        </p:nvSpPr>
        <p:spPr>
          <a:xfrm>
            <a:off x="2690096" y="443944"/>
            <a:ext cx="5791970" cy="707886"/>
          </a:xfrm>
          <a:prstGeom prst="rect">
            <a:avLst/>
          </a:prstGeom>
          <a:noFill/>
        </p:spPr>
        <p:txBody>
          <a:bodyPr wrap="none" rtlCol="0">
            <a:spAutoFit/>
          </a:bodyPr>
          <a:lstStyle/>
          <a:p>
            <a:r>
              <a:rPr lang="en-US" sz="4000" dirty="0">
                <a:solidFill>
                  <a:schemeClr val="accent2"/>
                </a:solidFill>
                <a:cs typeface="Tajawal Medium" panose="00000600000000000000" pitchFamily="2" charset="-78"/>
              </a:rPr>
              <a:t>Supply chain </a:t>
            </a:r>
            <a:r>
              <a:rPr lang="en-IN" sz="4000" dirty="0">
                <a:solidFill>
                  <a:schemeClr val="accent2"/>
                </a:solidFill>
                <a:latin typeface="Times New Roman" panose="02020603050405020304" pitchFamily="18" charset="0"/>
                <a:cs typeface="Times New Roman" panose="02020603050405020304" pitchFamily="18" charset="0"/>
              </a:rPr>
              <a:t>flow diagram</a:t>
            </a:r>
            <a:r>
              <a:rPr lang="en-US" sz="4000" dirty="0">
                <a:solidFill>
                  <a:schemeClr val="accent2"/>
                </a:solidFill>
                <a:cs typeface="Tajawal Medium" panose="00000600000000000000" pitchFamily="2" charset="-78"/>
              </a:rPr>
              <a:t> </a:t>
            </a:r>
          </a:p>
        </p:txBody>
      </p:sp>
      <p:sp>
        <p:nvSpPr>
          <p:cNvPr id="11" name="Content Placeholder 2">
            <a:extLst>
              <a:ext uri="{FF2B5EF4-FFF2-40B4-BE49-F238E27FC236}">
                <a16:creationId xmlns:a16="http://schemas.microsoft.com/office/drawing/2014/main" id="{A1E568E3-77AE-693C-E31B-89CEEDC74A86}"/>
              </a:ext>
            </a:extLst>
          </p:cNvPr>
          <p:cNvSpPr txBox="1">
            <a:spLocks/>
          </p:cNvSpPr>
          <p:nvPr/>
        </p:nvSpPr>
        <p:spPr>
          <a:xfrm>
            <a:off x="1487055" y="1401099"/>
            <a:ext cx="10141527"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a:latin typeface="Times New Roman" panose="02020603050405020304" pitchFamily="18" charset="0"/>
                <a:cs typeface="Times New Roman" panose="02020603050405020304" pitchFamily="18" charset="0"/>
              </a:rPr>
              <a:t>Supply chain management is control of supply chain as process from supplier to manufacture to wholesaler to retailer to consumer.</a:t>
            </a:r>
          </a:p>
          <a:p>
            <a:pPr algn="just"/>
            <a:r>
              <a:rPr lang="en-US" dirty="0">
                <a:latin typeface="Times New Roman" panose="02020603050405020304" pitchFamily="18" charset="0"/>
                <a:cs typeface="Times New Roman" panose="02020603050405020304" pitchFamily="18" charset="0"/>
              </a:rPr>
              <a:t>Supply chain management flow can be divided into three main flow</a:t>
            </a:r>
          </a:p>
          <a:p>
            <a:pPr lvl="8" algn="just">
              <a:buFont typeface="Wingdings" panose="05000000000000000000" pitchFamily="2" charset="2"/>
              <a:buChar char="Ø"/>
            </a:pPr>
            <a:r>
              <a:rPr lang="en-US" sz="3600" dirty="0">
                <a:solidFill>
                  <a:srgbClr val="002060"/>
                </a:solidFill>
                <a:latin typeface="Times New Roman" panose="02020603050405020304" pitchFamily="18" charset="0"/>
                <a:cs typeface="Times New Roman" panose="02020603050405020304" pitchFamily="18" charset="0"/>
              </a:rPr>
              <a:t>The product flow</a:t>
            </a:r>
          </a:p>
          <a:p>
            <a:pPr lvl="8" algn="just">
              <a:buFont typeface="Wingdings" panose="05000000000000000000" pitchFamily="2" charset="2"/>
              <a:buChar char="Ø"/>
            </a:pPr>
            <a:r>
              <a:rPr lang="en-US" sz="3600" dirty="0">
                <a:solidFill>
                  <a:srgbClr val="002060"/>
                </a:solidFill>
                <a:latin typeface="Times New Roman" panose="02020603050405020304" pitchFamily="18" charset="0"/>
                <a:cs typeface="Times New Roman" panose="02020603050405020304" pitchFamily="18" charset="0"/>
              </a:rPr>
              <a:t>The information flow </a:t>
            </a:r>
          </a:p>
          <a:p>
            <a:pPr lvl="8" algn="just">
              <a:buFont typeface="Wingdings" panose="05000000000000000000" pitchFamily="2" charset="2"/>
              <a:buChar char="Ø"/>
            </a:pPr>
            <a:r>
              <a:rPr lang="en-US" sz="3600" dirty="0">
                <a:solidFill>
                  <a:srgbClr val="002060"/>
                </a:solidFill>
                <a:latin typeface="Times New Roman" panose="02020603050405020304" pitchFamily="18" charset="0"/>
                <a:cs typeface="Times New Roman" panose="02020603050405020304" pitchFamily="18" charset="0"/>
              </a:rPr>
              <a:t>The finance flow</a:t>
            </a:r>
          </a:p>
        </p:txBody>
      </p:sp>
      <p:sp>
        <p:nvSpPr>
          <p:cNvPr id="10" name="TextBox 9">
            <a:extLst>
              <a:ext uri="{FF2B5EF4-FFF2-40B4-BE49-F238E27FC236}">
                <a16:creationId xmlns:a16="http://schemas.microsoft.com/office/drawing/2014/main" id="{B38FA8ED-F6FC-2FE2-9BCE-8760567C0BA1}"/>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380701677"/>
      </p:ext>
    </p:extLst>
  </p:cSld>
  <p:clrMapOvr>
    <a:masterClrMapping/>
  </p:clrMapOvr>
  <mc:AlternateContent xmlns:mc="http://schemas.openxmlformats.org/markup-compatibility/2006" xmlns:p14="http://schemas.microsoft.com/office/powerpoint/2010/main">
    <mc:Choice Requires="p14">
      <p:transition spd="slow" p14:dur="2000" advTm="104430"/>
    </mc:Choice>
    <mc:Fallback xmlns="">
      <p:transition spd="slow" advTm="1044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2" end="2"/>
                                            </p:txEl>
                                          </p:spTgt>
                                        </p:tgtEl>
                                        <p:attrNameLst>
                                          <p:attrName>style.visibility</p:attrName>
                                        </p:attrNameLst>
                                      </p:cBhvr>
                                      <p:to>
                                        <p:strVal val="visible"/>
                                      </p:to>
                                    </p:set>
                                    <p:anim calcmode="lin" valueType="num">
                                      <p:cBhvr additive="base">
                                        <p:cTn id="7"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
                                            <p:txEl>
                                              <p:pRg st="3" end="3"/>
                                            </p:txEl>
                                          </p:spTgt>
                                        </p:tgtEl>
                                        <p:attrNameLst>
                                          <p:attrName>style.visibility</p:attrName>
                                        </p:attrNameLst>
                                      </p:cBhvr>
                                      <p:to>
                                        <p:strVal val="visible"/>
                                      </p:to>
                                    </p:set>
                                    <p:anim calcmode="lin" valueType="num">
                                      <p:cBhvr additive="base">
                                        <p:cTn id="11"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1">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xEl>
                                              <p:pRg st="4" end="4"/>
                                            </p:txEl>
                                          </p:spTgt>
                                        </p:tgtEl>
                                        <p:attrNameLst>
                                          <p:attrName>style.visibility</p:attrName>
                                        </p:attrNameLst>
                                      </p:cBhvr>
                                      <p:to>
                                        <p:strVal val="visible"/>
                                      </p:to>
                                    </p:set>
                                    <p:anim calcmode="lin" valueType="num">
                                      <p:cBhvr additive="base">
                                        <p:cTn id="15"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590800" y="2514600"/>
            <a:ext cx="1524000"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supplier</a:t>
            </a:r>
          </a:p>
        </p:txBody>
      </p:sp>
      <p:sp>
        <p:nvSpPr>
          <p:cNvPr id="5" name="Rounded Rectangle 4"/>
          <p:cNvSpPr/>
          <p:nvPr/>
        </p:nvSpPr>
        <p:spPr>
          <a:xfrm>
            <a:off x="7890164" y="2514600"/>
            <a:ext cx="1524000"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customer</a:t>
            </a:r>
          </a:p>
        </p:txBody>
      </p:sp>
      <p:sp>
        <p:nvSpPr>
          <p:cNvPr id="6" name="Rounded Rectangle 5"/>
          <p:cNvSpPr/>
          <p:nvPr/>
        </p:nvSpPr>
        <p:spPr>
          <a:xfrm>
            <a:off x="5334000" y="2545382"/>
            <a:ext cx="1524000"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producer</a:t>
            </a:r>
          </a:p>
        </p:txBody>
      </p:sp>
      <p:sp>
        <p:nvSpPr>
          <p:cNvPr id="7" name="Curved Up Arrow 6"/>
          <p:cNvSpPr/>
          <p:nvPr/>
        </p:nvSpPr>
        <p:spPr>
          <a:xfrm>
            <a:off x="3352800" y="3657600"/>
            <a:ext cx="2590800" cy="9144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Curved Up Arrow 7"/>
          <p:cNvSpPr/>
          <p:nvPr/>
        </p:nvSpPr>
        <p:spPr>
          <a:xfrm>
            <a:off x="6096000" y="3657600"/>
            <a:ext cx="2514600" cy="762000"/>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0" name="Straight Arrow Connector 9"/>
          <p:cNvCxnSpPr/>
          <p:nvPr/>
        </p:nvCxnSpPr>
        <p:spPr>
          <a:xfrm>
            <a:off x="3276600" y="1752600"/>
            <a:ext cx="5257800" cy="0"/>
          </a:xfrm>
          <a:prstGeom prst="straightConnector1">
            <a:avLst/>
          </a:prstGeom>
          <a:ln>
            <a:headEnd type="triangle"/>
            <a:tailEnd type="triangle"/>
          </a:ln>
        </p:spPr>
        <p:style>
          <a:lnRef idx="3">
            <a:schemeClr val="accent5"/>
          </a:lnRef>
          <a:fillRef idx="0">
            <a:schemeClr val="accent5"/>
          </a:fillRef>
          <a:effectRef idx="2">
            <a:schemeClr val="accent5"/>
          </a:effectRef>
          <a:fontRef idx="minor">
            <a:schemeClr val="tx1"/>
          </a:fontRef>
        </p:style>
      </p:cxnSp>
      <p:sp>
        <p:nvSpPr>
          <p:cNvPr id="11" name="TextBox 10"/>
          <p:cNvSpPr txBox="1"/>
          <p:nvPr/>
        </p:nvSpPr>
        <p:spPr>
          <a:xfrm>
            <a:off x="5004955" y="1396484"/>
            <a:ext cx="1752600" cy="381000"/>
          </a:xfrm>
          <a:prstGeom prst="rect">
            <a:avLst/>
          </a:prstGeom>
          <a:noFill/>
        </p:spPr>
        <p:txBody>
          <a:bodyPr wrap="square" rtlCol="0">
            <a:spAutoFit/>
          </a:bodyPr>
          <a:lstStyle/>
          <a:p>
            <a:r>
              <a:rPr lang="en-US" dirty="0"/>
              <a:t>Information flow</a:t>
            </a:r>
          </a:p>
        </p:txBody>
      </p:sp>
      <p:sp>
        <p:nvSpPr>
          <p:cNvPr id="12" name="TextBox 11"/>
          <p:cNvSpPr txBox="1"/>
          <p:nvPr/>
        </p:nvSpPr>
        <p:spPr>
          <a:xfrm>
            <a:off x="3867729" y="4558606"/>
            <a:ext cx="1347355" cy="923330"/>
          </a:xfrm>
          <a:prstGeom prst="rect">
            <a:avLst/>
          </a:prstGeom>
          <a:noFill/>
        </p:spPr>
        <p:txBody>
          <a:bodyPr wrap="square" rtlCol="0">
            <a:spAutoFit/>
          </a:bodyPr>
          <a:lstStyle/>
          <a:p>
            <a:r>
              <a:rPr lang="en-US" dirty="0"/>
              <a:t>Primary product flow</a:t>
            </a:r>
          </a:p>
        </p:txBody>
      </p:sp>
      <p:sp>
        <p:nvSpPr>
          <p:cNvPr id="14" name="TextBox 13"/>
          <p:cNvSpPr txBox="1"/>
          <p:nvPr/>
        </p:nvSpPr>
        <p:spPr>
          <a:xfrm>
            <a:off x="6792192" y="4535269"/>
            <a:ext cx="1347355" cy="923330"/>
          </a:xfrm>
          <a:prstGeom prst="rect">
            <a:avLst/>
          </a:prstGeom>
          <a:noFill/>
        </p:spPr>
        <p:txBody>
          <a:bodyPr wrap="square" rtlCol="0">
            <a:spAutoFit/>
          </a:bodyPr>
          <a:lstStyle/>
          <a:p>
            <a:r>
              <a:rPr lang="en-US" dirty="0"/>
              <a:t>Primary product flow</a:t>
            </a:r>
          </a:p>
        </p:txBody>
      </p:sp>
      <p:cxnSp>
        <p:nvCxnSpPr>
          <p:cNvPr id="19" name="Elbow Connector 18"/>
          <p:cNvCxnSpPr>
            <a:stCxn id="5" idx="3"/>
          </p:cNvCxnSpPr>
          <p:nvPr/>
        </p:nvCxnSpPr>
        <p:spPr>
          <a:xfrm flipH="1" flipV="1">
            <a:off x="3352800" y="2057400"/>
            <a:ext cx="6061364" cy="1028700"/>
          </a:xfrm>
          <a:prstGeom prst="bentConnector3">
            <a:avLst>
              <a:gd name="adj1" fmla="val -3771"/>
            </a:avLst>
          </a:prstGeom>
          <a:ln>
            <a:tailEnd type="triangle"/>
          </a:ln>
        </p:spPr>
        <p:style>
          <a:lnRef idx="2">
            <a:schemeClr val="accent1"/>
          </a:lnRef>
          <a:fillRef idx="0">
            <a:schemeClr val="accent1"/>
          </a:fillRef>
          <a:effectRef idx="1">
            <a:schemeClr val="accent1"/>
          </a:effectRef>
          <a:fontRef idx="minor">
            <a:schemeClr val="tx1"/>
          </a:fontRef>
        </p:style>
      </p:cxnSp>
      <p:sp>
        <p:nvSpPr>
          <p:cNvPr id="20" name="TextBox 19"/>
          <p:cNvSpPr txBox="1"/>
          <p:nvPr/>
        </p:nvSpPr>
        <p:spPr>
          <a:xfrm>
            <a:off x="4953001" y="1981200"/>
            <a:ext cx="2310245" cy="369332"/>
          </a:xfrm>
          <a:prstGeom prst="rect">
            <a:avLst/>
          </a:prstGeom>
          <a:noFill/>
        </p:spPr>
        <p:txBody>
          <a:bodyPr wrap="square" rtlCol="0">
            <a:spAutoFit/>
          </a:bodyPr>
          <a:lstStyle/>
          <a:p>
            <a:r>
              <a:rPr lang="en-US" dirty="0"/>
              <a:t>Reverse product flow</a:t>
            </a:r>
          </a:p>
        </p:txBody>
      </p:sp>
      <p:cxnSp>
        <p:nvCxnSpPr>
          <p:cNvPr id="22" name="Straight Arrow Connector 21"/>
          <p:cNvCxnSpPr/>
          <p:nvPr/>
        </p:nvCxnSpPr>
        <p:spPr>
          <a:xfrm flipH="1">
            <a:off x="3200400" y="5791200"/>
            <a:ext cx="5562600" cy="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23" name="TextBox 22"/>
          <p:cNvSpPr txBox="1"/>
          <p:nvPr/>
        </p:nvSpPr>
        <p:spPr>
          <a:xfrm>
            <a:off x="4648200" y="5943600"/>
            <a:ext cx="3048000" cy="381000"/>
          </a:xfrm>
          <a:prstGeom prst="rect">
            <a:avLst/>
          </a:prstGeom>
          <a:noFill/>
        </p:spPr>
        <p:txBody>
          <a:bodyPr wrap="square" rtlCol="0">
            <a:spAutoFit/>
          </a:bodyPr>
          <a:lstStyle/>
          <a:p>
            <a:r>
              <a:rPr lang="en-US" dirty="0"/>
              <a:t>Primary cash flow</a:t>
            </a:r>
          </a:p>
        </p:txBody>
      </p:sp>
      <p:pic>
        <p:nvPicPr>
          <p:cNvPr id="17" name="Picture 16">
            <a:extLst>
              <a:ext uri="{FF2B5EF4-FFF2-40B4-BE49-F238E27FC236}">
                <a16:creationId xmlns:a16="http://schemas.microsoft.com/office/drawing/2014/main" id="{0E16B4E3-0228-1F81-F3E0-508D3A67801B}"/>
              </a:ext>
            </a:extLst>
          </p:cNvPr>
          <p:cNvPicPr>
            <a:picLocks noChangeAspect="1"/>
          </p:cNvPicPr>
          <p:nvPr/>
        </p:nvPicPr>
        <p:blipFill>
          <a:blip r:embed="rId2"/>
          <a:stretch>
            <a:fillRect/>
          </a:stretch>
        </p:blipFill>
        <p:spPr>
          <a:xfrm>
            <a:off x="-108036" y="-94329"/>
            <a:ext cx="9533101" cy="1610200"/>
          </a:xfrm>
          <a:prstGeom prst="rect">
            <a:avLst/>
          </a:prstGeom>
        </p:spPr>
      </p:pic>
      <p:sp>
        <p:nvSpPr>
          <p:cNvPr id="21" name="TextBox 20">
            <a:extLst>
              <a:ext uri="{FF2B5EF4-FFF2-40B4-BE49-F238E27FC236}">
                <a16:creationId xmlns:a16="http://schemas.microsoft.com/office/drawing/2014/main" id="{7983D439-3A7D-9DFC-D0B8-F66ABE3C06E1}"/>
              </a:ext>
            </a:extLst>
          </p:cNvPr>
          <p:cNvSpPr txBox="1"/>
          <p:nvPr/>
        </p:nvSpPr>
        <p:spPr>
          <a:xfrm>
            <a:off x="2695864" y="503175"/>
            <a:ext cx="6571672" cy="646331"/>
          </a:xfrm>
          <a:prstGeom prst="rect">
            <a:avLst/>
          </a:prstGeom>
          <a:noFill/>
        </p:spPr>
        <p:txBody>
          <a:bodyPr wrap="square">
            <a:spAutoFit/>
          </a:bodyPr>
          <a:lstStyle/>
          <a:p>
            <a:r>
              <a:rPr lang="en-US" sz="3600" dirty="0">
                <a:solidFill>
                  <a:schemeClr val="accent2"/>
                </a:solidFill>
                <a:latin typeface="Times New Roman" panose="02020603050405020304" pitchFamily="18" charset="0"/>
                <a:cs typeface="Times New Roman" panose="02020603050405020304" pitchFamily="18" charset="0"/>
              </a:rPr>
              <a:t>Supply chain management flow</a:t>
            </a:r>
            <a:endParaRPr lang="ar-EG" sz="3600" dirty="0">
              <a:solidFill>
                <a:schemeClr val="accent2"/>
              </a:solidFill>
            </a:endParaRPr>
          </a:p>
        </p:txBody>
      </p:sp>
      <p:pic>
        <p:nvPicPr>
          <p:cNvPr id="24" name="Picture 23">
            <a:extLst>
              <a:ext uri="{FF2B5EF4-FFF2-40B4-BE49-F238E27FC236}">
                <a16:creationId xmlns:a16="http://schemas.microsoft.com/office/drawing/2014/main" id="{F8F3F8BC-752B-41BA-4CC4-5A1635D2FC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5279" y="5664665"/>
            <a:ext cx="1222425" cy="1096206"/>
          </a:xfrm>
          <a:prstGeom prst="rect">
            <a:avLst/>
          </a:prstGeom>
        </p:spPr>
      </p:pic>
      <p:pic>
        <p:nvPicPr>
          <p:cNvPr id="25" name="Picture 24">
            <a:extLst>
              <a:ext uri="{FF2B5EF4-FFF2-40B4-BE49-F238E27FC236}">
                <a16:creationId xmlns:a16="http://schemas.microsoft.com/office/drawing/2014/main" id="{DB1DBAAE-4280-3D53-573F-59472CBF033B}"/>
              </a:ext>
            </a:extLst>
          </p:cNvPr>
          <p:cNvPicPr>
            <a:picLocks noChangeAspect="1"/>
          </p:cNvPicPr>
          <p:nvPr/>
        </p:nvPicPr>
        <p:blipFill>
          <a:blip r:embed="rId4"/>
          <a:stretch>
            <a:fillRect/>
          </a:stretch>
        </p:blipFill>
        <p:spPr>
          <a:xfrm>
            <a:off x="2590800" y="6409730"/>
            <a:ext cx="9902229" cy="204838"/>
          </a:xfrm>
          <a:prstGeom prst="rect">
            <a:avLst/>
          </a:prstGeom>
        </p:spPr>
      </p:pic>
      <p:sp>
        <p:nvSpPr>
          <p:cNvPr id="3" name="TextBox 2">
            <a:extLst>
              <a:ext uri="{FF2B5EF4-FFF2-40B4-BE49-F238E27FC236}">
                <a16:creationId xmlns:a16="http://schemas.microsoft.com/office/drawing/2014/main" id="{9140E4FF-E7AE-E98D-953B-D8BD71CAF940}"/>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57104255"/>
      </p:ext>
    </p:extLst>
  </p:cSld>
  <p:clrMapOvr>
    <a:masterClrMapping/>
  </p:clrMapOvr>
  <mc:AlternateContent xmlns:mc="http://schemas.openxmlformats.org/markup-compatibility/2006" xmlns:p14="http://schemas.microsoft.com/office/powerpoint/2010/main">
    <mc:Choice Requires="p14">
      <p:transition spd="slow" p14:dur="2000" advTm="99368"/>
    </mc:Choice>
    <mc:Fallback xmlns="">
      <p:transition spd="slow" advTm="9936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7"/>
            <a:ext cx="9533101" cy="1610200"/>
          </a:xfrm>
          <a:prstGeom prst="rect">
            <a:avLst/>
          </a:prstGeom>
        </p:spPr>
      </p:pic>
      <p:sp>
        <p:nvSpPr>
          <p:cNvPr id="7" name="TextBox 6"/>
          <p:cNvSpPr txBox="1"/>
          <p:nvPr/>
        </p:nvSpPr>
        <p:spPr>
          <a:xfrm>
            <a:off x="2690096" y="443944"/>
            <a:ext cx="6580648" cy="707886"/>
          </a:xfrm>
          <a:prstGeom prst="rect">
            <a:avLst/>
          </a:prstGeom>
          <a:noFill/>
        </p:spPr>
        <p:txBody>
          <a:bodyPr wrap="none" rtlCol="0">
            <a:spAutoFit/>
          </a:bodyPr>
          <a:lstStyle/>
          <a:p>
            <a:r>
              <a:rPr lang="en-IN" sz="4000" dirty="0">
                <a:solidFill>
                  <a:schemeClr val="accent2"/>
                </a:solidFill>
                <a:latin typeface="Times New Roman" panose="02020603050405020304" pitchFamily="18" charset="0"/>
                <a:cs typeface="Times New Roman" panose="02020603050405020304" pitchFamily="18" charset="0"/>
              </a:rPr>
              <a:t>Knowledge management in SC</a:t>
            </a:r>
            <a:endParaRPr lang="en-US" sz="1600" dirty="0">
              <a:solidFill>
                <a:schemeClr val="accent2"/>
              </a:solidFill>
              <a:cs typeface="Tajawal Medium" panose="00000600000000000000" pitchFamily="2" charset="-78"/>
            </a:endParaRPr>
          </a:p>
        </p:txBody>
      </p:sp>
      <p:sp>
        <p:nvSpPr>
          <p:cNvPr id="10" name="Content Placeholder 2">
            <a:extLst>
              <a:ext uri="{FF2B5EF4-FFF2-40B4-BE49-F238E27FC236}">
                <a16:creationId xmlns:a16="http://schemas.microsoft.com/office/drawing/2014/main" id="{0A75733B-210F-7462-98A4-AEC60959EFD7}"/>
              </a:ext>
            </a:extLst>
          </p:cNvPr>
          <p:cNvSpPr txBox="1">
            <a:spLocks/>
          </p:cNvSpPr>
          <p:nvPr/>
        </p:nvSpPr>
        <p:spPr>
          <a:xfrm>
            <a:off x="1574801" y="1554783"/>
            <a:ext cx="9979890" cy="335957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dirty="0">
                <a:latin typeface="Times New Roman" panose="02020603050405020304" pitchFamily="18" charset="0"/>
                <a:cs typeface="Times New Roman" panose="02020603050405020304" pitchFamily="18" charset="0"/>
              </a:rPr>
              <a:t>Knowledge management is the process of capturing, developing, sharing and effectively using organizational knowledge </a:t>
            </a:r>
          </a:p>
          <a:p>
            <a:pPr algn="just">
              <a:lnSpc>
                <a:spcPct val="150000"/>
              </a:lnSpc>
            </a:pPr>
            <a:r>
              <a:rPr lang="en-US" dirty="0">
                <a:latin typeface="Times New Roman" panose="02020603050405020304" pitchFamily="18" charset="0"/>
                <a:cs typeface="Times New Roman" panose="02020603050405020304" pitchFamily="18" charset="0"/>
              </a:rPr>
              <a:t>Knowledge management system refer to any kind of IT system that stores and retrieves knowledge, improves collaboration locates knowledge source </a:t>
            </a:r>
          </a:p>
          <a:p>
            <a:endParaRPr lang="en-IN" sz="2000"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2E0D892-7390-A1D3-D4BE-44EF197FB2E0}"/>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912546531"/>
      </p:ext>
    </p:extLst>
  </p:cSld>
  <p:clrMapOvr>
    <a:masterClrMapping/>
  </p:clrMapOvr>
  <mc:AlternateContent xmlns:mc="http://schemas.openxmlformats.org/markup-compatibility/2006" xmlns:p14="http://schemas.microsoft.com/office/powerpoint/2010/main">
    <mc:Choice Requires="p14">
      <p:transition spd="slow" p14:dur="2000" advTm="155086"/>
    </mc:Choice>
    <mc:Fallback xmlns="">
      <p:transition spd="slow" advTm="15508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11263716" cy="1610200"/>
          </a:xfrm>
          <a:prstGeom prst="rect">
            <a:avLst/>
          </a:prstGeom>
        </p:spPr>
      </p:pic>
      <p:sp>
        <p:nvSpPr>
          <p:cNvPr id="7" name="TextBox 6"/>
          <p:cNvSpPr txBox="1"/>
          <p:nvPr/>
        </p:nvSpPr>
        <p:spPr>
          <a:xfrm>
            <a:off x="2690096" y="443944"/>
            <a:ext cx="8005718" cy="707886"/>
          </a:xfrm>
          <a:prstGeom prst="rect">
            <a:avLst/>
          </a:prstGeom>
          <a:noFill/>
        </p:spPr>
        <p:txBody>
          <a:bodyPr wrap="none" rtlCol="0">
            <a:spAutoFit/>
          </a:bodyPr>
          <a:lstStyle/>
          <a:p>
            <a:r>
              <a:rPr lang="en-US" sz="4000" dirty="0">
                <a:solidFill>
                  <a:schemeClr val="accent2"/>
                </a:solidFill>
                <a:latin typeface="Times New Roman" panose="02020603050405020304" pitchFamily="18" charset="0"/>
                <a:cs typeface="Times New Roman" panose="02020603050405020304" pitchFamily="18" charset="0"/>
              </a:rPr>
              <a:t>Supply chain knowledge management</a:t>
            </a:r>
            <a:endParaRPr lang="en-US" sz="800" dirty="0">
              <a:solidFill>
                <a:schemeClr val="accent2"/>
              </a:solidFill>
              <a:cs typeface="Tajawal Medium" panose="00000600000000000000" pitchFamily="2" charset="-78"/>
            </a:endParaRPr>
          </a:p>
        </p:txBody>
      </p:sp>
      <p:sp>
        <p:nvSpPr>
          <p:cNvPr id="12" name="Content Placeholder 2">
            <a:extLst>
              <a:ext uri="{FF2B5EF4-FFF2-40B4-BE49-F238E27FC236}">
                <a16:creationId xmlns:a16="http://schemas.microsoft.com/office/drawing/2014/main" id="{C421C4C5-B8A8-5C2A-ADFA-E2C83C3A740D}"/>
              </a:ext>
            </a:extLst>
          </p:cNvPr>
          <p:cNvSpPr txBox="1">
            <a:spLocks/>
          </p:cNvSpPr>
          <p:nvPr/>
        </p:nvSpPr>
        <p:spPr>
          <a:xfrm>
            <a:off x="1439372" y="1453444"/>
            <a:ext cx="10349992"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600" dirty="0">
                <a:latin typeface="Times New Roman" panose="02020603050405020304" pitchFamily="18" charset="0"/>
                <a:cs typeface="Times New Roman" panose="02020603050405020304" pitchFamily="18" charset="0"/>
              </a:rPr>
              <a:t>The KM adoption in supply chain makes the environment collaborative that enables the chain to be more adaptive and response.</a:t>
            </a:r>
          </a:p>
          <a:p>
            <a:pPr algn="just"/>
            <a:r>
              <a:rPr lang="en-US" sz="3600" dirty="0">
                <a:latin typeface="Times New Roman" panose="02020603050405020304" pitchFamily="18" charset="0"/>
                <a:cs typeface="Times New Roman" panose="02020603050405020304" pitchFamily="18" charset="0"/>
              </a:rPr>
              <a:t>This helps to organization to achieves an improvement strategic competitive position in the market.</a:t>
            </a:r>
          </a:p>
          <a:p>
            <a:pPr algn="just"/>
            <a:r>
              <a:rPr lang="en-US" sz="3600" dirty="0">
                <a:latin typeface="Times New Roman" panose="02020603050405020304" pitchFamily="18" charset="0"/>
                <a:cs typeface="Times New Roman" panose="02020603050405020304" pitchFamily="18" charset="0"/>
              </a:rPr>
              <a:t>More cost effective, efficient and competitively response and adaptive supply chain.</a:t>
            </a:r>
          </a:p>
        </p:txBody>
      </p:sp>
      <p:sp>
        <p:nvSpPr>
          <p:cNvPr id="10" name="TextBox 9">
            <a:extLst>
              <a:ext uri="{FF2B5EF4-FFF2-40B4-BE49-F238E27FC236}">
                <a16:creationId xmlns:a16="http://schemas.microsoft.com/office/drawing/2014/main" id="{82927B7A-24D8-7693-1AB3-5DCE4BC10328}"/>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364434684"/>
      </p:ext>
    </p:extLst>
  </p:cSld>
  <p:clrMapOvr>
    <a:masterClrMapping/>
  </p:clrMapOvr>
  <mc:AlternateContent xmlns:mc="http://schemas.openxmlformats.org/markup-compatibility/2006" xmlns:p14="http://schemas.microsoft.com/office/powerpoint/2010/main">
    <mc:Choice Requires="p14">
      <p:transition spd="slow" p14:dur="2000" advTm="158292"/>
    </mc:Choice>
    <mc:Fallback xmlns="">
      <p:transition spd="slow" advTm="1582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2" end="2"/>
                                            </p:txEl>
                                          </p:spTgt>
                                        </p:tgtEl>
                                        <p:attrNameLst>
                                          <p:attrName>style.visibility</p:attrName>
                                        </p:attrNameLst>
                                      </p:cBhvr>
                                      <p:to>
                                        <p:strVal val="visible"/>
                                      </p:to>
                                    </p:set>
                                    <p:anim calcmode="lin" valueType="num">
                                      <p:cBhvr additive="base">
                                        <p:cTn id="19"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172720"/>
            <a:ext cx="11386707" cy="1610200"/>
          </a:xfrm>
          <a:prstGeom prst="rect">
            <a:avLst/>
          </a:prstGeom>
        </p:spPr>
      </p:pic>
      <p:sp>
        <p:nvSpPr>
          <p:cNvPr id="7" name="TextBox 6"/>
          <p:cNvSpPr txBox="1"/>
          <p:nvPr/>
        </p:nvSpPr>
        <p:spPr>
          <a:xfrm>
            <a:off x="2690095" y="339992"/>
            <a:ext cx="8696611" cy="584775"/>
          </a:xfrm>
          <a:prstGeom prst="rect">
            <a:avLst/>
          </a:prstGeom>
          <a:noFill/>
        </p:spPr>
        <p:txBody>
          <a:bodyPr wrap="none" rtlCol="0">
            <a:spAutoFit/>
          </a:bodyPr>
          <a:lstStyle/>
          <a:p>
            <a:r>
              <a:rPr lang="en-US" sz="3200" b="1" dirty="0">
                <a:solidFill>
                  <a:schemeClr val="accent2"/>
                </a:solidFill>
                <a:latin typeface="Times New Roman" panose="02020603050405020304" pitchFamily="18" charset="0"/>
                <a:cs typeface="Times New Roman" panose="02020603050405020304" pitchFamily="18" charset="0"/>
              </a:rPr>
              <a:t>Benefits of supply chain knowledge management</a:t>
            </a:r>
            <a:endParaRPr lang="en-US" sz="600" b="1" dirty="0">
              <a:solidFill>
                <a:schemeClr val="accent2"/>
              </a:solidFill>
              <a:cs typeface="Tajawal Medium" panose="00000600000000000000" pitchFamily="2" charset="-78"/>
            </a:endParaRPr>
          </a:p>
        </p:txBody>
      </p:sp>
      <p:sp>
        <p:nvSpPr>
          <p:cNvPr id="11" name="Rounded Rectangle 3">
            <a:extLst>
              <a:ext uri="{FF2B5EF4-FFF2-40B4-BE49-F238E27FC236}">
                <a16:creationId xmlns:a16="http://schemas.microsoft.com/office/drawing/2014/main" id="{BE279F13-90F2-B030-37F8-214320981013}"/>
              </a:ext>
            </a:extLst>
          </p:cNvPr>
          <p:cNvSpPr/>
          <p:nvPr/>
        </p:nvSpPr>
        <p:spPr>
          <a:xfrm>
            <a:off x="2540000" y="1485247"/>
            <a:ext cx="2647244" cy="1295400"/>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Improve project management</a:t>
            </a:r>
          </a:p>
        </p:txBody>
      </p:sp>
      <p:sp>
        <p:nvSpPr>
          <p:cNvPr id="12" name="Rounded Rectangle 4">
            <a:extLst>
              <a:ext uri="{FF2B5EF4-FFF2-40B4-BE49-F238E27FC236}">
                <a16:creationId xmlns:a16="http://schemas.microsoft.com/office/drawing/2014/main" id="{B2EC58A2-C777-026D-24F3-ED104094B8C8}"/>
              </a:ext>
            </a:extLst>
          </p:cNvPr>
          <p:cNvSpPr/>
          <p:nvPr/>
        </p:nvSpPr>
        <p:spPr>
          <a:xfrm>
            <a:off x="7016044" y="4093365"/>
            <a:ext cx="2057400" cy="129540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Supply chain</a:t>
            </a:r>
          </a:p>
        </p:txBody>
      </p:sp>
      <p:sp>
        <p:nvSpPr>
          <p:cNvPr id="13" name="Rounded Rectangle 5">
            <a:extLst>
              <a:ext uri="{FF2B5EF4-FFF2-40B4-BE49-F238E27FC236}">
                <a16:creationId xmlns:a16="http://schemas.microsoft.com/office/drawing/2014/main" id="{AB940C93-3286-44E1-2216-6C61FE19702D}"/>
              </a:ext>
            </a:extLst>
          </p:cNvPr>
          <p:cNvSpPr/>
          <p:nvPr/>
        </p:nvSpPr>
        <p:spPr>
          <a:xfrm>
            <a:off x="2856089" y="4093365"/>
            <a:ext cx="2331155" cy="12954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000" b="1" dirty="0">
                <a:latin typeface="Times New Roman" panose="02020603050405020304" pitchFamily="18" charset="0"/>
                <a:cs typeface="Times New Roman" panose="02020603050405020304" pitchFamily="18" charset="0"/>
              </a:rPr>
              <a:t>Reduced process cycle time</a:t>
            </a:r>
          </a:p>
        </p:txBody>
      </p:sp>
      <p:sp>
        <p:nvSpPr>
          <p:cNvPr id="14" name="Rounded Rectangle 6">
            <a:extLst>
              <a:ext uri="{FF2B5EF4-FFF2-40B4-BE49-F238E27FC236}">
                <a16:creationId xmlns:a16="http://schemas.microsoft.com/office/drawing/2014/main" id="{08BFE164-0F95-D369-44F7-A8B356314712}"/>
              </a:ext>
            </a:extLst>
          </p:cNvPr>
          <p:cNvSpPr/>
          <p:nvPr/>
        </p:nvSpPr>
        <p:spPr>
          <a:xfrm>
            <a:off x="7016044" y="1485247"/>
            <a:ext cx="2331156" cy="129540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Customer participation </a:t>
            </a:r>
          </a:p>
        </p:txBody>
      </p:sp>
      <p:sp>
        <p:nvSpPr>
          <p:cNvPr id="15" name="Right Arrow 7">
            <a:extLst>
              <a:ext uri="{FF2B5EF4-FFF2-40B4-BE49-F238E27FC236}">
                <a16:creationId xmlns:a16="http://schemas.microsoft.com/office/drawing/2014/main" id="{04E5E4C4-54E3-B02B-3D78-30D9E456B1B5}"/>
              </a:ext>
            </a:extLst>
          </p:cNvPr>
          <p:cNvSpPr/>
          <p:nvPr/>
        </p:nvSpPr>
        <p:spPr>
          <a:xfrm>
            <a:off x="5187244" y="1828147"/>
            <a:ext cx="1828800" cy="6477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6" name="Down Arrow 8">
            <a:extLst>
              <a:ext uri="{FF2B5EF4-FFF2-40B4-BE49-F238E27FC236}">
                <a16:creationId xmlns:a16="http://schemas.microsoft.com/office/drawing/2014/main" id="{6648BDB5-91D3-4926-A8D1-6A62082090AD}"/>
              </a:ext>
            </a:extLst>
          </p:cNvPr>
          <p:cNvSpPr/>
          <p:nvPr/>
        </p:nvSpPr>
        <p:spPr>
          <a:xfrm>
            <a:off x="7701844" y="2780647"/>
            <a:ext cx="685800" cy="131271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7" name="Left Arrow 9">
            <a:extLst>
              <a:ext uri="{FF2B5EF4-FFF2-40B4-BE49-F238E27FC236}">
                <a16:creationId xmlns:a16="http://schemas.microsoft.com/office/drawing/2014/main" id="{FAD8D938-ED94-B402-74DD-B3C0442F91A3}"/>
              </a:ext>
            </a:extLst>
          </p:cNvPr>
          <p:cNvSpPr/>
          <p:nvPr/>
        </p:nvSpPr>
        <p:spPr>
          <a:xfrm>
            <a:off x="5187244" y="4474365"/>
            <a:ext cx="1828800" cy="6477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62CF3F3-28A4-572E-3886-A724FA7A8B53}"/>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51995795"/>
      </p:ext>
    </p:extLst>
  </p:cSld>
  <p:clrMapOvr>
    <a:masterClrMapping/>
  </p:clrMapOvr>
  <mc:AlternateContent xmlns:mc="http://schemas.openxmlformats.org/markup-compatibility/2006" xmlns:p14="http://schemas.microsoft.com/office/powerpoint/2010/main">
    <mc:Choice Requires="p14">
      <p:transition spd="slow" p14:dur="2000" advTm="76318"/>
    </mc:Choice>
    <mc:Fallback xmlns="">
      <p:transition spd="slow" advTm="7631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57411"/>
            <a:ext cx="11662726" cy="1610200"/>
          </a:xfrm>
          <a:prstGeom prst="rect">
            <a:avLst/>
          </a:prstGeom>
        </p:spPr>
      </p:pic>
      <p:sp>
        <p:nvSpPr>
          <p:cNvPr id="7" name="TextBox 6"/>
          <p:cNvSpPr txBox="1"/>
          <p:nvPr/>
        </p:nvSpPr>
        <p:spPr>
          <a:xfrm>
            <a:off x="2720576" y="206335"/>
            <a:ext cx="8738354" cy="707886"/>
          </a:xfrm>
          <a:prstGeom prst="rect">
            <a:avLst/>
          </a:prstGeom>
          <a:noFill/>
        </p:spPr>
        <p:txBody>
          <a:bodyPr wrap="none" rtlCol="0">
            <a:spAutoFit/>
          </a:bodyPr>
          <a:lstStyle/>
          <a:p>
            <a:r>
              <a:rPr lang="en-US" sz="4000" b="1" dirty="0">
                <a:solidFill>
                  <a:schemeClr val="accent2"/>
                </a:solidFill>
                <a:latin typeface="Times New Roman" panose="02020603050405020304" pitchFamily="18" charset="0"/>
                <a:cs typeface="Times New Roman" panose="02020603050405020304" pitchFamily="18" charset="0"/>
              </a:rPr>
              <a:t>Key Issue in supply chain manage</a:t>
            </a:r>
            <a:r>
              <a:rPr lang="en-US" sz="4000" b="1" dirty="0">
                <a:solidFill>
                  <a:schemeClr val="accent2"/>
                </a:solidFill>
              </a:rPr>
              <a:t>ment</a:t>
            </a:r>
            <a:endParaRPr lang="en-US" sz="800" b="1" dirty="0">
              <a:solidFill>
                <a:schemeClr val="accent2"/>
              </a:solidFill>
              <a:cs typeface="Tajawal Medium" panose="00000600000000000000" pitchFamily="2" charset="-78"/>
            </a:endParaRPr>
          </a:p>
        </p:txBody>
      </p:sp>
      <p:sp>
        <p:nvSpPr>
          <p:cNvPr id="11" name="Content Placeholder 2">
            <a:extLst>
              <a:ext uri="{FF2B5EF4-FFF2-40B4-BE49-F238E27FC236}">
                <a16:creationId xmlns:a16="http://schemas.microsoft.com/office/drawing/2014/main" id="{143B1C57-24BB-0F66-E214-1FE8F50F59B7}"/>
              </a:ext>
            </a:extLst>
          </p:cNvPr>
          <p:cNvSpPr txBox="1">
            <a:spLocks/>
          </p:cNvSpPr>
          <p:nvPr/>
        </p:nvSpPr>
        <p:spPr>
          <a:xfrm>
            <a:off x="1384180" y="1088656"/>
            <a:ext cx="10688495" cy="3148091"/>
          </a:xfrm>
          <a:prstGeom prst="rect">
            <a:avLst/>
          </a:prstGeom>
        </p:spPr>
        <p:txBody>
          <a:bodyPr>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3400" b="1" dirty="0">
                <a:latin typeface="Times New Roman" panose="02020603050405020304" pitchFamily="18" charset="0"/>
                <a:cs typeface="Times New Roman" panose="02020603050405020304" pitchFamily="18" charset="0"/>
              </a:rPr>
              <a:t>Bullwhips effect-</a:t>
            </a:r>
            <a:r>
              <a:rPr lang="en-US" sz="3400" dirty="0">
                <a:latin typeface="Times New Roman" panose="02020603050405020304" pitchFamily="18" charset="0"/>
                <a:cs typeface="Times New Roman" panose="02020603050405020304" pitchFamily="18" charset="0"/>
              </a:rPr>
              <a:t> In supply chain increasing demand and supply variation from retailer, customer to manufacturing. Away from customer the always fluctuated demand like increase and suddenly decrease in supply chain such case is effected on production management and supply chain management, price of product. The effect is known as Bullwhip effect</a:t>
            </a:r>
            <a:endParaRPr lang="en-US" sz="3400" b="1" dirty="0">
              <a:latin typeface="Times New Roman" panose="02020603050405020304" pitchFamily="18" charset="0"/>
              <a:cs typeface="Times New Roman" panose="02020603050405020304" pitchFamily="18" charset="0"/>
            </a:endParaRPr>
          </a:p>
          <a:p>
            <a:pPr algn="just">
              <a:lnSpc>
                <a:spcPct val="200000"/>
              </a:lnSpc>
            </a:pPr>
            <a:endParaRPr lang="en-US" sz="1600" b="1" dirty="0">
              <a:latin typeface="Times New Roman" panose="02020603050405020304" pitchFamily="18" charset="0"/>
              <a:cs typeface="Times New Roman" panose="02020603050405020304" pitchFamily="18" charset="0"/>
            </a:endParaRPr>
          </a:p>
          <a:p>
            <a:pPr algn="just">
              <a:lnSpc>
                <a:spcPct val="200000"/>
              </a:lnSpc>
            </a:pPr>
            <a:endParaRPr lang="en-US" sz="1600" b="1" dirty="0">
              <a:latin typeface="Times New Roman" panose="02020603050405020304" pitchFamily="18" charset="0"/>
              <a:cs typeface="Times New Roman" panose="02020603050405020304" pitchFamily="18" charset="0"/>
            </a:endParaRPr>
          </a:p>
          <a:p>
            <a:pPr marL="0" indent="0" algn="just">
              <a:lnSpc>
                <a:spcPct val="200000"/>
              </a:lnSpc>
              <a:buFont typeface="Arial" panose="020B0604020202020204" pitchFamily="34" charset="0"/>
              <a:buNone/>
            </a:pPr>
            <a:endParaRPr lang="en-US" b="1" dirty="0">
              <a:latin typeface="Times New Roman" panose="02020603050405020304" pitchFamily="18" charset="0"/>
              <a:cs typeface="Times New Roman" panose="02020603050405020304" pitchFamily="18" charset="0"/>
            </a:endParaRPr>
          </a:p>
          <a:p>
            <a:pPr marL="0" indent="0" algn="just">
              <a:buNone/>
            </a:pPr>
            <a:endParaRPr lang="en-US" b="1"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14F567C6-CA72-9C79-C2B7-5B33E5AE6C64}"/>
              </a:ext>
            </a:extLst>
          </p:cNvPr>
          <p:cNvSpPr txBox="1"/>
          <p:nvPr/>
        </p:nvSpPr>
        <p:spPr>
          <a:xfrm>
            <a:off x="2911776" y="3550867"/>
            <a:ext cx="6228080" cy="2223942"/>
          </a:xfrm>
          <a:prstGeom prst="rect">
            <a:avLst/>
          </a:prstGeom>
          <a:noFill/>
        </p:spPr>
        <p:txBody>
          <a:bodyPr wrap="square">
            <a:spAutoFit/>
          </a:bodyPr>
          <a:lstStyle/>
          <a:p>
            <a:pPr marL="457200" lvl="1" indent="0" algn="ctr">
              <a:lnSpc>
                <a:spcPct val="200000"/>
              </a:lnSpc>
              <a:buNone/>
            </a:pPr>
            <a:r>
              <a:rPr lang="en-US" sz="1800" b="1" dirty="0">
                <a:latin typeface="Times New Roman" panose="02020603050405020304" pitchFamily="18" charset="0"/>
                <a:cs typeface="Times New Roman" panose="02020603050405020304" pitchFamily="18" charset="0"/>
              </a:rPr>
              <a:t>Cost/pricing issues</a:t>
            </a:r>
          </a:p>
          <a:p>
            <a:pPr marL="457200" lvl="1" indent="0" algn="ctr">
              <a:lnSpc>
                <a:spcPct val="200000"/>
              </a:lnSpc>
              <a:buNone/>
            </a:pPr>
            <a:r>
              <a:rPr lang="en-US" sz="1800" b="1" dirty="0">
                <a:latin typeface="Times New Roman" panose="02020603050405020304" pitchFamily="18" charset="0"/>
                <a:cs typeface="Times New Roman" panose="02020603050405020304" pitchFamily="18" charset="0"/>
              </a:rPr>
              <a:t>Managing inventory and supplier </a:t>
            </a:r>
          </a:p>
          <a:p>
            <a:pPr marL="457200" lvl="1" indent="0" algn="ctr">
              <a:lnSpc>
                <a:spcPct val="200000"/>
              </a:lnSpc>
              <a:buNone/>
            </a:pPr>
            <a:r>
              <a:rPr lang="en-US" sz="1800" b="1" dirty="0">
                <a:latin typeface="Times New Roman" panose="02020603050405020304" pitchFamily="18" charset="0"/>
                <a:cs typeface="Times New Roman" panose="02020603050405020304" pitchFamily="18" charset="0"/>
              </a:rPr>
              <a:t>Primary manufacturing process PUSH </a:t>
            </a:r>
          </a:p>
          <a:p>
            <a:pPr marL="457200" lvl="1" indent="0" algn="ctr">
              <a:lnSpc>
                <a:spcPct val="200000"/>
              </a:lnSpc>
              <a:buNone/>
            </a:pPr>
            <a:r>
              <a:rPr lang="en-US" sz="1800" b="1" dirty="0">
                <a:latin typeface="Times New Roman" panose="02020603050405020304" pitchFamily="18" charset="0"/>
                <a:cs typeface="Times New Roman" panose="02020603050405020304" pitchFamily="18" charset="0"/>
              </a:rPr>
              <a:t>Maintaining safety and quality</a:t>
            </a:r>
          </a:p>
        </p:txBody>
      </p:sp>
      <p:sp>
        <p:nvSpPr>
          <p:cNvPr id="9" name="TextBox 8">
            <a:extLst>
              <a:ext uri="{FF2B5EF4-FFF2-40B4-BE49-F238E27FC236}">
                <a16:creationId xmlns:a16="http://schemas.microsoft.com/office/drawing/2014/main" id="{C9C18214-3565-11AC-6CAD-E43F71766751}"/>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96702134"/>
      </p:ext>
    </p:extLst>
  </p:cSld>
  <p:clrMapOvr>
    <a:masterClrMapping/>
  </p:clrMapOvr>
  <mc:AlternateContent xmlns:mc="http://schemas.openxmlformats.org/markup-compatibility/2006" xmlns:p14="http://schemas.microsoft.com/office/powerpoint/2010/main">
    <mc:Choice Requires="p14">
      <p:transition spd="slow" p14:dur="2000" advTm="185630"/>
    </mc:Choice>
    <mc:Fallback xmlns="">
      <p:transition spd="slow" advTm="18563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57411"/>
            <a:ext cx="11662726" cy="1610200"/>
          </a:xfrm>
          <a:prstGeom prst="rect">
            <a:avLst/>
          </a:prstGeom>
        </p:spPr>
      </p:pic>
      <p:sp>
        <p:nvSpPr>
          <p:cNvPr id="7" name="TextBox 6"/>
          <p:cNvSpPr txBox="1"/>
          <p:nvPr/>
        </p:nvSpPr>
        <p:spPr>
          <a:xfrm>
            <a:off x="2911776" y="267890"/>
            <a:ext cx="8892178" cy="646331"/>
          </a:xfrm>
          <a:prstGeom prst="rect">
            <a:avLst/>
          </a:prstGeom>
          <a:noFill/>
        </p:spPr>
        <p:txBody>
          <a:bodyPr wrap="none" rtlCol="0">
            <a:spAutoFit/>
          </a:bodyPr>
          <a:lstStyle/>
          <a:p>
            <a:r>
              <a:rPr lang="en-US" sz="3600" b="1" dirty="0">
                <a:solidFill>
                  <a:schemeClr val="accent2"/>
                </a:solidFill>
                <a:latin typeface="Times New Roman" panose="02020603050405020304" pitchFamily="18" charset="0"/>
                <a:cs typeface="Times New Roman" panose="02020603050405020304" pitchFamily="18" charset="0"/>
              </a:rPr>
              <a:t>Key challenges in supply chain management</a:t>
            </a:r>
            <a:endParaRPr lang="en-US" sz="1400" b="1" dirty="0">
              <a:solidFill>
                <a:schemeClr val="accent2"/>
              </a:solidFill>
              <a:cs typeface="Tajawal Medium" panose="00000600000000000000" pitchFamily="2" charset="-78"/>
            </a:endParaRPr>
          </a:p>
        </p:txBody>
      </p:sp>
      <p:sp>
        <p:nvSpPr>
          <p:cNvPr id="13" name="TextBox 12">
            <a:extLst>
              <a:ext uri="{FF2B5EF4-FFF2-40B4-BE49-F238E27FC236}">
                <a16:creationId xmlns:a16="http://schemas.microsoft.com/office/drawing/2014/main" id="{6A8CB19B-1C28-D137-F6DF-72C3AAF7D7FC}"/>
              </a:ext>
            </a:extLst>
          </p:cNvPr>
          <p:cNvSpPr txBox="1"/>
          <p:nvPr/>
        </p:nvSpPr>
        <p:spPr>
          <a:xfrm>
            <a:off x="792480" y="1413851"/>
            <a:ext cx="10962640" cy="4031873"/>
          </a:xfrm>
          <a:prstGeom prst="rect">
            <a:avLst/>
          </a:prstGeom>
          <a:noFill/>
        </p:spPr>
        <p:txBody>
          <a:bodyPr wrap="square">
            <a:spAutoFit/>
          </a:bodyPr>
          <a:lstStyle/>
          <a:p>
            <a:pPr marL="342900" lvl="0" indent="-342900" algn="just">
              <a:buFont typeface="Wingdings" panose="05000000000000000000" pitchFamily="2" charset="2"/>
              <a:buChar char="q"/>
            </a:pPr>
            <a:r>
              <a:rPr lang="en-US" sz="3200" b="1" dirty="0">
                <a:latin typeface="Times New Roman" panose="02020603050405020304" pitchFamily="18" charset="0"/>
                <a:cs typeface="Times New Roman" panose="02020603050405020304" pitchFamily="18" charset="0"/>
              </a:rPr>
              <a:t>Customer service</a:t>
            </a:r>
            <a:r>
              <a:rPr lang="en-US" sz="3200" dirty="0">
                <a:latin typeface="Times New Roman" panose="02020603050405020304" pitchFamily="18" charset="0"/>
                <a:cs typeface="Times New Roman" panose="02020603050405020304" pitchFamily="18" charset="0"/>
              </a:rPr>
              <a:t> - Supply chain management is all about providing the right product in the right quantity to the right place and the right time. Seems simple, but can get complicated...quickly.</a:t>
            </a:r>
          </a:p>
          <a:p>
            <a:pPr marL="342900" lvl="0" indent="-342900" algn="just">
              <a:buFont typeface="Wingdings" panose="05000000000000000000" pitchFamily="2" charset="2"/>
              <a:buChar char="q"/>
            </a:pPr>
            <a:r>
              <a:rPr lang="en-US" sz="3200" b="1" dirty="0">
                <a:latin typeface="Times New Roman" panose="02020603050405020304" pitchFamily="18" charset="0"/>
                <a:cs typeface="Times New Roman" panose="02020603050405020304" pitchFamily="18" charset="0"/>
              </a:rPr>
              <a:t>Cost control</a:t>
            </a:r>
            <a:r>
              <a:rPr lang="en-US" sz="3200" dirty="0">
                <a:latin typeface="Times New Roman" panose="02020603050405020304" pitchFamily="18" charset="0"/>
                <a:cs typeface="Times New Roman" panose="02020603050405020304" pitchFamily="18" charset="0"/>
              </a:rPr>
              <a:t> - Operating costs are under extreme pressure by rising energy/fuel and freight costs, greater number of global customers, technology, increasing labor rates and new regulations and rising commodity prices.</a:t>
            </a:r>
          </a:p>
        </p:txBody>
      </p:sp>
      <p:sp>
        <p:nvSpPr>
          <p:cNvPr id="10" name="TextBox 9">
            <a:extLst>
              <a:ext uri="{FF2B5EF4-FFF2-40B4-BE49-F238E27FC236}">
                <a16:creationId xmlns:a16="http://schemas.microsoft.com/office/drawing/2014/main" id="{5B66BBBF-C9BC-2FD3-E2EF-50000D60FF9A}"/>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18610371"/>
      </p:ext>
    </p:extLst>
  </p:cSld>
  <p:clrMapOvr>
    <a:masterClrMapping/>
  </p:clrMapOvr>
  <mc:AlternateContent xmlns:mc="http://schemas.openxmlformats.org/markup-compatibility/2006" xmlns:p14="http://schemas.microsoft.com/office/powerpoint/2010/main">
    <mc:Choice Requires="p14">
      <p:transition spd="slow" p14:dur="2000" advTm="148478"/>
    </mc:Choice>
    <mc:Fallback xmlns="">
      <p:transition spd="slow" advTm="14847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598765"/>
            <a:ext cx="12072675" cy="1610200"/>
          </a:xfrm>
          <a:prstGeom prst="rect">
            <a:avLst/>
          </a:prstGeom>
        </p:spPr>
      </p:pic>
      <p:sp>
        <p:nvSpPr>
          <p:cNvPr id="7" name="TextBox 6"/>
          <p:cNvSpPr txBox="1"/>
          <p:nvPr/>
        </p:nvSpPr>
        <p:spPr>
          <a:xfrm>
            <a:off x="3086126" y="-94556"/>
            <a:ext cx="8892178" cy="646331"/>
          </a:xfrm>
          <a:prstGeom prst="rect">
            <a:avLst/>
          </a:prstGeom>
          <a:noFill/>
        </p:spPr>
        <p:txBody>
          <a:bodyPr wrap="none" rtlCol="0">
            <a:spAutoFit/>
          </a:bodyPr>
          <a:lstStyle/>
          <a:p>
            <a:r>
              <a:rPr lang="en-US" sz="3600" b="1" dirty="0">
                <a:solidFill>
                  <a:schemeClr val="accent2"/>
                </a:solidFill>
                <a:latin typeface="Times New Roman" panose="02020603050405020304" pitchFamily="18" charset="0"/>
                <a:cs typeface="Times New Roman" panose="02020603050405020304" pitchFamily="18" charset="0"/>
              </a:rPr>
              <a:t>Key challenges in supply chain management</a:t>
            </a:r>
            <a:endParaRPr lang="en-US" sz="1400" b="1" dirty="0">
              <a:solidFill>
                <a:schemeClr val="accent2"/>
              </a:solidFill>
              <a:cs typeface="Tajawal Medium" panose="00000600000000000000" pitchFamily="2" charset="-78"/>
            </a:endParaRPr>
          </a:p>
        </p:txBody>
      </p:sp>
      <p:sp>
        <p:nvSpPr>
          <p:cNvPr id="13" name="TextBox 12">
            <a:extLst>
              <a:ext uri="{FF2B5EF4-FFF2-40B4-BE49-F238E27FC236}">
                <a16:creationId xmlns:a16="http://schemas.microsoft.com/office/drawing/2014/main" id="{D1BDC844-E6B5-7577-C658-CC66DFCF42CC}"/>
              </a:ext>
            </a:extLst>
          </p:cNvPr>
          <p:cNvSpPr txBox="1"/>
          <p:nvPr/>
        </p:nvSpPr>
        <p:spPr>
          <a:xfrm>
            <a:off x="1148080" y="1011435"/>
            <a:ext cx="10751874" cy="4154984"/>
          </a:xfrm>
          <a:prstGeom prst="rect">
            <a:avLst/>
          </a:prstGeom>
          <a:noFill/>
        </p:spPr>
        <p:txBody>
          <a:bodyPr wrap="square">
            <a:spAutoFit/>
          </a:bodyPr>
          <a:lstStyle/>
          <a:p>
            <a:pPr marL="342900" lvl="0" indent="-342900" algn="just">
              <a:buFont typeface="Wingdings" panose="05000000000000000000" pitchFamily="2" charset="2"/>
              <a:buChar char="q"/>
            </a:pPr>
            <a:r>
              <a:rPr lang="en-US" sz="2400" b="1" dirty="0">
                <a:latin typeface="Times New Roman" panose="02020603050405020304" pitchFamily="18" charset="0"/>
                <a:cs typeface="Times New Roman" panose="02020603050405020304" pitchFamily="18" charset="0"/>
              </a:rPr>
              <a:t>Planning &amp; risk management</a:t>
            </a:r>
            <a:r>
              <a:rPr lang="en-US" sz="2400" dirty="0">
                <a:latin typeface="Times New Roman" panose="02020603050405020304" pitchFamily="18" charset="0"/>
                <a:cs typeface="Times New Roman" panose="02020603050405020304" pitchFamily="18" charset="0"/>
              </a:rPr>
              <a:t> - In order to stay as efficient and effective as possible, periodic assessments and redesigns are needed. These adjustments are in response to changes in the market - changes such as new product launches, global sourcing, credit availability and the need to protect intellectual property. These risks must be identified and quantified in order to control and mitigate.</a:t>
            </a:r>
          </a:p>
          <a:p>
            <a:pPr marL="342900" lvl="0" indent="-342900" algn="just">
              <a:buFont typeface="Wingdings" panose="05000000000000000000" pitchFamily="2" charset="2"/>
              <a:buChar char="q"/>
            </a:pPr>
            <a:r>
              <a:rPr lang="en-US" sz="2400" b="1" dirty="0">
                <a:latin typeface="Times New Roman" panose="02020603050405020304" pitchFamily="18" charset="0"/>
                <a:cs typeface="Times New Roman" panose="02020603050405020304" pitchFamily="18" charset="0"/>
              </a:rPr>
              <a:t>Supplier/partner relationship management</a:t>
            </a:r>
            <a:r>
              <a:rPr lang="en-US" sz="2400" dirty="0">
                <a:latin typeface="Times New Roman" panose="02020603050405020304" pitchFamily="18" charset="0"/>
                <a:cs typeface="Times New Roman" panose="02020603050405020304" pitchFamily="18" charset="0"/>
              </a:rPr>
              <a:t> - It is important to create, understand and follow mutually agreed upon standards to better understand current performance and opportunities for improvement. Having two different methods for measuring and communicating performance and results wastes time and effort. Trust the system that was put in place for consistent results and better supplier/partner relationships.</a:t>
            </a:r>
          </a:p>
        </p:txBody>
      </p:sp>
      <p:sp>
        <p:nvSpPr>
          <p:cNvPr id="10" name="TextBox 9">
            <a:extLst>
              <a:ext uri="{FF2B5EF4-FFF2-40B4-BE49-F238E27FC236}">
                <a16:creationId xmlns:a16="http://schemas.microsoft.com/office/drawing/2014/main" id="{07BF6614-ED84-C24E-9DC9-96E1E399A4FE}"/>
              </a:ext>
            </a:extLst>
          </p:cNvPr>
          <p:cNvSpPr txBox="1"/>
          <p:nvPr/>
        </p:nvSpPr>
        <p:spPr>
          <a:xfrm>
            <a:off x="420413" y="-147608"/>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1189872"/>
      </p:ext>
    </p:extLst>
  </p:cSld>
  <p:clrMapOvr>
    <a:masterClrMapping/>
  </p:clrMapOvr>
  <mc:AlternateContent xmlns:mc="http://schemas.openxmlformats.org/markup-compatibility/2006" xmlns:p14="http://schemas.microsoft.com/office/powerpoint/2010/main">
    <mc:Choice Requires="p14">
      <p:transition spd="slow" p14:dur="2000" advTm="212936"/>
    </mc:Choice>
    <mc:Fallback xmlns="">
      <p:transition spd="slow" advTm="21293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6595460" cy="646331"/>
          </a:xfrm>
          <a:prstGeom prst="rect">
            <a:avLst/>
          </a:prstGeom>
          <a:noFill/>
        </p:spPr>
        <p:txBody>
          <a:bodyPr wrap="none" rtlCol="0">
            <a:spAutoFit/>
          </a:bodyPr>
          <a:lstStyle/>
          <a:p>
            <a:r>
              <a:rPr lang="en-US" sz="3600" b="1" dirty="0">
                <a:solidFill>
                  <a:schemeClr val="accent2"/>
                </a:solidFill>
              </a:rPr>
              <a:t>Supply Chain Management (SCM)</a:t>
            </a:r>
            <a:endParaRPr lang="en-US" sz="4800" dirty="0">
              <a:solidFill>
                <a:schemeClr val="accent2"/>
              </a:solidFill>
              <a:cs typeface="Tajawal Medium" panose="00000600000000000000" pitchFamily="2" charset="-78"/>
            </a:endParaRPr>
          </a:p>
        </p:txBody>
      </p:sp>
      <p:sp>
        <p:nvSpPr>
          <p:cNvPr id="11" name="TextBox 10">
            <a:extLst>
              <a:ext uri="{FF2B5EF4-FFF2-40B4-BE49-F238E27FC236}">
                <a16:creationId xmlns:a16="http://schemas.microsoft.com/office/drawing/2014/main" id="{A74F81D9-A0BA-A77C-B952-05620E2F3FE6}"/>
              </a:ext>
            </a:extLst>
          </p:cNvPr>
          <p:cNvSpPr txBox="1"/>
          <p:nvPr/>
        </p:nvSpPr>
        <p:spPr>
          <a:xfrm>
            <a:off x="1154545" y="1666340"/>
            <a:ext cx="10825019" cy="1384995"/>
          </a:xfrm>
          <a:prstGeom prst="rect">
            <a:avLst/>
          </a:prstGeom>
          <a:noFill/>
        </p:spPr>
        <p:txBody>
          <a:bodyPr wrap="square">
            <a:spAutoFit/>
          </a:bodyPr>
          <a:lstStyle/>
          <a:p>
            <a:r>
              <a:rPr lang="en-US" sz="2800" b="0" i="0" dirty="0">
                <a:solidFill>
                  <a:srgbClr val="444444"/>
                </a:solidFill>
                <a:effectLst/>
                <a:latin typeface="Open Sans" panose="020B0606030504020204" pitchFamily="34" charset="0"/>
              </a:rPr>
              <a:t>Managing flow of information through supply chain in order to attain the level of synchronization that will make it more responsive to customer needs while lowering costs</a:t>
            </a:r>
            <a:endParaRPr lang="ar-EG" sz="2800" dirty="0"/>
          </a:p>
        </p:txBody>
      </p:sp>
      <p:sp>
        <p:nvSpPr>
          <p:cNvPr id="13" name="TextBox 12">
            <a:extLst>
              <a:ext uri="{FF2B5EF4-FFF2-40B4-BE49-F238E27FC236}">
                <a16:creationId xmlns:a16="http://schemas.microsoft.com/office/drawing/2014/main" id="{C81F6C1E-CA65-9A97-D322-4DBB9581E4DD}"/>
              </a:ext>
            </a:extLst>
          </p:cNvPr>
          <p:cNvSpPr txBox="1"/>
          <p:nvPr/>
        </p:nvSpPr>
        <p:spPr>
          <a:xfrm>
            <a:off x="1154545" y="3051335"/>
            <a:ext cx="6225308" cy="461665"/>
          </a:xfrm>
          <a:prstGeom prst="rect">
            <a:avLst/>
          </a:prstGeom>
          <a:noFill/>
        </p:spPr>
        <p:txBody>
          <a:bodyPr wrap="square">
            <a:spAutoFit/>
          </a:bodyPr>
          <a:lstStyle/>
          <a:p>
            <a:r>
              <a:rPr lang="en-US" sz="2400" b="1" i="0" dirty="0">
                <a:solidFill>
                  <a:srgbClr val="FF0000"/>
                </a:solidFill>
                <a:effectLst/>
                <a:latin typeface="Open Sans" panose="020B0606030504020204" pitchFamily="34" charset="0"/>
              </a:rPr>
              <a:t>Keys to effective SCM</a:t>
            </a:r>
            <a:endParaRPr lang="ar-EG" sz="2400" b="1" dirty="0">
              <a:solidFill>
                <a:srgbClr val="FF0000"/>
              </a:solidFill>
            </a:endParaRPr>
          </a:p>
        </p:txBody>
      </p:sp>
      <p:sp>
        <p:nvSpPr>
          <p:cNvPr id="15" name="TextBox 14">
            <a:extLst>
              <a:ext uri="{FF2B5EF4-FFF2-40B4-BE49-F238E27FC236}">
                <a16:creationId xmlns:a16="http://schemas.microsoft.com/office/drawing/2014/main" id="{6979CDEC-299B-7A01-8A4E-1984FB499544}"/>
              </a:ext>
            </a:extLst>
          </p:cNvPr>
          <p:cNvSpPr txBox="1"/>
          <p:nvPr/>
        </p:nvSpPr>
        <p:spPr>
          <a:xfrm>
            <a:off x="3722492" y="3544750"/>
            <a:ext cx="6225308" cy="1815882"/>
          </a:xfrm>
          <a:prstGeom prst="rect">
            <a:avLst/>
          </a:prstGeom>
          <a:noFill/>
        </p:spPr>
        <p:txBody>
          <a:bodyPr wrap="square">
            <a:spAutoFit/>
          </a:bodyPr>
          <a:lstStyle/>
          <a:p>
            <a:pPr marL="457200" indent="-457200">
              <a:buFont typeface="Wingdings" panose="05000000000000000000" pitchFamily="2" charset="2"/>
              <a:buChar char="q"/>
            </a:pPr>
            <a:r>
              <a:rPr lang="en-US" sz="2800" b="1" i="0" dirty="0">
                <a:solidFill>
                  <a:srgbClr val="444444"/>
                </a:solidFill>
                <a:effectLst/>
                <a:latin typeface="Open Sans" panose="020B0606030504020204" pitchFamily="34" charset="0"/>
              </a:rPr>
              <a:t>Information</a:t>
            </a:r>
          </a:p>
          <a:p>
            <a:pPr marL="457200" indent="-457200">
              <a:buFont typeface="Wingdings" panose="05000000000000000000" pitchFamily="2" charset="2"/>
              <a:buChar char="q"/>
            </a:pPr>
            <a:r>
              <a:rPr lang="en-US" sz="2800" b="1" i="0" dirty="0">
                <a:solidFill>
                  <a:srgbClr val="444444"/>
                </a:solidFill>
                <a:effectLst/>
                <a:latin typeface="Open Sans" panose="020B0606030504020204" pitchFamily="34" charset="0"/>
              </a:rPr>
              <a:t>Communication</a:t>
            </a:r>
          </a:p>
          <a:p>
            <a:pPr marL="457200" indent="-457200">
              <a:buFont typeface="Wingdings" panose="05000000000000000000" pitchFamily="2" charset="2"/>
              <a:buChar char="q"/>
            </a:pPr>
            <a:r>
              <a:rPr lang="en-US" sz="2800" b="1" i="0" dirty="0">
                <a:solidFill>
                  <a:srgbClr val="444444"/>
                </a:solidFill>
                <a:effectLst/>
                <a:latin typeface="Open Sans" panose="020B0606030504020204" pitchFamily="34" charset="0"/>
              </a:rPr>
              <a:t>Cooperation</a:t>
            </a:r>
          </a:p>
          <a:p>
            <a:pPr marL="457200" indent="-457200">
              <a:buFont typeface="Wingdings" panose="05000000000000000000" pitchFamily="2" charset="2"/>
              <a:buChar char="q"/>
            </a:pPr>
            <a:r>
              <a:rPr lang="en-US" sz="2800" b="1" i="0" dirty="0">
                <a:solidFill>
                  <a:srgbClr val="444444"/>
                </a:solidFill>
                <a:effectLst/>
                <a:latin typeface="Open Sans" panose="020B0606030504020204" pitchFamily="34" charset="0"/>
              </a:rPr>
              <a:t>trust</a:t>
            </a:r>
            <a:endParaRPr lang="ar-EG" b="1" dirty="0"/>
          </a:p>
        </p:txBody>
      </p:sp>
      <p:sp>
        <p:nvSpPr>
          <p:cNvPr id="10" name="TextBox 9">
            <a:extLst>
              <a:ext uri="{FF2B5EF4-FFF2-40B4-BE49-F238E27FC236}">
                <a16:creationId xmlns:a16="http://schemas.microsoft.com/office/drawing/2014/main" id="{06C50CD7-13BA-C101-13E2-D4A1F62DAF6C}"/>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850640246"/>
      </p:ext>
    </p:extLst>
  </p:cSld>
  <p:clrMapOvr>
    <a:masterClrMapping/>
  </p:clrMapOvr>
  <mc:AlternateContent xmlns:mc="http://schemas.openxmlformats.org/markup-compatibility/2006" xmlns:p14="http://schemas.microsoft.com/office/powerpoint/2010/main">
    <mc:Choice Requires="p14">
      <p:transition spd="slow" p14:dur="2000" advTm="84429"/>
    </mc:Choice>
    <mc:Fallback xmlns="">
      <p:transition spd="slow" advTm="8442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10683672" cy="1610200"/>
          </a:xfrm>
          <a:prstGeom prst="rect">
            <a:avLst/>
          </a:prstGeom>
        </p:spPr>
      </p:pic>
      <p:sp>
        <p:nvSpPr>
          <p:cNvPr id="7" name="TextBox 6"/>
          <p:cNvSpPr txBox="1"/>
          <p:nvPr/>
        </p:nvSpPr>
        <p:spPr>
          <a:xfrm>
            <a:off x="2650377" y="543490"/>
            <a:ext cx="7778091" cy="523220"/>
          </a:xfrm>
          <a:prstGeom prst="rect">
            <a:avLst/>
          </a:prstGeom>
          <a:noFill/>
        </p:spPr>
        <p:txBody>
          <a:bodyPr wrap="none" rtlCol="0">
            <a:spAutoFit/>
          </a:bodyPr>
          <a:lstStyle/>
          <a:p>
            <a:r>
              <a:rPr lang="en-US" sz="2800" b="0" i="0" dirty="0">
                <a:solidFill>
                  <a:schemeClr val="accent2"/>
                </a:solidFill>
                <a:effectLst/>
                <a:latin typeface="Open Sans" panose="020B0606030504020204" pitchFamily="34" charset="0"/>
              </a:rPr>
              <a:t> </a:t>
            </a:r>
            <a:r>
              <a:rPr lang="en-US" sz="2800" b="1" i="0" dirty="0">
                <a:solidFill>
                  <a:schemeClr val="accent2"/>
                </a:solidFill>
                <a:effectLst/>
                <a:latin typeface="Open Sans" panose="020B0606030504020204" pitchFamily="34" charset="0"/>
              </a:rPr>
              <a:t>What Is Supply Chain Management (SCM)?</a:t>
            </a:r>
            <a:endParaRPr lang="en-US" sz="2800" dirty="0">
              <a:solidFill>
                <a:schemeClr val="accent2"/>
              </a:solidFill>
              <a:cs typeface="Tajawal Medium" panose="00000600000000000000" pitchFamily="2" charset="-78"/>
            </a:endParaRPr>
          </a:p>
        </p:txBody>
      </p:sp>
      <p:sp>
        <p:nvSpPr>
          <p:cNvPr id="11" name="TextBox 10">
            <a:extLst>
              <a:ext uri="{FF2B5EF4-FFF2-40B4-BE49-F238E27FC236}">
                <a16:creationId xmlns:a16="http://schemas.microsoft.com/office/drawing/2014/main" id="{39B4F0E6-B2AF-E1C8-0929-71A87F53D834}"/>
              </a:ext>
            </a:extLst>
          </p:cNvPr>
          <p:cNvSpPr txBox="1"/>
          <p:nvPr/>
        </p:nvSpPr>
        <p:spPr>
          <a:xfrm>
            <a:off x="2440789" y="1480952"/>
            <a:ext cx="7894702" cy="461665"/>
          </a:xfrm>
          <a:prstGeom prst="rect">
            <a:avLst/>
          </a:prstGeom>
          <a:noFill/>
        </p:spPr>
        <p:txBody>
          <a:bodyPr wrap="square">
            <a:spAutoFit/>
          </a:bodyPr>
          <a:lstStyle/>
          <a:p>
            <a:r>
              <a:rPr lang="en-US" sz="2400" b="1" i="0" dirty="0">
                <a:solidFill>
                  <a:srgbClr val="444444"/>
                </a:solidFill>
                <a:effectLst/>
                <a:latin typeface="Open Sans" panose="020B0606030504020204" pitchFamily="34" charset="0"/>
              </a:rPr>
              <a:t>A set of approaches used to efficiently integrate</a:t>
            </a:r>
            <a:endParaRPr lang="ar-EG" sz="2400" b="1" dirty="0"/>
          </a:p>
        </p:txBody>
      </p:sp>
      <p:sp>
        <p:nvSpPr>
          <p:cNvPr id="13" name="TextBox 12">
            <a:extLst>
              <a:ext uri="{FF2B5EF4-FFF2-40B4-BE49-F238E27FC236}">
                <a16:creationId xmlns:a16="http://schemas.microsoft.com/office/drawing/2014/main" id="{29A10551-683E-08DC-4AB7-B29286CB1B7E}"/>
              </a:ext>
            </a:extLst>
          </p:cNvPr>
          <p:cNvSpPr txBox="1"/>
          <p:nvPr/>
        </p:nvSpPr>
        <p:spPr>
          <a:xfrm>
            <a:off x="4279248" y="2623939"/>
            <a:ext cx="6225308" cy="1815882"/>
          </a:xfrm>
          <a:prstGeom prst="rect">
            <a:avLst/>
          </a:prstGeom>
          <a:noFill/>
        </p:spPr>
        <p:txBody>
          <a:bodyPr wrap="square">
            <a:spAutoFit/>
          </a:bodyPr>
          <a:lstStyle/>
          <a:p>
            <a:pPr marL="457200" indent="-457200">
              <a:buFont typeface="Wingdings" panose="05000000000000000000" pitchFamily="2" charset="2"/>
              <a:buChar char="v"/>
            </a:pPr>
            <a:r>
              <a:rPr lang="en-US" sz="2800" b="0" i="0" dirty="0">
                <a:effectLst/>
                <a:latin typeface="Open Sans" panose="020B0606030504020204" pitchFamily="34" charset="0"/>
              </a:rPr>
              <a:t>Suppliers</a:t>
            </a:r>
          </a:p>
          <a:p>
            <a:pPr marL="457200" indent="-457200">
              <a:buFont typeface="Wingdings" panose="05000000000000000000" pitchFamily="2" charset="2"/>
              <a:buChar char="v"/>
            </a:pPr>
            <a:r>
              <a:rPr lang="en-US" sz="2800" b="0" i="0" dirty="0">
                <a:effectLst/>
                <a:latin typeface="Open Sans" panose="020B0606030504020204" pitchFamily="34" charset="0"/>
              </a:rPr>
              <a:t>Manufacturers</a:t>
            </a:r>
          </a:p>
          <a:p>
            <a:pPr marL="457200" indent="-457200">
              <a:buFont typeface="Wingdings" panose="05000000000000000000" pitchFamily="2" charset="2"/>
              <a:buChar char="v"/>
            </a:pPr>
            <a:r>
              <a:rPr lang="en-US" sz="2800" b="0" i="0" dirty="0">
                <a:effectLst/>
                <a:latin typeface="Open Sans" panose="020B0606030504020204" pitchFamily="34" charset="0"/>
              </a:rPr>
              <a:t>Warehouses</a:t>
            </a:r>
          </a:p>
          <a:p>
            <a:pPr marL="457200" indent="-457200">
              <a:buFont typeface="Wingdings" panose="05000000000000000000" pitchFamily="2" charset="2"/>
              <a:buChar char="v"/>
            </a:pPr>
            <a:r>
              <a:rPr lang="en-US" sz="2800" b="0" i="0" dirty="0">
                <a:effectLst/>
                <a:latin typeface="Open Sans" panose="020B0606030504020204" pitchFamily="34" charset="0"/>
              </a:rPr>
              <a:t>Distribution centers</a:t>
            </a:r>
            <a:endParaRPr lang="ar-EG" sz="2800" dirty="0"/>
          </a:p>
        </p:txBody>
      </p:sp>
      <p:sp>
        <p:nvSpPr>
          <p:cNvPr id="12" name="TextBox 11">
            <a:extLst>
              <a:ext uri="{FF2B5EF4-FFF2-40B4-BE49-F238E27FC236}">
                <a16:creationId xmlns:a16="http://schemas.microsoft.com/office/drawing/2014/main" id="{980C474A-7460-D7F7-3E0B-5B968F81677A}"/>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769325940"/>
      </p:ext>
    </p:extLst>
  </p:cSld>
  <p:clrMapOvr>
    <a:masterClrMapping/>
  </p:clrMapOvr>
  <mc:AlternateContent xmlns:mc="http://schemas.openxmlformats.org/markup-compatibility/2006" xmlns:p14="http://schemas.microsoft.com/office/powerpoint/2010/main">
    <mc:Choice Requires="p14">
      <p:transition spd="slow" p14:dur="2000" advTm="55134"/>
    </mc:Choice>
    <mc:Fallback xmlns="">
      <p:transition spd="slow" advTm="551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10812981" cy="1610200"/>
          </a:xfrm>
          <a:prstGeom prst="rect">
            <a:avLst/>
          </a:prstGeom>
        </p:spPr>
      </p:pic>
      <p:sp>
        <p:nvSpPr>
          <p:cNvPr id="7" name="TextBox 6"/>
          <p:cNvSpPr txBox="1"/>
          <p:nvPr/>
        </p:nvSpPr>
        <p:spPr>
          <a:xfrm>
            <a:off x="2650377" y="543490"/>
            <a:ext cx="7778091" cy="523220"/>
          </a:xfrm>
          <a:prstGeom prst="rect">
            <a:avLst/>
          </a:prstGeom>
          <a:noFill/>
        </p:spPr>
        <p:txBody>
          <a:bodyPr wrap="none" rtlCol="0">
            <a:spAutoFit/>
          </a:bodyPr>
          <a:lstStyle/>
          <a:p>
            <a:r>
              <a:rPr lang="en-US" sz="2800" dirty="0">
                <a:solidFill>
                  <a:schemeClr val="accent2"/>
                </a:solidFill>
                <a:latin typeface="Open Sans" panose="020B0606030504020204" pitchFamily="34" charset="0"/>
              </a:rPr>
              <a:t> </a:t>
            </a:r>
            <a:r>
              <a:rPr lang="en-US" sz="2800" b="1" dirty="0">
                <a:solidFill>
                  <a:schemeClr val="accent2"/>
                </a:solidFill>
                <a:latin typeface="Open Sans" panose="020B0606030504020204" pitchFamily="34" charset="0"/>
              </a:rPr>
              <a:t>What Is Supply Chain Management (SCM)?</a:t>
            </a:r>
            <a:endParaRPr lang="en-US" sz="2800" dirty="0">
              <a:solidFill>
                <a:schemeClr val="accent2"/>
              </a:solidFill>
              <a:cs typeface="Tajawal Medium" panose="00000600000000000000" pitchFamily="2" charset="-78"/>
            </a:endParaRPr>
          </a:p>
        </p:txBody>
      </p:sp>
      <p:sp>
        <p:nvSpPr>
          <p:cNvPr id="11" name="TextBox 10">
            <a:extLst>
              <a:ext uri="{FF2B5EF4-FFF2-40B4-BE49-F238E27FC236}">
                <a16:creationId xmlns:a16="http://schemas.microsoft.com/office/drawing/2014/main" id="{F70760B3-7883-8B27-E5EB-953893F3B9C5}"/>
              </a:ext>
            </a:extLst>
          </p:cNvPr>
          <p:cNvSpPr txBox="1"/>
          <p:nvPr/>
        </p:nvSpPr>
        <p:spPr>
          <a:xfrm>
            <a:off x="1487055" y="1552159"/>
            <a:ext cx="10096093" cy="584775"/>
          </a:xfrm>
          <a:prstGeom prst="rect">
            <a:avLst/>
          </a:prstGeom>
          <a:noFill/>
        </p:spPr>
        <p:txBody>
          <a:bodyPr wrap="square">
            <a:spAutoFit/>
          </a:bodyPr>
          <a:lstStyle/>
          <a:p>
            <a:r>
              <a:rPr lang="en-US" sz="3200" b="1" i="0" dirty="0">
                <a:solidFill>
                  <a:srgbClr val="444444"/>
                </a:solidFill>
                <a:effectLst/>
                <a:latin typeface="Open Sans" panose="020B0606030504020204" pitchFamily="34" charset="0"/>
              </a:rPr>
              <a:t>So that the product is produced and distributed</a:t>
            </a:r>
            <a:endParaRPr lang="ar-EG" sz="3200" b="1" dirty="0"/>
          </a:p>
        </p:txBody>
      </p:sp>
      <p:sp>
        <p:nvSpPr>
          <p:cNvPr id="13" name="TextBox 12">
            <a:extLst>
              <a:ext uri="{FF2B5EF4-FFF2-40B4-BE49-F238E27FC236}">
                <a16:creationId xmlns:a16="http://schemas.microsoft.com/office/drawing/2014/main" id="{2F2DA303-F761-0AEE-40B4-E49FDAF72674}"/>
              </a:ext>
            </a:extLst>
          </p:cNvPr>
          <p:cNvSpPr txBox="1"/>
          <p:nvPr/>
        </p:nvSpPr>
        <p:spPr>
          <a:xfrm>
            <a:off x="3422447" y="2498262"/>
            <a:ext cx="6225308" cy="1569660"/>
          </a:xfrm>
          <a:prstGeom prst="rect">
            <a:avLst/>
          </a:prstGeom>
          <a:noFill/>
        </p:spPr>
        <p:txBody>
          <a:bodyPr wrap="square">
            <a:spAutoFit/>
          </a:bodyPr>
          <a:lstStyle/>
          <a:p>
            <a:r>
              <a:rPr lang="en-US" sz="3200" i="0" dirty="0">
                <a:solidFill>
                  <a:srgbClr val="444444"/>
                </a:solidFill>
                <a:effectLst/>
                <a:latin typeface="Open Sans" panose="020B0606030504020204" pitchFamily="34" charset="0"/>
                <a:cs typeface="+mj-cs"/>
              </a:rPr>
              <a:t>In the right quantities</a:t>
            </a:r>
          </a:p>
          <a:p>
            <a:r>
              <a:rPr lang="en-US" sz="3200" i="0" dirty="0">
                <a:solidFill>
                  <a:srgbClr val="444444"/>
                </a:solidFill>
                <a:effectLst/>
                <a:latin typeface="Open Sans" panose="020B0606030504020204" pitchFamily="34" charset="0"/>
                <a:cs typeface="+mj-cs"/>
              </a:rPr>
              <a:t>To the right locations</a:t>
            </a:r>
          </a:p>
          <a:p>
            <a:r>
              <a:rPr lang="en-US" sz="3200" i="0" dirty="0">
                <a:solidFill>
                  <a:srgbClr val="444444"/>
                </a:solidFill>
                <a:effectLst/>
                <a:latin typeface="Open Sans" panose="020B0606030504020204" pitchFamily="34" charset="0"/>
                <a:cs typeface="+mj-cs"/>
              </a:rPr>
              <a:t>And at the right time</a:t>
            </a:r>
            <a:endParaRPr lang="ar-EG" sz="3200" dirty="0">
              <a:cs typeface="+mj-cs"/>
            </a:endParaRPr>
          </a:p>
        </p:txBody>
      </p:sp>
      <p:sp>
        <p:nvSpPr>
          <p:cNvPr id="15" name="TextBox 14">
            <a:extLst>
              <a:ext uri="{FF2B5EF4-FFF2-40B4-BE49-F238E27FC236}">
                <a16:creationId xmlns:a16="http://schemas.microsoft.com/office/drawing/2014/main" id="{6B4984AC-04AD-A986-B90C-BB338F8E72EF}"/>
              </a:ext>
            </a:extLst>
          </p:cNvPr>
          <p:cNvSpPr txBox="1"/>
          <p:nvPr/>
        </p:nvSpPr>
        <p:spPr>
          <a:xfrm>
            <a:off x="1166594" y="4259445"/>
            <a:ext cx="6225308" cy="461665"/>
          </a:xfrm>
          <a:prstGeom prst="rect">
            <a:avLst/>
          </a:prstGeom>
          <a:noFill/>
        </p:spPr>
        <p:txBody>
          <a:bodyPr wrap="square">
            <a:spAutoFit/>
          </a:bodyPr>
          <a:lstStyle/>
          <a:p>
            <a:r>
              <a:rPr lang="en-US" sz="2400" b="0" i="0" dirty="0">
                <a:solidFill>
                  <a:srgbClr val="444444"/>
                </a:solidFill>
                <a:effectLst/>
                <a:latin typeface="Open Sans" panose="020B0606030504020204" pitchFamily="34" charset="0"/>
              </a:rPr>
              <a:t>System-wide costs are minimized and</a:t>
            </a:r>
            <a:endParaRPr lang="ar-EG" sz="2400" dirty="0"/>
          </a:p>
        </p:txBody>
      </p:sp>
      <p:sp>
        <p:nvSpPr>
          <p:cNvPr id="17" name="TextBox 16">
            <a:extLst>
              <a:ext uri="{FF2B5EF4-FFF2-40B4-BE49-F238E27FC236}">
                <a16:creationId xmlns:a16="http://schemas.microsoft.com/office/drawing/2014/main" id="{8E54FBA7-E28C-9BAC-DFB7-13478E83E145}"/>
              </a:ext>
            </a:extLst>
          </p:cNvPr>
          <p:cNvSpPr txBox="1"/>
          <p:nvPr/>
        </p:nvSpPr>
        <p:spPr>
          <a:xfrm>
            <a:off x="1014365" y="4923593"/>
            <a:ext cx="6225308" cy="461665"/>
          </a:xfrm>
          <a:prstGeom prst="rect">
            <a:avLst/>
          </a:prstGeom>
          <a:noFill/>
        </p:spPr>
        <p:txBody>
          <a:bodyPr wrap="square">
            <a:spAutoFit/>
          </a:bodyPr>
          <a:lstStyle/>
          <a:p>
            <a:r>
              <a:rPr lang="en-US" sz="2400" b="0" i="0" dirty="0">
                <a:solidFill>
                  <a:srgbClr val="444444"/>
                </a:solidFill>
                <a:effectLst/>
                <a:latin typeface="Open Sans" panose="020B0606030504020204" pitchFamily="34" charset="0"/>
              </a:rPr>
              <a:t>Service level requirements are satisfied</a:t>
            </a:r>
            <a:endParaRPr lang="ar-EG" sz="2400" dirty="0"/>
          </a:p>
        </p:txBody>
      </p:sp>
      <p:sp>
        <p:nvSpPr>
          <p:cNvPr id="12" name="TextBox 11">
            <a:extLst>
              <a:ext uri="{FF2B5EF4-FFF2-40B4-BE49-F238E27FC236}">
                <a16:creationId xmlns:a16="http://schemas.microsoft.com/office/drawing/2014/main" id="{F92F5CD9-D31F-0BC9-354B-2B7EADC7F634}"/>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730726253"/>
      </p:ext>
    </p:extLst>
  </p:cSld>
  <p:clrMapOvr>
    <a:masterClrMapping/>
  </p:clrMapOvr>
  <mc:AlternateContent xmlns:mc="http://schemas.openxmlformats.org/markup-compatibility/2006" xmlns:p14="http://schemas.microsoft.com/office/powerpoint/2010/main">
    <mc:Choice Requires="p14">
      <p:transition spd="slow" p14:dur="2000" advTm="156212"/>
    </mc:Choice>
    <mc:Fallback xmlns="">
      <p:transition spd="slow" advTm="15621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990945" cy="1610200"/>
          </a:xfrm>
          <a:prstGeom prst="rect">
            <a:avLst/>
          </a:prstGeom>
        </p:spPr>
      </p:pic>
      <p:sp>
        <p:nvSpPr>
          <p:cNvPr id="7" name="TextBox 6"/>
          <p:cNvSpPr txBox="1"/>
          <p:nvPr/>
        </p:nvSpPr>
        <p:spPr>
          <a:xfrm>
            <a:off x="2650377" y="543490"/>
            <a:ext cx="7044236" cy="523220"/>
          </a:xfrm>
          <a:prstGeom prst="rect">
            <a:avLst/>
          </a:prstGeom>
          <a:noFill/>
        </p:spPr>
        <p:txBody>
          <a:bodyPr wrap="none" rtlCol="0">
            <a:spAutoFit/>
          </a:bodyPr>
          <a:lstStyle/>
          <a:p>
            <a:r>
              <a:rPr lang="en-US" sz="2800" b="1" i="0" dirty="0">
                <a:solidFill>
                  <a:schemeClr val="accent2"/>
                </a:solidFill>
                <a:effectLst/>
                <a:latin typeface="Open Sans" panose="020B0606030504020204" pitchFamily="34" charset="0"/>
              </a:rPr>
              <a:t>WHAT IS SUPPLY CHAIN MANAGEMENT</a:t>
            </a:r>
            <a:endParaRPr lang="en-US" sz="2800" dirty="0">
              <a:solidFill>
                <a:schemeClr val="accent2"/>
              </a:solidFill>
              <a:cs typeface="Tajawal Medium" panose="00000600000000000000" pitchFamily="2" charset="-78"/>
            </a:endParaRPr>
          </a:p>
        </p:txBody>
      </p:sp>
      <p:sp>
        <p:nvSpPr>
          <p:cNvPr id="12" name="Rectangle: Rounded Corners 11">
            <a:extLst>
              <a:ext uri="{FF2B5EF4-FFF2-40B4-BE49-F238E27FC236}">
                <a16:creationId xmlns:a16="http://schemas.microsoft.com/office/drawing/2014/main" id="{BA378B6A-B813-8A16-AAAD-2F34A6DC28E2}"/>
              </a:ext>
            </a:extLst>
          </p:cNvPr>
          <p:cNvSpPr/>
          <p:nvPr/>
        </p:nvSpPr>
        <p:spPr>
          <a:xfrm>
            <a:off x="8894618" y="1930400"/>
            <a:ext cx="2410691" cy="1403927"/>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1" anchor="ctr"/>
          <a:lstStyle/>
          <a:p>
            <a:pPr algn="ctr"/>
            <a:r>
              <a:rPr lang="en-US" dirty="0"/>
              <a:t>Customer Management </a:t>
            </a:r>
            <a:endParaRPr lang="ar-EG" dirty="0"/>
          </a:p>
        </p:txBody>
      </p:sp>
      <p:sp>
        <p:nvSpPr>
          <p:cNvPr id="13" name="Arrow: Left-Right 12">
            <a:extLst>
              <a:ext uri="{FF2B5EF4-FFF2-40B4-BE49-F238E27FC236}">
                <a16:creationId xmlns:a16="http://schemas.microsoft.com/office/drawing/2014/main" id="{DA9186E3-6BBF-E397-CBF3-6C7AA4D615A6}"/>
              </a:ext>
            </a:extLst>
          </p:cNvPr>
          <p:cNvSpPr/>
          <p:nvPr/>
        </p:nvSpPr>
        <p:spPr>
          <a:xfrm>
            <a:off x="7009096" y="2153690"/>
            <a:ext cx="1838036" cy="968201"/>
          </a:xfrm>
          <a:prstGeom prst="leftRightArrow">
            <a:avLst/>
          </a:prstGeo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1" anchor="ctr"/>
          <a:lstStyle/>
          <a:p>
            <a:pPr algn="ctr"/>
            <a:endParaRPr lang="ar-EG"/>
          </a:p>
        </p:txBody>
      </p:sp>
      <p:sp>
        <p:nvSpPr>
          <p:cNvPr id="14" name="Rectangle: Rounded Corners 13">
            <a:extLst>
              <a:ext uri="{FF2B5EF4-FFF2-40B4-BE49-F238E27FC236}">
                <a16:creationId xmlns:a16="http://schemas.microsoft.com/office/drawing/2014/main" id="{B08B8CBD-699F-AFB3-4AE2-84B1B7C037F9}"/>
              </a:ext>
            </a:extLst>
          </p:cNvPr>
          <p:cNvSpPr/>
          <p:nvPr/>
        </p:nvSpPr>
        <p:spPr>
          <a:xfrm>
            <a:off x="750559" y="1969653"/>
            <a:ext cx="2410691" cy="1403927"/>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en-US" dirty="0"/>
              <a:t>Supplier Management </a:t>
            </a:r>
            <a:endParaRPr lang="ar-EG" dirty="0"/>
          </a:p>
        </p:txBody>
      </p:sp>
      <p:sp>
        <p:nvSpPr>
          <p:cNvPr id="15" name="TextBox 14">
            <a:extLst>
              <a:ext uri="{FF2B5EF4-FFF2-40B4-BE49-F238E27FC236}">
                <a16:creationId xmlns:a16="http://schemas.microsoft.com/office/drawing/2014/main" id="{E275A9B3-3665-6AE6-F7CD-3EB94B0A9AD8}"/>
              </a:ext>
            </a:extLst>
          </p:cNvPr>
          <p:cNvSpPr txBox="1"/>
          <p:nvPr/>
        </p:nvSpPr>
        <p:spPr>
          <a:xfrm>
            <a:off x="4111486" y="2204822"/>
            <a:ext cx="3537528" cy="1077218"/>
          </a:xfrm>
          <a:prstGeom prst="rect">
            <a:avLst/>
          </a:prstGeom>
          <a:noFill/>
        </p:spPr>
        <p:txBody>
          <a:bodyPr wrap="square" rtlCol="1">
            <a:spAutoFit/>
          </a:bodyPr>
          <a:lstStyle/>
          <a:p>
            <a:r>
              <a:rPr lang="en-US" sz="3200" dirty="0"/>
              <a:t>Material Flow </a:t>
            </a:r>
          </a:p>
          <a:p>
            <a:r>
              <a:rPr lang="en-US" sz="3200" dirty="0"/>
              <a:t>Information Flow </a:t>
            </a:r>
            <a:endParaRPr lang="ar-EG" sz="3200" dirty="0"/>
          </a:p>
        </p:txBody>
      </p:sp>
      <p:sp>
        <p:nvSpPr>
          <p:cNvPr id="16" name="Arrow: Left-Right 15">
            <a:extLst>
              <a:ext uri="{FF2B5EF4-FFF2-40B4-BE49-F238E27FC236}">
                <a16:creationId xmlns:a16="http://schemas.microsoft.com/office/drawing/2014/main" id="{2AB28562-A1DE-DEE6-68DA-ED96C8DFBF69}"/>
              </a:ext>
            </a:extLst>
          </p:cNvPr>
          <p:cNvSpPr/>
          <p:nvPr/>
        </p:nvSpPr>
        <p:spPr>
          <a:xfrm>
            <a:off x="3087809" y="2187517"/>
            <a:ext cx="1097118" cy="968201"/>
          </a:xfrm>
          <a:prstGeom prst="leftRightArrow">
            <a:avLst/>
          </a:prstGeom>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
        <p:nvSpPr>
          <p:cNvPr id="17" name="Oval 16">
            <a:extLst>
              <a:ext uri="{FF2B5EF4-FFF2-40B4-BE49-F238E27FC236}">
                <a16:creationId xmlns:a16="http://schemas.microsoft.com/office/drawing/2014/main" id="{D3ADB267-0BD4-8F25-658A-11AECB766A67}"/>
              </a:ext>
            </a:extLst>
          </p:cNvPr>
          <p:cNvSpPr/>
          <p:nvPr/>
        </p:nvSpPr>
        <p:spPr>
          <a:xfrm>
            <a:off x="9433757" y="4278015"/>
            <a:ext cx="1948873" cy="951346"/>
          </a:xfrm>
          <a:prstGeom prst="ellipse">
            <a:avLst/>
          </a:prstGeom>
        </p:spPr>
        <p:style>
          <a:lnRef idx="3">
            <a:schemeClr val="lt1"/>
          </a:lnRef>
          <a:fillRef idx="1">
            <a:schemeClr val="accent6"/>
          </a:fillRef>
          <a:effectRef idx="1">
            <a:schemeClr val="accent6"/>
          </a:effectRef>
          <a:fontRef idx="minor">
            <a:schemeClr val="lt1"/>
          </a:fontRef>
        </p:style>
        <p:txBody>
          <a:bodyPr rtlCol="1" anchor="ctr"/>
          <a:lstStyle/>
          <a:p>
            <a:pPr algn="ctr"/>
            <a:r>
              <a:rPr lang="en-US" dirty="0"/>
              <a:t>Delivery </a:t>
            </a:r>
            <a:endParaRPr lang="ar-EG" dirty="0"/>
          </a:p>
        </p:txBody>
      </p:sp>
      <p:sp>
        <p:nvSpPr>
          <p:cNvPr id="19" name="Arrow: Up 18">
            <a:extLst>
              <a:ext uri="{FF2B5EF4-FFF2-40B4-BE49-F238E27FC236}">
                <a16:creationId xmlns:a16="http://schemas.microsoft.com/office/drawing/2014/main" id="{490A8BF2-1A4A-41B2-6378-9DF181B035D1}"/>
              </a:ext>
            </a:extLst>
          </p:cNvPr>
          <p:cNvSpPr/>
          <p:nvPr/>
        </p:nvSpPr>
        <p:spPr>
          <a:xfrm>
            <a:off x="10101458" y="3639127"/>
            <a:ext cx="591127" cy="628073"/>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0" name="Oval 19">
            <a:extLst>
              <a:ext uri="{FF2B5EF4-FFF2-40B4-BE49-F238E27FC236}">
                <a16:creationId xmlns:a16="http://schemas.microsoft.com/office/drawing/2014/main" id="{CACFB047-F230-2403-EE9A-A262DC590EB3}"/>
              </a:ext>
            </a:extLst>
          </p:cNvPr>
          <p:cNvSpPr/>
          <p:nvPr/>
        </p:nvSpPr>
        <p:spPr>
          <a:xfrm>
            <a:off x="685378" y="4245051"/>
            <a:ext cx="2163223" cy="1046946"/>
          </a:xfrm>
          <a:prstGeom prst="ellipse">
            <a:avLst/>
          </a:prstGeom>
        </p:spPr>
        <p:style>
          <a:lnRef idx="3">
            <a:schemeClr val="lt1"/>
          </a:lnRef>
          <a:fillRef idx="1">
            <a:schemeClr val="accent6"/>
          </a:fillRef>
          <a:effectRef idx="1">
            <a:schemeClr val="accent6"/>
          </a:effectRef>
          <a:fontRef idx="minor">
            <a:schemeClr val="lt1"/>
          </a:fontRef>
        </p:style>
        <p:txBody>
          <a:bodyPr rtlCol="1" anchor="ctr"/>
          <a:lstStyle/>
          <a:p>
            <a:pPr algn="ctr"/>
            <a:r>
              <a:rPr lang="en-US" dirty="0"/>
              <a:t>Schedule /Resources</a:t>
            </a:r>
            <a:endParaRPr lang="ar-EG" dirty="0"/>
          </a:p>
        </p:txBody>
      </p:sp>
      <p:sp>
        <p:nvSpPr>
          <p:cNvPr id="21" name="Arrow: Up 20">
            <a:extLst>
              <a:ext uri="{FF2B5EF4-FFF2-40B4-BE49-F238E27FC236}">
                <a16:creationId xmlns:a16="http://schemas.microsoft.com/office/drawing/2014/main" id="{3BBD06FD-AAEE-27CC-708F-31D1211DEA59}"/>
              </a:ext>
            </a:extLst>
          </p:cNvPr>
          <p:cNvSpPr/>
          <p:nvPr/>
        </p:nvSpPr>
        <p:spPr>
          <a:xfrm rot="10800000">
            <a:off x="1510703" y="3531032"/>
            <a:ext cx="591127" cy="714019"/>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2" name="Oval 21">
            <a:extLst>
              <a:ext uri="{FF2B5EF4-FFF2-40B4-BE49-F238E27FC236}">
                <a16:creationId xmlns:a16="http://schemas.microsoft.com/office/drawing/2014/main" id="{AAE63CE0-965F-75DB-4D18-4F874FF81A50}"/>
              </a:ext>
            </a:extLst>
          </p:cNvPr>
          <p:cNvSpPr/>
          <p:nvPr/>
        </p:nvSpPr>
        <p:spPr>
          <a:xfrm>
            <a:off x="3473899" y="4190606"/>
            <a:ext cx="2305292" cy="1005792"/>
          </a:xfrm>
          <a:prstGeom prst="ellipse">
            <a:avLst/>
          </a:prstGeom>
        </p:spPr>
        <p:style>
          <a:lnRef idx="3">
            <a:schemeClr val="lt1"/>
          </a:lnRef>
          <a:fillRef idx="1">
            <a:schemeClr val="accent6"/>
          </a:fillRef>
          <a:effectRef idx="1">
            <a:schemeClr val="accent6"/>
          </a:effectRef>
          <a:fontRef idx="minor">
            <a:schemeClr val="lt1"/>
          </a:fontRef>
        </p:style>
        <p:txBody>
          <a:bodyPr rtlCol="1" anchor="ctr"/>
          <a:lstStyle/>
          <a:p>
            <a:pPr algn="ctr"/>
            <a:r>
              <a:rPr lang="en-US" dirty="0"/>
              <a:t>Conversion</a:t>
            </a:r>
            <a:endParaRPr lang="ar-EG" dirty="0"/>
          </a:p>
        </p:txBody>
      </p:sp>
      <p:sp>
        <p:nvSpPr>
          <p:cNvPr id="23" name="Oval 22">
            <a:extLst>
              <a:ext uri="{FF2B5EF4-FFF2-40B4-BE49-F238E27FC236}">
                <a16:creationId xmlns:a16="http://schemas.microsoft.com/office/drawing/2014/main" id="{C25213DE-72F5-5898-116F-AB17C49962FE}"/>
              </a:ext>
            </a:extLst>
          </p:cNvPr>
          <p:cNvSpPr/>
          <p:nvPr/>
        </p:nvSpPr>
        <p:spPr>
          <a:xfrm>
            <a:off x="6715770" y="4267200"/>
            <a:ext cx="2092689" cy="929198"/>
          </a:xfrm>
          <a:prstGeom prst="ellipse">
            <a:avLst/>
          </a:prstGeom>
        </p:spPr>
        <p:style>
          <a:lnRef idx="3">
            <a:schemeClr val="lt1"/>
          </a:lnRef>
          <a:fillRef idx="1">
            <a:schemeClr val="accent6"/>
          </a:fillRef>
          <a:effectRef idx="1">
            <a:schemeClr val="accent6"/>
          </a:effectRef>
          <a:fontRef idx="minor">
            <a:schemeClr val="lt1"/>
          </a:fontRef>
        </p:style>
        <p:txBody>
          <a:bodyPr rtlCol="1" anchor="ctr"/>
          <a:lstStyle/>
          <a:p>
            <a:pPr algn="ctr"/>
            <a:r>
              <a:rPr lang="en-US" dirty="0"/>
              <a:t>Stock Deployment</a:t>
            </a:r>
            <a:endParaRPr lang="ar-EG" dirty="0"/>
          </a:p>
        </p:txBody>
      </p:sp>
      <p:sp>
        <p:nvSpPr>
          <p:cNvPr id="25" name="TextBox 24">
            <a:extLst>
              <a:ext uri="{FF2B5EF4-FFF2-40B4-BE49-F238E27FC236}">
                <a16:creationId xmlns:a16="http://schemas.microsoft.com/office/drawing/2014/main" id="{33AF2DE2-3710-6224-3AED-96194C871F0A}"/>
              </a:ext>
            </a:extLst>
          </p:cNvPr>
          <p:cNvSpPr txBox="1"/>
          <p:nvPr/>
        </p:nvSpPr>
        <p:spPr>
          <a:xfrm>
            <a:off x="4536360" y="5359728"/>
            <a:ext cx="6225308" cy="369332"/>
          </a:xfrm>
          <a:prstGeom prst="rect">
            <a:avLst/>
          </a:prstGeom>
          <a:noFill/>
        </p:spPr>
        <p:txBody>
          <a:bodyPr wrap="square">
            <a:spAutoFit/>
          </a:bodyPr>
          <a:lstStyle/>
          <a:p>
            <a:pPr algn="ctr"/>
            <a:r>
              <a:rPr lang="en-US" b="1" i="0" dirty="0">
                <a:solidFill>
                  <a:srgbClr val="444444"/>
                </a:solidFill>
                <a:effectLst/>
                <a:latin typeface="Open Sans" panose="020B0606030504020204" pitchFamily="34" charset="0"/>
              </a:rPr>
              <a:t>Leads to Business Process Integration</a:t>
            </a:r>
            <a:endParaRPr lang="ar-EG" b="1" dirty="0"/>
          </a:p>
        </p:txBody>
      </p:sp>
      <p:sp>
        <p:nvSpPr>
          <p:cNvPr id="26" name="Arrow: Right 25">
            <a:extLst>
              <a:ext uri="{FF2B5EF4-FFF2-40B4-BE49-F238E27FC236}">
                <a16:creationId xmlns:a16="http://schemas.microsoft.com/office/drawing/2014/main" id="{3C87C9FC-833A-067D-053E-5DEF03218AC0}"/>
              </a:ext>
            </a:extLst>
          </p:cNvPr>
          <p:cNvSpPr/>
          <p:nvPr/>
        </p:nvSpPr>
        <p:spPr>
          <a:xfrm>
            <a:off x="2848601" y="4470400"/>
            <a:ext cx="625298" cy="4439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7" name="Arrow: Right 26">
            <a:extLst>
              <a:ext uri="{FF2B5EF4-FFF2-40B4-BE49-F238E27FC236}">
                <a16:creationId xmlns:a16="http://schemas.microsoft.com/office/drawing/2014/main" id="{630CAAB7-ADA4-A908-E355-205EBE0D1C51}"/>
              </a:ext>
            </a:extLst>
          </p:cNvPr>
          <p:cNvSpPr/>
          <p:nvPr/>
        </p:nvSpPr>
        <p:spPr>
          <a:xfrm>
            <a:off x="5811564" y="4470399"/>
            <a:ext cx="825054" cy="48337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8" name="Arrow: Right 27">
            <a:extLst>
              <a:ext uri="{FF2B5EF4-FFF2-40B4-BE49-F238E27FC236}">
                <a16:creationId xmlns:a16="http://schemas.microsoft.com/office/drawing/2014/main" id="{2CAB987F-75F9-6E82-E481-D8A68964E7BD}"/>
              </a:ext>
            </a:extLst>
          </p:cNvPr>
          <p:cNvSpPr/>
          <p:nvPr/>
        </p:nvSpPr>
        <p:spPr>
          <a:xfrm>
            <a:off x="8840832" y="4509821"/>
            <a:ext cx="625298" cy="4439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30" name="TextBox 29">
            <a:extLst>
              <a:ext uri="{FF2B5EF4-FFF2-40B4-BE49-F238E27FC236}">
                <a16:creationId xmlns:a16="http://schemas.microsoft.com/office/drawing/2014/main" id="{3897C823-F268-E986-40C6-407B5985961B}"/>
              </a:ext>
            </a:extLst>
          </p:cNvPr>
          <p:cNvSpPr txBox="1"/>
          <p:nvPr/>
        </p:nvSpPr>
        <p:spPr>
          <a:xfrm>
            <a:off x="1976582" y="1258138"/>
            <a:ext cx="8597678" cy="646331"/>
          </a:xfrm>
          <a:prstGeom prst="rect">
            <a:avLst/>
          </a:prstGeom>
          <a:noFill/>
        </p:spPr>
        <p:txBody>
          <a:bodyPr wrap="square">
            <a:spAutoFit/>
          </a:bodyPr>
          <a:lstStyle/>
          <a:p>
            <a:r>
              <a:rPr lang="en-US" b="1" i="0" dirty="0">
                <a:solidFill>
                  <a:srgbClr val="444444"/>
                </a:solidFill>
                <a:effectLst/>
                <a:latin typeface="Open Sans" panose="020B0606030504020204" pitchFamily="34" charset="0"/>
              </a:rPr>
              <a:t>Is the strategic management of activities involved in the acquisition and conversion of materials to finished products delivered to the customer"</a:t>
            </a:r>
            <a:endParaRPr lang="ar-EG" b="1" dirty="0"/>
          </a:p>
        </p:txBody>
      </p:sp>
      <p:sp>
        <p:nvSpPr>
          <p:cNvPr id="10" name="TextBox 9">
            <a:extLst>
              <a:ext uri="{FF2B5EF4-FFF2-40B4-BE49-F238E27FC236}">
                <a16:creationId xmlns:a16="http://schemas.microsoft.com/office/drawing/2014/main" id="{7A049231-64E8-70E5-6467-7149BA261309}"/>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750815534"/>
      </p:ext>
    </p:extLst>
  </p:cSld>
  <p:clrMapOvr>
    <a:masterClrMapping/>
  </p:clrMapOvr>
  <mc:AlternateContent xmlns:mc="http://schemas.openxmlformats.org/markup-compatibility/2006" xmlns:p14="http://schemas.microsoft.com/office/powerpoint/2010/main">
    <mc:Choice Requires="p14">
      <p:transition spd="slow" p14:dur="2000" advTm="141303"/>
    </mc:Choice>
    <mc:Fallback xmlns="">
      <p:transition spd="slow" advTm="14130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5488747" cy="523220"/>
          </a:xfrm>
          <a:prstGeom prst="rect">
            <a:avLst/>
          </a:prstGeom>
          <a:noFill/>
        </p:spPr>
        <p:txBody>
          <a:bodyPr wrap="none" rtlCol="0">
            <a:spAutoFit/>
          </a:bodyPr>
          <a:lstStyle/>
          <a:p>
            <a:r>
              <a:rPr lang="en-US" sz="2800" b="1" i="0" dirty="0">
                <a:solidFill>
                  <a:schemeClr val="accent2"/>
                </a:solidFill>
                <a:effectLst/>
                <a:latin typeface="Open Sans" panose="020B0606030504020204" pitchFamily="34" charset="0"/>
              </a:rPr>
              <a:t>SUPPLY CHAIN MANAGEMENT</a:t>
            </a:r>
            <a:endParaRPr lang="en-US" sz="2800" dirty="0">
              <a:solidFill>
                <a:srgbClr val="FF9518"/>
              </a:solidFill>
              <a:cs typeface="Tajawal Medium" panose="00000600000000000000" pitchFamily="2" charset="-78"/>
            </a:endParaRPr>
          </a:p>
        </p:txBody>
      </p:sp>
      <p:sp>
        <p:nvSpPr>
          <p:cNvPr id="11" name="TextBox 10">
            <a:extLst>
              <a:ext uri="{FF2B5EF4-FFF2-40B4-BE49-F238E27FC236}">
                <a16:creationId xmlns:a16="http://schemas.microsoft.com/office/drawing/2014/main" id="{A721269C-5982-D4DD-6975-B4CB807C338E}"/>
              </a:ext>
            </a:extLst>
          </p:cNvPr>
          <p:cNvSpPr txBox="1"/>
          <p:nvPr/>
        </p:nvSpPr>
        <p:spPr>
          <a:xfrm>
            <a:off x="735615" y="1665618"/>
            <a:ext cx="11337060" cy="1569660"/>
          </a:xfrm>
          <a:prstGeom prst="rect">
            <a:avLst/>
          </a:prstGeom>
          <a:noFill/>
        </p:spPr>
        <p:txBody>
          <a:bodyPr wrap="square">
            <a:spAutoFit/>
          </a:bodyPr>
          <a:lstStyle/>
          <a:p>
            <a:r>
              <a:rPr lang="en-US" sz="3200" b="0" i="0" dirty="0">
                <a:solidFill>
                  <a:srgbClr val="444444"/>
                </a:solidFill>
                <a:effectLst/>
                <a:latin typeface="Open Sans" panose="020B0606030504020204" pitchFamily="34" charset="0"/>
              </a:rPr>
              <a:t>Supply chain is the system by which organizations source, make and deliver their products or services according to market demand.</a:t>
            </a:r>
            <a:endParaRPr lang="ar-EG" sz="3200" dirty="0"/>
          </a:p>
        </p:txBody>
      </p:sp>
      <p:sp>
        <p:nvSpPr>
          <p:cNvPr id="13" name="TextBox 12">
            <a:extLst>
              <a:ext uri="{FF2B5EF4-FFF2-40B4-BE49-F238E27FC236}">
                <a16:creationId xmlns:a16="http://schemas.microsoft.com/office/drawing/2014/main" id="{92D0F906-0BD1-D347-A306-6C0FF4FF7C91}"/>
              </a:ext>
            </a:extLst>
          </p:cNvPr>
          <p:cNvSpPr txBox="1"/>
          <p:nvPr/>
        </p:nvSpPr>
        <p:spPr>
          <a:xfrm>
            <a:off x="1014365" y="3429000"/>
            <a:ext cx="10937490" cy="1569660"/>
          </a:xfrm>
          <a:prstGeom prst="rect">
            <a:avLst/>
          </a:prstGeom>
          <a:noFill/>
        </p:spPr>
        <p:txBody>
          <a:bodyPr wrap="square">
            <a:spAutoFit/>
          </a:bodyPr>
          <a:lstStyle/>
          <a:p>
            <a:r>
              <a:rPr lang="en-US" sz="3200" b="0" i="0" dirty="0">
                <a:solidFill>
                  <a:srgbClr val="444444"/>
                </a:solidFill>
                <a:effectLst/>
                <a:latin typeface="Open Sans" panose="020B0606030504020204" pitchFamily="34" charset="0"/>
              </a:rPr>
              <a:t>Supply chain management operations and decisions are ultimately triggered by demand signals at the ultimate consumer level.</a:t>
            </a:r>
            <a:endParaRPr lang="ar-EG" sz="3200" dirty="0"/>
          </a:p>
        </p:txBody>
      </p:sp>
      <p:sp>
        <p:nvSpPr>
          <p:cNvPr id="15" name="TextBox 14">
            <a:extLst>
              <a:ext uri="{FF2B5EF4-FFF2-40B4-BE49-F238E27FC236}">
                <a16:creationId xmlns:a16="http://schemas.microsoft.com/office/drawing/2014/main" id="{50F10088-CFCD-81EF-4F07-C9D18CE3B033}"/>
              </a:ext>
            </a:extLst>
          </p:cNvPr>
          <p:cNvSpPr txBox="1"/>
          <p:nvPr/>
        </p:nvSpPr>
        <p:spPr>
          <a:xfrm>
            <a:off x="3346908" y="5131834"/>
            <a:ext cx="8503345" cy="646331"/>
          </a:xfrm>
          <a:prstGeom prst="rect">
            <a:avLst/>
          </a:prstGeom>
          <a:noFill/>
        </p:spPr>
        <p:txBody>
          <a:bodyPr wrap="square">
            <a:spAutoFit/>
          </a:bodyPr>
          <a:lstStyle/>
          <a:p>
            <a:pPr algn="ctr"/>
            <a:r>
              <a:rPr lang="en-US" b="1" i="0" dirty="0">
                <a:solidFill>
                  <a:schemeClr val="accent2">
                    <a:lumMod val="75000"/>
                  </a:schemeClr>
                </a:solidFill>
                <a:effectLst/>
                <a:latin typeface="Open Sans" panose="020B0606030504020204" pitchFamily="34" charset="0"/>
              </a:rPr>
              <a:t>Supply chain as defined by experienced practitioners extends from suppliers’ suppliers to customers’ customers.</a:t>
            </a:r>
            <a:endParaRPr lang="ar-EG" b="1" dirty="0">
              <a:solidFill>
                <a:schemeClr val="accent2">
                  <a:lumMod val="75000"/>
                </a:schemeClr>
              </a:solidFill>
            </a:endParaRPr>
          </a:p>
        </p:txBody>
      </p:sp>
      <p:sp>
        <p:nvSpPr>
          <p:cNvPr id="10" name="TextBox 9">
            <a:extLst>
              <a:ext uri="{FF2B5EF4-FFF2-40B4-BE49-F238E27FC236}">
                <a16:creationId xmlns:a16="http://schemas.microsoft.com/office/drawing/2014/main" id="{D207FD86-8816-D6DE-CA85-30AF2236C32B}"/>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420021943"/>
      </p:ext>
    </p:extLst>
  </p:cSld>
  <p:clrMapOvr>
    <a:masterClrMapping/>
  </p:clrMapOvr>
  <mc:AlternateContent xmlns:mc="http://schemas.openxmlformats.org/markup-compatibility/2006" xmlns:p14="http://schemas.microsoft.com/office/powerpoint/2010/main">
    <mc:Choice Requires="p14">
      <p:transition spd="slow" p14:dur="2000" advTm="84322"/>
    </mc:Choice>
    <mc:Fallback xmlns="">
      <p:transition spd="slow" advTm="8432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4169411" cy="646331"/>
          </a:xfrm>
          <a:prstGeom prst="rect">
            <a:avLst/>
          </a:prstGeom>
          <a:noFill/>
        </p:spPr>
        <p:txBody>
          <a:bodyPr wrap="none" rtlCol="0">
            <a:spAutoFit/>
          </a:bodyPr>
          <a:lstStyle/>
          <a:p>
            <a:r>
              <a:rPr lang="en-US" sz="3600" b="1" dirty="0">
                <a:solidFill>
                  <a:srgbClr val="FF9518"/>
                </a:solidFill>
                <a:cs typeface="Tajawal Medium" panose="00000600000000000000" pitchFamily="2" charset="-78"/>
              </a:rPr>
              <a:t>Why is SCM Difficult </a:t>
            </a:r>
          </a:p>
        </p:txBody>
      </p:sp>
      <p:sp>
        <p:nvSpPr>
          <p:cNvPr id="11" name="TextBox 10">
            <a:extLst>
              <a:ext uri="{FF2B5EF4-FFF2-40B4-BE49-F238E27FC236}">
                <a16:creationId xmlns:a16="http://schemas.microsoft.com/office/drawing/2014/main" id="{4B810233-01A8-77C5-ADB5-15587AAE3991}"/>
              </a:ext>
            </a:extLst>
          </p:cNvPr>
          <p:cNvSpPr txBox="1"/>
          <p:nvPr/>
        </p:nvSpPr>
        <p:spPr>
          <a:xfrm>
            <a:off x="2650376" y="1330422"/>
            <a:ext cx="7352605" cy="461665"/>
          </a:xfrm>
          <a:prstGeom prst="rect">
            <a:avLst/>
          </a:prstGeom>
          <a:noFill/>
        </p:spPr>
        <p:txBody>
          <a:bodyPr wrap="square">
            <a:spAutoFit/>
          </a:bodyPr>
          <a:lstStyle/>
          <a:p>
            <a:r>
              <a:rPr lang="en-US" sz="2400" b="1" i="0" dirty="0">
                <a:solidFill>
                  <a:srgbClr val="444444"/>
                </a:solidFill>
                <a:effectLst/>
                <a:latin typeface="Open Sans" panose="020B0606030504020204" pitchFamily="34" charset="0"/>
              </a:rPr>
              <a:t>Uncertainty is inherent to every supply chain</a:t>
            </a:r>
            <a:endParaRPr lang="ar-EG" sz="2400" b="1" dirty="0"/>
          </a:p>
        </p:txBody>
      </p:sp>
      <p:sp>
        <p:nvSpPr>
          <p:cNvPr id="13" name="TextBox 12">
            <a:extLst>
              <a:ext uri="{FF2B5EF4-FFF2-40B4-BE49-F238E27FC236}">
                <a16:creationId xmlns:a16="http://schemas.microsoft.com/office/drawing/2014/main" id="{A138D6EF-68CA-E90A-3278-15D640DF2978}"/>
              </a:ext>
            </a:extLst>
          </p:cNvPr>
          <p:cNvSpPr txBox="1"/>
          <p:nvPr/>
        </p:nvSpPr>
        <p:spPr>
          <a:xfrm>
            <a:off x="2718842" y="1932688"/>
            <a:ext cx="7967630" cy="1815882"/>
          </a:xfrm>
          <a:prstGeom prst="rect">
            <a:avLst/>
          </a:prstGeom>
          <a:noFill/>
        </p:spPr>
        <p:txBody>
          <a:bodyPr wrap="square">
            <a:spAutoFit/>
          </a:bodyPr>
          <a:lstStyle/>
          <a:p>
            <a:pPr marL="285750" indent="-285750">
              <a:buFont typeface="Wingdings" panose="05000000000000000000" pitchFamily="2" charset="2"/>
              <a:buChar char="v"/>
            </a:pPr>
            <a:r>
              <a:rPr lang="en-US" sz="2800" b="0" i="0" dirty="0">
                <a:solidFill>
                  <a:srgbClr val="444444"/>
                </a:solidFill>
                <a:effectLst/>
                <a:latin typeface="Open Sans" panose="020B0606030504020204" pitchFamily="34" charset="0"/>
              </a:rPr>
              <a:t>Travel times</a:t>
            </a:r>
          </a:p>
          <a:p>
            <a:pPr marL="285750" indent="-285750">
              <a:buFont typeface="Wingdings" panose="05000000000000000000" pitchFamily="2" charset="2"/>
              <a:buChar char="v"/>
            </a:pPr>
            <a:r>
              <a:rPr lang="en-US" sz="2800" b="0" i="0" dirty="0">
                <a:solidFill>
                  <a:srgbClr val="444444"/>
                </a:solidFill>
                <a:effectLst/>
                <a:latin typeface="Open Sans" panose="020B0606030504020204" pitchFamily="34" charset="0"/>
              </a:rPr>
              <a:t>Breakdowns of machines and vehicles</a:t>
            </a:r>
            <a:endParaRPr lang="en-US" sz="2800" dirty="0">
              <a:solidFill>
                <a:srgbClr val="444444"/>
              </a:solidFill>
              <a:latin typeface="Open Sans" panose="020B0606030504020204" pitchFamily="34" charset="0"/>
            </a:endParaRPr>
          </a:p>
          <a:p>
            <a:pPr marL="285750" indent="-285750">
              <a:buFont typeface="Wingdings" panose="05000000000000000000" pitchFamily="2" charset="2"/>
              <a:buChar char="v"/>
            </a:pPr>
            <a:r>
              <a:rPr lang="en-US" sz="2800" b="0" i="0" dirty="0">
                <a:solidFill>
                  <a:srgbClr val="444444"/>
                </a:solidFill>
                <a:effectLst/>
                <a:latin typeface="Open Sans" panose="020B0606030504020204" pitchFamily="34" charset="0"/>
              </a:rPr>
              <a:t>Weather, natural catastrophe, war</a:t>
            </a:r>
          </a:p>
          <a:p>
            <a:pPr marL="285750" indent="-285750">
              <a:buFont typeface="Wingdings" panose="05000000000000000000" pitchFamily="2" charset="2"/>
              <a:buChar char="v"/>
            </a:pPr>
            <a:r>
              <a:rPr lang="en-US" sz="2800" b="0" i="0" dirty="0">
                <a:solidFill>
                  <a:srgbClr val="444444"/>
                </a:solidFill>
                <a:effectLst/>
                <a:latin typeface="Open Sans" panose="020B0606030504020204" pitchFamily="34" charset="0"/>
              </a:rPr>
              <a:t>Local politics, labor conditions, border issues</a:t>
            </a:r>
            <a:endParaRPr lang="ar-EG" sz="2800" dirty="0"/>
          </a:p>
        </p:txBody>
      </p:sp>
      <p:sp>
        <p:nvSpPr>
          <p:cNvPr id="15" name="TextBox 14">
            <a:extLst>
              <a:ext uri="{FF2B5EF4-FFF2-40B4-BE49-F238E27FC236}">
                <a16:creationId xmlns:a16="http://schemas.microsoft.com/office/drawing/2014/main" id="{C0A30EF9-7DAC-699E-E15B-70324EBC1D89}"/>
              </a:ext>
            </a:extLst>
          </p:cNvPr>
          <p:cNvSpPr txBox="1"/>
          <p:nvPr/>
        </p:nvSpPr>
        <p:spPr>
          <a:xfrm>
            <a:off x="1613300" y="3922922"/>
            <a:ext cx="10412975" cy="400110"/>
          </a:xfrm>
          <a:prstGeom prst="rect">
            <a:avLst/>
          </a:prstGeom>
          <a:noFill/>
        </p:spPr>
        <p:txBody>
          <a:bodyPr wrap="square">
            <a:spAutoFit/>
          </a:bodyPr>
          <a:lstStyle/>
          <a:p>
            <a:r>
              <a:rPr lang="en-US" sz="2000" b="1" i="0" dirty="0">
                <a:solidFill>
                  <a:srgbClr val="444444"/>
                </a:solidFill>
                <a:effectLst/>
                <a:latin typeface="Open Sans" panose="020B0606030504020204" pitchFamily="34" charset="0"/>
              </a:rPr>
              <a:t>The complexity of the problem to globally optimize a supply chain is significant</a:t>
            </a:r>
            <a:endParaRPr lang="ar-EG" sz="2000" b="1" dirty="0"/>
          </a:p>
        </p:txBody>
      </p:sp>
      <p:sp>
        <p:nvSpPr>
          <p:cNvPr id="17" name="TextBox 16">
            <a:extLst>
              <a:ext uri="{FF2B5EF4-FFF2-40B4-BE49-F238E27FC236}">
                <a16:creationId xmlns:a16="http://schemas.microsoft.com/office/drawing/2014/main" id="{1D98D158-24D3-DDB7-8CF3-4DE9768A6B55}"/>
              </a:ext>
            </a:extLst>
          </p:cNvPr>
          <p:cNvSpPr txBox="1"/>
          <p:nvPr/>
        </p:nvSpPr>
        <p:spPr>
          <a:xfrm>
            <a:off x="2711513" y="4422414"/>
            <a:ext cx="6225308" cy="1200329"/>
          </a:xfrm>
          <a:prstGeom prst="rect">
            <a:avLst/>
          </a:prstGeom>
          <a:noFill/>
        </p:spPr>
        <p:txBody>
          <a:bodyPr wrap="square">
            <a:spAutoFit/>
          </a:bodyPr>
          <a:lstStyle/>
          <a:p>
            <a:pPr marL="285750" indent="-285750">
              <a:buFont typeface="Wingdings" panose="05000000000000000000" pitchFamily="2" charset="2"/>
              <a:buChar char="v"/>
            </a:pPr>
            <a:r>
              <a:rPr lang="en-US" sz="2400" b="0" i="0" dirty="0">
                <a:solidFill>
                  <a:srgbClr val="444444"/>
                </a:solidFill>
                <a:effectLst/>
                <a:latin typeface="Open Sans" panose="020B0606030504020204" pitchFamily="34" charset="0"/>
              </a:rPr>
              <a:t>Minimize internal costs</a:t>
            </a:r>
          </a:p>
          <a:p>
            <a:pPr marL="285750" indent="-285750">
              <a:buFont typeface="Wingdings" panose="05000000000000000000" pitchFamily="2" charset="2"/>
              <a:buChar char="v"/>
            </a:pPr>
            <a:r>
              <a:rPr lang="en-US" sz="2400" b="0" i="0" dirty="0">
                <a:solidFill>
                  <a:srgbClr val="444444"/>
                </a:solidFill>
                <a:effectLst/>
                <a:latin typeface="Open Sans" panose="020B0606030504020204" pitchFamily="34" charset="0"/>
              </a:rPr>
              <a:t>Minimize uncertainty</a:t>
            </a:r>
          </a:p>
          <a:p>
            <a:pPr marL="285750" indent="-285750">
              <a:buFont typeface="Wingdings" panose="05000000000000000000" pitchFamily="2" charset="2"/>
              <a:buChar char="v"/>
            </a:pPr>
            <a:r>
              <a:rPr lang="en-US" sz="2400" b="0" i="0" dirty="0">
                <a:solidFill>
                  <a:srgbClr val="444444"/>
                </a:solidFill>
                <a:effectLst/>
                <a:latin typeface="Open Sans" panose="020B0606030504020204" pitchFamily="34" charset="0"/>
              </a:rPr>
              <a:t>Deal with remaining uncertainty</a:t>
            </a:r>
            <a:endParaRPr lang="ar-EG" sz="2400" dirty="0"/>
          </a:p>
        </p:txBody>
      </p:sp>
      <p:sp>
        <p:nvSpPr>
          <p:cNvPr id="10" name="TextBox 9">
            <a:extLst>
              <a:ext uri="{FF2B5EF4-FFF2-40B4-BE49-F238E27FC236}">
                <a16:creationId xmlns:a16="http://schemas.microsoft.com/office/drawing/2014/main" id="{9AFB6A24-EA91-707E-FDF0-243F0FE90AA1}"/>
              </a:ext>
            </a:extLst>
          </p:cNvPr>
          <p:cNvSpPr txBox="1"/>
          <p:nvPr/>
        </p:nvSpPr>
        <p:spPr>
          <a:xfrm>
            <a:off x="171829"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001152374"/>
      </p:ext>
    </p:extLst>
  </p:cSld>
  <p:clrMapOvr>
    <a:masterClrMapping/>
  </p:clrMapOvr>
  <mc:AlternateContent xmlns:mc="http://schemas.openxmlformats.org/markup-compatibility/2006" xmlns:p14="http://schemas.microsoft.com/office/powerpoint/2010/main">
    <mc:Choice Requires="p14">
      <p:transition spd="slow" p14:dur="2000" advTm="246427"/>
    </mc:Choice>
    <mc:Fallback xmlns="">
      <p:transition spd="slow" advTm="2464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9|27|41.7"/>
</p:tagLst>
</file>

<file path=ppt/tags/tag2.xml><?xml version="1.0" encoding="utf-8"?>
<p:tagLst xmlns:a="http://schemas.openxmlformats.org/drawingml/2006/main" xmlns:r="http://schemas.openxmlformats.org/officeDocument/2006/relationships" xmlns:p="http://schemas.openxmlformats.org/presentationml/2006/main">
  <p:tag name="TIMING" val="|3"/>
</p:tagLst>
</file>

<file path=ppt/tags/tag3.xml><?xml version="1.0" encoding="utf-8"?>
<p:tagLst xmlns:a="http://schemas.openxmlformats.org/drawingml/2006/main" xmlns:r="http://schemas.openxmlformats.org/officeDocument/2006/relationships" xmlns:p="http://schemas.openxmlformats.org/presentationml/2006/main">
  <p:tag name="TIMING" val="|22.5|18.6|34.9|2.1"/>
</p:tagLst>
</file>

<file path=ppt/tags/tag4.xml><?xml version="1.0" encoding="utf-8"?>
<p:tagLst xmlns:a="http://schemas.openxmlformats.org/drawingml/2006/main" xmlns:r="http://schemas.openxmlformats.org/officeDocument/2006/relationships" xmlns:p="http://schemas.openxmlformats.org/presentationml/2006/main">
  <p:tag name="TIMING" val="|5.6"/>
</p:tagLst>
</file>

<file path=ppt/tags/tag5.xml><?xml version="1.0" encoding="utf-8"?>
<p:tagLst xmlns:a="http://schemas.openxmlformats.org/drawingml/2006/main" xmlns:r="http://schemas.openxmlformats.org/officeDocument/2006/relationships" xmlns:p="http://schemas.openxmlformats.org/presentationml/2006/main">
  <p:tag name="TIMING" val="|5.1|14"/>
</p:tagLst>
</file>

<file path=ppt/tags/tag6.xml><?xml version="1.0" encoding="utf-8"?>
<p:tagLst xmlns:a="http://schemas.openxmlformats.org/drawingml/2006/main" xmlns:r="http://schemas.openxmlformats.org/officeDocument/2006/relationships" xmlns:p="http://schemas.openxmlformats.org/presentationml/2006/main">
  <p:tag name="TIMING" val="|10.2|31.4|39.2"/>
</p:tagLst>
</file>

<file path=ppt/tags/tag7.xml><?xml version="1.0" encoding="utf-8"?>
<p:tagLst xmlns:a="http://schemas.openxmlformats.org/drawingml/2006/main" xmlns:r="http://schemas.openxmlformats.org/officeDocument/2006/relationships" xmlns:p="http://schemas.openxmlformats.org/presentationml/2006/main">
  <p:tag name="TIMING" val="|3.2|5.3"/>
</p:tagLst>
</file>

<file path=ppt/tags/tag8.xml><?xml version="1.0" encoding="utf-8"?>
<p:tagLst xmlns:a="http://schemas.openxmlformats.org/drawingml/2006/main" xmlns:r="http://schemas.openxmlformats.org/officeDocument/2006/relationships" xmlns:p="http://schemas.openxmlformats.org/presentationml/2006/main">
  <p:tag name="TIMING" val="|9|10.2|21.6|8.5|64.9"/>
</p:tagLst>
</file>

<file path=ppt/tags/tag9.xml><?xml version="1.0" encoding="utf-8"?>
<p:tagLst xmlns:a="http://schemas.openxmlformats.org/drawingml/2006/main" xmlns:r="http://schemas.openxmlformats.org/officeDocument/2006/relationships" xmlns:p="http://schemas.openxmlformats.org/presentationml/2006/main">
  <p:tag name="TIMING" val="|4.2"/>
</p:tagLst>
</file>

<file path=ppt/tags/tag10.xml><?xml version="1.0" encoding="utf-8"?>
<p:tagLst xmlns:a="http://schemas.openxmlformats.org/drawingml/2006/main" xmlns:r="http://schemas.openxmlformats.org/officeDocument/2006/relationships" xmlns:p="http://schemas.openxmlformats.org/presentationml/2006/main">
  <p:tag name="TIMING" val="|1.3"/>
</p:tagLst>
</file>

<file path=ppt/tags/tag11.xml><?xml version="1.0" encoding="utf-8"?>
<p:tagLst xmlns:a="http://schemas.openxmlformats.org/drawingml/2006/main" xmlns:r="http://schemas.openxmlformats.org/officeDocument/2006/relationships" xmlns:p="http://schemas.openxmlformats.org/presentationml/2006/main">
  <p:tag name="TIMING" val="|9.5|56.7"/>
</p:tagLst>
</file>

<file path=ppt/tags/tag12.xml><?xml version="1.0" encoding="utf-8"?>
<p:tagLst xmlns:a="http://schemas.openxmlformats.org/drawingml/2006/main" xmlns:r="http://schemas.openxmlformats.org/officeDocument/2006/relationships" xmlns:p="http://schemas.openxmlformats.org/presentationml/2006/main">
  <p:tag name="TIMING" val="|5.1|17.8|40.1|43.3|18.2"/>
</p:tagLst>
</file>

<file path=ppt/tags/tag13.xml><?xml version="1.0" encoding="utf-8"?>
<p:tagLst xmlns:a="http://schemas.openxmlformats.org/drawingml/2006/main" xmlns:r="http://schemas.openxmlformats.org/officeDocument/2006/relationships" xmlns:p="http://schemas.openxmlformats.org/presentationml/2006/main">
  <p:tag name="TIMING" val="|1.5|34.8|36.5|35.8"/>
</p:tagLst>
</file>

<file path=ppt/tags/tag14.xml><?xml version="1.0" encoding="utf-8"?>
<p:tagLst xmlns:a="http://schemas.openxmlformats.org/drawingml/2006/main" xmlns:r="http://schemas.openxmlformats.org/officeDocument/2006/relationships" xmlns:p="http://schemas.openxmlformats.org/presentationml/2006/main">
  <p:tag name="TIMING" val="|4.2"/>
</p:tagLst>
</file>

<file path=ppt/tags/tag15.xml><?xml version="1.0" encoding="utf-8"?>
<p:tagLst xmlns:a="http://schemas.openxmlformats.org/drawingml/2006/main" xmlns:r="http://schemas.openxmlformats.org/officeDocument/2006/relationships" xmlns:p="http://schemas.openxmlformats.org/presentationml/2006/main">
  <p:tag name="TIMING" val="|4.2"/>
</p:tagLst>
</file>

<file path=ppt/tags/tag16.xml><?xml version="1.0" encoding="utf-8"?>
<p:tagLst xmlns:a="http://schemas.openxmlformats.org/drawingml/2006/main" xmlns:r="http://schemas.openxmlformats.org/officeDocument/2006/relationships" xmlns:p="http://schemas.openxmlformats.org/presentationml/2006/main">
  <p:tag name="TIMING" val="|13.6|22.1|30.3|15.3"/>
</p:tagLst>
</file>

<file path=ppt/tags/tag17.xml><?xml version="1.0" encoding="utf-8"?>
<p:tagLst xmlns:a="http://schemas.openxmlformats.org/drawingml/2006/main" xmlns:r="http://schemas.openxmlformats.org/officeDocument/2006/relationships" xmlns:p="http://schemas.openxmlformats.org/presentationml/2006/main">
  <p:tag name="TIMING" val="|34.4|11.8|14.6|3.7"/>
</p:tagLst>
</file>

<file path=ppt/tags/tag18.xml><?xml version="1.0" encoding="utf-8"?>
<p:tagLst xmlns:a="http://schemas.openxmlformats.org/drawingml/2006/main" xmlns:r="http://schemas.openxmlformats.org/officeDocument/2006/relationships" xmlns:p="http://schemas.openxmlformats.org/presentationml/2006/main">
  <p:tag name="TIMING" val="|69.7"/>
</p:tagLst>
</file>

<file path=ppt/tags/tag19.xml><?xml version="1.0" encoding="utf-8"?>
<p:tagLst xmlns:a="http://schemas.openxmlformats.org/drawingml/2006/main" xmlns:r="http://schemas.openxmlformats.org/officeDocument/2006/relationships" xmlns:p="http://schemas.openxmlformats.org/presentationml/2006/main">
  <p:tag name="TIMING" val="|13.1|22.1"/>
</p:tagLst>
</file>

<file path=ppt/tags/tag20.xml><?xml version="1.0" encoding="utf-8"?>
<p:tagLst xmlns:a="http://schemas.openxmlformats.org/drawingml/2006/main" xmlns:r="http://schemas.openxmlformats.org/officeDocument/2006/relationships" xmlns:p="http://schemas.openxmlformats.org/presentationml/2006/main">
  <p:tag name="TIMING" val="|9.4|57.7|28"/>
</p:tagLst>
</file>

<file path=ppt/tags/tag21.xml><?xml version="1.0" encoding="utf-8"?>
<p:tagLst xmlns:a="http://schemas.openxmlformats.org/drawingml/2006/main" xmlns:r="http://schemas.openxmlformats.org/officeDocument/2006/relationships" xmlns:p="http://schemas.openxmlformats.org/presentationml/2006/main">
  <p:tag name="TIMING" val="|4.2"/>
</p:tagLst>
</file>

<file path=ppt/tags/tag22.xml><?xml version="1.0" encoding="utf-8"?>
<p:tagLst xmlns:a="http://schemas.openxmlformats.org/drawingml/2006/main" xmlns:r="http://schemas.openxmlformats.org/officeDocument/2006/relationships" xmlns:p="http://schemas.openxmlformats.org/presentationml/2006/main">
  <p:tag name="TIMING" val="|16.8"/>
</p:tagLst>
</file>

<file path=ppt/tags/tag23.xml><?xml version="1.0" encoding="utf-8"?>
<p:tagLst xmlns:a="http://schemas.openxmlformats.org/drawingml/2006/main" xmlns:r="http://schemas.openxmlformats.org/officeDocument/2006/relationships" xmlns:p="http://schemas.openxmlformats.org/presentationml/2006/main">
  <p:tag name="TIMING" val="|4.2"/>
</p:tagLst>
</file>

<file path=ppt/tags/tag24.xml><?xml version="1.0" encoding="utf-8"?>
<p:tagLst xmlns:a="http://schemas.openxmlformats.org/drawingml/2006/main" xmlns:r="http://schemas.openxmlformats.org/officeDocument/2006/relationships" xmlns:p="http://schemas.openxmlformats.org/presentationml/2006/main">
  <p:tag name="TIMING" val="|4.2"/>
</p:tagLst>
</file>

<file path=ppt/tags/tag25.xml><?xml version="1.0" encoding="utf-8"?>
<p:tagLst xmlns:a="http://schemas.openxmlformats.org/drawingml/2006/main" xmlns:r="http://schemas.openxmlformats.org/officeDocument/2006/relationships" xmlns:p="http://schemas.openxmlformats.org/presentationml/2006/main">
  <p:tag name="TIMING" val="|2.4|21.2"/>
</p:tagLst>
</file>

<file path=ppt/tags/tag26.xml><?xml version="1.0" encoding="utf-8"?>
<p:tagLst xmlns:a="http://schemas.openxmlformats.org/drawingml/2006/main" xmlns:r="http://schemas.openxmlformats.org/officeDocument/2006/relationships" xmlns:p="http://schemas.openxmlformats.org/presentationml/2006/main">
  <p:tag name="TIMING" val="|16.6|37|98.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2350</Words>
  <Application>Microsoft Office PowerPoint</Application>
  <PresentationFormat>Widescreen</PresentationFormat>
  <Paragraphs>367</Paragraphs>
  <Slides>37</Slides>
  <Notes>0</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37</vt:i4>
      </vt:variant>
    </vt:vector>
  </HeadingPairs>
  <TitlesOfParts>
    <vt:vector size="52" baseType="lpstr">
      <vt:lpstr>Arial</vt:lpstr>
      <vt:lpstr>Arial Narrow</vt:lpstr>
      <vt:lpstr>BdjrfwCjqfnwFjtcybAdvGTIMES-R</vt:lpstr>
      <vt:lpstr>Calibri</vt:lpstr>
      <vt:lpstr>Calibri Light</vt:lpstr>
      <vt:lpstr>Fira Sans</vt:lpstr>
      <vt:lpstr>GpjhsgCvqdsrPtcxlnAdvTT5ada87cc</vt:lpstr>
      <vt:lpstr>Monotype Sorts</vt:lpstr>
      <vt:lpstr>Open Sans</vt:lpstr>
      <vt:lpstr>Runda-Medium</vt:lpstr>
      <vt:lpstr>Runda-Normal</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NEW LAP</dc:creator>
  <cp:lastModifiedBy>NEW LAP</cp:lastModifiedBy>
  <cp:revision>3</cp:revision>
  <dcterms:created xsi:type="dcterms:W3CDTF">2022-11-08T09:40:14Z</dcterms:created>
  <dcterms:modified xsi:type="dcterms:W3CDTF">2022-11-08T09:58:40Z</dcterms:modified>
</cp:coreProperties>
</file>