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92" r:id="rId4"/>
    <p:sldId id="293" r:id="rId5"/>
    <p:sldId id="294" r:id="rId6"/>
    <p:sldId id="295" r:id="rId7"/>
    <p:sldId id="296" r:id="rId8"/>
    <p:sldId id="297" r:id="rId9"/>
    <p:sldId id="298" r:id="rId10"/>
    <p:sldId id="299" r:id="rId11"/>
    <p:sldId id="300" r:id="rId12"/>
    <p:sldId id="301" r:id="rId13"/>
    <p:sldId id="302" r:id="rId14"/>
    <p:sldId id="303" r:id="rId15"/>
    <p:sldId id="304" r:id="rId16"/>
    <p:sldId id="305" r:id="rId17"/>
    <p:sldId id="306" r:id="rId18"/>
    <p:sldId id="307" r:id="rId19"/>
    <p:sldId id="308" r:id="rId20"/>
    <p:sldId id="309" r:id="rId21"/>
    <p:sldId id="291"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518"/>
    <a:srgbClr val="24A9E1"/>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971" autoAdjust="0"/>
    <p:restoredTop sz="94660"/>
  </p:normalViewPr>
  <p:slideViewPr>
    <p:cSldViewPr snapToGrid="0">
      <p:cViewPr varScale="1">
        <p:scale>
          <a:sx n="72" d="100"/>
          <a:sy n="72" d="100"/>
        </p:scale>
        <p:origin x="66"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10/2/2022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10/2/2022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10/2/2022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C74A31B-FF56-417B-8DEE-958FFCC6BCD5}" type="datetimeFigureOut">
              <a:rPr lang="en-US" smtClean="0"/>
              <a:t>10/2/2022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C74A31B-FF56-417B-8DEE-958FFCC6BCD5}" type="datetimeFigureOut">
              <a:rPr lang="en-US" smtClean="0"/>
              <a:t>10/2/2022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C74A31B-FF56-417B-8DEE-958FFCC6BCD5}" type="datetimeFigureOut">
              <a:rPr lang="en-US" smtClean="0"/>
              <a:t>10/2/2022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10/2/2022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10/2/2022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10/2/2022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10/2/2022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10/2/2022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10/2/2022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3.png"/><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4.png"/><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5.png"/><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7.png"/><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8.png"/><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9.png"/><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20.png"/><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21.png"/><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22.png"/><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24.png"/><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25.png"/><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26.png"/><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27.png"/><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28.png"/><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29.png"/><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30.emf"/><Relationship Id="rId2" Type="http://schemas.openxmlformats.org/officeDocument/2006/relationships/image" Target="../media/image1.emf"/><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114671"/>
            <a:ext cx="11616451" cy="6680068"/>
          </a:xfrm>
          <a:prstGeom prst="rect">
            <a:avLst/>
          </a:prstGeom>
        </p:spPr>
      </p:pic>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9940"/>
            <a:ext cx="8552985" cy="1947075"/>
          </a:xfrm>
          <a:prstGeom prst="rect">
            <a:avLst/>
          </a:prstGeom>
        </p:spPr>
      </p:pic>
      <p:pic>
        <p:nvPicPr>
          <p:cNvPr id="13" name="Picture 12"/>
          <p:cNvPicPr>
            <a:picLocks noChangeAspect="1"/>
          </p:cNvPicPr>
          <p:nvPr/>
        </p:nvPicPr>
        <p:blipFill>
          <a:blip r:embed="rId6"/>
          <a:stretch>
            <a:fillRect/>
          </a:stretch>
        </p:blipFill>
        <p:spPr>
          <a:xfrm>
            <a:off x="2897746" y="3454705"/>
            <a:ext cx="9294255" cy="971937"/>
          </a:xfrm>
          <a:prstGeom prst="rect">
            <a:avLst/>
          </a:prstGeom>
        </p:spPr>
      </p:pic>
      <p:sp>
        <p:nvSpPr>
          <p:cNvPr id="16" name="TextBox 15"/>
          <p:cNvSpPr txBox="1"/>
          <p:nvPr/>
        </p:nvSpPr>
        <p:spPr>
          <a:xfrm>
            <a:off x="2329160" y="3609035"/>
            <a:ext cx="9862840" cy="707886"/>
          </a:xfrm>
          <a:prstGeom prst="rect">
            <a:avLst/>
          </a:prstGeom>
          <a:noFill/>
        </p:spPr>
        <p:txBody>
          <a:bodyPr wrap="square" rtlCol="0">
            <a:spAutoFit/>
          </a:bodyPr>
          <a:lstStyle/>
          <a:p>
            <a:pPr algn="ctr"/>
            <a:r>
              <a:rPr lang="en-US" sz="4000" b="1" dirty="0" smtClean="0">
                <a:solidFill>
                  <a:srgbClr val="FF9518"/>
                </a:solidFill>
              </a:rPr>
              <a:t>Getting help in Red Hat Enterprise Linux </a:t>
            </a:r>
            <a:endParaRPr lang="en-US" sz="4000" b="1" dirty="0">
              <a:solidFill>
                <a:srgbClr val="FF9518"/>
              </a:solidFill>
            </a:endParaRPr>
          </a:p>
        </p:txBody>
      </p:sp>
      <p:sp>
        <p:nvSpPr>
          <p:cNvPr id="11" name="Rectangle 10"/>
          <p:cNvSpPr/>
          <p:nvPr/>
        </p:nvSpPr>
        <p:spPr>
          <a:xfrm>
            <a:off x="5971607" y="3244334"/>
            <a:ext cx="248786" cy="369332"/>
          </a:xfrm>
          <a:prstGeom prst="rect">
            <a:avLst/>
          </a:prstGeom>
        </p:spPr>
        <p:txBody>
          <a:bodyPr wrap="none">
            <a:spAutoFit/>
          </a:bodyPr>
          <a:lstStyle/>
          <a:p>
            <a:r>
              <a:rPr lang="ar-EG" dirty="0"/>
              <a:t> </a:t>
            </a:r>
          </a:p>
        </p:txBody>
      </p:sp>
      <p:sp>
        <p:nvSpPr>
          <p:cNvPr id="14" name="Rectangle 13"/>
          <p:cNvSpPr/>
          <p:nvPr/>
        </p:nvSpPr>
        <p:spPr>
          <a:xfrm>
            <a:off x="5971607" y="3244334"/>
            <a:ext cx="248786" cy="369332"/>
          </a:xfrm>
          <a:prstGeom prst="rect">
            <a:avLst/>
          </a:prstGeom>
        </p:spPr>
        <p:txBody>
          <a:bodyPr wrap="none">
            <a:spAutoFit/>
          </a:bodyPr>
          <a:lstStyle/>
          <a:p>
            <a:r>
              <a:rPr lang="ar-EG" dirty="0"/>
              <a:t> </a:t>
            </a:r>
          </a:p>
        </p:txBody>
      </p:sp>
      <p:sp>
        <p:nvSpPr>
          <p:cNvPr id="17" name="Rectangle 16"/>
          <p:cNvSpPr/>
          <p:nvPr/>
        </p:nvSpPr>
        <p:spPr>
          <a:xfrm>
            <a:off x="0" y="61478"/>
            <a:ext cx="9646276" cy="2369880"/>
          </a:xfrm>
          <a:prstGeom prst="rect">
            <a:avLst/>
          </a:prstGeom>
        </p:spPr>
        <p:txBody>
          <a:bodyPr wrap="square">
            <a:spAutoFit/>
          </a:bodyPr>
          <a:lstStyle/>
          <a:p>
            <a:r>
              <a:rPr lang="en-US" sz="2800" b="1" dirty="0" smtClean="0">
                <a:solidFill>
                  <a:srgbClr val="FF9518"/>
                </a:solidFill>
                <a:latin typeface="Calibri" panose="020F0502020204030204" pitchFamily="34" charset="0"/>
              </a:rPr>
              <a:t>RHSA (Admin 1) </a:t>
            </a:r>
            <a:r>
              <a:rPr lang="de-DE" sz="2800" b="1" dirty="0">
                <a:solidFill>
                  <a:srgbClr val="FF9518"/>
                </a:solidFill>
                <a:latin typeface="Calibri" panose="020F0502020204030204" pitchFamily="34" charset="0"/>
              </a:rPr>
              <a:t>Red Hat Enterprise Linux 8 Essentials</a:t>
            </a:r>
            <a:r>
              <a:rPr lang="en-US" sz="2800" b="1" dirty="0">
                <a:solidFill>
                  <a:srgbClr val="FF9518"/>
                </a:solidFill>
                <a:latin typeface="Calibri" panose="020F0502020204030204" pitchFamily="34" charset="0"/>
              </a:rPr>
              <a:t> </a:t>
            </a:r>
            <a:endParaRPr lang="en-US" sz="2800" b="1" dirty="0" smtClean="0">
              <a:solidFill>
                <a:srgbClr val="FF9518"/>
              </a:solidFill>
              <a:latin typeface="Calibri" panose="020F0502020204030204" pitchFamily="34" charset="0"/>
            </a:endParaRPr>
          </a:p>
          <a:p>
            <a:r>
              <a:rPr lang="en-US" sz="2800" b="1" dirty="0">
                <a:solidFill>
                  <a:srgbClr val="FF9518"/>
                </a:solidFill>
                <a:latin typeface="Calibri" panose="020F0502020204030204" pitchFamily="34" charset="0"/>
              </a:rPr>
              <a:t>       </a:t>
            </a:r>
            <a:r>
              <a:rPr lang="en-US" sz="2800" b="1" dirty="0">
                <a:solidFill>
                  <a:srgbClr val="FFC000"/>
                </a:solidFill>
                <a:latin typeface="Tajawal"/>
              </a:rPr>
              <a:t>  </a:t>
            </a:r>
            <a:endParaRPr lang="en-US" sz="2800" b="1" dirty="0" smtClean="0">
              <a:solidFill>
                <a:srgbClr val="FFC000"/>
              </a:solidFill>
              <a:latin typeface="Tajawal"/>
            </a:endParaRPr>
          </a:p>
          <a:p>
            <a:r>
              <a:rPr lang="en-US" sz="2800" b="1" dirty="0" smtClean="0">
                <a:solidFill>
                  <a:srgbClr val="FFC000"/>
                </a:solidFill>
                <a:latin typeface="Tajawal"/>
              </a:rPr>
              <a:t>Prepared </a:t>
            </a:r>
            <a:r>
              <a:rPr lang="en-US" sz="2800" b="1" dirty="0">
                <a:solidFill>
                  <a:srgbClr val="FFC000"/>
                </a:solidFill>
                <a:latin typeface="Tajawal"/>
              </a:rPr>
              <a:t>by</a:t>
            </a:r>
            <a:r>
              <a:rPr lang="en-US" sz="2800" b="1" dirty="0">
                <a:solidFill>
                  <a:srgbClr val="24A9E1"/>
                </a:solidFill>
                <a:latin typeface="Tajawal"/>
              </a:rPr>
              <a:t> Eng. Taghreed </a:t>
            </a:r>
            <a:r>
              <a:rPr lang="en-US" sz="2800" b="1" dirty="0" smtClean="0">
                <a:solidFill>
                  <a:srgbClr val="24A9E1"/>
                </a:solidFill>
                <a:latin typeface="Tajawal"/>
              </a:rPr>
              <a:t>Elsayed</a:t>
            </a:r>
          </a:p>
          <a:p>
            <a:pPr algn="ctr"/>
            <a:r>
              <a:rPr lang="en-US" sz="2800" b="1" dirty="0">
                <a:solidFill>
                  <a:srgbClr val="24A9E1"/>
                </a:solidFill>
                <a:latin typeface="Tajawal"/>
              </a:rPr>
              <a:t> </a:t>
            </a:r>
            <a:r>
              <a:rPr lang="en-US" sz="2800" b="1" dirty="0" smtClean="0">
                <a:solidFill>
                  <a:srgbClr val="24A9E1"/>
                </a:solidFill>
                <a:latin typeface="Tajawal"/>
              </a:rPr>
              <a:t>                                           </a:t>
            </a:r>
            <a:r>
              <a:rPr lang="en-US" sz="2800" b="1" dirty="0" smtClean="0">
                <a:solidFill>
                  <a:srgbClr val="FF9518"/>
                </a:solidFill>
                <a:latin typeface="Tajawal"/>
              </a:rPr>
              <a:t>Lecture 3</a:t>
            </a:r>
            <a:endParaRPr lang="en-US" sz="2800" dirty="0"/>
          </a:p>
          <a:p>
            <a:r>
              <a:rPr lang="en-US" dirty="0"/>
              <a:t/>
            </a:r>
            <a:br>
              <a:rPr lang="en-US" dirty="0"/>
            </a:br>
            <a:endParaRPr lang="ar-EG" dirty="0"/>
          </a:p>
        </p:txBody>
      </p:sp>
    </p:spTree>
    <p:extLst>
      <p:ext uri="{BB962C8B-B14F-4D97-AF65-F5344CB8AC3E}">
        <p14:creationId xmlns:p14="http://schemas.microsoft.com/office/powerpoint/2010/main" val="187042944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7" name="Rectangle 6"/>
          <p:cNvSpPr/>
          <p:nvPr/>
        </p:nvSpPr>
        <p:spPr>
          <a:xfrm>
            <a:off x="2440788" y="588469"/>
            <a:ext cx="7060971" cy="584775"/>
          </a:xfrm>
          <a:prstGeom prst="rect">
            <a:avLst/>
          </a:prstGeom>
        </p:spPr>
        <p:txBody>
          <a:bodyPr wrap="none">
            <a:spAutoFit/>
          </a:bodyPr>
          <a:lstStyle/>
          <a:p>
            <a:pPr algn="ctr"/>
            <a:r>
              <a:rPr lang="en-US" sz="3200" b="1" dirty="0">
                <a:solidFill>
                  <a:srgbClr val="FF9518"/>
                </a:solidFill>
              </a:rPr>
              <a:t>Getting help in Red Hat Enterprise Linux </a:t>
            </a:r>
          </a:p>
        </p:txBody>
      </p:sp>
    </p:spTree>
    <p:extLst>
      <p:ext uri="{BB962C8B-B14F-4D97-AF65-F5344CB8AC3E}">
        <p14:creationId xmlns:p14="http://schemas.microsoft.com/office/powerpoint/2010/main" val="105714197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170446" y="6627764"/>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7" name="Rectangle 6"/>
          <p:cNvSpPr/>
          <p:nvPr/>
        </p:nvSpPr>
        <p:spPr>
          <a:xfrm>
            <a:off x="2334466" y="441568"/>
            <a:ext cx="5341013" cy="461665"/>
          </a:xfrm>
          <a:prstGeom prst="rect">
            <a:avLst/>
          </a:prstGeom>
        </p:spPr>
        <p:txBody>
          <a:bodyPr wrap="none">
            <a:spAutoFit/>
          </a:bodyPr>
          <a:lstStyle/>
          <a:p>
            <a:pPr algn="ctr"/>
            <a:r>
              <a:rPr lang="en-US" sz="2400" b="1" dirty="0">
                <a:solidFill>
                  <a:srgbClr val="FF9518"/>
                </a:solidFill>
              </a:rPr>
              <a:t>Getting help in Red Hat Enterprise Linux </a:t>
            </a:r>
          </a:p>
        </p:txBody>
      </p:sp>
      <p:sp>
        <p:nvSpPr>
          <p:cNvPr id="9" name="Rectangle 8"/>
          <p:cNvSpPr/>
          <p:nvPr/>
        </p:nvSpPr>
        <p:spPr>
          <a:xfrm>
            <a:off x="530306" y="1982012"/>
            <a:ext cx="4366485" cy="2062103"/>
          </a:xfrm>
          <a:prstGeom prst="rect">
            <a:avLst/>
          </a:prstGeom>
        </p:spPr>
        <p:txBody>
          <a:bodyPr wrap="square">
            <a:spAutoFit/>
          </a:bodyPr>
          <a:lstStyle/>
          <a:p>
            <a:r>
              <a:rPr lang="en-US" sz="2400" b="1" dirty="0">
                <a:solidFill>
                  <a:srgbClr val="FF0000"/>
                </a:solidFill>
              </a:rPr>
              <a:t>NAVIGATE AND SEARCH man PAGES T</a:t>
            </a:r>
            <a:r>
              <a:rPr lang="en-US" sz="2000" dirty="0"/>
              <a:t>he ability to efficiently search for topics and navigate man pages is a critical administration skill. The following table lists basic man navigation commands:</a:t>
            </a:r>
            <a:endParaRPr lang="ar-EG" sz="2000" dirty="0"/>
          </a:p>
        </p:txBody>
      </p:sp>
      <p:pic>
        <p:nvPicPr>
          <p:cNvPr id="11" name="Picture 10"/>
          <p:cNvPicPr>
            <a:picLocks noChangeAspect="1"/>
          </p:cNvPicPr>
          <p:nvPr/>
        </p:nvPicPr>
        <p:blipFill>
          <a:blip r:embed="rId6"/>
          <a:stretch>
            <a:fillRect/>
          </a:stretch>
        </p:blipFill>
        <p:spPr>
          <a:xfrm>
            <a:off x="4567651" y="1006837"/>
            <a:ext cx="7009605" cy="5701593"/>
          </a:xfrm>
          <a:prstGeom prst="rect">
            <a:avLst/>
          </a:prstGeom>
        </p:spPr>
      </p:pic>
    </p:spTree>
    <p:extLst>
      <p:ext uri="{BB962C8B-B14F-4D97-AF65-F5344CB8AC3E}">
        <p14:creationId xmlns:p14="http://schemas.microsoft.com/office/powerpoint/2010/main" val="7940542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14002" y="6395767"/>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7" name="Rectangle 6"/>
          <p:cNvSpPr/>
          <p:nvPr/>
        </p:nvSpPr>
        <p:spPr>
          <a:xfrm>
            <a:off x="2440788" y="588469"/>
            <a:ext cx="7060971" cy="584775"/>
          </a:xfrm>
          <a:prstGeom prst="rect">
            <a:avLst/>
          </a:prstGeom>
        </p:spPr>
        <p:txBody>
          <a:bodyPr wrap="none">
            <a:spAutoFit/>
          </a:bodyPr>
          <a:lstStyle/>
          <a:p>
            <a:pPr algn="ctr"/>
            <a:r>
              <a:rPr lang="en-US" sz="3200" b="1" dirty="0">
                <a:solidFill>
                  <a:srgbClr val="FF9518"/>
                </a:solidFill>
              </a:rPr>
              <a:t>Getting help in Red Hat Enterprise Linux </a:t>
            </a:r>
          </a:p>
        </p:txBody>
      </p:sp>
      <p:pic>
        <p:nvPicPr>
          <p:cNvPr id="9" name="Picture 8"/>
          <p:cNvPicPr>
            <a:picLocks noChangeAspect="1"/>
          </p:cNvPicPr>
          <p:nvPr/>
        </p:nvPicPr>
        <p:blipFill>
          <a:blip r:embed="rId6"/>
          <a:stretch>
            <a:fillRect/>
          </a:stretch>
        </p:blipFill>
        <p:spPr>
          <a:xfrm>
            <a:off x="2111236" y="1549814"/>
            <a:ext cx="8166650" cy="2743890"/>
          </a:xfrm>
          <a:prstGeom prst="rect">
            <a:avLst/>
          </a:prstGeom>
        </p:spPr>
      </p:pic>
      <p:pic>
        <p:nvPicPr>
          <p:cNvPr id="11" name="Picture 10"/>
          <p:cNvPicPr>
            <a:picLocks noChangeAspect="1"/>
          </p:cNvPicPr>
          <p:nvPr/>
        </p:nvPicPr>
        <p:blipFill>
          <a:blip r:embed="rId7"/>
          <a:stretch>
            <a:fillRect/>
          </a:stretch>
        </p:blipFill>
        <p:spPr>
          <a:xfrm>
            <a:off x="2214002" y="4159492"/>
            <a:ext cx="7763996" cy="1897590"/>
          </a:xfrm>
          <a:prstGeom prst="rect">
            <a:avLst/>
          </a:prstGeom>
        </p:spPr>
      </p:pic>
    </p:spTree>
    <p:extLst>
      <p:ext uri="{BB962C8B-B14F-4D97-AF65-F5344CB8AC3E}">
        <p14:creationId xmlns:p14="http://schemas.microsoft.com/office/powerpoint/2010/main" val="361856085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7" name="Rectangle 6"/>
          <p:cNvSpPr/>
          <p:nvPr/>
        </p:nvSpPr>
        <p:spPr>
          <a:xfrm>
            <a:off x="2440788" y="588469"/>
            <a:ext cx="7060971" cy="584775"/>
          </a:xfrm>
          <a:prstGeom prst="rect">
            <a:avLst/>
          </a:prstGeom>
        </p:spPr>
        <p:txBody>
          <a:bodyPr wrap="none">
            <a:spAutoFit/>
          </a:bodyPr>
          <a:lstStyle/>
          <a:p>
            <a:pPr algn="ctr"/>
            <a:r>
              <a:rPr lang="en-US" sz="3200" b="1" dirty="0">
                <a:solidFill>
                  <a:srgbClr val="FF9518"/>
                </a:solidFill>
              </a:rPr>
              <a:t>Getting help in Red Hat Enterprise Linux </a:t>
            </a:r>
          </a:p>
        </p:txBody>
      </p:sp>
      <p:sp>
        <p:nvSpPr>
          <p:cNvPr id="9" name="Rectangle 8"/>
          <p:cNvSpPr/>
          <p:nvPr/>
        </p:nvSpPr>
        <p:spPr>
          <a:xfrm>
            <a:off x="1014365" y="1759096"/>
            <a:ext cx="10833078" cy="2308324"/>
          </a:xfrm>
          <a:prstGeom prst="rect">
            <a:avLst/>
          </a:prstGeom>
        </p:spPr>
        <p:txBody>
          <a:bodyPr wrap="square">
            <a:spAutoFit/>
          </a:bodyPr>
          <a:lstStyle/>
          <a:p>
            <a:pPr marL="285750" indent="-285750">
              <a:buFont typeface="Wingdings" panose="05000000000000000000" pitchFamily="2" charset="2"/>
              <a:buChar char="q"/>
            </a:pPr>
            <a:r>
              <a:rPr lang="en-US" sz="2400" b="1" dirty="0">
                <a:solidFill>
                  <a:schemeClr val="accent6"/>
                </a:solidFill>
              </a:rPr>
              <a:t>IMPORTANT The man command -K</a:t>
            </a:r>
            <a:r>
              <a:rPr lang="en-US" sz="2400" dirty="0"/>
              <a:t> option performs a full-text page search, not just titles and descriptions like the -k. A full-text search can use greater systems resources and take more </a:t>
            </a:r>
            <a:r>
              <a:rPr lang="en-US" sz="2400" dirty="0" smtClean="0"/>
              <a:t>time.</a:t>
            </a:r>
          </a:p>
          <a:p>
            <a:pPr marL="285750" indent="-285750">
              <a:buFont typeface="Wingdings" panose="05000000000000000000" pitchFamily="2" charset="2"/>
              <a:buChar char="q"/>
            </a:pPr>
            <a:r>
              <a:rPr lang="en-US" sz="2400" dirty="0">
                <a:solidFill>
                  <a:srgbClr val="FF0000"/>
                </a:solidFill>
              </a:rPr>
              <a:t>F</a:t>
            </a:r>
            <a:r>
              <a:rPr lang="en-US" sz="2400" dirty="0" smtClean="0">
                <a:solidFill>
                  <a:srgbClr val="FF0000"/>
                </a:solidFill>
              </a:rPr>
              <a:t>inding </a:t>
            </a:r>
            <a:r>
              <a:rPr lang="en-US" sz="2400" dirty="0">
                <a:solidFill>
                  <a:srgbClr val="FF0000"/>
                </a:solidFill>
              </a:rPr>
              <a:t>relevant information by using man options and </a:t>
            </a:r>
            <a:r>
              <a:rPr lang="en-US" sz="2400" dirty="0" smtClean="0">
                <a:solidFill>
                  <a:srgbClr val="FF0000"/>
                </a:solidFill>
              </a:rPr>
              <a:t>arguments </a:t>
            </a:r>
            <a:r>
              <a:rPr lang="en-US" sz="2400" dirty="0" smtClean="0"/>
              <a:t>. Perform </a:t>
            </a:r>
            <a:r>
              <a:rPr lang="en-US" sz="2400" dirty="0"/>
              <a:t>the following steps on </a:t>
            </a:r>
            <a:r>
              <a:rPr lang="en-US" sz="2400" dirty="0" smtClean="0"/>
              <a:t>server X </a:t>
            </a:r>
            <a:r>
              <a:rPr lang="en-US" sz="2400" dirty="0"/>
              <a:t>unless directed </a:t>
            </a:r>
            <a:r>
              <a:rPr lang="en-US" sz="2400" dirty="0" smtClean="0"/>
              <a:t>otherwise:</a:t>
            </a:r>
          </a:p>
          <a:p>
            <a:pPr marL="285750" indent="-285750">
              <a:buFont typeface="Wingdings" panose="05000000000000000000" pitchFamily="2" charset="2"/>
              <a:buChar char="q"/>
            </a:pPr>
            <a:endParaRPr lang="ar-EG" sz="2400" dirty="0"/>
          </a:p>
        </p:txBody>
      </p:sp>
      <p:pic>
        <p:nvPicPr>
          <p:cNvPr id="11" name="Picture 10"/>
          <p:cNvPicPr>
            <a:picLocks noChangeAspect="1"/>
          </p:cNvPicPr>
          <p:nvPr/>
        </p:nvPicPr>
        <p:blipFill>
          <a:blip r:embed="rId6"/>
          <a:stretch>
            <a:fillRect/>
          </a:stretch>
        </p:blipFill>
        <p:spPr>
          <a:xfrm>
            <a:off x="1874164" y="3748048"/>
            <a:ext cx="8330009" cy="1826295"/>
          </a:xfrm>
          <a:prstGeom prst="rect">
            <a:avLst/>
          </a:prstGeom>
        </p:spPr>
      </p:pic>
    </p:spTree>
    <p:extLst>
      <p:ext uri="{BB962C8B-B14F-4D97-AF65-F5344CB8AC3E}">
        <p14:creationId xmlns:p14="http://schemas.microsoft.com/office/powerpoint/2010/main" val="196710275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3698" y="5472475"/>
            <a:ext cx="1222425" cy="1096206"/>
          </a:xfrm>
          <a:prstGeom prst="rect">
            <a:avLst/>
          </a:prstGeom>
        </p:spPr>
      </p:pic>
      <p:pic>
        <p:nvPicPr>
          <p:cNvPr id="3" name="Picture 2"/>
          <p:cNvPicPr>
            <a:picLocks noChangeAspect="1"/>
          </p:cNvPicPr>
          <p:nvPr/>
        </p:nvPicPr>
        <p:blipFill>
          <a:blip r:embed="rId3"/>
          <a:stretch>
            <a:fillRect/>
          </a:stretch>
        </p:blipFill>
        <p:spPr>
          <a:xfrm>
            <a:off x="1858507" y="6188121"/>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7" name="Rectangle 6"/>
          <p:cNvSpPr/>
          <p:nvPr/>
        </p:nvSpPr>
        <p:spPr>
          <a:xfrm>
            <a:off x="2440788" y="588469"/>
            <a:ext cx="7060971" cy="584775"/>
          </a:xfrm>
          <a:prstGeom prst="rect">
            <a:avLst/>
          </a:prstGeom>
        </p:spPr>
        <p:txBody>
          <a:bodyPr wrap="none">
            <a:spAutoFit/>
          </a:bodyPr>
          <a:lstStyle/>
          <a:p>
            <a:pPr algn="ctr"/>
            <a:r>
              <a:rPr lang="en-US" sz="3200" b="1" dirty="0">
                <a:solidFill>
                  <a:srgbClr val="FF9518"/>
                </a:solidFill>
              </a:rPr>
              <a:t>Getting help in Red Hat Enterprise Linux </a:t>
            </a:r>
          </a:p>
        </p:txBody>
      </p:sp>
      <p:sp>
        <p:nvSpPr>
          <p:cNvPr id="9" name="Rectangle 8"/>
          <p:cNvSpPr/>
          <p:nvPr/>
        </p:nvSpPr>
        <p:spPr>
          <a:xfrm>
            <a:off x="1295901" y="1610200"/>
            <a:ext cx="10339507" cy="2677656"/>
          </a:xfrm>
          <a:prstGeom prst="rect">
            <a:avLst/>
          </a:prstGeom>
        </p:spPr>
        <p:txBody>
          <a:bodyPr wrap="square">
            <a:spAutoFit/>
          </a:bodyPr>
          <a:lstStyle/>
          <a:p>
            <a:r>
              <a:rPr lang="en-US" dirty="0"/>
              <a:t>2</a:t>
            </a:r>
            <a:r>
              <a:rPr lang="en-US" sz="2400" dirty="0"/>
              <a:t>. Research how to edit a specific file using </a:t>
            </a:r>
            <a:r>
              <a:rPr lang="en-US" sz="2400" dirty="0" err="1"/>
              <a:t>gedit</a:t>
            </a:r>
            <a:r>
              <a:rPr lang="en-US" sz="2400" dirty="0"/>
              <a:t> from the command line</a:t>
            </a:r>
            <a:r>
              <a:rPr lang="en-US" sz="2400" dirty="0" smtClean="0"/>
              <a:t>.</a:t>
            </a:r>
          </a:p>
          <a:p>
            <a:r>
              <a:rPr lang="en-US" sz="2400" dirty="0" smtClean="0"/>
              <a:t> </a:t>
            </a:r>
            <a:r>
              <a:rPr lang="en-US" sz="2400" b="1" dirty="0" err="1">
                <a:solidFill>
                  <a:srgbClr val="FF0000"/>
                </a:solidFill>
              </a:rPr>
              <a:t>gedit</a:t>
            </a:r>
            <a:r>
              <a:rPr lang="en-US" sz="2400" b="1" dirty="0">
                <a:solidFill>
                  <a:srgbClr val="FF0000"/>
                </a:solidFill>
              </a:rPr>
              <a:t> filename </a:t>
            </a:r>
            <a:endParaRPr lang="en-US" sz="2400" b="1" dirty="0" smtClean="0">
              <a:solidFill>
                <a:srgbClr val="FF0000"/>
              </a:solidFill>
            </a:endParaRPr>
          </a:p>
          <a:p>
            <a:endParaRPr lang="en-US" sz="2400" dirty="0"/>
          </a:p>
          <a:p>
            <a:r>
              <a:rPr lang="en-US" sz="2400" dirty="0" smtClean="0"/>
              <a:t>3</a:t>
            </a:r>
            <a:r>
              <a:rPr lang="en-US" sz="2400" dirty="0"/>
              <a:t>. Research the </a:t>
            </a:r>
            <a:r>
              <a:rPr lang="en-US" sz="2400" dirty="0" err="1"/>
              <a:t>gedit</a:t>
            </a:r>
            <a:r>
              <a:rPr lang="en-US" sz="2400" dirty="0"/>
              <a:t> option used to begin an editing session with the cursor at the end of the file</a:t>
            </a:r>
            <a:r>
              <a:rPr lang="en-US" sz="2400" dirty="0" smtClean="0"/>
              <a:t>.</a:t>
            </a:r>
          </a:p>
          <a:p>
            <a:r>
              <a:rPr lang="en-US" sz="2400" dirty="0" smtClean="0"/>
              <a:t> </a:t>
            </a:r>
            <a:r>
              <a:rPr lang="en-US" sz="2400" b="1" dirty="0" err="1">
                <a:solidFill>
                  <a:srgbClr val="FF0000"/>
                </a:solidFill>
              </a:rPr>
              <a:t>gedit</a:t>
            </a:r>
            <a:r>
              <a:rPr lang="en-US" sz="2400" b="1" dirty="0">
                <a:solidFill>
                  <a:srgbClr val="FF0000"/>
                </a:solidFill>
              </a:rPr>
              <a:t> + </a:t>
            </a:r>
            <a:r>
              <a:rPr lang="en-US" sz="2400" b="1" dirty="0" smtClean="0">
                <a:solidFill>
                  <a:srgbClr val="FF0000"/>
                </a:solidFill>
              </a:rPr>
              <a:t>filename</a:t>
            </a:r>
          </a:p>
          <a:p>
            <a:endParaRPr lang="ar-EG" sz="2400" b="1" dirty="0">
              <a:solidFill>
                <a:srgbClr val="FF0000"/>
              </a:solidFill>
            </a:endParaRPr>
          </a:p>
        </p:txBody>
      </p:sp>
      <p:pic>
        <p:nvPicPr>
          <p:cNvPr id="11" name="Picture 10"/>
          <p:cNvPicPr>
            <a:picLocks noChangeAspect="1"/>
          </p:cNvPicPr>
          <p:nvPr/>
        </p:nvPicPr>
        <p:blipFill>
          <a:blip r:embed="rId6"/>
          <a:stretch>
            <a:fillRect/>
          </a:stretch>
        </p:blipFill>
        <p:spPr>
          <a:xfrm>
            <a:off x="1295901" y="4144794"/>
            <a:ext cx="8247098" cy="1804450"/>
          </a:xfrm>
          <a:prstGeom prst="rect">
            <a:avLst/>
          </a:prstGeom>
        </p:spPr>
      </p:pic>
    </p:spTree>
    <p:extLst>
      <p:ext uri="{BB962C8B-B14F-4D97-AF65-F5344CB8AC3E}">
        <p14:creationId xmlns:p14="http://schemas.microsoft.com/office/powerpoint/2010/main" val="167864415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9548" y="5561235"/>
            <a:ext cx="1222425" cy="1096206"/>
          </a:xfrm>
          <a:prstGeom prst="rect">
            <a:avLst/>
          </a:prstGeom>
        </p:spPr>
      </p:pic>
      <p:pic>
        <p:nvPicPr>
          <p:cNvPr id="3" name="Picture 2"/>
          <p:cNvPicPr>
            <a:picLocks noChangeAspect="1"/>
          </p:cNvPicPr>
          <p:nvPr/>
        </p:nvPicPr>
        <p:blipFill>
          <a:blip r:embed="rId3"/>
          <a:stretch>
            <a:fillRect/>
          </a:stretch>
        </p:blipFill>
        <p:spPr>
          <a:xfrm>
            <a:off x="2170446" y="6657441"/>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7" name="Rectangle 6"/>
          <p:cNvSpPr/>
          <p:nvPr/>
        </p:nvSpPr>
        <p:spPr>
          <a:xfrm>
            <a:off x="2440788" y="588469"/>
            <a:ext cx="7060971" cy="584775"/>
          </a:xfrm>
          <a:prstGeom prst="rect">
            <a:avLst/>
          </a:prstGeom>
        </p:spPr>
        <p:txBody>
          <a:bodyPr wrap="none">
            <a:spAutoFit/>
          </a:bodyPr>
          <a:lstStyle/>
          <a:p>
            <a:pPr algn="ctr"/>
            <a:r>
              <a:rPr lang="en-US" sz="3200" b="1" dirty="0">
                <a:solidFill>
                  <a:srgbClr val="FF9518"/>
                </a:solidFill>
              </a:rPr>
              <a:t>Getting help in Red Hat Enterprise Linux </a:t>
            </a:r>
          </a:p>
        </p:txBody>
      </p:sp>
      <p:sp>
        <p:nvSpPr>
          <p:cNvPr id="9" name="Rectangle 8"/>
          <p:cNvSpPr/>
          <p:nvPr/>
        </p:nvSpPr>
        <p:spPr>
          <a:xfrm>
            <a:off x="1431233" y="1649629"/>
            <a:ext cx="10257183" cy="3139321"/>
          </a:xfrm>
          <a:prstGeom prst="rect">
            <a:avLst/>
          </a:prstGeom>
        </p:spPr>
        <p:txBody>
          <a:bodyPr wrap="square">
            <a:spAutoFit/>
          </a:bodyPr>
          <a:lstStyle/>
          <a:p>
            <a:r>
              <a:rPr lang="en-US" dirty="0"/>
              <a:t>5</a:t>
            </a:r>
            <a:r>
              <a:rPr lang="en-US" sz="2200" dirty="0"/>
              <a:t>. Research what </a:t>
            </a:r>
            <a:r>
              <a:rPr lang="en-US" sz="2200" dirty="0" err="1"/>
              <a:t>su</a:t>
            </a:r>
            <a:r>
              <a:rPr lang="en-US" sz="2200" dirty="0"/>
              <a:t> does when the username argument is omitted. </a:t>
            </a:r>
            <a:endParaRPr lang="en-US" sz="2200" dirty="0" smtClean="0"/>
          </a:p>
          <a:p>
            <a:r>
              <a:rPr lang="en-US" sz="2200" b="1" dirty="0" err="1" smtClean="0">
                <a:solidFill>
                  <a:srgbClr val="FF0000"/>
                </a:solidFill>
              </a:rPr>
              <a:t>su</a:t>
            </a:r>
            <a:r>
              <a:rPr lang="en-US" sz="2200" b="1" dirty="0" smtClean="0">
                <a:solidFill>
                  <a:srgbClr val="FF0000"/>
                </a:solidFill>
              </a:rPr>
              <a:t> </a:t>
            </a:r>
            <a:r>
              <a:rPr lang="en-US" sz="2200" b="1" dirty="0">
                <a:solidFill>
                  <a:srgbClr val="FF0000"/>
                </a:solidFill>
              </a:rPr>
              <a:t>assumes a username of root</a:t>
            </a:r>
            <a:r>
              <a:rPr lang="en-US" sz="2200" b="1" dirty="0" smtClean="0">
                <a:solidFill>
                  <a:srgbClr val="FF0000"/>
                </a:solidFill>
              </a:rPr>
              <a:t>.</a:t>
            </a:r>
          </a:p>
          <a:p>
            <a:endParaRPr lang="en-US" sz="2200" dirty="0"/>
          </a:p>
          <a:p>
            <a:r>
              <a:rPr lang="en-US" sz="2200" dirty="0" smtClean="0"/>
              <a:t> </a:t>
            </a:r>
            <a:r>
              <a:rPr lang="en-US" sz="2200" dirty="0"/>
              <a:t>6. Research how </a:t>
            </a:r>
            <a:r>
              <a:rPr lang="en-US" sz="2200" dirty="0" err="1"/>
              <a:t>su</a:t>
            </a:r>
            <a:r>
              <a:rPr lang="en-US" sz="2200" dirty="0"/>
              <a:t> behaves when a single dash option is used. </a:t>
            </a:r>
            <a:endParaRPr lang="en-US" sz="2200" dirty="0" smtClean="0"/>
          </a:p>
          <a:p>
            <a:r>
              <a:rPr lang="en-US" sz="2200" dirty="0" err="1" smtClean="0"/>
              <a:t>su</a:t>
            </a:r>
            <a:r>
              <a:rPr lang="en-US" sz="2200" dirty="0" smtClean="0"/>
              <a:t> </a:t>
            </a:r>
            <a:r>
              <a:rPr lang="en-US" sz="2200" dirty="0"/>
              <a:t>starts a child login shell (creating login environment by sourcing login scripts). Without the single dash, a non-login child shell is created, matching the user's current environment. </a:t>
            </a:r>
          </a:p>
          <a:p>
            <a:r>
              <a:rPr lang="en-US" sz="2200" dirty="0" smtClean="0"/>
              <a:t>7</a:t>
            </a:r>
            <a:r>
              <a:rPr lang="en-US" sz="2200" dirty="0"/>
              <a:t>. Consult the </a:t>
            </a:r>
            <a:r>
              <a:rPr lang="en-US" sz="2200" dirty="0" err="1"/>
              <a:t>passwd</a:t>
            </a:r>
            <a:r>
              <a:rPr lang="en-US" sz="2200" dirty="0"/>
              <a:t>(1) man page. Determine the options that will lock and unlock a user account when this command is used by root. </a:t>
            </a:r>
            <a:endParaRPr lang="ar-EG" sz="2200" dirty="0"/>
          </a:p>
        </p:txBody>
      </p:sp>
      <p:grpSp>
        <p:nvGrpSpPr>
          <p:cNvPr id="13" name="Group 12"/>
          <p:cNvGrpSpPr/>
          <p:nvPr/>
        </p:nvGrpSpPr>
        <p:grpSpPr>
          <a:xfrm>
            <a:off x="1652461" y="4746281"/>
            <a:ext cx="9176626" cy="1785754"/>
            <a:chOff x="1652461" y="4746281"/>
            <a:chExt cx="9176626" cy="1785754"/>
          </a:xfrm>
        </p:grpSpPr>
        <p:pic>
          <p:nvPicPr>
            <p:cNvPr id="11" name="Picture 10"/>
            <p:cNvPicPr>
              <a:picLocks noChangeAspect="1"/>
            </p:cNvPicPr>
            <p:nvPr/>
          </p:nvPicPr>
          <p:blipFill>
            <a:blip r:embed="rId6"/>
            <a:stretch>
              <a:fillRect/>
            </a:stretch>
          </p:blipFill>
          <p:spPr>
            <a:xfrm>
              <a:off x="1652461" y="4746281"/>
              <a:ext cx="9176626" cy="1257270"/>
            </a:xfrm>
            <a:prstGeom prst="rect">
              <a:avLst/>
            </a:prstGeom>
          </p:spPr>
        </p:pic>
        <p:pic>
          <p:nvPicPr>
            <p:cNvPr id="12" name="Picture 11"/>
            <p:cNvPicPr>
              <a:picLocks noChangeAspect="1"/>
            </p:cNvPicPr>
            <p:nvPr/>
          </p:nvPicPr>
          <p:blipFill>
            <a:blip r:embed="rId7"/>
            <a:stretch>
              <a:fillRect/>
            </a:stretch>
          </p:blipFill>
          <p:spPr>
            <a:xfrm>
              <a:off x="2755561" y="5800102"/>
              <a:ext cx="6966916" cy="731933"/>
            </a:xfrm>
            <a:prstGeom prst="rect">
              <a:avLst/>
            </a:prstGeom>
          </p:spPr>
        </p:pic>
      </p:grpSp>
    </p:spTree>
    <p:extLst>
      <p:ext uri="{BB962C8B-B14F-4D97-AF65-F5344CB8AC3E}">
        <p14:creationId xmlns:p14="http://schemas.microsoft.com/office/powerpoint/2010/main" val="266344166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1702627" y="6605185"/>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7" name="Rectangle 6"/>
          <p:cNvSpPr/>
          <p:nvPr/>
        </p:nvSpPr>
        <p:spPr>
          <a:xfrm>
            <a:off x="2431931" y="343435"/>
            <a:ext cx="5341013" cy="461665"/>
          </a:xfrm>
          <a:prstGeom prst="rect">
            <a:avLst/>
          </a:prstGeom>
        </p:spPr>
        <p:txBody>
          <a:bodyPr wrap="none">
            <a:spAutoFit/>
          </a:bodyPr>
          <a:lstStyle/>
          <a:p>
            <a:pPr algn="ctr"/>
            <a:r>
              <a:rPr lang="en-US" sz="2400" b="1" dirty="0">
                <a:solidFill>
                  <a:srgbClr val="FF9518"/>
                </a:solidFill>
              </a:rPr>
              <a:t>Getting help in Red Hat Enterprise Linux </a:t>
            </a:r>
          </a:p>
        </p:txBody>
      </p:sp>
      <p:pic>
        <p:nvPicPr>
          <p:cNvPr id="12" name="Picture 11"/>
          <p:cNvPicPr>
            <a:picLocks noChangeAspect="1"/>
          </p:cNvPicPr>
          <p:nvPr/>
        </p:nvPicPr>
        <p:blipFill>
          <a:blip r:embed="rId6"/>
          <a:stretch>
            <a:fillRect/>
          </a:stretch>
        </p:blipFill>
        <p:spPr>
          <a:xfrm>
            <a:off x="2251833" y="933501"/>
            <a:ext cx="9517355" cy="5451950"/>
          </a:xfrm>
          <a:prstGeom prst="rect">
            <a:avLst/>
          </a:prstGeom>
        </p:spPr>
      </p:pic>
    </p:spTree>
    <p:extLst>
      <p:ext uri="{BB962C8B-B14F-4D97-AF65-F5344CB8AC3E}">
        <p14:creationId xmlns:p14="http://schemas.microsoft.com/office/powerpoint/2010/main" val="196334976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65637" y="5605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7" name="Rectangle 6"/>
          <p:cNvSpPr/>
          <p:nvPr/>
        </p:nvSpPr>
        <p:spPr>
          <a:xfrm>
            <a:off x="1952371" y="606056"/>
            <a:ext cx="7580730" cy="584775"/>
          </a:xfrm>
          <a:prstGeom prst="rect">
            <a:avLst/>
          </a:prstGeom>
        </p:spPr>
        <p:txBody>
          <a:bodyPr wrap="none">
            <a:spAutoFit/>
          </a:bodyPr>
          <a:lstStyle/>
          <a:p>
            <a:pPr algn="ctr"/>
            <a:r>
              <a:rPr lang="en-US" sz="3200" b="1" dirty="0" smtClean="0">
                <a:solidFill>
                  <a:srgbClr val="FF9518"/>
                </a:solidFill>
              </a:rPr>
              <a:t>   </a:t>
            </a:r>
            <a:r>
              <a:rPr lang="en-US" sz="3200" b="1" dirty="0">
                <a:solidFill>
                  <a:srgbClr val="FF0000"/>
                </a:solidFill>
              </a:rPr>
              <a:t>READING DOCUMENTATION USING </a:t>
            </a:r>
            <a:r>
              <a:rPr lang="en-US" sz="3200" b="1" dirty="0" smtClean="0">
                <a:solidFill>
                  <a:srgbClr val="FF0000"/>
                </a:solidFill>
              </a:rPr>
              <a:t>PINFO</a:t>
            </a:r>
            <a:endParaRPr lang="en-US" sz="3200" b="1" dirty="0">
              <a:solidFill>
                <a:srgbClr val="FF0000"/>
              </a:solidFill>
            </a:endParaRPr>
          </a:p>
        </p:txBody>
      </p:sp>
      <p:sp>
        <p:nvSpPr>
          <p:cNvPr id="9" name="Rectangle 8"/>
          <p:cNvSpPr/>
          <p:nvPr/>
        </p:nvSpPr>
        <p:spPr>
          <a:xfrm>
            <a:off x="1076850" y="1555956"/>
            <a:ext cx="10651323" cy="4154984"/>
          </a:xfrm>
          <a:prstGeom prst="rect">
            <a:avLst/>
          </a:prstGeom>
        </p:spPr>
        <p:txBody>
          <a:bodyPr wrap="square">
            <a:spAutoFit/>
          </a:bodyPr>
          <a:lstStyle/>
          <a:p>
            <a:r>
              <a:rPr lang="en-US" sz="2400" dirty="0"/>
              <a:t>Some commands and utilities have both man pages and info documentation; usually, the info documentation will be more in-depth. Compare the differences in tar documentation using man and </a:t>
            </a:r>
            <a:r>
              <a:rPr lang="en-US" sz="2400" dirty="0" err="1"/>
              <a:t>pinfo</a:t>
            </a:r>
            <a:r>
              <a:rPr lang="en-US" sz="2400" dirty="0" smtClean="0"/>
              <a:t>:</a:t>
            </a:r>
          </a:p>
          <a:p>
            <a:endParaRPr lang="en-US" sz="2400" dirty="0" smtClean="0"/>
          </a:p>
          <a:p>
            <a:endParaRPr lang="en-US" sz="2400" dirty="0" smtClean="0"/>
          </a:p>
          <a:p>
            <a:endParaRPr lang="en-US" sz="2400" dirty="0"/>
          </a:p>
          <a:p>
            <a:r>
              <a:rPr lang="en-US" sz="2400" dirty="0" smtClean="0"/>
              <a:t>The </a:t>
            </a:r>
            <a:r>
              <a:rPr lang="en-US" sz="2400" dirty="0" err="1"/>
              <a:t>pinfo</a:t>
            </a:r>
            <a:r>
              <a:rPr lang="en-US" sz="2400" dirty="0"/>
              <a:t> info reader is more advanced than the original info command. Designed to match the lynx text web browser keystrokes, it also adds color. Info nodes for a particular topic are browsed with </a:t>
            </a:r>
            <a:r>
              <a:rPr lang="en-US" sz="2400" dirty="0" err="1"/>
              <a:t>pinfo</a:t>
            </a:r>
            <a:r>
              <a:rPr lang="en-US" sz="2400" dirty="0"/>
              <a:t> topic. Enter only </a:t>
            </a:r>
            <a:r>
              <a:rPr lang="en-US" sz="2400" dirty="0" err="1"/>
              <a:t>pinfo</a:t>
            </a:r>
            <a:r>
              <a:rPr lang="en-US" sz="2400" dirty="0"/>
              <a:t> for the info topics directory. New documentation nodes become available in </a:t>
            </a:r>
            <a:r>
              <a:rPr lang="en-US" sz="2400" dirty="0" err="1"/>
              <a:t>pinfo</a:t>
            </a:r>
            <a:r>
              <a:rPr lang="en-US" sz="2400" dirty="0"/>
              <a:t> when their corresponding software packages are installed. </a:t>
            </a:r>
            <a:endParaRPr lang="ar-EG" sz="2400" dirty="0"/>
          </a:p>
        </p:txBody>
      </p:sp>
      <p:pic>
        <p:nvPicPr>
          <p:cNvPr id="11" name="Picture 10"/>
          <p:cNvPicPr>
            <a:picLocks noChangeAspect="1"/>
          </p:cNvPicPr>
          <p:nvPr/>
        </p:nvPicPr>
        <p:blipFill>
          <a:blip r:embed="rId6"/>
          <a:stretch>
            <a:fillRect/>
          </a:stretch>
        </p:blipFill>
        <p:spPr>
          <a:xfrm>
            <a:off x="1109152" y="2890399"/>
            <a:ext cx="9267168" cy="556348"/>
          </a:xfrm>
          <a:prstGeom prst="rect">
            <a:avLst/>
          </a:prstGeom>
        </p:spPr>
      </p:pic>
    </p:spTree>
    <p:extLst>
      <p:ext uri="{BB962C8B-B14F-4D97-AF65-F5344CB8AC3E}">
        <p14:creationId xmlns:p14="http://schemas.microsoft.com/office/powerpoint/2010/main" val="260764864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170446" y="6608825"/>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pic>
        <p:nvPicPr>
          <p:cNvPr id="9" name="Picture 8"/>
          <p:cNvPicPr>
            <a:picLocks noChangeAspect="1"/>
          </p:cNvPicPr>
          <p:nvPr/>
        </p:nvPicPr>
        <p:blipFill>
          <a:blip r:embed="rId6"/>
          <a:stretch>
            <a:fillRect/>
          </a:stretch>
        </p:blipFill>
        <p:spPr>
          <a:xfrm>
            <a:off x="2526484" y="912043"/>
            <a:ext cx="7580730" cy="5693142"/>
          </a:xfrm>
          <a:prstGeom prst="rect">
            <a:avLst/>
          </a:prstGeom>
        </p:spPr>
      </p:pic>
      <p:sp>
        <p:nvSpPr>
          <p:cNvPr id="11" name="Rectangle 10"/>
          <p:cNvSpPr/>
          <p:nvPr/>
        </p:nvSpPr>
        <p:spPr>
          <a:xfrm>
            <a:off x="1858507" y="405825"/>
            <a:ext cx="7580730" cy="584775"/>
          </a:xfrm>
          <a:prstGeom prst="rect">
            <a:avLst/>
          </a:prstGeom>
        </p:spPr>
        <p:txBody>
          <a:bodyPr wrap="none">
            <a:spAutoFit/>
          </a:bodyPr>
          <a:lstStyle/>
          <a:p>
            <a:pPr algn="ctr"/>
            <a:r>
              <a:rPr lang="en-US" sz="3200" b="1" dirty="0" smtClean="0">
                <a:solidFill>
                  <a:srgbClr val="FF9518"/>
                </a:solidFill>
              </a:rPr>
              <a:t>   </a:t>
            </a:r>
            <a:r>
              <a:rPr lang="en-US" sz="3200" b="1" dirty="0">
                <a:solidFill>
                  <a:srgbClr val="FF0000"/>
                </a:solidFill>
              </a:rPr>
              <a:t>READING DOCUMENTATION USING </a:t>
            </a:r>
            <a:r>
              <a:rPr lang="en-US" sz="3200" b="1" dirty="0" smtClean="0">
                <a:solidFill>
                  <a:srgbClr val="FF0000"/>
                </a:solidFill>
              </a:rPr>
              <a:t>PINFO</a:t>
            </a:r>
            <a:endParaRPr lang="en-US" sz="3200" b="1" dirty="0">
              <a:solidFill>
                <a:srgbClr val="FF0000"/>
              </a:solidFill>
            </a:endParaRPr>
          </a:p>
        </p:txBody>
      </p:sp>
    </p:spTree>
    <p:extLst>
      <p:ext uri="{BB962C8B-B14F-4D97-AF65-F5344CB8AC3E}">
        <p14:creationId xmlns:p14="http://schemas.microsoft.com/office/powerpoint/2010/main" val="267067964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pic>
        <p:nvPicPr>
          <p:cNvPr id="9" name="Picture 8"/>
          <p:cNvPicPr>
            <a:picLocks noChangeAspect="1"/>
          </p:cNvPicPr>
          <p:nvPr/>
        </p:nvPicPr>
        <p:blipFill>
          <a:blip r:embed="rId6"/>
          <a:stretch>
            <a:fillRect/>
          </a:stretch>
        </p:blipFill>
        <p:spPr>
          <a:xfrm>
            <a:off x="1375403" y="1975325"/>
            <a:ext cx="9978397" cy="2860050"/>
          </a:xfrm>
          <a:prstGeom prst="rect">
            <a:avLst/>
          </a:prstGeom>
        </p:spPr>
      </p:pic>
      <p:sp>
        <p:nvSpPr>
          <p:cNvPr id="12" name="Rectangle 11"/>
          <p:cNvSpPr/>
          <p:nvPr/>
        </p:nvSpPr>
        <p:spPr>
          <a:xfrm>
            <a:off x="1999303" y="521774"/>
            <a:ext cx="7580730" cy="584775"/>
          </a:xfrm>
          <a:prstGeom prst="rect">
            <a:avLst/>
          </a:prstGeom>
        </p:spPr>
        <p:txBody>
          <a:bodyPr wrap="none">
            <a:spAutoFit/>
          </a:bodyPr>
          <a:lstStyle/>
          <a:p>
            <a:pPr algn="ctr"/>
            <a:r>
              <a:rPr lang="en-US" sz="3200" b="1" dirty="0" smtClean="0">
                <a:solidFill>
                  <a:srgbClr val="FF9518"/>
                </a:solidFill>
              </a:rPr>
              <a:t>   </a:t>
            </a:r>
            <a:r>
              <a:rPr lang="en-US" sz="3200" b="1" dirty="0">
                <a:solidFill>
                  <a:srgbClr val="FF0000"/>
                </a:solidFill>
              </a:rPr>
              <a:t>READING DOCUMENTATION USING </a:t>
            </a:r>
            <a:r>
              <a:rPr lang="en-US" sz="3200" b="1" dirty="0" smtClean="0">
                <a:solidFill>
                  <a:srgbClr val="FF0000"/>
                </a:solidFill>
              </a:rPr>
              <a:t>PINFO</a:t>
            </a:r>
            <a:endParaRPr lang="en-US" sz="3200" b="1" dirty="0">
              <a:solidFill>
                <a:srgbClr val="FF0000"/>
              </a:solidFill>
            </a:endParaRPr>
          </a:p>
        </p:txBody>
      </p:sp>
    </p:spTree>
    <p:extLst>
      <p:ext uri="{BB962C8B-B14F-4D97-AF65-F5344CB8AC3E}">
        <p14:creationId xmlns:p14="http://schemas.microsoft.com/office/powerpoint/2010/main" val="380800445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4237" y="5616512"/>
            <a:ext cx="1222425" cy="1096206"/>
          </a:xfrm>
          <a:prstGeom prst="rect">
            <a:avLst/>
          </a:prstGeom>
        </p:spPr>
      </p:pic>
      <p:pic>
        <p:nvPicPr>
          <p:cNvPr id="3" name="Picture 2"/>
          <p:cNvPicPr>
            <a:picLocks noChangeAspect="1"/>
          </p:cNvPicPr>
          <p:nvPr/>
        </p:nvPicPr>
        <p:blipFill>
          <a:blip r:embed="rId3"/>
          <a:stretch>
            <a:fillRect/>
          </a:stretch>
        </p:blipFill>
        <p:spPr>
          <a:xfrm>
            <a:off x="2029971" y="6653162"/>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9" name="Rectangle 8"/>
          <p:cNvSpPr/>
          <p:nvPr/>
        </p:nvSpPr>
        <p:spPr>
          <a:xfrm>
            <a:off x="2401247" y="292606"/>
            <a:ext cx="5279394" cy="584775"/>
          </a:xfrm>
          <a:prstGeom prst="rect">
            <a:avLst/>
          </a:prstGeom>
        </p:spPr>
        <p:txBody>
          <a:bodyPr wrap="none">
            <a:spAutoFit/>
          </a:bodyPr>
          <a:lstStyle/>
          <a:p>
            <a:r>
              <a:rPr lang="en-US" sz="3200" b="1" dirty="0">
                <a:solidFill>
                  <a:srgbClr val="FF0000"/>
                </a:solidFill>
              </a:rPr>
              <a:t>USING THE PINFO COMMAND</a:t>
            </a:r>
            <a:endParaRPr lang="ar-EG" sz="3200" b="1" dirty="0">
              <a:solidFill>
                <a:srgbClr val="FF0000"/>
              </a:solidFill>
            </a:endParaRPr>
          </a:p>
        </p:txBody>
      </p:sp>
      <p:pic>
        <p:nvPicPr>
          <p:cNvPr id="11" name="Picture 10"/>
          <p:cNvPicPr>
            <a:picLocks noChangeAspect="1"/>
          </p:cNvPicPr>
          <p:nvPr/>
        </p:nvPicPr>
        <p:blipFill>
          <a:blip r:embed="rId6"/>
          <a:stretch>
            <a:fillRect/>
          </a:stretch>
        </p:blipFill>
        <p:spPr>
          <a:xfrm>
            <a:off x="2187182" y="983342"/>
            <a:ext cx="8013896" cy="5589332"/>
          </a:xfrm>
          <a:prstGeom prst="rect">
            <a:avLst/>
          </a:prstGeom>
        </p:spPr>
      </p:pic>
    </p:spTree>
    <p:extLst>
      <p:ext uri="{BB962C8B-B14F-4D97-AF65-F5344CB8AC3E}">
        <p14:creationId xmlns:p14="http://schemas.microsoft.com/office/powerpoint/2010/main" val="184313773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8421" y="5761794"/>
            <a:ext cx="1222425" cy="1096206"/>
          </a:xfrm>
          <a:prstGeom prst="rect">
            <a:avLst/>
          </a:prstGeom>
        </p:spPr>
      </p:pic>
      <p:pic>
        <p:nvPicPr>
          <p:cNvPr id="3" name="Picture 2"/>
          <p:cNvPicPr>
            <a:picLocks noChangeAspect="1"/>
          </p:cNvPicPr>
          <p:nvPr/>
        </p:nvPicPr>
        <p:blipFill>
          <a:blip r:embed="rId3"/>
          <a:stretch>
            <a:fillRect/>
          </a:stretch>
        </p:blipFill>
        <p:spPr>
          <a:xfrm>
            <a:off x="2011420" y="6653162"/>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7" name="Rectangle 6"/>
          <p:cNvSpPr/>
          <p:nvPr/>
        </p:nvSpPr>
        <p:spPr>
          <a:xfrm>
            <a:off x="2315609" y="358994"/>
            <a:ext cx="7060971" cy="584775"/>
          </a:xfrm>
          <a:prstGeom prst="rect">
            <a:avLst/>
          </a:prstGeom>
        </p:spPr>
        <p:txBody>
          <a:bodyPr wrap="none">
            <a:spAutoFit/>
          </a:bodyPr>
          <a:lstStyle/>
          <a:p>
            <a:pPr algn="ctr"/>
            <a:r>
              <a:rPr lang="en-US" sz="3200" b="1" dirty="0">
                <a:solidFill>
                  <a:srgbClr val="FF9518"/>
                </a:solidFill>
              </a:rPr>
              <a:t>Getting help in Red Hat Enterprise Linux </a:t>
            </a:r>
          </a:p>
        </p:txBody>
      </p:sp>
      <p:pic>
        <p:nvPicPr>
          <p:cNvPr id="9" name="Picture 8"/>
          <p:cNvPicPr>
            <a:picLocks noChangeAspect="1"/>
          </p:cNvPicPr>
          <p:nvPr/>
        </p:nvPicPr>
        <p:blipFill>
          <a:blip r:embed="rId6"/>
          <a:stretch>
            <a:fillRect/>
          </a:stretch>
        </p:blipFill>
        <p:spPr>
          <a:xfrm>
            <a:off x="2315609" y="981902"/>
            <a:ext cx="7660741" cy="1822813"/>
          </a:xfrm>
          <a:prstGeom prst="rect">
            <a:avLst/>
          </a:prstGeom>
        </p:spPr>
      </p:pic>
      <p:pic>
        <p:nvPicPr>
          <p:cNvPr id="11" name="Picture 10"/>
          <p:cNvPicPr>
            <a:picLocks noChangeAspect="1"/>
          </p:cNvPicPr>
          <p:nvPr/>
        </p:nvPicPr>
        <p:blipFill>
          <a:blip r:embed="rId7"/>
          <a:stretch>
            <a:fillRect/>
          </a:stretch>
        </p:blipFill>
        <p:spPr>
          <a:xfrm>
            <a:off x="2315609" y="2631907"/>
            <a:ext cx="7875313" cy="4123674"/>
          </a:xfrm>
          <a:prstGeom prst="rect">
            <a:avLst/>
          </a:prstGeom>
        </p:spPr>
      </p:pic>
    </p:spTree>
    <p:extLst>
      <p:ext uri="{BB962C8B-B14F-4D97-AF65-F5344CB8AC3E}">
        <p14:creationId xmlns:p14="http://schemas.microsoft.com/office/powerpoint/2010/main" val="308904228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6528181"/>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1807687"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7" name="Rectangle 6"/>
          <p:cNvSpPr/>
          <p:nvPr/>
        </p:nvSpPr>
        <p:spPr>
          <a:xfrm>
            <a:off x="2696707" y="600120"/>
            <a:ext cx="8523295" cy="584775"/>
          </a:xfrm>
          <a:prstGeom prst="rect">
            <a:avLst/>
          </a:prstGeom>
        </p:spPr>
        <p:txBody>
          <a:bodyPr wrap="none">
            <a:spAutoFit/>
          </a:bodyPr>
          <a:lstStyle/>
          <a:p>
            <a:pPr algn="ctr"/>
            <a:r>
              <a:rPr lang="en-US" sz="3200" b="1" dirty="0">
                <a:solidFill>
                  <a:srgbClr val="FF0000"/>
                </a:solidFill>
              </a:rPr>
              <a:t>VIEWING AND PRINTING HELP </a:t>
            </a:r>
            <a:r>
              <a:rPr lang="en-US" sz="3200" b="1" dirty="0" smtClean="0">
                <a:solidFill>
                  <a:srgbClr val="FF0000"/>
                </a:solidFill>
              </a:rPr>
              <a:t>DOCUMENTATION</a:t>
            </a:r>
            <a:endParaRPr lang="en-US" sz="3200" b="1" dirty="0">
              <a:solidFill>
                <a:srgbClr val="FF0000"/>
              </a:solidFill>
            </a:endParaRPr>
          </a:p>
        </p:txBody>
      </p:sp>
      <p:pic>
        <p:nvPicPr>
          <p:cNvPr id="9" name="Picture 8"/>
          <p:cNvPicPr>
            <a:picLocks noChangeAspect="1"/>
          </p:cNvPicPr>
          <p:nvPr/>
        </p:nvPicPr>
        <p:blipFill>
          <a:blip r:embed="rId6"/>
          <a:stretch>
            <a:fillRect/>
          </a:stretch>
        </p:blipFill>
        <p:spPr>
          <a:xfrm>
            <a:off x="2900362" y="1214437"/>
            <a:ext cx="7541347" cy="5226120"/>
          </a:xfrm>
          <a:prstGeom prst="rect">
            <a:avLst/>
          </a:prstGeom>
        </p:spPr>
      </p:pic>
    </p:spTree>
    <p:extLst>
      <p:ext uri="{BB962C8B-B14F-4D97-AF65-F5344CB8AC3E}">
        <p14:creationId xmlns:p14="http://schemas.microsoft.com/office/powerpoint/2010/main" val="378534300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pic>
        <p:nvPicPr>
          <p:cNvPr id="9" name="Picture 8"/>
          <p:cNvPicPr>
            <a:picLocks noChangeAspect="1"/>
          </p:cNvPicPr>
          <p:nvPr/>
        </p:nvPicPr>
        <p:blipFill>
          <a:blip r:embed="rId6"/>
          <a:stretch>
            <a:fillRect/>
          </a:stretch>
        </p:blipFill>
        <p:spPr>
          <a:xfrm>
            <a:off x="625738" y="1887883"/>
            <a:ext cx="10940523" cy="2140165"/>
          </a:xfrm>
          <a:prstGeom prst="rect">
            <a:avLst/>
          </a:prstGeom>
        </p:spPr>
      </p:pic>
      <p:sp>
        <p:nvSpPr>
          <p:cNvPr id="12" name="Rectangle 11"/>
          <p:cNvSpPr/>
          <p:nvPr/>
        </p:nvSpPr>
        <p:spPr>
          <a:xfrm>
            <a:off x="2217172" y="642808"/>
            <a:ext cx="7486152" cy="523220"/>
          </a:xfrm>
          <a:prstGeom prst="rect">
            <a:avLst/>
          </a:prstGeom>
        </p:spPr>
        <p:txBody>
          <a:bodyPr wrap="none">
            <a:spAutoFit/>
          </a:bodyPr>
          <a:lstStyle/>
          <a:p>
            <a:pPr algn="ctr"/>
            <a:r>
              <a:rPr lang="en-US" sz="2800" b="1" dirty="0">
                <a:solidFill>
                  <a:srgbClr val="FF0000"/>
                </a:solidFill>
              </a:rPr>
              <a:t>VIEWING AND PRINTING HELP </a:t>
            </a:r>
            <a:r>
              <a:rPr lang="en-US" sz="2800" b="1" dirty="0" smtClean="0">
                <a:solidFill>
                  <a:srgbClr val="FF0000"/>
                </a:solidFill>
              </a:rPr>
              <a:t>DOCUMENTATION</a:t>
            </a:r>
            <a:endParaRPr lang="en-US" sz="2800" b="1" dirty="0">
              <a:solidFill>
                <a:srgbClr val="FF0000"/>
              </a:solidFill>
            </a:endParaRPr>
          </a:p>
        </p:txBody>
      </p:sp>
    </p:spTree>
    <p:extLst>
      <p:ext uri="{BB962C8B-B14F-4D97-AF65-F5344CB8AC3E}">
        <p14:creationId xmlns:p14="http://schemas.microsoft.com/office/powerpoint/2010/main" val="272714715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2788" y="5703402"/>
            <a:ext cx="1222425" cy="1096206"/>
          </a:xfrm>
          <a:prstGeom prst="rect">
            <a:avLst/>
          </a:prstGeom>
        </p:spPr>
      </p:pic>
      <p:pic>
        <p:nvPicPr>
          <p:cNvPr id="3" name="Picture 2"/>
          <p:cNvPicPr>
            <a:picLocks noChangeAspect="1"/>
          </p:cNvPicPr>
          <p:nvPr/>
        </p:nvPicPr>
        <p:blipFill>
          <a:blip r:embed="rId3"/>
          <a:stretch>
            <a:fillRect/>
          </a:stretch>
        </p:blipFill>
        <p:spPr>
          <a:xfrm>
            <a:off x="2170446" y="6605185"/>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pic>
        <p:nvPicPr>
          <p:cNvPr id="9" name="Picture 8"/>
          <p:cNvPicPr>
            <a:picLocks noChangeAspect="1"/>
          </p:cNvPicPr>
          <p:nvPr/>
        </p:nvPicPr>
        <p:blipFill>
          <a:blip r:embed="rId6"/>
          <a:stretch>
            <a:fillRect/>
          </a:stretch>
        </p:blipFill>
        <p:spPr>
          <a:xfrm>
            <a:off x="2217172" y="876394"/>
            <a:ext cx="8154129" cy="5648303"/>
          </a:xfrm>
          <a:prstGeom prst="rect">
            <a:avLst/>
          </a:prstGeom>
        </p:spPr>
      </p:pic>
      <p:sp>
        <p:nvSpPr>
          <p:cNvPr id="11" name="Rectangle 10"/>
          <p:cNvSpPr/>
          <p:nvPr/>
        </p:nvSpPr>
        <p:spPr>
          <a:xfrm>
            <a:off x="2217172" y="452167"/>
            <a:ext cx="7486152" cy="523220"/>
          </a:xfrm>
          <a:prstGeom prst="rect">
            <a:avLst/>
          </a:prstGeom>
        </p:spPr>
        <p:txBody>
          <a:bodyPr wrap="none">
            <a:spAutoFit/>
          </a:bodyPr>
          <a:lstStyle/>
          <a:p>
            <a:pPr algn="ctr"/>
            <a:r>
              <a:rPr lang="en-US" sz="2800" b="1" dirty="0">
                <a:solidFill>
                  <a:srgbClr val="FF0000"/>
                </a:solidFill>
              </a:rPr>
              <a:t>VIEWING AND PRINTING HELP </a:t>
            </a:r>
            <a:r>
              <a:rPr lang="en-US" sz="2800" b="1" dirty="0" smtClean="0">
                <a:solidFill>
                  <a:srgbClr val="FF0000"/>
                </a:solidFill>
              </a:rPr>
              <a:t>DOCUMENTATION</a:t>
            </a:r>
            <a:endParaRPr lang="en-US" sz="2800" b="1" dirty="0">
              <a:solidFill>
                <a:srgbClr val="FF0000"/>
              </a:solidFill>
            </a:endParaRPr>
          </a:p>
        </p:txBody>
      </p:sp>
    </p:spTree>
    <p:extLst>
      <p:ext uri="{BB962C8B-B14F-4D97-AF65-F5344CB8AC3E}">
        <p14:creationId xmlns:p14="http://schemas.microsoft.com/office/powerpoint/2010/main" val="335694786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043223" y="6227540"/>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pic>
        <p:nvPicPr>
          <p:cNvPr id="9" name="Picture 8"/>
          <p:cNvPicPr>
            <a:picLocks noChangeAspect="1"/>
          </p:cNvPicPr>
          <p:nvPr/>
        </p:nvPicPr>
        <p:blipFill>
          <a:blip r:embed="rId6"/>
          <a:stretch>
            <a:fillRect/>
          </a:stretch>
        </p:blipFill>
        <p:spPr>
          <a:xfrm>
            <a:off x="2230998" y="1190831"/>
            <a:ext cx="8365793" cy="4852160"/>
          </a:xfrm>
          <a:prstGeom prst="rect">
            <a:avLst/>
          </a:prstGeom>
        </p:spPr>
      </p:pic>
      <p:sp>
        <p:nvSpPr>
          <p:cNvPr id="11" name="Rectangle 10"/>
          <p:cNvSpPr/>
          <p:nvPr/>
        </p:nvSpPr>
        <p:spPr>
          <a:xfrm>
            <a:off x="2217172" y="543490"/>
            <a:ext cx="7486152" cy="523220"/>
          </a:xfrm>
          <a:prstGeom prst="rect">
            <a:avLst/>
          </a:prstGeom>
        </p:spPr>
        <p:txBody>
          <a:bodyPr wrap="none">
            <a:spAutoFit/>
          </a:bodyPr>
          <a:lstStyle/>
          <a:p>
            <a:pPr algn="ctr"/>
            <a:r>
              <a:rPr lang="en-US" sz="2800" b="1" dirty="0">
                <a:solidFill>
                  <a:srgbClr val="FF0000"/>
                </a:solidFill>
              </a:rPr>
              <a:t>VIEWING AND PRINTING HELP </a:t>
            </a:r>
            <a:r>
              <a:rPr lang="en-US" sz="2800" b="1" dirty="0" smtClean="0">
                <a:solidFill>
                  <a:srgbClr val="FF0000"/>
                </a:solidFill>
              </a:rPr>
              <a:t>DOCUMENTATION</a:t>
            </a:r>
            <a:endParaRPr lang="en-US" sz="2800" b="1" dirty="0">
              <a:solidFill>
                <a:srgbClr val="FF0000"/>
              </a:solidFill>
            </a:endParaRPr>
          </a:p>
        </p:txBody>
      </p:sp>
    </p:spTree>
    <p:extLst>
      <p:ext uri="{BB962C8B-B14F-4D97-AF65-F5344CB8AC3E}">
        <p14:creationId xmlns:p14="http://schemas.microsoft.com/office/powerpoint/2010/main" val="339355934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6400347"/>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7" name="Rectangle 6"/>
          <p:cNvSpPr/>
          <p:nvPr/>
        </p:nvSpPr>
        <p:spPr>
          <a:xfrm>
            <a:off x="2440788" y="588469"/>
            <a:ext cx="7060971" cy="584775"/>
          </a:xfrm>
          <a:prstGeom prst="rect">
            <a:avLst/>
          </a:prstGeom>
        </p:spPr>
        <p:txBody>
          <a:bodyPr wrap="none">
            <a:spAutoFit/>
          </a:bodyPr>
          <a:lstStyle/>
          <a:p>
            <a:pPr algn="ctr"/>
            <a:r>
              <a:rPr lang="en-US" sz="3200" b="1" dirty="0">
                <a:solidFill>
                  <a:srgbClr val="FF9518"/>
                </a:solidFill>
              </a:rPr>
              <a:t>Getting help in Red Hat Enterprise Linux </a:t>
            </a:r>
          </a:p>
        </p:txBody>
      </p:sp>
      <p:pic>
        <p:nvPicPr>
          <p:cNvPr id="9" name="Picture 8"/>
          <p:cNvPicPr>
            <a:picLocks noChangeAspect="1"/>
          </p:cNvPicPr>
          <p:nvPr/>
        </p:nvPicPr>
        <p:blipFill>
          <a:blip r:embed="rId6"/>
          <a:stretch>
            <a:fillRect/>
          </a:stretch>
        </p:blipFill>
        <p:spPr>
          <a:xfrm>
            <a:off x="2057667" y="1819089"/>
            <a:ext cx="8771289" cy="4141243"/>
          </a:xfrm>
          <a:prstGeom prst="rect">
            <a:avLst/>
          </a:prstGeom>
        </p:spPr>
      </p:pic>
    </p:spTree>
    <p:extLst>
      <p:ext uri="{BB962C8B-B14F-4D97-AF65-F5344CB8AC3E}">
        <p14:creationId xmlns:p14="http://schemas.microsoft.com/office/powerpoint/2010/main" val="363840034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7" name="Rectangle 6"/>
          <p:cNvSpPr/>
          <p:nvPr/>
        </p:nvSpPr>
        <p:spPr>
          <a:xfrm>
            <a:off x="2440788" y="338111"/>
            <a:ext cx="7060971" cy="584775"/>
          </a:xfrm>
          <a:prstGeom prst="rect">
            <a:avLst/>
          </a:prstGeom>
        </p:spPr>
        <p:txBody>
          <a:bodyPr wrap="none">
            <a:spAutoFit/>
          </a:bodyPr>
          <a:lstStyle/>
          <a:p>
            <a:pPr algn="ctr"/>
            <a:r>
              <a:rPr lang="en-US" sz="3200" b="1" dirty="0">
                <a:solidFill>
                  <a:srgbClr val="FF9518"/>
                </a:solidFill>
              </a:rPr>
              <a:t>Getting help in Red Hat Enterprise Linux </a:t>
            </a:r>
          </a:p>
        </p:txBody>
      </p:sp>
      <p:pic>
        <p:nvPicPr>
          <p:cNvPr id="9" name="Picture 8"/>
          <p:cNvPicPr>
            <a:picLocks noChangeAspect="1"/>
          </p:cNvPicPr>
          <p:nvPr/>
        </p:nvPicPr>
        <p:blipFill>
          <a:blip r:embed="rId6"/>
          <a:stretch>
            <a:fillRect/>
          </a:stretch>
        </p:blipFill>
        <p:spPr>
          <a:xfrm>
            <a:off x="2696708" y="1033462"/>
            <a:ext cx="7255250" cy="5469304"/>
          </a:xfrm>
          <a:prstGeom prst="rect">
            <a:avLst/>
          </a:prstGeom>
        </p:spPr>
      </p:pic>
    </p:spTree>
    <p:extLst>
      <p:ext uri="{BB962C8B-B14F-4D97-AF65-F5344CB8AC3E}">
        <p14:creationId xmlns:p14="http://schemas.microsoft.com/office/powerpoint/2010/main" val="87868985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7" name="Rectangle 6"/>
          <p:cNvSpPr/>
          <p:nvPr/>
        </p:nvSpPr>
        <p:spPr>
          <a:xfrm>
            <a:off x="2440788" y="588469"/>
            <a:ext cx="7060971" cy="584775"/>
          </a:xfrm>
          <a:prstGeom prst="rect">
            <a:avLst/>
          </a:prstGeom>
        </p:spPr>
        <p:txBody>
          <a:bodyPr wrap="none">
            <a:spAutoFit/>
          </a:bodyPr>
          <a:lstStyle/>
          <a:p>
            <a:pPr algn="ctr"/>
            <a:r>
              <a:rPr lang="en-US" sz="3200" b="1" dirty="0">
                <a:solidFill>
                  <a:srgbClr val="FF9518"/>
                </a:solidFill>
              </a:rPr>
              <a:t>Getting help in Red Hat Enterprise Linux </a:t>
            </a:r>
          </a:p>
        </p:txBody>
      </p:sp>
      <p:sp>
        <p:nvSpPr>
          <p:cNvPr id="9" name="Rectangle 8"/>
          <p:cNvSpPr/>
          <p:nvPr/>
        </p:nvSpPr>
        <p:spPr>
          <a:xfrm>
            <a:off x="903530" y="1555956"/>
            <a:ext cx="11288470" cy="4154984"/>
          </a:xfrm>
          <a:prstGeom prst="rect">
            <a:avLst/>
          </a:prstGeom>
        </p:spPr>
        <p:txBody>
          <a:bodyPr wrap="square">
            <a:spAutoFit/>
          </a:bodyPr>
          <a:lstStyle/>
          <a:p>
            <a:pPr marL="285750" indent="-285750">
              <a:buFont typeface="Wingdings" panose="05000000000000000000" pitchFamily="2" charset="2"/>
              <a:buChar char="q"/>
            </a:pPr>
            <a:r>
              <a:rPr lang="en-US" sz="2400" dirty="0"/>
              <a:t>The Red Hat Support Tool has advanced application diagnostic and analytic capabilities. Using kernel crash dump core files, </a:t>
            </a:r>
            <a:r>
              <a:rPr lang="en-US" sz="2400" dirty="0" err="1"/>
              <a:t>redhat</a:t>
            </a:r>
            <a:r>
              <a:rPr lang="en-US" sz="2400" dirty="0"/>
              <a:t>-support-tool can create and extract a </a:t>
            </a:r>
            <a:r>
              <a:rPr lang="en-US" sz="2400" dirty="0" err="1"/>
              <a:t>backtrace</a:t>
            </a:r>
            <a:r>
              <a:rPr lang="en-US" sz="2400" dirty="0"/>
              <a:t>, a report of the active stack frames at the point of a crash dump, to provide onsite diagnostics and open a support case. </a:t>
            </a:r>
            <a:endParaRPr lang="en-US" sz="2400" dirty="0" smtClean="0"/>
          </a:p>
          <a:p>
            <a:endParaRPr lang="en-US" sz="2400" dirty="0"/>
          </a:p>
          <a:p>
            <a:pPr marL="285750" indent="-285750">
              <a:buFont typeface="Wingdings" panose="05000000000000000000" pitchFamily="2" charset="2"/>
              <a:buChar char="q"/>
            </a:pPr>
            <a:r>
              <a:rPr lang="en-US" sz="2400" dirty="0" smtClean="0"/>
              <a:t>The </a:t>
            </a:r>
            <a:r>
              <a:rPr lang="en-US" sz="2400" dirty="0"/>
              <a:t>tool also provides log file analysis. Using the tool's analyze command, log files of many types, including operating system, </a:t>
            </a:r>
            <a:r>
              <a:rPr lang="en-US" sz="2400" dirty="0" err="1"/>
              <a:t>JBoss</a:t>
            </a:r>
            <a:r>
              <a:rPr lang="en-US" sz="2400" dirty="0"/>
              <a:t>, Python, Tomcat, </a:t>
            </a:r>
            <a:r>
              <a:rPr lang="en-US" sz="2400" dirty="0" err="1"/>
              <a:t>oVirt</a:t>
            </a:r>
            <a:r>
              <a:rPr lang="en-US" sz="2400" dirty="0"/>
              <a:t>, and others, can be parsed to recognize problem symptoms, which can then be viewed and diagnosed individually. Providing preprocessed analysis, as opposed to raw data such as crash dump or log files, allows support cases to be opened and made available to engineers more quickly.</a:t>
            </a:r>
            <a:endParaRPr lang="ar-EG" sz="2400" dirty="0"/>
          </a:p>
        </p:txBody>
      </p:sp>
    </p:spTree>
    <p:extLst>
      <p:ext uri="{BB962C8B-B14F-4D97-AF65-F5344CB8AC3E}">
        <p14:creationId xmlns:p14="http://schemas.microsoft.com/office/powerpoint/2010/main" val="140665189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3"/>
          <a:stretch>
            <a:fillRect/>
          </a:stretch>
        </p:blipFill>
        <p:spPr>
          <a:xfrm>
            <a:off x="-139261" y="-101602"/>
            <a:ext cx="4169394" cy="7137043"/>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spTree>
    <p:extLst>
      <p:ext uri="{BB962C8B-B14F-4D97-AF65-F5344CB8AC3E}">
        <p14:creationId xmlns:p14="http://schemas.microsoft.com/office/powerpoint/2010/main" val="389726336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6000</TotalTime>
  <Words>634</Words>
  <Application>Microsoft Office PowerPoint</Application>
  <PresentationFormat>Widescreen</PresentationFormat>
  <Paragraphs>106</Paragraphs>
  <Slides>21</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21</vt:i4>
      </vt:variant>
    </vt:vector>
  </HeadingPairs>
  <TitlesOfParts>
    <vt:vector size="29" baseType="lpstr">
      <vt:lpstr>Arial</vt:lpstr>
      <vt:lpstr>Calibri</vt:lpstr>
      <vt:lpstr>Calibri Light</vt:lpstr>
      <vt:lpstr>Tajawal</vt:lpstr>
      <vt:lpstr>Tajawal Medium</vt:lpstr>
      <vt:lpstr>Times New Roman</vt:lpstr>
      <vt:lpstr>Wingdings</vt:lpstr>
      <vt:lpstr>Office Theme</vt:lpstr>
      <vt:lpstr>PowerPoint Presentation</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BLUE</cp:lastModifiedBy>
  <cp:revision>295</cp:revision>
  <dcterms:created xsi:type="dcterms:W3CDTF">2021-08-03T13:03:26Z</dcterms:created>
  <dcterms:modified xsi:type="dcterms:W3CDTF">2022-10-02T11:44:40Z</dcterms:modified>
</cp:coreProperties>
</file>