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5.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8.xml" ContentType="application/inkml+xml"/>
  <Override PartName="/ppt/ink/ink17.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509" r:id="rId4"/>
    <p:sldId id="511" r:id="rId5"/>
    <p:sldId id="512" r:id="rId6"/>
    <p:sldId id="306" r:id="rId7"/>
    <p:sldId id="513" r:id="rId8"/>
    <p:sldId id="501" r:id="rId9"/>
    <p:sldId id="514" r:id="rId10"/>
    <p:sldId id="539" r:id="rId11"/>
    <p:sldId id="516" r:id="rId12"/>
    <p:sldId id="515" r:id="rId13"/>
    <p:sldId id="517" r:id="rId14"/>
    <p:sldId id="518" r:id="rId15"/>
    <p:sldId id="519" r:id="rId16"/>
    <p:sldId id="520" r:id="rId17"/>
    <p:sldId id="521" r:id="rId18"/>
    <p:sldId id="522" r:id="rId19"/>
    <p:sldId id="502" r:id="rId20"/>
    <p:sldId id="503" r:id="rId21"/>
    <p:sldId id="313" r:id="rId22"/>
    <p:sldId id="523" r:id="rId23"/>
    <p:sldId id="524" r:id="rId24"/>
    <p:sldId id="525" r:id="rId25"/>
    <p:sldId id="526" r:id="rId26"/>
    <p:sldId id="527" r:id="rId27"/>
    <p:sldId id="528" r:id="rId28"/>
    <p:sldId id="529" r:id="rId29"/>
    <p:sldId id="530" r:id="rId30"/>
    <p:sldId id="531" r:id="rId31"/>
    <p:sldId id="532" r:id="rId32"/>
    <p:sldId id="533" r:id="rId33"/>
    <p:sldId id="534" r:id="rId34"/>
    <p:sldId id="276" r:id="rId35"/>
    <p:sldId id="535" r:id="rId36"/>
    <p:sldId id="506" r:id="rId37"/>
    <p:sldId id="537" r:id="rId38"/>
    <p:sldId id="507" r:id="rId39"/>
    <p:sldId id="508" r:id="rId40"/>
    <p:sldId id="349"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757D0F-3C80-4CA1-B396-33DB500D19E1}" type="datetimeFigureOut">
              <a:rPr lang="fr-FR" smtClean="0"/>
              <a:t>23/08/2025</a:t>
            </a:fld>
            <a:endParaRPr lang="fr-F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B3D455-7F2C-4991-82E0-E34390C1D423}" type="slidenum">
              <a:rPr lang="fr-FR" smtClean="0"/>
              <a:t>‹#›</a:t>
            </a:fld>
            <a:endParaRPr lang="fr-FR"/>
          </a:p>
        </p:txBody>
      </p:sp>
    </p:spTree>
    <p:extLst>
      <p:ext uri="{BB962C8B-B14F-4D97-AF65-F5344CB8AC3E}">
        <p14:creationId xmlns:p14="http://schemas.microsoft.com/office/powerpoint/2010/main" val="2923665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17160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994FF-B031-A6B4-3BB6-4595919764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F8D090-C8FF-F1E5-30B2-B9D8B7A649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BA6C77-19C4-3CA3-B1E0-BDD6E384983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7D13D44-81D5-5DAE-34C6-95057D70F06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27571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6D9EE-A046-2663-0930-9C8B16494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15F1BD-3CC5-F7B4-53DE-E31A8F64A5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90936A-8254-FEF7-BDEF-55835D52451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39336E2-3B21-9FE3-875B-6BC43C6FB75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724342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106A7-9D90-DB2B-30B0-3BC6E04884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DA89C-B58C-1995-EA1D-3A2CB3A31F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C80A38-6B12-94C9-996B-5DAF66F129D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0AA89D4-347A-E236-B82C-E0464350D6C3}"/>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17935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57E65-A760-6597-5A78-4EE32EDCD5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60FD6A-EC4B-2405-569D-0085895ACC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F5A4A-576C-0D18-D06A-07D3A42F867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243E18-146E-93D4-AD6D-1300148EAE0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096955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0F025-62FB-3EDD-F9A4-F829552053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E993A9-4EB4-0FE6-3A6C-D910BE2DFA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4DFEA6-525A-E6C2-EBA2-BB6D77281B1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1BF3A32-5268-5C99-DA1C-2A4A7016DC89}"/>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33123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8C4A8-9416-F8F0-5CCD-EB866A5670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F9F3D1-7C78-1ED4-EF2C-695C2798E5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FBAD5F-8E3A-5A28-5EEC-7CADFBA51E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EB1BBA-E66F-79C7-01D0-6A8E2233C4E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12028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F34BB-5110-ECC0-E219-57BF2A30D2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495057-327A-25D3-11D2-02D9A5CFA2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CCF3C3-7D3A-2453-C9E4-0C917ED1C19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B925C8A-C5FD-3149-D7FF-91E03DF4094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283197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A9A27-C1DF-55E1-17EC-F7F22752D0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12A78E-A715-828A-6403-ADE0E00453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B93325-78D1-74F8-F39D-F0BD9CA37CF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1D26E19-9D7F-BE16-6429-06B5FC1E019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19768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BC2D2-E2D2-E1EE-A481-CD47FC4DB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4BE313-6C63-4FFB-DA58-E470027211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7DB77C-817C-8EFE-F8A3-A0F38254389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D143AD8-1176-E553-77CB-2FA2FDE6D1B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6915368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249A0-EF00-1D1A-636C-859CA41F8F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C2853D-68BA-1CC6-3C3A-31B914569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FB625E-F4B0-3461-E8C7-652CA36F262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E1D1996-5EB0-4134-1C69-CDB51A743041}"/>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23612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B8C43-E78B-DE18-23C2-11B95140E9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4EC26A-17A1-2CA2-D12E-2A96582303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D8C199-1470-C80A-4C93-2B0B479810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EADE43E-F98C-9217-4FF1-4E344552FF01}"/>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612234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73A7C-2116-9030-081D-90F00943E8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61724-A877-D9EF-F75B-BBB22DD551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49A13D-9BB9-F79E-BB8C-6ECC660FF20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05766D3-417F-3F4A-3A87-5B7C11509CD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84283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B75A0-44AF-B09F-9D44-5490A81FE1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r-FR"/>
          </a:p>
        </p:txBody>
      </p:sp>
      <p:sp>
        <p:nvSpPr>
          <p:cNvPr id="3" name="Subtitle 2">
            <a:extLst>
              <a:ext uri="{FF2B5EF4-FFF2-40B4-BE49-F238E27FC236}">
                <a16:creationId xmlns:a16="http://schemas.microsoft.com/office/drawing/2014/main" id="{B1F3E8A2-A8C7-D2C8-BA29-ABABCE6E16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r-FR"/>
          </a:p>
        </p:txBody>
      </p:sp>
      <p:sp>
        <p:nvSpPr>
          <p:cNvPr id="4" name="Date Placeholder 3">
            <a:extLst>
              <a:ext uri="{FF2B5EF4-FFF2-40B4-BE49-F238E27FC236}">
                <a16:creationId xmlns:a16="http://schemas.microsoft.com/office/drawing/2014/main" id="{BB7AA8CA-838D-237C-57EC-822154F900D8}"/>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5" name="Footer Placeholder 4">
            <a:extLst>
              <a:ext uri="{FF2B5EF4-FFF2-40B4-BE49-F238E27FC236}">
                <a16:creationId xmlns:a16="http://schemas.microsoft.com/office/drawing/2014/main" id="{F9032830-8934-F636-6829-B2D9ADC55974}"/>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E3A03DD1-05B7-AF00-86BB-A39096A0D005}"/>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368753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209E5-CD58-1B1E-435A-9F94FD115EBD}"/>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A398F1B0-67C9-D59E-CEF1-802650C77B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977C28FB-1483-2B02-8DB0-FBEC4C3B3642}"/>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5" name="Footer Placeholder 4">
            <a:extLst>
              <a:ext uri="{FF2B5EF4-FFF2-40B4-BE49-F238E27FC236}">
                <a16:creationId xmlns:a16="http://schemas.microsoft.com/office/drawing/2014/main" id="{9CFC9EF0-E150-2E5B-7C26-5BA6747AFE3C}"/>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27C8567F-D780-2CE6-C83C-18BD87D5245F}"/>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8372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A0991-35A3-5F44-FE1C-7D128C8987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r-FR"/>
          </a:p>
        </p:txBody>
      </p:sp>
      <p:sp>
        <p:nvSpPr>
          <p:cNvPr id="3" name="Text Placeholder 2">
            <a:extLst>
              <a:ext uri="{FF2B5EF4-FFF2-40B4-BE49-F238E27FC236}">
                <a16:creationId xmlns:a16="http://schemas.microsoft.com/office/drawing/2014/main" id="{E312F3F3-0D6E-74C5-8057-19CBCDF88D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CB9C1B-99B6-872C-7447-BAA129F8EAE3}"/>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5" name="Footer Placeholder 4">
            <a:extLst>
              <a:ext uri="{FF2B5EF4-FFF2-40B4-BE49-F238E27FC236}">
                <a16:creationId xmlns:a16="http://schemas.microsoft.com/office/drawing/2014/main" id="{01D7D6DD-7363-8A7E-6E11-B9971BBAF04B}"/>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7FD69C42-45EA-0D0B-C496-9C3491B5C5CF}"/>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1614494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874EC-8998-206D-6FF9-FF621E21485A}"/>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9068AAE0-D8AD-F169-AD81-B6851206F6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a:extLst>
              <a:ext uri="{FF2B5EF4-FFF2-40B4-BE49-F238E27FC236}">
                <a16:creationId xmlns:a16="http://schemas.microsoft.com/office/drawing/2014/main" id="{49145761-6EE2-4C70-4BA5-F035F641F7D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Date Placeholder 4">
            <a:extLst>
              <a:ext uri="{FF2B5EF4-FFF2-40B4-BE49-F238E27FC236}">
                <a16:creationId xmlns:a16="http://schemas.microsoft.com/office/drawing/2014/main" id="{54742549-4A3F-BBC9-9DFF-B58734956074}"/>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6" name="Footer Placeholder 5">
            <a:extLst>
              <a:ext uri="{FF2B5EF4-FFF2-40B4-BE49-F238E27FC236}">
                <a16:creationId xmlns:a16="http://schemas.microsoft.com/office/drawing/2014/main" id="{5E1F511C-0057-2747-8E57-21D764A652D5}"/>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D4C9BC3A-B55D-DF1B-90B4-2FB57B047134}"/>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2643055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86863-16EA-C5DE-8C8D-F7CF72BB7120}"/>
              </a:ext>
            </a:extLst>
          </p:cNvPr>
          <p:cNvSpPr>
            <a:spLocks noGrp="1"/>
          </p:cNvSpPr>
          <p:nvPr>
            <p:ph type="title"/>
          </p:nvPr>
        </p:nvSpPr>
        <p:spPr>
          <a:xfrm>
            <a:off x="839788" y="365125"/>
            <a:ext cx="10515600" cy="1325563"/>
          </a:xfrm>
        </p:spPr>
        <p:txBody>
          <a:bodyPr/>
          <a:lstStyle/>
          <a:p>
            <a:r>
              <a:rPr lang="en-US"/>
              <a:t>Click to edit Master title style</a:t>
            </a:r>
            <a:endParaRPr lang="fr-FR"/>
          </a:p>
        </p:txBody>
      </p:sp>
      <p:sp>
        <p:nvSpPr>
          <p:cNvPr id="3" name="Text Placeholder 2">
            <a:extLst>
              <a:ext uri="{FF2B5EF4-FFF2-40B4-BE49-F238E27FC236}">
                <a16:creationId xmlns:a16="http://schemas.microsoft.com/office/drawing/2014/main" id="{37DC3446-8FB1-6E63-7AF2-84E56AB7C0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A847C6-941F-AE14-0563-5450957987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Text Placeholder 4">
            <a:extLst>
              <a:ext uri="{FF2B5EF4-FFF2-40B4-BE49-F238E27FC236}">
                <a16:creationId xmlns:a16="http://schemas.microsoft.com/office/drawing/2014/main" id="{81DF9429-CCC0-4B1A-85DC-CA40DD99F9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460371-46BA-2B3D-BFE9-6DA32F796E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7" name="Date Placeholder 6">
            <a:extLst>
              <a:ext uri="{FF2B5EF4-FFF2-40B4-BE49-F238E27FC236}">
                <a16:creationId xmlns:a16="http://schemas.microsoft.com/office/drawing/2014/main" id="{CEC22294-74BD-BDA0-595F-923359CF220B}"/>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8" name="Footer Placeholder 7">
            <a:extLst>
              <a:ext uri="{FF2B5EF4-FFF2-40B4-BE49-F238E27FC236}">
                <a16:creationId xmlns:a16="http://schemas.microsoft.com/office/drawing/2014/main" id="{FD13CCD4-CE47-4ED4-3C71-FF66992712D0}"/>
              </a:ext>
            </a:extLst>
          </p:cNvPr>
          <p:cNvSpPr>
            <a:spLocks noGrp="1"/>
          </p:cNvSpPr>
          <p:nvPr>
            <p:ph type="ftr" sz="quarter" idx="11"/>
          </p:nvPr>
        </p:nvSpPr>
        <p:spPr/>
        <p:txBody>
          <a:bodyPr/>
          <a:lstStyle/>
          <a:p>
            <a:endParaRPr lang="fr-FR"/>
          </a:p>
        </p:txBody>
      </p:sp>
      <p:sp>
        <p:nvSpPr>
          <p:cNvPr id="9" name="Slide Number Placeholder 8">
            <a:extLst>
              <a:ext uri="{FF2B5EF4-FFF2-40B4-BE49-F238E27FC236}">
                <a16:creationId xmlns:a16="http://schemas.microsoft.com/office/drawing/2014/main" id="{E08B9A69-C4D7-38BB-7AFD-BE804E861EE9}"/>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1566443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A42D7-C6C4-A4CB-8B1B-7A6319EE3355}"/>
              </a:ext>
            </a:extLst>
          </p:cNvPr>
          <p:cNvSpPr>
            <a:spLocks noGrp="1"/>
          </p:cNvSpPr>
          <p:nvPr>
            <p:ph type="title"/>
          </p:nvPr>
        </p:nvSpPr>
        <p:spPr/>
        <p:txBody>
          <a:bodyPr/>
          <a:lstStyle/>
          <a:p>
            <a:r>
              <a:rPr lang="en-US"/>
              <a:t>Click to edit Master title style</a:t>
            </a:r>
            <a:endParaRPr lang="fr-FR"/>
          </a:p>
        </p:txBody>
      </p:sp>
      <p:sp>
        <p:nvSpPr>
          <p:cNvPr id="3" name="Date Placeholder 2">
            <a:extLst>
              <a:ext uri="{FF2B5EF4-FFF2-40B4-BE49-F238E27FC236}">
                <a16:creationId xmlns:a16="http://schemas.microsoft.com/office/drawing/2014/main" id="{E89344D8-4E6B-99B2-496D-2B238F5B06F1}"/>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4" name="Footer Placeholder 3">
            <a:extLst>
              <a:ext uri="{FF2B5EF4-FFF2-40B4-BE49-F238E27FC236}">
                <a16:creationId xmlns:a16="http://schemas.microsoft.com/office/drawing/2014/main" id="{A1D9E713-3216-C2EE-C44C-A9ECC3DA38EF}"/>
              </a:ext>
            </a:extLst>
          </p:cNvPr>
          <p:cNvSpPr>
            <a:spLocks noGrp="1"/>
          </p:cNvSpPr>
          <p:nvPr>
            <p:ph type="ftr" sz="quarter" idx="11"/>
          </p:nvPr>
        </p:nvSpPr>
        <p:spPr/>
        <p:txBody>
          <a:bodyPr/>
          <a:lstStyle/>
          <a:p>
            <a:endParaRPr lang="fr-FR"/>
          </a:p>
        </p:txBody>
      </p:sp>
      <p:sp>
        <p:nvSpPr>
          <p:cNvPr id="5" name="Slide Number Placeholder 4">
            <a:extLst>
              <a:ext uri="{FF2B5EF4-FFF2-40B4-BE49-F238E27FC236}">
                <a16:creationId xmlns:a16="http://schemas.microsoft.com/office/drawing/2014/main" id="{8C09ADD4-2DAC-95F3-63D6-B843B9AFFFF0}"/>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552156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0BEC4E-1928-078D-764C-64D3F32B2956}"/>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3" name="Footer Placeholder 2">
            <a:extLst>
              <a:ext uri="{FF2B5EF4-FFF2-40B4-BE49-F238E27FC236}">
                <a16:creationId xmlns:a16="http://schemas.microsoft.com/office/drawing/2014/main" id="{F4D7C73A-3E8B-6BE8-E499-92A639A264A8}"/>
              </a:ext>
            </a:extLst>
          </p:cNvPr>
          <p:cNvSpPr>
            <a:spLocks noGrp="1"/>
          </p:cNvSpPr>
          <p:nvPr>
            <p:ph type="ftr" sz="quarter" idx="11"/>
          </p:nvPr>
        </p:nvSpPr>
        <p:spPr/>
        <p:txBody>
          <a:bodyPr/>
          <a:lstStyle/>
          <a:p>
            <a:endParaRPr lang="fr-FR"/>
          </a:p>
        </p:txBody>
      </p:sp>
      <p:sp>
        <p:nvSpPr>
          <p:cNvPr id="4" name="Slide Number Placeholder 3">
            <a:extLst>
              <a:ext uri="{FF2B5EF4-FFF2-40B4-BE49-F238E27FC236}">
                <a16:creationId xmlns:a16="http://schemas.microsoft.com/office/drawing/2014/main" id="{E0484DEC-8D36-767D-7802-1F9ACB7F8CAA}"/>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3793154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E49E5-D12C-1C17-CF64-20ADA42E6F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Content Placeholder 2">
            <a:extLst>
              <a:ext uri="{FF2B5EF4-FFF2-40B4-BE49-F238E27FC236}">
                <a16:creationId xmlns:a16="http://schemas.microsoft.com/office/drawing/2014/main" id="{A8904F54-B568-DC32-56F1-D60C701FF7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Text Placeholder 3">
            <a:extLst>
              <a:ext uri="{FF2B5EF4-FFF2-40B4-BE49-F238E27FC236}">
                <a16:creationId xmlns:a16="http://schemas.microsoft.com/office/drawing/2014/main" id="{487B61FF-C979-E6B5-A4DD-D83D5FABE5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C18571-1297-C29C-4798-14AF674BCD8E}"/>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6" name="Footer Placeholder 5">
            <a:extLst>
              <a:ext uri="{FF2B5EF4-FFF2-40B4-BE49-F238E27FC236}">
                <a16:creationId xmlns:a16="http://schemas.microsoft.com/office/drawing/2014/main" id="{380C3E6F-A2CC-3E5E-934C-A00DBF3AC73E}"/>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DB38E9DE-9E06-285B-DF94-E36C87519404}"/>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1960581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D899D-E8E5-CC50-872C-DD40880265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Picture Placeholder 2">
            <a:extLst>
              <a:ext uri="{FF2B5EF4-FFF2-40B4-BE49-F238E27FC236}">
                <a16:creationId xmlns:a16="http://schemas.microsoft.com/office/drawing/2014/main" id="{88D74C0B-3D63-060E-E021-7F809812B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Text Placeholder 3">
            <a:extLst>
              <a:ext uri="{FF2B5EF4-FFF2-40B4-BE49-F238E27FC236}">
                <a16:creationId xmlns:a16="http://schemas.microsoft.com/office/drawing/2014/main" id="{E12389D6-E33E-CBC8-F3F9-D8E6A7BC19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690A56-0406-3C4C-C3EF-0596CB22D4D2}"/>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6" name="Footer Placeholder 5">
            <a:extLst>
              <a:ext uri="{FF2B5EF4-FFF2-40B4-BE49-F238E27FC236}">
                <a16:creationId xmlns:a16="http://schemas.microsoft.com/office/drawing/2014/main" id="{B050C5D8-5AC3-ECE0-D26B-7E6690E27A96}"/>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740468C9-033D-1673-C3A5-559DCED37E77}"/>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1648147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3D946-4825-D61C-B52A-2D73D0FE3D8F}"/>
              </a:ext>
            </a:extLst>
          </p:cNvPr>
          <p:cNvSpPr>
            <a:spLocks noGrp="1"/>
          </p:cNvSpPr>
          <p:nvPr>
            <p:ph type="title"/>
          </p:nvPr>
        </p:nvSpPr>
        <p:spPr/>
        <p:txBody>
          <a:bodyPr/>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D9BF783D-79D7-54DA-006B-2BBB7946DB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3A6E2C88-21C7-D65C-B9FD-FEC99BCEF8CA}"/>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5" name="Footer Placeholder 4">
            <a:extLst>
              <a:ext uri="{FF2B5EF4-FFF2-40B4-BE49-F238E27FC236}">
                <a16:creationId xmlns:a16="http://schemas.microsoft.com/office/drawing/2014/main" id="{5FFD8EB9-8A20-2CEC-6E4D-5E9D79793DF0}"/>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27FB2A2A-8F93-E08E-85F3-3511183E36F3}"/>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1590549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959372-4C75-5CD4-8641-1B39C64BF9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04251E81-5FA5-E61A-F993-D43E633323C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8F6C1582-8323-DE96-5EEF-C045F3AAF087}"/>
              </a:ext>
            </a:extLst>
          </p:cNvPr>
          <p:cNvSpPr>
            <a:spLocks noGrp="1"/>
          </p:cNvSpPr>
          <p:nvPr>
            <p:ph type="dt" sz="half" idx="10"/>
          </p:nvPr>
        </p:nvSpPr>
        <p:spPr/>
        <p:txBody>
          <a:bodyPr/>
          <a:lstStyle/>
          <a:p>
            <a:fld id="{1D457106-B2A2-4827-A267-25E37F3443E8}" type="datetimeFigureOut">
              <a:rPr lang="fr-FR" smtClean="0"/>
              <a:t>23/08/2025</a:t>
            </a:fld>
            <a:endParaRPr lang="fr-FR"/>
          </a:p>
        </p:txBody>
      </p:sp>
      <p:sp>
        <p:nvSpPr>
          <p:cNvPr id="5" name="Footer Placeholder 4">
            <a:extLst>
              <a:ext uri="{FF2B5EF4-FFF2-40B4-BE49-F238E27FC236}">
                <a16:creationId xmlns:a16="http://schemas.microsoft.com/office/drawing/2014/main" id="{C052B729-3307-A877-4E06-ED0B335BCC05}"/>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824A3FD2-FD03-E10A-279A-CEFFE9E2B47B}"/>
              </a:ext>
            </a:extLst>
          </p:cNvPr>
          <p:cNvSpPr>
            <a:spLocks noGrp="1"/>
          </p:cNvSpPr>
          <p:nvPr>
            <p:ph type="sldNum" sz="quarter" idx="12"/>
          </p:nvPr>
        </p:nvSpPr>
        <p:spPr/>
        <p:txBody>
          <a:bodyPr/>
          <a:lstStyle/>
          <a:p>
            <a:fld id="{6ED098C4-A458-46B1-BBEA-4D74EB04F023}" type="slidenum">
              <a:rPr lang="fr-FR" smtClean="0"/>
              <a:t>‹#›</a:t>
            </a:fld>
            <a:endParaRPr lang="fr-FR"/>
          </a:p>
        </p:txBody>
      </p:sp>
    </p:spTree>
    <p:extLst>
      <p:ext uri="{BB962C8B-B14F-4D97-AF65-F5344CB8AC3E}">
        <p14:creationId xmlns:p14="http://schemas.microsoft.com/office/powerpoint/2010/main" val="3883526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4626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1337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392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1720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5993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2918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1B9A3E-CD2F-C8BA-B761-873529B34C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FR"/>
          </a:p>
        </p:txBody>
      </p:sp>
      <p:sp>
        <p:nvSpPr>
          <p:cNvPr id="3" name="Text Placeholder 2">
            <a:extLst>
              <a:ext uri="{FF2B5EF4-FFF2-40B4-BE49-F238E27FC236}">
                <a16:creationId xmlns:a16="http://schemas.microsoft.com/office/drawing/2014/main" id="{08892288-7D26-71FD-AEEB-C7630636F9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5B788B57-96AC-AE12-861B-3BE5732F17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457106-B2A2-4827-A267-25E37F3443E8}" type="datetimeFigureOut">
              <a:rPr lang="fr-FR" smtClean="0"/>
              <a:t>23/08/2025</a:t>
            </a:fld>
            <a:endParaRPr lang="fr-FR"/>
          </a:p>
        </p:txBody>
      </p:sp>
      <p:sp>
        <p:nvSpPr>
          <p:cNvPr id="5" name="Footer Placeholder 4">
            <a:extLst>
              <a:ext uri="{FF2B5EF4-FFF2-40B4-BE49-F238E27FC236}">
                <a16:creationId xmlns:a16="http://schemas.microsoft.com/office/drawing/2014/main" id="{193E45C8-DB36-7E08-7BB7-E8BD71635D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a:extLst>
              <a:ext uri="{FF2B5EF4-FFF2-40B4-BE49-F238E27FC236}">
                <a16:creationId xmlns:a16="http://schemas.microsoft.com/office/drawing/2014/main" id="{53A3A3F2-1B04-9449-7B3F-61B25FEB64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D098C4-A458-46B1-BBEA-4D74EB04F023}" type="slidenum">
              <a:rPr lang="fr-FR" smtClean="0"/>
              <a:t>‹#›</a:t>
            </a:fld>
            <a:endParaRPr lang="fr-FR"/>
          </a:p>
        </p:txBody>
      </p:sp>
    </p:spTree>
    <p:extLst>
      <p:ext uri="{BB962C8B-B14F-4D97-AF65-F5344CB8AC3E}">
        <p14:creationId xmlns:p14="http://schemas.microsoft.com/office/powerpoint/2010/main" val="2090752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customXml" Target="../ink/ink1.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customXml" Target="../ink/ink4.xml"/></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 Id="rId9"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9.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customXml" Target="../ink/ink7.xml"/><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7"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7"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7"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0.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10360" y="5662082"/>
            <a:ext cx="43906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64661" y="4905802"/>
            <a:ext cx="4334841" cy="677108"/>
          </a:xfrm>
          <a:prstGeom prst="rect">
            <a:avLst/>
          </a:prstGeom>
          <a:noFill/>
        </p:spPr>
        <p:txBody>
          <a:bodyPr wrap="none" rtlCol="0">
            <a:spAutoFit/>
          </a:bodyPr>
          <a:lstStyle/>
          <a:p>
            <a:r>
              <a:rPr lang="fr-FR" b="1" dirty="0"/>
              <a:t>DGM</a:t>
            </a:r>
            <a:r>
              <a:rPr lang="ar-DZ" b="1" dirty="0"/>
              <a:t>413</a:t>
            </a:r>
            <a:endParaRPr lang="fr-FR" dirty="0"/>
          </a:p>
          <a:p>
            <a:pPr algn="r"/>
            <a:r>
              <a:rPr lang="fr-FR" sz="2000" b="1" dirty="0"/>
              <a:t>Media Critique</a:t>
            </a:r>
            <a:r>
              <a:rPr lang="ar-DZ" sz="2000" b="1" dirty="0"/>
              <a:t> مدخل مفاهيمي للنَّقد الإعلامي </a:t>
            </a:r>
            <a:endParaRPr lang="ar-DZ" sz="2000" b="1" dirty="0">
              <a:solidFill>
                <a:schemeClr val="tx1">
                  <a:lumMod val="95000"/>
                  <a:lumOff val="5000"/>
                </a:schemeClr>
              </a:solidFill>
              <a:latin typeface="Alexandria"/>
              <a:cs typeface="Alexandria" charset="0"/>
            </a:endParaRPr>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5779659" y="862401"/>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الأولــــى</a:t>
            </a:r>
            <a:endParaRPr lang="en-US" sz="3600" b="1" dirty="0">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264820" y="1567575"/>
            <a:ext cx="6449269" cy="7149008"/>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algn="r">
              <a:lnSpc>
                <a:spcPct val="120000"/>
              </a:lnSpc>
            </a:pPr>
            <a:r>
              <a:rPr lang="ar-DZ" sz="2400" b="1" dirty="0">
                <a:latin typeface="Alexandria" charset="0"/>
                <a:cs typeface="Alexandria" charset="0"/>
              </a:rPr>
              <a:t>1-مقدمـــــــة.</a:t>
            </a:r>
          </a:p>
          <a:p>
            <a:pPr algn="r">
              <a:lnSpc>
                <a:spcPct val="120000"/>
              </a:lnSpc>
            </a:pPr>
            <a:r>
              <a:rPr lang="ar-DZ" sz="2400" b="1" dirty="0">
                <a:latin typeface="Alexandria" charset="0"/>
                <a:cs typeface="Alexandria" charset="0"/>
              </a:rPr>
              <a:t>2-تعريف النقد.</a:t>
            </a:r>
          </a:p>
          <a:p>
            <a:pPr algn="r">
              <a:lnSpc>
                <a:spcPct val="120000"/>
              </a:lnSpc>
            </a:pPr>
            <a:r>
              <a:rPr lang="ar-DZ" sz="2400" b="1" dirty="0">
                <a:latin typeface="Alexandria" charset="0"/>
                <a:cs typeface="Alexandria" charset="0"/>
              </a:rPr>
              <a:t>3-ظهور فكرة النقد .</a:t>
            </a:r>
          </a:p>
          <a:p>
            <a:pPr algn="r">
              <a:lnSpc>
                <a:spcPct val="120000"/>
              </a:lnSpc>
            </a:pPr>
            <a:r>
              <a:rPr lang="ar-DZ" sz="2400" b="1" dirty="0">
                <a:latin typeface="Alexandria" charset="0"/>
                <a:cs typeface="Alexandria" charset="0"/>
              </a:rPr>
              <a:t>4-تعريف الإعلام.</a:t>
            </a:r>
          </a:p>
          <a:p>
            <a:pPr algn="r">
              <a:lnSpc>
                <a:spcPct val="120000"/>
              </a:lnSpc>
            </a:pPr>
            <a:r>
              <a:rPr lang="ar-DZ" sz="2400" b="1" dirty="0">
                <a:latin typeface="Alexandria" charset="0"/>
                <a:cs typeface="Alexandria" charset="0"/>
              </a:rPr>
              <a:t>5-عناصر العملية الإعلامية.</a:t>
            </a:r>
          </a:p>
          <a:p>
            <a:pPr algn="r">
              <a:lnSpc>
                <a:spcPct val="120000"/>
              </a:lnSpc>
            </a:pPr>
            <a:r>
              <a:rPr lang="ar-DZ" sz="2400" b="1" dirty="0">
                <a:latin typeface="Alexandria" charset="0"/>
                <a:cs typeface="Alexandria" charset="0"/>
              </a:rPr>
              <a:t>6-مفهوم النقد الإعلامي.</a:t>
            </a:r>
          </a:p>
          <a:p>
            <a:pPr algn="r">
              <a:lnSpc>
                <a:spcPct val="120000"/>
              </a:lnSpc>
            </a:pPr>
            <a:r>
              <a:rPr lang="ar-DZ" sz="2400" b="1" dirty="0">
                <a:latin typeface="Alexandria" charset="0"/>
                <a:cs typeface="Alexandria" charset="0"/>
              </a:rPr>
              <a:t>7- دور النَّقد الإعلامي في إصلاح الممارسات الإعلامية.</a:t>
            </a:r>
          </a:p>
          <a:p>
            <a:pPr algn="r">
              <a:lnSpc>
                <a:spcPct val="120000"/>
              </a:lnSpc>
            </a:pPr>
            <a:r>
              <a:rPr lang="ar-DZ" sz="2400" b="1" dirty="0">
                <a:latin typeface="Alexandria" charset="0"/>
                <a:cs typeface="Alexandria" charset="0"/>
              </a:rPr>
              <a:t>8-التربية الإعلامية.</a:t>
            </a:r>
          </a:p>
          <a:p>
            <a:pPr algn="r">
              <a:lnSpc>
                <a:spcPct val="120000"/>
              </a:lnSpc>
            </a:pPr>
            <a:r>
              <a:rPr lang="ar-DZ" sz="2400" b="1" dirty="0">
                <a:latin typeface="Alexandria" charset="0"/>
                <a:cs typeface="Alexandria" charset="0"/>
              </a:rPr>
              <a:t>9- الوعي الإعلامي.</a:t>
            </a:r>
          </a:p>
          <a:p>
            <a:pPr algn="r">
              <a:lnSpc>
                <a:spcPct val="120000"/>
              </a:lnSpc>
            </a:pPr>
            <a:r>
              <a:rPr lang="ar-DZ" sz="2400" b="1" dirty="0">
                <a:latin typeface="Alexandria" charset="0"/>
                <a:cs typeface="Alexandria" charset="0"/>
              </a:rPr>
              <a:t>10- خلاصة</a:t>
            </a: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down)">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609264" y="1332367"/>
            <a:ext cx="6516913" cy="4786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7" name="TextBox 16">
            <a:extLst>
              <a:ext uri="{FF2B5EF4-FFF2-40B4-BE49-F238E27FC236}">
                <a16:creationId xmlns:a16="http://schemas.microsoft.com/office/drawing/2014/main" id="{FE892149-FCAE-8B28-CA5F-9C17B892E03F}"/>
              </a:ext>
            </a:extLst>
          </p:cNvPr>
          <p:cNvSpPr txBox="1"/>
          <p:nvPr/>
        </p:nvSpPr>
        <p:spPr>
          <a:xfrm>
            <a:off x="6803740" y="643364"/>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مقـــــــدمــــة </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586913"/>
            <a:ext cx="1190600" cy="9007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7020552" y="68720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347E6AA2-4EA9-AF2A-5CCB-DE4212CFA70B}"/>
              </a:ext>
            </a:extLst>
          </p:cNvPr>
          <p:cNvSpPr/>
          <p:nvPr/>
        </p:nvSpPr>
        <p:spPr>
          <a:xfrm>
            <a:off x="2266583" y="5217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EEE2B4FC-5835-9AB9-01C6-F8E8FE0AFA1F}"/>
              </a:ext>
            </a:extLst>
          </p:cNvPr>
          <p:cNvPicPr>
            <a:picLocks noChangeAspect="1"/>
          </p:cNvPicPr>
          <p:nvPr/>
        </p:nvPicPr>
        <p:blipFill>
          <a:blip r:embed="rId3"/>
          <a:stretch>
            <a:fillRect/>
          </a:stretch>
        </p:blipFill>
        <p:spPr>
          <a:xfrm>
            <a:off x="7448614" y="1971940"/>
            <a:ext cx="4068431" cy="4582973"/>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Rectangle 2">
            <a:extLst>
              <a:ext uri="{FF2B5EF4-FFF2-40B4-BE49-F238E27FC236}">
                <a16:creationId xmlns:a16="http://schemas.microsoft.com/office/drawing/2014/main" id="{BE7132E9-B508-26AB-3D2B-9DDFFF99C532}"/>
              </a:ext>
            </a:extLst>
          </p:cNvPr>
          <p:cNvSpPr/>
          <p:nvPr/>
        </p:nvSpPr>
        <p:spPr>
          <a:xfrm>
            <a:off x="645304" y="1602209"/>
            <a:ext cx="6158436" cy="3970318"/>
          </a:xfrm>
          <a:prstGeom prst="rect">
            <a:avLst/>
          </a:prstGeom>
        </p:spPr>
        <p:txBody>
          <a:bodyPr wrap="square">
            <a:spAutoFit/>
          </a:bodyPr>
          <a:lstStyle/>
          <a:p>
            <a:pPr algn="just" rtl="1"/>
            <a:r>
              <a:rPr lang="ar-DZ" sz="2800" b="1" dirty="0"/>
              <a:t>   </a:t>
            </a:r>
            <a:r>
              <a:rPr lang="ar-DZ" sz="2800" dirty="0"/>
              <a:t>تتباين وسـائل الإعــلام مــع بعضــها الــبعض، مــن حيـث القــدرة على تحقيــق </a:t>
            </a:r>
            <a:r>
              <a:rPr lang="ar-DZ" sz="2800" dirty="0" err="1"/>
              <a:t>إتِّصال</a:t>
            </a:r>
            <a:r>
              <a:rPr lang="ar-DZ" sz="2800" dirty="0"/>
              <a:t> نـاجح وانجـاز الأهـداف المنشـودة مـن العمليـة الإعلاميـة، وهنـا يـأتي دور النَّقـد الإعلامـي، الذي ينصبُّ </a:t>
            </a:r>
            <a:r>
              <a:rPr lang="ar-DZ" sz="2800" dirty="0" err="1"/>
              <a:t>إهتمامه</a:t>
            </a:r>
            <a:r>
              <a:rPr lang="ar-DZ" sz="2800" dirty="0"/>
              <a:t> على تقييم وإثراء العملية الإعلامية.</a:t>
            </a:r>
          </a:p>
          <a:p>
            <a:pPr algn="just" rtl="1"/>
            <a:r>
              <a:rPr lang="ar-DZ" sz="2800" dirty="0"/>
              <a:t>   وينطلق النَّقد الإعلامي من إدراك أنّ وسائل الإعلام، ليست محايدة بالكامل، بل قد تحمل اتجاهات أيديولوجية أو مصالح اقتصادية وسياسية، الأمر الذي يستدعي فحصًا دقيقًا لمحتواها.</a:t>
            </a:r>
            <a:endParaRPr lang="en-US" sz="2800" dirty="0">
              <a:latin typeface="Alexandria" charset="0"/>
              <a:cs typeface="Alexandria" charset="0"/>
            </a:endParaRPr>
          </a:p>
        </p:txBody>
      </p:sp>
    </p:spTree>
    <p:extLst>
      <p:ext uri="{BB962C8B-B14F-4D97-AF65-F5344CB8AC3E}">
        <p14:creationId xmlns:p14="http://schemas.microsoft.com/office/powerpoint/2010/main" val="4142154390"/>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F5E49-5BD5-D12F-F2E0-8D19A55FD31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18E6181-C643-9D68-DC0B-533025C41E7F}"/>
              </a:ext>
            </a:extLst>
          </p:cNvPr>
          <p:cNvSpPr txBox="1"/>
          <p:nvPr/>
        </p:nvSpPr>
        <p:spPr>
          <a:xfrm>
            <a:off x="6989490" y="617697"/>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تعريف النقد </a:t>
            </a:r>
          </a:p>
        </p:txBody>
      </p:sp>
      <p:sp>
        <p:nvSpPr>
          <p:cNvPr id="18" name="Rectangle 17">
            <a:extLst>
              <a:ext uri="{FF2B5EF4-FFF2-40B4-BE49-F238E27FC236}">
                <a16:creationId xmlns:a16="http://schemas.microsoft.com/office/drawing/2014/main" id="{9EC156B4-B7FD-62B7-6013-98CC5E4A24CA}"/>
              </a:ext>
            </a:extLst>
          </p:cNvPr>
          <p:cNvSpPr/>
          <p:nvPr/>
        </p:nvSpPr>
        <p:spPr>
          <a:xfrm>
            <a:off x="6803740" y="586095"/>
            <a:ext cx="1166126" cy="9032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F704FFD-9607-58AA-59B5-F1993D94DD85}"/>
              </a:ext>
            </a:extLst>
          </p:cNvPr>
          <p:cNvSpPr txBox="1"/>
          <p:nvPr/>
        </p:nvSpPr>
        <p:spPr>
          <a:xfrm>
            <a:off x="6989490" y="58609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38FADC0-B6E4-4FBA-8336-FB296CA91F06}"/>
              </a:ext>
            </a:extLst>
          </p:cNvPr>
          <p:cNvSpPr/>
          <p:nvPr/>
        </p:nvSpPr>
        <p:spPr>
          <a:xfrm>
            <a:off x="2287132" y="5527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EA20B8-8041-0462-ED2D-637095C9B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0C3D293-74BE-858C-BDCD-AEFA1AE074A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pic>
        <p:nvPicPr>
          <p:cNvPr id="3" name="Picture 2">
            <a:extLst>
              <a:ext uri="{FF2B5EF4-FFF2-40B4-BE49-F238E27FC236}">
                <a16:creationId xmlns:a16="http://schemas.microsoft.com/office/drawing/2014/main" id="{650D8165-CA04-1D53-62A2-68D85D0D4F2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5893" y="1349760"/>
            <a:ext cx="10280214" cy="5130481"/>
          </a:xfrm>
          <a:prstGeom prst="rect">
            <a:avLst/>
          </a:prstGeom>
        </p:spPr>
      </p:pic>
      <p:sp>
        <p:nvSpPr>
          <p:cNvPr id="6" name="TextBox 5">
            <a:extLst>
              <a:ext uri="{FF2B5EF4-FFF2-40B4-BE49-F238E27FC236}">
                <a16:creationId xmlns:a16="http://schemas.microsoft.com/office/drawing/2014/main" id="{2E856BAC-2EFA-A3D4-4FC1-50DC2C749AF8}"/>
              </a:ext>
            </a:extLst>
          </p:cNvPr>
          <p:cNvSpPr txBox="1"/>
          <p:nvPr/>
        </p:nvSpPr>
        <p:spPr>
          <a:xfrm>
            <a:off x="4492059" y="2563873"/>
            <a:ext cx="6097712" cy="2062103"/>
          </a:xfrm>
          <a:prstGeom prst="rect">
            <a:avLst/>
          </a:prstGeom>
          <a:noFill/>
        </p:spPr>
        <p:txBody>
          <a:bodyPr wrap="square">
            <a:spAutoFit/>
          </a:bodyPr>
          <a:lstStyle/>
          <a:p>
            <a:pPr algn="just"/>
            <a:r>
              <a:rPr lang="ar-DZ" sz="3200" b="1" dirty="0">
                <a:solidFill>
                  <a:schemeClr val="bg1"/>
                </a:solidFill>
              </a:rPr>
              <a:t>  </a:t>
            </a:r>
            <a:r>
              <a:rPr lang="ar-DZ" sz="3200" b="1" dirty="0">
                <a:solidFill>
                  <a:schemeClr val="accent2">
                    <a:lumMod val="75000"/>
                  </a:schemeClr>
                </a:solidFill>
                <a:latin typeface="Arial Black" panose="020B0A04020102020204" pitchFamily="34" charset="0"/>
                <a:cs typeface="Sakkal Majalla" panose="02000000000000000000" pitchFamily="2" charset="-78"/>
              </a:rPr>
              <a:t>معجم لِسان العرب </a:t>
            </a:r>
            <a:r>
              <a:rPr lang="ar-DZ" sz="3200" b="1" dirty="0" err="1">
                <a:solidFill>
                  <a:schemeClr val="accent2">
                    <a:lumMod val="75000"/>
                  </a:schemeClr>
                </a:solidFill>
                <a:latin typeface="Arial Black" panose="020B0A04020102020204" pitchFamily="34" charset="0"/>
                <a:cs typeface="Sakkal Majalla" panose="02000000000000000000" pitchFamily="2" charset="-78"/>
              </a:rPr>
              <a:t>لإِبن</a:t>
            </a:r>
            <a:r>
              <a:rPr lang="ar-DZ" sz="3200" b="1" dirty="0">
                <a:solidFill>
                  <a:schemeClr val="accent2">
                    <a:lumMod val="75000"/>
                  </a:schemeClr>
                </a:solidFill>
                <a:latin typeface="Arial Black" panose="020B0A04020102020204" pitchFamily="34" charset="0"/>
                <a:cs typeface="Sakkal Majalla" panose="02000000000000000000" pitchFamily="2" charset="-78"/>
              </a:rPr>
              <a:t> منظور: </a:t>
            </a:r>
            <a:r>
              <a:rPr lang="ar-DZ" sz="3200" b="1" dirty="0">
                <a:solidFill>
                  <a:schemeClr val="bg1"/>
                </a:solidFill>
                <a:latin typeface="Arial Black" panose="020B0A04020102020204" pitchFamily="34" charset="0"/>
                <a:cs typeface="Sakkal Majalla" panose="02000000000000000000" pitchFamily="2" charset="-78"/>
              </a:rPr>
              <a:t>« نَقد الرَّجل الشَّيء...ونقد إليه، أي </a:t>
            </a:r>
            <a:r>
              <a:rPr lang="ar-DZ" sz="3200" b="1" dirty="0" err="1">
                <a:solidFill>
                  <a:schemeClr val="bg1"/>
                </a:solidFill>
                <a:latin typeface="Arial Black" panose="020B0A04020102020204" pitchFamily="34" charset="0"/>
                <a:cs typeface="Sakkal Majalla" panose="02000000000000000000" pitchFamily="2" charset="-78"/>
              </a:rPr>
              <a:t>إختلس</a:t>
            </a:r>
            <a:r>
              <a:rPr lang="ar-DZ" sz="3200" b="1" dirty="0">
                <a:solidFill>
                  <a:schemeClr val="bg1"/>
                </a:solidFill>
                <a:latin typeface="Arial Black" panose="020B0A04020102020204" pitchFamily="34" charset="0"/>
                <a:cs typeface="Sakkal Majalla" panose="02000000000000000000" pitchFamily="2" charset="-78"/>
              </a:rPr>
              <a:t> النَّظـر نحوه، وما زال فلان ينقد بصره إلى الشيء ، إذا لم يزل ينظر إليه»                                                                                     </a:t>
            </a:r>
            <a:endParaRPr lang="fr-FR" sz="3200" b="1" dirty="0">
              <a:solidFill>
                <a:schemeClr val="bg1"/>
              </a:solidFill>
              <a:latin typeface="Arial Black" panose="020B0A04020102020204" pitchFamily="34" charset="0"/>
              <a:cs typeface="Sakkal Majalla" panose="02000000000000000000" pitchFamily="2" charset="-78"/>
            </a:endParaRPr>
          </a:p>
        </p:txBody>
      </p:sp>
    </p:spTree>
    <p:extLst>
      <p:ext uri="{BB962C8B-B14F-4D97-AF65-F5344CB8AC3E}">
        <p14:creationId xmlns:p14="http://schemas.microsoft.com/office/powerpoint/2010/main" val="2237103311"/>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AE84D-BDF5-0546-4377-E6B97067F49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A2D466D-F814-4780-B341-869B0B9FF5B0}"/>
              </a:ext>
            </a:extLst>
          </p:cNvPr>
          <p:cNvSpPr txBox="1"/>
          <p:nvPr/>
        </p:nvSpPr>
        <p:spPr>
          <a:xfrm>
            <a:off x="6989490" y="617697"/>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تعريف النقد </a:t>
            </a:r>
          </a:p>
        </p:txBody>
      </p:sp>
      <p:sp>
        <p:nvSpPr>
          <p:cNvPr id="18" name="Rectangle 17">
            <a:extLst>
              <a:ext uri="{FF2B5EF4-FFF2-40B4-BE49-F238E27FC236}">
                <a16:creationId xmlns:a16="http://schemas.microsoft.com/office/drawing/2014/main" id="{95EB69F5-C8F7-B592-7F14-59AAAC6367EF}"/>
              </a:ext>
            </a:extLst>
          </p:cNvPr>
          <p:cNvSpPr/>
          <p:nvPr/>
        </p:nvSpPr>
        <p:spPr>
          <a:xfrm>
            <a:off x="6803740" y="5009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0D95A64-BEB0-7688-0028-457CC300C16E}"/>
              </a:ext>
            </a:extLst>
          </p:cNvPr>
          <p:cNvSpPr txBox="1"/>
          <p:nvPr/>
        </p:nvSpPr>
        <p:spPr>
          <a:xfrm>
            <a:off x="6989490" y="58609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85FC5F0C-F212-5902-2AE7-FCC093B7DF08}"/>
              </a:ext>
            </a:extLst>
          </p:cNvPr>
          <p:cNvSpPr/>
          <p:nvPr/>
        </p:nvSpPr>
        <p:spPr>
          <a:xfrm>
            <a:off x="2246035" y="48128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FDC31C-B7C6-9D80-868D-EE1E1F5130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181E463-5CAC-F4DC-13D4-34E0211E077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pic>
        <p:nvPicPr>
          <p:cNvPr id="4" name="Picture 3">
            <a:extLst>
              <a:ext uri="{FF2B5EF4-FFF2-40B4-BE49-F238E27FC236}">
                <a16:creationId xmlns:a16="http://schemas.microsoft.com/office/drawing/2014/main" id="{2BA8828E-252E-AB8E-9D3F-6864D9D0EC76}"/>
              </a:ext>
            </a:extLst>
          </p:cNvPr>
          <p:cNvPicPr>
            <a:picLocks noChangeAspect="1"/>
          </p:cNvPicPr>
          <p:nvPr/>
        </p:nvPicPr>
        <p:blipFill>
          <a:blip r:embed="rId8">
            <a:duotone>
              <a:schemeClr val="accent3">
                <a:shade val="45000"/>
                <a:satMod val="135000"/>
              </a:schemeClr>
              <a:prstClr val="white"/>
            </a:duotone>
            <a:extLst>
              <a:ext uri="{BEBA8EAE-BF5A-486C-A8C5-ECC9F3942E4B}">
                <a14:imgProps xmlns:a14="http://schemas.microsoft.com/office/drawing/2010/main">
                  <a14:imgLayer r:embed="rId9">
                    <a14:imgEffect>
                      <a14:colorTemperature colorTemp="47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088612" y="1214959"/>
            <a:ext cx="9516509" cy="5290769"/>
          </a:xfrm>
          <a:prstGeom prst="rect">
            <a:avLst/>
          </a:prstGeom>
        </p:spPr>
      </p:pic>
      <p:sp>
        <p:nvSpPr>
          <p:cNvPr id="6" name="TextBox 5">
            <a:extLst>
              <a:ext uri="{FF2B5EF4-FFF2-40B4-BE49-F238E27FC236}">
                <a16:creationId xmlns:a16="http://schemas.microsoft.com/office/drawing/2014/main" id="{735281B5-1D39-57A2-3570-A15DC6598881}"/>
              </a:ext>
            </a:extLst>
          </p:cNvPr>
          <p:cNvSpPr txBox="1"/>
          <p:nvPr/>
        </p:nvSpPr>
        <p:spPr>
          <a:xfrm>
            <a:off x="4018974" y="2177307"/>
            <a:ext cx="5941031" cy="3416320"/>
          </a:xfrm>
          <a:prstGeom prst="rect">
            <a:avLst/>
          </a:prstGeom>
          <a:noFill/>
        </p:spPr>
        <p:txBody>
          <a:bodyPr wrap="square">
            <a:spAutoFit/>
          </a:bodyPr>
          <a:lstStyle/>
          <a:p>
            <a:pPr algn="just"/>
            <a:r>
              <a:rPr lang="ar-DZ" sz="3600" dirty="0">
                <a:ln w="0"/>
                <a:solidFill>
                  <a:schemeClr val="accent2">
                    <a:lumMod val="75000"/>
                  </a:schemeClr>
                </a:solidFill>
                <a:effectLst>
                  <a:outerShdw blurRad="38100" dist="19050" dir="2700000" algn="tl" rotWithShape="0">
                    <a:schemeClr val="dk1">
                      <a:alpha val="40000"/>
                    </a:schemeClr>
                  </a:outerShdw>
                </a:effectLst>
                <a:latin typeface="Algerian" panose="04020705040A02060702" pitchFamily="82" charset="0"/>
                <a:cs typeface="Sakkal Majalla" panose="02000000000000000000" pitchFamily="2" charset="-78"/>
              </a:rPr>
              <a:t>الفيروز آبـادي فـي القـاموس المحـيط :        </a:t>
            </a:r>
            <a:r>
              <a:rPr lang="ar-DZ" sz="3600" dirty="0">
                <a:ln w="0"/>
                <a:effectLst>
                  <a:outerShdw blurRad="38100" dist="19050" dir="2700000" algn="tl" rotWithShape="0">
                    <a:schemeClr val="dk1">
                      <a:alpha val="40000"/>
                    </a:schemeClr>
                  </a:outerShdw>
                </a:effectLst>
                <a:latin typeface="Algerian" panose="04020705040A02060702" pitchFamily="82" charset="0"/>
                <a:cs typeface="Sakkal Majalla" panose="02000000000000000000" pitchFamily="2" charset="-78"/>
              </a:rPr>
              <a:t>«النَّقـد هـو التَّمييـز بـين الأشـياء، نقول نقدت الدراهم، أي ميَّزت الجيِّد منها والمزيف، والنَّقد هو المناقشة، نقول: ناقده في المسألة أي ناقشـه، ويطلـق النَّقد علـى الراجع من الأشياء».                                                               </a:t>
            </a:r>
            <a:endParaRPr lang="fr-FR" sz="3200" b="1" dirty="0">
              <a:ln w="9525">
                <a:solidFill>
                  <a:schemeClr val="bg1"/>
                </a:solidFill>
                <a:prstDash val="solid"/>
              </a:ln>
              <a:latin typeface="Algerian" panose="04020705040A02060702" pitchFamily="82" charset="0"/>
              <a:cs typeface="Sakkal Majalla" panose="02000000000000000000" pitchFamily="2" charset="-78"/>
            </a:endParaRPr>
          </a:p>
        </p:txBody>
      </p:sp>
    </p:spTree>
    <p:extLst>
      <p:ext uri="{BB962C8B-B14F-4D97-AF65-F5344CB8AC3E}">
        <p14:creationId xmlns:p14="http://schemas.microsoft.com/office/powerpoint/2010/main" val="1494983439"/>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577" y="1490674"/>
            <a:ext cx="6516913" cy="4818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599018" y="1827896"/>
            <a:ext cx="6158436" cy="3970318"/>
          </a:xfrm>
          <a:prstGeom prst="rect">
            <a:avLst/>
          </a:prstGeom>
        </p:spPr>
        <p:txBody>
          <a:bodyPr wrap="square">
            <a:spAutoFit/>
          </a:bodyPr>
          <a:lstStyle/>
          <a:p>
            <a:pPr algn="just" rtl="1"/>
            <a:r>
              <a:rPr lang="ar-DZ" sz="2800" dirty="0"/>
              <a:t>كَمــا </a:t>
            </a:r>
            <a:r>
              <a:rPr lang="ar-DZ" sz="2800" dirty="0" err="1"/>
              <a:t>إِســتخدم</a:t>
            </a:r>
            <a:r>
              <a:rPr lang="ar-DZ" sz="2800" dirty="0"/>
              <a:t> الناس كلمة النَّقــد، صارفين معناها إلى نقد أخلاق الآخرين وعاداتهم وبيان ما يتحلون به مـن كـريم الصـفات وسيئها، ولهذا قالوا « إن نقدت الناس نقدوك وان تركتهم تركوك» ثُّم دخـل مصـطلح النَّقـد فـي نقـد الشـعر والخطـب في العصر الجاهلي، حيث كانت أسـواق العـرب أشـبه بـالنوادي الأدبية يلقــي فيهــا الشـعراء قصائدهم والنــاس يســمعون، وكــان النقــد لا يعـدو في هـذه المرحلة أن يكون ملاحظـة فرديـة تقـوم علـى الـذوق الشخصي.</a:t>
            </a:r>
            <a:endParaRPr lang="en-US" sz="1400" dirty="0">
              <a:latin typeface="Alexandria" charset="0"/>
              <a:cs typeface="Alexandria" charset="0"/>
            </a:endParaRPr>
          </a:p>
        </p:txBody>
      </p:sp>
      <p:sp>
        <p:nvSpPr>
          <p:cNvPr id="17" name="TextBox 16"/>
          <p:cNvSpPr txBox="1"/>
          <p:nvPr/>
        </p:nvSpPr>
        <p:spPr>
          <a:xfrm>
            <a:off x="7453562" y="887456"/>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تعــــــريف النَّقــــد </a:t>
            </a:r>
          </a:p>
        </p:txBody>
      </p:sp>
      <p:sp>
        <p:nvSpPr>
          <p:cNvPr id="18" name="Rectangle 17"/>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08FBD674-1C86-2BFA-51E6-30D0112C81D7}"/>
              </a:ext>
            </a:extLst>
          </p:cNvPr>
          <p:cNvPicPr>
            <a:picLocks noChangeAspect="1"/>
          </p:cNvPicPr>
          <p:nvPr/>
        </p:nvPicPr>
        <p:blipFill>
          <a:blip r:embed="rId3"/>
          <a:stretch>
            <a:fillRect/>
          </a:stretch>
        </p:blipFill>
        <p:spPr>
          <a:xfrm>
            <a:off x="7353457" y="2557142"/>
            <a:ext cx="4615750" cy="3186112"/>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2799E-6550-7270-846E-038F17AC955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670FE0E-F6B6-7C4B-5B61-CE425FE000B1}"/>
              </a:ext>
            </a:extLst>
          </p:cNvPr>
          <p:cNvSpPr txBox="1"/>
          <p:nvPr/>
        </p:nvSpPr>
        <p:spPr>
          <a:xfrm>
            <a:off x="7353457" y="59695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ظهور فكرة النَّقد</a:t>
            </a:r>
          </a:p>
        </p:txBody>
      </p:sp>
      <p:sp>
        <p:nvSpPr>
          <p:cNvPr id="18" name="Rectangle 17">
            <a:extLst>
              <a:ext uri="{FF2B5EF4-FFF2-40B4-BE49-F238E27FC236}">
                <a16:creationId xmlns:a16="http://schemas.microsoft.com/office/drawing/2014/main" id="{45DCCBF7-0484-A3AD-D310-2A840001BF89}"/>
              </a:ext>
            </a:extLst>
          </p:cNvPr>
          <p:cNvSpPr/>
          <p:nvPr/>
        </p:nvSpPr>
        <p:spPr>
          <a:xfrm>
            <a:off x="6883780" y="55456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2358EE97-68D4-9923-905D-414B5C413DCC}"/>
              </a:ext>
            </a:extLst>
          </p:cNvPr>
          <p:cNvSpPr txBox="1"/>
          <p:nvPr/>
        </p:nvSpPr>
        <p:spPr>
          <a:xfrm>
            <a:off x="7069530" y="747404"/>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95AF59C-3051-D7BE-7DB2-B6EAFB338C09}"/>
              </a:ext>
            </a:extLst>
          </p:cNvPr>
          <p:cNvSpPr/>
          <p:nvPr/>
        </p:nvSpPr>
        <p:spPr>
          <a:xfrm>
            <a:off x="2256310" y="5187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3DE311-35C7-89D3-7E8F-6A7D97BB6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187DCF8-585B-30D7-84B9-5B51D939E36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Rectangle: Rounded Corners 24">
            <a:extLst>
              <a:ext uri="{FF2B5EF4-FFF2-40B4-BE49-F238E27FC236}">
                <a16:creationId xmlns:a16="http://schemas.microsoft.com/office/drawing/2014/main" id="{37D52101-DB60-175F-BC22-E7B0B0926C37}"/>
              </a:ext>
            </a:extLst>
          </p:cNvPr>
          <p:cNvSpPr/>
          <p:nvPr/>
        </p:nvSpPr>
        <p:spPr>
          <a:xfrm>
            <a:off x="587894" y="1863073"/>
            <a:ext cx="6765563" cy="46831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2">
            <a:extLst>
              <a:ext uri="{FF2B5EF4-FFF2-40B4-BE49-F238E27FC236}">
                <a16:creationId xmlns:a16="http://schemas.microsoft.com/office/drawing/2014/main" id="{762BCB60-CC9B-3BBB-53EC-DB224DE20317}"/>
              </a:ext>
            </a:extLst>
          </p:cNvPr>
          <p:cNvSpPr>
            <a:spLocks noChangeArrowheads="1"/>
          </p:cNvSpPr>
          <p:nvPr/>
        </p:nvSpPr>
        <p:spPr bwMode="auto">
          <a:xfrm>
            <a:off x="729466" y="2249526"/>
            <a:ext cx="6380252"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Low" rtl="1"/>
            <a:r>
              <a:rPr lang="ar-DZ" sz="2800" dirty="0"/>
              <a:t>    الـنَّقد كممارسـة له جـذور عـميقة وطـويلة، </a:t>
            </a:r>
            <a:r>
              <a:rPr lang="ar-DZ" sz="2800" dirty="0" err="1"/>
              <a:t>إٍرتـبطت</a:t>
            </a:r>
            <a:r>
              <a:rPr lang="ar-DZ" sz="2800" dirty="0"/>
              <a:t> أساسًا بالإطار الفلسفي والتَفكير الناقد، ويعدُّ الــيونانـيون أوَّل مـن وضع أصول النَّقد وقواعده، ومــن أبــرزهم: </a:t>
            </a:r>
            <a:r>
              <a:rPr lang="ar-DZ" sz="2800" b="1" dirty="0">
                <a:solidFill>
                  <a:schemeClr val="accent2">
                    <a:lumMod val="75000"/>
                  </a:schemeClr>
                </a:solidFill>
              </a:rPr>
              <a:t>أرسـطو</a:t>
            </a:r>
            <a:r>
              <a:rPr lang="ar-DZ" sz="2800" b="1" dirty="0"/>
              <a:t>،</a:t>
            </a:r>
            <a:r>
              <a:rPr lang="ar-DZ" sz="2800" dirty="0"/>
              <a:t> سيما عبر كــتابــيه الـمـشهوريــن: "الخــطابة” </a:t>
            </a:r>
            <a:r>
              <a:rPr lang="ar-DZ" sz="2800" dirty="0" err="1"/>
              <a:t>و"فــن</a:t>
            </a:r>
            <a:r>
              <a:rPr lang="ar-DZ" sz="2800" dirty="0"/>
              <a:t> الــشعر” </a:t>
            </a:r>
            <a:r>
              <a:rPr lang="ar-DZ" sz="2800" dirty="0" err="1"/>
              <a:t>و</a:t>
            </a:r>
            <a:r>
              <a:rPr lang="ar-DZ" sz="2800" b="1" dirty="0" err="1">
                <a:solidFill>
                  <a:schemeClr val="accent2">
                    <a:lumMod val="75000"/>
                  </a:schemeClr>
                </a:solidFill>
              </a:rPr>
              <a:t>أفــالطــون</a:t>
            </a:r>
            <a:r>
              <a:rPr lang="ar-DZ" sz="2800" dirty="0"/>
              <a:t> الــذي أسَّــس لـنظريـة كـامـلة بـاتـت تـعرف </a:t>
            </a:r>
            <a:r>
              <a:rPr lang="ar-DZ" sz="2800" b="1" dirty="0"/>
              <a:t>بـنظريـة المـحاكـاة</a:t>
            </a:r>
            <a:r>
              <a:rPr lang="ar-DZ" sz="2800" dirty="0"/>
              <a:t>. وبـالـرغـم مـن الاختلافات التي قـد نـقف عـليها فـي الأدبيات النظرية التي عــنت بــالنَّقد، إلاَّ أنَّ هــناك توافقا على أهمية النَّقد كعملية حيوية وسامية في أي مجتمع.</a:t>
            </a:r>
            <a:endParaRPr kumimoji="0" lang="ar-SA" altLang="fr-FR" sz="2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4A252CBF-5105-6596-8952-FC1E2946077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68180" y="1735857"/>
            <a:ext cx="3601887" cy="2342300"/>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213A0ED9-48B2-19FD-B212-45E119F723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768179" y="4365721"/>
            <a:ext cx="3601887" cy="2293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8157035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7587126" y="853877"/>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ظهور فكرة النَّقد</a:t>
            </a:r>
          </a:p>
        </p:txBody>
      </p:sp>
      <p:sp>
        <p:nvSpPr>
          <p:cNvPr id="18" name="Rectangle 17">
            <a:extLst>
              <a:ext uri="{FF2B5EF4-FFF2-40B4-BE49-F238E27FC236}">
                <a16:creationId xmlns:a16="http://schemas.microsoft.com/office/drawing/2014/main" id="{E85A60C6-9641-A021-1AEC-07DDE964D201}"/>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B9C3E9E-146A-E48B-E77D-6827F2C71355}"/>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AE18821-FBC9-9A43-F7B3-ECCF1EF6300E}"/>
              </a:ext>
            </a:extLst>
          </p:cNvPr>
          <p:cNvSpPr/>
          <p:nvPr/>
        </p:nvSpPr>
        <p:spPr>
          <a:xfrm>
            <a:off x="2276858" y="52984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245A77D6-831C-E2F6-5E80-3531555A45DC}"/>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4988DDBB-2A6C-BABB-9E0E-595D98746531}"/>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7FE0DA94-7E56-096A-ECD1-32E5FB80B282}"/>
              </a:ext>
            </a:extLst>
          </p:cNvPr>
          <p:cNvSpPr>
            <a:spLocks noChangeArrowheads="1"/>
          </p:cNvSpPr>
          <p:nvPr/>
        </p:nvSpPr>
        <p:spPr bwMode="auto">
          <a:xfrm>
            <a:off x="1136578" y="2068099"/>
            <a:ext cx="9918843"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Low" rtl="1"/>
            <a:r>
              <a:rPr lang="ar-DZ" sz="3200" dirty="0"/>
              <a:t>   وَبِطبيعة الحال تعدَّدت وتـبايـنت الأفكار والإسهامات الفكريــة والــفلسفية على مدار العصور، ومـع ذلك وبالرغم مــن هــذه الجذور التاريخية الممتدة للنَّقد، إلاَّ أنَّ </a:t>
            </a:r>
            <a:r>
              <a:rPr lang="ar-DZ" sz="3200" b="1" dirty="0"/>
              <a:t>النَّظرية النَّقدية</a:t>
            </a:r>
            <a:r>
              <a:rPr lang="ar-DZ" sz="3200" dirty="0"/>
              <a:t>، ظهرت في القرن العشـرين فقط، فباستثناء النَّقد الأدبي وروافـده الـنَّظرية، التِّي فـرضت وجودها على مرِّ العصور، فـإنَّ النَّقد كممارسـة فـكرية ناقدة للمجتمع والـثقافـة، </a:t>
            </a:r>
            <a:r>
              <a:rPr lang="ar-DZ" sz="3200" dirty="0" err="1"/>
              <a:t>بالإستناد</a:t>
            </a:r>
            <a:r>
              <a:rPr lang="ar-DZ" sz="3200" dirty="0"/>
              <a:t> على العلوم الإنسانية </a:t>
            </a:r>
            <a:r>
              <a:rPr lang="ar-DZ" sz="3200" dirty="0" err="1"/>
              <a:t>والإجتماعـية</a:t>
            </a:r>
            <a:r>
              <a:rPr lang="ar-DZ" sz="3200" dirty="0"/>
              <a:t>، تأخَّـر إلى غاية عشرينيات القرن العشرين. وتعدُّ هـذه النَّظرية من أهــمِّ المرجعيات المعرفية المؤسـِّسة للنَّقد الإعـلامي، وأحدُ أسـباب بـلورة أهـدافـه وتوجهاته ووظـائـفه.</a:t>
            </a:r>
            <a:endParaRPr kumimoji="0" lang="ar-SA" altLang="fr-FR"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160736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78927-16AE-6B8C-0787-279EB8D0043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83D8559-AA0F-A4DD-68BA-785EBB409C24}"/>
              </a:ext>
            </a:extLst>
          </p:cNvPr>
          <p:cNvSpPr txBox="1"/>
          <p:nvPr/>
        </p:nvSpPr>
        <p:spPr>
          <a:xfrm>
            <a:off x="7399040" y="546619"/>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تعريف الإعــــــــلام</a:t>
            </a:r>
          </a:p>
        </p:txBody>
      </p:sp>
      <p:sp>
        <p:nvSpPr>
          <p:cNvPr id="18" name="Rectangle 17">
            <a:extLst>
              <a:ext uri="{FF2B5EF4-FFF2-40B4-BE49-F238E27FC236}">
                <a16:creationId xmlns:a16="http://schemas.microsoft.com/office/drawing/2014/main" id="{B596E8C3-7E24-BF86-F51A-E594AF1B0D57}"/>
              </a:ext>
            </a:extLst>
          </p:cNvPr>
          <p:cNvSpPr/>
          <p:nvPr/>
        </p:nvSpPr>
        <p:spPr>
          <a:xfrm>
            <a:off x="6803740" y="486722"/>
            <a:ext cx="1190600" cy="8728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6CF492A-27E2-9B58-BE6E-372A356566AD}"/>
              </a:ext>
            </a:extLst>
          </p:cNvPr>
          <p:cNvSpPr txBox="1"/>
          <p:nvPr/>
        </p:nvSpPr>
        <p:spPr>
          <a:xfrm>
            <a:off x="6989490" y="594414"/>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569D95F8-EF06-17C6-DBA7-BE1C27B0187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64001B-D3DA-BF56-A608-FC5907C927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362F680-1986-020C-BC38-DA04A15D8E8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pic>
        <p:nvPicPr>
          <p:cNvPr id="6" name="Picture 5">
            <a:extLst>
              <a:ext uri="{FF2B5EF4-FFF2-40B4-BE49-F238E27FC236}">
                <a16:creationId xmlns:a16="http://schemas.microsoft.com/office/drawing/2014/main" id="{50F593C4-7347-4928-0323-FFF5091AFC8A}"/>
              </a:ext>
            </a:extLst>
          </p:cNvPr>
          <p:cNvPicPr>
            <a:picLocks noChangeAspect="1"/>
          </p:cNvPicPr>
          <p:nvPr/>
        </p:nvPicPr>
        <p:blipFill>
          <a:blip r:embed="rId7">
            <a:extLst>
              <a:ext uri="{BEBA8EAE-BF5A-486C-A8C5-ECC9F3942E4B}">
                <a14:imgProps xmlns:a14="http://schemas.microsoft.com/office/drawing/2010/main">
                  <a14:imgLayer r:embed="rId8">
                    <a14:imgEffect>
                      <a14:saturation sat="300000"/>
                    </a14:imgEffect>
                  </a14:imgLayer>
                </a14:imgProps>
              </a:ext>
              <a:ext uri="{28A0092B-C50C-407E-A947-70E740481C1C}">
                <a14:useLocalDpi xmlns:a14="http://schemas.microsoft.com/office/drawing/2010/main" val="0"/>
              </a:ext>
            </a:extLst>
          </a:blip>
          <a:stretch>
            <a:fillRect/>
          </a:stretch>
        </p:blipFill>
        <p:spPr>
          <a:xfrm>
            <a:off x="1380337" y="1399050"/>
            <a:ext cx="9750174" cy="4912331"/>
          </a:xfrm>
          <a:prstGeom prst="rect">
            <a:avLst/>
          </a:prstGeom>
        </p:spPr>
      </p:pic>
    </p:spTree>
    <p:extLst>
      <p:ext uri="{BB962C8B-B14F-4D97-AF65-F5344CB8AC3E}">
        <p14:creationId xmlns:p14="http://schemas.microsoft.com/office/powerpoint/2010/main" val="3034777960"/>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C6DCA-921B-CB5A-5376-7D96321AE63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2548868-2F2F-51E7-EF8A-8828E005D44C}"/>
              </a:ext>
            </a:extLst>
          </p:cNvPr>
          <p:cNvSpPr txBox="1"/>
          <p:nvPr/>
        </p:nvSpPr>
        <p:spPr>
          <a:xfrm>
            <a:off x="7399040" y="546619"/>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تعريف الإعــــــــلام</a:t>
            </a:r>
          </a:p>
        </p:txBody>
      </p:sp>
      <p:sp>
        <p:nvSpPr>
          <p:cNvPr id="18" name="Rectangle 17">
            <a:extLst>
              <a:ext uri="{FF2B5EF4-FFF2-40B4-BE49-F238E27FC236}">
                <a16:creationId xmlns:a16="http://schemas.microsoft.com/office/drawing/2014/main" id="{93764E84-4AC3-2A66-96D5-C0B2CF03C7DB}"/>
              </a:ext>
            </a:extLst>
          </p:cNvPr>
          <p:cNvSpPr/>
          <p:nvPr/>
        </p:nvSpPr>
        <p:spPr>
          <a:xfrm>
            <a:off x="6803740" y="486722"/>
            <a:ext cx="1190600" cy="8728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D06629B3-6EBF-A36D-3098-E1B36F46F488}"/>
              </a:ext>
            </a:extLst>
          </p:cNvPr>
          <p:cNvSpPr txBox="1"/>
          <p:nvPr/>
        </p:nvSpPr>
        <p:spPr>
          <a:xfrm>
            <a:off x="6989490" y="594414"/>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61DECF24-322D-B969-AA99-F9210F1143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8DCC85D-5477-2024-BB28-383A643BD0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DA0C230-7147-159D-57E0-54D0358B418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pic>
        <p:nvPicPr>
          <p:cNvPr id="3" name="Picture 2">
            <a:extLst>
              <a:ext uri="{FF2B5EF4-FFF2-40B4-BE49-F238E27FC236}">
                <a16:creationId xmlns:a16="http://schemas.microsoft.com/office/drawing/2014/main" id="{260B4F2A-4C50-858A-E0EB-E43E776D7C6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56189" y="1394520"/>
            <a:ext cx="9709077" cy="4912331"/>
          </a:xfrm>
          <a:prstGeom prst="rect">
            <a:avLst/>
          </a:prstGeom>
        </p:spPr>
      </p:pic>
    </p:spTree>
    <p:extLst>
      <p:ext uri="{BB962C8B-B14F-4D97-AF65-F5344CB8AC3E}">
        <p14:creationId xmlns:p14="http://schemas.microsoft.com/office/powerpoint/2010/main" val="2845725496"/>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FC581-FAD9-657A-90FB-6B96CCC3E3F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23CD770-91B0-599C-062B-A79F2B657B0C}"/>
              </a:ext>
            </a:extLst>
          </p:cNvPr>
          <p:cNvSpPr txBox="1"/>
          <p:nvPr/>
        </p:nvSpPr>
        <p:spPr>
          <a:xfrm>
            <a:off x="7255202" y="594414"/>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تعريف الإعــــــــلام</a:t>
            </a:r>
          </a:p>
        </p:txBody>
      </p:sp>
      <p:sp>
        <p:nvSpPr>
          <p:cNvPr id="18" name="Rectangle 17">
            <a:extLst>
              <a:ext uri="{FF2B5EF4-FFF2-40B4-BE49-F238E27FC236}">
                <a16:creationId xmlns:a16="http://schemas.microsoft.com/office/drawing/2014/main" id="{C068298F-0788-37B5-CED9-90D66CDCE7A3}"/>
              </a:ext>
            </a:extLst>
          </p:cNvPr>
          <p:cNvSpPr/>
          <p:nvPr/>
        </p:nvSpPr>
        <p:spPr>
          <a:xfrm>
            <a:off x="6803740" y="510366"/>
            <a:ext cx="1190600" cy="8728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BDB8B78-4D4A-A558-842C-C0DFA7E7E30D}"/>
              </a:ext>
            </a:extLst>
          </p:cNvPr>
          <p:cNvSpPr txBox="1"/>
          <p:nvPr/>
        </p:nvSpPr>
        <p:spPr>
          <a:xfrm>
            <a:off x="6989490" y="594414"/>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B44B657-E809-2033-AAC7-4862F7DE28A7}"/>
              </a:ext>
            </a:extLst>
          </p:cNvPr>
          <p:cNvSpPr/>
          <p:nvPr/>
        </p:nvSpPr>
        <p:spPr>
          <a:xfrm>
            <a:off x="2287132" y="51036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B047BFC-A5CE-9865-F1CA-402CD16858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AC5D3EF-7C02-3E35-79A7-77C1D8B4542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pic>
        <p:nvPicPr>
          <p:cNvPr id="4" name="Picture 3">
            <a:extLst>
              <a:ext uri="{FF2B5EF4-FFF2-40B4-BE49-F238E27FC236}">
                <a16:creationId xmlns:a16="http://schemas.microsoft.com/office/drawing/2014/main" id="{D0A62215-46E0-3ADF-A194-470302DBD2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81528" y="1414918"/>
            <a:ext cx="9678255" cy="5040205"/>
          </a:xfrm>
          <a:prstGeom prst="rect">
            <a:avLst/>
          </a:prstGeom>
        </p:spPr>
      </p:pic>
    </p:spTree>
    <p:extLst>
      <p:ext uri="{BB962C8B-B14F-4D97-AF65-F5344CB8AC3E}">
        <p14:creationId xmlns:p14="http://schemas.microsoft.com/office/powerpoint/2010/main" val="457450794"/>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82B8D-A463-A8E1-0884-9309B4FD6CF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5471764-0C7E-E55E-AC65-7AFC4DF15CE4}"/>
              </a:ext>
            </a:extLst>
          </p:cNvPr>
          <p:cNvSpPr txBox="1"/>
          <p:nvPr/>
        </p:nvSpPr>
        <p:spPr>
          <a:xfrm>
            <a:off x="6791020" y="966288"/>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العملية الإعلامية</a:t>
            </a:r>
          </a:p>
        </p:txBody>
      </p:sp>
      <p:sp>
        <p:nvSpPr>
          <p:cNvPr id="18" name="Rectangle 17">
            <a:extLst>
              <a:ext uri="{FF2B5EF4-FFF2-40B4-BE49-F238E27FC236}">
                <a16:creationId xmlns:a16="http://schemas.microsoft.com/office/drawing/2014/main" id="{F3CAD6C6-5422-D9D6-08B6-92E8A6BA794B}"/>
              </a:ext>
            </a:extLst>
          </p:cNvPr>
          <p:cNvSpPr/>
          <p:nvPr/>
        </p:nvSpPr>
        <p:spPr>
          <a:xfrm>
            <a:off x="5714251" y="8093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D908189B-6EED-67D8-7A23-1A14E0E7A6BA}"/>
              </a:ext>
            </a:extLst>
          </p:cNvPr>
          <p:cNvSpPr txBox="1"/>
          <p:nvPr/>
        </p:nvSpPr>
        <p:spPr>
          <a:xfrm>
            <a:off x="5900001" y="100928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843FB2C-6D43-DF9C-9674-C6A1363BFD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168771-02AC-AC48-F605-0F117E0CD8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4C73A52-2A74-6CFD-57CA-0B2ACD18484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9C9DDA8C-3D20-3432-4A56-F8F48C0E20E1}"/>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Picture 6">
            <a:extLst>
              <a:ext uri="{FF2B5EF4-FFF2-40B4-BE49-F238E27FC236}">
                <a16:creationId xmlns:a16="http://schemas.microsoft.com/office/drawing/2014/main" id="{0E7438DA-6058-9D7C-82B2-55E5EB1F26DD}"/>
              </a:ext>
            </a:extLst>
          </p:cNvPr>
          <p:cNvPicPr>
            <a:picLocks noChangeAspect="1"/>
          </p:cNvPicPr>
          <p:nvPr/>
        </p:nvPicPr>
        <p:blipFill>
          <a:blip r:embed="rId7"/>
          <a:stretch>
            <a:fillRect/>
          </a:stretch>
        </p:blipFill>
        <p:spPr>
          <a:xfrm>
            <a:off x="564741" y="2207981"/>
            <a:ext cx="4664805" cy="3917262"/>
          </a:xfrm>
          <a:prstGeom prst="rect">
            <a:avLst/>
          </a:prstGeom>
        </p:spPr>
      </p:pic>
      <p:sp>
        <p:nvSpPr>
          <p:cNvPr id="10" name="TextBox 9">
            <a:extLst>
              <a:ext uri="{FF2B5EF4-FFF2-40B4-BE49-F238E27FC236}">
                <a16:creationId xmlns:a16="http://schemas.microsoft.com/office/drawing/2014/main" id="{801E4842-1974-6562-C981-A9E52276FD23}"/>
              </a:ext>
            </a:extLst>
          </p:cNvPr>
          <p:cNvSpPr txBox="1"/>
          <p:nvPr/>
        </p:nvSpPr>
        <p:spPr>
          <a:xfrm>
            <a:off x="5393933" y="2129930"/>
            <a:ext cx="6233325" cy="4593565"/>
          </a:xfrm>
          <a:prstGeom prst="rect">
            <a:avLst/>
          </a:prstGeom>
          <a:noFill/>
        </p:spPr>
        <p:txBody>
          <a:bodyPr wrap="square">
            <a:spAutoFit/>
          </a:bodyPr>
          <a:lstStyle/>
          <a:p>
            <a:pPr algn="just" rtl="1" fontAlgn="ctr">
              <a:spcAft>
                <a:spcPts val="1500"/>
              </a:spcAft>
              <a:buNone/>
            </a:pPr>
            <a:r>
              <a:rPr lang="ar-DZ" sz="2800" b="1" i="0" dirty="0">
                <a:effectLst/>
                <a:latin typeface="Google Sans"/>
              </a:rPr>
              <a:t>   تتكوَّن العملية الإعلامية من أربعة عناصر رئيسية: المرسل (المصدر)، الرسالة، الوسيلة، والمتلقي (الجمهور)، هذه العناصر تتفاعل مع بعضها البعض، لتشكيل عملية نقل المعلومات والتأثير في الجمهور.</a:t>
            </a:r>
          </a:p>
          <a:p>
            <a:pPr algn="just" rtl="1" fontAlgn="ctr">
              <a:spcAft>
                <a:spcPts val="1500"/>
              </a:spcAft>
              <a:buNone/>
            </a:pPr>
            <a:r>
              <a:rPr lang="ar-DZ" sz="2800" b="1" dirty="0"/>
              <a:t>بالإضافة إلى هذه العناصر الأساسية، هناك عنصر خامس وهو التأثير، وعنصر سادس وهو رجع الصدى (التغذية الراجعة </a:t>
            </a:r>
            <a:r>
              <a:rPr lang="fr-FR" sz="2800" b="1" dirty="0"/>
              <a:t>Feedback</a:t>
            </a:r>
            <a:r>
              <a:rPr lang="ar-DZ" sz="2800" b="1" dirty="0"/>
              <a:t>) وهو الأثر الذي تحدثه الرسالة الإعلامية في المتلقي بعد استقبالها.</a:t>
            </a:r>
            <a:endParaRPr lang="ar-DZ" sz="4400" b="1" i="0" dirty="0">
              <a:effectLst/>
              <a:latin typeface="Google Sans"/>
            </a:endParaRPr>
          </a:p>
        </p:txBody>
      </p:sp>
    </p:spTree>
    <p:extLst>
      <p:ext uri="{BB962C8B-B14F-4D97-AF65-F5344CB8AC3E}">
        <p14:creationId xmlns:p14="http://schemas.microsoft.com/office/powerpoint/2010/main" val="128648562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CA333-82E0-18EF-1925-0955C949D06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BFF3B20-7526-3EDC-2A9A-5A45E87A75F8}"/>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العملية الإعلاميـــــة</a:t>
            </a:r>
          </a:p>
        </p:txBody>
      </p:sp>
      <p:sp>
        <p:nvSpPr>
          <p:cNvPr id="18" name="Rectangle 17">
            <a:extLst>
              <a:ext uri="{FF2B5EF4-FFF2-40B4-BE49-F238E27FC236}">
                <a16:creationId xmlns:a16="http://schemas.microsoft.com/office/drawing/2014/main" id="{D4105B2F-753F-D30B-E2C8-F8A7C1C96EDD}"/>
              </a:ext>
            </a:extLst>
          </p:cNvPr>
          <p:cNvSpPr/>
          <p:nvPr/>
        </p:nvSpPr>
        <p:spPr>
          <a:xfrm>
            <a:off x="5897973" y="7496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D47FA87-18F9-DC1D-A8E2-0C550CB7C854}"/>
              </a:ext>
            </a:extLst>
          </p:cNvPr>
          <p:cNvSpPr txBox="1"/>
          <p:nvPr/>
        </p:nvSpPr>
        <p:spPr>
          <a:xfrm>
            <a:off x="6096000" y="955120"/>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3911D75-94C8-2F2F-3D97-EA0E231F16E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0C209D-B1CA-3F5B-59AD-041445BCA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B5DF158-B94E-38C9-0F2C-0A8785D6467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30B4E016-3D36-5FC4-17B5-D4DAEB5904CF}"/>
              </a:ext>
            </a:extLst>
          </p:cNvPr>
          <p:cNvSpPr txBox="1"/>
          <p:nvPr/>
        </p:nvSpPr>
        <p:spPr>
          <a:xfrm>
            <a:off x="6291739" y="1941116"/>
            <a:ext cx="5702707" cy="5447645"/>
          </a:xfrm>
          <a:prstGeom prst="rect">
            <a:avLst/>
          </a:prstGeom>
          <a:noFill/>
        </p:spPr>
        <p:txBody>
          <a:bodyPr wrap="square" rtlCol="0">
            <a:spAutoFit/>
          </a:bodyPr>
          <a:lstStyle/>
          <a:p>
            <a:pPr algn="just"/>
            <a:r>
              <a:rPr lang="fr-FR" sz="3600" b="1" dirty="0"/>
              <a:t>  </a:t>
            </a:r>
            <a:r>
              <a:rPr lang="ar-DZ" sz="3200" b="1" dirty="0"/>
              <a:t>المرسل</a:t>
            </a:r>
            <a:r>
              <a:rPr lang="ar-DZ" sz="3200" dirty="0"/>
              <a:t> في العملية الإعلامية: "هو </a:t>
            </a:r>
            <a:r>
              <a:rPr lang="ar-DZ" sz="3200" b="1" dirty="0"/>
              <a:t>الشخص أو الجهة التي تولّد الرسالة الإعلامية وترسلها إلى المتلقي</a:t>
            </a:r>
            <a:r>
              <a:rPr lang="ar-DZ" sz="3200" dirty="0"/>
              <a:t>"            </a:t>
            </a:r>
            <a:r>
              <a:rPr lang="fr-FR" sz="3200" dirty="0"/>
              <a:t>  </a:t>
            </a:r>
            <a:r>
              <a:rPr lang="en-CA" sz="3200" dirty="0"/>
              <a:t>  </a:t>
            </a:r>
            <a:r>
              <a:rPr lang="fr-FR" sz="3200" dirty="0"/>
              <a:t> </a:t>
            </a:r>
            <a:endParaRPr lang="ar-DZ" sz="3200" dirty="0"/>
          </a:p>
          <a:p>
            <a:pPr algn="just"/>
            <a:r>
              <a:rPr lang="ar-DZ" sz="3200" dirty="0"/>
              <a:t>وظيفته الأساسية: صياغة الرسالة بطريقة واضحة ومفهومة، وتحويل أفكاره أو معلوماته إلى شكل يمكن نقله عبر وسيلة الإعلام (كالكلمة، الصورة، الفيديو، الصوت…).                                   </a:t>
            </a:r>
          </a:p>
          <a:p>
            <a:pPr algn="just"/>
            <a:endParaRPr lang="ar-DZ" sz="4000" b="1" dirty="0"/>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19" name="Picture 18">
            <a:extLst>
              <a:ext uri="{FF2B5EF4-FFF2-40B4-BE49-F238E27FC236}">
                <a16:creationId xmlns:a16="http://schemas.microsoft.com/office/drawing/2014/main" id="{6E7D22A7-E9E4-AD55-614F-9ED8FF66C38C}"/>
              </a:ext>
            </a:extLst>
          </p:cNvPr>
          <p:cNvPicPr>
            <a:picLocks noChangeAspect="1"/>
          </p:cNvPicPr>
          <p:nvPr/>
        </p:nvPicPr>
        <p:blipFill>
          <a:blip r:embed="rId7"/>
          <a:stretch>
            <a:fillRect/>
          </a:stretch>
        </p:blipFill>
        <p:spPr>
          <a:xfrm>
            <a:off x="478911" y="1534288"/>
            <a:ext cx="5357998" cy="474946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16809471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2472F-662E-A798-7AE2-7CC18D9CD0C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2C92B34-F989-6D86-2A75-DBDCE5073A9F}"/>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العملية الإعلاميـــــة</a:t>
            </a:r>
          </a:p>
        </p:txBody>
      </p:sp>
      <p:sp>
        <p:nvSpPr>
          <p:cNvPr id="18" name="Rectangle 17">
            <a:extLst>
              <a:ext uri="{FF2B5EF4-FFF2-40B4-BE49-F238E27FC236}">
                <a16:creationId xmlns:a16="http://schemas.microsoft.com/office/drawing/2014/main" id="{F7304205-3B59-0DF6-B6B8-AB820EDD69A6}"/>
              </a:ext>
            </a:extLst>
          </p:cNvPr>
          <p:cNvSpPr/>
          <p:nvPr/>
        </p:nvSpPr>
        <p:spPr>
          <a:xfrm>
            <a:off x="5897973" y="7496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DDBC6CC4-88CD-F536-D25A-C4F410C59AD8}"/>
              </a:ext>
            </a:extLst>
          </p:cNvPr>
          <p:cNvSpPr txBox="1"/>
          <p:nvPr/>
        </p:nvSpPr>
        <p:spPr>
          <a:xfrm>
            <a:off x="6096000" y="955120"/>
            <a:ext cx="819100" cy="1323439"/>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07251AC-D37D-2908-68C7-40AA39F3C2E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CD5DBE-32F8-1CFE-E4BA-93DC617AF6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AAFC88D-AF36-3922-EC75-2D9CDF5B5F3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72F6B3E2-6C71-3330-26EC-5569DA3EFD34}"/>
              </a:ext>
            </a:extLst>
          </p:cNvPr>
          <p:cNvSpPr txBox="1"/>
          <p:nvPr/>
        </p:nvSpPr>
        <p:spPr>
          <a:xfrm>
            <a:off x="5798959" y="2171339"/>
            <a:ext cx="5917555" cy="4185761"/>
          </a:xfrm>
          <a:prstGeom prst="rect">
            <a:avLst/>
          </a:prstGeom>
          <a:noFill/>
        </p:spPr>
        <p:txBody>
          <a:bodyPr wrap="square" rtlCol="0">
            <a:spAutoFit/>
          </a:bodyPr>
          <a:lstStyle/>
          <a:p>
            <a:pPr algn="just"/>
            <a:r>
              <a:rPr lang="fr-FR" sz="5400" b="1" dirty="0"/>
              <a:t>  </a:t>
            </a:r>
            <a:r>
              <a:rPr lang="ar-DZ" sz="5400" b="1" dirty="0"/>
              <a:t>   </a:t>
            </a:r>
            <a:r>
              <a:rPr lang="ar-DZ" sz="3600" b="1" dirty="0"/>
              <a:t>هي المُحتوى الإعلامي الذَّي يتِّم نَقله من المرسل إلى المتلقي. يمكن أنْ تكون الرسالة: مكتوبة، مسموعة، مرئية، أو مزيجاً منها، مثل: خبر، مقال، صورة، إعلان، أو أي مادة إعلامية.                                   </a:t>
            </a:r>
            <a:endParaRPr lang="en-US" sz="3600" b="1"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3" name="Picture 2">
            <a:extLst>
              <a:ext uri="{FF2B5EF4-FFF2-40B4-BE49-F238E27FC236}">
                <a16:creationId xmlns:a16="http://schemas.microsoft.com/office/drawing/2014/main" id="{299AF299-9242-40FB-6BD6-2C400B4237EB}"/>
              </a:ext>
            </a:extLst>
          </p:cNvPr>
          <p:cNvPicPr>
            <a:picLocks noChangeAspect="1"/>
          </p:cNvPicPr>
          <p:nvPr/>
        </p:nvPicPr>
        <p:blipFill>
          <a:blip r:embed="rId7"/>
          <a:stretch>
            <a:fillRect/>
          </a:stretch>
        </p:blipFill>
        <p:spPr>
          <a:xfrm>
            <a:off x="553370" y="1663006"/>
            <a:ext cx="5245589" cy="450148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38532218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4609A-0BA9-3FD8-CCEE-732CD44D5B4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503A59B-346A-4F91-68BA-9A5D3D907CF7}"/>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العملية الإعلاميـــــة</a:t>
            </a:r>
          </a:p>
        </p:txBody>
      </p:sp>
      <p:sp>
        <p:nvSpPr>
          <p:cNvPr id="18" name="Rectangle 17">
            <a:extLst>
              <a:ext uri="{FF2B5EF4-FFF2-40B4-BE49-F238E27FC236}">
                <a16:creationId xmlns:a16="http://schemas.microsoft.com/office/drawing/2014/main" id="{EFC33C3A-9ED6-2493-1605-F7243A83B3E4}"/>
              </a:ext>
            </a:extLst>
          </p:cNvPr>
          <p:cNvSpPr/>
          <p:nvPr/>
        </p:nvSpPr>
        <p:spPr>
          <a:xfrm>
            <a:off x="5897973" y="7496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A92062A-1C80-C015-D4D4-4C5325BD95CF}"/>
              </a:ext>
            </a:extLst>
          </p:cNvPr>
          <p:cNvSpPr txBox="1"/>
          <p:nvPr/>
        </p:nvSpPr>
        <p:spPr>
          <a:xfrm>
            <a:off x="6096000" y="955120"/>
            <a:ext cx="819100" cy="1323439"/>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CD9D4A0F-9410-047E-B0E3-23D4438F21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3169D7-C7A8-2643-3250-B0602CC87F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7D907AD-A932-CDD8-AB91-A90066BE087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956D18B3-2FE8-E1A2-9406-72602E1BED95}"/>
              </a:ext>
            </a:extLst>
          </p:cNvPr>
          <p:cNvSpPr txBox="1"/>
          <p:nvPr/>
        </p:nvSpPr>
        <p:spPr>
          <a:xfrm>
            <a:off x="5816490" y="2391060"/>
            <a:ext cx="5727506" cy="3354765"/>
          </a:xfrm>
          <a:prstGeom prst="rect">
            <a:avLst/>
          </a:prstGeom>
          <a:noFill/>
        </p:spPr>
        <p:txBody>
          <a:bodyPr wrap="square" rtlCol="0">
            <a:spAutoFit/>
          </a:bodyPr>
          <a:lstStyle/>
          <a:p>
            <a:pPr algn="just"/>
            <a:r>
              <a:rPr lang="fr-FR" sz="3600" b="1" dirty="0"/>
              <a:t>   </a:t>
            </a:r>
            <a:r>
              <a:rPr lang="ar-DZ" sz="3600" b="1" dirty="0"/>
              <a:t>     هِي القناة أو الأداة الي يتم من خلالها نقل الرسالة إلى المتلقي. تشمل وسائل الإعلام المطبوعة، الإذاعة، التلفزيون، الإنترنت، مواقع التواصل الاجتماعي، وغيرها.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4" name="Picture 3">
            <a:extLst>
              <a:ext uri="{FF2B5EF4-FFF2-40B4-BE49-F238E27FC236}">
                <a16:creationId xmlns:a16="http://schemas.microsoft.com/office/drawing/2014/main" id="{3FDAC01A-780A-15EF-7D88-AA248778161F}"/>
              </a:ext>
            </a:extLst>
          </p:cNvPr>
          <p:cNvPicPr>
            <a:picLocks noChangeAspect="1"/>
          </p:cNvPicPr>
          <p:nvPr/>
        </p:nvPicPr>
        <p:blipFill>
          <a:blip r:embed="rId7"/>
          <a:stretch>
            <a:fillRect/>
          </a:stretch>
        </p:blipFill>
        <p:spPr>
          <a:xfrm>
            <a:off x="648004" y="1738093"/>
            <a:ext cx="5056320" cy="426766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3915857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15D3F-FE58-D4C5-7076-1D94BB40A30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32D7874-A656-83F3-5325-12E1E24B1916}"/>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العملية الإعلاميـــــة</a:t>
            </a:r>
          </a:p>
        </p:txBody>
      </p:sp>
      <p:sp>
        <p:nvSpPr>
          <p:cNvPr id="18" name="Rectangle 17">
            <a:extLst>
              <a:ext uri="{FF2B5EF4-FFF2-40B4-BE49-F238E27FC236}">
                <a16:creationId xmlns:a16="http://schemas.microsoft.com/office/drawing/2014/main" id="{C8B046D9-D3F4-9F2C-F909-AAA3333A9092}"/>
              </a:ext>
            </a:extLst>
          </p:cNvPr>
          <p:cNvSpPr/>
          <p:nvPr/>
        </p:nvSpPr>
        <p:spPr>
          <a:xfrm>
            <a:off x="5897973" y="7496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63F2A7D-274C-752C-D89F-B096DEE530C0}"/>
              </a:ext>
            </a:extLst>
          </p:cNvPr>
          <p:cNvSpPr txBox="1"/>
          <p:nvPr/>
        </p:nvSpPr>
        <p:spPr>
          <a:xfrm>
            <a:off x="6096000" y="955120"/>
            <a:ext cx="819100" cy="1323439"/>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9CBEE44-1EE1-E10B-15EF-99661D09D63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21A6B0-8A14-8BAC-0EDF-6186D86B0A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EFE580D-2D6F-F433-E2E6-E175782FC34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4746967C-ED7A-18EE-474D-C7D57D79E506}"/>
              </a:ext>
            </a:extLst>
          </p:cNvPr>
          <p:cNvSpPr txBox="1"/>
          <p:nvPr/>
        </p:nvSpPr>
        <p:spPr>
          <a:xfrm>
            <a:off x="6096001" y="2354067"/>
            <a:ext cx="5544620" cy="3416320"/>
          </a:xfrm>
          <a:prstGeom prst="rect">
            <a:avLst/>
          </a:prstGeom>
          <a:noFill/>
        </p:spPr>
        <p:txBody>
          <a:bodyPr wrap="square" rtlCol="0">
            <a:spAutoFit/>
          </a:bodyPr>
          <a:lstStyle/>
          <a:p>
            <a:pPr algn="r"/>
            <a:r>
              <a:rPr lang="fr-FR" sz="4000" b="1" dirty="0"/>
              <a:t> </a:t>
            </a:r>
            <a:r>
              <a:rPr lang="ar-DZ" sz="4000" b="1" dirty="0"/>
              <a:t>     </a:t>
            </a:r>
            <a:r>
              <a:rPr lang="ar-DZ" sz="3200" dirty="0"/>
              <a:t>هو الطَّرف الذي يستقبل الرسالة الإعلامية. وهذا الجمهور قد يكون متجانساً أو غير متجانس (الفئة)، وقد يكون معروفاً أو مجهول </a:t>
            </a:r>
            <a:r>
              <a:rPr lang="ar-DZ" sz="4000" dirty="0"/>
              <a:t>الهوية. </a:t>
            </a:r>
          </a:p>
          <a:p>
            <a:pPr algn="r"/>
            <a:endParaRPr lang="ar-DZ" sz="4000" b="1" dirty="0"/>
          </a:p>
          <a:p>
            <a:endParaRPr lang="en-US" sz="1600" dirty="0">
              <a:latin typeface="Alexandria" charset="0"/>
              <a:cs typeface="Alexandria" charset="0"/>
            </a:endParaRPr>
          </a:p>
          <a:p>
            <a:endParaRPr lang="en-US" sz="1600" dirty="0">
              <a:latin typeface="Alexandria" charset="0"/>
              <a:cs typeface="Alexandria" charset="0"/>
            </a:endParaRPr>
          </a:p>
        </p:txBody>
      </p:sp>
      <p:pic>
        <p:nvPicPr>
          <p:cNvPr id="3" name="Picture 2">
            <a:extLst>
              <a:ext uri="{FF2B5EF4-FFF2-40B4-BE49-F238E27FC236}">
                <a16:creationId xmlns:a16="http://schemas.microsoft.com/office/drawing/2014/main" id="{195202B0-80E4-62E6-CBDB-CB8E0978C0A1}"/>
              </a:ext>
            </a:extLst>
          </p:cNvPr>
          <p:cNvPicPr>
            <a:picLocks noChangeAspect="1"/>
          </p:cNvPicPr>
          <p:nvPr/>
        </p:nvPicPr>
        <p:blipFill>
          <a:blip r:embed="rId7"/>
          <a:stretch>
            <a:fillRect/>
          </a:stretch>
        </p:blipFill>
        <p:spPr>
          <a:xfrm>
            <a:off x="774353" y="1847916"/>
            <a:ext cx="4917529" cy="414400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8311151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50CD0-D6A6-DB57-7253-6F475567933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612ABD3-6BE4-EB80-2A94-41FDB4DEDF60}"/>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العملية الإعلاميـــــة</a:t>
            </a:r>
          </a:p>
        </p:txBody>
      </p:sp>
      <p:sp>
        <p:nvSpPr>
          <p:cNvPr id="18" name="Rectangle 17">
            <a:extLst>
              <a:ext uri="{FF2B5EF4-FFF2-40B4-BE49-F238E27FC236}">
                <a16:creationId xmlns:a16="http://schemas.microsoft.com/office/drawing/2014/main" id="{41D9965B-1C0E-4F68-6D80-30D2B39764EA}"/>
              </a:ext>
            </a:extLst>
          </p:cNvPr>
          <p:cNvSpPr/>
          <p:nvPr/>
        </p:nvSpPr>
        <p:spPr>
          <a:xfrm>
            <a:off x="5897973" y="7496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EDA07D14-7ACD-AB48-AE7B-17E49C78491D}"/>
              </a:ext>
            </a:extLst>
          </p:cNvPr>
          <p:cNvSpPr txBox="1"/>
          <p:nvPr/>
        </p:nvSpPr>
        <p:spPr>
          <a:xfrm>
            <a:off x="6096000" y="955120"/>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8435C3DF-862C-1C4F-EFD9-89EE68FBC1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0BEAEFD-E8E0-6ED7-0E36-C668A1CE0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25E6D47-CD08-AD91-C8B5-8789649FEBF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6FFC700C-459C-655B-0D03-2F3DC817146E}"/>
              </a:ext>
            </a:extLst>
          </p:cNvPr>
          <p:cNvSpPr txBox="1"/>
          <p:nvPr/>
        </p:nvSpPr>
        <p:spPr>
          <a:xfrm>
            <a:off x="5897972" y="2343435"/>
            <a:ext cx="5669487" cy="3477875"/>
          </a:xfrm>
          <a:prstGeom prst="rect">
            <a:avLst/>
          </a:prstGeom>
          <a:noFill/>
        </p:spPr>
        <p:txBody>
          <a:bodyPr wrap="square" rtlCol="0">
            <a:spAutoFit/>
          </a:bodyPr>
          <a:lstStyle/>
          <a:p>
            <a:pPr algn="just"/>
            <a:r>
              <a:rPr lang="fr-FR" sz="4000" b="1" dirty="0"/>
              <a:t> </a:t>
            </a:r>
            <a:r>
              <a:rPr lang="ar-DZ" sz="4000" b="1" dirty="0"/>
              <a:t>     </a:t>
            </a:r>
            <a:r>
              <a:rPr lang="ar-DZ" sz="3600" b="1" dirty="0"/>
              <a:t>التَّأثير أو </a:t>
            </a:r>
            <a:r>
              <a:rPr lang="ar-DZ" sz="3600" b="1" dirty="0" err="1"/>
              <a:t>الإستجابة</a:t>
            </a:r>
            <a:r>
              <a:rPr lang="ar-DZ" sz="3600" b="1" dirty="0"/>
              <a:t>، بمعنى الأثر الناتج عند المتلقي بعد استقبال الرسالة: (فهم، إقناع، تغيير، رأي...).                             </a:t>
            </a:r>
            <a:endParaRPr lang="ar-DZ" sz="4000" b="1" dirty="0"/>
          </a:p>
          <a:p>
            <a:pPr algn="just"/>
            <a:endParaRPr lang="ar-DZ" sz="4000" b="1" dirty="0"/>
          </a:p>
          <a:p>
            <a:pPr algn="just"/>
            <a:endParaRPr lang="en-US" sz="1600" dirty="0">
              <a:latin typeface="Alexandria" charset="0"/>
              <a:cs typeface="Alexandria" charset="0"/>
            </a:endParaRPr>
          </a:p>
          <a:p>
            <a:pPr algn="just"/>
            <a:endParaRPr lang="en-US" sz="1600" dirty="0">
              <a:latin typeface="Alexandria" charset="0"/>
              <a:cs typeface="Alexandria" charset="0"/>
            </a:endParaRPr>
          </a:p>
        </p:txBody>
      </p:sp>
      <p:pic>
        <p:nvPicPr>
          <p:cNvPr id="4" name="Picture 3">
            <a:extLst>
              <a:ext uri="{FF2B5EF4-FFF2-40B4-BE49-F238E27FC236}">
                <a16:creationId xmlns:a16="http://schemas.microsoft.com/office/drawing/2014/main" id="{F6BAD7E7-88C3-CCA9-4BB9-022973FA2E66}"/>
              </a:ext>
            </a:extLst>
          </p:cNvPr>
          <p:cNvPicPr>
            <a:picLocks noChangeAspect="1"/>
          </p:cNvPicPr>
          <p:nvPr/>
        </p:nvPicPr>
        <p:blipFill>
          <a:blip r:embed="rId7"/>
          <a:stretch>
            <a:fillRect/>
          </a:stretch>
        </p:blipFill>
        <p:spPr>
          <a:xfrm>
            <a:off x="869628" y="1941116"/>
            <a:ext cx="4740062" cy="39562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42527549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DCA76-8AE0-2D20-9079-A381B2FE6F9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A072927-D5BB-BFDB-7007-9F70FE072145}"/>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العملية الإعلاميـــــة</a:t>
            </a:r>
          </a:p>
        </p:txBody>
      </p:sp>
      <p:sp>
        <p:nvSpPr>
          <p:cNvPr id="18" name="Rectangle 17">
            <a:extLst>
              <a:ext uri="{FF2B5EF4-FFF2-40B4-BE49-F238E27FC236}">
                <a16:creationId xmlns:a16="http://schemas.microsoft.com/office/drawing/2014/main" id="{95583E9D-4E86-A176-666D-DEF1A51A1731}"/>
              </a:ext>
            </a:extLst>
          </p:cNvPr>
          <p:cNvSpPr/>
          <p:nvPr/>
        </p:nvSpPr>
        <p:spPr>
          <a:xfrm>
            <a:off x="5897973" y="7496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020B44-63F8-F6E1-FF86-18B842A534EC}"/>
              </a:ext>
            </a:extLst>
          </p:cNvPr>
          <p:cNvSpPr txBox="1"/>
          <p:nvPr/>
        </p:nvSpPr>
        <p:spPr>
          <a:xfrm>
            <a:off x="6096000" y="955120"/>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BF04992-D825-2B10-43B3-98C9635E548A}"/>
              </a:ext>
            </a:extLst>
          </p:cNvPr>
          <p:cNvSpPr/>
          <p:nvPr/>
        </p:nvSpPr>
        <p:spPr>
          <a:xfrm>
            <a:off x="2238218" y="54416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D206C0-CF87-B41F-7FDC-DDA961894E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FDA99BB-0212-3732-8B4E-01E3D892929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2A9D76D4-AB40-56F1-FE6A-DBCA8857DB84}"/>
              </a:ext>
            </a:extLst>
          </p:cNvPr>
          <p:cNvSpPr txBox="1"/>
          <p:nvPr/>
        </p:nvSpPr>
        <p:spPr>
          <a:xfrm>
            <a:off x="5768035" y="1805759"/>
            <a:ext cx="5727506" cy="6524863"/>
          </a:xfrm>
          <a:prstGeom prst="rect">
            <a:avLst/>
          </a:prstGeom>
          <a:noFill/>
        </p:spPr>
        <p:txBody>
          <a:bodyPr wrap="square" rtlCol="0">
            <a:spAutoFit/>
          </a:bodyPr>
          <a:lstStyle/>
          <a:p>
            <a:pPr algn="just"/>
            <a:r>
              <a:rPr lang="ar-DZ" sz="3400" dirty="0"/>
              <a:t>   التغذية الراجعة: هي </a:t>
            </a:r>
            <a:r>
              <a:rPr lang="ar-DZ" sz="3400" b="1" dirty="0">
                <a:solidFill>
                  <a:schemeClr val="accent2">
                    <a:lumMod val="75000"/>
                  </a:schemeClr>
                </a:solidFill>
              </a:rPr>
              <a:t>رد فعل المتلقي</a:t>
            </a:r>
            <a:r>
              <a:rPr lang="ar-DZ" sz="3400" dirty="0">
                <a:solidFill>
                  <a:schemeClr val="accent2">
                    <a:lumMod val="75000"/>
                  </a:schemeClr>
                </a:solidFill>
              </a:rPr>
              <a:t> </a:t>
            </a:r>
            <a:r>
              <a:rPr lang="ar-DZ" sz="3400" dirty="0"/>
              <a:t>بعد استقباله للرسالة الإعلامية، وتعدُّ جزءاً أساسياً من العملية الاتصالية.                          </a:t>
            </a:r>
          </a:p>
          <a:p>
            <a:pPr algn="just"/>
            <a:r>
              <a:rPr lang="ar-DZ" sz="3400" b="1" dirty="0">
                <a:solidFill>
                  <a:schemeClr val="accent2">
                    <a:lumMod val="75000"/>
                  </a:schemeClr>
                </a:solidFill>
              </a:rPr>
              <a:t>- مباشرة</a:t>
            </a:r>
            <a:r>
              <a:rPr lang="ar-DZ" sz="3400" dirty="0">
                <a:solidFill>
                  <a:schemeClr val="accent2">
                    <a:lumMod val="75000"/>
                  </a:schemeClr>
                </a:solidFill>
              </a:rPr>
              <a:t>: </a:t>
            </a:r>
            <a:r>
              <a:rPr lang="ar-DZ" sz="3400" dirty="0"/>
              <a:t>مثل تعليق شفهي، سؤال، أو مشاركة رأي فورية.                      </a:t>
            </a:r>
          </a:p>
          <a:p>
            <a:pPr algn="just"/>
            <a:r>
              <a:rPr lang="ar-DZ" sz="3400" b="1" dirty="0">
                <a:solidFill>
                  <a:schemeClr val="accent2">
                    <a:lumMod val="75000"/>
                  </a:schemeClr>
                </a:solidFill>
              </a:rPr>
              <a:t>-غير مباشرة</a:t>
            </a:r>
            <a:r>
              <a:rPr lang="ar-DZ" sz="3400" dirty="0">
                <a:solidFill>
                  <a:schemeClr val="accent2">
                    <a:lumMod val="75000"/>
                  </a:schemeClr>
                </a:solidFill>
              </a:rPr>
              <a:t>: </a:t>
            </a:r>
            <a:r>
              <a:rPr lang="ar-DZ" sz="3400" dirty="0"/>
              <a:t>مثل زيادة نسب المشاهدة، الإعجاب، المشاركة عبر الإنترنت، أو التغيير في السلوك والمواقف.             </a:t>
            </a:r>
          </a:p>
          <a:p>
            <a:pPr algn="just"/>
            <a:endParaRPr lang="ar-DZ" sz="4000" b="1" dirty="0"/>
          </a:p>
          <a:p>
            <a:pPr algn="r"/>
            <a:endParaRPr lang="ar-DZ" sz="4000" b="1" dirty="0"/>
          </a:p>
          <a:p>
            <a:endParaRPr lang="en-US" sz="1600" dirty="0">
              <a:latin typeface="Alexandria" charset="0"/>
              <a:cs typeface="Alexandria" charset="0"/>
            </a:endParaRPr>
          </a:p>
          <a:p>
            <a:endParaRPr lang="en-US" sz="1600" dirty="0">
              <a:latin typeface="Alexandria" charset="0"/>
              <a:cs typeface="Alexandria" charset="0"/>
            </a:endParaRPr>
          </a:p>
        </p:txBody>
      </p:sp>
      <p:pic>
        <p:nvPicPr>
          <p:cNvPr id="3" name="Picture 2">
            <a:extLst>
              <a:ext uri="{FF2B5EF4-FFF2-40B4-BE49-F238E27FC236}">
                <a16:creationId xmlns:a16="http://schemas.microsoft.com/office/drawing/2014/main" id="{783A3D6E-0C9A-4D33-0BB8-3EDDEA684500}"/>
              </a:ext>
            </a:extLst>
          </p:cNvPr>
          <p:cNvPicPr>
            <a:picLocks noChangeAspect="1"/>
          </p:cNvPicPr>
          <p:nvPr/>
        </p:nvPicPr>
        <p:blipFill>
          <a:blip r:embed="rId7"/>
          <a:stretch>
            <a:fillRect/>
          </a:stretch>
        </p:blipFill>
        <p:spPr>
          <a:xfrm>
            <a:off x="996593" y="2054831"/>
            <a:ext cx="4500082" cy="376034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52577514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9863-1382-6DC9-F07D-699801D47BE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AFECA47-9DC6-3C7B-EB51-CF4B5E53994E}"/>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النَّقد الإعلامــــــــــــي</a:t>
            </a:r>
          </a:p>
        </p:txBody>
      </p:sp>
      <p:sp>
        <p:nvSpPr>
          <p:cNvPr id="18" name="Rectangle 17">
            <a:extLst>
              <a:ext uri="{FF2B5EF4-FFF2-40B4-BE49-F238E27FC236}">
                <a16:creationId xmlns:a16="http://schemas.microsoft.com/office/drawing/2014/main" id="{807077E6-F230-C816-DCFE-0893B3EB791E}"/>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8883B6E-E9AE-3970-E7F2-D467A3E3CCBA}"/>
              </a:ext>
            </a:extLst>
          </p:cNvPr>
          <p:cNvSpPr txBox="1"/>
          <p:nvPr/>
        </p:nvSpPr>
        <p:spPr>
          <a:xfrm>
            <a:off x="6989490" y="953158"/>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F54F702-9C91-0F7F-0F04-19E93A80D8B5}"/>
              </a:ext>
            </a:extLst>
          </p:cNvPr>
          <p:cNvSpPr/>
          <p:nvPr/>
        </p:nvSpPr>
        <p:spPr>
          <a:xfrm>
            <a:off x="2307680" y="59378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866451-1BC3-7190-B760-D0F812257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CBDF7F1-8E61-5E4E-EB69-44F6308CAF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D1EE5DE8-AAAD-693D-C209-7E610A203A08}"/>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A65FFC41-55F1-CC1D-986F-BB824C97A94A}"/>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61A9128C-4A8C-FE92-05EB-688400CAF076}"/>
              </a:ext>
            </a:extLst>
          </p:cNvPr>
          <p:cNvSpPr>
            <a:spLocks noChangeArrowheads="1"/>
          </p:cNvSpPr>
          <p:nvPr/>
        </p:nvSpPr>
        <p:spPr bwMode="auto">
          <a:xfrm>
            <a:off x="832089" y="1960326"/>
            <a:ext cx="10109771"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457200" indent="-457200" algn="just" rtl="1">
              <a:buFont typeface="Wingdings" panose="05000000000000000000" pitchFamily="2" charset="2"/>
              <a:buChar char="ü"/>
            </a:pPr>
            <a:r>
              <a:rPr lang="ar-SA" sz="3200" b="1" dirty="0" err="1">
                <a:solidFill>
                  <a:schemeClr val="accent2"/>
                </a:solidFill>
              </a:rPr>
              <a:t>ﺘﻌرﻴف</a:t>
            </a:r>
            <a:r>
              <a:rPr lang="ar-SA" sz="3200" b="1" dirty="0">
                <a:solidFill>
                  <a:schemeClr val="accent2"/>
                </a:solidFill>
              </a:rPr>
              <a:t> </a:t>
            </a:r>
            <a:r>
              <a:rPr lang="ar-DZ" sz="3200" b="1" dirty="0">
                <a:solidFill>
                  <a:schemeClr val="accent2"/>
                </a:solidFill>
              </a:rPr>
              <a:t>النَّقد</a:t>
            </a:r>
            <a:r>
              <a:rPr lang="ar-SA" sz="3200" b="1" dirty="0">
                <a:solidFill>
                  <a:schemeClr val="accent2"/>
                </a:solidFill>
              </a:rPr>
              <a:t> </a:t>
            </a:r>
            <a:r>
              <a:rPr lang="ar-SA" sz="3200" b="1" dirty="0" err="1">
                <a:solidFill>
                  <a:schemeClr val="accent2"/>
                </a:solidFill>
              </a:rPr>
              <a:t>اﻹﻋﻼﻤﻲ</a:t>
            </a:r>
            <a:r>
              <a:rPr lang="ar-DZ" sz="3200" b="1" dirty="0">
                <a:solidFill>
                  <a:schemeClr val="accent2"/>
                </a:solidFill>
              </a:rPr>
              <a:t>:</a:t>
            </a:r>
          </a:p>
          <a:p>
            <a:pPr algn="just" rtl="1"/>
            <a:r>
              <a:rPr lang="ar-SA" sz="2800" b="1" dirty="0" err="1"/>
              <a:t>ﺘﻘﺎﺒـل</a:t>
            </a:r>
            <a:r>
              <a:rPr lang="ar-SA" sz="2800" b="1" dirty="0"/>
              <a:t> </a:t>
            </a:r>
            <a:r>
              <a:rPr lang="ar-SA" sz="2800" b="1" dirty="0" err="1"/>
              <a:t>ﻜﻠﻤﺔ</a:t>
            </a:r>
            <a:r>
              <a:rPr lang="ar-SA" sz="2800" b="1" dirty="0"/>
              <a:t> </a:t>
            </a:r>
            <a:r>
              <a:rPr lang="ar-DZ" sz="2800" b="1" dirty="0"/>
              <a:t>"</a:t>
            </a:r>
            <a:r>
              <a:rPr lang="ar-SA" sz="2800" b="1" dirty="0" err="1"/>
              <a:t>ﻨﻘد</a:t>
            </a:r>
            <a:r>
              <a:rPr lang="ar-DZ" sz="2800" b="1" dirty="0"/>
              <a:t>"</a:t>
            </a:r>
            <a:r>
              <a:rPr lang="ar-SA" sz="2800" b="1" dirty="0"/>
              <a:t> </a:t>
            </a:r>
            <a:r>
              <a:rPr lang="ar-DZ" sz="2800" b="1" dirty="0"/>
              <a:t>باللغة العربية، </a:t>
            </a:r>
            <a:r>
              <a:rPr lang="ar-SA" sz="2800" b="1" dirty="0" err="1"/>
              <a:t>ﻜﻠﻤﺔ</a:t>
            </a:r>
            <a:r>
              <a:rPr lang="ar-SA" sz="2800" b="1" dirty="0"/>
              <a:t> </a:t>
            </a:r>
            <a:r>
              <a:rPr lang="ar-DZ" sz="2800" b="1" dirty="0"/>
              <a:t>"</a:t>
            </a:r>
            <a:r>
              <a:rPr lang="en-US" sz="2800" b="1" dirty="0" err="1">
                <a:cs typeface="Arial" panose="020B0604020202020204" pitchFamily="34" charset="0"/>
              </a:rPr>
              <a:t>Krisis</a:t>
            </a:r>
            <a:r>
              <a:rPr lang="en-US" sz="2800" b="1" dirty="0">
                <a:cs typeface="Arial" panose="020B0604020202020204" pitchFamily="34" charset="0"/>
              </a:rPr>
              <a:t> </a:t>
            </a:r>
            <a:r>
              <a:rPr lang="ar-DZ" sz="2800" b="1" dirty="0"/>
              <a:t>" </a:t>
            </a:r>
            <a:r>
              <a:rPr lang="ar-SA" sz="2800" b="1" dirty="0" err="1"/>
              <a:t>ﻓﻲ</a:t>
            </a:r>
            <a:r>
              <a:rPr lang="ar-SA" sz="2800" b="1" dirty="0"/>
              <a:t> </a:t>
            </a:r>
            <a:r>
              <a:rPr lang="ar-DZ" sz="2800" b="1" dirty="0"/>
              <a:t>اللغة</a:t>
            </a:r>
            <a:r>
              <a:rPr lang="ar-SA" sz="2800" b="1" dirty="0"/>
              <a:t> ا</a:t>
            </a:r>
            <a:r>
              <a:rPr lang="ar-DZ" sz="2800" b="1" dirty="0" err="1"/>
              <a:t>لإِ</a:t>
            </a:r>
            <a:r>
              <a:rPr lang="ar-SA" sz="2800" b="1" dirty="0" err="1"/>
              <a:t>ﻏرﻴﻘﻴﺔ</a:t>
            </a:r>
            <a:r>
              <a:rPr lang="ar-DZ" sz="2800" b="1" dirty="0"/>
              <a:t>،</a:t>
            </a:r>
            <a:r>
              <a:rPr lang="ar-SA" sz="2800" b="1" dirty="0"/>
              <a:t> </a:t>
            </a:r>
            <a:r>
              <a:rPr lang="ar-DZ" sz="2800" b="1" dirty="0"/>
              <a:t>والتَّي</a:t>
            </a:r>
            <a:r>
              <a:rPr lang="ar-SA" sz="2800" b="1" dirty="0"/>
              <a:t> </a:t>
            </a:r>
            <a:r>
              <a:rPr lang="ar-SA" sz="2800" b="1" dirty="0" err="1"/>
              <a:t>ﺘﻌﻨﻲ</a:t>
            </a:r>
            <a:r>
              <a:rPr lang="ar-SA" sz="2800" b="1" dirty="0"/>
              <a:t> </a:t>
            </a:r>
            <a:r>
              <a:rPr lang="ar-SA" sz="2800" b="1" dirty="0" err="1"/>
              <a:t>ﺜﻼث</a:t>
            </a:r>
            <a:r>
              <a:rPr lang="ar-DZ" sz="2800" b="1" dirty="0"/>
              <a:t>ة</a:t>
            </a:r>
            <a:r>
              <a:rPr lang="ar-SA" sz="2800" b="1" dirty="0"/>
              <a:t> </a:t>
            </a:r>
            <a:r>
              <a:rPr lang="ar-SA" sz="2800" b="1" dirty="0" err="1"/>
              <a:t>أﻤور</a:t>
            </a:r>
            <a:r>
              <a:rPr lang="en-US" sz="2800" b="1" dirty="0">
                <a:cs typeface="Arial" panose="020B0604020202020204" pitchFamily="34" charset="0"/>
              </a:rPr>
              <a:t>:</a:t>
            </a:r>
            <a:endParaRPr lang="fr-FR" sz="2800" b="1" dirty="0">
              <a:cs typeface="Arial" panose="020B0604020202020204" pitchFamily="34" charset="0"/>
            </a:endParaRPr>
          </a:p>
          <a:p>
            <a:pPr marL="342900" indent="-342900" algn="just" rtl="1">
              <a:buFont typeface="Wingdings" panose="05000000000000000000" pitchFamily="2" charset="2"/>
              <a:buChar char="§"/>
            </a:pPr>
            <a:r>
              <a:rPr lang="en-US" sz="2800" b="1" dirty="0">
                <a:cs typeface="Arial" panose="020B0604020202020204" pitchFamily="34" charset="0"/>
              </a:rPr>
              <a:t>"</a:t>
            </a:r>
            <a:r>
              <a:rPr lang="ar-SA" sz="2800" b="1" dirty="0" err="1"/>
              <a:t>اﻷزﻤﺔ</a:t>
            </a:r>
            <a:r>
              <a:rPr lang="ar-SA" sz="2800" b="1" dirty="0"/>
              <a:t> </a:t>
            </a:r>
            <a:r>
              <a:rPr lang="ar-DZ" sz="2800" b="1" dirty="0"/>
              <a:t>والتشنُّج"</a:t>
            </a:r>
            <a:endParaRPr lang="fr-FR" sz="2800" b="1" dirty="0">
              <a:cs typeface="Arial" panose="020B0604020202020204" pitchFamily="34" charset="0"/>
            </a:endParaRPr>
          </a:p>
          <a:p>
            <a:pPr marL="342900" indent="-342900" algn="just" rtl="1">
              <a:buFont typeface="Wingdings" panose="05000000000000000000" pitchFamily="2" charset="2"/>
              <a:buChar char="§"/>
            </a:pPr>
            <a:r>
              <a:rPr lang="en-US" sz="2800" b="1" dirty="0">
                <a:cs typeface="Arial" panose="020B0604020202020204" pitchFamily="34" charset="0"/>
              </a:rPr>
              <a:t>"</a:t>
            </a:r>
            <a:r>
              <a:rPr lang="ar-DZ" sz="2800" b="1" dirty="0"/>
              <a:t>الفصل والتَّفريق</a:t>
            </a:r>
            <a:r>
              <a:rPr lang="en-US" sz="2800" b="1" dirty="0">
                <a:cs typeface="Arial" panose="020B0604020202020204" pitchFamily="34" charset="0"/>
              </a:rPr>
              <a:t>"</a:t>
            </a:r>
            <a:r>
              <a:rPr lang="ar-DZ" sz="2800" b="1" dirty="0"/>
              <a:t> </a:t>
            </a:r>
            <a:r>
              <a:rPr lang="en-US" sz="2800" b="1" dirty="0">
                <a:cs typeface="Arial" panose="020B0604020202020204" pitchFamily="34" charset="0"/>
              </a:rPr>
              <a:t> </a:t>
            </a:r>
            <a:r>
              <a:rPr lang="ar-SA" sz="2800" b="1" dirty="0" err="1"/>
              <a:t>وﻤﻨﻬـﺎ</a:t>
            </a:r>
            <a:r>
              <a:rPr lang="ar-SA" sz="2800" b="1" dirty="0"/>
              <a:t> </a:t>
            </a:r>
            <a:r>
              <a:rPr lang="ar-SA" sz="2800" b="1" dirty="0" err="1"/>
              <a:t>ﺠﺎء</a:t>
            </a:r>
            <a:r>
              <a:rPr lang="ar-SA" sz="2800" b="1" dirty="0"/>
              <a:t> </a:t>
            </a:r>
            <a:r>
              <a:rPr lang="ar-SA" sz="2800" b="1" dirty="0" err="1"/>
              <a:t>ﻤﻌ</a:t>
            </a:r>
            <a:r>
              <a:rPr lang="ar-DZ" sz="2800" b="1" dirty="0" err="1"/>
              <a:t>نى</a:t>
            </a:r>
            <a:r>
              <a:rPr lang="ar-DZ" sz="2800" b="1" dirty="0"/>
              <a:t>:</a:t>
            </a:r>
            <a:endParaRPr lang="fr-FR" sz="2800" b="1" dirty="0">
              <a:cs typeface="Arial" panose="020B0604020202020204" pitchFamily="34" charset="0"/>
            </a:endParaRPr>
          </a:p>
          <a:p>
            <a:pPr marL="342900" indent="-342900" algn="just" rtl="1">
              <a:buFont typeface="Wingdings" panose="05000000000000000000" pitchFamily="2" charset="2"/>
              <a:buChar char="§"/>
            </a:pPr>
            <a:r>
              <a:rPr lang="ar-SA" sz="2800" b="1" dirty="0"/>
              <a:t> </a:t>
            </a:r>
            <a:r>
              <a:rPr lang="en-US" sz="2800" b="1" dirty="0">
                <a:cs typeface="Arial" panose="020B0604020202020204" pitchFamily="34" charset="0"/>
              </a:rPr>
              <a:t>"</a:t>
            </a:r>
            <a:r>
              <a:rPr lang="ar-DZ" sz="2800" b="1" dirty="0"/>
              <a:t>التَّمييز والحكم</a:t>
            </a:r>
            <a:r>
              <a:rPr lang="en-US" sz="2800" b="1" dirty="0">
                <a:cs typeface="Arial" panose="020B0604020202020204" pitchFamily="34" charset="0"/>
              </a:rPr>
              <a:t>." </a:t>
            </a:r>
            <a:endParaRPr lang="ar-DZ" sz="2800" b="1" dirty="0">
              <a:cs typeface="Arial" panose="020B0604020202020204" pitchFamily="34" charset="0"/>
            </a:endParaRPr>
          </a:p>
          <a:p>
            <a:pPr algn="just" rtl="1"/>
            <a:r>
              <a:rPr lang="ar-DZ" sz="2800" b="1" dirty="0"/>
              <a:t>  وهي كلمة أخذت مكانها في المصطلحات القانونية، وكذا الفلســفية، حيث تعني كلمة </a:t>
            </a:r>
            <a:r>
              <a:rPr lang="fr-FR" sz="2800" b="1" dirty="0" err="1"/>
              <a:t>diakrisis</a:t>
            </a:r>
            <a:r>
              <a:rPr lang="ar-DZ" sz="2800" b="1" dirty="0"/>
              <a:t>  حركية الفكر، التي تفـرِّق بـين ما هـو مختلـف ومتعارض أو متنـاقض.</a:t>
            </a:r>
            <a:endParaRPr lang="fr-FR" sz="2600" b="1" dirty="0">
              <a:cs typeface="Arial" panose="020B0604020202020204" pitchFamily="34" charset="0"/>
            </a:endParaRPr>
          </a:p>
        </p:txBody>
      </p:sp>
    </p:spTree>
    <p:extLst>
      <p:ext uri="{BB962C8B-B14F-4D97-AF65-F5344CB8AC3E}">
        <p14:creationId xmlns:p14="http://schemas.microsoft.com/office/powerpoint/2010/main" val="30988673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4DA53-3969-CEBD-2FB1-DA61F7E97C3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18DBCF5-FCC7-8C51-1430-19BC2B5B0C42}"/>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النَّقد الإعلامــــــــــــي</a:t>
            </a:r>
          </a:p>
        </p:txBody>
      </p:sp>
      <p:sp>
        <p:nvSpPr>
          <p:cNvPr id="18" name="Rectangle 17">
            <a:extLst>
              <a:ext uri="{FF2B5EF4-FFF2-40B4-BE49-F238E27FC236}">
                <a16:creationId xmlns:a16="http://schemas.microsoft.com/office/drawing/2014/main" id="{2BA2F360-5775-23D0-450A-2F7B58D389F2}"/>
              </a:ext>
            </a:extLst>
          </p:cNvPr>
          <p:cNvSpPr/>
          <p:nvPr/>
        </p:nvSpPr>
        <p:spPr>
          <a:xfrm>
            <a:off x="6803740" y="7942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53F1F5-6FC2-7FFF-A8A2-362CF17EC56C}"/>
              </a:ext>
            </a:extLst>
          </p:cNvPr>
          <p:cNvSpPr txBox="1"/>
          <p:nvPr/>
        </p:nvSpPr>
        <p:spPr>
          <a:xfrm>
            <a:off x="6989490" y="953158"/>
            <a:ext cx="819100" cy="1200329"/>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a:p>
            <a:pPr algn="ct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F782167-D24B-77A2-6ED2-88EA9F7DF16E}"/>
              </a:ext>
            </a:extLst>
          </p:cNvPr>
          <p:cNvSpPr/>
          <p:nvPr/>
        </p:nvSpPr>
        <p:spPr>
          <a:xfrm>
            <a:off x="2337938" y="56112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9B7918-9AED-4253-4096-952D36D09B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8E0F0A-7573-A371-564E-EA6E10F74A7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958E0F0A-7573-A371-564E-EA6E10F74A75}"/>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7116B5EF-5EE6-145C-CA92-40F9CB12A63A}"/>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79CE9365-5166-2206-EF3A-9BCA13E34739}"/>
              </a:ext>
            </a:extLst>
          </p:cNvPr>
          <p:cNvSpPr txBox="1"/>
          <p:nvPr/>
        </p:nvSpPr>
        <p:spPr>
          <a:xfrm>
            <a:off x="5596395" y="5449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21" name="Rectangle 2">
            <a:extLst>
              <a:ext uri="{FF2B5EF4-FFF2-40B4-BE49-F238E27FC236}">
                <a16:creationId xmlns:a16="http://schemas.microsoft.com/office/drawing/2014/main" id="{9428EAF0-1711-6258-3DB2-FEC7F81F1A15}"/>
              </a:ext>
            </a:extLst>
          </p:cNvPr>
          <p:cNvSpPr>
            <a:spLocks noChangeArrowheads="1"/>
          </p:cNvSpPr>
          <p:nvPr/>
        </p:nvSpPr>
        <p:spPr bwMode="auto">
          <a:xfrm>
            <a:off x="1058238" y="2362214"/>
            <a:ext cx="4815941"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r>
              <a:rPr lang="ar-DZ" sz="3200" b="1" dirty="0">
                <a:solidFill>
                  <a:schemeClr val="accent2">
                    <a:lumMod val="75000"/>
                  </a:schemeClr>
                </a:solidFill>
              </a:rPr>
              <a:t>   </a:t>
            </a:r>
            <a:r>
              <a:rPr lang="fr-FR" sz="3200" b="1" dirty="0">
                <a:solidFill>
                  <a:schemeClr val="accent2">
                    <a:lumMod val="75000"/>
                  </a:schemeClr>
                </a:solidFill>
              </a:rPr>
              <a:t> </a:t>
            </a:r>
            <a:r>
              <a:rPr lang="ar-DZ" sz="3200" b="1" dirty="0">
                <a:solidFill>
                  <a:schemeClr val="accent2">
                    <a:lumMod val="75000"/>
                  </a:schemeClr>
                </a:solidFill>
              </a:rPr>
              <a:t>النَّقد الإعلامي </a:t>
            </a:r>
            <a:r>
              <a:rPr lang="ar-DZ" sz="3200" b="1" dirty="0"/>
              <a:t>هـو: " دراسة الأعمال الإعلامية، بشكلها السياسي والاقتصادي والاجتماعي والترفيهي وتقييم الممارسات المهنية وتفسيرها وتحليلها عبر مقاييس إحصائية وكمية .</a:t>
            </a:r>
            <a:endParaRPr lang="fr-FR" sz="3200" b="1" dirty="0"/>
          </a:p>
        </p:txBody>
      </p:sp>
      <p:pic>
        <p:nvPicPr>
          <p:cNvPr id="4" name="Picture 3">
            <a:extLst>
              <a:ext uri="{FF2B5EF4-FFF2-40B4-BE49-F238E27FC236}">
                <a16:creationId xmlns:a16="http://schemas.microsoft.com/office/drawing/2014/main" id="{4D3B37B5-3B60-997F-29B0-7486F380CD3F}"/>
              </a:ext>
            </a:extLst>
          </p:cNvPr>
          <p:cNvPicPr>
            <a:picLocks noChangeAspect="1"/>
          </p:cNvPicPr>
          <p:nvPr/>
        </p:nvPicPr>
        <p:blipFill>
          <a:blip r:embed="rId7"/>
          <a:stretch>
            <a:fillRect/>
          </a:stretch>
        </p:blipFill>
        <p:spPr>
          <a:xfrm>
            <a:off x="6174769" y="1873953"/>
            <a:ext cx="5116530" cy="43624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7980219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p:cNvSpPr txBox="1"/>
          <p:nvPr/>
        </p:nvSpPr>
        <p:spPr>
          <a:xfrm>
            <a:off x="6714163" y="780733"/>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النَّقد الإعلامــــــــــــي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166038" y="62916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6304613" y="674885"/>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BAF000C7-E457-E801-945D-F6FB6F85E0C8}"/>
              </a:ext>
            </a:extLst>
          </p:cNvPr>
          <p:cNvSpPr txBox="1"/>
          <p:nvPr/>
        </p:nvSpPr>
        <p:spPr>
          <a:xfrm>
            <a:off x="2978090" y="2234056"/>
            <a:ext cx="8291245" cy="3046988"/>
          </a:xfrm>
          <a:prstGeom prst="rect">
            <a:avLst/>
          </a:prstGeom>
          <a:noFill/>
        </p:spPr>
        <p:txBody>
          <a:bodyPr wrap="square">
            <a:spAutoFit/>
          </a:bodyPr>
          <a:lstStyle/>
          <a:p>
            <a:pPr lvl="0" algn="just" rtl="1"/>
            <a:r>
              <a:rPr lang="en-CA" sz="3200" b="1" dirty="0"/>
              <a:t>   </a:t>
            </a:r>
            <a:r>
              <a:rPr lang="ar-DZ" sz="3200" b="1" dirty="0"/>
              <a:t>نَســتنتج مِــن خــلال التعريــف، أنَّ </a:t>
            </a:r>
            <a:r>
              <a:rPr lang="ar-DZ" sz="3200" b="1" dirty="0">
                <a:solidFill>
                  <a:schemeClr val="accent2">
                    <a:lumMod val="75000"/>
                  </a:schemeClr>
                </a:solidFill>
              </a:rPr>
              <a:t>مفهــوم النَّقــد الإعلامــي </a:t>
            </a:r>
            <a:r>
              <a:rPr lang="ar-DZ" sz="3200" b="1" dirty="0"/>
              <a:t>يتّجــه إلــى تقيــيم مضــمون الخطـاب الإعلامـي وشـكله وأسـلوبه ووسـيلته الإعلاميـة وتبيـان جوانـب القـوة والضـعف ثـم الحكم علـى الممارسـة أو المـادة الإعلاميـة ودرجـة فاعليتهـا لـدى الجمهور</a:t>
            </a:r>
            <a:r>
              <a:rPr lang="fr-FR" sz="3200" b="1" dirty="0"/>
              <a:t> </a:t>
            </a:r>
            <a:r>
              <a:rPr lang="ar-DZ" sz="3200" b="1" dirty="0"/>
              <a:t>المسـتهدف، وفـق الهدف الرئيس للعملية الإعلامية .</a:t>
            </a:r>
            <a:endParaRPr lang="fr-FR" sz="2000" b="1" dirty="0"/>
          </a:p>
        </p:txBody>
      </p:sp>
      <p:sp>
        <p:nvSpPr>
          <p:cNvPr id="7" name="Picture Placeholder 6">
            <a:extLst>
              <a:ext uri="{FF2B5EF4-FFF2-40B4-BE49-F238E27FC236}">
                <a16:creationId xmlns:a16="http://schemas.microsoft.com/office/drawing/2014/main" id="{2853EA5F-08FD-AD9A-5F18-C1A6A350B424}"/>
              </a:ext>
            </a:extLst>
          </p:cNvPr>
          <p:cNvSpPr>
            <a:spLocks noGrp="1"/>
          </p:cNvSpPr>
          <p:nvPr>
            <p:ph type="pic" sz="quarter" idx="10"/>
          </p:nvPr>
        </p:nvSpPr>
        <p:spPr>
          <a:xfrm>
            <a:off x="-3166980" y="-908653"/>
            <a:ext cx="6826172" cy="6857998"/>
          </a:xfrm>
          <a:solidFill>
            <a:schemeClr val="bg2">
              <a:lumMod val="75000"/>
              <a:alpha val="50000"/>
            </a:schemeClr>
          </a:solidFill>
        </p:spPr>
      </p:sp>
    </p:spTree>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EA2E6-A673-F677-A5DC-02A02C2B525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E963F6F-74BB-9291-078F-86720084CD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D97B2A-C029-E0C9-49DD-712FB9EB9B4B}"/>
              </a:ext>
            </a:extLst>
          </p:cNvPr>
          <p:cNvSpPr/>
          <p:nvPr/>
        </p:nvSpPr>
        <p:spPr>
          <a:xfrm rot="16200000" flipV="1">
            <a:off x="-776766" y="-671184"/>
            <a:ext cx="6280359" cy="4726827"/>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F3B84C81-1C97-936A-5FE7-AF7EC60EBDFC}"/>
              </a:ext>
            </a:extLst>
          </p:cNvPr>
          <p:cNvSpPr txBox="1"/>
          <p:nvPr/>
        </p:nvSpPr>
        <p:spPr>
          <a:xfrm>
            <a:off x="6714163" y="780733"/>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النَّقد الإعلامــــــــــــي</a:t>
            </a:r>
          </a:p>
        </p:txBody>
      </p:sp>
      <p:sp>
        <p:nvSpPr>
          <p:cNvPr id="28" name="Rectangle 27">
            <a:extLst>
              <a:ext uri="{FF2B5EF4-FFF2-40B4-BE49-F238E27FC236}">
                <a16:creationId xmlns:a16="http://schemas.microsoft.com/office/drawing/2014/main" id="{5B64D76E-7EDC-3E12-590D-1BADF27E245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9EAD987-5DF3-5504-006D-93BB02E6941B}"/>
              </a:ext>
            </a:extLst>
          </p:cNvPr>
          <p:cNvSpPr/>
          <p:nvPr/>
        </p:nvSpPr>
        <p:spPr>
          <a:xfrm>
            <a:off x="6166038" y="62916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541A0F9-03DF-448C-E632-287230DE59AF}"/>
              </a:ext>
            </a:extLst>
          </p:cNvPr>
          <p:cNvSpPr txBox="1"/>
          <p:nvPr/>
        </p:nvSpPr>
        <p:spPr>
          <a:xfrm>
            <a:off x="6304613" y="674885"/>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986F7EA-BE0E-EF99-11D9-51CC91FA13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5D9D4752-BC78-4C16-A225-9B3A9DB4A76D}"/>
              </a:ext>
            </a:extLst>
          </p:cNvPr>
          <p:cNvSpPr txBox="1"/>
          <p:nvPr/>
        </p:nvSpPr>
        <p:spPr>
          <a:xfrm>
            <a:off x="4678152" y="2234056"/>
            <a:ext cx="6591183" cy="3662541"/>
          </a:xfrm>
          <a:prstGeom prst="rect">
            <a:avLst/>
          </a:prstGeom>
          <a:noFill/>
        </p:spPr>
        <p:txBody>
          <a:bodyPr wrap="square">
            <a:spAutoFit/>
          </a:bodyPr>
          <a:lstStyle/>
          <a:p>
            <a:pPr lvl="0" algn="just" rtl="1"/>
            <a:r>
              <a:rPr lang="ar-DZ" sz="3200" b="1" dirty="0"/>
              <a:t> </a:t>
            </a:r>
            <a:r>
              <a:rPr lang="en-CA" sz="3600" b="1" dirty="0"/>
              <a:t> </a:t>
            </a:r>
            <a:r>
              <a:rPr lang="ar-DZ" sz="2800" b="1" dirty="0"/>
              <a:t>الباحثة</a:t>
            </a:r>
            <a:r>
              <a:rPr lang="en-CA" sz="2800" b="1" dirty="0"/>
              <a:t> </a:t>
            </a:r>
            <a:r>
              <a:rPr lang="ar-DZ" sz="2800" b="1" dirty="0"/>
              <a:t>الأكاديمية: </a:t>
            </a:r>
            <a:r>
              <a:rPr lang="fr-FR" sz="2800" b="1" dirty="0">
                <a:solidFill>
                  <a:schemeClr val="accent2">
                    <a:lumMod val="75000"/>
                  </a:schemeClr>
                </a:solidFill>
              </a:rPr>
              <a:t>Marion Tuttle </a:t>
            </a:r>
            <a:r>
              <a:rPr lang="fr-FR" sz="2800" b="1" dirty="0" err="1">
                <a:solidFill>
                  <a:schemeClr val="accent2">
                    <a:lumMod val="75000"/>
                  </a:schemeClr>
                </a:solidFill>
              </a:rPr>
              <a:t>Marzolf</a:t>
            </a:r>
            <a:r>
              <a:rPr lang="ar-DZ" sz="2800" b="1" dirty="0">
                <a:solidFill>
                  <a:schemeClr val="accent2">
                    <a:lumMod val="75000"/>
                  </a:schemeClr>
                </a:solidFill>
              </a:rPr>
              <a:t> </a:t>
            </a:r>
            <a:r>
              <a:rPr lang="ar-DZ" sz="2800" b="1" dirty="0"/>
              <a:t>قامت عام 1991 بتأليف كتاب بعنوان: "أصوات حضارية: نقد الصحافة الأمريكية 1880-1950".</a:t>
            </a:r>
          </a:p>
          <a:p>
            <a:pPr lvl="0" algn="just" rtl="1"/>
            <a:r>
              <a:rPr lang="ar-DZ" sz="2800" b="1" dirty="0"/>
              <a:t>وفصّلت فـي بـعض جوانب الـنَّقد الإعـلامي، حيث ذكرت أنَّ الـنَّقد الإعلامي يُعنى بنوعـية الخبر، مسـتوى الحياد الإعلامي، الـتأثـيرات والخلفيات الـتجارية و الاقتصادية، عـلى اعـتبار أنَّها ملوثـات مـتعدِّية للجمهور ويستوجب حـمايته منها.</a:t>
            </a:r>
            <a:endParaRPr lang="fr-FR" b="1" dirty="0"/>
          </a:p>
        </p:txBody>
      </p:sp>
      <p:pic>
        <p:nvPicPr>
          <p:cNvPr id="19" name="Picture 18">
            <a:extLst>
              <a:ext uri="{FF2B5EF4-FFF2-40B4-BE49-F238E27FC236}">
                <a16:creationId xmlns:a16="http://schemas.microsoft.com/office/drawing/2014/main" id="{067C8F32-C373-B443-637F-881E60CB79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3649" y="1733468"/>
            <a:ext cx="3608238" cy="37419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1" name="TextBox 20">
            <a:extLst>
              <a:ext uri="{FF2B5EF4-FFF2-40B4-BE49-F238E27FC236}">
                <a16:creationId xmlns:a16="http://schemas.microsoft.com/office/drawing/2014/main" id="{B93BA496-040E-636F-E482-557F4CCC0E06}"/>
              </a:ext>
            </a:extLst>
          </p:cNvPr>
          <p:cNvSpPr txBox="1"/>
          <p:nvPr/>
        </p:nvSpPr>
        <p:spPr>
          <a:xfrm>
            <a:off x="421372" y="5766083"/>
            <a:ext cx="6097712" cy="646331"/>
          </a:xfrm>
          <a:prstGeom prst="rect">
            <a:avLst/>
          </a:prstGeom>
          <a:noFill/>
        </p:spPr>
        <p:txBody>
          <a:bodyPr wrap="square">
            <a:spAutoFit/>
          </a:bodyPr>
          <a:lstStyle/>
          <a:p>
            <a:r>
              <a:rPr lang="fr-FR" b="1" dirty="0"/>
              <a:t>https://www.amazon.com.be/Civilizing-Voices-American-Criticism-1880-1950/dp/0801302862</a:t>
            </a:r>
          </a:p>
        </p:txBody>
      </p:sp>
      <p:sp>
        <p:nvSpPr>
          <p:cNvPr id="22" name="Picture Placeholder 6">
            <a:extLst>
              <a:ext uri="{FF2B5EF4-FFF2-40B4-BE49-F238E27FC236}">
                <a16:creationId xmlns:a16="http://schemas.microsoft.com/office/drawing/2014/main" id="{20D952F2-C876-DC9D-03E0-D7B0A451D331}"/>
              </a:ext>
            </a:extLst>
          </p:cNvPr>
          <p:cNvSpPr>
            <a:spLocks noGrp="1"/>
          </p:cNvSpPr>
          <p:nvPr>
            <p:ph type="pic" sz="quarter" idx="10"/>
          </p:nvPr>
        </p:nvSpPr>
        <p:spPr>
          <a:xfrm>
            <a:off x="-3309226" y="-1558751"/>
            <a:ext cx="6826172" cy="6857998"/>
          </a:xfrm>
          <a:solidFill>
            <a:schemeClr val="bg2">
              <a:lumMod val="75000"/>
              <a:alpha val="50000"/>
            </a:schemeClr>
          </a:solidFill>
        </p:spPr>
      </p:sp>
    </p:spTree>
    <p:extLst>
      <p:ext uri="{BB962C8B-B14F-4D97-AF65-F5344CB8AC3E}">
        <p14:creationId xmlns:p14="http://schemas.microsoft.com/office/powerpoint/2010/main" val="28711680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E30FC-2071-5DD2-1A2F-298EA9A53D0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B259F0-E6BA-C383-16EA-B7EFE1EE07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62887A5-96E3-1DAF-D991-E7FA31C9CC4F}"/>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0E5200F5-BE9F-702F-9FA1-DA3BEB1FA97F}"/>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273182E1-5791-41B9-8EDD-30586C29E9BC}"/>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3E02EC2-B5FE-AFEF-852C-498D176CC08A}"/>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6F280E4-1378-85A3-316B-EE36EB87C51C}"/>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3675923-C150-9EC1-BD51-8B7DD2187D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873C0997-DCC5-37FE-C3E2-E7BD3E3FDF28}"/>
              </a:ext>
            </a:extLst>
          </p:cNvPr>
          <p:cNvSpPr txBox="1"/>
          <p:nvPr/>
        </p:nvSpPr>
        <p:spPr>
          <a:xfrm>
            <a:off x="2978090" y="2234056"/>
            <a:ext cx="8291245" cy="3046988"/>
          </a:xfrm>
          <a:prstGeom prst="rect">
            <a:avLst/>
          </a:prstGeom>
          <a:noFill/>
        </p:spPr>
        <p:txBody>
          <a:bodyPr wrap="square">
            <a:spAutoFit/>
          </a:bodyPr>
          <a:lstStyle/>
          <a:p>
            <a:pPr lvl="0" algn="just" rtl="1"/>
            <a:r>
              <a:rPr lang="ar-DZ" sz="3200" b="1" dirty="0"/>
              <a:t>   وضع المعايير المهنية، وتطوير </a:t>
            </a:r>
            <a:r>
              <a:rPr lang="ar-DZ" sz="3200" b="1" dirty="0" err="1"/>
              <a:t>ميكانيزمات</a:t>
            </a:r>
            <a:r>
              <a:rPr lang="ar-DZ" sz="3200" b="1" dirty="0"/>
              <a:t>، تجعل وسائل الإعلام مـسؤولة، كما أسَّسـت لـه نـظريـة المسؤولية </a:t>
            </a:r>
            <a:r>
              <a:rPr lang="ar-DZ" sz="3200" b="1" dirty="0" err="1"/>
              <a:t>الإجتماعية</a:t>
            </a:r>
            <a:r>
              <a:rPr lang="ar-DZ" sz="3200" b="1" dirty="0"/>
              <a:t>. فالنَّقد الإعلامي بهـذا المعنى، يَـقوم على متابعة وتقييم المنتجات الإعلامية، وتقويم وتـطوير الممارسـات الإعلامية، وعلى هـذا الأساس، يكون للنَّقد الإعلامي وظـيفة مزدوجة إعلامية </a:t>
            </a:r>
            <a:r>
              <a:rPr lang="ar-DZ" sz="3200" b="1" dirty="0" err="1"/>
              <a:t>وتقييمة</a:t>
            </a:r>
            <a:r>
              <a:rPr lang="ar-DZ" sz="3200" b="1" dirty="0"/>
              <a:t>.</a:t>
            </a:r>
            <a:endParaRPr lang="fr-FR" sz="3200" b="1" dirty="0"/>
          </a:p>
        </p:txBody>
      </p:sp>
      <p:sp>
        <p:nvSpPr>
          <p:cNvPr id="7" name="Picture Placeholder 6">
            <a:extLst>
              <a:ext uri="{FF2B5EF4-FFF2-40B4-BE49-F238E27FC236}">
                <a16:creationId xmlns:a16="http://schemas.microsoft.com/office/drawing/2014/main" id="{0A5FD2DC-B694-6517-28A5-F5B995455E3C}"/>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1068025822"/>
      </p:ext>
    </p:extLst>
  </p:cSld>
  <p:clrMapOvr>
    <a:masterClrMapping/>
  </p:clrMapOvr>
  <p:transition spd="med">
    <p:pull/>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40E58-6048-5586-62F4-1D863789BA9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0AB0A25-0C0B-F053-A16D-FAFDD300F1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9F5526A-1846-7E29-60AC-9617A804C6A0}"/>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B5309CFE-C8A7-E2DD-424D-043E605666C1}"/>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EAF34386-DF43-7DC0-2497-DCFDC61DAE10}"/>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4E21538-6B10-B787-0395-4E4E72FAD90E}"/>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DB7CDD1-3271-13CD-4648-EFF5BCD241B0}"/>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A5375CE-9DC9-A9B2-94A4-564FE853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2A71DBAF-AD07-3B8C-80E1-A6950C8AB9F3}"/>
              </a:ext>
            </a:extLst>
          </p:cNvPr>
          <p:cNvSpPr txBox="1"/>
          <p:nvPr/>
        </p:nvSpPr>
        <p:spPr>
          <a:xfrm>
            <a:off x="2632841" y="2461011"/>
            <a:ext cx="8415685" cy="2616101"/>
          </a:xfrm>
          <a:prstGeom prst="rect">
            <a:avLst/>
          </a:prstGeom>
          <a:noFill/>
        </p:spPr>
        <p:txBody>
          <a:bodyPr wrap="square">
            <a:spAutoFit/>
          </a:bodyPr>
          <a:lstStyle/>
          <a:p>
            <a:pPr algn="r"/>
            <a:r>
              <a:rPr lang="ar-DZ" sz="3600" b="1" dirty="0"/>
              <a:t>أولا: الالتزام بالمعايير والضوابط المهنية:</a:t>
            </a:r>
          </a:p>
          <a:p>
            <a:pPr algn="just"/>
            <a:r>
              <a:rPr lang="ar-DZ" sz="3200" b="1" dirty="0"/>
              <a:t>   </a:t>
            </a:r>
            <a:r>
              <a:rPr lang="ar-DZ" sz="3200" dirty="0"/>
              <a:t>يذكّر المؤسَّسات الإعلامية، بمواثيق الشرف الصحفي وأخلاقيات المهنة، وفق ما تقتضيه الممارسة الإعلامية، وما يتوافق مع قوانين الإعلام في كل بلد                                </a:t>
            </a:r>
          </a:p>
          <a:p>
            <a:pPr algn="just"/>
            <a:r>
              <a:rPr lang="ar-DZ" sz="3200" dirty="0"/>
              <a:t>يرسّخ قيم: الصِّدق، الدِّقة، التوازن، والموضوعية.                </a:t>
            </a:r>
          </a:p>
        </p:txBody>
      </p:sp>
      <p:sp>
        <p:nvSpPr>
          <p:cNvPr id="7" name="Picture Placeholder 6">
            <a:extLst>
              <a:ext uri="{FF2B5EF4-FFF2-40B4-BE49-F238E27FC236}">
                <a16:creationId xmlns:a16="http://schemas.microsoft.com/office/drawing/2014/main" id="{E8ED7422-055B-F02D-0F31-628D9EC11635}"/>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972655957"/>
      </p:ext>
    </p:extLst>
  </p:cSld>
  <p:clrMapOvr>
    <a:masterClrMapping/>
  </p:clrMapOvr>
  <p:transition spd="med">
    <p:pul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95EF6-2F57-0B96-F805-97C1EEBB54A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B9F1B74-BEA6-2C4D-AE4A-562FE21ED9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9D4F9EF-01A8-908D-4153-8BAE3BF638FB}"/>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2CDFA7A4-3BD1-AED7-9F69-CA932A16D45E}"/>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97EBB22A-8CA5-2C71-C8C0-CCC49AD8ED3F}"/>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2753845-E9DF-9E0B-6AFE-B3D9A669EC66}"/>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CD72495-4B8D-6657-F281-5F6B35FC85E5}"/>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2FAB4C0-217F-F981-CC5D-7FB7FDE5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991533C7-7009-8CE9-BC70-0EF2128C76AA}"/>
              </a:ext>
            </a:extLst>
          </p:cNvPr>
          <p:cNvSpPr/>
          <p:nvPr/>
        </p:nvSpPr>
        <p:spPr>
          <a:xfrm>
            <a:off x="4085766" y="1895029"/>
            <a:ext cx="7841922" cy="52916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DZ" sz="2800" b="1" dirty="0">
                <a:solidFill>
                  <a:schemeClr val="bg1"/>
                </a:solidFill>
                <a:latin typeface="Alexandria" charset="0"/>
                <a:cs typeface="Alexandria" charset="0"/>
              </a:rPr>
              <a:t>نمــــــــــــــــــــــــــــــــــــــوذج :</a:t>
            </a: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508EB181-2C71-CE1D-F4FB-85EA19438E6E}"/>
              </a:ext>
            </a:extLst>
          </p:cNvPr>
          <p:cNvSpPr txBox="1"/>
          <p:nvPr/>
        </p:nvSpPr>
        <p:spPr>
          <a:xfrm>
            <a:off x="6426200" y="5676084"/>
            <a:ext cx="7689630" cy="400110"/>
          </a:xfrm>
          <a:prstGeom prst="rect">
            <a:avLst/>
          </a:prstGeom>
          <a:noFill/>
        </p:spPr>
        <p:txBody>
          <a:bodyPr wrap="square">
            <a:spAutoFit/>
          </a:bodyPr>
          <a:lstStyle/>
          <a:p>
            <a:r>
              <a:rPr lang="fr-FR" sz="2000" b="1" dirty="0"/>
              <a:t>https://www.sju.org.sa/page/honor-code</a:t>
            </a:r>
          </a:p>
        </p:txBody>
      </p:sp>
      <p:pic>
        <p:nvPicPr>
          <p:cNvPr id="17" name="Picture 16">
            <a:extLst>
              <a:ext uri="{FF2B5EF4-FFF2-40B4-BE49-F238E27FC236}">
                <a16:creationId xmlns:a16="http://schemas.microsoft.com/office/drawing/2014/main" id="{9B2EABBD-1C41-07F0-2B70-5E63113F59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26200" y="2497014"/>
            <a:ext cx="5386912" cy="2701478"/>
          </a:xfrm>
          <a:prstGeom prst="rect">
            <a:avLst/>
          </a:prstGeom>
        </p:spPr>
      </p:pic>
      <p:sp>
        <p:nvSpPr>
          <p:cNvPr id="19" name="TextBox 18">
            <a:extLst>
              <a:ext uri="{FF2B5EF4-FFF2-40B4-BE49-F238E27FC236}">
                <a16:creationId xmlns:a16="http://schemas.microsoft.com/office/drawing/2014/main" id="{2149560C-8864-6A4F-10EC-7D42FCB651D2}"/>
              </a:ext>
            </a:extLst>
          </p:cNvPr>
          <p:cNvSpPr txBox="1"/>
          <p:nvPr/>
        </p:nvSpPr>
        <p:spPr>
          <a:xfrm>
            <a:off x="5822407" y="1926056"/>
            <a:ext cx="6902450" cy="523220"/>
          </a:xfrm>
          <a:prstGeom prst="rect">
            <a:avLst/>
          </a:prstGeom>
          <a:noFill/>
        </p:spPr>
        <p:txBody>
          <a:bodyPr wrap="square">
            <a:spAutoFit/>
          </a:bodyPr>
          <a:lstStyle/>
          <a:p>
            <a:pPr algn="just" fontAlgn="base">
              <a:spcAft>
                <a:spcPts val="750"/>
              </a:spcAft>
              <a:buNone/>
            </a:pPr>
            <a:r>
              <a:rPr lang="ar-DZ" sz="2800" b="1" i="0" cap="all" dirty="0">
                <a:solidFill>
                  <a:schemeClr val="bg1"/>
                </a:solidFill>
                <a:effectLst/>
                <a:latin typeface="Cairo"/>
              </a:rPr>
              <a:t>ميثاق شرف الصحفيين السعوديين :</a:t>
            </a:r>
            <a:endParaRPr lang="ar-DZ" sz="2800" b="1" i="0" dirty="0">
              <a:solidFill>
                <a:schemeClr val="bg1"/>
              </a:solidFill>
              <a:effectLst/>
              <a:latin typeface="Cairo"/>
            </a:endParaRPr>
          </a:p>
        </p:txBody>
      </p:sp>
      <p:sp>
        <p:nvSpPr>
          <p:cNvPr id="20" name="Picture Placeholder 6">
            <a:extLst>
              <a:ext uri="{FF2B5EF4-FFF2-40B4-BE49-F238E27FC236}">
                <a16:creationId xmlns:a16="http://schemas.microsoft.com/office/drawing/2014/main" id="{5AC8BD4A-2FC9-5616-A7DB-F313BDEF51ED}"/>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22" name="TextBox 21">
            <a:extLst>
              <a:ext uri="{FF2B5EF4-FFF2-40B4-BE49-F238E27FC236}">
                <a16:creationId xmlns:a16="http://schemas.microsoft.com/office/drawing/2014/main" id="{B95FDCEB-A20F-1242-A84F-4F4CAA32C26E}"/>
              </a:ext>
            </a:extLst>
          </p:cNvPr>
          <p:cNvSpPr txBox="1"/>
          <p:nvPr/>
        </p:nvSpPr>
        <p:spPr>
          <a:xfrm>
            <a:off x="1084622" y="3074458"/>
            <a:ext cx="4635499" cy="2903359"/>
          </a:xfrm>
          <a:prstGeom prst="rect">
            <a:avLst/>
          </a:prstGeom>
          <a:noFill/>
        </p:spPr>
        <p:txBody>
          <a:bodyPr wrap="square">
            <a:spAutoFit/>
          </a:bodyPr>
          <a:lstStyle/>
          <a:p>
            <a:pPr algn="r" fontAlgn="base">
              <a:spcAft>
                <a:spcPts val="750"/>
              </a:spcAft>
              <a:buNone/>
            </a:pPr>
            <a:r>
              <a:rPr lang="ar-DZ" sz="3200" b="1" i="0" cap="all" dirty="0">
                <a:solidFill>
                  <a:srgbClr val="00B0AB"/>
                </a:solidFill>
                <a:effectLst/>
                <a:latin typeface="Cairo"/>
              </a:rPr>
              <a:t>الواجبات و </a:t>
            </a:r>
            <a:r>
              <a:rPr lang="ar-DZ" sz="3200" b="1" i="0" cap="all" dirty="0" err="1">
                <a:solidFill>
                  <a:srgbClr val="00B0AB"/>
                </a:solidFill>
                <a:effectLst/>
                <a:latin typeface="Cairo"/>
              </a:rPr>
              <a:t>الإلتزامات</a:t>
            </a:r>
            <a:r>
              <a:rPr lang="ar-DZ" sz="3200" b="1" i="0" cap="all" dirty="0">
                <a:solidFill>
                  <a:srgbClr val="00B0AB"/>
                </a:solidFill>
                <a:effectLst/>
                <a:latin typeface="Cairo"/>
              </a:rPr>
              <a:t> :﻿</a:t>
            </a:r>
            <a:endParaRPr lang="ar-DZ" sz="3200" b="1" i="0" dirty="0">
              <a:solidFill>
                <a:srgbClr val="909090"/>
              </a:solidFill>
              <a:effectLst/>
              <a:latin typeface="Cairo"/>
            </a:endParaRPr>
          </a:p>
          <a:p>
            <a:pPr algn="just" fontAlgn="base">
              <a:spcAft>
                <a:spcPts val="750"/>
              </a:spcAft>
              <a:buNone/>
            </a:pPr>
            <a:r>
              <a:rPr lang="ar-DZ" sz="2400" b="1" i="0" cap="all" dirty="0">
                <a:solidFill>
                  <a:srgbClr val="222222"/>
                </a:solidFill>
                <a:effectLst/>
                <a:latin typeface="Cairo"/>
              </a:rPr>
              <a:t>- يلتزم الصحفي بنقل المعلومات، في أي وسيلة إعلامية بأمانة ومعايير دقيقة ونزيهة وموضوعية، وعرض الحقائق من جميع الأطراف والتَّأكد من دقَّتها، وعندما لا يستطيع التأكد من المعلومة أو مصدرها يجب أن يشير إلى ذلك بوضوح.                                </a:t>
            </a:r>
            <a:r>
              <a:rPr lang="fr-FR" sz="2400" b="1" i="0" cap="all" dirty="0">
                <a:solidFill>
                  <a:srgbClr val="222222"/>
                </a:solidFill>
                <a:effectLst/>
                <a:latin typeface="Cairo"/>
              </a:rPr>
              <a:t>    </a:t>
            </a:r>
            <a:endParaRPr lang="ar-DZ" sz="2400" b="0" i="0" dirty="0">
              <a:solidFill>
                <a:srgbClr val="909090"/>
              </a:solidFill>
              <a:effectLst/>
              <a:latin typeface="Cairo"/>
            </a:endParaRPr>
          </a:p>
        </p:txBody>
      </p:sp>
    </p:spTree>
    <p:extLst>
      <p:ext uri="{BB962C8B-B14F-4D97-AF65-F5344CB8AC3E}">
        <p14:creationId xmlns:p14="http://schemas.microsoft.com/office/powerpoint/2010/main" val="2428126471"/>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80EB6-9DCF-91A2-0261-0B48B819E7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F7D3FC2-A5C2-6037-92BD-37659E1BC96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8761BA5-45E4-E2B9-DB8A-B1E2601D6758}"/>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E3D2F10A-A074-12D8-F48A-15EA7BFC04A4}"/>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ACFB3003-44C8-6496-DD26-6FF5E460B674}"/>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424EBA0-77E8-9244-AA4E-E8ED974AF2DC}"/>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33AC423-3EA0-FEA5-7B33-46FB5016A1F0}"/>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5D0A38C-2380-BD24-B518-132D1F33D1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0588DCF1-CA11-BEEB-55F8-0F05348C5379}"/>
              </a:ext>
            </a:extLst>
          </p:cNvPr>
          <p:cNvSpPr txBox="1"/>
          <p:nvPr/>
        </p:nvSpPr>
        <p:spPr>
          <a:xfrm>
            <a:off x="2632841" y="2461011"/>
            <a:ext cx="8415685" cy="2616101"/>
          </a:xfrm>
          <a:prstGeom prst="rect">
            <a:avLst/>
          </a:prstGeom>
          <a:noFill/>
        </p:spPr>
        <p:txBody>
          <a:bodyPr wrap="square">
            <a:spAutoFit/>
          </a:bodyPr>
          <a:lstStyle/>
          <a:p>
            <a:pPr algn="r"/>
            <a:r>
              <a:rPr lang="ar-DZ" sz="3600" b="1" dirty="0"/>
              <a:t>ثانيا: كشف الأخطاء والانحرافات</a:t>
            </a:r>
          </a:p>
          <a:p>
            <a:pPr algn="just"/>
            <a:r>
              <a:rPr lang="ar-DZ" sz="3200" dirty="0"/>
              <a:t>   يوضِّح جوانب الضعف في مضامين ومحتويات الإنتاج الإعلامي، عبر القنوات التلفزيونية أو الإذاعات الرقمية أو المواقع </a:t>
            </a:r>
            <a:r>
              <a:rPr lang="ar-DZ" sz="3200" dirty="0" err="1"/>
              <a:t>الإخبارية،وغيرها</a:t>
            </a:r>
            <a:r>
              <a:rPr lang="ar-DZ" sz="3200" dirty="0"/>
              <a:t> من المؤسسات مثل: التحيز، التضليل، السطحية، أو إهمال الدقة.                                            </a:t>
            </a:r>
            <a:endParaRPr lang="ar-DZ" sz="3200" b="1" dirty="0"/>
          </a:p>
        </p:txBody>
      </p:sp>
      <p:sp>
        <p:nvSpPr>
          <p:cNvPr id="7" name="Picture Placeholder 6">
            <a:extLst>
              <a:ext uri="{FF2B5EF4-FFF2-40B4-BE49-F238E27FC236}">
                <a16:creationId xmlns:a16="http://schemas.microsoft.com/office/drawing/2014/main" id="{74B95FEB-C640-71D7-2AEB-47AFF07B0E8C}"/>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1690580603"/>
      </p:ext>
    </p:extLst>
  </p:cSld>
  <p:clrMapOvr>
    <a:masterClrMapping/>
  </p:clrMapOvr>
  <p:transition spd="med">
    <p:pull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29FFF-6172-8C4E-A088-4804D5B75A0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1474749-DDE7-2062-7D1F-66E08384BF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4CE1B57-39A1-D38C-C920-82A946627247}"/>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35BD4969-F607-83FC-CB59-833F7AE8F524}"/>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6F1A5213-408E-FA7C-99CE-89D2BCBF390B}"/>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82D1873-DAFB-45AE-4C6A-D7BED59EF990}"/>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D74CEB1-1178-A0E7-79A9-4230EC4D7E20}"/>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86BD50AB-F87D-2B23-CDDB-2D92E1849E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80FE0878-A702-0CDD-996E-1C6817F835DB}"/>
              </a:ext>
            </a:extLst>
          </p:cNvPr>
          <p:cNvSpPr/>
          <p:nvPr/>
        </p:nvSpPr>
        <p:spPr>
          <a:xfrm>
            <a:off x="5337544" y="1907437"/>
            <a:ext cx="6622042" cy="52916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46CEB67E-4449-0C78-1DE4-AF47766C3CB9}"/>
              </a:ext>
            </a:extLst>
          </p:cNvPr>
          <p:cNvSpPr txBox="1"/>
          <p:nvPr/>
        </p:nvSpPr>
        <p:spPr>
          <a:xfrm>
            <a:off x="6282680" y="6181050"/>
            <a:ext cx="7689630" cy="400110"/>
          </a:xfrm>
          <a:prstGeom prst="rect">
            <a:avLst/>
          </a:prstGeom>
          <a:noFill/>
        </p:spPr>
        <p:txBody>
          <a:bodyPr wrap="square">
            <a:spAutoFit/>
          </a:bodyPr>
          <a:lstStyle/>
          <a:p>
            <a:r>
              <a:rPr lang="fr-FR" sz="2000" b="1" dirty="0"/>
              <a:t>https://www.youtube.com/watch?v=B-SFi6NFbBk</a:t>
            </a:r>
          </a:p>
        </p:txBody>
      </p:sp>
      <p:sp>
        <p:nvSpPr>
          <p:cNvPr id="19" name="TextBox 18">
            <a:extLst>
              <a:ext uri="{FF2B5EF4-FFF2-40B4-BE49-F238E27FC236}">
                <a16:creationId xmlns:a16="http://schemas.microsoft.com/office/drawing/2014/main" id="{B9C9538A-A2C7-715F-8676-EAFC5B741485}"/>
              </a:ext>
            </a:extLst>
          </p:cNvPr>
          <p:cNvSpPr txBox="1"/>
          <p:nvPr/>
        </p:nvSpPr>
        <p:spPr>
          <a:xfrm>
            <a:off x="5798288" y="1900976"/>
            <a:ext cx="6902450" cy="523220"/>
          </a:xfrm>
          <a:prstGeom prst="rect">
            <a:avLst/>
          </a:prstGeom>
          <a:noFill/>
        </p:spPr>
        <p:txBody>
          <a:bodyPr wrap="square">
            <a:spAutoFit/>
          </a:bodyPr>
          <a:lstStyle/>
          <a:p>
            <a:pPr algn="just" fontAlgn="base">
              <a:spcAft>
                <a:spcPts val="750"/>
              </a:spcAft>
              <a:buNone/>
            </a:pPr>
            <a:r>
              <a:rPr lang="ar-DZ" sz="2800" b="1" cap="all" dirty="0">
                <a:solidFill>
                  <a:schemeClr val="bg1"/>
                </a:solidFill>
                <a:latin typeface="Cairo"/>
              </a:rPr>
              <a:t>نمـــــوذج : غلق مؤقت لبث قنوات تلفزيونية </a:t>
            </a:r>
            <a:r>
              <a:rPr lang="ar-DZ" sz="2800" b="1" i="0" cap="all" dirty="0">
                <a:solidFill>
                  <a:schemeClr val="bg1"/>
                </a:solidFill>
                <a:effectLst/>
                <a:latin typeface="Cairo"/>
              </a:rPr>
              <a:t>:</a:t>
            </a:r>
            <a:endParaRPr lang="ar-DZ" sz="2800" b="1" i="0" dirty="0">
              <a:solidFill>
                <a:schemeClr val="bg1"/>
              </a:solidFill>
              <a:effectLst/>
              <a:latin typeface="Cairo"/>
            </a:endParaRPr>
          </a:p>
        </p:txBody>
      </p:sp>
      <p:sp>
        <p:nvSpPr>
          <p:cNvPr id="22" name="TextBox 21">
            <a:extLst>
              <a:ext uri="{FF2B5EF4-FFF2-40B4-BE49-F238E27FC236}">
                <a16:creationId xmlns:a16="http://schemas.microsoft.com/office/drawing/2014/main" id="{A809A240-A111-A399-15CD-3463DB1878C2}"/>
              </a:ext>
            </a:extLst>
          </p:cNvPr>
          <p:cNvSpPr txBox="1"/>
          <p:nvPr/>
        </p:nvSpPr>
        <p:spPr>
          <a:xfrm>
            <a:off x="895476" y="2828130"/>
            <a:ext cx="6039292" cy="3313728"/>
          </a:xfrm>
          <a:prstGeom prst="rect">
            <a:avLst/>
          </a:prstGeom>
          <a:noFill/>
        </p:spPr>
        <p:txBody>
          <a:bodyPr wrap="square">
            <a:spAutoFit/>
          </a:bodyPr>
          <a:lstStyle/>
          <a:p>
            <a:pPr algn="r" fontAlgn="base">
              <a:spcAft>
                <a:spcPts val="750"/>
              </a:spcAft>
              <a:buNone/>
            </a:pPr>
            <a:r>
              <a:rPr lang="ar-DZ" sz="2800" b="1" i="0" cap="all" dirty="0">
                <a:solidFill>
                  <a:srgbClr val="00B0AB"/>
                </a:solidFill>
                <a:effectLst/>
                <a:latin typeface="Cairo"/>
              </a:rPr>
              <a:t>السلطة المستقلة لضبط السمعي البصري بالجزائر:﻿</a:t>
            </a:r>
            <a:endParaRPr lang="ar-DZ" sz="2800" b="1" i="0" dirty="0">
              <a:solidFill>
                <a:srgbClr val="909090"/>
              </a:solidFill>
              <a:effectLst/>
              <a:latin typeface="Cairo"/>
            </a:endParaRPr>
          </a:p>
          <a:p>
            <a:pPr marL="342900" indent="-342900" algn="r" rtl="1" fontAlgn="base">
              <a:spcAft>
                <a:spcPts val="750"/>
              </a:spcAft>
              <a:buFontTx/>
              <a:buChar char="-"/>
            </a:pPr>
            <a:r>
              <a:rPr lang="ar-DZ" sz="2400" b="1" i="0" cap="all" dirty="0">
                <a:solidFill>
                  <a:srgbClr val="222222"/>
                </a:solidFill>
                <a:effectLst/>
                <a:latin typeface="Cairo"/>
              </a:rPr>
              <a:t>بيان أصدرته السلطة في :31 ماي 2025 يقضي بوقف بث القنوات التلفزيونية: النهار </a:t>
            </a:r>
            <a:r>
              <a:rPr lang="en-CA" sz="2400" b="1" i="0" cap="all" dirty="0">
                <a:solidFill>
                  <a:srgbClr val="222222"/>
                </a:solidFill>
                <a:effectLst/>
                <a:latin typeface="Cairo"/>
              </a:rPr>
              <a:t>TV</a:t>
            </a:r>
            <a:r>
              <a:rPr lang="ar-DZ" sz="2400" b="1" i="0" cap="all" dirty="0">
                <a:solidFill>
                  <a:srgbClr val="222222"/>
                </a:solidFill>
                <a:effectLst/>
                <a:latin typeface="Cairo"/>
              </a:rPr>
              <a:t>-الشروق </a:t>
            </a:r>
            <a:r>
              <a:rPr lang="en-CA" sz="2400" b="1" i="0" cap="all" dirty="0">
                <a:solidFill>
                  <a:srgbClr val="222222"/>
                </a:solidFill>
                <a:effectLst/>
                <a:latin typeface="Cairo"/>
              </a:rPr>
              <a:t>NE</a:t>
            </a:r>
            <a:r>
              <a:rPr lang="fr-FR" sz="2400" b="1" i="0" cap="all" dirty="0">
                <a:solidFill>
                  <a:srgbClr val="222222"/>
                </a:solidFill>
                <a:effectLst/>
                <a:latin typeface="Cairo"/>
              </a:rPr>
              <a:t>WS</a:t>
            </a:r>
            <a:r>
              <a:rPr lang="ar-DZ" sz="2400" b="1" i="0" cap="all" dirty="0">
                <a:solidFill>
                  <a:srgbClr val="222222"/>
                </a:solidFill>
                <a:effectLst/>
                <a:latin typeface="Cairo"/>
              </a:rPr>
              <a:t>-الحياة </a:t>
            </a:r>
            <a:r>
              <a:rPr lang="fr-FR" sz="2400" b="1" i="0" cap="all" dirty="0">
                <a:solidFill>
                  <a:srgbClr val="222222"/>
                </a:solidFill>
                <a:effectLst/>
                <a:latin typeface="Cairo"/>
              </a:rPr>
              <a:t>TV</a:t>
            </a:r>
            <a:r>
              <a:rPr lang="ar-DZ" sz="2400" b="1" i="0" cap="all" dirty="0">
                <a:solidFill>
                  <a:srgbClr val="222222"/>
                </a:solidFill>
                <a:effectLst/>
                <a:latin typeface="Cairo"/>
              </a:rPr>
              <a:t> </a:t>
            </a:r>
          </a:p>
          <a:p>
            <a:pPr algn="r" fontAlgn="base">
              <a:spcAft>
                <a:spcPts val="750"/>
              </a:spcAft>
            </a:pPr>
            <a:r>
              <a:rPr lang="ar-DZ" sz="2400" b="1" cap="all" dirty="0">
                <a:solidFill>
                  <a:srgbClr val="222222"/>
                </a:solidFill>
                <a:latin typeface="Cairo"/>
              </a:rPr>
              <a:t>   بعد </a:t>
            </a:r>
            <a:r>
              <a:rPr lang="ar-DZ" sz="2400" b="1" i="0" cap="all" dirty="0">
                <a:solidFill>
                  <a:srgbClr val="222222"/>
                </a:solidFill>
                <a:effectLst/>
                <a:latin typeface="Cairo"/>
              </a:rPr>
              <a:t>تسجيل ممارسات إعلامية غير مهنية، تمس بوعي المواطنين وتضرب الجهود الوطنية المبذولة لمواجهة الدجل والشعوذة، والترويج لخطابات تتعارض والقيم الدينية والعلمية.  </a:t>
            </a:r>
            <a:endParaRPr lang="ar-DZ" sz="2400" b="0" i="0" dirty="0">
              <a:solidFill>
                <a:srgbClr val="909090"/>
              </a:solidFill>
              <a:effectLst/>
              <a:latin typeface="Cairo"/>
            </a:endParaRPr>
          </a:p>
        </p:txBody>
      </p:sp>
      <p:pic>
        <p:nvPicPr>
          <p:cNvPr id="14" name="Picture 13">
            <a:extLst>
              <a:ext uri="{FF2B5EF4-FFF2-40B4-BE49-F238E27FC236}">
                <a16:creationId xmlns:a16="http://schemas.microsoft.com/office/drawing/2014/main" id="{473F76C7-0742-2954-0B0E-CC5BBB3936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2630" y="3335455"/>
            <a:ext cx="4000500" cy="1533525"/>
          </a:xfrm>
          <a:prstGeom prst="rect">
            <a:avLst/>
          </a:prstGeom>
        </p:spPr>
      </p:pic>
    </p:spTree>
    <p:extLst>
      <p:ext uri="{BB962C8B-B14F-4D97-AF65-F5344CB8AC3E}">
        <p14:creationId xmlns:p14="http://schemas.microsoft.com/office/powerpoint/2010/main" val="31056475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B358F-3DD1-4B75-757F-1D4ED09E3E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9406098-F026-48AE-AE39-B2E9FCF6E8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9FFE6C7-5B3D-D06A-7E43-4FFBFD08529D}"/>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0415D31C-301A-B381-8686-CA1A8F976E90}"/>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3C24BA2A-C3DF-D8D2-819E-83160AE4DD71}"/>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090DDC6-3667-224D-A4E2-AC599BB5E830}"/>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EF8975D-FD59-9717-ADC7-CDD347A88155}"/>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2EC5160-C117-C1FA-77D2-708F5A84E1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2081357C-B1A5-AA99-5B74-D0BB36A350CC}"/>
              </a:ext>
            </a:extLst>
          </p:cNvPr>
          <p:cNvSpPr txBox="1"/>
          <p:nvPr/>
        </p:nvSpPr>
        <p:spPr>
          <a:xfrm>
            <a:off x="2632841" y="2461011"/>
            <a:ext cx="8415685" cy="2862322"/>
          </a:xfrm>
          <a:prstGeom prst="rect">
            <a:avLst/>
          </a:prstGeom>
          <a:noFill/>
        </p:spPr>
        <p:txBody>
          <a:bodyPr wrap="square">
            <a:spAutoFit/>
          </a:bodyPr>
          <a:lstStyle/>
          <a:p>
            <a:pPr algn="r"/>
            <a:r>
              <a:rPr lang="ar-DZ" sz="3600" b="1" dirty="0"/>
              <a:t>ثالثا: توجيه المؤسسات الإعلامية للتطوير</a:t>
            </a:r>
          </a:p>
          <a:p>
            <a:pPr algn="r"/>
            <a:r>
              <a:rPr lang="ar-DZ" sz="3600" dirty="0"/>
              <a:t>يقدّم مقترحات عملية لتحسين أسلوب العمل أو طريقة عرض الأخبار.</a:t>
            </a:r>
          </a:p>
          <a:p>
            <a:pPr algn="r"/>
            <a:r>
              <a:rPr lang="ar-DZ" sz="3600" dirty="0"/>
              <a:t>مثال: توظيف وسائط متعددة (صور، فيديوهات) لزيادة الوضوح والشفافية.</a:t>
            </a:r>
          </a:p>
        </p:txBody>
      </p:sp>
      <p:sp>
        <p:nvSpPr>
          <p:cNvPr id="7" name="Picture Placeholder 6">
            <a:extLst>
              <a:ext uri="{FF2B5EF4-FFF2-40B4-BE49-F238E27FC236}">
                <a16:creationId xmlns:a16="http://schemas.microsoft.com/office/drawing/2014/main" id="{E4E503A7-8977-DCAC-3C0A-DA2CFF5FA956}"/>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650336023"/>
      </p:ext>
    </p:extLst>
  </p:cSld>
  <p:clrMapOvr>
    <a:masterClrMapping/>
  </p:clrMapOvr>
  <p:transition spd="med">
    <p:pull/>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DE90A-B43F-B905-0EED-805F7B40C4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D1782F6-E3C5-2031-4A9F-E910CFAC00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a:extLst>
              <a:ext uri="{FF2B5EF4-FFF2-40B4-BE49-F238E27FC236}">
                <a16:creationId xmlns:a16="http://schemas.microsoft.com/office/drawing/2014/main" id="{458626DD-BFC2-6B4D-166E-359BF6A08482}"/>
              </a:ext>
            </a:extLst>
          </p:cNvPr>
          <p:cNvSpPr/>
          <p:nvPr/>
        </p:nvSpPr>
        <p:spPr>
          <a:xfrm rot="16200000" flipV="1">
            <a:off x="-1559750" y="63880"/>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2BDACDD3-D2C1-71C8-B4A7-9E12022D1D5C}"/>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E1A258CC-7FBF-7641-1792-06BC4A4BEA11}"/>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C5BF644-948C-6EA0-AC2E-7CDF3CCBF9CE}"/>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E10349E-560B-BF1C-CCB4-E30E420C1DE7}"/>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ABD398C-BAD0-2857-F4A0-52E16FDAC2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1747EB18-5FBE-9901-C0E6-884368D83EE2}"/>
              </a:ext>
            </a:extLst>
          </p:cNvPr>
          <p:cNvSpPr/>
          <p:nvPr/>
        </p:nvSpPr>
        <p:spPr>
          <a:xfrm>
            <a:off x="5337544" y="1907437"/>
            <a:ext cx="6622042" cy="52916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8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0F639FE-D002-B82D-BB82-8DAE1FAC5CEF}"/>
              </a:ext>
            </a:extLst>
          </p:cNvPr>
          <p:cNvSpPr txBox="1"/>
          <p:nvPr/>
        </p:nvSpPr>
        <p:spPr>
          <a:xfrm>
            <a:off x="7090754" y="5506807"/>
            <a:ext cx="7689630" cy="461665"/>
          </a:xfrm>
          <a:prstGeom prst="rect">
            <a:avLst/>
          </a:prstGeom>
          <a:noFill/>
        </p:spPr>
        <p:txBody>
          <a:bodyPr wrap="square">
            <a:spAutoFit/>
          </a:bodyPr>
          <a:lstStyle/>
          <a:p>
            <a:r>
              <a:rPr lang="fr-FR" sz="2400" b="1" dirty="0"/>
              <a:t>https://network.aljazeera.net/ar</a:t>
            </a:r>
          </a:p>
        </p:txBody>
      </p:sp>
      <p:sp>
        <p:nvSpPr>
          <p:cNvPr id="19" name="TextBox 18">
            <a:extLst>
              <a:ext uri="{FF2B5EF4-FFF2-40B4-BE49-F238E27FC236}">
                <a16:creationId xmlns:a16="http://schemas.microsoft.com/office/drawing/2014/main" id="{2AA90A33-3521-9225-5781-CBBD0DDC8AB1}"/>
              </a:ext>
            </a:extLst>
          </p:cNvPr>
          <p:cNvSpPr txBox="1"/>
          <p:nvPr/>
        </p:nvSpPr>
        <p:spPr>
          <a:xfrm>
            <a:off x="5337544" y="1884933"/>
            <a:ext cx="6902450" cy="523220"/>
          </a:xfrm>
          <a:prstGeom prst="rect">
            <a:avLst/>
          </a:prstGeom>
          <a:noFill/>
        </p:spPr>
        <p:txBody>
          <a:bodyPr wrap="square">
            <a:spAutoFit/>
          </a:bodyPr>
          <a:lstStyle/>
          <a:p>
            <a:pPr algn="just" fontAlgn="base">
              <a:spcAft>
                <a:spcPts val="750"/>
              </a:spcAft>
              <a:buNone/>
            </a:pPr>
            <a:r>
              <a:rPr lang="ar-DZ" sz="2800" b="1" cap="all" dirty="0">
                <a:solidFill>
                  <a:schemeClr val="bg1"/>
                </a:solidFill>
                <a:latin typeface="Cairo"/>
              </a:rPr>
              <a:t>نمـــــوذج : تصميم المواقع الإخبارية الإلكترونية الجذابة</a:t>
            </a:r>
            <a:endParaRPr lang="ar-DZ" sz="2800" b="1" i="0" dirty="0">
              <a:solidFill>
                <a:schemeClr val="bg1"/>
              </a:solidFill>
              <a:effectLst/>
              <a:latin typeface="Cairo"/>
            </a:endParaRPr>
          </a:p>
        </p:txBody>
      </p:sp>
      <p:sp>
        <p:nvSpPr>
          <p:cNvPr id="22" name="TextBox 21">
            <a:extLst>
              <a:ext uri="{FF2B5EF4-FFF2-40B4-BE49-F238E27FC236}">
                <a16:creationId xmlns:a16="http://schemas.microsoft.com/office/drawing/2014/main" id="{74323B8A-824D-9208-8DDF-53239E0BAE0D}"/>
              </a:ext>
            </a:extLst>
          </p:cNvPr>
          <p:cNvSpPr txBox="1"/>
          <p:nvPr/>
        </p:nvSpPr>
        <p:spPr>
          <a:xfrm>
            <a:off x="233896" y="3221341"/>
            <a:ext cx="6039292" cy="4770537"/>
          </a:xfrm>
          <a:prstGeom prst="rect">
            <a:avLst/>
          </a:prstGeom>
          <a:noFill/>
        </p:spPr>
        <p:txBody>
          <a:bodyPr wrap="square">
            <a:spAutoFit/>
          </a:bodyPr>
          <a:lstStyle/>
          <a:p>
            <a:pPr algn="r" fontAlgn="base">
              <a:spcAft>
                <a:spcPts val="750"/>
              </a:spcAft>
              <a:buNone/>
            </a:pPr>
            <a:r>
              <a:rPr lang="ar-DZ" sz="3200" b="1" i="0" cap="all" dirty="0">
                <a:solidFill>
                  <a:srgbClr val="00B0AB"/>
                </a:solidFill>
                <a:effectLst/>
                <a:latin typeface="Cairo"/>
              </a:rPr>
              <a:t>موقع شبكة الجزيرة الإعلامية:</a:t>
            </a:r>
          </a:p>
          <a:p>
            <a:pPr algn="r"/>
            <a:r>
              <a:rPr lang="ar-DZ" sz="2800" dirty="0"/>
              <a:t>يعتمد هذا الموقع الإخباري على أسلوب جمالي في عرض المضامين والمحتويات الإخبارية، سيما جودة الصور والفيديوهات، و طريقة عرض الأخبار.</a:t>
            </a:r>
          </a:p>
          <a:p>
            <a:pPr algn="r"/>
            <a:r>
              <a:rPr lang="ar-DZ" sz="2800" dirty="0"/>
              <a:t>مثال: إتاحة الولوج إلى جودة افتراضية عالية الجودة لشبكة الجزيرة، بتوظيف وسائط متعددة (صور، </a:t>
            </a:r>
            <a:r>
              <a:rPr lang="ar-DZ" sz="2800" dirty="0" err="1"/>
              <a:t>إنفوغرافيك</a:t>
            </a:r>
            <a:r>
              <a:rPr lang="ar-DZ" sz="2800" dirty="0"/>
              <a:t>) لزيادة الوضوح والشفافية.</a:t>
            </a:r>
          </a:p>
          <a:p>
            <a:pPr algn="r" fontAlgn="base">
              <a:spcAft>
                <a:spcPts val="750"/>
              </a:spcAft>
              <a:buNone/>
            </a:pPr>
            <a:endParaRPr lang="ar-DZ" sz="2800" b="1" i="0" cap="all" dirty="0">
              <a:solidFill>
                <a:srgbClr val="00B0AB"/>
              </a:solidFill>
              <a:effectLst/>
              <a:latin typeface="Cairo"/>
            </a:endParaRPr>
          </a:p>
          <a:p>
            <a:pPr algn="r" fontAlgn="base">
              <a:spcAft>
                <a:spcPts val="750"/>
              </a:spcAft>
              <a:buNone/>
            </a:pPr>
            <a:endParaRPr lang="ar-DZ" sz="2800" b="1" cap="all" dirty="0">
              <a:solidFill>
                <a:srgbClr val="00B0AB"/>
              </a:solidFill>
              <a:latin typeface="Cairo"/>
            </a:endParaRPr>
          </a:p>
          <a:p>
            <a:pPr algn="r" fontAlgn="base">
              <a:spcAft>
                <a:spcPts val="750"/>
              </a:spcAft>
              <a:buNone/>
            </a:pPr>
            <a:endParaRPr lang="ar-DZ" sz="2800" b="1" i="0" dirty="0">
              <a:solidFill>
                <a:srgbClr val="909090"/>
              </a:solidFill>
              <a:effectLst/>
              <a:latin typeface="Cairo"/>
            </a:endParaRPr>
          </a:p>
        </p:txBody>
      </p:sp>
      <p:pic>
        <p:nvPicPr>
          <p:cNvPr id="10" name="Picture 9">
            <a:extLst>
              <a:ext uri="{FF2B5EF4-FFF2-40B4-BE49-F238E27FC236}">
                <a16:creationId xmlns:a16="http://schemas.microsoft.com/office/drawing/2014/main" id="{69A61E4D-AFA7-7B09-0246-D8AA7AA941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5228" y="2523833"/>
            <a:ext cx="5334020" cy="2266950"/>
          </a:xfrm>
          <a:prstGeom prst="rect">
            <a:avLst/>
          </a:prstGeom>
        </p:spPr>
      </p:pic>
    </p:spTree>
    <p:extLst>
      <p:ext uri="{BB962C8B-B14F-4D97-AF65-F5344CB8AC3E}">
        <p14:creationId xmlns:p14="http://schemas.microsoft.com/office/powerpoint/2010/main" val="18699635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A1EB5-817E-EB67-3961-34347B70618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E67D810-05AE-4FEC-9108-F4F77F77E1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289482C-7BCC-D405-B87B-A12177E4B123}"/>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912AB147-3A4D-B656-FBF6-1620D2D0AC24}"/>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743B8792-EB14-972A-6242-69E1828D027D}"/>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153C602-3366-79BA-9BED-716E96918937}"/>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4BC2546-FD1E-27E2-2145-9B05BE932299}"/>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9E02D17-BD9B-24AA-F3A9-8ACF1B00C4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F31E49E1-03CA-E443-9B59-858D09404AF6}"/>
              </a:ext>
            </a:extLst>
          </p:cNvPr>
          <p:cNvSpPr txBox="1"/>
          <p:nvPr/>
        </p:nvSpPr>
        <p:spPr>
          <a:xfrm>
            <a:off x="2739167" y="2452371"/>
            <a:ext cx="8415685" cy="2862322"/>
          </a:xfrm>
          <a:prstGeom prst="rect">
            <a:avLst/>
          </a:prstGeom>
          <a:noFill/>
        </p:spPr>
        <p:txBody>
          <a:bodyPr wrap="square">
            <a:spAutoFit/>
          </a:bodyPr>
          <a:lstStyle/>
          <a:p>
            <a:pPr algn="r"/>
            <a:r>
              <a:rPr lang="ar-DZ" sz="3600" b="1" dirty="0"/>
              <a:t>رابعا: حماية الجمهور من الأخبار الكاذبة.</a:t>
            </a:r>
          </a:p>
          <a:p>
            <a:pPr algn="r"/>
            <a:r>
              <a:rPr lang="ar-DZ" sz="3600" dirty="0"/>
              <a:t>يساعد الجمهور المتلقي على التمييز بين الخبر الصحيح والخبر المزيّف.</a:t>
            </a:r>
          </a:p>
          <a:p>
            <a:pPr algn="r"/>
            <a:r>
              <a:rPr lang="ar-DZ" sz="3600" dirty="0"/>
              <a:t>يعزِّز مناعة الجمهور ضدَّ الشائعات والدعاية المغرضة في القضايا المجتمعية، أو السياسية أو الثقافية وغيرها.</a:t>
            </a:r>
          </a:p>
        </p:txBody>
      </p:sp>
      <p:sp>
        <p:nvSpPr>
          <p:cNvPr id="7" name="Picture Placeholder 6">
            <a:extLst>
              <a:ext uri="{FF2B5EF4-FFF2-40B4-BE49-F238E27FC236}">
                <a16:creationId xmlns:a16="http://schemas.microsoft.com/office/drawing/2014/main" id="{212DA123-6DB7-137C-896F-32F9CEF1CE5A}"/>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1242778827"/>
      </p:ext>
    </p:extLst>
  </p:cSld>
  <p:clrMapOvr>
    <a:masterClrMapping/>
  </p:clrMapOvr>
  <p:transition spd="med">
    <p:pull/>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4B236-426F-B054-8574-1114AC80A7CF}"/>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456597CC-FFC5-FD86-12B4-278F8C4DCC45}"/>
              </a:ext>
            </a:extLst>
          </p:cNvPr>
          <p:cNvPicPr>
            <a:picLocks noChangeAspect="1"/>
          </p:cNvPicPr>
          <p:nvPr/>
        </p:nvPicPr>
        <p:blipFill>
          <a:blip r:embed="rId3"/>
          <a:stretch>
            <a:fillRect/>
          </a:stretch>
        </p:blipFill>
        <p:spPr>
          <a:xfrm>
            <a:off x="332514" y="1736714"/>
            <a:ext cx="4888071" cy="5068069"/>
          </a:xfrm>
          <a:prstGeom prst="rect">
            <a:avLst/>
          </a:prstGeom>
        </p:spPr>
      </p:pic>
      <p:pic>
        <p:nvPicPr>
          <p:cNvPr id="11" name="Picture 10">
            <a:extLst>
              <a:ext uri="{FF2B5EF4-FFF2-40B4-BE49-F238E27FC236}">
                <a16:creationId xmlns:a16="http://schemas.microsoft.com/office/drawing/2014/main" id="{C4995F3A-4ED8-5653-5854-E53D016B82AB}"/>
              </a:ext>
            </a:extLst>
          </p:cNvPr>
          <p:cNvPicPr>
            <a:picLocks noChangeAspect="1"/>
          </p:cNvPicPr>
          <p:nvPr/>
        </p:nvPicPr>
        <p:blipFill>
          <a:blip r:embed="rId4"/>
          <a:stretch>
            <a:fillRect/>
          </a:stretch>
        </p:blipFill>
        <p:spPr>
          <a:xfrm>
            <a:off x="6717284" y="1736714"/>
            <a:ext cx="5016113" cy="4956229"/>
          </a:xfrm>
          <a:prstGeom prst="rect">
            <a:avLst/>
          </a:prstGeom>
        </p:spPr>
      </p:pic>
      <p:sp>
        <p:nvSpPr>
          <p:cNvPr id="2" name="Right Triangle 1">
            <a:extLst>
              <a:ext uri="{FF2B5EF4-FFF2-40B4-BE49-F238E27FC236}">
                <a16:creationId xmlns:a16="http://schemas.microsoft.com/office/drawing/2014/main" id="{29B12657-89AB-0D80-FE66-A6930A53FD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CEABDCF-E5DB-3D8D-B6D6-DA4FA6B93D47}"/>
              </a:ext>
            </a:extLst>
          </p:cNvPr>
          <p:cNvSpPr/>
          <p:nvPr/>
        </p:nvSpPr>
        <p:spPr>
          <a:xfrm rot="16200000" flipV="1">
            <a:off x="-1059467" y="-121430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072D5E61-8680-AF4E-3265-E088FEF91581}"/>
              </a:ext>
            </a:extLst>
          </p:cNvPr>
          <p:cNvSpPr txBox="1"/>
          <p:nvPr/>
        </p:nvSpPr>
        <p:spPr>
          <a:xfrm>
            <a:off x="2978116" y="841237"/>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D8EC429E-6152-2690-BBEB-7EB1013A5504}"/>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D289033-567C-D0DF-4C61-B776FBC0A4D8}"/>
              </a:ext>
            </a:extLst>
          </p:cNvPr>
          <p:cNvSpPr/>
          <p:nvPr/>
        </p:nvSpPr>
        <p:spPr>
          <a:xfrm>
            <a:off x="1152983" y="59516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0362A58-7236-F15B-4347-747128880EBE}"/>
              </a:ext>
            </a:extLst>
          </p:cNvPr>
          <p:cNvSpPr txBox="1"/>
          <p:nvPr/>
        </p:nvSpPr>
        <p:spPr>
          <a:xfrm>
            <a:off x="1381402" y="73190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18E4D67-8C28-8FAE-039D-8F5E90AC287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57B8D544-6540-1E4F-1DA2-FBC9596C1135}"/>
              </a:ext>
            </a:extLst>
          </p:cNvPr>
          <p:cNvSpPr/>
          <p:nvPr/>
        </p:nvSpPr>
        <p:spPr>
          <a:xfrm>
            <a:off x="2886422" y="1893033"/>
            <a:ext cx="6622042" cy="52916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8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ED6F80A4-A4D5-307E-8C96-F9ED7C65499C}"/>
              </a:ext>
            </a:extLst>
          </p:cNvPr>
          <p:cNvSpPr txBox="1"/>
          <p:nvPr/>
        </p:nvSpPr>
        <p:spPr>
          <a:xfrm>
            <a:off x="2746218" y="1868745"/>
            <a:ext cx="6902450" cy="523220"/>
          </a:xfrm>
          <a:prstGeom prst="rect">
            <a:avLst/>
          </a:prstGeom>
          <a:noFill/>
        </p:spPr>
        <p:txBody>
          <a:bodyPr wrap="square">
            <a:spAutoFit/>
          </a:bodyPr>
          <a:lstStyle/>
          <a:p>
            <a:pPr algn="just" fontAlgn="base">
              <a:spcAft>
                <a:spcPts val="750"/>
              </a:spcAft>
              <a:buNone/>
            </a:pPr>
            <a:r>
              <a:rPr lang="ar-DZ" sz="2800" b="1" cap="all" dirty="0">
                <a:solidFill>
                  <a:schemeClr val="bg1"/>
                </a:solidFill>
                <a:latin typeface="Cairo"/>
              </a:rPr>
              <a:t>نمـــــوذج : مقارنة بين موقعين إخباريين          </a:t>
            </a:r>
            <a:endParaRPr lang="ar-DZ" sz="2800" b="1" i="0" dirty="0">
              <a:solidFill>
                <a:schemeClr val="bg1"/>
              </a:solidFill>
              <a:effectLst/>
              <a:latin typeface="Cairo"/>
            </a:endParaRPr>
          </a:p>
        </p:txBody>
      </p:sp>
    </p:spTree>
    <p:extLst>
      <p:ext uri="{BB962C8B-B14F-4D97-AF65-F5344CB8AC3E}">
        <p14:creationId xmlns:p14="http://schemas.microsoft.com/office/powerpoint/2010/main" val="8217003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88ACD-69E9-F5FE-F7C3-13E94A59154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725EF87-BD26-DDCB-81C9-8B1325A929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4544444-C2A9-4FCD-86ED-D1E2DD56D38B}"/>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F07A1CD5-8C30-D662-FA58-F76590BFACFD}"/>
              </a:ext>
            </a:extLst>
          </p:cNvPr>
          <p:cNvSpPr txBox="1"/>
          <p:nvPr/>
        </p:nvSpPr>
        <p:spPr>
          <a:xfrm>
            <a:off x="3480853" y="981861"/>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4B39BDEE-E780-3E1C-AE16-087FB85934A2}"/>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1CF6BDF-0415-6C12-4F76-BFD71D453914}"/>
              </a:ext>
            </a:extLst>
          </p:cNvPr>
          <p:cNvSpPr/>
          <p:nvPr/>
        </p:nvSpPr>
        <p:spPr>
          <a:xfrm>
            <a:off x="2561707" y="85882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D60269ED-D00C-AD67-AF38-D284A9AF1703}"/>
              </a:ext>
            </a:extLst>
          </p:cNvPr>
          <p:cNvSpPr txBox="1"/>
          <p:nvPr/>
        </p:nvSpPr>
        <p:spPr>
          <a:xfrm>
            <a:off x="2843992" y="98679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7DDB175-4A57-437E-9F94-C27125E916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ZoneTexte 9">
            <a:extLst>
              <a:ext uri="{FF2B5EF4-FFF2-40B4-BE49-F238E27FC236}">
                <a16:creationId xmlns:a16="http://schemas.microsoft.com/office/drawing/2014/main" id="{A0941BF5-C47E-6CA6-1335-6079B053B725}"/>
              </a:ext>
            </a:extLst>
          </p:cNvPr>
          <p:cNvSpPr txBox="1"/>
          <p:nvPr/>
        </p:nvSpPr>
        <p:spPr>
          <a:xfrm>
            <a:off x="3051544" y="2395277"/>
            <a:ext cx="8390387" cy="3970318"/>
          </a:xfrm>
          <a:prstGeom prst="rect">
            <a:avLst/>
          </a:prstGeom>
          <a:noFill/>
        </p:spPr>
        <p:txBody>
          <a:bodyPr wrap="square">
            <a:spAutoFit/>
          </a:bodyPr>
          <a:lstStyle/>
          <a:p>
            <a:pPr algn="r"/>
            <a:r>
              <a:rPr lang="ar-DZ" sz="3600" b="1" dirty="0"/>
              <a:t>خامسا: المساهمة في الإصلاح المجتمعي</a:t>
            </a:r>
          </a:p>
          <a:p>
            <a:pPr algn="just"/>
            <a:r>
              <a:rPr lang="ar-DZ" sz="3600" dirty="0"/>
              <a:t>    الإعلام جزء لا </a:t>
            </a:r>
            <a:r>
              <a:rPr lang="ar-DZ" sz="3600" dirty="0" err="1"/>
              <a:t>يتجزّء</a:t>
            </a:r>
            <a:r>
              <a:rPr lang="ar-DZ" sz="3600" dirty="0"/>
              <a:t> من منظومة المجتمع، وإصلاحه ينعكس إيجابا على الوعي العام والفِّكر المجتمعي.                                                    </a:t>
            </a:r>
            <a:r>
              <a:rPr lang="fr-FR" sz="3600" dirty="0"/>
              <a:t>                 </a:t>
            </a:r>
            <a:endParaRPr lang="ar-DZ" sz="3600" dirty="0"/>
          </a:p>
          <a:p>
            <a:pPr algn="r"/>
            <a:r>
              <a:rPr lang="ar-DZ" sz="3600" dirty="0"/>
              <a:t>   كذلك النَّقد البنّاء، يرفع مستوى الحوار العام، ويعزّز الثّقة بين المؤسسات الإعلامية والجمهور. </a:t>
            </a:r>
          </a:p>
          <a:p>
            <a:pPr algn="r"/>
            <a:endParaRPr lang="ar-DZ" sz="3600" dirty="0"/>
          </a:p>
        </p:txBody>
      </p:sp>
      <p:sp>
        <p:nvSpPr>
          <p:cNvPr id="7" name="Picture Placeholder 6">
            <a:extLst>
              <a:ext uri="{FF2B5EF4-FFF2-40B4-BE49-F238E27FC236}">
                <a16:creationId xmlns:a16="http://schemas.microsoft.com/office/drawing/2014/main" id="{43765E6D-D897-DBE3-B125-937CBA194CF9}"/>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286319664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F8B30-52C4-4423-431B-8D2F3E82053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2B25F26-96B1-A8B0-DD93-24621B5DEE2E}"/>
              </a:ext>
            </a:extLst>
          </p:cNvPr>
          <p:cNvPicPr>
            <a:picLocks noChangeAspect="1"/>
          </p:cNvPicPr>
          <p:nvPr/>
        </p:nvPicPr>
        <p:blipFill>
          <a:blip r:embed="rId3"/>
          <a:stretch>
            <a:fillRect/>
          </a:stretch>
        </p:blipFill>
        <p:spPr>
          <a:xfrm>
            <a:off x="1381403" y="1632479"/>
            <a:ext cx="9819686" cy="4806648"/>
          </a:xfrm>
          <a:prstGeom prst="rect">
            <a:avLst/>
          </a:prstGeom>
        </p:spPr>
      </p:pic>
      <p:sp>
        <p:nvSpPr>
          <p:cNvPr id="2" name="Right Triangle 1">
            <a:extLst>
              <a:ext uri="{FF2B5EF4-FFF2-40B4-BE49-F238E27FC236}">
                <a16:creationId xmlns:a16="http://schemas.microsoft.com/office/drawing/2014/main" id="{02E111BC-BDCA-24F8-7A61-9E3F45B842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5488ACD-4F43-92AE-11DE-5957777E4967}"/>
              </a:ext>
            </a:extLst>
          </p:cNvPr>
          <p:cNvSpPr/>
          <p:nvPr/>
        </p:nvSpPr>
        <p:spPr>
          <a:xfrm rot="16200000" flipV="1">
            <a:off x="-1059467" y="-121430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2D0CBA1E-5621-6AC4-9997-D27B7DBFA687}"/>
              </a:ext>
            </a:extLst>
          </p:cNvPr>
          <p:cNvSpPr txBox="1"/>
          <p:nvPr/>
        </p:nvSpPr>
        <p:spPr>
          <a:xfrm>
            <a:off x="2978116" y="841237"/>
            <a:ext cx="811227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دور النَّقد الإعلامي في إصلاح الممارسات الإعلامية</a:t>
            </a:r>
          </a:p>
        </p:txBody>
      </p:sp>
      <p:sp>
        <p:nvSpPr>
          <p:cNvPr id="28" name="Rectangle 27">
            <a:extLst>
              <a:ext uri="{FF2B5EF4-FFF2-40B4-BE49-F238E27FC236}">
                <a16:creationId xmlns:a16="http://schemas.microsoft.com/office/drawing/2014/main" id="{AEB90A15-2CAC-964B-1CD5-BF3AFBF63CD1}"/>
              </a:ext>
            </a:extLst>
          </p:cNvPr>
          <p:cNvSpPr/>
          <p:nvPr/>
        </p:nvSpPr>
        <p:spPr>
          <a:xfrm>
            <a:off x="3402372" y="58207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E435A5D-F81C-8F35-D28F-7FA692BAE4CB}"/>
              </a:ext>
            </a:extLst>
          </p:cNvPr>
          <p:cNvSpPr/>
          <p:nvPr/>
        </p:nvSpPr>
        <p:spPr>
          <a:xfrm>
            <a:off x="1152983" y="59516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16DA288-168D-B633-561B-667297605FAA}"/>
              </a:ext>
            </a:extLst>
          </p:cNvPr>
          <p:cNvSpPr txBox="1"/>
          <p:nvPr/>
        </p:nvSpPr>
        <p:spPr>
          <a:xfrm>
            <a:off x="1381402" y="73190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9AF107F-4306-0B4A-6972-A0B32CC637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E6BCE6AA-1E34-FE3C-8452-FCE0182A9088}"/>
              </a:ext>
            </a:extLst>
          </p:cNvPr>
          <p:cNvSpPr/>
          <p:nvPr/>
        </p:nvSpPr>
        <p:spPr>
          <a:xfrm>
            <a:off x="2808403" y="5616478"/>
            <a:ext cx="6622042" cy="529167"/>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800" b="1"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E1EB4F25-AB70-1B52-FC5C-D3BC3A855E8E}"/>
              </a:ext>
            </a:extLst>
          </p:cNvPr>
          <p:cNvSpPr txBox="1"/>
          <p:nvPr/>
        </p:nvSpPr>
        <p:spPr>
          <a:xfrm>
            <a:off x="2919168" y="5600910"/>
            <a:ext cx="6902450" cy="523220"/>
          </a:xfrm>
          <a:prstGeom prst="rect">
            <a:avLst/>
          </a:prstGeom>
          <a:noFill/>
        </p:spPr>
        <p:txBody>
          <a:bodyPr wrap="square">
            <a:spAutoFit/>
          </a:bodyPr>
          <a:lstStyle/>
          <a:p>
            <a:pPr algn="just" fontAlgn="base">
              <a:spcAft>
                <a:spcPts val="750"/>
              </a:spcAft>
              <a:buNone/>
            </a:pPr>
            <a:r>
              <a:rPr lang="ar-DZ" sz="2800" b="1" cap="all" dirty="0">
                <a:solidFill>
                  <a:schemeClr val="bg1"/>
                </a:solidFill>
                <a:latin typeface="Cairo"/>
              </a:rPr>
              <a:t>نمـــــوذج : الانفتاح على آراء فئات المجتمع        </a:t>
            </a:r>
            <a:endParaRPr lang="ar-DZ" sz="2800" b="1" i="0" dirty="0">
              <a:solidFill>
                <a:schemeClr val="bg1"/>
              </a:solidFill>
              <a:effectLst/>
              <a:latin typeface="Cairo"/>
            </a:endParaRPr>
          </a:p>
        </p:txBody>
      </p:sp>
    </p:spTree>
    <p:extLst>
      <p:ext uri="{BB962C8B-B14F-4D97-AF65-F5344CB8AC3E}">
        <p14:creationId xmlns:p14="http://schemas.microsoft.com/office/powerpoint/2010/main" val="12267087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76818" y="989831"/>
            <a:ext cx="3902032" cy="584775"/>
          </a:xfrm>
          <a:prstGeom prst="rect">
            <a:avLst/>
          </a:prstGeom>
          <a:noFill/>
        </p:spPr>
        <p:txBody>
          <a:bodyPr wrap="square" rtlCol="0">
            <a:spAutoFit/>
          </a:bodyPr>
          <a:lstStyle/>
          <a:p>
            <a:r>
              <a:rPr lang="ar-DZ" sz="3200" b="1" dirty="0">
                <a:solidFill>
                  <a:srgbClr val="00B0F0"/>
                </a:solidFill>
                <a:latin typeface="Alexandria" charset="0"/>
                <a:cs typeface="Alexandria" charset="0"/>
              </a:rPr>
              <a:t>التربيـــــــــــــــــــــــــة الإعلاميــــــــــــــــــــــة </a:t>
            </a:r>
            <a:endParaRPr lang="en-US" sz="3200" b="1" dirty="0">
              <a:solidFill>
                <a:srgbClr val="00B0F0"/>
              </a:solidFill>
              <a:latin typeface="Alexandria" charset="0"/>
              <a:cs typeface="Alexandria" charset="0"/>
            </a:endParaRPr>
          </a:p>
        </p:txBody>
      </p:sp>
      <p:sp>
        <p:nvSpPr>
          <p:cNvPr id="5" name="Rectangle 4"/>
          <p:cNvSpPr/>
          <p:nvPr/>
        </p:nvSpPr>
        <p:spPr>
          <a:xfrm>
            <a:off x="4346118" y="666800"/>
            <a:ext cx="1404457" cy="10591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4565233" y="866641"/>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4637" y="146085"/>
            <a:ext cx="2305141" cy="1076343"/>
          </a:xfrm>
          <a:prstGeom prst="rect">
            <a:avLst/>
          </a:prstGeom>
        </p:spPr>
      </p:pic>
      <p:sp>
        <p:nvSpPr>
          <p:cNvPr id="6" name="Rectangle 5">
            <a:extLst>
              <a:ext uri="{FF2B5EF4-FFF2-40B4-BE49-F238E27FC236}">
                <a16:creationId xmlns:a16="http://schemas.microsoft.com/office/drawing/2014/main" id="{86474940-CE89-5DCE-8025-99ACCE081E90}"/>
              </a:ext>
            </a:extLst>
          </p:cNvPr>
          <p:cNvSpPr/>
          <p:nvPr/>
        </p:nvSpPr>
        <p:spPr>
          <a:xfrm>
            <a:off x="2518361" y="6385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758BC12-EB06-5CC0-9574-F81355A584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200" y="1771657"/>
            <a:ext cx="10544789" cy="4848822"/>
          </a:xfrm>
          <a:prstGeom prst="rect">
            <a:avLst/>
          </a:prstGeom>
        </p:spPr>
      </p:pic>
    </p:spTree>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47BA5-CEA9-5860-E3DE-51614DEBF05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88E8C88-B2E6-BACC-09BD-6A7E3C9BA1E7}"/>
              </a:ext>
            </a:extLst>
          </p:cNvPr>
          <p:cNvSpPr txBox="1"/>
          <p:nvPr/>
        </p:nvSpPr>
        <p:spPr>
          <a:xfrm>
            <a:off x="5776818" y="989831"/>
            <a:ext cx="3902032" cy="584775"/>
          </a:xfrm>
          <a:prstGeom prst="rect">
            <a:avLst/>
          </a:prstGeom>
          <a:noFill/>
        </p:spPr>
        <p:txBody>
          <a:bodyPr wrap="square" rtlCol="0">
            <a:spAutoFit/>
          </a:bodyPr>
          <a:lstStyle/>
          <a:p>
            <a:r>
              <a:rPr lang="ar-DZ" sz="3200" b="1" dirty="0">
                <a:solidFill>
                  <a:srgbClr val="00B0F0"/>
                </a:solidFill>
                <a:latin typeface="Alexandria" charset="0"/>
                <a:cs typeface="Alexandria" charset="0"/>
              </a:rPr>
              <a:t>التربيـــــــــــــــــــــــــة الإعلاميــــــــــــــــــــــة </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CE92624-F73F-37E4-4098-BD5A688E7522}"/>
              </a:ext>
            </a:extLst>
          </p:cNvPr>
          <p:cNvSpPr/>
          <p:nvPr/>
        </p:nvSpPr>
        <p:spPr>
          <a:xfrm>
            <a:off x="4346118" y="666800"/>
            <a:ext cx="1404457" cy="10591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8367565-61F5-A17C-5D49-48161239BEC2}"/>
              </a:ext>
            </a:extLst>
          </p:cNvPr>
          <p:cNvSpPr txBox="1"/>
          <p:nvPr/>
        </p:nvSpPr>
        <p:spPr>
          <a:xfrm>
            <a:off x="4565233" y="866641"/>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8FFC620-A067-16DE-E07F-857218123A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4637" y="146085"/>
            <a:ext cx="2305141" cy="1076343"/>
          </a:xfrm>
          <a:prstGeom prst="rect">
            <a:avLst/>
          </a:prstGeom>
        </p:spPr>
      </p:pic>
      <p:sp>
        <p:nvSpPr>
          <p:cNvPr id="6" name="Rectangle 5">
            <a:extLst>
              <a:ext uri="{FF2B5EF4-FFF2-40B4-BE49-F238E27FC236}">
                <a16:creationId xmlns:a16="http://schemas.microsoft.com/office/drawing/2014/main" id="{88DC021E-A495-CFCD-C3A8-E4112CA4D2FC}"/>
              </a:ext>
            </a:extLst>
          </p:cNvPr>
          <p:cNvSpPr/>
          <p:nvPr/>
        </p:nvSpPr>
        <p:spPr>
          <a:xfrm>
            <a:off x="2518361" y="6385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ED157467-1C3D-E8A6-D23C-1C755A0A93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700" y="1754200"/>
            <a:ext cx="10526293" cy="4740907"/>
          </a:xfrm>
          <a:prstGeom prst="rect">
            <a:avLst/>
          </a:prstGeom>
        </p:spPr>
      </p:pic>
    </p:spTree>
    <p:extLst>
      <p:ext uri="{BB962C8B-B14F-4D97-AF65-F5344CB8AC3E}">
        <p14:creationId xmlns:p14="http://schemas.microsoft.com/office/powerpoint/2010/main" val="26091804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AEC50-4C55-F7DF-04C2-2BC6E2AA922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D667E6D-2BF6-35D8-7281-36F7266FA5E5}"/>
              </a:ext>
            </a:extLst>
          </p:cNvPr>
          <p:cNvSpPr txBox="1"/>
          <p:nvPr/>
        </p:nvSpPr>
        <p:spPr>
          <a:xfrm>
            <a:off x="6211119" y="942254"/>
            <a:ext cx="4108456" cy="707886"/>
          </a:xfrm>
          <a:prstGeom prst="rect">
            <a:avLst/>
          </a:prstGeom>
          <a:noFill/>
        </p:spPr>
        <p:txBody>
          <a:bodyPr wrap="square" rtlCol="0">
            <a:spAutoFit/>
          </a:bodyPr>
          <a:lstStyle/>
          <a:p>
            <a:r>
              <a:rPr lang="ar-DZ" sz="4000" b="1" dirty="0">
                <a:solidFill>
                  <a:srgbClr val="00B0F0"/>
                </a:solidFill>
                <a:latin typeface="Alexandria" charset="0"/>
                <a:cs typeface="Alexandria" charset="0"/>
              </a:rPr>
              <a:t>الوعــــــي الإعلامــي</a:t>
            </a:r>
            <a:endParaRPr lang="en-US" sz="40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8F007E19-9822-6E9A-1D07-81FD65E05DFD}"/>
              </a:ext>
            </a:extLst>
          </p:cNvPr>
          <p:cNvSpPr/>
          <p:nvPr/>
        </p:nvSpPr>
        <p:spPr>
          <a:xfrm>
            <a:off x="4691543" y="71319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0D574D7-595A-C404-12F8-9A2F4B359570}"/>
              </a:ext>
            </a:extLst>
          </p:cNvPr>
          <p:cNvSpPr txBox="1"/>
          <p:nvPr/>
        </p:nvSpPr>
        <p:spPr>
          <a:xfrm>
            <a:off x="4968217" y="833432"/>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3DD17A2-35D6-4AF6-7CF4-537E912B0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860" y="146084"/>
            <a:ext cx="2305141" cy="1076343"/>
          </a:xfrm>
          <a:prstGeom prst="rect">
            <a:avLst/>
          </a:prstGeom>
        </p:spPr>
      </p:pic>
      <p:sp>
        <p:nvSpPr>
          <p:cNvPr id="6" name="Rectangle 5">
            <a:extLst>
              <a:ext uri="{FF2B5EF4-FFF2-40B4-BE49-F238E27FC236}">
                <a16:creationId xmlns:a16="http://schemas.microsoft.com/office/drawing/2014/main" id="{34225930-0C6A-221F-3542-02FAD1063B11}"/>
              </a:ext>
            </a:extLst>
          </p:cNvPr>
          <p:cNvSpPr/>
          <p:nvPr/>
        </p:nvSpPr>
        <p:spPr>
          <a:xfrm>
            <a:off x="2518361" y="6385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D1DE381-3B95-5CBD-1F41-6387F7AB0735}"/>
              </a:ext>
            </a:extLst>
          </p:cNvPr>
          <p:cNvSpPr txBox="1"/>
          <p:nvPr/>
        </p:nvSpPr>
        <p:spPr>
          <a:xfrm>
            <a:off x="1254642" y="2413338"/>
            <a:ext cx="9526772" cy="3046988"/>
          </a:xfrm>
          <a:prstGeom prst="rect">
            <a:avLst/>
          </a:prstGeom>
          <a:noFill/>
        </p:spPr>
        <p:txBody>
          <a:bodyPr wrap="square">
            <a:spAutoFit/>
          </a:bodyPr>
          <a:lstStyle/>
          <a:p>
            <a:pPr algn="just" rtl="1"/>
            <a:r>
              <a:rPr lang="ar-DZ" sz="3200" dirty="0" err="1"/>
              <a:t>هو:"عمليات</a:t>
            </a:r>
            <a:r>
              <a:rPr lang="ar-DZ" sz="3200" dirty="0"/>
              <a:t> مـن المعرفـة والتفكيـر والإدراك، تتـيح للملتقـى القـدرة علـى فهـم الممارسـة الإعلامية فهما صحيحا، والإحاطة بخلفيات الرسـالة الإعلاميـة وأهـدافها، ومـن ثـم تبنِّي موقف صحيح، إزائها " فالمتلقي حين يتعـرض للرسـالة الإعلاميـة ويكـون بصـدد نقـدها، فإنَّـه ينفعـل بدايـة مـع هـذه الرسـالة ويكـون محاطـا بمجموعـة مـن الـدوافع النفسـية، التـي حفَّزتـه للتعـرض لهـا، ثـمَّ يفكـر ويـدرك فحـوى هـذه الرسـالة .</a:t>
            </a:r>
            <a:endParaRPr lang="fr-FR" sz="3200" dirty="0"/>
          </a:p>
        </p:txBody>
      </p:sp>
    </p:spTree>
    <p:extLst>
      <p:ext uri="{BB962C8B-B14F-4D97-AF65-F5344CB8AC3E}">
        <p14:creationId xmlns:p14="http://schemas.microsoft.com/office/powerpoint/2010/main" val="9387259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F3E74-A9FB-AC99-3832-EE65C610D5C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0FC147A-65AA-8D85-5316-F6D5116D38E1}"/>
              </a:ext>
            </a:extLst>
          </p:cNvPr>
          <p:cNvSpPr txBox="1"/>
          <p:nvPr/>
        </p:nvSpPr>
        <p:spPr>
          <a:xfrm>
            <a:off x="6211119" y="942254"/>
            <a:ext cx="4108456" cy="707886"/>
          </a:xfrm>
          <a:prstGeom prst="rect">
            <a:avLst/>
          </a:prstGeom>
          <a:noFill/>
        </p:spPr>
        <p:txBody>
          <a:bodyPr wrap="square" rtlCol="0">
            <a:spAutoFit/>
          </a:bodyPr>
          <a:lstStyle/>
          <a:p>
            <a:r>
              <a:rPr lang="ar-DZ" sz="4000" b="1" dirty="0">
                <a:solidFill>
                  <a:srgbClr val="00B0F0"/>
                </a:solidFill>
                <a:latin typeface="Alexandria" charset="0"/>
                <a:cs typeface="Alexandria" charset="0"/>
              </a:rPr>
              <a:t>الوعــــــي الإعلامــي</a:t>
            </a:r>
            <a:endParaRPr lang="en-US" sz="40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AA8F370-5C8E-0C97-E39F-F7F939F38248}"/>
              </a:ext>
            </a:extLst>
          </p:cNvPr>
          <p:cNvSpPr/>
          <p:nvPr/>
        </p:nvSpPr>
        <p:spPr>
          <a:xfrm>
            <a:off x="4691543" y="71319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FC2A708-A5DC-5CF8-62B3-57DCCD0520CD}"/>
              </a:ext>
            </a:extLst>
          </p:cNvPr>
          <p:cNvSpPr txBox="1"/>
          <p:nvPr/>
        </p:nvSpPr>
        <p:spPr>
          <a:xfrm>
            <a:off x="4968217" y="833432"/>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DF37133-AEA4-8870-78C0-6619870F8A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860" y="146084"/>
            <a:ext cx="2305141" cy="1076343"/>
          </a:xfrm>
          <a:prstGeom prst="rect">
            <a:avLst/>
          </a:prstGeom>
        </p:spPr>
      </p:pic>
      <p:sp>
        <p:nvSpPr>
          <p:cNvPr id="6" name="Rectangle 5">
            <a:extLst>
              <a:ext uri="{FF2B5EF4-FFF2-40B4-BE49-F238E27FC236}">
                <a16:creationId xmlns:a16="http://schemas.microsoft.com/office/drawing/2014/main" id="{81CB95D5-A8CA-D3AD-952B-1528544A327A}"/>
              </a:ext>
            </a:extLst>
          </p:cNvPr>
          <p:cNvSpPr/>
          <p:nvPr/>
        </p:nvSpPr>
        <p:spPr>
          <a:xfrm>
            <a:off x="2518361" y="63853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FAC86EB-F4A2-2737-8F34-C76E81E8F06F}"/>
              </a:ext>
            </a:extLst>
          </p:cNvPr>
          <p:cNvSpPr txBox="1"/>
          <p:nvPr/>
        </p:nvSpPr>
        <p:spPr>
          <a:xfrm>
            <a:off x="1399886" y="2043558"/>
            <a:ext cx="9622465" cy="4093428"/>
          </a:xfrm>
          <a:prstGeom prst="rect">
            <a:avLst/>
          </a:prstGeom>
          <a:noFill/>
        </p:spPr>
        <p:txBody>
          <a:bodyPr wrap="square">
            <a:spAutoFit/>
          </a:bodyPr>
          <a:lstStyle/>
          <a:p>
            <a:pPr algn="just"/>
            <a:r>
              <a:rPr lang="fr-FR" sz="2400" dirty="0"/>
              <a:t>     </a:t>
            </a:r>
            <a:r>
              <a:rPr lang="ar-DZ" sz="2600" dirty="0"/>
              <a:t>وبهـذا يكـون فـي المسـتوى الثـاني مـن الـوعي الإعلامـي، الـذي يمثـل عمليـات الفهـم والمعرفـة و الإدراك ، ويمـارس مجموعـة مـن العمليـات العقليـة المعقـدة، بهـدف الوقـوف علـى خلفيـات الرسـالة الإعلاميـة وأهـدافها، رابطًـا إياهـا بمجموعـة مــن المتغيــرات </a:t>
            </a:r>
            <a:r>
              <a:rPr lang="ar-DZ" sz="2600" dirty="0" err="1"/>
              <a:t>السوســيوثقافية</a:t>
            </a:r>
            <a:r>
              <a:rPr lang="ar-DZ" sz="2600" dirty="0"/>
              <a:t>، وبعــدها يصل إلى المسـتوى الثالث من مستويات الوعي الإعلامـي وهـو المسـتوى السـلوكي الـذي يمثـل أحـد مظـاهر الـوعي الإعلامـي ومسـتلزماته فقد يتبنى جزء من هـذه الرسـالة وقـد يهملهـا وقـد يـرفض بعـض محتوياتهـا أو يتبنـى بعـض الأفكـار، والاتجاهـات والقـيم والمعلومـات التـي تحملهـا، وقـد ينـاقش مـع زمـلاء المهنـة أو الأصـدقاء وأفـراد العائلـة محتويـات الرسـالة الإعلاميـة التـي تعـرض لهـا ممـا ينشـئ تفـاعلا اجتماعيــا بعــد التفاعــل الــذاتي الــذي ســببته عمليــة النقــد الإعلامــي.                                                                                         </a:t>
            </a:r>
            <a:r>
              <a:rPr lang="fr-FR" sz="2600" dirty="0"/>
              <a:t> </a:t>
            </a:r>
          </a:p>
        </p:txBody>
      </p:sp>
    </p:spTree>
    <p:extLst>
      <p:ext uri="{BB962C8B-B14F-4D97-AF65-F5344CB8AC3E}">
        <p14:creationId xmlns:p14="http://schemas.microsoft.com/office/powerpoint/2010/main" val="417895115"/>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4632058" y="1055144"/>
            <a:ext cx="4659824" cy="52322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مفاهيمي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1039F04-5769-0F43-39B9-406A7E44EFBA}"/>
              </a:ext>
            </a:extLst>
          </p:cNvPr>
          <p:cNvSpPr/>
          <p:nvPr/>
        </p:nvSpPr>
        <p:spPr>
          <a:xfrm>
            <a:off x="2900118" y="799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0D5E56-94B0-C293-4B5B-28C98B0074EA}"/>
              </a:ext>
            </a:extLst>
          </p:cNvPr>
          <p:cNvSpPr txBox="1"/>
          <p:nvPr/>
        </p:nvSpPr>
        <p:spPr>
          <a:xfrm>
            <a:off x="3073127" y="998219"/>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1239864" y="2033816"/>
            <a:ext cx="9731142" cy="3477875"/>
          </a:xfrm>
          <a:prstGeom prst="rect">
            <a:avLst/>
          </a:prstGeom>
          <a:noFill/>
        </p:spPr>
        <p:txBody>
          <a:bodyPr wrap="square">
            <a:spAutoFit/>
          </a:bodyPr>
          <a:lstStyle/>
          <a:p>
            <a:pPr algn="just" rtl="1"/>
            <a:r>
              <a:rPr lang="fr-FR" sz="4400" b="1" dirty="0"/>
              <a:t>  </a:t>
            </a:r>
            <a:r>
              <a:rPr lang="ar-DZ" sz="4400" b="1" dirty="0"/>
              <a:t>خلاصة:    </a:t>
            </a:r>
            <a:r>
              <a:rPr lang="fr-FR" sz="4400" b="1" dirty="0"/>
              <a:t> </a:t>
            </a:r>
            <a:r>
              <a:rPr lang="ar-DZ" sz="4400" b="1" dirty="0"/>
              <a:t>                                                                                  </a:t>
            </a:r>
            <a:br>
              <a:rPr lang="ar-DZ" sz="4000" dirty="0"/>
            </a:br>
            <a:r>
              <a:rPr lang="fr-FR" sz="4000" dirty="0"/>
              <a:t> </a:t>
            </a:r>
            <a:r>
              <a:rPr lang="ar-DZ" sz="4000" dirty="0"/>
              <a:t>النَّقد الإعلامي البنّاء والسليم، ليس مجرد “هجوم” على وسائل الإعلام، إنَّما هو: وسيلة </a:t>
            </a:r>
            <a:r>
              <a:rPr lang="ar-DZ" sz="4000" b="1" dirty="0"/>
              <a:t>لتصحيح المسار، تعزيز المصداقية، وضمان أن يبقى الإعلام خادمًا للحقيقة والمجتمع</a:t>
            </a:r>
            <a:r>
              <a:rPr lang="ar-DZ" sz="4000" dirty="0"/>
              <a:t>.</a:t>
            </a:r>
            <a:endParaRPr lang="fr-FR" sz="3200" dirty="0"/>
          </a:p>
          <a:p>
            <a:pPr algn="r"/>
            <a:endParaRPr lang="fr-FR" sz="1600" b="1" dirty="0"/>
          </a:p>
        </p:txBody>
      </p:sp>
    </p:spTree>
    <p:extLst>
      <p:ext uri="{BB962C8B-B14F-4D97-AF65-F5344CB8AC3E}">
        <p14:creationId xmlns:p14="http://schemas.microsoft.com/office/powerpoint/2010/main" val="1026062349"/>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8|16.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FD143C4-AE67-4333-9014-4C27A8038E17}"/>
</file>

<file path=customXml/itemProps2.xml><?xml version="1.0" encoding="utf-8"?>
<ds:datastoreItem xmlns:ds="http://schemas.openxmlformats.org/officeDocument/2006/customXml" ds:itemID="{199D0B1C-88A8-4255-A35C-F7C496D8E75A}"/>
</file>

<file path=customXml/itemProps3.xml><?xml version="1.0" encoding="utf-8"?>
<ds:datastoreItem xmlns:ds="http://schemas.openxmlformats.org/officeDocument/2006/customXml" ds:itemID="{939D031D-CD32-4232-8793-87CD8EBDC447}"/>
</file>

<file path=docProps/app.xml><?xml version="1.0" encoding="utf-8"?>
<Properties xmlns="http://schemas.openxmlformats.org/officeDocument/2006/extended-properties" xmlns:vt="http://schemas.openxmlformats.org/officeDocument/2006/docPropsVTypes">
  <TotalTime>12</TotalTime>
  <Words>2047</Words>
  <Application>Microsoft Office PowerPoint</Application>
  <PresentationFormat>Widescreen</PresentationFormat>
  <Paragraphs>194</Paragraphs>
  <Slides>40</Slides>
  <Notes>15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vt:lpstr>
      <vt:lpstr>Algerian</vt:lpstr>
      <vt:lpstr>Arial</vt:lpstr>
      <vt:lpstr>Arial Black</vt:lpstr>
      <vt:lpstr>Cairo</vt:lpstr>
      <vt:lpstr>Calibri</vt:lpstr>
      <vt:lpstr>Calibri Light</vt:lpstr>
      <vt:lpstr>Google Sans</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Tewfik Amri</dc:creator>
  <cp:lastModifiedBy>Tewfik Amri</cp:lastModifiedBy>
  <cp:revision>3</cp:revision>
  <dcterms:created xsi:type="dcterms:W3CDTF">2025-08-23T00:54:17Z</dcterms:created>
  <dcterms:modified xsi:type="dcterms:W3CDTF">2025-08-23T21:11:43Z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