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16.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17.xml" ContentType="application/vnd.openxmlformats-officedocument.presentationml.notesSlide+xml"/>
  <Override PartName="/ppt/notesSlides/notesSlide1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7"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embeddedFontLst>
    <p:embeddedFont>
      <p:font typeface="Calibri" panose="020F0502020204030204" pitchFamily="34" charset="0"/>
      <p:regular r:id="rId25"/>
      <p:bold r:id="rId26"/>
      <p:italic r:id="rId27"/>
      <p:boldItalic r:id="rId28"/>
    </p:embeddedFont>
    <p:embeddedFont>
      <p:font typeface="Calibri Light" panose="020F0302020204030204" pitchFamily="34" charset="0"/>
      <p:regular r:id="rId29"/>
      <p:italic r:id="rId30"/>
    </p:embeddedFont>
    <p:embeddedFont>
      <p:font typeface="Tajawal ExtraBold" panose="020B0604020202020204" charset="-78"/>
      <p:bold r:id="rId31"/>
    </p:embeddedFont>
    <p:embeddedFont>
      <p:font typeface="Tajawal Medium" panose="00000600000000000000" charset="-78"/>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4" roundtripDataSignature="AMtx7mhprbsQC/93jsGbhOw1syXptLL5l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customXml" Target="../customXml/item1.xml"/><Relationship Id="rId21" Type="http://schemas.openxmlformats.org/officeDocument/2006/relationships/slide" Target="slides/slide20.xml"/><Relationship Id="rId34"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 name="Google Shape;16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7" name="Google Shape;17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3" name="Google Shape;28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5" name="Google Shape;29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9" name="Google Shape;31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1" name="Google Shape;33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3" name="Google Shape;343;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1" name="Google Shape;361;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2" name="Google Shape;372;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3" name="Google Shape;373;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4" name="Google Shape;384;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59543-0BB6-447C-A7F7-001B4D71D3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B71EE6-2D6C-4632-BA5D-C72CB3A5C9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0AC7A74-C7EB-4A76-9F98-24DDD3B95CD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2A66C1E-7012-45C9-820D-FE6884779B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8AE844-8E91-4E1E-96C6-771F3DB6D55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698400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41A74-075E-4D28-A018-4A550AAF63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F07B33D-8E4F-4E4C-AD5F-144B48CA61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25869E-A617-4C78-B747-0BFFF5AFD5D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2F0687C7-EAE9-429B-A209-E04DC86E84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D5FF79-1E53-4803-A021-4FA36D49722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44034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36E56-B963-42FF-B6A3-61954A6D1D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4F045-2B1F-458E-B246-421EC5DA6F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7D93DF-751D-4F53-AB5C-18994153BF9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3B2A7A43-2745-45EB-9262-68DEEC47A6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2C717E-CA75-4B3C-A21E-A5BF1596A4D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31664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1B944-8119-484F-81C5-DB59C26757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55BD13-8C1A-4C21-8738-E6BEF9F7D1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E6A6281-EE08-46A8-AFA0-31427809C5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FA4817-0FDE-4670-BD1C-2C0C93C940D4}"/>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9D5FA610-26C4-4017-8E6C-80A6E072D24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75483F-C431-4775-A37D-36914D04411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960242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28D04-665F-4653-8B5A-E2413E85EE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F62FE57-33A2-448B-80F6-034296206E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AB9176-90EA-410A-A058-9A913A3264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11982E8-9496-4F60-885C-50A450012F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4A066A-757C-4CEE-B4F2-6460C86F91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1557A7-5D32-4D98-80B1-4D96BFE38A23}"/>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945722CD-51A5-41CB-8954-D3D5ECDB55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359918C-88F2-4B2B-B5FF-FF142FF5548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9403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A17F3-C54B-4AC1-8033-54CAA728E0E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C352D09-20F9-4326-AB48-3AA84555C811}"/>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623C6E45-C41E-4F2F-A737-ADBF65ECE9F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83D13E-CC0F-4772-AFA9-04CD82A125B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268579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6AC71B-F33B-4FC8-8934-72C517E8B8B8}"/>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7CA5C2B2-BB63-481A-9597-4AB5A846095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DAB9A03-CD4B-441B-B887-C46FAA9F0CE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640993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94CFB-6EC8-4E40-B994-3335BDC88D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4124BC-A008-4650-A19D-9769D936B3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49446B-BCE8-417E-9F53-C3DB32EA06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1E5B32-04BE-424A-A4D3-141B202058E8}"/>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286E701D-68BD-4B80-8223-B1E09E1B1F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EBBEBD-EDB2-4528-B83B-09D6881F8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60031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FD019-E439-46DD-9831-F334B2BE7A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F260558-8102-41FA-8BA4-7CD4556F40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16AB84D-7FD0-41B1-AFE0-93B876336C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E50BB7-F2FE-40C5-847C-B5AF3EB0B04F}"/>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447136F7-5B74-46DA-B5F9-1B4E154CCF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966EC7-563F-4B48-8F52-0ADA374149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92422707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43DB3-5CD1-4337-9CCC-E97F2405975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3F84A25-9C42-4F80-821D-74508C036E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35A8B8-E111-4897-BF54-A6AB5EC7E3D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43B1C95-03FE-490F-B5CE-2A2F5A81F4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4ECF0F-2BDC-4F8F-A3BD-90CD6B72BFC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05289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7AC89D-6F2A-47A4-8700-AF3E5BFE3D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D36C6C5-7C3A-464A-AB22-6E60B6CC7C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391CF8-5FD4-4902-AECB-7668BD2AE07E}"/>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87036F73-BF86-4CB5-9B82-78DD131C26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A8F5AA-6076-40A2-9DC9-5C49379867E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8718303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4"/>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356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7"/>
        <p:cNvGrpSpPr/>
        <p:nvPr/>
      </p:nvGrpSpPr>
      <p:grpSpPr>
        <a:xfrm>
          <a:off x="0" y="0"/>
          <a:ext cx="0" cy="0"/>
          <a:chOff x="0" y="0"/>
          <a:chExt cx="0" cy="0"/>
        </a:xfrm>
      </p:grpSpPr>
      <p:sp>
        <p:nvSpPr>
          <p:cNvPr id="18" name="Google Shape;18;p25"/>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014852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9"/>
        <p:cNvGrpSpPr/>
        <p:nvPr/>
      </p:nvGrpSpPr>
      <p:grpSpPr>
        <a:xfrm>
          <a:off x="0" y="0"/>
          <a:ext cx="0" cy="0"/>
          <a:chOff x="0" y="0"/>
          <a:chExt cx="0" cy="0"/>
        </a:xfrm>
      </p:grpSpPr>
      <p:sp>
        <p:nvSpPr>
          <p:cNvPr id="20" name="Google Shape;20;p26"/>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8293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7"/>
        <p:cNvGrpSpPr/>
        <p:nvPr/>
      </p:nvGrpSpPr>
      <p:grpSpPr>
        <a:xfrm>
          <a:off x="0" y="0"/>
          <a:ext cx="0" cy="0"/>
          <a:chOff x="0" y="0"/>
          <a:chExt cx="0" cy="0"/>
        </a:xfrm>
      </p:grpSpPr>
      <p:sp>
        <p:nvSpPr>
          <p:cNvPr id="28" name="Google Shape;28;p28"/>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6716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1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
                                        <p:tgtEl>
                                          <p:spTgt spid="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9"/>
        <p:cNvGrpSpPr/>
        <p:nvPr/>
      </p:nvGrpSpPr>
      <p:grpSpPr>
        <a:xfrm>
          <a:off x="0" y="0"/>
          <a:ext cx="0" cy="0"/>
          <a:chOff x="0" y="0"/>
          <a:chExt cx="0" cy="0"/>
        </a:xfrm>
      </p:grpSpPr>
      <p:sp>
        <p:nvSpPr>
          <p:cNvPr id="30" name="Google Shape;30;p2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45486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1"/>
        <p:cNvGrpSpPr/>
        <p:nvPr/>
      </p:nvGrpSpPr>
      <p:grpSpPr>
        <a:xfrm>
          <a:off x="0" y="0"/>
          <a:ext cx="0" cy="0"/>
          <a:chOff x="0" y="0"/>
          <a:chExt cx="0" cy="0"/>
        </a:xfrm>
      </p:grpSpPr>
      <p:sp>
        <p:nvSpPr>
          <p:cNvPr id="32" name="Google Shape;32;p30"/>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58447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31"/>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06158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08247A-057C-4B66-94D6-DEAA320A5A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1A22A5-465E-4D40-AA91-4B5172A44A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366524-EC4F-4312-9635-FC19A915C2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FACEF132-9DC6-4D05-B2C6-127B74BA04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EC49F3F-3F2A-40FC-AB09-FE0865982F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25924179"/>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hyperlink" Target="https://www.emarketer.com/content/global-digital-ad-spending-update-q2-2020"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hyperlink" Target="https://gs.statcounter.com/search-engine-market-share"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9.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8.xml"/><Relationship Id="rId5" Type="http://schemas.openxmlformats.org/officeDocument/2006/relationships/image" Target="../media/image2.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7" name="Google Shape;107;p1"/>
          <p:cNvSpPr txBox="1"/>
          <p:nvPr/>
        </p:nvSpPr>
        <p:spPr>
          <a:xfrm>
            <a:off x="7213235" y="4393038"/>
            <a:ext cx="4886463"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1" i="0" u="none" strike="noStrike" cap="none">
                <a:solidFill>
                  <a:srgbClr val="2D3956"/>
                </a:solidFill>
                <a:latin typeface="Tajawal Medium"/>
                <a:ea typeface="Tajawal Medium"/>
                <a:cs typeface="Tajawal Medium"/>
                <a:sym typeface="Tajawal Medium"/>
              </a:rPr>
              <a:t>Prepared by Dr. HEBA AWAWDEH</a:t>
            </a:r>
            <a:endParaRPr sz="2000" b="1" i="0" u="none" strike="noStrike" cap="none">
              <a:solidFill>
                <a:srgbClr val="2D3956"/>
              </a:solidFill>
              <a:latin typeface="Tajawal Medium"/>
              <a:ea typeface="Tajawal Medium"/>
              <a:cs typeface="Tajawal Medium"/>
              <a:sym typeface="Tajawal Medium"/>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9" name="Google Shape;109;p1"/>
          <p:cNvSpPr txBox="1"/>
          <p:nvPr/>
        </p:nvSpPr>
        <p:spPr>
          <a:xfrm>
            <a:off x="6550866" y="2424037"/>
            <a:ext cx="5641134" cy="132343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DIGITAL MARKETING</a:t>
            </a:r>
            <a:endParaRPr/>
          </a:p>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APPLICATIONS</a:t>
            </a:r>
            <a:endParaRPr sz="4000" b="1" i="0" u="none" strike="noStrike" cap="none">
              <a:solidFill>
                <a:srgbClr val="8E5A6D"/>
              </a:solidFill>
              <a:latin typeface="Tajawal Medium"/>
              <a:ea typeface="Tajawal Medium"/>
              <a:cs typeface="Tajawal Medium"/>
              <a:sym typeface="Tajawal Medium"/>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INTRO</a:t>
            </a:r>
            <a:endParaRPr sz="2800" b="1" i="0" u="none" strike="noStrike" cap="none">
              <a:solidFill>
                <a:srgbClr val="2D3956"/>
              </a:solidFill>
              <a:latin typeface="Tajawal Medium"/>
              <a:ea typeface="Tajawal Medium"/>
              <a:cs typeface="Tajawal Medium"/>
              <a:sym typeface="Tajawal Medium"/>
            </a:endParaRPr>
          </a:p>
        </p:txBody>
      </p:sp>
      <p:sp>
        <p:nvSpPr>
          <p:cNvPr id="112" name="Google Shape;112;p1"/>
          <p:cNvSpPr/>
          <p:nvPr/>
        </p:nvSpPr>
        <p:spPr>
          <a:xfrm rot="4043456">
            <a:off x="-1195569" y="4256637"/>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13" name="Google Shape;113;p1"/>
          <p:cNvSpPr/>
          <p:nvPr/>
        </p:nvSpPr>
        <p:spPr>
          <a:xfrm>
            <a:off x="-39134" y="1752222"/>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14" name="Google Shape;114;p1"/>
          <p:cNvSpPr txBox="1"/>
          <p:nvPr/>
        </p:nvSpPr>
        <p:spPr>
          <a:xfrm>
            <a:off x="7081460" y="5327472"/>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3" name="Graphic 21">
            <a:extLst>
              <a:ext uri="{FF2B5EF4-FFF2-40B4-BE49-F238E27FC236}">
                <a16:creationId xmlns:a16="http://schemas.microsoft.com/office/drawing/2014/main" id="{EBA1AF06-0C31-4EAB-9CA5-F375CB6C4C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6411" y="6961"/>
            <a:ext cx="1653287" cy="77197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grpSp>
        <p:nvGrpSpPr>
          <p:cNvPr id="121" name="Google Shape;121;p2"/>
          <p:cNvGrpSpPr/>
          <p:nvPr/>
        </p:nvGrpSpPr>
        <p:grpSpPr>
          <a:xfrm>
            <a:off x="321733" y="0"/>
            <a:ext cx="2024825" cy="1879600"/>
            <a:chOff x="321733" y="0"/>
            <a:chExt cx="2024825" cy="1879600"/>
          </a:xfrm>
        </p:grpSpPr>
        <p:sp>
          <p:nvSpPr>
            <p:cNvPr id="122" name="Google Shape;122;p2"/>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3" name="Google Shape;123;p2"/>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24" name="Google Shape;124;p2"/>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5" name="Google Shape;125;p2"/>
          <p:cNvSpPr txBox="1"/>
          <p:nvPr/>
        </p:nvSpPr>
        <p:spPr>
          <a:xfrm>
            <a:off x="7305537" y="2691364"/>
            <a:ext cx="4886463" cy="25545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Times New Roman"/>
              <a:buNone/>
            </a:pPr>
            <a:r>
              <a:rPr lang="en-US" sz="2000" b="1" i="0" u="none" strike="noStrike" cap="none">
                <a:solidFill>
                  <a:schemeClr val="dk1"/>
                </a:solidFill>
                <a:latin typeface="Times New Roman"/>
                <a:ea typeface="Times New Roman"/>
                <a:cs typeface="Times New Roman"/>
                <a:sym typeface="Times New Roman"/>
              </a:rPr>
              <a:t>Course outline </a:t>
            </a:r>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a:solidFill>
                  <a:srgbClr val="2D3956"/>
                </a:solidFill>
                <a:latin typeface="Times New Roman"/>
                <a:ea typeface="Times New Roman"/>
                <a:cs typeface="Times New Roman"/>
                <a:sym typeface="Times New Roman"/>
              </a:rPr>
              <a:t>Course description</a:t>
            </a:r>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a:solidFill>
                  <a:srgbClr val="2D3956"/>
                </a:solidFill>
                <a:latin typeface="Times New Roman"/>
                <a:ea typeface="Times New Roman"/>
                <a:cs typeface="Times New Roman"/>
                <a:sym typeface="Times New Roman"/>
              </a:rPr>
              <a:t>Learning outcomes</a:t>
            </a:r>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a:solidFill>
                  <a:srgbClr val="2D3956"/>
                </a:solidFill>
                <a:latin typeface="Times New Roman"/>
                <a:ea typeface="Times New Roman"/>
                <a:cs typeface="Times New Roman"/>
                <a:sym typeface="Times New Roman"/>
              </a:rPr>
              <a:t>Chapters</a:t>
            </a:r>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a:solidFill>
                  <a:srgbClr val="2D3956"/>
                </a:solidFill>
                <a:latin typeface="Times New Roman"/>
                <a:ea typeface="Times New Roman"/>
                <a:cs typeface="Times New Roman"/>
                <a:sym typeface="Times New Roman"/>
              </a:rPr>
              <a:t>Parts of course </a:t>
            </a:r>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a:solidFill>
                  <a:srgbClr val="2D3956"/>
                </a:solidFill>
                <a:latin typeface="Times New Roman"/>
                <a:ea typeface="Times New Roman"/>
                <a:cs typeface="Times New Roman"/>
                <a:sym typeface="Times New Roman"/>
              </a:rPr>
              <a:t>References</a:t>
            </a:r>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a:solidFill>
                  <a:srgbClr val="2D3956"/>
                </a:solidFill>
                <a:latin typeface="Times New Roman"/>
                <a:ea typeface="Times New Roman"/>
                <a:cs typeface="Times New Roman"/>
                <a:sym typeface="Times New Roman"/>
              </a:rPr>
              <a:t>Assessment </a:t>
            </a:r>
            <a:endParaRPr sz="20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2000"/>
              <a:buFont typeface="Calibri"/>
              <a:buNone/>
            </a:pPr>
            <a:endParaRPr sz="2000" b="1" i="0" u="none" strike="noStrike" cap="none">
              <a:solidFill>
                <a:srgbClr val="2D3956"/>
              </a:solidFill>
              <a:latin typeface="Tajawal Medium"/>
              <a:ea typeface="Tajawal Medium"/>
              <a:cs typeface="Tajawal Medium"/>
              <a:sym typeface="Tajawal Medium"/>
            </a:endParaRPr>
          </a:p>
        </p:txBody>
      </p:sp>
      <p:sp>
        <p:nvSpPr>
          <p:cNvPr id="126" name="Google Shape;126;p2"/>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7" name="Google Shape;127;p2"/>
          <p:cNvSpPr txBox="1"/>
          <p:nvPr/>
        </p:nvSpPr>
        <p:spPr>
          <a:xfrm>
            <a:off x="6229133" y="1286363"/>
            <a:ext cx="5641134"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E5A6D"/>
              </a:buClr>
              <a:buSzPts val="3600"/>
              <a:buFont typeface="Times New Roman"/>
              <a:buNone/>
            </a:pPr>
            <a:r>
              <a:rPr lang="en-US" sz="3600" b="1" i="0" u="none" strike="noStrike" cap="none">
                <a:solidFill>
                  <a:srgbClr val="8E5A6D"/>
                </a:solidFill>
                <a:latin typeface="Times New Roman"/>
                <a:ea typeface="Times New Roman"/>
                <a:cs typeface="Times New Roman"/>
                <a:sym typeface="Times New Roman"/>
              </a:rPr>
              <a:t>DIGITAL MARKETING</a:t>
            </a:r>
            <a:endParaRPr/>
          </a:p>
          <a:p>
            <a:pPr marL="0" marR="0" lvl="0" indent="0" algn="ctr" rtl="0">
              <a:lnSpc>
                <a:spcPct val="100000"/>
              </a:lnSpc>
              <a:spcBef>
                <a:spcPts val="0"/>
              </a:spcBef>
              <a:spcAft>
                <a:spcPts val="0"/>
              </a:spcAft>
              <a:buClr>
                <a:srgbClr val="8E5A6D"/>
              </a:buClr>
              <a:buSzPts val="3600"/>
              <a:buFont typeface="Times New Roman"/>
              <a:buNone/>
            </a:pPr>
            <a:r>
              <a:rPr lang="en-US" sz="3600" b="1" i="0" u="none" strike="noStrike" cap="none">
                <a:solidFill>
                  <a:srgbClr val="8E5A6D"/>
                </a:solidFill>
                <a:latin typeface="Times New Roman"/>
                <a:ea typeface="Times New Roman"/>
                <a:cs typeface="Times New Roman"/>
                <a:sym typeface="Times New Roman"/>
              </a:rPr>
              <a:t>APPLICATIONS</a:t>
            </a:r>
            <a:endParaRPr sz="3600" b="1" i="0" u="none" strike="noStrike" cap="none">
              <a:solidFill>
                <a:srgbClr val="8E5A6D"/>
              </a:solidFill>
              <a:latin typeface="Times New Roman"/>
              <a:ea typeface="Times New Roman"/>
              <a:cs typeface="Times New Roman"/>
              <a:sym typeface="Times New Roman"/>
            </a:endParaRPr>
          </a:p>
        </p:txBody>
      </p:sp>
      <p:sp>
        <p:nvSpPr>
          <p:cNvPr id="128" name="Google Shape;128;p2"/>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INTRO</a:t>
            </a:r>
            <a:endParaRPr sz="2800" b="1" i="0" u="none" strike="noStrike" cap="none">
              <a:solidFill>
                <a:srgbClr val="2D3956"/>
              </a:solidFill>
              <a:latin typeface="Tajawal Medium"/>
              <a:ea typeface="Tajawal Medium"/>
              <a:cs typeface="Tajawal Medium"/>
              <a:sym typeface="Tajawal Medium"/>
            </a:endParaRPr>
          </a:p>
        </p:txBody>
      </p:sp>
      <p:sp>
        <p:nvSpPr>
          <p:cNvPr id="130" name="Google Shape;130;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31" name="Google Shape;131;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32" name="Google Shape;132;p2"/>
          <p:cNvSpPr txBox="1"/>
          <p:nvPr/>
        </p:nvSpPr>
        <p:spPr>
          <a:xfrm>
            <a:off x="7081460" y="5327472"/>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3" name="Graphic 21">
            <a:extLst>
              <a:ext uri="{FF2B5EF4-FFF2-40B4-BE49-F238E27FC236}">
                <a16:creationId xmlns:a16="http://schemas.microsoft.com/office/drawing/2014/main" id="{29115365-499E-4436-B9EE-5C266020213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7568" y="-27886"/>
            <a:ext cx="2174432" cy="101531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pic>
        <p:nvPicPr>
          <p:cNvPr id="139" name="Google Shape;139;p3"/>
          <p:cNvPicPr preferRelativeResize="0"/>
          <p:nvPr/>
        </p:nvPicPr>
        <p:blipFill rotWithShape="1">
          <a:blip r:embed="rId3">
            <a:alphaModFix/>
          </a:blip>
          <a:srcRect/>
          <a:stretch/>
        </p:blipFill>
        <p:spPr>
          <a:xfrm rot="-2640000">
            <a:off x="192044" y="1256085"/>
            <a:ext cx="4336001" cy="2336672"/>
          </a:xfrm>
          <a:prstGeom prst="rect">
            <a:avLst/>
          </a:prstGeom>
          <a:noFill/>
          <a:ln w="9525" cap="flat" cmpd="sng">
            <a:solidFill>
              <a:srgbClr val="852F4A"/>
            </a:solidFill>
            <a:prstDash val="solid"/>
            <a:round/>
            <a:headEnd type="none" w="sm" len="sm"/>
            <a:tailEnd type="none" w="sm" len="sm"/>
          </a:ln>
        </p:spPr>
      </p:pic>
      <p:sp>
        <p:nvSpPr>
          <p:cNvPr id="140" name="Google Shape;140;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1" name="Google Shape;141;p3"/>
          <p:cNvSpPr txBox="1"/>
          <p:nvPr/>
        </p:nvSpPr>
        <p:spPr>
          <a:xfrm>
            <a:off x="4689259" y="1412953"/>
            <a:ext cx="4113898"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u="none" strike="noStrike" cap="none">
                <a:solidFill>
                  <a:schemeClr val="dk1"/>
                </a:solidFill>
                <a:latin typeface="Times New Roman"/>
                <a:ea typeface="Times New Roman"/>
                <a:cs typeface="Times New Roman"/>
                <a:sym typeface="Times New Roman"/>
              </a:rPr>
              <a:t>Course Description</a:t>
            </a:r>
            <a:endParaRPr sz="2000">
              <a:solidFill>
                <a:schemeClr val="dk1"/>
              </a:solidFill>
              <a:latin typeface="Calibri"/>
              <a:ea typeface="Calibri"/>
              <a:cs typeface="Calibri"/>
              <a:sym typeface="Calibri"/>
            </a:endParaRPr>
          </a:p>
          <a:p>
            <a:pPr marL="0" marR="0" lvl="0" indent="0" algn="l" rtl="0">
              <a:spcBef>
                <a:spcPts val="0"/>
              </a:spcBef>
              <a:spcAft>
                <a:spcPts val="0"/>
              </a:spcAft>
              <a:buNone/>
            </a:pPr>
            <a:endParaRPr sz="2800" b="1">
              <a:solidFill>
                <a:srgbClr val="2D3956"/>
              </a:solidFill>
              <a:latin typeface="Tajawal Medium"/>
              <a:ea typeface="Tajawal Medium"/>
              <a:cs typeface="Tajawal Medium"/>
              <a:sym typeface="Tajawal Medium"/>
            </a:endParaRPr>
          </a:p>
        </p:txBody>
      </p:sp>
      <p:sp>
        <p:nvSpPr>
          <p:cNvPr id="142" name="Google Shape;142;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4" name="Google Shape;144;p3"/>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sp>
        <p:nvSpPr>
          <p:cNvPr id="145" name="Google Shape;145;p3"/>
          <p:cNvSpPr txBox="1"/>
          <p:nvPr/>
        </p:nvSpPr>
        <p:spPr>
          <a:xfrm>
            <a:off x="4689259" y="2495028"/>
            <a:ext cx="7025220" cy="2858539"/>
          </a:xfrm>
          <a:prstGeom prst="rect">
            <a:avLst/>
          </a:prstGeom>
          <a:noFill/>
          <a:ln>
            <a:noFill/>
          </a:ln>
        </p:spPr>
        <p:txBody>
          <a:bodyPr spcFirstLastPara="1" wrap="square" lIns="91425" tIns="45700" rIns="91425" bIns="45700" anchor="t" anchorCtr="0">
            <a:spAutoFit/>
          </a:bodyPr>
          <a:lstStyle/>
          <a:p>
            <a:pPr marL="548640" marR="548640" lvl="0" indent="0" algn="ctr" rtl="0">
              <a:lnSpc>
                <a:spcPct val="107000"/>
              </a:lnSpc>
              <a:spcBef>
                <a:spcPts val="0"/>
              </a:spcBef>
              <a:spcAft>
                <a:spcPts val="0"/>
              </a:spcAft>
              <a:buNone/>
            </a:pPr>
            <a:r>
              <a:rPr lang="en-US" sz="2400" i="1">
                <a:solidFill>
                  <a:srgbClr val="404040"/>
                </a:solidFill>
                <a:latin typeface="Calibri"/>
                <a:ea typeface="Calibri"/>
                <a:cs typeface="Calibri"/>
                <a:sym typeface="Calibri"/>
              </a:rPr>
              <a:t>This course aims to introduce students to the basic concepts, role and importance OF applications that support digital marketing Implementation, this course also aims to Recognize Current and emerging technologies that support social media marketing applications</a:t>
            </a:r>
            <a:endParaRPr sz="2400" i="1">
              <a:solidFill>
                <a:srgbClr val="404040"/>
              </a:solidFill>
              <a:latin typeface="Calibri"/>
              <a:ea typeface="Calibri"/>
              <a:cs typeface="Calibri"/>
              <a:sym typeface="Calibri"/>
            </a:endParaRPr>
          </a:p>
        </p:txBody>
      </p:sp>
      <p:sp>
        <p:nvSpPr>
          <p:cNvPr id="148" name="Google Shape;148;p3"/>
          <p:cNvSpPr/>
          <p:nvPr/>
        </p:nvSpPr>
        <p:spPr>
          <a:xfrm>
            <a:off x="2701858" y="2686387"/>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49" name="Google Shape;149;p3"/>
          <p:cNvSpPr txBox="1"/>
          <p:nvPr/>
        </p:nvSpPr>
        <p:spPr>
          <a:xfrm>
            <a:off x="2751653" y="3069272"/>
            <a:ext cx="109100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800">
              <a:solidFill>
                <a:schemeClr val="lt1"/>
              </a:solidFill>
              <a:latin typeface="Tajawal Medium"/>
              <a:ea typeface="Tajawal Medium"/>
              <a:cs typeface="Tajawal Medium"/>
              <a:sym typeface="Tajawal Medium"/>
            </a:endParaRPr>
          </a:p>
        </p:txBody>
      </p:sp>
      <p:pic>
        <p:nvPicPr>
          <p:cNvPr id="10" name="Graphic 21">
            <a:extLst>
              <a:ext uri="{FF2B5EF4-FFF2-40B4-BE49-F238E27FC236}">
                <a16:creationId xmlns:a16="http://schemas.microsoft.com/office/drawing/2014/main" id="{2351388D-3BF9-4BA6-A2F6-7D2B192E868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10464" y="17839"/>
            <a:ext cx="1981536" cy="92524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4"/>
          <p:cNvPicPr preferRelativeResize="0"/>
          <p:nvPr/>
        </p:nvPicPr>
        <p:blipFill rotWithShape="1">
          <a:blip r:embed="rId3">
            <a:alphaModFix/>
          </a:blip>
          <a:srcRect/>
          <a:stretch/>
        </p:blipFill>
        <p:spPr>
          <a:xfrm>
            <a:off x="1088986" y="6168110"/>
            <a:ext cx="2170364" cy="597460"/>
          </a:xfrm>
          <a:prstGeom prst="rect">
            <a:avLst/>
          </a:prstGeom>
          <a:noFill/>
          <a:ln>
            <a:noFill/>
          </a:ln>
        </p:spPr>
      </p:pic>
      <p:pic>
        <p:nvPicPr>
          <p:cNvPr id="156" name="Google Shape;156;p4"/>
          <p:cNvPicPr preferRelativeResize="0"/>
          <p:nvPr/>
        </p:nvPicPr>
        <p:blipFill rotWithShape="1">
          <a:blip r:embed="rId4">
            <a:alphaModFix/>
          </a:blip>
          <a:srcRect/>
          <a:stretch/>
        </p:blipFill>
        <p:spPr>
          <a:xfrm>
            <a:off x="1088986" y="929322"/>
            <a:ext cx="2324100" cy="1971675"/>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745"/>
              </a:srgbClr>
            </a:outerShdw>
          </a:effectLst>
        </p:spPr>
      </p:pic>
      <p:pic>
        <p:nvPicPr>
          <p:cNvPr id="157" name="Google Shape;157;p4"/>
          <p:cNvPicPr preferRelativeResize="0">
            <a:picLocks noGrp="1"/>
          </p:cNvPicPr>
          <p:nvPr>
            <p:ph type="pic" idx="2"/>
          </p:nvPr>
        </p:nvPicPr>
        <p:blipFill rotWithShape="1">
          <a:blip r:embed="rId4">
            <a:alphaModFix/>
          </a:blip>
          <a:srcRect l="7778" r="7777"/>
          <a:stretch/>
        </p:blipFill>
        <p:spPr>
          <a:xfrm>
            <a:off x="0" y="-1"/>
            <a:ext cx="6797040" cy="7040879"/>
          </a:xfrm>
          <a:prstGeom prst="rect">
            <a:avLst/>
          </a:prstGeom>
          <a:solidFill>
            <a:srgbClr val="D8D8D8">
              <a:alpha val="49803"/>
            </a:srgbClr>
          </a:solidFill>
          <a:ln>
            <a:noFill/>
          </a:ln>
        </p:spPr>
      </p:pic>
      <p:pic>
        <p:nvPicPr>
          <p:cNvPr id="158" name="Google Shape;158;p4"/>
          <p:cNvPicPr preferRelativeResize="0"/>
          <p:nvPr/>
        </p:nvPicPr>
        <p:blipFill rotWithShape="1">
          <a:blip r:embed="rId5">
            <a:alphaModFix/>
          </a:blip>
          <a:srcRect/>
          <a:stretch/>
        </p:blipFill>
        <p:spPr>
          <a:xfrm>
            <a:off x="3904612" y="2681181"/>
            <a:ext cx="1194920" cy="987638"/>
          </a:xfrm>
          <a:prstGeom prst="rect">
            <a:avLst/>
          </a:prstGeom>
          <a:noFill/>
          <a:ln>
            <a:noFill/>
          </a:ln>
        </p:spPr>
      </p:pic>
      <p:pic>
        <p:nvPicPr>
          <p:cNvPr id="159" name="Google Shape;159;p4"/>
          <p:cNvPicPr preferRelativeResize="0"/>
          <p:nvPr/>
        </p:nvPicPr>
        <p:blipFill rotWithShape="1">
          <a:blip r:embed="rId6">
            <a:alphaModFix/>
          </a:blip>
          <a:srcRect/>
          <a:stretch/>
        </p:blipFill>
        <p:spPr>
          <a:xfrm>
            <a:off x="3956432" y="2906753"/>
            <a:ext cx="1091279" cy="536494"/>
          </a:xfrm>
          <a:prstGeom prst="rect">
            <a:avLst/>
          </a:prstGeom>
          <a:noFill/>
          <a:ln>
            <a:noFill/>
          </a:ln>
        </p:spPr>
      </p:pic>
      <p:sp>
        <p:nvSpPr>
          <p:cNvPr id="160" name="Google Shape;160;p4"/>
          <p:cNvSpPr txBox="1"/>
          <p:nvPr/>
        </p:nvSpPr>
        <p:spPr>
          <a:xfrm>
            <a:off x="5845265" y="1761626"/>
            <a:ext cx="5412000" cy="3786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000"/>
              <a:buFont typeface="Times New Roman"/>
              <a:buNone/>
            </a:pPr>
            <a:r>
              <a:rPr lang="en-US" sz="2000" b="1" i="0" u="none" strike="noStrike" cap="none">
                <a:solidFill>
                  <a:schemeClr val="dk1"/>
                </a:solidFill>
                <a:latin typeface="Times New Roman"/>
                <a:ea typeface="Times New Roman"/>
                <a:cs typeface="Times New Roman"/>
                <a:sym typeface="Times New Roman"/>
              </a:rPr>
              <a:t>THE 2 KEY QUESTIONS TO THIS COURSE IS NOT </a:t>
            </a:r>
            <a:r>
              <a:rPr lang="en-US" sz="2000" b="1">
                <a:solidFill>
                  <a:schemeClr val="dk1"/>
                </a:solidFill>
                <a:latin typeface="Times New Roman"/>
                <a:ea typeface="Times New Roman"/>
                <a:cs typeface="Times New Roman"/>
                <a:sym typeface="Times New Roman"/>
              </a:rPr>
              <a:t>WHETHER</a:t>
            </a:r>
            <a:r>
              <a:rPr lang="en-US" sz="2000" b="1" i="0" u="none" strike="noStrike" cap="none">
                <a:solidFill>
                  <a:schemeClr val="dk1"/>
                </a:solidFill>
                <a:latin typeface="Times New Roman"/>
                <a:ea typeface="Times New Roman"/>
                <a:cs typeface="Times New Roman"/>
                <a:sym typeface="Times New Roman"/>
              </a:rPr>
              <a:t> TO </a:t>
            </a:r>
            <a:r>
              <a:rPr lang="en-US" sz="2000" b="1">
                <a:solidFill>
                  <a:schemeClr val="dk1"/>
                </a:solidFill>
                <a:latin typeface="Times New Roman"/>
                <a:ea typeface="Times New Roman"/>
                <a:cs typeface="Times New Roman"/>
                <a:sym typeface="Times New Roman"/>
              </a:rPr>
              <a:t>DEPLOY &amp;</a:t>
            </a:r>
            <a:r>
              <a:rPr lang="en-US" sz="2000" b="1" i="0" u="none" strike="noStrike" cap="none">
                <a:solidFill>
                  <a:schemeClr val="dk1"/>
                </a:solidFill>
                <a:latin typeface="Times New Roman"/>
                <a:ea typeface="Times New Roman"/>
                <a:cs typeface="Times New Roman"/>
                <a:sym typeface="Times New Roman"/>
              </a:rPr>
              <a:t> USE  INTERNET TECHNOLOGY – COMPANIES HAVE NO CHOICE IF THEY WANT TO STAY COMPETITIVE – BUT HOW TO DEPLOY &amp; </a:t>
            </a:r>
            <a:r>
              <a:rPr lang="en-US" sz="2000" b="1">
                <a:solidFill>
                  <a:schemeClr val="dk1"/>
                </a:solidFill>
                <a:latin typeface="Times New Roman"/>
                <a:ea typeface="Times New Roman"/>
                <a:cs typeface="Times New Roman"/>
                <a:sym typeface="Times New Roman"/>
              </a:rPr>
              <a:t>USE </a:t>
            </a:r>
            <a:r>
              <a:rPr lang="en-US" sz="2000" b="1" i="0" u="none" strike="noStrike" cap="none">
                <a:solidFill>
                  <a:schemeClr val="dk1"/>
                </a:solidFill>
                <a:latin typeface="Times New Roman"/>
                <a:ea typeface="Times New Roman"/>
                <a:cs typeface="Times New Roman"/>
                <a:sym typeface="Times New Roman"/>
              </a:rPr>
              <a:t>IT ?</a:t>
            </a:r>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Times New Roman"/>
              <a:buNone/>
            </a:pPr>
            <a:r>
              <a:rPr lang="en-US" sz="2000" b="1">
                <a:solidFill>
                  <a:schemeClr val="dk1"/>
                </a:solidFill>
                <a:latin typeface="Times New Roman"/>
                <a:ea typeface="Times New Roman"/>
                <a:cs typeface="Times New Roman"/>
                <a:sym typeface="Times New Roman"/>
              </a:rPr>
              <a:t>WHAT ARE THE MARKETING COMMUNICATIONS TECHNIQUES THAT BUSINESS NEED TO MASTER TO MAKE EFFECTIVE USE OF DIGITAL MARKETING?</a:t>
            </a:r>
            <a:endParaRPr sz="2000" b="1" i="0" u="none" strike="noStrike" cap="none">
              <a:solidFill>
                <a:schemeClr val="dk1"/>
              </a:solidFill>
              <a:latin typeface="Times New Roman"/>
              <a:ea typeface="Times New Roman"/>
              <a:cs typeface="Times New Roman"/>
              <a:sym typeface="Times New Roman"/>
            </a:endParaRPr>
          </a:p>
        </p:txBody>
      </p:sp>
      <p:pic>
        <p:nvPicPr>
          <p:cNvPr id="8" name="Graphic 21">
            <a:extLst>
              <a:ext uri="{FF2B5EF4-FFF2-40B4-BE49-F238E27FC236}">
                <a16:creationId xmlns:a16="http://schemas.microsoft.com/office/drawing/2014/main" id="{205CC32E-C238-4004-AD8C-7A77B15EB05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5759" y="-1"/>
            <a:ext cx="1736241" cy="81070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67" name="Google Shape;167;p5"/>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8" name="Google Shape;168;p5"/>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Learning Outcomes</a:t>
            </a:r>
            <a:endParaRPr/>
          </a:p>
        </p:txBody>
      </p:sp>
      <p:sp>
        <p:nvSpPr>
          <p:cNvPr id="169" name="Google Shape;169;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0" name="Google Shape;170;p5"/>
          <p:cNvSpPr txBox="1"/>
          <p:nvPr/>
        </p:nvSpPr>
        <p:spPr>
          <a:xfrm>
            <a:off x="552283" y="612496"/>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ajawal Medium"/>
                <a:ea typeface="Tajawal Medium"/>
                <a:cs typeface="Tajawal Medium"/>
                <a:sym typeface="Tajawal Medium"/>
              </a:rPr>
              <a:t>intro</a:t>
            </a:r>
            <a:endParaRPr sz="2800">
              <a:solidFill>
                <a:schemeClr val="lt1"/>
              </a:solidFill>
              <a:latin typeface="Tajawal Medium"/>
              <a:ea typeface="Tajawal Medium"/>
              <a:cs typeface="Tajawal Medium"/>
              <a:sym typeface="Tajawal Medium"/>
            </a:endParaRPr>
          </a:p>
        </p:txBody>
      </p:sp>
      <p:sp>
        <p:nvSpPr>
          <p:cNvPr id="171" name="Google Shape;171;p5"/>
          <p:cNvSpPr txBox="1"/>
          <p:nvPr/>
        </p:nvSpPr>
        <p:spPr>
          <a:xfrm>
            <a:off x="1986138" y="2019690"/>
            <a:ext cx="8417320" cy="33547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i="1">
                <a:solidFill>
                  <a:schemeClr val="dk1"/>
                </a:solidFill>
                <a:latin typeface="Calibri"/>
                <a:ea typeface="Calibri"/>
                <a:cs typeface="Calibri"/>
                <a:sym typeface="Calibri"/>
              </a:rPr>
              <a:t>At the end of this course, the student will be able to:</a:t>
            </a: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US" sz="2000" b="1" cap="small">
                <a:solidFill>
                  <a:schemeClr val="dk1"/>
                </a:solidFill>
                <a:latin typeface="Calibri"/>
                <a:ea typeface="Calibri"/>
                <a:cs typeface="Calibri"/>
                <a:sym typeface="Calibri"/>
              </a:rPr>
              <a:t>Developing</a:t>
            </a:r>
            <a:r>
              <a:rPr lang="en-US" sz="2000" cap="small">
                <a:solidFill>
                  <a:schemeClr val="dk1"/>
                </a:solidFill>
                <a:latin typeface="Calibri"/>
                <a:ea typeface="Calibri"/>
                <a:cs typeface="Calibri"/>
                <a:sym typeface="Calibri"/>
              </a:rPr>
              <a:t> digital marketing strategies</a:t>
            </a: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b="1" cap="small">
                <a:solidFill>
                  <a:schemeClr val="dk1"/>
                </a:solidFill>
                <a:latin typeface="Calibri"/>
                <a:ea typeface="Calibri"/>
                <a:cs typeface="Calibri"/>
                <a:sym typeface="Calibri"/>
              </a:rPr>
              <a:t>UNDERSTAND</a:t>
            </a:r>
            <a:r>
              <a:rPr lang="en-US" sz="2000" cap="small">
                <a:solidFill>
                  <a:schemeClr val="dk1"/>
                </a:solidFill>
                <a:latin typeface="Calibri"/>
                <a:ea typeface="Calibri"/>
                <a:cs typeface="Calibri"/>
                <a:sym typeface="Calibri"/>
              </a:rPr>
              <a:t> </a:t>
            </a:r>
            <a:r>
              <a:rPr lang="en-US" sz="1600" cap="small">
                <a:solidFill>
                  <a:schemeClr val="dk1"/>
                </a:solidFill>
                <a:latin typeface="Calibri"/>
                <a:ea typeface="Calibri"/>
                <a:cs typeface="Calibri"/>
                <a:sym typeface="Calibri"/>
              </a:rPr>
              <a:t>DIGITAL MARKETING FUNDAMENTALS </a:t>
            </a:r>
            <a:endParaRPr sz="160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b="1" cap="small">
                <a:solidFill>
                  <a:schemeClr val="dk1"/>
                </a:solidFill>
                <a:latin typeface="Calibri"/>
                <a:ea typeface="Calibri"/>
                <a:cs typeface="Calibri"/>
                <a:sym typeface="Calibri"/>
              </a:rPr>
              <a:t>DEFINE</a:t>
            </a:r>
            <a:r>
              <a:rPr lang="en-US" sz="2000" cap="small">
                <a:solidFill>
                  <a:schemeClr val="dk1"/>
                </a:solidFill>
                <a:latin typeface="Calibri"/>
                <a:ea typeface="Calibri"/>
                <a:cs typeface="Calibri"/>
                <a:sym typeface="Calibri"/>
              </a:rPr>
              <a:t> </a:t>
            </a:r>
            <a:r>
              <a:rPr lang="en-US" sz="1800" cap="small">
                <a:solidFill>
                  <a:schemeClr val="dk1"/>
                </a:solidFill>
                <a:latin typeface="Calibri"/>
                <a:ea typeface="Calibri"/>
                <a:cs typeface="Calibri"/>
                <a:sym typeface="Calibri"/>
              </a:rPr>
              <a:t>What are the 8 Types of Digital Marketing?</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2000" b="1" cap="small">
                <a:solidFill>
                  <a:schemeClr val="dk1"/>
                </a:solidFill>
                <a:latin typeface="Calibri"/>
                <a:ea typeface="Calibri"/>
                <a:cs typeface="Calibri"/>
                <a:sym typeface="Calibri"/>
              </a:rPr>
              <a:t>Learn </a:t>
            </a:r>
            <a:r>
              <a:rPr lang="en-US" sz="1800" cap="small">
                <a:solidFill>
                  <a:schemeClr val="dk1"/>
                </a:solidFill>
                <a:latin typeface="Calibri"/>
                <a:ea typeface="Calibri"/>
                <a:cs typeface="Calibri"/>
                <a:sym typeface="Calibri"/>
              </a:rPr>
              <a:t>about the best applications you need in </a:t>
            </a:r>
            <a:r>
              <a:rPr lang="en-US" sz="1400" cap="small">
                <a:solidFill>
                  <a:schemeClr val="dk1"/>
                </a:solidFill>
                <a:latin typeface="Calibri"/>
                <a:ea typeface="Calibri"/>
                <a:cs typeface="Calibri"/>
                <a:sym typeface="Calibri"/>
              </a:rPr>
              <a:t>DIGITAL</a:t>
            </a:r>
            <a:r>
              <a:rPr lang="en-US" sz="1800" cap="small">
                <a:solidFill>
                  <a:schemeClr val="dk1"/>
                </a:solidFill>
                <a:latin typeface="Calibri"/>
                <a:ea typeface="Calibri"/>
                <a:cs typeface="Calibri"/>
                <a:sym typeface="Calibri"/>
              </a:rPr>
              <a:t>-marketing</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2000" b="1" cap="small">
                <a:solidFill>
                  <a:schemeClr val="dk1"/>
                </a:solidFill>
                <a:latin typeface="Calibri"/>
                <a:ea typeface="Calibri"/>
                <a:cs typeface="Calibri"/>
                <a:sym typeface="Calibri"/>
              </a:rPr>
              <a:t>Recognize</a:t>
            </a:r>
            <a:r>
              <a:rPr lang="en-US" sz="2000" cap="small">
                <a:solidFill>
                  <a:schemeClr val="dk1"/>
                </a:solidFill>
                <a:latin typeface="Calibri"/>
                <a:ea typeface="Calibri"/>
                <a:cs typeface="Calibri"/>
                <a:sym typeface="Calibri"/>
              </a:rPr>
              <a:t> </a:t>
            </a:r>
            <a:r>
              <a:rPr lang="en-US" sz="1800" cap="small">
                <a:solidFill>
                  <a:schemeClr val="dk1"/>
                </a:solidFill>
                <a:latin typeface="Calibri"/>
                <a:ea typeface="Calibri"/>
                <a:cs typeface="Calibri"/>
                <a:sym typeface="Calibri"/>
              </a:rPr>
              <a:t>Current and emerging technologies that </a:t>
            </a:r>
            <a:r>
              <a:rPr lang="en-US" sz="1600" cap="small">
                <a:solidFill>
                  <a:schemeClr val="dk1"/>
                </a:solidFill>
                <a:latin typeface="Calibri"/>
                <a:ea typeface="Calibri"/>
                <a:cs typeface="Calibri"/>
                <a:sym typeface="Calibri"/>
              </a:rPr>
              <a:t>SUPPORT SOCIAL MEDIA MARKETING APPLICATIONS</a:t>
            </a:r>
            <a:endParaRPr sz="1600">
              <a:solidFill>
                <a:schemeClr val="dk1"/>
              </a:solidFill>
              <a:latin typeface="Calibri"/>
              <a:ea typeface="Calibri"/>
              <a:cs typeface="Calibri"/>
              <a:sym typeface="Calibri"/>
            </a:endParaRPr>
          </a:p>
          <a:p>
            <a:pPr marL="0" marR="0" lvl="0" indent="0" algn="l" rtl="0">
              <a:spcBef>
                <a:spcPts val="0"/>
              </a:spcBef>
              <a:spcAft>
                <a:spcPts val="0"/>
              </a:spcAft>
              <a:buNone/>
            </a:pPr>
            <a:r>
              <a:rPr lang="en-US" sz="2000" b="1" cap="small">
                <a:solidFill>
                  <a:schemeClr val="dk1"/>
                </a:solidFill>
                <a:latin typeface="Calibri"/>
                <a:ea typeface="Calibri"/>
                <a:cs typeface="Calibri"/>
                <a:sym typeface="Calibri"/>
              </a:rPr>
              <a:t>Understand</a:t>
            </a:r>
            <a:r>
              <a:rPr lang="en-US" sz="2000" cap="small">
                <a:solidFill>
                  <a:schemeClr val="dk1"/>
                </a:solidFill>
                <a:latin typeface="Calibri"/>
                <a:ea typeface="Calibri"/>
                <a:cs typeface="Calibri"/>
                <a:sym typeface="Calibri"/>
              </a:rPr>
              <a:t> the infrastructure of social media</a:t>
            </a: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US" sz="2000" b="1" cap="small">
                <a:solidFill>
                  <a:schemeClr val="dk1"/>
                </a:solidFill>
                <a:latin typeface="Calibri"/>
                <a:ea typeface="Calibri"/>
                <a:cs typeface="Calibri"/>
                <a:sym typeface="Calibri"/>
              </a:rPr>
              <a:t>REALISE</a:t>
            </a:r>
            <a:r>
              <a:rPr lang="en-US" sz="2000" cap="small">
                <a:solidFill>
                  <a:schemeClr val="dk1"/>
                </a:solidFill>
                <a:latin typeface="Calibri"/>
                <a:ea typeface="Calibri"/>
                <a:cs typeface="Calibri"/>
                <a:sym typeface="Calibri"/>
              </a:rPr>
              <a:t> </a:t>
            </a:r>
            <a:r>
              <a:rPr lang="en-US" sz="1600" cap="small">
                <a:solidFill>
                  <a:schemeClr val="dk1"/>
                </a:solidFill>
                <a:latin typeface="Calibri"/>
                <a:ea typeface="Calibri"/>
                <a:cs typeface="Calibri"/>
                <a:sym typeface="Calibri"/>
              </a:rPr>
              <a:t>DIGITAL MARKETING: IMPLEMENTATION AND PRACTICES</a:t>
            </a:r>
            <a:endParaRPr sz="16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88D5232B-BACA-49FB-808E-195A6CF085B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14694" y="107556"/>
            <a:ext cx="1577306" cy="73649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6"/>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1" name="Google Shape;181;p6"/>
          <p:cNvSpPr/>
          <p:nvPr/>
        </p:nvSpPr>
        <p:spPr>
          <a:xfrm>
            <a:off x="9075274" y="952845"/>
            <a:ext cx="3019316"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3200" b="1">
                <a:solidFill>
                  <a:schemeClr val="lt1"/>
                </a:solidFill>
                <a:latin typeface="Calibri"/>
                <a:ea typeface="Calibri"/>
                <a:cs typeface="Calibri"/>
                <a:sym typeface="Calibri"/>
              </a:rPr>
              <a:t>TOPICS</a:t>
            </a:r>
            <a:endParaRPr/>
          </a:p>
        </p:txBody>
      </p:sp>
      <p:sp>
        <p:nvSpPr>
          <p:cNvPr id="182" name="Google Shape;182;p6"/>
          <p:cNvSpPr/>
          <p:nvPr/>
        </p:nvSpPr>
        <p:spPr>
          <a:xfrm>
            <a:off x="1181062" y="1285192"/>
            <a:ext cx="8660522"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6"/>
          <p:cNvSpPr txBox="1"/>
          <p:nvPr/>
        </p:nvSpPr>
        <p:spPr>
          <a:xfrm>
            <a:off x="1675976" y="1834291"/>
            <a:ext cx="8417320" cy="36933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1">
                <a:solidFill>
                  <a:schemeClr val="dk1"/>
                </a:solidFill>
                <a:latin typeface="Calibri"/>
                <a:ea typeface="Calibri"/>
                <a:cs typeface="Calibri"/>
                <a:sym typeface="Calibri"/>
              </a:rPr>
              <a:t>The main innovations included in the chapters are as follow</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1 - </a:t>
            </a:r>
            <a:r>
              <a:rPr lang="en-US" sz="1800" cap="small">
                <a:solidFill>
                  <a:schemeClr val="dk1"/>
                </a:solidFill>
                <a:latin typeface="Calibri"/>
                <a:ea typeface="Calibri"/>
                <a:cs typeface="Calibri"/>
                <a:sym typeface="Calibri"/>
              </a:rPr>
              <a:t>INTRODUCING DIGITAL MARKETING</a:t>
            </a:r>
            <a:r>
              <a:rPr lang="en-US" sz="1800" b="1" cap="small">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2 -</a:t>
            </a:r>
            <a:r>
              <a:rPr lang="en-US" sz="1800" cap="small">
                <a:solidFill>
                  <a:schemeClr val="dk1"/>
                </a:solidFill>
                <a:latin typeface="Calibri"/>
                <a:ea typeface="Calibri"/>
                <a:cs typeface="Calibri"/>
                <a:sym typeface="Calibri"/>
              </a:rPr>
              <a:t> ONLINE MARKETPLACE ANALYSIS MICRO-ENVIRONMENT</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3</a:t>
            </a:r>
            <a:r>
              <a:rPr lang="en-US" sz="1800" cap="small">
                <a:solidFill>
                  <a:schemeClr val="dk1"/>
                </a:solidFill>
                <a:latin typeface="Calibri"/>
                <a:ea typeface="Calibri"/>
                <a:cs typeface="Calibri"/>
                <a:sym typeface="Calibri"/>
              </a:rPr>
              <a:t> - THE DIGITAL MACRO -ENVIRONMENT</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a:solidFill>
                  <a:schemeClr val="dk1"/>
                </a:solidFill>
                <a:latin typeface="Calibri"/>
                <a:ea typeface="Calibri"/>
                <a:cs typeface="Calibri"/>
                <a:sym typeface="Calibri"/>
              </a:rPr>
              <a:t>CHAPTER 4 - </a:t>
            </a:r>
            <a:r>
              <a:rPr lang="en-US" sz="1800">
                <a:solidFill>
                  <a:schemeClr val="dk1"/>
                </a:solidFill>
                <a:latin typeface="Calibri"/>
                <a:ea typeface="Calibri"/>
                <a:cs typeface="Calibri"/>
                <a:sym typeface="Calibri"/>
              </a:rPr>
              <a:t>DIGITAL MARKETING STRATEGY DEVELOPMENT</a:t>
            </a:r>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5 -</a:t>
            </a:r>
            <a:r>
              <a:rPr lang="en-US" sz="1800" cap="small">
                <a:solidFill>
                  <a:schemeClr val="dk1"/>
                </a:solidFill>
                <a:latin typeface="Calibri"/>
                <a:ea typeface="Calibri"/>
                <a:cs typeface="Calibri"/>
                <a:sym typeface="Calibri"/>
              </a:rPr>
              <a:t> DIGITAL MEDIA AND THE MARKETING MIX</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6</a:t>
            </a:r>
            <a:r>
              <a:rPr lang="en-US" sz="1800" cap="small">
                <a:solidFill>
                  <a:schemeClr val="dk1"/>
                </a:solidFill>
                <a:latin typeface="Calibri"/>
                <a:ea typeface="Calibri"/>
                <a:cs typeface="Calibri"/>
                <a:sym typeface="Calibri"/>
              </a:rPr>
              <a:t> - RELATIONSHIP MARKETING USING DIGITAL PLATFORMS</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7</a:t>
            </a:r>
            <a:r>
              <a:rPr lang="en-US" sz="1800" cap="small">
                <a:solidFill>
                  <a:schemeClr val="dk1"/>
                </a:solidFill>
                <a:latin typeface="Calibri"/>
                <a:ea typeface="Calibri"/>
                <a:cs typeface="Calibri"/>
                <a:sym typeface="Calibri"/>
              </a:rPr>
              <a:t> - DELIVERING THE DIGITAL CUSTOMER EXPERIENCE</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8</a:t>
            </a:r>
            <a:r>
              <a:rPr lang="en-US" sz="1800" cap="small">
                <a:solidFill>
                  <a:schemeClr val="dk1"/>
                </a:solidFill>
                <a:latin typeface="Calibri"/>
                <a:ea typeface="Calibri"/>
                <a:cs typeface="Calibri"/>
                <a:sym typeface="Calibri"/>
              </a:rPr>
              <a:t> - CAMPAIGN PLANNING FOR DIGITAL MEDIA</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9</a:t>
            </a:r>
            <a:r>
              <a:rPr lang="en-US" sz="1800" cap="small">
                <a:solidFill>
                  <a:schemeClr val="dk1"/>
                </a:solidFill>
                <a:latin typeface="Calibri"/>
                <a:ea typeface="Calibri"/>
                <a:cs typeface="Calibri"/>
                <a:sym typeface="Calibri"/>
              </a:rPr>
              <a:t> - MARKETING COMMUNICATIONS USING DIGITAL MEDIA CHANNELS</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cap="small">
                <a:solidFill>
                  <a:schemeClr val="dk1"/>
                </a:solidFill>
                <a:latin typeface="Calibri"/>
                <a:ea typeface="Calibri"/>
                <a:cs typeface="Calibri"/>
                <a:sym typeface="Calibri"/>
              </a:rPr>
              <a:t>CHAPTER 10</a:t>
            </a:r>
            <a:r>
              <a:rPr lang="en-US" sz="1800" cap="small">
                <a:solidFill>
                  <a:schemeClr val="dk1"/>
                </a:solidFill>
                <a:latin typeface="Calibri"/>
                <a:ea typeface="Calibri"/>
                <a:cs typeface="Calibri"/>
                <a:sym typeface="Calibri"/>
              </a:rPr>
              <a:t> -EVALUATION AND IMPROVEMENT OF DIGITAL CHANNEL PERFORMANCE</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6" name="Graphic 21">
            <a:extLst>
              <a:ext uri="{FF2B5EF4-FFF2-40B4-BE49-F238E27FC236}">
                <a16:creationId xmlns:a16="http://schemas.microsoft.com/office/drawing/2014/main" id="{5554EC9B-A41A-42AD-B65D-31A22A0654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341952" cy="6266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7"/>
          <p:cNvSpPr/>
          <p:nvPr/>
        </p:nvSpPr>
        <p:spPr>
          <a:xfrm>
            <a:off x="1133854" y="1397680"/>
            <a:ext cx="4955591" cy="4646234"/>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1" name="Google Shape;191;p7"/>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92" name="Google Shape;192;p7"/>
          <p:cNvSpPr/>
          <p:nvPr/>
        </p:nvSpPr>
        <p:spPr>
          <a:xfrm>
            <a:off x="1308298" y="1549486"/>
            <a:ext cx="4222539" cy="4098301"/>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r>
              <a:rPr lang="en-US" sz="2000" b="1">
                <a:solidFill>
                  <a:schemeClr val="lt1"/>
                </a:solidFill>
                <a:latin typeface="Tajawal ExtraBold"/>
                <a:ea typeface="Tajawal ExtraBold"/>
                <a:cs typeface="Tajawal ExtraBold"/>
                <a:sym typeface="Tajawal ExtraBold"/>
              </a:rPr>
              <a:t>PART 1 </a:t>
            </a:r>
            <a:r>
              <a:rPr lang="en-US" sz="1400">
                <a:solidFill>
                  <a:schemeClr val="lt1"/>
                </a:solidFill>
                <a:latin typeface="Tajawal ExtraBold"/>
                <a:ea typeface="Tajawal ExtraBold"/>
                <a:cs typeface="Tajawal ExtraBold"/>
                <a:sym typeface="Tajawal ExtraBold"/>
              </a:rPr>
              <a:t>INTRODUCE THE OPPORTUNITIES AND CHALLENGES OF DIGITAL MARKETING AND EXPLAINS THE DIFFERENT TYPE OF DIGITAL MARKETING PLATFORMS AND MEDIA CHANNELS AVAILABLE TO ENGAGE AUDIENCE ONLINE.IT ALSO INTRODUCE A PLANNING FRAMEWORK THAT CAN BE USED TO </a:t>
            </a:r>
            <a:r>
              <a:rPr lang="en-US">
                <a:solidFill>
                  <a:schemeClr val="lt1"/>
                </a:solidFill>
                <a:latin typeface="Tajawal ExtraBold"/>
                <a:ea typeface="Tajawal ExtraBold"/>
                <a:cs typeface="Tajawal ExtraBold"/>
                <a:sym typeface="Tajawal ExtraBold"/>
              </a:rPr>
              <a:t>STRUCTURE</a:t>
            </a:r>
            <a:r>
              <a:rPr lang="en-US" sz="1400">
                <a:solidFill>
                  <a:schemeClr val="lt1"/>
                </a:solidFill>
                <a:latin typeface="Tajawal ExtraBold"/>
                <a:ea typeface="Tajawal ExtraBold"/>
                <a:cs typeface="Tajawal ExtraBold"/>
                <a:sym typeface="Tajawal ExtraBold"/>
              </a:rPr>
              <a:t> DIGITAL MARKETING </a:t>
            </a:r>
            <a:r>
              <a:rPr lang="en-US">
                <a:solidFill>
                  <a:schemeClr val="lt1"/>
                </a:solidFill>
                <a:latin typeface="Tajawal ExtraBold"/>
                <a:ea typeface="Tajawal ExtraBold"/>
                <a:cs typeface="Tajawal ExtraBold"/>
                <a:sym typeface="Tajawal ExtraBold"/>
              </a:rPr>
              <a:t>STRATEGIES</a:t>
            </a:r>
            <a:r>
              <a:rPr lang="en-US" sz="1400">
                <a:solidFill>
                  <a:schemeClr val="lt1"/>
                </a:solidFill>
                <a:latin typeface="Tajawal ExtraBold"/>
                <a:ea typeface="Tajawal ExtraBold"/>
                <a:cs typeface="Tajawal ExtraBold"/>
                <a:sym typeface="Tajawal ExtraBold"/>
              </a:rPr>
              <a:t> AND PROVIDE A FOUNDATION FOR DEVELOPING AN INTEGRATED DIGITAL MARKETING STRATEGY BY REVIEWING HOW THE ONLINE MARKETPLACE OF AN ORGANIZATION CAN BE ASSESSED AS A PART OF SITUATION ANALYSIS </a:t>
            </a:r>
            <a:endParaRPr sz="1400">
              <a:solidFill>
                <a:schemeClr val="lt1"/>
              </a:solidFill>
              <a:latin typeface="Calibri"/>
              <a:ea typeface="Calibri"/>
              <a:cs typeface="Calibri"/>
              <a:sym typeface="Calibri"/>
            </a:endParaRPr>
          </a:p>
          <a:p>
            <a:pPr marL="0" marR="0" lvl="0" indent="0" algn="l" rtl="0">
              <a:lnSpc>
                <a:spcPct val="120000"/>
              </a:lnSpc>
              <a:spcBef>
                <a:spcPts val="0"/>
              </a:spcBef>
              <a:spcAft>
                <a:spcPts val="0"/>
              </a:spcAft>
              <a:buNone/>
            </a:pPr>
            <a:endParaRPr sz="1600">
              <a:solidFill>
                <a:schemeClr val="lt1"/>
              </a:solidFill>
              <a:latin typeface="Calibri"/>
              <a:ea typeface="Calibri"/>
              <a:cs typeface="Calibri"/>
              <a:sym typeface="Calibri"/>
            </a:endParaRPr>
          </a:p>
        </p:txBody>
      </p:sp>
      <p:sp>
        <p:nvSpPr>
          <p:cNvPr id="193" name="Google Shape;193;p7"/>
          <p:cNvSpPr/>
          <p:nvPr/>
        </p:nvSpPr>
        <p:spPr>
          <a:xfrm>
            <a:off x="6310823" y="4804209"/>
            <a:ext cx="4747323" cy="41088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1800" b="1">
                <a:solidFill>
                  <a:srgbClr val="0A1F61"/>
                </a:solidFill>
                <a:latin typeface="Calibri"/>
                <a:ea typeface="Calibri"/>
                <a:cs typeface="Calibri"/>
                <a:sym typeface="Calibri"/>
              </a:rPr>
              <a:t>DIGITAL MARKETING FUNDEMENTAL</a:t>
            </a:r>
            <a:endParaRPr sz="1800" b="1">
              <a:solidFill>
                <a:srgbClr val="595959"/>
              </a:solidFill>
              <a:latin typeface="Calibri"/>
              <a:ea typeface="Calibri"/>
              <a:cs typeface="Calibri"/>
              <a:sym typeface="Calibri"/>
            </a:endParaRPr>
          </a:p>
        </p:txBody>
      </p:sp>
      <p:sp>
        <p:nvSpPr>
          <p:cNvPr id="194" name="Google Shape;194;p7"/>
          <p:cNvSpPr txBox="1"/>
          <p:nvPr/>
        </p:nvSpPr>
        <p:spPr>
          <a:xfrm>
            <a:off x="6944248" y="3996751"/>
            <a:ext cx="411389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2D3956"/>
                </a:solidFill>
                <a:latin typeface="Tajawal Medium"/>
                <a:ea typeface="Tajawal Medium"/>
                <a:cs typeface="Tajawal Medium"/>
                <a:sym typeface="Tajawal Medium"/>
              </a:rPr>
              <a:t>PART 1</a:t>
            </a:r>
            <a:r>
              <a:rPr lang="en-US" sz="2800" b="1">
                <a:solidFill>
                  <a:srgbClr val="2D3956"/>
                </a:solidFill>
                <a:latin typeface="Tajawal Medium"/>
                <a:ea typeface="Tajawal Medium"/>
                <a:cs typeface="Tajawal Medium"/>
                <a:sym typeface="Tajawal Medium"/>
              </a:rPr>
              <a:t> </a:t>
            </a:r>
            <a:endParaRPr sz="2800" b="1">
              <a:solidFill>
                <a:srgbClr val="2D3956"/>
              </a:solidFill>
              <a:latin typeface="Tajawal Medium"/>
              <a:ea typeface="Tajawal Medium"/>
              <a:cs typeface="Tajawal Medium"/>
              <a:sym typeface="Tajawal Medium"/>
            </a:endParaRPr>
          </a:p>
        </p:txBody>
      </p:sp>
      <p:sp>
        <p:nvSpPr>
          <p:cNvPr id="195" name="Google Shape;195;p7"/>
          <p:cNvSpPr/>
          <p:nvPr/>
        </p:nvSpPr>
        <p:spPr>
          <a:xfrm>
            <a:off x="5641526" y="3505024"/>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96" name="Google Shape;196;p7"/>
          <p:cNvSpPr txBox="1"/>
          <p:nvPr/>
        </p:nvSpPr>
        <p:spPr>
          <a:xfrm>
            <a:off x="5692422" y="3499567"/>
            <a:ext cx="109100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000">
              <a:solidFill>
                <a:schemeClr val="lt1"/>
              </a:solidFill>
              <a:latin typeface="Tajawal Medium"/>
              <a:ea typeface="Tajawal Medium"/>
              <a:cs typeface="Tajawal Medium"/>
              <a:sym typeface="Tajawal Medium"/>
            </a:endParaRPr>
          </a:p>
        </p:txBody>
      </p:sp>
      <p:sp>
        <p:nvSpPr>
          <p:cNvPr id="197" name="Google Shape;197;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 name="Graphic 21">
            <a:extLst>
              <a:ext uri="{FF2B5EF4-FFF2-40B4-BE49-F238E27FC236}">
                <a16:creationId xmlns:a16="http://schemas.microsoft.com/office/drawing/2014/main" id="{69C1B655-5B95-44FF-9DD2-511B1A5B8DA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304245" cy="60899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8"/>
          <p:cNvSpPr/>
          <p:nvPr/>
        </p:nvSpPr>
        <p:spPr>
          <a:xfrm>
            <a:off x="1133854" y="1397680"/>
            <a:ext cx="4955591" cy="4646234"/>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7" name="Google Shape;207;p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208" name="Google Shape;208;p8"/>
          <p:cNvSpPr/>
          <p:nvPr/>
        </p:nvSpPr>
        <p:spPr>
          <a:xfrm>
            <a:off x="1308298" y="1549486"/>
            <a:ext cx="4222539" cy="3711785"/>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r>
              <a:rPr lang="en-US" sz="2000" b="1">
                <a:solidFill>
                  <a:schemeClr val="lt1"/>
                </a:solidFill>
                <a:latin typeface="Calibri"/>
                <a:ea typeface="Calibri"/>
                <a:cs typeface="Calibri"/>
                <a:sym typeface="Calibri"/>
              </a:rPr>
              <a:t>IN PART 2 </a:t>
            </a:r>
            <a:r>
              <a:rPr lang="en-US" sz="1600">
                <a:solidFill>
                  <a:schemeClr val="lt1"/>
                </a:solidFill>
                <a:latin typeface="Calibri"/>
                <a:ea typeface="Calibri"/>
                <a:cs typeface="Calibri"/>
                <a:sym typeface="Calibri"/>
              </a:rPr>
              <a:t>WE EXPLORE DIGITAL MARKETING STRATEGY DEVELOPMENT BY COMBINING TRADITIONAL APPROACHES TO  STRATEGIC MARKETING PLANNING WITH DEPLOYING DIGITAL MEDIA ,DATA AND TECHNOLOGY .AND ALSO PRESENT A FRAMEWORK FOR DEVELOPING DIGITAL MARKETING STRATEGIES AND IN THIS PART WE WILL DISCUSS THE OPPORTUNITIES FOR VARYING THE MARKETING MIX ONLINE AND REVIEW STRATEGIES FOR DIGITAL CUSTOMER RELATIONSHIP MANAGEMENT.</a:t>
            </a:r>
            <a:endParaRPr sz="1600">
              <a:solidFill>
                <a:schemeClr val="lt1"/>
              </a:solidFill>
              <a:latin typeface="Calibri"/>
              <a:ea typeface="Calibri"/>
              <a:cs typeface="Calibri"/>
              <a:sym typeface="Calibri"/>
            </a:endParaRPr>
          </a:p>
        </p:txBody>
      </p:sp>
      <p:sp>
        <p:nvSpPr>
          <p:cNvPr id="209" name="Google Shape;209;p8"/>
          <p:cNvSpPr/>
          <p:nvPr/>
        </p:nvSpPr>
        <p:spPr>
          <a:xfrm>
            <a:off x="6310823" y="4804209"/>
            <a:ext cx="4747323" cy="42473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1800" b="1">
                <a:solidFill>
                  <a:srgbClr val="0A1F61"/>
                </a:solidFill>
                <a:latin typeface="Calibri"/>
                <a:ea typeface="Calibri"/>
                <a:cs typeface="Calibri"/>
                <a:sym typeface="Calibri"/>
              </a:rPr>
              <a:t>DIGITAL MARKETING STRATEGY DEVELOPMENT</a:t>
            </a:r>
            <a:endParaRPr sz="1800" b="1">
              <a:solidFill>
                <a:srgbClr val="595959"/>
              </a:solidFill>
              <a:latin typeface="Calibri"/>
              <a:ea typeface="Calibri"/>
              <a:cs typeface="Calibri"/>
              <a:sym typeface="Calibri"/>
            </a:endParaRPr>
          </a:p>
        </p:txBody>
      </p:sp>
      <p:sp>
        <p:nvSpPr>
          <p:cNvPr id="210" name="Google Shape;210;p8"/>
          <p:cNvSpPr txBox="1"/>
          <p:nvPr/>
        </p:nvSpPr>
        <p:spPr>
          <a:xfrm>
            <a:off x="6944248" y="3996751"/>
            <a:ext cx="411389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2D3956"/>
                </a:solidFill>
                <a:latin typeface="Tajawal Medium"/>
                <a:ea typeface="Tajawal Medium"/>
                <a:cs typeface="Tajawal Medium"/>
                <a:sym typeface="Tajawal Medium"/>
              </a:rPr>
              <a:t>PART 2</a:t>
            </a:r>
            <a:r>
              <a:rPr lang="en-US" sz="2800" b="1">
                <a:solidFill>
                  <a:srgbClr val="2D3956"/>
                </a:solidFill>
                <a:latin typeface="Tajawal Medium"/>
                <a:ea typeface="Tajawal Medium"/>
                <a:cs typeface="Tajawal Medium"/>
                <a:sym typeface="Tajawal Medium"/>
              </a:rPr>
              <a:t> </a:t>
            </a:r>
            <a:endParaRPr sz="2800" b="1">
              <a:solidFill>
                <a:srgbClr val="2D3956"/>
              </a:solidFill>
              <a:latin typeface="Tajawal Medium"/>
              <a:ea typeface="Tajawal Medium"/>
              <a:cs typeface="Tajawal Medium"/>
              <a:sym typeface="Tajawal Medium"/>
            </a:endParaRPr>
          </a:p>
        </p:txBody>
      </p:sp>
      <p:sp>
        <p:nvSpPr>
          <p:cNvPr id="211" name="Google Shape;211;p8"/>
          <p:cNvSpPr/>
          <p:nvPr/>
        </p:nvSpPr>
        <p:spPr>
          <a:xfrm>
            <a:off x="5641526" y="3505024"/>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212" name="Google Shape;212;p8"/>
          <p:cNvSpPr txBox="1"/>
          <p:nvPr/>
        </p:nvSpPr>
        <p:spPr>
          <a:xfrm>
            <a:off x="5692422" y="3499567"/>
            <a:ext cx="109100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000">
              <a:solidFill>
                <a:schemeClr val="lt1"/>
              </a:solidFill>
              <a:latin typeface="Tajawal Medium"/>
              <a:ea typeface="Tajawal Medium"/>
              <a:cs typeface="Tajawal Medium"/>
              <a:sym typeface="Tajawal Medium"/>
            </a:endParaRPr>
          </a:p>
        </p:txBody>
      </p:sp>
      <p:sp>
        <p:nvSpPr>
          <p:cNvPr id="213" name="Google Shape;213;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 name="Graphic 21">
            <a:extLst>
              <a:ext uri="{FF2B5EF4-FFF2-40B4-BE49-F238E27FC236}">
                <a16:creationId xmlns:a16="http://schemas.microsoft.com/office/drawing/2014/main" id="{C84CE3DA-A8C4-4400-A5FC-48D5F179BB5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238257" cy="57818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9"/>
          <p:cNvSpPr/>
          <p:nvPr/>
        </p:nvSpPr>
        <p:spPr>
          <a:xfrm>
            <a:off x="1133854" y="1397680"/>
            <a:ext cx="4955591" cy="4467092"/>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3" name="Google Shape;223;p9"/>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224" name="Google Shape;224;p9"/>
          <p:cNvSpPr/>
          <p:nvPr/>
        </p:nvSpPr>
        <p:spPr>
          <a:xfrm>
            <a:off x="1308298" y="1549486"/>
            <a:ext cx="4222539" cy="2825389"/>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r>
              <a:rPr lang="en-US" sz="2000" b="1">
                <a:solidFill>
                  <a:schemeClr val="lt1"/>
                </a:solidFill>
                <a:latin typeface="Calibri"/>
                <a:ea typeface="Calibri"/>
                <a:cs typeface="Calibri"/>
                <a:sym typeface="Calibri"/>
              </a:rPr>
              <a:t>IN PART 3, </a:t>
            </a:r>
            <a:r>
              <a:rPr lang="en-US" sz="1600">
                <a:solidFill>
                  <a:schemeClr val="lt1"/>
                </a:solidFill>
                <a:latin typeface="Calibri"/>
                <a:ea typeface="Calibri"/>
                <a:cs typeface="Calibri"/>
                <a:sym typeface="Calibri"/>
              </a:rPr>
              <a:t>PRACTICAL SUCCES FACTORS FOR IMPLEMENTING AND MANAGING DIGITAL MARKETING STRATEGY ARE DESCRIBED ,INCLUDING WEBSITE AND APPLICATIONS DEVELOPMENT TO ENSURE A QUALITY CUSTOMER EXPERIENCE </a:t>
            </a:r>
            <a:endParaRPr/>
          </a:p>
          <a:p>
            <a:pPr marL="0" marR="0" lvl="0" indent="0" algn="ctr" rtl="0">
              <a:lnSpc>
                <a:spcPct val="120000"/>
              </a:lnSpc>
              <a:spcBef>
                <a:spcPts val="0"/>
              </a:spcBef>
              <a:spcAft>
                <a:spcPts val="0"/>
              </a:spcAft>
              <a:buNone/>
            </a:pPr>
            <a:r>
              <a:rPr lang="en-US" sz="1600">
                <a:solidFill>
                  <a:schemeClr val="lt1"/>
                </a:solidFill>
                <a:latin typeface="Calibri"/>
                <a:ea typeface="Calibri"/>
                <a:cs typeface="Calibri"/>
                <a:sym typeface="Calibri"/>
              </a:rPr>
              <a:t>AND MARKETING COMMUNICATIONS TO PROMOTE A SITE AND THE EVALUATION OF COMPANY DIGITAL PRESENCES</a:t>
            </a:r>
            <a:endParaRPr sz="1600">
              <a:solidFill>
                <a:schemeClr val="lt1"/>
              </a:solidFill>
              <a:latin typeface="Calibri"/>
              <a:ea typeface="Calibri"/>
              <a:cs typeface="Calibri"/>
              <a:sym typeface="Calibri"/>
            </a:endParaRPr>
          </a:p>
        </p:txBody>
      </p:sp>
      <p:sp>
        <p:nvSpPr>
          <p:cNvPr id="225" name="Google Shape;225;p9"/>
          <p:cNvSpPr/>
          <p:nvPr/>
        </p:nvSpPr>
        <p:spPr>
          <a:xfrm>
            <a:off x="6310823" y="4804209"/>
            <a:ext cx="4747323" cy="757130"/>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r>
              <a:rPr lang="en-US" sz="1800" b="1">
                <a:solidFill>
                  <a:srgbClr val="0A1F61"/>
                </a:solidFill>
                <a:latin typeface="Calibri"/>
                <a:ea typeface="Calibri"/>
                <a:cs typeface="Calibri"/>
                <a:sym typeface="Calibri"/>
              </a:rPr>
              <a:t>DIGITAL MARKETING IMPLEMENTATION AND PRACTICE</a:t>
            </a:r>
            <a:endParaRPr sz="1800" b="1">
              <a:solidFill>
                <a:srgbClr val="595959"/>
              </a:solidFill>
              <a:latin typeface="Calibri"/>
              <a:ea typeface="Calibri"/>
              <a:cs typeface="Calibri"/>
              <a:sym typeface="Calibri"/>
            </a:endParaRPr>
          </a:p>
        </p:txBody>
      </p:sp>
      <p:sp>
        <p:nvSpPr>
          <p:cNvPr id="226" name="Google Shape;226;p9"/>
          <p:cNvSpPr txBox="1"/>
          <p:nvPr/>
        </p:nvSpPr>
        <p:spPr>
          <a:xfrm>
            <a:off x="6944248" y="3996751"/>
            <a:ext cx="411389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2D3956"/>
                </a:solidFill>
                <a:latin typeface="Tajawal Medium"/>
                <a:ea typeface="Tajawal Medium"/>
                <a:cs typeface="Tajawal Medium"/>
                <a:sym typeface="Tajawal Medium"/>
              </a:rPr>
              <a:t>PART 3</a:t>
            </a:r>
            <a:r>
              <a:rPr lang="en-US" sz="2800" b="1">
                <a:solidFill>
                  <a:srgbClr val="2D3956"/>
                </a:solidFill>
                <a:latin typeface="Tajawal Medium"/>
                <a:ea typeface="Tajawal Medium"/>
                <a:cs typeface="Tajawal Medium"/>
                <a:sym typeface="Tajawal Medium"/>
              </a:rPr>
              <a:t> </a:t>
            </a:r>
            <a:endParaRPr sz="2800" b="1">
              <a:solidFill>
                <a:srgbClr val="2D3956"/>
              </a:solidFill>
              <a:latin typeface="Tajawal Medium"/>
              <a:ea typeface="Tajawal Medium"/>
              <a:cs typeface="Tajawal Medium"/>
              <a:sym typeface="Tajawal Medium"/>
            </a:endParaRPr>
          </a:p>
        </p:txBody>
      </p:sp>
      <p:sp>
        <p:nvSpPr>
          <p:cNvPr id="227" name="Google Shape;227;p9"/>
          <p:cNvSpPr/>
          <p:nvPr/>
        </p:nvSpPr>
        <p:spPr>
          <a:xfrm>
            <a:off x="5641526" y="3505024"/>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228" name="Google Shape;228;p9"/>
          <p:cNvSpPr txBox="1"/>
          <p:nvPr/>
        </p:nvSpPr>
        <p:spPr>
          <a:xfrm>
            <a:off x="5692422" y="3499567"/>
            <a:ext cx="109100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000">
              <a:solidFill>
                <a:schemeClr val="lt1"/>
              </a:solidFill>
              <a:latin typeface="Tajawal Medium"/>
              <a:ea typeface="Tajawal Medium"/>
              <a:cs typeface="Tajawal Medium"/>
              <a:sym typeface="Tajawal Medium"/>
            </a:endParaRPr>
          </a:p>
        </p:txBody>
      </p:sp>
      <p:sp>
        <p:nvSpPr>
          <p:cNvPr id="229" name="Google Shape;229;p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 name="Graphic 21">
            <a:extLst>
              <a:ext uri="{FF2B5EF4-FFF2-40B4-BE49-F238E27FC236}">
                <a16:creationId xmlns:a16="http://schemas.microsoft.com/office/drawing/2014/main" id="{4C2FDC55-5A58-4773-A843-7939A922466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341952" cy="6266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0"/>
          <p:cNvSpPr/>
          <p:nvPr/>
        </p:nvSpPr>
        <p:spPr>
          <a:xfrm flipV="1">
            <a:off x="2626179" y="455181"/>
            <a:ext cx="931996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42" name="Google Shape;242;p10"/>
          <p:cNvPicPr preferRelativeResize="0"/>
          <p:nvPr/>
        </p:nvPicPr>
        <p:blipFill rotWithShape="1">
          <a:blip r:embed="rId3">
            <a:alphaModFix/>
          </a:blip>
          <a:srcRect/>
          <a:stretch/>
        </p:blipFill>
        <p:spPr>
          <a:xfrm>
            <a:off x="6410960" y="1786863"/>
            <a:ext cx="5392797" cy="3396088"/>
          </a:xfrm>
          <a:prstGeom prst="rect">
            <a:avLst/>
          </a:prstGeom>
          <a:noFill/>
          <a:ln>
            <a:noFill/>
          </a:ln>
        </p:spPr>
      </p:pic>
      <p:sp>
        <p:nvSpPr>
          <p:cNvPr id="243" name="Google Shape;243;p10"/>
          <p:cNvSpPr/>
          <p:nvPr/>
        </p:nvSpPr>
        <p:spPr>
          <a:xfrm>
            <a:off x="5715404" y="4033632"/>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244" name="Google Shape;244;p10"/>
          <p:cNvSpPr/>
          <p:nvPr/>
        </p:nvSpPr>
        <p:spPr>
          <a:xfrm>
            <a:off x="365760" y="1786863"/>
            <a:ext cx="5770880" cy="22467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With new technologies emerging and consumer behavior (7ws) changing rapidly,</a:t>
            </a:r>
            <a:endParaRPr/>
          </a:p>
          <a:p>
            <a:pPr marL="0" marR="0" lvl="0" indent="0" algn="ctr"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 businesses were eager to stay ahead of the curve </a:t>
            </a:r>
            <a:endParaRPr sz="20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and adopt the latest marketing trends.</a:t>
            </a:r>
            <a:endParaRPr sz="20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Why are digital marketing statistics important?</a:t>
            </a:r>
            <a:endParaRPr/>
          </a:p>
        </p:txBody>
      </p:sp>
      <p:pic>
        <p:nvPicPr>
          <p:cNvPr id="7" name="Graphic 21">
            <a:extLst>
              <a:ext uri="{FF2B5EF4-FFF2-40B4-BE49-F238E27FC236}">
                <a16:creationId xmlns:a16="http://schemas.microsoft.com/office/drawing/2014/main" id="{F94722F3-48EA-41F1-88B7-5A901743164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247684" cy="58258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1"/>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51" name="Google Shape;251;p11"/>
          <p:cNvSpPr txBox="1"/>
          <p:nvPr/>
        </p:nvSpPr>
        <p:spPr>
          <a:xfrm>
            <a:off x="8038553" y="4545867"/>
            <a:ext cx="3935931"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Times New Roman"/>
              <a:buNone/>
            </a:pPr>
            <a:r>
              <a:rPr lang="en-US" sz="2400" b="1" i="0" u="none" strike="noStrike" cap="none">
                <a:solidFill>
                  <a:srgbClr val="000000"/>
                </a:solidFill>
                <a:latin typeface="Times New Roman"/>
                <a:ea typeface="Times New Roman"/>
                <a:cs typeface="Times New Roman"/>
                <a:sym typeface="Times New Roman"/>
              </a:rPr>
              <a:t>Why are digital marketing statistics important?</a:t>
            </a:r>
            <a:endParaRPr/>
          </a:p>
        </p:txBody>
      </p:sp>
      <p:pic>
        <p:nvPicPr>
          <p:cNvPr id="254" name="Google Shape;254;p11"/>
          <p:cNvPicPr preferRelativeResize="0"/>
          <p:nvPr/>
        </p:nvPicPr>
        <p:blipFill rotWithShape="1">
          <a:blip r:embed="rId3">
            <a:alphaModFix/>
          </a:blip>
          <a:srcRect/>
          <a:stretch/>
        </p:blipFill>
        <p:spPr>
          <a:xfrm>
            <a:off x="7563731" y="1786863"/>
            <a:ext cx="4240026" cy="2448197"/>
          </a:xfrm>
          <a:prstGeom prst="rect">
            <a:avLst/>
          </a:prstGeom>
          <a:noFill/>
          <a:ln>
            <a:noFill/>
          </a:ln>
        </p:spPr>
      </p:pic>
      <p:sp>
        <p:nvSpPr>
          <p:cNvPr id="255" name="Google Shape;255;p11"/>
          <p:cNvSpPr/>
          <p:nvPr/>
        </p:nvSpPr>
        <p:spPr>
          <a:xfrm>
            <a:off x="7128640" y="3998797"/>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256" name="Google Shape;256;p11"/>
          <p:cNvSpPr txBox="1"/>
          <p:nvPr/>
        </p:nvSpPr>
        <p:spPr>
          <a:xfrm>
            <a:off x="416296" y="1514268"/>
            <a:ext cx="6919224" cy="40010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Times New Roman"/>
              <a:buNone/>
            </a:pPr>
            <a:r>
              <a:rPr lang="en-US" sz="1800" b="0" i="0" u="none" strike="noStrike" cap="none">
                <a:solidFill>
                  <a:srgbClr val="000000"/>
                </a:solidFill>
                <a:latin typeface="Times New Roman"/>
                <a:ea typeface="Times New Roman"/>
                <a:cs typeface="Times New Roman"/>
                <a:sym typeface="Times New Roman"/>
              </a:rPr>
              <a:t>We need to prove the point of our work with digital marketing statistics, but here are a few other reasons why making data-backed decision in marketing  is so important:</a:t>
            </a:r>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imes New Roman"/>
                <a:ea typeface="Times New Roman"/>
                <a:cs typeface="Times New Roman"/>
                <a:sym typeface="Times New Roman"/>
              </a:rPr>
              <a:t>Statistics help you prioritize your efforts.</a:t>
            </a:r>
            <a:r>
              <a:rPr lang="en-US" sz="1800" b="0" i="0" u="none" strike="noStrike" cap="none">
                <a:solidFill>
                  <a:srgbClr val="000000"/>
                </a:solidFill>
                <a:latin typeface="Times New Roman"/>
                <a:ea typeface="Times New Roman"/>
                <a:cs typeface="Times New Roman"/>
                <a:sym typeface="Times New Roman"/>
              </a:rPr>
              <a:t> If you’re implementing a multi- channel marketing strategy, you’ll want to know how certain platforms will perform compared to others. With statistics to back your choices, you’re able to know what channels might require more resources over others.</a:t>
            </a:r>
            <a:endParaRPr/>
          </a:p>
          <a:p>
            <a:pPr marL="285750" marR="0" lvl="0" indent="-28575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imes New Roman"/>
                <a:ea typeface="Times New Roman"/>
                <a:cs typeface="Times New Roman"/>
                <a:sym typeface="Times New Roman"/>
              </a:rPr>
              <a:t>Digital marketing statistics help you stay competitive.</a:t>
            </a:r>
            <a:r>
              <a:rPr lang="en-US" sz="1800" b="0" i="0" u="none" strike="noStrike" cap="none">
                <a:solidFill>
                  <a:srgbClr val="000000"/>
                </a:solidFill>
                <a:latin typeface="Times New Roman"/>
                <a:ea typeface="Times New Roman"/>
                <a:cs typeface="Times New Roman"/>
                <a:sym typeface="Times New Roman"/>
              </a:rPr>
              <a:t> With these data points, you’re able to know what others are doing—which can help you jump ahead of your competitors.</a:t>
            </a:r>
            <a:endParaRPr/>
          </a:p>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rgbClr val="000000"/>
              </a:solidFill>
              <a:latin typeface="Times New Roman"/>
              <a:ea typeface="Times New Roman"/>
              <a:cs typeface="Times New Roman"/>
              <a:sym typeface="Times New Roman"/>
            </a:endParaRPr>
          </a:p>
        </p:txBody>
      </p:sp>
      <p:pic>
        <p:nvPicPr>
          <p:cNvPr id="7" name="Graphic 21">
            <a:extLst>
              <a:ext uri="{FF2B5EF4-FFF2-40B4-BE49-F238E27FC236}">
                <a16:creationId xmlns:a16="http://schemas.microsoft.com/office/drawing/2014/main" id="{24864B3A-F96E-4924-96B8-A81E04420C3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615329" cy="75424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2"/>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63" name="Google Shape;263;p12"/>
          <p:cNvSpPr txBox="1"/>
          <p:nvPr/>
        </p:nvSpPr>
        <p:spPr>
          <a:xfrm>
            <a:off x="7563730" y="4545867"/>
            <a:ext cx="3935931"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Times New Roman"/>
              <a:buNone/>
            </a:pPr>
            <a:r>
              <a:rPr lang="en-US" sz="2400" b="1" i="0" u="none" strike="noStrike" cap="none">
                <a:solidFill>
                  <a:srgbClr val="000000"/>
                </a:solidFill>
                <a:latin typeface="Times New Roman"/>
                <a:ea typeface="Times New Roman"/>
                <a:cs typeface="Times New Roman"/>
                <a:sym typeface="Times New Roman"/>
              </a:rPr>
              <a:t>Why are digital marketing statistics important?</a:t>
            </a:r>
            <a:endParaRPr/>
          </a:p>
        </p:txBody>
      </p:sp>
      <p:pic>
        <p:nvPicPr>
          <p:cNvPr id="266" name="Google Shape;266;p12"/>
          <p:cNvPicPr preferRelativeResize="0"/>
          <p:nvPr/>
        </p:nvPicPr>
        <p:blipFill rotWithShape="1">
          <a:blip r:embed="rId3">
            <a:alphaModFix/>
          </a:blip>
          <a:srcRect/>
          <a:stretch/>
        </p:blipFill>
        <p:spPr>
          <a:xfrm>
            <a:off x="6797041" y="1514268"/>
            <a:ext cx="5006716" cy="2720792"/>
          </a:xfrm>
          <a:prstGeom prst="rect">
            <a:avLst/>
          </a:prstGeom>
          <a:noFill/>
          <a:ln>
            <a:noFill/>
          </a:ln>
        </p:spPr>
      </p:pic>
      <p:sp>
        <p:nvSpPr>
          <p:cNvPr id="267" name="Google Shape;267;p12"/>
          <p:cNvSpPr/>
          <p:nvPr/>
        </p:nvSpPr>
        <p:spPr>
          <a:xfrm>
            <a:off x="6034375" y="382936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268" name="Google Shape;268;p12"/>
          <p:cNvSpPr txBox="1"/>
          <p:nvPr/>
        </p:nvSpPr>
        <p:spPr>
          <a:xfrm>
            <a:off x="416296" y="1514268"/>
            <a:ext cx="5903224" cy="230832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Calibri"/>
                <a:ea typeface="Calibri"/>
                <a:cs typeface="Calibri"/>
                <a:sym typeface="Calibri"/>
              </a:rPr>
              <a:t>Stay on top of trends. </a:t>
            </a:r>
            <a:r>
              <a:rPr lang="en-US" sz="1800" b="0" i="0" u="none" strike="noStrike" cap="none">
                <a:solidFill>
                  <a:srgbClr val="000000"/>
                </a:solidFill>
                <a:latin typeface="Calibri"/>
                <a:ea typeface="Calibri"/>
                <a:cs typeface="Calibri"/>
                <a:sym typeface="Calibri"/>
              </a:rPr>
              <a:t>Data reveals patterns and digital marketing trends that can help you to identify strategies and platforms where it might make sense to be an early adopter.</a:t>
            </a:r>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a:p>
            <a:pPr marL="285750" marR="0" lvl="0" indent="-28575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Calibri"/>
                <a:ea typeface="Calibri"/>
                <a:cs typeface="Calibri"/>
                <a:sym typeface="Calibri"/>
              </a:rPr>
              <a:t>Data can make room for other strategies.</a:t>
            </a:r>
            <a:r>
              <a:rPr lang="en-US" sz="1800" b="0" i="0" u="none" strike="noStrike" cap="none">
                <a:solidFill>
                  <a:srgbClr val="000000"/>
                </a:solidFill>
                <a:latin typeface="Calibri"/>
                <a:ea typeface="Calibri"/>
                <a:cs typeface="Calibri"/>
                <a:sym typeface="Calibri"/>
              </a:rPr>
              <a:t> When you’re leveraging digital marketing statistics, you have full confidence in what’s going to work. </a:t>
            </a:r>
            <a:endParaRPr sz="2000" b="0" i="0" u="none" strike="noStrike" cap="none">
              <a:solidFill>
                <a:srgbClr val="000000"/>
              </a:solidFill>
              <a:latin typeface="Times New Roman"/>
              <a:ea typeface="Times New Roman"/>
              <a:cs typeface="Times New Roman"/>
              <a:sym typeface="Times New Roman"/>
            </a:endParaRPr>
          </a:p>
        </p:txBody>
      </p:sp>
      <p:pic>
        <p:nvPicPr>
          <p:cNvPr id="7" name="Graphic 21">
            <a:extLst>
              <a:ext uri="{FF2B5EF4-FFF2-40B4-BE49-F238E27FC236}">
                <a16:creationId xmlns:a16="http://schemas.microsoft.com/office/drawing/2014/main" id="{32259370-83C8-49D6-9EEA-65E82142283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143989" cy="53416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3"/>
          <p:cNvSpPr/>
          <p:nvPr/>
        </p:nvSpPr>
        <p:spPr>
          <a:xfrm>
            <a:off x="1315409" y="444339"/>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75" name="Google Shape;275;p13"/>
          <p:cNvSpPr txBox="1"/>
          <p:nvPr/>
        </p:nvSpPr>
        <p:spPr>
          <a:xfrm>
            <a:off x="6961106" y="683271"/>
            <a:ext cx="4841688"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Calibri"/>
              <a:buNone/>
            </a:pPr>
            <a:r>
              <a:rPr lang="en-US" sz="2400" b="1" i="0" u="none" strike="noStrike" cap="none">
                <a:solidFill>
                  <a:srgbClr val="000000"/>
                </a:solidFill>
                <a:latin typeface="Calibri"/>
                <a:ea typeface="Calibri"/>
                <a:cs typeface="Calibri"/>
                <a:sym typeface="Calibri"/>
              </a:rPr>
              <a:t>Digital Marketing Industry: Statistics Overview</a:t>
            </a:r>
            <a:endParaRPr/>
          </a:p>
        </p:txBody>
      </p:sp>
      <p:pic>
        <p:nvPicPr>
          <p:cNvPr id="278" name="Google Shape;278;p13"/>
          <p:cNvPicPr preferRelativeResize="0"/>
          <p:nvPr/>
        </p:nvPicPr>
        <p:blipFill rotWithShape="1">
          <a:blip r:embed="rId3">
            <a:alphaModFix/>
          </a:blip>
          <a:srcRect/>
          <a:stretch/>
        </p:blipFill>
        <p:spPr>
          <a:xfrm>
            <a:off x="6287895" y="1535255"/>
            <a:ext cx="5491773" cy="4073065"/>
          </a:xfrm>
          <a:prstGeom prst="rect">
            <a:avLst/>
          </a:prstGeom>
          <a:noFill/>
          <a:ln>
            <a:noFill/>
          </a:ln>
        </p:spPr>
      </p:pic>
      <p:sp>
        <p:nvSpPr>
          <p:cNvPr id="279" name="Google Shape;279;p13"/>
          <p:cNvSpPr/>
          <p:nvPr/>
        </p:nvSpPr>
        <p:spPr>
          <a:xfrm>
            <a:off x="5511410" y="2869683"/>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280" name="Google Shape;280;p13"/>
          <p:cNvSpPr txBox="1"/>
          <p:nvPr/>
        </p:nvSpPr>
        <p:spPr>
          <a:xfrm>
            <a:off x="416296" y="1514268"/>
            <a:ext cx="5192024" cy="461664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Times New Roman"/>
              <a:buNone/>
            </a:pPr>
            <a:r>
              <a:rPr lang="en-US" sz="2400" b="0" i="0" u="none" strike="noStrike" cap="none">
                <a:solidFill>
                  <a:srgbClr val="000000"/>
                </a:solidFill>
                <a:latin typeface="Times New Roman"/>
                <a:ea typeface="Times New Roman"/>
                <a:cs typeface="Times New Roman"/>
                <a:sym typeface="Times New Roman"/>
              </a:rPr>
              <a:t>How big is the online advertising industry?</a:t>
            </a:r>
            <a:endParaRPr/>
          </a:p>
          <a:p>
            <a:pPr marL="0" marR="0" lvl="0" indent="0" algn="ctr" rtl="0">
              <a:lnSpc>
                <a:spcPct val="100000"/>
              </a:lnSpc>
              <a:spcBef>
                <a:spcPts val="0"/>
              </a:spcBef>
              <a:spcAft>
                <a:spcPts val="0"/>
              </a:spcAft>
              <a:buClr>
                <a:srgbClr val="000000"/>
              </a:buClr>
              <a:buSzPts val="2400"/>
              <a:buFont typeface="Times New Roman"/>
              <a:buNone/>
            </a:pPr>
            <a:r>
              <a:rPr lang="en-US" sz="2400" b="0" i="0" u="none" strike="noStrike" cap="none">
                <a:solidFill>
                  <a:srgbClr val="000000"/>
                </a:solidFill>
                <a:latin typeface="Times New Roman"/>
                <a:ea typeface="Times New Roman"/>
                <a:cs typeface="Times New Roman"/>
                <a:sym typeface="Times New Roman"/>
              </a:rPr>
              <a:t>Digital ad spend worldwide is estimated at $441 billion in 2022 ad projected to reach </a:t>
            </a:r>
            <a:r>
              <a:rPr lang="en-US" sz="2400" b="0" i="0" u="sng" strike="noStrike" cap="none">
                <a:solidFill>
                  <a:srgbClr val="000000"/>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$485 billion</a:t>
            </a:r>
            <a:r>
              <a:rPr lang="en-US" sz="2400" b="0" i="0" u="none" strike="noStrike" cap="none">
                <a:solidFill>
                  <a:srgbClr val="000000"/>
                </a:solidFill>
                <a:latin typeface="Times New Roman"/>
                <a:ea typeface="Times New Roman"/>
                <a:cs typeface="Times New Roman"/>
                <a:sym typeface="Times New Roman"/>
              </a:rPr>
              <a:t> in 2023.</a:t>
            </a:r>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a:p>
            <a:pPr marL="457200" marR="0" lvl="0" indent="-457200" algn="ctr" rtl="0">
              <a:lnSpc>
                <a:spcPct val="100000"/>
              </a:lnSpc>
              <a:spcBef>
                <a:spcPts val="0"/>
              </a:spcBef>
              <a:spcAft>
                <a:spcPts val="0"/>
              </a:spcAft>
              <a:buClr>
                <a:srgbClr val="000000"/>
              </a:buClr>
              <a:buSzPts val="2800"/>
              <a:buFont typeface="Noto Sans Symbols"/>
              <a:buChar char="✔"/>
            </a:pPr>
            <a:r>
              <a:rPr lang="en-US" sz="2800" b="0" i="0" u="none" strike="noStrike" cap="none">
                <a:solidFill>
                  <a:srgbClr val="000000"/>
                </a:solidFill>
                <a:latin typeface="Times New Roman"/>
                <a:ea typeface="Times New Roman"/>
                <a:cs typeface="Times New Roman"/>
                <a:sym typeface="Times New Roman"/>
              </a:rPr>
              <a:t>The annual growth rate for digital media is higher than that of offline media.</a:t>
            </a:r>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45C19D78-5709-4E10-A600-9008F8F1834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6979"/>
            <a:ext cx="1315409" cy="61420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14"/>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87" name="Google Shape;287;p14"/>
          <p:cNvSpPr txBox="1"/>
          <p:nvPr/>
        </p:nvSpPr>
        <p:spPr>
          <a:xfrm>
            <a:off x="6961106" y="683271"/>
            <a:ext cx="4841688"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Calibri"/>
              <a:buNone/>
            </a:pPr>
            <a:r>
              <a:rPr lang="en-US" sz="2400" b="1" i="0" u="none" strike="noStrike" cap="none">
                <a:solidFill>
                  <a:srgbClr val="000000"/>
                </a:solidFill>
                <a:latin typeface="Calibri"/>
                <a:ea typeface="Calibri"/>
                <a:cs typeface="Calibri"/>
                <a:sym typeface="Calibri"/>
              </a:rPr>
              <a:t>Digital Marketing Industry: Statistics Overview</a:t>
            </a:r>
            <a:endParaRPr/>
          </a:p>
        </p:txBody>
      </p:sp>
      <p:pic>
        <p:nvPicPr>
          <p:cNvPr id="290" name="Google Shape;290;p14"/>
          <p:cNvPicPr preferRelativeResize="0"/>
          <p:nvPr/>
        </p:nvPicPr>
        <p:blipFill rotWithShape="1">
          <a:blip r:embed="rId3">
            <a:alphaModFix/>
          </a:blip>
          <a:srcRect/>
          <a:stretch/>
        </p:blipFill>
        <p:spPr>
          <a:xfrm>
            <a:off x="6069807" y="1535255"/>
            <a:ext cx="5927950" cy="4073065"/>
          </a:xfrm>
          <a:prstGeom prst="rect">
            <a:avLst/>
          </a:prstGeom>
          <a:noFill/>
          <a:ln>
            <a:noFill/>
          </a:ln>
        </p:spPr>
      </p:pic>
      <p:sp>
        <p:nvSpPr>
          <p:cNvPr id="291" name="Google Shape;291;p14"/>
          <p:cNvSpPr/>
          <p:nvPr/>
        </p:nvSpPr>
        <p:spPr>
          <a:xfrm>
            <a:off x="5511410" y="2869683"/>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292" name="Google Shape;292;p14"/>
          <p:cNvSpPr txBox="1"/>
          <p:nvPr/>
        </p:nvSpPr>
        <p:spPr>
          <a:xfrm>
            <a:off x="416296" y="1514268"/>
            <a:ext cx="5242824" cy="31700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Times New Roman"/>
              <a:buNone/>
            </a:pPr>
            <a:r>
              <a:rPr lang="en-US" sz="2000" b="0" i="0" u="none" strike="noStrike" cap="none">
                <a:solidFill>
                  <a:srgbClr val="000000"/>
                </a:solidFill>
                <a:latin typeface="Times New Roman"/>
                <a:ea typeface="Times New Roman"/>
                <a:cs typeface="Times New Roman"/>
                <a:sym typeface="Times New Roman"/>
              </a:rPr>
              <a:t>This statistic shows the shift in ad spending from desktop to mobile phones, which is important for digital marketers to understand in order to optimize their campaigns for the most effective results.</a:t>
            </a:r>
            <a:endParaRPr/>
          </a:p>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The global digital advertising and marketing market is estimated to grow from $350 billion in 2020 to $786.2 billion by 2026, with a compound annual growth rate of 9%.</a:t>
            </a:r>
            <a:endParaRPr sz="2000" b="0" i="0" u="none" strike="noStrike" cap="none">
              <a:solidFill>
                <a:srgbClr val="000000"/>
              </a:solidFill>
              <a:latin typeface="Times New Roman"/>
              <a:ea typeface="Times New Roman"/>
              <a:cs typeface="Times New Roman"/>
              <a:sym typeface="Times New Roman"/>
            </a:endParaRPr>
          </a:p>
        </p:txBody>
      </p:sp>
      <p:pic>
        <p:nvPicPr>
          <p:cNvPr id="7" name="Graphic 21">
            <a:extLst>
              <a:ext uri="{FF2B5EF4-FFF2-40B4-BE49-F238E27FC236}">
                <a16:creationId xmlns:a16="http://schemas.microsoft.com/office/drawing/2014/main" id="{D8B38599-9C9D-4296-BE5C-BF8B75A9DDE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521061" cy="71023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15"/>
          <p:cNvSpPr/>
          <p:nvPr/>
        </p:nvSpPr>
        <p:spPr>
          <a:xfrm>
            <a:off x="1630837" y="500900"/>
            <a:ext cx="1017195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99" name="Google Shape;299;p15"/>
          <p:cNvSpPr txBox="1"/>
          <p:nvPr/>
        </p:nvSpPr>
        <p:spPr>
          <a:xfrm>
            <a:off x="6961106" y="683271"/>
            <a:ext cx="4841688"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Calibri"/>
              <a:buNone/>
            </a:pPr>
            <a:r>
              <a:rPr lang="en-US" sz="2400" b="1" i="0" u="none" strike="noStrike" cap="none">
                <a:solidFill>
                  <a:srgbClr val="000000"/>
                </a:solidFill>
                <a:latin typeface="Calibri"/>
                <a:ea typeface="Calibri"/>
                <a:cs typeface="Calibri"/>
                <a:sym typeface="Calibri"/>
              </a:rPr>
              <a:t>Digital Marketing Industry: Statistics Overview</a:t>
            </a:r>
            <a:endParaRPr/>
          </a:p>
        </p:txBody>
      </p:sp>
      <p:pic>
        <p:nvPicPr>
          <p:cNvPr id="302" name="Google Shape;302;p15"/>
          <p:cNvPicPr preferRelativeResize="0"/>
          <p:nvPr/>
        </p:nvPicPr>
        <p:blipFill rotWithShape="1">
          <a:blip r:embed="rId3">
            <a:alphaModFix/>
          </a:blip>
          <a:srcRect/>
          <a:stretch/>
        </p:blipFill>
        <p:spPr>
          <a:xfrm>
            <a:off x="6287895" y="1650919"/>
            <a:ext cx="5491773" cy="4392995"/>
          </a:xfrm>
          <a:prstGeom prst="rect">
            <a:avLst/>
          </a:prstGeom>
          <a:noFill/>
          <a:ln>
            <a:noFill/>
          </a:ln>
        </p:spPr>
      </p:pic>
      <p:sp>
        <p:nvSpPr>
          <p:cNvPr id="303" name="Google Shape;303;p15"/>
          <p:cNvSpPr/>
          <p:nvPr/>
        </p:nvSpPr>
        <p:spPr>
          <a:xfrm>
            <a:off x="5511410" y="2869683"/>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304" name="Google Shape;304;p15"/>
          <p:cNvSpPr txBox="1"/>
          <p:nvPr/>
        </p:nvSpPr>
        <p:spPr>
          <a:xfrm>
            <a:off x="416296" y="1514268"/>
            <a:ext cx="5192024" cy="458587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Times New Roman"/>
              <a:buNone/>
            </a:pPr>
            <a:r>
              <a:rPr lang="en-US" sz="2000" b="1" i="0" u="none" strike="noStrike" cap="none" dirty="0">
                <a:solidFill>
                  <a:srgbClr val="000000"/>
                </a:solidFill>
                <a:latin typeface="Times New Roman"/>
                <a:ea typeface="Times New Roman"/>
                <a:cs typeface="Times New Roman"/>
                <a:sym typeface="Times New Roman"/>
              </a:rPr>
              <a:t>2023 social media marketing statistics</a:t>
            </a:r>
            <a:endParaRPr dirty="0"/>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dirty="0">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800"/>
              <a:buFont typeface="Times New Roman"/>
              <a:buNone/>
            </a:pPr>
            <a:r>
              <a:rPr lang="en-US" sz="1800" b="0" i="0" u="none" strike="noStrike" cap="none" dirty="0">
                <a:solidFill>
                  <a:srgbClr val="000000"/>
                </a:solidFill>
                <a:latin typeface="Times New Roman"/>
                <a:ea typeface="Times New Roman"/>
                <a:cs typeface="Times New Roman"/>
                <a:sym typeface="Times New Roman"/>
              </a:rPr>
              <a:t>Social media marketing statistics prove just how fast the space is growing, </a:t>
            </a:r>
            <a:endParaRPr sz="1800" b="0" i="0" u="none" strike="noStrike" cap="none" dirty="0">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1800"/>
              <a:buFont typeface="Times New Roman"/>
              <a:buNone/>
            </a:pPr>
            <a:r>
              <a:rPr lang="en-US" sz="1800" b="0" i="0" u="none" strike="noStrike" cap="none" dirty="0">
                <a:solidFill>
                  <a:srgbClr val="000000"/>
                </a:solidFill>
                <a:latin typeface="Times New Roman"/>
                <a:ea typeface="Times New Roman"/>
                <a:cs typeface="Times New Roman"/>
                <a:sym typeface="Times New Roman"/>
              </a:rPr>
              <a:t>How big is the social media market?</a:t>
            </a:r>
            <a:endParaRPr dirty="0"/>
          </a:p>
          <a:p>
            <a:pPr marL="0" marR="0" lvl="0" indent="0" algn="ctr" rtl="0">
              <a:lnSpc>
                <a:spcPct val="100000"/>
              </a:lnSpc>
              <a:spcBef>
                <a:spcPts val="0"/>
              </a:spcBef>
              <a:spcAft>
                <a:spcPts val="0"/>
              </a:spcAft>
              <a:buClr>
                <a:srgbClr val="000000"/>
              </a:buClr>
              <a:buSzPts val="1800"/>
              <a:buFont typeface="Times New Roman"/>
              <a:buNone/>
            </a:pPr>
            <a:r>
              <a:rPr lang="en-US" sz="1800" b="0" i="0" u="none" strike="noStrike" cap="none" dirty="0">
                <a:solidFill>
                  <a:srgbClr val="000000"/>
                </a:solidFill>
                <a:latin typeface="Times New Roman"/>
                <a:ea typeface="Times New Roman"/>
                <a:cs typeface="Times New Roman"/>
                <a:sym typeface="Times New Roman"/>
              </a:rPr>
              <a:t>The social media market size is estimated to be worth $72.2 billion.</a:t>
            </a:r>
            <a:endParaRPr dirty="0"/>
          </a:p>
          <a:p>
            <a:pPr marL="0" marR="0" lvl="0" indent="0" algn="ctr" rtl="0">
              <a:lnSpc>
                <a:spcPct val="100000"/>
              </a:lnSpc>
              <a:spcBef>
                <a:spcPts val="0"/>
              </a:spcBef>
              <a:spcAft>
                <a:spcPts val="0"/>
              </a:spcAft>
              <a:buClr>
                <a:srgbClr val="000000"/>
              </a:buClr>
              <a:buSzPts val="1800"/>
              <a:buFont typeface="Times New Roman"/>
              <a:buNone/>
            </a:pPr>
            <a:r>
              <a:rPr lang="en-US" sz="1800" b="0" i="0" u="none" strike="noStrike" cap="none" dirty="0">
                <a:solidFill>
                  <a:srgbClr val="000000"/>
                </a:solidFill>
                <a:latin typeface="Times New Roman"/>
                <a:ea typeface="Times New Roman"/>
                <a:cs typeface="Times New Roman"/>
                <a:sym typeface="Times New Roman"/>
              </a:rPr>
              <a:t>What percentage of marketing is done on social media?</a:t>
            </a:r>
            <a:endParaRPr dirty="0"/>
          </a:p>
          <a:p>
            <a:pPr marL="0" marR="0" lvl="0" indent="0" algn="ctr"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800"/>
              <a:buFont typeface="Times New Roman"/>
              <a:buNone/>
            </a:pPr>
            <a:r>
              <a:rPr lang="en-US" sz="1800" b="1" i="0" u="none" strike="noStrike" cap="none" dirty="0">
                <a:solidFill>
                  <a:srgbClr val="000000"/>
                </a:solidFill>
                <a:latin typeface="Times New Roman"/>
                <a:ea typeface="Times New Roman"/>
                <a:cs typeface="Times New Roman"/>
                <a:sym typeface="Times New Roman"/>
              </a:rPr>
              <a:t>How many businesses use social media for marketing?</a:t>
            </a:r>
            <a:endParaRPr dirty="0"/>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A2119151-5E1C-44FC-87CE-056546DD0A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247684" cy="58258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16"/>
          <p:cNvSpPr/>
          <p:nvPr/>
        </p:nvSpPr>
        <p:spPr>
          <a:xfrm>
            <a:off x="2029677" y="529180"/>
            <a:ext cx="9773118"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11" name="Google Shape;311;p16"/>
          <p:cNvSpPr txBox="1"/>
          <p:nvPr/>
        </p:nvSpPr>
        <p:spPr>
          <a:xfrm>
            <a:off x="6961106" y="683271"/>
            <a:ext cx="4841688"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Calibri"/>
              <a:buNone/>
            </a:pPr>
            <a:r>
              <a:rPr lang="en-US" sz="2400" b="1" i="0" u="none" strike="noStrike" cap="none">
                <a:solidFill>
                  <a:srgbClr val="000000"/>
                </a:solidFill>
                <a:latin typeface="Calibri"/>
                <a:ea typeface="Calibri"/>
                <a:cs typeface="Calibri"/>
                <a:sym typeface="Calibri"/>
              </a:rPr>
              <a:t>Digital Marketing Industry: Statistics Overview</a:t>
            </a:r>
            <a:endParaRPr/>
          </a:p>
        </p:txBody>
      </p:sp>
      <p:pic>
        <p:nvPicPr>
          <p:cNvPr id="314" name="Google Shape;314;p16"/>
          <p:cNvPicPr preferRelativeResize="0"/>
          <p:nvPr/>
        </p:nvPicPr>
        <p:blipFill rotWithShape="1">
          <a:blip r:embed="rId3">
            <a:alphaModFix/>
          </a:blip>
          <a:srcRect/>
          <a:stretch/>
        </p:blipFill>
        <p:spPr>
          <a:xfrm>
            <a:off x="6287895" y="2428709"/>
            <a:ext cx="5491773" cy="2837415"/>
          </a:xfrm>
          <a:prstGeom prst="rect">
            <a:avLst/>
          </a:prstGeom>
          <a:noFill/>
          <a:ln>
            <a:noFill/>
          </a:ln>
        </p:spPr>
      </p:pic>
      <p:sp>
        <p:nvSpPr>
          <p:cNvPr id="315" name="Google Shape;315;p16"/>
          <p:cNvSpPr/>
          <p:nvPr/>
        </p:nvSpPr>
        <p:spPr>
          <a:xfrm>
            <a:off x="5511410" y="2869683"/>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316" name="Google Shape;316;p16"/>
          <p:cNvSpPr txBox="1"/>
          <p:nvPr/>
        </p:nvSpPr>
        <p:spPr>
          <a:xfrm>
            <a:off x="319386" y="2428709"/>
            <a:ext cx="5192024" cy="227754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2023 social media marketing statistics</a:t>
            </a:r>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a:solidFill>
                <a:srgbClr val="000000"/>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rgbClr val="000000"/>
              </a:buClr>
              <a:buSzPts val="2400"/>
              <a:buFont typeface="Noto Sans Symbols"/>
              <a:buChar char="✔"/>
            </a:pPr>
            <a:r>
              <a:rPr lang="en-US" sz="2400" b="0" i="0" u="none" strike="noStrike" cap="none">
                <a:solidFill>
                  <a:srgbClr val="000000"/>
                </a:solidFill>
                <a:latin typeface="Times New Roman"/>
                <a:ea typeface="Times New Roman"/>
                <a:cs typeface="Times New Roman"/>
                <a:sym typeface="Times New Roman"/>
              </a:rPr>
              <a:t>Is digital marketing in demand in 2023?</a:t>
            </a:r>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44E072C1-EE99-4E75-8DEE-5A50F3BC307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7484" y="243843"/>
            <a:ext cx="1882192" cy="87885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17"/>
          <p:cNvSpPr/>
          <p:nvPr/>
        </p:nvSpPr>
        <p:spPr>
          <a:xfrm flipV="1">
            <a:off x="1740313" y="566445"/>
            <a:ext cx="1006248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23" name="Google Shape;323;p17"/>
          <p:cNvSpPr txBox="1"/>
          <p:nvPr/>
        </p:nvSpPr>
        <p:spPr>
          <a:xfrm>
            <a:off x="6961106" y="683271"/>
            <a:ext cx="4841688"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Calibri"/>
              <a:buNone/>
            </a:pPr>
            <a:r>
              <a:rPr lang="en-US" sz="2400" b="1" i="0" u="none" strike="noStrike" cap="none">
                <a:solidFill>
                  <a:srgbClr val="000000"/>
                </a:solidFill>
                <a:latin typeface="Calibri"/>
                <a:ea typeface="Calibri"/>
                <a:cs typeface="Calibri"/>
                <a:sym typeface="Calibri"/>
              </a:rPr>
              <a:t>Digital Marketing Industry: Statistics Overview</a:t>
            </a:r>
            <a:endParaRPr/>
          </a:p>
        </p:txBody>
      </p:sp>
      <p:pic>
        <p:nvPicPr>
          <p:cNvPr id="326" name="Google Shape;326;p17"/>
          <p:cNvPicPr preferRelativeResize="0"/>
          <p:nvPr/>
        </p:nvPicPr>
        <p:blipFill rotWithShape="1">
          <a:blip r:embed="rId3">
            <a:alphaModFix/>
          </a:blip>
          <a:srcRect/>
          <a:stretch/>
        </p:blipFill>
        <p:spPr>
          <a:xfrm>
            <a:off x="6268720" y="1849121"/>
            <a:ext cx="5080000" cy="4194794"/>
          </a:xfrm>
          <a:prstGeom prst="rect">
            <a:avLst/>
          </a:prstGeom>
          <a:noFill/>
          <a:ln>
            <a:noFill/>
          </a:ln>
        </p:spPr>
      </p:pic>
      <p:sp>
        <p:nvSpPr>
          <p:cNvPr id="327" name="Google Shape;327;p17"/>
          <p:cNvSpPr/>
          <p:nvPr/>
        </p:nvSpPr>
        <p:spPr>
          <a:xfrm>
            <a:off x="5511410" y="2869683"/>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328" name="Google Shape;328;p17"/>
          <p:cNvSpPr txBox="1"/>
          <p:nvPr/>
        </p:nvSpPr>
        <p:spPr>
          <a:xfrm>
            <a:off x="319386" y="1849121"/>
            <a:ext cx="5192024" cy="258532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400"/>
              <a:buFont typeface="Calibri"/>
              <a:buNone/>
            </a:pPr>
            <a:endParaRPr sz="2400" b="1" i="0" u="none" strike="noStrike" cap="none" dirty="0">
              <a:solidFill>
                <a:srgbClr val="000000"/>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Times New Roman"/>
                <a:ea typeface="Times New Roman"/>
                <a:cs typeface="Times New Roman"/>
                <a:sym typeface="Times New Roman"/>
              </a:rPr>
              <a:t>Is digital marketing in demand in 2023?</a:t>
            </a:r>
            <a:endParaRPr dirty="0"/>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Calibri"/>
              <a:ea typeface="Calibri"/>
              <a:cs typeface="Calibri"/>
              <a:sym typeface="Calibri"/>
            </a:endParaRPr>
          </a:p>
          <a:p>
            <a:pPr marL="285750" marR="0" lvl="0" indent="-285750" algn="ctr" rtl="0">
              <a:lnSpc>
                <a:spcPct val="100000"/>
              </a:lnSpc>
              <a:spcBef>
                <a:spcPts val="0"/>
              </a:spcBef>
              <a:spcAft>
                <a:spcPts val="0"/>
              </a:spcAft>
              <a:buClr>
                <a:srgbClr val="404040"/>
              </a:buClr>
              <a:buSzPts val="1800"/>
              <a:buFont typeface="Noto Sans Symbols"/>
              <a:buChar char="✔"/>
            </a:pPr>
            <a:r>
              <a:rPr lang="en-US" sz="1800" b="0" i="0" u="none" strike="noStrike" cap="none" dirty="0">
                <a:solidFill>
                  <a:srgbClr val="404040"/>
                </a:solidFill>
                <a:latin typeface="Times New Roman"/>
                <a:ea typeface="Times New Roman"/>
                <a:cs typeface="Times New Roman"/>
                <a:sym typeface="Times New Roman"/>
              </a:rPr>
              <a:t>Google holds </a:t>
            </a:r>
            <a:r>
              <a:rPr lang="en-US" sz="1800" b="0" i="0" u="sng" strike="noStrike" cap="none" dirty="0">
                <a:solidFill>
                  <a:srgbClr val="1665CF"/>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92%</a:t>
            </a:r>
            <a:r>
              <a:rPr lang="en-US" sz="1800" b="0" i="0" u="none" strike="noStrike" cap="none" dirty="0">
                <a:solidFill>
                  <a:srgbClr val="404040"/>
                </a:solidFill>
                <a:latin typeface="Times New Roman"/>
                <a:ea typeface="Times New Roman"/>
                <a:cs typeface="Times New Roman"/>
                <a:sym typeface="Times New Roman"/>
              </a:rPr>
              <a:t> of the total worldwide search engine market share.</a:t>
            </a:r>
            <a:endParaRPr dirty="0"/>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rgbClr val="000000"/>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FD22A18C-CCD5-4028-93B8-DE85E81BBD2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545695" cy="72173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8"/>
          <p:cNvSpPr/>
          <p:nvPr/>
        </p:nvSpPr>
        <p:spPr>
          <a:xfrm>
            <a:off x="2441542" y="451742"/>
            <a:ext cx="9622446" cy="78816"/>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35" name="Google Shape;335;p18"/>
          <p:cNvSpPr txBox="1"/>
          <p:nvPr/>
        </p:nvSpPr>
        <p:spPr>
          <a:xfrm>
            <a:off x="6961106" y="683271"/>
            <a:ext cx="4841688"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Calibri"/>
              <a:buNone/>
            </a:pPr>
            <a:r>
              <a:rPr lang="en-US" sz="2400" b="1" i="0" u="none" strike="noStrike" cap="none">
                <a:solidFill>
                  <a:srgbClr val="000000"/>
                </a:solidFill>
                <a:latin typeface="Calibri"/>
                <a:ea typeface="Calibri"/>
                <a:cs typeface="Calibri"/>
                <a:sym typeface="Calibri"/>
              </a:rPr>
              <a:t>Digital Marketing Industry: Statistics Overview</a:t>
            </a:r>
            <a:endParaRPr/>
          </a:p>
        </p:txBody>
      </p:sp>
      <p:pic>
        <p:nvPicPr>
          <p:cNvPr id="338" name="Google Shape;338;p18"/>
          <p:cNvPicPr preferRelativeResize="0"/>
          <p:nvPr/>
        </p:nvPicPr>
        <p:blipFill rotWithShape="1">
          <a:blip r:embed="rId3">
            <a:alphaModFix/>
          </a:blip>
          <a:srcRect/>
          <a:stretch/>
        </p:blipFill>
        <p:spPr>
          <a:xfrm>
            <a:off x="6471920" y="1849121"/>
            <a:ext cx="5080000" cy="3380509"/>
          </a:xfrm>
          <a:prstGeom prst="rect">
            <a:avLst/>
          </a:prstGeom>
          <a:noFill/>
          <a:ln>
            <a:noFill/>
          </a:ln>
        </p:spPr>
      </p:pic>
      <p:sp>
        <p:nvSpPr>
          <p:cNvPr id="339" name="Google Shape;339;p18"/>
          <p:cNvSpPr/>
          <p:nvPr/>
        </p:nvSpPr>
        <p:spPr>
          <a:xfrm>
            <a:off x="5511410" y="2869683"/>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1" i="0" u="none" strike="noStrike" cap="none">
                <a:solidFill>
                  <a:srgbClr val="FFFFFF"/>
                </a:solidFill>
                <a:latin typeface="Calibri"/>
                <a:ea typeface="Calibri"/>
                <a:cs typeface="Calibri"/>
                <a:sym typeface="Calibri"/>
              </a:rPr>
              <a:t>INTRO</a:t>
            </a:r>
            <a:endParaRPr sz="1800" b="1" i="0" u="none" strike="noStrike" cap="none">
              <a:solidFill>
                <a:srgbClr val="FFFFFF"/>
              </a:solidFill>
              <a:latin typeface="Calibri"/>
              <a:ea typeface="Calibri"/>
              <a:cs typeface="Calibri"/>
              <a:sym typeface="Calibri"/>
            </a:endParaRPr>
          </a:p>
        </p:txBody>
      </p:sp>
      <p:sp>
        <p:nvSpPr>
          <p:cNvPr id="340" name="Google Shape;340;p18"/>
          <p:cNvSpPr txBox="1"/>
          <p:nvPr/>
        </p:nvSpPr>
        <p:spPr>
          <a:xfrm>
            <a:off x="319386" y="1849121"/>
            <a:ext cx="5192024" cy="310854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In conclusion, the world of digital marketing was evolving at a rapid pace, and businesses were embracing these new trends to stay ahead of the competition and meet the changing needs of consumers.</a:t>
            </a:r>
            <a:endParaRPr sz="2800" b="0" i="0" u="none" strike="noStrike" cap="none">
              <a:solidFill>
                <a:srgbClr val="000000"/>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24C7080A-0725-4935-B1E2-31AB8F1D741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8012" y="115059"/>
            <a:ext cx="1779697" cy="83099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9"/>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6" name="Google Shape;346;p19"/>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7" name="Google Shape;347;p19"/>
          <p:cNvSpPr/>
          <p:nvPr/>
        </p:nvSpPr>
        <p:spPr>
          <a:xfrm>
            <a:off x="5806748" y="573523"/>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lt1"/>
                </a:solidFill>
                <a:latin typeface="Calibri"/>
                <a:ea typeface="Calibri"/>
                <a:cs typeface="Calibri"/>
                <a:sym typeface="Calibri"/>
              </a:rPr>
              <a:t>INTRO</a:t>
            </a:r>
            <a:endParaRPr sz="1800" b="1">
              <a:solidFill>
                <a:schemeClr val="lt1"/>
              </a:solidFill>
              <a:latin typeface="Calibri"/>
              <a:ea typeface="Calibri"/>
              <a:cs typeface="Calibri"/>
              <a:sym typeface="Calibri"/>
            </a:endParaRPr>
          </a:p>
        </p:txBody>
      </p:sp>
      <p:grpSp>
        <p:nvGrpSpPr>
          <p:cNvPr id="348" name="Google Shape;348;p19"/>
          <p:cNvGrpSpPr/>
          <p:nvPr/>
        </p:nvGrpSpPr>
        <p:grpSpPr>
          <a:xfrm flipH="1">
            <a:off x="6977774" y="4418471"/>
            <a:ext cx="4023343" cy="1191416"/>
            <a:chOff x="645649" y="1388017"/>
            <a:chExt cx="4023343" cy="1191416"/>
          </a:xfrm>
        </p:grpSpPr>
        <p:sp>
          <p:nvSpPr>
            <p:cNvPr id="349" name="Google Shape;349;p19"/>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350" name="Google Shape;350;p19"/>
            <p:cNvSpPr/>
            <p:nvPr/>
          </p:nvSpPr>
          <p:spPr>
            <a:xfrm>
              <a:off x="645651" y="1923548"/>
              <a:ext cx="4023341" cy="655885"/>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a:solidFill>
                    <a:schemeClr val="lt1"/>
                  </a:solidFill>
                  <a:latin typeface="Calibri"/>
                  <a:ea typeface="Calibri"/>
                  <a:cs typeface="Calibri"/>
                  <a:sym typeface="Calibri"/>
                </a:rPr>
                <a:t>A wonderful serenity has taken possession of my entire soul, like these sweet</a:t>
              </a:r>
              <a:endParaRPr/>
            </a:p>
          </p:txBody>
        </p:sp>
      </p:grpSp>
      <p:sp>
        <p:nvSpPr>
          <p:cNvPr id="351" name="Google Shape;351;p19"/>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3" name="Google Shape;353;p19"/>
          <p:cNvSpPr txBox="1"/>
          <p:nvPr/>
        </p:nvSpPr>
        <p:spPr>
          <a:xfrm>
            <a:off x="6923541" y="828205"/>
            <a:ext cx="3238281"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8E5A6D"/>
                </a:solidFill>
                <a:latin typeface="Tajawal Medium"/>
                <a:ea typeface="Tajawal Medium"/>
                <a:cs typeface="Tajawal Medium"/>
                <a:sym typeface="Tajawal Medium"/>
              </a:rPr>
              <a:t>REFERENCES</a:t>
            </a:r>
            <a:endParaRPr sz="4000" b="1">
              <a:solidFill>
                <a:srgbClr val="8E5A6D"/>
              </a:solidFill>
              <a:latin typeface="Tajawal Medium"/>
              <a:ea typeface="Tajawal Medium"/>
              <a:cs typeface="Tajawal Medium"/>
              <a:sym typeface="Tajawal Medium"/>
            </a:endParaRPr>
          </a:p>
        </p:txBody>
      </p:sp>
      <p:pic>
        <p:nvPicPr>
          <p:cNvPr id="356" name="Google Shape;356;p19"/>
          <p:cNvPicPr preferRelativeResize="0"/>
          <p:nvPr/>
        </p:nvPicPr>
        <p:blipFill rotWithShape="1">
          <a:blip r:embed="rId3">
            <a:alphaModFix/>
          </a:blip>
          <a:srcRect/>
          <a:stretch/>
        </p:blipFill>
        <p:spPr>
          <a:xfrm>
            <a:off x="1105630" y="1123950"/>
            <a:ext cx="4958141" cy="3741834"/>
          </a:xfrm>
          <a:prstGeom prst="rect">
            <a:avLst/>
          </a:prstGeom>
          <a:noFill/>
          <a:ln>
            <a:noFill/>
          </a:ln>
        </p:spPr>
      </p:pic>
      <p:pic>
        <p:nvPicPr>
          <p:cNvPr id="357" name="Google Shape;357;p19"/>
          <p:cNvPicPr preferRelativeResize="0"/>
          <p:nvPr/>
        </p:nvPicPr>
        <p:blipFill rotWithShape="1">
          <a:blip r:embed="rId4">
            <a:alphaModFix/>
          </a:blip>
          <a:srcRect/>
          <a:stretch/>
        </p:blipFill>
        <p:spPr>
          <a:xfrm>
            <a:off x="6122194" y="2024495"/>
            <a:ext cx="4948824" cy="3712549"/>
          </a:xfrm>
          <a:prstGeom prst="rect">
            <a:avLst/>
          </a:prstGeom>
          <a:noFill/>
          <a:ln>
            <a:noFill/>
          </a:ln>
        </p:spPr>
      </p:pic>
      <p:pic>
        <p:nvPicPr>
          <p:cNvPr id="12" name="Graphic 21">
            <a:extLst>
              <a:ext uri="{FF2B5EF4-FFF2-40B4-BE49-F238E27FC236}">
                <a16:creationId xmlns:a16="http://schemas.microsoft.com/office/drawing/2014/main" id="{1EB1C67C-BB0F-4291-B479-CFA52AB731C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549342" cy="72343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20"/>
          <p:cNvSpPr/>
          <p:nvPr/>
        </p:nvSpPr>
        <p:spPr>
          <a:xfrm rot="10800000" flipH="1">
            <a:off x="1" y="0"/>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4" name="Google Shape;364;p20"/>
          <p:cNvSpPr txBox="1"/>
          <p:nvPr/>
        </p:nvSpPr>
        <p:spPr>
          <a:xfrm>
            <a:off x="6307898" y="2785710"/>
            <a:ext cx="184731"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400" b="1">
              <a:solidFill>
                <a:schemeClr val="lt1"/>
              </a:solidFill>
              <a:latin typeface="Tajawal Medium"/>
              <a:ea typeface="Tajawal Medium"/>
              <a:cs typeface="Tajawal Medium"/>
              <a:sym typeface="Tajawal Medium"/>
            </a:endParaRPr>
          </a:p>
        </p:txBody>
      </p:sp>
      <p:pic>
        <p:nvPicPr>
          <p:cNvPr id="368" name="Google Shape;368;p20" descr="Assessment - Handwriting image"/>
          <p:cNvPicPr preferRelativeResize="0"/>
          <p:nvPr/>
        </p:nvPicPr>
        <p:blipFill rotWithShape="1">
          <a:blip r:embed="rId3">
            <a:alphaModFix/>
          </a:blip>
          <a:srcRect/>
          <a:stretch/>
        </p:blipFill>
        <p:spPr>
          <a:xfrm>
            <a:off x="3178618" y="1699681"/>
            <a:ext cx="6258559" cy="3117179"/>
          </a:xfrm>
          <a:prstGeom prst="rect">
            <a:avLst/>
          </a:prstGeom>
          <a:solidFill>
            <a:schemeClr val="lt1"/>
          </a:solidFill>
          <a:ln w="57150" cap="flat" cmpd="sng">
            <a:solidFill>
              <a:schemeClr val="accent4"/>
            </a:solidFill>
            <a:prstDash val="solid"/>
            <a:miter lim="800000"/>
            <a:headEnd type="none" w="sm" len="sm"/>
            <a:tailEnd type="none" w="sm" len="sm"/>
          </a:ln>
        </p:spPr>
      </p:pic>
      <p:sp>
        <p:nvSpPr>
          <p:cNvPr id="369" name="Google Shape;369;p20"/>
          <p:cNvSpPr/>
          <p:nvPr/>
        </p:nvSpPr>
        <p:spPr>
          <a:xfrm>
            <a:off x="1013031" y="3555151"/>
            <a:ext cx="3516608" cy="1063187"/>
          </a:xfrm>
          <a:prstGeom prst="roundRect">
            <a:avLst>
              <a:gd name="adj" fmla="val 16667"/>
            </a:avLst>
          </a:prstGeom>
          <a:solidFill>
            <a:srgbClr val="DDEAF6"/>
          </a:solidFill>
          <a:ln w="57150" cap="flat" cmpd="sng">
            <a:solidFill>
              <a:srgbClr val="FFD9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669BBC"/>
                </a:solidFill>
                <a:latin typeface="Calibri"/>
                <a:ea typeface="Calibri"/>
                <a:cs typeface="Calibri"/>
                <a:sym typeface="Calibri"/>
              </a:rPr>
              <a:t>Weekly Tests </a:t>
            </a:r>
            <a:endParaRPr sz="3600" b="1">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D6AE93B1-1966-4963-879E-2BE21B7BA7A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634183" cy="76305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21"/>
          <p:cNvSpPr/>
          <p:nvPr/>
        </p:nvSpPr>
        <p:spPr>
          <a:xfrm rot="10800000" flipH="1">
            <a:off x="-1" y="-943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6" name="Google Shape;376;p21"/>
          <p:cNvSpPr txBox="1"/>
          <p:nvPr/>
        </p:nvSpPr>
        <p:spPr>
          <a:xfrm>
            <a:off x="6307898" y="2785710"/>
            <a:ext cx="184731"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400" b="1">
              <a:solidFill>
                <a:schemeClr val="lt1"/>
              </a:solidFill>
              <a:latin typeface="Tajawal Medium"/>
              <a:ea typeface="Tajawal Medium"/>
              <a:cs typeface="Tajawal Medium"/>
              <a:sym typeface="Tajawal Medium"/>
            </a:endParaRPr>
          </a:p>
        </p:txBody>
      </p:sp>
      <p:pic>
        <p:nvPicPr>
          <p:cNvPr id="380" name="Google Shape;380;p21"/>
          <p:cNvPicPr preferRelativeResize="0"/>
          <p:nvPr/>
        </p:nvPicPr>
        <p:blipFill rotWithShape="1">
          <a:blip r:embed="rId3">
            <a:alphaModFix/>
          </a:blip>
          <a:srcRect/>
          <a:stretch/>
        </p:blipFill>
        <p:spPr>
          <a:xfrm>
            <a:off x="2905760" y="1300816"/>
            <a:ext cx="6055359" cy="3809664"/>
          </a:xfrm>
          <a:prstGeom prst="rect">
            <a:avLst/>
          </a:prstGeom>
          <a:noFill/>
          <a:ln w="76200" cap="flat" cmpd="sng">
            <a:solidFill>
              <a:srgbClr val="FFD966"/>
            </a:solidFill>
            <a:prstDash val="solid"/>
            <a:round/>
            <a:headEnd type="none" w="sm" len="sm"/>
            <a:tailEnd type="none" w="sm" len="sm"/>
          </a:ln>
        </p:spPr>
      </p:pic>
      <p:sp>
        <p:nvSpPr>
          <p:cNvPr id="381" name="Google Shape;381;p21"/>
          <p:cNvSpPr/>
          <p:nvPr/>
        </p:nvSpPr>
        <p:spPr>
          <a:xfrm>
            <a:off x="670560" y="3205648"/>
            <a:ext cx="3737159" cy="1809329"/>
          </a:xfrm>
          <a:prstGeom prst="roundRect">
            <a:avLst>
              <a:gd name="adj" fmla="val 16667"/>
            </a:avLst>
          </a:prstGeom>
          <a:solidFill>
            <a:schemeClr val="lt1"/>
          </a:solidFill>
          <a:ln w="57150" cap="flat" cmpd="sng">
            <a:solidFill>
              <a:srgbClr val="FFD9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669BBC"/>
                </a:solidFill>
                <a:latin typeface="Calibri"/>
                <a:ea typeface="Calibri"/>
                <a:cs typeface="Calibri"/>
                <a:sym typeface="Calibri"/>
              </a:rPr>
              <a:t>Weekly Discussion session </a:t>
            </a:r>
            <a:endParaRPr sz="3600" b="1">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CF90346A-EC7D-4DB6-BE9F-130ED9BDC9F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398513" cy="65301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pic>
        <p:nvPicPr>
          <p:cNvPr id="386" name="Google Shape;386;p22"/>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387" name="Google Shape;387;p22"/>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8" name="Google Shape;388;p22"/>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389" name="Google Shape;389;p22"/>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390" name="Google Shape;390;p22"/>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004EE9CA-FC5E-4484-B7DD-5849A197D47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52322" y="-53011"/>
            <a:ext cx="2954655" cy="137962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EDA65B9-E8AC-473D-85A7-D19A58672686}"/>
</file>

<file path=customXml/itemProps2.xml><?xml version="1.0" encoding="utf-8"?>
<ds:datastoreItem xmlns:ds="http://schemas.openxmlformats.org/officeDocument/2006/customXml" ds:itemID="{659B71AF-8145-46C9-86EC-42BF9D2E6F7F}"/>
</file>

<file path=customXml/itemProps3.xml><?xml version="1.0" encoding="utf-8"?>
<ds:datastoreItem xmlns:ds="http://schemas.openxmlformats.org/officeDocument/2006/customXml" ds:itemID="{71E68373-0CC9-4046-82A4-EC6B6C70A09D}"/>
</file>

<file path=docProps/app.xml><?xml version="1.0" encoding="utf-8"?>
<Properties xmlns="http://schemas.openxmlformats.org/officeDocument/2006/extended-properties" xmlns:vt="http://schemas.openxmlformats.org/officeDocument/2006/docPropsVTypes">
  <Template/>
  <TotalTime>4</TotalTime>
  <Words>1024</Words>
  <Application>Microsoft Office PowerPoint</Application>
  <PresentationFormat>Widescreen</PresentationFormat>
  <Paragraphs>129</Paragraphs>
  <Slides>22</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Tajawal Medium</vt:lpstr>
      <vt:lpstr>Arial</vt:lpstr>
      <vt:lpstr>Times New Roman</vt:lpstr>
      <vt:lpstr>Noto Sans Symbols</vt:lpstr>
      <vt:lpstr>Tajawal ExtraBold</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3</cp:revision>
  <dcterms:created xsi:type="dcterms:W3CDTF">2023-04-29T09:08:23Z</dcterms:created>
  <dcterms:modified xsi:type="dcterms:W3CDTF">2025-05-12T16:28:42Z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