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webextensions/webextension2.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271" r:id="rId6"/>
    <p:sldId id="313" r:id="rId7"/>
    <p:sldId id="276" r:id="rId8"/>
    <p:sldId id="526" r:id="rId9"/>
    <p:sldId id="530" r:id="rId10"/>
    <p:sldId id="534" r:id="rId11"/>
    <p:sldId id="531" r:id="rId12"/>
    <p:sldId id="565" r:id="rId13"/>
    <p:sldId id="532" r:id="rId14"/>
    <p:sldId id="533" r:id="rId15"/>
    <p:sldId id="536" r:id="rId16"/>
    <p:sldId id="535" r:id="rId17"/>
    <p:sldId id="538" r:id="rId18"/>
    <p:sldId id="527" r:id="rId19"/>
    <p:sldId id="528" r:id="rId20"/>
    <p:sldId id="539" r:id="rId21"/>
    <p:sldId id="540" r:id="rId22"/>
    <p:sldId id="541" r:id="rId23"/>
    <p:sldId id="542" r:id="rId24"/>
    <p:sldId id="543" r:id="rId25"/>
    <p:sldId id="529" r:id="rId26"/>
    <p:sldId id="544" r:id="rId27"/>
    <p:sldId id="545" r:id="rId28"/>
    <p:sldId id="546" r:id="rId29"/>
    <p:sldId id="547" r:id="rId30"/>
    <p:sldId id="549" r:id="rId31"/>
    <p:sldId id="550" r:id="rId32"/>
    <p:sldId id="551" r:id="rId33"/>
    <p:sldId id="554" r:id="rId34"/>
    <p:sldId id="552" r:id="rId35"/>
    <p:sldId id="555" r:id="rId36"/>
    <p:sldId id="556" r:id="rId37"/>
    <p:sldId id="558" r:id="rId38"/>
    <p:sldId id="560" r:id="rId39"/>
    <p:sldId id="561" r:id="rId40"/>
    <p:sldId id="562" r:id="rId41"/>
    <p:sldId id="563" r:id="rId42"/>
    <p:sldId id="564" r:id="rId43"/>
    <p:sldId id="566" r:id="rId44"/>
    <p:sldId id="524" r:id="rId45"/>
    <p:sldId id="525"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26"/>
            <p14:sldId id="530"/>
            <p14:sldId id="534"/>
            <p14:sldId id="531"/>
            <p14:sldId id="565"/>
            <p14:sldId id="532"/>
            <p14:sldId id="533"/>
            <p14:sldId id="536"/>
            <p14:sldId id="535"/>
            <p14:sldId id="538"/>
            <p14:sldId id="527"/>
            <p14:sldId id="528"/>
            <p14:sldId id="539"/>
            <p14:sldId id="540"/>
            <p14:sldId id="541"/>
            <p14:sldId id="542"/>
            <p14:sldId id="543"/>
            <p14:sldId id="529"/>
            <p14:sldId id="544"/>
            <p14:sldId id="545"/>
            <p14:sldId id="546"/>
            <p14:sldId id="547"/>
            <p14:sldId id="549"/>
            <p14:sldId id="550"/>
            <p14:sldId id="551"/>
            <p14:sldId id="554"/>
            <p14:sldId id="552"/>
            <p14:sldId id="555"/>
            <p14:sldId id="556"/>
            <p14:sldId id="558"/>
            <p14:sldId id="560"/>
            <p14:sldId id="561"/>
            <p14:sldId id="562"/>
            <p14:sldId id="563"/>
            <p14:sldId id="564"/>
            <p14:sldId id="566"/>
            <p14:sldId id="524"/>
            <p14:sldId id="52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DDF17B-C719-42E2-BE2B-134C85342D7B}" v="16" dt="2024-05-18T05:30:47.760"/>
    <p1510:client id="{3F060586-26C6-463B-9848-96A3410B8ECE}" v="19" dt="2024-05-18T00:43:47.5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6" d="100"/>
          <a:sy n="66" d="100"/>
        </p:scale>
        <p:origin x="860" y="32"/>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hyperlink" Target="https://doi.org/10.1016/j.indmarman.2005.08.013" TargetMode="External"/><Relationship Id="rId2" Type="http://schemas.openxmlformats.org/officeDocument/2006/relationships/hyperlink" Target="https://doi.org/10.1016/S0024-6301(98)00074-0A" TargetMode="Externa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hyperlink" Target="https://doi.org/10.1007/s40685-018-0080-4"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jpeg"/><Relationship Id="rId1" Type="http://schemas.openxmlformats.org/officeDocument/2006/relationships/slideLayout" Target="../slideLayouts/slideLayout16.xml"/><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الاتصالات التنظيمية </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Times New Roman" panose="02020603050405020304" pitchFamily="18" charset="0"/>
                <a:cs typeface="Times New Roman" panose="02020603050405020304" pitchFamily="18" charset="0"/>
              </a:rPr>
              <a:t>Lecture </a:t>
            </a:r>
            <a:r>
              <a:rPr lang="ar-EG" sz="2800" b="1">
                <a:solidFill>
                  <a:schemeClr val="bg1"/>
                </a:solidFill>
                <a:latin typeface="Times New Roman" panose="02020603050405020304" pitchFamily="18" charset="0"/>
                <a:cs typeface="Times New Roman" panose="02020603050405020304" pitchFamily="18" charset="0"/>
              </a:rPr>
              <a:t>09</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4225837" cy="707886"/>
          </a:xfrm>
          <a:prstGeom prst="rect">
            <a:avLst/>
          </a:prstGeom>
          <a:noFill/>
        </p:spPr>
        <p:txBody>
          <a:bodyPr wrap="none" rtlCol="0">
            <a:spAutoFit/>
          </a:bodyPr>
          <a:lstStyle/>
          <a:p>
            <a:r>
              <a:rPr lang="en-US" sz="2000" dirty="0" err="1">
                <a:latin typeface="Alexandria" pitchFamily="2" charset="-78"/>
                <a:cs typeface="Alexandria" pitchFamily="2" charset="-78"/>
              </a:rPr>
              <a:t>PRL</a:t>
            </a:r>
            <a:r>
              <a:rPr lang="en-US" sz="2000" dirty="0">
                <a:latin typeface="Alexandria" pitchFamily="2" charset="-78"/>
                <a:cs typeface="Alexandria" pitchFamily="2" charset="-78"/>
              </a:rPr>
              <a:t> 6</a:t>
            </a:r>
            <a:r>
              <a:rPr lang="ar-EG" sz="2000" dirty="0">
                <a:latin typeface="Alexandria" pitchFamily="2" charset="-78"/>
                <a:cs typeface="Alexandria" pitchFamily="2" charset="-78"/>
              </a:rPr>
              <a:t>15</a:t>
            </a:r>
            <a:endParaRPr lang="en-US" sz="2000" dirty="0">
              <a:latin typeface="Alexandria" pitchFamily="2" charset="-78"/>
              <a:cs typeface="Alexandria" pitchFamily="2" charset="-78"/>
            </a:endParaRPr>
          </a:p>
          <a:p>
            <a:r>
              <a:rPr lang="en-US" sz="2000">
                <a:latin typeface="Alexandria" pitchFamily="2" charset="-78"/>
                <a:cs typeface="Alexandria" pitchFamily="2" charset="-78"/>
              </a:rPr>
              <a:t>Organizational Communication</a:t>
            </a:r>
            <a:endParaRPr lang="en-US" sz="2000"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mc:AlternateContent xmlns:mc="http://schemas.openxmlformats.org/markup-compatibility/2006" xmlns:p14="http://schemas.microsoft.com/office/powerpoint/2010/main">
    <mc:Choice Requires="p14">
      <p:transition spd="slow" p14:dur="2000" advTm="9452"/>
    </mc:Choice>
    <mc:Fallback xmlns="">
      <p:transition spd="slow" advTm="945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13865" y="646943"/>
            <a:ext cx="5997704" cy="1461041"/>
          </a:xfrm>
          <a:prstGeom prst="rect">
            <a:avLst/>
          </a:prstGeom>
          <a:noFill/>
        </p:spPr>
        <p:txBody>
          <a:bodyPr wrap="square" rtlCol="0">
            <a:spAutoFit/>
          </a:bodyPr>
          <a:lstStyle/>
          <a:p>
            <a:pPr algn="ctr">
              <a:lnSpc>
                <a:spcPct val="200000"/>
              </a:lnSpc>
            </a:pPr>
            <a:r>
              <a:rPr lang="ar-EG" sz="2400" b="1">
                <a:solidFill>
                  <a:srgbClr val="00B0F0"/>
                </a:solidFill>
                <a:latin typeface="Alexandria" pitchFamily="2" charset="-78"/>
                <a:cs typeface="Alexandria" pitchFamily="2" charset="-78"/>
              </a:rPr>
              <a:t>المحاضرة التاسعة</a:t>
            </a:r>
          </a:p>
          <a:p>
            <a:pPr algn="ctr">
              <a:lnSpc>
                <a:spcPct val="200000"/>
              </a:lnSpc>
            </a:pPr>
            <a:r>
              <a:rPr lang="ar-EG" sz="2400" b="1">
                <a:solidFill>
                  <a:srgbClr val="00B0F0"/>
                </a:solidFill>
                <a:latin typeface="Alexandria" pitchFamily="2" charset="-78"/>
                <a:cs typeface="Alexandria" pitchFamily="2" charset="-78"/>
              </a:rPr>
              <a:t>السمعة والصورة الذهنية وخطط النشر </a:t>
            </a:r>
            <a:endParaRPr lang="ar-EG" sz="24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649"/>
    </mc:Choice>
    <mc:Fallback xmlns="">
      <p:transition spd="slow" advTm="56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213341"/>
            <a:ext cx="8417320" cy="2810256"/>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v"/>
            </a:pPr>
            <a:r>
              <a:rPr lang="ar-EG" sz="2000">
                <a:latin typeface="Alexandria" pitchFamily="2" charset="-78"/>
                <a:cs typeface="Alexandria" pitchFamily="2" charset="-78"/>
              </a:rPr>
              <a:t>مفهوم </a:t>
            </a:r>
            <a:r>
              <a:rPr lang="ar-EG" sz="2000" dirty="0">
                <a:latin typeface="Alexandria" pitchFamily="2" charset="-78"/>
                <a:cs typeface="Alexandria" pitchFamily="2" charset="-78"/>
              </a:rPr>
              <a:t>السمعة، وإدارة السمعة من منظور الاتصالات التنظيمية.</a:t>
            </a:r>
          </a:p>
          <a:p>
            <a:pPr marL="285750" indent="-285750" algn="r" rtl="1">
              <a:lnSpc>
                <a:spcPct val="150000"/>
              </a:lnSpc>
              <a:buFont typeface="Wingdings" panose="05000000000000000000" pitchFamily="2" charset="2"/>
              <a:buChar char="v"/>
            </a:pPr>
            <a:r>
              <a:rPr lang="ar-EG" sz="2000" dirty="0">
                <a:latin typeface="Alexandria" pitchFamily="2" charset="-78"/>
                <a:cs typeface="Alexandria" pitchFamily="2" charset="-78"/>
              </a:rPr>
              <a:t>مفهوم الصورة الذهنية، والفرق بينها وبين إدارة السمعة.</a:t>
            </a:r>
          </a:p>
          <a:p>
            <a:pPr marL="285750" indent="-285750" algn="r" rtl="1">
              <a:lnSpc>
                <a:spcPct val="150000"/>
              </a:lnSpc>
              <a:buFont typeface="Wingdings" panose="05000000000000000000" pitchFamily="2" charset="2"/>
              <a:buChar char="v"/>
            </a:pPr>
            <a:r>
              <a:rPr lang="ar-EG" sz="2000" dirty="0">
                <a:latin typeface="Alexandria" pitchFamily="2" charset="-78"/>
                <a:cs typeface="Alexandria" pitchFamily="2" charset="-78"/>
              </a:rPr>
              <a:t>خطوات بناء السمعة الجيدة للمنظمة.</a:t>
            </a:r>
          </a:p>
          <a:p>
            <a:pPr marL="285750" indent="-285750" algn="r" rtl="1">
              <a:lnSpc>
                <a:spcPct val="150000"/>
              </a:lnSpc>
              <a:buFont typeface="Wingdings" panose="05000000000000000000" pitchFamily="2" charset="2"/>
              <a:buChar char="v"/>
            </a:pPr>
            <a:r>
              <a:rPr lang="ar-EG" sz="2000" dirty="0">
                <a:latin typeface="Alexandria" pitchFamily="2" charset="-78"/>
                <a:cs typeface="Alexandria" pitchFamily="2" charset="-78"/>
              </a:rPr>
              <a:t>أبعاد السمعة.</a:t>
            </a:r>
          </a:p>
          <a:p>
            <a:pPr marL="285750" indent="-285750" algn="r" rtl="1">
              <a:lnSpc>
                <a:spcPct val="150000"/>
              </a:lnSpc>
              <a:buFont typeface="Wingdings" panose="05000000000000000000" pitchFamily="2" charset="2"/>
              <a:buChar char="v"/>
            </a:pPr>
            <a:r>
              <a:rPr lang="ar-EG" sz="2000" dirty="0">
                <a:latin typeface="Alexandria" pitchFamily="2" charset="-78"/>
                <a:cs typeface="Alexandria" pitchFamily="2" charset="-78"/>
              </a:rPr>
              <a:t>أهمية إدارة السمعة الإلكترونية وأساليب إدارتها.</a:t>
            </a:r>
          </a:p>
          <a:p>
            <a:pPr marL="285750" indent="-285750" algn="r" rtl="1">
              <a:lnSpc>
                <a:spcPct val="150000"/>
              </a:lnSpc>
              <a:buFont typeface="Wingdings" panose="05000000000000000000" pitchFamily="2" charset="2"/>
              <a:buChar char="v"/>
            </a:pPr>
            <a:r>
              <a:rPr lang="ar-EG" sz="2000" dirty="0">
                <a:latin typeface="Alexandria" pitchFamily="2" charset="-78"/>
                <a:cs typeface="Alexandria" pitchFamily="2" charset="-78"/>
              </a:rPr>
              <a:t>خطط النشر المطلوبة لبناء السمعة.</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8883"/>
    </mc:Choice>
    <mc:Fallback xmlns="">
      <p:transition spd="slow" advTm="4888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177812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مقدمة</a:t>
            </a:r>
          </a:p>
        </p:txBody>
      </p:sp>
      <p:sp>
        <p:nvSpPr>
          <p:cNvPr id="5" name="Rectangle 4"/>
          <p:cNvSpPr/>
          <p:nvPr/>
        </p:nvSpPr>
        <p:spPr>
          <a:xfrm>
            <a:off x="825500" y="67100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0317" y="73634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10317" y="985720"/>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931170"/>
            <a:ext cx="10541000"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تعّد عملية إدارة السمعة المؤسسية من الأمور المعقدة والتي تتضمن عدة استراتيجيات وإجراءات تهدف إلى بناء صورة إيجابية للمؤسسة بين جمهورها. وتعتمد هذه العملية على الاتصالات التنظيمية الفعّالة، حيث يتم توجيه الرسائل المناسبة في الوقت المناسب إلى الجمهور المستهدف لضمان تشكيل صورة ذهنية إيجابية عن المؤسسة.</a:t>
            </a:r>
          </a:p>
          <a:p>
            <a:pPr algn="just" rtl="1">
              <a:lnSpc>
                <a:spcPct val="150000"/>
              </a:lnSpc>
            </a:pPr>
            <a:r>
              <a:rPr lang="ar-EG" sz="1600" dirty="0">
                <a:latin typeface="Alexandria" pitchFamily="2" charset="-78"/>
                <a:cs typeface="Alexandria" pitchFamily="2" charset="-78"/>
              </a:rPr>
              <a:t>واليوم باتت عملية إدارة السمعة الإلكترونية ضرورة في العصر الرقمي، حيث يعتمد الجمهور بشكل كبير على المعلومات المتاحة على الإنترنت. بحيث تشمل الأساليب الفعّالة لإدارة السمعة الإلكترونية تحسين نتائج البحث عن المؤسسة، التفاعل الإيجابي على وسائل التواصل الاجتماعي، ومراقبة التعليقات والردود عبر الإنترنت. إن تكوين السمعة الإيجابية بات هدفا أساسيا تسعى لتحقيقه كل المنظمات الربحية وغير الربحية من خلال تحقيق مستوى أداء يتفق مع احتياجات الجمهور، حيث تؤدي السمعة دورًا أساسيًا في الجذب وكسب الثقة لأية منظمة، فهي تمثل أحد أقوى الركائز التي تقوم عليها المنظمات وتعمل من خلالها، وبدونها لن تنجح المنظمة في تحقيق أهدافها، فالسمعة الجيدة ترفع من قيمة ما تقوله المنظمة أو تفعله، بينما تقلل السمعة الرديئة من قيمة منتجات المنظمة وخدماتها. وهو ما سنركز عليه من خلال المحاضرة التالية..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62136"/>
    </mc:Choice>
    <mc:Fallback xmlns="">
      <p:transition advTm="16213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السمعة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1291957"/>
          </a:xfrm>
          <a:prstGeom prst="rect">
            <a:avLst/>
          </a:prstGeom>
          <a:noFill/>
        </p:spPr>
        <p:txBody>
          <a:bodyPr wrap="square" rtlCol="0">
            <a:spAutoFit/>
          </a:bodyPr>
          <a:lstStyle/>
          <a:p>
            <a:pPr algn="just" rtl="1">
              <a:lnSpc>
                <a:spcPct val="150000"/>
              </a:lnSpc>
            </a:pPr>
            <a:r>
              <a:rPr lang="ar-EG" dirty="0">
                <a:latin typeface="Alexandria" pitchFamily="2" charset="-78"/>
                <a:cs typeface="Alexandria" pitchFamily="2" charset="-78"/>
              </a:rPr>
              <a:t>تعود جذور مفهوم السمعة إلى عام 1998م، حيث استخدم الباحثون عدة مصطلحات لوصفها، وعلى الرغم من الاهتمام الواسع بين الأكاديميين والممارسين لإدارة السمعة، لا يوجد حتى الآن تعريف مقبول لها، ولا اتفاق على المفاهيم التي تتضمنها، وإن كانت أغلب التعريفات تركز على:</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ما المقصود بالسمعة</a:t>
            </a:r>
            <a:endParaRPr lang="en-US" sz="2400" b="1" dirty="0">
              <a:solidFill>
                <a:schemeClr val="bg1"/>
              </a:solidFill>
              <a:latin typeface="Aldhabi" panose="01000000000000000000" pitchFamily="2" charset="-78"/>
              <a:cs typeface="Alexandria"/>
            </a:endParaRPr>
          </a:p>
        </p:txBody>
      </p:sp>
      <p:pic>
        <p:nvPicPr>
          <p:cNvPr id="2" name="Picture 1">
            <a:extLst>
              <a:ext uri="{FF2B5EF4-FFF2-40B4-BE49-F238E27FC236}">
                <a16:creationId xmlns:a16="http://schemas.microsoft.com/office/drawing/2014/main" id="{60B6A314-40B9-5D55-0D83-055347B85C3C}"/>
              </a:ext>
            </a:extLst>
          </p:cNvPr>
          <p:cNvPicPr>
            <a:picLocks noChangeAspect="1"/>
          </p:cNvPicPr>
          <p:nvPr/>
        </p:nvPicPr>
        <p:blipFill rotWithShape="1">
          <a:blip r:embed="rId3">
            <a:duotone>
              <a:schemeClr val="accent5">
                <a:shade val="45000"/>
                <a:satMod val="135000"/>
              </a:schemeClr>
              <a:prstClr val="white"/>
            </a:duotone>
          </a:blip>
          <a:srcRect l="-1049" t="6806" r="1049" b="15312"/>
          <a:stretch/>
        </p:blipFill>
        <p:spPr>
          <a:xfrm>
            <a:off x="2564297" y="3851351"/>
            <a:ext cx="7114554" cy="2155995"/>
          </a:xfrm>
          <a:prstGeom prst="rect">
            <a:avLst/>
          </a:prstGeom>
        </p:spPr>
      </p:pic>
    </p:spTree>
    <p:extLst>
      <p:ext uri="{BB962C8B-B14F-4D97-AF65-F5344CB8AC3E}">
        <p14:creationId xmlns:p14="http://schemas.microsoft.com/office/powerpoint/2010/main" val="366438190"/>
      </p:ext>
    </p:extLst>
  </p:cSld>
  <p:clrMapOvr>
    <a:masterClrMapping/>
  </p:clrMapOvr>
  <mc:AlternateContent xmlns:mc="http://schemas.openxmlformats.org/markup-compatibility/2006" xmlns:p14="http://schemas.microsoft.com/office/powerpoint/2010/main">
    <mc:Choice Requires="p14">
      <p:transition p14:dur="10" advTm="133135"/>
    </mc:Choice>
    <mc:Fallback xmlns="">
      <p:transition advTm="13313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السمعة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953950"/>
          </a:xfrm>
          <a:prstGeom prst="rect">
            <a:avLst/>
          </a:prstGeom>
          <a:noFill/>
        </p:spPr>
        <p:txBody>
          <a:bodyPr wrap="square" rtlCol="0">
            <a:spAutoFit/>
          </a:bodyPr>
          <a:lstStyle/>
          <a:p>
            <a:pPr algn="just" rtl="1">
              <a:lnSpc>
                <a:spcPct val="150000"/>
              </a:lnSpc>
            </a:pPr>
            <a:r>
              <a:rPr lang="ar-EG" dirty="0">
                <a:latin typeface="Alexandria" pitchFamily="2" charset="-78"/>
                <a:cs typeface="Alexandria" pitchFamily="2" charset="-78"/>
              </a:rPr>
              <a:t>تعريف "</a:t>
            </a:r>
            <a:r>
              <a:rPr lang="ar-EG" dirty="0" err="1">
                <a:latin typeface="Alexandria" pitchFamily="2" charset="-78"/>
                <a:cs typeface="Alexandria" pitchFamily="2" charset="-78"/>
              </a:rPr>
              <a:t>بانتي</a:t>
            </a:r>
            <a:r>
              <a:rPr lang="ar-EG" dirty="0">
                <a:latin typeface="Alexandria" pitchFamily="2" charset="-78"/>
                <a:cs typeface="Alexandria" pitchFamily="2" charset="-78"/>
              </a:rPr>
              <a:t> فورودي": سمعة المنظمة تمثل مجموعة من الأحكام المتراكمة عبر فترة زمنية من قبل المنظمات المنافسة، وتتعلق تلك الأحكام بالأعمال الجوهرية للمنظمة. وهي أصول غير ملموسة للمنظمات تساهم في تحقيق الميزة التنافسية للمنظمة بدعم من الإجراءات واللوائح الحكومية المنظمة للعمل.</a:t>
            </a:r>
          </a:p>
          <a:p>
            <a:pPr algn="just" rtl="1">
              <a:lnSpc>
                <a:spcPct val="150000"/>
              </a:lnSpc>
            </a:pPr>
            <a:r>
              <a:rPr lang="ar-EG" dirty="0">
                <a:latin typeface="Alexandria" pitchFamily="2" charset="-78"/>
                <a:cs typeface="Alexandria" pitchFamily="2" charset="-78"/>
              </a:rPr>
              <a:t>تعريف "</a:t>
            </a:r>
            <a:r>
              <a:rPr lang="ar-EG" dirty="0" err="1">
                <a:latin typeface="Alexandria" pitchFamily="2" charset="-78"/>
                <a:cs typeface="Alexandria" pitchFamily="2" charset="-78"/>
              </a:rPr>
              <a:t>كورني</a:t>
            </a:r>
            <a:r>
              <a:rPr lang="ar-EG" dirty="0">
                <a:latin typeface="Alexandria" pitchFamily="2" charset="-78"/>
                <a:cs typeface="Alexandria" pitchFamily="2" charset="-78"/>
              </a:rPr>
              <a:t> </a:t>
            </a:r>
            <a:r>
              <a:rPr lang="ar-EG" dirty="0" err="1">
                <a:latin typeface="Alexandria" pitchFamily="2" charset="-78"/>
                <a:cs typeface="Alexandria" pitchFamily="2" charset="-78"/>
              </a:rPr>
              <a:t>ديكمانز</a:t>
            </a:r>
            <a:r>
              <a:rPr lang="ar-EG" dirty="0">
                <a:latin typeface="Alexandria" pitchFamily="2" charset="-78"/>
                <a:cs typeface="Alexandria" pitchFamily="2" charset="-78"/>
              </a:rPr>
              <a:t>" _ أحد علماء السمعة _ يعرفها على أنها: أصل غير ملموس يتطلب إدارته وجود قنوات اتصالات فعالة مع العملاء، وتعد مواقع التواصل الاجتماعي أفضل قنوات الاتصال لتكوين سمعة متميزة للمنظمة لدى عملائها.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846849" y="1854369"/>
            <a:ext cx="440284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المفاهيم الخاصة بالسمعة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970759732"/>
      </p:ext>
    </p:extLst>
  </p:cSld>
  <p:clrMapOvr>
    <a:masterClrMapping/>
  </p:clrMapOvr>
  <mc:AlternateContent xmlns:mc="http://schemas.openxmlformats.org/markup-compatibility/2006" xmlns:p14="http://schemas.microsoft.com/office/powerpoint/2010/main">
    <mc:Choice Requires="p14">
      <p:transition p14:dur="10" advTm="131953"/>
    </mc:Choice>
    <mc:Fallback xmlns="">
      <p:transition advTm="13195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2595" y="1685494"/>
            <a:ext cx="11162125" cy="4748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السمعة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4200445"/>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dirty="0">
                <a:latin typeface="Alexandria" pitchFamily="2" charset="-78"/>
                <a:cs typeface="Alexandria" pitchFamily="2" charset="-78"/>
              </a:rPr>
              <a:t>تعريف "</a:t>
            </a:r>
            <a:r>
              <a:rPr lang="ar-EG" dirty="0" err="1">
                <a:latin typeface="Alexandria" pitchFamily="2" charset="-78"/>
                <a:cs typeface="Alexandria" pitchFamily="2" charset="-78"/>
              </a:rPr>
              <a:t>مارتينز</a:t>
            </a:r>
            <a:r>
              <a:rPr lang="ar-EG" dirty="0">
                <a:latin typeface="Alexandria" pitchFamily="2" charset="-78"/>
                <a:cs typeface="Alexandria" pitchFamily="2" charset="-78"/>
              </a:rPr>
              <a:t> </a:t>
            </a:r>
            <a:r>
              <a:rPr lang="ar-EG" dirty="0" err="1">
                <a:latin typeface="Alexandria" pitchFamily="2" charset="-78"/>
                <a:cs typeface="Alexandria" pitchFamily="2" charset="-78"/>
              </a:rPr>
              <a:t>أولميدو</a:t>
            </a:r>
            <a:r>
              <a:rPr lang="ar-EG" dirty="0">
                <a:latin typeface="Alexandria" pitchFamily="2" charset="-78"/>
                <a:cs typeface="Alexandria" pitchFamily="2" charset="-78"/>
              </a:rPr>
              <a:t>": سمعة المنظمة عبارة عن تخمينات في أذهان عملاء المنظمة وجمهورها متعلقة بصورة المنظمة ومستوى أدائها فيما تقدمه من منتجات وخدمات.</a:t>
            </a:r>
          </a:p>
          <a:p>
            <a:pPr marL="285750" indent="-285750" algn="just" rtl="1">
              <a:lnSpc>
                <a:spcPct val="150000"/>
              </a:lnSpc>
              <a:buFont typeface="Wingdings" panose="05000000000000000000" pitchFamily="2" charset="2"/>
              <a:buChar char="q"/>
            </a:pPr>
            <a:r>
              <a:rPr lang="ar-EG" dirty="0">
                <a:latin typeface="Alexandria" pitchFamily="2" charset="-78"/>
                <a:cs typeface="Alexandria" pitchFamily="2" charset="-78"/>
              </a:rPr>
              <a:t>تعريف </a:t>
            </a:r>
            <a:r>
              <a:rPr lang="en-US" dirty="0" err="1">
                <a:latin typeface="Alexandria" pitchFamily="2" charset="-78"/>
                <a:cs typeface="Alexandria" pitchFamily="2" charset="-78"/>
              </a:rPr>
              <a:t>Gülcan</a:t>
            </a:r>
            <a:r>
              <a:rPr lang="en-US" dirty="0">
                <a:latin typeface="Alexandria" pitchFamily="2" charset="-78"/>
                <a:cs typeface="Alexandria" pitchFamily="2" charset="-78"/>
              </a:rPr>
              <a:t>&amp; </a:t>
            </a:r>
            <a:r>
              <a:rPr lang="en-US" dirty="0" err="1">
                <a:latin typeface="Alexandria" pitchFamily="2" charset="-78"/>
                <a:cs typeface="Alexandria" pitchFamily="2" charset="-78"/>
              </a:rPr>
              <a:t>Nüket</a:t>
            </a:r>
            <a:r>
              <a:rPr lang="en-US" dirty="0">
                <a:latin typeface="Alexandria" pitchFamily="2" charset="-78"/>
                <a:cs typeface="Alexandria" pitchFamily="2" charset="-78"/>
              </a:rPr>
              <a:t>, 2022) </a:t>
            </a:r>
            <a:r>
              <a:rPr lang="ar-EG" dirty="0">
                <a:latin typeface="Alexandria" pitchFamily="2" charset="-78"/>
                <a:cs typeface="Alexandria" pitchFamily="2" charset="-78"/>
              </a:rPr>
              <a:t>) السمعة في المؤسسات هي بنية متعددة الأوجه تشمل التصور الجماعي لمصداقية المنظمة وموثوقيتها وصورتها العامة كما يراها أصحاب المصلحة. والتي يتم تشكيلها من خلال عوامل مختلفة، بما في ذلك المناخ الأخلاقي وممارسات الاستدامة وإدارة الاتصالات الفعالة</a:t>
            </a:r>
            <a:r>
              <a:rPr lang="ar-EG">
                <a:latin typeface="Alexandria" pitchFamily="2" charset="-78"/>
                <a:cs typeface="Alexandria" pitchFamily="2" charset="-78"/>
              </a:rPr>
              <a:t>. </a:t>
            </a:r>
          </a:p>
          <a:p>
            <a:pPr marL="285750" indent="-285750" algn="just" rtl="1">
              <a:lnSpc>
                <a:spcPct val="150000"/>
              </a:lnSpc>
              <a:buFont typeface="Wingdings" panose="05000000000000000000" pitchFamily="2" charset="2"/>
              <a:buChar char="q"/>
            </a:pPr>
            <a:r>
              <a:rPr lang="ar-EG">
                <a:latin typeface="Alexandria" pitchFamily="2" charset="-78"/>
                <a:cs typeface="Alexandria" pitchFamily="2" charset="-78"/>
              </a:rPr>
              <a:t>تعريف فومبرون </a:t>
            </a:r>
            <a:r>
              <a:rPr lang="en-US">
                <a:latin typeface="Alexandria" pitchFamily="2" charset="-78"/>
                <a:cs typeface="Alexandria" pitchFamily="2" charset="-78"/>
              </a:rPr>
              <a:t>Fombrun</a:t>
            </a:r>
            <a:r>
              <a:rPr lang="ar-EG">
                <a:latin typeface="Alexandria" pitchFamily="2" charset="-78"/>
                <a:cs typeface="Alexandria" pitchFamily="2" charset="-78"/>
              </a:rPr>
              <a:t>: تُعرَّف سمعة المنظمة بأنها التمثيل الإدراكي المتراكم لأفعال المنظمة ونتائجها السابقة، والذي يعكس قدرتها على تقديم قيمة لأصحاب المصلحة، ويُسهم في تمييزها عن المنظمات المنافسة.</a:t>
            </a:r>
            <a:endParaRPr lang="en-US">
              <a:latin typeface="Alexandria" pitchFamily="2" charset="-78"/>
              <a:cs typeface="Alexandria" pitchFamily="2" charset="-78"/>
            </a:endParaRPr>
          </a:p>
          <a:p>
            <a:pPr marL="285750" indent="-285750" algn="just" rtl="1">
              <a:lnSpc>
                <a:spcPct val="150000"/>
              </a:lnSpc>
              <a:buFont typeface="Wingdings" panose="05000000000000000000" pitchFamily="2" charset="2"/>
              <a:buChar char="q"/>
            </a:pPr>
            <a:endParaRPr lang="ar-EG"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846849" y="1854369"/>
            <a:ext cx="440284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المفاهيم الخاصة بالسمعة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615789564"/>
      </p:ext>
    </p:extLst>
  </p:cSld>
  <p:clrMapOvr>
    <a:masterClrMapping/>
  </p:clrMapOvr>
  <mc:AlternateContent xmlns:mc="http://schemas.openxmlformats.org/markup-compatibility/2006" xmlns:p14="http://schemas.microsoft.com/office/powerpoint/2010/main">
    <mc:Choice Requires="p14">
      <p:transition p14:dur="10" advTm="194407"/>
    </mc:Choice>
    <mc:Fallback xmlns="">
      <p:transition advTm="19440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السمعة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905218"/>
            <a:ext cx="10541000" cy="2538452"/>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dirty="0">
                <a:latin typeface="Alexandria" pitchFamily="2" charset="-78"/>
                <a:cs typeface="Alexandria" pitchFamily="2" charset="-78"/>
              </a:rPr>
              <a:t>تعد عملية تكوين الصورة الذهنية عملية نفسية وذات أبعاد شعورية إلى جانب أبعادها المعرفية، كما أنها عملية نسبية، تتكون وتتطور في إطار ثقافي معين وليس لها خصائص ثابتة، وهي مزيج من ثلاث مكونات، وهي: (المكون الإدراكي المعلوماتي، والمكون العاطفي، والمكون السلوكي)</a:t>
            </a:r>
          </a:p>
          <a:p>
            <a:pPr marL="285750" indent="-285750" algn="just" rtl="1">
              <a:lnSpc>
                <a:spcPct val="150000"/>
              </a:lnSpc>
              <a:buFont typeface="Wingdings" panose="05000000000000000000" pitchFamily="2" charset="2"/>
              <a:buChar char="q"/>
            </a:pPr>
            <a:r>
              <a:rPr lang="ar-EG" dirty="0">
                <a:latin typeface="Alexandria" pitchFamily="2" charset="-78"/>
                <a:cs typeface="Alexandria" pitchFamily="2" charset="-78"/>
              </a:rPr>
              <a:t> ونلاحظ هنا أن سمعة المنظمة مبنية على الإدراك، فالسمعة تقييم من قبل أصحاب المصالح من خلال الأنشطة المؤسساتية والإشارات الإعلامية، فأصحاب المنافع يمكن أن يكون لديهم اهتمامات مختلفة وفوائد وأهداف تقود إلى تقييمات متعددة للسمعة.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5430644" y="1854369"/>
            <a:ext cx="5819049"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ما العناصر المؤثرة على بناء السمعة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046712748"/>
      </p:ext>
    </p:extLst>
  </p:cSld>
  <p:clrMapOvr>
    <a:masterClrMapping/>
  </p:clrMapOvr>
  <mc:AlternateContent xmlns:mc="http://schemas.openxmlformats.org/markup-compatibility/2006" xmlns:p14="http://schemas.microsoft.com/office/powerpoint/2010/main">
    <mc:Choice Requires="p14">
      <p:transition p14:dur="10" advTm="194639"/>
    </mc:Choice>
    <mc:Fallback xmlns="">
      <p:transition advTm="19463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3A323C3F-4D8D-4639-4545-6EF7E44BBEA0}"/>
              </a:ext>
            </a:extLst>
          </p:cNvPr>
          <p:cNvPicPr>
            <a:picLocks noChangeAspect="1"/>
          </p:cNvPicPr>
          <p:nvPr/>
        </p:nvPicPr>
        <p:blipFill>
          <a:blip r:embed="rId2"/>
          <a:stretch>
            <a:fillRect/>
          </a:stretch>
        </p:blipFill>
        <p:spPr>
          <a:xfrm>
            <a:off x="3239" y="0"/>
            <a:ext cx="12185522" cy="6858000"/>
          </a:xfrm>
          <a:prstGeom prst="rect">
            <a:avLst/>
          </a:prstGeom>
        </p:spPr>
      </p:pic>
    </p:spTree>
    <p:extLst>
      <p:ext uri="{BB962C8B-B14F-4D97-AF65-F5344CB8AC3E}">
        <p14:creationId xmlns:p14="http://schemas.microsoft.com/office/powerpoint/2010/main" val="224921663"/>
      </p:ext>
    </p:extLst>
  </p:cSld>
  <p:clrMapOvr>
    <a:masterClrMapping/>
  </p:clrMapOvr>
  <mc:AlternateContent xmlns:mc="http://schemas.openxmlformats.org/markup-compatibility/2006" xmlns:p14="http://schemas.microsoft.com/office/powerpoint/2010/main">
    <mc:Choice Requires="p14">
      <p:transition p14:dur="10" advTm="194639"/>
    </mc:Choice>
    <mc:Fallback xmlns="">
      <p:transition advTm="19463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9141" y="1685495"/>
            <a:ext cx="115016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السمعة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79" y="2471465"/>
            <a:ext cx="11195579" cy="3369449"/>
          </a:xfrm>
          <a:prstGeom prst="rect">
            <a:avLst/>
          </a:prstGeom>
          <a:noFill/>
        </p:spPr>
        <p:txBody>
          <a:bodyPr wrap="square" rtlCol="0">
            <a:spAutoFit/>
          </a:bodyPr>
          <a:lstStyle/>
          <a:p>
            <a:pPr algn="just" rtl="1">
              <a:lnSpc>
                <a:spcPct val="150000"/>
              </a:lnSpc>
            </a:pPr>
            <a:r>
              <a:rPr lang="ar-EG" dirty="0">
                <a:latin typeface="Alexandria" pitchFamily="2" charset="-78"/>
                <a:cs typeface="Alexandria" pitchFamily="2" charset="-78"/>
              </a:rPr>
              <a:t>تظهر أهمية الاهتمام بتكوين سمعة إيجابية في المنظمة من خلال تأثر الأطراف المتعاملة معها، كالعملاء والموردين بسمعة المنظمة سواء كانت إيجابية أم سلبية.</a:t>
            </a:r>
          </a:p>
          <a:p>
            <a:pPr algn="just" rtl="1">
              <a:lnSpc>
                <a:spcPct val="150000"/>
              </a:lnSpc>
            </a:pPr>
            <a:r>
              <a:rPr lang="ar-EG" dirty="0">
                <a:latin typeface="Alexandria" pitchFamily="2" charset="-78"/>
                <a:cs typeface="Alexandria" pitchFamily="2" charset="-78"/>
              </a:rPr>
              <a:t>فكلما تنامى شعورهم الإيجابي حول سمعة المنظمة حرص أطراف التعامل على استمرار العلاقة وتدعيمها والقضاء على السلبيات التي تعوق استمرارها ونموها، أما إن كان الشعور الإيجابي طاغيا فقد يحدث أن تحاول بعض الأطراف تحقيق أكبر قدر ممكن من الاستفادة في علاقتها مع المنظمة باعتبار أن كل معاملة معها قد تكون  المعاملة الأخيرة، ويمثل ذلك نقطة ضعف خطيرة بالنسبة للمنظمة، وهو يؤثر سلبا عليها، حيث تنعدم ثقة الجمهور فيها، وبالتالي ستواجه العديد من المعوقات كصعوبة الحصول على تمويل لاحتياجاتها، وعدم ضمان توريد منتجاتها أو خدماتها في أوقات الأزمات، ويصبح من السهل تحول العملاء إلى منظمات منافسة.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3200400" y="1854369"/>
            <a:ext cx="804929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أهمية الاهتمام بتكوين سمعة إيجابية في المنظمة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922154367"/>
      </p:ext>
    </p:extLst>
  </p:cSld>
  <p:clrMapOvr>
    <a:masterClrMapping/>
  </p:clrMapOvr>
  <mc:AlternateContent xmlns:mc="http://schemas.openxmlformats.org/markup-compatibility/2006" xmlns:p14="http://schemas.microsoft.com/office/powerpoint/2010/main">
    <mc:Choice Requires="p14">
      <p:transition p14:dur="10" advTm="151122"/>
    </mc:Choice>
    <mc:Fallback xmlns="">
      <p:transition advTm="15112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7200" y="1685495"/>
            <a:ext cx="111175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الصورة الذهنية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يعبـر مفهـوم الصـورة الذهنيـة عـن التصـورات التـي يحملهـا أفـراد المجتمـع عـن العالـم مـن حولهـم بمكوناتـه المختلفـة، وتعـد الصـورة نتاجًا طبيعيـا لمجمـوع خبـرات الأفراد المباشـرة وغيـر المباشـرة التـي يتلقونهـا عبـر تفاعلاتهم الاتصالية، ولا شـك أن سـهولة التغييـر أو صعوبتـه يعتمـد علـى مـدى رسـوخ الصـورة الذهنيـة لـدى الجمهور.</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ويمكـن القـول إن الصـورة الذهنيـة هـي الخريطـة التـي يسـتطيع الإنسان مـن خلال أن يفهـم ويـدرك ويفسـر الأشياء، وهـي الفكـرة التـي يكونهـا الفـرد عـن موضـوع معيـن، سـواء كانـت صحيحـة أو خاطئـة، ومـا يترتـب عـن ذلـك مـن أفعـال سـلبية أو إيجابيـة.</a:t>
            </a:r>
          </a:p>
          <a:p>
            <a:pPr marL="285750" indent="-285750" algn="just" rtl="1">
              <a:lnSpc>
                <a:spcPct val="150000"/>
              </a:lnSpc>
              <a:buFont typeface="Wingdings" panose="05000000000000000000" pitchFamily="2" charset="2"/>
              <a:buChar char="q"/>
            </a:pPr>
            <a:r>
              <a:rPr lang="ar-EG" sz="1600" dirty="0">
                <a:latin typeface="Alexandria" pitchFamily="2" charset="-78"/>
                <a:cs typeface="Alexandria" pitchFamily="2" charset="-78"/>
              </a:rPr>
              <a:t>ويشـير د. علـي عجـوة إلـى أن الصـورة الذهنيـة هـي الناتـج النهائـي الانطباعات الذاتيـة الأفراد أو الجماعـات إزاء منظمـة مـا، وتتكـون هـذه الانطباعات مـن خلال التجـارب المباشـرة أو غيـر المباشـرة، وترتبـط بعواطـف الأفراد </a:t>
            </a:r>
            <a:r>
              <a:rPr lang="ar-EG" sz="1600">
                <a:latin typeface="Alexandria" pitchFamily="2" charset="-78"/>
                <a:cs typeface="Alexandria" pitchFamily="2" charset="-78"/>
              </a:rPr>
              <a:t>واتجاهاتهـم وعقائدهم.</a:t>
            </a: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846849" y="1854369"/>
            <a:ext cx="440284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مفهوم الصورة الذهنية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999101911"/>
      </p:ext>
    </p:extLst>
  </p:cSld>
  <p:clrMapOvr>
    <a:masterClrMapping/>
  </p:clrMapOvr>
  <mc:AlternateContent xmlns:mc="http://schemas.openxmlformats.org/markup-compatibility/2006" xmlns:p14="http://schemas.microsoft.com/office/powerpoint/2010/main">
    <mc:Choice Requires="p14">
      <p:transition p14:dur="10" advTm="149651"/>
    </mc:Choice>
    <mc:Fallback xmlns="">
      <p:transition advTm="14965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9502" y="1605776"/>
            <a:ext cx="11184674" cy="4983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الصورة الذهنية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3959482"/>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q"/>
            </a:pPr>
            <a:r>
              <a:rPr lang="ar-EG" sz="1600" dirty="0">
                <a:latin typeface="Alexandria" pitchFamily="2" charset="-78"/>
                <a:cs typeface="Alexandria" pitchFamily="2" charset="-78"/>
              </a:rPr>
              <a:t>تعريف "</a:t>
            </a:r>
            <a:r>
              <a:rPr lang="ar-EG" sz="1600" dirty="0" err="1">
                <a:latin typeface="Alexandria" pitchFamily="2" charset="-78"/>
                <a:cs typeface="Alexandria" pitchFamily="2" charset="-78"/>
              </a:rPr>
              <a:t>روبينسـون</a:t>
            </a:r>
            <a:r>
              <a:rPr lang="ar-EG" sz="1600" dirty="0">
                <a:latin typeface="Alexandria" pitchFamily="2" charset="-78"/>
                <a:cs typeface="Alexandria" pitchFamily="2" charset="-78"/>
              </a:rPr>
              <a:t> </a:t>
            </a:r>
            <a:r>
              <a:rPr lang="ar-EG" sz="1600" dirty="0" err="1">
                <a:latin typeface="Alexandria" pitchFamily="2" charset="-78"/>
                <a:cs typeface="Alexandria" pitchFamily="2" charset="-78"/>
              </a:rPr>
              <a:t>وبارلـو</a:t>
            </a:r>
            <a:r>
              <a:rPr lang="ar-EG" sz="1600" dirty="0">
                <a:latin typeface="Alexandria" pitchFamily="2" charset="-78"/>
                <a:cs typeface="Alexandria" pitchFamily="2" charset="-78"/>
              </a:rPr>
              <a:t>”: هـي الصـورة العقليـة التـي تتكـون فـي أذهـان النـاس عـن المنظمـة أو التنظيـم، وقـد تتكـون الصـور مـن التجربـة المباشـرة أو غيـر المباشـرة</a:t>
            </a:r>
          </a:p>
          <a:p>
            <a:pPr marL="285750" indent="-285750" algn="just" rtl="1">
              <a:lnSpc>
                <a:spcPct val="200000"/>
              </a:lnSpc>
              <a:buFont typeface="Wingdings" panose="05000000000000000000" pitchFamily="2" charset="2"/>
              <a:buChar char="q"/>
            </a:pPr>
            <a:r>
              <a:rPr lang="ar-EG" sz="1600">
                <a:latin typeface="Alexandria" pitchFamily="2" charset="-78"/>
                <a:cs typeface="Alexandria" pitchFamily="2" charset="-78"/>
              </a:rPr>
              <a:t>تعريف </a:t>
            </a:r>
            <a:r>
              <a:rPr lang="ar-EG" sz="1600" dirty="0">
                <a:latin typeface="Alexandria" pitchFamily="2" charset="-78"/>
                <a:cs typeface="Alexandria" pitchFamily="2" charset="-78"/>
              </a:rPr>
              <a:t>هارولـد ماركـس: هـي إجمالـي الانطباعات الذاتيـة للجماهيـر عـن المنظمـة، وهـي انطباعـات عقليـة غيـر ملموسـة تختلـف مـن فـرد إلـى آخـر، وهـي المشـاعر التـي تخلقهـا المنظمـة لـدى الجماهيـر بتأثيـر مـا تقدمـه مـن منتجـات، ومـا تفرضـه العالقـات مـع الجماهيـر والمجتمـع، والاستثمار فـي النواحـي الاجتماعية ومظهرهـا الإداري، وتندمـج تلـك الانطباعات الفرديـة لتكويـن الصـورة الذهنيـة الكليـة للمنظمـة.</a:t>
            </a:r>
          </a:p>
          <a:p>
            <a:pPr marL="285750" indent="-285750" algn="just" rtl="1">
              <a:lnSpc>
                <a:spcPct val="200000"/>
              </a:lnSpc>
              <a:buFont typeface="Wingdings" panose="05000000000000000000" pitchFamily="2" charset="2"/>
              <a:buChar char="q"/>
            </a:pPr>
            <a:r>
              <a:rPr lang="ar-EG" sz="1600">
                <a:latin typeface="Alexandria" pitchFamily="2" charset="-78"/>
                <a:cs typeface="Alexandria" pitchFamily="2" charset="-78"/>
              </a:rPr>
              <a:t>جيمـز </a:t>
            </a:r>
            <a:r>
              <a:rPr lang="ar-EG" sz="1600" dirty="0">
                <a:latin typeface="Alexandria" pitchFamily="2" charset="-78"/>
                <a:cs typeface="Alexandria" pitchFamily="2" charset="-78"/>
              </a:rPr>
              <a:t>جـراي: هـي الانطباعات والمـدركات الكليـة للجماهيـر المتعـددة للمنظمـة تجـاه أعمالهـا، وتشـكل هـذه الانطباعـات مواقـف جماهيـر المنظمـة الداخليـة والخارجيـة تجاههـا.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846849" y="1854369"/>
            <a:ext cx="440284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مفهوم الصورة الذهنية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088711817"/>
      </p:ext>
    </p:extLst>
  </p:cSld>
  <p:clrMapOvr>
    <a:masterClrMapping/>
  </p:clrMapOvr>
  <mc:AlternateContent xmlns:mc="http://schemas.openxmlformats.org/markup-compatibility/2006" xmlns:p14="http://schemas.microsoft.com/office/powerpoint/2010/main">
    <mc:Choice Requires="p14">
      <p:transition p14:dur="10" advTm="148860"/>
    </mc:Choice>
    <mc:Fallback xmlns="">
      <p:transition advTm="14886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الفرق بين السمعة والصورة الذهنية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37301"/>
            <a:ext cx="10541000" cy="4482702"/>
          </a:xfrm>
          <a:prstGeom prst="rect">
            <a:avLst/>
          </a:prstGeom>
          <a:noFill/>
        </p:spPr>
        <p:txBody>
          <a:bodyPr wrap="square" rtlCol="0">
            <a:spAutoFit/>
          </a:bodyPr>
          <a:lstStyle/>
          <a:p>
            <a:pPr algn="just" rtl="1">
              <a:lnSpc>
                <a:spcPct val="150000"/>
              </a:lnSpc>
            </a:pPr>
            <a:r>
              <a:rPr lang="ar-EG" sz="1600" b="1" u="sng" dirty="0">
                <a:latin typeface="Alexandria" pitchFamily="2" charset="-78"/>
                <a:cs typeface="Alexandria" pitchFamily="2" charset="-78"/>
              </a:rPr>
              <a:t>أولا: من حيث المفهوم:</a:t>
            </a:r>
          </a:p>
          <a:p>
            <a:pPr algn="just" rtl="1">
              <a:lnSpc>
                <a:spcPct val="150000"/>
              </a:lnSpc>
            </a:pPr>
            <a:r>
              <a:rPr lang="ar-EG" sz="1600" dirty="0">
                <a:latin typeface="Alexandria" pitchFamily="2" charset="-78"/>
                <a:cs typeface="Alexandria" pitchFamily="2" charset="-78"/>
              </a:rPr>
              <a:t>يعد مفهوم صورة المنظمة بمثابة التقييم العام لها، وهو مؤلف من مجموعة من المعتقدات والمشاعر التي تتكون لدى الشخص العادي تجاه منظمة ما.</a:t>
            </a:r>
          </a:p>
          <a:p>
            <a:pPr algn="just" rtl="1">
              <a:lnSpc>
                <a:spcPct val="150000"/>
              </a:lnSpc>
            </a:pPr>
            <a:r>
              <a:rPr lang="ar-EG" sz="1600" dirty="0">
                <a:latin typeface="Alexandria" pitchFamily="2" charset="-78"/>
                <a:cs typeface="Alexandria" pitchFamily="2" charset="-78"/>
              </a:rPr>
              <a:t>بينما يعبر مفهوم سمعة المنظمة عن مجموعة القيم المنسوبة لها، كالأصالة والموثوقية والصدق والنزاهة والمسؤولية التي </a:t>
            </a:r>
            <a:r>
              <a:rPr lang="ar-EG" sz="1600" dirty="0" err="1">
                <a:latin typeface="Alexandria" pitchFamily="2" charset="-78"/>
                <a:cs typeface="Alexandria" pitchFamily="2" charset="-78"/>
              </a:rPr>
              <a:t>يستشعرها</a:t>
            </a:r>
            <a:r>
              <a:rPr lang="ar-EG" sz="1600" dirty="0">
                <a:latin typeface="Alexandria" pitchFamily="2" charset="-78"/>
                <a:cs typeface="Alexandria" pitchFamily="2" charset="-78"/>
              </a:rPr>
              <a:t> المرء عن المنظمة من خلال الصورة التي يحملها عنها. </a:t>
            </a:r>
          </a:p>
          <a:p>
            <a:pPr algn="ctr" rtl="1">
              <a:lnSpc>
                <a:spcPct val="150000"/>
              </a:lnSpc>
            </a:pPr>
            <a:r>
              <a:rPr lang="ar-EG" sz="1600" dirty="0">
                <a:highlight>
                  <a:srgbClr val="669BBC"/>
                </a:highlight>
                <a:latin typeface="Alexandria" pitchFamily="2" charset="-78"/>
                <a:cs typeface="Alexandria" pitchFamily="2" charset="-78"/>
              </a:rPr>
              <a:t>ومن هنا نخلص إلى أن مصطلح " الصورة " كالمظلة التي تضم السمعة.</a:t>
            </a:r>
          </a:p>
          <a:p>
            <a:pPr algn="just" rtl="1">
              <a:lnSpc>
                <a:spcPct val="150000"/>
              </a:lnSpc>
            </a:pPr>
            <a:r>
              <a:rPr lang="ar-EG" sz="1600" b="1" u="sng" dirty="0">
                <a:latin typeface="Alexandria" pitchFamily="2" charset="-78"/>
                <a:cs typeface="Alexandria" pitchFamily="2" charset="-78"/>
              </a:rPr>
              <a:t>ثانيا: الحدود المكانية والزمنية: </a:t>
            </a:r>
          </a:p>
          <a:p>
            <a:pPr algn="just" rtl="1">
              <a:lnSpc>
                <a:spcPct val="150000"/>
              </a:lnSpc>
            </a:pPr>
            <a:r>
              <a:rPr lang="ar-EG" sz="1600" dirty="0">
                <a:latin typeface="Alexandria" pitchFamily="2" charset="-78"/>
                <a:cs typeface="Alexandria" pitchFamily="2" charset="-78"/>
              </a:rPr>
              <a:t>يتجاوز التفكير في الصورة حدود الواقع المدرك المباشر. فمن خلاله يمكن للمرء استدعاء الماضي ومعايشته، كما يمكنه التفكير في المستقبل وتصوره. ويتحرك المرء من خلال الصورة عبر إطار زمني ممتد ومنفتح، وإطار مكاني يتجاوز حدود العوائق الطبيعية كالمباني والحوائط والبحار والجبال. بينما تمثل سمعة المنظمة الأحكام التراكمية للجمهور على المنظمة خلال فترة زمنية محددة.</a:t>
            </a:r>
          </a:p>
          <a:p>
            <a:pPr algn="ctr" rtl="1">
              <a:lnSpc>
                <a:spcPct val="150000"/>
              </a:lnSpc>
            </a:pPr>
            <a:endParaRPr lang="ar-EG" sz="1600" dirty="0">
              <a:highlight>
                <a:srgbClr val="669BBC"/>
              </a:highligh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95029395"/>
      </p:ext>
    </p:extLst>
  </p:cSld>
  <p:clrMapOvr>
    <a:masterClrMapping/>
  </p:clrMapOvr>
  <mc:AlternateContent xmlns:mc="http://schemas.openxmlformats.org/markup-compatibility/2006" xmlns:p14="http://schemas.microsoft.com/office/powerpoint/2010/main">
    <mc:Choice Requires="p14">
      <p:transition p14:dur="10" advTm="143306"/>
    </mc:Choice>
    <mc:Fallback xmlns="">
      <p:transition advTm="14330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الفرق بين السمعة والصورة الذهنية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37301"/>
            <a:ext cx="10541000" cy="1897379"/>
          </a:xfrm>
          <a:prstGeom prst="rect">
            <a:avLst/>
          </a:prstGeom>
          <a:noFill/>
        </p:spPr>
        <p:txBody>
          <a:bodyPr wrap="square" rtlCol="0">
            <a:spAutoFit/>
          </a:bodyPr>
          <a:lstStyle/>
          <a:p>
            <a:pPr algn="just" rtl="1">
              <a:lnSpc>
                <a:spcPct val="150000"/>
              </a:lnSpc>
            </a:pPr>
            <a:r>
              <a:rPr lang="ar-EG" sz="1600" b="1" u="sng" dirty="0">
                <a:latin typeface="Alexandria" pitchFamily="2" charset="-78"/>
                <a:cs typeface="Alexandria" pitchFamily="2" charset="-78"/>
              </a:rPr>
              <a:t>ثالثا: من ناحية رسوخها في الذهن: </a:t>
            </a:r>
          </a:p>
          <a:p>
            <a:pPr algn="just" rtl="1">
              <a:lnSpc>
                <a:spcPct val="150000"/>
              </a:lnSpc>
            </a:pPr>
            <a:r>
              <a:rPr lang="ar-EG" sz="1600" dirty="0">
                <a:latin typeface="Alexandria" pitchFamily="2" charset="-78"/>
                <a:cs typeface="Alexandria" pitchFamily="2" charset="-78"/>
              </a:rPr>
              <a:t>بينما أن نجد أن الصورة ذات طبيعة قصيرة المدى زمنيا يمكن لها أن تتغير، فإن السمعة أكثر رسوخا في ذهن العقل الجمعي. ولا يمكن تغييرها على المدى القصير، فهي تشتمل على عوامل معقدة ومتداخلة، كالمصداقية، والثقة، والمسؤولية.</a:t>
            </a:r>
          </a:p>
          <a:p>
            <a:pPr algn="ctr" rtl="1">
              <a:lnSpc>
                <a:spcPct val="150000"/>
              </a:lnSpc>
            </a:pPr>
            <a:endParaRPr lang="ar-EG" sz="1600" dirty="0">
              <a:highlight>
                <a:srgbClr val="669BBC"/>
              </a:highligh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55445319"/>
      </p:ext>
    </p:extLst>
  </p:cSld>
  <p:clrMapOvr>
    <a:masterClrMapping/>
  </p:clrMapOvr>
  <mc:AlternateContent xmlns:mc="http://schemas.openxmlformats.org/markup-compatibility/2006" xmlns:p14="http://schemas.microsoft.com/office/powerpoint/2010/main">
    <mc:Choice Requires="p14">
      <p:transition p14:dur="10" advTm="67954"/>
    </mc:Choice>
    <mc:Fallback xmlns="">
      <p:transition advTm="6795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مفاهيم يجب عليك التميز فيما بينها</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A4CCBA8-4B8B-5502-58BB-E370D8AD6C9A}"/>
              </a:ext>
            </a:extLst>
          </p:cNvPr>
          <p:cNvPicPr>
            <a:picLocks noChangeAspect="1"/>
          </p:cNvPicPr>
          <p:nvPr/>
        </p:nvPicPr>
        <p:blipFill>
          <a:blip r:embed="rId3">
            <a:duotone>
              <a:schemeClr val="accent5">
                <a:shade val="45000"/>
                <a:satMod val="135000"/>
              </a:schemeClr>
              <a:prstClr val="white"/>
            </a:duotone>
          </a:blip>
          <a:stretch>
            <a:fillRect/>
          </a:stretch>
        </p:blipFill>
        <p:spPr>
          <a:xfrm>
            <a:off x="2305833" y="1770535"/>
            <a:ext cx="8266892" cy="4096867"/>
          </a:xfrm>
          <a:prstGeom prst="rect">
            <a:avLst/>
          </a:prstGeom>
        </p:spPr>
      </p:pic>
    </p:spTree>
    <p:extLst>
      <p:ext uri="{BB962C8B-B14F-4D97-AF65-F5344CB8AC3E}">
        <p14:creationId xmlns:p14="http://schemas.microsoft.com/office/powerpoint/2010/main" val="3871688237"/>
      </p:ext>
    </p:extLst>
  </p:cSld>
  <p:clrMapOvr>
    <a:masterClrMapping/>
  </p:clrMapOvr>
  <mc:AlternateContent xmlns:mc="http://schemas.openxmlformats.org/markup-compatibility/2006" xmlns:p14="http://schemas.microsoft.com/office/powerpoint/2010/main">
    <mc:Choice Requires="p14">
      <p:transition p14:dur="10" advTm="127558"/>
    </mc:Choice>
    <mc:Fallback xmlns="">
      <p:transition advTm="12755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33493" y="649543"/>
            <a:ext cx="612766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خطوات بناء السمعة الجيدة للمنظمة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078000"/>
            <a:ext cx="10215972" cy="3959482"/>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u="sng" dirty="0">
                <a:latin typeface="Alexandria" pitchFamily="2" charset="-78"/>
                <a:cs typeface="Alexandria" pitchFamily="2" charset="-78"/>
              </a:rPr>
              <a:t>تحليل المنافسة</a:t>
            </a:r>
            <a:r>
              <a:rPr lang="ar-EG" sz="1600" dirty="0">
                <a:latin typeface="Alexandria" pitchFamily="2" charset="-78"/>
                <a:cs typeface="Alexandria" pitchFamily="2" charset="-78"/>
              </a:rPr>
              <a:t>: وتتضمن عملية التعرف على مكانة المنظمة في السوق والمميزات التنافسية لديها.</a:t>
            </a:r>
          </a:p>
          <a:p>
            <a:pPr marL="285750" indent="-285750" algn="just" rtl="1">
              <a:lnSpc>
                <a:spcPct val="200000"/>
              </a:lnSpc>
              <a:buFont typeface="Wingdings" panose="05000000000000000000" pitchFamily="2" charset="2"/>
              <a:buChar char="ü"/>
            </a:pPr>
            <a:r>
              <a:rPr lang="ar-EG" sz="1600" u="sng" dirty="0">
                <a:latin typeface="Alexandria" pitchFamily="2" charset="-78"/>
                <a:cs typeface="Alexandria" pitchFamily="2" charset="-78"/>
              </a:rPr>
              <a:t>تأسيس مكانة للمنظمة</a:t>
            </a:r>
            <a:r>
              <a:rPr lang="ar-EG" sz="1600" dirty="0">
                <a:latin typeface="Alexandria" pitchFamily="2" charset="-78"/>
                <a:cs typeface="Alexandria" pitchFamily="2" charset="-78"/>
              </a:rPr>
              <a:t>: وتعني تحديد العناصر التي تميز المنظمة على المستوى المهني أو التكنولوجي أو المالي أو الاجتماعي. </a:t>
            </a:r>
          </a:p>
          <a:p>
            <a:pPr marL="285750" indent="-285750" algn="just" rtl="1">
              <a:lnSpc>
                <a:spcPct val="200000"/>
              </a:lnSpc>
              <a:buFont typeface="Wingdings" panose="05000000000000000000" pitchFamily="2" charset="2"/>
              <a:buChar char="ü"/>
            </a:pPr>
            <a:r>
              <a:rPr lang="ar-EG" sz="1600" u="sng" dirty="0">
                <a:latin typeface="Alexandria" pitchFamily="2" charset="-78"/>
                <a:cs typeface="Alexandria" pitchFamily="2" charset="-78"/>
              </a:rPr>
              <a:t>تحديد الجمهور المستهدف</a:t>
            </a:r>
            <a:r>
              <a:rPr lang="ar-EG" sz="1600" dirty="0">
                <a:latin typeface="Alexandria" pitchFamily="2" charset="-78"/>
                <a:cs typeface="Alexandria" pitchFamily="2" charset="-78"/>
              </a:rPr>
              <a:t>: وتتضمن عملية توصيف للجمهور والتعرف على كيفية استقباله وإدراكه للمعلومات.</a:t>
            </a:r>
          </a:p>
          <a:p>
            <a:pPr marL="285750" indent="-285750" algn="just" rtl="1">
              <a:lnSpc>
                <a:spcPct val="200000"/>
              </a:lnSpc>
              <a:buFont typeface="Wingdings" panose="05000000000000000000" pitchFamily="2" charset="2"/>
              <a:buChar char="ü"/>
            </a:pPr>
            <a:r>
              <a:rPr lang="ar-EG" sz="1600" u="sng" dirty="0">
                <a:latin typeface="Alexandria" pitchFamily="2" charset="-78"/>
                <a:cs typeface="Alexandria" pitchFamily="2" charset="-78"/>
              </a:rPr>
              <a:t>وضع الخطة الملائمة</a:t>
            </a:r>
            <a:r>
              <a:rPr lang="ar-EG" sz="1600" dirty="0">
                <a:latin typeface="Alexandria" pitchFamily="2" charset="-78"/>
                <a:cs typeface="Alexandria" pitchFamily="2" charset="-78"/>
              </a:rPr>
              <a:t>: لتحقيق أهداف المنظمة وفقا لأولويات الإدارة وأهميتها لأصحاب المصالح وتوقعاتهم.</a:t>
            </a:r>
          </a:p>
          <a:p>
            <a:pPr marL="285750" indent="-285750" algn="just" rtl="1">
              <a:lnSpc>
                <a:spcPct val="200000"/>
              </a:lnSpc>
              <a:buFont typeface="Wingdings" panose="05000000000000000000" pitchFamily="2" charset="2"/>
              <a:buChar char="ü"/>
            </a:pPr>
            <a:r>
              <a:rPr lang="ar-EG" sz="1600" u="sng">
                <a:latin typeface="Alexandria" pitchFamily="2" charset="-78"/>
                <a:cs typeface="Alexandria" pitchFamily="2" charset="-78"/>
              </a:rPr>
              <a:t>تقديم </a:t>
            </a:r>
            <a:r>
              <a:rPr lang="ar-EG" sz="1600" u="sng" dirty="0">
                <a:latin typeface="Alexandria" pitchFamily="2" charset="-78"/>
                <a:cs typeface="Alexandria" pitchFamily="2" charset="-78"/>
              </a:rPr>
              <a:t>جودة عالية في المنتجات أو الخدمات</a:t>
            </a:r>
            <a:r>
              <a:rPr lang="ar-EG" sz="1600" dirty="0">
                <a:latin typeface="Alexandria" pitchFamily="2" charset="-78"/>
                <a:cs typeface="Alexandria" pitchFamily="2" charset="-78"/>
              </a:rPr>
              <a:t>: التأكد من أن المنتجات أو الخدمات التي تقدمها المنظمة تلبي أو تفوق توقعات العملاء.</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3353451"/>
      </p:ext>
    </p:extLst>
  </p:cSld>
  <p:clrMapOvr>
    <a:masterClrMapping/>
  </p:clrMapOvr>
  <mc:AlternateContent xmlns:mc="http://schemas.openxmlformats.org/markup-compatibility/2006" xmlns:p14="http://schemas.microsoft.com/office/powerpoint/2010/main">
    <mc:Choice Requires="p14">
      <p:transition p14:dur="10" advTm="153308"/>
    </mc:Choice>
    <mc:Fallback xmlns="">
      <p:transition advTm="15330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33493" y="649543"/>
            <a:ext cx="612766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خطوات بناء السمعة الجيدة للمنظمة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71148" y="2295644"/>
            <a:ext cx="10541000" cy="2974597"/>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u="sng" dirty="0">
                <a:latin typeface="Alexandria" pitchFamily="2" charset="-78"/>
                <a:cs typeface="Alexandria" pitchFamily="2" charset="-78"/>
              </a:rPr>
              <a:t>التواصل الفعال مع العملاء</a:t>
            </a:r>
            <a:r>
              <a:rPr lang="ar-EG" sz="1600" dirty="0">
                <a:latin typeface="Alexandria" pitchFamily="2" charset="-78"/>
                <a:cs typeface="Alexandria" pitchFamily="2" charset="-78"/>
              </a:rPr>
              <a:t>: بناء علاقات قوية ومستدامة مع العملاء من خلال الاستماع لملاحظاتهم والرد على استفساراتهم بفعالية.</a:t>
            </a:r>
          </a:p>
          <a:p>
            <a:pPr marL="285750" indent="-285750" algn="just" rtl="1">
              <a:lnSpc>
                <a:spcPct val="200000"/>
              </a:lnSpc>
              <a:buFont typeface="Wingdings" panose="05000000000000000000" pitchFamily="2" charset="2"/>
              <a:buChar char="ü"/>
            </a:pPr>
            <a:r>
              <a:rPr lang="ar-EG" sz="1600" u="sng" dirty="0">
                <a:latin typeface="Alexandria" pitchFamily="2" charset="-78"/>
                <a:cs typeface="Alexandria" pitchFamily="2" charset="-78"/>
              </a:rPr>
              <a:t>الالتزام بالمسؤولية الاجتماعية</a:t>
            </a:r>
            <a:r>
              <a:rPr lang="ar-EG" sz="1600" dirty="0">
                <a:latin typeface="Alexandria" pitchFamily="2" charset="-78"/>
                <a:cs typeface="Alexandria" pitchFamily="2" charset="-78"/>
              </a:rPr>
              <a:t>: المشاركة في الأنشطة والمبادرات الاجتماعية تعزز من صورة المنظمة كمؤسسة مسؤولة تجاه المجتمع.</a:t>
            </a:r>
          </a:p>
          <a:p>
            <a:pPr marL="285750" indent="-285750" algn="just" rtl="1">
              <a:lnSpc>
                <a:spcPct val="200000"/>
              </a:lnSpc>
              <a:buFont typeface="Wingdings" panose="05000000000000000000" pitchFamily="2" charset="2"/>
              <a:buChar char="ü"/>
            </a:pPr>
            <a:r>
              <a:rPr lang="ar-EG" sz="1600" u="sng" dirty="0">
                <a:latin typeface="Alexandria" pitchFamily="2" charset="-78"/>
                <a:cs typeface="Alexandria" pitchFamily="2" charset="-78"/>
              </a:rPr>
              <a:t>المتابعة والتقييم المستمر</a:t>
            </a:r>
            <a:r>
              <a:rPr lang="ar-EG" sz="1600" dirty="0">
                <a:latin typeface="Alexandria" pitchFamily="2" charset="-78"/>
                <a:cs typeface="Alexandria" pitchFamily="2" charset="-78"/>
              </a:rPr>
              <a:t>: مراقبة وتحليل ردود الفعل حول سمعة المنظمة وإجراء التعديلات اللازمة لتحسينها بشكل مستمر.</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44909525"/>
      </p:ext>
    </p:extLst>
  </p:cSld>
  <p:clrMapOvr>
    <a:masterClrMapping/>
  </p:clrMapOvr>
  <mc:AlternateContent xmlns:mc="http://schemas.openxmlformats.org/markup-compatibility/2006" xmlns:p14="http://schemas.microsoft.com/office/powerpoint/2010/main">
    <mc:Choice Requires="p14">
      <p:transition p14:dur="10" advTm="74208"/>
    </mc:Choice>
    <mc:Fallback xmlns="">
      <p:transition advTm="7420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33493" y="649543"/>
            <a:ext cx="612766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لماذا تعتبر السمعة مهمة وذات قيمة؟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71148" y="2295644"/>
            <a:ext cx="10541000" cy="3374706"/>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highlight>
                  <a:srgbClr val="669BBC"/>
                </a:highlight>
                <a:latin typeface="Alexandria" pitchFamily="2" charset="-78"/>
                <a:cs typeface="Alexandria" pitchFamily="2" charset="-78"/>
              </a:rPr>
              <a:t>السمعة ذات قيمة لأنها </a:t>
            </a:r>
            <a:r>
              <a:rPr lang="ar-EG" sz="1600" dirty="0">
                <a:latin typeface="Alexandria" pitchFamily="2" charset="-78"/>
                <a:cs typeface="Alexandria" pitchFamily="2" charset="-78"/>
              </a:rPr>
              <a:t>تخبرنا عن المنتجات التي يجب شراؤها، أو الشركات التي نعمل من أجلها، أو الأسهم التي يجب الاستثمار فيها. وفي الوقت نفسه، تعتبر السمعة ذات قيمة استراتيجية كبيرة لأنها تلفت الانتباه إلى ميزات الشركات الجذابة، بالإضافة إلى ذلك فإنها توسع الخيارات المتاحة لمديريها، على سبيل المثال، سواء لغرض أسعار أعلى أو أقل للمنتجات والخدمات أو لتنفيذ برامج مبتكرة.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إذا </a:t>
            </a:r>
            <a:r>
              <a:rPr lang="ar-EG" sz="1600" dirty="0">
                <a:highlight>
                  <a:srgbClr val="669BBC"/>
                </a:highlight>
                <a:latin typeface="Alexandria" pitchFamily="2" charset="-78"/>
                <a:cs typeface="Alexandria" pitchFamily="2" charset="-78"/>
              </a:rPr>
              <a:t>فالسمعة مثل المغناطيس</a:t>
            </a:r>
            <a:r>
              <a:rPr lang="ar-EG" sz="1600" dirty="0">
                <a:latin typeface="Alexandria" pitchFamily="2" charset="-78"/>
                <a:cs typeface="Alexandria" pitchFamily="2" charset="-78"/>
              </a:rPr>
              <a:t>، تولد العمل عن بعد. مثلما يمكن رفع الأجسام بواسطة قوى مغناطيسية غير مرئية، كذلك يتحرك الناس بواسطة الإدراكات غير المرئية. بمعنى أن المنظمة ذات السمعة القوية تجذب لها الداعمين، والشركاء، والكوادر المميزة، والمتطوعين، وحتى أصحاب الأفكار الإبداعية الذين يبحثون عن حاضنة لمشاريعهم غير الربحية. كما أن المنظمة ذات السمعة القوية تصبح بيت خبرة تسعى الجهات الأخرى للاستفادة من تجربتها واقتفاء أثرها.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60078864"/>
      </p:ext>
    </p:extLst>
  </p:cSld>
  <p:clrMapOvr>
    <a:masterClrMapping/>
  </p:clrMapOvr>
  <mc:AlternateContent xmlns:mc="http://schemas.openxmlformats.org/markup-compatibility/2006" xmlns:p14="http://schemas.microsoft.com/office/powerpoint/2010/main">
    <mc:Choice Requires="p14">
      <p:transition p14:dur="10" advTm="182118"/>
    </mc:Choice>
    <mc:Fallback xmlns="">
      <p:transition advTm="18211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6482" y="1812790"/>
            <a:ext cx="11191860" cy="47097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5" y="649543"/>
            <a:ext cx="6317494"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من المخاطب خلال عملية إدارة السمعة؟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0480" y="2137988"/>
            <a:ext cx="10541000"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إدارة السمعة لا تعني فقط التوجه إلى الجمهور الخارجي، وإغفال الجمهور الداخلي، وهم العاملون في المنظمة، على اعتبار أن توفير بيئة مواتية ومناخ محفز من شأنه أن يحقق الرضا لدى العاملين في المنظمة، ما يشعرهم بالفخر بالعمل لدى المؤسسة، ولذلك انعكاساته على سلوكهم مع جمهورها الخارجي، باعتبار أنها حلقات متصلة ومكملة لبعضها البعض، ففاقد الشيء لا يعطيه.</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 وقد ميز "</a:t>
            </a:r>
            <a:r>
              <a:rPr lang="ar-EG" sz="1600" dirty="0" err="1">
                <a:latin typeface="Alexandria" pitchFamily="2" charset="-78"/>
                <a:cs typeface="Alexandria" pitchFamily="2" charset="-78"/>
              </a:rPr>
              <a:t>آيوان</a:t>
            </a:r>
            <a:r>
              <a:rPr lang="ar-EG" sz="1600" dirty="0">
                <a:latin typeface="Alexandria" pitchFamily="2" charset="-78"/>
                <a:cs typeface="Alexandria" pitchFamily="2" charset="-78"/>
              </a:rPr>
              <a:t> </a:t>
            </a:r>
            <a:r>
              <a:rPr lang="ar-EG" sz="1600" dirty="0" err="1">
                <a:latin typeface="Alexandria" pitchFamily="2" charset="-78"/>
                <a:cs typeface="Alexandria" pitchFamily="2" charset="-78"/>
              </a:rPr>
              <a:t>إيجوانونو</a:t>
            </a:r>
            <a:r>
              <a:rPr lang="ar-EG" sz="1600" dirty="0">
                <a:latin typeface="Alexandria" pitchFamily="2" charset="-78"/>
                <a:cs typeface="Alexandria" pitchFamily="2" charset="-78"/>
              </a:rPr>
              <a:t>" بين أهمية إدارة السمعة داخليا وخارجيا، فبناء السمعة الداخلية أو " سمعة العمل " كما يسميها البعض، تتضمن كل ما يتعلق بالأعمال التي تقوم بها المنظمة، وفهم أصحاب المصالح (القادة، العاملين، الجمهور، المساهمين) لنشطات المنظمة وتصوراتهم حولها داخليا لعلاقتهم الوثيقة بها.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أما بناء السمعة الخارجية أو " السمعة الاجتماعية " فهو يقوم على أساس تصورات أصحاب المصالح الخارجيين (رجال الأعمال، ومؤسسات المجتمع المدني، ونشاطات المنظمة)، ويدركون ما تقدمه على أساس نشاطاتهم واتصالهم بأصحاب المصالح في الداخل.</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32365663"/>
      </p:ext>
    </p:extLst>
  </p:cSld>
  <p:clrMapOvr>
    <a:masterClrMapping/>
  </p:clrMapOvr>
  <mc:AlternateContent xmlns:mc="http://schemas.openxmlformats.org/markup-compatibility/2006" xmlns:p14="http://schemas.microsoft.com/office/powerpoint/2010/main">
    <mc:Choice Requires="p14">
      <p:transition p14:dur="10" advTm="139992"/>
    </mc:Choice>
    <mc:Fallback xmlns="">
      <p:transition advTm="13999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49543"/>
            <a:ext cx="7219007"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ما المميزات التي تحققها السمعة الجيدة للمنظمة؟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8692" y="1981939"/>
            <a:ext cx="10541000"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تعزيز قدرة المنظمة على تحقيق أرباح متميزة وزيادة عوائدها المالية.</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رفع مستوى رضا العاملين وتعزيز ولائهم وانتمائهم إلى المنظمة.استقطاب الموارد البشرية ذات الكفاءة والخبرة العالية، وزيادة قدرة المنظمة على الاحتفاظ بها.</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تسهيل الوصول إلى أفضل مقدمي الخدمات، مثل وكالات الإعلان والاستشارات والمؤسسات المهنية المتميزة.</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تعزيز ولاء العملاء الحاليين وزيادة قدرتها على الاحتفاظ بهم.</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إضفاء قيمة إضافية على المنتجات أو الخدمات التي تقدمها المنظمة.</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تعزيز قدرة المنظمة على جذب شركاء الأعمال والمستثمرين الجدد.</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تكوين ميزة تنافسية تسهم في الحد من دخول منافسين جدد إلى السوق.</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استقطاب عملاء جدد وتوسيع قاعدة المستفيدين من منتجات المنظمة وخدماتها.</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تحسين علاقات المنظمة مع الموردين والموزعين ومختلف أصحاب المصلحة المباشرين.</a:t>
            </a: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13817047"/>
      </p:ext>
    </p:extLst>
  </p:cSld>
  <p:clrMapOvr>
    <a:masterClrMapping/>
  </p:clrMapOvr>
  <mc:AlternateContent xmlns:mc="http://schemas.openxmlformats.org/markup-compatibility/2006" xmlns:p14="http://schemas.microsoft.com/office/powerpoint/2010/main">
    <mc:Choice Requires="p14">
      <p:transition p14:dur="10" advTm="126460"/>
    </mc:Choice>
    <mc:Fallback xmlns="">
      <p:transition advTm="12646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5" y="649543"/>
            <a:ext cx="6317494"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أبعاد السمعة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101396"/>
            <a:ext cx="10541000" cy="374403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تعددت وجهات النظر والدراسات التي تناولت الأبعاد والعوامل المكونة لسمعة المنظمة، وفي هذا السياق تم إنشاء نظام  </a:t>
            </a:r>
            <a:r>
              <a:rPr lang="en-US" sz="1600" dirty="0">
                <a:latin typeface="Alexandria" pitchFamily="2" charset="-78"/>
                <a:cs typeface="Alexandria" pitchFamily="2" charset="-78"/>
              </a:rPr>
              <a:t>Reb Trak </a:t>
            </a:r>
            <a:r>
              <a:rPr lang="ar-EG" sz="1600">
                <a:latin typeface="Alexandria" pitchFamily="2" charset="-78"/>
                <a:cs typeface="Alexandria" pitchFamily="2" charset="-78"/>
              </a:rPr>
              <a:t>في 2005_2009 </a:t>
            </a:r>
            <a:r>
              <a:rPr lang="ar-EG" sz="1600" dirty="0">
                <a:latin typeface="Alexandria" pitchFamily="2" charset="-78"/>
                <a:cs typeface="Alexandria" pitchFamily="2" charset="-78"/>
              </a:rPr>
              <a:t>لتزويد المديرين التنفيذيين بأداة تحليلية يمكن استخدامها لتتبع وتقييم تصورات أصحاب المصحة عن الشركات، بالإضافة لتقديم فهم أكثر شمولا للدوافع المعلوماتية الأساسية للسمعة. يعتمد النظام على قياس السمعة الإجمالية للمنظمة باستخدام </a:t>
            </a:r>
            <a:r>
              <a:rPr lang="en-US" sz="1600" dirty="0">
                <a:latin typeface="Alexandria" pitchFamily="2" charset="-78"/>
                <a:cs typeface="Alexandria" pitchFamily="2" charset="-78"/>
              </a:rPr>
              <a:t>Reb Trak Pulse </a:t>
            </a:r>
            <a:r>
              <a:rPr lang="ar-EG" sz="1600" dirty="0">
                <a:latin typeface="Alexandria" pitchFamily="2" charset="-78"/>
                <a:cs typeface="Alexandria" pitchFamily="2" charset="-78"/>
              </a:rPr>
              <a:t>وتحليل الارتباط العاطفي إلى مجموعة أساسية من الأبعاد والسمات والتنبؤ بآثارها على دعم أصحاب المصلحة.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يدرك نظام  </a:t>
            </a:r>
            <a:r>
              <a:rPr lang="en-US" sz="1600" dirty="0">
                <a:latin typeface="Alexandria" pitchFamily="2" charset="-78"/>
                <a:cs typeface="Alexandria" pitchFamily="2" charset="-78"/>
              </a:rPr>
              <a:t>Rep Trak </a:t>
            </a:r>
            <a:r>
              <a:rPr lang="ar-EG" sz="1600" dirty="0">
                <a:latin typeface="Alexandria" pitchFamily="2" charset="-78"/>
                <a:cs typeface="Alexandria" pitchFamily="2" charset="-78"/>
              </a:rPr>
              <a:t>حقيقة أن السمعة العامة للمنظمة متجذرة في تصورات أصحاب المصلحة الذين يستجيبون لإشارات مختلفة أو مدخلات معلوماتية، ما يجعل من الضروري للممارسين الفهم والتواصل عبر الجوانب المتعددة للشركات التي يتعرض لها أصحاب المصلحة، ومن ثم الحاجة إلى وجود إطار متعدد الأبعاد لقياس السمعة على المستوى الدولي. ومن خلال دراسة أنواع المدخلات المعلوماتية، يمكننا التنبؤ بشكل أفضل بالأبعاد العاطفية التي من المحتمل أن تثير ردود فعل أصحاب المصلحة، من الإعجاب والثقة وتقدير الذات والمشاعر.</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37106545"/>
      </p:ext>
    </p:extLst>
  </p:cSld>
  <p:clrMapOvr>
    <a:masterClrMapping/>
  </p:clrMapOvr>
  <mc:AlternateContent xmlns:mc="http://schemas.openxmlformats.org/markup-compatibility/2006" xmlns:p14="http://schemas.microsoft.com/office/powerpoint/2010/main">
    <mc:Choice Requires="p14">
      <p:transition p14:dur="10" advTm="165874"/>
    </mc:Choice>
    <mc:Fallback xmlns="">
      <p:transition advTm="16587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737112F-D879-7D2B-20B3-38460B219F34}"/>
              </a:ext>
            </a:extLst>
          </p:cNvPr>
          <p:cNvPicPr>
            <a:picLocks noChangeAspect="1"/>
          </p:cNvPicPr>
          <p:nvPr/>
        </p:nvPicPr>
        <p:blipFill>
          <a:blip r:embed="rId3"/>
          <a:stretch>
            <a:fillRect/>
          </a:stretch>
        </p:blipFill>
        <p:spPr>
          <a:xfrm>
            <a:off x="1000163" y="0"/>
            <a:ext cx="8678687" cy="6334851"/>
          </a:xfrm>
          <a:prstGeom prst="rect">
            <a:avLst/>
          </a:prstGeom>
        </p:spPr>
      </p:pic>
    </p:spTree>
    <p:extLst>
      <p:ext uri="{BB962C8B-B14F-4D97-AF65-F5344CB8AC3E}">
        <p14:creationId xmlns:p14="http://schemas.microsoft.com/office/powerpoint/2010/main" val="1327692696"/>
      </p:ext>
    </p:extLst>
  </p:cSld>
  <p:clrMapOvr>
    <a:masterClrMapping/>
  </p:clrMapOvr>
  <mc:AlternateContent xmlns:mc="http://schemas.openxmlformats.org/markup-compatibility/2006" xmlns:p14="http://schemas.microsoft.com/office/powerpoint/2010/main">
    <mc:Choice Requires="p14">
      <p:transition p14:dur="10" advTm="374673"/>
    </mc:Choice>
    <mc:Fallback xmlns="">
      <p:transition advTm="37467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4176" y="1345306"/>
            <a:ext cx="11653024" cy="55448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5" y="649543"/>
            <a:ext cx="6317494"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أهمية إدارة السمعة الإلكترونية</a:t>
            </a:r>
          </a:p>
        </p:txBody>
      </p:sp>
      <p:sp>
        <p:nvSpPr>
          <p:cNvPr id="5" name="Rectangle 4"/>
          <p:cNvSpPr/>
          <p:nvPr/>
        </p:nvSpPr>
        <p:spPr>
          <a:xfrm>
            <a:off x="783514" y="392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3585" y="5370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976912" y="77969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34898" y="1541837"/>
            <a:ext cx="11344197" cy="5221366"/>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بناء صورة ذهنية إيجابية للمنظمة لدى العملاء والجمهور وأصحاب المصلحة عبر المنصات الرقمية.</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تعزيز الثقة والمصداقية من خلال تقديم معلومات دقيقة وشفافة، والاستجابة لملاحظات الجمهور واستفساراته.</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رصد ما يُنشر عن المنظمة إلكترونيًا والتعرف إلى اتجاهات الجمهور وانطباعاتهم تجاه منتجاتها وخدماتها.</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الكشف المبكر عن الأزمات والمشكلات قبل انتشارها، واتخاذ الإجراءات المناسبة للحد من تأثيراتها السلبية.</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الاستجابة السريعة للشكاوى والتعليقات السلبية ومعالجتها بطريقة مهنية تسهم في استعادة رضا العملاء.</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حماية هوية المنظمة وصورتها المؤسسية من الشائعات والمعلومات المضللة والمحتوى المسيء المتداول عبر الإنترنت.</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تعزيز ولاء العملاء الحاليين من خلال التواصل المستمر معهم وإشراكهم والاستجابة لاحتياجاتهم وتوقعاتهم.</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جذب عملاء جدد نتيجة التقييمات الإيجابية والتوصيات الرقمية وتجارب العملاء المنشورة على المنصات المختلفة.</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دعم الميزة التنافسية للمنظمة من خلال إبراز نقاط قوتها وتميزها مقارنة بالمنظمات المنافسة.</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تحسين القرارات الإدارية والتسويقية بالاعتماد على تحليل آراء الجمهور وتقييماتهم واتجاهاتهم الرقمية.</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زيادة القدرة على استقطاب الكفاءات والمستثمرين والشركاء؛ إذ أصبحت السمعة الرقمية من المؤشرات الأساسية للحكم على موثوقية المنظمة ونجاحها.</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تحقيق الاستمرارية والنمو من خلال المحافظة على علاقة إيجابية ومستدامة مع مختلف أصحاب المصلحة في البيئة الرقمية.</a:t>
            </a: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8418276"/>
      </p:ext>
    </p:extLst>
  </p:cSld>
  <p:clrMapOvr>
    <a:masterClrMapping/>
  </p:clrMapOvr>
  <mc:AlternateContent xmlns:mc="http://schemas.openxmlformats.org/markup-compatibility/2006" xmlns:p14="http://schemas.microsoft.com/office/powerpoint/2010/main">
    <mc:Choice Requires="p14">
      <p:transition p14:dur="10" advTm="181929"/>
    </mc:Choice>
    <mc:Fallback xmlns="">
      <p:transition advTm="18192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90293" y="1668751"/>
            <a:ext cx="11429999" cy="4920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96429" y="649543"/>
            <a:ext cx="7861609"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إحصائيات دالة على أهمية إدارة السمعة الإلكترونية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79863" y="2077004"/>
            <a:ext cx="11126872" cy="4482702"/>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تشير الإحصاءات إلى أن التعليقات الإيجابية والسلبية المنشورة حول المنتجات والخدمات تؤثر في قرارات الشراء لدى نحو 85% من المستهلكين.</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كما تسهم التقييمات الإيجابية للأنشطة التجارية المحلية في توجيه أكثر من 70% من العملاء إلى الشراء من المنشأة محل التقييم بدلًا من التوجه إلى المنافسين.</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ويعتمد عدد كبير من المستهلكين على محركات البحث للتعرّف إلى طبيعة الأنشطة التجارية ومستوى مصداقيتها؛ إذ يثق أكثر من 65% منهم في النتائج والمعلومات التي تظهر عبر هذه المحركات، مما يؤكد أهمية تعزيز حضور المنظمة رقميًا ورفع مستوى ظهورها في نتائج البحث.</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وتزداد فاعلية التقييمات كلما كانت حديثة؛ حيث إن أكثر من 80% من المستهلكين لا يمنحون التقييمات التي مرّ عليها أكثر من ثلاثة أشهر الأهمية نفسها التي يمنحونها للتقييمات الحديثة.</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كذلك تؤثر تصنيفات النجوم في القرارات الشرائية بصورة مباشرة، وقد تسهم في زيادة المبيعات بنسبة تصل إلى 25%.</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وتوضح الإحصاءات أيضًا أن أكثر من 74% من المستهلكين يحرصون على قراءة التعليقات والتقييمات المنشورة عبر الويب قبل اتخاذ قرار الشراء.</a:t>
            </a: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71192574"/>
      </p:ext>
    </p:extLst>
  </p:cSld>
  <p:clrMapOvr>
    <a:masterClrMapping/>
  </p:clrMapOvr>
  <mc:AlternateContent xmlns:mc="http://schemas.openxmlformats.org/markup-compatibility/2006" xmlns:p14="http://schemas.microsoft.com/office/powerpoint/2010/main">
    <mc:Choice Requires="p14">
      <p:transition p14:dur="10" advTm="163929"/>
    </mc:Choice>
    <mc:Fallback xmlns="">
      <p:transition advTm="16392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5" y="649543"/>
            <a:ext cx="6317494"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أساليب إدارة السمعة الإلكترونية</a:t>
            </a:r>
          </a:p>
        </p:txBody>
      </p:sp>
      <p:sp>
        <p:nvSpPr>
          <p:cNvPr id="5" name="Rectangle 4"/>
          <p:cNvSpPr/>
          <p:nvPr/>
        </p:nvSpPr>
        <p:spPr>
          <a:xfrm>
            <a:off x="961383" y="8069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95873" y="109073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9045"/>
            <a:ext cx="10541000" cy="4482702"/>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متابعة صفحات على </a:t>
            </a:r>
            <a:r>
              <a:rPr lang="ar-EG" sz="1600" dirty="0" err="1">
                <a:latin typeface="Alexandria" pitchFamily="2" charset="-78"/>
                <a:cs typeface="Alexandria" pitchFamily="2" charset="-78"/>
              </a:rPr>
              <a:t>السوشيال</a:t>
            </a:r>
            <a:r>
              <a:rPr lang="ar-EG" sz="1600" dirty="0">
                <a:latin typeface="Alexandria" pitchFamily="2" charset="-78"/>
                <a:cs typeface="Alexandria" pitchFamily="2" charset="-78"/>
              </a:rPr>
              <a:t> ميديا، تعتبر من أهم الطرق الأولية التي تساعدك على إدارة السمعة الإلكترونية، وخاصة أن هذا يتم مراقبته بالشكل الجيد.</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تصميم موقع إلكتروني احترافي وأكثر أمانًا يعتبر من أهم الطرق التي تجعلك قادر على إدارة مؤسستك بالشكل الجيد ويحتوي على العديد من المعلومات التي يحتاج إليها.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كتابة محتوى عالي الجودة تعد من أهم العناصر الرئيسية التي يمكنك أن تقوم بها من أجل إدارة السمعة الإلكترونية بطريقة احترافية هو كتابة مقالات متوافقة مع </a:t>
            </a:r>
            <a:r>
              <a:rPr lang="ar-EG" sz="1600" dirty="0" err="1">
                <a:latin typeface="Alexandria" pitchFamily="2" charset="-78"/>
                <a:cs typeface="Alexandria" pitchFamily="2" charset="-78"/>
              </a:rPr>
              <a:t>السيو</a:t>
            </a:r>
            <a:r>
              <a:rPr lang="ar-EG" sz="1600" dirty="0">
                <a:latin typeface="Alexandria" pitchFamily="2" charset="-78"/>
                <a:cs typeface="Alexandria" pitchFamily="2" charset="-78"/>
              </a:rPr>
              <a:t>. وكذلك كتابة </a:t>
            </a:r>
            <a:r>
              <a:rPr lang="ar-EG" sz="1600" dirty="0" err="1">
                <a:latin typeface="Alexandria" pitchFamily="2" charset="-78"/>
                <a:cs typeface="Alexandria" pitchFamily="2" charset="-78"/>
              </a:rPr>
              <a:t>بوستات</a:t>
            </a:r>
            <a:r>
              <a:rPr lang="ar-EG" sz="1600" dirty="0">
                <a:latin typeface="Alexandria" pitchFamily="2" charset="-78"/>
                <a:cs typeface="Alexandria" pitchFamily="2" charset="-78"/>
              </a:rPr>
              <a:t> </a:t>
            </a:r>
            <a:r>
              <a:rPr lang="ar-EG" sz="1600" dirty="0" err="1">
                <a:latin typeface="Alexandria" pitchFamily="2" charset="-78"/>
                <a:cs typeface="Alexandria" pitchFamily="2" charset="-78"/>
              </a:rPr>
              <a:t>السوشيال</a:t>
            </a:r>
            <a:r>
              <a:rPr lang="ar-EG" sz="1600" dirty="0">
                <a:latin typeface="Alexandria" pitchFamily="2" charset="-78"/>
                <a:cs typeface="Alexandria" pitchFamily="2" charset="-78"/>
              </a:rPr>
              <a:t> ميديا.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تهيئة الموقع الإلكتروني من أجل التواجد ضمن النتائج الأولى لمحركات البحث ومن خلالها تتعرف على الكلمة الرئيسية التي تساعدك على تحقيق الأفضل.</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متابعة ردود الفعل التي تتعلق بالعملاء والرد على كافة الاستفسارات في أسرع وقت وحل المشكلات التي تواجه العملاء.</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مراجعة التقييمات على الويب لأن هذا يؤثر كثيرًا على جلب العملاء.</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42338748"/>
      </p:ext>
    </p:extLst>
  </p:cSld>
  <p:clrMapOvr>
    <a:masterClrMapping/>
  </p:clrMapOvr>
  <mc:AlternateContent xmlns:mc="http://schemas.openxmlformats.org/markup-compatibility/2006" xmlns:p14="http://schemas.microsoft.com/office/powerpoint/2010/main">
    <mc:Choice Requires="p14">
      <p:transition p14:dur="10" advTm="144035"/>
    </mc:Choice>
    <mc:Fallback xmlns="">
      <p:transition advTm="14403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5" y="649543"/>
            <a:ext cx="6317494"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أبرز فوائد إدارة السمعة الإلكترونية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120562"/>
            <a:ext cx="10541000" cy="3005375"/>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بناء هوية رقمية إيجابية تعكس قيم المنظمة وشخصيتها وصورتها المؤسسية بصورة واضحة.</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تعزيز ظهور العلامة التجارية بصورة إيجابية في محركات البحث، بما يسهم في زيادة وعي الجمهور المستهدف بها.</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حماية اسم المنظمة وعلامتها التجارية من المحتوى المسيء أو المضلل المتداول عبر الإنترنت.</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تعزيز ثقة الجمهور ومصداقية المنتجات والخدمات التي تقدمها المنظمة.</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بناء علاقات قوية ومستدامة مع الجمهور المستهدف من خلال التواصل الفعّال والاستجابة لملاحظاته واحتياجاته.</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الاستجابة السريعة للهجمات والأزمات الرقمية التي قد تؤثر سلبًا في سمعة المنظمة.</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رصد التعليقات السلبية أو غير الحقيقية والتعامل معها بأسلوب مهني يحد من تأثيرها ويحافظ على الصورة الإيجابية للمنظمة.</a:t>
            </a: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19282403"/>
      </p:ext>
    </p:extLst>
  </p:cSld>
  <p:clrMapOvr>
    <a:masterClrMapping/>
  </p:clrMapOvr>
  <mc:AlternateContent xmlns:mc="http://schemas.openxmlformats.org/markup-compatibility/2006" xmlns:p14="http://schemas.microsoft.com/office/powerpoint/2010/main">
    <mc:Choice Requires="p14">
      <p:transition p14:dur="10" advTm="83497"/>
    </mc:Choice>
    <mc:Fallback xmlns="">
      <p:transition advTm="8349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45327" y="1385883"/>
            <a:ext cx="11738664" cy="53958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3664" y="649543"/>
            <a:ext cx="6735185"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العوامل المؤثرة في بناء السمعة الإلكترونية</a:t>
            </a:r>
          </a:p>
        </p:txBody>
      </p:sp>
      <p:sp>
        <p:nvSpPr>
          <p:cNvPr id="5" name="Rectangle 4"/>
          <p:cNvSpPr/>
          <p:nvPr/>
        </p:nvSpPr>
        <p:spPr>
          <a:xfrm>
            <a:off x="995064" y="31323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45585" y="42368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94717" y="686094"/>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16693" y="1519810"/>
            <a:ext cx="11195931" cy="5221366"/>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الالتزام بالسلوك الأخلاقي: يسهم التزام المنظمة بالمبادئ الأخلاقية والشفافية والمصداقية في بناء بيئة عمل إيجابية وتعزيز ثقة الجمهور بها داخل المؤسسة وخارجها.</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تقديم قيمة حقيقية للعملاء: يرتبط بناء السمعة الإلكترونية بقدرة المنظمة على تحديد القيمة التي تقدمها لعملائها، والعمل المستمر على تحسين تجربتهم وتلبية احتياجاتهم وتوقعاتهم.</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المسؤولية الاجتماعية: تؤدي مشاركة المنظمة في المبادرات الاجتماعية والإنسانية والبيئية دورًا مهمًا في تكوين صورة إيجابية عنها وتعزيز مكانتها لدى الجمهور.</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جودة المنتجات والخدمات: تُعد جودة ما تقدمه المنظمة من منتجات أو خدمات من أبرز العوامل المؤثرة في سمعتها الإلكترونية؛ لأنها تنعكس مباشرة على تقييمات العملاء وتعليقاتهم ومدى رضاهم.</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الحضور الرقمي والإعلامي: يسهم الوجود الفعّال للمنظمة على مواقع الويب ومنصات التواصل الاجتماعي ومحركات البحث في زيادة انتشار علامتها التجارية وتعزيز التواصل مع جمهورها المستهدف.</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الاستجابة والتفاعل مع الجمهور: تؤثر سرعة استجابة المنظمة لاستفسارات العملاء وشكاواهم وتعليقاتهم في تشكيل الانطباعات الرقمية عنها وتعزيز مصداقيتها.</a:t>
            </a:r>
          </a:p>
          <a:p>
            <a:pPr marL="285750" indent="-285750" algn="just" rtl="1">
              <a:lnSpc>
                <a:spcPct val="150000"/>
              </a:lnSpc>
              <a:buFont typeface="Wingdings" panose="05000000000000000000" pitchFamily="2" charset="2"/>
              <a:buChar char="ü"/>
            </a:pPr>
            <a:r>
              <a:rPr lang="ar-EG" sz="1600">
                <a:latin typeface="Alexandria" pitchFamily="2" charset="-78"/>
                <a:cs typeface="Alexandria" pitchFamily="2" charset="-78"/>
              </a:rPr>
              <a:t>إدارة المحتوى الرقمي: يساعد نشر محتوى موثوق ومتجدد ومتسق مع هوية المنظمة وقيمها في دعم صورتها الإيجابية وترسيخ حضورها الإلكتروني.</a:t>
            </a: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23087358"/>
      </p:ext>
    </p:extLst>
  </p:cSld>
  <p:clrMapOvr>
    <a:masterClrMapping/>
  </p:clrMapOvr>
  <mc:AlternateContent xmlns:mc="http://schemas.openxmlformats.org/markup-compatibility/2006" xmlns:p14="http://schemas.microsoft.com/office/powerpoint/2010/main">
    <mc:Choice Requires="p14">
      <p:transition p14:dur="10" advTm="133115"/>
    </mc:Choice>
    <mc:Fallback xmlns="">
      <p:transition advTm="13311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طريقة التخطيط التي تساعدك على إدارة السمعة الإلكترونية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26671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بداية الإدارة الجيدة تبدأ من دراسة ومعرفة المخاطر والتهديدات التي تواجه عملك أو نشاطك التجاري على الويب، ولذلك عليك معرفة ما يلي: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يجب أن تقوم بدراسة نفسك جيدًا.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أن تحدد نقاط الضعف التي تواجهك.</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أن تقوم بمعرفة أبرز العيوب.</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فهم كافة الموارد البشرية والمادية التي تملكها.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846849" y="1854369"/>
            <a:ext cx="440284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أولًا: دراسة المخاطر</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003925852"/>
      </p:ext>
    </p:extLst>
  </p:cSld>
  <p:clrMapOvr>
    <a:masterClrMapping/>
  </p:clrMapOvr>
  <mc:AlternateContent xmlns:mc="http://schemas.openxmlformats.org/markup-compatibility/2006" xmlns:p14="http://schemas.microsoft.com/office/powerpoint/2010/main">
    <mc:Choice Requires="p14">
      <p:transition p14:dur="10" advTm="70130"/>
    </mc:Choice>
    <mc:Fallback xmlns="">
      <p:transition advTm="7013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طريقة التخطيط التي تساعدك على إدارة السمعة الإلكترونية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3005375"/>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يجب أن تتعامل مع </a:t>
            </a:r>
            <a:r>
              <a:rPr lang="ar-EG" sz="1600" dirty="0" err="1">
                <a:latin typeface="Alexandria" pitchFamily="2" charset="-78"/>
                <a:cs typeface="Alexandria" pitchFamily="2" charset="-78"/>
              </a:rPr>
              <a:t>السوشيال</a:t>
            </a:r>
            <a:r>
              <a:rPr lang="ar-EG" sz="1600" dirty="0">
                <a:latin typeface="Alexandria" pitchFamily="2" charset="-78"/>
                <a:cs typeface="Alexandria" pitchFamily="2" charset="-78"/>
              </a:rPr>
              <a:t> ميديا والتحول الرقمي في العموم على أنه هو حامل الأسرار الذي إذا أغضبته سيتم كشف أسرارك كلها. فأحرص دائمًا على الأمان وعلى أن تقوم بتقديم المنتجات والخدمات المناسبة للجمهور المستهدف وغيرها من التحليلات الأخرى التي تجعلك قادر على إدارة السمعة الإلكترونية بشكل منظم.</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تعتبر واحدة أهم الطرق التي تخطط لها جيدًا هو محاولة التعبير بشكل إيجابي عن الخدمات والمنتجات التي تقدمها. وهو الهدف الأسمى الذي يمكنك من الاستمرار والبقاء على </a:t>
            </a:r>
            <a:r>
              <a:rPr lang="ar-EG" sz="1600" dirty="0" err="1">
                <a:latin typeface="Alexandria" pitchFamily="2" charset="-78"/>
                <a:cs typeface="Alexandria" pitchFamily="2" charset="-78"/>
              </a:rPr>
              <a:t>السوشيال</a:t>
            </a:r>
            <a:r>
              <a:rPr lang="ar-EG" sz="1600" dirty="0">
                <a:latin typeface="Alexandria" pitchFamily="2" charset="-78"/>
                <a:cs typeface="Alexandria" pitchFamily="2" charset="-78"/>
              </a:rPr>
              <a:t> ميديا باستمرار.</a:t>
            </a:r>
          </a:p>
          <a:p>
            <a:pPr algn="just" rtl="1">
              <a:lnSpc>
                <a:spcPct val="150000"/>
              </a:lnSpc>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846849" y="1854369"/>
            <a:ext cx="440284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ثانيًا: الأمان</a:t>
            </a:r>
            <a:endParaRPr lang="en-US" sz="2400" b="1" dirty="0">
              <a:solidFill>
                <a:schemeClr val="bg1"/>
              </a:solidFill>
              <a:latin typeface="Aldhabi" panose="01000000000000000000" pitchFamily="2" charset="-78"/>
              <a:cs typeface="Alexandria"/>
            </a:endParaRPr>
          </a:p>
        </p:txBody>
      </p:sp>
      <p:sp>
        <p:nvSpPr>
          <p:cNvPr id="2" name="Rectangle: Rounded Corners 1">
            <a:extLst>
              <a:ext uri="{FF2B5EF4-FFF2-40B4-BE49-F238E27FC236}">
                <a16:creationId xmlns:a16="http://schemas.microsoft.com/office/drawing/2014/main" id="{1601FF13-3BC6-6145-B6D3-A3D6A6D06495}"/>
              </a:ext>
            </a:extLst>
          </p:cNvPr>
          <p:cNvSpPr/>
          <p:nvPr/>
        </p:nvSpPr>
        <p:spPr>
          <a:xfrm>
            <a:off x="6846849" y="3835135"/>
            <a:ext cx="440284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ثالثًا خلق </a:t>
            </a:r>
            <a:r>
              <a:rPr lang="ar-EG" sz="2400" b="1" dirty="0" err="1">
                <a:solidFill>
                  <a:schemeClr val="bg1"/>
                </a:solidFill>
                <a:latin typeface="Aldhabi" panose="01000000000000000000" pitchFamily="2" charset="-78"/>
                <a:cs typeface="Alexandria"/>
              </a:rPr>
              <a:t>إنطباع</a:t>
            </a:r>
            <a:r>
              <a:rPr lang="ar-EG" sz="2400" b="1" dirty="0">
                <a:solidFill>
                  <a:schemeClr val="bg1"/>
                </a:solidFill>
                <a:latin typeface="Aldhabi" panose="01000000000000000000" pitchFamily="2" charset="-78"/>
                <a:cs typeface="Alexandria"/>
              </a:rPr>
              <a:t> جيد</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667370476"/>
      </p:ext>
    </p:extLst>
  </p:cSld>
  <p:clrMapOvr>
    <a:masterClrMapping/>
  </p:clrMapOvr>
  <mc:AlternateContent xmlns:mc="http://schemas.openxmlformats.org/markup-compatibility/2006" xmlns:p14="http://schemas.microsoft.com/office/powerpoint/2010/main">
    <mc:Choice Requires="p14">
      <p:transition p14:dur="10" advTm="87776"/>
    </mc:Choice>
    <mc:Fallback xmlns="">
      <p:transition advTm="8777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طريقة التخطيط التي تساعدك على إدارة السمعة الإلكترونية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374403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من أجل إدارة السمعة الإلكترونية يجب أن تختار منصة أو قناة اتصال رقمية مناسبة له وتقربه إلى الجمهور المستهدف. فهذا يساعدك على جذب أكبر عدد ممكن من العملاء بكل تأكيد.</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يجب أن تقوم بالتعبير بإيجابية عن الخدمات والمنتجات التي تقدمها وهو أمر يتم من خلال كتابة كل ما هو جيد في مدونتك. وعلى </a:t>
            </a:r>
            <a:r>
              <a:rPr lang="ar-EG" sz="1600" dirty="0" err="1">
                <a:latin typeface="Alexandria" pitchFamily="2" charset="-78"/>
                <a:cs typeface="Alexandria" pitchFamily="2" charset="-78"/>
              </a:rPr>
              <a:t>السوشيال</a:t>
            </a:r>
            <a:r>
              <a:rPr lang="ar-EG" sz="1600" dirty="0">
                <a:latin typeface="Alexandria" pitchFamily="2" charset="-78"/>
                <a:cs typeface="Alexandria" pitchFamily="2" charset="-78"/>
              </a:rPr>
              <a:t> ميديا فهذا يؤثر كثيرًا على آراء الجمهور.</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4973444" y="1854369"/>
            <a:ext cx="6276249"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رابعًا اختيار المنصة الرقمية الأفضل لك</a:t>
            </a:r>
            <a:endParaRPr lang="en-US" sz="2400" b="1" dirty="0">
              <a:solidFill>
                <a:schemeClr val="bg1"/>
              </a:solidFill>
              <a:latin typeface="Aldhabi" panose="01000000000000000000" pitchFamily="2" charset="-78"/>
              <a:cs typeface="Alexandria"/>
            </a:endParaRPr>
          </a:p>
        </p:txBody>
      </p:sp>
      <p:sp>
        <p:nvSpPr>
          <p:cNvPr id="2" name="Rectangle: Rounded Corners 1">
            <a:extLst>
              <a:ext uri="{FF2B5EF4-FFF2-40B4-BE49-F238E27FC236}">
                <a16:creationId xmlns:a16="http://schemas.microsoft.com/office/drawing/2014/main" id="{1601FF13-3BC6-6145-B6D3-A3D6A6D06495}"/>
              </a:ext>
            </a:extLst>
          </p:cNvPr>
          <p:cNvSpPr/>
          <p:nvPr/>
        </p:nvSpPr>
        <p:spPr>
          <a:xfrm>
            <a:off x="6846849" y="3835135"/>
            <a:ext cx="440284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خامسًا التعبير بإيجابية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4249521217"/>
      </p:ext>
    </p:extLst>
  </p:cSld>
  <p:clrMapOvr>
    <a:masterClrMapping/>
  </p:clrMapOvr>
  <mc:AlternateContent xmlns:mc="http://schemas.openxmlformats.org/markup-compatibility/2006" xmlns:p14="http://schemas.microsoft.com/office/powerpoint/2010/main">
    <mc:Choice Requires="p14">
      <p:transition p14:dur="10" advTm="130941"/>
    </mc:Choice>
    <mc:Fallback xmlns="">
      <p:transition advTm="13094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70A738D-6DDF-D65D-5FEC-A87BF6EE15CB}"/>
              </a:ext>
            </a:extLst>
          </p:cNvPr>
          <p:cNvPicPr>
            <a:picLocks noChangeAspect="1"/>
          </p:cNvPicPr>
          <p:nvPr/>
        </p:nvPicPr>
        <p:blipFill>
          <a:blip r:embed="rId2"/>
          <a:stretch>
            <a:fillRect/>
          </a:stretch>
        </p:blipFill>
        <p:spPr>
          <a:xfrm>
            <a:off x="3239" y="0"/>
            <a:ext cx="12185522" cy="6858000"/>
          </a:xfrm>
          <a:prstGeom prst="rect">
            <a:avLst/>
          </a:prstGeom>
        </p:spPr>
      </p:pic>
    </p:spTree>
    <p:extLst>
      <p:ext uri="{BB962C8B-B14F-4D97-AF65-F5344CB8AC3E}">
        <p14:creationId xmlns:p14="http://schemas.microsoft.com/office/powerpoint/2010/main" val="465685590"/>
      </p:ext>
    </p:extLst>
  </p:cSld>
  <p:clrMapOvr>
    <a:masterClrMapping/>
  </p:clrMapOvr>
  <mc:AlternateContent xmlns:mc="http://schemas.openxmlformats.org/markup-compatibility/2006" xmlns:p14="http://schemas.microsoft.com/office/powerpoint/2010/main">
    <mc:Choice Requires="p14">
      <p:transition p14:dur="10" advTm="81871"/>
    </mc:Choice>
    <mc:Fallback xmlns="">
      <p:transition advTm="8187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509952B-10DF-6D08-7F98-8583E8DD5FE5}"/>
              </a:ext>
            </a:extLst>
          </p:cNvPr>
          <p:cNvPicPr>
            <a:picLocks noChangeAspect="1"/>
          </p:cNvPicPr>
          <p:nvPr/>
        </p:nvPicPr>
        <p:blipFill>
          <a:blip r:embed="rId2"/>
          <a:stretch>
            <a:fillRect/>
          </a:stretch>
        </p:blipFill>
        <p:spPr>
          <a:xfrm>
            <a:off x="3239" y="0"/>
            <a:ext cx="12185522" cy="6858000"/>
          </a:xfrm>
          <a:prstGeom prst="rect">
            <a:avLst/>
          </a:prstGeom>
        </p:spPr>
      </p:pic>
    </p:spTree>
    <p:extLst>
      <p:ext uri="{BB962C8B-B14F-4D97-AF65-F5344CB8AC3E}">
        <p14:creationId xmlns:p14="http://schemas.microsoft.com/office/powerpoint/2010/main" val="1066818324"/>
      </p:ext>
    </p:extLst>
  </p:cSld>
  <p:clrMapOvr>
    <a:masterClrMapping/>
  </p:clrMapOvr>
  <mc:AlternateContent xmlns:mc="http://schemas.openxmlformats.org/markup-compatibility/2006" xmlns:p14="http://schemas.microsoft.com/office/powerpoint/2010/main">
    <mc:Choice Requires="p14">
      <p:transition p14:dur="10" advTm="93702"/>
    </mc:Choice>
    <mc:Fallback xmlns="">
      <p:transition advTm="9370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أفضل خطط النشر لبناء السمعة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09929"/>
            <a:ext cx="10541000" cy="4482702"/>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highlight>
                  <a:srgbClr val="669BBC"/>
                </a:highlight>
                <a:latin typeface="Alexandria" pitchFamily="2" charset="-78"/>
                <a:cs typeface="Alexandria" pitchFamily="2" charset="-78"/>
              </a:rPr>
              <a:t>أفضل أنواع المحتوى على </a:t>
            </a:r>
            <a:r>
              <a:rPr lang="en-US" sz="1600" u="sng" dirty="0">
                <a:highlight>
                  <a:srgbClr val="669BBC"/>
                </a:highlight>
                <a:latin typeface="Alexandria" pitchFamily="2" charset="-78"/>
                <a:cs typeface="Alexandria" pitchFamily="2" charset="-78"/>
              </a:rPr>
              <a:t>Instagram:</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الصور: تُعد الصور عالية الجودة والجذابة من أساسيات المحتوى على </a:t>
            </a:r>
            <a:r>
              <a:rPr lang="en-US" sz="1600" dirty="0">
                <a:latin typeface="Alexandria" pitchFamily="2" charset="-78"/>
                <a:cs typeface="Alexandria" pitchFamily="2" charset="-78"/>
              </a:rPr>
              <a:t>Instagram.</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الفيديوهات: مقاطع الفيديو القصيرة والجذابة تزيد من التفاعل وتلفت انتباه المستخدمين.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القصص</a:t>
            </a:r>
            <a:r>
              <a:rPr lang="en-US" sz="1600" dirty="0">
                <a:latin typeface="Alexandria" pitchFamily="2" charset="-78"/>
                <a:cs typeface="Alexandria" pitchFamily="2" charset="-78"/>
              </a:rPr>
              <a:t>Stories): </a:t>
            </a:r>
            <a:r>
              <a:rPr lang="ar-EG" sz="1600" dirty="0">
                <a:latin typeface="Alexandria" pitchFamily="2" charset="-78"/>
                <a:cs typeface="Alexandria" pitchFamily="2" charset="-78"/>
              </a:rPr>
              <a:t>) تتيح مشاركة اللحظات اليومية والتفاعل المباشر مع المتابعين.</a:t>
            </a:r>
          </a:p>
          <a:p>
            <a:pPr marL="285750" indent="-285750" algn="just" rtl="1">
              <a:lnSpc>
                <a:spcPct val="150000"/>
              </a:lnSpc>
              <a:buFont typeface="Wingdings" panose="05000000000000000000" pitchFamily="2" charset="2"/>
              <a:buChar char="ü"/>
            </a:pPr>
            <a:r>
              <a:rPr lang="ar-EG" sz="1600" dirty="0" err="1">
                <a:latin typeface="Alexandria" pitchFamily="2" charset="-78"/>
                <a:cs typeface="Alexandria" pitchFamily="2" charset="-78"/>
              </a:rPr>
              <a:t>الريلز</a:t>
            </a:r>
            <a:r>
              <a:rPr lang="ar-EG" sz="1600" dirty="0">
                <a:latin typeface="Alexandria" pitchFamily="2" charset="-78"/>
                <a:cs typeface="Alexandria" pitchFamily="2" charset="-78"/>
              </a:rPr>
              <a:t> </a:t>
            </a:r>
            <a:r>
              <a:rPr lang="en-US" sz="1600" dirty="0">
                <a:latin typeface="Alexandria" pitchFamily="2" charset="-78"/>
                <a:cs typeface="Alexandria" pitchFamily="2" charset="-78"/>
              </a:rPr>
              <a:t>Reels): </a:t>
            </a:r>
            <a:r>
              <a:rPr lang="ar-EG" sz="1600" dirty="0">
                <a:latin typeface="Alexandria" pitchFamily="2" charset="-78"/>
                <a:cs typeface="Alexandria" pitchFamily="2" charset="-78"/>
              </a:rPr>
              <a:t>) مقاطع الفيديو القصيرة التي تركز على الإبداع والتسلية.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البث المباشر: الذي يتيح تقديم معلومات أكثر تفصيلًا.</a:t>
            </a:r>
          </a:p>
          <a:p>
            <a:pPr marL="285750" indent="-285750" algn="just" rtl="1">
              <a:lnSpc>
                <a:spcPct val="150000"/>
              </a:lnSpc>
              <a:buFont typeface="Wingdings" panose="05000000000000000000" pitchFamily="2" charset="2"/>
              <a:buChar char="ü"/>
            </a:pPr>
            <a:r>
              <a:rPr lang="ar-EG" sz="1600" dirty="0">
                <a:highlight>
                  <a:srgbClr val="669BBC"/>
                </a:highlight>
                <a:latin typeface="Alexandria" pitchFamily="2" charset="-78"/>
                <a:cs typeface="Alexandria" pitchFamily="2" charset="-78"/>
              </a:rPr>
              <a:t>أفضل أنواع الإعلانات على </a:t>
            </a:r>
            <a:r>
              <a:rPr lang="en-US" sz="1600" dirty="0">
                <a:highlight>
                  <a:srgbClr val="669BBC"/>
                </a:highlight>
                <a:latin typeface="Alexandria" pitchFamily="2" charset="-78"/>
                <a:cs typeface="Alexandria" pitchFamily="2" charset="-78"/>
              </a:rPr>
              <a:t>Instagram:</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الإعلانات المصورة: استخدام الصور الجذابة مع نصوص قصيرة يلفت الانتباه بسهولة.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الفيديو: مقاطع الفيديو القصيرة تعزز الرسائل الإعلانية بشكل فعال.</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القصص (</a:t>
            </a:r>
            <a:r>
              <a:rPr lang="en-US" sz="1600" dirty="0">
                <a:latin typeface="Alexandria" pitchFamily="2" charset="-78"/>
                <a:cs typeface="Alexandria" pitchFamily="2" charset="-78"/>
              </a:rPr>
              <a:t>Stories Ads): </a:t>
            </a:r>
            <a:r>
              <a:rPr lang="ar-EG" sz="1600" dirty="0">
                <a:latin typeface="Alexandria" pitchFamily="2" charset="-78"/>
                <a:cs typeface="Alexandria" pitchFamily="2" charset="-78"/>
              </a:rPr>
              <a:t>تتيح الوصول إلى المستخدمين بشكل مباشر وسريع.</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a:t>
            </a:r>
            <a:r>
              <a:rPr lang="ar-EG" sz="1600" dirty="0" err="1">
                <a:latin typeface="Alexandria" pitchFamily="2" charset="-78"/>
                <a:cs typeface="Alexandria" pitchFamily="2" charset="-78"/>
              </a:rPr>
              <a:t>الريلز</a:t>
            </a:r>
            <a:r>
              <a:rPr lang="ar-EG" sz="1600" dirty="0">
                <a:latin typeface="Alexandria" pitchFamily="2" charset="-78"/>
                <a:cs typeface="Alexandria" pitchFamily="2" charset="-78"/>
              </a:rPr>
              <a:t> (</a:t>
            </a:r>
            <a:r>
              <a:rPr lang="en-US" sz="1600" dirty="0">
                <a:latin typeface="Alexandria" pitchFamily="2" charset="-78"/>
                <a:cs typeface="Alexandria" pitchFamily="2" charset="-78"/>
              </a:rPr>
              <a:t>Reels Ads): </a:t>
            </a:r>
            <a:r>
              <a:rPr lang="ar-EG" sz="1600" dirty="0">
                <a:latin typeface="Alexandria" pitchFamily="2" charset="-78"/>
                <a:cs typeface="Alexandria" pitchFamily="2" charset="-78"/>
              </a:rPr>
              <a:t>تتيح للمعلنين الاستفادة من شعبية البكرات في الوصول إلى جمهور واسع.</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9E51D47-D33C-BB5F-2FA1-BF22ABCE9365}"/>
              </a:ext>
            </a:extLst>
          </p:cNvPr>
          <p:cNvPicPr>
            <a:picLocks noChangeAspect="1"/>
          </p:cNvPicPr>
          <p:nvPr/>
        </p:nvPicPr>
        <p:blipFill>
          <a:blip r:embed="rId3"/>
          <a:stretch>
            <a:fillRect/>
          </a:stretch>
        </p:blipFill>
        <p:spPr>
          <a:xfrm>
            <a:off x="617280" y="2729405"/>
            <a:ext cx="2267125" cy="2267125"/>
          </a:xfrm>
          <a:prstGeom prst="rect">
            <a:avLst/>
          </a:prstGeom>
        </p:spPr>
      </p:pic>
    </p:spTree>
    <p:extLst>
      <p:ext uri="{BB962C8B-B14F-4D97-AF65-F5344CB8AC3E}">
        <p14:creationId xmlns:p14="http://schemas.microsoft.com/office/powerpoint/2010/main" val="3166481180"/>
      </p:ext>
    </p:extLst>
  </p:cSld>
  <p:clrMapOvr>
    <a:masterClrMapping/>
  </p:clrMapOvr>
  <mc:AlternateContent xmlns:mc="http://schemas.openxmlformats.org/markup-compatibility/2006" xmlns:p14="http://schemas.microsoft.com/office/powerpoint/2010/main">
    <mc:Choice Requires="p14">
      <p:transition p14:dur="10" advTm="116711"/>
    </mc:Choice>
    <mc:Fallback xmlns="">
      <p:transition advTm="11671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113803"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أفضل خطط النشر لبناء السمعة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3389" y="1693454"/>
            <a:ext cx="10821581" cy="4482702"/>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highlight>
                  <a:srgbClr val="669BBC"/>
                </a:highlight>
                <a:latin typeface="Alexandria" pitchFamily="2" charset="-78"/>
                <a:cs typeface="Alexandria" pitchFamily="2" charset="-78"/>
              </a:rPr>
              <a:t>أفضل أنواع المحتوى على </a:t>
            </a:r>
            <a:r>
              <a:rPr lang="en-US" sz="1600" u="sng" dirty="0" err="1">
                <a:highlight>
                  <a:srgbClr val="669BBC"/>
                </a:highlight>
                <a:latin typeface="Alexandria" pitchFamily="2" charset="-78"/>
                <a:cs typeface="Alexandria" pitchFamily="2" charset="-78"/>
              </a:rPr>
              <a:t>facebook</a:t>
            </a:r>
            <a:endParaRPr lang="en-US" sz="1600" u="sng" dirty="0">
              <a:highlight>
                <a:srgbClr val="669BBC"/>
              </a:highlight>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الصور والفيديوهات: المحتوى البصري يجذب الانتباه ويزيد من التفاعل، خصوصًا إذا كان عالي الجودة.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المنشورات النصية القصيرة: التي تحتوي على اقتباسات أو أسئلة تثير التفاعل بين المتابعين.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القصص (</a:t>
            </a:r>
            <a:r>
              <a:rPr lang="en-US" sz="1600" dirty="0">
                <a:latin typeface="Alexandria" pitchFamily="2" charset="-78"/>
                <a:cs typeface="Alexandria" pitchFamily="2" charset="-78"/>
              </a:rPr>
              <a:t>Stories): </a:t>
            </a:r>
            <a:r>
              <a:rPr lang="ar-EG" sz="1600" dirty="0">
                <a:latin typeface="Alexandria" pitchFamily="2" charset="-78"/>
                <a:cs typeface="Alexandria" pitchFamily="2" charset="-78"/>
              </a:rPr>
              <a:t>لتشارك اللحظات اليومية والمحتوى الزمني القصير.</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البث المباشر </a:t>
            </a:r>
            <a:r>
              <a:rPr lang="en-US" sz="1600" dirty="0">
                <a:latin typeface="Alexandria" pitchFamily="2" charset="-78"/>
                <a:cs typeface="Alexandria" pitchFamily="2" charset="-78"/>
              </a:rPr>
              <a:t>Live Video </a:t>
            </a:r>
            <a:r>
              <a:rPr lang="ar-EG" sz="1600" dirty="0">
                <a:latin typeface="Alexandria" pitchFamily="2" charset="-78"/>
                <a:cs typeface="Alexandria" pitchFamily="2" charset="-78"/>
              </a:rPr>
              <a:t>للتفاعل المباشر مع المتابعين ومشاركة الأحداث بشكل فوري.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المقالات والمدونات: الروابط إلى المقالات والمدونات التي تقدم معلومات مفيدة ومحتوى ذو قيمة.</a:t>
            </a:r>
          </a:p>
          <a:p>
            <a:pPr marL="285750" indent="-285750" algn="just" rtl="1">
              <a:lnSpc>
                <a:spcPct val="150000"/>
              </a:lnSpc>
              <a:buFont typeface="Wingdings" panose="05000000000000000000" pitchFamily="2" charset="2"/>
              <a:buChar char="ü"/>
            </a:pPr>
            <a:r>
              <a:rPr lang="ar-EG" sz="1600" dirty="0">
                <a:highlight>
                  <a:srgbClr val="669BBC"/>
                </a:highlight>
                <a:latin typeface="Alexandria" pitchFamily="2" charset="-78"/>
                <a:cs typeface="Alexandria" pitchFamily="2" charset="-78"/>
              </a:rPr>
              <a:t>أفضل أنواع الإعلانات على </a:t>
            </a:r>
            <a:r>
              <a:rPr lang="en-US" sz="1600" dirty="0" err="1">
                <a:highlight>
                  <a:srgbClr val="669BBC"/>
                </a:highlight>
                <a:latin typeface="Alexandria" pitchFamily="2" charset="-78"/>
                <a:cs typeface="Alexandria" pitchFamily="2" charset="-78"/>
              </a:rPr>
              <a:t>facebook</a:t>
            </a:r>
            <a:endParaRPr lang="en-US" sz="1600" dirty="0">
              <a:highlight>
                <a:srgbClr val="669BBC"/>
              </a:highlight>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الإعلانات المصورة: استخدام صور جذابة تجذب الانتباه.</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الفيديو: مقاطع الفيديو القصيرة التي تشرح المنتجات أو الخدمات.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الكتالوج: لعرض مجموعة من المنتجات في إعلان واحد.</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الإعلانات </a:t>
            </a:r>
            <a:r>
              <a:rPr lang="en-US" sz="1600" dirty="0">
                <a:latin typeface="Alexandria" pitchFamily="2" charset="-78"/>
                <a:cs typeface="Alexandria" pitchFamily="2" charset="-78"/>
              </a:rPr>
              <a:t>Carousel Ads </a:t>
            </a:r>
            <a:r>
              <a:rPr lang="ar-EG" sz="1600" dirty="0">
                <a:latin typeface="Alexandria" pitchFamily="2" charset="-78"/>
                <a:cs typeface="Alexandria" pitchFamily="2" charset="-78"/>
              </a:rPr>
              <a:t>التي تتيح عرض عدة صور أو فيديوهات في إعلان واحد.</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القصص </a:t>
            </a:r>
            <a:r>
              <a:rPr lang="en-US" sz="1600" dirty="0">
                <a:latin typeface="Alexandria" pitchFamily="2" charset="-78"/>
                <a:cs typeface="Alexandria" pitchFamily="2" charset="-78"/>
              </a:rPr>
              <a:t>Stories Ads) </a:t>
            </a:r>
            <a:r>
              <a:rPr lang="ar-EG" sz="1600" dirty="0">
                <a:latin typeface="Alexandria" pitchFamily="2" charset="-78"/>
                <a:cs typeface="Alexandria" pitchFamily="2" charset="-78"/>
              </a:rPr>
              <a:t>تصل بسرعة وتفاعل إلى المستخدمين.</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2D8CD063-8833-7440-F23C-551CAF939DFF}"/>
              </a:ext>
            </a:extLst>
          </p:cNvPr>
          <p:cNvPicPr>
            <a:picLocks noChangeAspect="1"/>
          </p:cNvPicPr>
          <p:nvPr/>
        </p:nvPicPr>
        <p:blipFill>
          <a:blip r:embed="rId3"/>
          <a:stretch>
            <a:fillRect/>
          </a:stretch>
        </p:blipFill>
        <p:spPr>
          <a:xfrm>
            <a:off x="-97522" y="2141974"/>
            <a:ext cx="2162364" cy="2162364"/>
          </a:xfrm>
          <a:prstGeom prst="rect">
            <a:avLst/>
          </a:prstGeom>
        </p:spPr>
      </p:pic>
    </p:spTree>
    <p:extLst>
      <p:ext uri="{BB962C8B-B14F-4D97-AF65-F5344CB8AC3E}">
        <p14:creationId xmlns:p14="http://schemas.microsoft.com/office/powerpoint/2010/main" val="1753537163"/>
      </p:ext>
    </p:extLst>
  </p:cSld>
  <p:clrMapOvr>
    <a:masterClrMapping/>
  </p:clrMapOvr>
  <mc:AlternateContent xmlns:mc="http://schemas.openxmlformats.org/markup-compatibility/2006" xmlns:p14="http://schemas.microsoft.com/office/powerpoint/2010/main">
    <mc:Choice Requires="p14">
      <p:transition p14:dur="10" advTm="96313"/>
    </mc:Choice>
    <mc:Fallback xmlns="">
      <p:transition advTm="9631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345306"/>
            <a:ext cx="11672816"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أفضل خطط النشر لبناء السمعة</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08417" y="1356423"/>
            <a:ext cx="11525471" cy="4852034"/>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highlight>
                  <a:srgbClr val="669BBC"/>
                </a:highlight>
                <a:latin typeface="Alexandria" pitchFamily="2" charset="-78"/>
                <a:cs typeface="Alexandria" pitchFamily="2" charset="-78"/>
              </a:rPr>
              <a:t>أفضل أنواع المحتوى على </a:t>
            </a:r>
            <a:r>
              <a:rPr lang="en-US" sz="1600" u="sng" dirty="0">
                <a:highlight>
                  <a:srgbClr val="669BBC"/>
                </a:highlight>
                <a:latin typeface="Alexandria" pitchFamily="2" charset="-78"/>
                <a:cs typeface="Alexandria" pitchFamily="2" charset="-78"/>
              </a:rPr>
              <a:t>YouTube</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فيديوهات تعليمية وتثقيفية: تقديم معلومات قيمة ونصائح عملية في مجالات متنوعة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فيديوهات مراجعات المنتجات: تجذب المشاهدين الذين يبحثون عن معلومات قبل شراء المنتجات.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فيديوهات ترفيهية: مثل التحديات، </a:t>
            </a:r>
            <a:r>
              <a:rPr lang="ar-EG" sz="1600" dirty="0" err="1">
                <a:latin typeface="Alexandria" pitchFamily="2" charset="-78"/>
                <a:cs typeface="Alexandria" pitchFamily="2" charset="-78"/>
              </a:rPr>
              <a:t>الفلوجات</a:t>
            </a:r>
            <a:r>
              <a:rPr lang="ar-EG" sz="1600" dirty="0">
                <a:latin typeface="Alexandria" pitchFamily="2" charset="-78"/>
                <a:cs typeface="Alexandria" pitchFamily="2" charset="-78"/>
              </a:rPr>
              <a:t>، والألعاب التي تجذب جمهورًا واسعًا وتزيد من التفاعل.</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فيديوهات البث المباشر: للتفاعل الفوري مع المشاهدين والرد على أسئلتهم في الوقت الحقيقي.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فيديوهات المقابلات </a:t>
            </a:r>
            <a:r>
              <a:rPr lang="ar-EG" sz="1600" dirty="0" err="1">
                <a:latin typeface="Alexandria" pitchFamily="2" charset="-78"/>
                <a:cs typeface="Alexandria" pitchFamily="2" charset="-78"/>
              </a:rPr>
              <a:t>والبودكاست</a:t>
            </a:r>
            <a:r>
              <a:rPr lang="ar-EG" sz="1600" dirty="0">
                <a:latin typeface="Alexandria" pitchFamily="2" charset="-78"/>
                <a:cs typeface="Alexandria" pitchFamily="2" charset="-78"/>
              </a:rPr>
              <a:t>: مع خبراء في مجالات مختلفة لمناقشة موضوعات تهم الجمهور.</a:t>
            </a:r>
          </a:p>
          <a:p>
            <a:pPr marL="285750" indent="-285750" algn="just" rtl="1">
              <a:lnSpc>
                <a:spcPct val="150000"/>
              </a:lnSpc>
              <a:buFont typeface="Wingdings" panose="05000000000000000000" pitchFamily="2" charset="2"/>
              <a:buChar char="ü"/>
            </a:pPr>
            <a:r>
              <a:rPr lang="ar-EG" sz="1600" dirty="0">
                <a:highlight>
                  <a:srgbClr val="669BBC"/>
                </a:highlight>
                <a:latin typeface="Alexandria" pitchFamily="2" charset="-78"/>
                <a:cs typeface="Alexandria" pitchFamily="2" charset="-78"/>
              </a:rPr>
              <a:t>أفضل أنواع الإعلانات على </a:t>
            </a:r>
            <a:r>
              <a:rPr lang="en-US" sz="1600" dirty="0">
                <a:highlight>
                  <a:srgbClr val="669BBC"/>
                </a:highlight>
                <a:latin typeface="Alexandria" pitchFamily="2" charset="-78"/>
                <a:cs typeface="Alexandria" pitchFamily="2" charset="-78"/>
              </a:rPr>
              <a:t>YouTube</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الفيديو القابلة للتخطي</a:t>
            </a:r>
            <a:r>
              <a:rPr lang="en-US" sz="1600" dirty="0">
                <a:latin typeface="Alexandria" pitchFamily="2" charset="-78"/>
                <a:cs typeface="Alexandria" pitchFamily="2" charset="-78"/>
              </a:rPr>
              <a:t>Skippable Ads): </a:t>
            </a:r>
            <a:r>
              <a:rPr lang="ar-EG" sz="1600" dirty="0">
                <a:latin typeface="Alexandria" pitchFamily="2" charset="-78"/>
                <a:cs typeface="Alexandria" pitchFamily="2" charset="-78"/>
              </a:rPr>
              <a:t>يمكن للمشاهدين تخطي الإعلان بعد 5 ثوانٍ، ما يجعله غير مزعج ويزيد من فرص التفاعل.</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الإعلانات غير القابلة للتخطي </a:t>
            </a:r>
            <a:r>
              <a:rPr lang="en-US" sz="1600" dirty="0">
                <a:latin typeface="Alexandria" pitchFamily="2" charset="-78"/>
                <a:cs typeface="Alexandria" pitchFamily="2" charset="-78"/>
              </a:rPr>
              <a:t>Non-Skippable Ads): </a:t>
            </a:r>
            <a:r>
              <a:rPr lang="ar-EG" sz="1600" dirty="0">
                <a:latin typeface="Alexandria" pitchFamily="2" charset="-78"/>
                <a:cs typeface="Alexandria" pitchFamily="2" charset="-78"/>
              </a:rPr>
              <a:t>تضمن مشاهدة الإعلان بالكامل وتستمر حتى 15-20 ثانية.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الإعلانات </a:t>
            </a:r>
            <a:r>
              <a:rPr lang="ar-EG" sz="1600" dirty="0" err="1">
                <a:latin typeface="Alexandria" pitchFamily="2" charset="-78"/>
                <a:cs typeface="Alexandria" pitchFamily="2" charset="-78"/>
              </a:rPr>
              <a:t>البمب</a:t>
            </a:r>
            <a:r>
              <a:rPr lang="ar-EG" sz="1600" dirty="0">
                <a:latin typeface="Alexandria" pitchFamily="2" charset="-78"/>
                <a:cs typeface="Alexandria" pitchFamily="2" charset="-78"/>
              </a:rPr>
              <a:t> (</a:t>
            </a:r>
            <a:r>
              <a:rPr lang="en-US" sz="1600" dirty="0">
                <a:latin typeface="Alexandria" pitchFamily="2" charset="-78"/>
                <a:cs typeface="Alexandria" pitchFamily="2" charset="-78"/>
              </a:rPr>
              <a:t>Bumper Ads): </a:t>
            </a:r>
            <a:r>
              <a:rPr lang="ar-EG" sz="1600" dirty="0">
                <a:latin typeface="Alexandria" pitchFamily="2" charset="-78"/>
                <a:cs typeface="Alexandria" pitchFamily="2" charset="-78"/>
              </a:rPr>
              <a:t>فيديوهات قصيرة تدوم 6 ثوانٍ ولا يمكن تخطيها، مثالية للرسائل السريعة والمباشرة.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العرض (</a:t>
            </a:r>
            <a:r>
              <a:rPr lang="en-US" sz="1600" dirty="0">
                <a:latin typeface="Alexandria" pitchFamily="2" charset="-78"/>
                <a:cs typeface="Alexandria" pitchFamily="2" charset="-78"/>
              </a:rPr>
              <a:t>Display Ads): </a:t>
            </a:r>
            <a:r>
              <a:rPr lang="ar-EG" sz="1600" dirty="0">
                <a:latin typeface="Alexandria" pitchFamily="2" charset="-78"/>
                <a:cs typeface="Alexandria" pitchFamily="2" charset="-78"/>
              </a:rPr>
              <a:t>تظهر بجانب الفيديوهات المقترحة وعلى الصفحات الرئيسية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a:t>
            </a:r>
            <a:r>
              <a:rPr lang="ar-EG" sz="1600" dirty="0" err="1">
                <a:latin typeface="Alexandria" pitchFamily="2" charset="-78"/>
                <a:cs typeface="Alexandria" pitchFamily="2" charset="-78"/>
              </a:rPr>
              <a:t>الماستهيد</a:t>
            </a:r>
            <a:r>
              <a:rPr lang="ar-EG" sz="1600" dirty="0">
                <a:latin typeface="Alexandria" pitchFamily="2" charset="-78"/>
                <a:cs typeface="Alexandria" pitchFamily="2" charset="-78"/>
              </a:rPr>
              <a:t> (</a:t>
            </a:r>
            <a:r>
              <a:rPr lang="en-US" sz="1600" dirty="0">
                <a:latin typeface="Alexandria" pitchFamily="2" charset="-78"/>
                <a:cs typeface="Alexandria" pitchFamily="2" charset="-78"/>
              </a:rPr>
              <a:t>Masthead Ads): </a:t>
            </a:r>
            <a:r>
              <a:rPr lang="ar-EG" sz="1600" dirty="0">
                <a:latin typeface="Alexandria" pitchFamily="2" charset="-78"/>
                <a:cs typeface="Alexandria" pitchFamily="2" charset="-78"/>
              </a:rPr>
              <a:t>تظهر في أعلى الصفحة الرئيسية ليوتيوب لمدة 24 ساعة، مما يضمن رؤية عالية.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69137DE-5500-79E5-3F21-75ED38C19690}"/>
              </a:ext>
            </a:extLst>
          </p:cNvPr>
          <p:cNvPicPr>
            <a:picLocks noChangeAspect="1"/>
          </p:cNvPicPr>
          <p:nvPr/>
        </p:nvPicPr>
        <p:blipFill>
          <a:blip r:embed="rId3"/>
          <a:stretch>
            <a:fillRect/>
          </a:stretch>
        </p:blipFill>
        <p:spPr>
          <a:xfrm>
            <a:off x="358112" y="426450"/>
            <a:ext cx="2572730" cy="1103057"/>
          </a:xfrm>
          <a:prstGeom prst="rect">
            <a:avLst/>
          </a:prstGeom>
        </p:spPr>
      </p:pic>
    </p:spTree>
    <p:extLst>
      <p:ext uri="{BB962C8B-B14F-4D97-AF65-F5344CB8AC3E}">
        <p14:creationId xmlns:p14="http://schemas.microsoft.com/office/powerpoint/2010/main" val="3837643522"/>
      </p:ext>
    </p:extLst>
  </p:cSld>
  <p:clrMapOvr>
    <a:masterClrMapping/>
  </p:clrMapOvr>
  <mc:AlternateContent xmlns:mc="http://schemas.openxmlformats.org/markup-compatibility/2006" xmlns:p14="http://schemas.microsoft.com/office/powerpoint/2010/main">
    <mc:Choice Requires="p14">
      <p:transition p14:dur="10" advTm="128494"/>
    </mc:Choice>
    <mc:Fallback xmlns="">
      <p:transition advTm="12849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113803"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أفضل خطط النشر لبناء السمعة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3389" y="1693454"/>
            <a:ext cx="10821581" cy="4482702"/>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highlight>
                  <a:srgbClr val="669BBC"/>
                </a:highlight>
                <a:latin typeface="Alexandria" pitchFamily="2" charset="-78"/>
                <a:cs typeface="Alexandria" pitchFamily="2" charset="-78"/>
              </a:rPr>
              <a:t>أفضل أنواع المحتوى على </a:t>
            </a:r>
            <a:r>
              <a:rPr lang="en-US" sz="1600" u="sng" dirty="0">
                <a:highlight>
                  <a:srgbClr val="669BBC"/>
                </a:highlight>
                <a:latin typeface="Alexandria" pitchFamily="2" charset="-78"/>
                <a:cs typeface="Alexandria" pitchFamily="2" charset="-78"/>
              </a:rPr>
              <a:t>X</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المحتوى التفاعلي: يشمل الاستطلاعات والأسئلة والمسابقات التي تشجع المستخدمين على التفاعل مباشرةً مع المنشورات.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المحتوى المرئي: الصور والفيديوهات القصيرة تجذب الانتباه وتزيد من معدلات التفاعل، خاصةً عندما تكون ذات جودة عالية ومحتوى جذاب.</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القصص والتحديثات اللحظية: مشاركة القصص اليومية والمحتوى اللحظي يجعل الجمهور يشعر بالترابط والمشاركة في الحياة اليومية للعلامة التجارية.</a:t>
            </a:r>
          </a:p>
          <a:p>
            <a:pPr marL="285750" indent="-285750" algn="just" rtl="1">
              <a:lnSpc>
                <a:spcPct val="150000"/>
              </a:lnSpc>
              <a:buFont typeface="Wingdings" panose="05000000000000000000" pitchFamily="2" charset="2"/>
              <a:buChar char="ü"/>
            </a:pPr>
            <a:r>
              <a:rPr lang="ar-EG" sz="1600" dirty="0">
                <a:highlight>
                  <a:srgbClr val="669BBC"/>
                </a:highlight>
                <a:latin typeface="Alexandria" pitchFamily="2" charset="-78"/>
                <a:cs typeface="Alexandria" pitchFamily="2" charset="-78"/>
              </a:rPr>
              <a:t>أفضل أنواع الإعلانات على </a:t>
            </a:r>
            <a:r>
              <a:rPr lang="en-US" sz="1600" dirty="0">
                <a:highlight>
                  <a:srgbClr val="669BBC"/>
                </a:highlight>
                <a:latin typeface="Alexandria" pitchFamily="2" charset="-78"/>
                <a:cs typeface="Alexandria" pitchFamily="2" charset="-78"/>
              </a:rPr>
              <a:t>X</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البحث: استهداف المستخدمين الذين يبحثون عن كلمات مفتاحية محددة.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العرض: تظهر في واجهة المستخدم كصور أو فيديوهات لافتة للنظر.</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الإعلانات المدعومة من المحتوى: التعاون مع المؤثرين لنشر محتوى يحمل رسائل تسويقية مباشرة أو غير مباشرة.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الفيديو: فيديوهات قصيرة تجذب انتباه المستخدمين بسرعة وتوصل الرسالة بفعالية.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BA51001C-77B2-BCB6-F947-17B6F741E397}"/>
              </a:ext>
            </a:extLst>
          </p:cNvPr>
          <p:cNvPicPr>
            <a:picLocks noChangeAspect="1"/>
          </p:cNvPicPr>
          <p:nvPr/>
        </p:nvPicPr>
        <p:blipFill>
          <a:blip r:embed="rId3"/>
          <a:stretch>
            <a:fillRect/>
          </a:stretch>
        </p:blipFill>
        <p:spPr>
          <a:xfrm>
            <a:off x="-128522" y="4033319"/>
            <a:ext cx="1639578" cy="1639578"/>
          </a:xfrm>
          <a:prstGeom prst="rect">
            <a:avLst/>
          </a:prstGeom>
        </p:spPr>
      </p:pic>
    </p:spTree>
    <p:extLst>
      <p:ext uri="{BB962C8B-B14F-4D97-AF65-F5344CB8AC3E}">
        <p14:creationId xmlns:p14="http://schemas.microsoft.com/office/powerpoint/2010/main" val="776288819"/>
      </p:ext>
    </p:extLst>
  </p:cSld>
  <p:clrMapOvr>
    <a:masterClrMapping/>
  </p:clrMapOvr>
  <mc:AlternateContent xmlns:mc="http://schemas.openxmlformats.org/markup-compatibility/2006" xmlns:p14="http://schemas.microsoft.com/office/powerpoint/2010/main">
    <mc:Choice Requires="p14">
      <p:transition p14:dur="10" advTm="95874"/>
    </mc:Choice>
    <mc:Fallback xmlns="">
      <p:transition advTm="9587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113803"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أفضل خطط النشر لبناء السمعة</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3389" y="1693454"/>
            <a:ext cx="10821581" cy="4482702"/>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highlight>
                  <a:srgbClr val="669BBC"/>
                </a:highlight>
                <a:latin typeface="Alexandria" pitchFamily="2" charset="-78"/>
                <a:cs typeface="Alexandria" pitchFamily="2" charset="-78"/>
              </a:rPr>
              <a:t>أفضل أنواع المحتوى على </a:t>
            </a:r>
            <a:r>
              <a:rPr lang="en-US" sz="1600" u="sng" dirty="0">
                <a:highlight>
                  <a:srgbClr val="669BBC"/>
                </a:highlight>
                <a:latin typeface="Alexandria" pitchFamily="2" charset="-78"/>
                <a:cs typeface="Alexandria" pitchFamily="2" charset="-78"/>
              </a:rPr>
              <a:t>LinkedIn</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المقالات والتقارير: مشاركة المقالات المتخصصة والتقارير الخاصة بمجال العمل تساعد في بناء المصداقية وزيادة التفاعل مع الجمهور المستهدف.</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محتوى الفيديو: الفيديوهات تعد من أكثر أنواع المحتوى جاذبية وتساعد في إيصال الرسالة بشكل فعال وسريع.</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المنشورات التعليمية: نشر محتوى يقدم قيمة تعليمية، مثل النصائح المهنية والإرشادات العملية.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التحديثات اللحظية: مشاركة آخر الأخبار والأحداث المتعلقة بالشركة أو الصناعة بشكل منتظم.</a:t>
            </a:r>
          </a:p>
          <a:p>
            <a:pPr marL="285750" indent="-285750" algn="just" rtl="1">
              <a:lnSpc>
                <a:spcPct val="150000"/>
              </a:lnSpc>
              <a:buFont typeface="Wingdings" panose="05000000000000000000" pitchFamily="2" charset="2"/>
              <a:buChar char="ü"/>
            </a:pPr>
            <a:r>
              <a:rPr lang="ar-EG" sz="1600" dirty="0">
                <a:highlight>
                  <a:srgbClr val="669BBC"/>
                </a:highlight>
                <a:latin typeface="Alexandria" pitchFamily="2" charset="-78"/>
                <a:cs typeface="Alexandria" pitchFamily="2" charset="-78"/>
              </a:rPr>
              <a:t>أفضل أنواع الإعلانات على </a:t>
            </a:r>
            <a:r>
              <a:rPr lang="en-US" sz="1600" dirty="0">
                <a:highlight>
                  <a:srgbClr val="669BBC"/>
                </a:highlight>
                <a:latin typeface="Alexandria" pitchFamily="2" charset="-78"/>
                <a:cs typeface="Alexandria" pitchFamily="2" charset="-78"/>
              </a:rPr>
              <a:t>LinkedIn</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النصوص: عبارة عن إعلانات قصيرة تظهر على جانب صفحة المستخدم.</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الفيديو: تتيح للمعلنين عرض محتوى الفيديو لجذب انتباه المستخدمين بشكل أكثر فعالية.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الرسائل: إرسال رسائل مخصصة للمستخدمين مباشرة إلى صندوق الوارد الخاص بهم.</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المحتوى المدعوم: تتضمن مشاركة المحتوى المنشور من قبل الشركة بشكل مدفوع ليصل إلى جمهور أوسع.</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0C5B357-30A2-6368-EEF3-A381779016C5}"/>
              </a:ext>
            </a:extLst>
          </p:cNvPr>
          <p:cNvPicPr>
            <a:picLocks noChangeAspect="1"/>
          </p:cNvPicPr>
          <p:nvPr/>
        </p:nvPicPr>
        <p:blipFill>
          <a:blip r:embed="rId3"/>
          <a:stretch>
            <a:fillRect/>
          </a:stretch>
        </p:blipFill>
        <p:spPr>
          <a:xfrm>
            <a:off x="617279" y="858225"/>
            <a:ext cx="2984565" cy="810195"/>
          </a:xfrm>
          <a:prstGeom prst="rect">
            <a:avLst/>
          </a:prstGeom>
        </p:spPr>
      </p:pic>
    </p:spTree>
    <p:extLst>
      <p:ext uri="{BB962C8B-B14F-4D97-AF65-F5344CB8AC3E}">
        <p14:creationId xmlns:p14="http://schemas.microsoft.com/office/powerpoint/2010/main" val="354482067"/>
      </p:ext>
    </p:extLst>
  </p:cSld>
  <p:clrMapOvr>
    <a:masterClrMapping/>
  </p:clrMapOvr>
  <mc:AlternateContent xmlns:mc="http://schemas.openxmlformats.org/markup-compatibility/2006" xmlns:p14="http://schemas.microsoft.com/office/powerpoint/2010/main">
    <mc:Choice Requires="p14">
      <p:transition p14:dur="10" advTm="112093"/>
    </mc:Choice>
    <mc:Fallback xmlns="">
      <p:transition advTm="11209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113803"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أفضل خطط النشر لبناء السمعة</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3389" y="1693454"/>
            <a:ext cx="10821581" cy="4113370"/>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highlight>
                  <a:srgbClr val="669BBC"/>
                </a:highlight>
                <a:latin typeface="Alexandria" pitchFamily="2" charset="-78"/>
                <a:cs typeface="Alexandria" pitchFamily="2" charset="-78"/>
              </a:rPr>
              <a:t>أفضل أنواع المحتوى على </a:t>
            </a:r>
            <a:r>
              <a:rPr lang="en-US" sz="1600" u="sng" dirty="0">
                <a:highlight>
                  <a:srgbClr val="669BBC"/>
                </a:highlight>
                <a:latin typeface="Alexandria" pitchFamily="2" charset="-78"/>
                <a:cs typeface="Alexandria" pitchFamily="2" charset="-78"/>
              </a:rPr>
              <a:t> Snapchat</a:t>
            </a:r>
            <a:endParaRPr lang="ar-EG" sz="1600" u="sng" dirty="0">
              <a:highlight>
                <a:srgbClr val="669BBC"/>
              </a:highlight>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القصص </a:t>
            </a:r>
            <a:r>
              <a:rPr lang="en-US" sz="1600" dirty="0">
                <a:latin typeface="Alexandria" pitchFamily="2" charset="-78"/>
                <a:cs typeface="Alexandria" pitchFamily="2" charset="-78"/>
              </a:rPr>
              <a:t>Stories): </a:t>
            </a:r>
            <a:r>
              <a:rPr lang="ar-EG" sz="1600" dirty="0">
                <a:latin typeface="Alexandria" pitchFamily="2" charset="-78"/>
                <a:cs typeface="Alexandria" pitchFamily="2" charset="-78"/>
              </a:rPr>
              <a:t>القصص هي واحدة من أكثر أنواع المحتوى شيوعًا وتسمح بمشاركة لحظات يومية بطريقة تفاعلية وجذابة.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الفلاتر الجغرافية </a:t>
            </a:r>
            <a:r>
              <a:rPr lang="en-US" sz="1600" dirty="0" err="1">
                <a:latin typeface="Alexandria" pitchFamily="2" charset="-78"/>
                <a:cs typeface="Alexandria" pitchFamily="2" charset="-78"/>
              </a:rPr>
              <a:t>Geofilters</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يمكن للمستخدمين إنشاء ومشاركة فلاتر مخصصة تضاف على الصور والفيديوهات، مما يساعد في زيادة الوعي بالعلامة التجارية.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العدسات (</a:t>
            </a:r>
            <a:r>
              <a:rPr lang="en-US" sz="1600" dirty="0">
                <a:latin typeface="Alexandria" pitchFamily="2" charset="-78"/>
                <a:cs typeface="Alexandria" pitchFamily="2" charset="-78"/>
              </a:rPr>
              <a:t>Lenses): </a:t>
            </a:r>
            <a:r>
              <a:rPr lang="ar-EG" sz="1600" dirty="0">
                <a:latin typeface="Alexandria" pitchFamily="2" charset="-78"/>
                <a:cs typeface="Alexandria" pitchFamily="2" charset="-78"/>
              </a:rPr>
              <a:t>العدسات التفاعلية تستخدم لتعزيز تجربة المستخدمين وتقديم محتوى ممتع ومبتكر.</a:t>
            </a:r>
          </a:p>
          <a:p>
            <a:pPr marL="285750" indent="-285750" algn="just" rtl="1">
              <a:lnSpc>
                <a:spcPct val="150000"/>
              </a:lnSpc>
              <a:buFont typeface="Wingdings" panose="05000000000000000000" pitchFamily="2" charset="2"/>
              <a:buChar char="ü"/>
            </a:pPr>
            <a:r>
              <a:rPr lang="ar-EG" sz="1600" dirty="0">
                <a:highlight>
                  <a:srgbClr val="669BBC"/>
                </a:highlight>
                <a:latin typeface="Alexandria" pitchFamily="2" charset="-78"/>
                <a:cs typeface="Alexandria" pitchFamily="2" charset="-78"/>
              </a:rPr>
              <a:t>أفضل أنواع الإعلانات على </a:t>
            </a:r>
            <a:r>
              <a:rPr lang="en-US" sz="1600" dirty="0">
                <a:highlight>
                  <a:srgbClr val="669BBC"/>
                </a:highlight>
                <a:latin typeface="Alexandria" pitchFamily="2" charset="-78"/>
                <a:cs typeface="Alexandria" pitchFamily="2" charset="-78"/>
              </a:rPr>
              <a:t> Snapchat</a:t>
            </a:r>
            <a:endParaRPr lang="ar-EG" sz="1600" dirty="0">
              <a:highlight>
                <a:srgbClr val="669BBC"/>
              </a:highlight>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القصة (</a:t>
            </a:r>
            <a:r>
              <a:rPr lang="en-US" sz="1600" dirty="0">
                <a:latin typeface="Alexandria" pitchFamily="2" charset="-78"/>
                <a:cs typeface="Alexandria" pitchFamily="2" charset="-78"/>
              </a:rPr>
              <a:t>Story Ads): </a:t>
            </a:r>
            <a:r>
              <a:rPr lang="ar-EG" sz="1600" dirty="0">
                <a:latin typeface="Alexandria" pitchFamily="2" charset="-78"/>
                <a:cs typeface="Alexandria" pitchFamily="2" charset="-78"/>
              </a:rPr>
              <a:t>تظهر في قسم "اكتشف" وتتيح للمعلنين مشاركة سلسلة من الفيديوهات أو الصور.</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إعلانات الفيديو (</a:t>
            </a:r>
            <a:r>
              <a:rPr lang="en-US" sz="1600" dirty="0">
                <a:latin typeface="Alexandria" pitchFamily="2" charset="-78"/>
                <a:cs typeface="Alexandria" pitchFamily="2" charset="-78"/>
              </a:rPr>
              <a:t>Snap Ads): </a:t>
            </a:r>
            <a:r>
              <a:rPr lang="ar-EG" sz="1600" dirty="0">
                <a:latin typeface="Alexandria" pitchFamily="2" charset="-78"/>
                <a:cs typeface="Alexandria" pitchFamily="2" charset="-78"/>
              </a:rPr>
              <a:t>فيديوهات قصيرة تظهر بين القصص، تساعد في جذب الانتباه وزيادة التفاعل.</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الإعلانات التفاعلية (</a:t>
            </a:r>
            <a:r>
              <a:rPr lang="en-US" sz="1600" dirty="0">
                <a:latin typeface="Alexandria" pitchFamily="2" charset="-78"/>
                <a:cs typeface="Alexandria" pitchFamily="2" charset="-78"/>
              </a:rPr>
              <a:t>Interactive Ads): </a:t>
            </a:r>
            <a:r>
              <a:rPr lang="ar-EG" sz="1600" dirty="0">
                <a:latin typeface="Alexandria" pitchFamily="2" charset="-78"/>
                <a:cs typeface="Alexandria" pitchFamily="2" charset="-78"/>
              </a:rPr>
              <a:t>مثل العدسات والفلاتر المدعومة بالإعلانات التي تتيح للمستخدمين التفاعل بشكل أكبر مع العلامة التجارية.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609BABB3-CDDF-B89A-1CE9-20DEBF70EE29}"/>
              </a:ext>
            </a:extLst>
          </p:cNvPr>
          <p:cNvPicPr>
            <a:picLocks noChangeAspect="1"/>
          </p:cNvPicPr>
          <p:nvPr/>
        </p:nvPicPr>
        <p:blipFill>
          <a:blip r:embed="rId3"/>
          <a:stretch>
            <a:fillRect/>
          </a:stretch>
        </p:blipFill>
        <p:spPr>
          <a:xfrm>
            <a:off x="932626" y="190045"/>
            <a:ext cx="1571857" cy="1571857"/>
          </a:xfrm>
          <a:prstGeom prst="rect">
            <a:avLst/>
          </a:prstGeom>
        </p:spPr>
      </p:pic>
    </p:spTree>
    <p:extLst>
      <p:ext uri="{BB962C8B-B14F-4D97-AF65-F5344CB8AC3E}">
        <p14:creationId xmlns:p14="http://schemas.microsoft.com/office/powerpoint/2010/main" val="2284354738"/>
      </p:ext>
    </p:extLst>
  </p:cSld>
  <p:clrMapOvr>
    <a:masterClrMapping/>
  </p:clrMapOvr>
  <mc:AlternateContent xmlns:mc="http://schemas.openxmlformats.org/markup-compatibility/2006" xmlns:p14="http://schemas.microsoft.com/office/powerpoint/2010/main">
    <mc:Choice Requires="p14">
      <p:transition p14:dur="10" advTm="85104"/>
    </mc:Choice>
    <mc:Fallback xmlns="">
      <p:transition advTm="8510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F2C2BD9-439B-D762-79EC-DB00B3E9E507}"/>
              </a:ext>
            </a:extLst>
          </p:cNvPr>
          <p:cNvPicPr>
            <a:picLocks noChangeAspect="1"/>
          </p:cNvPicPr>
          <p:nvPr/>
        </p:nvPicPr>
        <p:blipFill>
          <a:blip r:embed="rId2"/>
          <a:stretch>
            <a:fillRect/>
          </a:stretch>
        </p:blipFill>
        <p:spPr>
          <a:xfrm>
            <a:off x="3239" y="0"/>
            <a:ext cx="12185522" cy="6858000"/>
          </a:xfrm>
          <a:prstGeom prst="rect">
            <a:avLst/>
          </a:prstGeom>
        </p:spPr>
      </p:pic>
    </p:spTree>
    <p:extLst>
      <p:ext uri="{BB962C8B-B14F-4D97-AF65-F5344CB8AC3E}">
        <p14:creationId xmlns:p14="http://schemas.microsoft.com/office/powerpoint/2010/main" val="545817979"/>
      </p:ext>
    </p:extLst>
  </p:cSld>
  <p:clrMapOvr>
    <a:masterClrMapping/>
  </p:clrMapOvr>
  <mc:AlternateContent xmlns:mc="http://schemas.openxmlformats.org/markup-compatibility/2006" xmlns:p14="http://schemas.microsoft.com/office/powerpoint/2010/main">
    <mc:Choice Requires="p14">
      <p:transition p14:dur="10" advTm="82749"/>
    </mc:Choice>
    <mc:Fallback xmlns="">
      <p:transition advTm="8274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F2C2BD9-439B-D762-79EC-DB00B3E9E507}"/>
              </a:ext>
            </a:extLst>
          </p:cNvPr>
          <p:cNvPicPr>
            <a:picLocks noChangeAspect="1"/>
          </p:cNvPicPr>
          <p:nvPr/>
        </p:nvPicPr>
        <p:blipFill>
          <a:blip r:embed="rId2"/>
          <a:stretch>
            <a:fillRect/>
          </a:stretch>
        </p:blipFill>
        <p:spPr>
          <a:xfrm>
            <a:off x="3239" y="0"/>
            <a:ext cx="12185522" cy="6858000"/>
          </a:xfrm>
          <a:prstGeom prst="rect">
            <a:avLst/>
          </a:prstGeom>
        </p:spPr>
      </p:pic>
    </p:spTree>
    <p:extLst>
      <p:ext uri="{BB962C8B-B14F-4D97-AF65-F5344CB8AC3E}">
        <p14:creationId xmlns:p14="http://schemas.microsoft.com/office/powerpoint/2010/main" val="3465391775"/>
      </p:ext>
    </p:extLst>
  </p:cSld>
  <p:clrMapOvr>
    <a:masterClrMapping/>
  </p:clrMapOvr>
  <mc:AlternateContent xmlns:mc="http://schemas.openxmlformats.org/markup-compatibility/2006" xmlns:p14="http://schemas.microsoft.com/office/powerpoint/2010/main">
    <mc:Choice Requires="p14">
      <p:transition p14:dur="10" advTm="82749"/>
    </mc:Choice>
    <mc:Fallback xmlns="">
      <p:transition advTm="8274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 y="1137501"/>
            <a:ext cx="11983990" cy="4918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3452411" y="14006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المرجع العربية</a:t>
            </a:r>
          </a:p>
        </p:txBody>
      </p:sp>
      <p:sp>
        <p:nvSpPr>
          <p:cNvPr id="48" name="TextBox 47"/>
          <p:cNvSpPr txBox="1"/>
          <p:nvPr/>
        </p:nvSpPr>
        <p:spPr>
          <a:xfrm>
            <a:off x="434898" y="1402194"/>
            <a:ext cx="11350663" cy="3744038"/>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خليفة، هانئ عبد المنعم محمد. (2022). العلاقة بين سمعة المنظمة والاحتفاظ بالعميل: الدور الوسيط للصورة الذهنية بالمنظمة: دراسة تطبيقية على عملاء شركة الهاتف المحمول أورنج بمحافظة الدقهلية. المجلة العلمية للدراسات التجارية والبيئية، 13(3)، 122–173. </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سماري، سعد الدين، وعيواج، عذراء. (2022). إدارة الصورة الذهنية للمؤسسة على موقع الويب. مجلة الإعلام والمجتمع، 6(2).</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قادم، جميلة. (2022). العلاقات العامة الرقمية وصناعة الصورة الذهنية للمنظمات الحديثة: قراءة تحليلية في ظل البيئة الافتراضية. مجلة الإعلام والمجتمع، 6(1).</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شوشة، حرز الله، وعطية، الحاج سالم. (2020). الصورة الذهنية للمؤسسة: قراءة مفاهيمية نظرية. المجلة الجزائرية للأمن الإنساني، 5(2)، 581–606.</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ألبرت، أماني. (2025). الاتجاهات الحديثة في دراسات الحملات الإعلامية وإدارة السمعة. مجلة عين شمس للبحوث الإعلامية.</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61158"/>
            <a:ext cx="2305141" cy="1076343"/>
          </a:xfrm>
          <a:prstGeom prst="rect">
            <a:avLst/>
          </a:prstGeom>
        </p:spPr>
      </p:pic>
    </p:spTree>
    <p:extLst>
      <p:ext uri="{BB962C8B-B14F-4D97-AF65-F5344CB8AC3E}">
        <p14:creationId xmlns:p14="http://schemas.microsoft.com/office/powerpoint/2010/main" val="3271205291"/>
      </p:ext>
    </p:extLst>
  </p:cSld>
  <p:clrMapOvr>
    <a:masterClrMapping/>
  </p:clrMapOvr>
  <mc:AlternateContent xmlns:mc="http://schemas.openxmlformats.org/markup-compatibility/2006" xmlns:p14="http://schemas.microsoft.com/office/powerpoint/2010/main">
    <mc:Choice Requires="p14">
      <p:transition p14:dur="10" advTm="9130"/>
    </mc:Choice>
    <mc:Fallback xmlns="">
      <p:transition advTm="913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1138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072624" y="401983"/>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المراجع الأجنبية</a:t>
            </a:r>
          </a:p>
        </p:txBody>
      </p:sp>
      <p:sp>
        <p:nvSpPr>
          <p:cNvPr id="48" name="TextBox 47"/>
          <p:cNvSpPr txBox="1"/>
          <p:nvPr/>
        </p:nvSpPr>
        <p:spPr>
          <a:xfrm>
            <a:off x="707434" y="1926584"/>
            <a:ext cx="10632412" cy="3925049"/>
          </a:xfrm>
          <a:prstGeom prst="rect">
            <a:avLst/>
          </a:prstGeom>
          <a:noFill/>
        </p:spPr>
        <p:txBody>
          <a:bodyPr wrap="square" rtlCol="0">
            <a:spAutoFit/>
          </a:bodyPr>
          <a:lstStyle/>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b="0" i="0" u="none" strike="noStrike" kern="1200" cap="none" spc="0" normalizeH="0" baseline="0" noProof="0">
                <a:ln>
                  <a:noFill/>
                </a:ln>
                <a:solidFill>
                  <a:prstClr val="black"/>
                </a:solidFill>
                <a:effectLst/>
                <a:uLnTx/>
                <a:uFillTx/>
                <a:latin typeface="Times New Roman" panose="02020603050405020304" pitchFamily="18" charset="0"/>
                <a:ea typeface="Calibri" panose="020F0502020204030204" pitchFamily="34" charset="0"/>
                <a:cs typeface="Alexandria"/>
              </a:rPr>
              <a:t>Gray, E. R., &amp; Balmer, J. M. T. (1998). Managing corporate image and corporate reputation. Long Range Planning, 31(5), 695–702. </a:t>
            </a:r>
            <a:r>
              <a:rPr kumimoji="0" lang="en-US" b="0" i="0" u="none" strike="noStrike" kern="1200" cap="none" spc="0" normalizeH="0" baseline="0" noProof="0">
                <a:ln>
                  <a:noFill/>
                </a:ln>
                <a:solidFill>
                  <a:prstClr val="black"/>
                </a:solidFill>
                <a:effectLst/>
                <a:uLnTx/>
                <a:uFillTx/>
                <a:latin typeface="Times New Roman" panose="02020603050405020304" pitchFamily="18" charset="0"/>
                <a:ea typeface="Calibri" panose="020F0502020204030204" pitchFamily="34" charset="0"/>
                <a:cs typeface="Alexandria"/>
                <a:hlinkClick r:id="rId2"/>
              </a:rPr>
              <a:t>https://doi.org/10.1016/S0024-6301(98)00074-0A</a:t>
            </a:r>
            <a:endParaRPr kumimoji="0" lang="ar-EG" b="0" i="0" u="none" strike="noStrike" kern="1200" cap="none" spc="0" normalizeH="0" baseline="0" noProof="0">
              <a:ln>
                <a:noFill/>
              </a:ln>
              <a:solidFill>
                <a:prstClr val="black"/>
              </a:solidFill>
              <a:effectLst/>
              <a:uLnTx/>
              <a:uFillTx/>
              <a:latin typeface="Times New Roman" panose="02020603050405020304" pitchFamily="18" charset="0"/>
              <a:ea typeface="Calibri" panose="020F0502020204030204" pitchFamily="34"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b="0" i="0" u="none" strike="noStrike" kern="1200" cap="none" spc="0" normalizeH="0" baseline="0" noProof="0">
                <a:ln>
                  <a:noFill/>
                </a:ln>
                <a:solidFill>
                  <a:prstClr val="black"/>
                </a:solidFill>
                <a:effectLst/>
                <a:uLnTx/>
                <a:uFillTx/>
                <a:latin typeface="Times New Roman" panose="02020603050405020304" pitchFamily="18" charset="0"/>
                <a:ea typeface="Calibri" panose="020F0502020204030204" pitchFamily="34" charset="0"/>
                <a:cs typeface="Alexandria"/>
              </a:rPr>
              <a:t>Gotsi, M., &amp; Wilson, A. M. (2001). Corporate reputation: Seeking a definition. Corporate Communications: An International Journal, 6(1), 24–30. https://doi.org/10.1108/13563280110381189Access through </a:t>
            </a:r>
            <a:endParaRPr kumimoji="0" lang="ar-EG" b="0" i="0" u="none" strike="noStrike" kern="1200" cap="none" spc="0" normalizeH="0" baseline="0" noProof="0">
              <a:ln>
                <a:noFill/>
              </a:ln>
              <a:solidFill>
                <a:prstClr val="black"/>
              </a:solidFill>
              <a:effectLst/>
              <a:uLnTx/>
              <a:uFillTx/>
              <a:latin typeface="Times New Roman" panose="02020603050405020304" pitchFamily="18" charset="0"/>
              <a:ea typeface="Calibri" panose="020F0502020204030204" pitchFamily="34"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b="0" i="0" u="none" strike="noStrike" kern="1200" cap="none" spc="0" normalizeH="0" baseline="0" noProof="0">
                <a:ln>
                  <a:noFill/>
                </a:ln>
                <a:solidFill>
                  <a:prstClr val="black"/>
                </a:solidFill>
                <a:effectLst/>
                <a:uLnTx/>
                <a:uFillTx/>
                <a:latin typeface="Times New Roman" panose="02020603050405020304" pitchFamily="18" charset="0"/>
                <a:ea typeface="Calibri" panose="020F0502020204030204" pitchFamily="34" charset="0"/>
                <a:cs typeface="Alexandria"/>
              </a:rPr>
              <a:t>Cretu, A. E., &amp; Brodie, R. J. (2007). The influence of brand image and company reputation where manufacturers market to small firms: A customer value perspective. Industrial Marketing Management, 36(2), 230–240. </a:t>
            </a:r>
            <a:r>
              <a:rPr kumimoji="0" lang="en-US" b="0" i="0" u="none" strike="noStrike" kern="1200" cap="none" spc="0" normalizeH="0" baseline="0" noProof="0">
                <a:ln>
                  <a:noFill/>
                </a:ln>
                <a:solidFill>
                  <a:prstClr val="black"/>
                </a:solidFill>
                <a:effectLst/>
                <a:uLnTx/>
                <a:uFillTx/>
                <a:latin typeface="Times New Roman" panose="02020603050405020304" pitchFamily="18" charset="0"/>
                <a:ea typeface="Calibri" panose="020F0502020204030204" pitchFamily="34" charset="0"/>
                <a:cs typeface="Alexandria"/>
                <a:hlinkClick r:id="rId3"/>
              </a:rPr>
              <a:t>https://doi.org/10.1016/j.indmarman.2005.08.013</a:t>
            </a:r>
            <a:endParaRPr kumimoji="0" lang="ar-EG" b="0" i="0" u="none" strike="noStrike" kern="1200" cap="none" spc="0" normalizeH="0" baseline="0" noProof="0">
              <a:ln>
                <a:noFill/>
              </a:ln>
              <a:solidFill>
                <a:prstClr val="black"/>
              </a:solidFill>
              <a:effectLst/>
              <a:uLnTx/>
              <a:uFillTx/>
              <a:latin typeface="Times New Roman" panose="02020603050405020304" pitchFamily="18" charset="0"/>
              <a:ea typeface="Calibri" panose="020F0502020204030204" pitchFamily="34"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b="0" i="0" u="none" strike="noStrike" kern="1200" cap="none" spc="0" normalizeH="0" baseline="0" noProof="0">
                <a:ln>
                  <a:noFill/>
                </a:ln>
                <a:solidFill>
                  <a:prstClr val="black"/>
                </a:solidFill>
                <a:effectLst/>
                <a:uLnTx/>
                <a:uFillTx/>
                <a:latin typeface="Times New Roman" panose="02020603050405020304" pitchFamily="18" charset="0"/>
                <a:ea typeface="Calibri" panose="020F0502020204030204" pitchFamily="34" charset="0"/>
                <a:cs typeface="Alexandria"/>
              </a:rPr>
              <a:t>Veh, A., Göbel, M., &amp; Vogel, R. (2019). Corporate reputation in management research: A review of the literature and assessment of the concept. Business Research, 12, 315–353. </a:t>
            </a:r>
            <a:r>
              <a:rPr kumimoji="0" lang="en-US" b="0" i="0" u="none" strike="noStrike" kern="1200" cap="none" spc="0" normalizeH="0" baseline="0" noProof="0">
                <a:ln>
                  <a:noFill/>
                </a:ln>
                <a:solidFill>
                  <a:prstClr val="black"/>
                </a:solidFill>
                <a:effectLst/>
                <a:uLnTx/>
                <a:uFillTx/>
                <a:latin typeface="Times New Roman" panose="02020603050405020304" pitchFamily="18" charset="0"/>
                <a:ea typeface="Calibri" panose="020F0502020204030204" pitchFamily="34" charset="0"/>
                <a:cs typeface="Alexandria"/>
                <a:hlinkClick r:id="rId4"/>
              </a:rPr>
              <a:t>https://doi.org/10.1007/s40685-018-0080-4</a:t>
            </a:r>
            <a:endParaRPr kumimoji="0" lang="ar-EG" b="0" i="0" u="none" strike="noStrike" kern="1200" cap="none" spc="0" normalizeH="0" baseline="0" noProof="0">
              <a:ln>
                <a:noFill/>
              </a:ln>
              <a:solidFill>
                <a:prstClr val="black"/>
              </a:solidFill>
              <a:effectLst/>
              <a:uLnTx/>
              <a:uFillTx/>
              <a:latin typeface="Times New Roman" panose="02020603050405020304" pitchFamily="18" charset="0"/>
              <a:ea typeface="Calibri" panose="020F0502020204030204" pitchFamily="34"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b="0" i="0" u="none" strike="noStrike" kern="1200" cap="none" spc="0" normalizeH="0" baseline="0" noProof="0">
                <a:ln>
                  <a:noFill/>
                </a:ln>
                <a:solidFill>
                  <a:prstClr val="black"/>
                </a:solidFill>
                <a:effectLst/>
                <a:uLnTx/>
                <a:uFillTx/>
                <a:latin typeface="Times New Roman" panose="02020603050405020304" pitchFamily="18" charset="0"/>
                <a:ea typeface="Calibri" panose="020F0502020204030204" pitchFamily="34" charset="0"/>
                <a:cs typeface="Alexandria"/>
              </a:rPr>
              <a:t>Heinberg, M., Ozkaya, H. E., &amp; Taube, M. (2018). Do corporate image and reputation drive brand equity in India and China? Similarities and differences. Journal of Business Research, 86, 259–268. https://doi.org/10.1016/j.jbusres.2017.09.018Access the reference</a:t>
            </a:r>
            <a:endParaRPr kumimoji="0" lang="en-US"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97345792"/>
      </p:ext>
    </p:extLst>
  </p:cSld>
  <p:clrMapOvr>
    <a:masterClrMapping/>
  </p:clrMapOvr>
  <mc:AlternateContent xmlns:mc="http://schemas.openxmlformats.org/markup-compatibility/2006" xmlns:p14="http://schemas.microsoft.com/office/powerpoint/2010/main">
    <mc:Choice Requires="p14">
      <p:transition p14:dur="10" advTm="7672"/>
    </mc:Choice>
    <mc:Fallback xmlns="">
      <p:transition advTm="767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120"/>
    </mc:Choice>
    <mc:Fallback xmlns="">
      <p:transition spd="slow" advTm="812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9F4EC51-8ADA-4F1B-9933-B2363BE644D4}">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5C4831F8-B446-46D9-BB07-E9B2E99BC1D2}">
  <ds:schemaRefs>
    <ds:schemaRef ds:uri="http://schemas.microsoft.com/sharepoint/v3/contenttype/forms"/>
  </ds:schemaRefs>
</ds:datastoreItem>
</file>

<file path=customXml/itemProps3.xml><?xml version="1.0" encoding="utf-8"?>
<ds:datastoreItem xmlns:ds="http://schemas.openxmlformats.org/officeDocument/2006/customXml" ds:itemID="{ECB9B103-2728-4BC5-8F1A-8F1F4A4452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1718</TotalTime>
  <Words>4327</Words>
  <Application>Microsoft Office PowerPoint</Application>
  <PresentationFormat>Widescreen</PresentationFormat>
  <Paragraphs>301</Paragraphs>
  <Slides>43</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Aldhabi</vt: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cp:lastModifiedBy>
  <cp:revision>53</cp:revision>
  <dcterms:created xsi:type="dcterms:W3CDTF">2023-04-29T09:08:00Z</dcterms:created>
  <dcterms:modified xsi:type="dcterms:W3CDTF">2026-08-01T11:03:16Z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