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6"/>
  </p:notesMasterIdLst>
  <p:sldIdLst>
    <p:sldId id="480" r:id="rId5"/>
    <p:sldId id="553" r:id="rId6"/>
    <p:sldId id="256" r:id="rId7"/>
    <p:sldId id="558" r:id="rId8"/>
    <p:sldId id="649" r:id="rId9"/>
    <p:sldId id="648" r:id="rId10"/>
    <p:sldId id="650" r:id="rId11"/>
    <p:sldId id="651" r:id="rId12"/>
    <p:sldId id="652" r:id="rId13"/>
    <p:sldId id="653" r:id="rId14"/>
    <p:sldId id="655" r:id="rId15"/>
    <p:sldId id="654" r:id="rId16"/>
    <p:sldId id="684" r:id="rId17"/>
    <p:sldId id="656" r:id="rId18"/>
    <p:sldId id="657" r:id="rId19"/>
    <p:sldId id="658" r:id="rId20"/>
    <p:sldId id="659" r:id="rId21"/>
    <p:sldId id="661" r:id="rId22"/>
    <p:sldId id="662" r:id="rId23"/>
    <p:sldId id="663" r:id="rId24"/>
    <p:sldId id="664" r:id="rId25"/>
    <p:sldId id="665" r:id="rId26"/>
    <p:sldId id="666" r:id="rId27"/>
    <p:sldId id="667" r:id="rId28"/>
    <p:sldId id="668" r:id="rId29"/>
    <p:sldId id="669" r:id="rId30"/>
    <p:sldId id="670" r:id="rId31"/>
    <p:sldId id="671" r:id="rId32"/>
    <p:sldId id="672" r:id="rId33"/>
    <p:sldId id="683" r:id="rId34"/>
    <p:sldId id="673" r:id="rId35"/>
    <p:sldId id="674" r:id="rId36"/>
    <p:sldId id="675" r:id="rId37"/>
    <p:sldId id="677" r:id="rId38"/>
    <p:sldId id="680" r:id="rId39"/>
    <p:sldId id="678" r:id="rId40"/>
    <p:sldId id="681" r:id="rId41"/>
    <p:sldId id="679" r:id="rId42"/>
    <p:sldId id="682" r:id="rId43"/>
    <p:sldId id="685" r:id="rId44"/>
    <p:sldId id="349" r:id="rId45"/>
  </p:sldIdLst>
  <p:sldSz cx="12192000" cy="6858000"/>
  <p:notesSz cx="6858000" cy="9144000"/>
  <p:embeddedFontLst>
    <p:embeddedFont>
      <p:font typeface="Alexandria" panose="020B0604020202020204" charset="-78"/>
      <p:regular r:id="rId47"/>
      <p:bold r:id="rId48"/>
    </p:embeddedFont>
    <p:embeddedFont>
      <p:font typeface="Alexandria Black" panose="020B0604020202020204" charset="-78"/>
      <p:bold r:id="rId49"/>
    </p:embeddedFont>
    <p:embeddedFont>
      <p:font typeface="Alexandria Light" panose="020B0604020202020204" charset="-78"/>
      <p:regular r:id="rId50"/>
    </p:embeddedFon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256"/>
            <p14:sldId id="558"/>
            <p14:sldId id="649"/>
            <p14:sldId id="648"/>
            <p14:sldId id="650"/>
            <p14:sldId id="651"/>
            <p14:sldId id="652"/>
            <p14:sldId id="653"/>
            <p14:sldId id="655"/>
            <p14:sldId id="654"/>
            <p14:sldId id="684"/>
            <p14:sldId id="656"/>
            <p14:sldId id="657"/>
            <p14:sldId id="658"/>
            <p14:sldId id="659"/>
            <p14:sldId id="661"/>
            <p14:sldId id="662"/>
            <p14:sldId id="663"/>
            <p14:sldId id="664"/>
            <p14:sldId id="665"/>
            <p14:sldId id="666"/>
            <p14:sldId id="667"/>
            <p14:sldId id="668"/>
            <p14:sldId id="669"/>
            <p14:sldId id="670"/>
            <p14:sldId id="671"/>
            <p14:sldId id="672"/>
            <p14:sldId id="683"/>
            <p14:sldId id="673"/>
            <p14:sldId id="674"/>
            <p14:sldId id="675"/>
            <p14:sldId id="677"/>
            <p14:sldId id="680"/>
            <p14:sldId id="678"/>
            <p14:sldId id="681"/>
            <p14:sldId id="679"/>
            <p14:sldId id="682"/>
            <p14:sldId id="6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8B243C-4D3B-7827-9FC2-B285CA093287}" v="1" dt="2025-02-20T12:44:24.2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0B8B243C-4D3B-7827-9FC2-B285CA093287}"/>
    <pc:docChg chg="addSld modSection">
      <pc:chgData name="Rokaya Salah" userId="S::rokayasalah@midocean.edu.km::53f80253-e05d-4a43-ad88-9dc1f2ec9710" providerId="AD" clId="Web-{0B8B243C-4D3B-7827-9FC2-B285CA093287}" dt="2025-02-20T12:44:24.263" v="0"/>
      <pc:docMkLst>
        <pc:docMk/>
      </pc:docMkLst>
      <pc:sldChg chg="new">
        <pc:chgData name="Rokaya Salah" userId="S::rokayasalah@midocean.edu.km::53f80253-e05d-4a43-ad88-9dc1f2ec9710" providerId="AD" clId="Web-{0B8B243C-4D3B-7827-9FC2-B285CA093287}" dt="2025-02-20T12:44:24.263" v="0"/>
        <pc:sldMkLst>
          <pc:docMk/>
          <pc:sldMk cId="2678638035" sldId="68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3224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10/30/2025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10/30/2025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10/30/2025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10/30/2025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10/30/2025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10/30/2025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10/30/2025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10/30/2025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10/30/2025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10/30/2025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10/30/2025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10/30/2025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04</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15944"/>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six stages of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important role of exploring and researching in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Develop a customized résumé and cover letter.</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examples of how to interview and negotiate successfully.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تحديد المراحل الست لعملية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الدور المهم للاستكشاف والبحث في 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قم بتطوير سيرة ذاتية مخصصة وخطاب تعريف.</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ناقش أمثلة على كيفية إجراء المقابلات والتفاوض بنجاح.</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595226" cy="830997"/>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Job-Seeking Process</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عملية البحث عن عمل</a:t>
            </a:r>
          </a:p>
        </p:txBody>
      </p:sp>
      <p:pic>
        <p:nvPicPr>
          <p:cNvPr id="3" name="Picture 2" descr="JOB SEARCH STRATEGIES | East Bay Works">
            <a:extLst>
              <a:ext uri="{FF2B5EF4-FFF2-40B4-BE49-F238E27FC236}">
                <a16:creationId xmlns:a16="http://schemas.microsoft.com/office/drawing/2014/main" id="{5B9E5C14-A8AD-690B-9DC0-0E3A8D2EB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078" y="3616579"/>
            <a:ext cx="5952203" cy="3200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E2593-395E-DD24-F2CA-0894FA14E5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3D7887-711D-1FF4-3EC7-1E17F9FC55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3C6CDB-4324-D4CC-8DED-98E31B2337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63608DA-A1B3-A765-CFC2-54747E1B595D}"/>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0FB40C83-8055-DF47-7188-57F79480361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45494EF8-7D84-CC38-F4CF-DFC909D3FD53}"/>
              </a:ext>
            </a:extLst>
          </p:cNvPr>
          <p:cNvSpPr/>
          <p:nvPr/>
        </p:nvSpPr>
        <p:spPr>
          <a:xfrm>
            <a:off x="638242" y="1499889"/>
            <a:ext cx="5457757" cy="5194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756BD52F-39F7-E3C9-49B2-C63F120F3A28}"/>
              </a:ext>
            </a:extLst>
          </p:cNvPr>
          <p:cNvSpPr/>
          <p:nvPr/>
        </p:nvSpPr>
        <p:spPr>
          <a:xfrm>
            <a:off x="6440129" y="1538243"/>
            <a:ext cx="5113628" cy="5156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9DCABD29-F737-23A6-AB2C-119C8393C404}"/>
              </a:ext>
            </a:extLst>
          </p:cNvPr>
          <p:cNvSpPr/>
          <p:nvPr/>
        </p:nvSpPr>
        <p:spPr>
          <a:xfrm>
            <a:off x="845574" y="1538243"/>
            <a:ext cx="4955458" cy="5149487"/>
          </a:xfrm>
          <a:prstGeom prst="rect">
            <a:avLst/>
          </a:prstGeom>
        </p:spPr>
        <p:txBody>
          <a:bodyPr wrap="square">
            <a:spAutoFit/>
          </a:bodyPr>
          <a:lstStyle/>
          <a:p>
            <a:pPr algn="just">
              <a:lnSpc>
                <a:spcPct val="150000"/>
              </a:lnSpc>
            </a:pPr>
            <a:r>
              <a:rPr lang="en-US" sz="1700" dirty="0">
                <a:solidFill>
                  <a:srgbClr val="002060"/>
                </a:solidFill>
                <a:latin typeface="Alexandria Light" pitchFamily="2" charset="-78"/>
                <a:cs typeface="Alexandria Light" pitchFamily="2" charset="-78"/>
              </a:rPr>
              <a:t>Many job seekers focus so much on answering interview questions that they forget they need to ask questions as well. Asking questions is important for two reasons: </a:t>
            </a:r>
          </a:p>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First</a:t>
            </a:r>
            <a:r>
              <a:rPr lang="en-US" sz="1700" dirty="0">
                <a:latin typeface="Alexandria Light" pitchFamily="2" charset="-78"/>
                <a:cs typeface="Alexandria Light" pitchFamily="2" charset="-78"/>
              </a:rPr>
              <a:t>, when done correctly, the questions you ask can confirm your qualifications as a candidate for the position. </a:t>
            </a:r>
          </a:p>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Second</a:t>
            </a:r>
            <a:r>
              <a:rPr lang="en-US" sz="1700" dirty="0">
                <a:latin typeface="Alexandria Light" pitchFamily="2" charset="-78"/>
                <a:cs typeface="Alexandria Light" pitchFamily="2" charset="-78"/>
              </a:rPr>
              <a:t>, remember that you are interviewing the employer as much as they are interviewing you; it is critical to learn if the organization is one you would like to work for.</a:t>
            </a:r>
          </a:p>
        </p:txBody>
      </p:sp>
      <p:sp>
        <p:nvSpPr>
          <p:cNvPr id="11" name="TextBox 10">
            <a:extLst>
              <a:ext uri="{FF2B5EF4-FFF2-40B4-BE49-F238E27FC236}">
                <a16:creationId xmlns:a16="http://schemas.microsoft.com/office/drawing/2014/main" id="{C7B96EA3-1F49-DE57-C75F-863A9C62F37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03118ABD-0C1F-72EB-06D8-2DF3A3B784AD}"/>
              </a:ext>
            </a:extLst>
          </p:cNvPr>
          <p:cNvSpPr/>
          <p:nvPr/>
        </p:nvSpPr>
        <p:spPr>
          <a:xfrm>
            <a:off x="6476541" y="1528410"/>
            <a:ext cx="4955458" cy="5005922"/>
          </a:xfrm>
          <a:prstGeom prst="rect">
            <a:avLst/>
          </a:prstGeom>
        </p:spPr>
        <p:txBody>
          <a:bodyPr wrap="square">
            <a:spAutoFit/>
          </a:bodyPr>
          <a:lstStyle/>
          <a:p>
            <a:pPr algn="just" rtl="1">
              <a:lnSpc>
                <a:spcPct val="200000"/>
              </a:lnSpc>
            </a:pPr>
            <a:r>
              <a:rPr lang="ar-SA" sz="1600" dirty="0">
                <a:solidFill>
                  <a:srgbClr val="002060"/>
                </a:solidFill>
                <a:latin typeface="Alexandria Light" pitchFamily="2" charset="-78"/>
                <a:cs typeface="Alexandria Light" pitchFamily="2" charset="-78"/>
              </a:rPr>
              <a:t>يركز العديد من الباحثين عن عمل كثيرًا على الإجابة عن أسئلة المقابلة لدرجة أنهم ينسون أنهم بحاجة إلى طرح الأسئلة أيضًا. يعد طرح الأسئلة أمرًا مهمًا لسببين:</a:t>
            </a:r>
            <a:r>
              <a:rPr lang="en-US" sz="1600" dirty="0">
                <a:solidFill>
                  <a:srgbClr val="00206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أولاً</a:t>
            </a:r>
            <a:r>
              <a:rPr lang="ar-SA" sz="1600" dirty="0">
                <a:latin typeface="Alexandria Light" pitchFamily="2" charset="-78"/>
                <a:cs typeface="Alexandria Light" pitchFamily="2" charset="-78"/>
              </a:rPr>
              <a:t>، عند القيام بذلك بشكل صحيح، يمكن للأسئلة التي تطرحها أن تؤكد مؤهلاتك كمرشح لهذا المنصب الوظيفي. </a:t>
            </a:r>
            <a:endParaRPr lang="en-US" sz="1600" dirty="0">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ثانيًا</a:t>
            </a:r>
            <a:r>
              <a:rPr lang="ar-SA" sz="1600" dirty="0">
                <a:latin typeface="Alexandria Light" pitchFamily="2" charset="-78"/>
                <a:cs typeface="Alexandria Light" pitchFamily="2" charset="-78"/>
              </a:rPr>
              <a:t>، تذكر أنك تجري مقابلة مع صاحب العمل بقدر ما يجري هو المقابلة معك؛ ومن الأهمية بمكان معرفة ما إذا كانت المنظمة هي التي ترغب في العمل بها.</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208338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6D17D-447F-2C8C-E223-371180D774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FF015-560F-D672-4886-C0DD0B44347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6C5F35F-EF28-8E96-1076-64F62750D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5DD135-8212-774C-DF1E-23D8FBB7954B}"/>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A031600-6AD2-A0A7-35AA-E43CA40D5C49}"/>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50F75AE-06C0-5109-4E19-B8FDC7889A4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914D0EA-76FA-9AD0-36A8-5C1B5EED101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B70DE5D-ED68-6E5A-DC2A-552840D59E1E}"/>
              </a:ext>
            </a:extLst>
          </p:cNvPr>
          <p:cNvSpPr/>
          <p:nvPr/>
        </p:nvSpPr>
        <p:spPr>
          <a:xfrm>
            <a:off x="845573" y="1817150"/>
            <a:ext cx="10333703" cy="2122953"/>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Prepare three to five questions for each interview, and plan on asking three of them. Here are three of his examples:</a:t>
            </a:r>
          </a:p>
          <a:p>
            <a:pPr marL="342900" indent="-342900" algn="just">
              <a:lnSpc>
                <a:spcPct val="150000"/>
              </a:lnSpc>
              <a:buFont typeface="+mj-lt"/>
              <a:buAutoNum type="arabicPeriod"/>
            </a:pPr>
            <a:r>
              <a:rPr lang="en-US" dirty="0">
                <a:solidFill>
                  <a:srgbClr val="FF0000"/>
                </a:solidFill>
                <a:latin typeface="Alexandria Light" pitchFamily="2" charset="-78"/>
                <a:cs typeface="Alexandria Light" pitchFamily="2" charset="-78"/>
              </a:rPr>
              <a:t>What skills and experiences would make an ideal candidate? </a:t>
            </a:r>
          </a:p>
          <a:p>
            <a:pPr marL="285750" indent="-285750" algn="just">
              <a:lnSpc>
                <a:spcPct val="150000"/>
              </a:lnSpc>
              <a:buFont typeface="Arial" panose="020B0604020202020204" pitchFamily="34" charset="0"/>
              <a:buChar char="•"/>
            </a:pPr>
            <a:r>
              <a:rPr lang="en-US" dirty="0">
                <a:latin typeface="Alexandria Light" pitchFamily="2" charset="-78"/>
                <a:cs typeface="Alexandria Light" pitchFamily="2" charset="-78"/>
              </a:rPr>
              <a:t>This is a good open-ended question that has the interviewer(s) state exactly what the employer is looking for</a:t>
            </a:r>
            <a:r>
              <a:rPr lang="en-US" dirty="0">
                <a:solidFill>
                  <a:srgbClr val="FF0000"/>
                </a:solidFill>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27DBD1A1-A3AC-7941-EB28-6EE8E99BAA6E}"/>
              </a:ext>
            </a:extLst>
          </p:cNvPr>
          <p:cNvSpPr/>
          <p:nvPr/>
        </p:nvSpPr>
        <p:spPr>
          <a:xfrm>
            <a:off x="845573" y="4099851"/>
            <a:ext cx="10550014" cy="1646605"/>
          </a:xfrm>
          <a:prstGeom prst="rect">
            <a:avLst/>
          </a:prstGeom>
        </p:spPr>
        <p:txBody>
          <a:bodyPr wrap="square">
            <a:spAutoFit/>
          </a:bodyPr>
          <a:lstStyle/>
          <a:p>
            <a:pPr algn="just" rtl="1">
              <a:lnSpc>
                <a:spcPct val="200000"/>
              </a:lnSpc>
            </a:pPr>
            <a:r>
              <a:rPr lang="ar-SA" b="1" dirty="0">
                <a:solidFill>
                  <a:schemeClr val="accent6">
                    <a:lumMod val="50000"/>
                  </a:schemeClr>
                </a:solidFill>
                <a:latin typeface="Alexandria Light" pitchFamily="2" charset="-78"/>
                <a:cs typeface="Alexandria Light" pitchFamily="2" charset="-78"/>
              </a:rPr>
              <a:t>قم بإعداد ثلاثة إلى خمسة أسئلة لكل مقابلة ، وخطط لطرح ثلاثة منها. فيما يلي ثلاثة من أمثلته:</a:t>
            </a:r>
          </a:p>
          <a:p>
            <a:pPr marL="457200" indent="-457200" algn="just" rtl="1">
              <a:lnSpc>
                <a:spcPct val="200000"/>
              </a:lnSpc>
              <a:buFont typeface="+mj-lt"/>
              <a:buAutoNum type="arabicPeriod"/>
            </a:pPr>
            <a:r>
              <a:rPr lang="ar-SA" dirty="0">
                <a:solidFill>
                  <a:srgbClr val="FF0000"/>
                </a:solidFill>
                <a:latin typeface="Alexandria Light" pitchFamily="2" charset="-78"/>
                <a:cs typeface="Alexandria Light" pitchFamily="2" charset="-78"/>
              </a:rPr>
              <a:t>ما هي المهارات والخبرات التي من شأنها أن تجعل المرشح مثالي للوظيفة؟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هذا سؤال جيد مفتوح يجعل القائم بإجراء المقابلة (المحاورون) يذكر بالضبط ما يبحث عنه صاحب العمل.</a:t>
            </a:r>
          </a:p>
        </p:txBody>
      </p:sp>
      <p:sp>
        <p:nvSpPr>
          <p:cNvPr id="4" name="TextBox 3">
            <a:extLst>
              <a:ext uri="{FF2B5EF4-FFF2-40B4-BE49-F238E27FC236}">
                <a16:creationId xmlns:a16="http://schemas.microsoft.com/office/drawing/2014/main" id="{09EEF3CC-2A8B-6FEC-B43F-CE3AAFDBBCB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30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EA5A3-4CD1-CD9E-C864-D2EBA3C128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630312-C6A3-86E6-2968-B3B4B24A3B5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74AFD3-A499-5F1D-5FB1-AA3D606BF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771A2C4-C459-DD26-39FC-A3E6BA796AC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052D2C4-0DBE-A786-98E4-5B427874570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2871536-A204-E3DA-EFD9-9B5F727B829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1AC0E17-09CE-77FE-A4EF-8A306DEE268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08FFE38-841D-6B00-2925-9D3CAF532BEE}"/>
              </a:ext>
            </a:extLst>
          </p:cNvPr>
          <p:cNvSpPr/>
          <p:nvPr/>
        </p:nvSpPr>
        <p:spPr>
          <a:xfrm>
            <a:off x="845573" y="1817150"/>
            <a:ext cx="10333703" cy="1799788"/>
          </a:xfrm>
          <a:prstGeom prst="rect">
            <a:avLst/>
          </a:prstGeom>
        </p:spPr>
        <p:txBody>
          <a:bodyPr wrap="square">
            <a:spAutoFit/>
          </a:bodyPr>
          <a:lstStyle/>
          <a:p>
            <a:pPr marL="342900" indent="-342900" algn="just">
              <a:lnSpc>
                <a:spcPct val="150000"/>
              </a:lnSpc>
              <a:buFont typeface="+mj-lt"/>
              <a:buAutoNum type="arabicPeriod" startAt="2"/>
            </a:pPr>
            <a:r>
              <a:rPr lang="en-US" sz="2000" dirty="0">
                <a:solidFill>
                  <a:srgbClr val="FF0000"/>
                </a:solidFill>
                <a:latin typeface="Alexandria Light" pitchFamily="2" charset="-78"/>
                <a:cs typeface="Alexandria Light" pitchFamily="2" charset="-78"/>
              </a:rPr>
              <a:t>What is the single largest concern facing your staff, and would I be in a position to help you solve this problem? </a:t>
            </a:r>
          </a:p>
          <a:p>
            <a:pPr marL="285750" indent="-285750" algn="just">
              <a:lnSpc>
                <a:spcPct val="150000"/>
              </a:lnSpc>
              <a:buFont typeface="Arial" panose="020B0604020202020204" pitchFamily="34" charset="0"/>
              <a:buChar char="•"/>
            </a:pPr>
            <a:r>
              <a:rPr lang="en-US" dirty="0">
                <a:latin typeface="Alexandria Light" pitchFamily="2" charset="-78"/>
                <a:cs typeface="Alexandria Light" pitchFamily="2" charset="-78"/>
              </a:rPr>
              <a:t>This question shows that you are immediately thinking about how you can help the team and encourages the interviewer to imagine you working in the position.</a:t>
            </a:r>
          </a:p>
        </p:txBody>
      </p:sp>
      <p:sp>
        <p:nvSpPr>
          <p:cNvPr id="10" name="Rectangle 9">
            <a:extLst>
              <a:ext uri="{FF2B5EF4-FFF2-40B4-BE49-F238E27FC236}">
                <a16:creationId xmlns:a16="http://schemas.microsoft.com/office/drawing/2014/main" id="{D2E7C090-BAFC-4251-80D7-3D710C3602C0}"/>
              </a:ext>
            </a:extLst>
          </p:cNvPr>
          <p:cNvSpPr/>
          <p:nvPr/>
        </p:nvSpPr>
        <p:spPr>
          <a:xfrm>
            <a:off x="845573" y="4099851"/>
            <a:ext cx="10550014" cy="2292935"/>
          </a:xfrm>
          <a:prstGeom prst="rect">
            <a:avLst/>
          </a:prstGeom>
        </p:spPr>
        <p:txBody>
          <a:bodyPr wrap="square">
            <a:spAutoFit/>
          </a:bodyPr>
          <a:lstStyle/>
          <a:p>
            <a:pPr marL="457200" indent="-457200" algn="just" rtl="1">
              <a:lnSpc>
                <a:spcPct val="200000"/>
              </a:lnSpc>
              <a:buFont typeface="+mj-lt"/>
              <a:buAutoNum type="arabicPeriod" startAt="2"/>
            </a:pPr>
            <a:r>
              <a:rPr lang="ar-SA" sz="2000" dirty="0">
                <a:solidFill>
                  <a:srgbClr val="FF0000"/>
                </a:solidFill>
                <a:latin typeface="Alexandria Light" pitchFamily="2" charset="-78"/>
                <a:cs typeface="Alexandria Light" pitchFamily="2" charset="-78"/>
              </a:rPr>
              <a:t>ما هو أكبر مصدر قلق يواجه موظفيك ، وهل سأكون في وضع يسمح لي بمساعدتك في حل هذه المشكلة؟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يوضح هذا السؤال أنك تفكر على الفور في كيفية مساعدة الفريق ويشجع القائم بإجراء المقابلة على تخيل أنك تعمل في المنصب.</a:t>
            </a:r>
          </a:p>
        </p:txBody>
      </p:sp>
      <p:sp>
        <p:nvSpPr>
          <p:cNvPr id="4" name="TextBox 3">
            <a:extLst>
              <a:ext uri="{FF2B5EF4-FFF2-40B4-BE49-F238E27FC236}">
                <a16:creationId xmlns:a16="http://schemas.microsoft.com/office/drawing/2014/main" id="{99852AF0-527D-3345-F364-0F62E6649B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6982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F39BE-9B92-41FC-059B-FE60B4310A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CB958A-13A9-7E9A-3D41-5DF05CA8C5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02B001-93F8-60E8-9074-D0F1153BCA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B435C0-F69C-DB4C-A994-DDEBA0910FD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8A69178-70AE-8D17-02D8-421A0BAE6B69}"/>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16DF791C-219F-841E-FEAC-88D0341E9AD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98A5AF-8934-0B09-F678-1F7BEFFEF16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6DCB25D-7184-2666-E3CB-B8DBAFDC1E97}"/>
              </a:ext>
            </a:extLst>
          </p:cNvPr>
          <p:cNvSpPr/>
          <p:nvPr/>
        </p:nvSpPr>
        <p:spPr>
          <a:xfrm>
            <a:off x="845573" y="1817150"/>
            <a:ext cx="10333703" cy="1753622"/>
          </a:xfrm>
          <a:prstGeom prst="rect">
            <a:avLst/>
          </a:prstGeom>
        </p:spPr>
        <p:txBody>
          <a:bodyPr wrap="square">
            <a:spAutoFit/>
          </a:bodyPr>
          <a:lstStyle/>
          <a:p>
            <a:pPr marL="457200" indent="-457200" algn="just">
              <a:lnSpc>
                <a:spcPct val="150000"/>
              </a:lnSpc>
              <a:buFont typeface="+mj-lt"/>
              <a:buAutoNum type="arabicPeriod" startAt="3"/>
            </a:pPr>
            <a:r>
              <a:rPr lang="en-US" sz="2000" dirty="0">
                <a:solidFill>
                  <a:srgbClr val="FF0000"/>
                </a:solidFill>
                <a:latin typeface="Alexandria Light" pitchFamily="2" charset="-78"/>
                <a:cs typeface="Alexandria Light" pitchFamily="2" charset="-78"/>
              </a:rPr>
              <a:t>What is the next step in the process?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This is a critical last question and one you should definitely ask. It shows that you’re interested in moving along in the process and invites the interviewer to disclose how many people are going for the same position.</a:t>
            </a:r>
          </a:p>
        </p:txBody>
      </p:sp>
      <p:sp>
        <p:nvSpPr>
          <p:cNvPr id="10" name="Rectangle 9">
            <a:extLst>
              <a:ext uri="{FF2B5EF4-FFF2-40B4-BE49-F238E27FC236}">
                <a16:creationId xmlns:a16="http://schemas.microsoft.com/office/drawing/2014/main" id="{D4C1FBF3-8579-C1C8-A292-864125F28092}"/>
              </a:ext>
            </a:extLst>
          </p:cNvPr>
          <p:cNvSpPr/>
          <p:nvPr/>
        </p:nvSpPr>
        <p:spPr>
          <a:xfrm>
            <a:off x="845573" y="4099851"/>
            <a:ext cx="10550014" cy="1677382"/>
          </a:xfrm>
          <a:prstGeom prst="rect">
            <a:avLst/>
          </a:prstGeom>
        </p:spPr>
        <p:txBody>
          <a:bodyPr wrap="square">
            <a:spAutoFit/>
          </a:bodyPr>
          <a:lstStyle/>
          <a:p>
            <a:pPr marL="457200" indent="-457200" algn="just" rtl="1">
              <a:lnSpc>
                <a:spcPct val="200000"/>
              </a:lnSpc>
              <a:buFont typeface="+mj-lt"/>
              <a:buAutoNum type="arabicPeriod" startAt="3"/>
            </a:pPr>
            <a:r>
              <a:rPr lang="ar-SA" sz="2000" dirty="0">
                <a:solidFill>
                  <a:srgbClr val="FF0000"/>
                </a:solidFill>
                <a:latin typeface="Alexandria Light" pitchFamily="2" charset="-78"/>
                <a:cs typeface="Alexandria Light" pitchFamily="2" charset="-78"/>
              </a:rPr>
              <a:t>ما هي الخطوة التالية في العملية؟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هذا سؤال أخير مهم ويجب أن تطرحه بالتأكيد. يظهر أنك مهتم بالمضي قدما في العملية ويدعو القائم بإجراء المقابلة للكشف عن عدد الأشخاص الذين يشغلون نفس المنصب.</a:t>
            </a:r>
          </a:p>
        </p:txBody>
      </p:sp>
      <p:sp>
        <p:nvSpPr>
          <p:cNvPr id="4" name="TextBox 3">
            <a:extLst>
              <a:ext uri="{FF2B5EF4-FFF2-40B4-BE49-F238E27FC236}">
                <a16:creationId xmlns:a16="http://schemas.microsoft.com/office/drawing/2014/main" id="{6949ED04-F3BF-D136-F436-8BB7D458DC4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9487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BC05D-E841-AC23-17CD-514393105C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E12B0F-D57A-F23F-74EC-2139C71415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047CAF-DD84-1BC8-EB65-BAE9EF8C7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AC8854-60AD-CA14-E9D2-9E75F80224C9}"/>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2FAB09A5-21E9-D98E-78A2-72E93728AEC0}"/>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BBB6F211-4A15-D96A-630C-2A21C1EDC42F}"/>
              </a:ext>
            </a:extLst>
          </p:cNvPr>
          <p:cNvSpPr/>
          <p:nvPr/>
        </p:nvSpPr>
        <p:spPr>
          <a:xfrm>
            <a:off x="638242" y="1499889"/>
            <a:ext cx="5457757" cy="5194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EEEF2E28-9C0E-5D6B-BE5A-76947351F342}"/>
              </a:ext>
            </a:extLst>
          </p:cNvPr>
          <p:cNvSpPr/>
          <p:nvPr/>
        </p:nvSpPr>
        <p:spPr>
          <a:xfrm>
            <a:off x="6440129" y="1538243"/>
            <a:ext cx="5113628" cy="5156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E43E0476-3834-40FC-557C-24BFEB9FA509}"/>
              </a:ext>
            </a:extLst>
          </p:cNvPr>
          <p:cNvSpPr/>
          <p:nvPr/>
        </p:nvSpPr>
        <p:spPr>
          <a:xfrm>
            <a:off x="845574" y="1538243"/>
            <a:ext cx="4955458" cy="4442819"/>
          </a:xfrm>
          <a:prstGeom prst="rect">
            <a:avLst/>
          </a:prstGeom>
        </p:spPr>
        <p:txBody>
          <a:bodyPr wrap="square">
            <a:spAutoFit/>
          </a:bodyPr>
          <a:lstStyle/>
          <a:p>
            <a:pPr algn="just">
              <a:lnSpc>
                <a:spcPct val="200000"/>
              </a:lnSpc>
            </a:pPr>
            <a:r>
              <a:rPr lang="en-US" b="1" dirty="0">
                <a:solidFill>
                  <a:srgbClr val="002060"/>
                </a:solidFill>
                <a:latin typeface="Alexandria Light" pitchFamily="2" charset="-78"/>
                <a:cs typeface="Alexandria Light" pitchFamily="2" charset="-78"/>
              </a:rPr>
              <a:t>What is the job-seeking process? What does it entail?: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Seeking a job </a:t>
            </a:r>
            <a:r>
              <a:rPr lang="en-US" dirty="0">
                <a:latin typeface="Alexandria Light" pitchFamily="2" charset="-78"/>
                <a:cs typeface="Alexandria Light" pitchFamily="2" charset="-78"/>
              </a:rPr>
              <a:t>is a multifaceted process that is part research, part performance,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job-seeking </a:t>
            </a:r>
            <a:r>
              <a:rPr lang="en-US" dirty="0">
                <a:latin typeface="Alexandria Light" pitchFamily="2" charset="-78"/>
                <a:cs typeface="Alexandria Light" pitchFamily="2" charset="-78"/>
              </a:rPr>
              <a:t>process involves six stages: </a:t>
            </a:r>
            <a:r>
              <a:rPr lang="en-US" b="1" dirty="0">
                <a:latin typeface="Alexandria Light" pitchFamily="2" charset="-78"/>
                <a:cs typeface="Alexandria Light" pitchFamily="2" charset="-78"/>
              </a:rPr>
              <a:t>exploring, researching, applying, interviewing, following up, and negotiating</a:t>
            </a:r>
            <a:r>
              <a:rPr lang="en-US"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11D2B5B-5F4F-D85A-2EAF-9BDA27E25D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A0ACBC31-BC8F-C557-FC07-CB434B31DD18}"/>
              </a:ext>
            </a:extLst>
          </p:cNvPr>
          <p:cNvSpPr/>
          <p:nvPr/>
        </p:nvSpPr>
        <p:spPr>
          <a:xfrm>
            <a:off x="6476541" y="152841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ما هي عملية البحث عن عمل؟ وما الذي تتضمنه؟</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البحث عن وظيفة </a:t>
            </a:r>
            <a:r>
              <a:rPr lang="ar-SA" dirty="0">
                <a:latin typeface="Alexandria Light" pitchFamily="2" charset="-78"/>
                <a:cs typeface="Alexandria Light" pitchFamily="2" charset="-78"/>
              </a:rPr>
              <a:t>هي عملية متعددة الأوجه، فهي تتكون من جزء من البحث، وجزء من الأداء،. </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عملية البحث عن وظيفة تتضمن </a:t>
            </a:r>
            <a:r>
              <a:rPr lang="ar-SA" dirty="0">
                <a:latin typeface="Alexandria Light" pitchFamily="2" charset="-78"/>
                <a:cs typeface="Alexandria Light" pitchFamily="2" charset="-78"/>
              </a:rPr>
              <a:t>ست مراحل: </a:t>
            </a:r>
            <a:r>
              <a:rPr lang="ar-SA" b="1" dirty="0">
                <a:latin typeface="Alexandria Light" pitchFamily="2" charset="-78"/>
                <a:cs typeface="Alexandria Light" pitchFamily="2" charset="-78"/>
              </a:rPr>
              <a:t>الاستكشاف، والبحث، والتقديم، والمقابلة، والمتابعة، والتفاوض</a:t>
            </a:r>
            <a:r>
              <a:rPr lang="ar-SA"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Tree>
    <p:extLst>
      <p:ext uri="{BB962C8B-B14F-4D97-AF65-F5344CB8AC3E}">
        <p14:creationId xmlns:p14="http://schemas.microsoft.com/office/powerpoint/2010/main" val="3241600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AFB77-4693-223F-4A3B-A221613059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FB0AC0-C8FB-23A2-60F5-0A0ADB81F9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6D9BF3-9A0F-4ACF-2CF8-45F0590DFE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DB41DB0-A7A1-5418-0D0B-15B0095E77D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A378E39-0068-E5E4-46D7-422E1631204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BAD7A28-424F-5F77-0C93-4B2128FEB130}"/>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48647A9-61CD-9E66-276C-D533D17B7596}"/>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A1F9CCC-5AB0-7DC5-DB93-750D8CABF92C}"/>
              </a:ext>
            </a:extLst>
          </p:cNvPr>
          <p:cNvSpPr/>
          <p:nvPr/>
        </p:nvSpPr>
        <p:spPr>
          <a:xfrm>
            <a:off x="737420" y="1817150"/>
            <a:ext cx="5614220" cy="1753622"/>
          </a:xfrm>
          <a:prstGeom prst="rect">
            <a:avLst/>
          </a:prstGeom>
        </p:spPr>
        <p:txBody>
          <a:bodyPr wrap="square">
            <a:spAutoFit/>
          </a:bodyPr>
          <a:lstStyle/>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Stage One: Exploring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exploring stage begins with you, the job seeker. During this stage, you will need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explore both </a:t>
            </a:r>
            <a:r>
              <a:rPr lang="en-US" dirty="0">
                <a:solidFill>
                  <a:srgbClr val="FF0000"/>
                </a:solidFill>
                <a:latin typeface="Alexandria Light" pitchFamily="2" charset="-78"/>
                <a:cs typeface="Alexandria Light" pitchFamily="2" charset="-78"/>
              </a:rPr>
              <a:t>yourself</a:t>
            </a:r>
            <a:r>
              <a:rPr lang="en-US" dirty="0">
                <a:latin typeface="Alexandria Light" pitchFamily="2" charset="-78"/>
                <a:cs typeface="Alexandria Light" pitchFamily="2" charset="-78"/>
              </a:rPr>
              <a:t> and potential </a:t>
            </a:r>
            <a:r>
              <a:rPr lang="en-US" dirty="0">
                <a:solidFill>
                  <a:srgbClr val="FF0000"/>
                </a:solidFill>
                <a:latin typeface="Alexandria Light" pitchFamily="2" charset="-78"/>
                <a:cs typeface="Alexandria Light" pitchFamily="2" charset="-78"/>
              </a:rPr>
              <a:t>careers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39D1AF8F-A110-8881-1238-0B5F2BA5CE76}"/>
              </a:ext>
            </a:extLst>
          </p:cNvPr>
          <p:cNvSpPr/>
          <p:nvPr/>
        </p:nvSpPr>
        <p:spPr>
          <a:xfrm>
            <a:off x="845573" y="4099851"/>
            <a:ext cx="5506066" cy="2139047"/>
          </a:xfrm>
          <a:prstGeom prst="rect">
            <a:avLst/>
          </a:prstGeom>
        </p:spPr>
        <p:txBody>
          <a:bodyPr wrap="square">
            <a:spAutoFit/>
          </a:bodyPr>
          <a:lstStyle/>
          <a:p>
            <a:pPr marL="457200" indent="-457200" algn="just" rtl="1">
              <a:lnSpc>
                <a:spcPct val="20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المرحلة الأولى: الاستكشاف</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يرتكب مقدمو العروض أحيانا خطأ تضمين الكثير من الرسوم البيانية والمخططات أثناء محادثاتهم ، مما يؤدي إلى الجمهور إلى زيادة الرسائل.</a:t>
            </a:r>
          </a:p>
        </p:txBody>
      </p:sp>
      <p:sp>
        <p:nvSpPr>
          <p:cNvPr id="4" name="TextBox 3">
            <a:extLst>
              <a:ext uri="{FF2B5EF4-FFF2-40B4-BE49-F238E27FC236}">
                <a16:creationId xmlns:a16="http://schemas.microsoft.com/office/drawing/2014/main" id="{C333F047-0C02-E95C-FE6E-9DE10CEDFA8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The Career Journey Model | Career Exploration and Success">
            <a:extLst>
              <a:ext uri="{FF2B5EF4-FFF2-40B4-BE49-F238E27FC236}">
                <a16:creationId xmlns:a16="http://schemas.microsoft.com/office/drawing/2014/main" id="{86F2DD9C-4BD7-5B0E-B44C-C8570BA065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2412" y="1488910"/>
            <a:ext cx="4916129" cy="4880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74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E444F-620C-6179-F7FE-F157372EBC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CF0E06-D5ED-77C7-A527-76A314ABA8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2918D5-7536-01A3-9233-D1EDE62BF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51F47FE-DF4C-3E5C-A599-68A88377B8E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57FAA7A-5E77-FF28-B70F-76358564AF4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85404FE9-2C11-BC87-3E00-EFA250E19D12}"/>
              </a:ext>
            </a:extLst>
          </p:cNvPr>
          <p:cNvSpPr/>
          <p:nvPr/>
        </p:nvSpPr>
        <p:spPr>
          <a:xfrm>
            <a:off x="638243" y="1704014"/>
            <a:ext cx="6364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125DF61-B315-285F-4D9F-A995A288812D}"/>
              </a:ext>
            </a:extLst>
          </p:cNvPr>
          <p:cNvSpPr/>
          <p:nvPr/>
        </p:nvSpPr>
        <p:spPr>
          <a:xfrm>
            <a:off x="638242" y="4042511"/>
            <a:ext cx="6364443"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DB5EF04-B46B-3F67-FD91-055A6D149035}"/>
              </a:ext>
            </a:extLst>
          </p:cNvPr>
          <p:cNvSpPr/>
          <p:nvPr/>
        </p:nvSpPr>
        <p:spPr>
          <a:xfrm>
            <a:off x="687403" y="1817150"/>
            <a:ext cx="6205009" cy="1989712"/>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Self-Exploration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Taking time to think about your goals and priorities is an important part of the job-seeking</a:t>
            </a:r>
            <a:r>
              <a:rPr lang="tr-TR" sz="1600" dirty="0">
                <a:latin typeface="Alexandria Light" pitchFamily="2" charset="-78"/>
                <a:cs typeface="Alexandria Light" pitchFamily="2" charset="-78"/>
              </a:rPr>
              <a:t> process</a:t>
            </a:r>
            <a:r>
              <a:rPr lang="en-US" sz="1600" dirty="0">
                <a:latin typeface="Alexandria Light" pitchFamily="2" charset="-78"/>
                <a:cs typeface="Alexandria Light" pitchFamily="2" charset="-78"/>
              </a:rPr>
              <a:t>—it will help you determine what type of career you wish to pursue and what types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of organizations you wish to work for.</a:t>
            </a:r>
          </a:p>
        </p:txBody>
      </p:sp>
      <p:sp>
        <p:nvSpPr>
          <p:cNvPr id="10" name="Rectangle 9">
            <a:extLst>
              <a:ext uri="{FF2B5EF4-FFF2-40B4-BE49-F238E27FC236}">
                <a16:creationId xmlns:a16="http://schemas.microsoft.com/office/drawing/2014/main" id="{017C8FBA-2B1C-6EF7-6538-CB94AC574497}"/>
              </a:ext>
            </a:extLst>
          </p:cNvPr>
          <p:cNvSpPr/>
          <p:nvPr/>
        </p:nvSpPr>
        <p:spPr>
          <a:xfrm>
            <a:off x="845573" y="4041976"/>
            <a:ext cx="5948766" cy="2451377"/>
          </a:xfrm>
          <a:prstGeom prst="rect">
            <a:avLst/>
          </a:prstGeom>
        </p:spPr>
        <p:txBody>
          <a:bodyPr wrap="square">
            <a:spAutoFit/>
          </a:bodyPr>
          <a:lstStyle/>
          <a:p>
            <a:pPr marL="457200" indent="-457200" algn="just" rtl="1">
              <a:lnSpc>
                <a:spcPct val="150000"/>
              </a:lnSpc>
              <a:buFont typeface="+mj-lt"/>
              <a:buAutoNum type="alphaUcPeriod"/>
            </a:pPr>
            <a:r>
              <a:rPr lang="ar-SA" sz="2000" b="1" dirty="0">
                <a:solidFill>
                  <a:srgbClr val="FF0000"/>
                </a:solidFill>
                <a:latin typeface="Alexandria Light" pitchFamily="2" charset="-78"/>
                <a:cs typeface="Alexandria Light" pitchFamily="2" charset="-78"/>
              </a:rPr>
              <a:t>الاستكشاف الذاتي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قضاء بعض الوقت في التفكير في أهدافك وأولوياتك جزءا مهما من عملية البحث عن عمل - سيساعدك على تحديد نوع المهنة التي ترغب في متابعتها وأنواع المنظمات التي ترغب في العمل بها.</a:t>
            </a:r>
          </a:p>
        </p:txBody>
      </p:sp>
      <p:sp>
        <p:nvSpPr>
          <p:cNvPr id="4" name="TextBox 3">
            <a:extLst>
              <a:ext uri="{FF2B5EF4-FFF2-40B4-BE49-F238E27FC236}">
                <a16:creationId xmlns:a16="http://schemas.microsoft.com/office/drawing/2014/main" id="{6FCCE512-2B24-54DC-C7FD-81739A31DF0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Discover Yourself | MATC">
            <a:extLst>
              <a:ext uri="{FF2B5EF4-FFF2-40B4-BE49-F238E27FC236}">
                <a16:creationId xmlns:a16="http://schemas.microsoft.com/office/drawing/2014/main" id="{6DA4B1C4-9E43-66E8-1822-B4153CF092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0016" y="1795787"/>
            <a:ext cx="4642460" cy="4381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82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A6A20-4E6D-6EF2-B186-A6FEB97460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58E1C5-6BF6-A2FE-A5FC-30722D037F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27C564-4990-1D23-EE07-50C13F41E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AFFF44-4C18-E639-2CA0-E238754AF75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96583A-929D-5B91-DDBD-288DC3C9246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0378375-D2CD-F621-4061-CAA69009A7F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32A501F-2FB6-1C95-AE2D-55E9C3F552B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0B61BC-A350-2099-90EA-C90EDBF8DDE2}"/>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Self-Exploration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Take time to explore your goals and priorities. Here are just a few questions you should</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consider: What are you best at? What do you enjoy doing the most? What motivates you?</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 What salary range do you need to live the lifestyle you desire? Is a family-friendly career a</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 priority for you? Would you prefer to work in a large or small organization?</a:t>
            </a:r>
          </a:p>
        </p:txBody>
      </p:sp>
      <p:sp>
        <p:nvSpPr>
          <p:cNvPr id="10" name="Rectangle 9">
            <a:extLst>
              <a:ext uri="{FF2B5EF4-FFF2-40B4-BE49-F238E27FC236}">
                <a16:creationId xmlns:a16="http://schemas.microsoft.com/office/drawing/2014/main" id="{C0C7F04D-2F26-379D-1324-C17B6BB7F298}"/>
              </a:ext>
            </a:extLst>
          </p:cNvPr>
          <p:cNvSpPr/>
          <p:nvPr/>
        </p:nvSpPr>
        <p:spPr>
          <a:xfrm>
            <a:off x="845573" y="4099851"/>
            <a:ext cx="10550014" cy="2046714"/>
          </a:xfrm>
          <a:prstGeom prst="rect">
            <a:avLst/>
          </a:prstGeom>
        </p:spPr>
        <p:txBody>
          <a:bodyPr wrap="square">
            <a:spAutoFit/>
          </a:bodyPr>
          <a:lstStyle/>
          <a:p>
            <a:pPr marL="457200" indent="-457200" algn="just" rtl="1">
              <a:lnSpc>
                <a:spcPct val="150000"/>
              </a:lnSpc>
              <a:buFont typeface="+mj-lt"/>
              <a:buAutoNum type="alphaUcPeriod"/>
            </a:pPr>
            <a:r>
              <a:rPr lang="ar-SA" sz="2000" b="1" dirty="0">
                <a:solidFill>
                  <a:srgbClr val="FF0000"/>
                </a:solidFill>
                <a:latin typeface="Alexandria Light" pitchFamily="2" charset="-78"/>
                <a:cs typeface="Alexandria Light" pitchFamily="2" charset="-78"/>
              </a:rPr>
              <a:t>الاستكشاف الذاتي</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خذ وقتك لاستكشاف أهدافك وأولوياتك. فيما يلي بعض الأسئلة التي يجب أن تفكر فيها: ما هو الأفضل في؟ ما الذي تستمتع به أكثر من غيره؟ ما الذي يحفزك؟  ما هو نطاق الراتب الذي تحتاجه لتعيش نمط الحياة الذي تريده؟ هل المهنة الصديقة للعائلة أولوية بالنسبة لك؟ هل تفضل العمل في مؤسسة كبيرة أم صغيرة؟</a:t>
            </a:r>
          </a:p>
        </p:txBody>
      </p:sp>
      <p:sp>
        <p:nvSpPr>
          <p:cNvPr id="4" name="TextBox 3">
            <a:extLst>
              <a:ext uri="{FF2B5EF4-FFF2-40B4-BE49-F238E27FC236}">
                <a16:creationId xmlns:a16="http://schemas.microsoft.com/office/drawing/2014/main" id="{DE8C7CF8-744A-E358-21BE-D373836982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16548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BB81F-324E-2A79-EC13-E538636395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5B959C-5E86-7F61-33DE-C189989BC4C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195C4AD-DE61-1678-9711-5D505B4CF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2F78DA-2B9D-6C38-88D1-594317DEAE0D}"/>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BBE3ACA-18F3-1FBE-9515-A5D882C819D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83603679-B24C-70C2-145F-581992C862F8}"/>
              </a:ext>
            </a:extLst>
          </p:cNvPr>
          <p:cNvSpPr/>
          <p:nvPr/>
        </p:nvSpPr>
        <p:spPr>
          <a:xfrm>
            <a:off x="638243" y="1704014"/>
            <a:ext cx="6364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2E6FDE-E07A-4EE9-BAD2-BAD00AD5EEA8}"/>
              </a:ext>
            </a:extLst>
          </p:cNvPr>
          <p:cNvSpPr/>
          <p:nvPr/>
        </p:nvSpPr>
        <p:spPr>
          <a:xfrm>
            <a:off x="638242" y="4042511"/>
            <a:ext cx="6364443"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E62983C-5C95-72C3-BD7D-08D2DC305063}"/>
              </a:ext>
            </a:extLst>
          </p:cNvPr>
          <p:cNvSpPr/>
          <p:nvPr/>
        </p:nvSpPr>
        <p:spPr>
          <a:xfrm>
            <a:off x="687403" y="1817150"/>
            <a:ext cx="6205009" cy="1845955"/>
          </a:xfrm>
          <a:prstGeom prst="rect">
            <a:avLst/>
          </a:prstGeom>
        </p:spPr>
        <p:txBody>
          <a:bodyPr wrap="square">
            <a:spAutoFit/>
          </a:bodyPr>
          <a:lstStyle/>
          <a:p>
            <a:pPr marL="457200" indent="-457200" algn="just">
              <a:lnSpc>
                <a:spcPct val="150000"/>
              </a:lnSpc>
              <a:buFont typeface="+mj-lt"/>
              <a:buAutoNum type="alphaUcPeriod" startAt="2"/>
            </a:pPr>
            <a:r>
              <a:rPr lang="en-US" sz="2400"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Career exploration requires you to research opportunities in your major that correspond with your goals and priorities.</a:t>
            </a:r>
          </a:p>
        </p:txBody>
      </p:sp>
      <p:sp>
        <p:nvSpPr>
          <p:cNvPr id="10" name="Rectangle 9">
            <a:extLst>
              <a:ext uri="{FF2B5EF4-FFF2-40B4-BE49-F238E27FC236}">
                <a16:creationId xmlns:a16="http://schemas.microsoft.com/office/drawing/2014/main" id="{CC80F45E-1A7B-D0F2-4365-DF9B77058663}"/>
              </a:ext>
            </a:extLst>
          </p:cNvPr>
          <p:cNvSpPr/>
          <p:nvPr/>
        </p:nvSpPr>
        <p:spPr>
          <a:xfrm>
            <a:off x="845573" y="4041976"/>
            <a:ext cx="5948766" cy="2451377"/>
          </a:xfrm>
          <a:prstGeom prst="rect">
            <a:avLst/>
          </a:prstGeom>
        </p:spPr>
        <p:txBody>
          <a:bodyPr wrap="square">
            <a:spAutoFit/>
          </a:bodyPr>
          <a:lstStyle/>
          <a:p>
            <a:pPr marL="457200" indent="-457200" algn="just" rtl="1">
              <a:lnSpc>
                <a:spcPct val="150000"/>
              </a:lnSpc>
              <a:buFont typeface="+mj-lt"/>
              <a:buAutoNum type="alphaUcPeriod" startAt="2"/>
            </a:pPr>
            <a:r>
              <a:rPr lang="ar-SA" sz="2000"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قضاء بعض الوقت في التفكير في أهدافك وأولوياتك جزءا مهما من عملية البحث عن عمل - سيساعدك على تحديد نوع المهنة التي ترغب في متابعتها وأنواع المنظمات التي ترغب في العمل بها.</a:t>
            </a:r>
          </a:p>
        </p:txBody>
      </p:sp>
      <p:sp>
        <p:nvSpPr>
          <p:cNvPr id="4" name="TextBox 3">
            <a:extLst>
              <a:ext uri="{FF2B5EF4-FFF2-40B4-BE49-F238E27FC236}">
                <a16:creationId xmlns:a16="http://schemas.microsoft.com/office/drawing/2014/main" id="{E8E8D279-CB72-C463-3FCF-F640763DB9F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Career Exploration | Career Development &amp; Professional Engagement | William  &amp; Mary">
            <a:extLst>
              <a:ext uri="{FF2B5EF4-FFF2-40B4-BE49-F238E27FC236}">
                <a16:creationId xmlns:a16="http://schemas.microsoft.com/office/drawing/2014/main" id="{794658E2-3C72-441F-F9D6-56661B2E83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5189" y="1704014"/>
            <a:ext cx="4583452" cy="4821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01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B42FB-7432-A5F9-C59D-8B686F29B4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3FA682-105D-96B8-F436-8104C12D69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B01515-D637-C552-4E4A-F979B4E68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964F0C-3763-3AF2-9EAE-F61547D89C5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8E6DB5A-18D7-F4F2-888C-A4E2FD1E528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5DFA3E6-D5E0-7289-4326-7E494A951A1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2C16B77-8A83-6060-8B4B-3A0BB6F6ACB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7954FD-DD7F-B13B-5C1B-65F2262815FA}"/>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Career exploration requires you to research opportunities in your major that correspond with your goals and priorities.</a:t>
            </a:r>
            <a:endParaRPr lang="tr-TR"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you narrow down career opportunities, it’s important to develop a clear understanding of what each career entails. When you find a career that seems interesting, you need to do some investigating.</a:t>
            </a:r>
          </a:p>
        </p:txBody>
      </p:sp>
      <p:sp>
        <p:nvSpPr>
          <p:cNvPr id="10" name="Rectangle 9">
            <a:extLst>
              <a:ext uri="{FF2B5EF4-FFF2-40B4-BE49-F238E27FC236}">
                <a16:creationId xmlns:a16="http://schemas.microsoft.com/office/drawing/2014/main" id="{9D4AE552-1246-5621-4A1D-857D8386FE43}"/>
              </a:ext>
            </a:extLst>
          </p:cNvPr>
          <p:cNvSpPr/>
          <p:nvPr/>
        </p:nvSpPr>
        <p:spPr>
          <a:xfrm>
            <a:off x="845573" y="4099851"/>
            <a:ext cx="10550014" cy="2000548"/>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يتطلب منك الاستكشاف الوظيفي البحث عن فرص في تخصصك تتوافق مع أهدافك وأولوياتك.</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أثناء تضييق نطاق الفرص الوظيفية، من المهم تطوير فهم واضح لما تستلزمه كل مهنة. عندما تجد مهنة تبدو مثيرة للاهتمام ، فأنت بحاجة إلى إجراء بعض التحقق عنها.</a:t>
            </a:r>
          </a:p>
        </p:txBody>
      </p:sp>
      <p:sp>
        <p:nvSpPr>
          <p:cNvPr id="4" name="TextBox 3">
            <a:extLst>
              <a:ext uri="{FF2B5EF4-FFF2-40B4-BE49-F238E27FC236}">
                <a16:creationId xmlns:a16="http://schemas.microsoft.com/office/drawing/2014/main" id="{1CAFA009-E06C-74BE-3D98-ED9494488A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047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03CDD-9BB3-8094-F18A-3998805FBD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D1DB40-3B18-A962-520E-FFC3DE1EC0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C679DD-9C66-5895-BDC7-F5CD444EF6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41B02F0-62CF-6241-E2BA-7B9901D9D71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3BA0278-CA38-4A32-550C-1AD0589FE9C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46D5944-2209-147B-D8A3-F9787990671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248FC29-9603-A6E0-DDBD-21139BA57F2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A5A1AC1-2B94-7CB2-F2F2-A05463AE3F1E}"/>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Interview several people in that line of work and find out what the job involves. Ask questions that will help you determine if this career lines up with your goals and priorities.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it seems like a good fit, try shadowing someone in the field for a week or two. Then seek an internship that will allow you to develop a clearer understanding of this career choice.</a:t>
            </a:r>
          </a:p>
        </p:txBody>
      </p:sp>
      <p:sp>
        <p:nvSpPr>
          <p:cNvPr id="10" name="Rectangle 9">
            <a:extLst>
              <a:ext uri="{FF2B5EF4-FFF2-40B4-BE49-F238E27FC236}">
                <a16:creationId xmlns:a16="http://schemas.microsoft.com/office/drawing/2014/main" id="{0247038E-8454-840B-CD34-40685B16931A}"/>
              </a:ext>
            </a:extLst>
          </p:cNvPr>
          <p:cNvSpPr/>
          <p:nvPr/>
        </p:nvSpPr>
        <p:spPr>
          <a:xfrm>
            <a:off x="845573" y="3977931"/>
            <a:ext cx="10550014" cy="2543710"/>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قم بإجراء مقابلات مع العديد من الأشخاص في هذا النوع من العمل واكتشف ما تنطوي عليه الوظيفة. اطرح أسئلة ستساعدك على تحديد ما إذا كانت هذه المهنة تتماشى مع أهدافك وأولوياتك.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إذا بدا الأمر مناسبا ، فحاول تظليل شخص ما في الميدان لمدة أسبوع أو أسبوعين. ثم ابحث عن تدريب داخلي يسمح لك بتطوير فهم أوضح لهذا الاختيار الوظيفي.</a:t>
            </a:r>
          </a:p>
        </p:txBody>
      </p:sp>
      <p:sp>
        <p:nvSpPr>
          <p:cNvPr id="4" name="TextBox 3">
            <a:extLst>
              <a:ext uri="{FF2B5EF4-FFF2-40B4-BE49-F238E27FC236}">
                <a16:creationId xmlns:a16="http://schemas.microsoft.com/office/drawing/2014/main" id="{91338299-5CD0-9B5E-8954-32CA4BA846C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7121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266D7-171C-5ABF-D2B8-EF8D9F9308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BA504D-94E8-03F1-38FC-3C2A5DD3766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CFCD42-FAB2-294F-E074-59913D92C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7231B5-A798-5D8F-10AB-9FA155DF46A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27BAAE3-A34A-FC70-2B8C-C31012013CA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71497E8-BF7C-A874-B366-B6A159FF6E2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E22A1D6-4CB2-8D28-9337-A481B1B4D76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34FF8BE-70B9-EA0D-792E-D19E1A8883F4}"/>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interviewing phase of the job-seeking process isn’t about finding the candidate with the most qualifications; it’s about finding the person who best fits the job and the company.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more you know about a given occupation, the more effectively you will be able to describe how your skills line up with the position.</a:t>
            </a:r>
          </a:p>
        </p:txBody>
      </p:sp>
      <p:sp>
        <p:nvSpPr>
          <p:cNvPr id="10" name="Rectangle 9">
            <a:extLst>
              <a:ext uri="{FF2B5EF4-FFF2-40B4-BE49-F238E27FC236}">
                <a16:creationId xmlns:a16="http://schemas.microsoft.com/office/drawing/2014/main" id="{BA2200AD-706D-EBB9-89B1-A9FB68EFB94D}"/>
              </a:ext>
            </a:extLst>
          </p:cNvPr>
          <p:cNvSpPr/>
          <p:nvPr/>
        </p:nvSpPr>
        <p:spPr>
          <a:xfrm>
            <a:off x="845573" y="3977931"/>
            <a:ext cx="10550014" cy="2226828"/>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تتعلق مرحلة إجراء المقابلات في عملية البحث عن عمل بالعثور على المرشح الذي يتمتع بأكبر قدر من المؤهلات. يتعلق الأمر بالعثور على الشخص الذي يناسب الوظيفة والشركة.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كلما زادت معرفتك بمهنة معينة ، زادت قدرتك على وصف كيفية توافق مهاراتك مع المنصب.</a:t>
            </a:r>
          </a:p>
        </p:txBody>
      </p:sp>
      <p:sp>
        <p:nvSpPr>
          <p:cNvPr id="4" name="TextBox 3">
            <a:extLst>
              <a:ext uri="{FF2B5EF4-FFF2-40B4-BE49-F238E27FC236}">
                <a16:creationId xmlns:a16="http://schemas.microsoft.com/office/drawing/2014/main" id="{348EACFF-541A-7E13-A6DB-9DB113AE0DA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8148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CA69-991F-1013-2DC6-D99FB57EA5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104726-3418-629F-F42E-69FDC8CF20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72D08F-6E14-E6E4-85BF-EBCA2966A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CE927-9972-3135-5EB8-339E8B253CD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2ED27A9-387F-1C90-CB41-258A1509949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38F4BE9-C3DE-6DAE-A4E3-B55BA2D53BF7}"/>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E3CB45-8EC9-18C4-8D57-9F523CE57929}"/>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6BED4F0-A9F2-F9FF-F09D-C6C96B4908BA}"/>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Stage Two: Researching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researching stage of the job-seeking process comprises two components: </a:t>
            </a:r>
            <a:r>
              <a:rPr lang="en-US" b="1" dirty="0">
                <a:solidFill>
                  <a:srgbClr val="FF0000"/>
                </a:solidFill>
                <a:latin typeface="Alexandria Light" pitchFamily="2" charset="-78"/>
                <a:cs typeface="Alexandria Light" pitchFamily="2" charset="-78"/>
              </a:rPr>
              <a:t>researching</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openings</a:t>
            </a:r>
            <a:r>
              <a:rPr lang="en-US" dirty="0">
                <a:latin typeface="Alexandria Light" pitchFamily="2" charset="-78"/>
                <a:cs typeface="Alexandria Light" pitchFamily="2" charset="-78"/>
              </a:rPr>
              <a:t> and researching </a:t>
            </a:r>
            <a:r>
              <a:rPr lang="en-US" b="1" dirty="0">
                <a:solidFill>
                  <a:srgbClr val="FF0000"/>
                </a:solidFill>
                <a:latin typeface="Alexandria Light" pitchFamily="2" charset="-78"/>
                <a:cs typeface="Alexandria Light" pitchFamily="2" charset="-78"/>
              </a:rPr>
              <a:t>potential</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employers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AEEF1E84-6F16-7FA8-BF7C-2D52CF8BFE1B}"/>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المرحلة الثانية: البحث</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تتكون مرحلة البحث في عملية البحث عن عمل من مكونين: </a:t>
            </a:r>
            <a:r>
              <a:rPr lang="ar-SA" b="1" dirty="0">
                <a:solidFill>
                  <a:srgbClr val="FF0000"/>
                </a:solidFill>
                <a:latin typeface="Alexandria Light" pitchFamily="2" charset="-78"/>
                <a:cs typeface="Alexandria Light" pitchFamily="2" charset="-78"/>
              </a:rPr>
              <a:t>البحث عن الفرص</a:t>
            </a:r>
            <a:r>
              <a:rPr lang="ar-SA" sz="1700" dirty="0">
                <a:latin typeface="Alexandria Light" pitchFamily="2" charset="-78"/>
                <a:cs typeface="Alexandria Light" pitchFamily="2" charset="-78"/>
              </a:rPr>
              <a:t> والبحث عن </a:t>
            </a:r>
            <a:r>
              <a:rPr lang="ar-SA" b="1" dirty="0">
                <a:solidFill>
                  <a:srgbClr val="FF0000"/>
                </a:solidFill>
                <a:latin typeface="Alexandria Light" pitchFamily="2" charset="-78"/>
                <a:cs typeface="Alexandria Light" pitchFamily="2" charset="-78"/>
              </a:rPr>
              <a:t>أصحاب العمل المحتملين</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F96AADBF-DCFA-9920-63C7-95983A8C1E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2" descr="How To Research A Company Before A Job Interview : Jobillico.com">
            <a:extLst>
              <a:ext uri="{FF2B5EF4-FFF2-40B4-BE49-F238E27FC236}">
                <a16:creationId xmlns:a16="http://schemas.microsoft.com/office/drawing/2014/main" id="{61CC5FBE-8446-55B0-226D-9481D3FB8E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5048" y="2072640"/>
            <a:ext cx="5495381" cy="4110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32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6B41B-1254-10D4-CB51-B15E4C2A09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B38689-4B8E-EDD0-B043-3ED1ED607F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0F4D72-2BC7-2FE4-DB6F-B58D1D3B1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072FAA-DF6E-8D1A-BF96-F45D495D06B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991214D-7E68-A450-A79D-6F5F2348A93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C354510-EAC3-BC21-673C-202666AD112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50554E-4985-5F0C-48F7-A733F7475A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76CA44D-EF3A-0C11-7850-0CB07A873CC6}"/>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an idea of what you are looking for in theory, you must begin to seek positions that exist in reality. </a:t>
            </a:r>
            <a:r>
              <a:rPr lang="en-US" b="1" dirty="0">
                <a:solidFill>
                  <a:srgbClr val="002060"/>
                </a:solidFill>
                <a:latin typeface="Alexandria Light" pitchFamily="2" charset="-78"/>
                <a:cs typeface="Alexandria Light" pitchFamily="2" charset="-78"/>
              </a:rPr>
              <a:t>For some students When should you start your job search</a:t>
            </a:r>
            <a:r>
              <a:rPr lang="en-US" dirty="0">
                <a:latin typeface="Alexandria Light" pitchFamily="2" charset="-78"/>
                <a:cs typeface="Alexandria Light" pitchFamily="2" charset="-78"/>
              </a:rPr>
              <a:t>? This is a process that will take months, so plan accordingly. A good rule of thumb is for graduates to allow between 3 and 6 months to find that first job after graduation.</a:t>
            </a:r>
          </a:p>
        </p:txBody>
      </p:sp>
      <p:sp>
        <p:nvSpPr>
          <p:cNvPr id="10" name="Rectangle 9">
            <a:extLst>
              <a:ext uri="{FF2B5EF4-FFF2-40B4-BE49-F238E27FC236}">
                <a16:creationId xmlns:a16="http://schemas.microsoft.com/office/drawing/2014/main" id="{424D3446-0A9D-8626-AF5F-C5A579BCF298}"/>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بمجرد أن تكون لديك فكرة عما تبحث عنه من الناحية النظرية ، يجب أن تبدأ في البحث عن المناصب الموجودة في الواقع. </a:t>
            </a:r>
            <a:r>
              <a:rPr lang="ar-SA" b="1" dirty="0">
                <a:solidFill>
                  <a:srgbClr val="002060"/>
                </a:solidFill>
                <a:latin typeface="Alexandria Light" pitchFamily="2" charset="-78"/>
                <a:cs typeface="Alexandria Light" pitchFamily="2" charset="-78"/>
              </a:rPr>
              <a:t>بالنسبة لبعض الطلاب متى يجب أن تبدأ البحث عن وظيفة</a:t>
            </a:r>
            <a:r>
              <a:rPr lang="ar-SA" dirty="0">
                <a:latin typeface="Alexandria Light" pitchFamily="2" charset="-78"/>
                <a:cs typeface="Alexandria Light" pitchFamily="2" charset="-78"/>
              </a:rPr>
              <a:t>؟ هذه عملية ستستغرق شهورا ، لذا خطط وفقا لذلك. القاعدة الأساسية الجيدة هي أن يسمح الخريجون بما يتراوح بين 3 و6 أشهر للعثور على الوظيفة الأولى بعد التخرج.</a:t>
            </a:r>
          </a:p>
        </p:txBody>
      </p:sp>
      <p:sp>
        <p:nvSpPr>
          <p:cNvPr id="4" name="TextBox 3">
            <a:extLst>
              <a:ext uri="{FF2B5EF4-FFF2-40B4-BE49-F238E27FC236}">
                <a16:creationId xmlns:a16="http://schemas.microsoft.com/office/drawing/2014/main" id="{19223C4D-334B-2768-939B-D4E28E42C30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92570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F453D-4FF7-AA9B-D837-06C66DE03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DB466D-AACD-A4B2-9792-D428FE6F5E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7F5E66-7013-58CE-DA39-4DBBF2353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85E8A8-B880-A29B-6537-B83FACCA5A6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002DD6A-EDDB-8966-160C-F63F0E17AAB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AF890A8-723C-248E-F210-0FCAB0F3041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261090A-10E6-8CAB-0097-1CDC9D564DF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5E681DD-2390-0F68-7BFB-1A833C6FEFF2}"/>
              </a:ext>
            </a:extLst>
          </p:cNvPr>
          <p:cNvSpPr/>
          <p:nvPr/>
        </p:nvSpPr>
        <p:spPr>
          <a:xfrm>
            <a:off x="751840" y="1705390"/>
            <a:ext cx="10643747"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Where should you look for a job? </a:t>
            </a:r>
            <a:r>
              <a:rPr lang="en-US" sz="1600" dirty="0">
                <a:latin typeface="Alexandria Light" pitchFamily="2" charset="-78"/>
                <a:cs typeface="Alexandria Light" pitchFamily="2" charset="-78"/>
              </a:rPr>
              <a:t>The answer is simple: everywhere! Begin by using the resources available at your college or university. Most institutions of higher education have career planning centers. Your center may go by a slightly different name, such as career services, career placements, career development, or career consulting; regardless of the name, these centers are a vital resource in your job search.</a:t>
            </a:r>
          </a:p>
        </p:txBody>
      </p:sp>
      <p:sp>
        <p:nvSpPr>
          <p:cNvPr id="10" name="Rectangle 9">
            <a:extLst>
              <a:ext uri="{FF2B5EF4-FFF2-40B4-BE49-F238E27FC236}">
                <a16:creationId xmlns:a16="http://schemas.microsoft.com/office/drawing/2014/main" id="{56467A84-CBCD-2DF0-CC45-B46F530B020E}"/>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أين يجب أن تبحث عن وظيفة؟ </a:t>
            </a:r>
            <a:r>
              <a:rPr lang="ar-SA" dirty="0">
                <a:latin typeface="Alexandria Light" pitchFamily="2" charset="-78"/>
                <a:cs typeface="Alexandria Light" pitchFamily="2" charset="-78"/>
              </a:rPr>
              <a:t>الجواب بسيط: في كل مكان! ابدأ باستخدام الموارد المتاحة في كليتك أو جامعتك. معظم مؤسسات التعليم العالي لديها مراكز للتخطيط الوظيفي. قد يحمل مركزك اسما مختلفا قليلا، مثل الخدمات المهنية أو التوظيف أو التطوير الوظيفي أو الاستشارات المهنية. بغض النظر عن الاسم ، تعد هذه المراكز مصدرا حيويا في بحثك عن وظيفة</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1AEA680-4A83-1EA1-18F2-3C18FF070AF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7175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210F-EDAB-21C9-9DFD-D5D08EB723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5F3CDF-E180-D84A-5534-5DD5F13647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C73FB9-A567-8A20-C09A-319E36E736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F01BF2-9074-3717-3EF7-C8250EEC99E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FD1D792-B353-5EAE-F308-1DC373810B9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7B5953C-60F7-6372-DFA4-BB9E3432FCA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A4B26DB-B466-469A-CA05-71BC8A50D3F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65469B5-286F-DF4D-86FB-D97A692B7BD8}"/>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Career services centers </a:t>
            </a:r>
            <a:r>
              <a:rPr lang="en-US" dirty="0">
                <a:latin typeface="Alexandria Light" pitchFamily="2" charset="-78"/>
                <a:cs typeface="Alexandria Light" pitchFamily="2" charset="-78"/>
              </a:rPr>
              <a:t>will often hold job fairs on campus or have information about job fairs in the surrounding community. Find out the dates for these job fairs and come ready to be interviewed. This means you should dress in business attire and have a résumé with you..</a:t>
            </a:r>
          </a:p>
        </p:txBody>
      </p:sp>
      <p:sp>
        <p:nvSpPr>
          <p:cNvPr id="10" name="Rectangle 9">
            <a:extLst>
              <a:ext uri="{FF2B5EF4-FFF2-40B4-BE49-F238E27FC236}">
                <a16:creationId xmlns:a16="http://schemas.microsoft.com/office/drawing/2014/main" id="{573A4B72-A775-E662-134E-379EB0115627}"/>
              </a:ext>
            </a:extLst>
          </p:cNvPr>
          <p:cNvSpPr/>
          <p:nvPr/>
        </p:nvSpPr>
        <p:spPr>
          <a:xfrm>
            <a:off x="751840" y="4099851"/>
            <a:ext cx="10643747" cy="2226828"/>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غالبا ما تعقد </a:t>
            </a:r>
            <a:r>
              <a:rPr lang="ar-SA" b="1" dirty="0">
                <a:solidFill>
                  <a:srgbClr val="002060"/>
                </a:solidFill>
                <a:latin typeface="Alexandria Light" pitchFamily="2" charset="-78"/>
                <a:cs typeface="Alexandria Light" pitchFamily="2" charset="-78"/>
              </a:rPr>
              <a:t>مراكز الخدمات المهنية </a:t>
            </a:r>
            <a:r>
              <a:rPr lang="ar-SA" dirty="0">
                <a:latin typeface="Alexandria Light" pitchFamily="2" charset="-78"/>
                <a:cs typeface="Alexandria Light" pitchFamily="2" charset="-78"/>
              </a:rPr>
              <a:t>معارض وظائف في الحرم الجامعي أو لديها معلومات حول معارض الوظائف في المجتمع المحيط. تعرف على تواريخ معارض الوظائف هذه وكن مستعدا لإجراء مقابلة. هذا يعني أنه يجب عليك ارتداء ملابس العمل والحصول على سيرة ذاتية معك.</a:t>
            </a:r>
          </a:p>
        </p:txBody>
      </p:sp>
      <p:sp>
        <p:nvSpPr>
          <p:cNvPr id="4" name="TextBox 3">
            <a:extLst>
              <a:ext uri="{FF2B5EF4-FFF2-40B4-BE49-F238E27FC236}">
                <a16:creationId xmlns:a16="http://schemas.microsoft.com/office/drawing/2014/main" id="{C7AE2E34-6C85-0FF2-1D2E-37F304AE0F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10673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19AFF-EE8A-6383-26DD-7EC244657F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12DDC1-5137-17E6-45B6-4D5AE3E351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D21834-44A5-B5DC-4F9C-5184F00C9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C0D7080-6ADB-CEAE-F634-4E835B438DD6}"/>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5C06EF9-89DA-2AC2-47CB-F243DF5FF29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91A3C69-FA82-D60A-2443-DFC586F0426A}"/>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0D4243C-7028-38CB-8419-06DAEE6A8C2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6CF74E6-FA9B-4181-090F-CE5FD3F5EE58}"/>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upon a time, the classified/help-wanted ads in the </a:t>
            </a:r>
            <a:r>
              <a:rPr lang="en-US" b="1" dirty="0">
                <a:solidFill>
                  <a:srgbClr val="002060"/>
                </a:solidFill>
                <a:latin typeface="Alexandria Light" pitchFamily="2" charset="-78"/>
                <a:cs typeface="Alexandria Light" pitchFamily="2" charset="-78"/>
              </a:rPr>
              <a:t>newspaper</a:t>
            </a:r>
            <a:r>
              <a:rPr lang="en-US" dirty="0">
                <a:latin typeface="Alexandria Light" pitchFamily="2" charset="-78"/>
                <a:cs typeface="Alexandria Light" pitchFamily="2" charset="-78"/>
              </a:rPr>
              <a:t> were the place to go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when looking for a job. When job seeking, you should make it a habit to check the</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newspaper(s) in the city or cities that interest you. However, realize that in the 21</a:t>
            </a:r>
            <a:r>
              <a:rPr lang="en-US" baseline="30000" dirty="0">
                <a:latin typeface="Alexandria Light" pitchFamily="2" charset="-78"/>
                <a:cs typeface="Alexandria Light" pitchFamily="2" charset="-78"/>
              </a:rPr>
              <a:t>st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century, many organizations no longer post positions in the newspaper.</a:t>
            </a:r>
          </a:p>
        </p:txBody>
      </p:sp>
      <p:sp>
        <p:nvSpPr>
          <p:cNvPr id="10" name="Rectangle 9">
            <a:extLst>
              <a:ext uri="{FF2B5EF4-FFF2-40B4-BE49-F238E27FC236}">
                <a16:creationId xmlns:a16="http://schemas.microsoft.com/office/drawing/2014/main" id="{56E1392B-46DC-F275-B7D1-8D963C3997F8}"/>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ذات مرة ، كانت الإعلانات المبوبة / المطلوبة للمساعدة في </a:t>
            </a:r>
            <a:r>
              <a:rPr lang="ar-SA" b="1" dirty="0">
                <a:solidFill>
                  <a:srgbClr val="002060"/>
                </a:solidFill>
                <a:latin typeface="Alexandria Light" pitchFamily="2" charset="-78"/>
                <a:cs typeface="Alexandria Light" pitchFamily="2" charset="-78"/>
              </a:rPr>
              <a:t>الصحيفة</a:t>
            </a:r>
            <a:r>
              <a:rPr lang="ar-SA" dirty="0">
                <a:latin typeface="Alexandria Light" pitchFamily="2" charset="-78"/>
                <a:cs typeface="Alexandria Light" pitchFamily="2" charset="-78"/>
              </a:rPr>
              <a:t> هي المكان المناسب للذهاب إليه عند البحث عن وظيفة. عند البحث عن عمل ، يجب أن تجعل من المعتاد التحقق من الصحف في المدينة أو المدن التي تهمك. ومع ذلك ، أدرك أنه في القرن الحادي والعشرين ، لم تعد العديد من المنظمات تنشر مناصب في الصحيفة.</a:t>
            </a:r>
          </a:p>
        </p:txBody>
      </p:sp>
      <p:sp>
        <p:nvSpPr>
          <p:cNvPr id="4" name="TextBox 3">
            <a:extLst>
              <a:ext uri="{FF2B5EF4-FFF2-40B4-BE49-F238E27FC236}">
                <a16:creationId xmlns:a16="http://schemas.microsoft.com/office/drawing/2014/main" id="{E576357D-A307-E7DD-DA9A-B85289C2DDF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5553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ACB97-C67D-C124-66E8-A4E9479B45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ABE801-3A71-7824-6825-4488FC29A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B817EC-415E-ED41-5FBE-B8F2CC2DD8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3CBD79-BEAA-4FA2-6D20-126FE3B89CE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BC55AA-F7FD-B468-9545-906F41EC95F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13B3572-F65C-383F-D1D5-2201F34281F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5D94BC-E2CC-E517-CD82-024C1B6857A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EA3CC77-4477-9C99-5D38-8B52B0B5DA85}"/>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Internet has become an excellent tool for locating employment opportunities.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Multiple websites are dedicated to matching employees to jobs, including </a:t>
            </a:r>
            <a:r>
              <a:rPr lang="en-US" sz="1600" dirty="0">
                <a:solidFill>
                  <a:srgbClr val="002060"/>
                </a:solidFill>
                <a:latin typeface="Alexandria Light" pitchFamily="2" charset="-78"/>
                <a:cs typeface="Alexandria Light" pitchFamily="2" charset="-78"/>
              </a:rPr>
              <a:t>monster.com,</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snagajob.com, careerbuilder.com, Job.com, jobs.com, Jobs.net, jobsonline.net,</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USAJOBS.gov</a:t>
            </a:r>
            <a:r>
              <a:rPr lang="en-US" sz="1600" dirty="0">
                <a:latin typeface="Alexandria Light" pitchFamily="2" charset="-78"/>
                <a:cs typeface="Alexandria Light" pitchFamily="2" charset="-78"/>
              </a:rPr>
              <a:t>, and the like. In addition to employment-based websites, many</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organizations now post job openings on their company websites.</a:t>
            </a:r>
          </a:p>
        </p:txBody>
      </p:sp>
      <p:sp>
        <p:nvSpPr>
          <p:cNvPr id="10" name="Rectangle 9">
            <a:extLst>
              <a:ext uri="{FF2B5EF4-FFF2-40B4-BE49-F238E27FC236}">
                <a16:creationId xmlns:a16="http://schemas.microsoft.com/office/drawing/2014/main" id="{ED7BB153-19B2-5C8C-42D0-1F46387EE6B6}"/>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أصبحت الإنترنت أداة ممتازة لتحديد فرص العمل. مواقع ويب متعددة مخصصة لمطابقة الموظفين مع الوظائف ، بما في ذلك </a:t>
            </a:r>
            <a:r>
              <a:rPr lang="en-US" dirty="0">
                <a:solidFill>
                  <a:srgbClr val="002060"/>
                </a:solidFill>
                <a:latin typeface="Alexandria Light" pitchFamily="2" charset="-78"/>
                <a:cs typeface="Alexandria Light" pitchFamily="2" charset="-78"/>
              </a:rPr>
              <a:t>monster.com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snagajob.com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careerbuilder.com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Jobs.net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jobsonline.net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USAJOBS.gov </a:t>
            </a:r>
            <a:r>
              <a:rPr lang="ar-SA" dirty="0">
                <a:latin typeface="Alexandria Light" pitchFamily="2" charset="-78"/>
                <a:cs typeface="Alexandria Light" pitchFamily="2" charset="-78"/>
              </a:rPr>
              <a:t>وما شابه ذلك. بالإضافة إلى مواقع الويب القائمة على التوظيف ، تنشر العديد من المؤسسات الآن فرص عمل على مواقع شركاتها.</a:t>
            </a:r>
          </a:p>
        </p:txBody>
      </p:sp>
      <p:sp>
        <p:nvSpPr>
          <p:cNvPr id="4" name="TextBox 3">
            <a:extLst>
              <a:ext uri="{FF2B5EF4-FFF2-40B4-BE49-F238E27FC236}">
                <a16:creationId xmlns:a16="http://schemas.microsoft.com/office/drawing/2014/main" id="{A319A3E1-46D2-CA6F-FCF4-FD9399BD423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3385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6ABB9-6E50-13C2-F5B7-CDFF3C7C02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7C84B4-2733-06DF-2A02-B2C2B4A9EE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907715-01B5-4791-DDF1-FF7D6488A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8803C7-347D-79B1-D6A3-F214293B195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11E8132-1713-D489-DD3C-3AFDB1331BD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5F95A3E-74BC-B939-1A0B-CC9150B0CB5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DF3C01B-FA47-44DE-A6F5-4F373F57CF3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AB078E5-A759-3E39-F67C-026FF0008520}"/>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useful tool for finding openings is </a:t>
            </a:r>
            <a:r>
              <a:rPr lang="en-US" sz="1600" b="1" dirty="0">
                <a:solidFill>
                  <a:srgbClr val="002060"/>
                </a:solidFill>
                <a:latin typeface="Alexandria Light" pitchFamily="2" charset="-78"/>
                <a:cs typeface="Alexandria Light" pitchFamily="2" charset="-78"/>
              </a:rPr>
              <a:t>word of mouth</a:t>
            </a:r>
            <a:r>
              <a:rPr lang="en-US" sz="1600" dirty="0">
                <a:latin typeface="Alexandria Light" pitchFamily="2" charset="-78"/>
                <a:cs typeface="Alexandria Light" pitchFamily="2" charset="-78"/>
              </a:rPr>
              <a:t>. Tell everyone you know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you are job searching, making certain to be specific about the kind of job you are looking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for. Saying “I am looking for a job in business” is very different from saying “I am looking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for a job in hotel management.” Who should you tell? Tell family, friends, classmates, professors, former employers, people at church, contacts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from your internships—tell anyone who will listen</a:t>
            </a:r>
            <a:r>
              <a:rPr lang="tr-TR"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270517D-A0AE-BAE6-7834-9164E2F9D5C5}"/>
              </a:ext>
            </a:extLst>
          </p:cNvPr>
          <p:cNvSpPr/>
          <p:nvPr/>
        </p:nvSpPr>
        <p:spPr>
          <a:xfrm>
            <a:off x="751840" y="3906811"/>
            <a:ext cx="10643747" cy="2482154"/>
          </a:xfrm>
          <a:prstGeom prst="rect">
            <a:avLst/>
          </a:prstGeom>
        </p:spPr>
        <p:txBody>
          <a:bodyPr wrap="square">
            <a:spAutoFit/>
          </a:bodyPr>
          <a:lstStyle/>
          <a:p>
            <a:pPr marL="457200" indent="-457200" algn="just" rtl="1">
              <a:lnSpc>
                <a:spcPct val="200000"/>
              </a:lnSpc>
              <a:buFont typeface="+mj-lt"/>
              <a:buAutoNum type="alphaUcPeriod"/>
            </a:pPr>
            <a:r>
              <a:rPr lang="ar-SA" sz="1600" b="1" dirty="0">
                <a:solidFill>
                  <a:srgbClr val="FF0000"/>
                </a:solidFill>
                <a:latin typeface="Alexandria Light" pitchFamily="2" charset="-78"/>
                <a:cs typeface="Alexandria Light" pitchFamily="2" charset="-78"/>
              </a:rPr>
              <a:t>البحث عن الفرص</a:t>
            </a:r>
            <a:r>
              <a:rPr lang="en-US" sz="1600" b="1" dirty="0">
                <a:solidFill>
                  <a:srgbClr val="FF0000"/>
                </a:solidFill>
                <a:latin typeface="Alexandria Light" pitchFamily="2" charset="-78"/>
                <a:cs typeface="Alexandria Light" pitchFamily="2" charset="-78"/>
              </a:rPr>
              <a:t> </a:t>
            </a:r>
            <a:endParaRPr lang="ar-SA" sz="1600"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أداة أخرى مفيدة للعثور على الفرص هي </a:t>
            </a:r>
            <a:r>
              <a:rPr lang="ar-SA" sz="1600" b="1" dirty="0">
                <a:solidFill>
                  <a:srgbClr val="002060"/>
                </a:solidFill>
                <a:latin typeface="Alexandria Light" pitchFamily="2" charset="-78"/>
                <a:cs typeface="Alexandria Light" pitchFamily="2" charset="-78"/>
              </a:rPr>
              <a:t>الكلام الشفهي</a:t>
            </a:r>
            <a:r>
              <a:rPr lang="ar-SA" sz="1600" dirty="0">
                <a:latin typeface="Alexandria Light" pitchFamily="2" charset="-78"/>
                <a:cs typeface="Alexandria Light" pitchFamily="2" charset="-78"/>
              </a:rPr>
              <a:t>. أخبر كل شخص تعرفه أنك تبحث عن وظيفة ، وتأكد من أن تكون محددا بشأن نوع الوظيفة التي تبحث عنها. إن قول "أنا أبحث عن وظيفة في مجال الأعمال" يختلف تماما عن قول "أنا أبحث عن وظيفة في إدارة الفنادق". من يجب أن تقول؟ أخبر العائلة والأصدقاء وزملاء الدراسة والأساتذة وأصحاب العمل السابقين والأشخاص في الكنيسة وجهات الاتصال من التدريب الداخلي الخاص بك - أخبر أي شخص سيستمع ،</a:t>
            </a:r>
          </a:p>
        </p:txBody>
      </p:sp>
      <p:sp>
        <p:nvSpPr>
          <p:cNvPr id="4" name="TextBox 3">
            <a:extLst>
              <a:ext uri="{FF2B5EF4-FFF2-40B4-BE49-F238E27FC236}">
                <a16:creationId xmlns:a16="http://schemas.microsoft.com/office/drawing/2014/main" id="{820B54AA-A681-A082-2CBA-412878CF034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085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51FD5-BD7D-E0EB-22B4-130103D590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6AE079-75A5-A3B4-AF5F-918E054671F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9D32CE-8C7A-197F-14AD-F679FA47BE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7B5827C-67AF-07DD-FF23-646D46F1EDC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8E99191-53E7-B167-AB68-E028801E0AD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EA1A85F-3440-7789-758D-35336715AD1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352303B-EC03-F3B2-CAE6-4FEBA91E3E3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0651384-641A-B58D-9B89-D021D9584A8A}"/>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family member you should be certain to contact is your </a:t>
            </a:r>
            <a:r>
              <a:rPr lang="en-US" sz="1600" b="1" dirty="0">
                <a:solidFill>
                  <a:srgbClr val="002060"/>
                </a:solidFill>
                <a:latin typeface="Alexandria Light" pitchFamily="2" charset="-78"/>
                <a:cs typeface="Alexandria Light" pitchFamily="2" charset="-78"/>
              </a:rPr>
              <a:t>Uncle Sam</a:t>
            </a:r>
            <a:r>
              <a:rPr lang="en-US" sz="1600" dirty="0">
                <a:latin typeface="Alexandria Light" pitchFamily="2" charset="-78"/>
                <a:cs typeface="Alexandria Light" pitchFamily="2" charset="-78"/>
              </a:rPr>
              <a:t>. Yes, Uncle Sam</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(aka the U.S. government) can help you find a job</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In addition to state employment agencies, which are run by the government, </a:t>
            </a:r>
            <a:r>
              <a:rPr lang="en-US" sz="1600" b="1" dirty="0">
                <a:solidFill>
                  <a:srgbClr val="002060"/>
                </a:solidFill>
                <a:latin typeface="Alexandria Light" pitchFamily="2" charset="-78"/>
                <a:cs typeface="Alexandria Light" pitchFamily="2" charset="-78"/>
              </a:rPr>
              <a:t>private</a:t>
            </a:r>
            <a:r>
              <a:rPr lang="tr-TR" sz="1600" b="1" dirty="0">
                <a:solidFill>
                  <a:srgbClr val="002060"/>
                </a:solidFill>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employment agencies</a:t>
            </a:r>
            <a:r>
              <a:rPr lang="en-US" sz="1600" dirty="0">
                <a:latin typeface="Alexandria Light" pitchFamily="2" charset="-78"/>
                <a:cs typeface="Alexandria Light" pitchFamily="2" charset="-78"/>
              </a:rPr>
              <a:t>, also known as head hunters, can assist you in your job search.</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Unlike state agencies, private agencies are for-profit organizations that charge a fee for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services. The amount of the fee and who pays it </a:t>
            </a:r>
            <a:r>
              <a:rPr lang="tr-TR" sz="1600" dirty="0">
                <a:latin typeface="Alexandria Light" pitchFamily="2" charset="-78"/>
                <a:cs typeface="Alexandria Light" pitchFamily="2" charset="-78"/>
              </a:rPr>
              <a:t>varies,</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34EAE33-93A8-5D08-46E9-D441016B5B6C}"/>
              </a:ext>
            </a:extLst>
          </p:cNvPr>
          <p:cNvSpPr/>
          <p:nvPr/>
        </p:nvSpPr>
        <p:spPr>
          <a:xfrm>
            <a:off x="751840" y="393729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أحد أفراد العائلة الذي يجب أن تتأكد من الاتصال به هو </a:t>
            </a:r>
            <a:r>
              <a:rPr lang="ar-SA" b="1" dirty="0">
                <a:solidFill>
                  <a:srgbClr val="002060"/>
                </a:solidFill>
                <a:latin typeface="Alexandria Light" pitchFamily="2" charset="-78"/>
                <a:cs typeface="Alexandria Light" pitchFamily="2" charset="-78"/>
              </a:rPr>
              <a:t>عمك سام</a:t>
            </a:r>
            <a:r>
              <a:rPr lang="ar-SA" dirty="0">
                <a:latin typeface="Alexandria Light" pitchFamily="2" charset="-78"/>
                <a:cs typeface="Alexandria Light" pitchFamily="2" charset="-78"/>
              </a:rPr>
              <a:t>. نعم ، يمكن للعم سام (المعروف أيضا باسم حكومة الولايات المتحدة) مساعدتك في العثور على وظيفة ، بالإضافة إلى وكالات التوظيف الحكومية ، التي تديرها الحكومة ، يمكن </a:t>
            </a:r>
            <a:r>
              <a:rPr lang="ar-SA" b="1" dirty="0">
                <a:solidFill>
                  <a:srgbClr val="002060"/>
                </a:solidFill>
                <a:latin typeface="Alexandria Light" pitchFamily="2" charset="-78"/>
                <a:cs typeface="Alexandria Light" pitchFamily="2" charset="-78"/>
              </a:rPr>
              <a:t>لوكالات التوظيف الخاصة </a:t>
            </a:r>
            <a:r>
              <a:rPr lang="ar-SA" dirty="0">
                <a:latin typeface="Alexandria Light" pitchFamily="2" charset="-78"/>
                <a:cs typeface="Alexandria Light" pitchFamily="2" charset="-78"/>
              </a:rPr>
              <a:t>، والمعروفة أيضا باسم الباحثين عن الرؤوس ، مساعدتك في البحث عن وظيفة. على عكس وكالات الدولة ، فإن الوكالات الخاصة هي منظمات هادفة للربح تفرض رسوما على خدماتها. يختلف مبلغ الرسوم ومن يدفعها،</a:t>
            </a:r>
          </a:p>
        </p:txBody>
      </p:sp>
      <p:sp>
        <p:nvSpPr>
          <p:cNvPr id="4" name="TextBox 3">
            <a:extLst>
              <a:ext uri="{FF2B5EF4-FFF2-40B4-BE49-F238E27FC236}">
                <a16:creationId xmlns:a16="http://schemas.microsoft.com/office/drawing/2014/main" id="{35D599EE-C2A4-2127-F573-4164EC32C08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3942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E3C-4CE0-0CC3-623F-6F7A8E93F6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647734-ADC8-3050-F588-37544677D7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D15C54-A436-8D9E-B194-C1FE4171E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B398DC3-5ED3-FD72-E9D7-3A3A0A7B3A56}"/>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8A23AE1-14A2-A6C7-B30D-5B44DB485E7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8AC1CFB-4A3A-FC6C-C6C9-B79DD2A09FB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CF9306E-A3DE-2CD1-BAF1-48FCADC33BB2}"/>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34C2876-B209-12E3-25E1-0C157E809B69}"/>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At this point, it should be clear that job searching is time-consuming. Therefore, you do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not want to waste valuable time and energy on positions and organizations that do not fit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your desires, goals, and priorities. Think about this stage of the job-seeking process as job</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researching, not job searching. You are not simply searching for vacant positions. You are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researching positions and companies to find the right fit between your skills and desires and</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their needs and opportunities..</a:t>
            </a:r>
          </a:p>
        </p:txBody>
      </p:sp>
      <p:sp>
        <p:nvSpPr>
          <p:cNvPr id="10" name="Rectangle 9">
            <a:extLst>
              <a:ext uri="{FF2B5EF4-FFF2-40B4-BE49-F238E27FC236}">
                <a16:creationId xmlns:a16="http://schemas.microsoft.com/office/drawing/2014/main" id="{7B709705-09BE-67B5-E9B2-950B60C895DB}"/>
              </a:ext>
            </a:extLst>
          </p:cNvPr>
          <p:cNvSpPr/>
          <p:nvPr/>
        </p:nvSpPr>
        <p:spPr>
          <a:xfrm>
            <a:off x="845573" y="4099851"/>
            <a:ext cx="10550014" cy="2033249"/>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150000"/>
              </a:lnSpc>
              <a:buFont typeface="Arial" panose="020B0604020202020204" pitchFamily="34" charset="0"/>
              <a:buChar char="•"/>
            </a:pPr>
            <a:r>
              <a:rPr lang="ar-SA" sz="1700" dirty="0">
                <a:latin typeface="Alexandria Light" pitchFamily="2" charset="-78"/>
                <a:cs typeface="Alexandria Light" pitchFamily="2" charset="-78"/>
              </a:rPr>
              <a:t>في هذه المرحلة ، يجب أن يكون واضحا أن البحث عن وظيفة يستغرق وقتا طويلا. لذلك ، لا تريد إضاعة الوقت والطاقة الثمينة في المناصب والمنظمات التي لا تناسب رغباتك وأهدافك وأولوياتك. فكر في هذه المرحلة من عملية البحث عن عمل على أنها بحث عن وظيفة ، وليس بحثا عن وظيفة. أنت لا تبحث ببساطة عن وظائف شاغرة. أنت تبحث عن المناصب والشركات لإيجاد الملاءمة الصحيحة بين مهاراتك ورغباتك واحتياجاتهم وفرصهم.</a:t>
            </a:r>
          </a:p>
        </p:txBody>
      </p:sp>
      <p:sp>
        <p:nvSpPr>
          <p:cNvPr id="4" name="TextBox 3">
            <a:extLst>
              <a:ext uri="{FF2B5EF4-FFF2-40B4-BE49-F238E27FC236}">
                <a16:creationId xmlns:a16="http://schemas.microsoft.com/office/drawing/2014/main" id="{60A02CB3-1EC7-AC74-B3BB-12EB0BF28F3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28205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8F6BD-7C5C-DF0F-3A17-CF278C98EC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53E07E-26C7-59E6-5514-5970F44470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B8D768-8BB6-B8D4-2851-B091B2FFDB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EF23AA-8BEA-ABBC-9972-3987689D29C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6E162B6-947D-F4FC-AD83-F45350F9C7A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EFA818C-B064-D702-04EE-03899202CA9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54268FD-F573-1440-E1DE-FA25C61C3FA3}"/>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A1A1C6A-FECF-FC29-7BB9-5C2757F6612F}"/>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Before applying, take a few moments to research the position and the company. This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 not only will help you determine if you truly wish to apply for this position with</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this organization but also will help you down the line when you customize your résumé and</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prepare for your interview. Remember, excelling as a communicator means you must be</a:t>
            </a:r>
            <a:r>
              <a:rPr lang="tr-TR" sz="1600" dirty="0">
                <a:latin typeface="Alexandria Light" pitchFamily="2" charset="-78"/>
                <a:cs typeface="Alexandria Light" pitchFamily="2" charset="-78"/>
              </a:rPr>
              <a:t> audience-centered</a:t>
            </a:r>
            <a:r>
              <a:rPr lang="en-US" sz="1600" dirty="0">
                <a:latin typeface="Alexandria Light" pitchFamily="2" charset="-78"/>
                <a:cs typeface="Alexandria Light" pitchFamily="2" charset="-78"/>
              </a:rPr>
              <a:t>. You can’t be </a:t>
            </a:r>
            <a:r>
              <a:rPr lang="tr-TR" sz="1600" dirty="0">
                <a:latin typeface="Alexandria Light" pitchFamily="2" charset="-78"/>
                <a:cs typeface="Alexandria Light" pitchFamily="2" charset="-78"/>
              </a:rPr>
              <a:t>audience-centered</a:t>
            </a:r>
            <a:r>
              <a:rPr lang="en-US" sz="1600" dirty="0">
                <a:latin typeface="Alexandria Light" pitchFamily="2" charset="-78"/>
                <a:cs typeface="Alexandria Light" pitchFamily="2" charset="-78"/>
              </a:rPr>
              <a:t> if you do not know your audience.</a:t>
            </a:r>
          </a:p>
        </p:txBody>
      </p:sp>
      <p:sp>
        <p:nvSpPr>
          <p:cNvPr id="10" name="Rectangle 9">
            <a:extLst>
              <a:ext uri="{FF2B5EF4-FFF2-40B4-BE49-F238E27FC236}">
                <a16:creationId xmlns:a16="http://schemas.microsoft.com/office/drawing/2014/main" id="{5F724C75-B3AC-059F-3CD4-44B5D145175D}"/>
              </a:ext>
            </a:extLst>
          </p:cNvPr>
          <p:cNvSpPr/>
          <p:nvPr/>
        </p:nvSpPr>
        <p:spPr>
          <a:xfrm>
            <a:off x="845573" y="3835691"/>
            <a:ext cx="10550014" cy="2662267"/>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قبل التقديم ، خذ بضع لحظات للبحث عن الوظيفة والشركة. لن يساعدك هذا البحث في تحديد ما إذا كنت ترغب حقا في التقدم لهذا المنصب مع هذه المنظمة فحسب ، بل سيساعدك أيضا على تحديد الخط عند تخصيص سيرتك الذاتية والاستعداد لمقابلتك. تذكر أن التفوق كمتواصل يعني أنه يجب أن تكون </a:t>
            </a:r>
            <a:r>
              <a:rPr lang="ar-SA" sz="1700" dirty="0" err="1">
                <a:latin typeface="Alexandria Light" pitchFamily="2" charset="-78"/>
                <a:cs typeface="Alexandria Light" pitchFamily="2" charset="-78"/>
              </a:rPr>
              <a:t>متمحورا</a:t>
            </a:r>
            <a:r>
              <a:rPr lang="ar-SA" sz="1700" dirty="0">
                <a:latin typeface="Alexandria Light" pitchFamily="2" charset="-78"/>
                <a:cs typeface="Alexandria Light" pitchFamily="2" charset="-78"/>
              </a:rPr>
              <a:t> حول الجمهور. لا يمكنك التركيز على الجمهور إذا كنت لا تعرف جمهورك.</a:t>
            </a:r>
          </a:p>
        </p:txBody>
      </p:sp>
      <p:sp>
        <p:nvSpPr>
          <p:cNvPr id="4" name="TextBox 3">
            <a:extLst>
              <a:ext uri="{FF2B5EF4-FFF2-40B4-BE49-F238E27FC236}">
                <a16:creationId xmlns:a16="http://schemas.microsoft.com/office/drawing/2014/main" id="{8D86992B-7809-114B-57FD-CA09DE42F9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22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7C4-8B1C-00FA-7069-948A47976E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D6032A-3D47-F83A-A939-7B8D80DD4A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54CB37-27DC-8872-48DA-B929B9C6E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A2C9BF2-0E2D-4517-9ABF-BB07A75322A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F46BC79-177C-2FF4-D1EB-75B71AAD3EB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480B5F6-A1F9-9032-CCAB-03E7C659603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9EA2965-1164-FE49-E94F-853DF93F8C6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FB3055-9F25-E7BE-B584-9CC61A217FE9}"/>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Where do you find information on potential employers? You can begin by researching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websites, but remember that the purpose of company websites is to make the organization</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look appealing, so you do not want to end your research there. If you know anyone who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works for the organization in question or has a similar type of position with a different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 interview him or her for insights.</a:t>
            </a:r>
          </a:p>
        </p:txBody>
      </p:sp>
      <p:sp>
        <p:nvSpPr>
          <p:cNvPr id="10" name="Rectangle 9">
            <a:extLst>
              <a:ext uri="{FF2B5EF4-FFF2-40B4-BE49-F238E27FC236}">
                <a16:creationId xmlns:a16="http://schemas.microsoft.com/office/drawing/2014/main" id="{BDF7CCC2-04D1-0D19-CC2C-8A66212B75A0}"/>
              </a:ext>
            </a:extLst>
          </p:cNvPr>
          <p:cNvSpPr/>
          <p:nvPr/>
        </p:nvSpPr>
        <p:spPr>
          <a:xfrm>
            <a:off x="845573" y="3835691"/>
            <a:ext cx="10550014" cy="2662267"/>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أين تجد معلومات عن أصحاب العمل المحتملين؟ يمكنك البدء بالبحث عن مواقع الويب الخاصة بهم ، ولكن تذكر أن الغرض من مواقع الشركة هو جعل المنظمة تبدو جذابة ، لذلك لا تريد إنهاء بحثك هناك. إذا كنت تعرف أي شخص يعمل في المنظمة المعنية أو لديه نوع مماثل من المناصب في منظمة مختلفة ، فقم بإجراء مقابلة معه للحصول على رؤى.</a:t>
            </a:r>
          </a:p>
        </p:txBody>
      </p:sp>
      <p:sp>
        <p:nvSpPr>
          <p:cNvPr id="4" name="TextBox 3">
            <a:extLst>
              <a:ext uri="{FF2B5EF4-FFF2-40B4-BE49-F238E27FC236}">
                <a16:creationId xmlns:a16="http://schemas.microsoft.com/office/drawing/2014/main" id="{39B19A16-6071-6A9B-8BC5-7BC87C8D27A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171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B8006-CA4E-8A0E-7775-807E9342EA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FB32F0-5A4B-3CA3-2E16-7AB24D5A8C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FEFFB3-0D50-B155-2DB2-A5119F917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6E609A-FD91-6766-5BBD-D6E832941A4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3011DB4-E137-71AD-C4F0-1170867B915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ACA0CB5-113E-6C7D-6125-BCFC76C8198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867DD8E-0CEF-08A3-DC6F-99EEB048551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7D474D1-1F32-3587-8D1D-B7C0FBF024EA}"/>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Where do you find information on potential employers? You can begin by researching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websites, but remember that the purpose of company websites is to make the organization</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look appealing, so you do not want to end your research there. If you know anyone who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works for the organization in question or has a similar type of position with a different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 interview him or her for insights.</a:t>
            </a:r>
          </a:p>
        </p:txBody>
      </p:sp>
      <p:sp>
        <p:nvSpPr>
          <p:cNvPr id="10" name="Rectangle 9">
            <a:extLst>
              <a:ext uri="{FF2B5EF4-FFF2-40B4-BE49-F238E27FC236}">
                <a16:creationId xmlns:a16="http://schemas.microsoft.com/office/drawing/2014/main" id="{A6744484-6DE7-1AD6-9DDC-D7A5B38A785B}"/>
              </a:ext>
            </a:extLst>
          </p:cNvPr>
          <p:cNvSpPr/>
          <p:nvPr/>
        </p:nvSpPr>
        <p:spPr>
          <a:xfrm>
            <a:off x="845573" y="3957611"/>
            <a:ext cx="10550014" cy="2523768"/>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أين تجد معلومات عن أصحاب العمل المحتملين؟ يمكنك البدء بالبحث عن مواقع الويب الخاصة بهم ، ولكن تذكر أن الغرض من مواقع الشركة هو جعل المنظمة تبدو جذابة ، لذلك لا تريد إنهاء بحثك هناك. إذا كنت تعرف أي شخص يعمل في المنظمة المعنية أو لديه نوع مماثل من المناصب في منظمة مختلفة ، فقم بإجراء مقابلة معه للحصول على رؤى.</a:t>
            </a:r>
          </a:p>
        </p:txBody>
      </p:sp>
      <p:sp>
        <p:nvSpPr>
          <p:cNvPr id="4" name="TextBox 3">
            <a:extLst>
              <a:ext uri="{FF2B5EF4-FFF2-40B4-BE49-F238E27FC236}">
                <a16:creationId xmlns:a16="http://schemas.microsoft.com/office/drawing/2014/main" id="{2299FC7D-0F75-42DF-FFA2-DD207CE5545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6996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55FBD-2105-3F77-6EEB-94573F3412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D04636-3648-0BEE-ECAD-8C38F5BB0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C2E67B-89CF-ACDB-B250-F34DACB5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15F5F-9115-3746-8B56-96CCEC7113A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182220C-69F1-D096-6614-5EF4C1A3052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54ED3F9-5379-AB20-9B5B-524AB527352F}"/>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C17276F-D96B-E83E-66FA-718E589537B1}"/>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113EBEB-4484-7234-B46F-F090FF323F9B}"/>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Stage Three: Applying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researched a place you would like to consider for employment, it’s time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turn your attention to </a:t>
            </a:r>
            <a:r>
              <a:rPr lang="en-US" b="1" dirty="0">
                <a:solidFill>
                  <a:srgbClr val="FF0000"/>
                </a:solidFill>
                <a:latin typeface="Alexandria Light" pitchFamily="2" charset="-78"/>
                <a:cs typeface="Alexandria Light" pitchFamily="2" charset="-78"/>
              </a:rPr>
              <a:t>résumés</a:t>
            </a:r>
            <a:r>
              <a:rPr lang="en-US" dirty="0">
                <a:latin typeface="Alexandria Light" pitchFamily="2" charset="-78"/>
                <a:cs typeface="Alexandria Light" pitchFamily="2" charset="-78"/>
              </a:rPr>
              <a:t> and </a:t>
            </a:r>
            <a:r>
              <a:rPr lang="en-US" b="1" dirty="0">
                <a:solidFill>
                  <a:srgbClr val="FF0000"/>
                </a:solidFill>
                <a:latin typeface="Alexandria Light" pitchFamily="2" charset="-78"/>
                <a:cs typeface="Alexandria Light" pitchFamily="2" charset="-78"/>
              </a:rPr>
              <a:t>cover</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letters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77E964B5-79B6-E97F-FAE8-77D4C1C54080}"/>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المرحلة الثالثة: التقديم</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بمجرد البحث عن مكان ترغب في التفكير فيه للتوظيف، فقد حان الوقت لتحويل انتباهك إلى </a:t>
            </a:r>
            <a:r>
              <a:rPr lang="ar-SA" b="1" dirty="0">
                <a:solidFill>
                  <a:srgbClr val="FF0000"/>
                </a:solidFill>
                <a:latin typeface="Alexandria Light" pitchFamily="2" charset="-78"/>
                <a:cs typeface="Alexandria Light" pitchFamily="2" charset="-78"/>
              </a:rPr>
              <a:t>السير الذاتية وخطابات التغطية</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14A677E4-7F8E-D3D3-254C-E5FC0D1A24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over Letter vs. Resume: What's the Difference? - Pathrise Resources">
            <a:extLst>
              <a:ext uri="{FF2B5EF4-FFF2-40B4-BE49-F238E27FC236}">
                <a16:creationId xmlns:a16="http://schemas.microsoft.com/office/drawing/2014/main" id="{9006BAF5-80FC-DDCD-E1AF-71E748BB3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5048" y="2194560"/>
            <a:ext cx="5440078" cy="3870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53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6C56-8A4A-C4C2-A1AF-2786F708EE8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AC935313-A301-3C15-7D43-FF42F00F8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9927EBD-2616-09C8-0D8B-DB9CF67729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100" name="Picture 4" descr="21 Student Resume Examples, Templates and Writing Guide for 2025">
            <a:extLst>
              <a:ext uri="{FF2B5EF4-FFF2-40B4-BE49-F238E27FC236}">
                <a16:creationId xmlns:a16="http://schemas.microsoft.com/office/drawing/2014/main" id="{F437DA15-EC23-8592-7E5C-7E032A5D1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478" y="0"/>
            <a:ext cx="48625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 high school cover letter example with a pink header and icons for the applicant's contact information">
            <a:extLst>
              <a:ext uri="{FF2B5EF4-FFF2-40B4-BE49-F238E27FC236}">
                <a16:creationId xmlns:a16="http://schemas.microsoft.com/office/drawing/2014/main" id="{540F232C-7CDB-B75C-7A56-6EEDC7DAA9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26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E78A3-9FCD-5027-4B75-6D438868CE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27646D-786F-0B5D-39AC-3A79B4344F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562544C-BE80-BBE9-5560-2EDF11655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43FD172-45E4-AD68-A7F1-8AC3FC5CDCF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56A439-8E94-728E-6436-95B0EB8FC51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7C05ECE-9F3F-FD8B-C76C-1051BDCA32E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FB480DB-9749-51F0-E2A7-2524CA68ED7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0DF5846-7D7A-530D-893D-F42EE6130A6C}"/>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 résumé provides a picture of who you are as an employee by highlighting your skill set.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An excellent résumé illustrates how you fit this position and this organization and highlights the skills you possess relevant to the skills required by the position for which you are applying.</a:t>
            </a:r>
          </a:p>
        </p:txBody>
      </p:sp>
      <p:sp>
        <p:nvSpPr>
          <p:cNvPr id="10" name="Rectangle 9">
            <a:extLst>
              <a:ext uri="{FF2B5EF4-FFF2-40B4-BE49-F238E27FC236}">
                <a16:creationId xmlns:a16="http://schemas.microsoft.com/office/drawing/2014/main" id="{C62C493E-73EC-FC70-FBB7-23EA879EC396}"/>
              </a:ext>
            </a:extLst>
          </p:cNvPr>
          <p:cNvSpPr/>
          <p:nvPr/>
        </p:nvSpPr>
        <p:spPr>
          <a:xfrm>
            <a:off x="751840" y="4099851"/>
            <a:ext cx="10643747" cy="2226828"/>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توفر السيرة الذاتية صورة عن هويتك كموظف من خلال تسليط الضوء على مجموعة مهاراتك.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توضح السيرة الذاتية الممتازة كيف تتناسب مع هذا المنصب وهذه المنظمة وتسلط الضوء على المهارات التي تمتلكها ذات الصلة بالمهارات التي تتطلبها الوظيفة التي تتقدم لها.</a:t>
            </a:r>
          </a:p>
        </p:txBody>
      </p:sp>
      <p:sp>
        <p:nvSpPr>
          <p:cNvPr id="4" name="TextBox 3">
            <a:extLst>
              <a:ext uri="{FF2B5EF4-FFF2-40B4-BE49-F238E27FC236}">
                <a16:creationId xmlns:a16="http://schemas.microsoft.com/office/drawing/2014/main" id="{63177A5D-BA55-C830-1920-82F4847E626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59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1D417-41F0-81EA-480C-5B146B7FCD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598C7E-9CB1-A969-B9D9-5AE8882B842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BFD5AD-F43F-D708-F898-13F960E63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98A6B0-7E6D-5511-3143-C81D563F5F8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E61D084-B34D-2B89-1D16-4F27FB86113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50E180B-8AFA-9E28-AF04-88AB040AEA9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125D939-11C9-4B02-7F6D-1CBDE34A7C6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91D37FD-C9AB-AA06-157B-AFB7CC564733}"/>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 is no one standard form for a résumé—it’s not one size fits all. When selecting the format for your résumé, select a format that will highlight your strengths and downplay your weaknesses.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Regardless of which format you select, whenever possible, you should customize your résumé to each position and organization.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Although formats vary, every résumé should be no more than one page and must be visually appealing.</a:t>
            </a:r>
          </a:p>
        </p:txBody>
      </p:sp>
      <p:sp>
        <p:nvSpPr>
          <p:cNvPr id="10" name="Rectangle 9">
            <a:extLst>
              <a:ext uri="{FF2B5EF4-FFF2-40B4-BE49-F238E27FC236}">
                <a16:creationId xmlns:a16="http://schemas.microsoft.com/office/drawing/2014/main" id="{75363FB1-4B5C-8482-3367-B23775798C17}"/>
              </a:ext>
            </a:extLst>
          </p:cNvPr>
          <p:cNvSpPr/>
          <p:nvPr/>
        </p:nvSpPr>
        <p:spPr>
          <a:xfrm>
            <a:off x="751840" y="3977931"/>
            <a:ext cx="10643747" cy="2534605"/>
          </a:xfrm>
          <a:prstGeom prst="rect">
            <a:avLst/>
          </a:prstGeom>
        </p:spPr>
        <p:txBody>
          <a:bodyPr wrap="square">
            <a:spAutoFit/>
          </a:bodyPr>
          <a:lstStyle/>
          <a:p>
            <a:pPr marL="457200" indent="-457200" algn="just" rtl="1">
              <a:lnSpc>
                <a:spcPct val="200000"/>
              </a:lnSpc>
              <a:buFont typeface="+mj-lt"/>
              <a:buAutoNum type="alphaUcPeriod"/>
            </a:pPr>
            <a:r>
              <a:rPr lang="ar-SA" sz="1600" b="1" dirty="0">
                <a:solidFill>
                  <a:srgbClr val="FF0000"/>
                </a:solidFill>
                <a:latin typeface="Alexandria Light" pitchFamily="2" charset="-78"/>
                <a:cs typeface="Alexandria Light" pitchFamily="2" charset="-78"/>
              </a:rPr>
              <a:t>تطوير السيرة الذاتية</a:t>
            </a:r>
            <a:r>
              <a:rPr lang="en-US" sz="1600" b="1" dirty="0">
                <a:solidFill>
                  <a:srgbClr val="FF0000"/>
                </a:solidFill>
                <a:latin typeface="Alexandria Light" pitchFamily="2" charset="-78"/>
                <a:cs typeface="Alexandria Light" pitchFamily="2" charset="-78"/>
              </a:rPr>
              <a:t> </a:t>
            </a:r>
            <a:endParaRPr lang="ar-SA" sz="1600"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لا يوجد نموذج قياسي واحد للسيرة الذاتية - إنه ليس مقاس واحد يناسب الجميع. عند تحديد تنسيق سيرتك الذاتية ، حدد تنسيقا يسلط الضوء على نقاط قوتك ويقلل من نقاط ضعفك.</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بغض النظر عن التنسيق الذي تحدده ، كلما أمكن ذلك ، يجب عليك تخصيص سيرتك الذاتية لكل منصب ومؤسسة.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على الرغم من اختلاف التنسيقات ، يجب ألا تزيد كل سيرة ذاتية عن صفحة واحدة ويجب أن تكون جذابة بصريا</a:t>
            </a:r>
          </a:p>
        </p:txBody>
      </p:sp>
      <p:sp>
        <p:nvSpPr>
          <p:cNvPr id="4" name="TextBox 3">
            <a:extLst>
              <a:ext uri="{FF2B5EF4-FFF2-40B4-BE49-F238E27FC236}">
                <a16:creationId xmlns:a16="http://schemas.microsoft.com/office/drawing/2014/main" id="{D07C3857-4A34-F983-2099-7A2F9E2EAA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2521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9AA76-9A8C-226F-D9FA-B71263E6FF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E6E0E6-8D68-300E-78D1-D941D1FB54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AC6D79-280C-DEF9-1F75-4B06CF3A00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238DFF7-6BFA-096F-857F-0639FEF581A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0872337-86A2-88C6-EF75-F49AC5D6E60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6E285F2-FA7F-EC9E-5623-31090B2CDC8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A765AE-8AF4-57C1-044F-06AAC0A8135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05AC831-9B42-4AB1-D89C-524FBD99B570}"/>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Chances are you’ll be applying for multiple positions while you are job-seeking. Therefore, it’s important to develop a generic résumé that you can use as a starting point for the customized résumé you develop for each position.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developing your résumé, you will have to determine if you plan to use a </a:t>
            </a:r>
            <a:r>
              <a:rPr lang="en-US" sz="1600" b="1" dirty="0">
                <a:solidFill>
                  <a:srgbClr val="F58221"/>
                </a:solidFill>
                <a:latin typeface="Alexandria Light" pitchFamily="2" charset="-78"/>
                <a:cs typeface="Alexandria Light" pitchFamily="2" charset="-78"/>
              </a:rPr>
              <a:t>chronological, functional, or combination résumé.</a:t>
            </a:r>
          </a:p>
        </p:txBody>
      </p:sp>
      <p:sp>
        <p:nvSpPr>
          <p:cNvPr id="10" name="Rectangle 9">
            <a:extLst>
              <a:ext uri="{FF2B5EF4-FFF2-40B4-BE49-F238E27FC236}">
                <a16:creationId xmlns:a16="http://schemas.microsoft.com/office/drawing/2014/main" id="{9A7D046E-6808-EF92-F2E6-C679E1E81BDA}"/>
              </a:ext>
            </a:extLst>
          </p:cNvPr>
          <p:cNvSpPr/>
          <p:nvPr/>
        </p:nvSpPr>
        <p:spPr>
          <a:xfrm>
            <a:off x="751840" y="3835691"/>
            <a:ext cx="10643747" cy="2780826"/>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المحتمل أنك ستتقدم لشغل وظائف متعددة أثناء البحث عن عمل. لذلك ، من المهم تطوير سيرة ذاتية عامة يمكنك استخدامها كنقطة انطلاق للسيرة الذاتية المخصصة التي تقوم بتطويرها لكل منصب</a:t>
            </a:r>
            <a:r>
              <a:rPr lang="en-US"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عند تطوير سيرتك الذاتية، سيتعين عليك تحديد ما إذا كنت تخطط لاستخدام </a:t>
            </a:r>
            <a:r>
              <a:rPr lang="ar-SA" b="1" dirty="0">
                <a:solidFill>
                  <a:srgbClr val="F58221"/>
                </a:solidFill>
                <a:latin typeface="Alexandria Light" pitchFamily="2" charset="-78"/>
                <a:cs typeface="Alexandria Light" pitchFamily="2" charset="-78"/>
              </a:rPr>
              <a:t>سيرة ذاتية ترتيبية أو وظيفية أو مركبة.</a:t>
            </a:r>
          </a:p>
        </p:txBody>
      </p:sp>
      <p:sp>
        <p:nvSpPr>
          <p:cNvPr id="4" name="TextBox 3">
            <a:extLst>
              <a:ext uri="{FF2B5EF4-FFF2-40B4-BE49-F238E27FC236}">
                <a16:creationId xmlns:a16="http://schemas.microsoft.com/office/drawing/2014/main" id="{8D4BCF51-85A0-AFB7-B970-26DC4B17C76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721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3D8A3-FE5F-CEC5-2523-E19FEBB09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3379F9-8C3C-175E-65F8-CC9291193F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9F96FD-C6AE-0120-11C4-661CA93C9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5B4521-B579-115A-12F1-C3147A1DFDF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738E981-6780-51A3-9F5F-5EB0088993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0FC8365-62E7-FD36-59B4-B23D4C64FE3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B8A8A85-E8C4-A5FD-A5FE-88ADAC8CC3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DB9248-F1E2-CF37-29AA-5E963378A435}"/>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a:pPr>
            <a:r>
              <a:rPr lang="en-US" b="1" dirty="0">
                <a:solidFill>
                  <a:srgbClr val="F58221"/>
                </a:solidFill>
                <a:latin typeface="Alexandria Black" pitchFamily="2" charset="-78"/>
                <a:cs typeface="Alexandria Black" pitchFamily="2" charset="-78"/>
              </a:rPr>
              <a:t>Chronological</a:t>
            </a:r>
            <a:r>
              <a:rPr lang="tr-TR" b="1" dirty="0">
                <a:solidFill>
                  <a:srgbClr val="F58221"/>
                </a:solidFill>
                <a:latin typeface="Alexandria Black" pitchFamily="2" charset="-78"/>
                <a:cs typeface="Alexandria Black" pitchFamily="2" charset="-78"/>
              </a:rPr>
              <a:t> </a:t>
            </a:r>
            <a:r>
              <a:rPr lang="en-US" b="1" dirty="0">
                <a:solidFill>
                  <a:srgbClr val="F58221"/>
                </a:solidFill>
                <a:latin typeface="Alexandria Black" pitchFamily="2" charset="-78"/>
                <a:cs typeface="Alexandria Black" pitchFamily="2" charset="-78"/>
              </a:rPr>
              <a:t>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is the most common form and probably the easiest to prepare. The chronological résumé emphasizes employment and/or experience history, listing elements in reverse chronological order (i.e., your most recent experience first). This format is especially useful to new graduates or those with limited work experience.</a:t>
            </a:r>
          </a:p>
        </p:txBody>
      </p:sp>
      <p:sp>
        <p:nvSpPr>
          <p:cNvPr id="10" name="Rectangle 9">
            <a:extLst>
              <a:ext uri="{FF2B5EF4-FFF2-40B4-BE49-F238E27FC236}">
                <a16:creationId xmlns:a16="http://schemas.microsoft.com/office/drawing/2014/main" id="{F165473A-30A8-221D-613C-D34F36B9019C}"/>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a:pPr>
            <a:r>
              <a:rPr lang="ar-SA" sz="1600" b="1" dirty="0">
                <a:solidFill>
                  <a:srgbClr val="F58221"/>
                </a:solidFill>
                <a:latin typeface="Alexandria Black" pitchFamily="2" charset="-78"/>
                <a:cs typeface="Alexandria Black" pitchFamily="2" charset="-78"/>
              </a:rPr>
              <a:t>السيرة الذاتية المرتبة زمنيا</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هذا هو الشكل الأكثر شيوعا وربما الأسهل في التحضير. تؤكد السيرة الذاتية الزمنية على تاريخ التوظيف و / أو الخبرة ، وتسرد العناصر بترتيب زمني عكسي (أي تجربتك الأخيرة أولا). هذا الشكل مفيد بشكل خاص للخريجين الجدد أو ذوي الخبرة العملية المحدودة.</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46FB706C-5B58-D29F-1623-09ECFCDA32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149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36D6-4D0F-5FCA-0668-18F212C4F70C}"/>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168CC90C-F979-3EDF-6028-6999CF3B4E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A655D3A-8C8D-D44C-54DD-150B06F2425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chronological resume template">
            <a:extLst>
              <a:ext uri="{FF2B5EF4-FFF2-40B4-BE49-F238E27FC236}">
                <a16:creationId xmlns:a16="http://schemas.microsoft.com/office/drawing/2014/main" id="{A7B4C919-D3ED-ED80-37E0-3FEC29BAFF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520" y="14143"/>
            <a:ext cx="4782820" cy="67632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reative Chronological Resume Template">
            <a:extLst>
              <a:ext uri="{FF2B5EF4-FFF2-40B4-BE49-F238E27FC236}">
                <a16:creationId xmlns:a16="http://schemas.microsoft.com/office/drawing/2014/main" id="{835D120B-DF51-E45C-CAC3-FE318F9203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329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04D8F-F2AF-0E7A-155F-FCCF543702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48B3D3-101E-F1BE-C675-D673399949B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F69BF3-95DA-AA26-92E0-C76F510D9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6DEDFC-B02A-C65C-18AB-0FB372C6DED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9443447-12E5-7CC4-0E8D-BF1D2C3B981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004DC74-A342-A9DF-957B-5A1675D90D9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811AE3-2F2F-20B8-F8D8-B800F3F99923}"/>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142854C-70D3-AED6-E72D-B48207EA7480}"/>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startAt="2"/>
            </a:pPr>
            <a:r>
              <a:rPr lang="en-US" b="1" dirty="0">
                <a:solidFill>
                  <a:srgbClr val="F58221"/>
                </a:solidFill>
                <a:latin typeface="Alexandria Black" pitchFamily="2" charset="-78"/>
                <a:cs typeface="Alexandria Black" pitchFamily="2" charset="-78"/>
              </a:rPr>
              <a:t>Functional (</a:t>
            </a:r>
            <a:r>
              <a:rPr lang="ar-SA" b="1" dirty="0" err="1">
                <a:solidFill>
                  <a:srgbClr val="F58221"/>
                </a:solidFill>
                <a:latin typeface="Alexandria Black" pitchFamily="2" charset="-78"/>
                <a:cs typeface="Alexandria Black" pitchFamily="2" charset="-78"/>
              </a:rPr>
              <a:t>Skill-Based</a:t>
            </a:r>
            <a:r>
              <a:rPr lang="en-US" b="1" dirty="0">
                <a:solidFill>
                  <a:srgbClr val="F58221"/>
                </a:solidFill>
                <a:latin typeface="Alexandria Black" pitchFamily="2" charset="-78"/>
                <a:cs typeface="Alexandria Black" pitchFamily="2" charset="-78"/>
              </a:rPr>
              <a:t>)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functional résumé emphasizes skills and attributes that can be applied to a variety of employment situations; your skills are broken down into categories that quickly communicate to employers what you can do for them. This format is useful for candidates without direct employment-related experience or for those who wish to work in fields unrelated to their academic major..</a:t>
            </a:r>
          </a:p>
        </p:txBody>
      </p:sp>
      <p:sp>
        <p:nvSpPr>
          <p:cNvPr id="10" name="Rectangle 9">
            <a:extLst>
              <a:ext uri="{FF2B5EF4-FFF2-40B4-BE49-F238E27FC236}">
                <a16:creationId xmlns:a16="http://schemas.microsoft.com/office/drawing/2014/main" id="{A7AA97A6-0F14-F6C7-8486-052BFF882C76}"/>
              </a:ext>
            </a:extLst>
          </p:cNvPr>
          <p:cNvSpPr/>
          <p:nvPr/>
        </p:nvSpPr>
        <p:spPr>
          <a:xfrm>
            <a:off x="751840" y="4018571"/>
            <a:ext cx="10643747" cy="2492285"/>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startAt="2"/>
            </a:pPr>
            <a:r>
              <a:rPr lang="ar-SA" sz="1600" b="1" dirty="0">
                <a:solidFill>
                  <a:srgbClr val="F58221"/>
                </a:solidFill>
                <a:latin typeface="Alexandria Black" pitchFamily="2" charset="-78"/>
                <a:cs typeface="Alexandria Black" pitchFamily="2" charset="-78"/>
              </a:rPr>
              <a:t>السيرة الذاتية الوظيفية (القائمة على المهارة)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تؤكد هذه السيرة الذاتية الوظيفية على المهارات والسمات التي يمكن تطبيقها على مجموعة متنوعة من حالات التوظيف. يتم تقسيم مهاراتك إلى فئات تنقل بسرعة إلى أصحاب العمل ما يمكنك القيام به من أجلهم. هذا الشكل مفيد للمرشحين الذين ليس لديهم خبرة مباشرة في مجال التوظيف أو لأولئك الذين يرغبون في العمل في مجالات لا علاقة لها بتخصصهم الأكاديمي.</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296501B-DE3E-331B-4DA0-8C28F41113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8451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7A55D-3747-FEF2-3928-805CC44330AA}"/>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3C622A7A-634F-5044-CB05-A5D160B110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46090E93-77A9-CC5B-8A1D-8A2C1AB94DA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reverse chronological resume example">
            <a:extLst>
              <a:ext uri="{FF2B5EF4-FFF2-40B4-BE49-F238E27FC236}">
                <a16:creationId xmlns:a16="http://schemas.microsoft.com/office/drawing/2014/main" id="{B58E2E65-CE18-0683-1261-04E2DCA7E1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4048" y="0"/>
            <a:ext cx="484663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unctional resume sample">
            <a:extLst>
              <a:ext uri="{FF2B5EF4-FFF2-40B4-BE49-F238E27FC236}">
                <a16:creationId xmlns:a16="http://schemas.microsoft.com/office/drawing/2014/main" id="{409EFCC0-2E65-DE49-6A62-C4BFE7385A4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5363" y="0"/>
            <a:ext cx="48466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4324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852E-4577-D00E-E4A3-6C954EEE73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242014-277F-2380-EF2E-1371B757C8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059D35-765C-DDE8-2996-D2AB7FCF6A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1733455-C3E5-362A-F3B4-0F960F53466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C11FA2A-E709-6834-2CEA-D2817B60597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99F9016-1773-7787-EC89-783832C41ADA}"/>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50F39E0-E878-03CB-1CAA-48E9FF81FC0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323B4DC-C306-1303-C436-4AA39F87B978}"/>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startAt="3"/>
            </a:pPr>
            <a:r>
              <a:rPr lang="en-US" b="1" dirty="0">
                <a:solidFill>
                  <a:srgbClr val="F58221"/>
                </a:solidFill>
                <a:latin typeface="Alexandria Black" pitchFamily="2" charset="-78"/>
                <a:cs typeface="Alexandria Black" pitchFamily="2" charset="-78"/>
              </a:rPr>
              <a:t>Combination Résumés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many candidates, a combination of elements from the chronological and functional résumé formats works best. Regardless of which résumé type you select, your résumé will include some or all of the following sections..</a:t>
            </a:r>
          </a:p>
        </p:txBody>
      </p:sp>
      <p:sp>
        <p:nvSpPr>
          <p:cNvPr id="10" name="Rectangle 9">
            <a:extLst>
              <a:ext uri="{FF2B5EF4-FFF2-40B4-BE49-F238E27FC236}">
                <a16:creationId xmlns:a16="http://schemas.microsoft.com/office/drawing/2014/main" id="{2090D5A1-393D-A36A-633E-E313201F4061}"/>
              </a:ext>
            </a:extLst>
          </p:cNvPr>
          <p:cNvSpPr/>
          <p:nvPr/>
        </p:nvSpPr>
        <p:spPr>
          <a:xfrm>
            <a:off x="751839" y="4105930"/>
            <a:ext cx="10643747" cy="207678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startAt="3"/>
            </a:pPr>
            <a:r>
              <a:rPr lang="ar-SA" sz="1600" b="1" dirty="0">
                <a:solidFill>
                  <a:srgbClr val="F58221"/>
                </a:solidFill>
                <a:latin typeface="Alexandria Black" pitchFamily="2" charset="-78"/>
                <a:cs typeface="Alexandria Black" pitchFamily="2" charset="-78"/>
              </a:rPr>
              <a:t>السيرة الذاتية المركبة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بالنسبة للعديد من المرشحين ، تعمل مجموعة من العناصر من تنسيقات السيرة الذاتية الزمنية والوظيفية بشكل أفضل. بغض النظر عن نوع السيرة الذاتية الذي تحدده، ستتضمن سيرتك الذاتية بعض أو كل الأقسام التالية.</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A0B78AF-2B1C-33FC-71C6-D4AC44894B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5198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AC5C4-A088-8548-6B54-0259E494F662}"/>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B9F9AD2-3C1A-2C39-CC3E-E89967DD2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22D2590C-8471-40CD-FE9C-E51EC5E441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8" name="Picture 6" descr="04.-Combination_resume_format_brand_manager">
            <a:extLst>
              <a:ext uri="{FF2B5EF4-FFF2-40B4-BE49-F238E27FC236}">
                <a16:creationId xmlns:a16="http://schemas.microsoft.com/office/drawing/2014/main" id="{560D752F-EB83-68AF-7E5A-7FB2AF82FB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2586" y="50215"/>
            <a:ext cx="484663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Combination Resume Example">
            <a:extLst>
              <a:ext uri="{FF2B5EF4-FFF2-40B4-BE49-F238E27FC236}">
                <a16:creationId xmlns:a16="http://schemas.microsoft.com/office/drawing/2014/main" id="{E4D11885-E603-47B2-A2CA-E9CB98B275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6937" y="0"/>
            <a:ext cx="49450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4855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0499E-84E3-FD22-74D5-46FE8CA9A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0AE93-C767-EB8C-157D-C731363010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D4C5E6-C24C-00F3-77CA-856F0F950C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AE938D-530F-8578-E4FE-9206EA56D462}"/>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ED3FFBD3-AABC-16DE-36B6-6E683CEF9D2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C4111DA5-68A8-981F-EBD8-931EDDAE8C44}"/>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150BC5A-1D6C-9F90-F25C-67F7449452F6}"/>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C95F76C-9B74-2826-3F5D-C5BF43181FA6}"/>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NEXT LECTURE</a:t>
            </a:r>
          </a:p>
        </p:txBody>
      </p:sp>
      <p:sp>
        <p:nvSpPr>
          <p:cNvPr id="7" name="Rectangle 6">
            <a:extLst>
              <a:ext uri="{FF2B5EF4-FFF2-40B4-BE49-F238E27FC236}">
                <a16:creationId xmlns:a16="http://schemas.microsoft.com/office/drawing/2014/main" id="{1807E458-BDA6-BE4A-3067-465E634E1E25}"/>
              </a:ext>
            </a:extLst>
          </p:cNvPr>
          <p:cNvSpPr/>
          <p:nvPr/>
        </p:nvSpPr>
        <p:spPr>
          <a:xfrm>
            <a:off x="6614160" y="1390178"/>
            <a:ext cx="473226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المحاضرة القادمة</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5CC60336-5272-2371-B472-42108C8A2096}"/>
              </a:ext>
            </a:extLst>
          </p:cNvPr>
          <p:cNvSpPr/>
          <p:nvPr/>
        </p:nvSpPr>
        <p:spPr>
          <a:xfrm>
            <a:off x="845574" y="2010190"/>
            <a:ext cx="4955458" cy="4482702"/>
          </a:xfrm>
          <a:prstGeom prst="rect">
            <a:avLst/>
          </a:prstGeom>
        </p:spPr>
        <p:txBody>
          <a:bodyPr wrap="square">
            <a:spAutoFit/>
          </a:bodyPr>
          <a:lstStyle/>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Contact Information.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Objective and Summary.</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Education.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Skills.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Employment 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Awards and Hobbies.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References.</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Customizing Résumés.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Review Your Audience.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Creating Visual Appeal.</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Developing Cover Letters.</a:t>
            </a:r>
          </a:p>
        </p:txBody>
      </p:sp>
      <p:sp>
        <p:nvSpPr>
          <p:cNvPr id="11" name="TextBox 10">
            <a:extLst>
              <a:ext uri="{FF2B5EF4-FFF2-40B4-BE49-F238E27FC236}">
                <a16:creationId xmlns:a16="http://schemas.microsoft.com/office/drawing/2014/main" id="{E3DD0C88-705A-285E-78E7-1257F064B3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62434CAA-DC62-5DDE-7C90-B4BCEB6023FE}"/>
              </a:ext>
            </a:extLst>
          </p:cNvPr>
          <p:cNvSpPr/>
          <p:nvPr/>
        </p:nvSpPr>
        <p:spPr>
          <a:xfrm>
            <a:off x="6476541" y="2010190"/>
            <a:ext cx="4955458" cy="4615944"/>
          </a:xfrm>
          <a:prstGeom prst="rect">
            <a:avLst/>
          </a:prstGeom>
        </p:spPr>
        <p:txBody>
          <a:bodyPr wrap="square">
            <a:spAutoFit/>
          </a:bodyPr>
          <a:lstStyle/>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معلومات الاتصال.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الهدف والموجز.</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تعليم.</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تجربة.</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المهارات.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الخبرة في العمل.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الجوائز والهوايات.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مراجع.</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تخصيص السير الذاتية</a:t>
            </a:r>
            <a:r>
              <a:rPr lang="ar-SA" sz="1600" dirty="0">
                <a:latin typeface="Alexandria Light" pitchFamily="2" charset="-78"/>
                <a:cs typeface="Alexandria Light" pitchFamily="2" charset="-78"/>
              </a:rPr>
              <a:t>.</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راجع جمهورك.</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خلق جاذبية بصرية.</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تطوير خطابات الغلاف</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4102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C829845-D27F-4DE1-8600-BB5C3F368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7800</TotalTime>
  <Words>5346</Words>
  <Application>Microsoft Office PowerPoint</Application>
  <PresentationFormat>Widescreen</PresentationFormat>
  <Paragraphs>340</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Calibri</vt:lpstr>
      <vt:lpstr>Alexandria Light</vt:lpstr>
      <vt:lpstr>Arial</vt:lpstr>
      <vt:lpstr>Alexandria Black</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Rokaya Salah</cp:lastModifiedBy>
  <cp:revision>486</cp:revision>
  <dcterms:created xsi:type="dcterms:W3CDTF">2023-04-29T09:08:00Z</dcterms:created>
  <dcterms:modified xsi:type="dcterms:W3CDTF">2025-10-30T10:27:25Z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