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483" r:id="rId4"/>
    <p:sldId id="484" r:id="rId5"/>
    <p:sldId id="259" r:id="rId6"/>
    <p:sldId id="364" r:id="rId7"/>
    <p:sldId id="396" r:id="rId8"/>
    <p:sldId id="363" r:id="rId9"/>
    <p:sldId id="362" r:id="rId10"/>
    <p:sldId id="367" r:id="rId11"/>
    <p:sldId id="368" r:id="rId12"/>
    <p:sldId id="369" r:id="rId13"/>
    <p:sldId id="375" r:id="rId14"/>
    <p:sldId id="374" r:id="rId15"/>
    <p:sldId id="376" r:id="rId16"/>
    <p:sldId id="398" r:id="rId17"/>
    <p:sldId id="404" r:id="rId18"/>
    <p:sldId id="378" r:id="rId19"/>
    <p:sldId id="379" r:id="rId20"/>
    <p:sldId id="380" r:id="rId21"/>
    <p:sldId id="381" r:id="rId22"/>
    <p:sldId id="267" r:id="rId23"/>
    <p:sldId id="383" r:id="rId24"/>
    <p:sldId id="384" r:id="rId25"/>
    <p:sldId id="385" r:id="rId26"/>
    <p:sldId id="386" r:id="rId27"/>
    <p:sldId id="272" r:id="rId28"/>
    <p:sldId id="273" r:id="rId29"/>
    <p:sldId id="274" r:id="rId30"/>
    <p:sldId id="275" r:id="rId31"/>
    <p:sldId id="482" r:id="rId32"/>
    <p:sldId id="388" r:id="rId33"/>
    <p:sldId id="387" r:id="rId34"/>
    <p:sldId id="280" r:id="rId35"/>
    <p:sldId id="281" r:id="rId36"/>
    <p:sldId id="282" r:id="rId37"/>
    <p:sldId id="389" r:id="rId38"/>
    <p:sldId id="284" r:id="rId39"/>
    <p:sldId id="298" r:id="rId40"/>
    <p:sldId id="405" r:id="rId41"/>
    <p:sldId id="393" r:id="rId42"/>
    <p:sldId id="394" r:id="rId43"/>
    <p:sldId id="289" r:id="rId44"/>
    <p:sldId id="395" r:id="rId45"/>
    <p:sldId id="291" r:id="rId46"/>
    <p:sldId id="292" r:id="rId47"/>
    <p:sldId id="293" r:id="rId48"/>
    <p:sldId id="357" r:id="rId49"/>
    <p:sldId id="295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3"/>
            <p14:sldId id="484"/>
            <p14:sldId id="259"/>
            <p14:sldId id="364"/>
            <p14:sldId id="396"/>
            <p14:sldId id="363"/>
            <p14:sldId id="362"/>
            <p14:sldId id="367"/>
            <p14:sldId id="368"/>
            <p14:sldId id="369"/>
            <p14:sldId id="375"/>
            <p14:sldId id="374"/>
            <p14:sldId id="376"/>
            <p14:sldId id="398"/>
            <p14:sldId id="404"/>
            <p14:sldId id="378"/>
            <p14:sldId id="379"/>
            <p14:sldId id="380"/>
            <p14:sldId id="381"/>
            <p14:sldId id="267"/>
            <p14:sldId id="383"/>
            <p14:sldId id="384"/>
            <p14:sldId id="385"/>
            <p14:sldId id="386"/>
            <p14:sldId id="272"/>
            <p14:sldId id="273"/>
            <p14:sldId id="274"/>
            <p14:sldId id="275"/>
            <p14:sldId id="482"/>
            <p14:sldId id="388"/>
            <p14:sldId id="387"/>
            <p14:sldId id="280"/>
            <p14:sldId id="281"/>
            <p14:sldId id="282"/>
            <p14:sldId id="389"/>
            <p14:sldId id="284"/>
            <p14:sldId id="298"/>
            <p14:sldId id="405"/>
            <p14:sldId id="393"/>
            <p14:sldId id="394"/>
            <p14:sldId id="289"/>
            <p14:sldId id="395"/>
            <p14:sldId id="291"/>
            <p14:sldId id="292"/>
            <p14:sldId id="293"/>
            <p14:sldId id="357"/>
            <p14:sldId id="29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627" autoAdjust="0"/>
  </p:normalViewPr>
  <p:slideViewPr>
    <p:cSldViewPr snapToGrid="0">
      <p:cViewPr varScale="1">
        <p:scale>
          <a:sx n="106" d="100"/>
          <a:sy n="106" d="100"/>
        </p:scale>
        <p:origin x="7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261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865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3DFC216-1A2A-C302-AB3C-EA9C3AB0F4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604155E0-7178-1342-BC56-EC3CB01B068C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88066" name="Rectangle 2">
            <a:extLst>
              <a:ext uri="{FF2B5EF4-FFF2-40B4-BE49-F238E27FC236}">
                <a16:creationId xmlns:a16="http://schemas.microsoft.com/office/drawing/2014/main" id="{B81BCF1C-156B-3692-8024-71CC900F19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E6EE34CD-E889-9F71-BBE2-FEE4DEB25F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3793E2D-26C4-F5A4-8A3B-5131F3F571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34762C1B-DF01-3E48-8941-8C0ABD5F4E37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304130" name="Rectangle 2">
            <a:extLst>
              <a:ext uri="{FF2B5EF4-FFF2-40B4-BE49-F238E27FC236}">
                <a16:creationId xmlns:a16="http://schemas.microsoft.com/office/drawing/2014/main" id="{99B2ABFB-07CC-8410-AB51-69682DEB48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4131" name="Rectangle 3">
            <a:extLst>
              <a:ext uri="{FF2B5EF4-FFF2-40B4-BE49-F238E27FC236}">
                <a16:creationId xmlns:a16="http://schemas.microsoft.com/office/drawing/2014/main" id="{94736BFD-ADE7-933E-72E4-768E0D4642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E5B6FAA-20BB-7460-1871-64A6C18450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0EE979EB-B13D-0A47-A081-70B746847B1D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305154" name="Rectangle 2">
            <a:extLst>
              <a:ext uri="{FF2B5EF4-FFF2-40B4-BE49-F238E27FC236}">
                <a16:creationId xmlns:a16="http://schemas.microsoft.com/office/drawing/2014/main" id="{F4D9527C-BAC9-1C31-3645-3DD8A63DDF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5155" name="Rectangle 3">
            <a:extLst>
              <a:ext uri="{FF2B5EF4-FFF2-40B4-BE49-F238E27FC236}">
                <a16:creationId xmlns:a16="http://schemas.microsoft.com/office/drawing/2014/main" id="{6A304016-C149-FDE4-EFB1-7B61C8F247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37A6929-700D-4972-158E-BE4D4B49B1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8B772183-E79D-974F-840B-7321AA816738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306178" name="Rectangle 2">
            <a:extLst>
              <a:ext uri="{FF2B5EF4-FFF2-40B4-BE49-F238E27FC236}">
                <a16:creationId xmlns:a16="http://schemas.microsoft.com/office/drawing/2014/main" id="{EBADF79B-249C-B108-B98C-D32DB925793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6179" name="Rectangle 3">
            <a:extLst>
              <a:ext uri="{FF2B5EF4-FFF2-40B4-BE49-F238E27FC236}">
                <a16:creationId xmlns:a16="http://schemas.microsoft.com/office/drawing/2014/main" id="{841D2928-0769-15BD-2D58-AECC285251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AEFBAD2-2E80-13AD-3F3E-7B7751C2E88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424CF0D8-1C71-0B44-A3AB-D89ED17045A0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235522" name="Rectangle 2">
            <a:extLst>
              <a:ext uri="{FF2B5EF4-FFF2-40B4-BE49-F238E27FC236}">
                <a16:creationId xmlns:a16="http://schemas.microsoft.com/office/drawing/2014/main" id="{0146AF49-5768-113A-39A7-C163F180A9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35523" name="Rectangle 3">
            <a:extLst>
              <a:ext uri="{FF2B5EF4-FFF2-40B4-BE49-F238E27FC236}">
                <a16:creationId xmlns:a16="http://schemas.microsoft.com/office/drawing/2014/main" id="{336CF47A-FA8F-719A-1C22-2A86CE9552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930B55C-6703-FC19-B13E-9B7A99CD7F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9DAC1BEE-F052-7F49-AA79-6768E3D3886C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241666" name="Rectangle 2">
            <a:extLst>
              <a:ext uri="{FF2B5EF4-FFF2-40B4-BE49-F238E27FC236}">
                <a16:creationId xmlns:a16="http://schemas.microsoft.com/office/drawing/2014/main" id="{1F41E102-7EF5-1902-8904-88384CF966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A75FF6C8-ED72-6137-9A79-1CC4847910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BC98B46-82D8-6991-63C1-5B6934E5CD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5D96DE45-D514-3E4B-8E20-370A36B9CDB1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243714" name="Rectangle 2">
            <a:extLst>
              <a:ext uri="{FF2B5EF4-FFF2-40B4-BE49-F238E27FC236}">
                <a16:creationId xmlns:a16="http://schemas.microsoft.com/office/drawing/2014/main" id="{19FC15B9-8703-99BC-E081-16625CE455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1475" y="688975"/>
            <a:ext cx="6116638" cy="3441700"/>
          </a:xfrm>
          <a:ln/>
        </p:spPr>
      </p:sp>
      <p:sp>
        <p:nvSpPr>
          <p:cNvPr id="243715" name="Rectangle 3">
            <a:extLst>
              <a:ext uri="{FF2B5EF4-FFF2-40B4-BE49-F238E27FC236}">
                <a16:creationId xmlns:a16="http://schemas.microsoft.com/office/drawing/2014/main" id="{EEE66DF4-50F0-EB8E-57AE-1845F87A76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11FB9CE-41D9-4F4B-FC52-9DD22640C1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204EB7AD-2075-A54E-B97D-A27DFA66C3BA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245762" name="Rectangle 2">
            <a:extLst>
              <a:ext uri="{FF2B5EF4-FFF2-40B4-BE49-F238E27FC236}">
                <a16:creationId xmlns:a16="http://schemas.microsoft.com/office/drawing/2014/main" id="{40E7A28E-5760-9DE9-AF18-3F14DD50F0F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45763" name="Rectangle 3">
            <a:extLst>
              <a:ext uri="{FF2B5EF4-FFF2-40B4-BE49-F238E27FC236}">
                <a16:creationId xmlns:a16="http://schemas.microsoft.com/office/drawing/2014/main" id="{E72AD80B-DA0A-AA47-EC86-8A9ACEE29E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D0549D3-6709-6BA5-85E3-C8B0E68AD2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BEDEF86B-BF39-514A-9CDE-E1130EE02D34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254978" name="Rectangle 2">
            <a:extLst>
              <a:ext uri="{FF2B5EF4-FFF2-40B4-BE49-F238E27FC236}">
                <a16:creationId xmlns:a16="http://schemas.microsoft.com/office/drawing/2014/main" id="{A81DED1A-AD32-B03D-2AEE-AD0F35B0E0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4979" name="Rectangle 3">
            <a:extLst>
              <a:ext uri="{FF2B5EF4-FFF2-40B4-BE49-F238E27FC236}">
                <a16:creationId xmlns:a16="http://schemas.microsoft.com/office/drawing/2014/main" id="{0B957441-48D6-91BF-C47F-FE9C2F6AB2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C79A75D-D89A-5E05-7E8F-22EEA663C7F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8B8D7C6F-B8CA-6041-A98A-93511AA94BB7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252930" name="Rectangle 2">
            <a:extLst>
              <a:ext uri="{FF2B5EF4-FFF2-40B4-BE49-F238E27FC236}">
                <a16:creationId xmlns:a16="http://schemas.microsoft.com/office/drawing/2014/main" id="{9A11D218-7325-0FE5-EE02-8AC7AF2DC2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2931" name="Rectangle 3">
            <a:extLst>
              <a:ext uri="{FF2B5EF4-FFF2-40B4-BE49-F238E27FC236}">
                <a16:creationId xmlns:a16="http://schemas.microsoft.com/office/drawing/2014/main" id="{EAFF8467-5974-F55C-66A1-137B6E3D6A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B230054-62F3-BE6A-53CB-B1D03768C4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7B22BF58-EC1A-4F48-86B6-9A7899D113C4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257026" name="Rectangle 2">
            <a:extLst>
              <a:ext uri="{FF2B5EF4-FFF2-40B4-BE49-F238E27FC236}">
                <a16:creationId xmlns:a16="http://schemas.microsoft.com/office/drawing/2014/main" id="{03BCDF7B-542C-3A88-C95B-006AF937B6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57027" name="Rectangle 3">
            <a:extLst>
              <a:ext uri="{FF2B5EF4-FFF2-40B4-BE49-F238E27FC236}">
                <a16:creationId xmlns:a16="http://schemas.microsoft.com/office/drawing/2014/main" id="{23FA2C47-13F2-18CC-F424-39AD6EEACE2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A7F17B0-98B1-CC81-4F32-C35119DB7E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811D7F11-78CD-4D4E-8FEC-65829C1D77F8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307202" name="Rectangle 2">
            <a:extLst>
              <a:ext uri="{FF2B5EF4-FFF2-40B4-BE49-F238E27FC236}">
                <a16:creationId xmlns:a16="http://schemas.microsoft.com/office/drawing/2014/main" id="{B4C96590-D616-41F7-F12F-5B70ED33C6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7203" name="Rectangle 3">
            <a:extLst>
              <a:ext uri="{FF2B5EF4-FFF2-40B4-BE49-F238E27FC236}">
                <a16:creationId xmlns:a16="http://schemas.microsoft.com/office/drawing/2014/main" id="{C590012F-BC37-135C-9E77-63A4AC7610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DCAAA6D-CF58-B0DD-445C-99CC67C49A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78B24689-DBFF-334B-889A-FC398404FF73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331778" name="Rectangle 2">
            <a:extLst>
              <a:ext uri="{FF2B5EF4-FFF2-40B4-BE49-F238E27FC236}">
                <a16:creationId xmlns:a16="http://schemas.microsoft.com/office/drawing/2014/main" id="{3ECF3044-8400-8E8B-6833-F1D7D88ED8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31779" name="Rectangle 3">
            <a:extLst>
              <a:ext uri="{FF2B5EF4-FFF2-40B4-BE49-F238E27FC236}">
                <a16:creationId xmlns:a16="http://schemas.microsoft.com/office/drawing/2014/main" id="{CE6ED2D7-1FCD-366C-C272-8A17B8FDD6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1613A73-367E-0DA4-AB7D-75387AC723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BFD6E221-0416-5141-9570-C840C768503E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261122" name="Rectangle 2">
            <a:extLst>
              <a:ext uri="{FF2B5EF4-FFF2-40B4-BE49-F238E27FC236}">
                <a16:creationId xmlns:a16="http://schemas.microsoft.com/office/drawing/2014/main" id="{1D2A2365-72EC-43BB-29A4-E2C412EFC5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1123" name="Rectangle 3">
            <a:extLst>
              <a:ext uri="{FF2B5EF4-FFF2-40B4-BE49-F238E27FC236}">
                <a16:creationId xmlns:a16="http://schemas.microsoft.com/office/drawing/2014/main" id="{DC88F02B-80B4-8328-80D8-30D7932D15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E261E25-BCA9-7DBF-1343-6C76C72A1B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43400FC4-6853-BB4B-A8F1-D709C0B2B47E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263170" name="Rectangle 2">
            <a:extLst>
              <a:ext uri="{FF2B5EF4-FFF2-40B4-BE49-F238E27FC236}">
                <a16:creationId xmlns:a16="http://schemas.microsoft.com/office/drawing/2014/main" id="{EEA4569B-A973-CB7F-FA40-1F27D1DD58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63171" name="Rectangle 3">
            <a:extLst>
              <a:ext uri="{FF2B5EF4-FFF2-40B4-BE49-F238E27FC236}">
                <a16:creationId xmlns:a16="http://schemas.microsoft.com/office/drawing/2014/main" id="{E27F3CAE-AAE9-5271-A9A1-A46E60D70A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BB02C07-BEFD-EC04-E0CE-DC7F57512E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77717715-93FD-3848-BF10-CC2ADBAE5CBA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308226" name="Rectangle 2">
            <a:extLst>
              <a:ext uri="{FF2B5EF4-FFF2-40B4-BE49-F238E27FC236}">
                <a16:creationId xmlns:a16="http://schemas.microsoft.com/office/drawing/2014/main" id="{8269EDE6-62DF-85B1-3D1B-FB9074D0A1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8227" name="Rectangle 3">
            <a:extLst>
              <a:ext uri="{FF2B5EF4-FFF2-40B4-BE49-F238E27FC236}">
                <a16:creationId xmlns:a16="http://schemas.microsoft.com/office/drawing/2014/main" id="{75DAB238-1D93-7551-8C09-A695C992BC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59874A8-64EB-979E-1837-BF0F71C6B6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229C7190-72C1-B244-B582-2927FEFBF699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309250" name="Rectangle 2">
            <a:extLst>
              <a:ext uri="{FF2B5EF4-FFF2-40B4-BE49-F238E27FC236}">
                <a16:creationId xmlns:a16="http://schemas.microsoft.com/office/drawing/2014/main" id="{C84318F0-1E4F-4888-F6A8-9EA5F39099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09251" name="Rectangle 3">
            <a:extLst>
              <a:ext uri="{FF2B5EF4-FFF2-40B4-BE49-F238E27FC236}">
                <a16:creationId xmlns:a16="http://schemas.microsoft.com/office/drawing/2014/main" id="{85A853F1-5CE5-05CF-3299-EA6BEE0341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F3C39C4-404E-5BEA-D2FF-4AA2A3DF28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C3FC90CC-002E-904A-93A5-3110DF09BD01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92162" name="Rectangle 2">
            <a:extLst>
              <a:ext uri="{FF2B5EF4-FFF2-40B4-BE49-F238E27FC236}">
                <a16:creationId xmlns:a16="http://schemas.microsoft.com/office/drawing/2014/main" id="{F82A6D25-1B1C-EEFB-31EA-551A2FF6FE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356D8307-7373-B990-7846-979A4F2E99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D79A721-36F4-3F6D-4E62-1629A949F5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205FAAB3-F2A1-2D44-BCEA-9AEF8E21F30F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310274" name="Rectangle 2">
            <a:extLst>
              <a:ext uri="{FF2B5EF4-FFF2-40B4-BE49-F238E27FC236}">
                <a16:creationId xmlns:a16="http://schemas.microsoft.com/office/drawing/2014/main" id="{9D13EF9B-4DFE-6BCB-EFDB-2B3EF3E58D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0275" name="Rectangle 3">
            <a:extLst>
              <a:ext uri="{FF2B5EF4-FFF2-40B4-BE49-F238E27FC236}">
                <a16:creationId xmlns:a16="http://schemas.microsoft.com/office/drawing/2014/main" id="{D484EACE-9891-D14E-1C99-F41C2D0F18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0C09746-179E-3C5A-E238-7E869EBD46D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958A8546-67C8-6745-856E-B688343DDF78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271362" name="Rectangle 2">
            <a:extLst>
              <a:ext uri="{FF2B5EF4-FFF2-40B4-BE49-F238E27FC236}">
                <a16:creationId xmlns:a16="http://schemas.microsoft.com/office/drawing/2014/main" id="{97C20538-25B6-8E87-308F-E61303CB8A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71363" name="Rectangle 3">
            <a:extLst>
              <a:ext uri="{FF2B5EF4-FFF2-40B4-BE49-F238E27FC236}">
                <a16:creationId xmlns:a16="http://schemas.microsoft.com/office/drawing/2014/main" id="{F0931E0C-554E-BB93-FE0F-99A6E24DB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3E5DC55-2E85-D4C1-4044-27E136692C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AA2039EB-F36D-F14B-B1C8-F19495CD5F4A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311298" name="Rectangle 2">
            <a:extLst>
              <a:ext uri="{FF2B5EF4-FFF2-40B4-BE49-F238E27FC236}">
                <a16:creationId xmlns:a16="http://schemas.microsoft.com/office/drawing/2014/main" id="{552EFBE8-ADEC-011E-2FD1-B69ABAB5CC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1299" name="Rectangle 3">
            <a:extLst>
              <a:ext uri="{FF2B5EF4-FFF2-40B4-BE49-F238E27FC236}">
                <a16:creationId xmlns:a16="http://schemas.microsoft.com/office/drawing/2014/main" id="{9A48FD37-CFF7-C2F2-37A4-ECC429B2D2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0E14447-90B4-CB03-1E0E-06511010F1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6309FDAA-7A0E-564F-AD7E-36BD28919DF6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312322" name="Rectangle 2">
            <a:extLst>
              <a:ext uri="{FF2B5EF4-FFF2-40B4-BE49-F238E27FC236}">
                <a16:creationId xmlns:a16="http://schemas.microsoft.com/office/drawing/2014/main" id="{0848F2E6-A89E-E5DB-9395-672B8FF809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2323" name="Rectangle 3">
            <a:extLst>
              <a:ext uri="{FF2B5EF4-FFF2-40B4-BE49-F238E27FC236}">
                <a16:creationId xmlns:a16="http://schemas.microsoft.com/office/drawing/2014/main" id="{D8601F4B-9BF9-20A9-73C2-E695ACCB54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F135EBC-34A5-9244-13F6-FB65C3967F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57249E8F-425E-0E49-BFB9-319ED5680B0C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95234" name="Rectangle 2">
            <a:extLst>
              <a:ext uri="{FF2B5EF4-FFF2-40B4-BE49-F238E27FC236}">
                <a16:creationId xmlns:a16="http://schemas.microsoft.com/office/drawing/2014/main" id="{41A7D8E2-E2C4-2464-7EF7-1B83287F86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7EB09132-4585-EBC8-85B6-23E7DD75F2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C942BEE-254C-8536-0C11-5491AB43C3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C4D5E685-0CA1-F242-85CC-0D2DD7902490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96258" name="Rectangle 2">
            <a:extLst>
              <a:ext uri="{FF2B5EF4-FFF2-40B4-BE49-F238E27FC236}">
                <a16:creationId xmlns:a16="http://schemas.microsoft.com/office/drawing/2014/main" id="{ED60F772-D6F3-8686-F8B0-B65F0DB0BB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B8C3647E-6187-C4E8-D1D9-15902D0ECE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11D84AE-1E33-7723-03CF-88AD6C95ED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93F13E0B-2F86-4043-867F-0F4D5E6112AA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97282" name="Rectangle 2">
            <a:extLst>
              <a:ext uri="{FF2B5EF4-FFF2-40B4-BE49-F238E27FC236}">
                <a16:creationId xmlns:a16="http://schemas.microsoft.com/office/drawing/2014/main" id="{55C9F984-65D3-53F0-5604-793F7F8D53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1EAE097C-4893-05FB-8CBA-ADA708B66B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E69A515-39CD-E0E4-93EF-19E790324D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1A5111CD-16CC-8B41-B584-24778FEEC316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62C34D14-F73C-8DFE-5B57-9CEF9D9772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1F0CC3F7-3EE9-C1C8-7C2F-B7F0B68CC5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5526225-5C40-2616-8C3F-CDAAB05169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F4901A7A-B2CB-3B4D-A3F5-09A0608A6127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B473FA61-A6F7-F55E-FC56-96EAE1CBD5A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A680AA12-8816-9393-974E-1778B09956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5B66449-F526-AC35-6739-8B147362B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C6EA342D-9A43-9544-86D7-38649595008D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314370" name="Rectangle 2">
            <a:extLst>
              <a:ext uri="{FF2B5EF4-FFF2-40B4-BE49-F238E27FC236}">
                <a16:creationId xmlns:a16="http://schemas.microsoft.com/office/drawing/2014/main" id="{08F03CFB-6EE4-3B17-D850-BB041371A1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4371" name="Rectangle 3">
            <a:extLst>
              <a:ext uri="{FF2B5EF4-FFF2-40B4-BE49-F238E27FC236}">
                <a16:creationId xmlns:a16="http://schemas.microsoft.com/office/drawing/2014/main" id="{2FF04877-DBE4-2C10-42B9-BD6A0E71C5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4F0D9FD-C80D-3499-D2CC-AE19B65FFC5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DF4F0D8E-6D25-A147-AD4A-E2005E3D7313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313346" name="Rectangle 2">
            <a:extLst>
              <a:ext uri="{FF2B5EF4-FFF2-40B4-BE49-F238E27FC236}">
                <a16:creationId xmlns:a16="http://schemas.microsoft.com/office/drawing/2014/main" id="{6987984F-1484-0162-6579-BC18775662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3347" name="Rectangle 3">
            <a:extLst>
              <a:ext uri="{FF2B5EF4-FFF2-40B4-BE49-F238E27FC236}">
                <a16:creationId xmlns:a16="http://schemas.microsoft.com/office/drawing/2014/main" id="{20D23BD1-8CF9-4CE5-44E4-591132F9E1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F2F8B35-37BB-E69E-1F01-91D1C80DE5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6BF3C8B1-B02D-FC47-9D85-9FA3F0916576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F5868ED7-FD88-8992-1464-0C9B9ACB91A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AD41153-C1BC-CCF6-4DE5-FAB505A17E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362450"/>
            <a:ext cx="5029200" cy="4130675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A1087BC-DA64-8119-4770-E3976EBD4FA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4D3F664C-788F-6D4F-848D-B60308FEECCB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100354" name="Rectangle 2">
            <a:extLst>
              <a:ext uri="{FF2B5EF4-FFF2-40B4-BE49-F238E27FC236}">
                <a16:creationId xmlns:a16="http://schemas.microsoft.com/office/drawing/2014/main" id="{98FF46F8-6B8D-6DF4-E640-0564E3DD05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C442746B-AD14-D2D8-D118-354BB98C45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4AB8285-43E7-5C1F-02AC-BDE9F77497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F277FF01-C7B6-E84B-BFED-63EFB021F73E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7F42DEB5-94A5-26F5-B336-45A59DAA0E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21651179-8026-B21B-152B-AC5666C566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B591C48-32B9-3069-7CE7-11BB171000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E1C350D1-BF7E-4B44-8F96-192BE76D0107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277506" name="Rectangle 2">
            <a:extLst>
              <a:ext uri="{FF2B5EF4-FFF2-40B4-BE49-F238E27FC236}">
                <a16:creationId xmlns:a16="http://schemas.microsoft.com/office/drawing/2014/main" id="{AFA76D38-CD24-2F34-8282-D3DAABFE60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77507" name="Rectangle 3">
            <a:extLst>
              <a:ext uri="{FF2B5EF4-FFF2-40B4-BE49-F238E27FC236}">
                <a16:creationId xmlns:a16="http://schemas.microsoft.com/office/drawing/2014/main" id="{E92CB2A7-DD6D-A687-78AC-C47D5D5B0D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A9085F8-E83B-1D36-E6C7-5FE979D9CBA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5999891B-AC4F-3D44-AC65-E04ACB872EE2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id="{F6F1E901-105B-3749-DF75-DB7424B942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00D1BE6A-98A5-A0D4-485E-DC703D765C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24A292D-63DA-E7DF-D12B-BD218B3A72A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C592B844-7F29-3046-AF5C-443338C871A4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103426" name="Rectangle 2">
            <a:extLst>
              <a:ext uri="{FF2B5EF4-FFF2-40B4-BE49-F238E27FC236}">
                <a16:creationId xmlns:a16="http://schemas.microsoft.com/office/drawing/2014/main" id="{72F90C45-32CF-890A-D316-55E1BEC750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C65D21DD-90D7-8195-1E2F-7C7B1816D2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AB66144-A72E-E9E3-0AFE-56679EC31F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66AAF238-04B9-D747-8216-9F57A5E3A29A}" type="slidenum">
              <a:rPr lang="en-US" altLang="en-EG"/>
              <a:pPr/>
              <a:t>41</a:t>
            </a:fld>
            <a:endParaRPr lang="en-US" altLang="en-EG"/>
          </a:p>
        </p:txBody>
      </p:sp>
      <p:sp>
        <p:nvSpPr>
          <p:cNvPr id="285698" name="Rectangle 2">
            <a:extLst>
              <a:ext uri="{FF2B5EF4-FFF2-40B4-BE49-F238E27FC236}">
                <a16:creationId xmlns:a16="http://schemas.microsoft.com/office/drawing/2014/main" id="{38E1BE40-BB4F-2756-8607-57A5FE5770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85699" name="Rectangle 3">
            <a:extLst>
              <a:ext uri="{FF2B5EF4-FFF2-40B4-BE49-F238E27FC236}">
                <a16:creationId xmlns:a16="http://schemas.microsoft.com/office/drawing/2014/main" id="{D0AB1DFC-39F1-D0CD-86BB-B7C0CD67A7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00F2FA8-8731-9492-5353-114A9E64BD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A6B2E210-F649-544F-941A-A40FAC685E62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287746" name="Rectangle 2">
            <a:extLst>
              <a:ext uri="{FF2B5EF4-FFF2-40B4-BE49-F238E27FC236}">
                <a16:creationId xmlns:a16="http://schemas.microsoft.com/office/drawing/2014/main" id="{8DD92578-F0F4-91F4-46BE-CFE8931B11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287747" name="Rectangle 3">
            <a:extLst>
              <a:ext uri="{FF2B5EF4-FFF2-40B4-BE49-F238E27FC236}">
                <a16:creationId xmlns:a16="http://schemas.microsoft.com/office/drawing/2014/main" id="{F1AAF5FD-8EF5-B0E1-BC5E-4CCE37E252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EE11FF4-C734-A40A-6DE7-E4517AB996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2D29137B-CE97-7245-88AD-A970DCCE6462}" type="slidenum">
              <a:rPr lang="en-US" altLang="en-EG"/>
              <a:pPr/>
              <a:t>43</a:t>
            </a:fld>
            <a:endParaRPr lang="en-US" altLang="en-EG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820B7455-011D-393D-C5A4-A0C8CBEA4A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79666A5-014E-80B6-2D6D-65093577B9A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6127281-DFE8-2022-E4E3-C1E85CC873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171F0375-87F4-934F-B7D4-04150D24B4F1}" type="slidenum">
              <a:rPr lang="en-US" altLang="en-EG"/>
              <a:pPr/>
              <a:t>44</a:t>
            </a:fld>
            <a:endParaRPr lang="en-US" altLang="en-EG"/>
          </a:p>
        </p:txBody>
      </p:sp>
      <p:sp>
        <p:nvSpPr>
          <p:cNvPr id="315394" name="Rectangle 2">
            <a:extLst>
              <a:ext uri="{FF2B5EF4-FFF2-40B4-BE49-F238E27FC236}">
                <a16:creationId xmlns:a16="http://schemas.microsoft.com/office/drawing/2014/main" id="{4D06D82D-1FC5-7990-B117-740D79824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5395" name="Rectangle 3">
            <a:extLst>
              <a:ext uri="{FF2B5EF4-FFF2-40B4-BE49-F238E27FC236}">
                <a16:creationId xmlns:a16="http://schemas.microsoft.com/office/drawing/2014/main" id="{F8CAFC9F-F8DC-85C0-C7FC-7F664D2004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F4A587D-50C3-DE2C-19E5-4488B63E01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9442D5B9-9416-1F4E-BCFE-C1469EFA3286}" type="slidenum">
              <a:rPr lang="en-US" altLang="en-EG"/>
              <a:pPr/>
              <a:t>45</a:t>
            </a:fld>
            <a:endParaRPr lang="en-US" altLang="en-EG"/>
          </a:p>
        </p:txBody>
      </p:sp>
      <p:sp>
        <p:nvSpPr>
          <p:cNvPr id="80898" name="Rectangle 2">
            <a:extLst>
              <a:ext uri="{FF2B5EF4-FFF2-40B4-BE49-F238E27FC236}">
                <a16:creationId xmlns:a16="http://schemas.microsoft.com/office/drawing/2014/main" id="{02FE928B-823C-8B95-E560-4698C18E2F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F5415987-CB40-5933-B75F-D77D64C65B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97D3A95-A31C-0718-316E-EB9A64623FC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2B276AB6-E730-F34A-B358-FB0B8CA70C4F}" type="slidenum">
              <a:rPr lang="en-US" altLang="en-EG"/>
              <a:pPr/>
              <a:t>46</a:t>
            </a:fld>
            <a:endParaRPr lang="en-US" altLang="en-EG"/>
          </a:p>
        </p:txBody>
      </p:sp>
      <p:sp>
        <p:nvSpPr>
          <p:cNvPr id="79874" name="Rectangle 2">
            <a:extLst>
              <a:ext uri="{FF2B5EF4-FFF2-40B4-BE49-F238E27FC236}">
                <a16:creationId xmlns:a16="http://schemas.microsoft.com/office/drawing/2014/main" id="{34149248-B918-6E66-2F8F-F575D8ED1D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C455674D-47BD-2996-B88C-2E3B516C9F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9540B95-1517-42D0-A301-4A44986F24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F62F3414-3D29-1A49-8D1E-561D1B99B9BB}" type="slidenum">
              <a:rPr lang="en-US" altLang="en-EG"/>
              <a:pPr/>
              <a:t>47</a:t>
            </a:fld>
            <a:endParaRPr lang="en-US" altLang="en-EG"/>
          </a:p>
        </p:txBody>
      </p:sp>
      <p:sp>
        <p:nvSpPr>
          <p:cNvPr id="62466" name="Rectangle 2">
            <a:extLst>
              <a:ext uri="{FF2B5EF4-FFF2-40B4-BE49-F238E27FC236}">
                <a16:creationId xmlns:a16="http://schemas.microsoft.com/office/drawing/2014/main" id="{72E6FB18-622D-B135-9E82-102C414193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6EB1E4B2-8E44-1841-242D-1218538E2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1F55B2E-91EB-ABE2-7220-48844F5834A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59766CE0-7B37-034F-8EC9-62BC2F9BD868}" type="slidenum">
              <a:rPr lang="en-US" altLang="en-EG"/>
              <a:pPr/>
              <a:t>48</a:t>
            </a:fld>
            <a:endParaRPr lang="en-US" altLang="en-EG"/>
          </a:p>
        </p:txBody>
      </p:sp>
      <p:sp>
        <p:nvSpPr>
          <p:cNvPr id="316418" name="Rectangle 2">
            <a:extLst>
              <a:ext uri="{FF2B5EF4-FFF2-40B4-BE49-F238E27FC236}">
                <a16:creationId xmlns:a16="http://schemas.microsoft.com/office/drawing/2014/main" id="{06B0ADA3-8EF1-1C66-CE32-886E69E1CC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316419" name="Rectangle 3">
            <a:extLst>
              <a:ext uri="{FF2B5EF4-FFF2-40B4-BE49-F238E27FC236}">
                <a16:creationId xmlns:a16="http://schemas.microsoft.com/office/drawing/2014/main" id="{208571BF-C4DE-39AE-05FD-32ECB80226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B8F1244-F5DF-F4EA-0C6F-163AD16C4B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r>
              <a:rPr lang="en-US" altLang="en-EG"/>
              <a:t>6.</a:t>
            </a:r>
            <a:fld id="{910323A8-F073-C345-AEA3-2DCE3B9135A2}" type="slidenum">
              <a:rPr lang="en-US" altLang="en-EG"/>
              <a:pPr/>
              <a:t>49</a:t>
            </a:fld>
            <a:endParaRPr lang="en-US" altLang="en-EG"/>
          </a:p>
        </p:txBody>
      </p:sp>
      <p:sp>
        <p:nvSpPr>
          <p:cNvPr id="124930" name="Rectangle 2">
            <a:extLst>
              <a:ext uri="{FF2B5EF4-FFF2-40B4-BE49-F238E27FC236}">
                <a16:creationId xmlns:a16="http://schemas.microsoft.com/office/drawing/2014/main" id="{05331F39-0636-8405-31D4-ED7C9C6C21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69888" y="688975"/>
            <a:ext cx="6118225" cy="3441700"/>
          </a:xfrm>
          <a:ln/>
        </p:spPr>
      </p:sp>
      <p:sp>
        <p:nvSpPr>
          <p:cNvPr id="124931" name="Rectangle 3">
            <a:extLst>
              <a:ext uri="{FF2B5EF4-FFF2-40B4-BE49-F238E27FC236}">
                <a16:creationId xmlns:a16="http://schemas.microsoft.com/office/drawing/2014/main" id="{29784EA6-05DD-B7EA-3B9C-4B8B3F02C4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5191C-4DEF-0AB5-784C-B75B3DD70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13DC8-6398-226A-7B58-63085583A6D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046AAC-ABC9-77DB-3A65-F16AE25DAE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62728E-A069-27BF-3DDD-2B567B4FD2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1278F5-9C88-86B4-05E3-E2292FBA0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049D23-81B5-F8F0-859C-6478AE8DC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6-</a:t>
            </a:r>
            <a:fld id="{D316917F-F5F2-4D45-8A58-C21D861BE5E4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594994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DE14A-96EB-8BED-EFF8-5AA1BF538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879516EB-D962-AFC8-4709-6AEB0197518B}"/>
              </a:ext>
            </a:extLst>
          </p:cNvPr>
          <p:cNvSpPr>
            <a:spLocks noGrp="1"/>
          </p:cNvSpPr>
          <p:nvPr>
            <p:ph type="chart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73D65-F846-3B85-7261-8F5D9117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4DA15-6975-FF9D-A1FC-E874940CA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4A91D2-3DE4-0BBA-55AC-9BFBEEF97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6-</a:t>
            </a:r>
            <a:fld id="{70E65E08-8D84-904A-8F6B-32B937CF660F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36369833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46FB-BB8B-5C54-7B1A-98C38EB37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E2BCE-EE3B-3417-2A65-235115A34B9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26CB2B-8E19-DDDB-48BC-AE27BA4B163C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3927650-6620-6AB2-D405-31ACCF096A96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4DDA740-2EE0-F507-26CC-5F38B05CEC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9FD133-215F-F3EC-0113-5DDBDFCF3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95C9655-876D-6997-C5F6-A722EF789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6-</a:t>
            </a:r>
            <a:fld id="{381B15F4-6731-CA42-9CBC-0916027F0ED1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1470363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  <p:sldLayoutId id="2147483670" r:id="rId17"/>
    <p:sldLayoutId id="214748367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slide" Target="slide49.x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3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cxa.marketwatch.com/finra/BondCenter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023" y="2290848"/>
            <a:ext cx="59782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807263" y="2796805"/>
            <a:ext cx="616168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Interest Rates and Bond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Valuation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392A8A92-8B5C-1E98-2CBD-30E2708BEE41}"/>
              </a:ext>
            </a:extLst>
          </p:cNvPr>
          <p:cNvSpPr txBox="1">
            <a:spLocks noChangeArrowheads="1"/>
          </p:cNvSpPr>
          <p:nvPr/>
        </p:nvSpPr>
        <p:spPr>
          <a:xfrm>
            <a:off x="3888452" y="2310754"/>
            <a:ext cx="77724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1	Bonds and Bond Valuation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2	More on Bond Features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3	Bond Ratings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4	Some Different Types of Bonds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5	Bond Markets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6	Inflation and Interest Rates</a:t>
            </a:r>
          </a:p>
          <a:p>
            <a:pPr>
              <a:buFontTx/>
              <a:buNone/>
            </a:pPr>
            <a:r>
              <a:rPr lang="en-US" altLang="en-EG" dirty="0">
                <a:solidFill>
                  <a:schemeClr val="bg1"/>
                </a:solidFill>
              </a:rPr>
              <a:t>7	Determinants of Bond Yields</a:t>
            </a:r>
          </a:p>
        </p:txBody>
      </p:sp>
    </p:spTree>
    <p:extLst>
      <p:ext uri="{BB962C8B-B14F-4D97-AF65-F5344CB8AC3E}">
        <p14:creationId xmlns:p14="http://schemas.microsoft.com/office/powerpoint/2010/main" val="4159237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2A43006-4127-35A1-D493-4964837C4183}"/>
              </a:ext>
            </a:extLst>
          </p:cNvPr>
          <p:cNvSpPr txBox="1">
            <a:spLocks noChangeArrowheads="1"/>
          </p:cNvSpPr>
          <p:nvPr/>
        </p:nvSpPr>
        <p:spPr>
          <a:xfrm>
            <a:off x="3964652" y="2323527"/>
            <a:ext cx="7620000" cy="5059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3400">
                <a:solidFill>
                  <a:schemeClr val="bg1"/>
                </a:solidFill>
              </a:rPr>
              <a:t>Know the important bond features and bond types</a:t>
            </a:r>
          </a:p>
          <a:p>
            <a:r>
              <a:rPr lang="en-US" altLang="en-EG" sz="3400">
                <a:solidFill>
                  <a:schemeClr val="bg1"/>
                </a:solidFill>
              </a:rPr>
              <a:t>Understand: </a:t>
            </a:r>
          </a:p>
          <a:p>
            <a:pPr lvl="1"/>
            <a:r>
              <a:rPr lang="en-US" altLang="en-EG" sz="3000">
                <a:solidFill>
                  <a:schemeClr val="bg1"/>
                </a:solidFill>
              </a:rPr>
              <a:t>Bond values and why they fluctuate</a:t>
            </a:r>
          </a:p>
          <a:p>
            <a:pPr lvl="1"/>
            <a:r>
              <a:rPr lang="en-US" altLang="en-EG" sz="3000">
                <a:solidFill>
                  <a:schemeClr val="bg1"/>
                </a:solidFill>
              </a:rPr>
              <a:t>Bond ratings and what they mean</a:t>
            </a:r>
          </a:p>
          <a:p>
            <a:pPr lvl="1"/>
            <a:r>
              <a:rPr lang="en-US" altLang="en-EG" sz="3000">
                <a:solidFill>
                  <a:schemeClr val="bg1"/>
                </a:solidFill>
              </a:rPr>
              <a:t>The impact of inflation on interest rates</a:t>
            </a:r>
          </a:p>
          <a:p>
            <a:pPr lvl="1"/>
            <a:r>
              <a:rPr lang="en-US" altLang="en-EG" sz="3000">
                <a:solidFill>
                  <a:schemeClr val="bg1"/>
                </a:solidFill>
              </a:rPr>
              <a:t>The term structure of interest rates and the determinants of bond yields</a:t>
            </a:r>
            <a:endParaRPr lang="en-US" altLang="en-EG" sz="3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412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EC75233-5EE8-9E82-5D8C-BB04AC4CAB8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2">
            <a:extLst>
              <a:ext uri="{FF2B5EF4-FFF2-40B4-BE49-F238E27FC236}">
                <a16:creationId xmlns:a16="http://schemas.microsoft.com/office/drawing/2014/main" id="{FE215B0B-2AE6-E5F5-D78A-40F1D3C085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4926" y="6477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Bond Definitions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061AE64-8476-921A-7B40-D825A34EE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600201"/>
            <a:ext cx="8001000" cy="4530725"/>
          </a:xfrm>
        </p:spPr>
        <p:txBody>
          <a:bodyPr/>
          <a:lstStyle/>
          <a:p>
            <a:r>
              <a:rPr lang="en-US" altLang="en-EG" dirty="0"/>
              <a:t>Bond</a:t>
            </a:r>
          </a:p>
          <a:p>
            <a:pPr lvl="1"/>
            <a:r>
              <a:rPr lang="en-US" altLang="en-EG" dirty="0"/>
              <a:t>Debt contract</a:t>
            </a:r>
          </a:p>
          <a:p>
            <a:pPr lvl="1"/>
            <a:r>
              <a:rPr lang="en-US" altLang="en-EG" dirty="0"/>
              <a:t>Interest-only loan</a:t>
            </a:r>
          </a:p>
          <a:p>
            <a:r>
              <a:rPr lang="en-US" altLang="en-EG" dirty="0"/>
              <a:t>Par value (face value)  ~ $1,000</a:t>
            </a:r>
          </a:p>
          <a:p>
            <a:r>
              <a:rPr lang="en-US" altLang="en-EG" dirty="0"/>
              <a:t>Coupon rate</a:t>
            </a:r>
          </a:p>
          <a:p>
            <a:r>
              <a:rPr lang="en-US" altLang="en-EG" dirty="0"/>
              <a:t>Coupon payment</a:t>
            </a:r>
          </a:p>
          <a:p>
            <a:r>
              <a:rPr lang="en-US" altLang="en-EG" dirty="0"/>
              <a:t>Maturity date</a:t>
            </a:r>
          </a:p>
          <a:p>
            <a:r>
              <a:rPr lang="en-US" altLang="en-EG" dirty="0"/>
              <a:t>Yield to maturity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75D1AE-28B3-485C-ABA6-B66654F848F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589822-48A1-80F5-7CA7-D89028BBA95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7570" name="Rectangle 2">
            <a:extLst>
              <a:ext uri="{FF2B5EF4-FFF2-40B4-BE49-F238E27FC236}">
                <a16:creationId xmlns:a16="http://schemas.microsoft.com/office/drawing/2014/main" id="{BB8A48F6-AC5E-E3FE-25BB-6483D8A94F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Key Features of a Bond</a:t>
            </a:r>
          </a:p>
        </p:txBody>
      </p:sp>
      <p:sp>
        <p:nvSpPr>
          <p:cNvPr id="237571" name="Rectangle 3">
            <a:extLst>
              <a:ext uri="{FF2B5EF4-FFF2-40B4-BE49-F238E27FC236}">
                <a16:creationId xmlns:a16="http://schemas.microsoft.com/office/drawing/2014/main" id="{5BA82611-6D94-31ED-30DF-F7D3EFD430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47800"/>
            <a:ext cx="8382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600"/>
              <a:t>Par value: 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Face amount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Re-paid at maturity 		    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Assume $1,000 for corporate bonds</a:t>
            </a:r>
          </a:p>
          <a:p>
            <a:pPr>
              <a:lnSpc>
                <a:spcPct val="90000"/>
              </a:lnSpc>
            </a:pPr>
            <a:r>
              <a:rPr lang="en-US" altLang="en-EG" sz="3600"/>
              <a:t>Coupon interest rate: 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Stated interest rate		    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Usually = YTM at issue</a:t>
            </a:r>
          </a:p>
          <a:p>
            <a:pPr lvl="1">
              <a:lnSpc>
                <a:spcPct val="90000"/>
              </a:lnSpc>
            </a:pPr>
            <a:r>
              <a:rPr lang="en-US" altLang="en-EG" sz="3200"/>
              <a:t>Multiply by par value to get coupon payment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C1FC24-193C-BD42-BEA0-B2A6E1A78F2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43E178A-29BF-F982-9D3C-F032A61EBFB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0818" name="Rectangle 2">
            <a:extLst>
              <a:ext uri="{FF2B5EF4-FFF2-40B4-BE49-F238E27FC236}">
                <a16:creationId xmlns:a16="http://schemas.microsoft.com/office/drawing/2014/main" id="{FA869111-CA1F-3318-E326-87A5192AC2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Key Features of a Bond</a:t>
            </a:r>
          </a:p>
        </p:txBody>
      </p:sp>
      <p:sp>
        <p:nvSpPr>
          <p:cNvPr id="290819" name="Rectangle 3">
            <a:extLst>
              <a:ext uri="{FF2B5EF4-FFF2-40B4-BE49-F238E27FC236}">
                <a16:creationId xmlns:a16="http://schemas.microsoft.com/office/drawing/2014/main" id="{EF5333D2-EE7E-5FAC-7D63-67C467E0DD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0"/>
            <a:ext cx="8382000" cy="480060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dirty="0"/>
              <a:t>Maturity:  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Years until bond must be repaid </a:t>
            </a:r>
          </a:p>
          <a:p>
            <a:pPr>
              <a:lnSpc>
                <a:spcPct val="110000"/>
              </a:lnSpc>
            </a:pPr>
            <a:r>
              <a:rPr lang="en-US" altLang="en-EG" dirty="0"/>
              <a:t>Yield to maturity (YTM): 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The market required rate of return for bonds of similar risk and maturity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The discount rate used to value a bond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Return if bond held to maturity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Usually = coupon rate at issue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Quoted as an APR (Annual Percentage Rate)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EA652B-61A4-D778-D2DE-C80A2929A85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2E9B1C3-904D-0B41-FA71-AC89B107FF0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546" name="Rectangle 2">
            <a:extLst>
              <a:ext uri="{FF2B5EF4-FFF2-40B4-BE49-F238E27FC236}">
                <a16:creationId xmlns:a16="http://schemas.microsoft.com/office/drawing/2014/main" id="{21E2ADA6-37B4-FB7D-2DAC-0371F0D08F3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95400" y="731836"/>
            <a:ext cx="8534400" cy="914400"/>
          </a:xfrm>
          <a:ln/>
        </p:spPr>
        <p:txBody>
          <a:bodyPr/>
          <a:lstStyle/>
          <a:p>
            <a:r>
              <a:rPr lang="en-US" altLang="en-EG" dirty="0"/>
              <a:t>Bond Value</a:t>
            </a:r>
          </a:p>
        </p:txBody>
      </p:sp>
      <p:sp>
        <p:nvSpPr>
          <p:cNvPr id="236547" name="Rectangle 3">
            <a:extLst>
              <a:ext uri="{FF2B5EF4-FFF2-40B4-BE49-F238E27FC236}">
                <a16:creationId xmlns:a16="http://schemas.microsoft.com/office/drawing/2014/main" id="{879787DC-CCFD-9149-7C5E-7862C74D7B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05000" y="1600201"/>
            <a:ext cx="8534400" cy="4525963"/>
          </a:xfrm>
        </p:spPr>
        <p:txBody>
          <a:bodyPr/>
          <a:lstStyle/>
          <a:p>
            <a:r>
              <a:rPr lang="en-US" altLang="en-EG"/>
              <a:t>Bond Value = PV(coupons) + PV(par)</a:t>
            </a:r>
          </a:p>
          <a:p>
            <a:r>
              <a:rPr lang="en-US" altLang="en-EG"/>
              <a:t>Bond Value = PV(annuity) + PV(lump sum)</a:t>
            </a:r>
          </a:p>
          <a:p>
            <a:r>
              <a:rPr lang="en-US" altLang="en-EG"/>
              <a:t>Remember: </a:t>
            </a:r>
          </a:p>
          <a:p>
            <a:pPr lvl="1"/>
            <a:r>
              <a:rPr lang="en-US" altLang="en-EG"/>
              <a:t>As interest rates increase present values decrease ( r </a:t>
            </a:r>
            <a:r>
              <a:rPr lang="en-US" altLang="en-EG">
                <a:sym typeface="Wingdings 3" pitchFamily="2" charset="2"/>
              </a:rPr>
              <a:t></a:t>
            </a:r>
            <a:r>
              <a:rPr lang="en-US" altLang="en-EG">
                <a:cs typeface="Arial" panose="020B0604020202020204" pitchFamily="34" charset="0"/>
              </a:rPr>
              <a:t>→ PV </a:t>
            </a:r>
            <a:r>
              <a:rPr lang="en-US" altLang="en-EG">
                <a:cs typeface="Arial" panose="020B0604020202020204" pitchFamily="34" charset="0"/>
                <a:sym typeface="Wingdings 3" pitchFamily="2" charset="2"/>
              </a:rPr>
              <a:t> )</a:t>
            </a:r>
          </a:p>
          <a:p>
            <a:pPr lvl="1"/>
            <a:r>
              <a:rPr lang="en-US" altLang="en-EG"/>
              <a:t>As interest rates increase, bond prices decrease and vice versa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EB01A-0830-801D-DFE3-53E5CA4170C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92F3B6-4AC0-2147-A07C-C96BCDF1012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4498" name="Rectangle 2">
            <a:extLst>
              <a:ext uri="{FF2B5EF4-FFF2-40B4-BE49-F238E27FC236}">
                <a16:creationId xmlns:a16="http://schemas.microsoft.com/office/drawing/2014/main" id="{D120BAB0-9088-25E2-ED7D-AB0900D758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Bond-Pricing Equation</a:t>
            </a:r>
          </a:p>
        </p:txBody>
      </p:sp>
      <p:graphicFrame>
        <p:nvGraphicFramePr>
          <p:cNvPr id="234499" name="Object 3">
            <a:extLst>
              <a:ext uri="{FF2B5EF4-FFF2-40B4-BE49-F238E27FC236}">
                <a16:creationId xmlns:a16="http://schemas.microsoft.com/office/drawing/2014/main" id="{B5ACA302-BB35-239F-75B3-C106E180F55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57400" y="2025651"/>
          <a:ext cx="8305800" cy="229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42000" imgH="19596100" progId="Equation.3">
                  <p:embed/>
                </p:oleObj>
              </mc:Choice>
              <mc:Fallback>
                <p:oleObj name="Equation" r:id="rId3" imgW="69342000" imgH="19596100" progId="Equation.3">
                  <p:embed/>
                  <p:pic>
                    <p:nvPicPr>
                      <p:cNvPr id="234499" name="Object 3">
                        <a:extLst>
                          <a:ext uri="{FF2B5EF4-FFF2-40B4-BE49-F238E27FC236}">
                            <a16:creationId xmlns:a16="http://schemas.microsoft.com/office/drawing/2014/main" id="{B5ACA302-BB35-239F-75B3-C106E180F55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025651"/>
                        <a:ext cx="8305800" cy="229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4501" name="Text Box 5">
            <a:extLst>
              <a:ext uri="{FF2B5EF4-FFF2-40B4-BE49-F238E27FC236}">
                <a16:creationId xmlns:a16="http://schemas.microsoft.com/office/drawing/2014/main" id="{6300ABCF-06A4-B388-5E63-7ED4EEB6F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4419601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 algn="ctr">
              <a:spcBef>
                <a:spcPct val="50000"/>
              </a:spcBef>
            </a:pPr>
            <a:r>
              <a:rPr lang="en-US" altLang="en-EG" sz="2000" b="1"/>
              <a:t>PV(Annuity)</a:t>
            </a:r>
          </a:p>
        </p:txBody>
      </p:sp>
      <p:sp>
        <p:nvSpPr>
          <p:cNvPr id="234503" name="Text Box 7">
            <a:extLst>
              <a:ext uri="{FF2B5EF4-FFF2-40B4-BE49-F238E27FC236}">
                <a16:creationId xmlns:a16="http://schemas.microsoft.com/office/drawing/2014/main" id="{9A9C73FF-35E9-7371-13EE-4B560EB17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4343401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altLang="en-EG" sz="2000" b="1"/>
              <a:t>PV(lump sum)</a:t>
            </a:r>
          </a:p>
        </p:txBody>
      </p:sp>
      <p:sp>
        <p:nvSpPr>
          <p:cNvPr id="234504" name="Text Box 8">
            <a:extLst>
              <a:ext uri="{FF2B5EF4-FFF2-40B4-BE49-F238E27FC236}">
                <a16:creationId xmlns:a16="http://schemas.microsoft.com/office/drawing/2014/main" id="{4F3F6150-7358-531B-914D-64C0CA9F5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5638801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sz="2000" b="1"/>
              <a:t>C = Coupon payment; F = Face value</a:t>
            </a:r>
          </a:p>
        </p:txBody>
      </p:sp>
      <p:sp>
        <p:nvSpPr>
          <p:cNvPr id="234505" name="AutoShape 9">
            <a:hlinkClick r:id="rId5" action="ppaction://hlinksldjump"/>
            <a:extLst>
              <a:ext uri="{FF2B5EF4-FFF2-40B4-BE49-F238E27FC236}">
                <a16:creationId xmlns:a16="http://schemas.microsoft.com/office/drawing/2014/main" id="{5BC7DEAA-57ED-0C05-4630-AFA1BA5DD8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61722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34506" name="Text Box 10">
            <a:extLst>
              <a:ext uri="{FF2B5EF4-FFF2-40B4-BE49-F238E27FC236}">
                <a16:creationId xmlns:a16="http://schemas.microsoft.com/office/drawing/2014/main" id="{999C7DED-1678-9978-9049-A6E728AFA9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6096000"/>
            <a:ext cx="76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1D14AF-E37A-2D99-3960-2B3A8658C90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FAFDC01-BC91-7D20-0FEC-5F049EE85C7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0642" name="Rectangle 2">
            <a:extLst>
              <a:ext uri="{FF2B5EF4-FFF2-40B4-BE49-F238E27FC236}">
                <a16:creationId xmlns:a16="http://schemas.microsoft.com/office/drawing/2014/main" id="{E997BC03-9D00-DB2E-B50B-7ADEC808C2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8063" y="728662"/>
            <a:ext cx="8229600" cy="790575"/>
          </a:xfrm>
          <a:ln/>
        </p:spPr>
        <p:txBody>
          <a:bodyPr/>
          <a:lstStyle/>
          <a:p>
            <a:r>
              <a:rPr lang="en-US" altLang="en-EG" dirty="0"/>
              <a:t>Texas Instruments BA-II Plus</a:t>
            </a:r>
          </a:p>
        </p:txBody>
      </p:sp>
      <p:sp>
        <p:nvSpPr>
          <p:cNvPr id="240643" name="Rectangle 3">
            <a:extLst>
              <a:ext uri="{FF2B5EF4-FFF2-40B4-BE49-F238E27FC236}">
                <a16:creationId xmlns:a16="http://schemas.microsoft.com/office/drawing/2014/main" id="{33BF6C7A-CD14-B09B-2DB4-58815FBB14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66900" y="1600199"/>
            <a:ext cx="8458200" cy="2895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dirty="0">
                <a:latin typeface="BA-II Plus Symbols" pitchFamily="2" charset="2"/>
              </a:rPr>
              <a:t>	</a:t>
            </a:r>
            <a:r>
              <a:rPr lang="en-US" altLang="en-EG" b="1" dirty="0">
                <a:latin typeface="BA-II Plus Symbols" pitchFamily="2" charset="2"/>
              </a:rPr>
              <a:t>,</a:t>
            </a:r>
            <a:r>
              <a:rPr lang="en-US" altLang="en-EG" b="1" dirty="0"/>
              <a:t> </a:t>
            </a:r>
            <a:r>
              <a:rPr lang="en-US" altLang="en-EG" dirty="0"/>
              <a:t>    = number of periods to maturity</a:t>
            </a:r>
          </a:p>
          <a:p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/>
              <a:t>    = period interest rate = YTM	</a:t>
            </a:r>
            <a:endParaRPr lang="en-US" altLang="en-EG" sz="2400" dirty="0"/>
          </a:p>
          <a:p>
            <a:pPr>
              <a:buFontTx/>
              <a:buNone/>
            </a:pPr>
            <a:r>
              <a:rPr lang="en-US" altLang="en-EG" dirty="0"/>
              <a:t>	</a:t>
            </a:r>
            <a:r>
              <a:rPr lang="en-US" altLang="en-EG" b="1" dirty="0">
                <a:latin typeface="BA-II Plus Symbols" pitchFamily="2" charset="2"/>
              </a:rPr>
              <a:t>.</a:t>
            </a:r>
            <a:r>
              <a:rPr lang="en-US" altLang="en-EG" dirty="0"/>
              <a:t>    = present value = bond value	</a:t>
            </a:r>
          </a:p>
          <a:p>
            <a:pPr>
              <a:buFontTx/>
              <a:buNone/>
            </a:pPr>
            <a:r>
              <a:rPr lang="en-US" altLang="en-EG" dirty="0"/>
              <a:t>	</a:t>
            </a:r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dirty="0">
                <a:latin typeface="BA-II Plus Symbols" pitchFamily="2" charset="2"/>
              </a:rPr>
              <a:t> </a:t>
            </a:r>
            <a:r>
              <a:rPr lang="en-US" altLang="en-EG" dirty="0"/>
              <a:t> = coupon payment</a:t>
            </a:r>
          </a:p>
          <a:p>
            <a:pPr>
              <a:buFontTx/>
              <a:buNone/>
            </a:pPr>
            <a:r>
              <a:rPr lang="en-US" altLang="en-EG" dirty="0">
                <a:latin typeface="BA-II Plus Symbols" pitchFamily="2" charset="2"/>
              </a:rPr>
              <a:t>	</a:t>
            </a:r>
            <a:r>
              <a:rPr lang="en-US" altLang="en-EG" b="1" dirty="0">
                <a:latin typeface="BA-II Plus Symbols" pitchFamily="2" charset="2"/>
              </a:rPr>
              <a:t>0</a:t>
            </a:r>
            <a:r>
              <a:rPr lang="en-US" altLang="en-EG" dirty="0"/>
              <a:t>    = future value = face value = par value</a:t>
            </a:r>
          </a:p>
        </p:txBody>
      </p:sp>
      <p:pic>
        <p:nvPicPr>
          <p:cNvPr id="240646" name="Picture 6">
            <a:extLst>
              <a:ext uri="{FF2B5EF4-FFF2-40B4-BE49-F238E27FC236}">
                <a16:creationId xmlns:a16="http://schemas.microsoft.com/office/drawing/2014/main" id="{8F3075C0-1DE4-7FCD-199A-2F9F5791C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810000"/>
            <a:ext cx="16637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0647" name="Rectangle 7">
            <a:extLst>
              <a:ext uri="{FF2B5EF4-FFF2-40B4-BE49-F238E27FC236}">
                <a16:creationId xmlns:a16="http://schemas.microsoft.com/office/drawing/2014/main" id="{1B92E81C-DCE8-B241-4A0D-1EBF3A796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5257800"/>
            <a:ext cx="1524000" cy="228600"/>
          </a:xfrm>
          <a:prstGeom prst="rect">
            <a:avLst/>
          </a:prstGeom>
          <a:noFill/>
          <a:ln w="28575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0648" name="Rectangle 8">
            <a:extLst>
              <a:ext uri="{FF2B5EF4-FFF2-40B4-BE49-F238E27FC236}">
                <a16:creationId xmlns:a16="http://schemas.microsoft.com/office/drawing/2014/main" id="{2E52B08C-9E16-BD16-744A-804873C36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4495800"/>
            <a:ext cx="5410200" cy="533400"/>
          </a:xfrm>
          <a:prstGeom prst="rect">
            <a:avLst/>
          </a:prstGeom>
          <a:solidFill>
            <a:srgbClr val="808080"/>
          </a:solidFill>
          <a:ln w="28575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0649" name="Text Box 9">
            <a:extLst>
              <a:ext uri="{FF2B5EF4-FFF2-40B4-BE49-F238E27FC236}">
                <a16:creationId xmlns:a16="http://schemas.microsoft.com/office/drawing/2014/main" id="{9232620F-30DE-A8A5-829A-80C49BB1C9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4495801"/>
            <a:ext cx="541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EG" sz="2000" b="1">
                <a:solidFill>
                  <a:schemeClr val="bg1"/>
                </a:solidFill>
                <a:latin typeface="BA-II Plus Symbols" pitchFamily="2" charset="2"/>
              </a:rPr>
              <a:t>n ,   -   .   /   0         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B84088-AAD3-6766-43F5-487B5270A44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2FE5DD-147B-13D9-71F7-4F160DA39C1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690" name="Rectangle 2">
            <a:extLst>
              <a:ext uri="{FF2B5EF4-FFF2-40B4-BE49-F238E27FC236}">
                <a16:creationId xmlns:a16="http://schemas.microsoft.com/office/drawing/2014/main" id="{B506FC10-227F-39A8-5724-A7A390C612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Spreadsheet Formulas</a:t>
            </a:r>
          </a:p>
        </p:txBody>
      </p:sp>
      <p:sp>
        <p:nvSpPr>
          <p:cNvPr id="242691" name="Rectangle 3">
            <a:extLst>
              <a:ext uri="{FF2B5EF4-FFF2-40B4-BE49-F238E27FC236}">
                <a16:creationId xmlns:a16="http://schemas.microsoft.com/office/drawing/2014/main" id="{AB5875EB-7975-5FAA-4A98-3A01B49A9A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1"/>
            <a:ext cx="8229600" cy="4530725"/>
          </a:xfrm>
        </p:spPr>
        <p:txBody>
          <a:bodyPr/>
          <a:lstStyle/>
          <a:p>
            <a:pPr lvl="1" algn="ctr">
              <a:lnSpc>
                <a:spcPct val="90000"/>
              </a:lnSpc>
              <a:buFontTx/>
              <a:buNone/>
            </a:pPr>
            <a:r>
              <a:rPr lang="en-US" altLang="en-EG" sz="3200"/>
              <a:t>=FV(Rate,Nper,Pmt,PV,0/1)   </a:t>
            </a: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en-US" altLang="en-EG" sz="3200"/>
              <a:t>=PV(Rate,Nper,Pmt,FV,0/1)</a:t>
            </a: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en-US" altLang="en-EG" sz="3200"/>
              <a:t>=RATE(Nper,Pmt,PV,FV,0/1)</a:t>
            </a: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en-US" altLang="en-EG" sz="3200"/>
              <a:t>=NPER(Rate,Pmt,PV,FV,0/1)</a:t>
            </a:r>
          </a:p>
          <a:p>
            <a:pPr lvl="1" algn="ctr">
              <a:lnSpc>
                <a:spcPct val="90000"/>
              </a:lnSpc>
              <a:buFontTx/>
              <a:buNone/>
            </a:pPr>
            <a:r>
              <a:rPr lang="en-US" altLang="en-EG" sz="3200"/>
              <a:t>=PMT(Rate,Nper,PV,FV,0/1)</a:t>
            </a:r>
          </a:p>
          <a:p>
            <a:pPr lvl="1" algn="ctr">
              <a:lnSpc>
                <a:spcPct val="90000"/>
              </a:lnSpc>
              <a:buFontTx/>
              <a:buNone/>
            </a:pPr>
            <a:endParaRPr lang="en-US" altLang="en-EG" sz="3200"/>
          </a:p>
          <a:p>
            <a:pPr>
              <a:lnSpc>
                <a:spcPct val="90000"/>
              </a:lnSpc>
            </a:pPr>
            <a:r>
              <a:rPr lang="en-US" altLang="en-EG"/>
              <a:t>Inside parens: (RATE,NPER,PMT,PV,FV,</a:t>
            </a:r>
            <a:r>
              <a:rPr lang="en-US" altLang="en-EG" i="1"/>
              <a:t>0/1</a:t>
            </a:r>
            <a:r>
              <a:rPr lang="en-US" altLang="en-EG"/>
              <a:t>)</a:t>
            </a:r>
          </a:p>
          <a:p>
            <a:pPr>
              <a:lnSpc>
                <a:spcPct val="90000"/>
              </a:lnSpc>
            </a:pPr>
            <a:r>
              <a:rPr lang="en-US" altLang="en-EG" b="1"/>
              <a:t>“</a:t>
            </a:r>
            <a:r>
              <a:rPr lang="en-US" altLang="en-EG"/>
              <a:t>0/1</a:t>
            </a:r>
            <a:r>
              <a:rPr lang="en-US" altLang="en-EG" b="1"/>
              <a:t>”</a:t>
            </a:r>
            <a:r>
              <a:rPr lang="en-US" altLang="en-EG" i="1">
                <a:solidFill>
                  <a:srgbClr val="CC0000"/>
                </a:solidFill>
              </a:rPr>
              <a:t> </a:t>
            </a:r>
            <a:r>
              <a:rPr lang="en-US" altLang="en-EG"/>
              <a:t>Ordinary annuity = 0 (default)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/>
              <a:t>	      Annuity Due = 1 (must be entered)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67130-9497-F427-EF80-2CC59FF5D02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C88A66B-2977-EFF9-1856-9E462447936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6">
            <a:extLst>
              <a:ext uri="{FF2B5EF4-FFF2-40B4-BE49-F238E27FC236}">
                <a16:creationId xmlns:a16="http://schemas.microsoft.com/office/drawing/2014/main" id="{3CF00AA5-773E-185C-308B-7D6A6934D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en-EG" dirty="0"/>
              <a:t>6-</a:t>
            </a:r>
            <a:fld id="{1CAC691E-7596-EE4E-8141-676A2FF2A0E2}" type="slidenum">
              <a:rPr lang="en-US" altLang="en-EG"/>
              <a:pPr/>
              <a:t>12</a:t>
            </a:fld>
            <a:endParaRPr lang="en-US" altLang="en-EG" dirty="0"/>
          </a:p>
        </p:txBody>
      </p:sp>
      <p:sp>
        <p:nvSpPr>
          <p:cNvPr id="244738" name="Rectangle 2">
            <a:extLst>
              <a:ext uri="{FF2B5EF4-FFF2-40B4-BE49-F238E27FC236}">
                <a16:creationId xmlns:a16="http://schemas.microsoft.com/office/drawing/2014/main" id="{AA2F6B66-0005-BD46-9B5E-80C493AB49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8358" y="552450"/>
            <a:ext cx="10972800" cy="11430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4000" dirty="0"/>
              <a:t>Valuing a Discount Bond with Annual Coupons</a:t>
            </a:r>
          </a:p>
        </p:txBody>
      </p:sp>
      <p:sp>
        <p:nvSpPr>
          <p:cNvPr id="244739" name="Rectangle 3">
            <a:extLst>
              <a:ext uri="{FF2B5EF4-FFF2-40B4-BE49-F238E27FC236}">
                <a16:creationId xmlns:a16="http://schemas.microsoft.com/office/drawing/2014/main" id="{72D86869-8736-8B6E-81DE-AF642C46C71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600200"/>
            <a:ext cx="3505200" cy="2209800"/>
          </a:xfr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EG" sz="2600"/>
              <a:t>Coupon rate = 10%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Annual coupons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Par = $1,000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Maturity = 5 years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YTM = 11%</a:t>
            </a:r>
          </a:p>
        </p:txBody>
      </p:sp>
      <p:graphicFrame>
        <p:nvGraphicFramePr>
          <p:cNvPr id="244740" name="Object 4">
            <a:extLst>
              <a:ext uri="{FF2B5EF4-FFF2-40B4-BE49-F238E27FC236}">
                <a16:creationId xmlns:a16="http://schemas.microsoft.com/office/drawing/2014/main" id="{E76F03FA-4A80-E4C7-0574-1B857068718C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7086600" y="3886200"/>
          <a:ext cx="3352800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4475400" imgH="19596100" progId="Equation.3">
                  <p:embed/>
                </p:oleObj>
              </mc:Choice>
              <mc:Fallback>
                <p:oleObj name="Equation" r:id="rId3" imgW="44475400" imgH="19596100" progId="Equation.3">
                  <p:embed/>
                  <p:pic>
                    <p:nvPicPr>
                      <p:cNvPr id="244740" name="Object 4">
                        <a:extLst>
                          <a:ext uri="{FF2B5EF4-FFF2-40B4-BE49-F238E27FC236}">
                            <a16:creationId xmlns:a16="http://schemas.microsoft.com/office/drawing/2014/main" id="{E76F03FA-4A80-E4C7-0574-1B857068718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3886200"/>
                        <a:ext cx="3352800" cy="1365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4741" name="Text Box 5">
            <a:extLst>
              <a:ext uri="{FF2B5EF4-FFF2-40B4-BE49-F238E27FC236}">
                <a16:creationId xmlns:a16="http://schemas.microsoft.com/office/drawing/2014/main" id="{8105A145-D324-0925-115B-37155CA0FE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962400"/>
            <a:ext cx="51054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lang="en-US" altLang="en-EG" sz="2000" u="sng"/>
              <a:t>Using the formula:</a:t>
            </a:r>
          </a:p>
          <a:p>
            <a:pPr lvl="2">
              <a:lnSpc>
                <a:spcPct val="110000"/>
              </a:lnSpc>
            </a:pPr>
            <a:r>
              <a:rPr lang="en-US" altLang="en-EG" sz="2000" b="1"/>
              <a:t>B = PV(annuity) + PV(lump sum)</a:t>
            </a:r>
          </a:p>
          <a:p>
            <a:pPr lvl="2">
              <a:lnSpc>
                <a:spcPct val="110000"/>
              </a:lnSpc>
            </a:pPr>
            <a:r>
              <a:rPr lang="en-US" altLang="en-EG" sz="2000" b="1"/>
              <a:t>B = 369.59 + 593.45 = 963.04</a:t>
            </a:r>
          </a:p>
          <a:p>
            <a:pPr>
              <a:spcBef>
                <a:spcPct val="50000"/>
              </a:spcBef>
            </a:pPr>
            <a:endParaRPr lang="en-US" altLang="en-EG" sz="2000"/>
          </a:p>
        </p:txBody>
      </p:sp>
      <p:sp>
        <p:nvSpPr>
          <p:cNvPr id="244742" name="Text Box 6">
            <a:extLst>
              <a:ext uri="{FF2B5EF4-FFF2-40B4-BE49-F238E27FC236}">
                <a16:creationId xmlns:a16="http://schemas.microsoft.com/office/drawing/2014/main" id="{D963FF99-72B9-DFBE-CF53-FD962131B9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1600200"/>
            <a:ext cx="3352800" cy="19494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lang="en-US" altLang="en-EG" sz="2000" u="sng"/>
              <a:t>Using the calculator</a:t>
            </a:r>
            <a:r>
              <a:rPr lang="en-US" altLang="en-EG" sz="2000"/>
              <a:t>:</a:t>
            </a:r>
          </a:p>
          <a:p>
            <a:pPr lvl="2"/>
            <a:r>
              <a:rPr lang="en-US" altLang="en-EG" sz="2000" b="1"/>
              <a:t>5 	</a:t>
            </a:r>
            <a:r>
              <a:rPr lang="en-US" altLang="en-EG" sz="2000" b="1">
                <a:latin typeface="BA-II Plus Symbols" pitchFamily="2" charset="2"/>
              </a:rPr>
              <a:t>,</a:t>
            </a:r>
            <a:endParaRPr lang="en-US" altLang="en-EG" sz="2000" b="1"/>
          </a:p>
          <a:p>
            <a:pPr lvl="2"/>
            <a:r>
              <a:rPr lang="en-US" altLang="en-EG" sz="2000" b="1"/>
              <a:t>11	</a:t>
            </a:r>
            <a:r>
              <a:rPr lang="en-US" altLang="en-EG" sz="2000" b="1">
                <a:latin typeface="BA-II Plus Symbols" pitchFamily="2" charset="2"/>
              </a:rPr>
              <a:t>-</a:t>
            </a:r>
            <a:endParaRPr lang="en-US" altLang="en-EG" sz="2000" b="1"/>
          </a:p>
          <a:p>
            <a:pPr lvl="2"/>
            <a:r>
              <a:rPr lang="en-US" altLang="en-EG" sz="2000" b="1"/>
              <a:t>100	</a:t>
            </a:r>
            <a:r>
              <a:rPr lang="en-US" altLang="en-EG" sz="2000" b="1">
                <a:latin typeface="BA-II Plus Symbols" pitchFamily="2" charset="2"/>
              </a:rPr>
              <a:t>/</a:t>
            </a:r>
            <a:endParaRPr lang="en-US" altLang="en-EG" sz="2000" b="1"/>
          </a:p>
          <a:p>
            <a:pPr lvl="2"/>
            <a:r>
              <a:rPr lang="en-US" altLang="en-EG" sz="2000" b="1"/>
              <a:t>1000	</a:t>
            </a:r>
            <a:r>
              <a:rPr lang="en-US" altLang="en-EG" sz="2000" b="1">
                <a:latin typeface="BA-II Plus Symbols" pitchFamily="2" charset="2"/>
              </a:rPr>
              <a:t>0</a:t>
            </a:r>
            <a:endParaRPr lang="en-US" altLang="en-EG" sz="2000" b="1"/>
          </a:p>
          <a:p>
            <a:pPr lvl="2"/>
            <a:r>
              <a:rPr lang="en-US" altLang="en-EG" sz="2000" b="1"/>
              <a:t> </a:t>
            </a:r>
            <a:r>
              <a:rPr lang="en-US" altLang="en-EG" sz="2000" b="1">
                <a:latin typeface="BA-II Plus Symbols" pitchFamily="2" charset="2"/>
              </a:rPr>
              <a:t>%.</a:t>
            </a:r>
            <a:r>
              <a:rPr lang="en-US" altLang="en-EG" sz="2000" b="1"/>
              <a:t> -963.04</a:t>
            </a:r>
            <a:endParaRPr lang="en-US" altLang="en-EG" sz="2000"/>
          </a:p>
        </p:txBody>
      </p:sp>
      <p:sp>
        <p:nvSpPr>
          <p:cNvPr id="244743" name="Rectangle 7">
            <a:extLst>
              <a:ext uri="{FF2B5EF4-FFF2-40B4-BE49-F238E27FC236}">
                <a16:creationId xmlns:a16="http://schemas.microsoft.com/office/drawing/2014/main" id="{FD0E770A-3A27-E09B-3F5D-59BB39ECE4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886200"/>
            <a:ext cx="8458200" cy="1371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4744" name="Text Box 8">
            <a:extLst>
              <a:ext uri="{FF2B5EF4-FFF2-40B4-BE49-F238E27FC236}">
                <a16:creationId xmlns:a16="http://schemas.microsoft.com/office/drawing/2014/main" id="{92C5ACD4-1066-222F-2E94-86B312FD7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829300"/>
            <a:ext cx="830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sz="2000" b="1" dirty="0"/>
              <a:t>Note: When YTM &gt; Coupon rate </a:t>
            </a:r>
            <a:r>
              <a:rPr lang="en-US" altLang="en-EG" sz="2000" b="1" dirty="0">
                <a:sym typeface="Wingdings 3" pitchFamily="2" charset="2"/>
              </a:rPr>
              <a:t> Price &lt; Par = “Discount Bond”</a:t>
            </a:r>
          </a:p>
        </p:txBody>
      </p:sp>
      <p:sp>
        <p:nvSpPr>
          <p:cNvPr id="244746" name="AutoShape 10">
            <a:extLst>
              <a:ext uri="{FF2B5EF4-FFF2-40B4-BE49-F238E27FC236}">
                <a16:creationId xmlns:a16="http://schemas.microsoft.com/office/drawing/2014/main" id="{822B5DF8-4002-D13B-4004-BDF5F831F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35052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333333"/>
          </a:solidFill>
          <a:ln w="9525">
            <a:solidFill>
              <a:srgbClr val="333333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4747" name="AutoShape 11">
            <a:extLst>
              <a:ext uri="{FF2B5EF4-FFF2-40B4-BE49-F238E27FC236}">
                <a16:creationId xmlns:a16="http://schemas.microsoft.com/office/drawing/2014/main" id="{FE5A452F-C7BB-ECD2-761B-3E8B5B31C6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16764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44748" name="Text Box 12">
            <a:extLst>
              <a:ext uri="{FF2B5EF4-FFF2-40B4-BE49-F238E27FC236}">
                <a16:creationId xmlns:a16="http://schemas.microsoft.com/office/drawing/2014/main" id="{3D716B74-20F8-3511-3D49-74D519C9C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410200"/>
            <a:ext cx="5257800" cy="4001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/>
              <a:t>Using Excel:</a:t>
            </a:r>
            <a:r>
              <a:rPr lang="en-US" altLang="en-EG" sz="2000" b="1"/>
              <a:t>  =PV(0.11, 5, 100, 1000, 0)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1488A4-46BE-B78C-0D54-E8C7915BB92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A1524E0-F730-7E6C-7889-41FB8DB8E8F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3954" name="Rectangle 2">
            <a:extLst>
              <a:ext uri="{FF2B5EF4-FFF2-40B4-BE49-F238E27FC236}">
                <a16:creationId xmlns:a16="http://schemas.microsoft.com/office/drawing/2014/main" id="{AA9D2DD5-58D2-7CB7-1C42-ABA85781DF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00100" y="579455"/>
            <a:ext cx="10972800" cy="1143000"/>
          </a:xfrm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sz="4000" dirty="0"/>
              <a:t>Valuing a Premium Bond with Annual Coupons</a:t>
            </a:r>
          </a:p>
        </p:txBody>
      </p:sp>
      <p:sp>
        <p:nvSpPr>
          <p:cNvPr id="253955" name="Rectangle 3">
            <a:extLst>
              <a:ext uri="{FF2B5EF4-FFF2-40B4-BE49-F238E27FC236}">
                <a16:creationId xmlns:a16="http://schemas.microsoft.com/office/drawing/2014/main" id="{9E6C297A-A397-A671-204D-28483B5FB25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600200"/>
            <a:ext cx="3505200" cy="2209800"/>
          </a:xfr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en-EG" sz="2600"/>
              <a:t>Coupon rate = 10%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Annual coupons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Par = $1,000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Maturity = 20 years</a:t>
            </a:r>
          </a:p>
          <a:p>
            <a:pPr>
              <a:lnSpc>
                <a:spcPct val="90000"/>
              </a:lnSpc>
            </a:pPr>
            <a:r>
              <a:rPr lang="en-US" altLang="en-EG" sz="2600"/>
              <a:t>YTM = 8%</a:t>
            </a:r>
          </a:p>
        </p:txBody>
      </p:sp>
      <p:graphicFrame>
        <p:nvGraphicFramePr>
          <p:cNvPr id="253956" name="Object 4">
            <a:extLst>
              <a:ext uri="{FF2B5EF4-FFF2-40B4-BE49-F238E27FC236}">
                <a16:creationId xmlns:a16="http://schemas.microsoft.com/office/drawing/2014/main" id="{379B99EA-1F69-DB58-06C2-58172A05B72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7162801" y="3962400"/>
          <a:ext cx="3260725" cy="136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6812200" imgH="19596100" progId="Equation.3">
                  <p:embed/>
                </p:oleObj>
              </mc:Choice>
              <mc:Fallback>
                <p:oleObj name="Equation" r:id="rId3" imgW="46812200" imgH="19596100" progId="Equation.3">
                  <p:embed/>
                  <p:pic>
                    <p:nvPicPr>
                      <p:cNvPr id="253956" name="Object 4">
                        <a:extLst>
                          <a:ext uri="{FF2B5EF4-FFF2-40B4-BE49-F238E27FC236}">
                            <a16:creationId xmlns:a16="http://schemas.microsoft.com/office/drawing/2014/main" id="{379B99EA-1F69-DB58-06C2-58172A05B72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1" y="3962400"/>
                        <a:ext cx="3260725" cy="1365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3957" name="Text Box 5">
            <a:extLst>
              <a:ext uri="{FF2B5EF4-FFF2-40B4-BE49-F238E27FC236}">
                <a16:creationId xmlns:a16="http://schemas.microsoft.com/office/drawing/2014/main" id="{66FB167A-B606-6829-2DB1-E99AB2A0A5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3886200"/>
            <a:ext cx="51054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EG" sz="2000" u="sng"/>
              <a:t>Using the formula:</a:t>
            </a:r>
          </a:p>
          <a:p>
            <a:pPr lvl="1">
              <a:lnSpc>
                <a:spcPct val="110000"/>
              </a:lnSpc>
            </a:pPr>
            <a:r>
              <a:rPr lang="en-US" altLang="en-EG" sz="2000" b="1"/>
              <a:t>B = PV(annuity) + PV(lump sum)</a:t>
            </a:r>
          </a:p>
          <a:p>
            <a:pPr lvl="1">
              <a:lnSpc>
                <a:spcPct val="110000"/>
              </a:lnSpc>
            </a:pPr>
            <a:r>
              <a:rPr lang="en-US" altLang="en-EG" sz="2000" b="1"/>
              <a:t>B = 981.81 + 214.55 = 1196.36</a:t>
            </a:r>
          </a:p>
          <a:p>
            <a:pPr>
              <a:spcBef>
                <a:spcPct val="50000"/>
              </a:spcBef>
            </a:pPr>
            <a:endParaRPr lang="en-US" altLang="en-EG" sz="2000"/>
          </a:p>
        </p:txBody>
      </p:sp>
      <p:sp>
        <p:nvSpPr>
          <p:cNvPr id="253959" name="Rectangle 7">
            <a:extLst>
              <a:ext uri="{FF2B5EF4-FFF2-40B4-BE49-F238E27FC236}">
                <a16:creationId xmlns:a16="http://schemas.microsoft.com/office/drawing/2014/main" id="{322E104E-4E95-F338-D17A-5A32F4418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886200"/>
            <a:ext cx="8458200" cy="1447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3960" name="Text Box 8">
            <a:extLst>
              <a:ext uri="{FF2B5EF4-FFF2-40B4-BE49-F238E27FC236}">
                <a16:creationId xmlns:a16="http://schemas.microsoft.com/office/drawing/2014/main" id="{00ACAD6E-5875-D823-C210-D9C358FB9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810310"/>
            <a:ext cx="830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EG" sz="2000" b="1" dirty="0"/>
              <a:t>Note: When YTM &lt; Coupon rate </a:t>
            </a:r>
            <a:r>
              <a:rPr lang="en-US" altLang="en-EG" sz="2000" b="1" dirty="0">
                <a:sym typeface="Wingdings 3" pitchFamily="2" charset="2"/>
              </a:rPr>
              <a:t> Price &gt; Par = “Premium Bond”</a:t>
            </a:r>
          </a:p>
        </p:txBody>
      </p:sp>
      <p:sp>
        <p:nvSpPr>
          <p:cNvPr id="253961" name="AutoShape 9">
            <a:extLst>
              <a:ext uri="{FF2B5EF4-FFF2-40B4-BE49-F238E27FC236}">
                <a16:creationId xmlns:a16="http://schemas.microsoft.com/office/drawing/2014/main" id="{046F4B5F-5CC5-7949-4FCC-9D8B67668F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35052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3962" name="AutoShape 10">
            <a:extLst>
              <a:ext uri="{FF2B5EF4-FFF2-40B4-BE49-F238E27FC236}">
                <a16:creationId xmlns:a16="http://schemas.microsoft.com/office/drawing/2014/main" id="{EC217E8E-C74C-000D-492F-9D2829B546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1752600"/>
            <a:ext cx="381000" cy="228600"/>
          </a:xfrm>
          <a:prstGeom prst="leftArrow">
            <a:avLst>
              <a:gd name="adj1" fmla="val 50000"/>
              <a:gd name="adj2" fmla="val 41667"/>
            </a:avLst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53963" name="Text Box 11">
            <a:extLst>
              <a:ext uri="{FF2B5EF4-FFF2-40B4-BE49-F238E27FC236}">
                <a16:creationId xmlns:a16="http://schemas.microsoft.com/office/drawing/2014/main" id="{C718C760-56A3-DD81-9A98-E7A840E5D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1600200"/>
            <a:ext cx="3352800" cy="194945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lang="en-US" altLang="en-EG" sz="2000" u="sng"/>
              <a:t>Using the calculator</a:t>
            </a:r>
            <a:r>
              <a:rPr lang="en-US" altLang="en-EG" sz="2000"/>
              <a:t>:</a:t>
            </a:r>
          </a:p>
          <a:p>
            <a:pPr lvl="2"/>
            <a:r>
              <a:rPr lang="en-US" altLang="en-EG" sz="2000" b="1"/>
              <a:t>20 	</a:t>
            </a:r>
            <a:r>
              <a:rPr lang="en-US" altLang="en-EG" sz="2000" b="1">
                <a:latin typeface="BA-II Plus Symbols" pitchFamily="2" charset="2"/>
              </a:rPr>
              <a:t>,</a:t>
            </a:r>
            <a:endParaRPr lang="en-US" altLang="en-EG" sz="2000" b="1"/>
          </a:p>
          <a:p>
            <a:pPr lvl="2"/>
            <a:r>
              <a:rPr lang="en-US" altLang="en-EG" sz="2000" b="1"/>
              <a:t>8	</a:t>
            </a:r>
            <a:r>
              <a:rPr lang="en-US" altLang="en-EG" sz="2000" b="1">
                <a:latin typeface="BA-II Plus Symbols" pitchFamily="2" charset="2"/>
              </a:rPr>
              <a:t>-</a:t>
            </a:r>
            <a:endParaRPr lang="en-US" altLang="en-EG" sz="2000" b="1"/>
          </a:p>
          <a:p>
            <a:pPr lvl="2"/>
            <a:r>
              <a:rPr lang="en-US" altLang="en-EG" sz="2000" b="1"/>
              <a:t>100	</a:t>
            </a:r>
            <a:r>
              <a:rPr lang="en-US" altLang="en-EG" sz="2000" b="1">
                <a:latin typeface="BA-II Plus Symbols" pitchFamily="2" charset="2"/>
              </a:rPr>
              <a:t>/</a:t>
            </a:r>
            <a:endParaRPr lang="en-US" altLang="en-EG" sz="2000" b="1"/>
          </a:p>
          <a:p>
            <a:pPr lvl="2"/>
            <a:r>
              <a:rPr lang="en-US" altLang="en-EG" sz="2000" b="1"/>
              <a:t>1000	</a:t>
            </a:r>
            <a:r>
              <a:rPr lang="en-US" altLang="en-EG" sz="2000" b="1">
                <a:latin typeface="BA-II Plus Symbols" pitchFamily="2" charset="2"/>
              </a:rPr>
              <a:t>0</a:t>
            </a:r>
            <a:endParaRPr lang="en-US" altLang="en-EG" sz="2000" b="1"/>
          </a:p>
          <a:p>
            <a:pPr lvl="2"/>
            <a:r>
              <a:rPr lang="en-US" altLang="en-EG" sz="2000" b="1"/>
              <a:t> </a:t>
            </a:r>
            <a:r>
              <a:rPr lang="en-US" altLang="en-EG" sz="2000" b="1">
                <a:latin typeface="BA-II Plus Symbols" pitchFamily="2" charset="2"/>
              </a:rPr>
              <a:t>%.</a:t>
            </a:r>
            <a:r>
              <a:rPr lang="en-US" altLang="en-EG" sz="2000" b="1"/>
              <a:t> -1,196.36</a:t>
            </a:r>
            <a:endParaRPr lang="en-US" altLang="en-EG" sz="2000"/>
          </a:p>
        </p:txBody>
      </p:sp>
      <p:sp>
        <p:nvSpPr>
          <p:cNvPr id="253964" name="Text Box 12">
            <a:extLst>
              <a:ext uri="{FF2B5EF4-FFF2-40B4-BE49-F238E27FC236}">
                <a16:creationId xmlns:a16="http://schemas.microsoft.com/office/drawing/2014/main" id="{D98425D5-5319-1B03-0C26-0D81479DA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410200"/>
            <a:ext cx="5257800" cy="4001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/>
              <a:t>Using Excel:</a:t>
            </a:r>
            <a:r>
              <a:rPr lang="en-US" altLang="en-EG" sz="2000" b="1"/>
              <a:t>  =PV(0.08, 20, 100, 1000, 0)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B68C18-2815-9D7E-9380-2A6108BF7D5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FDB4269-853F-6894-412C-E57F6ED2568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1906" name="Rectangle 2">
            <a:extLst>
              <a:ext uri="{FF2B5EF4-FFF2-40B4-BE49-F238E27FC236}">
                <a16:creationId xmlns:a16="http://schemas.microsoft.com/office/drawing/2014/main" id="{5AE71537-64CC-80D7-4B2F-4C6415E0C4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536575"/>
            <a:ext cx="8382000" cy="1447800"/>
          </a:xfrm>
          <a:ln/>
        </p:spPr>
        <p:txBody>
          <a:bodyPr/>
          <a:lstStyle/>
          <a:p>
            <a:r>
              <a:rPr lang="en-US" altLang="en-EG" dirty="0"/>
              <a:t>Graphical Relationship Between Price and Yield-to-maturity</a:t>
            </a:r>
          </a:p>
        </p:txBody>
      </p:sp>
      <p:graphicFrame>
        <p:nvGraphicFramePr>
          <p:cNvPr id="251907" name="Object 3">
            <a:extLst>
              <a:ext uri="{FF2B5EF4-FFF2-40B4-BE49-F238E27FC236}">
                <a16:creationId xmlns:a16="http://schemas.microsoft.com/office/drawing/2014/main" id="{8D921F28-0352-AAB0-9C1A-D1BCC237E941}"/>
              </a:ext>
            </a:extLst>
          </p:cNvPr>
          <p:cNvGraphicFramePr>
            <a:graphicFrameLocks noGrp="1" noChangeAspect="1"/>
          </p:cNvGraphicFramePr>
          <p:nvPr>
            <p:ph type="chart" idx="1"/>
          </p:nvPr>
        </p:nvGraphicFramePr>
        <p:xfrm>
          <a:off x="2590801" y="1676400"/>
          <a:ext cx="7624763" cy="396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8216900" imgH="4584700" progId="MSGraph.Chart.8">
                  <p:embed followColorScheme="full"/>
                </p:oleObj>
              </mc:Choice>
              <mc:Fallback>
                <p:oleObj name="Chart" r:id="rId3" imgW="8216900" imgH="4584700" progId="MSGraph.Chart.8">
                  <p:embed followColorScheme="full"/>
                  <p:pic>
                    <p:nvPicPr>
                      <p:cNvPr id="251907" name="Object 3">
                        <a:extLst>
                          <a:ext uri="{FF2B5EF4-FFF2-40B4-BE49-F238E27FC236}">
                            <a16:creationId xmlns:a16="http://schemas.microsoft.com/office/drawing/2014/main" id="{8D921F28-0352-AAB0-9C1A-D1BCC237E94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1" y="1676400"/>
                        <a:ext cx="7624763" cy="39687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1908" name="Text Box 4">
            <a:extLst>
              <a:ext uri="{FF2B5EF4-FFF2-40B4-BE49-F238E27FC236}">
                <a16:creationId xmlns:a16="http://schemas.microsoft.com/office/drawing/2014/main" id="{234F4959-D7B4-3D8F-8982-D5C3124F7BCA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1859757" y="3245644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Bond Price</a:t>
            </a:r>
          </a:p>
        </p:txBody>
      </p:sp>
      <p:sp>
        <p:nvSpPr>
          <p:cNvPr id="251909" name="Text Box 5">
            <a:extLst>
              <a:ext uri="{FF2B5EF4-FFF2-40B4-BE49-F238E27FC236}">
                <a16:creationId xmlns:a16="http://schemas.microsoft.com/office/drawing/2014/main" id="{CB2DC4D1-E57E-31D0-9811-60E1556887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5715001"/>
            <a:ext cx="2743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Yield-to-maturity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177566-E611-D9F2-FD9B-174B321E4E4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9F8BE24-FE1A-AF7C-B54B-516B9692A87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002" name="Rectangle 2">
            <a:extLst>
              <a:ext uri="{FF2B5EF4-FFF2-40B4-BE49-F238E27FC236}">
                <a16:creationId xmlns:a16="http://schemas.microsoft.com/office/drawing/2014/main" id="{F4C677B1-E0BF-DBDD-D099-B427FCF36F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88694" y="685800"/>
            <a:ext cx="8915400" cy="1295400"/>
          </a:xfrm>
          <a:ln/>
        </p:spPr>
        <p:txBody>
          <a:bodyPr/>
          <a:lstStyle/>
          <a:p>
            <a:r>
              <a:rPr lang="en-US" altLang="en-EG" dirty="0"/>
              <a:t>Bond Prices: </a:t>
            </a:r>
            <a:br>
              <a:rPr lang="en-US" altLang="en-EG" dirty="0"/>
            </a:br>
            <a:r>
              <a:rPr lang="en-US" altLang="en-EG" sz="3600" dirty="0"/>
              <a:t>Relationship Between Coupon and Yield</a:t>
            </a:r>
          </a:p>
        </p:txBody>
      </p:sp>
      <p:sp>
        <p:nvSpPr>
          <p:cNvPr id="256003" name="Rectangle 3">
            <a:extLst>
              <a:ext uri="{FF2B5EF4-FFF2-40B4-BE49-F238E27FC236}">
                <a16:creationId xmlns:a16="http://schemas.microsoft.com/office/drawing/2014/main" id="{2078CA2F-4CE4-C57A-D466-6827BEB68A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2173707"/>
            <a:ext cx="7620000" cy="4530725"/>
          </a:xfrm>
        </p:spPr>
        <p:txBody>
          <a:bodyPr/>
          <a:lstStyle/>
          <a:p>
            <a:r>
              <a:rPr lang="en-US" altLang="en-EG" sz="3600" dirty="0"/>
              <a:t>Coupon rate = YTM </a:t>
            </a:r>
            <a:r>
              <a:rPr lang="en-US" altLang="en-EG" sz="3600" dirty="0">
                <a:sym typeface="Wingdings 3" pitchFamily="2" charset="2"/>
              </a:rPr>
              <a:t></a:t>
            </a:r>
            <a:r>
              <a:rPr lang="en-US" altLang="en-EG" sz="3600" dirty="0"/>
              <a:t>Price = Par</a:t>
            </a:r>
          </a:p>
          <a:p>
            <a:r>
              <a:rPr lang="en-US" altLang="en-EG" sz="3600" dirty="0"/>
              <a:t>Coupon rate &lt; YTM </a:t>
            </a:r>
            <a:r>
              <a:rPr lang="en-US" altLang="en-EG" sz="3600" dirty="0">
                <a:sym typeface="Wingdings 3" pitchFamily="2" charset="2"/>
              </a:rPr>
              <a:t></a:t>
            </a:r>
            <a:r>
              <a:rPr lang="en-US" altLang="en-EG" sz="3600" dirty="0"/>
              <a:t>Price &lt; Par</a:t>
            </a:r>
          </a:p>
          <a:p>
            <a:pPr lvl="1"/>
            <a:r>
              <a:rPr lang="en-US" altLang="en-EG" sz="3500" dirty="0"/>
              <a:t>“Discount bond”  … Why?</a:t>
            </a:r>
          </a:p>
          <a:p>
            <a:r>
              <a:rPr lang="en-US" altLang="en-EG" sz="3600" dirty="0"/>
              <a:t>Coupon rate &gt; YTM </a:t>
            </a:r>
            <a:r>
              <a:rPr lang="en-US" altLang="en-EG" sz="3600" dirty="0">
                <a:sym typeface="Wingdings 3" pitchFamily="2" charset="2"/>
              </a:rPr>
              <a:t></a:t>
            </a:r>
            <a:r>
              <a:rPr lang="en-US" altLang="en-EG" sz="3600" dirty="0"/>
              <a:t>Price &gt; Par</a:t>
            </a:r>
          </a:p>
          <a:p>
            <a:pPr lvl="1"/>
            <a:r>
              <a:rPr lang="en-US" altLang="en-EG" sz="3500" dirty="0"/>
              <a:t>“Premium bond”  … Why?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D8B6EA-5A7B-436D-0BB8-4AA08FB0CAC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61EAAED-C431-4428-B5D6-D84AFCB0E1F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3914" name="Group 26">
            <a:extLst>
              <a:ext uri="{FF2B5EF4-FFF2-40B4-BE49-F238E27FC236}">
                <a16:creationId xmlns:a16="http://schemas.microsoft.com/office/drawing/2014/main" id="{41E2548E-FEFD-0479-DF56-CCAE1CB80A48}"/>
              </a:ext>
            </a:extLst>
          </p:cNvPr>
          <p:cNvGrpSpPr>
            <a:grpSpLocks/>
          </p:cNvGrpSpPr>
          <p:nvPr/>
        </p:nvGrpSpPr>
        <p:grpSpPr bwMode="auto">
          <a:xfrm>
            <a:off x="2062559" y="1777692"/>
            <a:ext cx="8497888" cy="4495800"/>
            <a:chOff x="336" y="1488"/>
            <a:chExt cx="5353" cy="2832"/>
          </a:xfrm>
        </p:grpSpPr>
        <p:sp>
          <p:nvSpPr>
            <p:cNvPr id="293891" name="Line 3">
              <a:extLst>
                <a:ext uri="{FF2B5EF4-FFF2-40B4-BE49-F238E27FC236}">
                  <a16:creationId xmlns:a16="http://schemas.microsoft.com/office/drawing/2014/main" id="{DA71F93F-DEC4-56F7-DA6E-76BA8F18BD6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21" y="4052"/>
              <a:ext cx="3952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892" name="Line 4">
              <a:extLst>
                <a:ext uri="{FF2B5EF4-FFF2-40B4-BE49-F238E27FC236}">
                  <a16:creationId xmlns:a16="http://schemas.microsoft.com/office/drawing/2014/main" id="{8DEBC48F-305B-A6E3-B28A-F494EAEA047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321" y="2660"/>
              <a:ext cx="4016" cy="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893" name="Arc 5">
              <a:extLst>
                <a:ext uri="{FF2B5EF4-FFF2-40B4-BE49-F238E27FC236}">
                  <a16:creationId xmlns:a16="http://schemas.microsoft.com/office/drawing/2014/main" id="{7B204415-15BF-1A6F-5A7A-F6ABCFC68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5" y="2634"/>
              <a:ext cx="4016" cy="1018"/>
            </a:xfrm>
            <a:custGeom>
              <a:avLst/>
              <a:gdLst>
                <a:gd name="G0" fmla="+- 0 0 0"/>
                <a:gd name="G1" fmla="+- 0 0 0"/>
                <a:gd name="G2" fmla="+- 21600 0 0"/>
                <a:gd name="T0" fmla="*/ 21600 w 21600"/>
                <a:gd name="T1" fmla="*/ 0 h 21600"/>
                <a:gd name="T2" fmla="*/ 0 w 21600"/>
                <a:gd name="T3" fmla="*/ 21600 h 21600"/>
                <a:gd name="T4" fmla="*/ 0 w 21600"/>
                <a:gd name="T5" fmla="*/ 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600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600"/>
                    <a:pt x="0" y="21600"/>
                  </a:cubicBezTo>
                  <a:lnTo>
                    <a:pt x="0" y="0"/>
                  </a:lnTo>
                  <a:close/>
                </a:path>
              </a:pathLst>
            </a:custGeom>
            <a:noFill/>
            <a:ln w="50800" cap="rnd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895" name="Line 7">
              <a:extLst>
                <a:ext uri="{FF2B5EF4-FFF2-40B4-BE49-F238E27FC236}">
                  <a16:creationId xmlns:a16="http://schemas.microsoft.com/office/drawing/2014/main" id="{F9B0790F-ACF9-0CF0-F1B5-11108DD34D4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89" y="1940"/>
              <a:ext cx="272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896" name="Line 8">
              <a:extLst>
                <a:ext uri="{FF2B5EF4-FFF2-40B4-BE49-F238E27FC236}">
                  <a16:creationId xmlns:a16="http://schemas.microsoft.com/office/drawing/2014/main" id="{E35FACA3-DAB8-3256-82F1-3E67603C811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89" y="3380"/>
              <a:ext cx="272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897" name="Rectangle 9">
              <a:extLst>
                <a:ext uri="{FF2B5EF4-FFF2-40B4-BE49-F238E27FC236}">
                  <a16:creationId xmlns:a16="http://schemas.microsoft.com/office/drawing/2014/main" id="{F2F4BA3C-6AE4-E5EE-BFB5-29CBA4BAB7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6" y="2431"/>
              <a:ext cx="313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800" b="1"/>
                <a:t>M</a:t>
              </a:r>
            </a:p>
          </p:txBody>
        </p:sp>
        <p:sp>
          <p:nvSpPr>
            <p:cNvPr id="293898" name="Rectangle 10">
              <a:extLst>
                <a:ext uri="{FF2B5EF4-FFF2-40B4-BE49-F238E27FC236}">
                  <a16:creationId xmlns:a16="http://schemas.microsoft.com/office/drawing/2014/main" id="{ED1BF60E-AA4D-26BA-39DE-F83067D3D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1488"/>
              <a:ext cx="849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400" b="1" dirty="0"/>
                <a:t>Premium</a:t>
              </a:r>
            </a:p>
          </p:txBody>
        </p:sp>
        <p:sp>
          <p:nvSpPr>
            <p:cNvPr id="293900" name="Rectangle 12">
              <a:extLst>
                <a:ext uri="{FF2B5EF4-FFF2-40B4-BE49-F238E27FC236}">
                  <a16:creationId xmlns:a16="http://schemas.microsoft.com/office/drawing/2014/main" id="{23F63A90-3CB9-C872-4CC4-DA38D20A3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1" y="2508"/>
              <a:ext cx="557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400" b="1"/>
                <a:t>1,000</a:t>
              </a:r>
            </a:p>
          </p:txBody>
        </p:sp>
        <p:sp>
          <p:nvSpPr>
            <p:cNvPr id="293902" name="Rectangle 14">
              <a:extLst>
                <a:ext uri="{FF2B5EF4-FFF2-40B4-BE49-F238E27FC236}">
                  <a16:creationId xmlns:a16="http://schemas.microsoft.com/office/drawing/2014/main" id="{3A13DE2B-E837-A653-624B-6A42B6BAFF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504"/>
              <a:ext cx="820" cy="2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400" b="1"/>
                <a:t>Discount</a:t>
              </a:r>
            </a:p>
          </p:txBody>
        </p:sp>
        <p:sp>
          <p:nvSpPr>
            <p:cNvPr id="293903" name="Line 15">
              <a:extLst>
                <a:ext uri="{FF2B5EF4-FFF2-40B4-BE49-F238E27FC236}">
                  <a16:creationId xmlns:a16="http://schemas.microsoft.com/office/drawing/2014/main" id="{95A5DC87-C8C0-EA8A-EF18-47F144F9A2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9" y="3868"/>
              <a:ext cx="0" cy="1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904" name="Line 16">
              <a:extLst>
                <a:ext uri="{FF2B5EF4-FFF2-40B4-BE49-F238E27FC236}">
                  <a16:creationId xmlns:a16="http://schemas.microsoft.com/office/drawing/2014/main" id="{57F5E3F4-5280-1FF5-7F93-AF80AFA05F4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9" y="3868"/>
              <a:ext cx="0" cy="1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905" name="Line 17">
              <a:extLst>
                <a:ext uri="{FF2B5EF4-FFF2-40B4-BE49-F238E27FC236}">
                  <a16:creationId xmlns:a16="http://schemas.microsoft.com/office/drawing/2014/main" id="{109A011F-5FBA-AEEF-E908-9940B68585F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" y="3868"/>
              <a:ext cx="0" cy="1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906" name="Line 18">
              <a:extLst>
                <a:ext uri="{FF2B5EF4-FFF2-40B4-BE49-F238E27FC236}">
                  <a16:creationId xmlns:a16="http://schemas.microsoft.com/office/drawing/2014/main" id="{83BB04B3-05D6-D681-F447-08BC5C6537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45" y="3868"/>
              <a:ext cx="0" cy="1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907" name="Line 19">
              <a:extLst>
                <a:ext uri="{FF2B5EF4-FFF2-40B4-BE49-F238E27FC236}">
                  <a16:creationId xmlns:a16="http://schemas.microsoft.com/office/drawing/2014/main" id="{1BFCD2BB-792A-EC08-B85B-EB89EF416A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21" y="3868"/>
              <a:ext cx="0" cy="17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  <p:sp>
          <p:nvSpPr>
            <p:cNvPr id="293908" name="Rectangle 20">
              <a:extLst>
                <a:ext uri="{FF2B5EF4-FFF2-40B4-BE49-F238E27FC236}">
                  <a16:creationId xmlns:a16="http://schemas.microsoft.com/office/drawing/2014/main" id="{B0B3F7F3-6A40-3B6C-8A53-DBBD7C7A0B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9" y="4072"/>
              <a:ext cx="4011" cy="2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000" b="1"/>
                <a:t>30	25	   20	     15	       10	       5	        0</a:t>
              </a:r>
            </a:p>
          </p:txBody>
        </p:sp>
        <p:sp>
          <p:nvSpPr>
            <p:cNvPr id="293909" name="Rectangle 21">
              <a:extLst>
                <a:ext uri="{FF2B5EF4-FFF2-40B4-BE49-F238E27FC236}">
                  <a16:creationId xmlns:a16="http://schemas.microsoft.com/office/drawing/2014/main" id="{542FCBE4-0104-BD3C-F9E1-ED667D031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0" y="1536"/>
              <a:ext cx="1057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800" b="1"/>
                <a:t>   CR&gt;YTM</a:t>
              </a:r>
            </a:p>
          </p:txBody>
        </p:sp>
        <p:sp>
          <p:nvSpPr>
            <p:cNvPr id="293910" name="Rectangle 22">
              <a:extLst>
                <a:ext uri="{FF2B5EF4-FFF2-40B4-BE49-F238E27FC236}">
                  <a16:creationId xmlns:a16="http://schemas.microsoft.com/office/drawing/2014/main" id="{A5A2EC90-89E8-2A95-B642-9C9957A20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0" y="3264"/>
              <a:ext cx="903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800" b="1"/>
                <a:t>CR&lt;YTM</a:t>
              </a:r>
            </a:p>
          </p:txBody>
        </p:sp>
        <p:sp>
          <p:nvSpPr>
            <p:cNvPr id="293911" name="Rectangle 23">
              <a:extLst>
                <a:ext uri="{FF2B5EF4-FFF2-40B4-BE49-F238E27FC236}">
                  <a16:creationId xmlns:a16="http://schemas.microsoft.com/office/drawing/2014/main" id="{1D02D1EB-AF65-40FE-6F90-CDB154B10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64" y="2322"/>
              <a:ext cx="989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altLang="en-EG" sz="2800" b="1"/>
                <a:t>YTM</a:t>
              </a:r>
              <a:r>
                <a:rPr lang="en-US" altLang="en-EG" sz="2800" b="1" baseline="-25000"/>
                <a:t> </a:t>
              </a:r>
              <a:r>
                <a:rPr lang="en-US" altLang="en-EG" sz="2800" b="1"/>
                <a:t>= CR</a:t>
              </a:r>
            </a:p>
          </p:txBody>
        </p:sp>
        <p:sp>
          <p:nvSpPr>
            <p:cNvPr id="293912" name="Arc 24">
              <a:extLst>
                <a:ext uri="{FF2B5EF4-FFF2-40B4-BE49-F238E27FC236}">
                  <a16:creationId xmlns:a16="http://schemas.microsoft.com/office/drawing/2014/main" id="{AD1D8C72-C80C-FEFC-BE34-212E57B0E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5" y="1669"/>
              <a:ext cx="4027" cy="99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0800" cap="rnd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EG"/>
            </a:p>
          </p:txBody>
        </p:sp>
      </p:grpSp>
      <p:sp>
        <p:nvSpPr>
          <p:cNvPr id="293913" name="Rectangle 25">
            <a:extLst>
              <a:ext uri="{FF2B5EF4-FFF2-40B4-BE49-F238E27FC236}">
                <a16:creationId xmlns:a16="http://schemas.microsoft.com/office/drawing/2014/main" id="{3294BAE4-22BE-86F6-46A4-A8E8E5067F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0031" y="546993"/>
            <a:ext cx="10516644" cy="1447800"/>
          </a:xfrm>
          <a:ln/>
        </p:spPr>
        <p:txBody>
          <a:bodyPr/>
          <a:lstStyle/>
          <a:p>
            <a:r>
              <a:rPr lang="en-US" altLang="en-EG" dirty="0"/>
              <a:t>Bond Value ($) vs Years remaining to Maturity</a:t>
            </a:r>
          </a:p>
        </p:txBody>
      </p:sp>
      <p:sp>
        <p:nvSpPr>
          <p:cNvPr id="293894" name="Line 6">
            <a:extLst>
              <a:ext uri="{FF2B5EF4-FFF2-40B4-BE49-F238E27FC236}">
                <a16:creationId xmlns:a16="http://schemas.microsoft.com/office/drawing/2014/main" id="{79F72147-5A94-41FD-78BF-3A1A6E440AE0}"/>
              </a:ext>
            </a:extLst>
          </p:cNvPr>
          <p:cNvSpPr>
            <a:spLocks noChangeShapeType="1"/>
          </p:cNvSpPr>
          <p:nvPr/>
        </p:nvSpPr>
        <p:spPr bwMode="auto">
          <a:xfrm>
            <a:off x="7924800" y="2438400"/>
            <a:ext cx="0" cy="3302000"/>
          </a:xfrm>
          <a:prstGeom prst="line">
            <a:avLst/>
          </a:prstGeom>
          <a:noFill/>
          <a:ln w="508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93890" name="Line 2">
            <a:extLst>
              <a:ext uri="{FF2B5EF4-FFF2-40B4-BE49-F238E27FC236}">
                <a16:creationId xmlns:a16="http://schemas.microsoft.com/office/drawing/2014/main" id="{22936331-627B-4E91-3322-9FB0BA5E9F52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1905000"/>
            <a:ext cx="0" cy="39116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E1352-B597-B6F0-DD7C-B15BAD4DD8E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FDDE163-6E80-D1F7-A67F-E38EC73B9E9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0754" name="Rectangle 2">
            <a:extLst>
              <a:ext uri="{FF2B5EF4-FFF2-40B4-BE49-F238E27FC236}">
                <a16:creationId xmlns:a16="http://schemas.microsoft.com/office/drawing/2014/main" id="{7C35C1F2-6AF9-634A-E650-01158C7A04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9478" y="685800"/>
            <a:ext cx="8229600" cy="1295400"/>
          </a:xfrm>
          <a:ln/>
        </p:spPr>
        <p:txBody>
          <a:bodyPr/>
          <a:lstStyle/>
          <a:p>
            <a:r>
              <a:rPr lang="en-US" altLang="en-EG" sz="4000" dirty="0"/>
              <a:t>The Bond-Pricing Equation</a:t>
            </a:r>
            <a:br>
              <a:rPr lang="en-US" altLang="en-EG" sz="4000" dirty="0"/>
            </a:br>
            <a:r>
              <a:rPr lang="en-US" altLang="en-EG" sz="4000" dirty="0"/>
              <a:t>Adjusted for Semi-annual Coupons</a:t>
            </a:r>
          </a:p>
        </p:txBody>
      </p:sp>
      <p:graphicFrame>
        <p:nvGraphicFramePr>
          <p:cNvPr id="330755" name="Object 3">
            <a:extLst>
              <a:ext uri="{FF2B5EF4-FFF2-40B4-BE49-F238E27FC236}">
                <a16:creationId xmlns:a16="http://schemas.microsoft.com/office/drawing/2014/main" id="{619B27F7-1E29-CCD7-AD07-D51D4C91AE2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087564" y="1828801"/>
          <a:ext cx="8201025" cy="1947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79286100" imgH="19304000" progId="Equation.3">
                  <p:embed/>
                </p:oleObj>
              </mc:Choice>
              <mc:Fallback>
                <p:oleObj name="Equation" r:id="rId3" imgW="79286100" imgH="19304000" progId="Equation.3">
                  <p:embed/>
                  <p:pic>
                    <p:nvPicPr>
                      <p:cNvPr id="330755" name="Object 3">
                        <a:extLst>
                          <a:ext uri="{FF2B5EF4-FFF2-40B4-BE49-F238E27FC236}">
                            <a16:creationId xmlns:a16="http://schemas.microsoft.com/office/drawing/2014/main" id="{619B27F7-1E29-CCD7-AD07-D51D4C91AE2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7564" y="1828801"/>
                        <a:ext cx="8201025" cy="1947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0758" name="Text Box 6">
            <a:extLst>
              <a:ext uri="{FF2B5EF4-FFF2-40B4-BE49-F238E27FC236}">
                <a16:creationId xmlns:a16="http://schemas.microsoft.com/office/drawing/2014/main" id="{F2A55847-5358-0CA0-B30B-44167F5D2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886201"/>
            <a:ext cx="800100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 b="1"/>
              <a:t>C = Annual coupon payment 	   </a:t>
            </a:r>
            <a:r>
              <a:rPr lang="en-US" altLang="en-EG" sz="2000" b="1">
                <a:sym typeface="Wingdings 3" pitchFamily="2" charset="2"/>
              </a:rPr>
              <a:t>  </a:t>
            </a:r>
            <a:r>
              <a:rPr lang="en-US" altLang="en-EG" sz="2000" b="1"/>
              <a:t>C/2 = Semi-annual coupon</a:t>
            </a:r>
          </a:p>
          <a:p>
            <a:pPr>
              <a:spcBef>
                <a:spcPct val="50000"/>
              </a:spcBef>
            </a:pPr>
            <a:r>
              <a:rPr lang="en-US" altLang="en-EG" sz="2000" b="1"/>
              <a:t>YTM = Annual YTM (as an APR) </a:t>
            </a:r>
            <a:r>
              <a:rPr lang="en-US" altLang="en-EG" sz="2000" b="1">
                <a:sym typeface="Wingdings 3" pitchFamily="2" charset="2"/>
              </a:rPr>
              <a:t> </a:t>
            </a:r>
            <a:r>
              <a:rPr lang="en-US" altLang="en-EG" sz="2000" b="1"/>
              <a:t>YTM/2 = Semi-annual YTM</a:t>
            </a:r>
          </a:p>
          <a:p>
            <a:pPr>
              <a:spcBef>
                <a:spcPct val="50000"/>
              </a:spcBef>
            </a:pPr>
            <a:r>
              <a:rPr lang="en-US" altLang="en-EG" sz="2000" b="1"/>
              <a:t>t = Years to maturity		   </a:t>
            </a:r>
            <a:r>
              <a:rPr lang="en-US" altLang="en-EG" sz="2000" b="1">
                <a:sym typeface="Wingdings 3" pitchFamily="2" charset="2"/>
              </a:rPr>
              <a:t> 2</a:t>
            </a:r>
            <a:r>
              <a:rPr lang="en-US" altLang="en-EG" sz="2000" b="1"/>
              <a:t>t = Number of 6-month 						   periods to maturity	</a:t>
            </a:r>
          </a:p>
          <a:p>
            <a:pPr>
              <a:spcBef>
                <a:spcPct val="50000"/>
              </a:spcBef>
            </a:pPr>
            <a:endParaRPr lang="en-US" altLang="en-EG" sz="2000" b="1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D954D5-8E6E-547E-296C-EA25C5B14A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0DEB243-AA99-7522-4F16-6521816B7C8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0098" name="Rectangle 2">
            <a:extLst>
              <a:ext uri="{FF2B5EF4-FFF2-40B4-BE49-F238E27FC236}">
                <a16:creationId xmlns:a16="http://schemas.microsoft.com/office/drawing/2014/main" id="{91522F76-9263-9433-857B-AF5E56E164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39778" y="647700"/>
            <a:ext cx="10752221" cy="1295400"/>
          </a:xfrm>
          <a:ln/>
        </p:spPr>
        <p:txBody>
          <a:bodyPr/>
          <a:lstStyle/>
          <a:p>
            <a:r>
              <a:rPr lang="en-US" altLang="en-EG" dirty="0"/>
              <a:t>Semiannual Bonds</a:t>
            </a:r>
            <a:br>
              <a:rPr lang="en-US" altLang="en-EG" sz="4000" dirty="0"/>
            </a:br>
            <a:r>
              <a:rPr lang="en-US" altLang="en-EG" sz="3600" dirty="0"/>
              <a:t>Example 6.1</a:t>
            </a:r>
          </a:p>
        </p:txBody>
      </p:sp>
      <p:sp>
        <p:nvSpPr>
          <p:cNvPr id="260099" name="Rectangle 3">
            <a:extLst>
              <a:ext uri="{FF2B5EF4-FFF2-40B4-BE49-F238E27FC236}">
                <a16:creationId xmlns:a16="http://schemas.microsoft.com/office/drawing/2014/main" id="{89909544-430E-F59F-71C8-2299EF16FB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0700" y="1874803"/>
            <a:ext cx="8610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Coupon rate = 14% - Semiannual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YTM = 16%  (APR)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Maturity = 7 years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Number of coupon payments?   	(t or </a:t>
            </a:r>
            <a:r>
              <a:rPr lang="en-US" altLang="en-EG" b="1" dirty="0">
                <a:latin typeface="BA-II Plus Symbols" pitchFamily="2" charset="2"/>
              </a:rPr>
              <a:t>,</a:t>
            </a:r>
            <a:r>
              <a:rPr lang="en-US" altLang="en-EG" dirty="0"/>
              <a:t>)</a:t>
            </a:r>
          </a:p>
          <a:p>
            <a:pPr lvl="2">
              <a:lnSpc>
                <a:spcPct val="90000"/>
              </a:lnSpc>
            </a:pPr>
            <a:r>
              <a:rPr lang="en-US" altLang="en-EG" sz="2800" dirty="0"/>
              <a:t>14 = 2 x 7 years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Semiannual coupon payment?	(C or </a:t>
            </a:r>
            <a:r>
              <a:rPr lang="en-US" altLang="en-EG" b="1" dirty="0">
                <a:latin typeface="BA-II Plus Symbols" pitchFamily="2" charset="2"/>
              </a:rPr>
              <a:t>/</a:t>
            </a:r>
            <a:r>
              <a:rPr lang="en-US" altLang="en-EG" dirty="0"/>
              <a:t>)</a:t>
            </a:r>
          </a:p>
          <a:p>
            <a:pPr lvl="2">
              <a:lnSpc>
                <a:spcPct val="90000"/>
              </a:lnSpc>
            </a:pPr>
            <a:r>
              <a:rPr lang="en-US" altLang="en-EG" sz="2800" dirty="0"/>
              <a:t>$70 = (14% x Face Value)/2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Semiannual yield?	                     	(YTM or </a:t>
            </a:r>
            <a:r>
              <a:rPr lang="en-US" altLang="en-EG" b="1" dirty="0">
                <a:latin typeface="BA-II Plus Symbols" pitchFamily="2" charset="2"/>
              </a:rPr>
              <a:t>-</a:t>
            </a:r>
            <a:r>
              <a:rPr lang="en-US" altLang="en-EG" dirty="0"/>
              <a:t>)</a:t>
            </a:r>
          </a:p>
          <a:p>
            <a:pPr lvl="2">
              <a:lnSpc>
                <a:spcPct val="90000"/>
              </a:lnSpc>
            </a:pPr>
            <a:r>
              <a:rPr lang="en-US" altLang="en-EG" sz="2800" dirty="0"/>
              <a:t>8% = 16%/2	</a:t>
            </a:r>
            <a:r>
              <a:rPr lang="en-US" altLang="en-EG" dirty="0"/>
              <a:t>		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B5D433-C2E0-1685-F010-07D2DFC4CB5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D517F47-BC61-5E19-7366-316E2421C28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2146" name="Rectangle 2">
            <a:extLst>
              <a:ext uri="{FF2B5EF4-FFF2-40B4-BE49-F238E27FC236}">
                <a16:creationId xmlns:a16="http://schemas.microsoft.com/office/drawing/2014/main" id="{E8A53690-4C55-CC93-63D3-0460A5A64F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66800" y="527050"/>
            <a:ext cx="8077200" cy="914400"/>
          </a:xfrm>
          <a:ln/>
        </p:spPr>
        <p:txBody>
          <a:bodyPr/>
          <a:lstStyle/>
          <a:p>
            <a:r>
              <a:rPr lang="en-US" altLang="en-EG" dirty="0"/>
              <a:t>Example 6.1</a:t>
            </a:r>
          </a:p>
        </p:txBody>
      </p:sp>
      <p:sp>
        <p:nvSpPr>
          <p:cNvPr id="262147" name="Rectangle 3">
            <a:extLst>
              <a:ext uri="{FF2B5EF4-FFF2-40B4-BE49-F238E27FC236}">
                <a16:creationId xmlns:a16="http://schemas.microsoft.com/office/drawing/2014/main" id="{482D23DD-F075-44F3-061D-8649A4A556A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219201"/>
            <a:ext cx="42672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400" dirty="0"/>
              <a:t>Semiannual coupon = $70</a:t>
            </a:r>
          </a:p>
          <a:p>
            <a:pPr>
              <a:lnSpc>
                <a:spcPct val="90000"/>
              </a:lnSpc>
            </a:pPr>
            <a:r>
              <a:rPr lang="en-US" altLang="en-EG" sz="2400" dirty="0"/>
              <a:t>Semiannual YTM     = 8%</a:t>
            </a:r>
          </a:p>
          <a:p>
            <a:pPr>
              <a:lnSpc>
                <a:spcPct val="90000"/>
              </a:lnSpc>
            </a:pPr>
            <a:r>
              <a:rPr lang="en-US" altLang="en-EG" sz="2400" dirty="0"/>
              <a:t>Periods to maturity   = 14</a:t>
            </a:r>
          </a:p>
          <a:p>
            <a:pPr lvl="1">
              <a:lnSpc>
                <a:spcPct val="90000"/>
              </a:lnSpc>
            </a:pPr>
            <a:endParaRPr lang="en-US" altLang="en-EG" dirty="0"/>
          </a:p>
          <a:p>
            <a:pPr>
              <a:lnSpc>
                <a:spcPct val="90000"/>
              </a:lnSpc>
            </a:pPr>
            <a:r>
              <a:rPr lang="en-US" altLang="en-EG" sz="2400" dirty="0"/>
              <a:t>Bond value  = </a:t>
            </a:r>
          </a:p>
          <a:p>
            <a:r>
              <a:rPr lang="en-US" altLang="en-EG" sz="2400" dirty="0"/>
              <a:t>70[1 – 1/(1.08)</a:t>
            </a:r>
            <a:r>
              <a:rPr lang="en-US" altLang="en-EG" sz="2400" baseline="30000" dirty="0"/>
              <a:t>14</a:t>
            </a:r>
            <a:r>
              <a:rPr lang="en-US" altLang="en-EG" sz="2400" dirty="0"/>
              <a:t>] / .08 + 1000 / (1.08)</a:t>
            </a:r>
            <a:r>
              <a:rPr lang="en-US" altLang="en-EG" sz="2400" baseline="30000" dirty="0"/>
              <a:t>14</a:t>
            </a:r>
            <a:r>
              <a:rPr lang="en-US" altLang="en-EG" sz="2400" dirty="0"/>
              <a:t> = </a:t>
            </a:r>
            <a:r>
              <a:rPr lang="en-US" altLang="en-EG" sz="2400" b="1" dirty="0"/>
              <a:t>917.56</a:t>
            </a:r>
          </a:p>
          <a:p>
            <a:pPr lvl="1">
              <a:lnSpc>
                <a:spcPct val="90000"/>
              </a:lnSpc>
            </a:pPr>
            <a:endParaRPr lang="en-US" altLang="en-EG" dirty="0">
              <a:solidFill>
                <a:srgbClr val="CC0000"/>
              </a:solidFill>
            </a:endParaRPr>
          </a:p>
        </p:txBody>
      </p:sp>
      <p:graphicFrame>
        <p:nvGraphicFramePr>
          <p:cNvPr id="262148" name="Object 4">
            <a:extLst>
              <a:ext uri="{FF2B5EF4-FFF2-40B4-BE49-F238E27FC236}">
                <a16:creationId xmlns:a16="http://schemas.microsoft.com/office/drawing/2014/main" id="{BF65CD4D-E89F-BC07-410F-2FC378B4ECCB}"/>
              </a:ext>
            </a:extLst>
          </p:cNvPr>
          <p:cNvGraphicFramePr>
            <a:graphicFrameLocks noGrp="1" noChangeAspect="1"/>
          </p:cNvGraphicFramePr>
          <p:nvPr>
            <p:ph sz="quarter" idx="2"/>
          </p:nvPr>
        </p:nvGraphicFramePr>
        <p:xfrm>
          <a:off x="6553201" y="1219200"/>
          <a:ext cx="3751263" cy="1060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342000" imgH="19596100" progId="Equation.3">
                  <p:embed/>
                </p:oleObj>
              </mc:Choice>
              <mc:Fallback>
                <p:oleObj name="Equation" r:id="rId3" imgW="69342000" imgH="19596100" progId="Equation.3">
                  <p:embed/>
                  <p:pic>
                    <p:nvPicPr>
                      <p:cNvPr id="262148" name="Object 4">
                        <a:extLst>
                          <a:ext uri="{FF2B5EF4-FFF2-40B4-BE49-F238E27FC236}">
                            <a16:creationId xmlns:a16="http://schemas.microsoft.com/office/drawing/2014/main" id="{BF65CD4D-E89F-BC07-410F-2FC378B4ECC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1" y="1219200"/>
                        <a:ext cx="3751263" cy="10604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2149" name="Object 5">
            <a:extLst>
              <a:ext uri="{FF2B5EF4-FFF2-40B4-BE49-F238E27FC236}">
                <a16:creationId xmlns:a16="http://schemas.microsoft.com/office/drawing/2014/main" id="{F6C5CB1A-54E7-9F7E-B33D-CFB01BE93C9E}"/>
              </a:ext>
            </a:extLst>
          </p:cNvPr>
          <p:cNvGraphicFramePr>
            <a:graphicFrameLocks noGrp="1" noChangeAspect="1"/>
          </p:cNvGraphicFramePr>
          <p:nvPr>
            <p:ph sz="quarter" idx="3"/>
          </p:nvPr>
        </p:nvGraphicFramePr>
        <p:xfrm>
          <a:off x="2286001" y="4191000"/>
          <a:ext cx="3775075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4767500" imgH="19596100" progId="Equation.3">
                  <p:embed/>
                </p:oleObj>
              </mc:Choice>
              <mc:Fallback>
                <p:oleObj name="Equation" r:id="rId5" imgW="44767500" imgH="19596100" progId="Equation.3">
                  <p:embed/>
                  <p:pic>
                    <p:nvPicPr>
                      <p:cNvPr id="262149" name="Object 5">
                        <a:extLst>
                          <a:ext uri="{FF2B5EF4-FFF2-40B4-BE49-F238E27FC236}">
                            <a16:creationId xmlns:a16="http://schemas.microsoft.com/office/drawing/2014/main" id="{F6C5CB1A-54E7-9F7E-B33D-CFB01BE93C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1" y="4191000"/>
                        <a:ext cx="3775075" cy="152400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2151" name="Text Box 7">
            <a:extLst>
              <a:ext uri="{FF2B5EF4-FFF2-40B4-BE49-F238E27FC236}">
                <a16:creationId xmlns:a16="http://schemas.microsoft.com/office/drawing/2014/main" id="{5823CFE7-86AD-4928-0291-BA2A7D7D3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29400" y="2514600"/>
            <a:ext cx="3657600" cy="2311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lvl="1"/>
            <a:r>
              <a:rPr lang="en-US" altLang="en-EG" sz="2400" u="sng"/>
              <a:t>Using the calculator</a:t>
            </a:r>
            <a:r>
              <a:rPr lang="en-US" altLang="en-EG" sz="2400"/>
              <a:t>:</a:t>
            </a:r>
          </a:p>
          <a:p>
            <a:pPr lvl="2"/>
            <a:r>
              <a:rPr lang="en-US" altLang="en-EG" sz="2400" b="1"/>
              <a:t>14 	     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endParaRPr lang="en-US" altLang="en-EG" sz="2400" b="1"/>
          </a:p>
          <a:p>
            <a:pPr lvl="2"/>
            <a:r>
              <a:rPr lang="en-US" altLang="en-EG" sz="2400" b="1"/>
              <a:t>8	     </a:t>
            </a:r>
            <a:r>
              <a:rPr lang="en-US" altLang="en-EG" sz="2400" b="1">
                <a:latin typeface="BA-II Plus Symbols" pitchFamily="2" charset="2"/>
              </a:rPr>
              <a:t>-</a:t>
            </a:r>
            <a:endParaRPr lang="en-US" altLang="en-EG" sz="2400" b="1"/>
          </a:p>
          <a:p>
            <a:pPr lvl="2"/>
            <a:r>
              <a:rPr lang="en-US" altLang="en-EG" sz="2400" b="1"/>
              <a:t>70	     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2"/>
            <a:r>
              <a:rPr lang="en-US" altLang="en-EG" sz="2400" b="1"/>
              <a:t>1000	     </a:t>
            </a:r>
            <a:r>
              <a:rPr lang="en-US" altLang="en-EG" sz="2400" b="1">
                <a:latin typeface="BA-II Plus Symbols" pitchFamily="2" charset="2"/>
              </a:rPr>
              <a:t>0</a:t>
            </a:r>
            <a:endParaRPr lang="en-US" altLang="en-EG" sz="2400" b="1"/>
          </a:p>
          <a:p>
            <a:pPr lvl="2"/>
            <a:r>
              <a:rPr lang="en-US" altLang="en-EG" sz="2400" b="1"/>
              <a:t> </a:t>
            </a:r>
            <a:r>
              <a:rPr lang="en-US" altLang="en-EG" sz="2400" b="1">
                <a:latin typeface="BA-II Plus Symbols" pitchFamily="2" charset="2"/>
              </a:rPr>
              <a:t>%.</a:t>
            </a:r>
            <a:r>
              <a:rPr lang="en-US" altLang="en-EG" sz="2400" b="1"/>
              <a:t>    -917.56</a:t>
            </a:r>
            <a:endParaRPr lang="en-US" altLang="en-EG" sz="2400"/>
          </a:p>
        </p:txBody>
      </p:sp>
      <p:sp>
        <p:nvSpPr>
          <p:cNvPr id="262152" name="Text Box 8">
            <a:extLst>
              <a:ext uri="{FF2B5EF4-FFF2-40B4-BE49-F238E27FC236}">
                <a16:creationId xmlns:a16="http://schemas.microsoft.com/office/drawing/2014/main" id="{747673EF-F510-3356-97BD-04FFBCCB7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1" y="5715000"/>
            <a:ext cx="5257800" cy="4001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/>
              <a:t>Using Excel:</a:t>
            </a:r>
            <a:r>
              <a:rPr lang="en-US" altLang="en-EG" sz="2000" b="1"/>
              <a:t>  =PV(0.08, 14, 70, 1000, 0)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473695-CE45-3C15-F0CD-176701A2982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C62486-00CC-5606-3EF4-B01CFF662D6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6242" name="Rectangle 2">
            <a:extLst>
              <a:ext uri="{FF2B5EF4-FFF2-40B4-BE49-F238E27FC236}">
                <a16:creationId xmlns:a16="http://schemas.microsoft.com/office/drawing/2014/main" id="{BBA5B3A5-53A1-CFCC-F2BB-6BE543F169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Interest Rate Risk</a:t>
            </a:r>
          </a:p>
        </p:txBody>
      </p:sp>
      <p:sp>
        <p:nvSpPr>
          <p:cNvPr id="266243" name="Rectangle 3">
            <a:extLst>
              <a:ext uri="{FF2B5EF4-FFF2-40B4-BE49-F238E27FC236}">
                <a16:creationId xmlns:a16="http://schemas.microsoft.com/office/drawing/2014/main" id="{97C1D735-FB1D-6524-DBA5-3AFC814D4E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524001"/>
            <a:ext cx="8229600" cy="4530725"/>
          </a:xfrm>
        </p:spPr>
        <p:txBody>
          <a:bodyPr/>
          <a:lstStyle/>
          <a:p>
            <a:r>
              <a:rPr lang="en-US" altLang="en-EG" sz="3400"/>
              <a:t>Price Risk</a:t>
            </a:r>
          </a:p>
          <a:p>
            <a:pPr lvl="1"/>
            <a:r>
              <a:rPr lang="en-US" altLang="en-EG" sz="3200"/>
              <a:t>Change in price due to changes in interest rates</a:t>
            </a:r>
          </a:p>
          <a:p>
            <a:pPr lvl="1"/>
            <a:r>
              <a:rPr lang="en-US" altLang="en-EG" sz="3200"/>
              <a:t>Long-term bonds have more price risk than short-term bonds</a:t>
            </a:r>
          </a:p>
          <a:p>
            <a:pPr lvl="1"/>
            <a:r>
              <a:rPr lang="en-US" altLang="en-EG" sz="3200"/>
              <a:t>Low coupon rate bonds have more price risk than high coupon rate bonds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51755D-71F2-3BA6-58F7-CF7CF74D4AF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556912-33EA-6C5D-3397-671DCFF964E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7266" name="Rectangle 2">
            <a:extLst>
              <a:ext uri="{FF2B5EF4-FFF2-40B4-BE49-F238E27FC236}">
                <a16:creationId xmlns:a16="http://schemas.microsoft.com/office/drawing/2014/main" id="{AEBBBDE5-F0EC-96A0-2DE8-5D0F311C58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Interest Rate Risk</a:t>
            </a:r>
          </a:p>
        </p:txBody>
      </p:sp>
      <p:sp>
        <p:nvSpPr>
          <p:cNvPr id="267267" name="Rectangle 3">
            <a:extLst>
              <a:ext uri="{FF2B5EF4-FFF2-40B4-BE49-F238E27FC236}">
                <a16:creationId xmlns:a16="http://schemas.microsoft.com/office/drawing/2014/main" id="{FC3879EA-6156-9A84-3C8D-A727F12891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371601"/>
            <a:ext cx="8077200" cy="4530725"/>
          </a:xfrm>
        </p:spPr>
        <p:txBody>
          <a:bodyPr/>
          <a:lstStyle/>
          <a:p>
            <a:r>
              <a:rPr lang="en-US" altLang="en-EG" sz="3400"/>
              <a:t>Reinvestment Rate Risk</a:t>
            </a:r>
          </a:p>
          <a:p>
            <a:pPr lvl="1"/>
            <a:r>
              <a:rPr lang="en-US" altLang="en-EG" sz="3000"/>
              <a:t>Uncertainty concerning rates at which cash flows can be reinvested</a:t>
            </a:r>
          </a:p>
          <a:p>
            <a:pPr lvl="1"/>
            <a:r>
              <a:rPr lang="en-US" altLang="en-EG" sz="3000"/>
              <a:t>Short-term bonds have more reinvestment rate risk than long-term bonds</a:t>
            </a:r>
          </a:p>
          <a:p>
            <a:pPr lvl="1"/>
            <a:r>
              <a:rPr lang="en-US" altLang="en-EG" sz="3000"/>
              <a:t>High coupon rate bonds have more reinvestment rate risk than low coupon rate bonds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863805-B114-BBC5-0F09-06B6CB8082A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5758151-2F8A-8A47-B319-B2C7FBD46E9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CEABF8FF-0BCA-68C3-F47D-70CB81D2CC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Figure 6.2</a:t>
            </a:r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AEABC31E-2312-5D6D-AEFC-9F4AA829813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1447800"/>
            <a:ext cx="8305800" cy="4706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0FBE14-FBB9-E188-57B1-77099CA62CE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B2D2633-C162-B518-E013-B3DE8ACD581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9314" name="Rectangle 2">
            <a:extLst>
              <a:ext uri="{FF2B5EF4-FFF2-40B4-BE49-F238E27FC236}">
                <a16:creationId xmlns:a16="http://schemas.microsoft.com/office/drawing/2014/main" id="{15E30881-166B-023E-F61C-D4E92BBF9A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4000"/>
              <a:t>Computing Yield-to-Maturity  YTM</a:t>
            </a:r>
          </a:p>
        </p:txBody>
      </p:sp>
      <p:sp>
        <p:nvSpPr>
          <p:cNvPr id="269315" name="Rectangle 3">
            <a:extLst>
              <a:ext uri="{FF2B5EF4-FFF2-40B4-BE49-F238E27FC236}">
                <a16:creationId xmlns:a16="http://schemas.microsoft.com/office/drawing/2014/main" id="{D2CB7E49-A8EE-C793-4956-D05751D589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524000"/>
            <a:ext cx="8229600" cy="4876800"/>
          </a:xfrm>
        </p:spPr>
        <p:txBody>
          <a:bodyPr/>
          <a:lstStyle/>
          <a:p>
            <a:r>
              <a:rPr lang="en-US" altLang="en-EG"/>
              <a:t>Yield-to-maturity (YTM) = the market required rate of return implied by the current bond price</a:t>
            </a:r>
          </a:p>
          <a:p>
            <a:r>
              <a:rPr lang="en-US" altLang="en-EG"/>
              <a:t>With a financial calculator, </a:t>
            </a:r>
          </a:p>
          <a:p>
            <a:pPr lvl="1"/>
            <a:r>
              <a:rPr lang="en-US" altLang="en-EG"/>
              <a:t>Enter </a:t>
            </a:r>
            <a:r>
              <a:rPr lang="en-US" altLang="en-EG" b="1">
                <a:latin typeface="BA-II Plus Symbols" pitchFamily="2" charset="2"/>
              </a:rPr>
              <a:t>,</a:t>
            </a:r>
            <a:r>
              <a:rPr lang="en-US" altLang="en-EG" b="1"/>
              <a:t>, </a:t>
            </a:r>
            <a:r>
              <a:rPr lang="en-US" altLang="en-EG" b="1">
                <a:latin typeface="BA-II Plus Symbols" pitchFamily="2" charset="2"/>
              </a:rPr>
              <a:t>.</a:t>
            </a:r>
            <a:r>
              <a:rPr lang="en-US" altLang="en-EG" b="1"/>
              <a:t>, </a:t>
            </a:r>
            <a:r>
              <a:rPr lang="en-US" altLang="en-EG" b="1">
                <a:latin typeface="BA-II Plus Symbols" pitchFamily="2" charset="2"/>
              </a:rPr>
              <a:t>/</a:t>
            </a:r>
            <a:r>
              <a:rPr lang="en-US" altLang="en-EG" b="1"/>
              <a:t>,</a:t>
            </a:r>
            <a:r>
              <a:rPr lang="en-US" altLang="en-EG"/>
              <a:t> and </a:t>
            </a:r>
            <a:r>
              <a:rPr lang="en-US" altLang="en-EG" b="1">
                <a:latin typeface="BA-II Plus Symbols" pitchFamily="2" charset="2"/>
              </a:rPr>
              <a:t>0</a:t>
            </a:r>
            <a:r>
              <a:rPr lang="en-US" altLang="en-EG"/>
              <a:t> </a:t>
            </a:r>
          </a:p>
          <a:p>
            <a:pPr lvl="1"/>
            <a:r>
              <a:rPr lang="en-US" altLang="en-EG" b="1"/>
              <a:t>Remember the sign convention </a:t>
            </a:r>
          </a:p>
          <a:p>
            <a:pPr lvl="2"/>
            <a:r>
              <a:rPr lang="en-US" altLang="en-EG" b="1">
                <a:latin typeface="BA-II Plus Symbols" pitchFamily="2" charset="2"/>
              </a:rPr>
              <a:t>/</a:t>
            </a:r>
            <a:r>
              <a:rPr lang="en-US" altLang="en-EG"/>
              <a:t> and </a:t>
            </a:r>
            <a:r>
              <a:rPr lang="en-US" altLang="en-EG" b="1">
                <a:latin typeface="BA-II Plus Symbols" pitchFamily="2" charset="2"/>
              </a:rPr>
              <a:t>0</a:t>
            </a:r>
            <a:r>
              <a:rPr lang="en-US" altLang="en-EG"/>
              <a:t> need to have the same sign (+)</a:t>
            </a:r>
          </a:p>
          <a:p>
            <a:pPr lvl="2"/>
            <a:r>
              <a:rPr lang="en-US" altLang="en-EG" b="1">
                <a:latin typeface="BA-II Plus Symbols" pitchFamily="2" charset="2"/>
              </a:rPr>
              <a:t>.</a:t>
            </a:r>
            <a:r>
              <a:rPr lang="en-US" altLang="en-EG"/>
              <a:t> the opposite sign (-)</a:t>
            </a:r>
          </a:p>
          <a:p>
            <a:pPr lvl="2"/>
            <a:r>
              <a:rPr lang="en-US" altLang="en-EG" b="1">
                <a:latin typeface="BA-II Plus Symbols" pitchFamily="2" charset="2"/>
              </a:rPr>
              <a:t>%-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A38FF8-014C-5D5E-8A9F-B5E808B698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10A26B-6504-44E0-4266-047D77E68FF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0338" name="Rectangle 2">
            <a:extLst>
              <a:ext uri="{FF2B5EF4-FFF2-40B4-BE49-F238E27FC236}">
                <a16:creationId xmlns:a16="http://schemas.microsoft.com/office/drawing/2014/main" id="{6E3ABAD2-639D-3B16-9631-A64B44A30E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YTM with Annual Coupons</a:t>
            </a:r>
          </a:p>
        </p:txBody>
      </p:sp>
      <p:sp>
        <p:nvSpPr>
          <p:cNvPr id="270339" name="Rectangle 3">
            <a:extLst>
              <a:ext uri="{FF2B5EF4-FFF2-40B4-BE49-F238E27FC236}">
                <a16:creationId xmlns:a16="http://schemas.microsoft.com/office/drawing/2014/main" id="{FCD7F1A6-981A-DAAE-386C-80D1AB5AFD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1"/>
            <a:ext cx="8229600" cy="45307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/>
              <a:t>	Consider a bond with a 10% annual coupon rate, 15 years to maturity and a par value of $1000. The current price is $928.09.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Will the yield be more or less than 10%?</a:t>
            </a:r>
          </a:p>
          <a:p>
            <a:pPr lvl="4">
              <a:lnSpc>
                <a:spcPct val="90000"/>
              </a:lnSpc>
              <a:buFontTx/>
              <a:buNone/>
            </a:pPr>
            <a:r>
              <a:rPr lang="en-US" altLang="en-EG" sz="2400"/>
              <a:t>15		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endParaRPr lang="en-US" altLang="en-EG" sz="2400" b="1"/>
          </a:p>
          <a:p>
            <a:pPr lvl="4">
              <a:lnSpc>
                <a:spcPct val="90000"/>
              </a:lnSpc>
              <a:buFontTx/>
              <a:buNone/>
            </a:pPr>
            <a:r>
              <a:rPr lang="en-US" altLang="en-EG" sz="2400"/>
              <a:t>928.09	</a:t>
            </a:r>
            <a:r>
              <a:rPr lang="en-US" altLang="en-EG" sz="2400" b="1">
                <a:latin typeface="BA-II Plus Symbols" pitchFamily="2" charset="2"/>
              </a:rPr>
              <a:t>S.</a:t>
            </a:r>
            <a:endParaRPr lang="en-US" altLang="en-EG" sz="2400" b="1"/>
          </a:p>
          <a:p>
            <a:pPr lvl="4">
              <a:lnSpc>
                <a:spcPct val="90000"/>
              </a:lnSpc>
              <a:buFontTx/>
              <a:buNone/>
            </a:pPr>
            <a:r>
              <a:rPr lang="en-US" altLang="en-EG" sz="2400"/>
              <a:t>1000		</a:t>
            </a:r>
            <a:r>
              <a:rPr lang="en-US" altLang="en-EG" sz="2400" b="1">
                <a:latin typeface="BA-II Plus Symbols" pitchFamily="2" charset="2"/>
              </a:rPr>
              <a:t>0</a:t>
            </a:r>
            <a:endParaRPr lang="en-US" altLang="en-EG" sz="2400" b="1"/>
          </a:p>
          <a:p>
            <a:pPr lvl="4">
              <a:lnSpc>
                <a:spcPct val="90000"/>
              </a:lnSpc>
              <a:buFontTx/>
              <a:buNone/>
            </a:pPr>
            <a:r>
              <a:rPr lang="en-US" altLang="en-EG" sz="2400"/>
              <a:t>100		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4">
              <a:lnSpc>
                <a:spcPct val="90000"/>
              </a:lnSpc>
              <a:buFontTx/>
              <a:buNone/>
            </a:pPr>
            <a:r>
              <a:rPr lang="en-US" altLang="en-EG" sz="2400" b="1">
                <a:latin typeface="BA-II Plus Symbols" pitchFamily="2" charset="2"/>
              </a:rPr>
              <a:t>%- </a:t>
            </a:r>
            <a:r>
              <a:rPr lang="en-US" altLang="en-EG" sz="2400">
                <a:latin typeface="BA-II Plus Symbols" pitchFamily="2" charset="2"/>
              </a:rPr>
              <a:t>	</a:t>
            </a:r>
            <a:r>
              <a:rPr lang="en-US" altLang="en-EG" sz="2400"/>
              <a:t>= 11%  </a:t>
            </a:r>
            <a:r>
              <a:rPr lang="en-US" altLang="en-EG" sz="2400">
                <a:sym typeface="Wingdings 3" pitchFamily="2" charset="2"/>
              </a:rPr>
              <a:t>Result = YTM</a:t>
            </a:r>
          </a:p>
        </p:txBody>
      </p:sp>
      <p:sp>
        <p:nvSpPr>
          <p:cNvPr id="270340" name="Text Box 4">
            <a:extLst>
              <a:ext uri="{FF2B5EF4-FFF2-40B4-BE49-F238E27FC236}">
                <a16:creationId xmlns:a16="http://schemas.microsoft.com/office/drawing/2014/main" id="{5A0E4840-D3F7-0A51-AE52-9338049A4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7736" y="5332223"/>
            <a:ext cx="5638800" cy="4001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/>
              <a:t>Using Excel:</a:t>
            </a:r>
            <a:r>
              <a:rPr lang="en-US" altLang="en-EG" sz="2000" b="1"/>
              <a:t>  =RATE(15, 100, -928.09, 1000, 0)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8E22A4-65B0-05AA-8700-10D3C2C57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CEFD9B-E4D6-9D38-F3A3-79AD8376BA9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2386" name="Rectangle 2">
            <a:extLst>
              <a:ext uri="{FF2B5EF4-FFF2-40B4-BE49-F238E27FC236}">
                <a16:creationId xmlns:a16="http://schemas.microsoft.com/office/drawing/2014/main" id="{D815263C-1F2C-4D55-1480-BF2B552C7F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YTM with Semiannual Coupons</a:t>
            </a:r>
          </a:p>
        </p:txBody>
      </p:sp>
      <p:sp>
        <p:nvSpPr>
          <p:cNvPr id="272387" name="Rectangle 3">
            <a:extLst>
              <a:ext uri="{FF2B5EF4-FFF2-40B4-BE49-F238E27FC236}">
                <a16:creationId xmlns:a16="http://schemas.microsoft.com/office/drawing/2014/main" id="{AEFB6E9E-36ED-F631-F7E4-D53B64674C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95401"/>
            <a:ext cx="8229600" cy="4530725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</a:pPr>
            <a:r>
              <a:rPr lang="en-US" altLang="en-EG"/>
              <a:t>	Suppose a bond with a 10% coupon rate and semiannual coupons, has a face value of $1000, 20 years to maturity and is selling for $1197.93.</a:t>
            </a:r>
          </a:p>
          <a:p>
            <a:pPr lvl="1">
              <a:lnSpc>
                <a:spcPct val="120000"/>
              </a:lnSpc>
            </a:pPr>
            <a:r>
              <a:rPr lang="en-US" altLang="en-EG"/>
              <a:t>Is the YTM more or less than 10%?</a:t>
            </a:r>
          </a:p>
          <a:p>
            <a:pPr lvl="1">
              <a:lnSpc>
                <a:spcPct val="120000"/>
              </a:lnSpc>
            </a:pPr>
            <a:r>
              <a:rPr lang="en-US" altLang="en-EG"/>
              <a:t>What is the semiannual coupon payment?</a:t>
            </a:r>
          </a:p>
          <a:p>
            <a:pPr lvl="1">
              <a:lnSpc>
                <a:spcPct val="120000"/>
              </a:lnSpc>
            </a:pPr>
            <a:r>
              <a:rPr lang="en-US" altLang="en-EG"/>
              <a:t>How many periods are there?</a:t>
            </a:r>
          </a:p>
          <a:p>
            <a:pPr>
              <a:buFontTx/>
              <a:buNone/>
            </a:pPr>
            <a:endParaRPr lang="en-US" alt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6087E8-0F55-56C6-3CAD-ACC8FC8872F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A3D9DF7-2219-70B5-8AAD-F99A9210BD6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3410" name="Rectangle 2">
            <a:extLst>
              <a:ext uri="{FF2B5EF4-FFF2-40B4-BE49-F238E27FC236}">
                <a16:creationId xmlns:a16="http://schemas.microsoft.com/office/drawing/2014/main" id="{466E8649-05E0-8DA0-2920-80C109D5C7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YTM with Semiannual Coupons</a:t>
            </a:r>
          </a:p>
        </p:txBody>
      </p:sp>
      <p:sp>
        <p:nvSpPr>
          <p:cNvPr id="273411" name="Rectangle 3">
            <a:extLst>
              <a:ext uri="{FF2B5EF4-FFF2-40B4-BE49-F238E27FC236}">
                <a16:creationId xmlns:a16="http://schemas.microsoft.com/office/drawing/2014/main" id="{57F44BCA-8F4F-7C01-EFEF-934E458F44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219200"/>
            <a:ext cx="8458200" cy="4876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	Suppose a bond with a 10% coupon rate and semiannual coupons, has a face value of $1,000, 20 years to maturity and is selling for $1,197.93.</a:t>
            </a:r>
          </a:p>
          <a:p>
            <a:pPr lvl="3">
              <a:buFontTx/>
              <a:buNone/>
            </a:pPr>
            <a:r>
              <a:rPr lang="en-US" altLang="en-EG" sz="2400"/>
              <a:t>40		</a:t>
            </a:r>
            <a:r>
              <a:rPr lang="en-US" altLang="en-EG" sz="2400" b="1">
                <a:latin typeface="BA-II Plus Symbols" pitchFamily="2" charset="2"/>
              </a:rPr>
              <a:t>,</a:t>
            </a:r>
            <a:endParaRPr lang="en-US" altLang="en-EG" sz="2400" b="1"/>
          </a:p>
          <a:p>
            <a:pPr lvl="3">
              <a:buFontTx/>
              <a:buNone/>
            </a:pPr>
            <a:r>
              <a:rPr lang="en-US" altLang="en-EG" sz="2400"/>
              <a:t>1197.93	</a:t>
            </a:r>
            <a:r>
              <a:rPr lang="en-US" altLang="en-EG" sz="2400" b="1">
                <a:latin typeface="BA-II Plus Symbols" pitchFamily="2" charset="2"/>
              </a:rPr>
              <a:t>S.</a:t>
            </a:r>
            <a:endParaRPr lang="en-US" altLang="en-EG" sz="2400" b="1"/>
          </a:p>
          <a:p>
            <a:pPr lvl="3">
              <a:buFontTx/>
              <a:buNone/>
            </a:pPr>
            <a:r>
              <a:rPr lang="en-US" altLang="en-EG" sz="2400"/>
              <a:t>1000	</a:t>
            </a:r>
            <a:r>
              <a:rPr lang="en-US" altLang="en-EG" sz="2400" b="1">
                <a:latin typeface="BA-II Plus Symbols" pitchFamily="2" charset="2"/>
              </a:rPr>
              <a:t>0</a:t>
            </a:r>
            <a:endParaRPr lang="en-US" altLang="en-EG" sz="2400" b="1"/>
          </a:p>
          <a:p>
            <a:pPr lvl="3">
              <a:buFontTx/>
              <a:buNone/>
            </a:pPr>
            <a:r>
              <a:rPr lang="en-US" altLang="en-EG" sz="2400"/>
              <a:t>50		</a:t>
            </a:r>
            <a:r>
              <a:rPr lang="en-US" altLang="en-EG" sz="2400" b="1">
                <a:latin typeface="BA-II Plus Symbols" pitchFamily="2" charset="2"/>
              </a:rPr>
              <a:t>/</a:t>
            </a:r>
            <a:endParaRPr lang="en-US" altLang="en-EG" sz="2400" b="1"/>
          </a:p>
          <a:p>
            <a:pPr lvl="3">
              <a:buFontTx/>
              <a:buNone/>
            </a:pPr>
            <a:r>
              <a:rPr lang="en-US" altLang="en-EG" sz="2400" b="1">
                <a:latin typeface="BA-II Plus Symbols" pitchFamily="2" charset="2"/>
              </a:rPr>
              <a:t>%- </a:t>
            </a:r>
            <a:r>
              <a:rPr lang="en-US" altLang="en-EG" sz="2400"/>
              <a:t> 	4% </a:t>
            </a:r>
          </a:p>
          <a:p>
            <a:pPr lvl="1">
              <a:buFontTx/>
              <a:buNone/>
            </a:pPr>
            <a:r>
              <a:rPr lang="en-US" altLang="en-EG"/>
              <a:t>		     YTM = 4%*2 = 8%</a:t>
            </a:r>
          </a:p>
          <a:p>
            <a:pPr lvl="1">
              <a:buFontTx/>
              <a:buNone/>
            </a:pPr>
            <a:r>
              <a:rPr lang="en-US" altLang="en-EG">
                <a:sym typeface="Wingdings 3" pitchFamily="2" charset="2"/>
              </a:rPr>
              <a:t>		                 Result = ½ YTM</a:t>
            </a:r>
          </a:p>
          <a:p>
            <a:endParaRPr lang="en-US" altLang="en-EG" sz="2400"/>
          </a:p>
        </p:txBody>
      </p:sp>
      <p:sp>
        <p:nvSpPr>
          <p:cNvPr id="273412" name="Text Box 4">
            <a:extLst>
              <a:ext uri="{FF2B5EF4-FFF2-40B4-BE49-F238E27FC236}">
                <a16:creationId xmlns:a16="http://schemas.microsoft.com/office/drawing/2014/main" id="{A241129C-F6AD-CB10-1A13-87F84649B4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2819400"/>
            <a:ext cx="3352800" cy="177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 b="1"/>
              <a:t>NOTE: Solving a semi-annual payer for YTM results in a 6-month YTM.</a:t>
            </a:r>
          </a:p>
          <a:p>
            <a:pPr>
              <a:spcBef>
                <a:spcPct val="50000"/>
              </a:spcBef>
            </a:pPr>
            <a:r>
              <a:rPr lang="en-US" altLang="en-EG" sz="2000" b="1"/>
              <a:t>The calculator &amp; Excel solve what you enter.</a:t>
            </a:r>
          </a:p>
        </p:txBody>
      </p:sp>
      <p:sp>
        <p:nvSpPr>
          <p:cNvPr id="273415" name="Text Box 7">
            <a:extLst>
              <a:ext uri="{FF2B5EF4-FFF2-40B4-BE49-F238E27FC236}">
                <a16:creationId xmlns:a16="http://schemas.microsoft.com/office/drawing/2014/main" id="{79247038-A0F9-8E80-5C5F-C83D2A51A1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3700" y="5618139"/>
            <a:ext cx="6324600" cy="40011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000"/>
              <a:t>Using Excel:</a:t>
            </a:r>
            <a:r>
              <a:rPr lang="en-US" altLang="en-EG" sz="2000" b="1"/>
              <a:t>  =RATE(40, 50, -1197.93, 1000, 0) = 4%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E3356A-77CA-D53C-A70C-DCBD017AE6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0D1574D-7224-C94F-3EF9-2DFD4F7F084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54AEDAE2-22EB-F3FE-1727-35D56AED27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Table 6.1</a:t>
            </a:r>
          </a:p>
        </p:txBody>
      </p:sp>
      <p:pic>
        <p:nvPicPr>
          <p:cNvPr id="27652" name="Picture 4">
            <a:extLst>
              <a:ext uri="{FF2B5EF4-FFF2-40B4-BE49-F238E27FC236}">
                <a16:creationId xmlns:a16="http://schemas.microsoft.com/office/drawing/2014/main" id="{D2AF10CC-D5DE-3264-2E7A-794AA70F37E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37"/>
          <a:stretch>
            <a:fillRect/>
          </a:stretch>
        </p:blipFill>
        <p:spPr>
          <a:xfrm>
            <a:off x="2133600" y="1604963"/>
            <a:ext cx="8153400" cy="3956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B3FE5C-DF04-50AF-0812-F5FC488B062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7BF0E5C-75F5-EBDB-EF7F-F82398718E2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4" name="Rectangle 2">
            <a:extLst>
              <a:ext uri="{FF2B5EF4-FFF2-40B4-BE49-F238E27FC236}">
                <a16:creationId xmlns:a16="http://schemas.microsoft.com/office/drawing/2014/main" id="{94B60437-5455-C34A-8AA5-D42E44BD12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9147" y="647700"/>
            <a:ext cx="8001000" cy="990600"/>
          </a:xfrm>
          <a:ln/>
        </p:spPr>
        <p:txBody>
          <a:bodyPr/>
          <a:lstStyle/>
          <a:p>
            <a:r>
              <a:rPr lang="en-US" altLang="en-EG" dirty="0"/>
              <a:t>Debt versus Equity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02A2E8A-8F1A-BE6C-D475-2D9F7C8AB5E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371600"/>
            <a:ext cx="41910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400"/>
              <a:t>Debt 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Not an ownership interest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No voting rights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Interest is tax-deductible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Creditors have legal recourse if interest or principal payments are missed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Excess debt can lead to financial distress and bankruptcy</a:t>
            </a:r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328616ED-3536-97B4-3DF6-A7D6AA34A6BB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6248401" y="1295400"/>
            <a:ext cx="3802063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2400"/>
              <a:t>Equity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Ownership interest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Common stockholders vote to elect the board of directors and on other issues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Dividends are not tax deductible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Dividends are not a liability of the firm until declared. Stockholders have no legal recourse if dividends are not declared</a:t>
            </a:r>
          </a:p>
          <a:p>
            <a:pPr lvl="1">
              <a:lnSpc>
                <a:spcPct val="90000"/>
              </a:lnSpc>
            </a:pPr>
            <a:r>
              <a:rPr lang="en-US" altLang="en-EG" sz="2000"/>
              <a:t>An all-equity firm cannot go bankrupt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65620D-6231-AFE3-F9DF-E61D87A772B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0604D9-6A91-2EB0-CE79-D0697B9B0A5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9B0DDAD2-4D17-4B9C-0B97-BB64B76213E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85800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The Bond Indenture</a:t>
            </a:r>
            <a:br>
              <a:rPr lang="en-US" altLang="en-EG" sz="4000" dirty="0"/>
            </a:br>
            <a:r>
              <a:rPr lang="en-US" altLang="en-EG" sz="3200" dirty="0"/>
              <a:t>“Deed of Trust”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D52AFBAD-E31E-60F9-3716-9A6C815FB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90800" y="2049463"/>
            <a:ext cx="7315200" cy="50292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EG" sz="3000" dirty="0"/>
              <a:t>Contract between issuing company and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EG" sz="3000" dirty="0"/>
              <a:t>bondholders includes:</a:t>
            </a:r>
          </a:p>
          <a:p>
            <a:pPr lvl="1"/>
            <a:r>
              <a:rPr lang="en-US" altLang="en-EG" dirty="0"/>
              <a:t>Basic terms of the bonds</a:t>
            </a:r>
          </a:p>
          <a:p>
            <a:pPr lvl="1"/>
            <a:r>
              <a:rPr lang="en-US" altLang="en-EG" dirty="0"/>
              <a:t>Total amount of bonds issued</a:t>
            </a:r>
          </a:p>
          <a:p>
            <a:pPr lvl="1"/>
            <a:r>
              <a:rPr lang="en-US" altLang="en-EG" dirty="0"/>
              <a:t>Secured versus Unsecured</a:t>
            </a:r>
          </a:p>
          <a:p>
            <a:pPr lvl="1"/>
            <a:r>
              <a:rPr lang="en-US" altLang="en-EG" dirty="0"/>
              <a:t>Sinking fund provisions</a:t>
            </a:r>
          </a:p>
          <a:p>
            <a:pPr lvl="1"/>
            <a:r>
              <a:rPr lang="en-US" altLang="en-EG" dirty="0"/>
              <a:t>Call provisions</a:t>
            </a:r>
          </a:p>
          <a:p>
            <a:pPr lvl="2"/>
            <a:r>
              <a:rPr lang="en-US" altLang="en-EG" dirty="0"/>
              <a:t>Deferred call</a:t>
            </a:r>
          </a:p>
          <a:p>
            <a:pPr lvl="2"/>
            <a:r>
              <a:rPr lang="en-US" altLang="en-EG" dirty="0"/>
              <a:t>Call premium</a:t>
            </a:r>
          </a:p>
          <a:p>
            <a:pPr lvl="1"/>
            <a:r>
              <a:rPr lang="en-US" altLang="en-EG" dirty="0"/>
              <a:t>Details of protective covenants</a:t>
            </a:r>
          </a:p>
        </p:txBody>
      </p:sp>
      <p:sp>
        <p:nvSpPr>
          <p:cNvPr id="3072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4E696438-8F47-62A0-24EB-897FF03EE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06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0725" name="Text Box 5">
            <a:extLst>
              <a:ext uri="{FF2B5EF4-FFF2-40B4-BE49-F238E27FC236}">
                <a16:creationId xmlns:a16="http://schemas.microsoft.com/office/drawing/2014/main" id="{25135A55-FD7B-DFEC-FB5E-282A452D9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67800" y="6172200"/>
            <a:ext cx="83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74DE7-C52D-39D5-4D0A-027197329D1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62572CF-3897-C40D-B60B-9D7E90B051E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F8591304-56E2-3712-D8CC-BB015E25E0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0547" y="685800"/>
            <a:ext cx="8229600" cy="1143000"/>
          </a:xfrm>
          <a:ln/>
        </p:spPr>
        <p:txBody>
          <a:bodyPr/>
          <a:lstStyle/>
          <a:p>
            <a:r>
              <a:rPr lang="en-US" altLang="en-EG" dirty="0"/>
              <a:t>Bond Classifications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D90FBE61-AC24-2494-B896-B6A33676D4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71700" y="1790700"/>
            <a:ext cx="7848600" cy="5059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Registered vs. Bearer Bonds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Security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Collateral – secured by financial securities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Mortgage – secured by real property, 	normally land or buildings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Debentures – unsecured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Notes – unsecured debt with original 	maturity less than 10 years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Seniority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Senior versus Junior, Subordinated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DE132C-117C-8EA8-AEE9-88E181EFE4B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A0316A3-9423-2D70-F856-2AF60631EEA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68BFEF70-1431-5CD4-2429-495C7579FA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832" y="685800"/>
            <a:ext cx="8229600" cy="1447800"/>
          </a:xfrm>
          <a:ln/>
        </p:spPr>
        <p:txBody>
          <a:bodyPr/>
          <a:lstStyle/>
          <a:p>
            <a:r>
              <a:rPr lang="en-US" altLang="en-EG" dirty="0"/>
              <a:t>Bond Characteristics and</a:t>
            </a:r>
            <a:br>
              <a:rPr lang="en-US" altLang="en-EG" dirty="0"/>
            </a:br>
            <a:r>
              <a:rPr lang="en-US" altLang="en-EG" dirty="0"/>
              <a:t>Required Returns</a:t>
            </a: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B1F7D6A8-E3B8-B79E-1D28-8F653B5E45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8212" y="2095500"/>
            <a:ext cx="7842250" cy="4219575"/>
          </a:xfrm>
        </p:spPr>
        <p:txBody>
          <a:bodyPr/>
          <a:lstStyle/>
          <a:p>
            <a:r>
              <a:rPr lang="en-US" altLang="en-EG" sz="3000" dirty="0"/>
              <a:t>Coupon rate </a:t>
            </a:r>
          </a:p>
          <a:p>
            <a:pPr lvl="1"/>
            <a:r>
              <a:rPr lang="en-US" altLang="en-EG" sz="2600" dirty="0">
                <a:sym typeface="Symbol" pitchFamily="2" charset="2"/>
              </a:rPr>
              <a:t>(</a:t>
            </a:r>
            <a:r>
              <a:rPr lang="en-US" altLang="en-EG" sz="2600" dirty="0"/>
              <a:t>risk characteristics of the bond when issued)</a:t>
            </a:r>
          </a:p>
          <a:p>
            <a:pPr lvl="1"/>
            <a:r>
              <a:rPr lang="en-US" altLang="en-EG" sz="2600" dirty="0"/>
              <a:t>Usually </a:t>
            </a:r>
            <a:r>
              <a:rPr lang="en-US" altLang="en-EG" sz="2600" dirty="0">
                <a:cs typeface="Arial" panose="020B0604020202020204" pitchFamily="34" charset="0"/>
              </a:rPr>
              <a:t>≈ yield at issue</a:t>
            </a:r>
          </a:p>
          <a:p>
            <a:r>
              <a:rPr lang="en-US" altLang="en-EG" sz="3000" dirty="0"/>
              <a:t>Which bonds will have the </a:t>
            </a:r>
            <a:r>
              <a:rPr lang="en-US" altLang="en-EG" sz="3000" b="1" dirty="0"/>
              <a:t>higher </a:t>
            </a:r>
            <a:r>
              <a:rPr lang="en-US" altLang="en-EG" sz="3000" dirty="0"/>
              <a:t>coupon, all else equal?</a:t>
            </a:r>
          </a:p>
          <a:p>
            <a:pPr lvl="1"/>
            <a:r>
              <a:rPr lang="en-US" altLang="en-EG" sz="2500" dirty="0"/>
              <a:t>Secured debt versus a debenture</a:t>
            </a:r>
          </a:p>
          <a:p>
            <a:pPr lvl="1"/>
            <a:r>
              <a:rPr lang="en-US" altLang="en-EG" sz="2500" dirty="0"/>
              <a:t>Subordinated debenture versus senior debt</a:t>
            </a:r>
          </a:p>
          <a:p>
            <a:pPr lvl="1"/>
            <a:r>
              <a:rPr lang="en-US" altLang="en-EG" sz="2500" dirty="0"/>
              <a:t>A bond with a sinking fund versus one without</a:t>
            </a:r>
          </a:p>
          <a:p>
            <a:pPr lvl="1"/>
            <a:r>
              <a:rPr lang="en-US" altLang="en-EG" sz="2500" dirty="0"/>
              <a:t>A callable bond versus a non-callable bond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D0F703-4424-05C5-9FB0-500F7F82B75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15B9760-43BA-4149-CB80-91969C75F0B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5458" name="Rectangle 2">
            <a:extLst>
              <a:ext uri="{FF2B5EF4-FFF2-40B4-BE49-F238E27FC236}">
                <a16:creationId xmlns:a16="http://schemas.microsoft.com/office/drawing/2014/main" id="{2E4C8FCE-5EAF-8077-00FD-C3EEAC6161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Government Bonds</a:t>
            </a:r>
          </a:p>
        </p:txBody>
      </p:sp>
      <p:sp>
        <p:nvSpPr>
          <p:cNvPr id="275459" name="Rectangle 3">
            <a:extLst>
              <a:ext uri="{FF2B5EF4-FFF2-40B4-BE49-F238E27FC236}">
                <a16:creationId xmlns:a16="http://schemas.microsoft.com/office/drawing/2014/main" id="{D4EAE165-5548-36C2-FDDF-71EE55FC00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371600"/>
            <a:ext cx="8077200" cy="5334000"/>
          </a:xfrm>
        </p:spPr>
        <p:txBody>
          <a:bodyPr/>
          <a:lstStyle/>
          <a:p>
            <a:r>
              <a:rPr lang="en-US" altLang="en-EG"/>
              <a:t>Municipal Securities</a:t>
            </a:r>
          </a:p>
          <a:p>
            <a:pPr lvl="1"/>
            <a:r>
              <a:rPr lang="en-US" altLang="en-EG"/>
              <a:t>Debt of state and local governments</a:t>
            </a:r>
          </a:p>
          <a:p>
            <a:pPr lvl="1"/>
            <a:r>
              <a:rPr lang="en-US" altLang="en-EG"/>
              <a:t>Varying degrees of default risk, rated similar to corporate debt</a:t>
            </a:r>
          </a:p>
          <a:p>
            <a:pPr lvl="1"/>
            <a:r>
              <a:rPr lang="en-US" altLang="en-EG"/>
              <a:t>Interest received is tax-exempt at the federal level</a:t>
            </a:r>
          </a:p>
          <a:p>
            <a:pPr lvl="1"/>
            <a:r>
              <a:rPr lang="en-US" altLang="en-EG"/>
              <a:t>Interest usually exempt from state tax in issuing state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6C1504-3E43-6B04-7628-14C132C9FCD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A73AAD-9742-8E82-F55D-FB1491BE3AF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4434" name="Rectangle 2">
            <a:extLst>
              <a:ext uri="{FF2B5EF4-FFF2-40B4-BE49-F238E27FC236}">
                <a16:creationId xmlns:a16="http://schemas.microsoft.com/office/drawing/2014/main" id="{7E72BEF7-AD30-BDB6-274C-89581DD9AA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Government Bonds</a:t>
            </a:r>
          </a:p>
        </p:txBody>
      </p:sp>
      <p:sp>
        <p:nvSpPr>
          <p:cNvPr id="274435" name="Rectangle 3">
            <a:extLst>
              <a:ext uri="{FF2B5EF4-FFF2-40B4-BE49-F238E27FC236}">
                <a16:creationId xmlns:a16="http://schemas.microsoft.com/office/drawing/2014/main" id="{17CC72FE-FE41-1487-E731-2BA0B9054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524000"/>
            <a:ext cx="8229600" cy="4648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/>
              <a:t>Treasury Securities = Federal government debt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Treasury Bills (T-bills)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Pure discount bonds 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Original maturity of one year or less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Treasury notes 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Coupon debt 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Original maturity between one and ten years</a:t>
            </a:r>
          </a:p>
          <a:p>
            <a:pPr lvl="1">
              <a:lnSpc>
                <a:spcPct val="90000"/>
              </a:lnSpc>
            </a:pPr>
            <a:r>
              <a:rPr lang="en-US" altLang="en-EG"/>
              <a:t>Treasury bonds 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Coupon debt </a:t>
            </a:r>
          </a:p>
          <a:p>
            <a:pPr lvl="2">
              <a:lnSpc>
                <a:spcPct val="90000"/>
              </a:lnSpc>
            </a:pPr>
            <a:r>
              <a:rPr lang="en-US" altLang="en-EG"/>
              <a:t>Original maturity greater</a:t>
            </a:r>
            <a:r>
              <a:rPr lang="en-US" altLang="en-EG" sz="2500"/>
              <a:t> than ten years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CF6054-EEA2-5AA4-7715-2A159612B5D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CF96BE0-F2A5-D2F2-5B8D-323BAB3E66E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62" name="Rectangle 2">
            <a:extLst>
              <a:ext uri="{FF2B5EF4-FFF2-40B4-BE49-F238E27FC236}">
                <a16:creationId xmlns:a16="http://schemas.microsoft.com/office/drawing/2014/main" id="{F4BA3F30-67C4-8DA3-D269-E252466F2E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88930" y="619643"/>
            <a:ext cx="7840663" cy="838200"/>
          </a:xfrm>
          <a:ln/>
        </p:spPr>
        <p:txBody>
          <a:bodyPr/>
          <a:lstStyle/>
          <a:p>
            <a:r>
              <a:rPr lang="en-US" altLang="en-EG" dirty="0"/>
              <a:t>Example 6.4</a:t>
            </a:r>
          </a:p>
        </p:txBody>
      </p:sp>
      <p:sp>
        <p:nvSpPr>
          <p:cNvPr id="40963" name="Rectangle 3">
            <a:extLst>
              <a:ext uri="{FF2B5EF4-FFF2-40B4-BE49-F238E27FC236}">
                <a16:creationId xmlns:a16="http://schemas.microsoft.com/office/drawing/2014/main" id="{41296A87-2097-3082-8EB0-7D8F697F29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29589" y="1341403"/>
            <a:ext cx="7620000" cy="50593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A taxable bond has a yield of 8% and a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municipal bond has a yield of 6%</a:t>
            </a:r>
          </a:p>
          <a:p>
            <a:r>
              <a:rPr lang="en-US" altLang="en-EG" dirty="0"/>
              <a:t>If you are in a 40% tax bracket, which bond do you prefer?</a:t>
            </a:r>
          </a:p>
          <a:p>
            <a:pPr lvl="1"/>
            <a:r>
              <a:rPr lang="en-US" altLang="en-EG" dirty="0"/>
              <a:t>8%(1 - .4) = 4.8%</a:t>
            </a:r>
          </a:p>
          <a:p>
            <a:pPr lvl="1"/>
            <a:r>
              <a:rPr lang="en-US" altLang="en-EG" dirty="0"/>
              <a:t>The after-tax return on the corporate bond is 4.8%, compared to a 6% return on the municipal</a:t>
            </a:r>
          </a:p>
          <a:p>
            <a:r>
              <a:rPr lang="en-US" altLang="en-EG" dirty="0"/>
              <a:t>At what tax rate would you be indifferent between the two bonds?</a:t>
            </a:r>
          </a:p>
          <a:p>
            <a:pPr lvl="1"/>
            <a:r>
              <a:rPr lang="en-US" altLang="en-EG" dirty="0"/>
              <a:t>8%(1 – T) = 6%</a:t>
            </a:r>
          </a:p>
          <a:p>
            <a:pPr lvl="1"/>
            <a:r>
              <a:rPr lang="en-US" altLang="en-EG" dirty="0"/>
              <a:t>T = 25%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9C9201-F2F5-6A8B-66E7-A2CEB8B015A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E47C659-06BD-34A3-4CFD-43189AFEC7D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CC957D91-4A8A-F232-0266-EC6322D568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49088" y="465136"/>
            <a:ext cx="7840663" cy="1143000"/>
          </a:xfrm>
          <a:ln/>
        </p:spPr>
        <p:txBody>
          <a:bodyPr/>
          <a:lstStyle/>
          <a:p>
            <a:r>
              <a:rPr lang="en-US" altLang="en-EG" dirty="0"/>
              <a:t>Zero Coupon Bonds</a:t>
            </a:r>
          </a:p>
        </p:txBody>
      </p:sp>
      <p:sp>
        <p:nvSpPr>
          <p:cNvPr id="43011" name="Rectangle 3">
            <a:extLst>
              <a:ext uri="{FF2B5EF4-FFF2-40B4-BE49-F238E27FC236}">
                <a16:creationId xmlns:a16="http://schemas.microsoft.com/office/drawing/2014/main" id="{C6BD1B2A-95EB-2482-C602-6779632315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371601"/>
            <a:ext cx="7696200" cy="49831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sz="3000"/>
              <a:t>Make no periodic interest payments (coupon rate = 0%)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Entire yield-to-maturity comes from the difference between the purchase price and the par value (capital gains)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Cannot sell for more than par value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Sometimes called zeroes, or deep discount bonds</a:t>
            </a:r>
          </a:p>
          <a:p>
            <a:pPr>
              <a:lnSpc>
                <a:spcPct val="90000"/>
              </a:lnSpc>
            </a:pPr>
            <a:r>
              <a:rPr lang="en-US" altLang="en-EG" sz="3000"/>
              <a:t>Treasury Bills and U.S. Savings bonds are good examples of zeroes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4E98DA-D8A5-4A12-4CA6-6BA245F5B1A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10BD771-A762-6105-7846-1F31CE40610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0CBDAB2A-FA02-1E0C-3E97-73C4130B55C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3151" y="844234"/>
            <a:ext cx="7840663" cy="838200"/>
          </a:xfrm>
          <a:ln/>
        </p:spPr>
        <p:txBody>
          <a:bodyPr/>
          <a:lstStyle/>
          <a:p>
            <a:r>
              <a:rPr lang="en-US" altLang="en-EG" dirty="0"/>
              <a:t>Floating Rate Bonds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A449B0A-27B7-11C7-6D49-D8F27F35A4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49116" y="1796717"/>
            <a:ext cx="7696200" cy="5211763"/>
          </a:xfrm>
        </p:spPr>
        <p:txBody>
          <a:bodyPr/>
          <a:lstStyle/>
          <a:p>
            <a:r>
              <a:rPr lang="en-US" altLang="en-EG" dirty="0"/>
              <a:t>Coupon rate floats depending on some index value</a:t>
            </a:r>
          </a:p>
          <a:p>
            <a:r>
              <a:rPr lang="en-US" altLang="en-EG" dirty="0"/>
              <a:t>Examples – adjustable rate mortgages and inflation-linked Treasuries</a:t>
            </a:r>
          </a:p>
          <a:p>
            <a:r>
              <a:rPr lang="en-US" altLang="en-EG" dirty="0"/>
              <a:t>Less price risk with floating rate bonds</a:t>
            </a:r>
          </a:p>
          <a:p>
            <a:pPr lvl="1"/>
            <a:r>
              <a:rPr lang="en-US" altLang="en-EG" dirty="0"/>
              <a:t>Coupon floats, so is less likely to differ substantially from the yield-to-maturity</a:t>
            </a:r>
          </a:p>
          <a:p>
            <a:r>
              <a:rPr lang="en-US" altLang="en-EG" dirty="0"/>
              <a:t>Coupons may have a “collar” – the rate cannot go above a specified “ceiling” or below a specified “floor”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27069B-AE1F-3045-977E-F0D1489B6C1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4C6721-6181-A7C1-489E-6A19D3DB8B4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6482" name="Rectangle 2">
            <a:extLst>
              <a:ext uri="{FF2B5EF4-FFF2-40B4-BE49-F238E27FC236}">
                <a16:creationId xmlns:a16="http://schemas.microsoft.com/office/drawing/2014/main" id="{F7CE3069-6292-DD6E-373D-9B20CE2A45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Other Bond Types</a:t>
            </a:r>
          </a:p>
        </p:txBody>
      </p:sp>
      <p:sp>
        <p:nvSpPr>
          <p:cNvPr id="276483" name="Rectangle 3">
            <a:extLst>
              <a:ext uri="{FF2B5EF4-FFF2-40B4-BE49-F238E27FC236}">
                <a16:creationId xmlns:a16="http://schemas.microsoft.com/office/drawing/2014/main" id="{B3D86EEF-867C-6243-EA3D-16EFACF70C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219201"/>
            <a:ext cx="8229600" cy="4530725"/>
          </a:xfrm>
        </p:spPr>
        <p:txBody>
          <a:bodyPr/>
          <a:lstStyle/>
          <a:p>
            <a:r>
              <a:rPr lang="en-US" altLang="en-EG"/>
              <a:t>Income bonds</a:t>
            </a:r>
          </a:p>
          <a:p>
            <a:r>
              <a:rPr lang="en-US" altLang="en-EG"/>
              <a:t>Convertible bonds</a:t>
            </a:r>
          </a:p>
          <a:p>
            <a:r>
              <a:rPr lang="en-US" altLang="en-EG"/>
              <a:t>Put bonds</a:t>
            </a:r>
          </a:p>
          <a:p>
            <a:r>
              <a:rPr lang="en-US" altLang="en-EG"/>
              <a:t>Many types of provisions can be added to a bond </a:t>
            </a:r>
          </a:p>
          <a:p>
            <a:pPr lvl="1"/>
            <a:r>
              <a:rPr lang="en-US" altLang="en-EG"/>
              <a:t>Important to recognize how these provisions affect required returns</a:t>
            </a:r>
          </a:p>
          <a:p>
            <a:pPr lvl="1"/>
            <a:r>
              <a:rPr lang="en-US" altLang="en-EG"/>
              <a:t>Who does the provision benefit?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5A9669-67C1-A902-293F-A2CD92FFA60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C6A4110-D710-6DE8-A1E1-D97117622DA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106" name="Rectangle 2">
            <a:extLst>
              <a:ext uri="{FF2B5EF4-FFF2-40B4-BE49-F238E27FC236}">
                <a16:creationId xmlns:a16="http://schemas.microsoft.com/office/drawing/2014/main" id="{97DD2C72-657E-D122-F87D-B5AFA8605A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14572" y="968459"/>
            <a:ext cx="7840663" cy="868363"/>
          </a:xfrm>
          <a:ln/>
        </p:spPr>
        <p:txBody>
          <a:bodyPr/>
          <a:lstStyle/>
          <a:p>
            <a:r>
              <a:rPr lang="en-US" altLang="en-EG" dirty="0"/>
              <a:t>Bond Markets</a:t>
            </a:r>
          </a:p>
        </p:txBody>
      </p:sp>
      <p:sp>
        <p:nvSpPr>
          <p:cNvPr id="47107" name="Rectangle 3">
            <a:extLst>
              <a:ext uri="{FF2B5EF4-FFF2-40B4-BE49-F238E27FC236}">
                <a16:creationId xmlns:a16="http://schemas.microsoft.com/office/drawing/2014/main" id="{1A554874-AF01-0EC2-A696-4A674E0E4D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9035" y="1836822"/>
            <a:ext cx="7696200" cy="5135563"/>
          </a:xfrm>
        </p:spPr>
        <p:txBody>
          <a:bodyPr/>
          <a:lstStyle/>
          <a:p>
            <a:r>
              <a:rPr lang="en-US" altLang="en-EG" dirty="0"/>
              <a:t>Primarily over-the-counter transactions with dealers connected electronically</a:t>
            </a:r>
          </a:p>
          <a:p>
            <a:r>
              <a:rPr lang="en-US" altLang="en-EG" dirty="0"/>
              <a:t>Extremely large number of bond issues, but generally low daily volume in single issues</a:t>
            </a:r>
          </a:p>
          <a:p>
            <a:r>
              <a:rPr lang="en-US" altLang="en-EG" dirty="0"/>
              <a:t>Getting up-to-date prices difficult, particularly on small company or municipal issues</a:t>
            </a:r>
          </a:p>
          <a:p>
            <a:r>
              <a:rPr lang="en-US" altLang="en-EG" dirty="0"/>
              <a:t>Treasury securities are an exception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78546A-850A-EAA4-016F-F5381B582B4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135619-6360-2D51-3F37-CE315713DDE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730" name="Rectangle 2">
            <a:extLst>
              <a:ext uri="{FF2B5EF4-FFF2-40B4-BE49-F238E27FC236}">
                <a16:creationId xmlns:a16="http://schemas.microsoft.com/office/drawing/2014/main" id="{595EBB0B-0C30-2260-DFE4-2A3AA83F4A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17530" y="781075"/>
            <a:ext cx="7840663" cy="960438"/>
          </a:xfrm>
          <a:ln/>
        </p:spPr>
        <p:txBody>
          <a:bodyPr/>
          <a:lstStyle/>
          <a:p>
            <a:r>
              <a:rPr lang="en-US" altLang="en-EG" dirty="0"/>
              <a:t>Work the Web Example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AA43391B-0B3B-0C1A-7683-5D36479B86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81463" y="1896980"/>
            <a:ext cx="7848600" cy="5059363"/>
          </a:xfrm>
        </p:spPr>
        <p:txBody>
          <a:bodyPr/>
          <a:lstStyle/>
          <a:p>
            <a:r>
              <a:rPr lang="en-US" altLang="en-EG" dirty="0"/>
              <a:t>Bond information is available online</a:t>
            </a:r>
          </a:p>
          <a:p>
            <a:r>
              <a:rPr lang="en-US" altLang="en-EG" dirty="0"/>
              <a:t>One good site: </a:t>
            </a:r>
            <a:r>
              <a:rPr lang="en-US" altLang="en-EG" dirty="0">
                <a:hlinkClick r:id="rId3"/>
              </a:rPr>
              <a:t>http://cxa.marketwatch.com/finra/BondCenter</a:t>
            </a:r>
            <a:endParaRPr lang="en-US" altLang="en-EG" dirty="0"/>
          </a:p>
          <a:p>
            <a:r>
              <a:rPr lang="en-US" altLang="en-EG" dirty="0"/>
              <a:t>Click on the web surfer to go to the site</a:t>
            </a:r>
          </a:p>
          <a:p>
            <a:pPr lvl="1"/>
            <a:r>
              <a:rPr lang="en-US" altLang="en-EG" dirty="0"/>
              <a:t>Use “Quick Bond Search” to observe the yields for various bond types, and the shape of the yield curve.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1DCC1F-1A15-E257-DF3E-25241C66FBF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7ADA4A1-2911-EE75-F5AB-E2D9C361378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3826" name="Rectangle 2">
            <a:extLst>
              <a:ext uri="{FF2B5EF4-FFF2-40B4-BE49-F238E27FC236}">
                <a16:creationId xmlns:a16="http://schemas.microsoft.com/office/drawing/2014/main" id="{C16BED17-671C-249B-7721-B7C3220AA9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Quoted Price vs. Invoice Price</a:t>
            </a:r>
          </a:p>
        </p:txBody>
      </p:sp>
      <p:sp>
        <p:nvSpPr>
          <p:cNvPr id="333827" name="Rectangle 3">
            <a:extLst>
              <a:ext uri="{FF2B5EF4-FFF2-40B4-BE49-F238E27FC236}">
                <a16:creationId xmlns:a16="http://schemas.microsoft.com/office/drawing/2014/main" id="{F72EF8DA-2F6D-2C0D-88C0-0CD1A95853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62150" y="1600201"/>
            <a:ext cx="8229600" cy="4525963"/>
          </a:xfrm>
        </p:spPr>
        <p:txBody>
          <a:bodyPr/>
          <a:lstStyle/>
          <a:p>
            <a:r>
              <a:rPr lang="en-US" altLang="en-EG"/>
              <a:t>Quoted bond prices = “clean” price</a:t>
            </a:r>
          </a:p>
          <a:p>
            <a:pPr lvl="1"/>
            <a:r>
              <a:rPr lang="en-US" altLang="en-EG"/>
              <a:t>Net of accrued interest</a:t>
            </a:r>
          </a:p>
          <a:p>
            <a:r>
              <a:rPr lang="en-US" altLang="en-EG"/>
              <a:t>Invoice Price = “dirty” or “full” price</a:t>
            </a:r>
          </a:p>
          <a:p>
            <a:pPr lvl="1"/>
            <a:r>
              <a:rPr lang="en-US" altLang="en-EG"/>
              <a:t>Price actually paid</a:t>
            </a:r>
          </a:p>
          <a:p>
            <a:pPr lvl="1"/>
            <a:r>
              <a:rPr lang="en-US" altLang="en-EG"/>
              <a:t>Includes accrued interest</a:t>
            </a:r>
          </a:p>
          <a:p>
            <a:r>
              <a:rPr lang="en-US" altLang="en-EG"/>
              <a:t>Accrued Interest</a:t>
            </a:r>
          </a:p>
          <a:p>
            <a:pPr lvl="1"/>
            <a:r>
              <a:rPr lang="en-US" altLang="en-EG"/>
              <a:t>Interest earned since last coupon payment is owed to bond seller at time of sale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714331-8FEC-2A61-626C-CCF552EA996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CE76D5D-775D-5FC1-10F5-7491DC466022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4674" name="Rectangle 2">
            <a:extLst>
              <a:ext uri="{FF2B5EF4-FFF2-40B4-BE49-F238E27FC236}">
                <a16:creationId xmlns:a16="http://schemas.microsoft.com/office/drawing/2014/main" id="{3F47C8CC-2E8D-1323-2507-AF0FBFE4E9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Inflation and Interest Rates</a:t>
            </a:r>
          </a:p>
        </p:txBody>
      </p:sp>
      <p:sp>
        <p:nvSpPr>
          <p:cNvPr id="284675" name="Rectangle 3">
            <a:extLst>
              <a:ext uri="{FF2B5EF4-FFF2-40B4-BE49-F238E27FC236}">
                <a16:creationId xmlns:a16="http://schemas.microsoft.com/office/drawing/2014/main" id="{CB342740-4118-8F11-82FC-0912DB2E3A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447801"/>
            <a:ext cx="8001000" cy="4530725"/>
          </a:xfrm>
        </p:spPr>
        <p:txBody>
          <a:bodyPr/>
          <a:lstStyle/>
          <a:p>
            <a:r>
              <a:rPr lang="en-US" altLang="en-EG"/>
              <a:t>Real rate of interest </a:t>
            </a:r>
          </a:p>
          <a:p>
            <a:pPr lvl="1">
              <a:buFontTx/>
              <a:buNone/>
            </a:pPr>
            <a:r>
              <a:rPr lang="en-US" altLang="en-EG"/>
              <a:t>=Change in purchasing power</a:t>
            </a:r>
          </a:p>
          <a:p>
            <a:r>
              <a:rPr lang="en-US" altLang="en-EG"/>
              <a:t>Nominal rate of interest  </a:t>
            </a:r>
          </a:p>
          <a:p>
            <a:pPr lvl="1">
              <a:buFontTx/>
              <a:buNone/>
            </a:pPr>
            <a:r>
              <a:rPr lang="en-US" altLang="en-EG"/>
              <a:t>= Quoted rate of interest, </a:t>
            </a:r>
          </a:p>
          <a:p>
            <a:pPr lvl="1">
              <a:buFontTx/>
              <a:buNone/>
            </a:pPr>
            <a:r>
              <a:rPr lang="en-US" altLang="en-EG"/>
              <a:t>= Change in purchasing power and inflation</a:t>
            </a:r>
          </a:p>
          <a:p>
            <a:r>
              <a:rPr lang="en-US" altLang="en-EG"/>
              <a:t>The ex ante nominal rate of interest includes our desired real rate of return plus an adjustment for expected inflation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A87A63-7D69-21A5-28AB-475190A2EEF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BF86784-111C-D49F-DF05-DF2D4960BA8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22" name="Rectangle 2">
            <a:extLst>
              <a:ext uri="{FF2B5EF4-FFF2-40B4-BE49-F238E27FC236}">
                <a16:creationId xmlns:a16="http://schemas.microsoft.com/office/drawing/2014/main" id="{408C95DA-F895-F9D9-9605-530D8B981E1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Fisher Effect</a:t>
            </a:r>
          </a:p>
        </p:txBody>
      </p:sp>
      <p:sp>
        <p:nvSpPr>
          <p:cNvPr id="286723" name="Rectangle 3">
            <a:extLst>
              <a:ext uri="{FF2B5EF4-FFF2-40B4-BE49-F238E27FC236}">
                <a16:creationId xmlns:a16="http://schemas.microsoft.com/office/drawing/2014/main" id="{BE0CE7EC-069F-E67D-C902-6D06A1E176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371601"/>
            <a:ext cx="8229600" cy="45307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The Fisher Effect defines the relationship</a:t>
            </a:r>
          </a:p>
          <a:p>
            <a:pPr>
              <a:buFontTx/>
              <a:buNone/>
            </a:pPr>
            <a:r>
              <a:rPr lang="en-US" altLang="en-EG"/>
              <a:t>between real rates, nominal rates and</a:t>
            </a:r>
          </a:p>
          <a:p>
            <a:pPr>
              <a:buFontTx/>
              <a:buNone/>
            </a:pPr>
            <a:r>
              <a:rPr lang="en-US" altLang="en-EG"/>
              <a:t>inflation</a:t>
            </a:r>
          </a:p>
          <a:p>
            <a:pPr lvl="3">
              <a:buFontTx/>
              <a:buNone/>
            </a:pPr>
            <a:r>
              <a:rPr lang="en-US" altLang="en-EG" sz="3200" b="1" i="1"/>
              <a:t>(1 + R) = (1 + r)(1 + h)</a:t>
            </a:r>
            <a:endParaRPr lang="en-US" altLang="en-EG" sz="3200"/>
          </a:p>
          <a:p>
            <a:pPr lvl="4">
              <a:buFontTx/>
              <a:buNone/>
            </a:pPr>
            <a:r>
              <a:rPr lang="en-US" altLang="en-EG" sz="2800" i="1"/>
              <a:t>R</a:t>
            </a:r>
            <a:r>
              <a:rPr lang="en-US" altLang="en-EG" sz="2800"/>
              <a:t> = nominal rate  (Quoted rate)</a:t>
            </a:r>
          </a:p>
          <a:p>
            <a:pPr lvl="4">
              <a:buFontTx/>
              <a:buNone/>
            </a:pPr>
            <a:r>
              <a:rPr lang="en-US" altLang="en-EG" sz="2800" i="1"/>
              <a:t>r</a:t>
            </a:r>
            <a:r>
              <a:rPr lang="en-US" altLang="en-EG" sz="2800"/>
              <a:t> = real rate  </a:t>
            </a:r>
          </a:p>
          <a:p>
            <a:pPr lvl="4">
              <a:buFontTx/>
              <a:buNone/>
            </a:pPr>
            <a:r>
              <a:rPr lang="en-US" altLang="en-EG" sz="2800" i="1"/>
              <a:t>h</a:t>
            </a:r>
            <a:r>
              <a:rPr lang="en-US" altLang="en-EG" sz="2800"/>
              <a:t> = </a:t>
            </a:r>
            <a:r>
              <a:rPr lang="en-US" altLang="en-EG" sz="2800" i="1"/>
              <a:t>expected</a:t>
            </a:r>
            <a:r>
              <a:rPr lang="en-US" altLang="en-EG" sz="2800"/>
              <a:t> inflation rate</a:t>
            </a:r>
          </a:p>
          <a:p>
            <a:pPr lvl="3">
              <a:buFontTx/>
              <a:buNone/>
            </a:pPr>
            <a:r>
              <a:rPr lang="en-US" altLang="en-EG" sz="2800"/>
              <a:t>Approximation: R = r + h</a:t>
            </a:r>
          </a:p>
        </p:txBody>
      </p:sp>
      <p:sp>
        <p:nvSpPr>
          <p:cNvPr id="28672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FAA82C27-41F2-3AF0-58F3-F51FAAB58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44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6725" name="Text Box 5">
            <a:extLst>
              <a:ext uri="{FF2B5EF4-FFF2-40B4-BE49-F238E27FC236}">
                <a16:creationId xmlns:a16="http://schemas.microsoft.com/office/drawing/2014/main" id="{3E6E69C9-533B-7DBF-8D0E-5524D2C6D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6096000"/>
            <a:ext cx="83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057906-578C-29CE-3AD4-9E5BD99A599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0634F1-9028-A778-DF40-43046063E3C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322" name="Rectangle 2">
            <a:extLst>
              <a:ext uri="{FF2B5EF4-FFF2-40B4-BE49-F238E27FC236}">
                <a16:creationId xmlns:a16="http://schemas.microsoft.com/office/drawing/2014/main" id="{E2A14231-CE5C-4F1D-0AA6-F276C0CF7DC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45340" y="1193048"/>
            <a:ext cx="7916863" cy="868363"/>
          </a:xfrm>
          <a:ln/>
        </p:spPr>
        <p:txBody>
          <a:bodyPr/>
          <a:lstStyle/>
          <a:p>
            <a:r>
              <a:rPr lang="en-US" altLang="en-EG" dirty="0"/>
              <a:t>Example 6.6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F462D7F8-3F7B-500E-81DD-2103D2F861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45369" y="2061411"/>
            <a:ext cx="7772400" cy="5135563"/>
          </a:xfrm>
        </p:spPr>
        <p:txBody>
          <a:bodyPr/>
          <a:lstStyle/>
          <a:p>
            <a:pPr>
              <a:lnSpc>
                <a:spcPct val="110000"/>
              </a:lnSpc>
              <a:buFontTx/>
              <a:buNone/>
            </a:pPr>
            <a:r>
              <a:rPr lang="en-US" altLang="en-EG" dirty="0"/>
              <a:t>	If we require a 10% real return and we expect inflation to be 8%, what is the nominal rate?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R = (1.1)(1.08) – 1 = .188 = 18.8%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Approximation: R = 10% + 8% = 18%</a:t>
            </a:r>
          </a:p>
          <a:p>
            <a:pPr lvl="1">
              <a:lnSpc>
                <a:spcPct val="110000"/>
              </a:lnSpc>
            </a:pPr>
            <a:r>
              <a:rPr lang="en-US" altLang="en-EG" dirty="0"/>
              <a:t>Because the real return and expected inflation are relatively high, there is significant difference between the actual Fisher Effect and the approximation.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66BC16-61EC-8114-F44C-C89047DD580E}"/>
              </a:ext>
            </a:extLst>
          </p:cNvPr>
          <p:cNvSpPr txBox="1"/>
          <p:nvPr/>
        </p:nvSpPr>
        <p:spPr>
          <a:xfrm>
            <a:off x="4787900" y="63864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DD642A3-750D-A4F3-3F13-9DA6D4C26ED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5DA1ADFC-9522-2F95-F1D2-C40C971765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Term Structure of Interest Rates</a:t>
            </a:r>
          </a:p>
        </p:txBody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BD1EFA34-1189-7C9C-6286-002ACF9CBF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371600"/>
            <a:ext cx="8229600" cy="4800600"/>
          </a:xfrm>
        </p:spPr>
        <p:txBody>
          <a:bodyPr/>
          <a:lstStyle/>
          <a:p>
            <a:r>
              <a:rPr lang="en-US" altLang="en-EG"/>
              <a:t>Term structure: The relationship between time to maturity and yields, all else equal</a:t>
            </a:r>
          </a:p>
          <a:p>
            <a:pPr lvl="1"/>
            <a:r>
              <a:rPr lang="en-US" altLang="en-EG"/>
              <a:t>The effect of default risk, different coupons, etc. has been removed.</a:t>
            </a:r>
          </a:p>
          <a:p>
            <a:r>
              <a:rPr lang="en-US" altLang="en-EG"/>
              <a:t>Yield curve: Graphical representation of the term structure</a:t>
            </a:r>
          </a:p>
          <a:p>
            <a:pPr lvl="1"/>
            <a:r>
              <a:rPr lang="en-US" altLang="en-EG"/>
              <a:t>Normal  = upward-sloping  </a:t>
            </a:r>
            <a:r>
              <a:rPr lang="en-US" altLang="en-EG">
                <a:sym typeface="Wingdings 3" pitchFamily="2" charset="2"/>
              </a:rPr>
              <a:t></a:t>
            </a:r>
            <a:r>
              <a:rPr lang="en-US" altLang="en-EG"/>
              <a:t> L/T &gt; S/T</a:t>
            </a:r>
          </a:p>
          <a:p>
            <a:pPr lvl="1"/>
            <a:r>
              <a:rPr lang="en-US" altLang="en-EG"/>
              <a:t>Inverted = downward-sloping </a:t>
            </a:r>
            <a:r>
              <a:rPr lang="en-US" altLang="en-EG">
                <a:sym typeface="Wingdings 3" pitchFamily="2" charset="2"/>
              </a:rPr>
              <a:t></a:t>
            </a:r>
            <a:r>
              <a:rPr lang="en-US" altLang="en-EG"/>
              <a:t> L/T &lt; S/T</a:t>
            </a:r>
          </a:p>
        </p:txBody>
      </p:sp>
      <p:sp>
        <p:nvSpPr>
          <p:cNvPr id="28877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9AA99850-68B0-3BED-7CFF-D69AB9E67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82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8773" name="Text Box 5">
            <a:extLst>
              <a:ext uri="{FF2B5EF4-FFF2-40B4-BE49-F238E27FC236}">
                <a16:creationId xmlns:a16="http://schemas.microsoft.com/office/drawing/2014/main" id="{BCEF2C52-1CB8-FA65-5E79-CA1700D8DC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15400" y="6096000"/>
            <a:ext cx="762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DF3C54-7537-4BDC-2A14-B37E5C8316D9}"/>
              </a:ext>
            </a:extLst>
          </p:cNvPr>
          <p:cNvSpPr txBox="1"/>
          <p:nvPr/>
        </p:nvSpPr>
        <p:spPr>
          <a:xfrm>
            <a:off x="4787900" y="63864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E11AD0-326F-CABA-290F-EDFB0062FF3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370" name="Rectangle 2">
            <a:extLst>
              <a:ext uri="{FF2B5EF4-FFF2-40B4-BE49-F238E27FC236}">
                <a16:creationId xmlns:a16="http://schemas.microsoft.com/office/drawing/2014/main" id="{CCF79030-80ED-15AF-25EA-921066DDF9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68126" y="685800"/>
            <a:ext cx="7921625" cy="1219200"/>
          </a:xfrm>
          <a:ln/>
        </p:spPr>
        <p:txBody>
          <a:bodyPr/>
          <a:lstStyle/>
          <a:p>
            <a:r>
              <a:rPr lang="en-US" altLang="en-EG" sz="4000" dirty="0"/>
              <a:t>Figure 6.5 A – Upward-Sloping Yield Curve</a:t>
            </a:r>
          </a:p>
        </p:txBody>
      </p:sp>
      <p:sp>
        <p:nvSpPr>
          <p:cNvPr id="58374" name="Text Box 6">
            <a:extLst>
              <a:ext uri="{FF2B5EF4-FFF2-40B4-BE49-F238E27FC236}">
                <a16:creationId xmlns:a16="http://schemas.microsoft.com/office/drawing/2014/main" id="{9A5C7FD4-7164-CF3E-33A9-7705907000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5" y="2474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EG" altLang="en-EG"/>
          </a:p>
        </p:txBody>
      </p:sp>
      <p:sp>
        <p:nvSpPr>
          <p:cNvPr id="58375" name="Text Box 7">
            <a:extLst>
              <a:ext uri="{FF2B5EF4-FFF2-40B4-BE49-F238E27FC236}">
                <a16:creationId xmlns:a16="http://schemas.microsoft.com/office/drawing/2014/main" id="{FFD0E0B5-EF21-A059-8AB2-8BECBF3204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810001"/>
            <a:ext cx="6096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3000">
                <a:solidFill>
                  <a:srgbClr val="CC0000"/>
                </a:solidFill>
              </a:rPr>
              <a:t>REPLACE with FIGURE 6.5 A</a:t>
            </a:r>
          </a:p>
        </p:txBody>
      </p:sp>
      <p:pic>
        <p:nvPicPr>
          <p:cNvPr id="58377" name="Picture 9">
            <a:extLst>
              <a:ext uri="{FF2B5EF4-FFF2-40B4-BE49-F238E27FC236}">
                <a16:creationId xmlns:a16="http://schemas.microsoft.com/office/drawing/2014/main" id="{B447D040-146E-4219-D372-7AA9B7D3B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358" y="1600200"/>
            <a:ext cx="7772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EEEA67-5733-E193-9030-D34582A64BC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33EC539-1D25-8684-015D-19E2FC9C3C6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418" name="Rectangle 2">
            <a:extLst>
              <a:ext uri="{FF2B5EF4-FFF2-40B4-BE49-F238E27FC236}">
                <a16:creationId xmlns:a16="http://schemas.microsoft.com/office/drawing/2014/main" id="{78639330-2EFF-E324-B132-B6A09D145F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50758" y="685800"/>
            <a:ext cx="7696200" cy="1268412"/>
          </a:xfrm>
          <a:ln/>
        </p:spPr>
        <p:txBody>
          <a:bodyPr/>
          <a:lstStyle/>
          <a:p>
            <a:r>
              <a:rPr lang="en-US" altLang="en-EG" sz="4000" dirty="0"/>
              <a:t>Figure 6.5 B – Downward-Sloping Yield Curve</a:t>
            </a:r>
          </a:p>
        </p:txBody>
      </p:sp>
      <p:pic>
        <p:nvPicPr>
          <p:cNvPr id="60423" name="Picture 7">
            <a:extLst>
              <a:ext uri="{FF2B5EF4-FFF2-40B4-BE49-F238E27FC236}">
                <a16:creationId xmlns:a16="http://schemas.microsoft.com/office/drawing/2014/main" id="{B34186A2-F0BD-9FBF-2974-A58A313B0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527" y="1880394"/>
            <a:ext cx="73152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7ACA6B-D4C4-0084-40AB-F472A8A23248}"/>
              </a:ext>
            </a:extLst>
          </p:cNvPr>
          <p:cNvSpPr txBox="1"/>
          <p:nvPr/>
        </p:nvSpPr>
        <p:spPr>
          <a:xfrm>
            <a:off x="4787900" y="63721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4428700-BEEB-944A-71BB-08D5ECC1DE60}"/>
              </a:ext>
            </a:extLst>
          </p:cNvPr>
          <p:cNvSpPr/>
          <p:nvPr/>
        </p:nvSpPr>
        <p:spPr>
          <a:xfrm>
            <a:off x="762000" y="635668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442" name="Rectangle 2">
            <a:extLst>
              <a:ext uri="{FF2B5EF4-FFF2-40B4-BE49-F238E27FC236}">
                <a16:creationId xmlns:a16="http://schemas.microsoft.com/office/drawing/2014/main" id="{2D0CB28B-78DA-CE81-561A-0F413F6110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09537" y="395070"/>
            <a:ext cx="7772400" cy="1371600"/>
          </a:xfrm>
          <a:ln/>
        </p:spPr>
        <p:txBody>
          <a:bodyPr/>
          <a:lstStyle/>
          <a:p>
            <a:r>
              <a:rPr lang="en-US" altLang="en-EG" dirty="0"/>
              <a:t>Figure 6.6 – Treasury Yield Curve</a:t>
            </a:r>
          </a:p>
        </p:txBody>
      </p:sp>
      <p:pic>
        <p:nvPicPr>
          <p:cNvPr id="61450" name="Picture 10">
            <a:extLst>
              <a:ext uri="{FF2B5EF4-FFF2-40B4-BE49-F238E27FC236}">
                <a16:creationId xmlns:a16="http://schemas.microsoft.com/office/drawing/2014/main" id="{A238A2C0-31BD-91E1-0200-0EF80DAAB1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937" y="1512303"/>
            <a:ext cx="7162800" cy="445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D556B7-EEBC-A400-6C9D-510D2F6C1D4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41C8A7-9D9C-A2E8-B386-079BE82ABBE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162" name="Rectangle 2">
            <a:extLst>
              <a:ext uri="{FF2B5EF4-FFF2-40B4-BE49-F238E27FC236}">
                <a16:creationId xmlns:a16="http://schemas.microsoft.com/office/drawing/2014/main" id="{50647187-AAA0-5D7E-0DC9-19E8B36390E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545168"/>
            <a:ext cx="8229600" cy="1219200"/>
          </a:xfrm>
          <a:ln/>
        </p:spPr>
        <p:txBody>
          <a:bodyPr/>
          <a:lstStyle/>
          <a:p>
            <a:r>
              <a:rPr lang="en-US" altLang="en-EG" dirty="0"/>
              <a:t>Factors Affecting Required Return</a:t>
            </a:r>
          </a:p>
        </p:txBody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936EFE76-C0BE-C0C2-E87D-BA51C86A3B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Default risk premium – bond ratings</a:t>
            </a:r>
          </a:p>
          <a:p>
            <a:r>
              <a:rPr lang="en-US" altLang="en-EG" dirty="0"/>
              <a:t>Taxability premium – municipal versus taxable</a:t>
            </a:r>
          </a:p>
          <a:p>
            <a:r>
              <a:rPr lang="en-US" altLang="en-EG" dirty="0"/>
              <a:t>Liquidity premium – bonds that have more frequent trading will generally have lower required returns</a:t>
            </a:r>
          </a:p>
          <a:p>
            <a:r>
              <a:rPr lang="en-US" altLang="en-EG" dirty="0"/>
              <a:t>Maturity premium – longer term bonds will tend 	to have higher required returns.</a:t>
            </a:r>
          </a:p>
          <a:p>
            <a:pPr>
              <a:buFontTx/>
              <a:buNone/>
            </a:pPr>
            <a:r>
              <a:rPr lang="en-US" altLang="en-EG" sz="2400" b="1" i="1" dirty="0"/>
              <a:t>Anything else that affects the risk of the cash flows to the bondholders will affect the required returns</a:t>
            </a:r>
          </a:p>
        </p:txBody>
      </p:sp>
      <p:sp>
        <p:nvSpPr>
          <p:cNvPr id="22016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C96B99A2-2C1D-8731-DD65-79596F9C5F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0600" y="6248400"/>
            <a:ext cx="381000" cy="304800"/>
          </a:xfrm>
          <a:prstGeom prst="leftArrow">
            <a:avLst>
              <a:gd name="adj1" fmla="val 50000"/>
              <a:gd name="adj2" fmla="val 3125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20165" name="Text Box 5">
            <a:extLst>
              <a:ext uri="{FF2B5EF4-FFF2-40B4-BE49-F238E27FC236}">
                <a16:creationId xmlns:a16="http://schemas.microsoft.com/office/drawing/2014/main" id="{9BAFE5E0-280F-B5B7-A910-C20EE8642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6096000"/>
            <a:ext cx="838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400"/>
              <a:t>Return to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E54441-BD95-BF70-4723-72B5CF44124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6500B3C-F6CD-9F5B-9D97-95CDB48F67D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514" name="Rectangle 2">
            <a:extLst>
              <a:ext uri="{FF2B5EF4-FFF2-40B4-BE49-F238E27FC236}">
                <a16:creationId xmlns:a16="http://schemas.microsoft.com/office/drawing/2014/main" id="{8922C67D-CFB6-7222-6FAE-CF6B584BA3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1021" y="685800"/>
            <a:ext cx="8229600" cy="762000"/>
          </a:xfrm>
          <a:ln/>
        </p:spPr>
        <p:txBody>
          <a:bodyPr/>
          <a:lstStyle/>
          <a:p>
            <a:r>
              <a:rPr lang="en-US" altLang="en-EG" dirty="0"/>
              <a:t>Quick Quiz</a:t>
            </a: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406C8C53-5059-D3D9-2DC4-DC2CFFA2A6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43137" y="1417603"/>
            <a:ext cx="7772400" cy="49831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EG" dirty="0"/>
              <a:t>How do you find the value of a bond and why do bond prices change? 		</a:t>
            </a:r>
          </a:p>
          <a:p>
            <a:pPr>
              <a:lnSpc>
                <a:spcPct val="80000"/>
              </a:lnSpc>
            </a:pPr>
            <a:r>
              <a:rPr lang="en-US" altLang="en-EG" dirty="0"/>
              <a:t>What is a bond indenture and what are some of the important features? 		</a:t>
            </a:r>
          </a:p>
          <a:p>
            <a:pPr>
              <a:lnSpc>
                <a:spcPct val="80000"/>
              </a:lnSpc>
            </a:pPr>
            <a:r>
              <a:rPr lang="en-US" altLang="en-EG" dirty="0"/>
              <a:t>What are bond ratings and why are they important? </a:t>
            </a:r>
          </a:p>
          <a:p>
            <a:pPr>
              <a:lnSpc>
                <a:spcPct val="80000"/>
              </a:lnSpc>
            </a:pPr>
            <a:r>
              <a:rPr lang="en-US" altLang="en-EG" dirty="0"/>
              <a:t>How does inflation affect interest rates? 	</a:t>
            </a:r>
            <a:endParaRPr lang="en-US" altLang="en-EG" sz="2000" dirty="0"/>
          </a:p>
          <a:p>
            <a:pPr>
              <a:lnSpc>
                <a:spcPct val="80000"/>
              </a:lnSpc>
            </a:pPr>
            <a:r>
              <a:rPr lang="en-US" altLang="en-EG" dirty="0"/>
              <a:t>What is the term structure of interest rates? 	</a:t>
            </a:r>
          </a:p>
          <a:p>
            <a:pPr>
              <a:lnSpc>
                <a:spcPct val="80000"/>
              </a:lnSpc>
            </a:pPr>
            <a:r>
              <a:rPr lang="en-US" altLang="en-EG" dirty="0"/>
              <a:t>What factors determine the required return on bonds?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071086-CBD5-11A4-0853-15BBA9748D9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817</TotalTime>
  <Words>2816</Words>
  <Application>Microsoft Macintosh PowerPoint</Application>
  <PresentationFormat>Widescreen</PresentationFormat>
  <Paragraphs>460</Paragraphs>
  <Slides>50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Arial</vt:lpstr>
      <vt:lpstr>BA-II Plus Symbols</vt:lpstr>
      <vt:lpstr>Calibri</vt:lpstr>
      <vt:lpstr>Calibri Light</vt:lpstr>
      <vt:lpstr>Times New Roman</vt:lpstr>
      <vt:lpstr>Office Theme</vt:lpstr>
      <vt:lpstr>Equation</vt:lpstr>
      <vt:lpstr>Chart</vt:lpstr>
      <vt:lpstr>PowerPoint Presentation</vt:lpstr>
      <vt:lpstr>PowerPoint Presentation</vt:lpstr>
      <vt:lpstr>PowerPoint Presentation</vt:lpstr>
      <vt:lpstr>PowerPoint Presentation</vt:lpstr>
      <vt:lpstr>Bond Definitions</vt:lpstr>
      <vt:lpstr>Key Features of a Bond</vt:lpstr>
      <vt:lpstr>Key Features of a Bond</vt:lpstr>
      <vt:lpstr>Bond Value</vt:lpstr>
      <vt:lpstr>The Bond-Pricing Equation</vt:lpstr>
      <vt:lpstr>Texas Instruments BA-II Plus</vt:lpstr>
      <vt:lpstr>Spreadsheet Formulas</vt:lpstr>
      <vt:lpstr>Valuing a Discount Bond with Annual Coupons</vt:lpstr>
      <vt:lpstr>Valuing a Premium Bond with Annual Coupons</vt:lpstr>
      <vt:lpstr>Graphical Relationship Between Price and Yield-to-maturity</vt:lpstr>
      <vt:lpstr>Bond Prices:  Relationship Between Coupon and Yield</vt:lpstr>
      <vt:lpstr>Bond Value ($) vs Years remaining to Maturity</vt:lpstr>
      <vt:lpstr>The Bond-Pricing Equation Adjusted for Semi-annual Coupons</vt:lpstr>
      <vt:lpstr>Semiannual Bonds Example 6.1</vt:lpstr>
      <vt:lpstr>Example 6.1</vt:lpstr>
      <vt:lpstr>Interest Rate Risk</vt:lpstr>
      <vt:lpstr>Interest Rate Risk</vt:lpstr>
      <vt:lpstr>Figure 6.2</vt:lpstr>
      <vt:lpstr>Computing Yield-to-Maturity  YTM</vt:lpstr>
      <vt:lpstr>YTM with Annual Coupons</vt:lpstr>
      <vt:lpstr>YTM with Semiannual Coupons</vt:lpstr>
      <vt:lpstr>YTM with Semiannual Coupons</vt:lpstr>
      <vt:lpstr>Table 6.1</vt:lpstr>
      <vt:lpstr>Debt versus Equity</vt:lpstr>
      <vt:lpstr>The Bond Indenture “Deed of Trust”</vt:lpstr>
      <vt:lpstr>Bond Classifications</vt:lpstr>
      <vt:lpstr>Bond Characteristics and Required Returns</vt:lpstr>
      <vt:lpstr>Government Bonds</vt:lpstr>
      <vt:lpstr>Government Bonds</vt:lpstr>
      <vt:lpstr>Example 6.4</vt:lpstr>
      <vt:lpstr>Zero Coupon Bonds</vt:lpstr>
      <vt:lpstr>Floating Rate Bonds</vt:lpstr>
      <vt:lpstr>Other Bond Types</vt:lpstr>
      <vt:lpstr>Bond Markets</vt:lpstr>
      <vt:lpstr>Work the Web Example</vt:lpstr>
      <vt:lpstr>Quoted Price vs. Invoice Price</vt:lpstr>
      <vt:lpstr>Inflation and Interest Rates</vt:lpstr>
      <vt:lpstr>The Fisher Effect</vt:lpstr>
      <vt:lpstr>Example 6.6</vt:lpstr>
      <vt:lpstr>Term Structure of Interest Rates</vt:lpstr>
      <vt:lpstr>Figure 6.5 A – Upward-Sloping Yield Curve</vt:lpstr>
      <vt:lpstr>Figure 6.5 B – Downward-Sloping Yield Curve</vt:lpstr>
      <vt:lpstr>Figure 6.6 – Treasury Yield Curve</vt:lpstr>
      <vt:lpstr>Factors Affecting Required Return</vt:lpstr>
      <vt:lpstr>Quick 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23</cp:revision>
  <dcterms:created xsi:type="dcterms:W3CDTF">2023-04-29T09:08:23Z</dcterms:created>
  <dcterms:modified xsi:type="dcterms:W3CDTF">2023-10-10T15:39:05Z</dcterms:modified>
</cp:coreProperties>
</file>