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0.xml" ContentType="application/vnd.openxmlformats-officedocument.presentationml.slide+xml"/>
  <Override PartName="/ppt/slides/slide7.xml" ContentType="application/vnd.openxmlformats-officedocument.presentationml.slide+xml"/>
  <Override PartName="/ppt/slides/slide27.xml" ContentType="application/vnd.openxmlformats-officedocument.presentationml.slide+xml"/>
  <Override PartName="/ppt/slides/slide39.xml" ContentType="application/vnd.openxmlformats-officedocument.presentationml.slide+xml"/>
  <Override PartName="/ppt/slides/slide2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notesSlides/notesSlide30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sldIdLst>
    <p:sldId id="29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7" r:id="rId4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10"/>
  </p:normalViewPr>
  <p:slideViewPr>
    <p:cSldViewPr snapToGrid="0" snapToObjects="1">
      <p:cViewPr varScale="1">
        <p:scale>
          <a:sx n="115" d="100"/>
          <a:sy n="11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5"/>
      </c:doughnutChart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Inventory</c:v>
                </c:pt>
              </c:strCache>
            </c:strRef>
          </c:tx>
          <c:spPr>
            <a:solidFill>
              <a:srgbClr val="0F2546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1B273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80000</c:v>
                </c:pt>
                <c:pt idx="1">
                  <c:v>60000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62-4863-92A7-893057C9A7A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C7A8C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3F6FA"/>
    </a:solidFill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A/P</c:v>
                </c:pt>
              </c:strCache>
            </c:strRef>
          </c:tx>
          <c:spPr>
            <a:solidFill>
              <a:srgbClr val="1B9FD8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1B2735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C4-4156-B0E6-CEC6336CE0F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C7A8C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3F6FA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5430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02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82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279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chart" Target="../charts/char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chart" Target="../charts/chart3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2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17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-540544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TextBox 29"/>
          <p:cNvSpPr txBox="1"/>
          <p:nvPr/>
        </p:nvSpPr>
        <p:spPr>
          <a:xfrm>
            <a:off x="88578" y="2578969"/>
            <a:ext cx="43921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578" y="1352584"/>
            <a:ext cx="42049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</a:t>
            </a: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endParaRPr lang="en-US" sz="33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45963" y="3863793"/>
            <a:ext cx="4021846" cy="105939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(3)</a:t>
            </a:r>
          </a:p>
          <a:p>
            <a:pPr algn="ctr"/>
            <a:r>
              <a:rPr lang="en-US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 of cash flows in property industry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650257" y="-240507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202240"/>
            <a:ext cx="2215991" cy="10347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577" y="3343689"/>
            <a:ext cx="391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00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Learning Outcomes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8138160" cy="676656"/>
          </a:xfrm>
          <a:prstGeom prst="roundRect">
            <a:avLst>
              <a:gd name="adj" fmla="val 12162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649224" y="1357884"/>
            <a:ext cx="429768" cy="429768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649224" y="1357884"/>
            <a:ext cx="42976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1252728" y="1325880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 vs. net cash flow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1252728" y="1586484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Explain why an accrual profit differs from the cash a business actually generates.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502920" y="1979676"/>
            <a:ext cx="8138160" cy="676656"/>
          </a:xfrm>
          <a:prstGeom prst="roundRect">
            <a:avLst>
              <a:gd name="adj" fmla="val 12162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649224" y="2103120"/>
            <a:ext cx="429768" cy="429768"/>
          </a:xfrm>
          <a:prstGeom prst="ellipse">
            <a:avLst/>
          </a:prstGeom>
          <a:solidFill>
            <a:srgbClr val="1B9FD8"/>
          </a:solidFill>
          <a:ln/>
        </p:spPr>
      </p:sp>
      <p:sp>
        <p:nvSpPr>
          <p:cNvPr id="13" name="Text 10"/>
          <p:cNvSpPr/>
          <p:nvPr/>
        </p:nvSpPr>
        <p:spPr>
          <a:xfrm>
            <a:off x="649224" y="2103120"/>
            <a:ext cx="42976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1252728" y="2071116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Usefulness of the statement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1252728" y="2331720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 what the cash flow statement reveals that the income statement cannot.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502920" y="2724912"/>
            <a:ext cx="8138160" cy="676656"/>
          </a:xfrm>
          <a:prstGeom prst="roundRect">
            <a:avLst>
              <a:gd name="adj" fmla="val 12162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649224" y="2848356"/>
            <a:ext cx="429768" cy="429768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18" name="Text 15"/>
          <p:cNvSpPr/>
          <p:nvPr/>
        </p:nvSpPr>
        <p:spPr>
          <a:xfrm>
            <a:off x="649224" y="2848356"/>
            <a:ext cx="42976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1252728" y="2816352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activity classes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1252728" y="3076956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Distinguish operating, investing and financing cash flows — with property examples.</a:t>
            </a:r>
            <a:endParaRPr lang="en-US" sz="1150" dirty="0"/>
          </a:p>
        </p:txBody>
      </p:sp>
      <p:sp>
        <p:nvSpPr>
          <p:cNvPr id="21" name="Shape 18"/>
          <p:cNvSpPr/>
          <p:nvPr/>
        </p:nvSpPr>
        <p:spPr>
          <a:xfrm>
            <a:off x="502920" y="3470148"/>
            <a:ext cx="8138160" cy="676656"/>
          </a:xfrm>
          <a:prstGeom prst="roundRect">
            <a:avLst>
              <a:gd name="adj" fmla="val 12162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2" name="Shape 19"/>
          <p:cNvSpPr/>
          <p:nvPr/>
        </p:nvSpPr>
        <p:spPr>
          <a:xfrm>
            <a:off x="649224" y="3593592"/>
            <a:ext cx="429768" cy="429768"/>
          </a:xfrm>
          <a:prstGeom prst="ellipse">
            <a:avLst/>
          </a:prstGeom>
          <a:solidFill>
            <a:srgbClr val="1B9FD8"/>
          </a:solidFill>
          <a:ln/>
        </p:spPr>
      </p:sp>
      <p:sp>
        <p:nvSpPr>
          <p:cNvPr id="23" name="Text 20"/>
          <p:cNvSpPr/>
          <p:nvPr/>
        </p:nvSpPr>
        <p:spPr>
          <a:xfrm>
            <a:off x="649224" y="3593592"/>
            <a:ext cx="42976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24" name="Text 21"/>
          <p:cNvSpPr/>
          <p:nvPr/>
        </p:nvSpPr>
        <p:spPr>
          <a:xfrm>
            <a:off x="1252728" y="3561588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 it (indirect method)</a:t>
            </a:r>
            <a:endParaRPr lang="en-US" sz="1500" dirty="0"/>
          </a:p>
        </p:txBody>
      </p:sp>
      <p:sp>
        <p:nvSpPr>
          <p:cNvPr id="25" name="Text 22"/>
          <p:cNvSpPr/>
          <p:nvPr/>
        </p:nvSpPr>
        <p:spPr>
          <a:xfrm>
            <a:off x="1252728" y="3822192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the operating section by reconciling from net income.</a:t>
            </a:r>
            <a:endParaRPr lang="en-US" sz="1150" dirty="0"/>
          </a:p>
        </p:txBody>
      </p:sp>
      <p:sp>
        <p:nvSpPr>
          <p:cNvPr id="26" name="Shape 23"/>
          <p:cNvSpPr/>
          <p:nvPr/>
        </p:nvSpPr>
        <p:spPr>
          <a:xfrm>
            <a:off x="502920" y="4215384"/>
            <a:ext cx="8138160" cy="676656"/>
          </a:xfrm>
          <a:prstGeom prst="roundRect">
            <a:avLst>
              <a:gd name="adj" fmla="val 12162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7" name="Shape 24"/>
          <p:cNvSpPr/>
          <p:nvPr/>
        </p:nvSpPr>
        <p:spPr>
          <a:xfrm>
            <a:off x="649224" y="4338828"/>
            <a:ext cx="429768" cy="429768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8" name="Text 25"/>
          <p:cNvSpPr/>
          <p:nvPr/>
        </p:nvSpPr>
        <p:spPr>
          <a:xfrm>
            <a:off x="649224" y="4338828"/>
            <a:ext cx="42976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800" dirty="0"/>
          </a:p>
        </p:txBody>
      </p:sp>
      <p:sp>
        <p:nvSpPr>
          <p:cNvPr id="29" name="Text 26"/>
          <p:cNvSpPr/>
          <p:nvPr/>
        </p:nvSpPr>
        <p:spPr>
          <a:xfrm>
            <a:off x="1252728" y="4306824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 free cash flow</a:t>
            </a:r>
            <a:endParaRPr lang="en-US" sz="1500" dirty="0"/>
          </a:p>
        </p:txBody>
      </p:sp>
      <p:sp>
        <p:nvSpPr>
          <p:cNvPr id="30" name="Text 27"/>
          <p:cNvSpPr/>
          <p:nvPr/>
        </p:nvSpPr>
        <p:spPr>
          <a:xfrm>
            <a:off x="1252728" y="4567428"/>
            <a:ext cx="7223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the cash left over for growth, debt and investors.</a:t>
            </a:r>
            <a:endParaRPr lang="en-US" sz="1150" dirty="0"/>
          </a:p>
        </p:txBody>
      </p:sp>
      <p:sp>
        <p:nvSpPr>
          <p:cNvPr id="31" name="Text 28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3" name="Shape 30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4" name="Text 31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Net Income Is Not Net Cash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3931920" cy="2194560"/>
          </a:xfrm>
          <a:prstGeom prst="roundRect">
            <a:avLst>
              <a:gd name="adj" fmla="val 3750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" y="1481328"/>
            <a:ext cx="365760" cy="3657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88720" y="14630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Income Statement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731520" y="1874520"/>
            <a:ext cx="3291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ACCRUAL BASIS</a:t>
            </a:r>
            <a:endParaRPr lang="en-US" sz="1000" dirty="0"/>
          </a:p>
        </p:txBody>
      </p:sp>
      <p:sp>
        <p:nvSpPr>
          <p:cNvPr id="10" name="Text 6"/>
          <p:cNvSpPr/>
          <p:nvPr/>
        </p:nvSpPr>
        <p:spPr>
          <a:xfrm>
            <a:off x="731520" y="2148840"/>
            <a:ext cx="3383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 smtClean="0">
                <a:solidFill>
                  <a:srgbClr val="C8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100,000,000</a:t>
            </a:r>
            <a:endParaRPr lang="en-US" sz="4000" dirty="0"/>
          </a:p>
        </p:txBody>
      </p:sp>
      <p:sp>
        <p:nvSpPr>
          <p:cNvPr id="11" name="Text 7"/>
          <p:cNvSpPr/>
          <p:nvPr/>
        </p:nvSpPr>
        <p:spPr>
          <a:xfrm>
            <a:off x="731520" y="2907792"/>
            <a:ext cx="3429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BD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Records revenue when earned and expenses when incurred — regardless of cash.</a:t>
            </a:r>
            <a:endParaRPr lang="en-US" sz="1100" dirty="0"/>
          </a:p>
        </p:txBody>
      </p:sp>
      <p:sp>
        <p:nvSpPr>
          <p:cNvPr id="12" name="Shape 8"/>
          <p:cNvSpPr/>
          <p:nvPr/>
        </p:nvSpPr>
        <p:spPr>
          <a:xfrm>
            <a:off x="4709160" y="1280160"/>
            <a:ext cx="3931920" cy="2194560"/>
          </a:xfrm>
          <a:prstGeom prst="roundRect">
            <a:avLst>
              <a:gd name="adj" fmla="val 3750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7760" y="1481328"/>
            <a:ext cx="365760" cy="36576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5394960" y="14630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1600" dirty="0"/>
          </a:p>
        </p:txBody>
      </p:sp>
      <p:sp>
        <p:nvSpPr>
          <p:cNvPr id="15" name="Text 10"/>
          <p:cNvSpPr/>
          <p:nvPr/>
        </p:nvSpPr>
        <p:spPr>
          <a:xfrm>
            <a:off x="4937760" y="1874520"/>
            <a:ext cx="3291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BASIS</a:t>
            </a:r>
            <a:endParaRPr lang="en-US" sz="1000" dirty="0"/>
          </a:p>
        </p:txBody>
      </p:sp>
      <p:sp>
        <p:nvSpPr>
          <p:cNvPr id="16" name="Text 11"/>
          <p:cNvSpPr/>
          <p:nvPr/>
        </p:nvSpPr>
        <p:spPr>
          <a:xfrm>
            <a:off x="4937760" y="2148840"/>
            <a:ext cx="3383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 smtClean="0">
                <a:solidFill>
                  <a:srgbClr val="1B9FD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50,000,000</a:t>
            </a:r>
            <a:endParaRPr lang="en-US" sz="4000" dirty="0"/>
          </a:p>
        </p:txBody>
      </p:sp>
      <p:sp>
        <p:nvSpPr>
          <p:cNvPr id="17" name="Text 12"/>
          <p:cNvSpPr/>
          <p:nvPr/>
        </p:nvSpPr>
        <p:spPr>
          <a:xfrm>
            <a:off x="4937760" y="2907792"/>
            <a:ext cx="3429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Records only cash actually received and paid during the period.</a:t>
            </a:r>
            <a:endParaRPr lang="en-US" sz="1100" dirty="0"/>
          </a:p>
        </p:txBody>
      </p:sp>
      <p:sp>
        <p:nvSpPr>
          <p:cNvPr id="18" name="Shape 13"/>
          <p:cNvSpPr/>
          <p:nvPr/>
        </p:nvSpPr>
        <p:spPr>
          <a:xfrm>
            <a:off x="502920" y="3657600"/>
            <a:ext cx="8138160" cy="868680"/>
          </a:xfrm>
          <a:prstGeom prst="roundRect">
            <a:avLst>
              <a:gd name="adj" fmla="val 9474"/>
            </a:avLst>
          </a:prstGeom>
          <a:solidFill>
            <a:srgbClr val="F7F0DF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32" y="3904488"/>
            <a:ext cx="384048" cy="384048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234440" y="3703320"/>
            <a:ext cx="7269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gap is real. </a:t>
            </a: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company can report a large accounting profit yet hold far less cash — because sales on credit, inventory and receivables tie cash up. The cash flow statement explains that difference.</a:t>
            </a:r>
            <a:endParaRPr lang="en-US" sz="1200" dirty="0"/>
          </a:p>
        </p:txBody>
      </p:sp>
      <p:sp>
        <p:nvSpPr>
          <p:cNvPr id="21" name="Text 1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2" name="Text 1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3" name="Shape 1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4" name="Text 1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Profitable on Paper, Short on Cash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502920" y="1207008"/>
            <a:ext cx="8138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 is a cash-intensive, long-cycle business. A developer can be highly profitable yet face a liquidity squeeze — which is exactly why lenders and investors read the cash flow statement first.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02920" y="1874520"/>
            <a:ext cx="2615184" cy="1600200"/>
          </a:xfrm>
          <a:prstGeom prst="roundRect">
            <a:avLst>
              <a:gd name="adj" fmla="val 514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685800" y="2075688"/>
            <a:ext cx="548640" cy="548640"/>
          </a:xfrm>
          <a:prstGeom prst="ellipse">
            <a:avLst/>
          </a:prstGeom>
          <a:solidFill>
            <a:srgbClr val="E6F4FB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816" y="2203704"/>
            <a:ext cx="292608" cy="29260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85800" y="2651760"/>
            <a:ext cx="224942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B9FD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2–4 yrs</a:t>
            </a:r>
            <a:endParaRPr lang="en-US" sz="2600" dirty="0"/>
          </a:p>
        </p:txBody>
      </p:sp>
      <p:sp>
        <p:nvSpPr>
          <p:cNvPr id="11" name="Text 7"/>
          <p:cNvSpPr/>
          <p:nvPr/>
        </p:nvSpPr>
        <p:spPr>
          <a:xfrm>
            <a:off x="685800" y="3090672"/>
            <a:ext cx="224942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Typical cash gap between buying land and selling finished units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3264408" y="1874520"/>
            <a:ext cx="2615184" cy="1600200"/>
          </a:xfrm>
          <a:prstGeom prst="roundRect">
            <a:avLst>
              <a:gd name="adj" fmla="val 514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3447288" y="2075688"/>
            <a:ext cx="548640" cy="548640"/>
          </a:xfrm>
          <a:prstGeom prst="ellipse">
            <a:avLst/>
          </a:prstGeom>
          <a:solidFill>
            <a:srgbClr val="F7F0DF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5304" y="2203704"/>
            <a:ext cx="292608" cy="292608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3447288" y="2651760"/>
            <a:ext cx="224942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C8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70–80%</a:t>
            </a:r>
            <a:endParaRPr lang="en-US" sz="2600" dirty="0"/>
          </a:p>
        </p:txBody>
      </p:sp>
      <p:sp>
        <p:nvSpPr>
          <p:cNvPr id="16" name="Text 11"/>
          <p:cNvSpPr/>
          <p:nvPr/>
        </p:nvSpPr>
        <p:spPr>
          <a:xfrm>
            <a:off x="3447288" y="3090672"/>
            <a:ext cx="224942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of project cost often funded by debt — heavy financing flows</a:t>
            </a:r>
            <a:endParaRPr lang="en-US" sz="1050" dirty="0"/>
          </a:p>
        </p:txBody>
      </p:sp>
      <p:sp>
        <p:nvSpPr>
          <p:cNvPr id="17" name="Shape 12"/>
          <p:cNvSpPr/>
          <p:nvPr/>
        </p:nvSpPr>
        <p:spPr>
          <a:xfrm>
            <a:off x="6025896" y="1874520"/>
            <a:ext cx="2615184" cy="1600200"/>
          </a:xfrm>
          <a:prstGeom prst="roundRect">
            <a:avLst>
              <a:gd name="adj" fmla="val 514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8" name="Shape 13"/>
          <p:cNvSpPr/>
          <p:nvPr/>
        </p:nvSpPr>
        <p:spPr>
          <a:xfrm>
            <a:off x="6208776" y="2075688"/>
            <a:ext cx="548640" cy="548640"/>
          </a:xfrm>
          <a:prstGeom prst="ellipse">
            <a:avLst/>
          </a:prstGeom>
          <a:solidFill>
            <a:srgbClr val="E7F4EE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6792" y="2203704"/>
            <a:ext cx="292608" cy="292608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208776" y="2651760"/>
            <a:ext cx="224942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9E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Off-plan</a:t>
            </a:r>
            <a:endParaRPr lang="en-US" sz="2600" dirty="0"/>
          </a:p>
        </p:txBody>
      </p:sp>
      <p:sp>
        <p:nvSpPr>
          <p:cNvPr id="21" name="Text 15"/>
          <p:cNvSpPr/>
          <p:nvPr/>
        </p:nvSpPr>
        <p:spPr>
          <a:xfrm>
            <a:off x="6208776" y="3090672"/>
            <a:ext cx="224942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Pre-sales bring cash in early, before profit is recognised</a:t>
            </a:r>
            <a:endParaRPr lang="en-US" sz="1050" dirty="0"/>
          </a:p>
        </p:txBody>
      </p:sp>
      <p:sp>
        <p:nvSpPr>
          <p:cNvPr id="22" name="Shape 16"/>
          <p:cNvSpPr/>
          <p:nvPr/>
        </p:nvSpPr>
        <p:spPr>
          <a:xfrm>
            <a:off x="502920" y="3657600"/>
            <a:ext cx="8138160" cy="841248"/>
          </a:xfrm>
          <a:prstGeom prst="roundRect">
            <a:avLst>
              <a:gd name="adj" fmla="val 9783"/>
            </a:avLst>
          </a:prstGeom>
          <a:solidFill>
            <a:srgbClr val="0F2546"/>
          </a:solidFill>
          <a:ln/>
        </p:spPr>
      </p:sp>
      <p:sp>
        <p:nvSpPr>
          <p:cNvPr id="23" name="Text 17"/>
          <p:cNvSpPr/>
          <p:nvPr/>
        </p:nvSpPr>
        <p:spPr>
          <a:xfrm>
            <a:off x="777240" y="3703320"/>
            <a:ext cx="75895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Bottom line:  </a:t>
            </a:r>
            <a:r>
              <a:rPr lang="en-US" sz="12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profit answers “did the project make money?” — cash flow answers “can we pay the contractor next month?” Both questions decide whether a development survives.</a:t>
            </a:r>
            <a:endParaRPr lang="en-US" sz="1250" dirty="0"/>
          </a:p>
        </p:txBody>
      </p:sp>
      <p:sp>
        <p:nvSpPr>
          <p:cNvPr id="24" name="Text 18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5" name="Text 19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6" name="Shape 20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7" name="Text 21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Usefulness of the Statement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8138160" cy="978408"/>
          </a:xfrm>
          <a:prstGeom prst="roundRect">
            <a:avLst>
              <a:gd name="adj" fmla="val 8411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58952" y="1527048"/>
            <a:ext cx="502920" cy="502920"/>
          </a:xfrm>
          <a:prstGeom prst="ellipse">
            <a:avLst/>
          </a:prstGeom>
          <a:solidFill>
            <a:srgbClr val="1B9FD8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40" y="1659636"/>
            <a:ext cx="237744" cy="23774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508760" y="1444752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cash-generating ability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1508760" y="1810512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whether the entity can keep producing cash from its core operations.</a:t>
            </a:r>
            <a:endParaRPr lang="en-US" sz="1200" dirty="0"/>
          </a:p>
        </p:txBody>
      </p:sp>
      <p:sp>
        <p:nvSpPr>
          <p:cNvPr id="11" name="Text 7"/>
          <p:cNvSpPr/>
          <p:nvPr/>
        </p:nvSpPr>
        <p:spPr>
          <a:xfrm>
            <a:off x="7635240" y="1389888"/>
            <a:ext cx="868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400" b="1" dirty="0">
                <a:solidFill>
                  <a:srgbClr val="E1E8F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3400" dirty="0"/>
          </a:p>
        </p:txBody>
      </p:sp>
      <p:sp>
        <p:nvSpPr>
          <p:cNvPr id="12" name="Shape 8"/>
          <p:cNvSpPr/>
          <p:nvPr/>
        </p:nvSpPr>
        <p:spPr>
          <a:xfrm>
            <a:off x="502920" y="2386584"/>
            <a:ext cx="8138160" cy="978408"/>
          </a:xfrm>
          <a:prstGeom prst="roundRect">
            <a:avLst>
              <a:gd name="adj" fmla="val 8411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58952" y="2633472"/>
            <a:ext cx="502920" cy="502920"/>
          </a:xfrm>
          <a:prstGeom prst="ellipse">
            <a:avLst/>
          </a:prstGeom>
          <a:solidFill>
            <a:srgbClr val="C8A24B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1540" y="2766060"/>
            <a:ext cx="237744" cy="237744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508760" y="2551176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Ability to pay dividends &amp; debts</a:t>
            </a:r>
            <a:endParaRPr lang="en-US" sz="1600" dirty="0"/>
          </a:p>
        </p:txBody>
      </p:sp>
      <p:sp>
        <p:nvSpPr>
          <p:cNvPr id="16" name="Text 11"/>
          <p:cNvSpPr/>
          <p:nvPr/>
        </p:nvSpPr>
        <p:spPr>
          <a:xfrm>
            <a:off x="1508760" y="2916936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Judge capacity to meet obligations — loan instalments, suppliers and investor returns.</a:t>
            </a:r>
            <a:endParaRPr lang="en-US" sz="1200" dirty="0"/>
          </a:p>
        </p:txBody>
      </p:sp>
      <p:sp>
        <p:nvSpPr>
          <p:cNvPr id="17" name="Text 12"/>
          <p:cNvSpPr/>
          <p:nvPr/>
        </p:nvSpPr>
        <p:spPr>
          <a:xfrm>
            <a:off x="7635240" y="2496312"/>
            <a:ext cx="868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400" b="1" dirty="0">
                <a:solidFill>
                  <a:srgbClr val="E1E8F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3400" dirty="0"/>
          </a:p>
        </p:txBody>
      </p:sp>
      <p:sp>
        <p:nvSpPr>
          <p:cNvPr id="18" name="Shape 13"/>
          <p:cNvSpPr/>
          <p:nvPr/>
        </p:nvSpPr>
        <p:spPr>
          <a:xfrm>
            <a:off x="502920" y="3493008"/>
            <a:ext cx="8138160" cy="978408"/>
          </a:xfrm>
          <a:prstGeom prst="roundRect">
            <a:avLst>
              <a:gd name="adj" fmla="val 8411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58952" y="3739896"/>
            <a:ext cx="502920" cy="502920"/>
          </a:xfrm>
          <a:prstGeom prst="ellipse">
            <a:avLst/>
          </a:prstGeom>
          <a:solidFill>
            <a:srgbClr val="2E9E6B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540" y="3872484"/>
            <a:ext cx="237744" cy="237744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1508760" y="36576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profit ≠ cash</a:t>
            </a:r>
            <a:endParaRPr lang="en-US" sz="1600" dirty="0"/>
          </a:p>
        </p:txBody>
      </p:sp>
      <p:sp>
        <p:nvSpPr>
          <p:cNvPr id="22" name="Text 16"/>
          <p:cNvSpPr/>
          <p:nvPr/>
        </p:nvSpPr>
        <p:spPr>
          <a:xfrm>
            <a:off x="1508760" y="402336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Reveal the reasons net income differs from net cash from operating activities.</a:t>
            </a:r>
            <a:endParaRPr lang="en-US" sz="1200" dirty="0"/>
          </a:p>
        </p:txBody>
      </p:sp>
      <p:sp>
        <p:nvSpPr>
          <p:cNvPr id="23" name="Text 17"/>
          <p:cNvSpPr/>
          <p:nvPr/>
        </p:nvSpPr>
        <p:spPr>
          <a:xfrm>
            <a:off x="7635240" y="3602736"/>
            <a:ext cx="868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400" b="1" dirty="0">
                <a:solidFill>
                  <a:srgbClr val="E1E8F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3400" dirty="0"/>
          </a:p>
        </p:txBody>
      </p:sp>
      <p:sp>
        <p:nvSpPr>
          <p:cNvPr id="24" name="Text 18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5" name="Text 19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6" name="Shape 20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7" name="Text 21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Three Classes of Cash Flow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2615184" cy="3200400"/>
          </a:xfrm>
          <a:prstGeom prst="roundRect">
            <a:avLst>
              <a:gd name="adj" fmla="val 3497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502920" y="1280160"/>
            <a:ext cx="2615184" cy="841248"/>
          </a:xfrm>
          <a:prstGeom prst="roundRect">
            <a:avLst>
              <a:gd name="adj" fmla="val 10870"/>
            </a:avLst>
          </a:prstGeom>
          <a:solidFill>
            <a:srgbClr val="0F2546"/>
          </a:solidFill>
          <a:ln/>
        </p:spPr>
      </p:sp>
      <p:sp>
        <p:nvSpPr>
          <p:cNvPr id="8" name="Shape 5"/>
          <p:cNvSpPr/>
          <p:nvPr/>
        </p:nvSpPr>
        <p:spPr>
          <a:xfrm>
            <a:off x="502920" y="1828800"/>
            <a:ext cx="2615184" cy="292608"/>
          </a:xfrm>
          <a:prstGeom prst="rect">
            <a:avLst/>
          </a:prstGeom>
          <a:solidFill>
            <a:srgbClr val="0F2546"/>
          </a:solidFill>
          <a:ln/>
        </p:spPr>
      </p:sp>
      <p:sp>
        <p:nvSpPr>
          <p:cNvPr id="9" name="Shape 6"/>
          <p:cNvSpPr/>
          <p:nvPr/>
        </p:nvSpPr>
        <p:spPr>
          <a:xfrm>
            <a:off x="1508760" y="1426464"/>
            <a:ext cx="603504" cy="603504"/>
          </a:xfrm>
          <a:prstGeom prst="ellipse">
            <a:avLst/>
          </a:prstGeom>
          <a:solidFill>
            <a:srgbClr val="FFFFFF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5920" y="1563624"/>
            <a:ext cx="329184" cy="329184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02920" y="2148840"/>
            <a:ext cx="26151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OPERATING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667512" y="246888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Day-to-day business</a:t>
            </a:r>
            <a:endParaRPr lang="en-US" sz="1150" dirty="0"/>
          </a:p>
        </p:txBody>
      </p:sp>
      <p:sp>
        <p:nvSpPr>
          <p:cNvPr id="13" name="Text 9"/>
          <p:cNvSpPr/>
          <p:nvPr/>
        </p:nvSpPr>
        <p:spPr>
          <a:xfrm>
            <a:off x="704088" y="2798064"/>
            <a:ext cx="221284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Income-statement items &amp; short-term (current) balance-sheet accounts</a:t>
            </a:r>
            <a:endParaRPr lang="en-US" sz="1100" dirty="0"/>
          </a:p>
        </p:txBody>
      </p:sp>
      <p:sp>
        <p:nvSpPr>
          <p:cNvPr id="14" name="Shape 10"/>
          <p:cNvSpPr/>
          <p:nvPr/>
        </p:nvSpPr>
        <p:spPr>
          <a:xfrm>
            <a:off x="685800" y="3767328"/>
            <a:ext cx="2249424" cy="566928"/>
          </a:xfrm>
          <a:prstGeom prst="roundRect">
            <a:avLst>
              <a:gd name="adj" fmla="val 9677"/>
            </a:avLst>
          </a:prstGeom>
          <a:solidFill>
            <a:srgbClr val="F3F6FA"/>
          </a:solidFill>
          <a:ln/>
        </p:spPr>
      </p:sp>
      <p:sp>
        <p:nvSpPr>
          <p:cNvPr id="15" name="Text 11"/>
          <p:cNvSpPr/>
          <p:nvPr/>
        </p:nvSpPr>
        <p:spPr>
          <a:xfrm>
            <a:off x="777240" y="3767328"/>
            <a:ext cx="2066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 collected · supplier payments · salaries</a:t>
            </a:r>
            <a:endParaRPr lang="en-US" sz="950" dirty="0"/>
          </a:p>
        </p:txBody>
      </p:sp>
      <p:sp>
        <p:nvSpPr>
          <p:cNvPr id="16" name="Shape 12"/>
          <p:cNvSpPr/>
          <p:nvPr/>
        </p:nvSpPr>
        <p:spPr>
          <a:xfrm>
            <a:off x="3264408" y="1280160"/>
            <a:ext cx="2615184" cy="3200400"/>
          </a:xfrm>
          <a:prstGeom prst="roundRect">
            <a:avLst>
              <a:gd name="adj" fmla="val 3497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3264408" y="1280160"/>
            <a:ext cx="2615184" cy="841248"/>
          </a:xfrm>
          <a:prstGeom prst="roundRect">
            <a:avLst>
              <a:gd name="adj" fmla="val 10870"/>
            </a:avLst>
          </a:prstGeom>
          <a:solidFill>
            <a:srgbClr val="1B9FD8"/>
          </a:solidFill>
          <a:ln/>
        </p:spPr>
      </p:sp>
      <p:sp>
        <p:nvSpPr>
          <p:cNvPr id="18" name="Shape 14"/>
          <p:cNvSpPr/>
          <p:nvPr/>
        </p:nvSpPr>
        <p:spPr>
          <a:xfrm>
            <a:off x="3264408" y="1828800"/>
            <a:ext cx="2615184" cy="292608"/>
          </a:xfrm>
          <a:prstGeom prst="rect">
            <a:avLst/>
          </a:prstGeom>
          <a:solidFill>
            <a:srgbClr val="1B9FD8"/>
          </a:solidFill>
          <a:ln/>
        </p:spPr>
      </p:sp>
      <p:sp>
        <p:nvSpPr>
          <p:cNvPr id="19" name="Shape 15"/>
          <p:cNvSpPr/>
          <p:nvPr/>
        </p:nvSpPr>
        <p:spPr>
          <a:xfrm>
            <a:off x="4270248" y="1426464"/>
            <a:ext cx="603504" cy="603504"/>
          </a:xfrm>
          <a:prstGeom prst="ellipse">
            <a:avLst/>
          </a:prstGeom>
          <a:solidFill>
            <a:srgbClr val="FFFFFF"/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7408" y="1563624"/>
            <a:ext cx="329184" cy="32918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3264408" y="2148840"/>
            <a:ext cx="26151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B9FD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INVESTING</a:t>
            </a:r>
            <a:endParaRPr lang="en-US" sz="1600" dirty="0"/>
          </a:p>
        </p:txBody>
      </p:sp>
      <p:sp>
        <p:nvSpPr>
          <p:cNvPr id="22" name="Text 17"/>
          <p:cNvSpPr/>
          <p:nvPr/>
        </p:nvSpPr>
        <p:spPr>
          <a:xfrm>
            <a:off x="3429000" y="246888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the asset base</a:t>
            </a:r>
            <a:endParaRPr lang="en-US" sz="1150" dirty="0"/>
          </a:p>
        </p:txBody>
      </p:sp>
      <p:sp>
        <p:nvSpPr>
          <p:cNvPr id="23" name="Text 18"/>
          <p:cNvSpPr/>
          <p:nvPr/>
        </p:nvSpPr>
        <p:spPr>
          <a:xfrm>
            <a:off x="3465576" y="2798064"/>
            <a:ext cx="221284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Long-term assets &amp; investments — the property portfolio itself</a:t>
            </a:r>
            <a:endParaRPr lang="en-US" sz="1100" dirty="0"/>
          </a:p>
        </p:txBody>
      </p:sp>
      <p:sp>
        <p:nvSpPr>
          <p:cNvPr id="24" name="Shape 19"/>
          <p:cNvSpPr/>
          <p:nvPr/>
        </p:nvSpPr>
        <p:spPr>
          <a:xfrm>
            <a:off x="3447288" y="3767328"/>
            <a:ext cx="2249424" cy="566928"/>
          </a:xfrm>
          <a:prstGeom prst="roundRect">
            <a:avLst>
              <a:gd name="adj" fmla="val 9677"/>
            </a:avLst>
          </a:prstGeom>
          <a:solidFill>
            <a:srgbClr val="F3F6FA"/>
          </a:solidFill>
          <a:ln/>
        </p:spPr>
      </p:sp>
      <p:sp>
        <p:nvSpPr>
          <p:cNvPr id="25" name="Text 20"/>
          <p:cNvSpPr/>
          <p:nvPr/>
        </p:nvSpPr>
        <p:spPr>
          <a:xfrm>
            <a:off x="3538728" y="3767328"/>
            <a:ext cx="2066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 / sell land · construction · loans made</a:t>
            </a:r>
            <a:endParaRPr lang="en-US" sz="950" dirty="0"/>
          </a:p>
        </p:txBody>
      </p:sp>
      <p:sp>
        <p:nvSpPr>
          <p:cNvPr id="26" name="Shape 21"/>
          <p:cNvSpPr/>
          <p:nvPr/>
        </p:nvSpPr>
        <p:spPr>
          <a:xfrm>
            <a:off x="6025896" y="1280160"/>
            <a:ext cx="2615184" cy="3200400"/>
          </a:xfrm>
          <a:prstGeom prst="roundRect">
            <a:avLst>
              <a:gd name="adj" fmla="val 3497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7" name="Shape 22"/>
          <p:cNvSpPr/>
          <p:nvPr/>
        </p:nvSpPr>
        <p:spPr>
          <a:xfrm>
            <a:off x="6025896" y="1280160"/>
            <a:ext cx="2615184" cy="841248"/>
          </a:xfrm>
          <a:prstGeom prst="roundRect">
            <a:avLst>
              <a:gd name="adj" fmla="val 10870"/>
            </a:avLst>
          </a:prstGeom>
          <a:solidFill>
            <a:srgbClr val="C8A24B"/>
          </a:solidFill>
          <a:ln/>
        </p:spPr>
      </p:sp>
      <p:sp>
        <p:nvSpPr>
          <p:cNvPr id="28" name="Shape 23"/>
          <p:cNvSpPr/>
          <p:nvPr/>
        </p:nvSpPr>
        <p:spPr>
          <a:xfrm>
            <a:off x="6025896" y="1828800"/>
            <a:ext cx="2615184" cy="292608"/>
          </a:xfrm>
          <a:prstGeom prst="rect">
            <a:avLst/>
          </a:prstGeom>
          <a:solidFill>
            <a:srgbClr val="C8A24B"/>
          </a:solidFill>
          <a:ln/>
        </p:spPr>
      </p:sp>
      <p:sp>
        <p:nvSpPr>
          <p:cNvPr id="29" name="Shape 24"/>
          <p:cNvSpPr/>
          <p:nvPr/>
        </p:nvSpPr>
        <p:spPr>
          <a:xfrm>
            <a:off x="7031736" y="1426464"/>
            <a:ext cx="603504" cy="603504"/>
          </a:xfrm>
          <a:prstGeom prst="ellipse">
            <a:avLst/>
          </a:prstGeom>
          <a:solidFill>
            <a:srgbClr val="FFFFFF"/>
          </a:solidFill>
          <a:ln/>
        </p:spPr>
      </p:sp>
      <p:pic>
        <p:nvPicPr>
          <p:cNvPr id="3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8896" y="1563624"/>
            <a:ext cx="329184" cy="329184"/>
          </a:xfrm>
          <a:prstGeom prst="rect">
            <a:avLst/>
          </a:prstGeom>
        </p:spPr>
      </p:pic>
      <p:sp>
        <p:nvSpPr>
          <p:cNvPr id="31" name="Text 25"/>
          <p:cNvSpPr/>
          <p:nvPr/>
        </p:nvSpPr>
        <p:spPr>
          <a:xfrm>
            <a:off x="6025896" y="2148840"/>
            <a:ext cx="261518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8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FINANCING</a:t>
            </a:r>
            <a:endParaRPr lang="en-US" sz="1600" dirty="0"/>
          </a:p>
        </p:txBody>
      </p:sp>
      <p:sp>
        <p:nvSpPr>
          <p:cNvPr id="32" name="Text 26"/>
          <p:cNvSpPr/>
          <p:nvPr/>
        </p:nvSpPr>
        <p:spPr>
          <a:xfrm>
            <a:off x="6190488" y="246888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the business</a:t>
            </a:r>
            <a:endParaRPr lang="en-US" sz="1150" dirty="0"/>
          </a:p>
        </p:txBody>
      </p:sp>
      <p:sp>
        <p:nvSpPr>
          <p:cNvPr id="33" name="Text 27"/>
          <p:cNvSpPr/>
          <p:nvPr/>
        </p:nvSpPr>
        <p:spPr>
          <a:xfrm>
            <a:off x="6227064" y="2798064"/>
            <a:ext cx="221284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Long-term liabilities &amp; equity — how the firm is capitalised</a:t>
            </a:r>
            <a:endParaRPr lang="en-US" sz="1100" dirty="0"/>
          </a:p>
        </p:txBody>
      </p:sp>
      <p:sp>
        <p:nvSpPr>
          <p:cNvPr id="34" name="Shape 28"/>
          <p:cNvSpPr/>
          <p:nvPr/>
        </p:nvSpPr>
        <p:spPr>
          <a:xfrm>
            <a:off x="6208776" y="3767328"/>
            <a:ext cx="2249424" cy="566928"/>
          </a:xfrm>
          <a:prstGeom prst="roundRect">
            <a:avLst>
              <a:gd name="adj" fmla="val 9677"/>
            </a:avLst>
          </a:prstGeom>
          <a:solidFill>
            <a:srgbClr val="F3F6FA"/>
          </a:solidFill>
          <a:ln/>
        </p:spPr>
      </p:sp>
      <p:sp>
        <p:nvSpPr>
          <p:cNvPr id="35" name="Text 29"/>
          <p:cNvSpPr/>
          <p:nvPr/>
        </p:nvSpPr>
        <p:spPr>
          <a:xfrm>
            <a:off x="6300216" y="3767328"/>
            <a:ext cx="2066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Mortgages · share issues · dividends paid</a:t>
            </a:r>
            <a:endParaRPr lang="en-US" sz="950" dirty="0"/>
          </a:p>
        </p:txBody>
      </p:sp>
      <p:sp>
        <p:nvSpPr>
          <p:cNvPr id="36" name="Text 30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7" name="Text 31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8" name="Shape 32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9" name="Text 33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Operating Activities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3886200" cy="3200400"/>
          </a:xfrm>
          <a:prstGeom prst="roundRect">
            <a:avLst>
              <a:gd name="adj" fmla="val 2571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731520" y="1481328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engine room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731520" y="1783080"/>
            <a:ext cx="3429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effects of the transactions that determine net income.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31520" y="2395728"/>
            <a:ext cx="3383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Linked to: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731520" y="2670048"/>
            <a:ext cx="34290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Income-statement items (revenues &amp; expenses)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731520" y="3090672"/>
            <a:ext cx="34290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assets — A/R, notes receivable, inventory, prepaids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731520" y="3511296"/>
            <a:ext cx="34290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liabilities — A/P, notes payable, accruals, unearned revenue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4572000" y="1280160"/>
            <a:ext cx="4069080" cy="3200400"/>
          </a:xfrm>
          <a:prstGeom prst="roundRect">
            <a:avLst>
              <a:gd name="adj" fmla="val 2571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0600" y="1463040"/>
            <a:ext cx="310896" cy="310896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212080" y="1444752"/>
            <a:ext cx="3200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a real estate firm</a:t>
            </a:r>
            <a:endParaRPr lang="en-US" sz="1400" dirty="0"/>
          </a:p>
        </p:txBody>
      </p:sp>
      <p:sp>
        <p:nvSpPr>
          <p:cNvPr id="16" name="Shape 12"/>
          <p:cNvSpPr/>
          <p:nvPr/>
        </p:nvSpPr>
        <p:spPr>
          <a:xfrm>
            <a:off x="4800600" y="1874520"/>
            <a:ext cx="3611880" cy="420624"/>
          </a:xfrm>
          <a:prstGeom prst="roundRect">
            <a:avLst>
              <a:gd name="adj" fmla="val 10870"/>
            </a:avLst>
          </a:prstGeom>
          <a:solidFill>
            <a:srgbClr val="FBFCFE"/>
          </a:solidFill>
          <a:ln/>
        </p:spPr>
      </p:sp>
      <p:sp>
        <p:nvSpPr>
          <p:cNvPr id="17" name="Shape 13"/>
          <p:cNvSpPr/>
          <p:nvPr/>
        </p:nvSpPr>
        <p:spPr>
          <a:xfrm>
            <a:off x="4910328" y="1956816"/>
            <a:ext cx="256032" cy="256032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18" name="Text 14"/>
          <p:cNvSpPr/>
          <p:nvPr/>
        </p:nvSpPr>
        <p:spPr>
          <a:xfrm>
            <a:off x="4910328" y="1956816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5285232" y="1874520"/>
            <a:ext cx="3063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 &amp; service charges collected from tenants</a:t>
            </a:r>
            <a:endParaRPr lang="en-US" sz="1080" dirty="0"/>
          </a:p>
        </p:txBody>
      </p:sp>
      <p:sp>
        <p:nvSpPr>
          <p:cNvPr id="20" name="Shape 16"/>
          <p:cNvSpPr/>
          <p:nvPr/>
        </p:nvSpPr>
        <p:spPr>
          <a:xfrm>
            <a:off x="4800600" y="2377440"/>
            <a:ext cx="3611880" cy="420624"/>
          </a:xfrm>
          <a:prstGeom prst="roundRect">
            <a:avLst>
              <a:gd name="adj" fmla="val 10870"/>
            </a:avLst>
          </a:prstGeom>
          <a:solidFill>
            <a:srgbClr val="F3F6FA"/>
          </a:solidFill>
          <a:ln/>
        </p:spPr>
      </p:sp>
      <p:sp>
        <p:nvSpPr>
          <p:cNvPr id="21" name="Shape 17"/>
          <p:cNvSpPr/>
          <p:nvPr/>
        </p:nvSpPr>
        <p:spPr>
          <a:xfrm>
            <a:off x="4910328" y="2459736"/>
            <a:ext cx="256032" cy="256032"/>
          </a:xfrm>
          <a:prstGeom prst="ellipse">
            <a:avLst/>
          </a:prstGeom>
          <a:solidFill>
            <a:srgbClr val="C0463B"/>
          </a:solidFill>
          <a:ln/>
        </p:spPr>
      </p:sp>
      <p:sp>
        <p:nvSpPr>
          <p:cNvPr id="22" name="Text 18"/>
          <p:cNvSpPr/>
          <p:nvPr/>
        </p:nvSpPr>
        <p:spPr>
          <a:xfrm>
            <a:off x="4910328" y="2459736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5285232" y="2377440"/>
            <a:ext cx="3063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paid for maintenance, utilities, staff</a:t>
            </a:r>
            <a:endParaRPr lang="en-US" sz="1080" dirty="0"/>
          </a:p>
        </p:txBody>
      </p:sp>
      <p:sp>
        <p:nvSpPr>
          <p:cNvPr id="24" name="Shape 20"/>
          <p:cNvSpPr/>
          <p:nvPr/>
        </p:nvSpPr>
        <p:spPr>
          <a:xfrm>
            <a:off x="4800600" y="2880360"/>
            <a:ext cx="3611880" cy="420624"/>
          </a:xfrm>
          <a:prstGeom prst="roundRect">
            <a:avLst>
              <a:gd name="adj" fmla="val 10870"/>
            </a:avLst>
          </a:prstGeom>
          <a:solidFill>
            <a:srgbClr val="FBFCFE"/>
          </a:solidFill>
          <a:ln/>
        </p:spPr>
      </p:sp>
      <p:sp>
        <p:nvSpPr>
          <p:cNvPr id="25" name="Shape 21"/>
          <p:cNvSpPr/>
          <p:nvPr/>
        </p:nvSpPr>
        <p:spPr>
          <a:xfrm>
            <a:off x="4910328" y="2962656"/>
            <a:ext cx="256032" cy="256032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26" name="Text 22"/>
          <p:cNvSpPr/>
          <p:nvPr/>
        </p:nvSpPr>
        <p:spPr>
          <a:xfrm>
            <a:off x="4910328" y="2962656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300" dirty="0"/>
          </a:p>
        </p:txBody>
      </p:sp>
      <p:sp>
        <p:nvSpPr>
          <p:cNvPr id="27" name="Text 23"/>
          <p:cNvSpPr/>
          <p:nvPr/>
        </p:nvSpPr>
        <p:spPr>
          <a:xfrm>
            <a:off x="5285232" y="2880360"/>
            <a:ext cx="3063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Property-management &amp; brokerage fees received</a:t>
            </a:r>
            <a:endParaRPr lang="en-US" sz="1080" dirty="0"/>
          </a:p>
        </p:txBody>
      </p:sp>
      <p:sp>
        <p:nvSpPr>
          <p:cNvPr id="28" name="Shape 24"/>
          <p:cNvSpPr/>
          <p:nvPr/>
        </p:nvSpPr>
        <p:spPr>
          <a:xfrm>
            <a:off x="4800600" y="3383280"/>
            <a:ext cx="3611880" cy="420624"/>
          </a:xfrm>
          <a:prstGeom prst="roundRect">
            <a:avLst>
              <a:gd name="adj" fmla="val 10870"/>
            </a:avLst>
          </a:prstGeom>
          <a:solidFill>
            <a:srgbClr val="F3F6FA"/>
          </a:solidFill>
          <a:ln/>
        </p:spPr>
      </p:sp>
      <p:sp>
        <p:nvSpPr>
          <p:cNvPr id="29" name="Shape 25"/>
          <p:cNvSpPr/>
          <p:nvPr/>
        </p:nvSpPr>
        <p:spPr>
          <a:xfrm>
            <a:off x="4910328" y="3465576"/>
            <a:ext cx="256032" cy="256032"/>
          </a:xfrm>
          <a:prstGeom prst="ellipse">
            <a:avLst/>
          </a:prstGeom>
          <a:solidFill>
            <a:srgbClr val="C0463B"/>
          </a:solidFill>
          <a:ln/>
        </p:spPr>
      </p:sp>
      <p:sp>
        <p:nvSpPr>
          <p:cNvPr id="30" name="Text 26"/>
          <p:cNvSpPr/>
          <p:nvPr/>
        </p:nvSpPr>
        <p:spPr>
          <a:xfrm>
            <a:off x="4910328" y="3465576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31" name="Text 27"/>
          <p:cNvSpPr/>
          <p:nvPr/>
        </p:nvSpPr>
        <p:spPr>
          <a:xfrm>
            <a:off x="5285232" y="3383280"/>
            <a:ext cx="3063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Interest paid on operating financing</a:t>
            </a:r>
            <a:endParaRPr lang="en-US" sz="1080" dirty="0"/>
          </a:p>
        </p:txBody>
      </p:sp>
      <p:sp>
        <p:nvSpPr>
          <p:cNvPr id="32" name="Shape 28"/>
          <p:cNvSpPr/>
          <p:nvPr/>
        </p:nvSpPr>
        <p:spPr>
          <a:xfrm>
            <a:off x="4800600" y="3886200"/>
            <a:ext cx="3611880" cy="420624"/>
          </a:xfrm>
          <a:prstGeom prst="roundRect">
            <a:avLst>
              <a:gd name="adj" fmla="val 10870"/>
            </a:avLst>
          </a:prstGeom>
          <a:solidFill>
            <a:srgbClr val="FBFCFE"/>
          </a:solidFill>
          <a:ln/>
        </p:spPr>
      </p:sp>
      <p:sp>
        <p:nvSpPr>
          <p:cNvPr id="33" name="Shape 29"/>
          <p:cNvSpPr/>
          <p:nvPr/>
        </p:nvSpPr>
        <p:spPr>
          <a:xfrm>
            <a:off x="4910328" y="3968496"/>
            <a:ext cx="256032" cy="256032"/>
          </a:xfrm>
          <a:prstGeom prst="ellipse">
            <a:avLst/>
          </a:prstGeom>
          <a:solidFill>
            <a:srgbClr val="6C7A8C"/>
          </a:solidFill>
          <a:ln/>
        </p:spPr>
      </p:sp>
      <p:sp>
        <p:nvSpPr>
          <p:cNvPr id="34" name="Text 30"/>
          <p:cNvSpPr/>
          <p:nvPr/>
        </p:nvSpPr>
        <p:spPr>
          <a:xfrm>
            <a:off x="4910328" y="3968496"/>
            <a:ext cx="2560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</a:t>
            </a:r>
            <a:endParaRPr lang="en-US" sz="1300" dirty="0"/>
          </a:p>
        </p:txBody>
      </p:sp>
      <p:sp>
        <p:nvSpPr>
          <p:cNvPr id="35" name="Text 31"/>
          <p:cNvSpPr/>
          <p:nvPr/>
        </p:nvSpPr>
        <p:spPr>
          <a:xfrm>
            <a:off x="5285232" y="3886200"/>
            <a:ext cx="30632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Changes in receivables from buyers / tenants</a:t>
            </a:r>
            <a:endParaRPr lang="en-US" sz="1080" dirty="0"/>
          </a:p>
        </p:txBody>
      </p:sp>
      <p:sp>
        <p:nvSpPr>
          <p:cNvPr id="36" name="Text 32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7" name="Text 33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8" name="Shape 34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9" name="Text 35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61872" y="274320"/>
            <a:ext cx="74066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2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Investing Activities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3886200" cy="3200400"/>
          </a:xfrm>
          <a:prstGeom prst="roundRect">
            <a:avLst>
              <a:gd name="adj" fmla="val 2571"/>
            </a:avLst>
          </a:prstGeom>
          <a:solidFill>
            <a:srgbClr val="13335E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731520" y="1481328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the asset base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731520" y="1783080"/>
            <a:ext cx="3429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and sale of long-term assets and investments.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31520" y="2395728"/>
            <a:ext cx="3383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Keywords: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731520" y="2697480"/>
            <a:ext cx="3429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/ sale of fixed assets (PPE)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731520" y="3154680"/>
            <a:ext cx="3429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/ sale of investments &amp; securities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731520" y="3611880"/>
            <a:ext cx="3429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Loans made to — and collected from — others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4572000" y="1280160"/>
            <a:ext cx="4069080" cy="1517904"/>
          </a:xfrm>
          <a:prstGeom prst="roundRect">
            <a:avLst>
              <a:gd name="adj" fmla="val 5422"/>
            </a:avLst>
          </a:prstGeom>
          <a:solidFill>
            <a:srgbClr val="E7F4EE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3168" y="1417320"/>
            <a:ext cx="274320" cy="274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120640" y="1399032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INFLOWS</a:t>
            </a:r>
            <a:endParaRPr lang="en-US" sz="1200" dirty="0"/>
          </a:p>
        </p:txBody>
      </p:sp>
      <p:sp>
        <p:nvSpPr>
          <p:cNvPr id="16" name="Text 12"/>
          <p:cNvSpPr/>
          <p:nvPr/>
        </p:nvSpPr>
        <p:spPr>
          <a:xfrm>
            <a:off x="4846320" y="1755648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 of property, plant &amp; equipment</a:t>
            </a:r>
            <a:endParaRPr lang="en-US" sz="1100" dirty="0"/>
          </a:p>
        </p:txBody>
      </p:sp>
      <p:sp>
        <p:nvSpPr>
          <p:cNvPr id="17" name="Text 13"/>
          <p:cNvSpPr/>
          <p:nvPr/>
        </p:nvSpPr>
        <p:spPr>
          <a:xfrm>
            <a:off x="4846320" y="2066544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 of investments</a:t>
            </a:r>
            <a:endParaRPr lang="en-US" sz="1100" dirty="0"/>
          </a:p>
        </p:txBody>
      </p:sp>
      <p:sp>
        <p:nvSpPr>
          <p:cNvPr id="18" name="Text 14"/>
          <p:cNvSpPr/>
          <p:nvPr/>
        </p:nvSpPr>
        <p:spPr>
          <a:xfrm>
            <a:off x="4846320" y="2377440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 of loan principal</a:t>
            </a:r>
            <a:endParaRPr lang="en-US" sz="1100" dirty="0"/>
          </a:p>
        </p:txBody>
      </p:sp>
      <p:sp>
        <p:nvSpPr>
          <p:cNvPr id="19" name="Shape 15"/>
          <p:cNvSpPr/>
          <p:nvPr/>
        </p:nvSpPr>
        <p:spPr>
          <a:xfrm>
            <a:off x="4572000" y="2962656"/>
            <a:ext cx="4069080" cy="1517904"/>
          </a:xfrm>
          <a:prstGeom prst="roundRect">
            <a:avLst>
              <a:gd name="adj" fmla="val 5422"/>
            </a:avLst>
          </a:prstGeom>
          <a:solidFill>
            <a:srgbClr val="FBECEA"/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3168" y="3099816"/>
            <a:ext cx="274320" cy="274320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5120640" y="3081528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OUTFLOWS</a:t>
            </a:r>
            <a:endParaRPr lang="en-US" sz="1200" dirty="0"/>
          </a:p>
        </p:txBody>
      </p:sp>
      <p:sp>
        <p:nvSpPr>
          <p:cNvPr id="22" name="Text 17"/>
          <p:cNvSpPr/>
          <p:nvPr/>
        </p:nvSpPr>
        <p:spPr>
          <a:xfrm>
            <a:off x="4846320" y="3438144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of PPE — land, buildings, equipment</a:t>
            </a:r>
            <a:endParaRPr lang="en-US" sz="1100" dirty="0"/>
          </a:p>
        </p:txBody>
      </p:sp>
      <p:sp>
        <p:nvSpPr>
          <p:cNvPr id="23" name="Text 18"/>
          <p:cNvSpPr/>
          <p:nvPr/>
        </p:nvSpPr>
        <p:spPr>
          <a:xfrm>
            <a:off x="4846320" y="3749040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of investments / equity securities</a:t>
            </a:r>
            <a:endParaRPr lang="en-US" sz="1100" dirty="0"/>
          </a:p>
        </p:txBody>
      </p:sp>
      <p:sp>
        <p:nvSpPr>
          <p:cNvPr id="24" name="Text 19"/>
          <p:cNvSpPr/>
          <p:nvPr/>
        </p:nvSpPr>
        <p:spPr>
          <a:xfrm>
            <a:off x="4846320" y="4059936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Loans made to other entities</a:t>
            </a:r>
            <a:endParaRPr lang="en-US" sz="1100" dirty="0"/>
          </a:p>
        </p:txBody>
      </p:sp>
      <p:sp>
        <p:nvSpPr>
          <p:cNvPr id="25" name="Text 20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6" name="Text 21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7" name="Shape 22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8" name="Text 23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Financing Activities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3886200" cy="3200400"/>
          </a:xfrm>
          <a:prstGeom prst="roundRect">
            <a:avLst>
              <a:gd name="adj" fmla="val 2571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731520" y="1481328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the business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731520" y="1783080"/>
            <a:ext cx="3429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from owners and lenders — and what is returned to them.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31520" y="2395728"/>
            <a:ext cx="3383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Keywords: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731520" y="2697480"/>
            <a:ext cx="3429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Issuance of shares / borrowing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731520" y="3154680"/>
            <a:ext cx="3429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Repayment of long-term debt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731520" y="3611880"/>
            <a:ext cx="34290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15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 of dividends to owners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4572000" y="1280160"/>
            <a:ext cx="4069080" cy="1517904"/>
          </a:xfrm>
          <a:prstGeom prst="roundRect">
            <a:avLst>
              <a:gd name="adj" fmla="val 5422"/>
            </a:avLst>
          </a:prstGeom>
          <a:solidFill>
            <a:srgbClr val="E7F4EE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3168" y="1417320"/>
            <a:ext cx="274320" cy="27432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120640" y="1399032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INFLOWS</a:t>
            </a:r>
            <a:endParaRPr lang="en-US" sz="1200" dirty="0"/>
          </a:p>
        </p:txBody>
      </p:sp>
      <p:sp>
        <p:nvSpPr>
          <p:cNvPr id="16" name="Text 12"/>
          <p:cNvSpPr/>
          <p:nvPr/>
        </p:nvSpPr>
        <p:spPr>
          <a:xfrm>
            <a:off x="4846320" y="1755648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Issuing (selling) common stock</a:t>
            </a:r>
            <a:endParaRPr lang="en-US" sz="1100" dirty="0"/>
          </a:p>
        </p:txBody>
      </p:sp>
      <p:sp>
        <p:nvSpPr>
          <p:cNvPr id="17" name="Text 13"/>
          <p:cNvSpPr/>
          <p:nvPr/>
        </p:nvSpPr>
        <p:spPr>
          <a:xfrm>
            <a:off x="4846320" y="2066544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Issuing long-term debt — bonds &amp; notes</a:t>
            </a:r>
            <a:endParaRPr lang="en-US" sz="1100" dirty="0"/>
          </a:p>
        </p:txBody>
      </p:sp>
      <p:sp>
        <p:nvSpPr>
          <p:cNvPr id="18" name="Text 14"/>
          <p:cNvSpPr/>
          <p:nvPr/>
        </p:nvSpPr>
        <p:spPr>
          <a:xfrm>
            <a:off x="4846320" y="2377440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treasury stock</a:t>
            </a:r>
            <a:endParaRPr lang="en-US" sz="1100" dirty="0"/>
          </a:p>
        </p:txBody>
      </p:sp>
      <p:sp>
        <p:nvSpPr>
          <p:cNvPr id="19" name="Shape 15"/>
          <p:cNvSpPr/>
          <p:nvPr/>
        </p:nvSpPr>
        <p:spPr>
          <a:xfrm>
            <a:off x="4572000" y="2962656"/>
            <a:ext cx="4069080" cy="1517904"/>
          </a:xfrm>
          <a:prstGeom prst="roundRect">
            <a:avLst>
              <a:gd name="adj" fmla="val 5422"/>
            </a:avLst>
          </a:prstGeom>
          <a:solidFill>
            <a:srgbClr val="FBECEA"/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3168" y="3099816"/>
            <a:ext cx="274320" cy="274320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5120640" y="3081528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OUTFLOWS</a:t>
            </a:r>
            <a:endParaRPr lang="en-US" sz="1200" dirty="0"/>
          </a:p>
        </p:txBody>
      </p:sp>
      <p:sp>
        <p:nvSpPr>
          <p:cNvPr id="22" name="Text 17"/>
          <p:cNvSpPr/>
          <p:nvPr/>
        </p:nvSpPr>
        <p:spPr>
          <a:xfrm>
            <a:off x="4846320" y="3438144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Paying dividends to stockholders</a:t>
            </a:r>
            <a:endParaRPr lang="en-US" sz="1100" dirty="0"/>
          </a:p>
        </p:txBody>
      </p:sp>
      <p:sp>
        <p:nvSpPr>
          <p:cNvPr id="23" name="Text 18"/>
          <p:cNvSpPr/>
          <p:nvPr/>
        </p:nvSpPr>
        <p:spPr>
          <a:xfrm>
            <a:off x="4846320" y="3749040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Redeeming (repaying) long-term debt</a:t>
            </a:r>
            <a:endParaRPr lang="en-US" sz="1100" dirty="0"/>
          </a:p>
        </p:txBody>
      </p:sp>
      <p:sp>
        <p:nvSpPr>
          <p:cNvPr id="24" name="Text 19"/>
          <p:cNvSpPr/>
          <p:nvPr/>
        </p:nvSpPr>
        <p:spPr>
          <a:xfrm>
            <a:off x="4846320" y="4059936"/>
            <a:ext cx="36118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Reacquiring treasury stock</a:t>
            </a:r>
            <a:endParaRPr lang="en-US" sz="1100" dirty="0"/>
          </a:p>
        </p:txBody>
      </p:sp>
      <p:sp>
        <p:nvSpPr>
          <p:cNvPr id="25" name="Text 20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6" name="Text 21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7" name="Shape 22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8" name="Text 23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Classifying Real-Estate Cash Flows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0700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AFCFE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67512" y="120700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 collected from tenants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4270248" y="127101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0F2546"/>
          </a:solidFill>
          <a:ln/>
        </p:spPr>
      </p:sp>
      <p:sp>
        <p:nvSpPr>
          <p:cNvPr id="9" name="Text 6"/>
          <p:cNvSpPr/>
          <p:nvPr/>
        </p:nvSpPr>
        <p:spPr>
          <a:xfrm>
            <a:off x="4270248" y="127101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502920" y="168706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67512" y="168706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land / a building to hold as an investment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4270248" y="175107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1B9FD8"/>
          </a:solidFill>
          <a:ln/>
        </p:spPr>
      </p:sp>
      <p:sp>
        <p:nvSpPr>
          <p:cNvPr id="13" name="Text 10"/>
          <p:cNvSpPr/>
          <p:nvPr/>
        </p:nvSpPr>
        <p:spPr>
          <a:xfrm>
            <a:off x="4270248" y="175107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</a:t>
            </a:r>
            <a:endParaRPr lang="en-US" sz="950" dirty="0"/>
          </a:p>
        </p:txBody>
      </p:sp>
      <p:sp>
        <p:nvSpPr>
          <p:cNvPr id="14" name="Shape 11"/>
          <p:cNvSpPr/>
          <p:nvPr/>
        </p:nvSpPr>
        <p:spPr>
          <a:xfrm>
            <a:off x="502920" y="216712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AFCFE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67512" y="216712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Construction &amp; development capital expenditure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4270248" y="223113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1B9FD8"/>
          </a:solidFill>
          <a:ln/>
        </p:spPr>
      </p:sp>
      <p:sp>
        <p:nvSpPr>
          <p:cNvPr id="17" name="Text 14"/>
          <p:cNvSpPr/>
          <p:nvPr/>
        </p:nvSpPr>
        <p:spPr>
          <a:xfrm>
            <a:off x="4270248" y="223113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502920" y="264718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67512" y="264718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a mortgage taken to acquire property</a:t>
            </a:r>
            <a:endParaRPr lang="en-US" sz="1100" dirty="0"/>
          </a:p>
        </p:txBody>
      </p:sp>
      <p:sp>
        <p:nvSpPr>
          <p:cNvPr id="20" name="Shape 17"/>
          <p:cNvSpPr/>
          <p:nvPr/>
        </p:nvSpPr>
        <p:spPr>
          <a:xfrm>
            <a:off x="4270248" y="271119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C8A24B"/>
          </a:solidFill>
          <a:ln/>
        </p:spPr>
      </p:sp>
      <p:sp>
        <p:nvSpPr>
          <p:cNvPr id="21" name="Text 18"/>
          <p:cNvSpPr/>
          <p:nvPr/>
        </p:nvSpPr>
        <p:spPr>
          <a:xfrm>
            <a:off x="4270248" y="271119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502920" y="312724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AFCFE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667512" y="312724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Repaying mortgage principal</a:t>
            </a:r>
            <a:endParaRPr lang="en-US" sz="1100" dirty="0"/>
          </a:p>
        </p:txBody>
      </p:sp>
      <p:sp>
        <p:nvSpPr>
          <p:cNvPr id="24" name="Shape 21"/>
          <p:cNvSpPr/>
          <p:nvPr/>
        </p:nvSpPr>
        <p:spPr>
          <a:xfrm>
            <a:off x="4270248" y="319125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C8A24B"/>
          </a:solidFill>
          <a:ln/>
        </p:spPr>
      </p:sp>
      <p:sp>
        <p:nvSpPr>
          <p:cNvPr id="25" name="Text 22"/>
          <p:cNvSpPr/>
          <p:nvPr/>
        </p:nvSpPr>
        <p:spPr>
          <a:xfrm>
            <a:off x="4270248" y="319125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</a:t>
            </a:r>
            <a:endParaRPr lang="en-US" sz="950" dirty="0"/>
          </a:p>
        </p:txBody>
      </p:sp>
      <p:sp>
        <p:nvSpPr>
          <p:cNvPr id="26" name="Shape 23"/>
          <p:cNvSpPr/>
          <p:nvPr/>
        </p:nvSpPr>
        <p:spPr>
          <a:xfrm>
            <a:off x="502920" y="360730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667512" y="360730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Dividends paid to property-fund investors</a:t>
            </a:r>
            <a:endParaRPr lang="en-US" sz="1100" dirty="0"/>
          </a:p>
        </p:txBody>
      </p:sp>
      <p:sp>
        <p:nvSpPr>
          <p:cNvPr id="28" name="Shape 25"/>
          <p:cNvSpPr/>
          <p:nvPr/>
        </p:nvSpPr>
        <p:spPr>
          <a:xfrm>
            <a:off x="4270248" y="367131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C8A24B"/>
          </a:solidFill>
          <a:ln/>
        </p:spPr>
      </p:sp>
      <p:sp>
        <p:nvSpPr>
          <p:cNvPr id="29" name="Text 26"/>
          <p:cNvSpPr/>
          <p:nvPr/>
        </p:nvSpPr>
        <p:spPr>
          <a:xfrm>
            <a:off x="4270248" y="367131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</a:t>
            </a:r>
            <a:endParaRPr lang="en-US" sz="950" dirty="0"/>
          </a:p>
        </p:txBody>
      </p:sp>
      <p:sp>
        <p:nvSpPr>
          <p:cNvPr id="30" name="Shape 27"/>
          <p:cNvSpPr/>
          <p:nvPr/>
        </p:nvSpPr>
        <p:spPr>
          <a:xfrm>
            <a:off x="502920" y="4087368"/>
            <a:ext cx="5394960" cy="411480"/>
          </a:xfrm>
          <a:prstGeom prst="roundRect">
            <a:avLst>
              <a:gd name="adj" fmla="val 11111"/>
            </a:avLst>
          </a:prstGeom>
          <a:solidFill>
            <a:srgbClr val="FAFCFE"/>
          </a:solidFill>
          <a:ln w="12700">
            <a:solidFill>
              <a:srgbClr val="E4EAF1"/>
            </a:solidFill>
            <a:prstDash val="solid"/>
          </a:ln>
        </p:spPr>
      </p:sp>
      <p:sp>
        <p:nvSpPr>
          <p:cNvPr id="31" name="Text 28"/>
          <p:cNvSpPr/>
          <p:nvPr/>
        </p:nvSpPr>
        <p:spPr>
          <a:xfrm>
            <a:off x="667512" y="4087368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 of an investment property</a:t>
            </a:r>
            <a:endParaRPr lang="en-US" sz="1100" dirty="0"/>
          </a:p>
        </p:txBody>
      </p:sp>
      <p:sp>
        <p:nvSpPr>
          <p:cNvPr id="32" name="Shape 29"/>
          <p:cNvSpPr/>
          <p:nvPr/>
        </p:nvSpPr>
        <p:spPr>
          <a:xfrm>
            <a:off x="4270248" y="4151376"/>
            <a:ext cx="1463040" cy="283464"/>
          </a:xfrm>
          <a:prstGeom prst="roundRect">
            <a:avLst>
              <a:gd name="adj" fmla="val 19355"/>
            </a:avLst>
          </a:prstGeom>
          <a:solidFill>
            <a:srgbClr val="1B9FD8"/>
          </a:solidFill>
          <a:ln/>
        </p:spPr>
      </p:sp>
      <p:sp>
        <p:nvSpPr>
          <p:cNvPr id="33" name="Text 30"/>
          <p:cNvSpPr/>
          <p:nvPr/>
        </p:nvSpPr>
        <p:spPr>
          <a:xfrm>
            <a:off x="4270248" y="4151376"/>
            <a:ext cx="146304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6080760" y="1207008"/>
            <a:ext cx="2560320" cy="3291840"/>
          </a:xfrm>
          <a:prstGeom prst="roundRect">
            <a:avLst>
              <a:gd name="adj" fmla="val 3214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pic>
        <p:nvPicPr>
          <p:cNvPr id="3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1072" y="1408176"/>
            <a:ext cx="329184" cy="329184"/>
          </a:xfrm>
          <a:prstGeom prst="rect">
            <a:avLst/>
          </a:prstGeom>
        </p:spPr>
      </p:pic>
      <p:sp>
        <p:nvSpPr>
          <p:cNvPr id="36" name="Text 32"/>
          <p:cNvSpPr/>
          <p:nvPr/>
        </p:nvSpPr>
        <p:spPr>
          <a:xfrm>
            <a:off x="6693408" y="1389888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Developer vs. investor</a:t>
            </a:r>
            <a:endParaRPr lang="en-US" sz="1250" dirty="0"/>
          </a:p>
        </p:txBody>
      </p:sp>
      <p:sp>
        <p:nvSpPr>
          <p:cNvPr id="37" name="Text 33"/>
          <p:cNvSpPr/>
          <p:nvPr/>
        </p:nvSpPr>
        <p:spPr>
          <a:xfrm>
            <a:off x="6309360" y="187452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crucial nuance:</a:t>
            </a:r>
            <a:endParaRPr lang="en-US" sz="1100" dirty="0"/>
          </a:p>
        </p:txBody>
      </p:sp>
      <p:sp>
        <p:nvSpPr>
          <p:cNvPr id="38" name="Text 34"/>
          <p:cNvSpPr/>
          <p:nvPr/>
        </p:nvSpPr>
        <p:spPr>
          <a:xfrm>
            <a:off x="6309360" y="2157984"/>
            <a:ext cx="2148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a firm builds units to sell, those units are inventory. Cash from selling them is OPERATING, and construction costs run through working capital — not investing.</a:t>
            </a:r>
            <a:endParaRPr lang="en-US" sz="1080" dirty="0"/>
          </a:p>
        </p:txBody>
      </p:sp>
      <p:sp>
        <p:nvSpPr>
          <p:cNvPr id="39" name="Text 35"/>
          <p:cNvSpPr/>
          <p:nvPr/>
        </p:nvSpPr>
        <p:spPr>
          <a:xfrm>
            <a:off x="6309360" y="3310128"/>
            <a:ext cx="21488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D7E2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a firm holds property to earn rent, buying and selling it is INVESTING, while the rent is OPERATING.</a:t>
            </a:r>
            <a:endParaRPr lang="en-US" sz="1080" dirty="0"/>
          </a:p>
        </p:txBody>
      </p:sp>
      <p:sp>
        <p:nvSpPr>
          <p:cNvPr id="40" name="Text 36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41" name="Text 37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2" name="Shape 38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3" name="Text 39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Format &amp; Order of Presentation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statement always reports the three sections in the same order, then reconciles to the change in cash.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02920" y="1783080"/>
            <a:ext cx="2286000" cy="1828800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1316736" y="2011680"/>
            <a:ext cx="658368" cy="658368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9" name="Text 6"/>
          <p:cNvSpPr/>
          <p:nvPr/>
        </p:nvSpPr>
        <p:spPr>
          <a:xfrm>
            <a:off x="1316736" y="2011680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3000" dirty="0"/>
          </a:p>
        </p:txBody>
      </p:sp>
      <p:sp>
        <p:nvSpPr>
          <p:cNvPr id="10" name="Text 7"/>
          <p:cNvSpPr/>
          <p:nvPr/>
        </p:nvSpPr>
        <p:spPr>
          <a:xfrm>
            <a:off x="594360" y="2770632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594360" y="315468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from core business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2953512" y="2331720"/>
            <a:ext cx="548640" cy="0"/>
          </a:xfrm>
          <a:prstGeom prst="line">
            <a:avLst/>
          </a:prstGeom>
          <a:noFill/>
          <a:ln w="31750">
            <a:solidFill>
              <a:srgbClr val="C8A24B"/>
            </a:solidFill>
            <a:prstDash val="solid"/>
            <a:tailEnd type="triangle"/>
          </a:ln>
        </p:spPr>
      </p:sp>
      <p:sp>
        <p:nvSpPr>
          <p:cNvPr id="13" name="Shape 10"/>
          <p:cNvSpPr/>
          <p:nvPr/>
        </p:nvSpPr>
        <p:spPr>
          <a:xfrm>
            <a:off x="3657600" y="1783080"/>
            <a:ext cx="2286000" cy="1828800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4471416" y="2011680"/>
            <a:ext cx="658368" cy="658368"/>
          </a:xfrm>
          <a:prstGeom prst="ellipse">
            <a:avLst/>
          </a:prstGeom>
          <a:solidFill>
            <a:srgbClr val="1B9FD8"/>
          </a:solidFill>
          <a:ln/>
        </p:spPr>
      </p:sp>
      <p:sp>
        <p:nvSpPr>
          <p:cNvPr id="15" name="Text 12"/>
          <p:cNvSpPr/>
          <p:nvPr/>
        </p:nvSpPr>
        <p:spPr>
          <a:xfrm>
            <a:off x="4471416" y="2011680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3000" dirty="0"/>
          </a:p>
        </p:txBody>
      </p:sp>
      <p:sp>
        <p:nvSpPr>
          <p:cNvPr id="16" name="Text 13"/>
          <p:cNvSpPr/>
          <p:nvPr/>
        </p:nvSpPr>
        <p:spPr>
          <a:xfrm>
            <a:off x="3749040" y="2770632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1350" dirty="0"/>
          </a:p>
        </p:txBody>
      </p:sp>
      <p:sp>
        <p:nvSpPr>
          <p:cNvPr id="17" name="Text 14"/>
          <p:cNvSpPr/>
          <p:nvPr/>
        </p:nvSpPr>
        <p:spPr>
          <a:xfrm>
            <a:off x="3749040" y="315468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from long-term assets</a:t>
            </a:r>
            <a:endParaRPr lang="en-US" sz="1050" dirty="0"/>
          </a:p>
        </p:txBody>
      </p:sp>
      <p:sp>
        <p:nvSpPr>
          <p:cNvPr id="18" name="Shape 15"/>
          <p:cNvSpPr/>
          <p:nvPr/>
        </p:nvSpPr>
        <p:spPr>
          <a:xfrm>
            <a:off x="6108192" y="2331720"/>
            <a:ext cx="548640" cy="0"/>
          </a:xfrm>
          <a:prstGeom prst="line">
            <a:avLst/>
          </a:prstGeom>
          <a:noFill/>
          <a:ln w="31750">
            <a:solidFill>
              <a:srgbClr val="C8A24B"/>
            </a:solidFill>
            <a:prstDash val="solid"/>
            <a:tailEnd type="triangle"/>
          </a:ln>
        </p:spPr>
      </p:sp>
      <p:sp>
        <p:nvSpPr>
          <p:cNvPr id="19" name="Shape 16"/>
          <p:cNvSpPr/>
          <p:nvPr/>
        </p:nvSpPr>
        <p:spPr>
          <a:xfrm>
            <a:off x="6812280" y="1783080"/>
            <a:ext cx="2286000" cy="1828800"/>
          </a:xfrm>
          <a:prstGeom prst="roundRect">
            <a:avLst>
              <a:gd name="adj" fmla="val 4500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7626096" y="2011680"/>
            <a:ext cx="658368" cy="658368"/>
          </a:xfrm>
          <a:prstGeom prst="ellipse">
            <a:avLst/>
          </a:prstGeom>
          <a:solidFill>
            <a:srgbClr val="C8A24B"/>
          </a:solidFill>
          <a:ln/>
        </p:spPr>
      </p:sp>
      <p:sp>
        <p:nvSpPr>
          <p:cNvPr id="21" name="Text 18"/>
          <p:cNvSpPr/>
          <p:nvPr/>
        </p:nvSpPr>
        <p:spPr>
          <a:xfrm>
            <a:off x="7626096" y="2011680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3000" dirty="0"/>
          </a:p>
        </p:txBody>
      </p:sp>
      <p:sp>
        <p:nvSpPr>
          <p:cNvPr id="22" name="Text 19"/>
          <p:cNvSpPr/>
          <p:nvPr/>
        </p:nvSpPr>
        <p:spPr>
          <a:xfrm>
            <a:off x="6903720" y="2770632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1350" dirty="0"/>
          </a:p>
        </p:txBody>
      </p:sp>
      <p:sp>
        <p:nvSpPr>
          <p:cNvPr id="23" name="Text 20"/>
          <p:cNvSpPr/>
          <p:nvPr/>
        </p:nvSpPr>
        <p:spPr>
          <a:xfrm>
            <a:off x="6903720" y="315468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from owners &amp; lenders</a:t>
            </a:r>
            <a:endParaRPr lang="en-US" sz="1050" dirty="0"/>
          </a:p>
        </p:txBody>
      </p:sp>
      <p:sp>
        <p:nvSpPr>
          <p:cNvPr id="24" name="Shape 21"/>
          <p:cNvSpPr/>
          <p:nvPr/>
        </p:nvSpPr>
        <p:spPr>
          <a:xfrm>
            <a:off x="502920" y="3886200"/>
            <a:ext cx="8138160" cy="594360"/>
          </a:xfrm>
          <a:prstGeom prst="roundRect">
            <a:avLst>
              <a:gd name="adj" fmla="val 13846"/>
            </a:avLst>
          </a:prstGeom>
          <a:solidFill>
            <a:srgbClr val="E6F4FB"/>
          </a:solidFill>
          <a:ln/>
        </p:spPr>
      </p:sp>
      <p:sp>
        <p:nvSpPr>
          <p:cNvPr id="25" name="Text 22"/>
          <p:cNvSpPr/>
          <p:nvPr/>
        </p:nvSpPr>
        <p:spPr>
          <a:xfrm>
            <a:off x="777240" y="3886200"/>
            <a:ext cx="7680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</a:t>
            </a: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change in cash  =  Operating  +  Investing  +  Financing,  then add the beginning cash balance to confirm the ending balance.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7" name="Text 24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8" name="Shape 25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9" name="Text 26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Direct vs. Indirect Method</a:t>
            </a:r>
            <a:endParaRPr lang="en-US" sz="25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365760" y="1325880"/>
          <a:ext cx="356616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Shape 5"/>
          <p:cNvSpPr/>
          <p:nvPr/>
        </p:nvSpPr>
        <p:spPr>
          <a:xfrm>
            <a:off x="1767840" y="1275588"/>
            <a:ext cx="4434840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3162632" y="164134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INDIRECT METHOD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2331720" y="1796796"/>
            <a:ext cx="3977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Starts from net income and adjusts for non-cash items and changes in working capital to reach net operating cash.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1767840" y="2976372"/>
            <a:ext cx="4434840" cy="1417320"/>
          </a:xfrm>
          <a:prstGeom prst="roundRect">
            <a:avLst>
              <a:gd name="adj" fmla="val 5806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3" name="Text 9"/>
          <p:cNvSpPr/>
          <p:nvPr/>
        </p:nvSpPr>
        <p:spPr>
          <a:xfrm>
            <a:off x="3182510" y="329869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 METHOD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1943100" y="3435858"/>
            <a:ext cx="3977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Lists actual cash receipts and payments — cash from customers, cash to suppliers — line by line.</a:t>
            </a:r>
            <a:endParaRPr lang="en-US" sz="1150" dirty="0"/>
          </a:p>
        </p:txBody>
      </p:sp>
      <p:sp>
        <p:nvSpPr>
          <p:cNvPr id="15" name="Text 11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16" name="Text 12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17" name="Shape 13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18" name="Text 14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1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Companies Favour the Indirect Method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1417320"/>
            <a:ext cx="3977640" cy="2377440"/>
          </a:xfrm>
          <a:prstGeom prst="roundRect">
            <a:avLst>
              <a:gd name="adj" fmla="val 3462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77240" y="1691640"/>
            <a:ext cx="640080" cy="640080"/>
          </a:xfrm>
          <a:prstGeom prst="ellipse">
            <a:avLst/>
          </a:prstGeom>
          <a:solidFill>
            <a:srgbClr val="1B9FD8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120" y="1874520"/>
            <a:ext cx="274320" cy="27432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474720" y="1554480"/>
            <a:ext cx="868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E6EC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3000" dirty="0"/>
          </a:p>
        </p:txBody>
      </p:sp>
      <p:sp>
        <p:nvSpPr>
          <p:cNvPr id="10" name="Text 6"/>
          <p:cNvSpPr/>
          <p:nvPr/>
        </p:nvSpPr>
        <p:spPr>
          <a:xfrm>
            <a:off x="777240" y="2468880"/>
            <a:ext cx="3429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Easier &amp; cheaper to prepare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777240" y="2990088"/>
            <a:ext cx="3429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works straight from the income statement and comparative balance sheets — no need to re-track every cash receipt and payment.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4663440" y="1417320"/>
            <a:ext cx="3977640" cy="2377440"/>
          </a:xfrm>
          <a:prstGeom prst="roundRect">
            <a:avLst>
              <a:gd name="adj" fmla="val 3462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4937760" y="1691640"/>
            <a:ext cx="640080" cy="640080"/>
          </a:xfrm>
          <a:prstGeom prst="ellipse">
            <a:avLst/>
          </a:prstGeom>
          <a:solidFill>
            <a:srgbClr val="C8A24B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0640" y="1874520"/>
            <a:ext cx="274320" cy="27432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635240" y="1554480"/>
            <a:ext cx="868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E6EC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3000" dirty="0"/>
          </a:p>
        </p:txBody>
      </p:sp>
      <p:sp>
        <p:nvSpPr>
          <p:cNvPr id="16" name="Text 11"/>
          <p:cNvSpPr/>
          <p:nvPr/>
        </p:nvSpPr>
        <p:spPr>
          <a:xfrm>
            <a:off x="4937760" y="2468880"/>
            <a:ext cx="3429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Explains the profit–cash gap</a:t>
            </a:r>
            <a:endParaRPr lang="en-US" sz="1600" dirty="0"/>
          </a:p>
        </p:txBody>
      </p:sp>
      <p:sp>
        <p:nvSpPr>
          <p:cNvPr id="17" name="Text 12"/>
          <p:cNvSpPr/>
          <p:nvPr/>
        </p:nvSpPr>
        <p:spPr>
          <a:xfrm>
            <a:off x="4937760" y="2990088"/>
            <a:ext cx="3429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puts net income and net operating cash side by side, showing exactly which items caused them to diverge.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502920" y="3977640"/>
            <a:ext cx="8138160" cy="502920"/>
          </a:xfrm>
          <a:prstGeom prst="roundRect">
            <a:avLst>
              <a:gd name="adj" fmla="val 16364"/>
            </a:avLst>
          </a:prstGeom>
          <a:solidFill>
            <a:srgbClr val="0F2546"/>
          </a:solidFill>
          <a:ln/>
        </p:spPr>
      </p:sp>
      <p:sp>
        <p:nvSpPr>
          <p:cNvPr id="19" name="Text 14"/>
          <p:cNvSpPr/>
          <p:nvPr/>
        </p:nvSpPr>
        <p:spPr>
          <a:xfrm>
            <a:off x="502920" y="3977640"/>
            <a:ext cx="8138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course prepares the operating section using the indirect method.</a:t>
            </a:r>
            <a:endParaRPr lang="en-US" sz="1250" dirty="0"/>
          </a:p>
        </p:txBody>
      </p:sp>
      <p:sp>
        <p:nvSpPr>
          <p:cNvPr id="20" name="Text 1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1" name="Text 1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2" name="Shape 1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3" name="Text 1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Operating Section — The Blueprint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07008"/>
            <a:ext cx="5532120" cy="329184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76656" y="1371600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4315968" y="1371600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× ×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685800" y="1650492"/>
            <a:ext cx="5120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Adjustments to reconcile to net cash: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676656" y="1943100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&amp; amortization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4315968" y="1943100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676656" y="2221992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on sale of fixed assets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4315968" y="2221992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676656" y="2500884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Gain on sale of fixed assets</a:t>
            </a:r>
            <a:endParaRPr lang="en-US" sz="1150" dirty="0"/>
          </a:p>
        </p:txBody>
      </p:sp>
      <p:sp>
        <p:nvSpPr>
          <p:cNvPr id="15" name="Text 12"/>
          <p:cNvSpPr/>
          <p:nvPr/>
        </p:nvSpPr>
        <p:spPr>
          <a:xfrm>
            <a:off x="4315968" y="2500884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 × )</a:t>
            </a:r>
            <a:endParaRPr lang="en-US" sz="1150" dirty="0"/>
          </a:p>
        </p:txBody>
      </p:sp>
      <p:sp>
        <p:nvSpPr>
          <p:cNvPr id="16" name="Text 13"/>
          <p:cNvSpPr/>
          <p:nvPr/>
        </p:nvSpPr>
        <p:spPr>
          <a:xfrm>
            <a:off x="676656" y="2779776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current assets (A/R, inventory)</a:t>
            </a:r>
            <a:endParaRPr lang="en-US" sz="1150" dirty="0"/>
          </a:p>
        </p:txBody>
      </p:sp>
      <p:sp>
        <p:nvSpPr>
          <p:cNvPr id="17" name="Text 14"/>
          <p:cNvSpPr/>
          <p:nvPr/>
        </p:nvSpPr>
        <p:spPr>
          <a:xfrm>
            <a:off x="4315968" y="2779776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 × )</a:t>
            </a:r>
            <a:endParaRPr lang="en-US" sz="1150" dirty="0"/>
          </a:p>
        </p:txBody>
      </p:sp>
      <p:sp>
        <p:nvSpPr>
          <p:cNvPr id="18" name="Text 15"/>
          <p:cNvSpPr/>
          <p:nvPr/>
        </p:nvSpPr>
        <p:spPr>
          <a:xfrm>
            <a:off x="676656" y="3058668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current assets</a:t>
            </a:r>
            <a:endParaRPr lang="en-US" sz="1150" dirty="0"/>
          </a:p>
        </p:txBody>
      </p:sp>
      <p:sp>
        <p:nvSpPr>
          <p:cNvPr id="19" name="Text 16"/>
          <p:cNvSpPr/>
          <p:nvPr/>
        </p:nvSpPr>
        <p:spPr>
          <a:xfrm>
            <a:off x="4315968" y="3058668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150" dirty="0"/>
          </a:p>
        </p:txBody>
      </p:sp>
      <p:sp>
        <p:nvSpPr>
          <p:cNvPr id="20" name="Text 17"/>
          <p:cNvSpPr/>
          <p:nvPr/>
        </p:nvSpPr>
        <p:spPr>
          <a:xfrm>
            <a:off x="676656" y="3337560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current liabilities (A/P, N/P)</a:t>
            </a:r>
            <a:endParaRPr lang="en-US" sz="1150" dirty="0"/>
          </a:p>
        </p:txBody>
      </p:sp>
      <p:sp>
        <p:nvSpPr>
          <p:cNvPr id="21" name="Text 18"/>
          <p:cNvSpPr/>
          <p:nvPr/>
        </p:nvSpPr>
        <p:spPr>
          <a:xfrm>
            <a:off x="4315968" y="3337560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676656" y="3616452"/>
            <a:ext cx="361188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current liabilities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4315968" y="3616452"/>
            <a:ext cx="1463040" cy="2788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 × )</a:t>
            </a:r>
            <a:endParaRPr lang="en-US" sz="1150" dirty="0"/>
          </a:p>
        </p:txBody>
      </p:sp>
      <p:sp>
        <p:nvSpPr>
          <p:cNvPr id="24" name="Shape 21"/>
          <p:cNvSpPr/>
          <p:nvPr/>
        </p:nvSpPr>
        <p:spPr>
          <a:xfrm>
            <a:off x="640080" y="3922776"/>
            <a:ext cx="521208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566928" y="3986784"/>
            <a:ext cx="5449824" cy="365760"/>
          </a:xfrm>
          <a:prstGeom prst="roundRect">
            <a:avLst>
              <a:gd name="adj" fmla="val 12500"/>
            </a:avLst>
          </a:prstGeom>
          <a:solidFill>
            <a:srgbClr val="0F2546"/>
          </a:solidFill>
          <a:ln/>
        </p:spPr>
      </p:sp>
      <p:sp>
        <p:nvSpPr>
          <p:cNvPr id="26" name="Text 23"/>
          <p:cNvSpPr/>
          <p:nvPr/>
        </p:nvSpPr>
        <p:spPr>
          <a:xfrm>
            <a:off x="676656" y="3986784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provided by operating activities</a:t>
            </a:r>
            <a:endParaRPr lang="en-US" sz="1150" dirty="0"/>
          </a:p>
        </p:txBody>
      </p:sp>
      <p:sp>
        <p:nvSpPr>
          <p:cNvPr id="27" name="Text 24"/>
          <p:cNvSpPr/>
          <p:nvPr/>
        </p:nvSpPr>
        <p:spPr>
          <a:xfrm>
            <a:off x="4572000" y="3986784"/>
            <a:ext cx="1325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× ×</a:t>
            </a:r>
            <a:endParaRPr lang="en-US" sz="1200" dirty="0"/>
          </a:p>
        </p:txBody>
      </p:sp>
      <p:sp>
        <p:nvSpPr>
          <p:cNvPr id="28" name="Shape 25"/>
          <p:cNvSpPr/>
          <p:nvPr/>
        </p:nvSpPr>
        <p:spPr>
          <a:xfrm>
            <a:off x="6172200" y="1207008"/>
            <a:ext cx="2468880" cy="3291840"/>
          </a:xfrm>
          <a:prstGeom prst="roundRect">
            <a:avLst>
              <a:gd name="adj" fmla="val 3333"/>
            </a:avLst>
          </a:prstGeom>
          <a:solidFill>
            <a:srgbClr val="EDF2F8"/>
          </a:solidFill>
          <a:ln/>
        </p:spPr>
      </p:sp>
      <p:sp>
        <p:nvSpPr>
          <p:cNvPr id="29" name="Text 26"/>
          <p:cNvSpPr/>
          <p:nvPr/>
        </p:nvSpPr>
        <p:spPr>
          <a:xfrm>
            <a:off x="6355080" y="1371600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it like this</a:t>
            </a:r>
            <a:endParaRPr lang="en-US" sz="1250" dirty="0"/>
          </a:p>
        </p:txBody>
      </p:sp>
      <p:sp>
        <p:nvSpPr>
          <p:cNvPr id="30" name="Shape 27"/>
          <p:cNvSpPr/>
          <p:nvPr/>
        </p:nvSpPr>
        <p:spPr>
          <a:xfrm>
            <a:off x="6355080" y="1783080"/>
            <a:ext cx="310896" cy="310896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31" name="Text 28"/>
          <p:cNvSpPr/>
          <p:nvPr/>
        </p:nvSpPr>
        <p:spPr>
          <a:xfrm>
            <a:off x="6355080" y="178308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</a:rPr>
              <a:t>+</a:t>
            </a:r>
            <a:endParaRPr lang="en-US" sz="1500" dirty="0"/>
          </a:p>
        </p:txBody>
      </p:sp>
      <p:sp>
        <p:nvSpPr>
          <p:cNvPr id="32" name="Text 29"/>
          <p:cNvSpPr/>
          <p:nvPr/>
        </p:nvSpPr>
        <p:spPr>
          <a:xfrm>
            <a:off x="6766560" y="1737360"/>
            <a:ext cx="1783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back: non-cash expenses, losses, sources of cash</a:t>
            </a:r>
            <a:endParaRPr lang="en-US" sz="1050" dirty="0"/>
          </a:p>
        </p:txBody>
      </p:sp>
      <p:sp>
        <p:nvSpPr>
          <p:cNvPr id="33" name="Shape 30"/>
          <p:cNvSpPr/>
          <p:nvPr/>
        </p:nvSpPr>
        <p:spPr>
          <a:xfrm>
            <a:off x="6355080" y="2395728"/>
            <a:ext cx="310896" cy="310896"/>
          </a:xfrm>
          <a:prstGeom prst="ellipse">
            <a:avLst/>
          </a:prstGeom>
          <a:solidFill>
            <a:srgbClr val="C0463B"/>
          </a:solidFill>
          <a:ln/>
        </p:spPr>
      </p:sp>
      <p:sp>
        <p:nvSpPr>
          <p:cNvPr id="34" name="Text 31"/>
          <p:cNvSpPr/>
          <p:nvPr/>
        </p:nvSpPr>
        <p:spPr>
          <a:xfrm>
            <a:off x="6355080" y="2395728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</a:rPr>
              <a:t>–</a:t>
            </a:r>
            <a:endParaRPr lang="en-US" sz="1600" dirty="0"/>
          </a:p>
        </p:txBody>
      </p:sp>
      <p:sp>
        <p:nvSpPr>
          <p:cNvPr id="35" name="Text 32"/>
          <p:cNvSpPr/>
          <p:nvPr/>
        </p:nvSpPr>
        <p:spPr>
          <a:xfrm>
            <a:off x="6766560" y="2350008"/>
            <a:ext cx="1783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DEDUCT: gains and uses of cash</a:t>
            </a:r>
            <a:endParaRPr lang="en-US" sz="1050" dirty="0"/>
          </a:p>
        </p:txBody>
      </p:sp>
      <p:sp>
        <p:nvSpPr>
          <p:cNvPr id="36" name="Shape 33"/>
          <p:cNvSpPr/>
          <p:nvPr/>
        </p:nvSpPr>
        <p:spPr>
          <a:xfrm>
            <a:off x="6355080" y="3063240"/>
            <a:ext cx="2121408" cy="1298448"/>
          </a:xfrm>
          <a:prstGeom prst="roundRect">
            <a:avLst>
              <a:gd name="adj" fmla="val 4225"/>
            </a:avLst>
          </a:prstGeom>
          <a:solidFill>
            <a:srgbClr val="FFFFFF"/>
          </a:solidFill>
          <a:ln/>
        </p:spPr>
      </p:sp>
      <p:pic>
        <p:nvPicPr>
          <p:cNvPr id="3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2240" y="3200400"/>
            <a:ext cx="256032" cy="256032"/>
          </a:xfrm>
          <a:prstGeom prst="rect">
            <a:avLst/>
          </a:prstGeom>
        </p:spPr>
      </p:pic>
      <p:sp>
        <p:nvSpPr>
          <p:cNvPr id="38" name="Text 34"/>
          <p:cNvSpPr/>
          <p:nvPr/>
        </p:nvSpPr>
        <p:spPr>
          <a:xfrm>
            <a:off x="6803136" y="318211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tie-in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6492240" y="3493008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depreciation is large and non-cash — it is always added back here.</a:t>
            </a:r>
            <a:endParaRPr lang="en-US" sz="1000" dirty="0"/>
          </a:p>
        </p:txBody>
      </p:sp>
      <p:sp>
        <p:nvSpPr>
          <p:cNvPr id="40" name="Text 36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41" name="Text 37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2" name="Shape 38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3" name="Text 39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Reading the Signs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3931920" cy="3200400"/>
          </a:xfrm>
          <a:prstGeom prst="roundRect">
            <a:avLst>
              <a:gd name="adj" fmla="val 2571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502920" y="1280160"/>
            <a:ext cx="3931920" cy="603504"/>
          </a:xfrm>
          <a:prstGeom prst="roundRect">
            <a:avLst>
              <a:gd name="adj" fmla="val 13636"/>
            </a:avLst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502920" y="1280160"/>
            <a:ext cx="39319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ASSETS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777240" y="2011680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Accounts receivable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777240" y="2340864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Notes receivable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777240" y="2670048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777240" y="2999232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Prepaid expenses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777240" y="3456432"/>
            <a:ext cx="3383280" cy="868680"/>
          </a:xfrm>
          <a:prstGeom prst="roundRect">
            <a:avLst>
              <a:gd name="adj" fmla="val 9474"/>
            </a:avLst>
          </a:prstGeom>
          <a:solidFill>
            <a:srgbClr val="FBECEA"/>
          </a:solidFill>
          <a:ln/>
        </p:spPr>
      </p:sp>
      <p:sp>
        <p:nvSpPr>
          <p:cNvPr id="14" name="Text 11"/>
          <p:cNvSpPr/>
          <p:nvPr/>
        </p:nvSpPr>
        <p:spPr>
          <a:xfrm>
            <a:off x="777240" y="3529584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INVERSE relationship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777240" y="3822192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Asset ↑ → cash ↓    ·    Asset ↓ → cash ↑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4709160" y="1280160"/>
            <a:ext cx="3931920" cy="3200400"/>
          </a:xfrm>
          <a:prstGeom prst="roundRect">
            <a:avLst>
              <a:gd name="adj" fmla="val 2571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4709160" y="1280160"/>
            <a:ext cx="3931920" cy="603504"/>
          </a:xfrm>
          <a:prstGeom prst="roundRect">
            <a:avLst>
              <a:gd name="adj" fmla="val 13636"/>
            </a:avLst>
          </a:prstGeom>
          <a:solidFill>
            <a:srgbClr val="1B9FD8"/>
          </a:solidFill>
          <a:ln/>
        </p:spPr>
      </p:sp>
      <p:sp>
        <p:nvSpPr>
          <p:cNvPr id="18" name="Text 15"/>
          <p:cNvSpPr/>
          <p:nvPr/>
        </p:nvSpPr>
        <p:spPr>
          <a:xfrm>
            <a:off x="4709160" y="1280160"/>
            <a:ext cx="39319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LIABILITIES</a:t>
            </a:r>
            <a:endParaRPr lang="en-US" sz="1500" dirty="0"/>
          </a:p>
        </p:txBody>
      </p:sp>
      <p:sp>
        <p:nvSpPr>
          <p:cNvPr id="19" name="Text 16"/>
          <p:cNvSpPr/>
          <p:nvPr/>
        </p:nvSpPr>
        <p:spPr>
          <a:xfrm>
            <a:off x="4983480" y="2011680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Accounts payable</a:t>
            </a:r>
            <a:endParaRPr lang="en-US" sz="1200" dirty="0"/>
          </a:p>
        </p:txBody>
      </p:sp>
      <p:sp>
        <p:nvSpPr>
          <p:cNvPr id="20" name="Text 17"/>
          <p:cNvSpPr/>
          <p:nvPr/>
        </p:nvSpPr>
        <p:spPr>
          <a:xfrm>
            <a:off x="4983480" y="2340864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Notes payable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4983480" y="2670048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Accrued / expense payable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4983480" y="2999232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Unearned revenue</a:t>
            </a:r>
            <a:endParaRPr lang="en-US" sz="1200" dirty="0"/>
          </a:p>
        </p:txBody>
      </p:sp>
      <p:sp>
        <p:nvSpPr>
          <p:cNvPr id="23" name="Shape 20"/>
          <p:cNvSpPr/>
          <p:nvPr/>
        </p:nvSpPr>
        <p:spPr>
          <a:xfrm>
            <a:off x="4983480" y="3456432"/>
            <a:ext cx="3383280" cy="868680"/>
          </a:xfrm>
          <a:prstGeom prst="roundRect">
            <a:avLst>
              <a:gd name="adj" fmla="val 9474"/>
            </a:avLst>
          </a:prstGeom>
          <a:solidFill>
            <a:srgbClr val="E7F4EE"/>
          </a:solidFill>
          <a:ln/>
        </p:spPr>
      </p:sp>
      <p:sp>
        <p:nvSpPr>
          <p:cNvPr id="24" name="Text 21"/>
          <p:cNvSpPr/>
          <p:nvPr/>
        </p:nvSpPr>
        <p:spPr>
          <a:xfrm>
            <a:off x="4983480" y="3529584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 relationship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4983480" y="3822192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Liability ↑ → cash ↑    ·    Liability ↓ → cash ↓</a:t>
            </a:r>
            <a:endParaRPr lang="en-US" sz="1100" dirty="0"/>
          </a:p>
        </p:txBody>
      </p:sp>
      <p:sp>
        <p:nvSpPr>
          <p:cNvPr id="26" name="Text 23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7" name="Text 24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8" name="Shape 25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9" name="Text 26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1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When Inventory Falls, Cash Rises</a:t>
            </a:r>
            <a:endParaRPr lang="en-US" sz="23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457200" y="1417320"/>
          <a:ext cx="3566160" cy="283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Shape 3"/>
          <p:cNvSpPr/>
          <p:nvPr/>
        </p:nvSpPr>
        <p:spPr>
          <a:xfrm>
            <a:off x="4297680" y="1463040"/>
            <a:ext cx="4343400" cy="1234440"/>
          </a:xfrm>
          <a:prstGeom prst="roundRect">
            <a:avLst>
              <a:gd name="adj" fmla="val 6667"/>
            </a:avLst>
          </a:prstGeom>
          <a:solidFill>
            <a:srgbClr val="E7F4EE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6280" y="1664208"/>
            <a:ext cx="384048" cy="38404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029200" y="1572768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Inventory ↓ $20,000</a:t>
            </a:r>
            <a:endParaRPr lang="en-US" sz="1700" dirty="0"/>
          </a:p>
        </p:txBody>
      </p:sp>
      <p:sp>
        <p:nvSpPr>
          <p:cNvPr id="10" name="Text 5"/>
          <p:cNvSpPr/>
          <p:nvPr/>
        </p:nvSpPr>
        <p:spPr>
          <a:xfrm>
            <a:off x="5029200" y="1993392"/>
            <a:ext cx="3474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Reflects an increase of +$20,000 in cash</a:t>
            </a:r>
            <a:endParaRPr lang="en-US" sz="1250" dirty="0"/>
          </a:p>
        </p:txBody>
      </p:sp>
      <p:sp>
        <p:nvSpPr>
          <p:cNvPr id="11" name="Shape 6"/>
          <p:cNvSpPr/>
          <p:nvPr/>
        </p:nvSpPr>
        <p:spPr>
          <a:xfrm>
            <a:off x="4297680" y="2834640"/>
            <a:ext cx="4343400" cy="1463040"/>
          </a:xfrm>
          <a:prstGeom prst="roundRect">
            <a:avLst>
              <a:gd name="adj" fmla="val 562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2" name="Text 7"/>
          <p:cNvSpPr/>
          <p:nvPr/>
        </p:nvSpPr>
        <p:spPr>
          <a:xfrm>
            <a:off x="4526280" y="29718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Why?</a:t>
            </a:r>
            <a:endParaRPr lang="en-US" sz="1300" dirty="0"/>
          </a:p>
        </p:txBody>
      </p:sp>
      <p:sp>
        <p:nvSpPr>
          <p:cNvPr id="13" name="Text 8"/>
          <p:cNvSpPr/>
          <p:nvPr/>
        </p:nvSpPr>
        <p:spPr>
          <a:xfrm>
            <a:off x="4526280" y="3246120"/>
            <a:ext cx="3931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inventory converts it into cash. The asset shrank because goods were sold — so the $20,000 decrease is ADDED back to net income in the operating section.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15" name="Text 10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16" name="Shape 11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17" name="Text 12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1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When Payables Fall, Cash Falls</a:t>
            </a:r>
            <a:endParaRPr lang="en-US" sz="23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457200" y="1417320"/>
          <a:ext cx="3566160" cy="283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Shape 3"/>
          <p:cNvSpPr/>
          <p:nvPr/>
        </p:nvSpPr>
        <p:spPr>
          <a:xfrm>
            <a:off x="4297680" y="1463040"/>
            <a:ext cx="4343400" cy="1234440"/>
          </a:xfrm>
          <a:prstGeom prst="roundRect">
            <a:avLst>
              <a:gd name="adj" fmla="val 6667"/>
            </a:avLst>
          </a:prstGeom>
          <a:solidFill>
            <a:srgbClr val="FBECEA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6280" y="1664208"/>
            <a:ext cx="384048" cy="38404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029200" y="1572768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Accounts payable ↓ $40,000</a:t>
            </a:r>
            <a:endParaRPr lang="en-US" sz="1600" dirty="0"/>
          </a:p>
        </p:txBody>
      </p:sp>
      <p:sp>
        <p:nvSpPr>
          <p:cNvPr id="10" name="Text 5"/>
          <p:cNvSpPr/>
          <p:nvPr/>
        </p:nvSpPr>
        <p:spPr>
          <a:xfrm>
            <a:off x="5029200" y="1993392"/>
            <a:ext cx="3474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Reflects a decrease of –$40,000 in cash</a:t>
            </a:r>
            <a:endParaRPr lang="en-US" sz="1250" dirty="0"/>
          </a:p>
        </p:txBody>
      </p:sp>
      <p:sp>
        <p:nvSpPr>
          <p:cNvPr id="11" name="Shape 6"/>
          <p:cNvSpPr/>
          <p:nvPr/>
        </p:nvSpPr>
        <p:spPr>
          <a:xfrm>
            <a:off x="4297680" y="2834640"/>
            <a:ext cx="4343400" cy="1463040"/>
          </a:xfrm>
          <a:prstGeom prst="roundRect">
            <a:avLst>
              <a:gd name="adj" fmla="val 562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2" name="Text 7"/>
          <p:cNvSpPr/>
          <p:nvPr/>
        </p:nvSpPr>
        <p:spPr>
          <a:xfrm>
            <a:off x="4526280" y="29718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Why?</a:t>
            </a:r>
            <a:endParaRPr lang="en-US" sz="1300" dirty="0"/>
          </a:p>
        </p:txBody>
      </p:sp>
      <p:sp>
        <p:nvSpPr>
          <p:cNvPr id="13" name="Text 8"/>
          <p:cNvSpPr/>
          <p:nvPr/>
        </p:nvSpPr>
        <p:spPr>
          <a:xfrm>
            <a:off x="4526280" y="3246120"/>
            <a:ext cx="3931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liability falls only when it is paid off. Settling $40,000 of payables used cash — so the decrease is DEDUCTED from net income in the operating section.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15" name="Text 10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16" name="Shape 11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17" name="Text 12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1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231511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Adjustments at a Glance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8138160" cy="1257300"/>
          </a:xfrm>
          <a:prstGeom prst="roundRect">
            <a:avLst>
              <a:gd name="adj" fmla="val 6545"/>
            </a:avLst>
          </a:prstGeom>
          <a:solidFill>
            <a:srgbClr val="FFFFFF"/>
          </a:solidFill>
          <a:ln/>
          <a:effectLst>
            <a:outerShdw blurRad="508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502920" y="1234440"/>
            <a:ext cx="2697480" cy="1257300"/>
          </a:xfrm>
          <a:prstGeom prst="roundRect">
            <a:avLst>
              <a:gd name="adj" fmla="val 6545"/>
            </a:avLst>
          </a:prstGeom>
          <a:solidFill>
            <a:srgbClr val="0F2546"/>
          </a:solidFill>
          <a:ln/>
        </p:spPr>
      </p:sp>
      <p:sp>
        <p:nvSpPr>
          <p:cNvPr id="8" name="Shape 5"/>
          <p:cNvSpPr/>
          <p:nvPr/>
        </p:nvSpPr>
        <p:spPr>
          <a:xfrm>
            <a:off x="2926080" y="1280160"/>
            <a:ext cx="274320" cy="1165860"/>
          </a:xfrm>
          <a:prstGeom prst="rect">
            <a:avLst/>
          </a:prstGeom>
          <a:solidFill>
            <a:srgbClr val="0F2546"/>
          </a:solidFill>
          <a:ln/>
        </p:spPr>
      </p:sp>
      <p:sp>
        <p:nvSpPr>
          <p:cNvPr id="9" name="Text 6"/>
          <p:cNvSpPr/>
          <p:nvPr/>
        </p:nvSpPr>
        <p:spPr>
          <a:xfrm>
            <a:off x="640080" y="1234440"/>
            <a:ext cx="2377440" cy="1257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CHARGES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3337560" y="138074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expense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7360920" y="1394460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2E9E6B"/>
          </a:solidFill>
          <a:ln/>
        </p:spPr>
      </p:sp>
      <p:sp>
        <p:nvSpPr>
          <p:cNvPr id="12" name="Text 9"/>
          <p:cNvSpPr/>
          <p:nvPr/>
        </p:nvSpPr>
        <p:spPr>
          <a:xfrm>
            <a:off x="7360920" y="1394460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</a:t>
            </a:r>
            <a:endParaRPr lang="en-US" sz="1000" dirty="0"/>
          </a:p>
        </p:txBody>
      </p:sp>
      <p:sp>
        <p:nvSpPr>
          <p:cNvPr id="13" name="Text 10"/>
          <p:cNvSpPr/>
          <p:nvPr/>
        </p:nvSpPr>
        <p:spPr>
          <a:xfrm>
            <a:off x="3337560" y="1659636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Amortization expense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7360920" y="1673352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2E9E6B"/>
          </a:solidFill>
          <a:ln/>
        </p:spPr>
      </p:sp>
      <p:sp>
        <p:nvSpPr>
          <p:cNvPr id="15" name="Text 12"/>
          <p:cNvSpPr/>
          <p:nvPr/>
        </p:nvSpPr>
        <p:spPr>
          <a:xfrm>
            <a:off x="7360920" y="1673352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3337560" y="193852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Depletion expense</a:t>
            </a:r>
            <a:endParaRPr lang="en-US" sz="1150" dirty="0"/>
          </a:p>
        </p:txBody>
      </p:sp>
      <p:sp>
        <p:nvSpPr>
          <p:cNvPr id="17" name="Shape 14"/>
          <p:cNvSpPr/>
          <p:nvPr/>
        </p:nvSpPr>
        <p:spPr>
          <a:xfrm>
            <a:off x="7360920" y="1952244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2E9E6B"/>
          </a:solidFill>
          <a:ln/>
        </p:spPr>
      </p:sp>
      <p:sp>
        <p:nvSpPr>
          <p:cNvPr id="18" name="Text 15"/>
          <p:cNvSpPr/>
          <p:nvPr/>
        </p:nvSpPr>
        <p:spPr>
          <a:xfrm>
            <a:off x="7360920" y="1952244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502920" y="2601468"/>
            <a:ext cx="8138160" cy="978408"/>
          </a:xfrm>
          <a:prstGeom prst="roundRect">
            <a:avLst>
              <a:gd name="adj" fmla="val 8411"/>
            </a:avLst>
          </a:prstGeom>
          <a:solidFill>
            <a:srgbClr val="FFFFFF"/>
          </a:solidFill>
          <a:ln/>
          <a:effectLst>
            <a:outerShdw blurRad="508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502920" y="2601468"/>
            <a:ext cx="2697480" cy="978408"/>
          </a:xfrm>
          <a:prstGeom prst="roundRect">
            <a:avLst>
              <a:gd name="adj" fmla="val 8411"/>
            </a:avLst>
          </a:prstGeom>
          <a:solidFill>
            <a:srgbClr val="1B9FD8"/>
          </a:solidFill>
          <a:ln/>
        </p:spPr>
      </p:sp>
      <p:sp>
        <p:nvSpPr>
          <p:cNvPr id="21" name="Shape 18"/>
          <p:cNvSpPr/>
          <p:nvPr/>
        </p:nvSpPr>
        <p:spPr>
          <a:xfrm>
            <a:off x="2926080" y="2647188"/>
            <a:ext cx="274320" cy="886968"/>
          </a:xfrm>
          <a:prstGeom prst="rect">
            <a:avLst/>
          </a:prstGeom>
          <a:solidFill>
            <a:srgbClr val="1B9FD8"/>
          </a:solidFill>
          <a:ln/>
        </p:spPr>
      </p:sp>
      <p:sp>
        <p:nvSpPr>
          <p:cNvPr id="22" name="Text 19"/>
          <p:cNvSpPr/>
          <p:nvPr/>
        </p:nvSpPr>
        <p:spPr>
          <a:xfrm>
            <a:off x="640080" y="2601468"/>
            <a:ext cx="237744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GAINS &amp; LOSSES</a:t>
            </a:r>
            <a:endParaRPr lang="en-US" sz="1250" dirty="0"/>
          </a:p>
        </p:txBody>
      </p:sp>
      <p:sp>
        <p:nvSpPr>
          <p:cNvPr id="23" name="Text 20"/>
          <p:cNvSpPr/>
          <p:nvPr/>
        </p:nvSpPr>
        <p:spPr>
          <a:xfrm>
            <a:off x="3337560" y="274777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on sale of asset</a:t>
            </a:r>
            <a:endParaRPr lang="en-US" sz="1150" dirty="0"/>
          </a:p>
        </p:txBody>
      </p:sp>
      <p:sp>
        <p:nvSpPr>
          <p:cNvPr id="24" name="Shape 21"/>
          <p:cNvSpPr/>
          <p:nvPr/>
        </p:nvSpPr>
        <p:spPr>
          <a:xfrm>
            <a:off x="7360920" y="2761488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2E9E6B"/>
          </a:solidFill>
          <a:ln/>
        </p:spPr>
      </p:sp>
      <p:sp>
        <p:nvSpPr>
          <p:cNvPr id="25" name="Text 22"/>
          <p:cNvSpPr/>
          <p:nvPr/>
        </p:nvSpPr>
        <p:spPr>
          <a:xfrm>
            <a:off x="7360920" y="2761488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</a:t>
            </a:r>
            <a:endParaRPr lang="en-US" sz="1000" dirty="0"/>
          </a:p>
        </p:txBody>
      </p:sp>
      <p:sp>
        <p:nvSpPr>
          <p:cNvPr id="26" name="Text 23"/>
          <p:cNvSpPr/>
          <p:nvPr/>
        </p:nvSpPr>
        <p:spPr>
          <a:xfrm>
            <a:off x="3337560" y="302666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Gain on sale of asset</a:t>
            </a:r>
            <a:endParaRPr lang="en-US" sz="1150" dirty="0"/>
          </a:p>
        </p:txBody>
      </p:sp>
      <p:sp>
        <p:nvSpPr>
          <p:cNvPr id="27" name="Shape 24"/>
          <p:cNvSpPr/>
          <p:nvPr/>
        </p:nvSpPr>
        <p:spPr>
          <a:xfrm>
            <a:off x="7360920" y="3040380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C0463B"/>
          </a:solidFill>
          <a:ln/>
        </p:spPr>
      </p:sp>
      <p:sp>
        <p:nvSpPr>
          <p:cNvPr id="28" name="Text 25"/>
          <p:cNvSpPr/>
          <p:nvPr/>
        </p:nvSpPr>
        <p:spPr>
          <a:xfrm>
            <a:off x="7360920" y="3040380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</a:t>
            </a:r>
            <a:endParaRPr lang="en-US" sz="1000" dirty="0"/>
          </a:p>
        </p:txBody>
      </p:sp>
      <p:sp>
        <p:nvSpPr>
          <p:cNvPr id="29" name="Shape 26"/>
          <p:cNvSpPr/>
          <p:nvPr/>
        </p:nvSpPr>
        <p:spPr>
          <a:xfrm>
            <a:off x="502920" y="3689604"/>
            <a:ext cx="8138160" cy="1536192"/>
          </a:xfrm>
          <a:prstGeom prst="roundRect">
            <a:avLst>
              <a:gd name="adj" fmla="val 5357"/>
            </a:avLst>
          </a:prstGeom>
          <a:solidFill>
            <a:srgbClr val="FFFFFF"/>
          </a:solidFill>
          <a:ln/>
          <a:effectLst>
            <a:outerShdw blurRad="508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0" name="Shape 27"/>
          <p:cNvSpPr/>
          <p:nvPr/>
        </p:nvSpPr>
        <p:spPr>
          <a:xfrm>
            <a:off x="502920" y="3689604"/>
            <a:ext cx="2697480" cy="1536192"/>
          </a:xfrm>
          <a:prstGeom prst="roundRect">
            <a:avLst>
              <a:gd name="adj" fmla="val 5357"/>
            </a:avLst>
          </a:prstGeom>
          <a:solidFill>
            <a:srgbClr val="C8A24B"/>
          </a:solidFill>
          <a:ln/>
        </p:spPr>
      </p:sp>
      <p:sp>
        <p:nvSpPr>
          <p:cNvPr id="31" name="Shape 28"/>
          <p:cNvSpPr/>
          <p:nvPr/>
        </p:nvSpPr>
        <p:spPr>
          <a:xfrm>
            <a:off x="2926080" y="3735324"/>
            <a:ext cx="274320" cy="1444752"/>
          </a:xfrm>
          <a:prstGeom prst="rect">
            <a:avLst/>
          </a:prstGeom>
          <a:solidFill>
            <a:srgbClr val="C8A24B"/>
          </a:solidFill>
          <a:ln/>
        </p:spPr>
      </p:sp>
      <p:sp>
        <p:nvSpPr>
          <p:cNvPr id="32" name="Text 29"/>
          <p:cNvSpPr/>
          <p:nvPr/>
        </p:nvSpPr>
        <p:spPr>
          <a:xfrm>
            <a:off x="640080" y="3689604"/>
            <a:ext cx="2377440" cy="15361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ASSETS / LIABILITIES</a:t>
            </a:r>
            <a:endParaRPr lang="en-US" sz="1250" dirty="0"/>
          </a:p>
        </p:txBody>
      </p:sp>
      <p:sp>
        <p:nvSpPr>
          <p:cNvPr id="33" name="Text 30"/>
          <p:cNvSpPr/>
          <p:nvPr/>
        </p:nvSpPr>
        <p:spPr>
          <a:xfrm>
            <a:off x="3337560" y="383590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current asset</a:t>
            </a:r>
            <a:endParaRPr lang="en-US" sz="1150" dirty="0"/>
          </a:p>
        </p:txBody>
      </p:sp>
      <p:sp>
        <p:nvSpPr>
          <p:cNvPr id="34" name="Shape 31"/>
          <p:cNvSpPr/>
          <p:nvPr/>
        </p:nvSpPr>
        <p:spPr>
          <a:xfrm>
            <a:off x="7360920" y="3849624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C0463B"/>
          </a:solidFill>
          <a:ln/>
        </p:spPr>
      </p:sp>
      <p:sp>
        <p:nvSpPr>
          <p:cNvPr id="35" name="Text 32"/>
          <p:cNvSpPr/>
          <p:nvPr/>
        </p:nvSpPr>
        <p:spPr>
          <a:xfrm>
            <a:off x="7360920" y="3849624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</a:t>
            </a:r>
            <a:endParaRPr lang="en-US" sz="1000" dirty="0"/>
          </a:p>
        </p:txBody>
      </p:sp>
      <p:sp>
        <p:nvSpPr>
          <p:cNvPr id="36" name="Text 33"/>
          <p:cNvSpPr/>
          <p:nvPr/>
        </p:nvSpPr>
        <p:spPr>
          <a:xfrm>
            <a:off x="3337560" y="41148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current asset</a:t>
            </a:r>
            <a:endParaRPr lang="en-US" sz="1150" dirty="0"/>
          </a:p>
        </p:txBody>
      </p:sp>
      <p:sp>
        <p:nvSpPr>
          <p:cNvPr id="37" name="Shape 34"/>
          <p:cNvSpPr/>
          <p:nvPr/>
        </p:nvSpPr>
        <p:spPr>
          <a:xfrm>
            <a:off x="7360920" y="4128516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2E9E6B"/>
          </a:solidFill>
          <a:ln/>
        </p:spPr>
      </p:sp>
      <p:sp>
        <p:nvSpPr>
          <p:cNvPr id="38" name="Text 35"/>
          <p:cNvSpPr/>
          <p:nvPr/>
        </p:nvSpPr>
        <p:spPr>
          <a:xfrm>
            <a:off x="7360920" y="4128516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</a:t>
            </a:r>
            <a:endParaRPr lang="en-US" sz="1000" dirty="0"/>
          </a:p>
        </p:txBody>
      </p:sp>
      <p:sp>
        <p:nvSpPr>
          <p:cNvPr id="39" name="Text 36"/>
          <p:cNvSpPr/>
          <p:nvPr/>
        </p:nvSpPr>
        <p:spPr>
          <a:xfrm>
            <a:off x="3337560" y="4393692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current liability</a:t>
            </a:r>
            <a:endParaRPr lang="en-US" sz="1150" dirty="0"/>
          </a:p>
        </p:txBody>
      </p:sp>
      <p:sp>
        <p:nvSpPr>
          <p:cNvPr id="40" name="Shape 37"/>
          <p:cNvSpPr/>
          <p:nvPr/>
        </p:nvSpPr>
        <p:spPr>
          <a:xfrm>
            <a:off x="7360920" y="4407408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2E9E6B"/>
          </a:solidFill>
          <a:ln/>
        </p:spPr>
      </p:sp>
      <p:sp>
        <p:nvSpPr>
          <p:cNvPr id="41" name="Text 38"/>
          <p:cNvSpPr/>
          <p:nvPr/>
        </p:nvSpPr>
        <p:spPr>
          <a:xfrm>
            <a:off x="7360920" y="4407408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</a:t>
            </a:r>
            <a:endParaRPr lang="en-US" sz="1000" dirty="0"/>
          </a:p>
        </p:txBody>
      </p:sp>
      <p:sp>
        <p:nvSpPr>
          <p:cNvPr id="42" name="Text 39"/>
          <p:cNvSpPr/>
          <p:nvPr/>
        </p:nvSpPr>
        <p:spPr>
          <a:xfrm>
            <a:off x="3337560" y="467258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current liability</a:t>
            </a:r>
            <a:endParaRPr lang="en-US" sz="1150" dirty="0"/>
          </a:p>
        </p:txBody>
      </p:sp>
      <p:sp>
        <p:nvSpPr>
          <p:cNvPr id="43" name="Shape 40"/>
          <p:cNvSpPr/>
          <p:nvPr/>
        </p:nvSpPr>
        <p:spPr>
          <a:xfrm>
            <a:off x="7360920" y="4686300"/>
            <a:ext cx="1143000" cy="246888"/>
          </a:xfrm>
          <a:prstGeom prst="roundRect">
            <a:avLst>
              <a:gd name="adj" fmla="val 22222"/>
            </a:avLst>
          </a:prstGeom>
          <a:solidFill>
            <a:srgbClr val="C0463B"/>
          </a:solidFill>
          <a:ln/>
        </p:spPr>
      </p:sp>
      <p:sp>
        <p:nvSpPr>
          <p:cNvPr id="44" name="Text 41"/>
          <p:cNvSpPr/>
          <p:nvPr/>
        </p:nvSpPr>
        <p:spPr>
          <a:xfrm>
            <a:off x="7360920" y="4686300"/>
            <a:ext cx="11430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</a:t>
            </a:r>
            <a:endParaRPr lang="en-US" sz="1000" dirty="0"/>
          </a:p>
        </p:txBody>
      </p:sp>
      <p:sp>
        <p:nvSpPr>
          <p:cNvPr id="46" name="Text 43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7" name="Shape 44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8" name="Text 45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1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Reconciling to $45,000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3703320" cy="3246120"/>
          </a:xfrm>
          <a:prstGeom prst="roundRect">
            <a:avLst>
              <a:gd name="adj" fmla="val 2535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713232" y="1371600"/>
            <a:ext cx="3291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 smtClean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713232" y="1737360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2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  $50,000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713232" y="2194560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2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Accounts receivable  </a:t>
            </a:r>
            <a:r>
              <a:rPr lang="en-US" sz="1250" dirty="0" smtClean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increased by </a:t>
            </a:r>
            <a:r>
              <a:rPr lang="en-US" sz="12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$7,000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713232" y="2651760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2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Accounts payable  </a:t>
            </a:r>
            <a:r>
              <a:rPr lang="en-US" sz="1250" dirty="0" smtClean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decreased by </a:t>
            </a:r>
            <a:r>
              <a:rPr lang="en-US" sz="12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$3,000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713232" y="3108960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52400" indent="-152400">
              <a:buSzPct val="100000"/>
              <a:buChar char="•"/>
            </a:pPr>
            <a:r>
              <a:rPr lang="en-US" sz="12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expense  $5,000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713232" y="3657600"/>
            <a:ext cx="3291840" cy="658368"/>
          </a:xfrm>
          <a:prstGeom prst="roundRect">
            <a:avLst>
              <a:gd name="adj" fmla="val 12500"/>
            </a:avLst>
          </a:prstGeom>
          <a:solidFill>
            <a:srgbClr val="13335E"/>
          </a:solidFill>
          <a:ln/>
        </p:spPr>
      </p:sp>
      <p:sp>
        <p:nvSpPr>
          <p:cNvPr id="13" name="Text 10"/>
          <p:cNvSpPr/>
          <p:nvPr/>
        </p:nvSpPr>
        <p:spPr>
          <a:xfrm>
            <a:off x="841248" y="3657600"/>
            <a:ext cx="30632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Net cash from operating activities?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4389120" y="1234440"/>
            <a:ext cx="4251960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5" name="Text 12"/>
          <p:cNvSpPr/>
          <p:nvPr/>
        </p:nvSpPr>
        <p:spPr>
          <a:xfrm>
            <a:off x="4572000" y="1371600"/>
            <a:ext cx="3840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section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4636008" y="1783080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949440" y="178308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50,000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4636008" y="2167128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accounts receivable</a:t>
            </a:r>
            <a:endParaRPr lang="en-US" sz="1250" dirty="0"/>
          </a:p>
        </p:txBody>
      </p:sp>
      <p:sp>
        <p:nvSpPr>
          <p:cNvPr id="19" name="Text 16"/>
          <p:cNvSpPr/>
          <p:nvPr/>
        </p:nvSpPr>
        <p:spPr>
          <a:xfrm>
            <a:off x="6949440" y="2167128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(7,000)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4636008" y="2551176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accounts payable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949440" y="2551176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(3,000)</a:t>
            </a:r>
            <a:endParaRPr lang="en-US" sz="1250" dirty="0"/>
          </a:p>
        </p:txBody>
      </p:sp>
      <p:sp>
        <p:nvSpPr>
          <p:cNvPr id="22" name="Text 19"/>
          <p:cNvSpPr/>
          <p:nvPr/>
        </p:nvSpPr>
        <p:spPr>
          <a:xfrm>
            <a:off x="4636008" y="2935224"/>
            <a:ext cx="2286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expense</a:t>
            </a:r>
            <a:endParaRPr lang="en-US" sz="1250" dirty="0"/>
          </a:p>
        </p:txBody>
      </p:sp>
      <p:sp>
        <p:nvSpPr>
          <p:cNvPr id="23" name="Text 20"/>
          <p:cNvSpPr/>
          <p:nvPr/>
        </p:nvSpPr>
        <p:spPr>
          <a:xfrm>
            <a:off x="6949440" y="2935224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5,000</a:t>
            </a:r>
            <a:endParaRPr lang="en-US" sz="1250" dirty="0"/>
          </a:p>
        </p:txBody>
      </p:sp>
      <p:sp>
        <p:nvSpPr>
          <p:cNvPr id="24" name="Shape 21"/>
          <p:cNvSpPr/>
          <p:nvPr/>
        </p:nvSpPr>
        <p:spPr>
          <a:xfrm>
            <a:off x="4572000" y="3337560"/>
            <a:ext cx="393192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526280" y="3429000"/>
            <a:ext cx="406908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/>
        </p:spPr>
      </p:sp>
      <p:sp>
        <p:nvSpPr>
          <p:cNvPr id="26" name="Text 23"/>
          <p:cNvSpPr/>
          <p:nvPr/>
        </p:nvSpPr>
        <p:spPr>
          <a:xfrm>
            <a:off x="4636008" y="34290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provided by operations</a:t>
            </a:r>
            <a:endParaRPr lang="en-US" sz="1150" dirty="0"/>
          </a:p>
        </p:txBody>
      </p:sp>
      <p:sp>
        <p:nvSpPr>
          <p:cNvPr id="27" name="Text 24"/>
          <p:cNvSpPr/>
          <p:nvPr/>
        </p:nvSpPr>
        <p:spPr>
          <a:xfrm>
            <a:off x="6766560" y="3429000"/>
            <a:ext cx="1737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" b="1" dirty="0">
                <a:solidFill>
                  <a:srgbClr val="2E9E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45,000</a:t>
            </a:r>
            <a:endParaRPr lang="en-US" sz="1500" dirty="0"/>
          </a:p>
        </p:txBody>
      </p:sp>
      <p:sp>
        <p:nvSpPr>
          <p:cNvPr id="28" name="Shape 25"/>
          <p:cNvSpPr/>
          <p:nvPr/>
        </p:nvSpPr>
        <p:spPr>
          <a:xfrm>
            <a:off x="7818120" y="1371600"/>
            <a:ext cx="731520" cy="384048"/>
          </a:xfrm>
          <a:prstGeom prst="roundRect">
            <a:avLst>
              <a:gd name="adj" fmla="val 14286"/>
            </a:avLst>
          </a:prstGeom>
          <a:solidFill>
            <a:srgbClr val="C8A24B"/>
          </a:solidFill>
          <a:ln/>
        </p:spPr>
      </p:sp>
      <p:sp>
        <p:nvSpPr>
          <p:cNvPr id="29" name="Text 26"/>
          <p:cNvSpPr/>
          <p:nvPr/>
        </p:nvSpPr>
        <p:spPr>
          <a:xfrm>
            <a:off x="7818120" y="1371600"/>
            <a:ext cx="731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(A)</a:t>
            </a:r>
            <a:endParaRPr lang="en-US" sz="1400" dirty="0"/>
          </a:p>
        </p:txBody>
      </p:sp>
      <p:sp>
        <p:nvSpPr>
          <p:cNvPr id="30" name="Text 2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1" name="Text 2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2" name="Shape 2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3" name="Text 3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1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Fuller Reconciliation → $152,000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3246120" cy="3246120"/>
          </a:xfrm>
          <a:prstGeom prst="roundRect">
            <a:avLst>
              <a:gd name="adj" fmla="val 2535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85800" y="137160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 smtClean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685800" y="1691640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  $180,000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685800" y="2075688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 $26,000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685800" y="2459736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A/R  </a:t>
            </a:r>
            <a:r>
              <a:rPr lang="en-US" sz="1150" dirty="0" smtClean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increased by  </a:t>
            </a: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$15,000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685800" y="2843784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  </a:t>
            </a:r>
            <a:r>
              <a:rPr lang="en-US" sz="1150" dirty="0" smtClean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increased by  </a:t>
            </a: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$40,000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685800" y="3227832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Prepaid exp.  </a:t>
            </a:r>
            <a:r>
              <a:rPr lang="en-US" sz="1150" dirty="0" smtClean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Decreased by  </a:t>
            </a: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$2,000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685800" y="3611880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A/P  </a:t>
            </a:r>
            <a:r>
              <a:rPr lang="en-US" sz="1150" dirty="0" smtClean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decreased by  </a:t>
            </a: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$4,000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685800" y="3995928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on sale of equip.  $3,000</a:t>
            </a:r>
            <a:endParaRPr lang="en-US" sz="1150" dirty="0"/>
          </a:p>
        </p:txBody>
      </p:sp>
      <p:sp>
        <p:nvSpPr>
          <p:cNvPr id="15" name="Shape 12"/>
          <p:cNvSpPr/>
          <p:nvPr/>
        </p:nvSpPr>
        <p:spPr>
          <a:xfrm>
            <a:off x="3931920" y="1234440"/>
            <a:ext cx="4709160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4178808" y="1417320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</a:t>
            </a:r>
            <a:endParaRPr lang="en-US" sz="1150" dirty="0"/>
          </a:p>
        </p:txBody>
      </p:sp>
      <p:sp>
        <p:nvSpPr>
          <p:cNvPr id="17" name="Text 14"/>
          <p:cNvSpPr/>
          <p:nvPr/>
        </p:nvSpPr>
        <p:spPr>
          <a:xfrm>
            <a:off x="6949440" y="1417320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180,000</a:t>
            </a:r>
            <a:endParaRPr lang="en-US" sz="1150" dirty="0"/>
          </a:p>
        </p:txBody>
      </p:sp>
      <p:sp>
        <p:nvSpPr>
          <p:cNvPr id="18" name="Text 15"/>
          <p:cNvSpPr/>
          <p:nvPr/>
        </p:nvSpPr>
        <p:spPr>
          <a:xfrm>
            <a:off x="4178808" y="1732788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expense</a:t>
            </a:r>
            <a:endParaRPr lang="en-US" sz="1150" dirty="0"/>
          </a:p>
        </p:txBody>
      </p:sp>
      <p:sp>
        <p:nvSpPr>
          <p:cNvPr id="19" name="Text 16"/>
          <p:cNvSpPr/>
          <p:nvPr/>
        </p:nvSpPr>
        <p:spPr>
          <a:xfrm>
            <a:off x="6949440" y="1732788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26,000</a:t>
            </a:r>
            <a:endParaRPr lang="en-US" sz="1150" dirty="0"/>
          </a:p>
        </p:txBody>
      </p:sp>
      <p:sp>
        <p:nvSpPr>
          <p:cNvPr id="20" name="Text 17"/>
          <p:cNvSpPr/>
          <p:nvPr/>
        </p:nvSpPr>
        <p:spPr>
          <a:xfrm>
            <a:off x="4178808" y="2048256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accounts receivable</a:t>
            </a:r>
            <a:endParaRPr lang="en-US" sz="1150" dirty="0"/>
          </a:p>
        </p:txBody>
      </p:sp>
      <p:sp>
        <p:nvSpPr>
          <p:cNvPr id="21" name="Text 18"/>
          <p:cNvSpPr/>
          <p:nvPr/>
        </p:nvSpPr>
        <p:spPr>
          <a:xfrm>
            <a:off x="6949440" y="2048256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(15,000)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4178808" y="2363724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inventory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6949440" y="2363724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(40,000)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4178808" y="2679192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prepaid expenses</a:t>
            </a:r>
            <a:endParaRPr lang="en-US" sz="1150" dirty="0"/>
          </a:p>
        </p:txBody>
      </p:sp>
      <p:sp>
        <p:nvSpPr>
          <p:cNvPr id="25" name="Text 22"/>
          <p:cNvSpPr/>
          <p:nvPr/>
        </p:nvSpPr>
        <p:spPr>
          <a:xfrm>
            <a:off x="6949440" y="2679192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2,000</a:t>
            </a:r>
            <a:endParaRPr lang="en-US" sz="1150" dirty="0"/>
          </a:p>
        </p:txBody>
      </p:sp>
      <p:sp>
        <p:nvSpPr>
          <p:cNvPr id="26" name="Text 23"/>
          <p:cNvSpPr/>
          <p:nvPr/>
        </p:nvSpPr>
        <p:spPr>
          <a:xfrm>
            <a:off x="4178808" y="2994660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accounts payable</a:t>
            </a:r>
            <a:endParaRPr lang="en-US" sz="1150" dirty="0"/>
          </a:p>
        </p:txBody>
      </p:sp>
      <p:sp>
        <p:nvSpPr>
          <p:cNvPr id="27" name="Text 24"/>
          <p:cNvSpPr/>
          <p:nvPr/>
        </p:nvSpPr>
        <p:spPr>
          <a:xfrm>
            <a:off x="6949440" y="2994660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(4,000)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4178808" y="3310128"/>
            <a:ext cx="274320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on sale of equipment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6949440" y="3310128"/>
            <a:ext cx="1463040" cy="3154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3,000</a:t>
            </a:r>
            <a:endParaRPr lang="en-US" sz="1150" dirty="0"/>
          </a:p>
        </p:txBody>
      </p:sp>
      <p:sp>
        <p:nvSpPr>
          <p:cNvPr id="30" name="Shape 27"/>
          <p:cNvSpPr/>
          <p:nvPr/>
        </p:nvSpPr>
        <p:spPr>
          <a:xfrm>
            <a:off x="4114800" y="3643884"/>
            <a:ext cx="438912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31" name="Shape 28"/>
          <p:cNvSpPr/>
          <p:nvPr/>
        </p:nvSpPr>
        <p:spPr>
          <a:xfrm>
            <a:off x="4069080" y="3717036"/>
            <a:ext cx="4526280" cy="420624"/>
          </a:xfrm>
          <a:prstGeom prst="roundRect">
            <a:avLst>
              <a:gd name="adj" fmla="val 13043"/>
            </a:avLst>
          </a:prstGeom>
          <a:solidFill>
            <a:srgbClr val="E7F4EE"/>
          </a:solidFill>
          <a:ln/>
        </p:spPr>
      </p:sp>
      <p:sp>
        <p:nvSpPr>
          <p:cNvPr id="32" name="Text 29"/>
          <p:cNvSpPr/>
          <p:nvPr/>
        </p:nvSpPr>
        <p:spPr>
          <a:xfrm>
            <a:off x="4178808" y="3717036"/>
            <a:ext cx="29260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from operating activities</a:t>
            </a:r>
            <a:endParaRPr lang="en-US" sz="1150" dirty="0"/>
          </a:p>
        </p:txBody>
      </p:sp>
      <p:sp>
        <p:nvSpPr>
          <p:cNvPr id="33" name="Text 30"/>
          <p:cNvSpPr/>
          <p:nvPr/>
        </p:nvSpPr>
        <p:spPr>
          <a:xfrm>
            <a:off x="6858000" y="3717036"/>
            <a:ext cx="164592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" b="1" dirty="0">
                <a:solidFill>
                  <a:srgbClr val="2E9E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152,000</a:t>
            </a:r>
            <a:endParaRPr lang="en-US" sz="1500" dirty="0"/>
          </a:p>
        </p:txBody>
      </p:sp>
      <p:sp>
        <p:nvSpPr>
          <p:cNvPr id="34" name="Text 31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5" name="Text 32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6" name="Shape 33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7" name="Text 34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1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Investing Activities — The Cash Map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8138160" cy="868680"/>
          </a:xfrm>
          <a:prstGeom prst="roundRect">
            <a:avLst>
              <a:gd name="adj" fmla="val 9474"/>
            </a:avLst>
          </a:prstGeom>
          <a:solidFill>
            <a:srgbClr val="F7F0DF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" y="1517904"/>
            <a:ext cx="384048" cy="38404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80160" y="1280160"/>
            <a:ext cx="72237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Rule of thumb:  </a:t>
            </a: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a long-term asset or investment was bought or sold, the cash belongs here. Spending cash on assets is an outflow; receiving cash from them is an inflow.</a:t>
            </a:r>
            <a:endParaRPr lang="en-US" sz="1200" dirty="0"/>
          </a:p>
        </p:txBody>
      </p:sp>
      <p:sp>
        <p:nvSpPr>
          <p:cNvPr id="9" name="Shape 5"/>
          <p:cNvSpPr/>
          <p:nvPr/>
        </p:nvSpPr>
        <p:spPr>
          <a:xfrm>
            <a:off x="502920" y="2331720"/>
            <a:ext cx="3931920" cy="2148840"/>
          </a:xfrm>
          <a:prstGeom prst="roundRect">
            <a:avLst>
              <a:gd name="adj" fmla="val 3830"/>
            </a:avLst>
          </a:prstGeom>
          <a:solidFill>
            <a:srgbClr val="E7F4EE"/>
          </a:solidFill>
          <a:ln/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232" y="2505456"/>
            <a:ext cx="329184" cy="32918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097280" y="2487168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INFLOWS  (+)</a:t>
            </a:r>
            <a:endParaRPr lang="en-US" sz="1400" dirty="0"/>
          </a:p>
        </p:txBody>
      </p:sp>
      <p:sp>
        <p:nvSpPr>
          <p:cNvPr id="12" name="Text 7"/>
          <p:cNvSpPr/>
          <p:nvPr/>
        </p:nvSpPr>
        <p:spPr>
          <a:xfrm>
            <a:off x="777240" y="2926080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selling PPE / property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777240" y="3401568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selling investments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777240" y="3877056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Collecting principal on loans made</a:t>
            </a:r>
            <a:endParaRPr lang="en-US" sz="1200" dirty="0"/>
          </a:p>
        </p:txBody>
      </p:sp>
      <p:sp>
        <p:nvSpPr>
          <p:cNvPr id="15" name="Shape 10"/>
          <p:cNvSpPr/>
          <p:nvPr/>
        </p:nvSpPr>
        <p:spPr>
          <a:xfrm>
            <a:off x="4709160" y="2331720"/>
            <a:ext cx="3931920" cy="2148840"/>
          </a:xfrm>
          <a:prstGeom prst="roundRect">
            <a:avLst>
              <a:gd name="adj" fmla="val 3830"/>
            </a:avLst>
          </a:prstGeom>
          <a:solidFill>
            <a:srgbClr val="FBECEA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9472" y="2505456"/>
            <a:ext cx="329184" cy="329184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03520" y="2487168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OUTFLOWS  (–)</a:t>
            </a:r>
            <a:endParaRPr lang="en-US" sz="1400" dirty="0"/>
          </a:p>
        </p:txBody>
      </p:sp>
      <p:sp>
        <p:nvSpPr>
          <p:cNvPr id="18" name="Text 12"/>
          <p:cNvSpPr/>
          <p:nvPr/>
        </p:nvSpPr>
        <p:spPr>
          <a:xfrm>
            <a:off x="4983480" y="2926080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PPE — land, buildings, equipment</a:t>
            </a:r>
            <a:endParaRPr lang="en-US" sz="1200" dirty="0"/>
          </a:p>
        </p:txBody>
      </p:sp>
      <p:sp>
        <p:nvSpPr>
          <p:cNvPr id="19" name="Text 13"/>
          <p:cNvSpPr/>
          <p:nvPr/>
        </p:nvSpPr>
        <p:spPr>
          <a:xfrm>
            <a:off x="4983480" y="3401568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investments / securities</a:t>
            </a:r>
            <a:endParaRPr lang="en-US" sz="1200" dirty="0"/>
          </a:p>
        </p:txBody>
      </p:sp>
      <p:sp>
        <p:nvSpPr>
          <p:cNvPr id="20" name="Text 14"/>
          <p:cNvSpPr/>
          <p:nvPr/>
        </p:nvSpPr>
        <p:spPr>
          <a:xfrm>
            <a:off x="4983480" y="3877056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Making new loans to others</a:t>
            </a:r>
            <a:endParaRPr lang="en-US" sz="1200" dirty="0"/>
          </a:p>
        </p:txBody>
      </p:sp>
      <p:sp>
        <p:nvSpPr>
          <p:cNvPr id="21" name="Text 1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2" name="Text 1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3" name="Shape 1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4" name="Text 1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endParaRPr lang="en-US" sz="11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Investing Section → ($103,000)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3246120" cy="3246120"/>
          </a:xfrm>
          <a:prstGeom prst="roundRect">
            <a:avLst>
              <a:gd name="adj" fmla="val 2535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85800" y="137160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Given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685800" y="173736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Purchases of PPE  $120,000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685800" y="22402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sale of PPE  $92,000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685800" y="274320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of investments  $45,000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685800" y="32461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 of loans  $5,000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685800" y="374904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15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loans made  $35,000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685800" y="416052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Note: depreciation &amp; gains are non-cash here — they belong to the operating section, not investing.</a:t>
            </a:r>
            <a:endParaRPr lang="en-US" sz="950" dirty="0"/>
          </a:p>
        </p:txBody>
      </p:sp>
      <p:sp>
        <p:nvSpPr>
          <p:cNvPr id="14" name="Shape 11"/>
          <p:cNvSpPr/>
          <p:nvPr/>
        </p:nvSpPr>
        <p:spPr>
          <a:xfrm>
            <a:off x="3931920" y="1234440"/>
            <a:ext cx="4709160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5" name="Text 12"/>
          <p:cNvSpPr/>
          <p:nvPr/>
        </p:nvSpPr>
        <p:spPr>
          <a:xfrm>
            <a:off x="4178808" y="1554480"/>
            <a:ext cx="27432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Purchases of PPE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6949440" y="1554480"/>
            <a:ext cx="1463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(120,000)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4178808" y="1956816"/>
            <a:ext cx="27432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sale of PPE</a:t>
            </a:r>
            <a:endParaRPr lang="en-US" sz="1200" dirty="0"/>
          </a:p>
        </p:txBody>
      </p:sp>
      <p:sp>
        <p:nvSpPr>
          <p:cNvPr id="18" name="Text 15"/>
          <p:cNvSpPr/>
          <p:nvPr/>
        </p:nvSpPr>
        <p:spPr>
          <a:xfrm>
            <a:off x="6949440" y="1956816"/>
            <a:ext cx="1463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92,000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4178808" y="2359152"/>
            <a:ext cx="27432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of investments</a:t>
            </a:r>
            <a:endParaRPr lang="en-US" sz="1200" dirty="0"/>
          </a:p>
        </p:txBody>
      </p:sp>
      <p:sp>
        <p:nvSpPr>
          <p:cNvPr id="20" name="Text 17"/>
          <p:cNvSpPr/>
          <p:nvPr/>
        </p:nvSpPr>
        <p:spPr>
          <a:xfrm>
            <a:off x="6949440" y="2359152"/>
            <a:ext cx="1463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(45,000)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4178808" y="2761488"/>
            <a:ext cx="27432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 of loans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6949440" y="2761488"/>
            <a:ext cx="1463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5,000</a:t>
            </a:r>
            <a:endParaRPr lang="en-US" sz="1200" dirty="0"/>
          </a:p>
        </p:txBody>
      </p:sp>
      <p:sp>
        <p:nvSpPr>
          <p:cNvPr id="23" name="Text 20"/>
          <p:cNvSpPr/>
          <p:nvPr/>
        </p:nvSpPr>
        <p:spPr>
          <a:xfrm>
            <a:off x="4178808" y="3163824"/>
            <a:ext cx="27432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loans made to others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6949440" y="3163824"/>
            <a:ext cx="1463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(35,000)</a:t>
            </a:r>
            <a:endParaRPr lang="en-US" sz="1200" dirty="0"/>
          </a:p>
        </p:txBody>
      </p:sp>
      <p:sp>
        <p:nvSpPr>
          <p:cNvPr id="25" name="Shape 22"/>
          <p:cNvSpPr/>
          <p:nvPr/>
        </p:nvSpPr>
        <p:spPr>
          <a:xfrm>
            <a:off x="4114800" y="3584448"/>
            <a:ext cx="438912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26" name="Shape 23"/>
          <p:cNvSpPr/>
          <p:nvPr/>
        </p:nvSpPr>
        <p:spPr>
          <a:xfrm>
            <a:off x="4069080" y="3675888"/>
            <a:ext cx="4526280" cy="457200"/>
          </a:xfrm>
          <a:prstGeom prst="roundRect">
            <a:avLst>
              <a:gd name="adj" fmla="val 12000"/>
            </a:avLst>
          </a:prstGeom>
          <a:solidFill>
            <a:srgbClr val="FBECEA"/>
          </a:solidFill>
          <a:ln/>
        </p:spPr>
      </p:sp>
      <p:sp>
        <p:nvSpPr>
          <p:cNvPr id="27" name="Text 24"/>
          <p:cNvSpPr/>
          <p:nvPr/>
        </p:nvSpPr>
        <p:spPr>
          <a:xfrm>
            <a:off x="4178808" y="3675888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used by investing activities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6766560" y="3675888"/>
            <a:ext cx="1737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" b="1" dirty="0">
                <a:solidFill>
                  <a:srgbClr val="C046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(103,000)</a:t>
            </a:r>
            <a:endParaRPr lang="en-US" sz="1500" dirty="0"/>
          </a:p>
        </p:txBody>
      </p:sp>
      <p:sp>
        <p:nvSpPr>
          <p:cNvPr id="29" name="Text 26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0" name="Text 27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1" name="Shape 28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2" name="Text 29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11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Real-Estate Investing in Action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a property company, the investing section is usually the largest and most negative during growth — it captures the cash poured into acquiring and building the portfolio.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02920" y="1828800"/>
            <a:ext cx="2615184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685800" y="2029968"/>
            <a:ext cx="475488" cy="475488"/>
          </a:xfrm>
          <a:prstGeom prst="ellipse">
            <a:avLst/>
          </a:prstGeom>
          <a:solidFill>
            <a:srgbClr val="FBECEA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528" y="2139696"/>
            <a:ext cx="256032" cy="25603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80160" y="1993392"/>
            <a:ext cx="170078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acquisition</a:t>
            </a:r>
            <a:endParaRPr lang="en-US" sz="1150" dirty="0"/>
          </a:p>
        </p:txBody>
      </p:sp>
      <p:sp>
        <p:nvSpPr>
          <p:cNvPr id="11" name="Shape 7"/>
          <p:cNvSpPr/>
          <p:nvPr/>
        </p:nvSpPr>
        <p:spPr>
          <a:xfrm>
            <a:off x="1280160" y="2578608"/>
            <a:ext cx="1005840" cy="274320"/>
          </a:xfrm>
          <a:prstGeom prst="roundRect">
            <a:avLst>
              <a:gd name="adj" fmla="val 20000"/>
            </a:avLst>
          </a:prstGeom>
          <a:solidFill>
            <a:srgbClr val="C0463B"/>
          </a:solidFill>
          <a:ln/>
        </p:spPr>
      </p:sp>
      <p:sp>
        <p:nvSpPr>
          <p:cNvPr id="12" name="Text 8"/>
          <p:cNvSpPr/>
          <p:nvPr/>
        </p:nvSpPr>
        <p:spPr>
          <a:xfrm>
            <a:off x="1280160" y="2578608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OUTFLOW</a:t>
            </a:r>
            <a:endParaRPr lang="en-US" sz="900" dirty="0"/>
          </a:p>
        </p:txBody>
      </p:sp>
      <p:sp>
        <p:nvSpPr>
          <p:cNvPr id="13" name="Shape 9"/>
          <p:cNvSpPr/>
          <p:nvPr/>
        </p:nvSpPr>
        <p:spPr>
          <a:xfrm>
            <a:off x="3264408" y="1828800"/>
            <a:ext cx="2615184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3447288" y="2029968"/>
            <a:ext cx="475488" cy="475488"/>
          </a:xfrm>
          <a:prstGeom prst="ellipse">
            <a:avLst/>
          </a:prstGeom>
          <a:solidFill>
            <a:srgbClr val="FBECEA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7016" y="2139696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041648" y="1993392"/>
            <a:ext cx="170078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Construction / development capex</a:t>
            </a:r>
            <a:endParaRPr lang="en-US" sz="1150" dirty="0"/>
          </a:p>
        </p:txBody>
      </p:sp>
      <p:sp>
        <p:nvSpPr>
          <p:cNvPr id="17" name="Shape 12"/>
          <p:cNvSpPr/>
          <p:nvPr/>
        </p:nvSpPr>
        <p:spPr>
          <a:xfrm>
            <a:off x="4041648" y="2578608"/>
            <a:ext cx="1005840" cy="274320"/>
          </a:xfrm>
          <a:prstGeom prst="roundRect">
            <a:avLst>
              <a:gd name="adj" fmla="val 20000"/>
            </a:avLst>
          </a:prstGeom>
          <a:solidFill>
            <a:srgbClr val="C0463B"/>
          </a:solidFill>
          <a:ln/>
        </p:spPr>
      </p:sp>
      <p:sp>
        <p:nvSpPr>
          <p:cNvPr id="18" name="Text 13"/>
          <p:cNvSpPr/>
          <p:nvPr/>
        </p:nvSpPr>
        <p:spPr>
          <a:xfrm>
            <a:off x="4041648" y="2578608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OUTFLOW</a:t>
            </a:r>
            <a:endParaRPr lang="en-US" sz="900" dirty="0"/>
          </a:p>
        </p:txBody>
      </p:sp>
      <p:sp>
        <p:nvSpPr>
          <p:cNvPr id="19" name="Shape 14"/>
          <p:cNvSpPr/>
          <p:nvPr/>
        </p:nvSpPr>
        <p:spPr>
          <a:xfrm>
            <a:off x="6025896" y="1828800"/>
            <a:ext cx="2615184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6208776" y="2029968"/>
            <a:ext cx="475488" cy="475488"/>
          </a:xfrm>
          <a:prstGeom prst="ellipse">
            <a:avLst/>
          </a:prstGeom>
          <a:solidFill>
            <a:srgbClr val="FBECEA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8504" y="2139696"/>
            <a:ext cx="256032" cy="25603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6803136" y="1993392"/>
            <a:ext cx="170078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an income-producing building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6803136" y="2578608"/>
            <a:ext cx="1005840" cy="274320"/>
          </a:xfrm>
          <a:prstGeom prst="roundRect">
            <a:avLst>
              <a:gd name="adj" fmla="val 20000"/>
            </a:avLst>
          </a:prstGeom>
          <a:solidFill>
            <a:srgbClr val="C0463B"/>
          </a:solidFill>
          <a:ln/>
        </p:spPr>
      </p:sp>
      <p:sp>
        <p:nvSpPr>
          <p:cNvPr id="24" name="Text 18"/>
          <p:cNvSpPr/>
          <p:nvPr/>
        </p:nvSpPr>
        <p:spPr>
          <a:xfrm>
            <a:off x="6803136" y="2578608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OUTFLOW</a:t>
            </a:r>
            <a:endParaRPr lang="en-US" sz="900" dirty="0"/>
          </a:p>
        </p:txBody>
      </p:sp>
      <p:sp>
        <p:nvSpPr>
          <p:cNvPr id="25" name="Shape 19"/>
          <p:cNvSpPr/>
          <p:nvPr/>
        </p:nvSpPr>
        <p:spPr>
          <a:xfrm>
            <a:off x="502920" y="3163824"/>
            <a:ext cx="2615184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85800" y="3364992"/>
            <a:ext cx="475488" cy="475488"/>
          </a:xfrm>
          <a:prstGeom prst="ellipse">
            <a:avLst/>
          </a:prstGeom>
          <a:solidFill>
            <a:srgbClr val="E7F4EE"/>
          </a:solidFill>
          <a:ln/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528" y="3474720"/>
            <a:ext cx="256032" cy="256032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1280160" y="3328416"/>
            <a:ext cx="170078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a completed investment property</a:t>
            </a:r>
            <a:endParaRPr lang="en-US" sz="1150" dirty="0"/>
          </a:p>
        </p:txBody>
      </p:sp>
      <p:sp>
        <p:nvSpPr>
          <p:cNvPr id="29" name="Shape 22"/>
          <p:cNvSpPr/>
          <p:nvPr/>
        </p:nvSpPr>
        <p:spPr>
          <a:xfrm>
            <a:off x="1280160" y="3913632"/>
            <a:ext cx="1005840" cy="274320"/>
          </a:xfrm>
          <a:prstGeom prst="roundRect">
            <a:avLst>
              <a:gd name="adj" fmla="val 20000"/>
            </a:avLst>
          </a:prstGeom>
          <a:solidFill>
            <a:srgbClr val="2E9E6B"/>
          </a:solidFill>
          <a:ln/>
        </p:spPr>
      </p:sp>
      <p:sp>
        <p:nvSpPr>
          <p:cNvPr id="30" name="Text 23"/>
          <p:cNvSpPr/>
          <p:nvPr/>
        </p:nvSpPr>
        <p:spPr>
          <a:xfrm>
            <a:off x="1280160" y="3913632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INFLOW</a:t>
            </a:r>
            <a:endParaRPr lang="en-US" sz="900" dirty="0"/>
          </a:p>
        </p:txBody>
      </p:sp>
      <p:sp>
        <p:nvSpPr>
          <p:cNvPr id="31" name="Shape 24"/>
          <p:cNvSpPr/>
          <p:nvPr/>
        </p:nvSpPr>
        <p:spPr>
          <a:xfrm>
            <a:off x="3264408" y="3163824"/>
            <a:ext cx="2615184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32" name="Shape 25"/>
          <p:cNvSpPr/>
          <p:nvPr/>
        </p:nvSpPr>
        <p:spPr>
          <a:xfrm>
            <a:off x="3447288" y="3364992"/>
            <a:ext cx="475488" cy="475488"/>
          </a:xfrm>
          <a:prstGeom prst="ellipse">
            <a:avLst/>
          </a:prstGeom>
          <a:solidFill>
            <a:srgbClr val="E7F4EE"/>
          </a:solidFill>
          <a:ln/>
        </p:spPr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7016" y="3474720"/>
            <a:ext cx="256032" cy="256032"/>
          </a:xfrm>
          <a:prstGeom prst="rect">
            <a:avLst/>
          </a:prstGeom>
        </p:spPr>
      </p:pic>
      <p:sp>
        <p:nvSpPr>
          <p:cNvPr id="34" name="Text 26"/>
          <p:cNvSpPr/>
          <p:nvPr/>
        </p:nvSpPr>
        <p:spPr>
          <a:xfrm>
            <a:off x="4041648" y="3328416"/>
            <a:ext cx="170078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Disposing of equipment or fit-out</a:t>
            </a:r>
            <a:endParaRPr lang="en-US" sz="1150" dirty="0"/>
          </a:p>
        </p:txBody>
      </p:sp>
      <p:sp>
        <p:nvSpPr>
          <p:cNvPr id="35" name="Shape 27"/>
          <p:cNvSpPr/>
          <p:nvPr/>
        </p:nvSpPr>
        <p:spPr>
          <a:xfrm>
            <a:off x="4041648" y="3913632"/>
            <a:ext cx="1005840" cy="274320"/>
          </a:xfrm>
          <a:prstGeom prst="roundRect">
            <a:avLst>
              <a:gd name="adj" fmla="val 20000"/>
            </a:avLst>
          </a:prstGeom>
          <a:solidFill>
            <a:srgbClr val="2E9E6B"/>
          </a:solidFill>
          <a:ln/>
        </p:spPr>
      </p:sp>
      <p:sp>
        <p:nvSpPr>
          <p:cNvPr id="36" name="Text 28"/>
          <p:cNvSpPr/>
          <p:nvPr/>
        </p:nvSpPr>
        <p:spPr>
          <a:xfrm>
            <a:off x="4041648" y="3913632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INFLOW</a:t>
            </a:r>
            <a:endParaRPr lang="en-US" sz="900" dirty="0"/>
          </a:p>
        </p:txBody>
      </p:sp>
      <p:sp>
        <p:nvSpPr>
          <p:cNvPr id="37" name="Shape 29"/>
          <p:cNvSpPr/>
          <p:nvPr/>
        </p:nvSpPr>
        <p:spPr>
          <a:xfrm>
            <a:off x="6025896" y="3163824"/>
            <a:ext cx="2615184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38" name="Shape 30"/>
          <p:cNvSpPr/>
          <p:nvPr/>
        </p:nvSpPr>
        <p:spPr>
          <a:xfrm>
            <a:off x="6208776" y="3364992"/>
            <a:ext cx="475488" cy="475488"/>
          </a:xfrm>
          <a:prstGeom prst="ellipse">
            <a:avLst/>
          </a:prstGeom>
          <a:solidFill>
            <a:srgbClr val="E7F4EE"/>
          </a:solidFill>
          <a:ln/>
        </p:spPr>
      </p:sp>
      <p:pic>
        <p:nvPicPr>
          <p:cNvPr id="39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8504" y="3474720"/>
            <a:ext cx="256032" cy="256032"/>
          </a:xfrm>
          <a:prstGeom prst="rect">
            <a:avLst/>
          </a:prstGeom>
        </p:spPr>
      </p:pic>
      <p:sp>
        <p:nvSpPr>
          <p:cNvPr id="40" name="Text 31"/>
          <p:cNvSpPr/>
          <p:nvPr/>
        </p:nvSpPr>
        <p:spPr>
          <a:xfrm>
            <a:off x="6803136" y="3328416"/>
            <a:ext cx="170078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Collecting on a loan to a joint venture</a:t>
            </a:r>
            <a:endParaRPr lang="en-US" sz="1150" dirty="0"/>
          </a:p>
        </p:txBody>
      </p:sp>
      <p:sp>
        <p:nvSpPr>
          <p:cNvPr id="41" name="Shape 32"/>
          <p:cNvSpPr/>
          <p:nvPr/>
        </p:nvSpPr>
        <p:spPr>
          <a:xfrm>
            <a:off x="6803136" y="3913632"/>
            <a:ext cx="1005840" cy="274320"/>
          </a:xfrm>
          <a:prstGeom prst="roundRect">
            <a:avLst>
              <a:gd name="adj" fmla="val 20000"/>
            </a:avLst>
          </a:prstGeom>
          <a:solidFill>
            <a:srgbClr val="2E9E6B"/>
          </a:solidFill>
          <a:ln/>
        </p:spPr>
      </p:sp>
      <p:sp>
        <p:nvSpPr>
          <p:cNvPr id="42" name="Text 33"/>
          <p:cNvSpPr/>
          <p:nvPr/>
        </p:nvSpPr>
        <p:spPr>
          <a:xfrm>
            <a:off x="6803136" y="3913632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INFLOW</a:t>
            </a:r>
            <a:endParaRPr lang="en-US" sz="900" dirty="0"/>
          </a:p>
        </p:txBody>
      </p:sp>
      <p:sp>
        <p:nvSpPr>
          <p:cNvPr id="43" name="Text 34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44" name="Text 35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5" name="Shape 36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6" name="Text 37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</a:t>
            </a:r>
            <a:endParaRPr lang="en-US" sz="11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Financing Activities — The Cash Map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80160"/>
            <a:ext cx="8138160" cy="868680"/>
          </a:xfrm>
          <a:prstGeom prst="roundRect">
            <a:avLst>
              <a:gd name="adj" fmla="val 9474"/>
            </a:avLst>
          </a:prstGeom>
          <a:solidFill>
            <a:srgbClr val="E6F4FB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20" y="1517904"/>
            <a:ext cx="384048" cy="38404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80160" y="1280160"/>
            <a:ext cx="72237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Rule of thumb:  </a:t>
            </a: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answers “where did the capital come from, and what went back to investors and lenders?” — long-term debt and equity, plus dividends.</a:t>
            </a:r>
            <a:endParaRPr lang="en-US" sz="1200" dirty="0"/>
          </a:p>
        </p:txBody>
      </p:sp>
      <p:sp>
        <p:nvSpPr>
          <p:cNvPr id="9" name="Shape 5"/>
          <p:cNvSpPr/>
          <p:nvPr/>
        </p:nvSpPr>
        <p:spPr>
          <a:xfrm>
            <a:off x="502920" y="2331720"/>
            <a:ext cx="3931920" cy="2148840"/>
          </a:xfrm>
          <a:prstGeom prst="roundRect">
            <a:avLst>
              <a:gd name="adj" fmla="val 3830"/>
            </a:avLst>
          </a:prstGeom>
          <a:solidFill>
            <a:srgbClr val="E7F4EE"/>
          </a:solidFill>
          <a:ln/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232" y="2505456"/>
            <a:ext cx="329184" cy="32918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097280" y="2487168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INFLOWS  (+)</a:t>
            </a:r>
            <a:endParaRPr lang="en-US" sz="1400" dirty="0"/>
          </a:p>
        </p:txBody>
      </p:sp>
      <p:sp>
        <p:nvSpPr>
          <p:cNvPr id="12" name="Text 7"/>
          <p:cNvSpPr/>
          <p:nvPr/>
        </p:nvSpPr>
        <p:spPr>
          <a:xfrm>
            <a:off x="777240" y="2926080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Issuing shares (common stock)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777240" y="3401568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Issuing long-term debt — bonds, mortgages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777240" y="3877056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treasury stock</a:t>
            </a:r>
            <a:endParaRPr lang="en-US" sz="1200" dirty="0"/>
          </a:p>
        </p:txBody>
      </p:sp>
      <p:sp>
        <p:nvSpPr>
          <p:cNvPr id="15" name="Shape 10"/>
          <p:cNvSpPr/>
          <p:nvPr/>
        </p:nvSpPr>
        <p:spPr>
          <a:xfrm>
            <a:off x="4709160" y="2331720"/>
            <a:ext cx="3931920" cy="2148840"/>
          </a:xfrm>
          <a:prstGeom prst="roundRect">
            <a:avLst>
              <a:gd name="adj" fmla="val 3830"/>
            </a:avLst>
          </a:prstGeom>
          <a:solidFill>
            <a:srgbClr val="FBECEA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9472" y="2505456"/>
            <a:ext cx="329184" cy="329184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03520" y="2487168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OUTFLOWS  (–)</a:t>
            </a:r>
            <a:endParaRPr lang="en-US" sz="1400" dirty="0"/>
          </a:p>
        </p:txBody>
      </p:sp>
      <p:sp>
        <p:nvSpPr>
          <p:cNvPr id="18" name="Text 12"/>
          <p:cNvSpPr/>
          <p:nvPr/>
        </p:nvSpPr>
        <p:spPr>
          <a:xfrm>
            <a:off x="4983480" y="2926080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Paying dividends to stockholders</a:t>
            </a:r>
            <a:endParaRPr lang="en-US" sz="1200" dirty="0"/>
          </a:p>
        </p:txBody>
      </p:sp>
      <p:sp>
        <p:nvSpPr>
          <p:cNvPr id="19" name="Text 13"/>
          <p:cNvSpPr/>
          <p:nvPr/>
        </p:nvSpPr>
        <p:spPr>
          <a:xfrm>
            <a:off x="4983480" y="3401568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Repaying long-term debt / mortgage principal</a:t>
            </a:r>
            <a:endParaRPr lang="en-US" sz="1200" dirty="0"/>
          </a:p>
        </p:txBody>
      </p:sp>
      <p:sp>
        <p:nvSpPr>
          <p:cNvPr id="20" name="Text 14"/>
          <p:cNvSpPr/>
          <p:nvPr/>
        </p:nvSpPr>
        <p:spPr>
          <a:xfrm>
            <a:off x="4983480" y="3877056"/>
            <a:ext cx="356616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buSzPct val="100000"/>
              <a:buChar char="•"/>
            </a:pP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Buying back treasury stock</a:t>
            </a:r>
            <a:endParaRPr lang="en-US" sz="1200" dirty="0"/>
          </a:p>
        </p:txBody>
      </p:sp>
      <p:sp>
        <p:nvSpPr>
          <p:cNvPr id="21" name="Text 1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2" name="Text 1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3" name="Shape 1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4" name="Text 1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</a:t>
            </a:r>
            <a:endParaRPr lang="en-US" sz="11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42604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smtClean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Comprehensive Example : Step </a:t>
            </a:r>
            <a:r>
              <a:rPr lang="en-US" sz="22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 — Operating → $79,000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1207008"/>
            <a:ext cx="3383280" cy="3291840"/>
          </a:xfrm>
          <a:prstGeom prst="roundRect">
            <a:avLst>
              <a:gd name="adj" fmla="val 2500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67512" y="1335024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provided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667512" y="1645920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 40,000</a:t>
            </a:r>
            <a:endParaRPr lang="en-US" sz="980" dirty="0"/>
          </a:p>
        </p:txBody>
      </p:sp>
      <p:sp>
        <p:nvSpPr>
          <p:cNvPr id="9" name="Text 6"/>
          <p:cNvSpPr/>
          <p:nvPr/>
        </p:nvSpPr>
        <p:spPr>
          <a:xfrm>
            <a:off x="667512" y="187909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18,000</a:t>
            </a:r>
            <a:endParaRPr lang="en-US" sz="980" dirty="0"/>
          </a:p>
        </p:txBody>
      </p:sp>
      <p:sp>
        <p:nvSpPr>
          <p:cNvPr id="10" name="Text 7"/>
          <p:cNvSpPr/>
          <p:nvPr/>
        </p:nvSpPr>
        <p:spPr>
          <a:xfrm>
            <a:off x="667512" y="2112264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on sale of land 10,000</a:t>
            </a:r>
            <a:endParaRPr lang="en-US" sz="980" dirty="0"/>
          </a:p>
        </p:txBody>
      </p:sp>
      <p:sp>
        <p:nvSpPr>
          <p:cNvPr id="11" name="Text 8"/>
          <p:cNvSpPr/>
          <p:nvPr/>
        </p:nvSpPr>
        <p:spPr>
          <a:xfrm>
            <a:off x="667512" y="2345436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A/P ↑ 13,000</a:t>
            </a:r>
            <a:endParaRPr lang="en-US" sz="980" dirty="0"/>
          </a:p>
        </p:txBody>
      </p:sp>
      <p:sp>
        <p:nvSpPr>
          <p:cNvPr id="12" name="Text 9"/>
          <p:cNvSpPr/>
          <p:nvPr/>
        </p:nvSpPr>
        <p:spPr>
          <a:xfrm>
            <a:off x="667512" y="2578608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A/R ↑ 7,000</a:t>
            </a:r>
            <a:endParaRPr lang="en-US" sz="980" dirty="0"/>
          </a:p>
        </p:txBody>
      </p:sp>
      <p:sp>
        <p:nvSpPr>
          <p:cNvPr id="13" name="Text 10"/>
          <p:cNvSpPr/>
          <p:nvPr/>
        </p:nvSpPr>
        <p:spPr>
          <a:xfrm>
            <a:off x="667512" y="2811780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Inventories ↓ 5,000</a:t>
            </a:r>
            <a:endParaRPr lang="en-US" sz="980" dirty="0"/>
          </a:p>
        </p:txBody>
      </p:sp>
      <p:sp>
        <p:nvSpPr>
          <p:cNvPr id="14" name="Text 11"/>
          <p:cNvSpPr/>
          <p:nvPr/>
        </p:nvSpPr>
        <p:spPr>
          <a:xfrm>
            <a:off x="667512" y="304495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 share capital 20,000</a:t>
            </a:r>
            <a:endParaRPr lang="en-US" sz="980" dirty="0"/>
          </a:p>
        </p:txBody>
      </p:sp>
      <p:sp>
        <p:nvSpPr>
          <p:cNvPr id="15" name="Text 12"/>
          <p:cNvSpPr/>
          <p:nvPr/>
        </p:nvSpPr>
        <p:spPr>
          <a:xfrm>
            <a:off x="667512" y="3278124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Dividends paid 1,000</a:t>
            </a:r>
            <a:endParaRPr lang="en-US" sz="980" dirty="0"/>
          </a:p>
        </p:txBody>
      </p:sp>
      <p:sp>
        <p:nvSpPr>
          <p:cNvPr id="16" name="Text 13"/>
          <p:cNvSpPr/>
          <p:nvPr/>
        </p:nvSpPr>
        <p:spPr>
          <a:xfrm>
            <a:off x="667512" y="3511296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 LT notes 5,000</a:t>
            </a:r>
            <a:endParaRPr lang="en-US" sz="980" dirty="0"/>
          </a:p>
        </p:txBody>
      </p:sp>
      <p:sp>
        <p:nvSpPr>
          <p:cNvPr id="17" name="Text 14"/>
          <p:cNvSpPr/>
          <p:nvPr/>
        </p:nvSpPr>
        <p:spPr>
          <a:xfrm>
            <a:off x="667512" y="3744468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Acquire equipment 40,000</a:t>
            </a:r>
            <a:endParaRPr lang="en-US" sz="980" dirty="0"/>
          </a:p>
        </p:txBody>
      </p:sp>
      <p:sp>
        <p:nvSpPr>
          <p:cNvPr id="18" name="Text 15"/>
          <p:cNvSpPr/>
          <p:nvPr/>
        </p:nvSpPr>
        <p:spPr>
          <a:xfrm>
            <a:off x="667512" y="3977640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 LT debt 13,000</a:t>
            </a:r>
            <a:endParaRPr lang="en-US" sz="980" dirty="0"/>
          </a:p>
        </p:txBody>
      </p:sp>
      <p:sp>
        <p:nvSpPr>
          <p:cNvPr id="19" name="Text 16"/>
          <p:cNvSpPr/>
          <p:nvPr/>
        </p:nvSpPr>
        <p:spPr>
          <a:xfrm>
            <a:off x="667512" y="4210812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01600" indent="-101600">
              <a:buSzPct val="100000"/>
              <a:buChar char="•"/>
            </a:pPr>
            <a:r>
              <a:rPr lang="en-US" sz="980" dirty="0">
                <a:solidFill>
                  <a:srgbClr val="DCE5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 land 32,000</a:t>
            </a:r>
            <a:endParaRPr lang="en-US" sz="980" dirty="0"/>
          </a:p>
        </p:txBody>
      </p:sp>
      <p:sp>
        <p:nvSpPr>
          <p:cNvPr id="20" name="Shape 17"/>
          <p:cNvSpPr/>
          <p:nvPr/>
        </p:nvSpPr>
        <p:spPr>
          <a:xfrm>
            <a:off x="4023360" y="1207008"/>
            <a:ext cx="4617720" cy="329184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1" name="Text 18"/>
          <p:cNvSpPr/>
          <p:nvPr/>
        </p:nvSpPr>
        <p:spPr>
          <a:xfrm>
            <a:off x="4187952" y="1335024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 (indirect)</a:t>
            </a:r>
            <a:endParaRPr lang="en-US" sz="1250" dirty="0"/>
          </a:p>
        </p:txBody>
      </p:sp>
      <p:sp>
        <p:nvSpPr>
          <p:cNvPr id="22" name="Text 19"/>
          <p:cNvSpPr/>
          <p:nvPr/>
        </p:nvSpPr>
        <p:spPr>
          <a:xfrm>
            <a:off x="4270248" y="1700784"/>
            <a:ext cx="2633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6931152" y="1700784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40,000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4270248" y="2066544"/>
            <a:ext cx="2633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expense</a:t>
            </a:r>
            <a:endParaRPr lang="en-US" sz="1150" dirty="0"/>
          </a:p>
        </p:txBody>
      </p:sp>
      <p:sp>
        <p:nvSpPr>
          <p:cNvPr id="25" name="Text 22"/>
          <p:cNvSpPr/>
          <p:nvPr/>
        </p:nvSpPr>
        <p:spPr>
          <a:xfrm>
            <a:off x="6931152" y="2066544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18,000</a:t>
            </a:r>
            <a:endParaRPr lang="en-US" sz="1150" dirty="0"/>
          </a:p>
        </p:txBody>
      </p:sp>
      <p:sp>
        <p:nvSpPr>
          <p:cNvPr id="26" name="Text 23"/>
          <p:cNvSpPr/>
          <p:nvPr/>
        </p:nvSpPr>
        <p:spPr>
          <a:xfrm>
            <a:off x="4270248" y="2432304"/>
            <a:ext cx="2633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on sale of land</a:t>
            </a:r>
            <a:endParaRPr lang="en-US" sz="1150" dirty="0"/>
          </a:p>
        </p:txBody>
      </p:sp>
      <p:sp>
        <p:nvSpPr>
          <p:cNvPr id="27" name="Text 24"/>
          <p:cNvSpPr/>
          <p:nvPr/>
        </p:nvSpPr>
        <p:spPr>
          <a:xfrm>
            <a:off x="6931152" y="2432304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10,000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4270248" y="2798064"/>
            <a:ext cx="2633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accounts payable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6931152" y="2798064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13,000</a:t>
            </a:r>
            <a:endParaRPr lang="en-US" sz="1150" dirty="0"/>
          </a:p>
        </p:txBody>
      </p:sp>
      <p:sp>
        <p:nvSpPr>
          <p:cNvPr id="30" name="Text 27"/>
          <p:cNvSpPr/>
          <p:nvPr/>
        </p:nvSpPr>
        <p:spPr>
          <a:xfrm>
            <a:off x="4270248" y="3163824"/>
            <a:ext cx="2633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accounts receivable</a:t>
            </a:r>
            <a:endParaRPr lang="en-US" sz="1150" dirty="0"/>
          </a:p>
        </p:txBody>
      </p:sp>
      <p:sp>
        <p:nvSpPr>
          <p:cNvPr id="31" name="Text 28"/>
          <p:cNvSpPr/>
          <p:nvPr/>
        </p:nvSpPr>
        <p:spPr>
          <a:xfrm>
            <a:off x="6931152" y="3163824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(7,000)</a:t>
            </a:r>
            <a:endParaRPr lang="en-US" sz="1150" dirty="0"/>
          </a:p>
        </p:txBody>
      </p:sp>
      <p:sp>
        <p:nvSpPr>
          <p:cNvPr id="32" name="Text 29"/>
          <p:cNvSpPr/>
          <p:nvPr/>
        </p:nvSpPr>
        <p:spPr>
          <a:xfrm>
            <a:off x="4270248" y="3529584"/>
            <a:ext cx="26334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inventories</a:t>
            </a:r>
            <a:endParaRPr lang="en-US" sz="1150" dirty="0"/>
          </a:p>
        </p:txBody>
      </p:sp>
      <p:sp>
        <p:nvSpPr>
          <p:cNvPr id="33" name="Text 30"/>
          <p:cNvSpPr/>
          <p:nvPr/>
        </p:nvSpPr>
        <p:spPr>
          <a:xfrm>
            <a:off x="6931152" y="3529584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5,000</a:t>
            </a:r>
            <a:endParaRPr lang="en-US" sz="1150" dirty="0"/>
          </a:p>
        </p:txBody>
      </p:sp>
      <p:sp>
        <p:nvSpPr>
          <p:cNvPr id="34" name="Shape 31"/>
          <p:cNvSpPr/>
          <p:nvPr/>
        </p:nvSpPr>
        <p:spPr>
          <a:xfrm>
            <a:off x="4206240" y="3913632"/>
            <a:ext cx="425196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4160520" y="3986784"/>
            <a:ext cx="4389120" cy="420624"/>
          </a:xfrm>
          <a:prstGeom prst="roundRect">
            <a:avLst>
              <a:gd name="adj" fmla="val 13043"/>
            </a:avLst>
          </a:prstGeom>
          <a:solidFill>
            <a:srgbClr val="E7F4EE"/>
          </a:solidFill>
          <a:ln/>
        </p:spPr>
      </p:sp>
      <p:sp>
        <p:nvSpPr>
          <p:cNvPr id="36" name="Text 33"/>
          <p:cNvSpPr/>
          <p:nvPr/>
        </p:nvSpPr>
        <p:spPr>
          <a:xfrm>
            <a:off x="4270248" y="3986784"/>
            <a:ext cx="27432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from operating activities</a:t>
            </a:r>
            <a:endParaRPr lang="en-US" sz="1100" dirty="0"/>
          </a:p>
        </p:txBody>
      </p:sp>
      <p:sp>
        <p:nvSpPr>
          <p:cNvPr id="37" name="Text 34"/>
          <p:cNvSpPr/>
          <p:nvPr/>
        </p:nvSpPr>
        <p:spPr>
          <a:xfrm>
            <a:off x="6812280" y="3986784"/>
            <a:ext cx="1627632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2E9E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79,000</a:t>
            </a:r>
            <a:endParaRPr lang="en-US" sz="1400" dirty="0"/>
          </a:p>
        </p:txBody>
      </p:sp>
      <p:sp>
        <p:nvSpPr>
          <p:cNvPr id="38" name="Text 3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9" name="Text 3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0" name="Shape 3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1" name="Text 3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</a:t>
            </a:r>
            <a:endParaRPr lang="en-US" sz="11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Step 2 — Investing &amp; Financing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3931920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67512" y="1371600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9F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749808" y="1783080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 of LT notes receivable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2697480" y="178308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5,000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749808" y="2194560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 of equipment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2697480" y="219456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(40,000)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749808" y="2606040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sale of land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2697480" y="260604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32,000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667512" y="3035808"/>
            <a:ext cx="361188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40080" y="3127248"/>
            <a:ext cx="3657600" cy="457200"/>
          </a:xfrm>
          <a:prstGeom prst="roundRect">
            <a:avLst>
              <a:gd name="adj" fmla="val 12000"/>
            </a:avLst>
          </a:prstGeom>
          <a:solidFill>
            <a:srgbClr val="FBECEA"/>
          </a:solidFill>
          <a:ln/>
        </p:spPr>
      </p:sp>
      <p:sp>
        <p:nvSpPr>
          <p:cNvPr id="16" name="Text 13"/>
          <p:cNvSpPr/>
          <p:nvPr/>
        </p:nvSpPr>
        <p:spPr>
          <a:xfrm>
            <a:off x="749808" y="3127248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— investing</a:t>
            </a:r>
            <a:endParaRPr lang="en-US" sz="1150" dirty="0"/>
          </a:p>
        </p:txBody>
      </p:sp>
      <p:sp>
        <p:nvSpPr>
          <p:cNvPr id="17" name="Text 14"/>
          <p:cNvSpPr/>
          <p:nvPr/>
        </p:nvSpPr>
        <p:spPr>
          <a:xfrm>
            <a:off x="2743200" y="3127248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C046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(3,000)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709160" y="1234440"/>
            <a:ext cx="3931920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9" name="Text 16"/>
          <p:cNvSpPr/>
          <p:nvPr/>
        </p:nvSpPr>
        <p:spPr>
          <a:xfrm>
            <a:off x="4873752" y="1371600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4956048" y="1783080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Issuance of share capital</a:t>
            </a:r>
            <a:endParaRPr lang="en-US" sz="1150" dirty="0"/>
          </a:p>
        </p:txBody>
      </p:sp>
      <p:sp>
        <p:nvSpPr>
          <p:cNvPr id="21" name="Text 18"/>
          <p:cNvSpPr/>
          <p:nvPr/>
        </p:nvSpPr>
        <p:spPr>
          <a:xfrm>
            <a:off x="6903720" y="178308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20,000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4956048" y="2194560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 of dividends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6903720" y="219456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(1,000)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4956048" y="2606040"/>
            <a:ext cx="1920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 of long-term debt</a:t>
            </a:r>
            <a:endParaRPr lang="en-US" sz="1150" dirty="0"/>
          </a:p>
        </p:txBody>
      </p:sp>
      <p:sp>
        <p:nvSpPr>
          <p:cNvPr id="25" name="Text 22"/>
          <p:cNvSpPr/>
          <p:nvPr/>
        </p:nvSpPr>
        <p:spPr>
          <a:xfrm>
            <a:off x="6903720" y="2606040"/>
            <a:ext cx="1463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(13,000)</a:t>
            </a:r>
            <a:endParaRPr lang="en-US" sz="1150" dirty="0"/>
          </a:p>
        </p:txBody>
      </p:sp>
      <p:sp>
        <p:nvSpPr>
          <p:cNvPr id="26" name="Shape 23"/>
          <p:cNvSpPr/>
          <p:nvPr/>
        </p:nvSpPr>
        <p:spPr>
          <a:xfrm>
            <a:off x="4873752" y="3035808"/>
            <a:ext cx="361188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27" name="Shape 24"/>
          <p:cNvSpPr/>
          <p:nvPr/>
        </p:nvSpPr>
        <p:spPr>
          <a:xfrm>
            <a:off x="4846320" y="3127248"/>
            <a:ext cx="365760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/>
        </p:spPr>
      </p:sp>
      <p:sp>
        <p:nvSpPr>
          <p:cNvPr id="28" name="Text 25"/>
          <p:cNvSpPr/>
          <p:nvPr/>
        </p:nvSpPr>
        <p:spPr>
          <a:xfrm>
            <a:off x="4956048" y="3127248"/>
            <a:ext cx="2103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— financing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6949440" y="3127248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2E9E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6,000</a:t>
            </a:r>
            <a:endParaRPr lang="en-US" sz="1400" dirty="0"/>
          </a:p>
        </p:txBody>
      </p:sp>
      <p:sp>
        <p:nvSpPr>
          <p:cNvPr id="30" name="Text 2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31" name="Text 2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2" name="Shape 2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3" name="Text 3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</a:t>
            </a:r>
            <a:endParaRPr lang="en-US" sz="11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Comparative Balances → $294,900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02920" y="1234440"/>
            <a:ext cx="3291840" cy="3246120"/>
          </a:xfrm>
          <a:prstGeom prst="roundRect">
            <a:avLst>
              <a:gd name="adj" fmla="val 2535"/>
            </a:avLst>
          </a:prstGeom>
          <a:solidFill>
            <a:srgbClr val="0F2546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667512" y="1371600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1E9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 200,000  ·  Dep. 80,000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667512" y="178308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Balances</a:t>
            </a:r>
            <a:endParaRPr lang="en-US" sz="1000" dirty="0"/>
          </a:p>
        </p:txBody>
      </p:sp>
      <p:sp>
        <p:nvSpPr>
          <p:cNvPr id="9" name="Text 6"/>
          <p:cNvSpPr/>
          <p:nvPr/>
        </p:nvSpPr>
        <p:spPr>
          <a:xfrm>
            <a:off x="2148840" y="1783080"/>
            <a:ext cx="1554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 smtClean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2010      →    </a:t>
            </a:r>
            <a:r>
              <a:rPr lang="en-US" sz="10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2011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667512" y="2084832"/>
            <a:ext cx="1554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A/R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1828800" y="2084832"/>
            <a:ext cx="18745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FE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32,000 → 24,000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667512" y="2468880"/>
            <a:ext cx="1554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</a:t>
            </a:r>
            <a:endParaRPr lang="en-US" sz="1050" dirty="0"/>
          </a:p>
        </p:txBody>
      </p:sp>
      <p:sp>
        <p:nvSpPr>
          <p:cNvPr id="13" name="Text 10"/>
          <p:cNvSpPr/>
          <p:nvPr/>
        </p:nvSpPr>
        <p:spPr>
          <a:xfrm>
            <a:off x="1828800" y="2468880"/>
            <a:ext cx="18745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FE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65,000 → 50,000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667512" y="2852928"/>
            <a:ext cx="1554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Prepaid exp.</a:t>
            </a:r>
            <a:endParaRPr lang="en-US" sz="1050" dirty="0"/>
          </a:p>
        </p:txBody>
      </p:sp>
      <p:sp>
        <p:nvSpPr>
          <p:cNvPr id="15" name="Text 12"/>
          <p:cNvSpPr/>
          <p:nvPr/>
        </p:nvSpPr>
        <p:spPr>
          <a:xfrm>
            <a:off x="1828800" y="2852928"/>
            <a:ext cx="18745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FE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5,000 → 7,500</a:t>
            </a:r>
            <a:endParaRPr lang="en-US" sz="1050" dirty="0"/>
          </a:p>
        </p:txBody>
      </p:sp>
      <p:sp>
        <p:nvSpPr>
          <p:cNvPr id="16" name="Text 13"/>
          <p:cNvSpPr/>
          <p:nvPr/>
        </p:nvSpPr>
        <p:spPr>
          <a:xfrm>
            <a:off x="667512" y="3236976"/>
            <a:ext cx="1554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A/P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1828800" y="3236976"/>
            <a:ext cx="18745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FE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18,000 → 12,000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667512" y="3621024"/>
            <a:ext cx="1554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Income tax payable</a:t>
            </a:r>
            <a:endParaRPr lang="en-US" sz="1050" dirty="0"/>
          </a:p>
        </p:txBody>
      </p:sp>
      <p:sp>
        <p:nvSpPr>
          <p:cNvPr id="19" name="Text 16"/>
          <p:cNvSpPr/>
          <p:nvPr/>
        </p:nvSpPr>
        <p:spPr>
          <a:xfrm>
            <a:off x="1828800" y="3621024"/>
            <a:ext cx="18745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50" dirty="0">
                <a:solidFill>
                  <a:srgbClr val="CFE0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1,200 → 1,600</a:t>
            </a:r>
            <a:endParaRPr lang="en-US" sz="1050" dirty="0"/>
          </a:p>
        </p:txBody>
      </p:sp>
      <p:sp>
        <p:nvSpPr>
          <p:cNvPr id="20" name="Shape 17"/>
          <p:cNvSpPr/>
          <p:nvPr/>
        </p:nvSpPr>
        <p:spPr>
          <a:xfrm>
            <a:off x="3931920" y="1234440"/>
            <a:ext cx="4709160" cy="3246120"/>
          </a:xfrm>
          <a:prstGeom prst="roundRect">
            <a:avLst>
              <a:gd name="adj" fmla="val 2535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1" name="Text 18"/>
          <p:cNvSpPr/>
          <p:nvPr/>
        </p:nvSpPr>
        <p:spPr>
          <a:xfrm>
            <a:off x="4178808" y="1481328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6949440" y="1481328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200,000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4178808" y="1810512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expense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6949440" y="1810512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80,000</a:t>
            </a:r>
            <a:endParaRPr lang="en-US" sz="1150" dirty="0"/>
          </a:p>
        </p:txBody>
      </p:sp>
      <p:sp>
        <p:nvSpPr>
          <p:cNvPr id="25" name="Text 22"/>
          <p:cNvSpPr/>
          <p:nvPr/>
        </p:nvSpPr>
        <p:spPr>
          <a:xfrm>
            <a:off x="4178808" y="21396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accounts receivable</a:t>
            </a:r>
            <a:endParaRPr lang="en-US" sz="1150" dirty="0"/>
          </a:p>
        </p:txBody>
      </p:sp>
      <p:sp>
        <p:nvSpPr>
          <p:cNvPr id="26" name="Text 23"/>
          <p:cNvSpPr/>
          <p:nvPr/>
        </p:nvSpPr>
        <p:spPr>
          <a:xfrm>
            <a:off x="6949440" y="2139696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8,000</a:t>
            </a:r>
            <a:endParaRPr lang="en-US" sz="1150" dirty="0"/>
          </a:p>
        </p:txBody>
      </p:sp>
      <p:sp>
        <p:nvSpPr>
          <p:cNvPr id="27" name="Text 24"/>
          <p:cNvSpPr/>
          <p:nvPr/>
        </p:nvSpPr>
        <p:spPr>
          <a:xfrm>
            <a:off x="4178808" y="2468880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inventories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6949440" y="2468880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15,000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4178808" y="2798064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prepaid expenses</a:t>
            </a:r>
            <a:endParaRPr lang="en-US" sz="1150" dirty="0"/>
          </a:p>
        </p:txBody>
      </p:sp>
      <p:sp>
        <p:nvSpPr>
          <p:cNvPr id="30" name="Text 27"/>
          <p:cNvSpPr/>
          <p:nvPr/>
        </p:nvSpPr>
        <p:spPr>
          <a:xfrm>
            <a:off x="6949440" y="2798064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(2,500)</a:t>
            </a:r>
            <a:endParaRPr lang="en-US" sz="1150" dirty="0"/>
          </a:p>
        </p:txBody>
      </p:sp>
      <p:sp>
        <p:nvSpPr>
          <p:cNvPr id="31" name="Text 28"/>
          <p:cNvSpPr/>
          <p:nvPr/>
        </p:nvSpPr>
        <p:spPr>
          <a:xfrm>
            <a:off x="4178808" y="3127248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Decrease in accounts payable</a:t>
            </a:r>
            <a:endParaRPr lang="en-US" sz="1150" dirty="0"/>
          </a:p>
        </p:txBody>
      </p:sp>
      <p:sp>
        <p:nvSpPr>
          <p:cNvPr id="32" name="Text 29"/>
          <p:cNvSpPr/>
          <p:nvPr/>
        </p:nvSpPr>
        <p:spPr>
          <a:xfrm>
            <a:off x="6949440" y="3127248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C046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(6,000)</a:t>
            </a:r>
            <a:endParaRPr lang="en-US" sz="1150" dirty="0"/>
          </a:p>
        </p:txBody>
      </p:sp>
      <p:sp>
        <p:nvSpPr>
          <p:cNvPr id="33" name="Text 30"/>
          <p:cNvSpPr/>
          <p:nvPr/>
        </p:nvSpPr>
        <p:spPr>
          <a:xfrm>
            <a:off x="4178808" y="3456432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income taxes payable</a:t>
            </a:r>
            <a:endParaRPr lang="en-US" sz="1150" dirty="0"/>
          </a:p>
        </p:txBody>
      </p:sp>
      <p:sp>
        <p:nvSpPr>
          <p:cNvPr id="34" name="Text 31"/>
          <p:cNvSpPr/>
          <p:nvPr/>
        </p:nvSpPr>
        <p:spPr>
          <a:xfrm>
            <a:off x="6949440" y="3456432"/>
            <a:ext cx="1463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400</a:t>
            </a:r>
            <a:endParaRPr lang="en-US" sz="1150" dirty="0"/>
          </a:p>
        </p:txBody>
      </p:sp>
      <p:sp>
        <p:nvSpPr>
          <p:cNvPr id="35" name="Shape 32"/>
          <p:cNvSpPr/>
          <p:nvPr/>
        </p:nvSpPr>
        <p:spPr>
          <a:xfrm>
            <a:off x="4114800" y="3803904"/>
            <a:ext cx="4389120" cy="0"/>
          </a:xfrm>
          <a:prstGeom prst="line">
            <a:avLst/>
          </a:prstGeom>
          <a:noFill/>
          <a:ln w="12700">
            <a:solidFill>
              <a:srgbClr val="D7DEE7"/>
            </a:solidFill>
            <a:prstDash val="solid"/>
          </a:ln>
        </p:spPr>
      </p:sp>
      <p:sp>
        <p:nvSpPr>
          <p:cNvPr id="36" name="Shape 33"/>
          <p:cNvSpPr/>
          <p:nvPr/>
        </p:nvSpPr>
        <p:spPr>
          <a:xfrm>
            <a:off x="4069080" y="3877056"/>
            <a:ext cx="4526280" cy="420624"/>
          </a:xfrm>
          <a:prstGeom prst="roundRect">
            <a:avLst>
              <a:gd name="adj" fmla="val 13043"/>
            </a:avLst>
          </a:prstGeom>
          <a:solidFill>
            <a:srgbClr val="E7F4EE"/>
          </a:solidFill>
          <a:ln/>
        </p:spPr>
      </p:sp>
      <p:sp>
        <p:nvSpPr>
          <p:cNvPr id="37" name="Text 34"/>
          <p:cNvSpPr/>
          <p:nvPr/>
        </p:nvSpPr>
        <p:spPr>
          <a:xfrm>
            <a:off x="4178808" y="3877056"/>
            <a:ext cx="283464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cash provided by operations</a:t>
            </a:r>
            <a:endParaRPr lang="en-US" sz="1100" dirty="0"/>
          </a:p>
        </p:txBody>
      </p:sp>
      <p:sp>
        <p:nvSpPr>
          <p:cNvPr id="38" name="Text 35"/>
          <p:cNvSpPr/>
          <p:nvPr/>
        </p:nvSpPr>
        <p:spPr>
          <a:xfrm>
            <a:off x="6858000" y="3877056"/>
            <a:ext cx="164592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50" b="1" dirty="0">
                <a:solidFill>
                  <a:srgbClr val="2E9E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294,900</a:t>
            </a:r>
            <a:endParaRPr lang="en-US" sz="1450" dirty="0"/>
          </a:p>
        </p:txBody>
      </p:sp>
      <p:sp>
        <p:nvSpPr>
          <p:cNvPr id="39" name="Text 36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40" name="Text 37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1" name="Shape 38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2" name="Text 39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</a:t>
            </a:r>
            <a:endParaRPr lang="en-US" sz="11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Significant Non-Cash Activities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Important transactions that change assets, debt or equity without moving cash. They never appear in the three sections — they are disclosed separately.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02920" y="1828800"/>
            <a:ext cx="3977640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31520" y="2157984"/>
            <a:ext cx="548640" cy="548640"/>
          </a:xfrm>
          <a:prstGeom prst="ellipse">
            <a:avLst/>
          </a:prstGeom>
          <a:solidFill>
            <a:srgbClr val="0F2546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824" y="2304288"/>
            <a:ext cx="256032" cy="25603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2057400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 stock to acquire assets</a:t>
            </a:r>
            <a:endParaRPr lang="en-US" sz="1350" dirty="0"/>
          </a:p>
        </p:txBody>
      </p:sp>
      <p:sp>
        <p:nvSpPr>
          <p:cNvPr id="11" name="Text 7"/>
          <p:cNvSpPr/>
          <p:nvPr/>
        </p:nvSpPr>
        <p:spPr>
          <a:xfrm>
            <a:off x="1417320" y="243230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Shares given directly for property or equipment</a:t>
            </a:r>
            <a:endParaRPr lang="en-US" sz="1100" dirty="0"/>
          </a:p>
        </p:txBody>
      </p:sp>
      <p:sp>
        <p:nvSpPr>
          <p:cNvPr id="12" name="Shape 8"/>
          <p:cNvSpPr/>
          <p:nvPr/>
        </p:nvSpPr>
        <p:spPr>
          <a:xfrm>
            <a:off x="4663440" y="1828800"/>
            <a:ext cx="3977640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4892040" y="2157984"/>
            <a:ext cx="548640" cy="548640"/>
          </a:xfrm>
          <a:prstGeom prst="ellipse">
            <a:avLst/>
          </a:prstGeom>
          <a:solidFill>
            <a:srgbClr val="1B9FD8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8344" y="2304288"/>
            <a:ext cx="256032" cy="25603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577840" y="2057400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 bonds into common stock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5577840" y="243230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Debt becomes equity — no cash changes hands</a:t>
            </a:r>
            <a:endParaRPr lang="en-US" sz="1100" dirty="0"/>
          </a:p>
        </p:txBody>
      </p:sp>
      <p:sp>
        <p:nvSpPr>
          <p:cNvPr id="17" name="Shape 12"/>
          <p:cNvSpPr/>
          <p:nvPr/>
        </p:nvSpPr>
        <p:spPr>
          <a:xfrm>
            <a:off x="502920" y="3200400"/>
            <a:ext cx="3977640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8" name="Shape 13"/>
          <p:cNvSpPr/>
          <p:nvPr/>
        </p:nvSpPr>
        <p:spPr>
          <a:xfrm>
            <a:off x="731520" y="3529584"/>
            <a:ext cx="548640" cy="548640"/>
          </a:xfrm>
          <a:prstGeom prst="ellipse">
            <a:avLst/>
          </a:prstGeom>
          <a:solidFill>
            <a:srgbClr val="0F2546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824" y="3675888"/>
            <a:ext cx="256032" cy="256032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417320" y="3429000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 debt to purchase assets</a:t>
            </a:r>
            <a:endParaRPr lang="en-US" sz="1350" dirty="0"/>
          </a:p>
        </p:txBody>
      </p:sp>
      <p:sp>
        <p:nvSpPr>
          <p:cNvPr id="21" name="Text 15"/>
          <p:cNvSpPr/>
          <p:nvPr/>
        </p:nvSpPr>
        <p:spPr>
          <a:xfrm>
            <a:off x="1417320" y="380390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note payable swapped for equipment or land</a:t>
            </a:r>
            <a:endParaRPr lang="en-US" sz="1100" dirty="0"/>
          </a:p>
        </p:txBody>
      </p:sp>
      <p:sp>
        <p:nvSpPr>
          <p:cNvPr id="22" name="Shape 16"/>
          <p:cNvSpPr/>
          <p:nvPr/>
        </p:nvSpPr>
        <p:spPr>
          <a:xfrm>
            <a:off x="4663440" y="3200400"/>
            <a:ext cx="3977640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3" name="Shape 17"/>
          <p:cNvSpPr/>
          <p:nvPr/>
        </p:nvSpPr>
        <p:spPr>
          <a:xfrm>
            <a:off x="4892040" y="3529584"/>
            <a:ext cx="548640" cy="548640"/>
          </a:xfrm>
          <a:prstGeom prst="ellipse">
            <a:avLst/>
          </a:prstGeom>
          <a:solidFill>
            <a:srgbClr val="1B9FD8"/>
          </a:solidFill>
          <a:ln/>
        </p:spPr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8344" y="3675888"/>
            <a:ext cx="256032" cy="256032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5577840" y="3429000"/>
            <a:ext cx="2880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Exchange of plant assets</a:t>
            </a:r>
            <a:endParaRPr lang="en-US" sz="1350" dirty="0"/>
          </a:p>
        </p:txBody>
      </p:sp>
      <p:sp>
        <p:nvSpPr>
          <p:cNvPr id="26" name="Text 19"/>
          <p:cNvSpPr/>
          <p:nvPr/>
        </p:nvSpPr>
        <p:spPr>
          <a:xfrm>
            <a:off x="5577840" y="3803904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asset traded directly for another</a:t>
            </a:r>
            <a:endParaRPr lang="en-US" sz="1100" dirty="0"/>
          </a:p>
        </p:txBody>
      </p:sp>
      <p:sp>
        <p:nvSpPr>
          <p:cNvPr id="27" name="Text 20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8" name="Text 21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9" name="Shape 22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3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</a:t>
            </a:r>
            <a:endParaRPr lang="en-US" sz="11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0F25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3" name="Shape 1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C8A24B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61872" y="5029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Free Cash Flow</a:t>
            </a:r>
            <a:endParaRPr lang="en-US" sz="2600" dirty="0"/>
          </a:p>
        </p:txBody>
      </p:sp>
      <p:sp>
        <p:nvSpPr>
          <p:cNvPr id="7" name="Shape 4"/>
          <p:cNvSpPr/>
          <p:nvPr/>
        </p:nvSpPr>
        <p:spPr>
          <a:xfrm>
            <a:off x="640080" y="1417320"/>
            <a:ext cx="7863840" cy="1051560"/>
          </a:xfrm>
          <a:prstGeom prst="roundRect">
            <a:avLst>
              <a:gd name="adj" fmla="val 7826"/>
            </a:avLst>
          </a:prstGeom>
          <a:solidFill>
            <a:srgbClr val="13335E"/>
          </a:solidFill>
          <a:ln/>
        </p:spPr>
      </p:sp>
      <p:sp>
        <p:nvSpPr>
          <p:cNvPr id="8" name="Text 5"/>
          <p:cNvSpPr/>
          <p:nvPr/>
        </p:nvSpPr>
        <p:spPr>
          <a:xfrm>
            <a:off x="868680" y="1463040"/>
            <a:ext cx="1280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from</a:t>
            </a:r>
            <a:endParaRPr lang="en-US" sz="1350" dirty="0"/>
          </a:p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Operations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2194560" y="1463040"/>
            <a:ext cx="320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2560320" y="1463040"/>
            <a:ext cx="1280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</a:t>
            </a:r>
            <a:endParaRPr lang="en-US" sz="1350" dirty="0"/>
          </a:p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Expenditures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3886200" y="1463040"/>
            <a:ext cx="320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4251960" y="1463040"/>
            <a:ext cx="11430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</a:t>
            </a:r>
            <a:endParaRPr lang="en-US" sz="1350" dirty="0"/>
          </a:p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Dividends</a:t>
            </a:r>
            <a:endParaRPr lang="en-US" sz="1350" dirty="0"/>
          </a:p>
        </p:txBody>
      </p:sp>
      <p:sp>
        <p:nvSpPr>
          <p:cNvPr id="13" name="Text 10"/>
          <p:cNvSpPr/>
          <p:nvPr/>
        </p:nvSpPr>
        <p:spPr>
          <a:xfrm>
            <a:off x="5440680" y="1463040"/>
            <a:ext cx="320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=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5806440" y="1463040"/>
            <a:ext cx="13258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Cash</a:t>
            </a:r>
            <a:endParaRPr lang="en-US" sz="1350" dirty="0"/>
          </a:p>
          <a:p>
            <a:pPr marL="0" indent="0" algn="ctr">
              <a:buNone/>
            </a:pPr>
            <a:r>
              <a:rPr lang="en-US" sz="1350" b="1" dirty="0">
                <a:solidFill>
                  <a:srgbClr val="C8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Flow</a:t>
            </a:r>
            <a:endParaRPr lang="en-US" sz="1350" dirty="0"/>
          </a:p>
        </p:txBody>
      </p:sp>
      <p:sp>
        <p:nvSpPr>
          <p:cNvPr id="15" name="Text 12"/>
          <p:cNvSpPr/>
          <p:nvPr/>
        </p:nvSpPr>
        <p:spPr>
          <a:xfrm>
            <a:off x="640080" y="2697480"/>
            <a:ext cx="7863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Free cash flow is the cash left from operations after maintaining the asset base and rewarding owners — the cash truly available for growth, debt reduction or new acquisitions.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640080" y="3611880"/>
            <a:ext cx="7863840" cy="868680"/>
          </a:xfrm>
          <a:prstGeom prst="roundRect">
            <a:avLst>
              <a:gd name="adj" fmla="val 9474"/>
            </a:avLst>
          </a:prstGeom>
          <a:solidFill>
            <a:srgbClr val="F7F0DF"/>
          </a:solidFill>
          <a:ln/>
        </p:spPr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680" y="3877056"/>
            <a:ext cx="365760" cy="36576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1371600" y="3611880"/>
            <a:ext cx="69951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real estate:  </a:t>
            </a:r>
            <a:r>
              <a:rPr lang="en-US" sz="120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heavy development capex can push FCF negative for years even on a profitable project — which is normal in a growth phase, but lenders watch the trend closely.</a:t>
            </a:r>
            <a:endParaRPr lang="en-US" sz="1200" dirty="0"/>
          </a:p>
        </p:txBody>
      </p:sp>
      <p:sp>
        <p:nvSpPr>
          <p:cNvPr id="19" name="Text 1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0" name="Text 1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21" name="Shape 1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22" name="Text 1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</a:t>
            </a:r>
            <a:endParaRPr lang="en-US" sz="11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1–2</a:t>
            </a:r>
            <a:endParaRPr lang="en-US" sz="2300" dirty="0"/>
          </a:p>
        </p:txBody>
      </p:sp>
      <p:sp>
        <p:nvSpPr>
          <p:cNvPr id="7" name="Shape 4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9" name="Text 6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1" name="Text 8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2" name="Text 9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of the following are presented on the statement of cash flows EXCEPT:</a:t>
            </a:r>
            <a:endParaRPr lang="en-US" sz="1130" dirty="0"/>
          </a:p>
        </p:txBody>
      </p:sp>
      <p:sp>
        <p:nvSpPr>
          <p:cNvPr id="13" name="Shape 10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5" name="Text 12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17" name="Shape 14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9" name="Text 16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20" name="Text 17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21" name="Shape 18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2" name="Shape 19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3" name="Text 20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4" name="Text 21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25" name="Shape 22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26" name="Shape 23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27" name="Text 24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8" name="Text 25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Advertising activities</a:t>
            </a:r>
            <a:endParaRPr lang="en-US" sz="970" dirty="0"/>
          </a:p>
        </p:txBody>
      </p:sp>
      <p:sp>
        <p:nvSpPr>
          <p:cNvPr id="29" name="Shape 26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30" name="Shape 27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1" name="Text 28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</a:t>
            </a:r>
            <a:endParaRPr lang="en-US" sz="1150" dirty="0"/>
          </a:p>
        </p:txBody>
      </p:sp>
      <p:sp>
        <p:nvSpPr>
          <p:cNvPr id="32" name="Shape 29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3" name="Text 30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4" name="Text 31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Activities that create long-term liabilities are usually:</a:t>
            </a:r>
            <a:endParaRPr lang="en-US" sz="1130" dirty="0"/>
          </a:p>
        </p:txBody>
      </p:sp>
      <p:sp>
        <p:nvSpPr>
          <p:cNvPr id="35" name="Shape 32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6" name="Shape 33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37" name="Text 34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8" name="Text 35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39" name="Shape 36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40" name="Shape 37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41" name="Text 38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2" name="Text 39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43" name="Shape 40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4" name="Shape 41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5" name="Text 42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6" name="Text 43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Advertising activities</a:t>
            </a:r>
            <a:endParaRPr lang="en-US" sz="970" dirty="0"/>
          </a:p>
        </p:txBody>
      </p:sp>
      <p:sp>
        <p:nvSpPr>
          <p:cNvPr id="47" name="Shape 44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8" name="Shape 45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9" name="Text 46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50" name="Text 47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51" name="Text 48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2" name="Text 49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3" name="Shape 50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4" name="Text 51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</a:t>
            </a:r>
            <a:endParaRPr lang="en-US" sz="11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3–4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Q3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Activities impacting long-term assets are: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Marketing activities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Q4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Issuing bonds payable is reported under: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36" name="Text 33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7" name="Text 34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38" name="Shape 35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9" name="Shape 36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0" name="Text 37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1" name="Text 38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42" name="Shape 39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43" name="Shape 40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44" name="Text 41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5" name="Text 42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46" name="Shape 43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7" name="Shape 44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8" name="Text 45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49" name="Text 46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activity</a:t>
            </a:r>
            <a:endParaRPr lang="en-US" sz="970" dirty="0"/>
          </a:p>
        </p:txBody>
      </p:sp>
      <p:sp>
        <p:nvSpPr>
          <p:cNvPr id="50" name="Text 4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1" name="Text 4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2" name="Shape 4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3" name="Text 5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</a:t>
            </a:r>
            <a:endParaRPr lang="en-US" sz="11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5–6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Q5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equipment is reported under: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activities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Q6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the indirect method, an increase in prepaid insurance should be: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36" name="Text 33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7" name="Text 34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 current assets</a:t>
            </a:r>
            <a:endParaRPr lang="en-US" sz="970" dirty="0"/>
          </a:p>
        </p:txBody>
      </p:sp>
      <p:sp>
        <p:nvSpPr>
          <p:cNvPr id="38" name="Shape 35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9" name="Shape 36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0" name="Text 37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1" name="Text 38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 net income</a:t>
            </a:r>
            <a:endParaRPr lang="en-US" sz="970" dirty="0"/>
          </a:p>
        </p:txBody>
      </p:sp>
      <p:sp>
        <p:nvSpPr>
          <p:cNvPr id="42" name="Shape 39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3" name="Shape 40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4" name="Text 41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5" name="Text 42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Included in payments</a:t>
            </a:r>
            <a:endParaRPr lang="en-US" sz="970" dirty="0"/>
          </a:p>
        </p:txBody>
      </p:sp>
      <p:sp>
        <p:nvSpPr>
          <p:cNvPr id="46" name="Shape 43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47" name="Shape 44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48" name="Text 45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49" name="Text 46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Subtracted from net income</a:t>
            </a:r>
            <a:endParaRPr lang="en-US" sz="970" dirty="0"/>
          </a:p>
        </p:txBody>
      </p:sp>
      <p:sp>
        <p:nvSpPr>
          <p:cNvPr id="50" name="Text 4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1" name="Text 4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2" name="Shape 4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3" name="Text 5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</a:t>
            </a:r>
            <a:endParaRPr lang="en-US" sz="11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7–8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Q7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Paying cash dividends is classified as: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activity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Q8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the indirect method, a gain on the sale of PPE would be: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36" name="Text 33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7" name="Text 34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Reported in investing section</a:t>
            </a:r>
            <a:endParaRPr lang="en-US" sz="970" dirty="0"/>
          </a:p>
        </p:txBody>
      </p:sp>
      <p:sp>
        <p:nvSpPr>
          <p:cNvPr id="38" name="Shape 35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9" name="Shape 36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0" name="Text 37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1" name="Text 38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Ignored — no cash effect</a:t>
            </a:r>
            <a:endParaRPr lang="en-US" sz="970" dirty="0"/>
          </a:p>
        </p:txBody>
      </p:sp>
      <p:sp>
        <p:nvSpPr>
          <p:cNvPr id="42" name="Shape 39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43" name="Shape 40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44" name="Text 41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5" name="Text 42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Deducted from net income</a:t>
            </a:r>
            <a:endParaRPr lang="en-US" sz="970" dirty="0"/>
          </a:p>
        </p:txBody>
      </p:sp>
      <p:sp>
        <p:nvSpPr>
          <p:cNvPr id="46" name="Shape 43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7" name="Shape 44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8" name="Text 45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49" name="Text 46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 net income</a:t>
            </a:r>
            <a:endParaRPr lang="en-US" sz="970" dirty="0"/>
          </a:p>
        </p:txBody>
      </p:sp>
      <p:sp>
        <p:nvSpPr>
          <p:cNvPr id="50" name="Text 4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1" name="Text 4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2" name="Shape 4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3" name="Text 5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</a:t>
            </a:r>
            <a:endParaRPr lang="en-US" sz="11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9–10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Q9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the indirect method, an increase in accounts payable should be: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 net income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Deducted from net income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Reported in investing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Reported in financing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Q10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is an example of a cash flow from an investing activity?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36" name="Text 33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7" name="Text 34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Issuance of bonds payable</a:t>
            </a:r>
            <a:endParaRPr lang="en-US" sz="970" dirty="0"/>
          </a:p>
        </p:txBody>
      </p:sp>
      <p:sp>
        <p:nvSpPr>
          <p:cNvPr id="38" name="Shape 35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9" name="Shape 36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0" name="Text 37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1" name="Text 38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Repurchase of capital stock</a:t>
            </a:r>
            <a:endParaRPr lang="en-US" sz="970" dirty="0"/>
          </a:p>
        </p:txBody>
      </p:sp>
      <p:sp>
        <p:nvSpPr>
          <p:cNvPr id="42" name="Shape 39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43" name="Shape 40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44" name="Text 41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5" name="Text 42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 of equipment</a:t>
            </a:r>
            <a:endParaRPr lang="en-US" sz="970" dirty="0"/>
          </a:p>
        </p:txBody>
      </p:sp>
      <p:sp>
        <p:nvSpPr>
          <p:cNvPr id="46" name="Shape 43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7" name="Shape 44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8" name="Text 45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49" name="Text 46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 to suppliers</a:t>
            </a:r>
            <a:endParaRPr lang="en-US" sz="970" dirty="0"/>
          </a:p>
        </p:txBody>
      </p:sp>
      <p:sp>
        <p:nvSpPr>
          <p:cNvPr id="50" name="Text 4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1" name="Text 4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2" name="Shape 4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3" name="Text 5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</a:t>
            </a:r>
            <a:endParaRPr lang="en-US" sz="11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11–12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Q11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developer's purchase of land for future development is classified as: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activity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Q12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Rental income collected from tenants on an investment property is: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36" name="Text 33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7" name="Text 34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38" name="Shape 35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9" name="Shape 36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0" name="Text 37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1" name="Text 38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42" name="Shape 39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3" name="Shape 40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4" name="Text 41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5" name="Text 42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46" name="Shape 43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7" name="Shape 44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8" name="Text 45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49" name="Text 46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activity</a:t>
            </a:r>
            <a:endParaRPr lang="en-US" sz="970" dirty="0"/>
          </a:p>
        </p:txBody>
      </p:sp>
      <p:sp>
        <p:nvSpPr>
          <p:cNvPr id="50" name="Text 4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1" name="Text 4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2" name="Shape 4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3" name="Text 5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</a:t>
            </a:r>
            <a:endParaRPr lang="en-US" sz="11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13–14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Q13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from a mortgage taken to acquire a property are classified as: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activities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Investing activities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Financing activities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Non-cash activity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Q14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the indirect method, depreciation on a building is: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35" name="Shape 32"/>
          <p:cNvSpPr/>
          <p:nvPr/>
        </p:nvSpPr>
        <p:spPr>
          <a:xfrm>
            <a:off x="1371600" y="3721608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36" name="Text 33"/>
          <p:cNvSpPr/>
          <p:nvPr/>
        </p:nvSpPr>
        <p:spPr>
          <a:xfrm>
            <a:off x="137160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37" name="Text 34"/>
          <p:cNvSpPr/>
          <p:nvPr/>
        </p:nvSpPr>
        <p:spPr>
          <a:xfrm>
            <a:off x="168249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Deducted from net income</a:t>
            </a:r>
            <a:endParaRPr lang="en-US" sz="970" dirty="0"/>
          </a:p>
        </p:txBody>
      </p:sp>
      <p:sp>
        <p:nvSpPr>
          <p:cNvPr id="38" name="Shape 35"/>
          <p:cNvSpPr/>
          <p:nvPr/>
        </p:nvSpPr>
        <p:spPr>
          <a:xfrm>
            <a:off x="4846320" y="3648456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39" name="Shape 36"/>
          <p:cNvSpPr/>
          <p:nvPr/>
        </p:nvSpPr>
        <p:spPr>
          <a:xfrm>
            <a:off x="4937760" y="3721608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40" name="Text 37"/>
          <p:cNvSpPr/>
          <p:nvPr/>
        </p:nvSpPr>
        <p:spPr>
          <a:xfrm>
            <a:off x="4937760" y="3721608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41" name="Text 38"/>
          <p:cNvSpPr/>
          <p:nvPr/>
        </p:nvSpPr>
        <p:spPr>
          <a:xfrm>
            <a:off x="5248656" y="3648456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 net income</a:t>
            </a:r>
            <a:endParaRPr lang="en-US" sz="970" dirty="0"/>
          </a:p>
        </p:txBody>
      </p:sp>
      <p:sp>
        <p:nvSpPr>
          <p:cNvPr id="42" name="Shape 39"/>
          <p:cNvSpPr/>
          <p:nvPr/>
        </p:nvSpPr>
        <p:spPr>
          <a:xfrm>
            <a:off x="128016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3" name="Shape 40"/>
          <p:cNvSpPr/>
          <p:nvPr/>
        </p:nvSpPr>
        <p:spPr>
          <a:xfrm>
            <a:off x="137160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4" name="Text 41"/>
          <p:cNvSpPr/>
          <p:nvPr/>
        </p:nvSpPr>
        <p:spPr>
          <a:xfrm>
            <a:off x="137160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45" name="Text 42"/>
          <p:cNvSpPr/>
          <p:nvPr/>
        </p:nvSpPr>
        <p:spPr>
          <a:xfrm>
            <a:off x="168249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Ignored entirely</a:t>
            </a:r>
            <a:endParaRPr lang="en-US" sz="970" dirty="0"/>
          </a:p>
        </p:txBody>
      </p:sp>
      <p:sp>
        <p:nvSpPr>
          <p:cNvPr id="46" name="Shape 43"/>
          <p:cNvSpPr/>
          <p:nvPr/>
        </p:nvSpPr>
        <p:spPr>
          <a:xfrm>
            <a:off x="4846320" y="407822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47" name="Shape 44"/>
          <p:cNvSpPr/>
          <p:nvPr/>
        </p:nvSpPr>
        <p:spPr>
          <a:xfrm>
            <a:off x="4937760" y="415137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48" name="Text 45"/>
          <p:cNvSpPr/>
          <p:nvPr/>
        </p:nvSpPr>
        <p:spPr>
          <a:xfrm>
            <a:off x="4937760" y="415137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49" name="Text 46"/>
          <p:cNvSpPr/>
          <p:nvPr/>
        </p:nvSpPr>
        <p:spPr>
          <a:xfrm>
            <a:off x="5248656" y="407822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Reported in investing</a:t>
            </a:r>
            <a:endParaRPr lang="en-US" sz="970" dirty="0"/>
          </a:p>
        </p:txBody>
      </p:sp>
      <p:sp>
        <p:nvSpPr>
          <p:cNvPr id="50" name="Text 47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51" name="Text 48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52" name="Shape 49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53" name="Text 50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</a:t>
            </a:r>
            <a:endParaRPr lang="en-US" sz="11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15–16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Q15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1B9FD8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MULTIPLE CHOICE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the indirect method, a decrease in inventory is: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E7F4EE"/>
          </a:solidFill>
          <a:ln w="16510">
            <a:solidFill>
              <a:srgbClr val="2E9E6B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371600" y="2048256"/>
            <a:ext cx="237744" cy="237744"/>
          </a:xfrm>
          <a:prstGeom prst="ellipse">
            <a:avLst/>
          </a:prstGeom>
          <a:solidFill>
            <a:srgbClr val="2E9E6B"/>
          </a:solidFill>
          <a:ln/>
        </p:spPr>
      </p:sp>
      <p:sp>
        <p:nvSpPr>
          <p:cNvPr id="14" name="Text 11"/>
          <p:cNvSpPr/>
          <p:nvPr/>
        </p:nvSpPr>
        <p:spPr>
          <a:xfrm>
            <a:off x="137160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168249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b="1" dirty="0">
                <a:solidFill>
                  <a:srgbClr val="0F25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 net income</a:t>
            </a:r>
            <a:endParaRPr lang="en-US" sz="970" dirty="0"/>
          </a:p>
        </p:txBody>
      </p:sp>
      <p:sp>
        <p:nvSpPr>
          <p:cNvPr id="16" name="Shape 13"/>
          <p:cNvSpPr/>
          <p:nvPr/>
        </p:nvSpPr>
        <p:spPr>
          <a:xfrm>
            <a:off x="4846320" y="1975104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937760" y="2048256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18" name="Text 15"/>
          <p:cNvSpPr/>
          <p:nvPr/>
        </p:nvSpPr>
        <p:spPr>
          <a:xfrm>
            <a:off x="4937760" y="2048256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5248656" y="1975104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Deducted from net income</a:t>
            </a:r>
            <a:endParaRPr lang="en-US" sz="970" dirty="0"/>
          </a:p>
        </p:txBody>
      </p:sp>
      <p:sp>
        <p:nvSpPr>
          <p:cNvPr id="20" name="Shape 17"/>
          <p:cNvSpPr/>
          <p:nvPr/>
        </p:nvSpPr>
        <p:spPr>
          <a:xfrm>
            <a:off x="128016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137160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2" name="Text 19"/>
          <p:cNvSpPr/>
          <p:nvPr/>
        </p:nvSpPr>
        <p:spPr>
          <a:xfrm>
            <a:off x="137160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1000" dirty="0"/>
          </a:p>
        </p:txBody>
      </p:sp>
      <p:sp>
        <p:nvSpPr>
          <p:cNvPr id="23" name="Text 20"/>
          <p:cNvSpPr/>
          <p:nvPr/>
        </p:nvSpPr>
        <p:spPr>
          <a:xfrm>
            <a:off x="168249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Reported in financing</a:t>
            </a:r>
            <a:endParaRPr lang="en-US" sz="970" dirty="0"/>
          </a:p>
        </p:txBody>
      </p:sp>
      <p:sp>
        <p:nvSpPr>
          <p:cNvPr id="24" name="Shape 21"/>
          <p:cNvSpPr/>
          <p:nvPr/>
        </p:nvSpPr>
        <p:spPr>
          <a:xfrm>
            <a:off x="4846320" y="2404872"/>
            <a:ext cx="3474720" cy="384048"/>
          </a:xfrm>
          <a:prstGeom prst="roundRect">
            <a:avLst>
              <a:gd name="adj" fmla="val 11905"/>
            </a:avLst>
          </a:prstGeom>
          <a:solidFill>
            <a:srgbClr val="F3F6FA"/>
          </a:solidFill>
          <a:ln w="12700">
            <a:solidFill>
              <a:srgbClr val="E6ECF3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4937760" y="2478024"/>
            <a:ext cx="237744" cy="237744"/>
          </a:xfrm>
          <a:prstGeom prst="ellipse">
            <a:avLst/>
          </a:prstGeom>
          <a:solidFill>
            <a:srgbClr val="D5DEE8"/>
          </a:solidFill>
          <a:ln/>
        </p:spPr>
      </p:sp>
      <p:sp>
        <p:nvSpPr>
          <p:cNvPr id="26" name="Text 23"/>
          <p:cNvSpPr/>
          <p:nvPr/>
        </p:nvSpPr>
        <p:spPr>
          <a:xfrm>
            <a:off x="4937760" y="2478024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1000" dirty="0"/>
          </a:p>
        </p:txBody>
      </p:sp>
      <p:sp>
        <p:nvSpPr>
          <p:cNvPr id="27" name="Text 24"/>
          <p:cNvSpPr/>
          <p:nvPr/>
        </p:nvSpPr>
        <p:spPr>
          <a:xfrm>
            <a:off x="5248656" y="2404872"/>
            <a:ext cx="3017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Ignored</a:t>
            </a:r>
            <a:endParaRPr lang="en-US" sz="970" dirty="0"/>
          </a:p>
        </p:txBody>
      </p:sp>
      <p:sp>
        <p:nvSpPr>
          <p:cNvPr id="28" name="Shape 25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0" name="Text 27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Q16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C8A24B"/>
          </a:solidFill>
          <a:ln/>
        </p:spPr>
      </p:sp>
      <p:sp>
        <p:nvSpPr>
          <p:cNvPr id="32" name="Text 29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/ FALSE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indirect method is used by the vast majority of companies (≈ 98.8%).</a:t>
            </a:r>
            <a:endParaRPr lang="en-US" sz="1130" dirty="0"/>
          </a:p>
        </p:txBody>
      </p:sp>
      <p:sp>
        <p:nvSpPr>
          <p:cNvPr id="34" name="Shape 31"/>
          <p:cNvSpPr/>
          <p:nvPr/>
        </p:nvSpPr>
        <p:spPr>
          <a:xfrm>
            <a:off x="1280160" y="3840480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 w="17780">
            <a:solidFill>
              <a:srgbClr val="2E9E6B"/>
            </a:solidFill>
            <a:prstDash val="solid"/>
          </a:ln>
        </p:spPr>
      </p:sp>
      <p:pic>
        <p:nvPicPr>
          <p:cNvPr id="3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8176" y="3959352"/>
            <a:ext cx="219456" cy="219456"/>
          </a:xfrm>
          <a:prstGeom prst="rect">
            <a:avLst/>
          </a:prstGeom>
        </p:spPr>
      </p:pic>
      <p:sp>
        <p:nvSpPr>
          <p:cNvPr id="36" name="Text 32"/>
          <p:cNvSpPr/>
          <p:nvPr/>
        </p:nvSpPr>
        <p:spPr>
          <a:xfrm>
            <a:off x="1700784" y="384048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</a:t>
            </a:r>
            <a:endParaRPr lang="en-US" sz="1150" dirty="0"/>
          </a:p>
        </p:txBody>
      </p:sp>
      <p:sp>
        <p:nvSpPr>
          <p:cNvPr id="37" name="Shape 33"/>
          <p:cNvSpPr/>
          <p:nvPr/>
        </p:nvSpPr>
        <p:spPr>
          <a:xfrm>
            <a:off x="3200400" y="3840480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F3F6FA"/>
          </a:solidFill>
          <a:ln w="12700">
            <a:solidFill>
              <a:srgbClr val="E1E8F0"/>
            </a:solidFill>
            <a:prstDash val="solid"/>
          </a:ln>
        </p:spPr>
      </p:sp>
      <p:sp>
        <p:nvSpPr>
          <p:cNvPr id="38" name="Text 34"/>
          <p:cNvSpPr/>
          <p:nvPr/>
        </p:nvSpPr>
        <p:spPr>
          <a:xfrm>
            <a:off x="3364992" y="384048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</a:t>
            </a:r>
            <a:endParaRPr lang="en-US" sz="1150" dirty="0"/>
          </a:p>
        </p:txBody>
      </p:sp>
      <p:sp>
        <p:nvSpPr>
          <p:cNvPr id="39" name="Text 35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40" name="Text 36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41" name="Shape 37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42" name="Text 38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</a:t>
            </a:r>
            <a:endParaRPr lang="en-US" sz="11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17–18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Q17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C8A24B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/ FALSE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income and net cash flow from operations are always equal.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2167128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F3F6FA"/>
          </a:solidFill>
          <a:ln w="12700">
            <a:solidFill>
              <a:srgbClr val="E1E8F0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444752" y="2167128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3200400" y="2167128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 w="17780">
            <a:solidFill>
              <a:srgbClr val="2E9E6B"/>
            </a:solidFill>
            <a:prstDash val="solid"/>
          </a:ln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8416" y="2286000"/>
            <a:ext cx="219456" cy="219456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3621024" y="2167128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</a:t>
            </a:r>
            <a:endParaRPr lang="en-US" sz="1150" dirty="0"/>
          </a:p>
        </p:txBody>
      </p:sp>
      <p:sp>
        <p:nvSpPr>
          <p:cNvPr id="17" name="Shape 13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19" name="Text 15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Q18</a:t>
            </a:r>
            <a:endParaRPr lang="en-US" sz="1150" dirty="0"/>
          </a:p>
        </p:txBody>
      </p:sp>
      <p:sp>
        <p:nvSpPr>
          <p:cNvPr id="20" name="Shape 16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C8A24B"/>
          </a:solidFill>
          <a:ln/>
        </p:spPr>
      </p:sp>
      <p:sp>
        <p:nvSpPr>
          <p:cNvPr id="21" name="Text 17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/ FALSE</a:t>
            </a: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gain on the sale of property is deducted in the operating section to avoid double-counting the cash, which appears under investing.</a:t>
            </a:r>
            <a:endParaRPr lang="en-US" sz="1130" dirty="0"/>
          </a:p>
        </p:txBody>
      </p:sp>
      <p:sp>
        <p:nvSpPr>
          <p:cNvPr id="23" name="Shape 19"/>
          <p:cNvSpPr/>
          <p:nvPr/>
        </p:nvSpPr>
        <p:spPr>
          <a:xfrm>
            <a:off x="1280160" y="3840480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 w="17780">
            <a:solidFill>
              <a:srgbClr val="2E9E6B"/>
            </a:solidFill>
            <a:prstDash val="solid"/>
          </a:ln>
        </p:spPr>
      </p:sp>
      <p:pic>
        <p:nvPicPr>
          <p:cNvPr id="2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8176" y="3959352"/>
            <a:ext cx="219456" cy="219456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1700784" y="384048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</a:t>
            </a:r>
            <a:endParaRPr lang="en-US" sz="1150" dirty="0"/>
          </a:p>
        </p:txBody>
      </p:sp>
      <p:sp>
        <p:nvSpPr>
          <p:cNvPr id="26" name="Shape 21"/>
          <p:cNvSpPr/>
          <p:nvPr/>
        </p:nvSpPr>
        <p:spPr>
          <a:xfrm>
            <a:off x="3200400" y="3840480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F3F6FA"/>
          </a:solidFill>
          <a:ln w="12700">
            <a:solidFill>
              <a:srgbClr val="E1E8F0"/>
            </a:solidFill>
            <a:prstDash val="solid"/>
          </a:ln>
        </p:spPr>
      </p:sp>
      <p:sp>
        <p:nvSpPr>
          <p:cNvPr id="27" name="Text 22"/>
          <p:cNvSpPr/>
          <p:nvPr/>
        </p:nvSpPr>
        <p:spPr>
          <a:xfrm>
            <a:off x="3364992" y="384048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</a:t>
            </a:r>
            <a:endParaRPr lang="en-US" sz="1150" dirty="0"/>
          </a:p>
        </p:txBody>
      </p:sp>
      <p:sp>
        <p:nvSpPr>
          <p:cNvPr id="28" name="Text 23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9" name="Text 24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0" name="Shape 25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1" name="Text 26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39</a:t>
            </a:r>
            <a:endParaRPr lang="en-US" sz="11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3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715"/>
            <a:ext cx="9156590" cy="5149215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502920" y="310896"/>
            <a:ext cx="603504" cy="603504"/>
          </a:xfrm>
          <a:prstGeom prst="ellipse">
            <a:avLst/>
          </a:prstGeom>
          <a:solidFill>
            <a:srgbClr val="0F2546"/>
          </a:solidFill>
          <a:ln/>
          <a:effectLst>
            <a:outerShdw blurRad="63500" dist="25400" dir="5400000" algn="bl" rotWithShape="0">
              <a:srgbClr val="000000">
                <a:alpha val="18000"/>
              </a:srgbClr>
            </a:outerShdw>
          </a:effectLst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475488"/>
            <a:ext cx="274320" cy="274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61872" y="50292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254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Quiz  ·  Questions 19–20</a:t>
            </a:r>
            <a:endParaRPr lang="en-US" sz="2300" dirty="0"/>
          </a:p>
        </p:txBody>
      </p:sp>
      <p:sp>
        <p:nvSpPr>
          <p:cNvPr id="6" name="Shape 3"/>
          <p:cNvSpPr/>
          <p:nvPr/>
        </p:nvSpPr>
        <p:spPr>
          <a:xfrm>
            <a:off x="502920" y="1298448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04088" y="1499616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8" name="Text 5"/>
          <p:cNvSpPr/>
          <p:nvPr/>
        </p:nvSpPr>
        <p:spPr>
          <a:xfrm>
            <a:off x="704088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Q19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949440" y="1536192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C8A24B"/>
          </a:solidFill>
          <a:ln/>
        </p:spPr>
      </p:sp>
      <p:sp>
        <p:nvSpPr>
          <p:cNvPr id="10" name="Text 7"/>
          <p:cNvSpPr/>
          <p:nvPr/>
        </p:nvSpPr>
        <p:spPr>
          <a:xfrm>
            <a:off x="6949440" y="1536192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/ FALSE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1280160" y="1481328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Issuing common stock directly to purchase a building is a cash inflow in financing activities.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1280160" y="2167128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F3F6FA"/>
          </a:solidFill>
          <a:ln w="12700">
            <a:solidFill>
              <a:srgbClr val="E1E8F0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444752" y="2167128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3200400" y="2167128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 w="17780">
            <a:solidFill>
              <a:srgbClr val="2E9E6B"/>
            </a:solidFill>
            <a:prstDash val="solid"/>
          </a:ln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8416" y="2286000"/>
            <a:ext cx="219456" cy="219456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3621024" y="2167128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</a:t>
            </a:r>
            <a:endParaRPr lang="en-US" sz="1150" dirty="0"/>
          </a:p>
        </p:txBody>
      </p:sp>
      <p:sp>
        <p:nvSpPr>
          <p:cNvPr id="17" name="Shape 13"/>
          <p:cNvSpPr/>
          <p:nvPr/>
        </p:nvSpPr>
        <p:spPr>
          <a:xfrm>
            <a:off x="502920" y="2971800"/>
            <a:ext cx="8138160" cy="1572768"/>
          </a:xfrm>
          <a:prstGeom prst="roundRect">
            <a:avLst>
              <a:gd name="adj" fmla="val 5233"/>
            </a:avLst>
          </a:prstGeom>
          <a:solidFill>
            <a:srgbClr val="FFFFFF"/>
          </a:solidFill>
          <a:ln/>
          <a:effectLst>
            <a:outerShdw blurRad="88900" dist="38100" dir="5400000" algn="bl" rotWithShape="0">
              <a:srgbClr val="000000">
                <a:alpha val="16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704088" y="3172968"/>
            <a:ext cx="457200" cy="457200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19" name="Text 15"/>
          <p:cNvSpPr/>
          <p:nvPr/>
        </p:nvSpPr>
        <p:spPr>
          <a:xfrm>
            <a:off x="704088" y="31729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Q20</a:t>
            </a:r>
            <a:endParaRPr lang="en-US" sz="1150" dirty="0"/>
          </a:p>
        </p:txBody>
      </p:sp>
      <p:sp>
        <p:nvSpPr>
          <p:cNvPr id="20" name="Shape 16"/>
          <p:cNvSpPr/>
          <p:nvPr/>
        </p:nvSpPr>
        <p:spPr>
          <a:xfrm>
            <a:off x="6949440" y="3209544"/>
            <a:ext cx="1463040" cy="274320"/>
          </a:xfrm>
          <a:prstGeom prst="roundRect">
            <a:avLst>
              <a:gd name="adj" fmla="val 20000"/>
            </a:avLst>
          </a:prstGeom>
          <a:solidFill>
            <a:srgbClr val="C8A24B"/>
          </a:solidFill>
          <a:ln/>
        </p:spPr>
      </p:sp>
      <p:sp>
        <p:nvSpPr>
          <p:cNvPr id="21" name="Text 17"/>
          <p:cNvSpPr/>
          <p:nvPr/>
        </p:nvSpPr>
        <p:spPr>
          <a:xfrm>
            <a:off x="6949440" y="3209544"/>
            <a:ext cx="1463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/ FALSE</a:t>
            </a: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1280160" y="3154680"/>
            <a:ext cx="5577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30" b="1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Cash Flow = Operating cash – Capital expenditures – Cash dividends.</a:t>
            </a:r>
            <a:endParaRPr lang="en-US" sz="1130" dirty="0"/>
          </a:p>
        </p:txBody>
      </p:sp>
      <p:sp>
        <p:nvSpPr>
          <p:cNvPr id="23" name="Shape 19"/>
          <p:cNvSpPr/>
          <p:nvPr/>
        </p:nvSpPr>
        <p:spPr>
          <a:xfrm>
            <a:off x="1280160" y="3840480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E7F4EE"/>
          </a:solidFill>
          <a:ln w="17780">
            <a:solidFill>
              <a:srgbClr val="2E9E6B"/>
            </a:solidFill>
            <a:prstDash val="solid"/>
          </a:ln>
        </p:spPr>
      </p:sp>
      <p:pic>
        <p:nvPicPr>
          <p:cNvPr id="2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8176" y="3959352"/>
            <a:ext cx="219456" cy="219456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1700784" y="384048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9E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</a:t>
            </a:r>
            <a:endParaRPr lang="en-US" sz="1150" dirty="0"/>
          </a:p>
        </p:txBody>
      </p:sp>
      <p:sp>
        <p:nvSpPr>
          <p:cNvPr id="26" name="Shape 21"/>
          <p:cNvSpPr/>
          <p:nvPr/>
        </p:nvSpPr>
        <p:spPr>
          <a:xfrm>
            <a:off x="3200400" y="3840480"/>
            <a:ext cx="1783080" cy="457200"/>
          </a:xfrm>
          <a:prstGeom prst="roundRect">
            <a:avLst>
              <a:gd name="adj" fmla="val 12000"/>
            </a:avLst>
          </a:prstGeom>
          <a:solidFill>
            <a:srgbClr val="F3F6FA"/>
          </a:solidFill>
          <a:ln w="12700">
            <a:solidFill>
              <a:srgbClr val="E1E8F0"/>
            </a:solidFill>
            <a:prstDash val="solid"/>
          </a:ln>
        </p:spPr>
      </p:sp>
      <p:sp>
        <p:nvSpPr>
          <p:cNvPr id="27" name="Text 22"/>
          <p:cNvSpPr/>
          <p:nvPr/>
        </p:nvSpPr>
        <p:spPr>
          <a:xfrm>
            <a:off x="3364992" y="384048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27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</a:t>
            </a:r>
            <a:endParaRPr lang="en-US" sz="1150" dirty="0"/>
          </a:p>
        </p:txBody>
      </p:sp>
      <p:sp>
        <p:nvSpPr>
          <p:cNvPr id="28" name="Text 23"/>
          <p:cNvSpPr/>
          <p:nvPr/>
        </p:nvSpPr>
        <p:spPr>
          <a:xfrm>
            <a:off x="502920" y="4828032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 Flow Statement</a:t>
            </a:r>
            <a:endParaRPr lang="en-US" sz="850" dirty="0"/>
          </a:p>
        </p:txBody>
      </p:sp>
      <p:sp>
        <p:nvSpPr>
          <p:cNvPr id="29" name="Text 24"/>
          <p:cNvSpPr/>
          <p:nvPr/>
        </p:nvSpPr>
        <p:spPr>
          <a:xfrm>
            <a:off x="4572000" y="4828032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C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 631  ·  Dr. Emad Zaher</a:t>
            </a:r>
            <a:endParaRPr lang="en-US" sz="850" dirty="0"/>
          </a:p>
        </p:txBody>
      </p:sp>
      <p:sp>
        <p:nvSpPr>
          <p:cNvPr id="30" name="Shape 25"/>
          <p:cNvSpPr/>
          <p:nvPr/>
        </p:nvSpPr>
        <p:spPr>
          <a:xfrm>
            <a:off x="8275320" y="4791456"/>
            <a:ext cx="310896" cy="310896"/>
          </a:xfrm>
          <a:prstGeom prst="ellipse">
            <a:avLst/>
          </a:prstGeom>
          <a:solidFill>
            <a:srgbClr val="0F2546"/>
          </a:solidFill>
          <a:ln/>
        </p:spPr>
      </p:sp>
      <p:sp>
        <p:nvSpPr>
          <p:cNvPr id="31" name="Text 26"/>
          <p:cNvSpPr/>
          <p:nvPr/>
        </p:nvSpPr>
        <p:spPr>
          <a:xfrm>
            <a:off x="8275320" y="479145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</a:t>
            </a:r>
            <a:endParaRPr lang="en-US" sz="11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9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798D368-8153-4099-A46C-9E87C2D8540C}"/>
</file>

<file path=customXml/itemProps2.xml><?xml version="1.0" encoding="utf-8"?>
<ds:datastoreItem xmlns:ds="http://schemas.openxmlformats.org/officeDocument/2006/customXml" ds:itemID="{3AFB5B75-B39F-465A-BFA3-E59828DC9A40}"/>
</file>

<file path=customXml/itemProps3.xml><?xml version="1.0" encoding="utf-8"?>
<ds:datastoreItem xmlns:ds="http://schemas.openxmlformats.org/officeDocument/2006/customXml" ds:itemID="{15F66231-6425-4937-8A8E-87A10ADCCAD9}"/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3178</Words>
  <Application>Microsoft Office PowerPoint</Application>
  <PresentationFormat>On-screen Show (16:9)</PresentationFormat>
  <Paragraphs>784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Alexandria</vt:lpstr>
      <vt:lpstr>Arial</vt:lpstr>
      <vt:lpstr>Calibri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Cash Flow Statement — REA 631</dc:title>
  <dc:subject>PptxGenJS Presentation</dc:subject>
  <dc:creator>Dr. Emad Zaher</dc:creator>
  <cp:lastModifiedBy>STW</cp:lastModifiedBy>
  <cp:revision>5</cp:revision>
  <dcterms:created xsi:type="dcterms:W3CDTF">2026-06-15T08:15:22Z</dcterms:created>
  <dcterms:modified xsi:type="dcterms:W3CDTF">2026-06-16T07:57:25Z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