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6"/>
  </p:notesMasterIdLst>
  <p:sldIdLst>
    <p:sldId id="584" r:id="rId3"/>
    <p:sldId id="619" r:id="rId4"/>
    <p:sldId id="659" r:id="rId5"/>
    <p:sldId id="660" r:id="rId6"/>
    <p:sldId id="661" r:id="rId7"/>
    <p:sldId id="662" r:id="rId8"/>
    <p:sldId id="663" r:id="rId9"/>
    <p:sldId id="664" r:id="rId10"/>
    <p:sldId id="666" r:id="rId11"/>
    <p:sldId id="667" r:id="rId12"/>
    <p:sldId id="668" r:id="rId13"/>
    <p:sldId id="669" r:id="rId14"/>
    <p:sldId id="672" r:id="rId15"/>
    <p:sldId id="665" r:id="rId16"/>
    <p:sldId id="673" r:id="rId17"/>
    <p:sldId id="674" r:id="rId18"/>
    <p:sldId id="675" r:id="rId19"/>
    <p:sldId id="671" r:id="rId20"/>
    <p:sldId id="676" r:id="rId21"/>
    <p:sldId id="677" r:id="rId22"/>
    <p:sldId id="678" r:id="rId23"/>
    <p:sldId id="679" r:id="rId24"/>
    <p:sldId id="680" r:id="rId25"/>
    <p:sldId id="681" r:id="rId26"/>
    <p:sldId id="682" r:id="rId27"/>
    <p:sldId id="683" r:id="rId28"/>
    <p:sldId id="684" r:id="rId29"/>
    <p:sldId id="685" r:id="rId30"/>
    <p:sldId id="686" r:id="rId31"/>
    <p:sldId id="687" r:id="rId32"/>
    <p:sldId id="688" r:id="rId33"/>
    <p:sldId id="689" r:id="rId34"/>
    <p:sldId id="690" r:id="rId35"/>
    <p:sldId id="691" r:id="rId36"/>
    <p:sldId id="692" r:id="rId37"/>
    <p:sldId id="693" r:id="rId38"/>
    <p:sldId id="694" r:id="rId39"/>
    <p:sldId id="695" r:id="rId40"/>
    <p:sldId id="696" r:id="rId41"/>
    <p:sldId id="697" r:id="rId42"/>
    <p:sldId id="698" r:id="rId43"/>
    <p:sldId id="699" r:id="rId44"/>
    <p:sldId id="5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4"/>
            <p14:sldId id="619"/>
            <p14:sldId id="659"/>
            <p14:sldId id="660"/>
            <p14:sldId id="661"/>
            <p14:sldId id="662"/>
            <p14:sldId id="663"/>
            <p14:sldId id="664"/>
            <p14:sldId id="666"/>
            <p14:sldId id="667"/>
            <p14:sldId id="668"/>
            <p14:sldId id="669"/>
            <p14:sldId id="672"/>
            <p14:sldId id="665"/>
            <p14:sldId id="673"/>
            <p14:sldId id="674"/>
            <p14:sldId id="675"/>
            <p14:sldId id="671"/>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699"/>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28/09/2024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8603401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2817044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205815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906800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6905455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8723868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8405142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6482022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5952036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817640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7324185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7178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0207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289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277661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1340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88784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28/09/2024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28/09/2024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265760768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8.xml"/><Relationship Id="rId5" Type="http://schemas.openxmlformats.org/officeDocument/2006/relationships/image" Target="../media/image5.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093402"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Economics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6370224" y="4802552"/>
            <a:ext cx="3144259" cy="1323439"/>
          </a:xfrm>
          <a:prstGeom prst="rect">
            <a:avLst/>
          </a:prstGeom>
          <a:noFill/>
        </p:spPr>
        <p:txBody>
          <a:bodyPr wrap="none" rtlCol="0">
            <a:spAutoFit/>
          </a:bodyPr>
          <a:lstStyle/>
          <a:p>
            <a:r>
              <a:rPr lang="en-US" sz="2000" dirty="0">
                <a:latin typeface="Alexandria" charset="0"/>
                <a:cs typeface="Alexandria" charset="0"/>
              </a:rPr>
              <a:t>MGM112</a:t>
            </a:r>
          </a:p>
          <a:p>
            <a:r>
              <a:rPr lang="en-US" sz="2000" dirty="0">
                <a:latin typeface="Times New Roman" panose="02020603050405020304" pitchFamily="18" charset="0"/>
                <a:cs typeface="Times New Roman" panose="02020603050405020304" pitchFamily="18" charset="0"/>
              </a:rPr>
              <a:t>GOVERNMENT ACTIONS</a:t>
            </a:r>
          </a:p>
          <a:p>
            <a:r>
              <a:rPr lang="en-US" sz="2000" dirty="0">
                <a:latin typeface="Times New Roman" panose="02020603050405020304" pitchFamily="18" charset="0"/>
                <a:cs typeface="Times New Roman" panose="02020603050405020304" pitchFamily="18" charset="0"/>
              </a:rPr>
              <a:t>IN MARKETS</a:t>
            </a:r>
          </a:p>
          <a:p>
            <a:endParaRPr lang="en-US" sz="2000" dirty="0">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42308"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20672" y="669853"/>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GOVERNMENT ACTIONS IN MARKETS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الإجراءات والتدخلات الحكومية في الأسواق</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Title 1">
            <a:extLst>
              <a:ext uri="{FF2B5EF4-FFF2-40B4-BE49-F238E27FC236}">
                <a16:creationId xmlns:a16="http://schemas.microsoft.com/office/drawing/2014/main" id="{C431DFE6-6347-F9C0-0681-865B1D6C34E9}"/>
              </a:ext>
            </a:extLst>
          </p:cNvPr>
          <p:cNvSpPr>
            <a:spLocks noGrp="1"/>
          </p:cNvSpPr>
          <p:nvPr/>
        </p:nvSpPr>
        <p:spPr bwMode="auto">
          <a:xfrm>
            <a:off x="1031739" y="1976755"/>
            <a:ext cx="10575235" cy="914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fontScale="97500"/>
          </a:bodyPr>
          <a:lstStyle>
            <a:lvl1pPr algn="l" rtl="0" eaLnBrk="0" fontAlgn="base" hangingPunct="0">
              <a:spcBef>
                <a:spcPct val="0"/>
              </a:spcBef>
              <a:spcAft>
                <a:spcPct val="0"/>
              </a:spcAft>
              <a:defRPr sz="3400" b="1" kern="1200">
                <a:solidFill>
                  <a:srgbClr val="006699"/>
                </a:solidFill>
                <a:latin typeface="Tahoma" pitchFamily="34" charset="0"/>
                <a:ea typeface="Tahoma" pitchFamily="34" charset="0"/>
                <a:cs typeface="Tahoma" pitchFamily="34" charset="0"/>
              </a:defRPr>
            </a:lvl1pPr>
            <a:lvl2pPr algn="l" rtl="0" eaLnBrk="0" fontAlgn="base" hangingPunct="0">
              <a:spcBef>
                <a:spcPct val="0"/>
              </a:spcBef>
              <a:spcAft>
                <a:spcPct val="0"/>
              </a:spcAft>
              <a:defRPr sz="3400" b="1">
                <a:solidFill>
                  <a:srgbClr val="006699"/>
                </a:solidFill>
                <a:latin typeface="Tahoma" charset="0"/>
                <a:ea typeface="Tahoma" charset="0"/>
                <a:cs typeface="Tahoma" charset="0"/>
              </a:defRPr>
            </a:lvl2pPr>
            <a:lvl3pPr algn="l" rtl="0" eaLnBrk="0" fontAlgn="base" hangingPunct="0">
              <a:spcBef>
                <a:spcPct val="0"/>
              </a:spcBef>
              <a:spcAft>
                <a:spcPct val="0"/>
              </a:spcAft>
              <a:defRPr sz="3400" b="1">
                <a:solidFill>
                  <a:srgbClr val="006699"/>
                </a:solidFill>
                <a:latin typeface="Tahoma" charset="0"/>
                <a:ea typeface="Tahoma" charset="0"/>
                <a:cs typeface="Tahoma" charset="0"/>
              </a:defRPr>
            </a:lvl3pPr>
            <a:lvl4pPr algn="l" rtl="0" eaLnBrk="0" fontAlgn="base" hangingPunct="0">
              <a:spcBef>
                <a:spcPct val="0"/>
              </a:spcBef>
              <a:spcAft>
                <a:spcPct val="0"/>
              </a:spcAft>
              <a:defRPr sz="3400" b="1">
                <a:solidFill>
                  <a:srgbClr val="006699"/>
                </a:solidFill>
                <a:latin typeface="Tahoma" charset="0"/>
                <a:ea typeface="Tahoma" charset="0"/>
                <a:cs typeface="Tahoma" charset="0"/>
              </a:defRPr>
            </a:lvl4pPr>
            <a:lvl5pPr algn="l" rtl="0" eaLnBrk="0" fontAlgn="base" hangingPunct="0">
              <a:spcBef>
                <a:spcPct val="0"/>
              </a:spcBef>
              <a:spcAft>
                <a:spcPct val="0"/>
              </a:spcAft>
              <a:defRPr sz="3400" b="1">
                <a:solidFill>
                  <a:srgbClr val="006699"/>
                </a:solidFill>
                <a:latin typeface="Tahoma" charset="0"/>
                <a:ea typeface="Tahoma" charset="0"/>
                <a:cs typeface="Tahoma" charset="0"/>
              </a:defRPr>
            </a:lvl5pPr>
            <a:lvl6pPr marL="457200" algn="l" rtl="0" fontAlgn="base">
              <a:spcBef>
                <a:spcPct val="0"/>
              </a:spcBef>
              <a:spcAft>
                <a:spcPct val="0"/>
              </a:spcAft>
              <a:defRPr sz="3400" b="1">
                <a:solidFill>
                  <a:srgbClr val="006699"/>
                </a:solidFill>
                <a:latin typeface="Tahoma" charset="0"/>
                <a:ea typeface="Tahoma" charset="0"/>
                <a:cs typeface="Tahoma" charset="0"/>
              </a:defRPr>
            </a:lvl6pPr>
            <a:lvl7pPr marL="914400" algn="l" rtl="0" fontAlgn="base">
              <a:spcBef>
                <a:spcPct val="0"/>
              </a:spcBef>
              <a:spcAft>
                <a:spcPct val="0"/>
              </a:spcAft>
              <a:defRPr sz="3400" b="1">
                <a:solidFill>
                  <a:srgbClr val="006699"/>
                </a:solidFill>
                <a:latin typeface="Tahoma" charset="0"/>
                <a:ea typeface="Tahoma" charset="0"/>
                <a:cs typeface="Tahoma" charset="0"/>
              </a:defRPr>
            </a:lvl7pPr>
            <a:lvl8pPr marL="1371600" algn="l" rtl="0" fontAlgn="base">
              <a:spcBef>
                <a:spcPct val="0"/>
              </a:spcBef>
              <a:spcAft>
                <a:spcPct val="0"/>
              </a:spcAft>
              <a:defRPr sz="3400" b="1">
                <a:solidFill>
                  <a:srgbClr val="006699"/>
                </a:solidFill>
                <a:latin typeface="Tahoma" charset="0"/>
                <a:ea typeface="Tahoma" charset="0"/>
                <a:cs typeface="Tahoma" charset="0"/>
              </a:defRPr>
            </a:lvl8pPr>
            <a:lvl9pPr marL="1828800" algn="l" rtl="0" fontAlgn="base">
              <a:spcBef>
                <a:spcPct val="0"/>
              </a:spcBef>
              <a:spcAft>
                <a:spcPct val="0"/>
              </a:spcAft>
              <a:defRPr sz="3400" b="1">
                <a:solidFill>
                  <a:srgbClr val="006699"/>
                </a:solidFill>
                <a:latin typeface="Tahoma" charset="0"/>
                <a:ea typeface="Tahoma" charset="0"/>
                <a:cs typeface="Tahoma" charset="0"/>
              </a:defRPr>
            </a:lvl9pPr>
          </a:lstStyle>
          <a:p>
            <a:pPr eaLnBrk="1" hangingPunct="1">
              <a:lnSpc>
                <a:spcPct val="110000"/>
              </a:lnSpc>
            </a:pPr>
            <a:r>
              <a:rPr lang="en-US" sz="2000" i="1" dirty="0">
                <a:solidFill>
                  <a:srgbClr val="6C45BB"/>
                </a:solidFill>
                <a:latin typeface="Alexandria"/>
                <a:ea typeface="Arial" charset="0"/>
                <a:cs typeface="Arial" charset="0"/>
              </a:rPr>
              <a:t>In this chapter, look for the answers to these questions:</a:t>
            </a:r>
            <a:endParaRPr lang="ar-EG" sz="2000" i="1" dirty="0">
              <a:solidFill>
                <a:srgbClr val="6C45BB"/>
              </a:solidFill>
              <a:latin typeface="Alexandria"/>
              <a:ea typeface="Arial" charset="0"/>
              <a:cs typeface="Arial" charset="0"/>
            </a:endParaRPr>
          </a:p>
          <a:p>
            <a:pPr algn="r" rtl="1" eaLnBrk="1" hangingPunct="1">
              <a:lnSpc>
                <a:spcPct val="110000"/>
              </a:lnSpc>
            </a:pPr>
            <a:r>
              <a:rPr lang="ar-EG" sz="2000" i="1" dirty="0">
                <a:solidFill>
                  <a:srgbClr val="6C45BB"/>
                </a:solidFill>
                <a:latin typeface="Alexandria"/>
                <a:ea typeface="Arial" charset="0"/>
                <a:cs typeface="Arial" charset="0"/>
              </a:rPr>
              <a:t>في هذا الفصل، سنبحث عن إجابات لهذه الأسئلة:</a:t>
            </a:r>
            <a:endParaRPr lang="en-US" sz="2000" i="1" dirty="0">
              <a:solidFill>
                <a:srgbClr val="6C45BB"/>
              </a:solidFill>
              <a:latin typeface="Alexandria"/>
              <a:ea typeface="Arial" charset="0"/>
              <a:cs typeface="Arial" charset="0"/>
            </a:endParaRPr>
          </a:p>
        </p:txBody>
      </p:sp>
      <p:sp>
        <p:nvSpPr>
          <p:cNvPr id="10" name="Content Placeholder 2">
            <a:extLst>
              <a:ext uri="{FF2B5EF4-FFF2-40B4-BE49-F238E27FC236}">
                <a16:creationId xmlns:a16="http://schemas.microsoft.com/office/drawing/2014/main" id="{A2418745-CC06-72D1-D846-7877A4F01D0A}"/>
              </a:ext>
            </a:extLst>
          </p:cNvPr>
          <p:cNvSpPr>
            <a:spLocks noGrp="1"/>
          </p:cNvSpPr>
          <p:nvPr/>
        </p:nvSpPr>
        <p:spPr bwMode="auto">
          <a:xfrm>
            <a:off x="1133204" y="2878969"/>
            <a:ext cx="6176963" cy="328081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pitchFamily="2" charset="2"/>
              <a:buChar char="§"/>
              <a:defRPr sz="2800" kern="1200">
                <a:solidFill>
                  <a:schemeClr val="tx1"/>
                </a:solidFill>
                <a:latin typeface="Arial" pitchFamily="34" charset="0"/>
                <a:ea typeface="+mn-ea"/>
                <a:cs typeface="Arial" pitchFamily="34" charset="0"/>
              </a:defRPr>
            </a:lvl1pPr>
            <a:lvl2pPr marL="742950" indent="-285750" algn="l" rtl="0" eaLnBrk="0" fontAlgn="base" hangingPunct="0">
              <a:lnSpc>
                <a:spcPct val="105000"/>
              </a:lnSpc>
              <a:spcBef>
                <a:spcPts val="300"/>
              </a:spcBef>
              <a:spcAft>
                <a:spcPct val="0"/>
              </a:spcAft>
              <a:buClr>
                <a:srgbClr val="CC9900"/>
              </a:buClr>
              <a:buFont typeface="Wingdings" pitchFamily="2" charset="2"/>
              <a:buChar char="§"/>
              <a:defRPr sz="2700" kern="1200">
                <a:solidFill>
                  <a:schemeClr val="tx1"/>
                </a:solidFill>
                <a:latin typeface="Arial" pitchFamily="34" charset="0"/>
                <a:ea typeface="+mn-ea"/>
                <a:cs typeface="Arial" pitchFamily="34" charset="0"/>
              </a:defRPr>
            </a:lvl2pPr>
            <a:lvl3pPr marL="1143000" indent="-228600" algn="l" rtl="0" eaLnBrk="0" fontAlgn="base" hangingPunct="0">
              <a:lnSpc>
                <a:spcPct val="105000"/>
              </a:lnSpc>
              <a:spcBef>
                <a:spcPts val="300"/>
              </a:spcBef>
              <a:spcAft>
                <a:spcPct val="0"/>
              </a:spcAft>
              <a:buClr>
                <a:schemeClr val="accent4">
                  <a:lumMod val="60000"/>
                  <a:lumOff val="40000"/>
                </a:schemeClr>
              </a:buClr>
              <a:buFont typeface="Wingdings" pitchFamily="2" charset="2"/>
              <a:buChar char="§"/>
              <a:defRPr sz="2400" kern="1200">
                <a:solidFill>
                  <a:schemeClr val="tx1"/>
                </a:solidFill>
                <a:latin typeface="Arial" pitchFamily="34" charset="0"/>
                <a:ea typeface="+mn-ea"/>
                <a:cs typeface="Arial" pitchFamily="34" charset="0"/>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85750" indent="-285750" eaLnBrk="1" hangingPunct="1">
              <a:buClr>
                <a:srgbClr val="6C45BB"/>
              </a:buClr>
              <a:buSzPct val="120000"/>
              <a:buFont typeface="Arial" charset="0"/>
              <a:buChar char="•"/>
            </a:pPr>
            <a:r>
              <a:rPr lang="en-US" sz="2000" dirty="0">
                <a:latin typeface="Alexandria"/>
                <a:cs typeface="ＭＳ Ｐゴシック" charset="-128"/>
              </a:rPr>
              <a:t>What are price ceilings and price floors?  </a:t>
            </a:r>
          </a:p>
          <a:p>
            <a:pPr marL="685800" lvl="1" eaLnBrk="1" hangingPunct="1">
              <a:buClr>
                <a:schemeClr val="bg2">
                  <a:lumMod val="50000"/>
                </a:schemeClr>
              </a:buClr>
              <a:buSzPct val="120000"/>
              <a:buFont typeface="Arial" charset="0"/>
              <a:buChar char="•"/>
            </a:pPr>
            <a:r>
              <a:rPr lang="en-US" sz="2000" dirty="0">
                <a:latin typeface="Alexandria"/>
                <a:cs typeface="ＭＳ Ｐゴシック" charset="-128"/>
              </a:rPr>
              <a:t>What are some examples of each?  </a:t>
            </a:r>
          </a:p>
          <a:p>
            <a:pPr marL="285750" indent="-285750" eaLnBrk="1" hangingPunct="1">
              <a:buClr>
                <a:srgbClr val="6C45BB"/>
              </a:buClr>
              <a:buSzPct val="120000"/>
              <a:buFont typeface="Arial" charset="0"/>
              <a:buChar char="•"/>
            </a:pPr>
            <a:r>
              <a:rPr lang="en-US" sz="2000" dirty="0">
                <a:latin typeface="Alexandria"/>
                <a:cs typeface="ＭＳ Ｐゴシック" charset="-128"/>
              </a:rPr>
              <a:t>How do price ceilings and price floors affect market outcomes?  </a:t>
            </a:r>
          </a:p>
          <a:p>
            <a:pPr marL="285750" indent="-285750" eaLnBrk="1" hangingPunct="1">
              <a:buClr>
                <a:srgbClr val="6C45BB"/>
              </a:buClr>
              <a:buSzPct val="120000"/>
              <a:buFont typeface="Arial" charset="0"/>
              <a:buChar char="•"/>
            </a:pPr>
            <a:r>
              <a:rPr lang="en-US" sz="2000" dirty="0">
                <a:latin typeface="Alexandria"/>
                <a:cs typeface="ＭＳ Ｐゴシック" charset="-128"/>
              </a:rPr>
              <a:t>What is the incidence of a tax?  </a:t>
            </a:r>
          </a:p>
          <a:p>
            <a:pPr marL="685800" lvl="1" eaLnBrk="1" hangingPunct="1">
              <a:buClr>
                <a:schemeClr val="bg2">
                  <a:lumMod val="50000"/>
                </a:schemeClr>
              </a:buClr>
              <a:buSzPct val="120000"/>
              <a:buFont typeface="Arial" charset="0"/>
              <a:buChar char="•"/>
            </a:pPr>
            <a:r>
              <a:rPr lang="en-US" sz="2000" dirty="0">
                <a:latin typeface="Alexandria"/>
                <a:cs typeface="ＭＳ Ｐゴシック" charset="-128"/>
              </a:rPr>
              <a:t>What determines the incidence? </a:t>
            </a:r>
            <a:endParaRPr lang="ar-EG" sz="2000" dirty="0">
              <a:latin typeface="Alexandria"/>
              <a:cs typeface="ＭＳ Ｐゴシック" charset="-128"/>
            </a:endParaRPr>
          </a:p>
          <a:p>
            <a:pPr marL="685800" lvl="1" eaLnBrk="1" hangingPunct="1">
              <a:buClr>
                <a:schemeClr val="bg2">
                  <a:lumMod val="50000"/>
                </a:schemeClr>
              </a:buClr>
              <a:buSzPct val="120000"/>
              <a:buFont typeface="Arial" charset="0"/>
              <a:buChar char="•"/>
            </a:pPr>
            <a:endParaRPr lang="en-US" sz="2000" dirty="0">
              <a:latin typeface="Alexandria"/>
              <a:cs typeface="ＭＳ Ｐゴシック" charset="-128"/>
            </a:endParaRPr>
          </a:p>
        </p:txBody>
      </p:sp>
      <p:sp>
        <p:nvSpPr>
          <p:cNvPr id="12" name="TextBox 11">
            <a:extLst>
              <a:ext uri="{FF2B5EF4-FFF2-40B4-BE49-F238E27FC236}">
                <a16:creationId xmlns:a16="http://schemas.microsoft.com/office/drawing/2014/main" id="{A1F23D28-4CF0-729F-F069-B647EB10AF8C}"/>
              </a:ext>
            </a:extLst>
          </p:cNvPr>
          <p:cNvSpPr txBox="1"/>
          <p:nvPr/>
        </p:nvSpPr>
        <p:spPr>
          <a:xfrm>
            <a:off x="7411631" y="2843461"/>
            <a:ext cx="4038090" cy="2246769"/>
          </a:xfrm>
          <a:prstGeom prst="rect">
            <a:avLst/>
          </a:prstGeom>
          <a:noFill/>
        </p:spPr>
        <p:txBody>
          <a:bodyPr wrap="square">
            <a:spAutoFit/>
          </a:bodyPr>
          <a:lstStyle/>
          <a:p>
            <a:pPr algn="just" rtl="1"/>
            <a:r>
              <a:rPr lang="en-US" sz="2000" dirty="0" err="1"/>
              <a:t>ما</a:t>
            </a:r>
            <a:r>
              <a:rPr lang="en-US" sz="2000" dirty="0"/>
              <a:t> </a:t>
            </a:r>
            <a:r>
              <a:rPr lang="en-US" sz="2000" dirty="0" err="1"/>
              <a:t>هي</a:t>
            </a:r>
            <a:r>
              <a:rPr lang="en-US" sz="2000" dirty="0"/>
              <a:t> </a:t>
            </a:r>
            <a:r>
              <a:rPr lang="en-US" sz="2000" dirty="0" err="1"/>
              <a:t>سقوف</a:t>
            </a:r>
            <a:r>
              <a:rPr lang="en-US" sz="2000" dirty="0"/>
              <a:t> </a:t>
            </a:r>
            <a:r>
              <a:rPr lang="en-US" sz="2000" dirty="0" err="1"/>
              <a:t>الأسعار</a:t>
            </a:r>
            <a:r>
              <a:rPr lang="en-US" sz="2000" dirty="0"/>
              <a:t> </a:t>
            </a:r>
            <a:r>
              <a:rPr lang="ar-EG" sz="2000" dirty="0"/>
              <a:t>والحد </a:t>
            </a:r>
            <a:r>
              <a:rPr lang="ar-EG" sz="2000" dirty="0" err="1"/>
              <a:t>الأدني</a:t>
            </a:r>
            <a:r>
              <a:rPr lang="ar-EG" sz="2000" dirty="0"/>
              <a:t> ل</a:t>
            </a:r>
            <a:r>
              <a:rPr lang="en-US" sz="2000" dirty="0" err="1"/>
              <a:t>لأسعار</a:t>
            </a:r>
            <a:r>
              <a:rPr lang="en-US" sz="2000" dirty="0"/>
              <a:t>؟ - </a:t>
            </a:r>
            <a:r>
              <a:rPr lang="en-US" sz="2000" dirty="0" err="1"/>
              <a:t>ما</a:t>
            </a:r>
            <a:r>
              <a:rPr lang="en-US" sz="2000" dirty="0"/>
              <a:t> </a:t>
            </a:r>
            <a:r>
              <a:rPr lang="en-US" sz="2000" dirty="0" err="1"/>
              <a:t>هي</a:t>
            </a:r>
            <a:r>
              <a:rPr lang="en-US" sz="2000" dirty="0"/>
              <a:t> </a:t>
            </a:r>
            <a:r>
              <a:rPr lang="en-US" sz="2000" dirty="0" err="1"/>
              <a:t>بعض</a:t>
            </a:r>
            <a:r>
              <a:rPr lang="en-US" sz="2000" dirty="0"/>
              <a:t> </a:t>
            </a:r>
            <a:r>
              <a:rPr lang="en-US" sz="2000" dirty="0" err="1"/>
              <a:t>الأمثلة</a:t>
            </a:r>
            <a:r>
              <a:rPr lang="en-US" sz="2000" dirty="0"/>
              <a:t> </a:t>
            </a:r>
            <a:r>
              <a:rPr lang="en-US" sz="2000" dirty="0" err="1"/>
              <a:t>على</a:t>
            </a:r>
            <a:r>
              <a:rPr lang="en-US" sz="2000" dirty="0"/>
              <a:t> </a:t>
            </a:r>
            <a:r>
              <a:rPr lang="en-US" sz="2000" dirty="0" err="1"/>
              <a:t>كل</a:t>
            </a:r>
            <a:r>
              <a:rPr lang="en-US" sz="2000" dirty="0"/>
              <a:t> </a:t>
            </a:r>
            <a:r>
              <a:rPr lang="en-US" sz="2000" dirty="0" err="1"/>
              <a:t>منهما</a:t>
            </a:r>
            <a:r>
              <a:rPr lang="en-US" sz="2000" dirty="0"/>
              <a:t>؟</a:t>
            </a:r>
            <a:endParaRPr lang="ar-EG" sz="2000" dirty="0"/>
          </a:p>
          <a:p>
            <a:pPr algn="just" rtl="1"/>
            <a:endParaRPr lang="en-US" sz="2000" dirty="0"/>
          </a:p>
          <a:p>
            <a:pPr algn="just" rtl="1"/>
            <a:r>
              <a:rPr lang="en-US" sz="2000" dirty="0" err="1"/>
              <a:t>كيف</a:t>
            </a:r>
            <a:r>
              <a:rPr lang="en-US" sz="2000" dirty="0"/>
              <a:t> </a:t>
            </a:r>
            <a:r>
              <a:rPr lang="en-US" sz="2000" dirty="0" err="1"/>
              <a:t>تؤثر</a:t>
            </a:r>
            <a:r>
              <a:rPr lang="en-US" sz="2000" dirty="0"/>
              <a:t> </a:t>
            </a:r>
            <a:r>
              <a:rPr lang="en-US" sz="2000" dirty="0" err="1"/>
              <a:t>سقوف</a:t>
            </a:r>
            <a:r>
              <a:rPr lang="en-US" sz="2000" dirty="0"/>
              <a:t> </a:t>
            </a:r>
            <a:r>
              <a:rPr lang="en-US" sz="2000" dirty="0" err="1"/>
              <a:t>الأسعار</a:t>
            </a:r>
            <a:r>
              <a:rPr lang="en-US" sz="2000" dirty="0"/>
              <a:t> </a:t>
            </a:r>
            <a:r>
              <a:rPr lang="ar-EG" sz="2000" dirty="0"/>
              <a:t>والحد </a:t>
            </a:r>
            <a:r>
              <a:rPr lang="ar-EG" sz="2000" dirty="0" err="1"/>
              <a:t>الأدني</a:t>
            </a:r>
            <a:r>
              <a:rPr lang="ar-EG" sz="2000" dirty="0"/>
              <a:t> ل</a:t>
            </a:r>
            <a:r>
              <a:rPr lang="en-US" sz="2000" dirty="0" err="1"/>
              <a:t>لأسعار</a:t>
            </a:r>
            <a:r>
              <a:rPr lang="en-US" sz="2000" dirty="0"/>
              <a:t> </a:t>
            </a:r>
            <a:r>
              <a:rPr lang="en-US" sz="2000" dirty="0" err="1"/>
              <a:t>على</a:t>
            </a:r>
            <a:r>
              <a:rPr lang="en-US" sz="2000" dirty="0"/>
              <a:t> </a:t>
            </a:r>
            <a:r>
              <a:rPr lang="en-US" sz="2000" dirty="0" err="1"/>
              <a:t>نتائج</a:t>
            </a:r>
            <a:r>
              <a:rPr lang="en-US" sz="2000" dirty="0"/>
              <a:t> </a:t>
            </a:r>
            <a:r>
              <a:rPr lang="en-US" sz="2000" dirty="0" err="1"/>
              <a:t>السوق</a:t>
            </a:r>
            <a:r>
              <a:rPr lang="en-US" sz="2000" dirty="0"/>
              <a:t>؟</a:t>
            </a:r>
            <a:endParaRPr lang="ar-EG" sz="2000" dirty="0"/>
          </a:p>
          <a:p>
            <a:pPr algn="just" rtl="1"/>
            <a:endParaRPr lang="en-US" sz="2000" dirty="0"/>
          </a:p>
          <a:p>
            <a:pPr algn="just" rtl="1"/>
            <a:r>
              <a:rPr lang="en-US" sz="2000" dirty="0" err="1"/>
              <a:t>ما</a:t>
            </a:r>
            <a:r>
              <a:rPr lang="en-US" sz="2000" dirty="0"/>
              <a:t> </a:t>
            </a:r>
            <a:r>
              <a:rPr lang="en-US" sz="2000" dirty="0" err="1"/>
              <a:t>هو</a:t>
            </a:r>
            <a:r>
              <a:rPr lang="en-US" sz="2000" dirty="0"/>
              <a:t> </a:t>
            </a:r>
            <a:r>
              <a:rPr lang="en-US" sz="2000" dirty="0" err="1"/>
              <a:t>تأثير</a:t>
            </a:r>
            <a:r>
              <a:rPr lang="en-US" sz="2000" dirty="0"/>
              <a:t> </a:t>
            </a:r>
            <a:r>
              <a:rPr lang="en-US" sz="2000" dirty="0" err="1"/>
              <a:t>الضريبة</a:t>
            </a:r>
            <a:r>
              <a:rPr lang="en-US" sz="2000" dirty="0"/>
              <a:t>؟ - </a:t>
            </a:r>
            <a:r>
              <a:rPr lang="en-US" sz="2000" dirty="0" err="1"/>
              <a:t>ما</a:t>
            </a:r>
            <a:r>
              <a:rPr lang="en-US" sz="2000" dirty="0"/>
              <a:t> </a:t>
            </a:r>
            <a:r>
              <a:rPr lang="en-US" sz="2000" dirty="0" err="1"/>
              <a:t>الذي</a:t>
            </a:r>
            <a:r>
              <a:rPr lang="en-US" sz="2000" dirty="0"/>
              <a:t> </a:t>
            </a:r>
            <a:r>
              <a:rPr lang="en-US" sz="2000" dirty="0" err="1"/>
              <a:t>يحدد</a:t>
            </a:r>
            <a:r>
              <a:rPr lang="en-US" sz="2000" dirty="0"/>
              <a:t> </a:t>
            </a:r>
            <a:r>
              <a:rPr lang="en-US" sz="2000" dirty="0" err="1"/>
              <a:t>تأثيرها</a:t>
            </a:r>
            <a:r>
              <a:rPr lang="en-US" sz="2000" dirty="0"/>
              <a:t>؟</a:t>
            </a:r>
          </a:p>
        </p:txBody>
      </p:sp>
    </p:spTree>
    <p:extLst>
      <p:ext uri="{BB962C8B-B14F-4D97-AF65-F5344CB8AC3E}">
        <p14:creationId xmlns:p14="http://schemas.microsoft.com/office/powerpoint/2010/main" val="3594378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E180D4A7-C9FB-4DFB-919C-405C955672EB}">
      <p14:showEvtLst xmlns:p14="http://schemas.microsoft.com/office/powerpoint/2010/main">
        <p14:playEvt time="0" objId="2"/>
        <p14:pauseEvt time="0" objId="2"/>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089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09610" y="5194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CONTROLS ON PRICES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التحكم في الأسعار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22879" y="764280"/>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83696" y="1034609"/>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Rectangle 1">
            <a:extLst>
              <a:ext uri="{FF2B5EF4-FFF2-40B4-BE49-F238E27FC236}">
                <a16:creationId xmlns:a16="http://schemas.microsoft.com/office/drawing/2014/main" id="{7089A867-7707-085C-1F83-A1A975299948}"/>
              </a:ext>
            </a:extLst>
          </p:cNvPr>
          <p:cNvSpPr>
            <a:spLocks noGrp="1" noChangeArrowheads="1"/>
          </p:cNvSpPr>
          <p:nvPr/>
        </p:nvSpPr>
        <p:spPr bwMode="auto">
          <a:xfrm>
            <a:off x="762000" y="1870828"/>
            <a:ext cx="5686425" cy="39559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100000"/>
              </a:lnSpc>
            </a:pPr>
            <a:r>
              <a:rPr lang="en-US" sz="2000" b="1" dirty="0">
                <a:solidFill>
                  <a:srgbClr val="0070C0"/>
                </a:solidFill>
                <a:latin typeface="Alexandria"/>
              </a:rPr>
              <a:t> Government policies can deliberately alter the  private market outcome. </a:t>
            </a:r>
          </a:p>
          <a:p>
            <a:pPr marL="544050" lvl="1" indent="-205200" eaLnBrk="1" hangingPunct="1">
              <a:lnSpc>
                <a:spcPct val="100000"/>
              </a:lnSpc>
            </a:pPr>
            <a:r>
              <a:rPr lang="en-US" sz="2000" dirty="0">
                <a:latin typeface="Alexandria"/>
              </a:rPr>
              <a:t>Set a </a:t>
            </a:r>
            <a:r>
              <a:rPr lang="en-US" sz="2000" b="1" dirty="0">
                <a:solidFill>
                  <a:srgbClr val="0070C0"/>
                </a:solidFill>
                <a:latin typeface="Alexandria"/>
              </a:rPr>
              <a:t>price ceiling</a:t>
            </a:r>
            <a:r>
              <a:rPr lang="en-US" sz="2000" dirty="0">
                <a:latin typeface="Alexandria"/>
              </a:rPr>
              <a:t>:  a legal maximum on the price </a:t>
            </a:r>
            <a:br>
              <a:rPr lang="en-US" sz="2000" dirty="0">
                <a:latin typeface="Alexandria"/>
              </a:rPr>
            </a:br>
            <a:r>
              <a:rPr lang="en-US" sz="2000" dirty="0">
                <a:latin typeface="Alexandria"/>
              </a:rPr>
              <a:t>of a good or service   </a:t>
            </a:r>
            <a:r>
              <a:rPr lang="en-US" sz="2000" b="1" i="1" u="sng" dirty="0">
                <a:latin typeface="Alexandria"/>
              </a:rPr>
              <a:t>Example</a:t>
            </a:r>
            <a:r>
              <a:rPr lang="en-US" sz="2000" i="1" dirty="0">
                <a:latin typeface="Alexandria"/>
              </a:rPr>
              <a:t>: rent control.</a:t>
            </a:r>
            <a:r>
              <a:rPr lang="en-US" sz="2000" dirty="0">
                <a:latin typeface="Alexandria"/>
              </a:rPr>
              <a:t> </a:t>
            </a:r>
          </a:p>
          <a:p>
            <a:pPr marL="544050" lvl="1" indent="-205200" eaLnBrk="1" hangingPunct="1">
              <a:lnSpc>
                <a:spcPct val="100000"/>
              </a:lnSpc>
            </a:pPr>
            <a:r>
              <a:rPr lang="en-US" sz="2000" dirty="0">
                <a:latin typeface="Alexandria"/>
              </a:rPr>
              <a:t>Set a </a:t>
            </a:r>
            <a:r>
              <a:rPr lang="en-US" sz="2000" b="1" dirty="0">
                <a:solidFill>
                  <a:srgbClr val="0070C0"/>
                </a:solidFill>
                <a:latin typeface="Alexandria"/>
              </a:rPr>
              <a:t>price floor</a:t>
            </a:r>
            <a:r>
              <a:rPr lang="en-US" sz="2000" dirty="0">
                <a:latin typeface="Alexandria"/>
              </a:rPr>
              <a:t>:  a legal minimum on the price of </a:t>
            </a:r>
            <a:br>
              <a:rPr lang="en-US" sz="2000" dirty="0">
                <a:latin typeface="Alexandria"/>
              </a:rPr>
            </a:br>
            <a:r>
              <a:rPr lang="en-US" sz="2000" dirty="0">
                <a:latin typeface="Alexandria"/>
              </a:rPr>
              <a:t>a good or service   </a:t>
            </a:r>
            <a:r>
              <a:rPr lang="en-US" sz="2000" b="1" i="1" u="sng" dirty="0">
                <a:latin typeface="Alexandria"/>
              </a:rPr>
              <a:t>Example</a:t>
            </a:r>
            <a:r>
              <a:rPr lang="en-US" sz="2000" i="1" dirty="0">
                <a:latin typeface="Alexandria"/>
              </a:rPr>
              <a:t>: minimum wage.</a:t>
            </a:r>
            <a:r>
              <a:rPr lang="en-US" sz="2000" dirty="0">
                <a:latin typeface="Alexandria"/>
              </a:rPr>
              <a:t> </a:t>
            </a:r>
          </a:p>
          <a:p>
            <a:pPr marL="544050" lvl="1" indent="-205200" eaLnBrk="1" hangingPunct="1">
              <a:lnSpc>
                <a:spcPct val="100000"/>
              </a:lnSpc>
            </a:pPr>
            <a:r>
              <a:rPr lang="en-US" sz="2000" dirty="0">
                <a:latin typeface="Alexandria"/>
              </a:rPr>
              <a:t>Through </a:t>
            </a:r>
            <a:r>
              <a:rPr lang="en-US" sz="2000" b="1" dirty="0">
                <a:solidFill>
                  <a:srgbClr val="0070C0"/>
                </a:solidFill>
                <a:latin typeface="Alexandria"/>
              </a:rPr>
              <a:t>taxes</a:t>
            </a:r>
            <a:r>
              <a:rPr lang="en-US" sz="2000" dirty="0">
                <a:latin typeface="Alexandria"/>
              </a:rPr>
              <a:t>.</a:t>
            </a:r>
          </a:p>
          <a:p>
            <a:pPr marL="944100" lvl="2" indent="-205200" eaLnBrk="1" hangingPunct="1">
              <a:lnSpc>
                <a:spcPct val="100000"/>
              </a:lnSpc>
            </a:pPr>
            <a:r>
              <a:rPr lang="en-US" sz="2000" dirty="0">
                <a:latin typeface="Alexandria"/>
              </a:rPr>
              <a:t>The government can make buyers or sellers pay a specific amount on each unit.</a:t>
            </a:r>
          </a:p>
        </p:txBody>
      </p:sp>
      <p:sp>
        <p:nvSpPr>
          <p:cNvPr id="11" name="TextBox 10">
            <a:extLst>
              <a:ext uri="{FF2B5EF4-FFF2-40B4-BE49-F238E27FC236}">
                <a16:creationId xmlns:a16="http://schemas.microsoft.com/office/drawing/2014/main" id="{37B16D44-0080-E240-C9C7-73EF44C8AE90}"/>
              </a:ext>
            </a:extLst>
          </p:cNvPr>
          <p:cNvSpPr txBox="1"/>
          <p:nvPr/>
        </p:nvSpPr>
        <p:spPr>
          <a:xfrm>
            <a:off x="6540371" y="1996320"/>
            <a:ext cx="4797683" cy="3139321"/>
          </a:xfrm>
          <a:prstGeom prst="rect">
            <a:avLst/>
          </a:prstGeom>
          <a:noFill/>
        </p:spPr>
        <p:txBody>
          <a:bodyPr wrap="square">
            <a:spAutoFit/>
          </a:bodyPr>
          <a:lstStyle/>
          <a:p>
            <a:pPr algn="just" rtl="1"/>
            <a:r>
              <a:rPr lang="en-US" b="1" dirty="0" err="1">
                <a:solidFill>
                  <a:srgbClr val="0070C0"/>
                </a:solidFill>
              </a:rPr>
              <a:t>يمكن</a:t>
            </a:r>
            <a:r>
              <a:rPr lang="en-US" b="1" dirty="0">
                <a:solidFill>
                  <a:srgbClr val="0070C0"/>
                </a:solidFill>
              </a:rPr>
              <a:t> </a:t>
            </a:r>
            <a:r>
              <a:rPr lang="en-US" b="1" dirty="0" err="1">
                <a:solidFill>
                  <a:srgbClr val="0070C0"/>
                </a:solidFill>
              </a:rPr>
              <a:t>للسياسات</a:t>
            </a:r>
            <a:r>
              <a:rPr lang="en-US" b="1" dirty="0">
                <a:solidFill>
                  <a:srgbClr val="0070C0"/>
                </a:solidFill>
              </a:rPr>
              <a:t> </a:t>
            </a:r>
            <a:r>
              <a:rPr lang="en-US" b="1" dirty="0" err="1">
                <a:solidFill>
                  <a:srgbClr val="0070C0"/>
                </a:solidFill>
              </a:rPr>
              <a:t>الحكومية</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تغير</a:t>
            </a:r>
            <a:r>
              <a:rPr lang="en-US" b="1" dirty="0">
                <a:solidFill>
                  <a:srgbClr val="0070C0"/>
                </a:solidFill>
              </a:rPr>
              <a:t> </a:t>
            </a:r>
            <a:r>
              <a:rPr lang="en-US" b="1" dirty="0" err="1">
                <a:solidFill>
                  <a:srgbClr val="0070C0"/>
                </a:solidFill>
              </a:rPr>
              <a:t>بشكل</a:t>
            </a:r>
            <a:r>
              <a:rPr lang="en-US" b="1" dirty="0">
                <a:solidFill>
                  <a:srgbClr val="0070C0"/>
                </a:solidFill>
              </a:rPr>
              <a:t> </a:t>
            </a:r>
            <a:r>
              <a:rPr lang="en-US" b="1" dirty="0" err="1">
                <a:solidFill>
                  <a:srgbClr val="0070C0"/>
                </a:solidFill>
              </a:rPr>
              <a:t>متعمد</a:t>
            </a:r>
            <a:r>
              <a:rPr lang="en-US" b="1" dirty="0">
                <a:solidFill>
                  <a:srgbClr val="0070C0"/>
                </a:solidFill>
              </a:rPr>
              <a:t> </a:t>
            </a:r>
            <a:r>
              <a:rPr lang="en-US" b="1" dirty="0" err="1">
                <a:solidFill>
                  <a:srgbClr val="0070C0"/>
                </a:solidFill>
              </a:rPr>
              <a:t>نتائج</a:t>
            </a:r>
            <a:r>
              <a:rPr lang="en-US" b="1" dirty="0">
                <a:solidFill>
                  <a:srgbClr val="0070C0"/>
                </a:solidFill>
              </a:rPr>
              <a:t> </a:t>
            </a:r>
            <a:r>
              <a:rPr lang="en-US" b="1" dirty="0" err="1">
                <a:solidFill>
                  <a:srgbClr val="0070C0"/>
                </a:solidFill>
              </a:rPr>
              <a:t>السوق</a:t>
            </a:r>
            <a:r>
              <a:rPr lang="en-US" b="1" dirty="0">
                <a:solidFill>
                  <a:srgbClr val="0070C0"/>
                </a:solidFill>
              </a:rPr>
              <a:t> </a:t>
            </a:r>
            <a:r>
              <a:rPr lang="en-US" b="1" dirty="0" err="1">
                <a:solidFill>
                  <a:srgbClr val="0070C0"/>
                </a:solidFill>
              </a:rPr>
              <a:t>الخاصة</a:t>
            </a:r>
            <a:r>
              <a:rPr lang="en-US" b="1" dirty="0">
                <a:solidFill>
                  <a:srgbClr val="0070C0"/>
                </a:solidFill>
              </a:rPr>
              <a:t>.</a:t>
            </a:r>
          </a:p>
          <a:p>
            <a:pPr algn="just" rtl="1"/>
            <a:endParaRPr lang="en-US" dirty="0"/>
          </a:p>
          <a:p>
            <a:pPr algn="just" rtl="1"/>
            <a:r>
              <a:rPr lang="en-US" b="1" dirty="0" err="1"/>
              <a:t>تحديد</a:t>
            </a:r>
            <a:r>
              <a:rPr lang="en-US" b="1" dirty="0"/>
              <a:t> </a:t>
            </a:r>
            <a:r>
              <a:rPr lang="en-US" b="1" dirty="0" err="1"/>
              <a:t>سقف</a:t>
            </a:r>
            <a:r>
              <a:rPr lang="en-US" b="1" dirty="0"/>
              <a:t> </a:t>
            </a:r>
            <a:r>
              <a:rPr lang="en-US" b="1" dirty="0" err="1"/>
              <a:t>للسعر</a:t>
            </a:r>
            <a:r>
              <a:rPr lang="en-US" b="1" dirty="0"/>
              <a:t>: </a:t>
            </a:r>
            <a:r>
              <a:rPr lang="en-US" dirty="0" err="1"/>
              <a:t>الحد</a:t>
            </a:r>
            <a:r>
              <a:rPr lang="en-US" dirty="0"/>
              <a:t> </a:t>
            </a:r>
            <a:r>
              <a:rPr lang="en-US" dirty="0" err="1"/>
              <a:t>الأقصى</a:t>
            </a:r>
            <a:r>
              <a:rPr lang="en-US" dirty="0"/>
              <a:t> </a:t>
            </a:r>
            <a:r>
              <a:rPr lang="en-US" dirty="0" err="1"/>
              <a:t>القانوني</a:t>
            </a:r>
            <a:r>
              <a:rPr lang="en-US" dirty="0"/>
              <a:t> </a:t>
            </a:r>
            <a:r>
              <a:rPr lang="en-US" dirty="0" err="1"/>
              <a:t>لسعر</a:t>
            </a:r>
            <a:r>
              <a:rPr lang="en-US" dirty="0"/>
              <a:t> </a:t>
            </a:r>
            <a:r>
              <a:rPr lang="en-US" dirty="0" err="1"/>
              <a:t>سلعة</a:t>
            </a:r>
            <a:r>
              <a:rPr lang="en-US" dirty="0"/>
              <a:t> </a:t>
            </a:r>
            <a:r>
              <a:rPr lang="en-US" dirty="0" err="1"/>
              <a:t>أو</a:t>
            </a:r>
            <a:r>
              <a:rPr lang="en-US" dirty="0"/>
              <a:t> </a:t>
            </a:r>
            <a:r>
              <a:rPr lang="en-US" dirty="0" err="1"/>
              <a:t>خدمة</a:t>
            </a:r>
            <a:r>
              <a:rPr lang="en-US" dirty="0"/>
              <a:t> </a:t>
            </a:r>
            <a:r>
              <a:rPr lang="en-US" dirty="0" err="1"/>
              <a:t>مثال</a:t>
            </a:r>
            <a:r>
              <a:rPr lang="en-US" dirty="0"/>
              <a:t>: </a:t>
            </a:r>
            <a:r>
              <a:rPr lang="ar-EG" dirty="0"/>
              <a:t>سقف</a:t>
            </a:r>
            <a:r>
              <a:rPr lang="en-US" dirty="0"/>
              <a:t> </a:t>
            </a:r>
            <a:r>
              <a:rPr lang="en-US" dirty="0" err="1"/>
              <a:t>الإيجار</a:t>
            </a:r>
            <a:r>
              <a:rPr lang="en-US" dirty="0"/>
              <a:t>.</a:t>
            </a:r>
          </a:p>
          <a:p>
            <a:pPr algn="just" rtl="1"/>
            <a:endParaRPr lang="en-US" dirty="0"/>
          </a:p>
          <a:p>
            <a:pPr algn="just" rtl="1"/>
            <a:r>
              <a:rPr lang="en-US" b="1" dirty="0" err="1"/>
              <a:t>تحديد</a:t>
            </a:r>
            <a:r>
              <a:rPr lang="en-US" b="1" dirty="0"/>
              <a:t> </a:t>
            </a:r>
            <a:r>
              <a:rPr lang="en-US" b="1" dirty="0" err="1"/>
              <a:t>حد</a:t>
            </a:r>
            <a:r>
              <a:rPr lang="en-US" b="1" dirty="0"/>
              <a:t> </a:t>
            </a:r>
            <a:r>
              <a:rPr lang="en-US" b="1" dirty="0" err="1"/>
              <a:t>أدنى</a:t>
            </a:r>
            <a:r>
              <a:rPr lang="en-US" b="1" dirty="0"/>
              <a:t> </a:t>
            </a:r>
            <a:r>
              <a:rPr lang="en-US" b="1" dirty="0" err="1"/>
              <a:t>للسعر</a:t>
            </a:r>
            <a:r>
              <a:rPr lang="en-US" b="1" dirty="0"/>
              <a:t>: </a:t>
            </a:r>
            <a:r>
              <a:rPr lang="en-US" dirty="0" err="1"/>
              <a:t>الحد</a:t>
            </a:r>
            <a:r>
              <a:rPr lang="en-US" dirty="0"/>
              <a:t> </a:t>
            </a:r>
            <a:r>
              <a:rPr lang="en-US" dirty="0" err="1"/>
              <a:t>الأدنى</a:t>
            </a:r>
            <a:r>
              <a:rPr lang="en-US" dirty="0"/>
              <a:t> </a:t>
            </a:r>
            <a:r>
              <a:rPr lang="en-US" dirty="0" err="1"/>
              <a:t>القانوني</a:t>
            </a:r>
            <a:r>
              <a:rPr lang="en-US" dirty="0"/>
              <a:t> </a:t>
            </a:r>
            <a:r>
              <a:rPr lang="en-US" dirty="0" err="1"/>
              <a:t>لسعر</a:t>
            </a:r>
            <a:r>
              <a:rPr lang="en-US" dirty="0"/>
              <a:t> </a:t>
            </a:r>
            <a:r>
              <a:rPr lang="en-US" dirty="0" err="1"/>
              <a:t>سلعة</a:t>
            </a:r>
            <a:r>
              <a:rPr lang="en-US" dirty="0"/>
              <a:t> </a:t>
            </a:r>
            <a:r>
              <a:rPr lang="en-US" dirty="0" err="1"/>
              <a:t>أو</a:t>
            </a:r>
            <a:r>
              <a:rPr lang="en-US" dirty="0"/>
              <a:t> </a:t>
            </a:r>
            <a:r>
              <a:rPr lang="en-US" dirty="0" err="1"/>
              <a:t>خدمة</a:t>
            </a:r>
            <a:r>
              <a:rPr lang="en-US" dirty="0"/>
              <a:t> </a:t>
            </a:r>
            <a:r>
              <a:rPr lang="en-US" dirty="0" err="1"/>
              <a:t>مثال</a:t>
            </a:r>
            <a:r>
              <a:rPr lang="en-US" dirty="0"/>
              <a:t>: </a:t>
            </a:r>
            <a:r>
              <a:rPr lang="en-US" dirty="0" err="1"/>
              <a:t>الحد</a:t>
            </a:r>
            <a:r>
              <a:rPr lang="en-US" dirty="0"/>
              <a:t> </a:t>
            </a:r>
            <a:r>
              <a:rPr lang="en-US" dirty="0" err="1"/>
              <a:t>الأدنى</a:t>
            </a:r>
            <a:r>
              <a:rPr lang="en-US" dirty="0"/>
              <a:t> </a:t>
            </a:r>
            <a:r>
              <a:rPr lang="en-US" dirty="0" err="1"/>
              <a:t>للأجور</a:t>
            </a:r>
            <a:r>
              <a:rPr lang="en-US" dirty="0"/>
              <a:t>.</a:t>
            </a:r>
          </a:p>
          <a:p>
            <a:pPr algn="just" rtl="1"/>
            <a:endParaRPr lang="en-US" dirty="0"/>
          </a:p>
          <a:p>
            <a:pPr algn="just" rtl="1"/>
            <a:r>
              <a:rPr lang="en-US" b="1" dirty="0" err="1"/>
              <a:t>من</a:t>
            </a:r>
            <a:r>
              <a:rPr lang="en-US" b="1" dirty="0"/>
              <a:t> </a:t>
            </a:r>
            <a:r>
              <a:rPr lang="en-US" b="1" dirty="0" err="1"/>
              <a:t>خلال</a:t>
            </a:r>
            <a:r>
              <a:rPr lang="en-US" b="1" dirty="0"/>
              <a:t> </a:t>
            </a:r>
            <a:r>
              <a:rPr lang="en-US" b="1" dirty="0" err="1"/>
              <a:t>الضرائب</a:t>
            </a:r>
            <a:r>
              <a:rPr lang="ar-EG" b="1" dirty="0"/>
              <a:t>: </a:t>
            </a:r>
            <a:r>
              <a:rPr lang="en-US" dirty="0" err="1"/>
              <a:t>يمكن</a:t>
            </a:r>
            <a:r>
              <a:rPr lang="en-US" dirty="0"/>
              <a:t> </a:t>
            </a:r>
            <a:r>
              <a:rPr lang="en-US" dirty="0" err="1"/>
              <a:t>للحكومة</a:t>
            </a:r>
            <a:r>
              <a:rPr lang="en-US" dirty="0"/>
              <a:t> </a:t>
            </a:r>
            <a:r>
              <a:rPr lang="en-US" dirty="0" err="1"/>
              <a:t>أن</a:t>
            </a:r>
            <a:r>
              <a:rPr lang="en-US" dirty="0"/>
              <a:t> </a:t>
            </a:r>
            <a:r>
              <a:rPr lang="en-US" dirty="0" err="1"/>
              <a:t>تجعل</a:t>
            </a:r>
            <a:r>
              <a:rPr lang="en-US" dirty="0"/>
              <a:t> </a:t>
            </a:r>
            <a:r>
              <a:rPr lang="en-US" dirty="0" err="1"/>
              <a:t>المشترين</a:t>
            </a:r>
            <a:r>
              <a:rPr lang="en-US" dirty="0"/>
              <a:t> </a:t>
            </a:r>
            <a:r>
              <a:rPr lang="en-US" dirty="0" err="1"/>
              <a:t>أو</a:t>
            </a:r>
            <a:r>
              <a:rPr lang="en-US" dirty="0"/>
              <a:t> </a:t>
            </a:r>
            <a:r>
              <a:rPr lang="en-US" dirty="0" err="1"/>
              <a:t>البائعين</a:t>
            </a:r>
            <a:r>
              <a:rPr lang="en-US" dirty="0"/>
              <a:t> </a:t>
            </a:r>
            <a:r>
              <a:rPr lang="en-US" dirty="0" err="1"/>
              <a:t>يدفعون</a:t>
            </a:r>
            <a:r>
              <a:rPr lang="en-US" dirty="0"/>
              <a:t> </a:t>
            </a:r>
            <a:r>
              <a:rPr lang="en-US" dirty="0" err="1"/>
              <a:t>مبلغًا</a:t>
            </a:r>
            <a:r>
              <a:rPr lang="en-US" dirty="0"/>
              <a:t> </a:t>
            </a:r>
            <a:r>
              <a:rPr lang="en-US" dirty="0" err="1"/>
              <a:t>محددًا</a:t>
            </a:r>
            <a:r>
              <a:rPr lang="en-US" dirty="0"/>
              <a:t> </a:t>
            </a:r>
            <a:r>
              <a:rPr lang="en-US" dirty="0" err="1"/>
              <a:t>لكل</a:t>
            </a:r>
            <a:r>
              <a:rPr lang="en-US" dirty="0"/>
              <a:t> </a:t>
            </a:r>
            <a:r>
              <a:rPr lang="en-US" dirty="0" err="1"/>
              <a:t>وحدة</a:t>
            </a:r>
            <a:r>
              <a:rPr lang="en-US" dirty="0"/>
              <a:t>.</a:t>
            </a:r>
          </a:p>
        </p:txBody>
      </p:sp>
    </p:spTree>
    <p:extLst>
      <p:ext uri="{BB962C8B-B14F-4D97-AF65-F5344CB8AC3E}">
        <p14:creationId xmlns:p14="http://schemas.microsoft.com/office/powerpoint/2010/main" val="1974078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CONTROLS ON PRICES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التحكم في الأسعار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Rounded Corners 8">
            <a:extLst>
              <a:ext uri="{FF2B5EF4-FFF2-40B4-BE49-F238E27FC236}">
                <a16:creationId xmlns:a16="http://schemas.microsoft.com/office/drawing/2014/main" id="{53112EE7-DBB3-1F95-4CAD-54EB23D8BC75}"/>
              </a:ext>
            </a:extLst>
          </p:cNvPr>
          <p:cNvSpPr/>
          <p:nvPr/>
        </p:nvSpPr>
        <p:spPr>
          <a:xfrm>
            <a:off x="2905545" y="2331773"/>
            <a:ext cx="6359080" cy="3179540"/>
          </a:xfrm>
          <a:prstGeom prst="roundRect">
            <a:avLst>
              <a:gd name="adj" fmla="val 10000"/>
            </a:avLst>
          </a:prstGeom>
          <a:solidFill>
            <a:srgbClr val="FFFFFF"/>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3AA8E4E4-F4B7-FDB0-62AA-A2CE9A508F47}"/>
              </a:ext>
            </a:extLst>
          </p:cNvPr>
          <p:cNvSpPr txBox="1"/>
          <p:nvPr/>
        </p:nvSpPr>
        <p:spPr>
          <a:xfrm>
            <a:off x="2998671" y="2424899"/>
            <a:ext cx="6172828" cy="2993288"/>
          </a:xfrm>
          <a:prstGeom prst="rect">
            <a:avLst/>
          </a:prstGeom>
          <a:solidFill>
            <a:srgbClr val="FFFFFF"/>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en-US" sz="2400" b="1" kern="1200" dirty="0">
                <a:solidFill>
                  <a:srgbClr val="002060"/>
                </a:solidFill>
                <a:latin typeface="Alexandria"/>
              </a:rPr>
              <a:t>1) Price ceiling</a:t>
            </a:r>
            <a:r>
              <a:rPr lang="ar-EG" sz="2400" b="1" kern="1200" dirty="0">
                <a:solidFill>
                  <a:srgbClr val="002060"/>
                </a:solidFill>
                <a:latin typeface="Alexandria"/>
              </a:rPr>
              <a:t> سقف السعر/ الحد </a:t>
            </a:r>
            <a:r>
              <a:rPr lang="ar-EG" sz="2400" b="1" kern="1200" dirty="0" err="1">
                <a:solidFill>
                  <a:srgbClr val="002060"/>
                </a:solidFill>
                <a:latin typeface="Alexandria"/>
              </a:rPr>
              <a:t>الاقصي</a:t>
            </a:r>
            <a:r>
              <a:rPr lang="ar-EG" sz="2400" b="1" kern="1200" dirty="0">
                <a:solidFill>
                  <a:srgbClr val="002060"/>
                </a:solidFill>
                <a:latin typeface="Alexandria"/>
              </a:rPr>
              <a:t> للسعر  </a:t>
            </a:r>
            <a:endParaRPr lang="en-US" sz="2400" b="1" kern="1200" dirty="0">
              <a:solidFill>
                <a:srgbClr val="002060"/>
              </a:solidFill>
              <a:latin typeface="Alexandria"/>
            </a:endParaRPr>
          </a:p>
          <a:p>
            <a:pPr lvl="0" algn="ctr" defTabSz="2133600">
              <a:lnSpc>
                <a:spcPct val="90000"/>
              </a:lnSpc>
              <a:spcBef>
                <a:spcPct val="0"/>
              </a:spcBef>
              <a:spcAft>
                <a:spcPct val="35000"/>
              </a:spcAft>
            </a:pPr>
            <a:r>
              <a:rPr lang="en-US" sz="2400" b="1" dirty="0">
                <a:solidFill>
                  <a:srgbClr val="0070C0"/>
                </a:solidFill>
                <a:latin typeface="Alexandria"/>
              </a:rPr>
              <a:t>(Rent ceiling in housing market)</a:t>
            </a:r>
            <a:endParaRPr lang="ar-EG" sz="2400" b="1" dirty="0">
              <a:solidFill>
                <a:srgbClr val="0070C0"/>
              </a:solidFill>
              <a:latin typeface="Alexandria"/>
            </a:endParaRPr>
          </a:p>
          <a:p>
            <a:pPr lvl="0" algn="ctr" defTabSz="2133600">
              <a:lnSpc>
                <a:spcPct val="90000"/>
              </a:lnSpc>
              <a:spcBef>
                <a:spcPct val="0"/>
              </a:spcBef>
              <a:spcAft>
                <a:spcPct val="35000"/>
              </a:spcAft>
            </a:pPr>
            <a:r>
              <a:rPr lang="ar-EG" sz="2400" b="1" kern="1200" dirty="0">
                <a:solidFill>
                  <a:srgbClr val="0070C0"/>
                </a:solidFill>
                <a:latin typeface="Alexandria"/>
              </a:rPr>
              <a:t>سقف </a:t>
            </a:r>
            <a:r>
              <a:rPr lang="ar-EG" sz="2400" b="1" kern="1200" dirty="0" err="1">
                <a:solidFill>
                  <a:srgbClr val="0070C0"/>
                </a:solidFill>
                <a:latin typeface="Alexandria"/>
              </a:rPr>
              <a:t>الايجار</a:t>
            </a:r>
            <a:r>
              <a:rPr lang="ar-EG" sz="2400" b="1" kern="1200" dirty="0">
                <a:solidFill>
                  <a:srgbClr val="0070C0"/>
                </a:solidFill>
                <a:latin typeface="Alexandria"/>
              </a:rPr>
              <a:t> في سوق العقارات</a:t>
            </a:r>
            <a:endParaRPr lang="en-US" sz="2400" b="1" kern="1200" dirty="0">
              <a:solidFill>
                <a:srgbClr val="0070C0"/>
              </a:solidFill>
              <a:latin typeface="Alexandria"/>
            </a:endParaRPr>
          </a:p>
        </p:txBody>
      </p:sp>
    </p:spTree>
    <p:extLst>
      <p:ext uri="{BB962C8B-B14F-4D97-AF65-F5344CB8AC3E}">
        <p14:creationId xmlns:p14="http://schemas.microsoft.com/office/powerpoint/2010/main" val="1487755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1) Price ceiling</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سقف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الايجار</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8">
            <a:extLst>
              <a:ext uri="{FF2B5EF4-FFF2-40B4-BE49-F238E27FC236}">
                <a16:creationId xmlns:a16="http://schemas.microsoft.com/office/drawing/2014/main" id="{66997C6E-AB9D-42C6-1647-27F2891EB095}"/>
              </a:ext>
            </a:extLst>
          </p:cNvPr>
          <p:cNvSpPr>
            <a:spLocks noGrp="1" noChangeArrowheads="1"/>
          </p:cNvSpPr>
          <p:nvPr/>
        </p:nvSpPr>
        <p:spPr bwMode="auto">
          <a:xfrm>
            <a:off x="762000" y="2155405"/>
            <a:ext cx="5648992" cy="387580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rtl="0">
              <a:lnSpc>
                <a:spcPct val="100000"/>
              </a:lnSpc>
              <a:spcBef>
                <a:spcPts val="0"/>
              </a:spcBef>
              <a:spcAft>
                <a:spcPts val="0"/>
              </a:spcAft>
              <a:buFont typeface="Symbol" panose="05050102010706020507" pitchFamily="18" charset="2"/>
              <a:buChar char=""/>
            </a:pPr>
            <a:r>
              <a:rPr lang="en-CA" sz="2000" dirty="0">
                <a:effectLst/>
                <a:latin typeface="Alexandria"/>
                <a:ea typeface="Calibri" panose="020F0502020204030204" pitchFamily="34" charset="0"/>
                <a:cs typeface="Times New Roman" panose="02020603050405020304" pitchFamily="18" charset="0"/>
              </a:rPr>
              <a:t>It is a regulation that makes it illegal to charge a price </a:t>
            </a:r>
            <a:r>
              <a:rPr lang="en-CA" sz="2000" b="1" u="sng" dirty="0">
                <a:solidFill>
                  <a:srgbClr val="0070C0"/>
                </a:solidFill>
                <a:effectLst/>
                <a:latin typeface="Alexandria"/>
                <a:ea typeface="Calibri" panose="020F0502020204030204" pitchFamily="34" charset="0"/>
                <a:cs typeface="Times New Roman" panose="02020603050405020304" pitchFamily="18" charset="0"/>
              </a:rPr>
              <a:t>higher than</a:t>
            </a:r>
            <a:r>
              <a:rPr lang="en-CA" sz="2000" b="1" dirty="0">
                <a:solidFill>
                  <a:srgbClr val="0070C0"/>
                </a:solidFill>
                <a:effectLst/>
                <a:latin typeface="Alexandria"/>
                <a:ea typeface="Calibri" panose="020F0502020204030204" pitchFamily="34" charset="0"/>
                <a:cs typeface="Times New Roman" panose="02020603050405020304" pitchFamily="18" charset="0"/>
              </a:rPr>
              <a:t> </a:t>
            </a:r>
            <a:r>
              <a:rPr lang="en-CA" sz="2000" dirty="0">
                <a:effectLst/>
                <a:latin typeface="Alexandria"/>
                <a:ea typeface="Calibri" panose="020F0502020204030204" pitchFamily="34" charset="0"/>
                <a:cs typeface="Times New Roman" panose="02020603050405020304" pitchFamily="18" charset="0"/>
              </a:rPr>
              <a:t>a specified level</a:t>
            </a:r>
            <a:endParaRPr lang="en-US" sz="2000"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CA" sz="2000" dirty="0">
                <a:effectLst/>
                <a:latin typeface="Alexandria"/>
                <a:ea typeface="Calibri" panose="020F0502020204030204" pitchFamily="34" charset="0"/>
                <a:cs typeface="Times New Roman" panose="02020603050405020304" pitchFamily="18" charset="0"/>
              </a:rPr>
              <a:t>It is applied to </a:t>
            </a:r>
            <a:r>
              <a:rPr lang="en-CA" sz="2000" b="1" dirty="0">
                <a:effectLst/>
                <a:latin typeface="Alexandria"/>
                <a:ea typeface="Calibri" panose="020F0502020204030204" pitchFamily="34" charset="0"/>
                <a:cs typeface="Times New Roman" panose="02020603050405020304" pitchFamily="18" charset="0"/>
              </a:rPr>
              <a:t>a housing market</a:t>
            </a:r>
            <a:r>
              <a:rPr lang="en-CA" sz="2000" dirty="0">
                <a:effectLst/>
                <a:latin typeface="Alexandria"/>
                <a:ea typeface="Calibri" panose="020F0502020204030204" pitchFamily="34" charset="0"/>
                <a:cs typeface="Times New Roman" panose="02020603050405020304" pitchFamily="18" charset="0"/>
              </a:rPr>
              <a:t> it is called </a:t>
            </a:r>
            <a:r>
              <a:rPr lang="en-CA" sz="2000" b="1" dirty="0">
                <a:effectLst/>
                <a:latin typeface="Alexandria"/>
                <a:ea typeface="Calibri" panose="020F0502020204030204" pitchFamily="34" charset="0"/>
                <a:cs typeface="Times New Roman" panose="02020603050405020304" pitchFamily="18" charset="0"/>
              </a:rPr>
              <a:t>a rent ceiling.</a:t>
            </a:r>
            <a:endParaRPr lang="en-US" sz="2000"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CA" sz="2000" dirty="0">
                <a:effectLst/>
                <a:latin typeface="Alexandria"/>
                <a:ea typeface="Calibri" panose="020F0502020204030204" pitchFamily="34" charset="0"/>
                <a:cs typeface="Times New Roman" panose="02020603050405020304" pitchFamily="18" charset="0"/>
              </a:rPr>
              <a:t>Two outcomes are possible when government imposes price ceiling:</a:t>
            </a:r>
            <a:endParaRPr lang="en-US" sz="2000" dirty="0">
              <a:effectLst/>
              <a:latin typeface="Alexandria"/>
              <a:ea typeface="Times New Roman" panose="02020603050405020304" pitchFamily="18" charset="0"/>
            </a:endParaRPr>
          </a:p>
          <a:p>
            <a:pPr marL="742950" marR="0" lvl="1" indent="-285750">
              <a:lnSpc>
                <a:spcPct val="100000"/>
              </a:lnSpc>
              <a:spcBef>
                <a:spcPts val="0"/>
              </a:spcBef>
              <a:spcAft>
                <a:spcPts val="0"/>
              </a:spcAft>
              <a:buFont typeface="Courier New" panose="02070309020205020404" pitchFamily="49" charset="0"/>
              <a:buChar char="o"/>
            </a:pPr>
            <a:r>
              <a:rPr lang="en-CA" sz="2000" dirty="0">
                <a:effectLst/>
                <a:latin typeface="Alexandria"/>
                <a:ea typeface="Calibri" panose="020F0502020204030204" pitchFamily="34" charset="0"/>
                <a:cs typeface="Times New Roman" panose="02020603050405020304" pitchFamily="18" charset="0"/>
              </a:rPr>
              <a:t>If the rent ceiling is set </a:t>
            </a:r>
            <a:r>
              <a:rPr lang="en-CA" sz="2000" b="1" u="sng" dirty="0">
                <a:effectLst/>
                <a:latin typeface="Alexandria"/>
                <a:ea typeface="Calibri" panose="020F0502020204030204" pitchFamily="34" charset="0"/>
                <a:cs typeface="Times New Roman" panose="02020603050405020304" pitchFamily="18" charset="0"/>
              </a:rPr>
              <a:t>above</a:t>
            </a:r>
            <a:r>
              <a:rPr lang="en-CA" sz="2000" dirty="0">
                <a:effectLst/>
                <a:latin typeface="Alexandria"/>
                <a:ea typeface="Calibri" panose="020F0502020204030204" pitchFamily="34" charset="0"/>
                <a:cs typeface="Times New Roman" panose="02020603050405020304" pitchFamily="18" charset="0"/>
              </a:rPr>
              <a:t> the equilibrium rent, it </a:t>
            </a:r>
            <a:r>
              <a:rPr lang="en-CA" sz="2000" b="1" u="sng" dirty="0">
                <a:effectLst/>
                <a:latin typeface="Alexandria"/>
                <a:ea typeface="Calibri" panose="020F0502020204030204" pitchFamily="34" charset="0"/>
                <a:cs typeface="Times New Roman" panose="02020603050405020304" pitchFamily="18" charset="0"/>
              </a:rPr>
              <a:t>has no effect</a:t>
            </a:r>
            <a:endParaRPr lang="en-US" sz="2000" dirty="0">
              <a:effectLst/>
              <a:latin typeface="Alexandria"/>
              <a:ea typeface="Times New Roman" panose="02020603050405020304" pitchFamily="18" charset="0"/>
            </a:endParaRPr>
          </a:p>
          <a:p>
            <a:pPr marL="742950" marR="0" lvl="1" indent="-285750">
              <a:lnSpc>
                <a:spcPct val="100000"/>
              </a:lnSpc>
              <a:spcBef>
                <a:spcPts val="0"/>
              </a:spcBef>
              <a:spcAft>
                <a:spcPts val="0"/>
              </a:spcAft>
              <a:buFont typeface="Courier New" panose="02070309020205020404" pitchFamily="49" charset="0"/>
              <a:buChar char="o"/>
            </a:pPr>
            <a:r>
              <a:rPr lang="en-CA" sz="2000" dirty="0">
                <a:effectLst/>
                <a:latin typeface="Alexandria"/>
                <a:ea typeface="Calibri" panose="020F0502020204030204" pitchFamily="34" charset="0"/>
                <a:cs typeface="Times New Roman" panose="02020603050405020304" pitchFamily="18" charset="0"/>
              </a:rPr>
              <a:t>If the rent ceiling is set </a:t>
            </a:r>
            <a:r>
              <a:rPr lang="en-CA" sz="2000" b="1" u="sng" dirty="0">
                <a:effectLst/>
                <a:latin typeface="Alexandria"/>
                <a:ea typeface="Calibri" panose="020F0502020204030204" pitchFamily="34" charset="0"/>
                <a:cs typeface="Times New Roman" panose="02020603050405020304" pitchFamily="18" charset="0"/>
              </a:rPr>
              <a:t>below</a:t>
            </a:r>
            <a:r>
              <a:rPr lang="en-CA" sz="2000" dirty="0">
                <a:effectLst/>
                <a:latin typeface="Alexandria"/>
                <a:ea typeface="Calibri" panose="020F0502020204030204" pitchFamily="34" charset="0"/>
                <a:cs typeface="Times New Roman" panose="02020603050405020304" pitchFamily="18" charset="0"/>
              </a:rPr>
              <a:t> the equilibrium rent, it leads to a </a:t>
            </a:r>
            <a:r>
              <a:rPr lang="en-CA" sz="2000" b="1" u="sng" dirty="0">
                <a:effectLst/>
                <a:latin typeface="Alexandria"/>
                <a:ea typeface="Calibri" panose="020F0502020204030204" pitchFamily="34" charset="0"/>
                <a:cs typeface="Times New Roman" panose="02020603050405020304" pitchFamily="18" charset="0"/>
              </a:rPr>
              <a:t>shortage</a:t>
            </a:r>
            <a:endParaRPr lang="en-US" sz="2000" dirty="0">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A7DBA329-3D73-F88B-68ED-1FA5D4141199}"/>
              </a:ext>
            </a:extLst>
          </p:cNvPr>
          <p:cNvSpPr txBox="1"/>
          <p:nvPr/>
        </p:nvSpPr>
        <p:spPr>
          <a:xfrm>
            <a:off x="6756224" y="2177831"/>
            <a:ext cx="4493468" cy="3170099"/>
          </a:xfrm>
          <a:prstGeom prst="rect">
            <a:avLst/>
          </a:prstGeom>
          <a:noFill/>
        </p:spPr>
        <p:txBody>
          <a:bodyPr wrap="square">
            <a:spAutoFit/>
          </a:bodyPr>
          <a:lstStyle/>
          <a:p>
            <a:pPr marL="342900" indent="-342900" algn="just" rtl="1">
              <a:buFont typeface="Arial" panose="020B0604020202020204" pitchFamily="34" charset="0"/>
              <a:buChar char="•"/>
            </a:pPr>
            <a:r>
              <a:rPr lang="en-US" sz="2000" dirty="0" err="1"/>
              <a:t>إنه</a:t>
            </a:r>
            <a:r>
              <a:rPr lang="en-US" sz="2000" dirty="0"/>
              <a:t> </a:t>
            </a:r>
            <a:r>
              <a:rPr lang="en-US" sz="2000" dirty="0" err="1"/>
              <a:t>قانون</a:t>
            </a:r>
            <a:r>
              <a:rPr lang="en-US" sz="2000" dirty="0"/>
              <a:t> </a:t>
            </a:r>
            <a:r>
              <a:rPr lang="en-US" sz="2000" dirty="0" err="1"/>
              <a:t>يجعل</a:t>
            </a:r>
            <a:r>
              <a:rPr lang="en-US" sz="2000" dirty="0"/>
              <a:t> </a:t>
            </a:r>
            <a:r>
              <a:rPr lang="en-US" sz="2000" dirty="0" err="1"/>
              <a:t>فرض</a:t>
            </a:r>
            <a:r>
              <a:rPr lang="en-US" sz="2000" dirty="0"/>
              <a:t> </a:t>
            </a:r>
            <a:r>
              <a:rPr lang="en-US" sz="2000" dirty="0" err="1"/>
              <a:t>سعر</a:t>
            </a:r>
            <a:r>
              <a:rPr lang="en-US" sz="2000" dirty="0"/>
              <a:t> </a:t>
            </a:r>
            <a:r>
              <a:rPr lang="en-US" sz="2000" dirty="0" err="1"/>
              <a:t>أعلى</a:t>
            </a:r>
            <a:r>
              <a:rPr lang="en-US" sz="2000" dirty="0"/>
              <a:t> </a:t>
            </a:r>
            <a:r>
              <a:rPr lang="en-US" sz="2000" dirty="0" err="1"/>
              <a:t>من</a:t>
            </a:r>
            <a:r>
              <a:rPr lang="en-US" sz="2000" dirty="0"/>
              <a:t> </a:t>
            </a:r>
            <a:r>
              <a:rPr lang="en-US" sz="2000" dirty="0" err="1"/>
              <a:t>مستوى</a:t>
            </a:r>
            <a:r>
              <a:rPr lang="en-US" sz="2000" dirty="0"/>
              <a:t> </a:t>
            </a:r>
            <a:r>
              <a:rPr lang="en-US" sz="2000" dirty="0" err="1"/>
              <a:t>محدد</a:t>
            </a:r>
            <a:r>
              <a:rPr lang="en-US" sz="2000" dirty="0"/>
              <a:t> </a:t>
            </a:r>
            <a:r>
              <a:rPr lang="en-US" sz="2000" dirty="0" err="1"/>
              <a:t>أمرًا</a:t>
            </a:r>
            <a:r>
              <a:rPr lang="en-US" sz="2000" dirty="0"/>
              <a:t> </a:t>
            </a:r>
            <a:r>
              <a:rPr lang="en-US" sz="2000" dirty="0" err="1"/>
              <a:t>غير</a:t>
            </a:r>
            <a:r>
              <a:rPr lang="en-US" sz="2000" dirty="0"/>
              <a:t> </a:t>
            </a:r>
            <a:r>
              <a:rPr lang="en-US" sz="2000" dirty="0" err="1"/>
              <a:t>قانوني</a:t>
            </a:r>
            <a:endParaRPr lang="en-US" sz="2000" dirty="0"/>
          </a:p>
          <a:p>
            <a:pPr marL="342900" indent="-342900" algn="just" rtl="1">
              <a:buFont typeface="Arial" panose="020B0604020202020204" pitchFamily="34" charset="0"/>
              <a:buChar char="•"/>
            </a:pPr>
            <a:r>
              <a:rPr lang="en-US" sz="2000" dirty="0" err="1"/>
              <a:t>ويُطلق</a:t>
            </a:r>
            <a:r>
              <a:rPr lang="en-US" sz="2000" dirty="0"/>
              <a:t> </a:t>
            </a:r>
            <a:r>
              <a:rPr lang="en-US" sz="2000" dirty="0" err="1"/>
              <a:t>عليه</a:t>
            </a:r>
            <a:r>
              <a:rPr lang="en-US" sz="2000" dirty="0"/>
              <a:t> </a:t>
            </a:r>
            <a:r>
              <a:rPr lang="en-US" sz="2000" dirty="0" err="1"/>
              <a:t>سقف</a:t>
            </a:r>
            <a:r>
              <a:rPr lang="en-US" sz="2000" dirty="0"/>
              <a:t> </a:t>
            </a:r>
            <a:r>
              <a:rPr lang="en-US" sz="2000" dirty="0" err="1"/>
              <a:t>الإيجار</a:t>
            </a:r>
            <a:r>
              <a:rPr lang="en-US" sz="2000" dirty="0"/>
              <a:t> </a:t>
            </a:r>
            <a:r>
              <a:rPr lang="en-US" sz="2000" dirty="0" err="1"/>
              <a:t>عند</a:t>
            </a:r>
            <a:r>
              <a:rPr lang="en-US" sz="2000" dirty="0"/>
              <a:t> </a:t>
            </a:r>
            <a:r>
              <a:rPr lang="en-US" sz="2000" dirty="0" err="1"/>
              <a:t>تطبيقه</a:t>
            </a:r>
            <a:r>
              <a:rPr lang="en-US" sz="2000" dirty="0"/>
              <a:t> </a:t>
            </a:r>
            <a:r>
              <a:rPr lang="en-US" sz="2000" dirty="0" err="1"/>
              <a:t>على</a:t>
            </a:r>
            <a:r>
              <a:rPr lang="en-US" sz="2000" dirty="0"/>
              <a:t> </a:t>
            </a:r>
            <a:r>
              <a:rPr lang="en-US" sz="2000" dirty="0" err="1"/>
              <a:t>سوق</a:t>
            </a:r>
            <a:r>
              <a:rPr lang="en-US" sz="2000" dirty="0"/>
              <a:t> </a:t>
            </a:r>
            <a:r>
              <a:rPr lang="ar-EG" sz="2000" dirty="0"/>
              <a:t>العقارات</a:t>
            </a:r>
            <a:r>
              <a:rPr lang="en-US" sz="2000" dirty="0"/>
              <a:t>.</a:t>
            </a:r>
          </a:p>
          <a:p>
            <a:pPr marL="342900" indent="-342900" algn="just" rtl="1">
              <a:buFont typeface="Arial" panose="020B0604020202020204" pitchFamily="34" charset="0"/>
              <a:buChar char="•"/>
            </a:pPr>
            <a:r>
              <a:rPr lang="en-US" sz="2000" dirty="0" err="1"/>
              <a:t>هناك</a:t>
            </a:r>
            <a:r>
              <a:rPr lang="en-US" sz="2000" dirty="0"/>
              <a:t> </a:t>
            </a:r>
            <a:r>
              <a:rPr lang="en-US" sz="2000" dirty="0" err="1"/>
              <a:t>نتيجتان</a:t>
            </a:r>
            <a:r>
              <a:rPr lang="en-US" sz="2000" dirty="0"/>
              <a:t> </a:t>
            </a:r>
            <a:r>
              <a:rPr lang="en-US" sz="2000" dirty="0" err="1"/>
              <a:t>محتملتان</a:t>
            </a:r>
            <a:r>
              <a:rPr lang="en-US" sz="2000" dirty="0"/>
              <a:t> </a:t>
            </a:r>
            <a:r>
              <a:rPr lang="en-US" sz="2000" dirty="0" err="1"/>
              <a:t>عندما</a:t>
            </a:r>
            <a:r>
              <a:rPr lang="en-US" sz="2000" dirty="0"/>
              <a:t> </a:t>
            </a:r>
            <a:r>
              <a:rPr lang="en-US" sz="2000" dirty="0" err="1"/>
              <a:t>تفرض</a:t>
            </a:r>
            <a:r>
              <a:rPr lang="en-US" sz="2000" dirty="0"/>
              <a:t> </a:t>
            </a:r>
            <a:r>
              <a:rPr lang="en-US" sz="2000" dirty="0" err="1"/>
              <a:t>الحكومة</a:t>
            </a:r>
            <a:r>
              <a:rPr lang="en-US" sz="2000" dirty="0"/>
              <a:t> </a:t>
            </a:r>
            <a:r>
              <a:rPr lang="en-US" sz="2000" dirty="0" err="1"/>
              <a:t>سقفًا</a:t>
            </a:r>
            <a:r>
              <a:rPr lang="en-US" sz="2000" dirty="0"/>
              <a:t> </a:t>
            </a:r>
            <a:r>
              <a:rPr lang="en-US" sz="2000" dirty="0" err="1"/>
              <a:t>للسعر</a:t>
            </a:r>
            <a:r>
              <a:rPr lang="en-US" sz="2000" dirty="0"/>
              <a:t>:</a:t>
            </a:r>
          </a:p>
          <a:p>
            <a:pPr marL="800100" lvl="1" indent="-342900" algn="just" rtl="1">
              <a:buFont typeface="Arial" panose="020B0604020202020204" pitchFamily="34" charset="0"/>
              <a:buChar char="•"/>
            </a:pPr>
            <a:r>
              <a:rPr lang="en-US" sz="2000" dirty="0" err="1"/>
              <a:t>إذا</a:t>
            </a:r>
            <a:r>
              <a:rPr lang="en-US" sz="2000" dirty="0"/>
              <a:t> </a:t>
            </a:r>
            <a:r>
              <a:rPr lang="en-US" sz="2000" dirty="0" err="1"/>
              <a:t>تم</a:t>
            </a:r>
            <a:r>
              <a:rPr lang="en-US" sz="2000" dirty="0"/>
              <a:t> </a:t>
            </a:r>
            <a:r>
              <a:rPr lang="en-US" sz="2000" dirty="0" err="1"/>
              <a:t>تحديد</a:t>
            </a:r>
            <a:r>
              <a:rPr lang="en-US" sz="2000" dirty="0"/>
              <a:t> </a:t>
            </a:r>
            <a:r>
              <a:rPr lang="en-US" sz="2000" dirty="0" err="1"/>
              <a:t>سقف</a:t>
            </a:r>
            <a:r>
              <a:rPr lang="en-US" sz="2000" dirty="0"/>
              <a:t> </a:t>
            </a:r>
            <a:r>
              <a:rPr lang="en-US" sz="2000" dirty="0" err="1"/>
              <a:t>الإيجار</a:t>
            </a:r>
            <a:r>
              <a:rPr lang="en-US" sz="2000" dirty="0"/>
              <a:t> </a:t>
            </a:r>
            <a:r>
              <a:rPr lang="en-US" sz="2000" dirty="0" err="1"/>
              <a:t>أعلى</a:t>
            </a:r>
            <a:r>
              <a:rPr lang="en-US" sz="2000" dirty="0"/>
              <a:t> </a:t>
            </a:r>
            <a:r>
              <a:rPr lang="en-US" sz="2000" dirty="0" err="1"/>
              <a:t>من</a:t>
            </a:r>
            <a:r>
              <a:rPr lang="en-US" sz="2000" dirty="0"/>
              <a:t> </a:t>
            </a:r>
            <a:r>
              <a:rPr lang="en-US" sz="2000" dirty="0" err="1"/>
              <a:t>الإيجار</a:t>
            </a:r>
            <a:r>
              <a:rPr lang="en-US" sz="2000" dirty="0"/>
              <a:t> </a:t>
            </a:r>
            <a:r>
              <a:rPr lang="en-US" sz="2000" dirty="0" err="1"/>
              <a:t>المتوازن</a:t>
            </a:r>
            <a:r>
              <a:rPr lang="en-US" sz="2000" dirty="0"/>
              <a:t>، </a:t>
            </a:r>
            <a:r>
              <a:rPr lang="en-US" sz="2000" dirty="0" err="1"/>
              <a:t>فلن</a:t>
            </a:r>
            <a:r>
              <a:rPr lang="en-US" sz="2000" dirty="0"/>
              <a:t> </a:t>
            </a:r>
            <a:r>
              <a:rPr lang="en-US" sz="2000" dirty="0" err="1"/>
              <a:t>يكون</a:t>
            </a:r>
            <a:r>
              <a:rPr lang="en-US" sz="2000" dirty="0"/>
              <a:t> </a:t>
            </a:r>
            <a:r>
              <a:rPr lang="en-US" sz="2000" dirty="0" err="1"/>
              <a:t>له</a:t>
            </a:r>
            <a:r>
              <a:rPr lang="en-US" sz="2000" dirty="0"/>
              <a:t> </a:t>
            </a:r>
            <a:r>
              <a:rPr lang="en-US" sz="2000" dirty="0" err="1"/>
              <a:t>أي</a:t>
            </a:r>
            <a:r>
              <a:rPr lang="en-US" sz="2000" dirty="0"/>
              <a:t> </a:t>
            </a:r>
            <a:r>
              <a:rPr lang="en-US" sz="2000" dirty="0" err="1"/>
              <a:t>تأثير</a:t>
            </a:r>
            <a:endParaRPr lang="en-US" sz="2000" dirty="0"/>
          </a:p>
          <a:p>
            <a:pPr marL="800100" lvl="1" indent="-342900" algn="just" rtl="1">
              <a:buFont typeface="Arial" panose="020B0604020202020204" pitchFamily="34" charset="0"/>
              <a:buChar char="•"/>
            </a:pPr>
            <a:r>
              <a:rPr lang="en-US" sz="2000" dirty="0" err="1"/>
              <a:t>إذا</a:t>
            </a:r>
            <a:r>
              <a:rPr lang="en-US" sz="2000" dirty="0"/>
              <a:t> </a:t>
            </a:r>
            <a:r>
              <a:rPr lang="en-US" sz="2000" dirty="0" err="1"/>
              <a:t>تم</a:t>
            </a:r>
            <a:r>
              <a:rPr lang="en-US" sz="2000" dirty="0"/>
              <a:t> </a:t>
            </a:r>
            <a:r>
              <a:rPr lang="en-US" sz="2000" dirty="0" err="1"/>
              <a:t>تحديد</a:t>
            </a:r>
            <a:r>
              <a:rPr lang="en-US" sz="2000" dirty="0"/>
              <a:t> </a:t>
            </a:r>
            <a:r>
              <a:rPr lang="en-US" sz="2000" dirty="0" err="1"/>
              <a:t>سقف</a:t>
            </a:r>
            <a:r>
              <a:rPr lang="en-US" sz="2000" dirty="0"/>
              <a:t> </a:t>
            </a:r>
            <a:r>
              <a:rPr lang="en-US" sz="2000" dirty="0" err="1"/>
              <a:t>الإيجار</a:t>
            </a:r>
            <a:r>
              <a:rPr lang="en-US" sz="2000" dirty="0"/>
              <a:t> </a:t>
            </a:r>
            <a:r>
              <a:rPr lang="en-US" sz="2000" dirty="0" err="1"/>
              <a:t>أقل</a:t>
            </a:r>
            <a:r>
              <a:rPr lang="en-US" sz="2000" dirty="0"/>
              <a:t> </a:t>
            </a:r>
            <a:r>
              <a:rPr lang="en-US" sz="2000" dirty="0" err="1"/>
              <a:t>من</a:t>
            </a:r>
            <a:r>
              <a:rPr lang="en-US" sz="2000" dirty="0"/>
              <a:t> </a:t>
            </a:r>
            <a:r>
              <a:rPr lang="en-US" sz="2000" dirty="0" err="1"/>
              <a:t>الإيجار</a:t>
            </a:r>
            <a:r>
              <a:rPr lang="en-US" sz="2000" dirty="0"/>
              <a:t> </a:t>
            </a:r>
            <a:r>
              <a:rPr lang="en-US" sz="2000" dirty="0" err="1"/>
              <a:t>المتوازن</a:t>
            </a:r>
            <a:r>
              <a:rPr lang="en-US" sz="2000" dirty="0"/>
              <a:t>، </a:t>
            </a:r>
            <a:r>
              <a:rPr lang="en-US" sz="2000" dirty="0" err="1"/>
              <a:t>فإنه</a:t>
            </a:r>
            <a:r>
              <a:rPr lang="en-US" sz="2000" dirty="0"/>
              <a:t> </a:t>
            </a:r>
            <a:r>
              <a:rPr lang="en-US" sz="2000" dirty="0" err="1"/>
              <a:t>يؤدي</a:t>
            </a:r>
            <a:r>
              <a:rPr lang="en-US" sz="2000" dirty="0"/>
              <a:t> </a:t>
            </a:r>
            <a:r>
              <a:rPr lang="en-US" sz="2000" dirty="0" err="1"/>
              <a:t>إلى</a:t>
            </a:r>
            <a:r>
              <a:rPr lang="en-US" sz="2000" dirty="0"/>
              <a:t> </a:t>
            </a:r>
            <a:r>
              <a:rPr lang="ar-EG" sz="2000" dirty="0"/>
              <a:t>عجز</a:t>
            </a:r>
            <a:endParaRPr lang="en-US" sz="2000" dirty="0"/>
          </a:p>
        </p:txBody>
      </p:sp>
    </p:spTree>
    <p:extLst>
      <p:ext uri="{BB962C8B-B14F-4D97-AF65-F5344CB8AC3E}">
        <p14:creationId xmlns:p14="http://schemas.microsoft.com/office/powerpoint/2010/main" val="3173422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1) Price ceiling</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سقف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الايجار</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Rectangle 1">
            <a:extLst>
              <a:ext uri="{FF2B5EF4-FFF2-40B4-BE49-F238E27FC236}">
                <a16:creationId xmlns:a16="http://schemas.microsoft.com/office/drawing/2014/main" id="{5182B0E6-AF99-6580-4A5B-EEA63AFAAE77}"/>
              </a:ext>
            </a:extLst>
          </p:cNvPr>
          <p:cNvSpPr>
            <a:spLocks noGrp="1" noChangeArrowheads="1"/>
          </p:cNvSpPr>
          <p:nvPr/>
        </p:nvSpPr>
        <p:spPr bwMode="auto">
          <a:xfrm>
            <a:off x="761999" y="2365290"/>
            <a:ext cx="3687279" cy="356570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indent="0">
              <a:lnSpc>
                <a:spcPct val="100000"/>
              </a:lnSpc>
              <a:spcBef>
                <a:spcPts val="0"/>
              </a:spcBef>
              <a:spcAft>
                <a:spcPts val="0"/>
              </a:spcAft>
              <a:buNone/>
            </a:pPr>
            <a:r>
              <a:rPr lang="en-CA" sz="1800" b="1" dirty="0">
                <a:effectLst/>
                <a:latin typeface="Alexandria"/>
                <a:ea typeface="Calibri" panose="020F0502020204030204" pitchFamily="34" charset="0"/>
              </a:rPr>
              <a:t>It leads to </a:t>
            </a:r>
            <a:r>
              <a:rPr lang="en-CA" sz="1800" b="1" u="sng" dirty="0">
                <a:solidFill>
                  <a:srgbClr val="0070C0"/>
                </a:solidFill>
                <a:effectLst/>
                <a:latin typeface="Alexandria"/>
                <a:ea typeface="Calibri" panose="020F0502020204030204" pitchFamily="34" charset="0"/>
              </a:rPr>
              <a:t>a shortage </a:t>
            </a:r>
            <a:r>
              <a:rPr lang="en-US" sz="1800" b="1" dirty="0">
                <a:effectLst/>
                <a:latin typeface="Alexandria"/>
                <a:ea typeface="Times New Roman" panose="02020603050405020304" pitchFamily="18" charset="0"/>
                <a:cs typeface="Times New Roman" panose="02020603050405020304" pitchFamily="18" charset="0"/>
              </a:rPr>
              <a:t>as it is set </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below</a:t>
            </a:r>
            <a:r>
              <a:rPr lang="en-US" sz="1800" b="1" dirty="0">
                <a:effectLst/>
                <a:latin typeface="Alexandria"/>
                <a:ea typeface="Times New Roman" panose="02020603050405020304" pitchFamily="18" charset="0"/>
                <a:cs typeface="Times New Roman" panose="02020603050405020304" pitchFamily="18" charset="0"/>
              </a:rPr>
              <a:t> the equilibrium rent.</a:t>
            </a:r>
            <a:endParaRPr lang="en-US" sz="1800" b="1"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The equilibrium rent is $1,000 a month.</a:t>
            </a:r>
            <a:endParaRPr lang="en-US" sz="1800"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A rent ceiling is set at $800 a month.</a:t>
            </a:r>
            <a:endParaRPr lang="en-US" sz="1800"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So, the equilibrium rent is in the illegal region.</a:t>
            </a:r>
            <a:endParaRPr lang="en-US" sz="1800"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There is a shortage of housing (Qs&lt;</a:t>
            </a:r>
            <a:r>
              <a:rPr lang="en-US" sz="1800" dirty="0" err="1">
                <a:effectLst/>
                <a:latin typeface="Alexandria"/>
                <a:ea typeface="Times New Roman" panose="02020603050405020304" pitchFamily="18" charset="0"/>
                <a:cs typeface="Times New Roman" panose="02020603050405020304" pitchFamily="18" charset="0"/>
              </a:rPr>
              <a:t>Qd</a:t>
            </a:r>
            <a:r>
              <a:rPr lang="en-US" sz="1800" dirty="0">
                <a:effectLst/>
                <a:latin typeface="Alexandria"/>
                <a:ea typeface="Times New Roman" panose="02020603050405020304" pitchFamily="18" charset="0"/>
                <a:cs typeface="Times New Roman" panose="02020603050405020304" pitchFamily="18" charset="0"/>
              </a:rPr>
              <a:t>)</a:t>
            </a:r>
            <a:endParaRPr lang="ar-EG" sz="1800" dirty="0">
              <a:effectLst/>
              <a:latin typeface="Alexandria"/>
              <a:ea typeface="Times New Roman" panose="02020603050405020304" pitchFamily="18" charset="0"/>
              <a:cs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endParaRPr lang="ar-EG" sz="1800" dirty="0">
              <a:effectLst/>
              <a:latin typeface="Alexandria"/>
              <a:ea typeface="Times New Roman" panose="02020603050405020304" pitchFamily="18" charset="0"/>
              <a:cs typeface="Times New Roman" panose="02020603050405020304" pitchFamily="18" charset="0"/>
            </a:endParaRPr>
          </a:p>
        </p:txBody>
      </p:sp>
      <p:pic>
        <p:nvPicPr>
          <p:cNvPr id="10" name="Picture 9" descr="Fig06">
            <a:extLst>
              <a:ext uri="{FF2B5EF4-FFF2-40B4-BE49-F238E27FC236}">
                <a16:creationId xmlns:a16="http://schemas.microsoft.com/office/drawing/2014/main" id="{D61F3C66-92A4-D078-13EE-8B38126E43C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49279" y="2204111"/>
            <a:ext cx="3148723" cy="3970014"/>
          </a:xfrm>
          <a:prstGeom prst="rect">
            <a:avLst/>
          </a:prstGeom>
          <a:noFill/>
          <a:ln>
            <a:noFill/>
          </a:ln>
        </p:spPr>
      </p:pic>
      <p:sp>
        <p:nvSpPr>
          <p:cNvPr id="11" name="Rectangle 10">
            <a:extLst>
              <a:ext uri="{FF2B5EF4-FFF2-40B4-BE49-F238E27FC236}">
                <a16:creationId xmlns:a16="http://schemas.microsoft.com/office/drawing/2014/main" id="{0F40F521-6F9B-B6E4-A1B8-0FB6F14B5DB3}"/>
              </a:ext>
            </a:extLst>
          </p:cNvPr>
          <p:cNvSpPr>
            <a:spLocks noGrp="1" noChangeArrowheads="1"/>
          </p:cNvSpPr>
          <p:nvPr/>
        </p:nvSpPr>
        <p:spPr bwMode="auto">
          <a:xfrm>
            <a:off x="7572376" y="2351878"/>
            <a:ext cx="3646674" cy="356570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r" rtl="1">
              <a:lnSpc>
                <a:spcPct val="100000"/>
              </a:lnSpc>
              <a:spcBef>
                <a:spcPts val="0"/>
              </a:spcBef>
              <a:spcAft>
                <a:spcPts val="0"/>
              </a:spcAft>
              <a:buFont typeface="Symbol" panose="05050102010706020507" pitchFamily="18" charset="2"/>
              <a:buChar char=""/>
            </a:pPr>
            <a:r>
              <a:rPr lang="ar-EG" sz="2000" dirty="0">
                <a:effectLst/>
                <a:latin typeface="Alexandria"/>
                <a:ea typeface="Times New Roman" panose="02020603050405020304" pitchFamily="18" charset="0"/>
              </a:rPr>
              <a:t>انه يؤدي إلى عجز لأنه أقل من الإيجار المتوازن.</a:t>
            </a:r>
          </a:p>
          <a:p>
            <a:pPr lvl="1" indent="-342900" algn="r" rtl="1">
              <a:lnSpc>
                <a:spcPct val="100000"/>
              </a:lnSpc>
              <a:spcBef>
                <a:spcPts val="0"/>
              </a:spcBef>
              <a:spcAft>
                <a:spcPts val="0"/>
              </a:spcAft>
              <a:buFont typeface="Symbol" panose="05050102010706020507" pitchFamily="18" charset="2"/>
              <a:buChar char=""/>
            </a:pPr>
            <a:r>
              <a:rPr lang="ar-EG" sz="1800" dirty="0">
                <a:effectLst/>
                <a:latin typeface="Alexandria"/>
                <a:ea typeface="Times New Roman" panose="02020603050405020304" pitchFamily="18" charset="0"/>
              </a:rPr>
              <a:t>الإيجار المتوازن هو 1000 دولار شهريًا.</a:t>
            </a:r>
          </a:p>
          <a:p>
            <a:pPr lvl="1" indent="-342900" algn="r" rtl="1">
              <a:lnSpc>
                <a:spcPct val="100000"/>
              </a:lnSpc>
              <a:spcBef>
                <a:spcPts val="0"/>
              </a:spcBef>
              <a:spcAft>
                <a:spcPts val="0"/>
              </a:spcAft>
              <a:buFont typeface="Symbol" panose="05050102010706020507" pitchFamily="18" charset="2"/>
              <a:buChar char=""/>
            </a:pPr>
            <a:r>
              <a:rPr lang="ar-EG" sz="1800" dirty="0">
                <a:effectLst/>
                <a:latin typeface="Alexandria"/>
                <a:ea typeface="Times New Roman" panose="02020603050405020304" pitchFamily="18" charset="0"/>
              </a:rPr>
              <a:t>يتم تحديد سقف الإيجار عند 800 دولار شهريًا.</a:t>
            </a:r>
          </a:p>
          <a:p>
            <a:pPr lvl="1" indent="-342900" algn="r" rtl="1">
              <a:lnSpc>
                <a:spcPct val="100000"/>
              </a:lnSpc>
              <a:spcBef>
                <a:spcPts val="0"/>
              </a:spcBef>
              <a:spcAft>
                <a:spcPts val="0"/>
              </a:spcAft>
              <a:buFont typeface="Symbol" panose="05050102010706020507" pitchFamily="18" charset="2"/>
              <a:buChar char=""/>
            </a:pPr>
            <a:r>
              <a:rPr lang="ar-EG" sz="1800" dirty="0">
                <a:effectLst/>
                <a:latin typeface="Alexandria"/>
                <a:ea typeface="Times New Roman" panose="02020603050405020304" pitchFamily="18" charset="0"/>
              </a:rPr>
              <a:t>لذا، فإن الإيجار المتوازن يقع في المنطقة غير القانونية.</a:t>
            </a:r>
          </a:p>
          <a:p>
            <a:pPr lvl="1" indent="-342900" algn="r" rtl="1">
              <a:lnSpc>
                <a:spcPct val="100000"/>
              </a:lnSpc>
              <a:spcBef>
                <a:spcPts val="0"/>
              </a:spcBef>
              <a:spcAft>
                <a:spcPts val="0"/>
              </a:spcAft>
              <a:buFont typeface="Symbol" panose="05050102010706020507" pitchFamily="18" charset="2"/>
              <a:buChar char=""/>
            </a:pPr>
            <a:r>
              <a:rPr lang="ar-EG" sz="1800" dirty="0">
                <a:effectLst/>
                <a:latin typeface="Alexandria"/>
                <a:ea typeface="Times New Roman" panose="02020603050405020304" pitchFamily="18" charset="0"/>
              </a:rPr>
              <a:t>هناك عجز في العقارات (</a:t>
            </a:r>
            <a:r>
              <a:rPr lang="en-US" sz="1800" dirty="0">
                <a:effectLst/>
                <a:latin typeface="Alexandria"/>
                <a:ea typeface="Times New Roman" panose="02020603050405020304" pitchFamily="18" charset="0"/>
              </a:rPr>
              <a:t>Qs&lt;</a:t>
            </a:r>
            <a:r>
              <a:rPr lang="en-US" sz="1800" dirty="0" err="1">
                <a:effectLst/>
                <a:latin typeface="Alexandria"/>
                <a:ea typeface="Times New Roman" panose="02020603050405020304" pitchFamily="18" charset="0"/>
              </a:rPr>
              <a:t>Qd</a:t>
            </a:r>
            <a:r>
              <a:rPr lang="en-US" sz="1800" dirty="0">
                <a:effectLst/>
                <a:latin typeface="Alexandria"/>
                <a:ea typeface="Times New Roman" panose="02020603050405020304" pitchFamily="18" charset="0"/>
              </a:rPr>
              <a:t>)</a:t>
            </a:r>
          </a:p>
          <a:p>
            <a:pPr marL="0" marR="0" lvl="0" indent="0" rtl="0">
              <a:lnSpc>
                <a:spcPct val="100000"/>
              </a:lnSpc>
              <a:spcBef>
                <a:spcPts val="0"/>
              </a:spcBef>
              <a:spcAft>
                <a:spcPts val="0"/>
              </a:spcAft>
              <a:buNone/>
            </a:pPr>
            <a:endParaRPr lang="en-US" sz="18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1539630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71357"/>
            <a:ext cx="10812720" cy="4856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1025146" y="5971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1857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1) Price ceiling</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سقف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الايجار</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138415" y="841966"/>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99232" y="1112295"/>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8">
            <a:extLst>
              <a:ext uri="{FF2B5EF4-FFF2-40B4-BE49-F238E27FC236}">
                <a16:creationId xmlns:a16="http://schemas.microsoft.com/office/drawing/2014/main" id="{65920091-D3D4-413D-717B-0CD10D742142}"/>
              </a:ext>
            </a:extLst>
          </p:cNvPr>
          <p:cNvSpPr>
            <a:spLocks noGrp="1" noChangeArrowheads="1"/>
          </p:cNvSpPr>
          <p:nvPr/>
        </p:nvSpPr>
        <p:spPr bwMode="auto">
          <a:xfrm>
            <a:off x="689640" y="1793459"/>
            <a:ext cx="3491579" cy="449917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indent="0">
              <a:lnSpc>
                <a:spcPct val="100000"/>
              </a:lnSpc>
              <a:spcBef>
                <a:spcPts val="0"/>
              </a:spcBef>
              <a:spcAft>
                <a:spcPts val="0"/>
              </a:spcAft>
              <a:buNone/>
            </a:pP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A rent ceiling set below the equilibrium rent leads to:</a:t>
            </a:r>
            <a:endParaRPr lang="en-US" sz="1800" u="sng" dirty="0">
              <a:solidFill>
                <a:srgbClr val="0070C0"/>
              </a:solidFill>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An </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inefficient underproduction of housing </a:t>
            </a:r>
            <a:r>
              <a:rPr lang="en-US" sz="1800" dirty="0">
                <a:effectLst/>
                <a:latin typeface="Alexandria"/>
                <a:ea typeface="Times New Roman" panose="02020603050405020304" pitchFamily="18" charset="0"/>
                <a:cs typeface="Times New Roman" panose="02020603050405020304" pitchFamily="18" charset="0"/>
              </a:rPr>
              <a:t>services (Shortage)→ Qs &lt; </a:t>
            </a:r>
            <a:r>
              <a:rPr lang="en-US" sz="1800" dirty="0" err="1">
                <a:effectLst/>
                <a:latin typeface="Alexandria"/>
                <a:ea typeface="Times New Roman" panose="02020603050405020304" pitchFamily="18" charset="0"/>
                <a:cs typeface="Times New Roman" panose="02020603050405020304" pitchFamily="18" charset="0"/>
              </a:rPr>
              <a:t>Qd</a:t>
            </a:r>
            <a:endParaRPr lang="en-US" sz="1800"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US" sz="1800" b="1" i="1" dirty="0">
                <a:effectLst/>
                <a:latin typeface="Alexandria"/>
                <a:ea typeface="Times New Roman" panose="02020603050405020304" pitchFamily="18" charset="0"/>
                <a:cs typeface="Times New Roman" panose="02020603050405020304" pitchFamily="18" charset="0"/>
              </a:rPr>
              <a:t>A deadweight loss arises.</a:t>
            </a:r>
            <a:endParaRPr lang="en-US" sz="1800" dirty="0">
              <a:effectLst/>
              <a:latin typeface="Alexandria"/>
              <a:ea typeface="Times New Roman" panose="02020603050405020304" pitchFamily="18" charset="0"/>
            </a:endParaRPr>
          </a:p>
          <a:p>
            <a:pPr marL="742950" marR="0" lvl="1" indent="-285750">
              <a:lnSpc>
                <a:spcPct val="100000"/>
              </a:lnSpc>
              <a:spcBef>
                <a:spcPts val="0"/>
              </a:spcBef>
              <a:spcAft>
                <a:spcPts val="0"/>
              </a:spcAft>
              <a:buFont typeface="Courier New" panose="02070309020205020404" pitchFamily="49" charset="0"/>
              <a:buChar char="o"/>
            </a:pPr>
            <a:r>
              <a:rPr lang="en-US" sz="1800" dirty="0">
                <a:effectLst/>
                <a:latin typeface="Alexandria"/>
                <a:ea typeface="Times New Roman" panose="02020603050405020304" pitchFamily="18" charset="0"/>
                <a:cs typeface="Times New Roman" panose="02020603050405020304" pitchFamily="18" charset="0"/>
              </a:rPr>
              <a:t>Producer surplus decreases.</a:t>
            </a:r>
            <a:endParaRPr lang="en-US" sz="1800" dirty="0">
              <a:effectLst/>
              <a:latin typeface="Alexandria"/>
              <a:ea typeface="Times New Roman" panose="02020603050405020304" pitchFamily="18" charset="0"/>
            </a:endParaRPr>
          </a:p>
          <a:p>
            <a:pPr marL="742950" marR="0" lvl="1" indent="-285750">
              <a:lnSpc>
                <a:spcPct val="100000"/>
              </a:lnSpc>
              <a:spcBef>
                <a:spcPts val="0"/>
              </a:spcBef>
              <a:spcAft>
                <a:spcPts val="0"/>
              </a:spcAft>
              <a:buFont typeface="Courier New" panose="02070309020205020404" pitchFamily="49" charset="0"/>
              <a:buChar char="o"/>
            </a:pPr>
            <a:r>
              <a:rPr lang="en-US" sz="1800" dirty="0">
                <a:effectLst/>
                <a:latin typeface="Alexandria"/>
                <a:ea typeface="Times New Roman" panose="02020603050405020304" pitchFamily="18" charset="0"/>
                <a:cs typeface="Times New Roman" panose="02020603050405020304" pitchFamily="18" charset="0"/>
              </a:rPr>
              <a:t>Consumer surplus decreases.</a:t>
            </a:r>
            <a:endParaRPr lang="en-US" sz="1800" dirty="0">
              <a:effectLst/>
              <a:latin typeface="Alexandria"/>
              <a:ea typeface="Times New Roman" panose="02020603050405020304" pitchFamily="18" charset="0"/>
            </a:endParaRPr>
          </a:p>
          <a:p>
            <a:pPr marL="742950" marR="0" lvl="1" indent="-285750">
              <a:lnSpc>
                <a:spcPct val="100000"/>
              </a:lnSpc>
              <a:spcBef>
                <a:spcPts val="0"/>
              </a:spcBef>
              <a:spcAft>
                <a:spcPts val="0"/>
              </a:spcAft>
              <a:buFont typeface="Courier New" panose="02070309020205020404" pitchFamily="49" charset="0"/>
              <a:buChar char="o"/>
            </a:pPr>
            <a:r>
              <a:rPr lang="en-US" sz="1800" dirty="0">
                <a:effectLst/>
                <a:latin typeface="Alexandria"/>
                <a:ea typeface="Times New Roman" panose="02020603050405020304" pitchFamily="18" charset="0"/>
                <a:cs typeface="Times New Roman" panose="02020603050405020304" pitchFamily="18" charset="0"/>
              </a:rPr>
              <a:t>There is a potential loss from increased search activity.</a:t>
            </a:r>
            <a:r>
              <a:rPr lang="en-US" sz="1800" b="1" dirty="0">
                <a:solidFill>
                  <a:srgbClr val="FFC000"/>
                </a:solidFill>
                <a:effectLst/>
                <a:latin typeface="Alexandria"/>
                <a:ea typeface="Times New Roman" panose="02020603050405020304" pitchFamily="18" charset="0"/>
                <a:cs typeface="Times New Roman" panose="02020603050405020304" pitchFamily="18" charset="0"/>
              </a:rPr>
              <a:t> </a:t>
            </a:r>
            <a:endParaRPr lang="en-US" sz="1800" dirty="0">
              <a:effectLst/>
              <a:latin typeface="Alexandria"/>
              <a:ea typeface="Times New Roman" panose="02020603050405020304" pitchFamily="18" charset="0"/>
            </a:endParaRPr>
          </a:p>
          <a:p>
            <a:pPr marL="742950" marR="0" lvl="1" indent="-285750">
              <a:lnSpc>
                <a:spcPct val="100000"/>
              </a:lnSpc>
              <a:spcBef>
                <a:spcPts val="0"/>
              </a:spcBef>
              <a:spcAft>
                <a:spcPts val="0"/>
              </a:spcAft>
              <a:buFont typeface="Courier New" panose="02070309020205020404" pitchFamily="49" charset="0"/>
              <a:buChar char="o"/>
            </a:pPr>
            <a:r>
              <a:rPr lang="en-US" sz="1800" dirty="0">
                <a:effectLst/>
                <a:latin typeface="Alexandria"/>
                <a:ea typeface="Times New Roman" panose="02020603050405020304" pitchFamily="18" charset="0"/>
                <a:cs typeface="Times New Roman" panose="02020603050405020304" pitchFamily="18" charset="0"/>
              </a:rPr>
              <a:t>The full loss is the sum of </a:t>
            </a:r>
            <a:r>
              <a:rPr lang="en-US" sz="1800" i="1" u="sng" dirty="0">
                <a:effectLst/>
                <a:latin typeface="Alexandria"/>
                <a:ea typeface="Times New Roman" panose="02020603050405020304" pitchFamily="18" charset="0"/>
                <a:cs typeface="Times New Roman" panose="02020603050405020304" pitchFamily="18" charset="0"/>
              </a:rPr>
              <a:t>the red and gray areas</a:t>
            </a:r>
            <a:endParaRPr lang="ar-EG" sz="1800" i="1" u="sng" dirty="0">
              <a:effectLst/>
              <a:latin typeface="Alexandria"/>
              <a:ea typeface="Times New Roman" panose="02020603050405020304" pitchFamily="18" charset="0"/>
              <a:cs typeface="Times New Roman" panose="02020603050405020304" pitchFamily="18" charset="0"/>
            </a:endParaRPr>
          </a:p>
        </p:txBody>
      </p:sp>
      <p:pic>
        <p:nvPicPr>
          <p:cNvPr id="11" name="Picture 10" descr="Fig06">
            <a:extLst>
              <a:ext uri="{FF2B5EF4-FFF2-40B4-BE49-F238E27FC236}">
                <a16:creationId xmlns:a16="http://schemas.microsoft.com/office/drawing/2014/main" id="{F2AB9B7F-997F-128C-27DA-524286A8977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50210" y="1793459"/>
            <a:ext cx="3491579" cy="3908166"/>
          </a:xfrm>
          <a:prstGeom prst="rect">
            <a:avLst/>
          </a:prstGeom>
          <a:noFill/>
          <a:ln>
            <a:noFill/>
          </a:ln>
        </p:spPr>
      </p:pic>
      <p:sp>
        <p:nvSpPr>
          <p:cNvPr id="10" name="Rectangle 9">
            <a:extLst>
              <a:ext uri="{FF2B5EF4-FFF2-40B4-BE49-F238E27FC236}">
                <a16:creationId xmlns:a16="http://schemas.microsoft.com/office/drawing/2014/main" id="{9552D979-8467-5FE3-3703-C624F68DE493}"/>
              </a:ext>
            </a:extLst>
          </p:cNvPr>
          <p:cNvSpPr>
            <a:spLocks noGrp="1" noChangeArrowheads="1"/>
          </p:cNvSpPr>
          <p:nvPr/>
        </p:nvSpPr>
        <p:spPr bwMode="auto">
          <a:xfrm>
            <a:off x="8098352" y="1763181"/>
            <a:ext cx="3328090" cy="449917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742950" marR="0" lvl="1" indent="-285750">
              <a:lnSpc>
                <a:spcPct val="100000"/>
              </a:lnSpc>
              <a:spcBef>
                <a:spcPts val="0"/>
              </a:spcBef>
              <a:spcAft>
                <a:spcPts val="0"/>
              </a:spcAft>
              <a:buFont typeface="Courier New" panose="02070309020205020404" pitchFamily="49" charset="0"/>
              <a:buChar char="o"/>
            </a:pPr>
            <a:endParaRPr lang="ar-EG" sz="1800" i="1" u="sng" dirty="0">
              <a:effectLst/>
              <a:latin typeface="Alexandria"/>
              <a:ea typeface="Times New Roman" panose="02020603050405020304" pitchFamily="18" charset="0"/>
              <a:cs typeface="Times New Roman" panose="02020603050405020304" pitchFamily="18" charset="0"/>
            </a:endParaRPr>
          </a:p>
          <a:p>
            <a:pPr marL="457200" marR="0" lvl="1" indent="0" algn="r" rtl="1">
              <a:lnSpc>
                <a:spcPct val="100000"/>
              </a:lnSpc>
              <a:spcBef>
                <a:spcPts val="0"/>
              </a:spcBef>
              <a:spcAft>
                <a:spcPts val="0"/>
              </a:spcAft>
              <a:buNone/>
            </a:pPr>
            <a:r>
              <a:rPr lang="ar-EG" sz="1800" b="1" dirty="0">
                <a:effectLst/>
                <a:latin typeface="Alexandria"/>
                <a:ea typeface="Times New Roman" panose="02020603050405020304" pitchFamily="18" charset="0"/>
              </a:rPr>
              <a:t>يؤدي تحديد سقف الإيجار أسفل الإيجار المتوازن إلى:</a:t>
            </a:r>
          </a:p>
          <a:p>
            <a:pPr marL="742950" marR="0" lvl="1" indent="-285750" algn="r" rtl="1">
              <a:lnSpc>
                <a:spcPct val="100000"/>
              </a:lnSpc>
              <a:spcBef>
                <a:spcPts val="0"/>
              </a:spcBef>
              <a:spcAft>
                <a:spcPts val="0"/>
              </a:spcAft>
              <a:buFont typeface="Courier New" panose="02070309020205020404" pitchFamily="49" charset="0"/>
              <a:buChar char="o"/>
            </a:pPr>
            <a:r>
              <a:rPr lang="ar-EG" sz="1800" dirty="0">
                <a:effectLst/>
                <a:latin typeface="Alexandria"/>
                <a:ea typeface="Times New Roman" panose="02020603050405020304" pitchFamily="18" charset="0"/>
              </a:rPr>
              <a:t>عجز في إنتاج خدمات الإسكان (عجز) → </a:t>
            </a:r>
            <a:r>
              <a:rPr lang="en-US" sz="1800" dirty="0">
                <a:effectLst/>
                <a:latin typeface="Alexandria"/>
                <a:ea typeface="Times New Roman" panose="02020603050405020304" pitchFamily="18" charset="0"/>
              </a:rPr>
              <a:t>Qs &lt; </a:t>
            </a:r>
            <a:r>
              <a:rPr lang="en-US" sz="1800" dirty="0" err="1">
                <a:effectLst/>
                <a:latin typeface="Alexandria"/>
                <a:ea typeface="Times New Roman" panose="02020603050405020304" pitchFamily="18" charset="0"/>
              </a:rPr>
              <a:t>Qd</a:t>
            </a:r>
            <a:endParaRPr lang="en-US" sz="1800" dirty="0">
              <a:effectLst/>
              <a:latin typeface="Alexandria"/>
              <a:ea typeface="Times New Roman" panose="02020603050405020304" pitchFamily="18" charset="0"/>
            </a:endParaRPr>
          </a:p>
          <a:p>
            <a:pPr marL="742950" marR="0" lvl="1" indent="-285750" algn="r" rtl="1">
              <a:lnSpc>
                <a:spcPct val="100000"/>
              </a:lnSpc>
              <a:spcBef>
                <a:spcPts val="0"/>
              </a:spcBef>
              <a:spcAft>
                <a:spcPts val="0"/>
              </a:spcAft>
              <a:buFont typeface="Courier New" panose="02070309020205020404" pitchFamily="49" charset="0"/>
              <a:buChar char="o"/>
            </a:pPr>
            <a:r>
              <a:rPr lang="ar-EG" sz="1800" dirty="0">
                <a:effectLst/>
                <a:latin typeface="Alexandria"/>
                <a:ea typeface="Times New Roman" panose="02020603050405020304" pitchFamily="18" charset="0"/>
              </a:rPr>
              <a:t>تنشأ خسارة صافية.</a:t>
            </a:r>
          </a:p>
          <a:p>
            <a:pPr marL="742950" marR="0" lvl="1" indent="-285750" algn="r" rtl="1">
              <a:lnSpc>
                <a:spcPct val="100000"/>
              </a:lnSpc>
              <a:spcBef>
                <a:spcPts val="0"/>
              </a:spcBef>
              <a:spcAft>
                <a:spcPts val="0"/>
              </a:spcAft>
              <a:buFont typeface="Courier New" panose="02070309020205020404" pitchFamily="49" charset="0"/>
              <a:buChar char="o"/>
            </a:pPr>
            <a:r>
              <a:rPr lang="ar-EG" sz="1800" dirty="0">
                <a:effectLst/>
                <a:latin typeface="Alexandria"/>
                <a:ea typeface="Times New Roman" panose="02020603050405020304" pitchFamily="18" charset="0"/>
              </a:rPr>
              <a:t>يتناقص فائض المنتج.</a:t>
            </a:r>
          </a:p>
          <a:p>
            <a:pPr marL="742950" marR="0" lvl="1" indent="-285750" algn="r" rtl="1">
              <a:lnSpc>
                <a:spcPct val="100000"/>
              </a:lnSpc>
              <a:spcBef>
                <a:spcPts val="0"/>
              </a:spcBef>
              <a:spcAft>
                <a:spcPts val="0"/>
              </a:spcAft>
              <a:buFont typeface="Courier New" panose="02070309020205020404" pitchFamily="49" charset="0"/>
              <a:buChar char="o"/>
            </a:pPr>
            <a:r>
              <a:rPr lang="ar-EG" sz="1800" dirty="0">
                <a:effectLst/>
                <a:latin typeface="Alexandria"/>
                <a:ea typeface="Times New Roman" panose="02020603050405020304" pitchFamily="18" charset="0"/>
              </a:rPr>
              <a:t>يتناقص فائض المستهلك.</a:t>
            </a:r>
          </a:p>
          <a:p>
            <a:pPr marL="742950" marR="0" lvl="1" indent="-285750" algn="r" rtl="1">
              <a:lnSpc>
                <a:spcPct val="100000"/>
              </a:lnSpc>
              <a:spcBef>
                <a:spcPts val="0"/>
              </a:spcBef>
              <a:spcAft>
                <a:spcPts val="0"/>
              </a:spcAft>
              <a:buFont typeface="Courier New" panose="02070309020205020404" pitchFamily="49" charset="0"/>
              <a:buChar char="o"/>
            </a:pPr>
            <a:r>
              <a:rPr lang="ar-EG" sz="1800" dirty="0">
                <a:effectLst/>
                <a:latin typeface="Alexandria"/>
                <a:ea typeface="Times New Roman" panose="02020603050405020304" pitchFamily="18" charset="0"/>
              </a:rPr>
              <a:t>هناك خسارة محتملة من زيادة نشاط البحث.</a:t>
            </a:r>
          </a:p>
          <a:p>
            <a:pPr marL="742950" marR="0" lvl="1" indent="-285750" algn="r" rtl="1">
              <a:lnSpc>
                <a:spcPct val="100000"/>
              </a:lnSpc>
              <a:spcBef>
                <a:spcPts val="0"/>
              </a:spcBef>
              <a:spcAft>
                <a:spcPts val="0"/>
              </a:spcAft>
              <a:buFont typeface="Courier New" panose="02070309020205020404" pitchFamily="49" charset="0"/>
              <a:buChar char="o"/>
            </a:pPr>
            <a:r>
              <a:rPr lang="ar-EG" sz="1800" dirty="0">
                <a:effectLst/>
                <a:latin typeface="Alexandria"/>
                <a:ea typeface="Times New Roman" panose="02020603050405020304" pitchFamily="18" charset="0"/>
              </a:rPr>
              <a:t>الخسارة الكاملة هي مجموع المناطق الحمراء والرمادية</a:t>
            </a:r>
            <a:endParaRPr lang="en-US" sz="1800" dirty="0">
              <a:effectLst/>
              <a:latin typeface="Alexandria"/>
              <a:ea typeface="Times New Roman" panose="02020603050405020304" pitchFamily="18" charset="0"/>
            </a:endParaRPr>
          </a:p>
          <a:p>
            <a:pPr marL="0" marR="0" lvl="0" indent="0" rtl="0">
              <a:lnSpc>
                <a:spcPct val="100000"/>
              </a:lnSpc>
              <a:spcBef>
                <a:spcPts val="0"/>
              </a:spcBef>
              <a:spcAft>
                <a:spcPts val="0"/>
              </a:spcAft>
              <a:buNone/>
            </a:pPr>
            <a:endParaRPr lang="en-US" sz="18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746117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277710"/>
            <a:ext cx="11636329" cy="54278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62000"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367791" y="640753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271472" y="703429"/>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1) Price ceiling</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سقف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الايجار</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875269" y="463878"/>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036086" y="734207"/>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Rectangle 1">
            <a:extLst>
              <a:ext uri="{FF2B5EF4-FFF2-40B4-BE49-F238E27FC236}">
                <a16:creationId xmlns:a16="http://schemas.microsoft.com/office/drawing/2014/main" id="{4F3EBE40-B11F-653E-349C-88B98F1E7ED9}"/>
              </a:ext>
            </a:extLst>
          </p:cNvPr>
          <p:cNvSpPr>
            <a:spLocks noGrp="1" noChangeArrowheads="1"/>
          </p:cNvSpPr>
          <p:nvPr/>
        </p:nvSpPr>
        <p:spPr bwMode="auto">
          <a:xfrm>
            <a:off x="570468" y="1497709"/>
            <a:ext cx="5639488" cy="495869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rtl="0">
              <a:spcBef>
                <a:spcPts val="0"/>
              </a:spcBef>
              <a:spcAft>
                <a:spcPts val="0"/>
              </a:spcAft>
              <a:buNone/>
            </a:pPr>
            <a:r>
              <a:rPr lang="en-CA" sz="1800" b="1" u="sng" dirty="0">
                <a:solidFill>
                  <a:srgbClr val="0070C0"/>
                </a:solidFill>
                <a:effectLst/>
                <a:latin typeface="Alexandria"/>
                <a:ea typeface="Calibri" panose="020F0502020204030204" pitchFamily="34" charset="0"/>
                <a:cs typeface="Times New Roman" panose="02020603050405020304" pitchFamily="18" charset="0"/>
              </a:rPr>
              <a:t>Rent Ceilings is unfair</a:t>
            </a:r>
            <a:r>
              <a:rPr lang="en-CA" sz="1800" b="1" dirty="0">
                <a:solidFill>
                  <a:srgbClr val="0070C0"/>
                </a:solidFill>
                <a:latin typeface="Alexandria"/>
                <a:ea typeface="Calibri" panose="020F0502020204030204" pitchFamily="34" charset="0"/>
                <a:cs typeface="Times New Roman" panose="02020603050405020304" pitchFamily="18" charset="0"/>
              </a:rPr>
              <a:t>, because;</a:t>
            </a:r>
            <a:r>
              <a:rPr lang="ar-EG" sz="1800" b="1" dirty="0">
                <a:solidFill>
                  <a:srgbClr val="0070C0"/>
                </a:solidFill>
                <a:latin typeface="Alexandria"/>
                <a:ea typeface="Calibri" panose="020F0502020204030204" pitchFamily="34" charset="0"/>
                <a:cs typeface="Times New Roman" panose="02020603050405020304" pitchFamily="18" charset="0"/>
              </a:rPr>
              <a:t> </a:t>
            </a:r>
          </a:p>
          <a:p>
            <a:pPr>
              <a:spcBef>
                <a:spcPts val="0"/>
              </a:spcBef>
              <a:spcAft>
                <a:spcPts val="0"/>
              </a:spcAft>
            </a:pPr>
            <a:r>
              <a:rPr lang="en-US" sz="1800" u="none" strike="noStrike" dirty="0">
                <a:effectLst/>
                <a:latin typeface="Alexandria"/>
                <a:ea typeface="Times New Roman" panose="02020603050405020304" pitchFamily="18" charset="0"/>
                <a:cs typeface="Times New Roman" panose="02020603050405020304" pitchFamily="18" charset="0"/>
              </a:rPr>
              <a:t>According to</a:t>
            </a:r>
            <a:r>
              <a:rPr lang="en-US" sz="1800" b="1" u="none" strike="noStrike" dirty="0">
                <a:effectLst/>
                <a:latin typeface="Alexandria"/>
                <a:ea typeface="Times New Roman" panose="02020603050405020304" pitchFamily="18" charset="0"/>
                <a:cs typeface="Times New Roman" panose="02020603050405020304" pitchFamily="18" charset="0"/>
              </a:rPr>
              <a:t> the </a:t>
            </a:r>
            <a:r>
              <a:rPr lang="en-US" sz="1800" b="1" i="1" u="none" strike="noStrike" dirty="0">
                <a:effectLst/>
                <a:latin typeface="Alexandria"/>
                <a:ea typeface="Times New Roman" panose="02020603050405020304" pitchFamily="18" charset="0"/>
                <a:cs typeface="Times New Roman" panose="02020603050405020304" pitchFamily="18" charset="0"/>
              </a:rPr>
              <a:t>fair rules</a:t>
            </a:r>
            <a:r>
              <a:rPr lang="en-US" sz="1800" b="1" u="none" strike="noStrike" dirty="0">
                <a:effectLst/>
                <a:latin typeface="Alexandria"/>
                <a:ea typeface="Times New Roman" panose="02020603050405020304" pitchFamily="18" charset="0"/>
                <a:cs typeface="Times New Roman" panose="02020603050405020304" pitchFamily="18" charset="0"/>
              </a:rPr>
              <a:t> view</a:t>
            </a:r>
            <a:r>
              <a:rPr lang="en-US" sz="1800" u="none" strike="noStrike" dirty="0">
                <a:effectLst/>
                <a:latin typeface="Alexandria"/>
                <a:ea typeface="Times New Roman" panose="02020603050405020304" pitchFamily="18" charset="0"/>
                <a:cs typeface="Times New Roman" panose="02020603050405020304" pitchFamily="18" charset="0"/>
              </a:rPr>
              <a:t>, a rent ceiling is </a:t>
            </a:r>
            <a:r>
              <a:rPr lang="en-US" sz="1800" b="1" u="sng" strike="noStrike" dirty="0">
                <a:effectLst/>
                <a:latin typeface="Alexandria"/>
                <a:ea typeface="Times New Roman" panose="02020603050405020304" pitchFamily="18" charset="0"/>
                <a:cs typeface="Times New Roman" panose="02020603050405020304" pitchFamily="18" charset="0"/>
              </a:rPr>
              <a:t>unfair</a:t>
            </a:r>
            <a:r>
              <a:rPr lang="en-US" sz="1800" u="none" strike="noStrike" dirty="0">
                <a:effectLst/>
                <a:latin typeface="Alexandria"/>
                <a:ea typeface="Times New Roman" panose="02020603050405020304" pitchFamily="18" charset="0"/>
                <a:cs typeface="Times New Roman" panose="02020603050405020304" pitchFamily="18" charset="0"/>
              </a:rPr>
              <a:t> because </a:t>
            </a:r>
            <a:r>
              <a:rPr lang="en-US" sz="1800" b="1" u="sng" strike="noStrike" dirty="0">
                <a:effectLst/>
                <a:latin typeface="Alexandria"/>
                <a:ea typeface="Times New Roman" panose="02020603050405020304" pitchFamily="18" charset="0"/>
                <a:cs typeface="Times New Roman" panose="02020603050405020304" pitchFamily="18" charset="0"/>
              </a:rPr>
              <a:t>it blocks voluntary exchange.</a:t>
            </a:r>
            <a:endParaRPr lang="ar-EG" sz="1800" b="1" u="sng" strike="noStrike" dirty="0">
              <a:effectLst/>
              <a:latin typeface="Alexandria"/>
              <a:ea typeface="Times New Roman" panose="02020603050405020304" pitchFamily="18" charset="0"/>
              <a:cs typeface="Times New Roman" panose="02020603050405020304" pitchFamily="18" charset="0"/>
            </a:endParaRPr>
          </a:p>
          <a:p>
            <a:pPr>
              <a:spcBef>
                <a:spcPts val="0"/>
              </a:spcBef>
              <a:spcAft>
                <a:spcPts val="0"/>
              </a:spcAft>
            </a:pPr>
            <a:r>
              <a:rPr lang="en-US" sz="1800" u="none" strike="noStrike" dirty="0">
                <a:effectLst/>
                <a:latin typeface="Alexandria"/>
                <a:ea typeface="Times New Roman" panose="02020603050405020304" pitchFamily="18" charset="0"/>
                <a:cs typeface="Times New Roman" panose="02020603050405020304" pitchFamily="18" charset="0"/>
              </a:rPr>
              <a:t>According to</a:t>
            </a:r>
            <a:r>
              <a:rPr lang="en-US" sz="1800" b="1" u="none" strike="noStrike" dirty="0">
                <a:effectLst/>
                <a:latin typeface="Alexandria"/>
                <a:ea typeface="Times New Roman" panose="02020603050405020304" pitchFamily="18" charset="0"/>
                <a:cs typeface="Times New Roman" panose="02020603050405020304" pitchFamily="18" charset="0"/>
              </a:rPr>
              <a:t> the </a:t>
            </a:r>
            <a:r>
              <a:rPr lang="en-US" sz="1800" b="1" i="1" u="none" strike="noStrike" dirty="0">
                <a:effectLst/>
                <a:latin typeface="Alexandria"/>
                <a:ea typeface="Times New Roman" panose="02020603050405020304" pitchFamily="18" charset="0"/>
                <a:cs typeface="Times New Roman" panose="02020603050405020304" pitchFamily="18" charset="0"/>
              </a:rPr>
              <a:t>fair results</a:t>
            </a:r>
            <a:r>
              <a:rPr lang="en-US" sz="1800" b="1" u="none" strike="noStrike" dirty="0">
                <a:effectLst/>
                <a:latin typeface="Alexandria"/>
                <a:ea typeface="Times New Roman" panose="02020603050405020304" pitchFamily="18" charset="0"/>
                <a:cs typeface="Times New Roman" panose="02020603050405020304" pitchFamily="18" charset="0"/>
              </a:rPr>
              <a:t> view</a:t>
            </a:r>
            <a:r>
              <a:rPr lang="en-US" sz="1800" u="none" strike="noStrike" dirty="0">
                <a:effectLst/>
                <a:latin typeface="Alexandria"/>
                <a:ea typeface="Times New Roman" panose="02020603050405020304" pitchFamily="18" charset="0"/>
                <a:cs typeface="Times New Roman" panose="02020603050405020304" pitchFamily="18" charset="0"/>
              </a:rPr>
              <a:t>, a rent ceiling is </a:t>
            </a:r>
            <a:r>
              <a:rPr lang="en-US" sz="1800" b="1" u="sng" strike="noStrike" dirty="0">
                <a:effectLst/>
                <a:latin typeface="Alexandria"/>
                <a:ea typeface="Times New Roman" panose="02020603050405020304" pitchFamily="18" charset="0"/>
                <a:cs typeface="Times New Roman" panose="02020603050405020304" pitchFamily="18" charset="0"/>
              </a:rPr>
              <a:t>unfair </a:t>
            </a:r>
            <a:r>
              <a:rPr lang="en-US" sz="1800" u="none" strike="noStrike" dirty="0">
                <a:effectLst/>
                <a:latin typeface="Alexandria"/>
                <a:ea typeface="Times New Roman" panose="02020603050405020304" pitchFamily="18" charset="0"/>
                <a:cs typeface="Times New Roman" panose="02020603050405020304" pitchFamily="18" charset="0"/>
              </a:rPr>
              <a:t>because </a:t>
            </a:r>
            <a:r>
              <a:rPr lang="en-US" sz="1800" b="1" u="sng" strike="noStrike" dirty="0">
                <a:effectLst/>
                <a:latin typeface="Alexandria"/>
                <a:ea typeface="Times New Roman" panose="02020603050405020304" pitchFamily="18" charset="0"/>
                <a:cs typeface="Times New Roman" panose="02020603050405020304" pitchFamily="18" charset="0"/>
              </a:rPr>
              <a:t>it does not generally benefit the poor.</a:t>
            </a:r>
            <a:endParaRPr lang="ar-EG" sz="1800" b="1" u="sng" strike="noStrike" dirty="0">
              <a:effectLst/>
              <a:latin typeface="Alexandria"/>
              <a:ea typeface="Times New Roman" panose="02020603050405020304" pitchFamily="18" charset="0"/>
              <a:cs typeface="Times New Roman" panose="02020603050405020304" pitchFamily="18" charset="0"/>
            </a:endParaRPr>
          </a:p>
          <a:p>
            <a:pPr>
              <a:spcBef>
                <a:spcPts val="0"/>
              </a:spcBef>
              <a:spcAft>
                <a:spcPts val="0"/>
              </a:spcAft>
            </a:pPr>
            <a:r>
              <a:rPr lang="en-US" sz="1800" u="none" strike="noStrike" dirty="0">
                <a:effectLst/>
                <a:latin typeface="Alexandria"/>
                <a:ea typeface="Times New Roman" panose="02020603050405020304" pitchFamily="18" charset="0"/>
                <a:cs typeface="Times New Roman" panose="02020603050405020304" pitchFamily="18" charset="0"/>
              </a:rPr>
              <a:t>A rent ceiling decreases the quantity of housing, and the scarce housing is allocated by</a:t>
            </a:r>
            <a:endParaRPr lang="ar-EG" sz="1800" u="none" strike="noStrike" dirty="0">
              <a:effectLst/>
              <a:latin typeface="Alexandria"/>
              <a:ea typeface="Times New Roman" panose="02020603050405020304" pitchFamily="18" charset="0"/>
              <a:cs typeface="Times New Roman" panose="02020603050405020304" pitchFamily="18" charset="0"/>
            </a:endParaRPr>
          </a:p>
          <a:p>
            <a:pPr algn="r" rtl="1">
              <a:spcBef>
                <a:spcPts val="0"/>
              </a:spcBef>
              <a:spcAft>
                <a:spcPts val="0"/>
              </a:spcAft>
            </a:pPr>
            <a:endParaRPr lang="ar-EG" sz="1800" b="1" dirty="0">
              <a:solidFill>
                <a:srgbClr val="0070C0"/>
              </a:solidFill>
              <a:effectLst/>
              <a:latin typeface="Alexandria"/>
              <a:ea typeface="Times New Roman" panose="02020603050405020304" pitchFamily="18" charset="0"/>
              <a:cs typeface="Times New Roman" panose="02020603050405020304" pitchFamily="18" charset="0"/>
            </a:endParaRPr>
          </a:p>
          <a:p>
            <a:pPr lvl="1">
              <a:spcBef>
                <a:spcPts val="0"/>
              </a:spcBef>
              <a:spcAft>
                <a:spcPts val="0"/>
              </a:spcAft>
            </a:pPr>
            <a:r>
              <a:rPr lang="en-US" sz="1700" b="1" dirty="0">
                <a:solidFill>
                  <a:srgbClr val="0070C0"/>
                </a:solidFill>
                <a:effectLst/>
                <a:latin typeface="Alexandria"/>
                <a:ea typeface="Times New Roman" panose="02020603050405020304" pitchFamily="18" charset="0"/>
                <a:cs typeface="Times New Roman" panose="02020603050405020304" pitchFamily="18" charset="0"/>
              </a:rPr>
              <a:t>Lottery</a:t>
            </a:r>
            <a:r>
              <a:rPr lang="ar-EG" sz="1700" b="1" dirty="0">
                <a:solidFill>
                  <a:srgbClr val="0070C0"/>
                </a:solidFill>
                <a:latin typeface="Alexandria"/>
                <a:ea typeface="Times New Roman" panose="02020603050405020304" pitchFamily="18" charset="0"/>
              </a:rPr>
              <a:t>: </a:t>
            </a:r>
            <a:r>
              <a:rPr lang="en-US" sz="1700" dirty="0">
                <a:effectLst/>
                <a:latin typeface="Alexandria"/>
                <a:ea typeface="Times New Roman" panose="02020603050405020304" pitchFamily="18" charset="0"/>
                <a:cs typeface="Times New Roman" panose="02020603050405020304" pitchFamily="18" charset="0"/>
              </a:rPr>
              <a:t>gives scarce housing to </a:t>
            </a:r>
            <a:r>
              <a:rPr lang="en-US" sz="1700" u="sng" dirty="0">
                <a:effectLst/>
                <a:latin typeface="Alexandria"/>
                <a:ea typeface="Times New Roman" panose="02020603050405020304" pitchFamily="18" charset="0"/>
                <a:cs typeface="Times New Roman" panose="02020603050405020304" pitchFamily="18" charset="0"/>
              </a:rPr>
              <a:t>the lucky.</a:t>
            </a:r>
            <a:r>
              <a:rPr lang="ar-EG" sz="1700" u="sng" dirty="0">
                <a:effectLst/>
                <a:latin typeface="Alexandria"/>
                <a:ea typeface="Times New Roman" panose="02020603050405020304" pitchFamily="18" charset="0"/>
                <a:cs typeface="Times New Roman" panose="02020603050405020304" pitchFamily="18" charset="0"/>
              </a:rPr>
              <a:t> </a:t>
            </a:r>
          </a:p>
          <a:p>
            <a:pPr lvl="1">
              <a:spcBef>
                <a:spcPts val="0"/>
              </a:spcBef>
              <a:spcAft>
                <a:spcPts val="0"/>
              </a:spcAft>
            </a:pPr>
            <a:r>
              <a:rPr lang="en-US" sz="1800" b="1" dirty="0">
                <a:solidFill>
                  <a:srgbClr val="0070C0"/>
                </a:solidFill>
                <a:effectLst/>
                <a:latin typeface="Alexandria"/>
                <a:ea typeface="Times New Roman" panose="02020603050405020304" pitchFamily="18" charset="0"/>
                <a:cs typeface="Times New Roman" panose="02020603050405020304" pitchFamily="18" charset="0"/>
              </a:rPr>
              <a:t>First-come, first-served</a:t>
            </a:r>
            <a:r>
              <a:rPr lang="ar-EG" sz="1800" b="1" dirty="0">
                <a:solidFill>
                  <a:srgbClr val="0070C0"/>
                </a:solidFill>
                <a:latin typeface="Alexandria"/>
                <a:ea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gives scarce housing to those who have </a:t>
            </a:r>
            <a:r>
              <a:rPr lang="en-US" sz="1800" u="sng" dirty="0">
                <a:effectLst/>
                <a:latin typeface="Alexandria"/>
                <a:ea typeface="Times New Roman" panose="02020603050405020304" pitchFamily="18" charset="0"/>
                <a:cs typeface="Times New Roman" panose="02020603050405020304" pitchFamily="18" charset="0"/>
              </a:rPr>
              <a:t>the greatest foresight and get their names on the list first.</a:t>
            </a:r>
            <a:endParaRPr lang="ar-EG" sz="1800" u="sng" dirty="0">
              <a:effectLst/>
              <a:latin typeface="Alexandria"/>
              <a:ea typeface="Times New Roman" panose="02020603050405020304" pitchFamily="18" charset="0"/>
              <a:cs typeface="Times New Roman" panose="02020603050405020304" pitchFamily="18" charset="0"/>
            </a:endParaRPr>
          </a:p>
          <a:p>
            <a:pPr lvl="1">
              <a:spcBef>
                <a:spcPts val="0"/>
              </a:spcBef>
              <a:spcAft>
                <a:spcPts val="0"/>
              </a:spcAft>
              <a:tabLst>
                <a:tab pos="914400" algn="l"/>
              </a:tabLst>
            </a:pPr>
            <a:r>
              <a:rPr lang="en-US" sz="1800" b="1" dirty="0">
                <a:solidFill>
                  <a:srgbClr val="0070C0"/>
                </a:solidFill>
                <a:effectLst/>
                <a:latin typeface="Alexandria"/>
                <a:ea typeface="Times New Roman" panose="02020603050405020304" pitchFamily="18" charset="0"/>
                <a:cs typeface="Times New Roman" panose="02020603050405020304" pitchFamily="18" charset="0"/>
              </a:rPr>
              <a:t>Discrimination</a:t>
            </a:r>
            <a:r>
              <a:rPr lang="ar-EG" sz="1800" b="1" dirty="0">
                <a:solidFill>
                  <a:srgbClr val="0070C0"/>
                </a:solidFill>
                <a:latin typeface="Alexandria"/>
                <a:ea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gives scarce housing to </a:t>
            </a:r>
            <a:r>
              <a:rPr lang="en-US" sz="1800" u="sng" dirty="0">
                <a:effectLst/>
                <a:latin typeface="Alexandria"/>
                <a:ea typeface="Times New Roman" panose="02020603050405020304" pitchFamily="18" charset="0"/>
                <a:cs typeface="Times New Roman" panose="02020603050405020304" pitchFamily="18" charset="0"/>
              </a:rPr>
              <a:t>friends, family members, or those of the selected race or sex.</a:t>
            </a:r>
            <a:endParaRPr lang="ar-EG" sz="1800" u="sng" dirty="0">
              <a:effectLst/>
              <a:latin typeface="Alexandria"/>
              <a:ea typeface="Times New Roman" panose="02020603050405020304" pitchFamily="18" charset="0"/>
              <a:cs typeface="Times New Roman" panose="02020603050405020304" pitchFamily="18" charset="0"/>
            </a:endParaRPr>
          </a:p>
          <a:p>
            <a:pPr marL="0" indent="0" algn="ctr">
              <a:buNone/>
            </a:pPr>
            <a:r>
              <a:rPr lang="en-US" sz="1800" b="1" u="sng" dirty="0">
                <a:effectLst/>
                <a:latin typeface="Alexandria"/>
                <a:ea typeface="Times New Roman" panose="02020603050405020304" pitchFamily="18" charset="0"/>
              </a:rPr>
              <a:t>None of these methods leads to a fair outcome</a:t>
            </a:r>
            <a:endParaRPr lang="ar-EG" sz="1800" b="1" u="sng" dirty="0">
              <a:effectLst/>
              <a:latin typeface="Alexandria"/>
              <a:ea typeface="Times New Roman" panose="02020603050405020304" pitchFamily="18" charset="0"/>
            </a:endParaRPr>
          </a:p>
        </p:txBody>
      </p:sp>
      <p:sp>
        <p:nvSpPr>
          <p:cNvPr id="10" name="Rectangle 9">
            <a:extLst>
              <a:ext uri="{FF2B5EF4-FFF2-40B4-BE49-F238E27FC236}">
                <a16:creationId xmlns:a16="http://schemas.microsoft.com/office/drawing/2014/main" id="{4F3EBE40-B11F-653E-349C-88B98F1E7ED9}"/>
              </a:ext>
            </a:extLst>
          </p:cNvPr>
          <p:cNvSpPr>
            <a:spLocks noGrp="1" noChangeArrowheads="1"/>
          </p:cNvSpPr>
          <p:nvPr/>
        </p:nvSpPr>
        <p:spPr bwMode="auto">
          <a:xfrm>
            <a:off x="6629400" y="1602605"/>
            <a:ext cx="4800600" cy="510299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rtl="1">
              <a:spcBef>
                <a:spcPts val="0"/>
              </a:spcBef>
              <a:spcAft>
                <a:spcPts val="0"/>
              </a:spcAft>
              <a:buNone/>
            </a:pPr>
            <a:r>
              <a:rPr lang="ar-EG" sz="1800" b="1" dirty="0">
                <a:solidFill>
                  <a:srgbClr val="0070C0"/>
                </a:solidFill>
                <a:latin typeface="Alexandria"/>
                <a:ea typeface="Calibri" panose="020F0502020204030204" pitchFamily="34" charset="0"/>
                <a:cs typeface="Times New Roman" panose="02020603050405020304" pitchFamily="18" charset="0"/>
              </a:rPr>
              <a:t>إن تحديد سقف الإيجار أمر غير عادل، وذلك لأن؛</a:t>
            </a:r>
            <a:endParaRPr lang="en-US" sz="1800" dirty="0">
              <a:solidFill>
                <a:srgbClr val="0070C0"/>
              </a:solidFill>
              <a:effectLst/>
              <a:latin typeface="Alexandria"/>
              <a:ea typeface="Times New Roman" panose="02020603050405020304" pitchFamily="18" charset="0"/>
            </a:endParaRPr>
          </a:p>
          <a:p>
            <a:pPr marL="0" indent="0" algn="r" rtl="1">
              <a:spcBef>
                <a:spcPts val="0"/>
              </a:spcBef>
              <a:spcAft>
                <a:spcPts val="0"/>
              </a:spcAft>
              <a:buNone/>
            </a:pPr>
            <a:r>
              <a:rPr lang="ar-EG" sz="1800" dirty="0">
                <a:effectLst/>
                <a:latin typeface="Alexandria"/>
                <a:ea typeface="Times New Roman" panose="02020603050405020304" pitchFamily="18" charset="0"/>
              </a:rPr>
              <a:t>وفقًا لوجهة نظر قواعد العدالة، فإن سقف الإيجار غير عادل لأنه يمنع التبادل الطوعي.</a:t>
            </a:r>
          </a:p>
          <a:p>
            <a:pPr marL="0" indent="0" algn="r" rtl="1">
              <a:spcBef>
                <a:spcPts val="0"/>
              </a:spcBef>
              <a:spcAft>
                <a:spcPts val="0"/>
              </a:spcAft>
              <a:buNone/>
            </a:pPr>
            <a:r>
              <a:rPr lang="ar-EG" sz="1800" dirty="0">
                <a:effectLst/>
                <a:latin typeface="Alexandria"/>
                <a:ea typeface="Times New Roman" panose="02020603050405020304" pitchFamily="18" charset="0"/>
              </a:rPr>
              <a:t>وفقًا لوجهة نظر نتائج العدالة، فإن سقف الإيجار غير عادل لأنه لا يفيد الفقراء بشكل </a:t>
            </a:r>
            <a:r>
              <a:rPr lang="ar-EG" sz="1800" dirty="0">
                <a:latin typeface="Alexandria"/>
              </a:rPr>
              <a:t>عام.</a:t>
            </a:r>
          </a:p>
          <a:p>
            <a:pPr algn="r" rtl="1">
              <a:spcBef>
                <a:spcPts val="0"/>
              </a:spcBef>
              <a:spcAft>
                <a:spcPts val="0"/>
              </a:spcAft>
            </a:pPr>
            <a:r>
              <a:rPr lang="ar-EG" sz="1800" dirty="0">
                <a:effectLst/>
                <a:latin typeface="Alexandria"/>
                <a:ea typeface="Times New Roman" panose="02020603050405020304" pitchFamily="18" charset="0"/>
              </a:rPr>
              <a:t>يؤدي سقف الإيجار إلى تقليل كمية المساكن، ويتم تخصيص المساكن النادرة عن طريق:</a:t>
            </a:r>
          </a:p>
          <a:p>
            <a:pPr lvl="1" algn="r" rtl="1">
              <a:spcBef>
                <a:spcPts val="0"/>
              </a:spcBef>
              <a:spcAft>
                <a:spcPts val="0"/>
              </a:spcAft>
              <a:buFont typeface="Wingdings" panose="05000000000000000000" pitchFamily="2" charset="2"/>
              <a:buChar char=""/>
              <a:tabLst>
                <a:tab pos="914400" algn="l"/>
              </a:tabLst>
            </a:pPr>
            <a:r>
              <a:rPr lang="ar-EG" sz="1800" dirty="0">
                <a:effectLst/>
                <a:latin typeface="Alexandria"/>
                <a:ea typeface="Times New Roman" panose="02020603050405020304" pitchFamily="18" charset="0"/>
              </a:rPr>
              <a:t>اليانصيب: يمنح المساكن النادرة للمحظوظين.</a:t>
            </a:r>
          </a:p>
          <a:p>
            <a:pPr lvl="1" algn="r" rtl="1">
              <a:spcBef>
                <a:spcPts val="0"/>
              </a:spcBef>
              <a:spcAft>
                <a:spcPts val="0"/>
              </a:spcAft>
              <a:tabLst>
                <a:tab pos="914400" algn="l"/>
              </a:tabLst>
            </a:pPr>
            <a:r>
              <a:rPr lang="ar-EG" sz="1800" dirty="0">
                <a:effectLst/>
                <a:latin typeface="Alexandria"/>
                <a:ea typeface="Times New Roman" panose="02020603050405020304" pitchFamily="18" charset="0"/>
              </a:rPr>
              <a:t>أول من يصل، يخدم أولاً: يمنح المساكن النادرة لأولئك الذين لديهم أكبر قدر من التبصر ويضعون أسمائهم في القائمة أولاً.</a:t>
            </a:r>
          </a:p>
          <a:p>
            <a:pPr lvl="1" algn="r" rtl="1">
              <a:spcBef>
                <a:spcPts val="0"/>
              </a:spcBef>
              <a:spcAft>
                <a:spcPts val="0"/>
              </a:spcAft>
              <a:tabLst>
                <a:tab pos="914400" algn="l"/>
              </a:tabLst>
            </a:pPr>
            <a:r>
              <a:rPr lang="ar-EG" sz="1800" dirty="0">
                <a:effectLst/>
                <a:latin typeface="Alexandria"/>
                <a:ea typeface="Times New Roman" panose="02020603050405020304" pitchFamily="18" charset="0"/>
              </a:rPr>
              <a:t>التمييز: يمنح المساكن النادرة للأصدقاء أو أفراد الأسرة أو أولئك من العرق أو الجنس المختار.</a:t>
            </a:r>
          </a:p>
          <a:p>
            <a:pPr marL="0" indent="0" algn="ctr" rtl="1">
              <a:buNone/>
            </a:pPr>
            <a:r>
              <a:rPr lang="ar-EG" sz="1800" dirty="0">
                <a:effectLst/>
                <a:latin typeface="Alexandria"/>
                <a:ea typeface="Times New Roman" panose="02020603050405020304" pitchFamily="18" charset="0"/>
              </a:rPr>
              <a:t>لا تؤدي أي من هذه الأساليب إلى نتيجة عادلة</a:t>
            </a:r>
            <a:endParaRPr lang="en-US" sz="1800" dirty="0">
              <a:effectLst/>
              <a:latin typeface="Alexandria"/>
              <a:ea typeface="Times New Roman" panose="02020603050405020304" pitchFamily="18" charset="0"/>
            </a:endParaRPr>
          </a:p>
          <a:p>
            <a:pPr marL="0" indent="0" algn="ctr" rtl="1">
              <a:buNone/>
            </a:pPr>
            <a:endParaRPr lang="ar-EG" sz="1800" b="1" u="sng"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010987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0051" y="1276244"/>
            <a:ext cx="11480774" cy="50851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87617" y="31781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27073" y="61794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6" name="Content Placeholder 2">
            <a:extLst>
              <a:ext uri="{FF2B5EF4-FFF2-40B4-BE49-F238E27FC236}">
                <a16:creationId xmlns:a16="http://schemas.microsoft.com/office/drawing/2014/main" id="{85D013DB-C675-12E5-2F5F-9B3C3E6FDCF7}"/>
              </a:ext>
            </a:extLst>
          </p:cNvPr>
          <p:cNvSpPr txBox="1">
            <a:spLocks/>
          </p:cNvSpPr>
          <p:nvPr/>
        </p:nvSpPr>
        <p:spPr>
          <a:xfrm>
            <a:off x="991891" y="2038044"/>
            <a:ext cx="5683203"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A price ceiling is a price.</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below which a seller cannot legally sell.</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above which a seller cannot legally sell.</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that creates a surplus of the good.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Both answers A and C are correct.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A price ________ is a regulated ________ that must be set below the equilibrium price to have an effect.</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floor; price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floor; quantity</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ceiling; price</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ceiling; quantity</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14BF0DC1-0213-A1BB-F0BA-2F20402C51FE}"/>
              </a:ext>
            </a:extLst>
          </p:cNvPr>
          <p:cNvSpPr txBox="1"/>
          <p:nvPr/>
        </p:nvSpPr>
        <p:spPr>
          <a:xfrm>
            <a:off x="6400757" y="2012493"/>
            <a:ext cx="5191168" cy="3416320"/>
          </a:xfrm>
          <a:prstGeom prst="rect">
            <a:avLst/>
          </a:prstGeom>
          <a:noFill/>
        </p:spPr>
        <p:txBody>
          <a:bodyPr wrap="square">
            <a:spAutoFit/>
          </a:bodyPr>
          <a:lstStyle/>
          <a:p>
            <a:pPr algn="r" rtl="1"/>
            <a:r>
              <a:rPr lang="en-US" b="1" dirty="0" err="1">
                <a:solidFill>
                  <a:srgbClr val="0070C0"/>
                </a:solidFill>
              </a:rPr>
              <a:t>سقف</a:t>
            </a:r>
            <a:r>
              <a:rPr lang="en-US" b="1" dirty="0">
                <a:solidFill>
                  <a:srgbClr val="0070C0"/>
                </a:solidFill>
              </a:rPr>
              <a:t> </a:t>
            </a:r>
            <a:r>
              <a:rPr lang="en-US" b="1" dirty="0" err="1">
                <a:solidFill>
                  <a:srgbClr val="0070C0"/>
                </a:solidFill>
              </a:rPr>
              <a:t>السعر</a:t>
            </a:r>
            <a:r>
              <a:rPr lang="en-US" b="1" dirty="0">
                <a:solidFill>
                  <a:srgbClr val="0070C0"/>
                </a:solidFill>
              </a:rPr>
              <a:t> </a:t>
            </a:r>
            <a:r>
              <a:rPr lang="en-US" b="1" dirty="0" err="1">
                <a:solidFill>
                  <a:srgbClr val="0070C0"/>
                </a:solidFill>
              </a:rPr>
              <a:t>هو</a:t>
            </a:r>
            <a:r>
              <a:rPr lang="en-US" b="1" dirty="0">
                <a:solidFill>
                  <a:srgbClr val="0070C0"/>
                </a:solidFill>
              </a:rPr>
              <a:t> </a:t>
            </a:r>
            <a:r>
              <a:rPr lang="en-US" b="1" dirty="0" err="1">
                <a:solidFill>
                  <a:srgbClr val="0070C0"/>
                </a:solidFill>
              </a:rPr>
              <a:t>سعر</a:t>
            </a:r>
            <a:r>
              <a:rPr lang="en-US" b="1" dirty="0">
                <a:solidFill>
                  <a:srgbClr val="0070C0"/>
                </a:solidFill>
              </a:rPr>
              <a:t>.</a:t>
            </a:r>
          </a:p>
          <a:p>
            <a:pPr algn="r" rtl="1"/>
            <a:r>
              <a:rPr lang="en-US" dirty="0"/>
              <a:t>أ) </a:t>
            </a:r>
            <a:r>
              <a:rPr lang="en-US" dirty="0" err="1"/>
              <a:t>لا</a:t>
            </a:r>
            <a:r>
              <a:rPr lang="en-US" dirty="0"/>
              <a:t> </a:t>
            </a:r>
            <a:r>
              <a:rPr lang="en-US" dirty="0" err="1"/>
              <a:t>يجوز</a:t>
            </a:r>
            <a:r>
              <a:rPr lang="en-US" dirty="0"/>
              <a:t> </a:t>
            </a:r>
            <a:r>
              <a:rPr lang="en-US" dirty="0" err="1"/>
              <a:t>للبائع</a:t>
            </a:r>
            <a:r>
              <a:rPr lang="en-US" dirty="0"/>
              <a:t> </a:t>
            </a:r>
            <a:r>
              <a:rPr lang="en-US" dirty="0" err="1"/>
              <a:t>البيع</a:t>
            </a:r>
            <a:r>
              <a:rPr lang="en-US" dirty="0"/>
              <a:t> </a:t>
            </a:r>
            <a:r>
              <a:rPr lang="en-US" dirty="0" err="1"/>
              <a:t>تحته</a:t>
            </a:r>
            <a:r>
              <a:rPr lang="en-US" dirty="0"/>
              <a:t> </a:t>
            </a:r>
            <a:r>
              <a:rPr lang="en-US" dirty="0" err="1"/>
              <a:t>قانونًا</a:t>
            </a:r>
            <a:r>
              <a:rPr lang="en-US" dirty="0"/>
              <a:t>.</a:t>
            </a:r>
          </a:p>
          <a:p>
            <a:pPr algn="r" rtl="1"/>
            <a:r>
              <a:rPr lang="en-US" b="1" u="sng" dirty="0"/>
              <a:t>ب) </a:t>
            </a:r>
            <a:r>
              <a:rPr lang="en-US" b="1" u="sng" dirty="0" err="1"/>
              <a:t>لا</a:t>
            </a:r>
            <a:r>
              <a:rPr lang="en-US" b="1" u="sng" dirty="0"/>
              <a:t> </a:t>
            </a:r>
            <a:r>
              <a:rPr lang="en-US" b="1" u="sng" dirty="0" err="1"/>
              <a:t>يجوز</a:t>
            </a:r>
            <a:r>
              <a:rPr lang="en-US" b="1" u="sng" dirty="0"/>
              <a:t> </a:t>
            </a:r>
            <a:r>
              <a:rPr lang="en-US" b="1" u="sng" dirty="0" err="1"/>
              <a:t>للبائع</a:t>
            </a:r>
            <a:r>
              <a:rPr lang="en-US" b="1" u="sng" dirty="0"/>
              <a:t> </a:t>
            </a:r>
            <a:r>
              <a:rPr lang="en-US" b="1" u="sng" dirty="0" err="1"/>
              <a:t>البيع</a:t>
            </a:r>
            <a:r>
              <a:rPr lang="en-US" b="1" u="sng" dirty="0"/>
              <a:t> </a:t>
            </a:r>
            <a:r>
              <a:rPr lang="en-US" b="1" u="sng" dirty="0" err="1"/>
              <a:t>فوقه</a:t>
            </a:r>
            <a:r>
              <a:rPr lang="en-US" b="1" u="sng" dirty="0"/>
              <a:t> </a:t>
            </a:r>
            <a:r>
              <a:rPr lang="en-US" b="1" u="sng" dirty="0" err="1"/>
              <a:t>قانونًا</a:t>
            </a:r>
            <a:r>
              <a:rPr lang="en-US" b="1" u="sng" dirty="0"/>
              <a:t>.</a:t>
            </a:r>
          </a:p>
          <a:p>
            <a:pPr algn="r" rtl="1"/>
            <a:r>
              <a:rPr lang="en-US" dirty="0"/>
              <a:t>ج) </a:t>
            </a:r>
            <a:r>
              <a:rPr lang="en-US" dirty="0" err="1"/>
              <a:t>يخلق</a:t>
            </a:r>
            <a:r>
              <a:rPr lang="en-US" dirty="0"/>
              <a:t> </a:t>
            </a:r>
            <a:r>
              <a:rPr lang="en-US" dirty="0" err="1"/>
              <a:t>فائضًا</a:t>
            </a:r>
            <a:r>
              <a:rPr lang="en-US" dirty="0"/>
              <a:t> </a:t>
            </a:r>
            <a:r>
              <a:rPr lang="en-US" dirty="0" err="1"/>
              <a:t>من</a:t>
            </a:r>
            <a:r>
              <a:rPr lang="en-US" dirty="0"/>
              <a:t> </a:t>
            </a:r>
            <a:r>
              <a:rPr lang="en-US" dirty="0" err="1"/>
              <a:t>السلعة</a:t>
            </a:r>
            <a:r>
              <a:rPr lang="en-US" dirty="0"/>
              <a:t>.</a:t>
            </a:r>
          </a:p>
          <a:p>
            <a:pPr algn="r" rtl="1"/>
            <a:r>
              <a:rPr lang="en-US" dirty="0"/>
              <a:t>د) </a:t>
            </a:r>
            <a:r>
              <a:rPr lang="en-US" dirty="0" err="1"/>
              <a:t>الإجابتان</a:t>
            </a:r>
            <a:r>
              <a:rPr lang="en-US" dirty="0"/>
              <a:t> أ </a:t>
            </a:r>
            <a:r>
              <a:rPr lang="en-US" dirty="0" err="1"/>
              <a:t>وج</a:t>
            </a:r>
            <a:r>
              <a:rPr lang="en-US" dirty="0"/>
              <a:t> </a:t>
            </a:r>
            <a:r>
              <a:rPr lang="en-US" dirty="0" err="1"/>
              <a:t>صحيحتان</a:t>
            </a:r>
            <a:r>
              <a:rPr lang="en-US" dirty="0"/>
              <a:t>.</a:t>
            </a:r>
          </a:p>
          <a:p>
            <a:pPr algn="r" rtl="1"/>
            <a:endParaRPr lang="en-US" dirty="0"/>
          </a:p>
          <a:p>
            <a:pPr algn="r" rtl="1"/>
            <a:r>
              <a:rPr lang="en-US" b="1" dirty="0">
                <a:solidFill>
                  <a:srgbClr val="0070C0"/>
                </a:solidFill>
              </a:rPr>
              <a:t>________ </a:t>
            </a:r>
            <a:r>
              <a:rPr lang="en-US" b="1" dirty="0" err="1">
                <a:solidFill>
                  <a:srgbClr val="0070C0"/>
                </a:solidFill>
              </a:rPr>
              <a:t>هو</a:t>
            </a:r>
            <a:r>
              <a:rPr lang="en-US" b="1" dirty="0">
                <a:solidFill>
                  <a:srgbClr val="0070C0"/>
                </a:solidFill>
              </a:rPr>
              <a:t> ________ </a:t>
            </a:r>
            <a:r>
              <a:rPr lang="en-US" b="1" dirty="0" err="1">
                <a:solidFill>
                  <a:srgbClr val="0070C0"/>
                </a:solidFill>
              </a:rPr>
              <a:t>منظم</a:t>
            </a:r>
            <a:r>
              <a:rPr lang="en-US" b="1" dirty="0">
                <a:solidFill>
                  <a:srgbClr val="0070C0"/>
                </a:solidFill>
              </a:rPr>
              <a:t> </a:t>
            </a:r>
            <a:r>
              <a:rPr lang="en-US" b="1" dirty="0" err="1">
                <a:solidFill>
                  <a:srgbClr val="0070C0"/>
                </a:solidFill>
              </a:rPr>
              <a:t>يجب</a:t>
            </a:r>
            <a:r>
              <a:rPr lang="en-US" b="1" dirty="0">
                <a:solidFill>
                  <a:srgbClr val="0070C0"/>
                </a:solidFill>
              </a:rPr>
              <a:t> </a:t>
            </a:r>
            <a:r>
              <a:rPr lang="en-US" b="1" dirty="0" err="1">
                <a:solidFill>
                  <a:srgbClr val="0070C0"/>
                </a:solidFill>
              </a:rPr>
              <a:t>تحديده</a:t>
            </a:r>
            <a:r>
              <a:rPr lang="en-US" b="1" dirty="0">
                <a:solidFill>
                  <a:srgbClr val="0070C0"/>
                </a:solidFill>
              </a:rPr>
              <a:t> </a:t>
            </a:r>
            <a:r>
              <a:rPr lang="en-US" b="1" dirty="0" err="1">
                <a:solidFill>
                  <a:srgbClr val="0070C0"/>
                </a:solidFill>
              </a:rPr>
              <a:t>أقل</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سعر</a:t>
            </a:r>
            <a:r>
              <a:rPr lang="en-US" b="1" dirty="0">
                <a:solidFill>
                  <a:srgbClr val="0070C0"/>
                </a:solidFill>
              </a:rPr>
              <a:t> </a:t>
            </a:r>
            <a:r>
              <a:rPr lang="en-US" b="1" dirty="0" err="1">
                <a:solidFill>
                  <a:srgbClr val="0070C0"/>
                </a:solidFill>
              </a:rPr>
              <a:t>التوازن</a:t>
            </a:r>
            <a:r>
              <a:rPr lang="en-US" b="1" dirty="0">
                <a:solidFill>
                  <a:srgbClr val="0070C0"/>
                </a:solidFill>
              </a:rPr>
              <a:t> </a:t>
            </a:r>
            <a:r>
              <a:rPr lang="en-US" b="1" dirty="0" err="1">
                <a:solidFill>
                  <a:srgbClr val="0070C0"/>
                </a:solidFill>
              </a:rPr>
              <a:t>ليكون</a:t>
            </a:r>
            <a:r>
              <a:rPr lang="en-US" b="1" dirty="0">
                <a:solidFill>
                  <a:srgbClr val="0070C0"/>
                </a:solidFill>
              </a:rPr>
              <a:t> </a:t>
            </a:r>
            <a:r>
              <a:rPr lang="en-US" b="1" dirty="0" err="1">
                <a:solidFill>
                  <a:srgbClr val="0070C0"/>
                </a:solidFill>
              </a:rPr>
              <a:t>له</a:t>
            </a:r>
            <a:r>
              <a:rPr lang="en-US" b="1" dirty="0">
                <a:solidFill>
                  <a:srgbClr val="0070C0"/>
                </a:solidFill>
              </a:rPr>
              <a:t> </a:t>
            </a:r>
            <a:r>
              <a:rPr lang="en-US" b="1" dirty="0" err="1">
                <a:solidFill>
                  <a:srgbClr val="0070C0"/>
                </a:solidFill>
              </a:rPr>
              <a:t>تأثير</a:t>
            </a:r>
            <a:r>
              <a:rPr lang="en-US" b="1" dirty="0">
                <a:solidFill>
                  <a:srgbClr val="0070C0"/>
                </a:solidFill>
              </a:rPr>
              <a:t>.</a:t>
            </a:r>
          </a:p>
          <a:p>
            <a:pPr algn="r" rtl="1"/>
            <a:r>
              <a:rPr lang="en-US" dirty="0"/>
              <a:t>أ) </a:t>
            </a:r>
            <a:r>
              <a:rPr lang="en-US" dirty="0" err="1"/>
              <a:t>الحد</a:t>
            </a:r>
            <a:r>
              <a:rPr lang="en-US" dirty="0"/>
              <a:t> </a:t>
            </a:r>
            <a:r>
              <a:rPr lang="en-US" dirty="0" err="1"/>
              <a:t>الأدنى</a:t>
            </a:r>
            <a:r>
              <a:rPr lang="ar-EG" dirty="0"/>
              <a:t> للسعر</a:t>
            </a:r>
            <a:r>
              <a:rPr lang="en-US" dirty="0"/>
              <a:t>؛ </a:t>
            </a:r>
            <a:r>
              <a:rPr lang="en-US" dirty="0" err="1"/>
              <a:t>السعر</a:t>
            </a:r>
            <a:endParaRPr lang="en-US" dirty="0"/>
          </a:p>
          <a:p>
            <a:pPr algn="r" rtl="1"/>
            <a:r>
              <a:rPr lang="en-US" dirty="0"/>
              <a:t>ب) </a:t>
            </a:r>
            <a:r>
              <a:rPr lang="en-US" dirty="0" err="1"/>
              <a:t>الحد</a:t>
            </a:r>
            <a:r>
              <a:rPr lang="en-US" dirty="0"/>
              <a:t> </a:t>
            </a:r>
            <a:r>
              <a:rPr lang="en-US" dirty="0" err="1"/>
              <a:t>الأدنى</a:t>
            </a:r>
            <a:r>
              <a:rPr lang="ar-EG" dirty="0"/>
              <a:t> للسعر</a:t>
            </a:r>
            <a:r>
              <a:rPr lang="en-US" dirty="0"/>
              <a:t>؛ </a:t>
            </a:r>
            <a:r>
              <a:rPr lang="en-US" dirty="0" err="1"/>
              <a:t>الكمية</a:t>
            </a:r>
            <a:endParaRPr lang="en-US" dirty="0"/>
          </a:p>
          <a:p>
            <a:pPr algn="r" rtl="1"/>
            <a:r>
              <a:rPr lang="en-US" b="1" u="sng" dirty="0"/>
              <a:t>ج) </a:t>
            </a:r>
            <a:r>
              <a:rPr lang="en-US" b="1" u="sng" dirty="0" err="1"/>
              <a:t>الحد</a:t>
            </a:r>
            <a:r>
              <a:rPr lang="en-US" b="1" u="sng" dirty="0"/>
              <a:t> </a:t>
            </a:r>
            <a:r>
              <a:rPr lang="en-US" b="1" u="sng" dirty="0" err="1"/>
              <a:t>الأقصى</a:t>
            </a:r>
            <a:r>
              <a:rPr lang="ar-EG" b="1" u="sng" dirty="0"/>
              <a:t> للسعر / سقف السعر</a:t>
            </a:r>
            <a:r>
              <a:rPr lang="en-US" b="1" u="sng" dirty="0"/>
              <a:t>؛ </a:t>
            </a:r>
            <a:r>
              <a:rPr lang="en-US" b="1" u="sng" dirty="0" err="1"/>
              <a:t>السعر</a:t>
            </a:r>
            <a:endParaRPr lang="en-US" b="1" u="sng" dirty="0"/>
          </a:p>
          <a:p>
            <a:pPr algn="r" rtl="1"/>
            <a:r>
              <a:rPr lang="en-US" dirty="0"/>
              <a:t>د) </a:t>
            </a:r>
            <a:r>
              <a:rPr lang="en-US" dirty="0" err="1"/>
              <a:t>الحد</a:t>
            </a:r>
            <a:r>
              <a:rPr lang="en-US" dirty="0"/>
              <a:t> </a:t>
            </a:r>
            <a:r>
              <a:rPr lang="en-US" dirty="0" err="1"/>
              <a:t>الأقصى</a:t>
            </a:r>
            <a:r>
              <a:rPr lang="ar-EG" dirty="0"/>
              <a:t> للسعر / سقف السعر</a:t>
            </a:r>
            <a:r>
              <a:rPr lang="en-US" dirty="0"/>
              <a:t>؛ </a:t>
            </a:r>
            <a:r>
              <a:rPr lang="en-US" dirty="0" err="1"/>
              <a:t>الكمية</a:t>
            </a:r>
            <a:endParaRPr lang="en-US" dirty="0"/>
          </a:p>
        </p:txBody>
      </p:sp>
    </p:spTree>
    <p:extLst>
      <p:ext uri="{BB962C8B-B14F-4D97-AF65-F5344CB8AC3E}">
        <p14:creationId xmlns:p14="http://schemas.microsoft.com/office/powerpoint/2010/main" val="1561646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2900" y="1253062"/>
            <a:ext cx="11537925" cy="51750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84952" y="4298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9946" y="-63489"/>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65923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3E2F9933-41F5-EF6E-00D7-EAC6110D3411}"/>
              </a:ext>
            </a:extLst>
          </p:cNvPr>
          <p:cNvSpPr txBox="1">
            <a:spLocks/>
          </p:cNvSpPr>
          <p:nvPr/>
        </p:nvSpPr>
        <p:spPr>
          <a:xfrm>
            <a:off x="549375" y="1819416"/>
            <a:ext cx="5934075"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A rent ceiling ________.</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increases the quantity of rental units supplied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cannot change the market price</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set above equilibrium price has no effect</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generally, aims at insuring that landlords receive a higher rent than would otherwise be the case</a:t>
            </a:r>
          </a:p>
          <a:p>
            <a:pPr marL="0" marR="0" indent="0">
              <a:spcBef>
                <a:spcPts val="0"/>
              </a:spcBef>
              <a:spcAft>
                <a:spcPts val="0"/>
              </a:spcAft>
              <a:buNone/>
            </a:pPr>
            <a:r>
              <a:rPr lang="ar-SA" sz="1800" dirty="0">
                <a:solidFill>
                  <a:srgbClr val="000000"/>
                </a:solidFill>
                <a:effectLst/>
                <a:latin typeface="Alexandria"/>
                <a:ea typeface="Times New Roman" panose="02020603050405020304" pitchFamily="18" charset="0"/>
                <a:cs typeface="Times New Roman" panose="02020603050405020304" pitchFamily="18" charset="0"/>
              </a:rPr>
              <a:t> </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Which of the following is an effect of a price ceiling set below the equilibrium price?</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Less of the good is produced with the ceiling than would be produced without the ceiling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(Shortage / Excess demand)</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The price ceiling has no effect on the market equilibrium.</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Consumers can buy more than they can at the equilibrium price because the ceiling price is lower.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None of the above answers is correct.</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017BA055-2A73-5D88-7D5B-3623AF8D4E2E}"/>
              </a:ext>
            </a:extLst>
          </p:cNvPr>
          <p:cNvSpPr txBox="1"/>
          <p:nvPr/>
        </p:nvSpPr>
        <p:spPr>
          <a:xfrm>
            <a:off x="6483450" y="1767084"/>
            <a:ext cx="5184750" cy="3970318"/>
          </a:xfrm>
          <a:prstGeom prst="rect">
            <a:avLst/>
          </a:prstGeom>
          <a:noFill/>
        </p:spPr>
        <p:txBody>
          <a:bodyPr wrap="square">
            <a:spAutoFit/>
          </a:bodyPr>
          <a:lstStyle/>
          <a:p>
            <a:pPr algn="just" rtl="1"/>
            <a:r>
              <a:rPr lang="en-US" b="1" dirty="0" err="1">
                <a:solidFill>
                  <a:srgbClr val="0070C0"/>
                </a:solidFill>
              </a:rPr>
              <a:t>سقف</a:t>
            </a:r>
            <a:r>
              <a:rPr lang="en-US" b="1" dirty="0">
                <a:solidFill>
                  <a:srgbClr val="0070C0"/>
                </a:solidFill>
              </a:rPr>
              <a:t> </a:t>
            </a:r>
            <a:r>
              <a:rPr lang="en-US" b="1" dirty="0" err="1">
                <a:solidFill>
                  <a:srgbClr val="0070C0"/>
                </a:solidFill>
              </a:rPr>
              <a:t>الإيجار</a:t>
            </a:r>
            <a:r>
              <a:rPr lang="en-US" b="1" dirty="0">
                <a:solidFill>
                  <a:srgbClr val="0070C0"/>
                </a:solidFill>
              </a:rPr>
              <a:t> ________.</a:t>
            </a:r>
          </a:p>
          <a:p>
            <a:pPr algn="just" rtl="1"/>
            <a:r>
              <a:rPr lang="en-US" dirty="0"/>
              <a:t>أ) </a:t>
            </a:r>
            <a:r>
              <a:rPr lang="en-US" dirty="0" err="1"/>
              <a:t>يزيد</a:t>
            </a:r>
            <a:r>
              <a:rPr lang="en-US" dirty="0"/>
              <a:t> </a:t>
            </a:r>
            <a:r>
              <a:rPr lang="en-US" dirty="0" err="1"/>
              <a:t>من</a:t>
            </a:r>
            <a:r>
              <a:rPr lang="en-US" dirty="0"/>
              <a:t> </a:t>
            </a:r>
            <a:r>
              <a:rPr lang="en-US" dirty="0" err="1"/>
              <a:t>كمية</a:t>
            </a:r>
            <a:r>
              <a:rPr lang="en-US" dirty="0"/>
              <a:t> </a:t>
            </a:r>
            <a:r>
              <a:rPr lang="en-US" dirty="0" err="1"/>
              <a:t>وحدات</a:t>
            </a:r>
            <a:r>
              <a:rPr lang="en-US" dirty="0"/>
              <a:t> </a:t>
            </a:r>
            <a:r>
              <a:rPr lang="en-US" dirty="0" err="1"/>
              <a:t>الإيجار</a:t>
            </a:r>
            <a:r>
              <a:rPr lang="en-US" dirty="0"/>
              <a:t> </a:t>
            </a:r>
            <a:r>
              <a:rPr lang="en-US" dirty="0" err="1"/>
              <a:t>المعروضة</a:t>
            </a:r>
            <a:endParaRPr lang="en-US" dirty="0"/>
          </a:p>
          <a:p>
            <a:pPr algn="just" rtl="1"/>
            <a:r>
              <a:rPr lang="en-US" dirty="0"/>
              <a:t>ب) </a:t>
            </a:r>
            <a:r>
              <a:rPr lang="en-US" dirty="0" err="1"/>
              <a:t>لا</a:t>
            </a:r>
            <a:r>
              <a:rPr lang="en-US" dirty="0"/>
              <a:t> </a:t>
            </a:r>
            <a:r>
              <a:rPr lang="en-US" dirty="0" err="1"/>
              <a:t>يمكنه</a:t>
            </a:r>
            <a:r>
              <a:rPr lang="en-US" dirty="0"/>
              <a:t> </a:t>
            </a:r>
            <a:r>
              <a:rPr lang="en-US" dirty="0" err="1"/>
              <a:t>تغيير</a:t>
            </a:r>
            <a:r>
              <a:rPr lang="en-US" dirty="0"/>
              <a:t> </a:t>
            </a:r>
            <a:r>
              <a:rPr lang="en-US" dirty="0" err="1"/>
              <a:t>سعر</a:t>
            </a:r>
            <a:r>
              <a:rPr lang="en-US" dirty="0"/>
              <a:t> </a:t>
            </a:r>
            <a:r>
              <a:rPr lang="en-US" dirty="0" err="1"/>
              <a:t>السوق</a:t>
            </a:r>
            <a:endParaRPr lang="en-US" dirty="0"/>
          </a:p>
          <a:p>
            <a:pPr algn="just" rtl="1"/>
            <a:r>
              <a:rPr lang="ar-EG" b="1" u="sng" dirty="0"/>
              <a:t>ج) اذا كان </a:t>
            </a:r>
            <a:r>
              <a:rPr lang="en-US" b="1" u="sng" dirty="0" err="1"/>
              <a:t>فوق</a:t>
            </a:r>
            <a:r>
              <a:rPr lang="en-US" b="1" u="sng" dirty="0"/>
              <a:t> </a:t>
            </a:r>
            <a:r>
              <a:rPr lang="en-US" b="1" u="sng" dirty="0" err="1"/>
              <a:t>سعر</a:t>
            </a:r>
            <a:r>
              <a:rPr lang="en-US" b="1" u="sng" dirty="0"/>
              <a:t> </a:t>
            </a:r>
            <a:r>
              <a:rPr lang="en-US" b="1" u="sng" dirty="0" err="1"/>
              <a:t>التوازن</a:t>
            </a:r>
            <a:r>
              <a:rPr lang="ar-EG" b="1" u="sng" dirty="0"/>
              <a:t> يكون ليس له تأثير</a:t>
            </a:r>
            <a:endParaRPr lang="en-US" b="1" u="sng" dirty="0"/>
          </a:p>
          <a:p>
            <a:pPr algn="just" rtl="1"/>
            <a:r>
              <a:rPr lang="en-US" dirty="0"/>
              <a:t>د) </a:t>
            </a:r>
            <a:r>
              <a:rPr lang="en-US" dirty="0" err="1"/>
              <a:t>يهدف</a:t>
            </a:r>
            <a:r>
              <a:rPr lang="en-US" dirty="0"/>
              <a:t> </a:t>
            </a:r>
            <a:r>
              <a:rPr lang="en-US" dirty="0" err="1"/>
              <a:t>بشكل</a:t>
            </a:r>
            <a:r>
              <a:rPr lang="en-US" dirty="0"/>
              <a:t> </a:t>
            </a:r>
            <a:r>
              <a:rPr lang="en-US" dirty="0" err="1"/>
              <a:t>عام</a:t>
            </a:r>
            <a:r>
              <a:rPr lang="en-US" dirty="0"/>
              <a:t> </a:t>
            </a:r>
            <a:r>
              <a:rPr lang="en-US" dirty="0" err="1"/>
              <a:t>إلى</a:t>
            </a:r>
            <a:r>
              <a:rPr lang="en-US" dirty="0"/>
              <a:t> </a:t>
            </a:r>
            <a:r>
              <a:rPr lang="en-US" dirty="0" err="1"/>
              <a:t>ضمان</a:t>
            </a:r>
            <a:r>
              <a:rPr lang="en-US" dirty="0"/>
              <a:t> </a:t>
            </a:r>
            <a:r>
              <a:rPr lang="en-US" dirty="0" err="1"/>
              <a:t>حصول</a:t>
            </a:r>
            <a:r>
              <a:rPr lang="en-US" dirty="0"/>
              <a:t> </a:t>
            </a:r>
            <a:r>
              <a:rPr lang="en-US" dirty="0" err="1"/>
              <a:t>الملاك</a:t>
            </a:r>
            <a:r>
              <a:rPr lang="en-US" dirty="0"/>
              <a:t> </a:t>
            </a:r>
            <a:r>
              <a:rPr lang="en-US" dirty="0" err="1"/>
              <a:t>على</a:t>
            </a:r>
            <a:r>
              <a:rPr lang="en-US" dirty="0"/>
              <a:t> </a:t>
            </a:r>
            <a:r>
              <a:rPr lang="en-US" dirty="0" err="1"/>
              <a:t>إيجار</a:t>
            </a:r>
            <a:r>
              <a:rPr lang="en-US" dirty="0"/>
              <a:t> </a:t>
            </a:r>
            <a:r>
              <a:rPr lang="en-US" dirty="0" err="1"/>
              <a:t>أعلى</a:t>
            </a:r>
            <a:r>
              <a:rPr lang="en-US" dirty="0"/>
              <a:t> </a:t>
            </a:r>
            <a:r>
              <a:rPr lang="en-US" dirty="0" err="1"/>
              <a:t>مما</a:t>
            </a:r>
            <a:r>
              <a:rPr lang="en-US" dirty="0"/>
              <a:t> </a:t>
            </a:r>
            <a:r>
              <a:rPr lang="en-US" dirty="0" err="1"/>
              <a:t>قد</a:t>
            </a:r>
            <a:r>
              <a:rPr lang="en-US" dirty="0"/>
              <a:t> </a:t>
            </a:r>
            <a:r>
              <a:rPr lang="en-US" dirty="0" err="1"/>
              <a:t>يكون</a:t>
            </a:r>
            <a:r>
              <a:rPr lang="en-US" dirty="0"/>
              <a:t> </a:t>
            </a:r>
            <a:r>
              <a:rPr lang="en-US" dirty="0" err="1"/>
              <a:t>عليه</a:t>
            </a:r>
            <a:r>
              <a:rPr lang="en-US" dirty="0"/>
              <a:t> </a:t>
            </a:r>
            <a:r>
              <a:rPr lang="en-US" dirty="0" err="1"/>
              <a:t>الحال</a:t>
            </a:r>
            <a:r>
              <a:rPr lang="en-US" dirty="0"/>
              <a:t> </a:t>
            </a:r>
            <a:r>
              <a:rPr lang="en-US" dirty="0" err="1"/>
              <a:t>بخلاف</a:t>
            </a:r>
            <a:r>
              <a:rPr lang="en-US" dirty="0"/>
              <a:t> </a:t>
            </a:r>
            <a:r>
              <a:rPr lang="en-US" dirty="0" err="1"/>
              <a:t>ذلك</a:t>
            </a:r>
            <a:endParaRPr lang="en-US" dirty="0"/>
          </a:p>
          <a:p>
            <a:pPr algn="just" rtl="1"/>
            <a:endParaRPr lang="en-US" dirty="0"/>
          </a:p>
          <a:p>
            <a:pPr algn="just" rtl="1"/>
            <a:r>
              <a:rPr lang="en-US" b="1" dirty="0" err="1">
                <a:solidFill>
                  <a:srgbClr val="0070C0"/>
                </a:solidFill>
              </a:rPr>
              <a:t>أي</a:t>
            </a:r>
            <a:r>
              <a:rPr lang="en-US" b="1" dirty="0">
                <a:solidFill>
                  <a:srgbClr val="0070C0"/>
                </a:solidFill>
              </a:rPr>
              <a:t> </a:t>
            </a:r>
            <a:r>
              <a:rPr lang="en-US" b="1" dirty="0" err="1">
                <a:solidFill>
                  <a:srgbClr val="0070C0"/>
                </a:solidFill>
              </a:rPr>
              <a:t>مما</a:t>
            </a:r>
            <a:r>
              <a:rPr lang="en-US" b="1" dirty="0">
                <a:solidFill>
                  <a:srgbClr val="0070C0"/>
                </a:solidFill>
              </a:rPr>
              <a:t> </a:t>
            </a:r>
            <a:r>
              <a:rPr lang="en-US" b="1" dirty="0" err="1">
                <a:solidFill>
                  <a:srgbClr val="0070C0"/>
                </a:solidFill>
              </a:rPr>
              <a:t>يلي</a:t>
            </a:r>
            <a:r>
              <a:rPr lang="en-US" b="1" dirty="0">
                <a:solidFill>
                  <a:srgbClr val="0070C0"/>
                </a:solidFill>
              </a:rPr>
              <a:t> </a:t>
            </a:r>
            <a:r>
              <a:rPr lang="en-US" b="1" dirty="0" err="1">
                <a:solidFill>
                  <a:srgbClr val="0070C0"/>
                </a:solidFill>
              </a:rPr>
              <a:t>هو</a:t>
            </a:r>
            <a:r>
              <a:rPr lang="en-US" b="1" dirty="0">
                <a:solidFill>
                  <a:srgbClr val="0070C0"/>
                </a:solidFill>
              </a:rPr>
              <a:t> </a:t>
            </a:r>
            <a:r>
              <a:rPr lang="en-US" b="1" dirty="0" err="1">
                <a:solidFill>
                  <a:srgbClr val="0070C0"/>
                </a:solidFill>
              </a:rPr>
              <a:t>تأثير</a:t>
            </a:r>
            <a:r>
              <a:rPr lang="en-US" b="1" dirty="0">
                <a:solidFill>
                  <a:srgbClr val="0070C0"/>
                </a:solidFill>
              </a:rPr>
              <a:t> </a:t>
            </a:r>
            <a:r>
              <a:rPr lang="en-US" b="1" dirty="0" err="1">
                <a:solidFill>
                  <a:srgbClr val="0070C0"/>
                </a:solidFill>
              </a:rPr>
              <a:t>لسقف</a:t>
            </a:r>
            <a:r>
              <a:rPr lang="en-US" b="1" dirty="0">
                <a:solidFill>
                  <a:srgbClr val="0070C0"/>
                </a:solidFill>
              </a:rPr>
              <a:t> </a:t>
            </a:r>
            <a:r>
              <a:rPr lang="en-US" b="1" dirty="0" err="1">
                <a:solidFill>
                  <a:srgbClr val="0070C0"/>
                </a:solidFill>
              </a:rPr>
              <a:t>السعر</a:t>
            </a:r>
            <a:r>
              <a:rPr lang="en-US" b="1" dirty="0">
                <a:solidFill>
                  <a:srgbClr val="0070C0"/>
                </a:solidFill>
              </a:rPr>
              <a:t> </a:t>
            </a:r>
            <a:r>
              <a:rPr lang="en-US" b="1" dirty="0" err="1">
                <a:solidFill>
                  <a:srgbClr val="0070C0"/>
                </a:solidFill>
              </a:rPr>
              <a:t>المحدد</a:t>
            </a:r>
            <a:r>
              <a:rPr lang="en-US" b="1" dirty="0">
                <a:solidFill>
                  <a:srgbClr val="0070C0"/>
                </a:solidFill>
              </a:rPr>
              <a:t> </a:t>
            </a:r>
            <a:r>
              <a:rPr lang="en-US" b="1" dirty="0" err="1">
                <a:solidFill>
                  <a:srgbClr val="0070C0"/>
                </a:solidFill>
              </a:rPr>
              <a:t>أقل</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سعر</a:t>
            </a:r>
            <a:r>
              <a:rPr lang="en-US" b="1" dirty="0">
                <a:solidFill>
                  <a:srgbClr val="0070C0"/>
                </a:solidFill>
              </a:rPr>
              <a:t> </a:t>
            </a:r>
            <a:r>
              <a:rPr lang="en-US" b="1" dirty="0" err="1">
                <a:solidFill>
                  <a:srgbClr val="0070C0"/>
                </a:solidFill>
              </a:rPr>
              <a:t>التوازن</a:t>
            </a:r>
            <a:r>
              <a:rPr lang="en-US" b="1" dirty="0">
                <a:solidFill>
                  <a:srgbClr val="0070C0"/>
                </a:solidFill>
              </a:rPr>
              <a:t>؟</a:t>
            </a:r>
          </a:p>
          <a:p>
            <a:pPr algn="just" rtl="1"/>
            <a:r>
              <a:rPr lang="en-US" b="1" u="sng" dirty="0"/>
              <a:t>أ) </a:t>
            </a:r>
            <a:r>
              <a:rPr lang="en-US" b="1" u="sng" dirty="0" err="1"/>
              <a:t>يتم</a:t>
            </a:r>
            <a:r>
              <a:rPr lang="en-US" b="1" u="sng" dirty="0"/>
              <a:t> </a:t>
            </a:r>
            <a:r>
              <a:rPr lang="en-US" b="1" u="sng" dirty="0" err="1"/>
              <a:t>إنتاج</a:t>
            </a:r>
            <a:r>
              <a:rPr lang="en-US" b="1" u="sng" dirty="0"/>
              <a:t> </a:t>
            </a:r>
            <a:r>
              <a:rPr lang="en-US" b="1" u="sng" dirty="0" err="1"/>
              <a:t>كمية</a:t>
            </a:r>
            <a:r>
              <a:rPr lang="en-US" b="1" u="sng" dirty="0"/>
              <a:t> </a:t>
            </a:r>
            <a:r>
              <a:rPr lang="en-US" b="1" u="sng" dirty="0" err="1"/>
              <a:t>أقل</a:t>
            </a:r>
            <a:r>
              <a:rPr lang="en-US" b="1" u="sng" dirty="0"/>
              <a:t> </a:t>
            </a:r>
            <a:r>
              <a:rPr lang="en-US" b="1" u="sng" dirty="0" err="1"/>
              <a:t>من</a:t>
            </a:r>
            <a:r>
              <a:rPr lang="en-US" b="1" u="sng" dirty="0"/>
              <a:t> </a:t>
            </a:r>
            <a:r>
              <a:rPr lang="en-US" b="1" u="sng" dirty="0" err="1"/>
              <a:t>السلع</a:t>
            </a:r>
            <a:r>
              <a:rPr lang="en-US" b="1" u="sng" dirty="0"/>
              <a:t> </a:t>
            </a:r>
            <a:r>
              <a:rPr lang="en-US" b="1" u="sng" dirty="0" err="1"/>
              <a:t>مع</a:t>
            </a:r>
            <a:r>
              <a:rPr lang="en-US" b="1" u="sng" dirty="0"/>
              <a:t> </a:t>
            </a:r>
            <a:r>
              <a:rPr lang="en-US" b="1" u="sng" dirty="0" err="1"/>
              <a:t>السقف</a:t>
            </a:r>
            <a:r>
              <a:rPr lang="en-US" b="1" u="sng" dirty="0"/>
              <a:t> </a:t>
            </a:r>
            <a:r>
              <a:rPr lang="en-US" b="1" u="sng" dirty="0" err="1"/>
              <a:t>مما</a:t>
            </a:r>
            <a:r>
              <a:rPr lang="en-US" b="1" u="sng" dirty="0"/>
              <a:t> </a:t>
            </a:r>
            <a:r>
              <a:rPr lang="en-US" b="1" u="sng" dirty="0" err="1"/>
              <a:t>يمكن</a:t>
            </a:r>
            <a:r>
              <a:rPr lang="en-US" b="1" u="sng" dirty="0"/>
              <a:t> </a:t>
            </a:r>
            <a:r>
              <a:rPr lang="en-US" b="1" u="sng" dirty="0" err="1"/>
              <a:t>إنتاجه</a:t>
            </a:r>
            <a:r>
              <a:rPr lang="en-US" b="1" u="sng" dirty="0"/>
              <a:t> </a:t>
            </a:r>
            <a:r>
              <a:rPr lang="en-US" b="1" u="sng" dirty="0" err="1"/>
              <a:t>بدون</a:t>
            </a:r>
            <a:r>
              <a:rPr lang="en-US" b="1" u="sng" dirty="0"/>
              <a:t> </a:t>
            </a:r>
            <a:r>
              <a:rPr lang="en-US" b="1" u="sng" dirty="0" err="1"/>
              <a:t>السقف</a:t>
            </a:r>
            <a:r>
              <a:rPr lang="en-US" b="1" u="sng" dirty="0"/>
              <a:t> </a:t>
            </a:r>
            <a:r>
              <a:rPr lang="ar-EG" b="1" u="sng" dirty="0"/>
              <a:t>(العجز</a:t>
            </a:r>
            <a:r>
              <a:rPr lang="en-US" b="1" u="sng" dirty="0"/>
              <a:t> / </a:t>
            </a:r>
            <a:r>
              <a:rPr lang="ar-EG" b="1" u="sng" dirty="0"/>
              <a:t>فائض طلب)</a:t>
            </a:r>
            <a:endParaRPr lang="en-US" b="1" u="sng" dirty="0"/>
          </a:p>
          <a:p>
            <a:pPr algn="just" rtl="1"/>
            <a:r>
              <a:rPr lang="en-US" dirty="0"/>
              <a:t>ب) </a:t>
            </a:r>
            <a:r>
              <a:rPr lang="en-US" dirty="0" err="1"/>
              <a:t>لا</a:t>
            </a:r>
            <a:r>
              <a:rPr lang="en-US" dirty="0"/>
              <a:t> </a:t>
            </a:r>
            <a:r>
              <a:rPr lang="en-US" dirty="0" err="1"/>
              <a:t>يؤثر</a:t>
            </a:r>
            <a:r>
              <a:rPr lang="en-US" dirty="0"/>
              <a:t> </a:t>
            </a:r>
            <a:r>
              <a:rPr lang="en-US" dirty="0" err="1"/>
              <a:t>سقف</a:t>
            </a:r>
            <a:r>
              <a:rPr lang="en-US" dirty="0"/>
              <a:t> </a:t>
            </a:r>
            <a:r>
              <a:rPr lang="en-US" dirty="0" err="1"/>
              <a:t>السعر</a:t>
            </a:r>
            <a:r>
              <a:rPr lang="en-US" dirty="0"/>
              <a:t> </a:t>
            </a:r>
            <a:r>
              <a:rPr lang="en-US" dirty="0" err="1"/>
              <a:t>على</a:t>
            </a:r>
            <a:r>
              <a:rPr lang="en-US" dirty="0"/>
              <a:t> </a:t>
            </a:r>
            <a:r>
              <a:rPr lang="en-US" dirty="0" err="1"/>
              <a:t>توازن</a:t>
            </a:r>
            <a:r>
              <a:rPr lang="en-US" dirty="0"/>
              <a:t> </a:t>
            </a:r>
            <a:r>
              <a:rPr lang="en-US" dirty="0" err="1"/>
              <a:t>السوق</a:t>
            </a:r>
            <a:r>
              <a:rPr lang="en-US" dirty="0"/>
              <a:t>.</a:t>
            </a:r>
          </a:p>
          <a:p>
            <a:pPr algn="just" rtl="1"/>
            <a:r>
              <a:rPr lang="en-US" dirty="0"/>
              <a:t>ج) </a:t>
            </a:r>
            <a:r>
              <a:rPr lang="en-US" dirty="0" err="1"/>
              <a:t>يمكن</a:t>
            </a:r>
            <a:r>
              <a:rPr lang="en-US" dirty="0"/>
              <a:t> </a:t>
            </a:r>
            <a:r>
              <a:rPr lang="en-US" dirty="0" err="1"/>
              <a:t>للمستهلكين</a:t>
            </a:r>
            <a:r>
              <a:rPr lang="en-US" dirty="0"/>
              <a:t> </a:t>
            </a:r>
            <a:r>
              <a:rPr lang="en-US" dirty="0" err="1"/>
              <a:t>شراء</a:t>
            </a:r>
            <a:r>
              <a:rPr lang="en-US" dirty="0"/>
              <a:t> </a:t>
            </a:r>
            <a:r>
              <a:rPr lang="en-US" dirty="0" err="1"/>
              <a:t>المزيد</a:t>
            </a:r>
            <a:r>
              <a:rPr lang="en-US" dirty="0"/>
              <a:t> </a:t>
            </a:r>
            <a:r>
              <a:rPr lang="en-US" dirty="0" err="1"/>
              <a:t>مما</a:t>
            </a:r>
            <a:r>
              <a:rPr lang="en-US" dirty="0"/>
              <a:t> </a:t>
            </a:r>
            <a:r>
              <a:rPr lang="en-US" dirty="0" err="1"/>
              <a:t>يمكنهم</a:t>
            </a:r>
            <a:r>
              <a:rPr lang="en-US" dirty="0"/>
              <a:t> </a:t>
            </a:r>
            <a:r>
              <a:rPr lang="en-US" dirty="0" err="1"/>
              <a:t>شراؤه</a:t>
            </a:r>
            <a:r>
              <a:rPr lang="en-US" dirty="0"/>
              <a:t> </a:t>
            </a:r>
            <a:r>
              <a:rPr lang="en-US" dirty="0" err="1"/>
              <a:t>بسعر</a:t>
            </a:r>
            <a:r>
              <a:rPr lang="en-US" dirty="0"/>
              <a:t> </a:t>
            </a:r>
            <a:r>
              <a:rPr lang="en-US" dirty="0" err="1"/>
              <a:t>التوازن</a:t>
            </a:r>
            <a:r>
              <a:rPr lang="en-US" dirty="0"/>
              <a:t> </a:t>
            </a:r>
            <a:r>
              <a:rPr lang="en-US" dirty="0" err="1"/>
              <a:t>لأن</a:t>
            </a:r>
            <a:r>
              <a:rPr lang="en-US" dirty="0"/>
              <a:t> </a:t>
            </a:r>
            <a:r>
              <a:rPr lang="en-US" dirty="0" err="1"/>
              <a:t>سعر</a:t>
            </a:r>
            <a:r>
              <a:rPr lang="en-US" dirty="0"/>
              <a:t> </a:t>
            </a:r>
            <a:r>
              <a:rPr lang="en-US" dirty="0" err="1"/>
              <a:t>السقف</a:t>
            </a:r>
            <a:r>
              <a:rPr lang="en-US" dirty="0"/>
              <a:t> </a:t>
            </a:r>
            <a:r>
              <a:rPr lang="en-US" dirty="0" err="1"/>
              <a:t>أقل</a:t>
            </a:r>
            <a:r>
              <a:rPr lang="en-US" dirty="0"/>
              <a:t>.</a:t>
            </a:r>
          </a:p>
          <a:p>
            <a:pPr algn="just" rtl="1"/>
            <a:r>
              <a:rPr lang="en-US" dirty="0"/>
              <a:t>د) </a:t>
            </a:r>
            <a:r>
              <a:rPr lang="en-US" dirty="0" err="1"/>
              <a:t>لا</a:t>
            </a:r>
            <a:r>
              <a:rPr lang="en-US" dirty="0"/>
              <a:t> </a:t>
            </a:r>
            <a:r>
              <a:rPr lang="en-US" dirty="0" err="1"/>
              <a:t>توجد</a:t>
            </a:r>
            <a:r>
              <a:rPr lang="en-US" dirty="0"/>
              <a:t> </a:t>
            </a:r>
            <a:r>
              <a:rPr lang="en-US" dirty="0" err="1"/>
              <a:t>إجابة</a:t>
            </a:r>
            <a:r>
              <a:rPr lang="en-US" dirty="0"/>
              <a:t> </a:t>
            </a:r>
            <a:r>
              <a:rPr lang="en-US" dirty="0" err="1"/>
              <a:t>صحيحة</a:t>
            </a:r>
            <a:r>
              <a:rPr lang="en-US" dirty="0"/>
              <a:t> </a:t>
            </a:r>
            <a:r>
              <a:rPr lang="en-US" dirty="0" err="1"/>
              <a:t>من</a:t>
            </a:r>
            <a:r>
              <a:rPr lang="en-US" dirty="0"/>
              <a:t> </a:t>
            </a:r>
            <a:r>
              <a:rPr lang="en-US" dirty="0" err="1"/>
              <a:t>الإجابات</a:t>
            </a:r>
            <a:r>
              <a:rPr lang="en-US" dirty="0"/>
              <a:t> </a:t>
            </a:r>
            <a:r>
              <a:rPr lang="en-US" dirty="0" err="1"/>
              <a:t>أعلاه</a:t>
            </a:r>
            <a:r>
              <a:rPr lang="en-US" dirty="0"/>
              <a:t>.</a:t>
            </a:r>
          </a:p>
        </p:txBody>
      </p:sp>
    </p:spTree>
    <p:extLst>
      <p:ext uri="{BB962C8B-B14F-4D97-AF65-F5344CB8AC3E}">
        <p14:creationId xmlns:p14="http://schemas.microsoft.com/office/powerpoint/2010/main" val="3673505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7056" y="935396"/>
            <a:ext cx="11263545"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3618" y="136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7736" y="-64441"/>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37648" y="47373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0A1448D9-1233-1C9E-61D7-B413F982DBAA}"/>
              </a:ext>
            </a:extLst>
          </p:cNvPr>
          <p:cNvSpPr txBox="1">
            <a:spLocks/>
          </p:cNvSpPr>
          <p:nvPr/>
        </p:nvSpPr>
        <p:spPr>
          <a:xfrm>
            <a:off x="758656" y="1392181"/>
            <a:ext cx="6091394"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A rent ceiling creates a shortage. As a result, which of the following occurs?</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only a loss of consumer surplus for tenants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only a loss of producer surplus for landlords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a loss of both consumer and producer surplus</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a gain of both consumer and producer surplus</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The This table gives the demand schedule and the supply schedule for housing in Anytown, U.S.A. If a rent ceiling of $300 is imposed in the housing market, then</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there would be a surplus of apartments.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there would be a shortage of apartments.</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the market would reach equilibrium at the quantity of 60 housing units.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the supply of housing would increase.</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pic>
        <p:nvPicPr>
          <p:cNvPr id="11" name="Picture 10">
            <a:extLst>
              <a:ext uri="{FF2B5EF4-FFF2-40B4-BE49-F238E27FC236}">
                <a16:creationId xmlns:a16="http://schemas.microsoft.com/office/drawing/2014/main" id="{F47E8FC1-558F-3D79-4156-2E3438EAD19E}"/>
              </a:ext>
            </a:extLst>
          </p:cNvPr>
          <p:cNvPicPr>
            <a:picLocks noChangeAspect="1"/>
          </p:cNvPicPr>
          <p:nvPr/>
        </p:nvPicPr>
        <p:blipFill rotWithShape="1">
          <a:blip r:embed="rId3"/>
          <a:srcRect l="41522" t="32141" r="36630" b="44345"/>
          <a:stretch/>
        </p:blipFill>
        <p:spPr>
          <a:xfrm>
            <a:off x="4285123" y="5170885"/>
            <a:ext cx="4243387" cy="1656863"/>
          </a:xfrm>
          <a:prstGeom prst="rect">
            <a:avLst/>
          </a:prstGeom>
        </p:spPr>
      </p:pic>
      <p:sp>
        <p:nvSpPr>
          <p:cNvPr id="9" name="TextBox 8">
            <a:extLst>
              <a:ext uri="{FF2B5EF4-FFF2-40B4-BE49-F238E27FC236}">
                <a16:creationId xmlns:a16="http://schemas.microsoft.com/office/drawing/2014/main" id="{28086E25-C844-53F5-65BE-9AE3B86EC030}"/>
              </a:ext>
            </a:extLst>
          </p:cNvPr>
          <p:cNvSpPr txBox="1"/>
          <p:nvPr/>
        </p:nvSpPr>
        <p:spPr>
          <a:xfrm>
            <a:off x="6474273" y="1196561"/>
            <a:ext cx="4829175" cy="3970318"/>
          </a:xfrm>
          <a:prstGeom prst="rect">
            <a:avLst/>
          </a:prstGeom>
          <a:noFill/>
        </p:spPr>
        <p:txBody>
          <a:bodyPr wrap="square">
            <a:spAutoFit/>
          </a:bodyPr>
          <a:lstStyle/>
          <a:p>
            <a:pPr algn="r" rtl="1"/>
            <a:r>
              <a:rPr lang="en-US" b="1" dirty="0" err="1">
                <a:solidFill>
                  <a:srgbClr val="0070C0"/>
                </a:solidFill>
              </a:rPr>
              <a:t>يؤدي</a:t>
            </a:r>
            <a:r>
              <a:rPr lang="en-US" b="1" dirty="0">
                <a:solidFill>
                  <a:srgbClr val="0070C0"/>
                </a:solidFill>
              </a:rPr>
              <a:t> </a:t>
            </a:r>
            <a:r>
              <a:rPr lang="en-US" b="1" dirty="0" err="1">
                <a:solidFill>
                  <a:srgbClr val="0070C0"/>
                </a:solidFill>
              </a:rPr>
              <a:t>فرض</a:t>
            </a:r>
            <a:r>
              <a:rPr lang="en-US" b="1" dirty="0">
                <a:solidFill>
                  <a:srgbClr val="0070C0"/>
                </a:solidFill>
              </a:rPr>
              <a:t> </a:t>
            </a:r>
            <a:r>
              <a:rPr lang="en-US" b="1" dirty="0" err="1">
                <a:solidFill>
                  <a:srgbClr val="0070C0"/>
                </a:solidFill>
              </a:rPr>
              <a:t>سقف</a:t>
            </a:r>
            <a:r>
              <a:rPr lang="en-US" b="1" dirty="0">
                <a:solidFill>
                  <a:srgbClr val="0070C0"/>
                </a:solidFill>
              </a:rPr>
              <a:t> </a:t>
            </a:r>
            <a:r>
              <a:rPr lang="en-US" b="1" dirty="0" err="1">
                <a:solidFill>
                  <a:srgbClr val="0070C0"/>
                </a:solidFill>
              </a:rPr>
              <a:t>الإيجار</a:t>
            </a:r>
            <a:r>
              <a:rPr lang="en-US" b="1" dirty="0">
                <a:solidFill>
                  <a:srgbClr val="0070C0"/>
                </a:solidFill>
              </a:rPr>
              <a:t> </a:t>
            </a:r>
            <a:r>
              <a:rPr lang="en-US" b="1" dirty="0" err="1">
                <a:solidFill>
                  <a:srgbClr val="0070C0"/>
                </a:solidFill>
              </a:rPr>
              <a:t>إلى</a:t>
            </a:r>
            <a:r>
              <a:rPr lang="en-US" b="1" dirty="0">
                <a:solidFill>
                  <a:srgbClr val="0070C0"/>
                </a:solidFill>
              </a:rPr>
              <a:t> </a:t>
            </a:r>
            <a:r>
              <a:rPr lang="en-US" b="1" dirty="0" err="1">
                <a:solidFill>
                  <a:srgbClr val="0070C0"/>
                </a:solidFill>
              </a:rPr>
              <a:t>حدوث</a:t>
            </a:r>
            <a:r>
              <a:rPr lang="en-US" b="1" dirty="0">
                <a:solidFill>
                  <a:srgbClr val="0070C0"/>
                </a:solidFill>
              </a:rPr>
              <a:t> </a:t>
            </a:r>
            <a:r>
              <a:rPr lang="ar-EG" b="1" dirty="0">
                <a:solidFill>
                  <a:srgbClr val="0070C0"/>
                </a:solidFill>
              </a:rPr>
              <a:t>عجز</a:t>
            </a:r>
            <a:r>
              <a:rPr lang="en-US" b="1" dirty="0">
                <a:solidFill>
                  <a:srgbClr val="0070C0"/>
                </a:solidFill>
              </a:rPr>
              <a:t>. </a:t>
            </a:r>
            <a:r>
              <a:rPr lang="en-US" b="1" dirty="0" err="1">
                <a:solidFill>
                  <a:srgbClr val="0070C0"/>
                </a:solidFill>
              </a:rPr>
              <a:t>ونتيجة</a:t>
            </a:r>
            <a:r>
              <a:rPr lang="en-US" b="1" dirty="0">
                <a:solidFill>
                  <a:srgbClr val="0070C0"/>
                </a:solidFill>
              </a:rPr>
              <a:t> </a:t>
            </a:r>
            <a:r>
              <a:rPr lang="en-US" b="1" dirty="0" err="1">
                <a:solidFill>
                  <a:srgbClr val="0070C0"/>
                </a:solidFill>
              </a:rPr>
              <a:t>لذلك</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مما</a:t>
            </a:r>
            <a:r>
              <a:rPr lang="en-US" b="1" dirty="0">
                <a:solidFill>
                  <a:srgbClr val="0070C0"/>
                </a:solidFill>
              </a:rPr>
              <a:t> </a:t>
            </a:r>
            <a:r>
              <a:rPr lang="en-US" b="1" dirty="0" err="1">
                <a:solidFill>
                  <a:srgbClr val="0070C0"/>
                </a:solidFill>
              </a:rPr>
              <a:t>يلي</a:t>
            </a:r>
            <a:r>
              <a:rPr lang="en-US" b="1" dirty="0">
                <a:solidFill>
                  <a:srgbClr val="0070C0"/>
                </a:solidFill>
              </a:rPr>
              <a:t> </a:t>
            </a:r>
            <a:r>
              <a:rPr lang="en-US" b="1" dirty="0" err="1">
                <a:solidFill>
                  <a:srgbClr val="0070C0"/>
                </a:solidFill>
              </a:rPr>
              <a:t>يحدث</a:t>
            </a:r>
            <a:r>
              <a:rPr lang="en-US" b="1" dirty="0">
                <a:solidFill>
                  <a:srgbClr val="0070C0"/>
                </a:solidFill>
              </a:rPr>
              <a:t>؟</a:t>
            </a:r>
          </a:p>
          <a:p>
            <a:pPr algn="r" rtl="1"/>
            <a:r>
              <a:rPr lang="en-US" dirty="0"/>
              <a:t>أ) </a:t>
            </a:r>
            <a:r>
              <a:rPr lang="en-US" dirty="0" err="1"/>
              <a:t>خسارة</a:t>
            </a:r>
            <a:r>
              <a:rPr lang="en-US" dirty="0"/>
              <a:t> </a:t>
            </a:r>
            <a:r>
              <a:rPr lang="en-US" dirty="0" err="1"/>
              <a:t>فائض</a:t>
            </a:r>
            <a:r>
              <a:rPr lang="en-US" dirty="0"/>
              <a:t> </a:t>
            </a:r>
            <a:r>
              <a:rPr lang="en-US" dirty="0" err="1"/>
              <a:t>المستهلك</a:t>
            </a:r>
            <a:r>
              <a:rPr lang="en-US" dirty="0"/>
              <a:t> </a:t>
            </a:r>
            <a:r>
              <a:rPr lang="en-US" dirty="0" err="1"/>
              <a:t>فقط</a:t>
            </a:r>
            <a:r>
              <a:rPr lang="en-US" dirty="0"/>
              <a:t> </a:t>
            </a:r>
            <a:r>
              <a:rPr lang="en-US" dirty="0" err="1"/>
              <a:t>بالنسبة</a:t>
            </a:r>
            <a:r>
              <a:rPr lang="en-US" dirty="0"/>
              <a:t> </a:t>
            </a:r>
            <a:r>
              <a:rPr lang="en-US" dirty="0" err="1"/>
              <a:t>للمستأجرين</a:t>
            </a:r>
            <a:endParaRPr lang="en-US" dirty="0"/>
          </a:p>
          <a:p>
            <a:pPr algn="r" rtl="1"/>
            <a:r>
              <a:rPr lang="en-US" dirty="0"/>
              <a:t>ب) </a:t>
            </a:r>
            <a:r>
              <a:rPr lang="en-US" dirty="0" err="1"/>
              <a:t>خسارة</a:t>
            </a:r>
            <a:r>
              <a:rPr lang="en-US" dirty="0"/>
              <a:t> </a:t>
            </a:r>
            <a:r>
              <a:rPr lang="en-US" dirty="0" err="1"/>
              <a:t>فائض</a:t>
            </a:r>
            <a:r>
              <a:rPr lang="en-US" dirty="0"/>
              <a:t> </a:t>
            </a:r>
            <a:r>
              <a:rPr lang="en-US" dirty="0" err="1"/>
              <a:t>المنتج</a:t>
            </a:r>
            <a:r>
              <a:rPr lang="en-US" dirty="0"/>
              <a:t> </a:t>
            </a:r>
            <a:r>
              <a:rPr lang="en-US" dirty="0" err="1"/>
              <a:t>فقط</a:t>
            </a:r>
            <a:r>
              <a:rPr lang="en-US" dirty="0"/>
              <a:t> </a:t>
            </a:r>
            <a:r>
              <a:rPr lang="en-US" dirty="0" err="1"/>
              <a:t>بالنسبة</a:t>
            </a:r>
            <a:r>
              <a:rPr lang="en-US" dirty="0"/>
              <a:t> </a:t>
            </a:r>
            <a:r>
              <a:rPr lang="en-US" dirty="0" err="1"/>
              <a:t>للملاك</a:t>
            </a:r>
            <a:endParaRPr lang="en-US" dirty="0"/>
          </a:p>
          <a:p>
            <a:pPr algn="r" rtl="1"/>
            <a:r>
              <a:rPr lang="en-US" b="1" u="sng" dirty="0"/>
              <a:t>ج) </a:t>
            </a:r>
            <a:r>
              <a:rPr lang="en-US" b="1" u="sng" dirty="0" err="1"/>
              <a:t>خسارة</a:t>
            </a:r>
            <a:r>
              <a:rPr lang="en-US" b="1" u="sng" dirty="0"/>
              <a:t> </a:t>
            </a:r>
            <a:r>
              <a:rPr lang="en-US" b="1" u="sng" dirty="0" err="1"/>
              <a:t>كل</a:t>
            </a:r>
            <a:r>
              <a:rPr lang="en-US" b="1" u="sng" dirty="0"/>
              <a:t> </a:t>
            </a:r>
            <a:r>
              <a:rPr lang="en-US" b="1" u="sng" dirty="0" err="1"/>
              <a:t>من</a:t>
            </a:r>
            <a:r>
              <a:rPr lang="en-US" b="1" u="sng" dirty="0"/>
              <a:t> </a:t>
            </a:r>
            <a:r>
              <a:rPr lang="en-US" b="1" u="sng" dirty="0" err="1"/>
              <a:t>فائض</a:t>
            </a:r>
            <a:r>
              <a:rPr lang="en-US" b="1" u="sng" dirty="0"/>
              <a:t> </a:t>
            </a:r>
            <a:r>
              <a:rPr lang="en-US" b="1" u="sng" dirty="0" err="1"/>
              <a:t>المستهلك</a:t>
            </a:r>
            <a:r>
              <a:rPr lang="en-US" b="1" u="sng" dirty="0"/>
              <a:t> </a:t>
            </a:r>
            <a:r>
              <a:rPr lang="en-US" b="1" u="sng" dirty="0" err="1"/>
              <a:t>والمنتج</a:t>
            </a:r>
            <a:endParaRPr lang="en-US" b="1" u="sng" dirty="0"/>
          </a:p>
          <a:p>
            <a:pPr algn="r" rtl="1"/>
            <a:r>
              <a:rPr lang="en-US" dirty="0"/>
              <a:t>د) ​​</a:t>
            </a:r>
            <a:r>
              <a:rPr lang="en-US" dirty="0" err="1"/>
              <a:t>زيادة</a:t>
            </a:r>
            <a:r>
              <a:rPr lang="en-US" dirty="0"/>
              <a:t> </a:t>
            </a:r>
            <a:r>
              <a:rPr lang="en-US" dirty="0" err="1"/>
              <a:t>كل</a:t>
            </a:r>
            <a:r>
              <a:rPr lang="en-US" dirty="0"/>
              <a:t> </a:t>
            </a:r>
            <a:r>
              <a:rPr lang="en-US" dirty="0" err="1"/>
              <a:t>من</a:t>
            </a:r>
            <a:r>
              <a:rPr lang="en-US" dirty="0"/>
              <a:t> </a:t>
            </a:r>
            <a:r>
              <a:rPr lang="en-US" dirty="0" err="1"/>
              <a:t>فائض</a:t>
            </a:r>
            <a:r>
              <a:rPr lang="en-US" dirty="0"/>
              <a:t> </a:t>
            </a:r>
            <a:r>
              <a:rPr lang="en-US" dirty="0" err="1"/>
              <a:t>المستهلك</a:t>
            </a:r>
            <a:r>
              <a:rPr lang="en-US" dirty="0"/>
              <a:t> </a:t>
            </a:r>
            <a:r>
              <a:rPr lang="en-US" dirty="0" err="1"/>
              <a:t>والمنتج</a:t>
            </a:r>
            <a:endParaRPr lang="en-US" dirty="0"/>
          </a:p>
          <a:p>
            <a:pPr algn="r" rtl="1"/>
            <a:endParaRPr lang="en-US" dirty="0"/>
          </a:p>
          <a:p>
            <a:pPr algn="r" rtl="1"/>
            <a:r>
              <a:rPr lang="en-US" b="1" dirty="0" err="1">
                <a:solidFill>
                  <a:srgbClr val="0070C0"/>
                </a:solidFill>
              </a:rPr>
              <a:t>يوضح</a:t>
            </a:r>
            <a:r>
              <a:rPr lang="en-US" b="1" dirty="0">
                <a:solidFill>
                  <a:srgbClr val="0070C0"/>
                </a:solidFill>
              </a:rPr>
              <a:t> </a:t>
            </a:r>
            <a:r>
              <a:rPr lang="en-US" b="1" dirty="0" err="1">
                <a:solidFill>
                  <a:srgbClr val="0070C0"/>
                </a:solidFill>
              </a:rPr>
              <a:t>هذا</a:t>
            </a:r>
            <a:r>
              <a:rPr lang="en-US" b="1" dirty="0">
                <a:solidFill>
                  <a:srgbClr val="0070C0"/>
                </a:solidFill>
              </a:rPr>
              <a:t> </a:t>
            </a:r>
            <a:r>
              <a:rPr lang="en-US" b="1" dirty="0" err="1">
                <a:solidFill>
                  <a:srgbClr val="0070C0"/>
                </a:solidFill>
              </a:rPr>
              <a:t>الجدول</a:t>
            </a:r>
            <a:r>
              <a:rPr lang="en-US" b="1" dirty="0">
                <a:solidFill>
                  <a:srgbClr val="0070C0"/>
                </a:solidFill>
              </a:rPr>
              <a:t> </a:t>
            </a:r>
            <a:r>
              <a:rPr lang="en-US" b="1" dirty="0" err="1">
                <a:solidFill>
                  <a:srgbClr val="0070C0"/>
                </a:solidFill>
              </a:rPr>
              <a:t>جدول</a:t>
            </a:r>
            <a:r>
              <a:rPr lang="en-US" b="1" dirty="0">
                <a:solidFill>
                  <a:srgbClr val="0070C0"/>
                </a:solidFill>
              </a:rPr>
              <a:t> </a:t>
            </a:r>
            <a:r>
              <a:rPr lang="en-US" b="1" dirty="0" err="1">
                <a:solidFill>
                  <a:srgbClr val="0070C0"/>
                </a:solidFill>
              </a:rPr>
              <a:t>الطلب</a:t>
            </a:r>
            <a:r>
              <a:rPr lang="en-US" b="1" dirty="0">
                <a:solidFill>
                  <a:srgbClr val="0070C0"/>
                </a:solidFill>
              </a:rPr>
              <a:t> </a:t>
            </a:r>
            <a:r>
              <a:rPr lang="en-US" b="1" dirty="0" err="1">
                <a:solidFill>
                  <a:srgbClr val="0070C0"/>
                </a:solidFill>
              </a:rPr>
              <a:t>وجدول</a:t>
            </a:r>
            <a:r>
              <a:rPr lang="en-US" b="1" dirty="0">
                <a:solidFill>
                  <a:srgbClr val="0070C0"/>
                </a:solidFill>
              </a:rPr>
              <a:t> </a:t>
            </a:r>
            <a:r>
              <a:rPr lang="en-US" b="1" dirty="0" err="1">
                <a:solidFill>
                  <a:srgbClr val="0070C0"/>
                </a:solidFill>
              </a:rPr>
              <a:t>العرض</a:t>
            </a:r>
            <a:r>
              <a:rPr lang="en-US" b="1" dirty="0">
                <a:solidFill>
                  <a:srgbClr val="0070C0"/>
                </a:solidFill>
              </a:rPr>
              <a:t> </a:t>
            </a:r>
            <a:r>
              <a:rPr lang="en-US" b="1" dirty="0" err="1">
                <a:solidFill>
                  <a:srgbClr val="0070C0"/>
                </a:solidFill>
              </a:rPr>
              <a:t>للإسكان</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تاون</a:t>
            </a:r>
            <a:r>
              <a:rPr lang="en-US" b="1" dirty="0">
                <a:solidFill>
                  <a:srgbClr val="0070C0"/>
                </a:solidFill>
              </a:rPr>
              <a:t>، </a:t>
            </a:r>
            <a:r>
              <a:rPr lang="en-US" b="1" dirty="0" err="1">
                <a:solidFill>
                  <a:srgbClr val="0070C0"/>
                </a:solidFill>
              </a:rPr>
              <a:t>الولايات</a:t>
            </a:r>
            <a:r>
              <a:rPr lang="en-US" b="1" dirty="0">
                <a:solidFill>
                  <a:srgbClr val="0070C0"/>
                </a:solidFill>
              </a:rPr>
              <a:t> </a:t>
            </a:r>
            <a:r>
              <a:rPr lang="en-US" b="1" dirty="0" err="1">
                <a:solidFill>
                  <a:srgbClr val="0070C0"/>
                </a:solidFill>
              </a:rPr>
              <a:t>المتحدة</a:t>
            </a:r>
            <a:r>
              <a:rPr lang="en-US" b="1" dirty="0">
                <a:solidFill>
                  <a:srgbClr val="0070C0"/>
                </a:solidFill>
              </a:rPr>
              <a:t> </a:t>
            </a:r>
            <a:r>
              <a:rPr lang="en-US" b="1" dirty="0" err="1">
                <a:solidFill>
                  <a:srgbClr val="0070C0"/>
                </a:solidFill>
              </a:rPr>
              <a:t>الأمريكية</a:t>
            </a:r>
            <a:r>
              <a:rPr lang="en-US" b="1" dirty="0">
                <a:solidFill>
                  <a:srgbClr val="0070C0"/>
                </a:solidFill>
              </a:rPr>
              <a:t>. </a:t>
            </a:r>
            <a:r>
              <a:rPr lang="en-US" b="1" dirty="0" err="1">
                <a:solidFill>
                  <a:srgbClr val="0070C0"/>
                </a:solidFill>
              </a:rPr>
              <a:t>إذا</a:t>
            </a:r>
            <a:r>
              <a:rPr lang="en-US" b="1" dirty="0">
                <a:solidFill>
                  <a:srgbClr val="0070C0"/>
                </a:solidFill>
              </a:rPr>
              <a:t> </a:t>
            </a:r>
            <a:r>
              <a:rPr lang="en-US" b="1" dirty="0" err="1">
                <a:solidFill>
                  <a:srgbClr val="0070C0"/>
                </a:solidFill>
              </a:rPr>
              <a:t>تم</a:t>
            </a:r>
            <a:r>
              <a:rPr lang="en-US" b="1" dirty="0">
                <a:solidFill>
                  <a:srgbClr val="0070C0"/>
                </a:solidFill>
              </a:rPr>
              <a:t> </a:t>
            </a:r>
            <a:r>
              <a:rPr lang="en-US" b="1" dirty="0" err="1">
                <a:solidFill>
                  <a:srgbClr val="0070C0"/>
                </a:solidFill>
              </a:rPr>
              <a:t>فرض</a:t>
            </a:r>
            <a:r>
              <a:rPr lang="en-US" b="1" dirty="0">
                <a:solidFill>
                  <a:srgbClr val="0070C0"/>
                </a:solidFill>
              </a:rPr>
              <a:t> </a:t>
            </a:r>
            <a:r>
              <a:rPr lang="en-US" b="1" dirty="0" err="1">
                <a:solidFill>
                  <a:srgbClr val="0070C0"/>
                </a:solidFill>
              </a:rPr>
              <a:t>سقف</a:t>
            </a:r>
            <a:r>
              <a:rPr lang="en-US" b="1" dirty="0">
                <a:solidFill>
                  <a:srgbClr val="0070C0"/>
                </a:solidFill>
              </a:rPr>
              <a:t> </a:t>
            </a:r>
            <a:r>
              <a:rPr lang="en-US" b="1" dirty="0" err="1">
                <a:solidFill>
                  <a:srgbClr val="0070C0"/>
                </a:solidFill>
              </a:rPr>
              <a:t>إيجار</a:t>
            </a:r>
            <a:r>
              <a:rPr lang="en-US" b="1" dirty="0">
                <a:solidFill>
                  <a:srgbClr val="0070C0"/>
                </a:solidFill>
              </a:rPr>
              <a:t> </a:t>
            </a:r>
            <a:r>
              <a:rPr lang="en-US" b="1" dirty="0" err="1">
                <a:solidFill>
                  <a:srgbClr val="0070C0"/>
                </a:solidFill>
              </a:rPr>
              <a:t>بقيمة</a:t>
            </a:r>
            <a:r>
              <a:rPr lang="en-US" b="1" dirty="0">
                <a:solidFill>
                  <a:srgbClr val="0070C0"/>
                </a:solidFill>
              </a:rPr>
              <a:t> 300 </a:t>
            </a:r>
            <a:r>
              <a:rPr lang="en-US" b="1" dirty="0" err="1">
                <a:solidFill>
                  <a:srgbClr val="0070C0"/>
                </a:solidFill>
              </a:rPr>
              <a:t>دولار</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سوق</a:t>
            </a:r>
            <a:r>
              <a:rPr lang="en-US" b="1" dirty="0">
                <a:solidFill>
                  <a:srgbClr val="0070C0"/>
                </a:solidFill>
              </a:rPr>
              <a:t> </a:t>
            </a:r>
            <a:r>
              <a:rPr lang="en-US" b="1" dirty="0" err="1">
                <a:solidFill>
                  <a:srgbClr val="0070C0"/>
                </a:solidFill>
              </a:rPr>
              <a:t>الإسكان</a:t>
            </a:r>
            <a:r>
              <a:rPr lang="en-US" b="1" dirty="0">
                <a:solidFill>
                  <a:srgbClr val="0070C0"/>
                </a:solidFill>
              </a:rPr>
              <a:t>، </a:t>
            </a:r>
            <a:r>
              <a:rPr lang="en-US" b="1" dirty="0" err="1">
                <a:solidFill>
                  <a:srgbClr val="0070C0"/>
                </a:solidFill>
              </a:rPr>
              <a:t>فعندئذٍ</a:t>
            </a:r>
            <a:endParaRPr lang="en-US" b="1" dirty="0">
              <a:solidFill>
                <a:srgbClr val="0070C0"/>
              </a:solidFill>
            </a:endParaRPr>
          </a:p>
          <a:p>
            <a:pPr algn="r" rtl="1"/>
            <a:r>
              <a:rPr lang="en-US" dirty="0"/>
              <a:t>أ) </a:t>
            </a:r>
            <a:r>
              <a:rPr lang="en-US" dirty="0" err="1"/>
              <a:t>سيكون</a:t>
            </a:r>
            <a:r>
              <a:rPr lang="en-US" dirty="0"/>
              <a:t> </a:t>
            </a:r>
            <a:r>
              <a:rPr lang="en-US" dirty="0" err="1"/>
              <a:t>هناك</a:t>
            </a:r>
            <a:r>
              <a:rPr lang="en-US" dirty="0"/>
              <a:t> </a:t>
            </a:r>
            <a:r>
              <a:rPr lang="en-US" dirty="0" err="1"/>
              <a:t>فائض</a:t>
            </a:r>
            <a:r>
              <a:rPr lang="en-US" dirty="0"/>
              <a:t> </a:t>
            </a:r>
            <a:r>
              <a:rPr lang="en-US" dirty="0" err="1"/>
              <a:t>في</a:t>
            </a:r>
            <a:r>
              <a:rPr lang="en-US" dirty="0"/>
              <a:t> </a:t>
            </a:r>
            <a:r>
              <a:rPr lang="en-US" dirty="0" err="1"/>
              <a:t>الشقق</a:t>
            </a:r>
            <a:r>
              <a:rPr lang="en-US" dirty="0"/>
              <a:t>.</a:t>
            </a:r>
          </a:p>
          <a:p>
            <a:pPr algn="r" rtl="1"/>
            <a:r>
              <a:rPr lang="en-US" b="1" u="sng" dirty="0"/>
              <a:t>ب) </a:t>
            </a:r>
            <a:r>
              <a:rPr lang="en-US" b="1" u="sng" dirty="0" err="1"/>
              <a:t>سيكون</a:t>
            </a:r>
            <a:r>
              <a:rPr lang="en-US" b="1" u="sng" dirty="0"/>
              <a:t> </a:t>
            </a:r>
            <a:r>
              <a:rPr lang="en-US" b="1" u="sng" dirty="0" err="1"/>
              <a:t>هناك</a:t>
            </a:r>
            <a:r>
              <a:rPr lang="en-US" b="1" u="sng" dirty="0"/>
              <a:t> </a:t>
            </a:r>
            <a:r>
              <a:rPr lang="ar-EG" b="1" u="sng" dirty="0"/>
              <a:t>عجز</a:t>
            </a:r>
            <a:r>
              <a:rPr lang="en-US" b="1" u="sng" dirty="0"/>
              <a:t> </a:t>
            </a:r>
            <a:r>
              <a:rPr lang="en-US" b="1" u="sng" dirty="0" err="1"/>
              <a:t>في</a:t>
            </a:r>
            <a:r>
              <a:rPr lang="en-US" b="1" u="sng" dirty="0"/>
              <a:t> </a:t>
            </a:r>
            <a:r>
              <a:rPr lang="en-US" b="1" u="sng" dirty="0" err="1"/>
              <a:t>الشقق</a:t>
            </a:r>
            <a:r>
              <a:rPr lang="en-US" b="1" u="sng" dirty="0"/>
              <a:t>.</a:t>
            </a:r>
          </a:p>
          <a:p>
            <a:pPr algn="r" rtl="1"/>
            <a:r>
              <a:rPr lang="en-US" dirty="0"/>
              <a:t>ج) </a:t>
            </a:r>
            <a:r>
              <a:rPr lang="en-US" dirty="0" err="1"/>
              <a:t>سيصل</a:t>
            </a:r>
            <a:r>
              <a:rPr lang="en-US" dirty="0"/>
              <a:t> </a:t>
            </a:r>
            <a:r>
              <a:rPr lang="en-US" dirty="0" err="1"/>
              <a:t>السوق</a:t>
            </a:r>
            <a:r>
              <a:rPr lang="en-US" dirty="0"/>
              <a:t> </a:t>
            </a:r>
            <a:r>
              <a:rPr lang="en-US" dirty="0" err="1"/>
              <a:t>إلى</a:t>
            </a:r>
            <a:r>
              <a:rPr lang="en-US" dirty="0"/>
              <a:t> </a:t>
            </a:r>
            <a:r>
              <a:rPr lang="en-US" dirty="0" err="1"/>
              <a:t>التوازن</a:t>
            </a:r>
            <a:r>
              <a:rPr lang="en-US" dirty="0"/>
              <a:t> </a:t>
            </a:r>
            <a:r>
              <a:rPr lang="en-US" dirty="0" err="1"/>
              <a:t>عند</a:t>
            </a:r>
            <a:r>
              <a:rPr lang="en-US" dirty="0"/>
              <a:t> </a:t>
            </a:r>
            <a:r>
              <a:rPr lang="en-US" dirty="0" err="1"/>
              <a:t>كمية</a:t>
            </a:r>
            <a:r>
              <a:rPr lang="en-US" dirty="0"/>
              <a:t> 60 </a:t>
            </a:r>
            <a:r>
              <a:rPr lang="en-US" dirty="0" err="1"/>
              <a:t>وحدة</a:t>
            </a:r>
            <a:r>
              <a:rPr lang="en-US" dirty="0"/>
              <a:t> </a:t>
            </a:r>
            <a:r>
              <a:rPr lang="en-US" dirty="0" err="1"/>
              <a:t>سكنية</a:t>
            </a:r>
            <a:r>
              <a:rPr lang="en-US" dirty="0"/>
              <a:t>.</a:t>
            </a:r>
          </a:p>
          <a:p>
            <a:pPr algn="r" rtl="1"/>
            <a:r>
              <a:rPr lang="en-US" dirty="0"/>
              <a:t>د) </a:t>
            </a:r>
            <a:r>
              <a:rPr lang="en-US" dirty="0" err="1"/>
              <a:t>سيزداد</a:t>
            </a:r>
            <a:r>
              <a:rPr lang="en-US" dirty="0"/>
              <a:t> </a:t>
            </a:r>
            <a:r>
              <a:rPr lang="en-US" dirty="0" err="1"/>
              <a:t>المعروض</a:t>
            </a:r>
            <a:r>
              <a:rPr lang="en-US" dirty="0"/>
              <a:t> </a:t>
            </a:r>
            <a:r>
              <a:rPr lang="en-US" dirty="0" err="1"/>
              <a:t>من</a:t>
            </a:r>
            <a:r>
              <a:rPr lang="en-US" dirty="0"/>
              <a:t> </a:t>
            </a:r>
            <a:r>
              <a:rPr lang="en-US" dirty="0" err="1"/>
              <a:t>الإسكان</a:t>
            </a:r>
            <a:r>
              <a:rPr lang="en-US" dirty="0"/>
              <a:t>.</a:t>
            </a:r>
          </a:p>
        </p:txBody>
      </p:sp>
    </p:spTree>
    <p:extLst>
      <p:ext uri="{BB962C8B-B14F-4D97-AF65-F5344CB8AC3E}">
        <p14:creationId xmlns:p14="http://schemas.microsoft.com/office/powerpoint/2010/main" val="3023882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28515895-4187-8768-17EA-81E9D722AE86}"/>
              </a:ext>
            </a:extLst>
          </p:cNvPr>
          <p:cNvSpPr txBox="1">
            <a:spLocks/>
          </p:cNvSpPr>
          <p:nvPr/>
        </p:nvSpPr>
        <p:spPr>
          <a:xfrm>
            <a:off x="942308" y="2218756"/>
            <a:ext cx="3810000"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latin typeface="Alexandria"/>
                <a:ea typeface="Times New Roman" panose="02020603050405020304" pitchFamily="18" charset="0"/>
              </a:rPr>
              <a:t>T</a:t>
            </a:r>
            <a:r>
              <a:rPr lang="en-US" sz="2000" b="1" dirty="0">
                <a:solidFill>
                  <a:srgbClr val="0070C0"/>
                </a:solidFill>
                <a:effectLst/>
                <a:latin typeface="Alexandria"/>
                <a:ea typeface="Times New Roman" panose="02020603050405020304" pitchFamily="18" charset="0"/>
              </a:rPr>
              <a:t>his figure shows the apartment rental market in </a:t>
            </a:r>
            <a:r>
              <a:rPr lang="en-US" sz="2000" b="1" dirty="0" err="1">
                <a:solidFill>
                  <a:srgbClr val="0070C0"/>
                </a:solidFill>
                <a:effectLst/>
                <a:latin typeface="Alexandria"/>
                <a:ea typeface="Times New Roman" panose="02020603050405020304" pitchFamily="18" charset="0"/>
              </a:rPr>
              <a:t>Bigtown</a:t>
            </a:r>
            <a:r>
              <a:rPr lang="en-US" sz="2000" b="1" dirty="0">
                <a:solidFill>
                  <a:srgbClr val="0070C0"/>
                </a:solidFill>
                <a:effectLst/>
                <a:latin typeface="Alexandria"/>
                <a:ea typeface="Times New Roman" panose="02020603050405020304" pitchFamily="18" charset="0"/>
              </a:rPr>
              <a:t>. At what rent will there be neither a shortage nor a surplus of apartments?</a:t>
            </a:r>
            <a:endParaRPr lang="ar-EG" sz="2000" b="1"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$1250 per month</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$1000 per month</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C) $750 per month</a:t>
            </a:r>
            <a:endParaRPr lang="en-US" sz="20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$500 per month</a:t>
            </a: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pic>
        <p:nvPicPr>
          <p:cNvPr id="11" name="Picture 10">
            <a:extLst>
              <a:ext uri="{FF2B5EF4-FFF2-40B4-BE49-F238E27FC236}">
                <a16:creationId xmlns:a16="http://schemas.microsoft.com/office/drawing/2014/main" id="{9291D629-2B27-5CBF-C2C4-39E4D9B0F44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29905" y="1835192"/>
            <a:ext cx="2892283" cy="4071017"/>
          </a:xfrm>
          <a:prstGeom prst="rect">
            <a:avLst/>
          </a:prstGeom>
          <a:noFill/>
          <a:ln>
            <a:noFill/>
          </a:ln>
        </p:spPr>
      </p:pic>
      <p:sp>
        <p:nvSpPr>
          <p:cNvPr id="8" name="Content Placeholder 2">
            <a:extLst>
              <a:ext uri="{FF2B5EF4-FFF2-40B4-BE49-F238E27FC236}">
                <a16:creationId xmlns:a16="http://schemas.microsoft.com/office/drawing/2014/main" id="{28515895-4187-8768-17EA-81E9D722AE86}"/>
              </a:ext>
            </a:extLst>
          </p:cNvPr>
          <p:cNvSpPr txBox="1">
            <a:spLocks/>
          </p:cNvSpPr>
          <p:nvPr/>
        </p:nvSpPr>
        <p:spPr>
          <a:xfrm>
            <a:off x="8155241" y="2095405"/>
            <a:ext cx="3047217"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spcBef>
                <a:spcPts val="0"/>
              </a:spcBef>
              <a:spcAft>
                <a:spcPts val="0"/>
              </a:spcAft>
              <a:buNone/>
            </a:pPr>
            <a:r>
              <a:rPr lang="ar-EG" sz="2000" dirty="0">
                <a:solidFill>
                  <a:srgbClr val="0070C0"/>
                </a:solidFill>
                <a:effectLst/>
                <a:latin typeface="Alexandria"/>
                <a:ea typeface="Times New Roman" panose="02020603050405020304" pitchFamily="18" charset="0"/>
              </a:rPr>
              <a:t>يوضح هذا الشكل سوق إيجار الشقق في </a:t>
            </a:r>
            <a:r>
              <a:rPr lang="ar-EG" sz="2000" dirty="0" err="1">
                <a:solidFill>
                  <a:srgbClr val="0070C0"/>
                </a:solidFill>
                <a:effectLst/>
                <a:latin typeface="Alexandria"/>
                <a:ea typeface="Times New Roman" panose="02020603050405020304" pitchFamily="18" charset="0"/>
              </a:rPr>
              <a:t>بيجتاون</a:t>
            </a:r>
            <a:r>
              <a:rPr lang="ar-EG" sz="2000" dirty="0">
                <a:solidFill>
                  <a:srgbClr val="0070C0"/>
                </a:solidFill>
                <a:effectLst/>
                <a:latin typeface="Alexandria"/>
                <a:ea typeface="Times New Roman" panose="02020603050405020304" pitchFamily="18" charset="0"/>
              </a:rPr>
              <a:t>. ما هو الإيجار الذي لن يكون هناك عجز أو فائض في الشقق عنده؟</a:t>
            </a:r>
            <a:endParaRPr lang="en-US" sz="2000" dirty="0">
              <a:solidFill>
                <a:srgbClr val="0070C0"/>
              </a:solidFill>
              <a:effectLst/>
              <a:latin typeface="Alexandria"/>
              <a:ea typeface="Times New Roman" panose="02020603050405020304" pitchFamily="18" charset="0"/>
            </a:endParaRPr>
          </a:p>
          <a:p>
            <a:pPr marL="0" marR="0" indent="0" algn="r"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$1250 per month</a:t>
            </a:r>
          </a:p>
          <a:p>
            <a:pPr marL="0" marR="0" indent="0" algn="r"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$1000 per month</a:t>
            </a:r>
          </a:p>
          <a:p>
            <a:pPr marL="0" marR="0" indent="0" algn="r" rtl="1">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C) $750 per month</a:t>
            </a:r>
            <a:endParaRPr lang="en-US" sz="20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r"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$500 per month</a:t>
            </a: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3480460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CONTROLS ON PRICES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التحكم في الأسعار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Rounded Corners 8">
            <a:extLst>
              <a:ext uri="{FF2B5EF4-FFF2-40B4-BE49-F238E27FC236}">
                <a16:creationId xmlns:a16="http://schemas.microsoft.com/office/drawing/2014/main" id="{53112EE7-DBB3-1F95-4CAD-54EB23D8BC75}"/>
              </a:ext>
            </a:extLst>
          </p:cNvPr>
          <p:cNvSpPr/>
          <p:nvPr/>
        </p:nvSpPr>
        <p:spPr>
          <a:xfrm>
            <a:off x="2905545" y="2331773"/>
            <a:ext cx="6359080" cy="3179540"/>
          </a:xfrm>
          <a:prstGeom prst="roundRect">
            <a:avLst>
              <a:gd name="adj" fmla="val 10000"/>
            </a:avLst>
          </a:prstGeom>
          <a:solidFill>
            <a:srgbClr val="FFFFFF"/>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3AA8E4E4-F4B7-FDB0-62AA-A2CE9A508F47}"/>
              </a:ext>
            </a:extLst>
          </p:cNvPr>
          <p:cNvSpPr txBox="1"/>
          <p:nvPr/>
        </p:nvSpPr>
        <p:spPr>
          <a:xfrm>
            <a:off x="2998671" y="2424899"/>
            <a:ext cx="6172828" cy="2993288"/>
          </a:xfrm>
          <a:prstGeom prst="rect">
            <a:avLst/>
          </a:prstGeom>
          <a:solidFill>
            <a:srgbClr val="FFFFFF"/>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2133600">
              <a:lnSpc>
                <a:spcPct val="90000"/>
              </a:lnSpc>
              <a:spcBef>
                <a:spcPct val="0"/>
              </a:spcBef>
              <a:spcAft>
                <a:spcPct val="35000"/>
              </a:spcAft>
            </a:pPr>
            <a:r>
              <a:rPr lang="en-US" sz="2400" b="1" dirty="0">
                <a:solidFill>
                  <a:srgbClr val="002060"/>
                </a:solidFill>
                <a:latin typeface="Alexandria"/>
              </a:rPr>
              <a:t>2) Price Floor</a:t>
            </a:r>
            <a:r>
              <a:rPr lang="ar-EG" sz="2400" b="1" dirty="0">
                <a:solidFill>
                  <a:srgbClr val="002060"/>
                </a:solidFill>
                <a:latin typeface="Alexandria"/>
              </a:rPr>
              <a:t> الحد </a:t>
            </a:r>
            <a:r>
              <a:rPr lang="ar-EG" sz="2400" b="1" dirty="0" err="1">
                <a:solidFill>
                  <a:srgbClr val="002060"/>
                </a:solidFill>
                <a:latin typeface="Alexandria"/>
              </a:rPr>
              <a:t>الأدني</a:t>
            </a:r>
            <a:r>
              <a:rPr lang="ar-EG" sz="2400" b="1" dirty="0">
                <a:solidFill>
                  <a:srgbClr val="002060"/>
                </a:solidFill>
                <a:latin typeface="Alexandria"/>
              </a:rPr>
              <a:t> للسعر </a:t>
            </a:r>
            <a:endParaRPr lang="en-US" sz="2400" b="1" dirty="0">
              <a:solidFill>
                <a:srgbClr val="002060"/>
              </a:solidFill>
              <a:latin typeface="Alexandria"/>
            </a:endParaRPr>
          </a:p>
          <a:p>
            <a:pPr algn="ctr" defTabSz="2133600">
              <a:lnSpc>
                <a:spcPct val="90000"/>
              </a:lnSpc>
              <a:spcBef>
                <a:spcPct val="0"/>
              </a:spcBef>
              <a:spcAft>
                <a:spcPct val="35000"/>
              </a:spcAft>
            </a:pPr>
            <a:r>
              <a:rPr lang="en-US" sz="2400" b="1" dirty="0">
                <a:solidFill>
                  <a:srgbClr val="0070C0"/>
                </a:solidFill>
                <a:latin typeface="Alexandria"/>
              </a:rPr>
              <a:t>(Minimum wage in labor market)</a:t>
            </a:r>
            <a:endParaRPr lang="ar-EG" sz="2400" b="1" dirty="0">
              <a:solidFill>
                <a:srgbClr val="0070C0"/>
              </a:solidFill>
              <a:latin typeface="Alexandria"/>
            </a:endParaRPr>
          </a:p>
          <a:p>
            <a:pPr algn="ctr" defTabSz="2133600">
              <a:lnSpc>
                <a:spcPct val="90000"/>
              </a:lnSpc>
              <a:spcBef>
                <a:spcPct val="0"/>
              </a:spcBef>
              <a:spcAft>
                <a:spcPct val="35000"/>
              </a:spcAft>
            </a:pPr>
            <a:r>
              <a:rPr lang="ar-EG" sz="2400" b="1" dirty="0">
                <a:solidFill>
                  <a:srgbClr val="0070C0"/>
                </a:solidFill>
                <a:latin typeface="Alexandria"/>
              </a:rPr>
              <a:t>الحد </a:t>
            </a:r>
            <a:r>
              <a:rPr lang="ar-EG" sz="2400" b="1" dirty="0" err="1">
                <a:solidFill>
                  <a:srgbClr val="0070C0"/>
                </a:solidFill>
                <a:latin typeface="Alexandria"/>
              </a:rPr>
              <a:t>الأدني</a:t>
            </a:r>
            <a:r>
              <a:rPr lang="ar-EG" sz="2400" b="1" dirty="0">
                <a:solidFill>
                  <a:srgbClr val="0070C0"/>
                </a:solidFill>
                <a:latin typeface="Alexandria"/>
              </a:rPr>
              <a:t> للأجور في سوق العمل</a:t>
            </a:r>
            <a:endParaRPr lang="en-US" sz="2400" b="1" dirty="0">
              <a:solidFill>
                <a:srgbClr val="0070C0"/>
              </a:solidFill>
              <a:latin typeface="Alexandria"/>
            </a:endParaRPr>
          </a:p>
          <a:p>
            <a:pPr lvl="0" algn="ctr" defTabSz="2133600">
              <a:lnSpc>
                <a:spcPct val="90000"/>
              </a:lnSpc>
              <a:spcBef>
                <a:spcPct val="0"/>
              </a:spcBef>
              <a:spcAft>
                <a:spcPct val="35000"/>
              </a:spcAft>
            </a:pPr>
            <a:endParaRPr lang="en-US" sz="2400" b="1" kern="1200" dirty="0">
              <a:solidFill>
                <a:srgbClr val="0070C0"/>
              </a:solidFill>
              <a:latin typeface="Alexandria"/>
            </a:endParaRPr>
          </a:p>
        </p:txBody>
      </p:sp>
    </p:spTree>
    <p:extLst>
      <p:ext uri="{BB962C8B-B14F-4D97-AF65-F5344CB8AC3E}">
        <p14:creationId xmlns:p14="http://schemas.microsoft.com/office/powerpoint/2010/main" val="2185969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Floor</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الحد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الادني</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للسعر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Rectangle 1">
            <a:extLst>
              <a:ext uri="{FF2B5EF4-FFF2-40B4-BE49-F238E27FC236}">
                <a16:creationId xmlns:a16="http://schemas.microsoft.com/office/drawing/2014/main" id="{34B2516F-4E3D-F430-D084-EA068621ED74}"/>
              </a:ext>
            </a:extLst>
          </p:cNvPr>
          <p:cNvSpPr>
            <a:spLocks noGrp="1" noChangeArrowheads="1"/>
          </p:cNvSpPr>
          <p:nvPr/>
        </p:nvSpPr>
        <p:spPr bwMode="auto">
          <a:xfrm>
            <a:off x="762000" y="2087344"/>
            <a:ext cx="5053013" cy="393898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rtl="0">
              <a:lnSpc>
                <a:spcPct val="100000"/>
              </a:lnSpc>
              <a:spcBef>
                <a:spcPts val="0"/>
              </a:spcBef>
              <a:spcAft>
                <a:spcPts val="0"/>
              </a:spcAft>
              <a:buFont typeface="Symbol" panose="05050102010706020507" pitchFamily="18" charset="2"/>
              <a:buChar char=""/>
            </a:pPr>
            <a:r>
              <a:rPr lang="en-CA" sz="2000" dirty="0">
                <a:effectLst/>
                <a:latin typeface="Alexandria"/>
                <a:ea typeface="Calibri" panose="020F0502020204030204" pitchFamily="34" charset="0"/>
                <a:cs typeface="Times New Roman" panose="02020603050405020304" pitchFamily="18" charset="0"/>
              </a:rPr>
              <a:t>It is a regulation that </a:t>
            </a:r>
            <a:r>
              <a:rPr lang="en-US" sz="2000" dirty="0">
                <a:effectLst/>
                <a:latin typeface="Alexandria"/>
                <a:ea typeface="Calibri" panose="020F0502020204030204" pitchFamily="34" charset="0"/>
                <a:cs typeface="Times New Roman" panose="02020603050405020304" pitchFamily="18" charset="0"/>
              </a:rPr>
              <a:t>makes it illegal to trade at a price </a:t>
            </a:r>
            <a:r>
              <a:rPr lang="en-US" sz="2000" b="1" u="sng" dirty="0">
                <a:solidFill>
                  <a:srgbClr val="0070C0"/>
                </a:solidFill>
                <a:effectLst/>
                <a:latin typeface="Alexandria"/>
                <a:ea typeface="Calibri" panose="020F0502020204030204" pitchFamily="34" charset="0"/>
                <a:cs typeface="Times New Roman" panose="02020603050405020304" pitchFamily="18" charset="0"/>
              </a:rPr>
              <a:t>lower than</a:t>
            </a:r>
            <a:r>
              <a:rPr lang="en-US" sz="2000" b="1" dirty="0">
                <a:solidFill>
                  <a:srgbClr val="0070C0"/>
                </a:solidFill>
                <a:effectLst/>
                <a:latin typeface="Alexandria"/>
                <a:ea typeface="Calibri" panose="020F0502020204030204" pitchFamily="34" charset="0"/>
                <a:cs typeface="Times New Roman" panose="02020603050405020304" pitchFamily="18" charset="0"/>
              </a:rPr>
              <a:t> </a:t>
            </a:r>
            <a:r>
              <a:rPr lang="en-US" sz="2000" dirty="0">
                <a:effectLst/>
                <a:latin typeface="Alexandria"/>
                <a:ea typeface="Calibri" panose="020F0502020204030204" pitchFamily="34" charset="0"/>
                <a:cs typeface="Times New Roman" panose="02020603050405020304" pitchFamily="18" charset="0"/>
              </a:rPr>
              <a:t>a specified level.is a regulation that </a:t>
            </a:r>
            <a:endParaRPr lang="en-US" sz="2000"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US" sz="2000" dirty="0">
                <a:effectLst/>
                <a:latin typeface="Alexandria"/>
                <a:ea typeface="Calibri" panose="020F0502020204030204" pitchFamily="34" charset="0"/>
                <a:cs typeface="Times New Roman" panose="02020603050405020304" pitchFamily="18" charset="0"/>
              </a:rPr>
              <a:t>When a price floor is applied to </a:t>
            </a:r>
            <a:r>
              <a:rPr lang="en-US" sz="2000" b="1" dirty="0">
                <a:effectLst/>
                <a:latin typeface="Alexandria"/>
                <a:ea typeface="Calibri" panose="020F0502020204030204" pitchFamily="34" charset="0"/>
                <a:cs typeface="Times New Roman" panose="02020603050405020304" pitchFamily="18" charset="0"/>
              </a:rPr>
              <a:t>labor markets</a:t>
            </a:r>
            <a:r>
              <a:rPr lang="en-US" sz="2000" dirty="0">
                <a:effectLst/>
                <a:latin typeface="Alexandria"/>
                <a:ea typeface="Calibri" panose="020F0502020204030204" pitchFamily="34" charset="0"/>
                <a:cs typeface="Times New Roman" panose="02020603050405020304" pitchFamily="18" charset="0"/>
              </a:rPr>
              <a:t>, it is called a </a:t>
            </a:r>
            <a:r>
              <a:rPr lang="en-US" sz="2000" b="1" dirty="0">
                <a:effectLst/>
                <a:latin typeface="Alexandria"/>
                <a:ea typeface="Calibri" panose="020F0502020204030204" pitchFamily="34" charset="0"/>
                <a:cs typeface="Times New Roman" panose="02020603050405020304" pitchFamily="18" charset="0"/>
              </a:rPr>
              <a:t>minimum wage.</a:t>
            </a:r>
            <a:endParaRPr lang="en-US" sz="2000" dirty="0">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Symbol" panose="05050102010706020507" pitchFamily="18" charset="2"/>
              <a:buChar char=""/>
            </a:pPr>
            <a:r>
              <a:rPr lang="en-US" sz="2000" dirty="0">
                <a:effectLst/>
                <a:latin typeface="Alexandria"/>
                <a:ea typeface="Calibri" panose="020F0502020204030204" pitchFamily="34" charset="0"/>
                <a:cs typeface="Times New Roman" panose="02020603050405020304" pitchFamily="18" charset="0"/>
              </a:rPr>
              <a:t>If the minimum wage is set </a:t>
            </a:r>
            <a:r>
              <a:rPr lang="en-CA" sz="2000" b="1" u="sng" dirty="0">
                <a:effectLst/>
                <a:latin typeface="Alexandria"/>
                <a:ea typeface="Calibri" panose="020F0502020204030204" pitchFamily="34" charset="0"/>
                <a:cs typeface="Times New Roman" panose="02020603050405020304" pitchFamily="18" charset="0"/>
              </a:rPr>
              <a:t>below</a:t>
            </a:r>
            <a:r>
              <a:rPr lang="en-US" sz="2000" dirty="0">
                <a:effectLst/>
                <a:latin typeface="Alexandria"/>
                <a:ea typeface="Calibri" panose="020F0502020204030204" pitchFamily="34" charset="0"/>
                <a:cs typeface="Times New Roman" panose="02020603050405020304" pitchFamily="18" charset="0"/>
              </a:rPr>
              <a:t> the equilibrium wage rate, </a:t>
            </a:r>
            <a:r>
              <a:rPr lang="en-CA" sz="2000" b="1" u="sng" dirty="0">
                <a:effectLst/>
                <a:latin typeface="Alexandria"/>
                <a:ea typeface="Calibri" panose="020F0502020204030204" pitchFamily="34" charset="0"/>
                <a:cs typeface="Times New Roman" panose="02020603050405020304" pitchFamily="18" charset="0"/>
              </a:rPr>
              <a:t>it has no effect</a:t>
            </a:r>
            <a:r>
              <a:rPr lang="en-US" sz="2000" dirty="0">
                <a:effectLst/>
                <a:latin typeface="Alexandria"/>
                <a:ea typeface="Calibri" panose="020F0502020204030204" pitchFamily="34" charset="0"/>
                <a:cs typeface="Times New Roman" panose="02020603050405020304" pitchFamily="18" charset="0"/>
              </a:rPr>
              <a:t>. The market works as if there were no minimum wage.</a:t>
            </a:r>
            <a:endParaRPr lang="en-US" sz="2000" dirty="0">
              <a:latin typeface="Alexandria"/>
              <a:ea typeface="Calibri" panose="020F0502020204030204" pitchFamily="34" charset="0"/>
              <a:cs typeface="Times New Roman" panose="02020603050405020304" pitchFamily="18" charset="0"/>
            </a:endParaRPr>
          </a:p>
          <a:p>
            <a:pPr lvl="1" indent="-342900">
              <a:lnSpc>
                <a:spcPct val="100000"/>
              </a:lnSpc>
              <a:spcBef>
                <a:spcPts val="0"/>
              </a:spcBef>
              <a:spcAft>
                <a:spcPts val="0"/>
              </a:spcAft>
              <a:buFont typeface="Symbol" panose="05050102010706020507" pitchFamily="18" charset="2"/>
              <a:buChar char=""/>
            </a:pPr>
            <a:r>
              <a:rPr lang="en-US" sz="2000" dirty="0">
                <a:effectLst/>
                <a:latin typeface="Alexandria"/>
                <a:ea typeface="Calibri" panose="020F0502020204030204" pitchFamily="34" charset="0"/>
              </a:rPr>
              <a:t>If the minimum wage is set </a:t>
            </a:r>
            <a:r>
              <a:rPr lang="en-CA" sz="2000" b="1" u="sng" dirty="0">
                <a:effectLst/>
                <a:latin typeface="Alexandria"/>
                <a:ea typeface="Calibri" panose="020F0502020204030204" pitchFamily="34" charset="0"/>
              </a:rPr>
              <a:t>above</a:t>
            </a:r>
            <a:r>
              <a:rPr lang="en-US" sz="2000" dirty="0">
                <a:effectLst/>
                <a:latin typeface="Alexandria"/>
                <a:ea typeface="Calibri" panose="020F0502020204030204" pitchFamily="34" charset="0"/>
              </a:rPr>
              <a:t> the equilibrium wage rate, it </a:t>
            </a:r>
            <a:r>
              <a:rPr lang="en-CA" sz="2000" dirty="0">
                <a:effectLst/>
                <a:latin typeface="Alexandria"/>
                <a:ea typeface="Calibri" panose="020F0502020204030204" pitchFamily="34" charset="0"/>
              </a:rPr>
              <a:t>it leads to a </a:t>
            </a:r>
            <a:r>
              <a:rPr lang="en-CA" sz="2000" b="1" u="sng" dirty="0">
                <a:effectLst/>
                <a:latin typeface="Alexandria"/>
                <a:ea typeface="Calibri" panose="020F0502020204030204" pitchFamily="34" charset="0"/>
              </a:rPr>
              <a:t>surplus</a:t>
            </a:r>
            <a:endParaRPr lang="ar-EG" sz="2000" b="1" u="sng" dirty="0">
              <a:effectLst/>
              <a:latin typeface="Alexandria"/>
              <a:ea typeface="Calibri" panose="020F0502020204030204" pitchFamily="34" charset="0"/>
            </a:endParaRPr>
          </a:p>
        </p:txBody>
      </p:sp>
      <p:sp>
        <p:nvSpPr>
          <p:cNvPr id="10" name="Rectangle 9">
            <a:extLst>
              <a:ext uri="{FF2B5EF4-FFF2-40B4-BE49-F238E27FC236}">
                <a16:creationId xmlns:a16="http://schemas.microsoft.com/office/drawing/2014/main" id="{B85D51FE-61BF-3966-FA64-5CACA05B8D54}"/>
              </a:ext>
            </a:extLst>
          </p:cNvPr>
          <p:cNvSpPr>
            <a:spLocks noGrp="1" noChangeArrowheads="1"/>
          </p:cNvSpPr>
          <p:nvPr/>
        </p:nvSpPr>
        <p:spPr bwMode="auto">
          <a:xfrm>
            <a:off x="6376987" y="2160119"/>
            <a:ext cx="5053013" cy="393898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indent="-342900" algn="r" rtl="1">
              <a:lnSpc>
                <a:spcPct val="100000"/>
              </a:lnSpc>
              <a:spcBef>
                <a:spcPts val="0"/>
              </a:spcBef>
              <a:spcAft>
                <a:spcPts val="0"/>
              </a:spcAft>
              <a:buFont typeface="Symbol" panose="05050102010706020507" pitchFamily="18" charset="2"/>
              <a:buChar char=""/>
            </a:pPr>
            <a:r>
              <a:rPr lang="ar-EG" sz="2000" dirty="0">
                <a:effectLst/>
                <a:latin typeface="Alexandria"/>
                <a:ea typeface="Times New Roman" panose="02020603050405020304" pitchFamily="18" charset="0"/>
              </a:rPr>
              <a:t>إنه تنظيم يجعل من غير القانوني التداول بسعر أقل من مستوى محدد. </a:t>
            </a:r>
          </a:p>
          <a:p>
            <a:pPr lvl="1" indent="-342900" algn="r" rtl="1">
              <a:lnSpc>
                <a:spcPct val="100000"/>
              </a:lnSpc>
              <a:spcBef>
                <a:spcPts val="0"/>
              </a:spcBef>
              <a:spcAft>
                <a:spcPts val="0"/>
              </a:spcAft>
              <a:buFont typeface="Symbol" panose="05050102010706020507" pitchFamily="18" charset="2"/>
              <a:buChar char=""/>
            </a:pPr>
            <a:r>
              <a:rPr lang="ar-EG" sz="2000" dirty="0">
                <a:effectLst/>
                <a:latin typeface="Alexandria"/>
                <a:ea typeface="Times New Roman" panose="02020603050405020304" pitchFamily="18" charset="0"/>
              </a:rPr>
              <a:t>عندما يتم تطبيق حد أدنى للسعر على أسواق العمل، يُطلق عليه الحد الأدنى للأجور.</a:t>
            </a:r>
          </a:p>
          <a:p>
            <a:pPr lvl="1" indent="-342900" algn="r" rtl="1">
              <a:lnSpc>
                <a:spcPct val="100000"/>
              </a:lnSpc>
              <a:spcBef>
                <a:spcPts val="0"/>
              </a:spcBef>
              <a:spcAft>
                <a:spcPts val="0"/>
              </a:spcAft>
              <a:buFont typeface="Symbol" panose="05050102010706020507" pitchFamily="18" charset="2"/>
              <a:buChar char=""/>
            </a:pPr>
            <a:r>
              <a:rPr lang="ar-EG" sz="2000" dirty="0">
                <a:effectLst/>
                <a:latin typeface="Alexandria"/>
                <a:ea typeface="Times New Roman" panose="02020603050405020304" pitchFamily="18" charset="0"/>
              </a:rPr>
              <a:t>إذا تم تحديد الحد الأدنى للأجور أقل من معدل الأجر المتوازن، فلن يكون له أي تأثير. تعمل السوق كما لو لم يكن هناك حد أدنى للأجور.</a:t>
            </a:r>
          </a:p>
          <a:p>
            <a:pPr lvl="1" indent="-342900" algn="r" rtl="1">
              <a:lnSpc>
                <a:spcPct val="100000"/>
              </a:lnSpc>
              <a:spcBef>
                <a:spcPts val="0"/>
              </a:spcBef>
              <a:spcAft>
                <a:spcPts val="0"/>
              </a:spcAft>
              <a:buFont typeface="Symbol" panose="05050102010706020507" pitchFamily="18" charset="2"/>
              <a:buChar char=""/>
            </a:pPr>
            <a:r>
              <a:rPr lang="ar-EG" sz="2000" dirty="0">
                <a:effectLst/>
                <a:latin typeface="Alexandria"/>
                <a:ea typeface="Times New Roman" panose="02020603050405020304" pitchFamily="18" charset="0"/>
              </a:rPr>
              <a:t>إذا تم تحديد الحد الأدنى للأجور أعلى من معدل الأجر المتوازن، فإنه يؤدي إلى فائض</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1377409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Floor</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الحد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الادني</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للسعر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8">
            <a:extLst>
              <a:ext uri="{FF2B5EF4-FFF2-40B4-BE49-F238E27FC236}">
                <a16:creationId xmlns:a16="http://schemas.microsoft.com/office/drawing/2014/main" id="{CBDCADC9-4414-2499-78E1-1B07B30546B7}"/>
              </a:ext>
            </a:extLst>
          </p:cNvPr>
          <p:cNvSpPr>
            <a:spLocks noGrp="1" noChangeArrowheads="1"/>
          </p:cNvSpPr>
          <p:nvPr/>
        </p:nvSpPr>
        <p:spPr bwMode="auto">
          <a:xfrm>
            <a:off x="640173" y="2137968"/>
            <a:ext cx="4117565" cy="361854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indent="0">
              <a:lnSpc>
                <a:spcPct val="100000"/>
              </a:lnSpc>
              <a:spcBef>
                <a:spcPts val="0"/>
              </a:spcBef>
              <a:spcAft>
                <a:spcPts val="0"/>
              </a:spcAft>
              <a:buNone/>
            </a:pPr>
            <a:r>
              <a:rPr lang="en-CA" sz="1800" b="1" dirty="0">
                <a:effectLst/>
                <a:latin typeface="Alexandria"/>
                <a:ea typeface="Calibri" panose="020F0502020204030204" pitchFamily="34" charset="0"/>
              </a:rPr>
              <a:t>It leads to </a:t>
            </a:r>
            <a:r>
              <a:rPr lang="en-CA" sz="1800" b="1" u="sng" dirty="0">
                <a:solidFill>
                  <a:srgbClr val="0070C0"/>
                </a:solidFill>
                <a:effectLst/>
                <a:latin typeface="Alexandria"/>
                <a:ea typeface="Calibri" panose="020F0502020204030204" pitchFamily="34" charset="0"/>
              </a:rPr>
              <a:t>an Unemployment </a:t>
            </a:r>
            <a:r>
              <a:rPr lang="en-US" sz="1800" b="1" dirty="0">
                <a:effectLst/>
                <a:latin typeface="Alexandria"/>
                <a:ea typeface="Times New Roman" panose="02020603050405020304" pitchFamily="18" charset="0"/>
                <a:cs typeface="Times New Roman" panose="02020603050405020304" pitchFamily="18" charset="0"/>
              </a:rPr>
              <a:t>as it is set </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above</a:t>
            </a:r>
            <a:r>
              <a:rPr lang="en-US" sz="1800" b="1" dirty="0">
                <a:effectLst/>
                <a:latin typeface="Alexandria"/>
                <a:ea typeface="Times New Roman" panose="02020603050405020304" pitchFamily="18" charset="0"/>
                <a:cs typeface="Times New Roman" panose="02020603050405020304" pitchFamily="18" charset="0"/>
              </a:rPr>
              <a:t> the equilibrium wage rate.</a:t>
            </a:r>
            <a:endParaRPr lang="en-US" sz="1800" b="1" dirty="0">
              <a:effectLst/>
              <a:latin typeface="Alexandria"/>
              <a:ea typeface="Times New Roman" panose="02020603050405020304" pitchFamily="18" charset="0"/>
            </a:endParaRPr>
          </a:p>
          <a:p>
            <a:pPr marL="342900" marR="0" lvl="0" indent="-342900" rtl="0">
              <a:lnSpc>
                <a:spcPct val="100000"/>
              </a:lnSpc>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There is </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a surplus</a:t>
            </a:r>
            <a:r>
              <a:rPr lang="en-US" sz="1800" dirty="0">
                <a:solidFill>
                  <a:srgbClr val="0070C0"/>
                </a:solidFill>
                <a:effectLst/>
                <a:latin typeface="Alexandria"/>
                <a:ea typeface="Times New Roman" panose="02020603050405020304" pitchFamily="18" charset="0"/>
                <a:cs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of labor (the quantity of labor supplied by workers &gt; the quantity demanded by employers)</a:t>
            </a:r>
            <a:endParaRPr lang="en-US" sz="1800" dirty="0">
              <a:latin typeface="Alexandria"/>
              <a:ea typeface="Times New Roman" panose="02020603050405020304" pitchFamily="18" charset="0"/>
            </a:endParaRPr>
          </a:p>
          <a:p>
            <a:pPr marL="342900" marR="0" lvl="0" indent="-342900" rtl="0">
              <a:lnSpc>
                <a:spcPct val="100000"/>
              </a:lnSpc>
              <a:spcBef>
                <a:spcPts val="0"/>
              </a:spcBef>
              <a:spcAft>
                <a:spcPts val="0"/>
              </a:spcAft>
              <a:buFont typeface="Symbol" panose="05050102010706020507" pitchFamily="18" charset="2"/>
              <a:buChar char=""/>
            </a:pPr>
            <a:r>
              <a:rPr lang="en-US" sz="1800" b="1" dirty="0">
                <a:effectLst/>
                <a:latin typeface="Alexandria"/>
                <a:ea typeface="Times New Roman" panose="02020603050405020304" pitchFamily="18" charset="0"/>
                <a:cs typeface="Times New Roman" panose="02020603050405020304" pitchFamily="18" charset="0"/>
              </a:rPr>
              <a:t>Because</a:t>
            </a:r>
            <a:r>
              <a:rPr lang="en-US" sz="1800" dirty="0">
                <a:effectLst/>
                <a:latin typeface="Alexandria"/>
                <a:ea typeface="Times New Roman" panose="02020603050405020304" pitchFamily="18" charset="0"/>
                <a:cs typeface="Times New Roman" panose="02020603050405020304" pitchFamily="18" charset="0"/>
              </a:rPr>
              <a:t> the quantity of labor hired at the minimum wage &lt; the quantity that would be hired in an unregulated labor market.</a:t>
            </a:r>
            <a:endParaRPr lang="en-US" sz="1800" dirty="0">
              <a:latin typeface="Alexandria"/>
              <a:ea typeface="Times New Roman" panose="02020603050405020304" pitchFamily="18" charset="0"/>
            </a:endParaRPr>
          </a:p>
          <a:p>
            <a:pPr marL="342900" marR="0" lvl="0" indent="-342900" rtl="0">
              <a:lnSpc>
                <a:spcPct val="100000"/>
              </a:lnSpc>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the legal wage rate cannot eliminate the surplus, the minimum wage creates unemployment</a:t>
            </a:r>
            <a:endParaRPr lang="ar-EG" sz="1800" dirty="0">
              <a:effectLst/>
              <a:latin typeface="Alexandria"/>
              <a:ea typeface="Times New Roman" panose="02020603050405020304" pitchFamily="18" charset="0"/>
              <a:cs typeface="Times New Roman" panose="02020603050405020304" pitchFamily="18" charset="0"/>
            </a:endParaRPr>
          </a:p>
          <a:p>
            <a:pPr marL="0" marR="0" lvl="0" indent="0" rtl="0">
              <a:lnSpc>
                <a:spcPct val="100000"/>
              </a:lnSpc>
              <a:spcBef>
                <a:spcPts val="0"/>
              </a:spcBef>
              <a:spcAft>
                <a:spcPts val="0"/>
              </a:spcAft>
              <a:buNone/>
            </a:pPr>
            <a:endParaRPr lang="en-US" sz="1800" dirty="0">
              <a:effectLst/>
              <a:latin typeface="Alexandria"/>
              <a:ea typeface="Times New Roman" panose="02020603050405020304" pitchFamily="18" charset="0"/>
            </a:endParaRPr>
          </a:p>
        </p:txBody>
      </p:sp>
      <p:pic>
        <p:nvPicPr>
          <p:cNvPr id="10" name="Picture 9" descr="Fig06">
            <a:extLst>
              <a:ext uri="{FF2B5EF4-FFF2-40B4-BE49-F238E27FC236}">
                <a16:creationId xmlns:a16="http://schemas.microsoft.com/office/drawing/2014/main" id="{3AB61F5A-53C4-D6EA-0CF3-8853F85BFAA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07743" y="2261232"/>
            <a:ext cx="2807495" cy="3455662"/>
          </a:xfrm>
          <a:prstGeom prst="rect">
            <a:avLst/>
          </a:prstGeom>
          <a:noFill/>
          <a:ln>
            <a:noFill/>
          </a:ln>
        </p:spPr>
      </p:pic>
      <p:sp>
        <p:nvSpPr>
          <p:cNvPr id="11" name="Rectangle 10">
            <a:extLst>
              <a:ext uri="{FF2B5EF4-FFF2-40B4-BE49-F238E27FC236}">
                <a16:creationId xmlns:a16="http://schemas.microsoft.com/office/drawing/2014/main" id="{060ED0EA-164B-6D29-F487-4B8E0C454578}"/>
              </a:ext>
            </a:extLst>
          </p:cNvPr>
          <p:cNvSpPr>
            <a:spLocks noGrp="1" noChangeArrowheads="1"/>
          </p:cNvSpPr>
          <p:nvPr/>
        </p:nvSpPr>
        <p:spPr bwMode="auto">
          <a:xfrm>
            <a:off x="7811409" y="2242087"/>
            <a:ext cx="3422419" cy="361854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rtl="1">
              <a:lnSpc>
                <a:spcPct val="100000"/>
              </a:lnSpc>
              <a:spcBef>
                <a:spcPts val="0"/>
              </a:spcBef>
              <a:spcAft>
                <a:spcPts val="0"/>
              </a:spcAft>
              <a:buNone/>
            </a:pPr>
            <a:r>
              <a:rPr lang="ar-EG" sz="1800" b="1" dirty="0">
                <a:effectLst/>
                <a:latin typeface="Alexandria"/>
                <a:ea typeface="Times New Roman" panose="02020603050405020304" pitchFamily="18" charset="0"/>
              </a:rPr>
              <a:t>انه يؤدي إلى البطالة لأنه يقع فوق معدل الأجر المتوازن.</a:t>
            </a:r>
          </a:p>
          <a:p>
            <a:pPr algn="r" rtl="1">
              <a:lnSpc>
                <a:spcPct val="100000"/>
              </a:lnSpc>
              <a:spcBef>
                <a:spcPts val="0"/>
              </a:spcBef>
              <a:spcAft>
                <a:spcPts val="0"/>
              </a:spcAft>
            </a:pPr>
            <a:r>
              <a:rPr lang="ar-EG" sz="1800" dirty="0">
                <a:effectLst/>
                <a:latin typeface="Alexandria"/>
                <a:ea typeface="Times New Roman" panose="02020603050405020304" pitchFamily="18" charset="0"/>
              </a:rPr>
              <a:t>هناك فائض في العمالة (كمية العمالة التي يقدمها العمال &gt; الكمية التي يطلبها أصحاب العمل)</a:t>
            </a:r>
          </a:p>
          <a:p>
            <a:pPr algn="r" rtl="1">
              <a:lnSpc>
                <a:spcPct val="100000"/>
              </a:lnSpc>
              <a:spcBef>
                <a:spcPts val="0"/>
              </a:spcBef>
              <a:spcAft>
                <a:spcPts val="0"/>
              </a:spcAft>
            </a:pPr>
            <a:r>
              <a:rPr lang="ar-EG" sz="1800" dirty="0">
                <a:effectLst/>
                <a:latin typeface="Alexandria"/>
                <a:ea typeface="Times New Roman" panose="02020603050405020304" pitchFamily="18" charset="0"/>
              </a:rPr>
              <a:t>لأن كمية العمالة المستأجرة بالحد الأدنى للأجور &lt; الكمية التي سيتم استئجارها في سوق عمل غير منظم.</a:t>
            </a:r>
          </a:p>
          <a:p>
            <a:pPr algn="r" rtl="1">
              <a:lnSpc>
                <a:spcPct val="100000"/>
              </a:lnSpc>
              <a:spcBef>
                <a:spcPts val="0"/>
              </a:spcBef>
              <a:spcAft>
                <a:spcPts val="0"/>
              </a:spcAft>
            </a:pPr>
            <a:r>
              <a:rPr lang="ar-EG" sz="1800" dirty="0">
                <a:effectLst/>
                <a:latin typeface="Alexandria"/>
                <a:ea typeface="Times New Roman" panose="02020603050405020304" pitchFamily="18" charset="0"/>
              </a:rPr>
              <a:t>لا يمكن لمعدل الأجر القانوني القضاء على الفائض، فالحد الأدنى للأجور يخلق البطالة</a:t>
            </a:r>
            <a:endParaRPr lang="en-US" sz="1800" dirty="0">
              <a:effectLst/>
              <a:latin typeface="Alexandria"/>
              <a:ea typeface="Times New Roman" panose="02020603050405020304" pitchFamily="18" charset="0"/>
            </a:endParaRPr>
          </a:p>
          <a:p>
            <a:pPr marL="0" marR="0" lvl="0" indent="0" rtl="0">
              <a:lnSpc>
                <a:spcPct val="100000"/>
              </a:lnSpc>
              <a:spcBef>
                <a:spcPts val="0"/>
              </a:spcBef>
              <a:spcAft>
                <a:spcPts val="0"/>
              </a:spcAft>
              <a:buNone/>
            </a:pPr>
            <a:endParaRPr lang="en-US" sz="18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666022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5"/>
            <a:ext cx="11672816"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Floor</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الحد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الادني</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للسعر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Rectangle 1">
            <a:extLst>
              <a:ext uri="{FF2B5EF4-FFF2-40B4-BE49-F238E27FC236}">
                <a16:creationId xmlns:a16="http://schemas.microsoft.com/office/drawing/2014/main" id="{6C7B304E-5F62-D879-B57C-8F81869A9D9A}"/>
              </a:ext>
            </a:extLst>
          </p:cNvPr>
          <p:cNvSpPr>
            <a:spLocks noGrp="1" noChangeArrowheads="1"/>
          </p:cNvSpPr>
          <p:nvPr/>
        </p:nvSpPr>
        <p:spPr bwMode="auto">
          <a:xfrm>
            <a:off x="555823" y="1996679"/>
            <a:ext cx="4138896" cy="357090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indent="0">
              <a:spcBef>
                <a:spcPts val="0"/>
              </a:spcBef>
              <a:spcAft>
                <a:spcPts val="0"/>
              </a:spcAft>
              <a:buNone/>
            </a:pPr>
            <a:r>
              <a:rPr lang="en-US" sz="1800" b="1" u="sng" dirty="0">
                <a:solidFill>
                  <a:srgbClr val="0070C0"/>
                </a:solidFill>
                <a:latin typeface="Alexandria"/>
                <a:cs typeface="Times New Roman" panose="02020603050405020304" pitchFamily="18" charset="0"/>
              </a:rPr>
              <a:t>A </a:t>
            </a:r>
            <a:r>
              <a:rPr lang="en-CA" sz="1800" b="1" u="sng" dirty="0">
                <a:solidFill>
                  <a:srgbClr val="0070C0"/>
                </a:solidFill>
                <a:latin typeface="Alexandria"/>
                <a:cs typeface="Times New Roman" panose="02020603050405020304" pitchFamily="18" charset="0"/>
              </a:rPr>
              <a:t> minimum wage </a:t>
            </a:r>
            <a:r>
              <a:rPr lang="en-US" sz="1800" b="1" u="sng" dirty="0">
                <a:solidFill>
                  <a:srgbClr val="0070C0"/>
                </a:solidFill>
                <a:latin typeface="Alexandria"/>
                <a:cs typeface="Times New Roman" panose="02020603050405020304" pitchFamily="18" charset="0"/>
              </a:rPr>
              <a:t>set above the equilibrium wage rate leads to an inefficient outcome:</a:t>
            </a:r>
          </a:p>
          <a:p>
            <a:pPr>
              <a:spcBef>
                <a:spcPts val="0"/>
              </a:spcBef>
              <a:spcAft>
                <a:spcPts val="0"/>
              </a:spcAft>
            </a:pPr>
            <a:r>
              <a:rPr lang="en-US" sz="1800" dirty="0">
                <a:effectLst/>
                <a:latin typeface="Alexandria"/>
                <a:ea typeface="Times New Roman" panose="02020603050405020304" pitchFamily="18" charset="0"/>
                <a:cs typeface="Times New Roman" panose="02020603050405020304" pitchFamily="18" charset="0"/>
              </a:rPr>
              <a:t> </a:t>
            </a:r>
            <a:r>
              <a:rPr lang="en-US" sz="1800" dirty="0">
                <a:latin typeface="Alexandria"/>
                <a:ea typeface="Times New Roman" panose="02020603050405020304" pitchFamily="18" charset="0"/>
                <a:cs typeface="Times New Roman" panose="02020603050405020304" pitchFamily="18" charset="0"/>
              </a:rPr>
              <a:t>A</a:t>
            </a:r>
            <a:r>
              <a:rPr lang="en-US" sz="1800" dirty="0">
                <a:effectLst/>
                <a:latin typeface="Alexandria"/>
                <a:ea typeface="Times New Roman" panose="02020603050405020304" pitchFamily="18" charset="0"/>
                <a:cs typeface="Times New Roman" panose="02020603050405020304" pitchFamily="18" charset="0"/>
              </a:rPr>
              <a:t>s </a:t>
            </a:r>
            <a:r>
              <a:rPr lang="en-US" sz="1800" dirty="0">
                <a:latin typeface="Alexandria"/>
                <a:ea typeface="Times New Roman" panose="02020603050405020304" pitchFamily="18" charset="0"/>
                <a:cs typeface="Times New Roman" panose="02020603050405020304" pitchFamily="18" charset="0"/>
              </a:rPr>
              <a:t>a</a:t>
            </a:r>
            <a:r>
              <a:rPr lang="en-US" sz="1800" dirty="0">
                <a:effectLst/>
                <a:latin typeface="Alexandria"/>
                <a:ea typeface="Times New Roman" panose="02020603050405020304" pitchFamily="18" charset="0"/>
                <a:cs typeface="Times New Roman" panose="02020603050405020304" pitchFamily="18" charset="0"/>
              </a:rPr>
              <a:t> minimum wage set above the equilibrium wage </a:t>
            </a:r>
            <a:r>
              <a:rPr lang="en-US" sz="1800" b="1" u="sng" dirty="0">
                <a:effectLst/>
                <a:latin typeface="Alexandria"/>
                <a:ea typeface="Times New Roman" panose="02020603050405020304" pitchFamily="18" charset="0"/>
                <a:cs typeface="Times New Roman" panose="02020603050405020304" pitchFamily="18" charset="0"/>
              </a:rPr>
              <a:t>decreases the quantity of labor employed</a:t>
            </a:r>
            <a:r>
              <a:rPr lang="en-US" sz="1800" dirty="0">
                <a:effectLst/>
                <a:latin typeface="Alexandria"/>
                <a:ea typeface="Times New Roman" panose="02020603050405020304" pitchFamily="18" charset="0"/>
                <a:cs typeface="Times New Roman" panose="02020603050405020304" pitchFamily="18" charset="0"/>
              </a:rPr>
              <a:t>.</a:t>
            </a:r>
            <a:endParaRPr lang="en-US" sz="1800" dirty="0">
              <a:effectLst/>
              <a:latin typeface="Alexandria"/>
              <a:ea typeface="Times New Roman" panose="02020603050405020304" pitchFamily="18" charset="0"/>
            </a:endParaRPr>
          </a:p>
          <a:p>
            <a:pPr lvl="1"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The quantity of labor employed is less than the efficient quantity (20 &lt; 21)</a:t>
            </a:r>
            <a:endParaRPr lang="en-US" sz="1800" dirty="0">
              <a:effectLst/>
              <a:latin typeface="Alexandria"/>
              <a:ea typeface="Times New Roman" panose="02020603050405020304" pitchFamily="18" charset="0"/>
            </a:endParaRPr>
          </a:p>
          <a:p>
            <a:pPr marL="0" marR="0">
              <a:spcBef>
                <a:spcPts val="0"/>
              </a:spcBef>
              <a:spcAft>
                <a:spcPts val="0"/>
              </a:spcAft>
            </a:pPr>
            <a:r>
              <a:rPr lang="en-US" sz="1800" b="1" dirty="0">
                <a:effectLst/>
                <a:latin typeface="Alexandria"/>
                <a:ea typeface="Times New Roman" panose="02020603050405020304" pitchFamily="18" charset="0"/>
                <a:cs typeface="Times New Roman" panose="02020603050405020304" pitchFamily="18" charset="0"/>
              </a:rPr>
              <a:t>A </a:t>
            </a:r>
            <a:r>
              <a:rPr lang="en-US" sz="1800" b="1" u="sng" dirty="0">
                <a:effectLst/>
                <a:latin typeface="Alexandria"/>
                <a:ea typeface="Times New Roman" panose="02020603050405020304" pitchFamily="18" charset="0"/>
                <a:cs typeface="Times New Roman" panose="02020603050405020304" pitchFamily="18" charset="0"/>
              </a:rPr>
              <a:t>deadweight loss arises.</a:t>
            </a:r>
            <a:endParaRPr lang="en-US" sz="1800" u="sng" dirty="0">
              <a:effectLst/>
              <a:latin typeface="Alexandria"/>
              <a:ea typeface="Times New Roman" panose="02020603050405020304" pitchFamily="18" charset="0"/>
            </a:endParaRPr>
          </a:p>
          <a:p>
            <a:pPr lvl="1"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The potential loss from increased job search decreases both workers’ surplus and firms’ surplus.</a:t>
            </a:r>
            <a:endParaRPr lang="en-US" sz="1800" dirty="0">
              <a:effectLst/>
              <a:latin typeface="Alexandria"/>
              <a:ea typeface="Times New Roman" panose="02020603050405020304" pitchFamily="18" charset="0"/>
            </a:endParaRPr>
          </a:p>
          <a:p>
            <a:pPr lvl="1"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cs typeface="Times New Roman" panose="02020603050405020304" pitchFamily="18" charset="0"/>
              </a:rPr>
              <a:t>The full loss is the sum of the red and gray areas.</a:t>
            </a:r>
            <a:endParaRPr lang="ar-EG" sz="1800" dirty="0">
              <a:effectLst/>
              <a:latin typeface="Alexandria"/>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1800" u="sng" dirty="0">
              <a:solidFill>
                <a:srgbClr val="0070C0"/>
              </a:solidFill>
              <a:effectLst/>
              <a:latin typeface="Alexandria"/>
              <a:ea typeface="Times New Roman" panose="02020603050405020304" pitchFamily="18" charset="0"/>
            </a:endParaRPr>
          </a:p>
          <a:p>
            <a:pPr marL="0" marR="0" lvl="0" indent="0" rtl="0">
              <a:spcBef>
                <a:spcPts val="0"/>
              </a:spcBef>
              <a:spcAft>
                <a:spcPts val="0"/>
              </a:spcAft>
              <a:buNone/>
            </a:pPr>
            <a:endParaRPr lang="en-US" sz="1800" dirty="0">
              <a:effectLst/>
              <a:latin typeface="Alexandria"/>
              <a:ea typeface="Times New Roman" panose="02020603050405020304" pitchFamily="18" charset="0"/>
            </a:endParaRPr>
          </a:p>
        </p:txBody>
      </p:sp>
      <p:pic>
        <p:nvPicPr>
          <p:cNvPr id="11" name="Picture 10" descr="Fig06">
            <a:extLst>
              <a:ext uri="{FF2B5EF4-FFF2-40B4-BE49-F238E27FC236}">
                <a16:creationId xmlns:a16="http://schemas.microsoft.com/office/drawing/2014/main" id="{7A345C6B-3868-A2F3-71FB-31C83F15049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50328" y="1941656"/>
            <a:ext cx="2913272" cy="4473432"/>
          </a:xfrm>
          <a:prstGeom prst="rect">
            <a:avLst/>
          </a:prstGeom>
          <a:noFill/>
          <a:ln>
            <a:noFill/>
          </a:ln>
        </p:spPr>
      </p:pic>
      <p:sp>
        <p:nvSpPr>
          <p:cNvPr id="9" name="Rectangle 8">
            <a:extLst>
              <a:ext uri="{FF2B5EF4-FFF2-40B4-BE49-F238E27FC236}">
                <a16:creationId xmlns:a16="http://schemas.microsoft.com/office/drawing/2014/main" id="{4A331406-FD00-42AE-8D42-1F6B45F22F8F}"/>
              </a:ext>
            </a:extLst>
          </p:cNvPr>
          <p:cNvSpPr>
            <a:spLocks noGrp="1" noChangeArrowheads="1"/>
          </p:cNvSpPr>
          <p:nvPr/>
        </p:nvSpPr>
        <p:spPr bwMode="auto">
          <a:xfrm>
            <a:off x="7877260" y="1933050"/>
            <a:ext cx="3501915" cy="357090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indent="-342900">
              <a:spcBef>
                <a:spcPts val="0"/>
              </a:spcBef>
              <a:spcAft>
                <a:spcPts val="0"/>
              </a:spcAft>
              <a:buFont typeface="Symbol" panose="05050102010706020507" pitchFamily="18" charset="2"/>
              <a:buChar char=""/>
            </a:pPr>
            <a:endParaRPr lang="en-US" sz="1800" dirty="0">
              <a:effectLst/>
              <a:latin typeface="Alexandria"/>
              <a:ea typeface="Times New Roman" panose="02020603050405020304" pitchFamily="18" charset="0"/>
            </a:endParaRPr>
          </a:p>
          <a:p>
            <a:pPr marL="0" indent="0" algn="r" rtl="1">
              <a:spcBef>
                <a:spcPts val="0"/>
              </a:spcBef>
              <a:spcAft>
                <a:spcPts val="0"/>
              </a:spcAft>
              <a:buNone/>
            </a:pPr>
            <a:r>
              <a:rPr lang="ar-EG" sz="1800" b="1" dirty="0">
                <a:effectLst/>
                <a:latin typeface="Alexandria"/>
                <a:ea typeface="Times New Roman" panose="02020603050405020304" pitchFamily="18" charset="0"/>
              </a:rPr>
              <a:t>إن تحديد الحد الأدنى للأجور أعلى من معدل الأجر المتوازن يؤدي إلى نتيجة غير كفئ:</a:t>
            </a:r>
          </a:p>
          <a:p>
            <a:pPr algn="r" rtl="1">
              <a:spcBef>
                <a:spcPts val="0"/>
              </a:spcBef>
              <a:spcAft>
                <a:spcPts val="0"/>
              </a:spcAft>
            </a:pPr>
            <a:r>
              <a:rPr lang="ar-EG" sz="1800" dirty="0">
                <a:effectLst/>
                <a:latin typeface="Alexandria"/>
                <a:ea typeface="Times New Roman" panose="02020603050405020304" pitchFamily="18" charset="0"/>
              </a:rPr>
              <a:t>حيث يؤدي تحديد الحد الأدنى للأجور أعلى من معدل الأجر المتوازن إلى تقليل كمية العمالة المستخدمة.</a:t>
            </a:r>
          </a:p>
          <a:p>
            <a:pPr algn="r" rtl="1">
              <a:spcBef>
                <a:spcPts val="0"/>
              </a:spcBef>
              <a:spcAft>
                <a:spcPts val="0"/>
              </a:spcAft>
            </a:pPr>
            <a:r>
              <a:rPr lang="ar-EG" sz="1800" dirty="0">
                <a:effectLst/>
                <a:latin typeface="Alexandria"/>
                <a:ea typeface="Times New Roman" panose="02020603050405020304" pitchFamily="18" charset="0"/>
              </a:rPr>
              <a:t>تكون كمية العمالة المستخدمة أقل من كمية التوازن(20 &lt; 21)</a:t>
            </a:r>
          </a:p>
          <a:p>
            <a:pPr algn="r" rtl="1">
              <a:spcBef>
                <a:spcPts val="0"/>
              </a:spcBef>
              <a:spcAft>
                <a:spcPts val="0"/>
              </a:spcAft>
            </a:pPr>
            <a:r>
              <a:rPr lang="ar-EG" sz="1800" dirty="0">
                <a:effectLst/>
                <a:latin typeface="Alexandria"/>
                <a:ea typeface="Times New Roman" panose="02020603050405020304" pitchFamily="18" charset="0"/>
              </a:rPr>
              <a:t>وينشأ عن ذلك خسارة صافية.</a:t>
            </a:r>
          </a:p>
          <a:p>
            <a:pPr algn="r" rtl="1">
              <a:spcBef>
                <a:spcPts val="0"/>
              </a:spcBef>
              <a:spcAft>
                <a:spcPts val="0"/>
              </a:spcAft>
            </a:pPr>
            <a:r>
              <a:rPr lang="ar-EG" sz="1800" dirty="0">
                <a:effectLst/>
                <a:latin typeface="Alexandria"/>
                <a:ea typeface="Times New Roman" panose="02020603050405020304" pitchFamily="18" charset="0"/>
              </a:rPr>
              <a:t>وتؤدي الخسارة المحتملة من زيادة البحث عن عمل إلى تقليل فائض العمال وفائض الشركات.</a:t>
            </a:r>
          </a:p>
          <a:p>
            <a:pPr algn="r" rtl="1">
              <a:spcBef>
                <a:spcPts val="0"/>
              </a:spcBef>
              <a:spcAft>
                <a:spcPts val="0"/>
              </a:spcAft>
            </a:pPr>
            <a:r>
              <a:rPr lang="ar-EG" sz="1800" dirty="0">
                <a:effectLst/>
                <a:latin typeface="Alexandria"/>
                <a:ea typeface="Times New Roman" panose="02020603050405020304" pitchFamily="18" charset="0"/>
              </a:rPr>
              <a:t>والخسارة الكاملة هي مجموع المناطق الحمراء والرمادية.</a:t>
            </a:r>
            <a:endParaRPr lang="en-US" sz="1800" dirty="0">
              <a:effectLst/>
              <a:latin typeface="Alexandria"/>
              <a:ea typeface="Times New Roman" panose="02020603050405020304" pitchFamily="18" charset="0"/>
            </a:endParaRPr>
          </a:p>
          <a:p>
            <a:pPr marL="0" marR="0" indent="0">
              <a:spcBef>
                <a:spcPts val="0"/>
              </a:spcBef>
              <a:spcAft>
                <a:spcPts val="0"/>
              </a:spcAft>
              <a:buNone/>
            </a:pPr>
            <a:endParaRPr lang="en-US" sz="1800" u="sng" dirty="0">
              <a:solidFill>
                <a:srgbClr val="0070C0"/>
              </a:solidFill>
              <a:effectLst/>
              <a:latin typeface="Alexandria"/>
              <a:ea typeface="Times New Roman" panose="02020603050405020304" pitchFamily="18" charset="0"/>
            </a:endParaRPr>
          </a:p>
          <a:p>
            <a:pPr marL="0" marR="0" lvl="0" indent="0" rtl="0">
              <a:spcBef>
                <a:spcPts val="0"/>
              </a:spcBef>
              <a:spcAft>
                <a:spcPts val="0"/>
              </a:spcAft>
              <a:buNone/>
            </a:pPr>
            <a:endParaRPr lang="en-US" sz="18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1761788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Floor</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الحد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الادني</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للسعر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8">
            <a:extLst>
              <a:ext uri="{FF2B5EF4-FFF2-40B4-BE49-F238E27FC236}">
                <a16:creationId xmlns:a16="http://schemas.microsoft.com/office/drawing/2014/main" id="{2B42F90C-A08C-B144-A01E-14339CFD1C76}"/>
              </a:ext>
            </a:extLst>
          </p:cNvPr>
          <p:cNvSpPr>
            <a:spLocks noGrp="1" noChangeArrowheads="1"/>
          </p:cNvSpPr>
          <p:nvPr/>
        </p:nvSpPr>
        <p:spPr bwMode="auto">
          <a:xfrm>
            <a:off x="1216394" y="2635823"/>
            <a:ext cx="9356356" cy="1610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rtl="1">
              <a:spcBef>
                <a:spcPts val="0"/>
              </a:spcBef>
              <a:spcAft>
                <a:spcPts val="0"/>
              </a:spcAft>
              <a:buNone/>
            </a:pPr>
            <a:r>
              <a:rPr lang="ar-EG" sz="2000" b="1" dirty="0">
                <a:effectLst/>
                <a:latin typeface="Alexandria"/>
                <a:ea typeface="Calibri" panose="020F0502020204030204" pitchFamily="34" charset="0"/>
              </a:rPr>
              <a:t>إن الحد الأدنى للأجور غير عادل، وذلك لأن أغلب خبراء الاقتصاد يعتقدون أن قوانين الحد الأدنى للأجور تزيد من معدل البطالة بين العمال الأصغر سناً من ذوي المهارات المنخفضة</a:t>
            </a:r>
            <a:endParaRPr lang="en-CA" sz="2000" b="1" dirty="0">
              <a:effectLst/>
              <a:latin typeface="Alexandria"/>
              <a:ea typeface="Calibri" panose="020F0502020204030204" pitchFamily="34" charset="0"/>
            </a:endParaRPr>
          </a:p>
          <a:p>
            <a:pPr marL="0" marR="0" lvl="0" indent="0" rtl="0">
              <a:spcBef>
                <a:spcPts val="0"/>
              </a:spcBef>
              <a:spcAft>
                <a:spcPts val="0"/>
              </a:spcAft>
              <a:buNone/>
            </a:pPr>
            <a:endParaRPr lang="ar-EG" sz="2000" b="1" dirty="0">
              <a:solidFill>
                <a:srgbClr val="0070C0"/>
              </a:solidFill>
              <a:latin typeface="Alexandria"/>
              <a:ea typeface="Calibri" panose="020F0502020204030204" pitchFamily="34" charset="0"/>
            </a:endParaRPr>
          </a:p>
          <a:p>
            <a:pPr marL="0" marR="0" lvl="0" indent="0" rtl="0">
              <a:spcBef>
                <a:spcPts val="0"/>
              </a:spcBef>
              <a:spcAft>
                <a:spcPts val="0"/>
              </a:spcAft>
              <a:buNone/>
            </a:pPr>
            <a:endParaRPr lang="ar-EG" sz="2000" b="1" dirty="0">
              <a:solidFill>
                <a:srgbClr val="0070C0"/>
              </a:solidFill>
              <a:latin typeface="Alexandria"/>
              <a:ea typeface="Calibri" panose="020F0502020204030204" pitchFamily="34" charset="0"/>
            </a:endParaRPr>
          </a:p>
          <a:p>
            <a:pPr marL="0" marR="0" lvl="0" indent="0" rtl="0">
              <a:spcBef>
                <a:spcPts val="0"/>
              </a:spcBef>
              <a:spcAft>
                <a:spcPts val="0"/>
              </a:spcAft>
              <a:buNone/>
            </a:pPr>
            <a:r>
              <a:rPr lang="en-CA" sz="2000" b="1" dirty="0">
                <a:solidFill>
                  <a:srgbClr val="0070C0"/>
                </a:solidFill>
                <a:latin typeface="Alexandria"/>
                <a:ea typeface="Calibri" panose="020F0502020204030204" pitchFamily="34" charset="0"/>
              </a:rPr>
              <a:t>T</a:t>
            </a:r>
            <a:r>
              <a:rPr lang="en-CA" sz="2000" b="1" dirty="0">
                <a:solidFill>
                  <a:srgbClr val="0070C0"/>
                </a:solidFill>
                <a:effectLst/>
                <a:latin typeface="Alexandria"/>
                <a:ea typeface="Calibri" panose="020F0502020204030204" pitchFamily="34" charset="0"/>
              </a:rPr>
              <a:t>he Minimum Wage is Unfair</a:t>
            </a:r>
            <a:r>
              <a:rPr lang="en-CA" sz="2000" b="1" dirty="0">
                <a:effectLst/>
                <a:latin typeface="Alexandria"/>
                <a:ea typeface="Calibri" panose="020F0502020204030204" pitchFamily="34" charset="0"/>
              </a:rPr>
              <a:t>, because; </a:t>
            </a:r>
            <a:r>
              <a:rPr lang="en-US" sz="2000" dirty="0">
                <a:effectLst/>
                <a:latin typeface="Alexandria"/>
                <a:ea typeface="Times New Roman" panose="02020603050405020304" pitchFamily="18" charset="0"/>
              </a:rPr>
              <a:t>Most economists believe that minimum wage laws </a:t>
            </a:r>
            <a:r>
              <a:rPr lang="en-US" sz="2000" b="1" u="sng" dirty="0">
                <a:effectLst/>
                <a:latin typeface="Alexandria"/>
                <a:ea typeface="Times New Roman" panose="02020603050405020304" pitchFamily="18" charset="0"/>
              </a:rPr>
              <a:t>increase the unemployment rate of low-skilled younger workers</a:t>
            </a:r>
            <a:endParaRPr lang="ar-EG" sz="2000" b="1" u="sng" dirty="0">
              <a:effectLst/>
              <a:latin typeface="Alexandria"/>
              <a:ea typeface="Times New Roman" panose="02020603050405020304" pitchFamily="18" charset="0"/>
            </a:endParaRPr>
          </a:p>
          <a:p>
            <a:pPr marL="0" marR="0" lvl="0" indent="0" rtl="0">
              <a:spcBef>
                <a:spcPts val="0"/>
              </a:spcBef>
              <a:spcAft>
                <a:spcPts val="0"/>
              </a:spcAft>
              <a:buNone/>
            </a:pPr>
            <a:endParaRPr lang="ar-EG" sz="2000" b="1" u="sng" dirty="0">
              <a:solidFill>
                <a:srgbClr val="FF0000"/>
              </a:solidFill>
              <a:latin typeface="Alexandria"/>
              <a:ea typeface="Calibri" panose="020F0502020204030204" pitchFamily="34" charset="0"/>
            </a:endParaRPr>
          </a:p>
        </p:txBody>
      </p:sp>
    </p:spTree>
    <p:extLst>
      <p:ext uri="{BB962C8B-B14F-4D97-AF65-F5344CB8AC3E}">
        <p14:creationId xmlns:p14="http://schemas.microsoft.com/office/powerpoint/2010/main" val="3988656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270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76862" y="7921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9470CDB6-7190-0B9D-A406-633E21E50514}"/>
              </a:ext>
            </a:extLst>
          </p:cNvPr>
          <p:cNvSpPr txBox="1">
            <a:spLocks/>
          </p:cNvSpPr>
          <p:nvPr/>
        </p:nvSpPr>
        <p:spPr>
          <a:xfrm>
            <a:off x="907011" y="2064317"/>
            <a:ext cx="5649775" cy="36462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If policy makers believe that the equilibrium wage rate is too low, policy makers can raise wages by legislating a minimum wage, that is, a wage</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ceiling above the equilibrium wage.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ceiling below the equilibrium wage.</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floor above the equilibrium wage.</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floor below the equilibrium wage.</a:t>
            </a:r>
          </a:p>
          <a:p>
            <a:pPr marR="0" indent="0">
              <a:spcBef>
                <a:spcPts val="0"/>
              </a:spcBef>
              <a:spcAft>
                <a:spcPts val="0"/>
              </a:spcAft>
              <a:buNone/>
            </a:pPr>
            <a:r>
              <a:rPr lang="en-US" sz="1800" b="1" i="1" dirty="0">
                <a:solidFill>
                  <a:srgbClr val="FF0000"/>
                </a:solidFill>
                <a:effectLst/>
                <a:latin typeface="Alexandria"/>
                <a:ea typeface="Times New Roman" panose="02020603050405020304" pitchFamily="18" charset="0"/>
              </a:rPr>
              <a:t> </a:t>
            </a:r>
            <a:endParaRPr lang="en-US" sz="1800" dirty="0">
              <a:effectLst/>
              <a:latin typeface="Alexandria"/>
              <a:ea typeface="Times New Roman" panose="0202060305040502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A minimum wage set above the equilibrium wage rate is a price</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ceiling that results in a shortage of low-skilled labor.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ceiling that results in a surplus of low-skilled labor.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floor that results in a shortage of low-skilled labor.</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floor that results in a surplus of low-skilled labor.</a:t>
            </a:r>
          </a:p>
          <a:p>
            <a:pPr marL="0" marR="0" indent="0">
              <a:spcBef>
                <a:spcPts val="0"/>
              </a:spcBef>
              <a:spcAft>
                <a:spcPts val="0"/>
              </a:spcAft>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6BB13C67-2CFE-32E1-E8A7-6D59AFDB9BF9}"/>
              </a:ext>
            </a:extLst>
          </p:cNvPr>
          <p:cNvSpPr txBox="1"/>
          <p:nvPr/>
        </p:nvSpPr>
        <p:spPr>
          <a:xfrm>
            <a:off x="6556786" y="1885542"/>
            <a:ext cx="4982637" cy="3970318"/>
          </a:xfrm>
          <a:prstGeom prst="rect">
            <a:avLst/>
          </a:prstGeom>
          <a:noFill/>
        </p:spPr>
        <p:txBody>
          <a:bodyPr wrap="square">
            <a:spAutoFit/>
          </a:bodyPr>
          <a:lstStyle/>
          <a:p>
            <a:pPr algn="just" rtl="1"/>
            <a:r>
              <a:rPr lang="en-US" b="1" dirty="0" err="1">
                <a:solidFill>
                  <a:srgbClr val="0070C0"/>
                </a:solidFill>
              </a:rPr>
              <a:t>إذا</a:t>
            </a:r>
            <a:r>
              <a:rPr lang="en-US" b="1" dirty="0">
                <a:solidFill>
                  <a:srgbClr val="0070C0"/>
                </a:solidFill>
              </a:rPr>
              <a:t> </a:t>
            </a:r>
            <a:r>
              <a:rPr lang="en-US" b="1" dirty="0" err="1">
                <a:solidFill>
                  <a:srgbClr val="0070C0"/>
                </a:solidFill>
              </a:rPr>
              <a:t>اعتقد</a:t>
            </a:r>
            <a:r>
              <a:rPr lang="en-US" b="1" dirty="0">
                <a:solidFill>
                  <a:srgbClr val="0070C0"/>
                </a:solidFill>
              </a:rPr>
              <a:t> </a:t>
            </a:r>
            <a:r>
              <a:rPr lang="en-US" b="1" dirty="0" err="1">
                <a:solidFill>
                  <a:srgbClr val="0070C0"/>
                </a:solidFill>
              </a:rPr>
              <a:t>صناع</a:t>
            </a:r>
            <a:r>
              <a:rPr lang="en-US" b="1" dirty="0">
                <a:solidFill>
                  <a:srgbClr val="0070C0"/>
                </a:solidFill>
              </a:rPr>
              <a:t> </a:t>
            </a:r>
            <a:r>
              <a:rPr lang="en-US" b="1" dirty="0" err="1">
                <a:solidFill>
                  <a:srgbClr val="0070C0"/>
                </a:solidFill>
              </a:rPr>
              <a:t>السياسات</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معدل</a:t>
            </a:r>
            <a:r>
              <a:rPr lang="en-US" b="1" dirty="0">
                <a:solidFill>
                  <a:srgbClr val="0070C0"/>
                </a:solidFill>
              </a:rPr>
              <a:t> </a:t>
            </a:r>
            <a:r>
              <a:rPr lang="en-US" b="1" dirty="0" err="1">
                <a:solidFill>
                  <a:srgbClr val="0070C0"/>
                </a:solidFill>
              </a:rPr>
              <a:t>الأجر</a:t>
            </a:r>
            <a:r>
              <a:rPr lang="en-US" b="1" dirty="0">
                <a:solidFill>
                  <a:srgbClr val="0070C0"/>
                </a:solidFill>
              </a:rPr>
              <a:t> </a:t>
            </a:r>
            <a:r>
              <a:rPr lang="en-US" b="1" dirty="0" err="1">
                <a:solidFill>
                  <a:srgbClr val="0070C0"/>
                </a:solidFill>
              </a:rPr>
              <a:t>المتوازن</a:t>
            </a:r>
            <a:r>
              <a:rPr lang="en-US" b="1" dirty="0">
                <a:solidFill>
                  <a:srgbClr val="0070C0"/>
                </a:solidFill>
              </a:rPr>
              <a:t> </a:t>
            </a:r>
            <a:r>
              <a:rPr lang="en-US" b="1" dirty="0" err="1">
                <a:solidFill>
                  <a:srgbClr val="0070C0"/>
                </a:solidFill>
              </a:rPr>
              <a:t>منخفض</a:t>
            </a:r>
            <a:r>
              <a:rPr lang="en-US" b="1" dirty="0">
                <a:solidFill>
                  <a:srgbClr val="0070C0"/>
                </a:solidFill>
              </a:rPr>
              <a:t> </a:t>
            </a:r>
            <a:r>
              <a:rPr lang="en-US" b="1" dirty="0" err="1">
                <a:solidFill>
                  <a:srgbClr val="0070C0"/>
                </a:solidFill>
              </a:rPr>
              <a:t>للغاية</a:t>
            </a:r>
            <a:r>
              <a:rPr lang="en-US" b="1" dirty="0">
                <a:solidFill>
                  <a:srgbClr val="0070C0"/>
                </a:solidFill>
              </a:rPr>
              <a:t>، </a:t>
            </a:r>
            <a:r>
              <a:rPr lang="en-US" b="1" dirty="0" err="1">
                <a:solidFill>
                  <a:srgbClr val="0070C0"/>
                </a:solidFill>
              </a:rPr>
              <a:t>فيمكنهم</a:t>
            </a:r>
            <a:r>
              <a:rPr lang="en-US" b="1" dirty="0">
                <a:solidFill>
                  <a:srgbClr val="0070C0"/>
                </a:solidFill>
              </a:rPr>
              <a:t> </a:t>
            </a:r>
            <a:r>
              <a:rPr lang="en-US" b="1" dirty="0" err="1">
                <a:solidFill>
                  <a:srgbClr val="0070C0"/>
                </a:solidFill>
              </a:rPr>
              <a:t>رفع</a:t>
            </a:r>
            <a:r>
              <a:rPr lang="en-US" b="1" dirty="0">
                <a:solidFill>
                  <a:srgbClr val="0070C0"/>
                </a:solidFill>
              </a:rPr>
              <a:t> </a:t>
            </a:r>
            <a:r>
              <a:rPr lang="en-US" b="1" dirty="0" err="1">
                <a:solidFill>
                  <a:srgbClr val="0070C0"/>
                </a:solidFill>
              </a:rPr>
              <a:t>الأجور</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خلال</a:t>
            </a:r>
            <a:r>
              <a:rPr lang="en-US" b="1" dirty="0">
                <a:solidFill>
                  <a:srgbClr val="0070C0"/>
                </a:solidFill>
              </a:rPr>
              <a:t> </a:t>
            </a:r>
            <a:r>
              <a:rPr lang="en-US" b="1" dirty="0" err="1">
                <a:solidFill>
                  <a:srgbClr val="0070C0"/>
                </a:solidFill>
              </a:rPr>
              <a:t>تشريع</a:t>
            </a:r>
            <a:r>
              <a:rPr lang="en-US" b="1" dirty="0">
                <a:solidFill>
                  <a:srgbClr val="0070C0"/>
                </a:solidFill>
              </a:rPr>
              <a:t> </a:t>
            </a:r>
            <a:r>
              <a:rPr lang="en-US" b="1" dirty="0" err="1">
                <a:solidFill>
                  <a:srgbClr val="0070C0"/>
                </a:solidFill>
              </a:rPr>
              <a:t>حد</a:t>
            </a:r>
            <a:r>
              <a:rPr lang="en-US" b="1" dirty="0">
                <a:solidFill>
                  <a:srgbClr val="0070C0"/>
                </a:solidFill>
              </a:rPr>
              <a:t> </a:t>
            </a:r>
            <a:r>
              <a:rPr lang="en-US" b="1" dirty="0" err="1">
                <a:solidFill>
                  <a:srgbClr val="0070C0"/>
                </a:solidFill>
              </a:rPr>
              <a:t>أدنى</a:t>
            </a:r>
            <a:r>
              <a:rPr lang="en-US" b="1" dirty="0">
                <a:solidFill>
                  <a:srgbClr val="0070C0"/>
                </a:solidFill>
              </a:rPr>
              <a:t> </a:t>
            </a:r>
            <a:r>
              <a:rPr lang="en-US" b="1" dirty="0" err="1">
                <a:solidFill>
                  <a:srgbClr val="0070C0"/>
                </a:solidFill>
              </a:rPr>
              <a:t>للأجور</a:t>
            </a:r>
            <a:r>
              <a:rPr lang="en-US" b="1" dirty="0">
                <a:solidFill>
                  <a:srgbClr val="0070C0"/>
                </a:solidFill>
              </a:rPr>
              <a:t>، </a:t>
            </a:r>
            <a:r>
              <a:rPr lang="en-US" b="1" dirty="0" err="1">
                <a:solidFill>
                  <a:srgbClr val="0070C0"/>
                </a:solidFill>
              </a:rPr>
              <a:t>أي</a:t>
            </a:r>
            <a:r>
              <a:rPr lang="en-US" b="1" dirty="0">
                <a:solidFill>
                  <a:srgbClr val="0070C0"/>
                </a:solidFill>
              </a:rPr>
              <a:t> </a:t>
            </a:r>
            <a:r>
              <a:rPr lang="ar-EG" b="1" dirty="0">
                <a:solidFill>
                  <a:srgbClr val="0070C0"/>
                </a:solidFill>
              </a:rPr>
              <a:t>أن </a:t>
            </a:r>
            <a:r>
              <a:rPr lang="ar-EG" b="1" dirty="0" err="1">
                <a:solidFill>
                  <a:srgbClr val="0070C0"/>
                </a:solidFill>
              </a:rPr>
              <a:t>الاجر</a:t>
            </a:r>
            <a:r>
              <a:rPr lang="ar-EG" b="1" dirty="0">
                <a:solidFill>
                  <a:srgbClr val="0070C0"/>
                </a:solidFill>
              </a:rPr>
              <a:t> يكون </a:t>
            </a:r>
            <a:endParaRPr lang="en-US" b="1" dirty="0">
              <a:solidFill>
                <a:srgbClr val="0070C0"/>
              </a:solidFill>
            </a:endParaRPr>
          </a:p>
          <a:p>
            <a:pPr algn="just" rtl="1"/>
            <a:r>
              <a:rPr lang="en-US" dirty="0"/>
              <a:t>أ) </a:t>
            </a:r>
            <a:r>
              <a:rPr lang="en-US" dirty="0" err="1"/>
              <a:t>أعلى</a:t>
            </a:r>
            <a:r>
              <a:rPr lang="en-US" dirty="0"/>
              <a:t> </a:t>
            </a:r>
            <a:r>
              <a:rPr lang="en-US" dirty="0" err="1"/>
              <a:t>من</a:t>
            </a:r>
            <a:r>
              <a:rPr lang="en-US" dirty="0"/>
              <a:t> </a:t>
            </a:r>
            <a:r>
              <a:rPr lang="en-US" dirty="0" err="1"/>
              <a:t>الأجر</a:t>
            </a:r>
            <a:r>
              <a:rPr lang="en-US" dirty="0"/>
              <a:t> </a:t>
            </a:r>
            <a:r>
              <a:rPr lang="en-US" dirty="0" err="1"/>
              <a:t>المتوازن</a:t>
            </a:r>
            <a:r>
              <a:rPr lang="en-US" dirty="0"/>
              <a:t>.</a:t>
            </a:r>
          </a:p>
          <a:p>
            <a:pPr algn="just" rtl="1"/>
            <a:r>
              <a:rPr lang="en-US" dirty="0"/>
              <a:t>ب)</a:t>
            </a:r>
            <a:r>
              <a:rPr lang="ar-EG" dirty="0"/>
              <a:t>أقل </a:t>
            </a:r>
            <a:r>
              <a:rPr lang="en-US" dirty="0" err="1"/>
              <a:t>من</a:t>
            </a:r>
            <a:r>
              <a:rPr lang="en-US" dirty="0"/>
              <a:t> </a:t>
            </a:r>
            <a:r>
              <a:rPr lang="en-US" dirty="0" err="1"/>
              <a:t>الأجر</a:t>
            </a:r>
            <a:r>
              <a:rPr lang="en-US" dirty="0"/>
              <a:t> </a:t>
            </a:r>
            <a:r>
              <a:rPr lang="en-US" dirty="0" err="1"/>
              <a:t>المتوازن</a:t>
            </a:r>
            <a:r>
              <a:rPr lang="en-US" dirty="0"/>
              <a:t>.</a:t>
            </a:r>
          </a:p>
          <a:p>
            <a:pPr algn="just" rtl="1"/>
            <a:r>
              <a:rPr lang="en-US" b="1" u="sng" dirty="0"/>
              <a:t>ج) </a:t>
            </a:r>
            <a:r>
              <a:rPr lang="en-US" b="1" u="sng" dirty="0" err="1"/>
              <a:t>حد</a:t>
            </a:r>
            <a:r>
              <a:rPr lang="en-US" b="1" u="sng" dirty="0"/>
              <a:t> </a:t>
            </a:r>
            <a:r>
              <a:rPr lang="en-US" b="1" u="sng" dirty="0" err="1"/>
              <a:t>أدنى</a:t>
            </a:r>
            <a:r>
              <a:rPr lang="en-US" b="1" u="sng" dirty="0"/>
              <a:t> </a:t>
            </a:r>
            <a:r>
              <a:rPr lang="en-US" b="1" u="sng" dirty="0" err="1"/>
              <a:t>فوق</a:t>
            </a:r>
            <a:r>
              <a:rPr lang="en-US" b="1" u="sng" dirty="0"/>
              <a:t> </a:t>
            </a:r>
            <a:r>
              <a:rPr lang="en-US" b="1" u="sng" dirty="0" err="1"/>
              <a:t>الأجر</a:t>
            </a:r>
            <a:r>
              <a:rPr lang="en-US" b="1" u="sng" dirty="0"/>
              <a:t> </a:t>
            </a:r>
            <a:r>
              <a:rPr lang="en-US" b="1" u="sng" dirty="0" err="1"/>
              <a:t>المتوازن</a:t>
            </a:r>
            <a:r>
              <a:rPr lang="en-US" b="1" u="sng" dirty="0"/>
              <a:t>.</a:t>
            </a:r>
          </a:p>
          <a:p>
            <a:pPr algn="just" rtl="1"/>
            <a:r>
              <a:rPr lang="en-US" dirty="0"/>
              <a:t>د) </a:t>
            </a:r>
            <a:r>
              <a:rPr lang="en-US" dirty="0" err="1"/>
              <a:t>حد</a:t>
            </a:r>
            <a:r>
              <a:rPr lang="en-US" dirty="0"/>
              <a:t> </a:t>
            </a:r>
            <a:r>
              <a:rPr lang="en-US" dirty="0" err="1"/>
              <a:t>أدنى</a:t>
            </a:r>
            <a:r>
              <a:rPr lang="en-US" dirty="0"/>
              <a:t> </a:t>
            </a:r>
            <a:r>
              <a:rPr lang="en-US" dirty="0" err="1"/>
              <a:t>تحت</a:t>
            </a:r>
            <a:r>
              <a:rPr lang="en-US" dirty="0"/>
              <a:t> </a:t>
            </a:r>
            <a:r>
              <a:rPr lang="en-US" dirty="0" err="1"/>
              <a:t>الأجر</a:t>
            </a:r>
            <a:r>
              <a:rPr lang="en-US" dirty="0"/>
              <a:t> </a:t>
            </a:r>
            <a:r>
              <a:rPr lang="en-US" dirty="0" err="1"/>
              <a:t>المتوازن</a:t>
            </a:r>
            <a:r>
              <a:rPr lang="en-US" dirty="0"/>
              <a:t>.</a:t>
            </a:r>
          </a:p>
          <a:p>
            <a:pPr algn="just" rtl="1"/>
            <a:endParaRPr lang="en-US" dirty="0"/>
          </a:p>
          <a:p>
            <a:pPr algn="just" rtl="1"/>
            <a:r>
              <a:rPr lang="en-US" b="1" dirty="0" err="1">
                <a:solidFill>
                  <a:srgbClr val="0070C0"/>
                </a:solidFill>
              </a:rPr>
              <a:t>الحد</a:t>
            </a:r>
            <a:r>
              <a:rPr lang="en-US" b="1" dirty="0">
                <a:solidFill>
                  <a:srgbClr val="0070C0"/>
                </a:solidFill>
              </a:rPr>
              <a:t> </a:t>
            </a:r>
            <a:r>
              <a:rPr lang="en-US" b="1" dirty="0" err="1">
                <a:solidFill>
                  <a:srgbClr val="0070C0"/>
                </a:solidFill>
              </a:rPr>
              <a:t>الأدنى</a:t>
            </a:r>
            <a:r>
              <a:rPr lang="en-US" b="1" dirty="0">
                <a:solidFill>
                  <a:srgbClr val="0070C0"/>
                </a:solidFill>
              </a:rPr>
              <a:t> </a:t>
            </a:r>
            <a:r>
              <a:rPr lang="en-US" b="1" dirty="0" err="1">
                <a:solidFill>
                  <a:srgbClr val="0070C0"/>
                </a:solidFill>
              </a:rPr>
              <a:t>للأجور</a:t>
            </a:r>
            <a:r>
              <a:rPr lang="en-US" b="1" dirty="0">
                <a:solidFill>
                  <a:srgbClr val="0070C0"/>
                </a:solidFill>
              </a:rPr>
              <a:t> </a:t>
            </a:r>
            <a:r>
              <a:rPr lang="en-US" b="1" dirty="0" err="1">
                <a:solidFill>
                  <a:srgbClr val="0070C0"/>
                </a:solidFill>
              </a:rPr>
              <a:t>الذي</a:t>
            </a:r>
            <a:r>
              <a:rPr lang="en-US" b="1" dirty="0">
                <a:solidFill>
                  <a:srgbClr val="0070C0"/>
                </a:solidFill>
              </a:rPr>
              <a:t> </a:t>
            </a:r>
            <a:r>
              <a:rPr lang="en-US" b="1" dirty="0" err="1">
                <a:solidFill>
                  <a:srgbClr val="0070C0"/>
                </a:solidFill>
              </a:rPr>
              <a:t>يتم</a:t>
            </a:r>
            <a:r>
              <a:rPr lang="en-US" b="1" dirty="0">
                <a:solidFill>
                  <a:srgbClr val="0070C0"/>
                </a:solidFill>
              </a:rPr>
              <a:t> </a:t>
            </a:r>
            <a:r>
              <a:rPr lang="en-US" b="1" dirty="0" err="1">
                <a:solidFill>
                  <a:srgbClr val="0070C0"/>
                </a:solidFill>
              </a:rPr>
              <a:t>تحديده</a:t>
            </a:r>
            <a:r>
              <a:rPr lang="en-US" b="1" dirty="0">
                <a:solidFill>
                  <a:srgbClr val="0070C0"/>
                </a:solidFill>
              </a:rPr>
              <a:t> </a:t>
            </a:r>
            <a:r>
              <a:rPr lang="en-US" b="1" dirty="0" err="1">
                <a:solidFill>
                  <a:srgbClr val="0070C0"/>
                </a:solidFill>
              </a:rPr>
              <a:t>فوق</a:t>
            </a:r>
            <a:r>
              <a:rPr lang="en-US" b="1" dirty="0">
                <a:solidFill>
                  <a:srgbClr val="0070C0"/>
                </a:solidFill>
              </a:rPr>
              <a:t> </a:t>
            </a:r>
            <a:r>
              <a:rPr lang="en-US" b="1" dirty="0" err="1">
                <a:solidFill>
                  <a:srgbClr val="0070C0"/>
                </a:solidFill>
              </a:rPr>
              <a:t>معدل</a:t>
            </a:r>
            <a:r>
              <a:rPr lang="en-US" b="1" dirty="0">
                <a:solidFill>
                  <a:srgbClr val="0070C0"/>
                </a:solidFill>
              </a:rPr>
              <a:t> </a:t>
            </a:r>
            <a:r>
              <a:rPr lang="en-US" b="1" dirty="0" err="1">
                <a:solidFill>
                  <a:srgbClr val="0070C0"/>
                </a:solidFill>
              </a:rPr>
              <a:t>الأجر</a:t>
            </a:r>
            <a:r>
              <a:rPr lang="en-US" b="1" dirty="0">
                <a:solidFill>
                  <a:srgbClr val="0070C0"/>
                </a:solidFill>
              </a:rPr>
              <a:t> </a:t>
            </a:r>
            <a:r>
              <a:rPr lang="en-US" b="1" dirty="0" err="1">
                <a:solidFill>
                  <a:srgbClr val="0070C0"/>
                </a:solidFill>
              </a:rPr>
              <a:t>المتوازن</a:t>
            </a:r>
            <a:r>
              <a:rPr lang="en-US" b="1" dirty="0">
                <a:solidFill>
                  <a:srgbClr val="0070C0"/>
                </a:solidFill>
              </a:rPr>
              <a:t> </a:t>
            </a:r>
            <a:r>
              <a:rPr lang="en-US" b="1" dirty="0" err="1">
                <a:solidFill>
                  <a:srgbClr val="0070C0"/>
                </a:solidFill>
              </a:rPr>
              <a:t>هو</a:t>
            </a:r>
            <a:r>
              <a:rPr lang="en-US" b="1" dirty="0">
                <a:solidFill>
                  <a:srgbClr val="0070C0"/>
                </a:solidFill>
              </a:rPr>
              <a:t> </a:t>
            </a:r>
            <a:r>
              <a:rPr lang="en-US" b="1" dirty="0" err="1">
                <a:solidFill>
                  <a:srgbClr val="0070C0"/>
                </a:solidFill>
              </a:rPr>
              <a:t>سعر</a:t>
            </a:r>
            <a:endParaRPr lang="en-US" b="1" dirty="0">
              <a:solidFill>
                <a:srgbClr val="0070C0"/>
              </a:solidFill>
            </a:endParaRPr>
          </a:p>
          <a:p>
            <a:pPr algn="just" rtl="1"/>
            <a:r>
              <a:rPr lang="en-US" dirty="0"/>
              <a:t>أ) </a:t>
            </a:r>
            <a:r>
              <a:rPr lang="en-US" dirty="0" err="1"/>
              <a:t>سقف</a:t>
            </a:r>
            <a:r>
              <a:rPr lang="en-US" dirty="0"/>
              <a:t> </a:t>
            </a:r>
            <a:r>
              <a:rPr lang="en-US" dirty="0" err="1"/>
              <a:t>يؤدي</a:t>
            </a:r>
            <a:r>
              <a:rPr lang="en-US" dirty="0"/>
              <a:t> </a:t>
            </a:r>
            <a:r>
              <a:rPr lang="en-US" dirty="0" err="1"/>
              <a:t>إلى</a:t>
            </a:r>
            <a:r>
              <a:rPr lang="en-US" dirty="0"/>
              <a:t> </a:t>
            </a:r>
            <a:r>
              <a:rPr lang="ar-EG" dirty="0"/>
              <a:t>عجز</a:t>
            </a:r>
            <a:r>
              <a:rPr lang="en-US" dirty="0"/>
              <a:t> </a:t>
            </a:r>
            <a:r>
              <a:rPr lang="en-US" dirty="0" err="1"/>
              <a:t>العمالة</a:t>
            </a:r>
            <a:r>
              <a:rPr lang="en-US" dirty="0"/>
              <a:t> </a:t>
            </a:r>
            <a:r>
              <a:rPr lang="en-US" dirty="0" err="1"/>
              <a:t>منخفضة</a:t>
            </a:r>
            <a:r>
              <a:rPr lang="en-US" dirty="0"/>
              <a:t> </a:t>
            </a:r>
            <a:r>
              <a:rPr lang="en-US" dirty="0" err="1"/>
              <a:t>المهارة</a:t>
            </a:r>
            <a:r>
              <a:rPr lang="en-US" dirty="0"/>
              <a:t>.</a:t>
            </a:r>
          </a:p>
          <a:p>
            <a:pPr algn="just" rtl="1"/>
            <a:r>
              <a:rPr lang="en-US" dirty="0"/>
              <a:t>ب) </a:t>
            </a:r>
            <a:r>
              <a:rPr lang="en-US" dirty="0" err="1"/>
              <a:t>سقف</a:t>
            </a:r>
            <a:r>
              <a:rPr lang="en-US" dirty="0"/>
              <a:t> </a:t>
            </a:r>
            <a:r>
              <a:rPr lang="en-US" dirty="0" err="1"/>
              <a:t>يؤدي</a:t>
            </a:r>
            <a:r>
              <a:rPr lang="en-US" dirty="0"/>
              <a:t> </a:t>
            </a:r>
            <a:r>
              <a:rPr lang="en-US" dirty="0" err="1"/>
              <a:t>إلى</a:t>
            </a:r>
            <a:r>
              <a:rPr lang="en-US" dirty="0"/>
              <a:t> </a:t>
            </a:r>
            <a:r>
              <a:rPr lang="en-US" dirty="0" err="1"/>
              <a:t>فائض</a:t>
            </a:r>
            <a:r>
              <a:rPr lang="en-US" dirty="0"/>
              <a:t> </a:t>
            </a:r>
            <a:r>
              <a:rPr lang="en-US" dirty="0" err="1"/>
              <a:t>من</a:t>
            </a:r>
            <a:r>
              <a:rPr lang="en-US" dirty="0"/>
              <a:t> </a:t>
            </a:r>
            <a:r>
              <a:rPr lang="en-US" dirty="0" err="1"/>
              <a:t>العمالة</a:t>
            </a:r>
            <a:r>
              <a:rPr lang="en-US" dirty="0"/>
              <a:t> </a:t>
            </a:r>
            <a:r>
              <a:rPr lang="en-US" dirty="0" err="1"/>
              <a:t>منخفضة</a:t>
            </a:r>
            <a:r>
              <a:rPr lang="en-US" dirty="0"/>
              <a:t> </a:t>
            </a:r>
            <a:r>
              <a:rPr lang="en-US" dirty="0" err="1"/>
              <a:t>المهارة</a:t>
            </a:r>
            <a:r>
              <a:rPr lang="en-US" dirty="0"/>
              <a:t>.</a:t>
            </a:r>
          </a:p>
          <a:p>
            <a:pPr algn="just" rtl="1"/>
            <a:r>
              <a:rPr lang="en-US" dirty="0"/>
              <a:t>ج) </a:t>
            </a:r>
            <a:r>
              <a:rPr lang="en-US" dirty="0" err="1"/>
              <a:t>حد</a:t>
            </a:r>
            <a:r>
              <a:rPr lang="en-US" dirty="0"/>
              <a:t> </a:t>
            </a:r>
            <a:r>
              <a:rPr lang="en-US" dirty="0" err="1"/>
              <a:t>أدنى</a:t>
            </a:r>
            <a:r>
              <a:rPr lang="en-US" dirty="0"/>
              <a:t> </a:t>
            </a:r>
            <a:r>
              <a:rPr lang="en-US" dirty="0" err="1"/>
              <a:t>يؤدي</a:t>
            </a:r>
            <a:r>
              <a:rPr lang="en-US" dirty="0"/>
              <a:t> </a:t>
            </a:r>
            <a:r>
              <a:rPr lang="en-US" dirty="0" err="1"/>
              <a:t>إلى</a:t>
            </a:r>
            <a:r>
              <a:rPr lang="en-US" dirty="0"/>
              <a:t> </a:t>
            </a:r>
            <a:r>
              <a:rPr lang="ar-EG" dirty="0"/>
              <a:t>عجز</a:t>
            </a:r>
            <a:r>
              <a:rPr lang="en-US" dirty="0"/>
              <a:t> </a:t>
            </a:r>
            <a:r>
              <a:rPr lang="en-US" dirty="0" err="1"/>
              <a:t>العمالة</a:t>
            </a:r>
            <a:r>
              <a:rPr lang="en-US" dirty="0"/>
              <a:t> </a:t>
            </a:r>
            <a:r>
              <a:rPr lang="en-US" dirty="0" err="1"/>
              <a:t>منخفضة</a:t>
            </a:r>
            <a:r>
              <a:rPr lang="en-US" dirty="0"/>
              <a:t> </a:t>
            </a:r>
            <a:r>
              <a:rPr lang="en-US" dirty="0" err="1"/>
              <a:t>المهارة</a:t>
            </a:r>
            <a:r>
              <a:rPr lang="en-US" dirty="0"/>
              <a:t>.</a:t>
            </a:r>
          </a:p>
          <a:p>
            <a:pPr algn="just" rtl="1"/>
            <a:r>
              <a:rPr lang="en-US" b="1" u="sng" dirty="0"/>
              <a:t>د) </a:t>
            </a:r>
            <a:r>
              <a:rPr lang="en-US" b="1" u="sng" dirty="0" err="1"/>
              <a:t>حد</a:t>
            </a:r>
            <a:r>
              <a:rPr lang="en-US" b="1" u="sng" dirty="0"/>
              <a:t> </a:t>
            </a:r>
            <a:r>
              <a:rPr lang="en-US" b="1" u="sng" dirty="0" err="1"/>
              <a:t>أدنى</a:t>
            </a:r>
            <a:r>
              <a:rPr lang="en-US" b="1" u="sng" dirty="0"/>
              <a:t> </a:t>
            </a:r>
            <a:r>
              <a:rPr lang="en-US" b="1" u="sng" dirty="0" err="1"/>
              <a:t>يؤدي</a:t>
            </a:r>
            <a:r>
              <a:rPr lang="en-US" b="1" u="sng" dirty="0"/>
              <a:t> </a:t>
            </a:r>
            <a:r>
              <a:rPr lang="en-US" b="1" u="sng" dirty="0" err="1"/>
              <a:t>إلى</a:t>
            </a:r>
            <a:r>
              <a:rPr lang="en-US" b="1" u="sng" dirty="0"/>
              <a:t> </a:t>
            </a:r>
            <a:r>
              <a:rPr lang="en-US" b="1" u="sng" dirty="0" err="1"/>
              <a:t>فائض</a:t>
            </a:r>
            <a:r>
              <a:rPr lang="en-US" b="1" u="sng" dirty="0"/>
              <a:t> </a:t>
            </a:r>
            <a:r>
              <a:rPr lang="en-US" b="1" u="sng" dirty="0" err="1"/>
              <a:t>من</a:t>
            </a:r>
            <a:r>
              <a:rPr lang="en-US" b="1" u="sng" dirty="0"/>
              <a:t> </a:t>
            </a:r>
            <a:r>
              <a:rPr lang="en-US" b="1" u="sng" dirty="0" err="1"/>
              <a:t>العمالة</a:t>
            </a:r>
            <a:r>
              <a:rPr lang="en-US" b="1" u="sng" dirty="0"/>
              <a:t> </a:t>
            </a:r>
            <a:r>
              <a:rPr lang="en-US" b="1" u="sng" dirty="0" err="1"/>
              <a:t>منخفضة</a:t>
            </a:r>
            <a:r>
              <a:rPr lang="en-US" b="1" u="sng" dirty="0"/>
              <a:t> </a:t>
            </a:r>
            <a:r>
              <a:rPr lang="en-US" b="1" u="sng" dirty="0" err="1"/>
              <a:t>المهارة</a:t>
            </a:r>
            <a:r>
              <a:rPr lang="en-US" b="1" u="sng" dirty="0"/>
              <a:t>.</a:t>
            </a:r>
          </a:p>
        </p:txBody>
      </p:sp>
    </p:spTree>
    <p:extLst>
      <p:ext uri="{BB962C8B-B14F-4D97-AF65-F5344CB8AC3E}">
        <p14:creationId xmlns:p14="http://schemas.microsoft.com/office/powerpoint/2010/main" val="3612153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62000" y="7189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92911246-E3F5-F538-DB6B-A497243869A7}"/>
              </a:ext>
            </a:extLst>
          </p:cNvPr>
          <p:cNvSpPr txBox="1">
            <a:spLocks/>
          </p:cNvSpPr>
          <p:nvPr/>
        </p:nvSpPr>
        <p:spPr>
          <a:xfrm>
            <a:off x="753496" y="1996856"/>
            <a:ext cx="5406003" cy="23083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When a minimum wage is set above the equilibrium wage rate, ________.</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supply of low-skilled workers decreases, and the supply curve shifts rightward</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unemployment increases</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search activity decreases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the supply of low-skilled workers increases, and the supply curve shifts leftward</a:t>
            </a:r>
            <a:endParaRPr lang="ar-EG"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8" name="TextBox 7">
            <a:extLst>
              <a:ext uri="{FF2B5EF4-FFF2-40B4-BE49-F238E27FC236}">
                <a16:creationId xmlns:a16="http://schemas.microsoft.com/office/drawing/2014/main" id="{D4FBAF06-84B1-11E1-BD34-B0C9F0A0FB22}"/>
              </a:ext>
            </a:extLst>
          </p:cNvPr>
          <p:cNvSpPr txBox="1"/>
          <p:nvPr/>
        </p:nvSpPr>
        <p:spPr>
          <a:xfrm>
            <a:off x="6348311" y="1873745"/>
            <a:ext cx="4901381" cy="2308324"/>
          </a:xfrm>
          <a:prstGeom prst="rect">
            <a:avLst/>
          </a:prstGeom>
          <a:noFill/>
        </p:spPr>
        <p:txBody>
          <a:bodyPr wrap="square">
            <a:spAutoFit/>
          </a:bodyPr>
          <a:lstStyle/>
          <a:p>
            <a:pPr algn="just" rtl="1"/>
            <a:r>
              <a:rPr lang="en-US" b="1" dirty="0" err="1">
                <a:solidFill>
                  <a:srgbClr val="0070C0"/>
                </a:solidFill>
              </a:rPr>
              <a:t>عندما</a:t>
            </a:r>
            <a:r>
              <a:rPr lang="en-US" b="1" dirty="0">
                <a:solidFill>
                  <a:srgbClr val="0070C0"/>
                </a:solidFill>
              </a:rPr>
              <a:t> </a:t>
            </a:r>
            <a:r>
              <a:rPr lang="en-US" b="1" dirty="0" err="1">
                <a:solidFill>
                  <a:srgbClr val="0070C0"/>
                </a:solidFill>
              </a:rPr>
              <a:t>يتم</a:t>
            </a:r>
            <a:r>
              <a:rPr lang="en-US" b="1" dirty="0">
                <a:solidFill>
                  <a:srgbClr val="0070C0"/>
                </a:solidFill>
              </a:rPr>
              <a:t> </a:t>
            </a:r>
            <a:r>
              <a:rPr lang="en-US" b="1" dirty="0" err="1">
                <a:solidFill>
                  <a:srgbClr val="0070C0"/>
                </a:solidFill>
              </a:rPr>
              <a:t>تحديد</a:t>
            </a:r>
            <a:r>
              <a:rPr lang="en-US" b="1" dirty="0">
                <a:solidFill>
                  <a:srgbClr val="0070C0"/>
                </a:solidFill>
              </a:rPr>
              <a:t> </a:t>
            </a:r>
            <a:r>
              <a:rPr lang="en-US" b="1" dirty="0" err="1">
                <a:solidFill>
                  <a:srgbClr val="0070C0"/>
                </a:solidFill>
              </a:rPr>
              <a:t>الحد</a:t>
            </a:r>
            <a:r>
              <a:rPr lang="en-US" b="1" dirty="0">
                <a:solidFill>
                  <a:srgbClr val="0070C0"/>
                </a:solidFill>
              </a:rPr>
              <a:t> </a:t>
            </a:r>
            <a:r>
              <a:rPr lang="en-US" b="1" dirty="0" err="1">
                <a:solidFill>
                  <a:srgbClr val="0070C0"/>
                </a:solidFill>
              </a:rPr>
              <a:t>الأدنى</a:t>
            </a:r>
            <a:r>
              <a:rPr lang="en-US" b="1" dirty="0">
                <a:solidFill>
                  <a:srgbClr val="0070C0"/>
                </a:solidFill>
              </a:rPr>
              <a:t> </a:t>
            </a:r>
            <a:r>
              <a:rPr lang="en-US" b="1" dirty="0" err="1">
                <a:solidFill>
                  <a:srgbClr val="0070C0"/>
                </a:solidFill>
              </a:rPr>
              <a:t>للأجور</a:t>
            </a:r>
            <a:r>
              <a:rPr lang="en-US" b="1" dirty="0">
                <a:solidFill>
                  <a:srgbClr val="0070C0"/>
                </a:solidFill>
              </a:rPr>
              <a:t> </a:t>
            </a:r>
            <a:r>
              <a:rPr lang="en-US" b="1" dirty="0" err="1">
                <a:solidFill>
                  <a:srgbClr val="0070C0"/>
                </a:solidFill>
              </a:rPr>
              <a:t>أعلى</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معدل</a:t>
            </a:r>
            <a:r>
              <a:rPr lang="en-US" b="1" dirty="0">
                <a:solidFill>
                  <a:srgbClr val="0070C0"/>
                </a:solidFill>
              </a:rPr>
              <a:t> </a:t>
            </a:r>
            <a:r>
              <a:rPr lang="en-US" b="1" dirty="0" err="1">
                <a:solidFill>
                  <a:srgbClr val="0070C0"/>
                </a:solidFill>
              </a:rPr>
              <a:t>الأجر</a:t>
            </a:r>
            <a:r>
              <a:rPr lang="en-US" b="1" dirty="0">
                <a:solidFill>
                  <a:srgbClr val="0070C0"/>
                </a:solidFill>
              </a:rPr>
              <a:t> </a:t>
            </a:r>
            <a:r>
              <a:rPr lang="en-US" b="1" dirty="0" err="1">
                <a:solidFill>
                  <a:srgbClr val="0070C0"/>
                </a:solidFill>
              </a:rPr>
              <a:t>المتوازن</a:t>
            </a:r>
            <a:r>
              <a:rPr lang="en-US" b="1" dirty="0">
                <a:solidFill>
                  <a:srgbClr val="0070C0"/>
                </a:solidFill>
              </a:rPr>
              <a:t>، ________.</a:t>
            </a:r>
          </a:p>
          <a:p>
            <a:pPr algn="just" rtl="1"/>
            <a:r>
              <a:rPr lang="en-US" dirty="0"/>
              <a:t>أ) </a:t>
            </a:r>
            <a:r>
              <a:rPr lang="en-US" dirty="0" err="1"/>
              <a:t>ينخفض</a:t>
            </a:r>
            <a:r>
              <a:rPr lang="en-US" dirty="0"/>
              <a:t> ​​</a:t>
            </a:r>
            <a:r>
              <a:rPr lang="en-US" dirty="0" err="1"/>
              <a:t>العرض</a:t>
            </a:r>
            <a:r>
              <a:rPr lang="en-US" dirty="0"/>
              <a:t> </a:t>
            </a:r>
            <a:r>
              <a:rPr lang="en-US" dirty="0" err="1"/>
              <a:t>من</a:t>
            </a:r>
            <a:r>
              <a:rPr lang="en-US" dirty="0"/>
              <a:t> </a:t>
            </a:r>
            <a:r>
              <a:rPr lang="en-US" dirty="0" err="1"/>
              <a:t>العمال</a:t>
            </a:r>
            <a:r>
              <a:rPr lang="en-US" dirty="0"/>
              <a:t> </a:t>
            </a:r>
            <a:r>
              <a:rPr lang="en-US" dirty="0" err="1"/>
              <a:t>ذوي</a:t>
            </a:r>
            <a:r>
              <a:rPr lang="en-US" dirty="0"/>
              <a:t> </a:t>
            </a:r>
            <a:r>
              <a:rPr lang="en-US" dirty="0" err="1"/>
              <a:t>المهارات</a:t>
            </a:r>
            <a:r>
              <a:rPr lang="en-US" dirty="0"/>
              <a:t> </a:t>
            </a:r>
            <a:r>
              <a:rPr lang="en-US" dirty="0" err="1"/>
              <a:t>المنخفضة</a:t>
            </a:r>
            <a:r>
              <a:rPr lang="en-US" dirty="0"/>
              <a:t>، </a:t>
            </a:r>
            <a:r>
              <a:rPr lang="en-US" dirty="0" err="1"/>
              <a:t>وينتقل</a:t>
            </a:r>
            <a:r>
              <a:rPr lang="en-US" dirty="0"/>
              <a:t> </a:t>
            </a:r>
            <a:r>
              <a:rPr lang="en-US" dirty="0" err="1"/>
              <a:t>منحنى</a:t>
            </a:r>
            <a:r>
              <a:rPr lang="en-US" dirty="0"/>
              <a:t> </a:t>
            </a:r>
            <a:r>
              <a:rPr lang="en-US" dirty="0" err="1"/>
              <a:t>العرض</a:t>
            </a:r>
            <a:r>
              <a:rPr lang="en-US" dirty="0"/>
              <a:t> </a:t>
            </a:r>
            <a:r>
              <a:rPr lang="en-US" dirty="0" err="1"/>
              <a:t>إلى</a:t>
            </a:r>
            <a:r>
              <a:rPr lang="en-US" dirty="0"/>
              <a:t> </a:t>
            </a:r>
            <a:r>
              <a:rPr lang="en-US" dirty="0" err="1"/>
              <a:t>اليمين</a:t>
            </a:r>
            <a:endParaRPr lang="en-US" dirty="0"/>
          </a:p>
          <a:p>
            <a:pPr algn="just" rtl="1"/>
            <a:r>
              <a:rPr lang="en-US" b="1" u="sng" dirty="0"/>
              <a:t>ب) </a:t>
            </a:r>
            <a:r>
              <a:rPr lang="en-US" b="1" u="sng" dirty="0" err="1"/>
              <a:t>تزداد</a:t>
            </a:r>
            <a:r>
              <a:rPr lang="en-US" b="1" u="sng" dirty="0"/>
              <a:t> </a:t>
            </a:r>
            <a:r>
              <a:rPr lang="en-US" b="1" u="sng" dirty="0" err="1"/>
              <a:t>البطالة</a:t>
            </a:r>
            <a:endParaRPr lang="en-US" b="1" u="sng" dirty="0"/>
          </a:p>
          <a:p>
            <a:pPr algn="just" rtl="1"/>
            <a:r>
              <a:rPr lang="en-US" dirty="0"/>
              <a:t>ج) </a:t>
            </a:r>
            <a:r>
              <a:rPr lang="en-US" dirty="0" err="1"/>
              <a:t>ينخفض</a:t>
            </a:r>
            <a:r>
              <a:rPr lang="en-US" dirty="0"/>
              <a:t> ​​</a:t>
            </a:r>
            <a:r>
              <a:rPr lang="en-US" dirty="0" err="1"/>
              <a:t>نشاط</a:t>
            </a:r>
            <a:r>
              <a:rPr lang="en-US" dirty="0"/>
              <a:t> </a:t>
            </a:r>
            <a:r>
              <a:rPr lang="en-US" dirty="0" err="1"/>
              <a:t>البحث</a:t>
            </a:r>
            <a:endParaRPr lang="en-US" dirty="0"/>
          </a:p>
          <a:p>
            <a:pPr algn="just" rtl="1"/>
            <a:r>
              <a:rPr lang="en-US" dirty="0"/>
              <a:t>د) </a:t>
            </a:r>
            <a:r>
              <a:rPr lang="en-US" dirty="0" err="1"/>
              <a:t>يزداد</a:t>
            </a:r>
            <a:r>
              <a:rPr lang="en-US" dirty="0"/>
              <a:t> </a:t>
            </a:r>
            <a:r>
              <a:rPr lang="en-US" dirty="0" err="1"/>
              <a:t>العرض</a:t>
            </a:r>
            <a:r>
              <a:rPr lang="en-US" dirty="0"/>
              <a:t> </a:t>
            </a:r>
            <a:r>
              <a:rPr lang="en-US" dirty="0" err="1"/>
              <a:t>من</a:t>
            </a:r>
            <a:r>
              <a:rPr lang="en-US" dirty="0"/>
              <a:t> </a:t>
            </a:r>
            <a:r>
              <a:rPr lang="en-US" dirty="0" err="1"/>
              <a:t>العمال</a:t>
            </a:r>
            <a:r>
              <a:rPr lang="en-US" dirty="0"/>
              <a:t> </a:t>
            </a:r>
            <a:r>
              <a:rPr lang="en-US" dirty="0" err="1"/>
              <a:t>ذوي</a:t>
            </a:r>
            <a:r>
              <a:rPr lang="en-US" dirty="0"/>
              <a:t> </a:t>
            </a:r>
            <a:r>
              <a:rPr lang="en-US" dirty="0" err="1"/>
              <a:t>المهارات</a:t>
            </a:r>
            <a:r>
              <a:rPr lang="en-US" dirty="0"/>
              <a:t> </a:t>
            </a:r>
            <a:r>
              <a:rPr lang="en-US" dirty="0" err="1"/>
              <a:t>المنخفضة</a:t>
            </a:r>
            <a:r>
              <a:rPr lang="en-US" dirty="0"/>
              <a:t>، </a:t>
            </a:r>
            <a:r>
              <a:rPr lang="en-US" dirty="0" err="1"/>
              <a:t>وينتقل</a:t>
            </a:r>
            <a:r>
              <a:rPr lang="en-US" dirty="0"/>
              <a:t> </a:t>
            </a:r>
            <a:r>
              <a:rPr lang="en-US" dirty="0" err="1"/>
              <a:t>منحنى</a:t>
            </a:r>
            <a:r>
              <a:rPr lang="en-US" dirty="0"/>
              <a:t> </a:t>
            </a:r>
            <a:r>
              <a:rPr lang="en-US" dirty="0" err="1"/>
              <a:t>العرض</a:t>
            </a:r>
            <a:r>
              <a:rPr lang="en-US" dirty="0"/>
              <a:t> </a:t>
            </a:r>
            <a:r>
              <a:rPr lang="en-US" dirty="0" err="1"/>
              <a:t>إلى</a:t>
            </a:r>
            <a:r>
              <a:rPr lang="en-US" dirty="0"/>
              <a:t> </a:t>
            </a:r>
            <a:r>
              <a:rPr lang="en-US" dirty="0" err="1"/>
              <a:t>اليسار</a:t>
            </a:r>
            <a:endParaRPr lang="en-US" dirty="0"/>
          </a:p>
        </p:txBody>
      </p:sp>
      <p:sp>
        <p:nvSpPr>
          <p:cNvPr id="6" name="TextBox 5">
            <a:extLst>
              <a:ext uri="{FF2B5EF4-FFF2-40B4-BE49-F238E27FC236}">
                <a16:creationId xmlns:a16="http://schemas.microsoft.com/office/drawing/2014/main" id="{D4FBAF06-84B1-11E1-BD34-B0C9F0A0FB22}"/>
              </a:ext>
            </a:extLst>
          </p:cNvPr>
          <p:cNvSpPr txBox="1"/>
          <p:nvPr/>
        </p:nvSpPr>
        <p:spPr>
          <a:xfrm>
            <a:off x="7758113" y="4415963"/>
            <a:ext cx="3491578" cy="2031325"/>
          </a:xfrm>
          <a:prstGeom prst="rect">
            <a:avLst/>
          </a:prstGeom>
          <a:noFill/>
        </p:spPr>
        <p:txBody>
          <a:bodyPr wrap="square">
            <a:spAutoFit/>
          </a:bodyPr>
          <a:lstStyle/>
          <a:p>
            <a:pPr marL="0" marR="0" indent="0" algn="just" rtl="1">
              <a:spcBef>
                <a:spcPts val="0"/>
              </a:spcBef>
              <a:spcAft>
                <a:spcPts val="0"/>
              </a:spcAft>
              <a:buNone/>
            </a:pPr>
            <a:r>
              <a:rPr lang="ar-EG" sz="1800" b="1" dirty="0">
                <a:solidFill>
                  <a:srgbClr val="0070C0"/>
                </a:solidFill>
                <a:effectLst/>
                <a:latin typeface="Alexandria"/>
                <a:ea typeface="Times New Roman" panose="02020603050405020304" pitchFamily="18" charset="0"/>
              </a:rPr>
              <a:t>في الشكل، فإن الحد الأدنى للأجور البالغ ________ من شأنه أن يؤدي إلى توظيف ________.</a:t>
            </a:r>
            <a:endParaRPr lang="en-US" sz="1800" b="1" dirty="0">
              <a:solidFill>
                <a:srgbClr val="0070C0"/>
              </a:solidFill>
              <a:effectLst/>
              <a:latin typeface="Alexandria"/>
              <a:ea typeface="Times New Roman" panose="02020603050405020304" pitchFamily="18" charset="0"/>
            </a:endParaRPr>
          </a:p>
          <a:p>
            <a:pPr marL="0" marR="0" indent="0" algn="just"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W</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2;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L</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1 </a:t>
            </a:r>
          </a:p>
          <a:p>
            <a:pPr marL="0" marR="0" indent="0" algn="just"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W</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2;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L</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2 </a:t>
            </a:r>
          </a:p>
          <a:p>
            <a:pPr marL="0" marR="0" indent="0" algn="just"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W</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1;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L</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1</a:t>
            </a:r>
          </a:p>
          <a:p>
            <a:pPr marL="0" marR="0" indent="0" algn="just" rtl="1">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W</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1;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L</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2</a:t>
            </a:r>
            <a:endParaRPr lang="en-US" dirty="0"/>
          </a:p>
        </p:txBody>
      </p:sp>
      <p:sp>
        <p:nvSpPr>
          <p:cNvPr id="10" name="TextBox 9">
            <a:extLst>
              <a:ext uri="{FF2B5EF4-FFF2-40B4-BE49-F238E27FC236}">
                <a16:creationId xmlns:a16="http://schemas.microsoft.com/office/drawing/2014/main" id="{7B708D09-DB5D-72D2-A1E9-92327570C66F}"/>
              </a:ext>
            </a:extLst>
          </p:cNvPr>
          <p:cNvSpPr txBox="1"/>
          <p:nvPr/>
        </p:nvSpPr>
        <p:spPr>
          <a:xfrm>
            <a:off x="762000" y="4181702"/>
            <a:ext cx="3910013" cy="2031325"/>
          </a:xfrm>
          <a:prstGeom prst="rect">
            <a:avLst/>
          </a:prstGeom>
          <a:noFill/>
        </p:spPr>
        <p:txBody>
          <a:bodyPr wrap="square">
            <a:spAutoFit/>
          </a:bodyPr>
          <a:lstStyle/>
          <a:p>
            <a:pPr marL="0" marR="0" indent="0" algn="just">
              <a:spcBef>
                <a:spcPts val="0"/>
              </a:spcBef>
              <a:spcAft>
                <a:spcPts val="0"/>
              </a:spcAft>
              <a:buNone/>
            </a:pPr>
            <a:r>
              <a:rPr lang="en-US" sz="1800" b="1" dirty="0">
                <a:solidFill>
                  <a:srgbClr val="0070C0"/>
                </a:solidFill>
                <a:effectLst/>
                <a:latin typeface="Alexandria"/>
                <a:ea typeface="Times New Roman" panose="02020603050405020304" pitchFamily="18" charset="0"/>
              </a:rPr>
              <a:t>In the figure, a minimum wage of ________ would result in employment of ________.</a:t>
            </a:r>
            <a:endParaRPr lang="ar-EG" sz="1800" b="1" dirty="0">
              <a:solidFill>
                <a:srgbClr val="0070C0"/>
              </a:solidFill>
              <a:effectLst/>
              <a:latin typeface="Alexandria"/>
              <a:ea typeface="Times New Roman" panose="02020603050405020304" pitchFamily="18" charset="0"/>
            </a:endParaRPr>
          </a:p>
          <a:p>
            <a:pPr marL="0" marR="0" indent="0" algn="just">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W</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2;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L</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1 </a:t>
            </a:r>
          </a:p>
          <a:p>
            <a:pPr marL="0" marR="0" indent="0" algn="just">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W</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2;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L</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2 </a:t>
            </a:r>
          </a:p>
          <a:p>
            <a:pPr marL="0" marR="0" indent="0" algn="just">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W</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1; </a:t>
            </a:r>
            <a:r>
              <a:rPr lang="en-US" sz="1800" i="1" dirty="0">
                <a:solidFill>
                  <a:srgbClr val="000000"/>
                </a:solidFill>
                <a:effectLst/>
                <a:latin typeface="Alexandria"/>
                <a:ea typeface="Times New Roman" panose="02020603050405020304" pitchFamily="18" charset="0"/>
                <a:cs typeface="Palatino Linotype" panose="02040502050505030304" pitchFamily="18" charset="0"/>
              </a:rPr>
              <a:t>L</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1</a:t>
            </a:r>
          </a:p>
          <a:p>
            <a:pPr marL="0" marR="0" indent="0" algn="just">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W</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1; </a:t>
            </a:r>
            <a:r>
              <a:rPr lang="en-US" sz="1800" b="1" i="1" u="sng" dirty="0">
                <a:solidFill>
                  <a:srgbClr val="000000"/>
                </a:solidFill>
                <a:effectLst/>
                <a:latin typeface="Alexandria"/>
                <a:ea typeface="Times New Roman" panose="02020603050405020304" pitchFamily="18" charset="0"/>
                <a:cs typeface="Palatino Linotype" panose="02040502050505030304" pitchFamily="18" charset="0"/>
              </a:rPr>
              <a:t>L</a:t>
            </a: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2</a:t>
            </a:r>
          </a:p>
        </p:txBody>
      </p:sp>
      <p:pic>
        <p:nvPicPr>
          <p:cNvPr id="13" name="Picture 12">
            <a:extLst>
              <a:ext uri="{FF2B5EF4-FFF2-40B4-BE49-F238E27FC236}">
                <a16:creationId xmlns:a16="http://schemas.microsoft.com/office/drawing/2014/main" id="{47E9314B-4D64-1841-4EFC-1902CF9ECE2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0825" y="3982471"/>
            <a:ext cx="2472461" cy="2578554"/>
          </a:xfrm>
          <a:prstGeom prst="rect">
            <a:avLst/>
          </a:prstGeom>
          <a:noFill/>
          <a:ln>
            <a:noFill/>
          </a:ln>
        </p:spPr>
      </p:pic>
    </p:spTree>
    <p:extLst>
      <p:ext uri="{BB962C8B-B14F-4D97-AF65-F5344CB8AC3E}">
        <p14:creationId xmlns:p14="http://schemas.microsoft.com/office/powerpoint/2010/main" val="3736988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92048" y="6542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B4A7DC7E-4879-3E57-5041-0E288AD24CB1}"/>
              </a:ext>
            </a:extLst>
          </p:cNvPr>
          <p:cNvSpPr txBox="1">
            <a:spLocks/>
          </p:cNvSpPr>
          <p:nvPr/>
        </p:nvSpPr>
        <p:spPr>
          <a:xfrm>
            <a:off x="762001" y="1820225"/>
            <a:ext cx="3743732"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In the table, what is the equilibrium wage rate in an unregulated market?</a:t>
            </a:r>
            <a:r>
              <a:rPr lang="ar-EG" sz="1800" b="1" dirty="0">
                <a:solidFill>
                  <a:srgbClr val="0070C0"/>
                </a:solidFill>
                <a:effectLst/>
                <a:latin typeface="Alexandria"/>
                <a:ea typeface="Times New Roman" panose="02020603050405020304" pitchFamily="18" charset="0"/>
              </a:rPr>
              <a:t> </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$8.00 per hour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$9.00 per hour</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$10.00 per hour</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$11.00 per hour</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In the table, what is the level of unemployment (in millions of workers) if the minimum wage is set at $8 per hour?</a:t>
            </a:r>
            <a:endParaRPr lang="ar-EG" sz="1800" b="1"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0.</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1.</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3.</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4.</a:t>
            </a:r>
          </a:p>
          <a:p>
            <a:pPr marL="0" marR="0" lvl="0" indent="0" algn="just">
              <a:spcBef>
                <a:spcPts val="0"/>
              </a:spcBef>
              <a:spcAft>
                <a:spcPts val="0"/>
              </a:spcAft>
              <a:buNone/>
            </a:pPr>
            <a:r>
              <a:rPr lang="en-US" sz="1800" i="1" dirty="0">
                <a:solidFill>
                  <a:srgbClr val="0070C0"/>
                </a:solidFill>
                <a:effectLst/>
                <a:latin typeface="Alexandria"/>
                <a:ea typeface="Calibri" panose="020F0502020204030204" pitchFamily="34" charset="0"/>
                <a:cs typeface="Times New Roman" panose="02020603050405020304" pitchFamily="18" charset="0"/>
              </a:rPr>
              <a:t>Because If the minimum wage is set </a:t>
            </a:r>
            <a:r>
              <a:rPr lang="en-CA" sz="1800" i="1" u="sng" dirty="0">
                <a:solidFill>
                  <a:srgbClr val="0070C0"/>
                </a:solidFill>
                <a:effectLst/>
                <a:latin typeface="Alexandria"/>
                <a:ea typeface="Calibri" panose="020F0502020204030204" pitchFamily="34" charset="0"/>
                <a:cs typeface="Times New Roman" panose="02020603050405020304" pitchFamily="18" charset="0"/>
              </a:rPr>
              <a:t>below</a:t>
            </a:r>
            <a:r>
              <a:rPr lang="en-US" sz="1800" i="1" dirty="0">
                <a:solidFill>
                  <a:srgbClr val="0070C0"/>
                </a:solidFill>
                <a:effectLst/>
                <a:latin typeface="Alexandria"/>
                <a:ea typeface="Calibri" panose="020F0502020204030204" pitchFamily="34" charset="0"/>
                <a:cs typeface="Times New Roman" panose="02020603050405020304" pitchFamily="18" charset="0"/>
              </a:rPr>
              <a:t> the equilibrium wage rate, </a:t>
            </a:r>
            <a:r>
              <a:rPr lang="en-CA" sz="1800" i="1" u="sng" dirty="0">
                <a:solidFill>
                  <a:srgbClr val="0070C0"/>
                </a:solidFill>
                <a:effectLst/>
                <a:latin typeface="Alexandria"/>
                <a:ea typeface="Calibri" panose="020F0502020204030204" pitchFamily="34" charset="0"/>
                <a:cs typeface="Times New Roman" panose="02020603050405020304" pitchFamily="18" charset="0"/>
              </a:rPr>
              <a:t>it has no effect</a:t>
            </a:r>
            <a:r>
              <a:rPr lang="en-US" sz="1800" i="1" dirty="0">
                <a:solidFill>
                  <a:srgbClr val="0070C0"/>
                </a:solidFill>
                <a:effectLst/>
                <a:latin typeface="Alexandria"/>
                <a:ea typeface="Calibri" panose="020F0502020204030204" pitchFamily="34" charset="0"/>
                <a:cs typeface="Times New Roman" panose="02020603050405020304" pitchFamily="18" charset="0"/>
              </a:rPr>
              <a:t>. The market works as if there were no minimum wage.</a:t>
            </a:r>
            <a:endParaRPr lang="ar-EG" sz="1800" i="1" dirty="0">
              <a:solidFill>
                <a:srgbClr val="0070C0"/>
              </a:solidFill>
              <a:effectLst/>
              <a:latin typeface="Alexandria"/>
              <a:ea typeface="Calibri" panose="020F0502020204030204" pitchFamily="34" charset="0"/>
              <a:cs typeface="Times New Roman" panose="0202060305040502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pic>
        <p:nvPicPr>
          <p:cNvPr id="6" name="Picture 5">
            <a:extLst>
              <a:ext uri="{FF2B5EF4-FFF2-40B4-BE49-F238E27FC236}">
                <a16:creationId xmlns:a16="http://schemas.microsoft.com/office/drawing/2014/main" id="{84086859-0E57-F006-C6E4-C3225EB41406}"/>
              </a:ext>
            </a:extLst>
          </p:cNvPr>
          <p:cNvPicPr>
            <a:picLocks noChangeAspect="1"/>
          </p:cNvPicPr>
          <p:nvPr/>
        </p:nvPicPr>
        <p:blipFill rotWithShape="1">
          <a:blip r:embed="rId3"/>
          <a:srcRect l="41413" t="26459" r="34891" b="50051"/>
          <a:stretch/>
        </p:blipFill>
        <p:spPr>
          <a:xfrm>
            <a:off x="4505734" y="1903341"/>
            <a:ext cx="3366680" cy="4389290"/>
          </a:xfrm>
          <a:prstGeom prst="rect">
            <a:avLst/>
          </a:prstGeom>
        </p:spPr>
      </p:pic>
      <p:sp>
        <p:nvSpPr>
          <p:cNvPr id="8" name="Content Placeholder 2">
            <a:extLst>
              <a:ext uri="{FF2B5EF4-FFF2-40B4-BE49-F238E27FC236}">
                <a16:creationId xmlns:a16="http://schemas.microsoft.com/office/drawing/2014/main" id="{B4A7DC7E-4879-3E57-5041-0E288AD24CB1}"/>
              </a:ext>
            </a:extLst>
          </p:cNvPr>
          <p:cNvSpPr txBox="1">
            <a:spLocks/>
          </p:cNvSpPr>
          <p:nvPr/>
        </p:nvSpPr>
        <p:spPr>
          <a:xfrm>
            <a:off x="7872414" y="1890857"/>
            <a:ext cx="3234144"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spcBef>
                <a:spcPts val="0"/>
              </a:spcBef>
              <a:spcAft>
                <a:spcPts val="0"/>
              </a:spcAft>
              <a:buNone/>
            </a:pPr>
            <a:r>
              <a:rPr lang="ar-EG" sz="1800" b="1" dirty="0">
                <a:solidFill>
                  <a:srgbClr val="0070C0"/>
                </a:solidFill>
                <a:effectLst/>
                <a:latin typeface="Alexandria"/>
                <a:ea typeface="Times New Roman" panose="02020603050405020304" pitchFamily="18" charset="0"/>
              </a:rPr>
              <a:t> في الجدول، ما هو معدل الأجر المتوازن في السوق غير المنظم؟ </a:t>
            </a:r>
            <a:endParaRPr lang="en-US" sz="1800" dirty="0">
              <a:solidFill>
                <a:srgbClr val="0070C0"/>
              </a:solidFill>
              <a:effectLst/>
              <a:latin typeface="Alexandria"/>
              <a:ea typeface="Times New Roman" panose="02020603050405020304" pitchFamily="18" charset="0"/>
            </a:endParaRP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$8.00 per hour</a:t>
            </a: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$9.00 per hour</a:t>
            </a:r>
          </a:p>
          <a:p>
            <a:pPr marL="0" marR="0" indent="0" algn="r" rtl="1">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$10.00 per hour</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$11.00 per hour</a:t>
            </a: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lgn="r" rtl="1">
              <a:spcBef>
                <a:spcPts val="0"/>
              </a:spcBef>
              <a:spcAft>
                <a:spcPts val="0"/>
              </a:spcAft>
              <a:buNone/>
            </a:pPr>
            <a:r>
              <a:rPr lang="ar-EG" sz="1800" b="1" dirty="0">
                <a:solidFill>
                  <a:srgbClr val="0070C0"/>
                </a:solidFill>
                <a:effectLst/>
                <a:latin typeface="Alexandria"/>
                <a:ea typeface="Times New Roman" panose="02020603050405020304" pitchFamily="18" charset="0"/>
              </a:rPr>
              <a:t>في الجدول، ما هو مستوى البطالة (بملايين العمال) إذا تم تحديد الحد الأدنى للأجور عند 8 دولارات في الساعة؟</a:t>
            </a:r>
            <a:endParaRPr lang="en-US" sz="1800" b="1" dirty="0">
              <a:solidFill>
                <a:srgbClr val="0070C0"/>
              </a:solidFill>
              <a:effectLst/>
              <a:latin typeface="Alexandria"/>
              <a:ea typeface="Times New Roman" panose="02020603050405020304" pitchFamily="18" charset="0"/>
            </a:endParaRPr>
          </a:p>
          <a:p>
            <a:pPr marL="0" marR="0" indent="0" algn="r" rtl="1">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0.</a:t>
            </a:r>
            <a:endParaRPr lang="en-US"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1.</a:t>
            </a: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3.</a:t>
            </a: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4.</a:t>
            </a:r>
          </a:p>
          <a:p>
            <a:pPr marL="0" marR="0" lvl="0" indent="0" algn="just" rtl="1">
              <a:spcBef>
                <a:spcPts val="0"/>
              </a:spcBef>
              <a:spcAft>
                <a:spcPts val="0"/>
              </a:spcAft>
              <a:buNone/>
            </a:pPr>
            <a:r>
              <a:rPr lang="ar-EG" sz="1800" i="1" dirty="0">
                <a:solidFill>
                  <a:srgbClr val="0070C0"/>
                </a:solidFill>
                <a:effectLst/>
                <a:latin typeface="Alexandria"/>
                <a:ea typeface="Times New Roman" panose="02020603050405020304" pitchFamily="18" charset="0"/>
              </a:rPr>
              <a:t>لأن تحديد الحد الأدنى للأجور أقل من معدل الأجر المتوازن لا يؤثر على السوق، فالسوق تعمل كما لو لم يكن هناك حد أدنى للأجور.</a:t>
            </a:r>
            <a:endParaRPr lang="en-US" sz="1800" i="1" dirty="0">
              <a:solidFill>
                <a:srgbClr val="0070C0"/>
              </a:solidFill>
              <a:effectLst/>
              <a:latin typeface="Alexandria"/>
              <a:ea typeface="Times New Roman" panose="02020603050405020304" pitchFamily="18" charset="0"/>
            </a:endParaRPr>
          </a:p>
          <a:p>
            <a:pPr marL="0" indent="0" algn="r" rtl="1">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1784332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CONTROLS ON PRICES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التحكم في الأسعار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Rounded Corners 8">
            <a:extLst>
              <a:ext uri="{FF2B5EF4-FFF2-40B4-BE49-F238E27FC236}">
                <a16:creationId xmlns:a16="http://schemas.microsoft.com/office/drawing/2014/main" id="{53112EE7-DBB3-1F95-4CAD-54EB23D8BC75}"/>
              </a:ext>
            </a:extLst>
          </p:cNvPr>
          <p:cNvSpPr/>
          <p:nvPr/>
        </p:nvSpPr>
        <p:spPr>
          <a:xfrm>
            <a:off x="2905545" y="2331773"/>
            <a:ext cx="6359080" cy="3179540"/>
          </a:xfrm>
          <a:prstGeom prst="roundRect">
            <a:avLst>
              <a:gd name="adj" fmla="val 10000"/>
            </a:avLst>
          </a:prstGeom>
          <a:solidFill>
            <a:srgbClr val="FFFFFF"/>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3AA8E4E4-F4B7-FDB0-62AA-A2CE9A508F47}"/>
              </a:ext>
            </a:extLst>
          </p:cNvPr>
          <p:cNvSpPr txBox="1"/>
          <p:nvPr/>
        </p:nvSpPr>
        <p:spPr>
          <a:xfrm>
            <a:off x="2998671" y="2424899"/>
            <a:ext cx="6172828" cy="2993288"/>
          </a:xfrm>
          <a:prstGeom prst="rect">
            <a:avLst/>
          </a:prstGeom>
          <a:solidFill>
            <a:srgbClr val="FFFFFF"/>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2133600">
              <a:lnSpc>
                <a:spcPct val="90000"/>
              </a:lnSpc>
              <a:spcBef>
                <a:spcPct val="0"/>
              </a:spcBef>
              <a:spcAft>
                <a:spcPct val="35000"/>
              </a:spcAft>
            </a:pPr>
            <a:r>
              <a:rPr lang="en-US" sz="2400" b="1" dirty="0">
                <a:solidFill>
                  <a:srgbClr val="002060"/>
                </a:solidFill>
                <a:latin typeface="Alexandria"/>
              </a:rPr>
              <a:t>3) Tax Incidence</a:t>
            </a:r>
            <a:r>
              <a:rPr lang="ar-EG" sz="2400" b="1" dirty="0">
                <a:solidFill>
                  <a:srgbClr val="002060"/>
                </a:solidFill>
                <a:latin typeface="Alexandria"/>
              </a:rPr>
              <a:t> الضرائب </a:t>
            </a:r>
            <a:endParaRPr lang="en-US" sz="2400" b="1" dirty="0">
              <a:solidFill>
                <a:srgbClr val="002060"/>
              </a:solidFill>
              <a:latin typeface="Alexandria"/>
            </a:endParaRPr>
          </a:p>
          <a:p>
            <a:pPr lvl="0" algn="ctr" defTabSz="2133600">
              <a:lnSpc>
                <a:spcPct val="90000"/>
              </a:lnSpc>
              <a:spcBef>
                <a:spcPct val="0"/>
              </a:spcBef>
              <a:spcAft>
                <a:spcPct val="35000"/>
              </a:spcAft>
            </a:pPr>
            <a:endParaRPr lang="en-US" sz="2400" b="1" kern="1200" dirty="0">
              <a:solidFill>
                <a:srgbClr val="0070C0"/>
              </a:solidFill>
              <a:latin typeface="Alexandria"/>
            </a:endParaRPr>
          </a:p>
        </p:txBody>
      </p:sp>
    </p:spTree>
    <p:extLst>
      <p:ext uri="{BB962C8B-B14F-4D97-AF65-F5344CB8AC3E}">
        <p14:creationId xmlns:p14="http://schemas.microsoft.com/office/powerpoint/2010/main" val="119795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8">
            <a:extLst>
              <a:ext uri="{FF2B5EF4-FFF2-40B4-BE49-F238E27FC236}">
                <a16:creationId xmlns:a16="http://schemas.microsoft.com/office/drawing/2014/main" id="{E1A56745-CD8F-21B5-7439-6C9C352ED30C}"/>
              </a:ext>
            </a:extLst>
          </p:cNvPr>
          <p:cNvSpPr>
            <a:spLocks noGrp="1" noChangeArrowheads="1"/>
          </p:cNvSpPr>
          <p:nvPr/>
        </p:nvSpPr>
        <p:spPr bwMode="auto">
          <a:xfrm>
            <a:off x="1216394" y="2080353"/>
            <a:ext cx="4714875" cy="46748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a:lnSpc>
                <a:spcPct val="150000"/>
              </a:lnSpc>
              <a:spcBef>
                <a:spcPts val="0"/>
              </a:spcBef>
              <a:spcAft>
                <a:spcPts val="0"/>
              </a:spcAft>
            </a:pPr>
            <a:r>
              <a:rPr lang="en-US" sz="2000" dirty="0">
                <a:effectLst/>
                <a:latin typeface="Alexandria"/>
                <a:ea typeface="Times New Roman" panose="02020603050405020304" pitchFamily="18" charset="0"/>
              </a:rPr>
              <a:t>It is the division of the burden of a tax between buyers and sellers.</a:t>
            </a:r>
          </a:p>
          <a:p>
            <a:pPr marL="342900" marR="0" lvl="0" indent="-342900">
              <a:lnSpc>
                <a:spcPct val="100000"/>
              </a:lnSpc>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If the price rises by the </a:t>
            </a:r>
            <a:r>
              <a:rPr lang="en-US" sz="2000" b="1" u="sng" dirty="0">
                <a:solidFill>
                  <a:srgbClr val="0070C0"/>
                </a:solidFill>
                <a:effectLst/>
                <a:latin typeface="Alexandria"/>
                <a:ea typeface="Times New Roman" panose="02020603050405020304" pitchFamily="18" charset="0"/>
              </a:rPr>
              <a:t>full amount </a:t>
            </a:r>
            <a:r>
              <a:rPr lang="en-US" sz="2000" dirty="0">
                <a:effectLst/>
                <a:latin typeface="Alexandria"/>
                <a:ea typeface="Times New Roman" panose="02020603050405020304" pitchFamily="18" charset="0"/>
              </a:rPr>
              <a:t>of the tax, </a:t>
            </a:r>
          </a:p>
          <a:p>
            <a:pPr marL="742950" marR="0" lvl="1" indent="-285750">
              <a:lnSpc>
                <a:spcPct val="100000"/>
              </a:lnSpc>
              <a:spcBef>
                <a:spcPts val="0"/>
              </a:spcBef>
              <a:spcAft>
                <a:spcPts val="0"/>
              </a:spcAft>
              <a:buFont typeface="Courier New" panose="02070309020205020404" pitchFamily="49" charset="0"/>
              <a:buChar char="o"/>
            </a:pPr>
            <a:r>
              <a:rPr lang="en-US" sz="2000" dirty="0">
                <a:solidFill>
                  <a:srgbClr val="0070C0"/>
                </a:solidFill>
                <a:effectLst/>
                <a:latin typeface="Alexandria"/>
                <a:ea typeface="Times New Roman" panose="02020603050405020304" pitchFamily="18" charset="0"/>
              </a:rPr>
              <a:t>buyers pay the tax.</a:t>
            </a:r>
          </a:p>
          <a:p>
            <a:pPr marL="342900" marR="0" lvl="0" indent="-342900">
              <a:lnSpc>
                <a:spcPct val="100000"/>
              </a:lnSpc>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If the price rise by </a:t>
            </a:r>
            <a:r>
              <a:rPr lang="en-US" sz="2000" b="1" u="sng" dirty="0">
                <a:solidFill>
                  <a:srgbClr val="0070C0"/>
                </a:solidFill>
                <a:latin typeface="Alexandria"/>
              </a:rPr>
              <a:t>a lesser amount </a:t>
            </a:r>
            <a:r>
              <a:rPr lang="en-US" sz="2000" dirty="0">
                <a:effectLst/>
                <a:latin typeface="Alexandria"/>
                <a:ea typeface="Times New Roman" panose="02020603050405020304" pitchFamily="18" charset="0"/>
              </a:rPr>
              <a:t>than the tax,</a:t>
            </a:r>
          </a:p>
          <a:p>
            <a:pPr marL="742950" marR="0" lvl="1" indent="-285750">
              <a:lnSpc>
                <a:spcPct val="100000"/>
              </a:lnSpc>
              <a:spcBef>
                <a:spcPts val="0"/>
              </a:spcBef>
              <a:spcAft>
                <a:spcPts val="0"/>
              </a:spcAft>
              <a:buFont typeface="Courier New" panose="02070309020205020404" pitchFamily="49" charset="0"/>
              <a:buChar char="o"/>
            </a:pPr>
            <a:r>
              <a:rPr lang="en-US" sz="2000" dirty="0">
                <a:solidFill>
                  <a:srgbClr val="0070C0"/>
                </a:solidFill>
                <a:effectLst/>
                <a:latin typeface="Alexandria"/>
                <a:ea typeface="Times New Roman" panose="02020603050405020304" pitchFamily="18" charset="0"/>
              </a:rPr>
              <a:t> buyers and sellers share the burden of the tax.</a:t>
            </a:r>
          </a:p>
          <a:p>
            <a:pPr marL="342900" marR="0" lvl="0" indent="-342900">
              <a:lnSpc>
                <a:spcPct val="100000"/>
              </a:lnSpc>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If the price </a:t>
            </a:r>
            <a:r>
              <a:rPr lang="en-US" sz="2000" b="1" u="sng" dirty="0">
                <a:solidFill>
                  <a:srgbClr val="0070C0"/>
                </a:solidFill>
                <a:latin typeface="Alexandria"/>
              </a:rPr>
              <a:t>doesn’t rise </a:t>
            </a:r>
            <a:r>
              <a:rPr lang="en-US" sz="2000" dirty="0">
                <a:effectLst/>
                <a:latin typeface="Alexandria"/>
                <a:ea typeface="Times New Roman" panose="02020603050405020304" pitchFamily="18" charset="0"/>
              </a:rPr>
              <a:t>at all, </a:t>
            </a:r>
          </a:p>
          <a:p>
            <a:pPr marL="742950" marR="0" lvl="1" indent="-285750">
              <a:lnSpc>
                <a:spcPct val="100000"/>
              </a:lnSpc>
              <a:spcBef>
                <a:spcPts val="0"/>
              </a:spcBef>
              <a:spcAft>
                <a:spcPts val="0"/>
              </a:spcAft>
              <a:buFont typeface="Courier New" panose="02070309020205020404" pitchFamily="49" charset="0"/>
              <a:buChar char="o"/>
            </a:pPr>
            <a:r>
              <a:rPr lang="en-US" sz="2000" dirty="0">
                <a:solidFill>
                  <a:srgbClr val="0070C0"/>
                </a:solidFill>
                <a:effectLst/>
                <a:latin typeface="Alexandria"/>
                <a:ea typeface="Times New Roman" panose="02020603050405020304" pitchFamily="18" charset="0"/>
              </a:rPr>
              <a:t>sellers pay the tax.</a:t>
            </a:r>
          </a:p>
          <a:p>
            <a:pPr marL="342900" marR="0" lvl="0" indent="-342900" rtl="0">
              <a:lnSpc>
                <a:spcPct val="150000"/>
              </a:lnSpc>
              <a:spcBef>
                <a:spcPts val="0"/>
              </a:spcBef>
              <a:spcAft>
                <a:spcPts val="0"/>
              </a:spcAft>
              <a:buFont typeface="Symbol" panose="05050102010706020507" pitchFamily="18" charset="2"/>
              <a:buChar char=""/>
            </a:pPr>
            <a:endParaRPr lang="en-US" sz="2000" dirty="0">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6B2B589F-780B-81A4-A30D-27556B6826A8}"/>
              </a:ext>
            </a:extLst>
          </p:cNvPr>
          <p:cNvSpPr txBox="1"/>
          <p:nvPr/>
        </p:nvSpPr>
        <p:spPr>
          <a:xfrm>
            <a:off x="6096000" y="2164677"/>
            <a:ext cx="4955142" cy="3170099"/>
          </a:xfrm>
          <a:prstGeom prst="rect">
            <a:avLst/>
          </a:prstGeom>
          <a:noFill/>
        </p:spPr>
        <p:txBody>
          <a:bodyPr wrap="square">
            <a:spAutoFit/>
          </a:bodyPr>
          <a:lstStyle/>
          <a:p>
            <a:pPr marL="342900" indent="-342900" algn="just" rtl="1">
              <a:buFont typeface="Arial" panose="020B0604020202020204" pitchFamily="34" charset="0"/>
              <a:buChar char="•"/>
            </a:pPr>
            <a:r>
              <a:rPr lang="en-US" sz="2000" dirty="0" err="1"/>
              <a:t>هو</a:t>
            </a:r>
            <a:r>
              <a:rPr lang="en-US" sz="2000" dirty="0"/>
              <a:t> </a:t>
            </a:r>
            <a:r>
              <a:rPr lang="en-US" sz="2000" dirty="0" err="1"/>
              <a:t>تقسيم</a:t>
            </a:r>
            <a:r>
              <a:rPr lang="en-US" sz="2000" dirty="0"/>
              <a:t> </a:t>
            </a:r>
            <a:r>
              <a:rPr lang="en-US" sz="2000" dirty="0" err="1"/>
              <a:t>عبء</a:t>
            </a:r>
            <a:r>
              <a:rPr lang="en-US" sz="2000" dirty="0"/>
              <a:t> </a:t>
            </a:r>
            <a:r>
              <a:rPr lang="en-US" sz="2000" dirty="0" err="1"/>
              <a:t>الضريبة</a:t>
            </a:r>
            <a:r>
              <a:rPr lang="en-US" sz="2000" dirty="0"/>
              <a:t> </a:t>
            </a:r>
            <a:r>
              <a:rPr lang="en-US" sz="2000" dirty="0" err="1"/>
              <a:t>بين</a:t>
            </a:r>
            <a:r>
              <a:rPr lang="en-US" sz="2000" dirty="0"/>
              <a:t> </a:t>
            </a:r>
            <a:r>
              <a:rPr lang="en-US" sz="2000" dirty="0" err="1"/>
              <a:t>المشترين</a:t>
            </a:r>
            <a:r>
              <a:rPr lang="en-US" sz="2000" dirty="0"/>
              <a:t> </a:t>
            </a:r>
            <a:r>
              <a:rPr lang="en-US" sz="2000" dirty="0" err="1"/>
              <a:t>والبائعين</a:t>
            </a:r>
            <a:r>
              <a:rPr lang="en-US" sz="2000" dirty="0"/>
              <a:t>.</a:t>
            </a:r>
            <a:endParaRPr lang="ar-EG" sz="2000" dirty="0"/>
          </a:p>
          <a:p>
            <a:pPr marL="342900" indent="-342900" algn="just" rtl="1">
              <a:buFont typeface="Arial" panose="020B0604020202020204" pitchFamily="34" charset="0"/>
              <a:buChar char="•"/>
            </a:pPr>
            <a:endParaRPr lang="en-US" sz="2000" dirty="0"/>
          </a:p>
          <a:p>
            <a:pPr marL="342900" indent="-342900" algn="just" rtl="1">
              <a:buFont typeface="Arial" panose="020B0604020202020204" pitchFamily="34" charset="0"/>
              <a:buChar char="•"/>
            </a:pPr>
            <a:r>
              <a:rPr lang="en-US" sz="2000" dirty="0" err="1"/>
              <a:t>إذا</a:t>
            </a:r>
            <a:r>
              <a:rPr lang="en-US" sz="2000" dirty="0"/>
              <a:t> </a:t>
            </a:r>
            <a:r>
              <a:rPr lang="en-US" sz="2000" dirty="0" err="1"/>
              <a:t>ارتفع</a:t>
            </a:r>
            <a:r>
              <a:rPr lang="en-US" sz="2000" dirty="0"/>
              <a:t> </a:t>
            </a:r>
            <a:r>
              <a:rPr lang="en-US" sz="2000" dirty="0" err="1"/>
              <a:t>السعر</a:t>
            </a:r>
            <a:r>
              <a:rPr lang="en-US" sz="2000" dirty="0"/>
              <a:t> </a:t>
            </a:r>
            <a:r>
              <a:rPr lang="en-US" sz="2000" dirty="0" err="1"/>
              <a:t>بمقدار</a:t>
            </a:r>
            <a:r>
              <a:rPr lang="en-US" sz="2000" dirty="0"/>
              <a:t> </a:t>
            </a:r>
            <a:r>
              <a:rPr lang="en-US" sz="2000" dirty="0" err="1"/>
              <a:t>الضريبة</a:t>
            </a:r>
            <a:r>
              <a:rPr lang="en-US" sz="2000" dirty="0"/>
              <a:t> </a:t>
            </a:r>
            <a:r>
              <a:rPr lang="en-US" sz="2000" dirty="0" err="1"/>
              <a:t>بالكامل</a:t>
            </a:r>
            <a:r>
              <a:rPr lang="en-US" sz="2000" dirty="0"/>
              <a:t>،</a:t>
            </a:r>
          </a:p>
          <a:p>
            <a:pPr marL="800100" lvl="1" indent="-342900" algn="just" rtl="1">
              <a:buFont typeface="Arial" panose="020B0604020202020204" pitchFamily="34" charset="0"/>
              <a:buChar char="•"/>
            </a:pPr>
            <a:r>
              <a:rPr lang="en-US" sz="2000" dirty="0" err="1"/>
              <a:t>يدفع</a:t>
            </a:r>
            <a:r>
              <a:rPr lang="en-US" sz="2000" dirty="0"/>
              <a:t> </a:t>
            </a:r>
            <a:r>
              <a:rPr lang="en-US" sz="2000" dirty="0" err="1"/>
              <a:t>المشترون</a:t>
            </a:r>
            <a:r>
              <a:rPr lang="en-US" sz="2000" dirty="0"/>
              <a:t> </a:t>
            </a:r>
            <a:r>
              <a:rPr lang="en-US" sz="2000" dirty="0" err="1"/>
              <a:t>الضريبة</a:t>
            </a:r>
            <a:r>
              <a:rPr lang="en-US" sz="2000" dirty="0"/>
              <a:t>.</a:t>
            </a:r>
            <a:endParaRPr lang="ar-EG" sz="2000" dirty="0"/>
          </a:p>
          <a:p>
            <a:pPr marL="800100" lvl="1" indent="-342900" algn="just" rtl="1">
              <a:buFont typeface="Arial" panose="020B0604020202020204" pitchFamily="34" charset="0"/>
              <a:buChar char="•"/>
            </a:pPr>
            <a:endParaRPr lang="en-US" sz="2000" dirty="0"/>
          </a:p>
          <a:p>
            <a:pPr marL="342900" indent="-342900" algn="just" rtl="1">
              <a:buFont typeface="Arial" panose="020B0604020202020204" pitchFamily="34" charset="0"/>
              <a:buChar char="•"/>
            </a:pPr>
            <a:r>
              <a:rPr lang="en-US" sz="2000" dirty="0" err="1"/>
              <a:t>إذا</a:t>
            </a:r>
            <a:r>
              <a:rPr lang="en-US" sz="2000" dirty="0"/>
              <a:t> </a:t>
            </a:r>
            <a:r>
              <a:rPr lang="en-US" sz="2000" dirty="0" err="1"/>
              <a:t>ارتفع</a:t>
            </a:r>
            <a:r>
              <a:rPr lang="en-US" sz="2000" dirty="0"/>
              <a:t> </a:t>
            </a:r>
            <a:r>
              <a:rPr lang="en-US" sz="2000" dirty="0" err="1"/>
              <a:t>السعر</a:t>
            </a:r>
            <a:r>
              <a:rPr lang="en-US" sz="2000" dirty="0"/>
              <a:t> </a:t>
            </a:r>
            <a:r>
              <a:rPr lang="en-US" sz="2000" dirty="0" err="1"/>
              <a:t>بمقدار</a:t>
            </a:r>
            <a:r>
              <a:rPr lang="en-US" sz="2000" dirty="0"/>
              <a:t> </a:t>
            </a:r>
            <a:r>
              <a:rPr lang="en-US" sz="2000" dirty="0" err="1"/>
              <a:t>أقل</a:t>
            </a:r>
            <a:r>
              <a:rPr lang="en-US" sz="2000" dirty="0"/>
              <a:t> </a:t>
            </a:r>
            <a:r>
              <a:rPr lang="en-US" sz="2000" dirty="0" err="1"/>
              <a:t>من</a:t>
            </a:r>
            <a:r>
              <a:rPr lang="en-US" sz="2000" dirty="0"/>
              <a:t> </a:t>
            </a:r>
            <a:r>
              <a:rPr lang="en-US" sz="2000" dirty="0" err="1"/>
              <a:t>الضريبة</a:t>
            </a:r>
            <a:r>
              <a:rPr lang="en-US" sz="2000" dirty="0"/>
              <a:t>،</a:t>
            </a:r>
          </a:p>
          <a:p>
            <a:pPr marL="800100" lvl="1" indent="-342900" algn="just" rtl="1">
              <a:buFont typeface="Arial" panose="020B0604020202020204" pitchFamily="34" charset="0"/>
              <a:buChar char="•"/>
            </a:pPr>
            <a:r>
              <a:rPr lang="en-US" sz="2000" dirty="0" err="1"/>
              <a:t>يتقاسم</a:t>
            </a:r>
            <a:r>
              <a:rPr lang="en-US" sz="2000" dirty="0"/>
              <a:t> </a:t>
            </a:r>
            <a:r>
              <a:rPr lang="en-US" sz="2000" dirty="0" err="1"/>
              <a:t>المشترون</a:t>
            </a:r>
            <a:r>
              <a:rPr lang="en-US" sz="2000" dirty="0"/>
              <a:t> </a:t>
            </a:r>
            <a:r>
              <a:rPr lang="en-US" sz="2000" dirty="0" err="1"/>
              <a:t>والبائعون</a:t>
            </a:r>
            <a:r>
              <a:rPr lang="en-US" sz="2000" dirty="0"/>
              <a:t> </a:t>
            </a:r>
            <a:r>
              <a:rPr lang="en-US" sz="2000" dirty="0" err="1"/>
              <a:t>عبء</a:t>
            </a:r>
            <a:r>
              <a:rPr lang="en-US" sz="2000" dirty="0"/>
              <a:t> </a:t>
            </a:r>
            <a:r>
              <a:rPr lang="en-US" sz="2000" dirty="0" err="1"/>
              <a:t>الضريبة</a:t>
            </a:r>
            <a:r>
              <a:rPr lang="en-US" sz="2000" dirty="0"/>
              <a:t>.</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en-US" sz="2000" dirty="0" err="1"/>
              <a:t>إذا</a:t>
            </a:r>
            <a:r>
              <a:rPr lang="en-US" sz="2000" dirty="0"/>
              <a:t> </a:t>
            </a:r>
            <a:r>
              <a:rPr lang="en-US" sz="2000" dirty="0" err="1"/>
              <a:t>لم</a:t>
            </a:r>
            <a:r>
              <a:rPr lang="en-US" sz="2000" dirty="0"/>
              <a:t> </a:t>
            </a:r>
            <a:r>
              <a:rPr lang="en-US" sz="2000" dirty="0" err="1"/>
              <a:t>يرتفع</a:t>
            </a:r>
            <a:r>
              <a:rPr lang="en-US" sz="2000" dirty="0"/>
              <a:t> </a:t>
            </a:r>
            <a:r>
              <a:rPr lang="en-US" sz="2000" dirty="0" err="1"/>
              <a:t>السعر</a:t>
            </a:r>
            <a:r>
              <a:rPr lang="en-US" sz="2000" dirty="0"/>
              <a:t> </a:t>
            </a:r>
            <a:r>
              <a:rPr lang="en-US" sz="2000" dirty="0" err="1"/>
              <a:t>على</a:t>
            </a:r>
            <a:r>
              <a:rPr lang="en-US" sz="2000" dirty="0"/>
              <a:t> </a:t>
            </a:r>
            <a:r>
              <a:rPr lang="en-US" sz="2000" dirty="0" err="1"/>
              <a:t>الإطلاق</a:t>
            </a:r>
            <a:r>
              <a:rPr lang="en-US" sz="2000" dirty="0"/>
              <a:t>،</a:t>
            </a:r>
          </a:p>
          <a:p>
            <a:pPr marL="800100" lvl="1" indent="-342900" algn="just" rtl="1">
              <a:buFont typeface="Arial" panose="020B0604020202020204" pitchFamily="34" charset="0"/>
              <a:buChar char="•"/>
            </a:pPr>
            <a:r>
              <a:rPr lang="en-US" sz="2000" dirty="0" err="1"/>
              <a:t>يدفع</a:t>
            </a:r>
            <a:r>
              <a:rPr lang="en-US" sz="2000" dirty="0"/>
              <a:t> </a:t>
            </a:r>
            <a:r>
              <a:rPr lang="en-US" sz="2000" dirty="0" err="1"/>
              <a:t>البائعون</a:t>
            </a:r>
            <a:r>
              <a:rPr lang="en-US" sz="2000" dirty="0"/>
              <a:t> </a:t>
            </a:r>
            <a:r>
              <a:rPr lang="en-US" sz="2000" dirty="0" err="1"/>
              <a:t>الضريبة</a:t>
            </a:r>
            <a:r>
              <a:rPr lang="en-US" sz="2000" dirty="0"/>
              <a:t>.</a:t>
            </a:r>
          </a:p>
        </p:txBody>
      </p:sp>
    </p:spTree>
    <p:extLst>
      <p:ext uri="{BB962C8B-B14F-4D97-AF65-F5344CB8AC3E}">
        <p14:creationId xmlns:p14="http://schemas.microsoft.com/office/powerpoint/2010/main" val="3855171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TextBox 1">
            <a:extLst>
              <a:ext uri="{FF2B5EF4-FFF2-40B4-BE49-F238E27FC236}">
                <a16:creationId xmlns:a16="http://schemas.microsoft.com/office/drawing/2014/main" id="{0D752EB2-79CF-C0C7-3003-750D3402C06E}"/>
              </a:ext>
            </a:extLst>
          </p:cNvPr>
          <p:cNvSpPr txBox="1"/>
          <p:nvPr/>
        </p:nvSpPr>
        <p:spPr>
          <a:xfrm>
            <a:off x="1625944" y="2095405"/>
            <a:ext cx="8984828" cy="4420890"/>
          </a:xfrm>
          <a:prstGeom prst="rect">
            <a:avLst/>
          </a:prstGeom>
          <a:noFill/>
        </p:spPr>
        <p:txBody>
          <a:bodyPr wrap="square">
            <a:spAutoFit/>
          </a:bodyPr>
          <a:lstStyle/>
          <a:p>
            <a:pPr algn="ctr">
              <a:lnSpc>
                <a:spcPct val="200000"/>
              </a:lnSpc>
            </a:pPr>
            <a:r>
              <a:rPr lang="ar-EG" sz="2400" dirty="0">
                <a:solidFill>
                  <a:srgbClr val="0070C0"/>
                </a:solidFill>
                <a:latin typeface="Alexandria"/>
              </a:rPr>
              <a:t>إن معدل الضريبة هو نفسه بغض النظر عما إذا كان القانون ينص على أن البائع هو الذي يدفع أو المشتري هو الذي يدفع.</a:t>
            </a:r>
          </a:p>
          <a:p>
            <a:pPr algn="ctr">
              <a:lnSpc>
                <a:spcPct val="200000"/>
              </a:lnSpc>
            </a:pPr>
            <a:r>
              <a:rPr lang="ar-EG" sz="2400" dirty="0">
                <a:solidFill>
                  <a:srgbClr val="0070C0"/>
                </a:solidFill>
                <a:latin typeface="Alexandria"/>
              </a:rPr>
              <a:t>كيف؟</a:t>
            </a:r>
          </a:p>
          <a:p>
            <a:pPr algn="ctr"/>
            <a:r>
              <a:rPr lang="en-CA" sz="2400" b="1" dirty="0">
                <a:solidFill>
                  <a:srgbClr val="0070C0"/>
                </a:solidFill>
                <a:latin typeface="Alexandria"/>
                <a:ea typeface="Calibri" panose="020F0502020204030204" pitchFamily="34" charset="0"/>
              </a:rPr>
              <a:t>T</a:t>
            </a:r>
            <a:r>
              <a:rPr lang="en-CA" sz="2400" b="1" dirty="0">
                <a:solidFill>
                  <a:srgbClr val="0070C0"/>
                </a:solidFill>
                <a:effectLst/>
                <a:latin typeface="Alexandria"/>
                <a:ea typeface="Calibri" panose="020F0502020204030204" pitchFamily="34" charset="0"/>
              </a:rPr>
              <a:t>ax incidence is the same regardless of whether the law says sellers pay or buyers pay.</a:t>
            </a:r>
          </a:p>
          <a:p>
            <a:pPr algn="ctr">
              <a:lnSpc>
                <a:spcPct val="200000"/>
              </a:lnSpc>
            </a:pPr>
            <a:r>
              <a:rPr lang="en-CA" sz="2400" b="1" dirty="0">
                <a:solidFill>
                  <a:srgbClr val="0070C0"/>
                </a:solidFill>
                <a:latin typeface="Alexandria"/>
              </a:rPr>
              <a:t>HOW?</a:t>
            </a:r>
            <a:endParaRPr lang="ar-EG" sz="2400" b="1" dirty="0">
              <a:solidFill>
                <a:srgbClr val="0070C0"/>
              </a:solidFill>
              <a:latin typeface="Alexandria"/>
            </a:endParaRPr>
          </a:p>
          <a:p>
            <a:pPr algn="ctr">
              <a:lnSpc>
                <a:spcPct val="200000"/>
              </a:lnSpc>
            </a:pPr>
            <a:endParaRPr lang="en-US" sz="2400" dirty="0">
              <a:solidFill>
                <a:srgbClr val="0070C0"/>
              </a:solidFill>
              <a:latin typeface="Alexandria"/>
            </a:endParaRPr>
          </a:p>
        </p:txBody>
      </p:sp>
    </p:spTree>
    <p:extLst>
      <p:ext uri="{BB962C8B-B14F-4D97-AF65-F5344CB8AC3E}">
        <p14:creationId xmlns:p14="http://schemas.microsoft.com/office/powerpoint/2010/main" val="4094199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9592" y="1539005"/>
            <a:ext cx="11672815" cy="5166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6856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930410"/>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200739"/>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8">
            <a:extLst>
              <a:ext uri="{FF2B5EF4-FFF2-40B4-BE49-F238E27FC236}">
                <a16:creationId xmlns:a16="http://schemas.microsoft.com/office/drawing/2014/main" id="{8BAD0A3B-A01E-D29E-47A6-DAC2934D69D0}"/>
              </a:ext>
            </a:extLst>
          </p:cNvPr>
          <p:cNvSpPr>
            <a:spLocks noGrp="1" noChangeArrowheads="1"/>
          </p:cNvSpPr>
          <p:nvPr/>
        </p:nvSpPr>
        <p:spPr bwMode="auto">
          <a:xfrm>
            <a:off x="349346" y="1851625"/>
            <a:ext cx="4267532" cy="491425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50000"/>
              </a:lnSpc>
              <a:spcBef>
                <a:spcPts val="0"/>
              </a:spcBef>
              <a:spcAft>
                <a:spcPts val="0"/>
              </a:spcAft>
              <a:buNone/>
            </a:pPr>
            <a:r>
              <a:rPr lang="en-US" sz="1800" b="1" u="sng" dirty="0">
                <a:solidFill>
                  <a:srgbClr val="0070C0"/>
                </a:solidFill>
                <a:latin typeface="Alexandria"/>
                <a:ea typeface="Times New Roman" panose="02020603050405020304" pitchFamily="18" charset="0"/>
              </a:rPr>
              <a:t>The effect of tax on Sellers</a:t>
            </a:r>
          </a:p>
          <a:p>
            <a:pPr marL="0" marR="0" indent="0">
              <a:spcBef>
                <a:spcPts val="0"/>
              </a:spcBef>
              <a:spcAft>
                <a:spcPts val="0"/>
              </a:spcAft>
              <a:buNone/>
            </a:pPr>
            <a:r>
              <a:rPr lang="en-US" sz="1800" dirty="0">
                <a:effectLst/>
                <a:latin typeface="Alexandria"/>
                <a:ea typeface="Times New Roman" panose="02020603050405020304" pitchFamily="18" charset="0"/>
              </a:rPr>
              <a:t>With no tax, the equilibrium price is $3.00 a pack.</a:t>
            </a:r>
          </a:p>
          <a:p>
            <a:pPr marL="0" marR="0" indent="0">
              <a:spcBef>
                <a:spcPts val="0"/>
              </a:spcBef>
              <a:spcAft>
                <a:spcPts val="0"/>
              </a:spcAft>
              <a:buNone/>
            </a:pPr>
            <a:r>
              <a:rPr lang="en-US" sz="1800" b="1" u="sng" dirty="0">
                <a:effectLst/>
                <a:latin typeface="Alexandria"/>
                <a:ea typeface="Times New Roman" panose="02020603050405020304" pitchFamily="18" charset="0"/>
              </a:rPr>
              <a:t>A tax on sellers of $1.50 a pack is introduced.</a:t>
            </a:r>
            <a:endParaRPr lang="en-US" sz="1800" b="1" dirty="0">
              <a:effectLst/>
              <a:latin typeface="Alexandria"/>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rPr>
              <a:t>Supply decreases and the curve S + tax on sellers shows the new supply curve.</a:t>
            </a:r>
          </a:p>
          <a:p>
            <a:pPr marL="342900" marR="0" lvl="0"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rPr>
              <a:t>The market price paid by buyers rises to $4.00 a pack and the quantity bought decreases.</a:t>
            </a:r>
          </a:p>
          <a:p>
            <a:pPr marL="342900" marR="0" lvl="0"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rPr>
              <a:t>The price received by the sellers falls to $2.50 a pack.</a:t>
            </a:r>
          </a:p>
          <a:p>
            <a:pPr marL="342900" marR="0" lvl="0"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rPr>
              <a:t>So, with the tax of $1.50 a pack, buyers pay $1.00 a pack more and sellers receive 50¢ a pack less.</a:t>
            </a:r>
          </a:p>
        </p:txBody>
      </p:sp>
      <p:pic>
        <p:nvPicPr>
          <p:cNvPr id="10" name="Picture 9" descr="Fig06">
            <a:extLst>
              <a:ext uri="{FF2B5EF4-FFF2-40B4-BE49-F238E27FC236}">
                <a16:creationId xmlns:a16="http://schemas.microsoft.com/office/drawing/2014/main" id="{9EB1BB81-852F-DD3C-329B-F5C741CA429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74747" y="1771638"/>
            <a:ext cx="3248692" cy="4743462"/>
          </a:xfrm>
          <a:prstGeom prst="rect">
            <a:avLst/>
          </a:prstGeom>
          <a:noFill/>
          <a:ln>
            <a:noFill/>
          </a:ln>
        </p:spPr>
      </p:pic>
      <p:sp>
        <p:nvSpPr>
          <p:cNvPr id="11" name="Rectangle 10">
            <a:extLst>
              <a:ext uri="{FF2B5EF4-FFF2-40B4-BE49-F238E27FC236}">
                <a16:creationId xmlns:a16="http://schemas.microsoft.com/office/drawing/2014/main" id="{91775641-FD75-869E-0FF7-F4B375CAAFD3}"/>
              </a:ext>
            </a:extLst>
          </p:cNvPr>
          <p:cNvSpPr>
            <a:spLocks noGrp="1" noChangeArrowheads="1"/>
          </p:cNvSpPr>
          <p:nvPr/>
        </p:nvSpPr>
        <p:spPr bwMode="auto">
          <a:xfrm>
            <a:off x="8176776" y="1762465"/>
            <a:ext cx="3444425" cy="491425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rtl="1">
              <a:lnSpc>
                <a:spcPct val="100000"/>
              </a:lnSpc>
              <a:spcBef>
                <a:spcPts val="0"/>
              </a:spcBef>
              <a:spcAft>
                <a:spcPts val="0"/>
              </a:spcAft>
              <a:buNone/>
            </a:pPr>
            <a:r>
              <a:rPr lang="ar-EG" sz="1800" b="1" u="sng" dirty="0">
                <a:solidFill>
                  <a:srgbClr val="0070C0"/>
                </a:solidFill>
                <a:latin typeface="Alexandria"/>
                <a:ea typeface="Times New Roman" panose="02020603050405020304" pitchFamily="18" charset="0"/>
              </a:rPr>
              <a:t>تأثير الضريبة على البائعين</a:t>
            </a:r>
          </a:p>
          <a:p>
            <a:pPr marL="0" indent="0" algn="just" rtl="1">
              <a:lnSpc>
                <a:spcPct val="100000"/>
              </a:lnSpc>
              <a:spcBef>
                <a:spcPts val="0"/>
              </a:spcBef>
              <a:spcAft>
                <a:spcPts val="0"/>
              </a:spcAft>
              <a:buNone/>
            </a:pPr>
            <a:r>
              <a:rPr lang="ar-EG" sz="1800" dirty="0">
                <a:latin typeface="Alexandria"/>
                <a:ea typeface="Times New Roman" panose="02020603050405020304" pitchFamily="18" charset="0"/>
              </a:rPr>
              <a:t>في حالة عدم وجود ضريبة، يكون سعر التوازن 3.00 دولارات للعلبة.</a:t>
            </a:r>
          </a:p>
          <a:p>
            <a:pPr marL="0" indent="0" algn="just" rtl="1">
              <a:lnSpc>
                <a:spcPct val="100000"/>
              </a:lnSpc>
              <a:spcBef>
                <a:spcPts val="0"/>
              </a:spcBef>
              <a:spcAft>
                <a:spcPts val="0"/>
              </a:spcAft>
              <a:buNone/>
            </a:pPr>
            <a:r>
              <a:rPr lang="ar-EG" sz="1800" dirty="0">
                <a:latin typeface="Alexandria"/>
                <a:ea typeface="Times New Roman" panose="02020603050405020304" pitchFamily="18" charset="0"/>
              </a:rPr>
              <a:t>يتم فرض ضريبة على البائعين بقيمة 1.50 دولار للعلبة.</a:t>
            </a:r>
          </a:p>
          <a:p>
            <a:pPr algn="just" rtl="1">
              <a:lnSpc>
                <a:spcPct val="100000"/>
              </a:lnSpc>
              <a:spcBef>
                <a:spcPts val="0"/>
              </a:spcBef>
              <a:spcAft>
                <a:spcPts val="0"/>
              </a:spcAft>
            </a:pPr>
            <a:r>
              <a:rPr lang="ar-EG" sz="1800" dirty="0">
                <a:latin typeface="Alexandria"/>
                <a:ea typeface="Times New Roman" panose="02020603050405020304" pitchFamily="18" charset="0"/>
              </a:rPr>
              <a:t>ينخفض ​​العرض ويُظهر المنحنى </a:t>
            </a:r>
            <a:r>
              <a:rPr lang="en-US" sz="1800" dirty="0">
                <a:latin typeface="Alexandria"/>
                <a:ea typeface="Times New Roman" panose="02020603050405020304" pitchFamily="18" charset="0"/>
              </a:rPr>
              <a:t>S + </a:t>
            </a:r>
            <a:r>
              <a:rPr lang="ar-EG" sz="1800" dirty="0">
                <a:latin typeface="Alexandria"/>
                <a:ea typeface="Times New Roman" panose="02020603050405020304" pitchFamily="18" charset="0"/>
              </a:rPr>
              <a:t>الضريبة على البائعين منحنى العرض الجديد.</a:t>
            </a:r>
          </a:p>
          <a:p>
            <a:pPr algn="just" rtl="1">
              <a:lnSpc>
                <a:spcPct val="100000"/>
              </a:lnSpc>
              <a:spcBef>
                <a:spcPts val="0"/>
              </a:spcBef>
              <a:spcAft>
                <a:spcPts val="0"/>
              </a:spcAft>
            </a:pPr>
            <a:r>
              <a:rPr lang="ar-EG" sz="1800" dirty="0">
                <a:latin typeface="Alexandria"/>
                <a:ea typeface="Times New Roman" panose="02020603050405020304" pitchFamily="18" charset="0"/>
              </a:rPr>
              <a:t>يرتفع سعر السوق الذي يدفعه المشترون إلى 4.00 دولارات للعلبة وتنخفض الكمية المشتراة.</a:t>
            </a:r>
          </a:p>
          <a:p>
            <a:pPr algn="just" rtl="1">
              <a:lnSpc>
                <a:spcPct val="100000"/>
              </a:lnSpc>
              <a:spcBef>
                <a:spcPts val="0"/>
              </a:spcBef>
              <a:spcAft>
                <a:spcPts val="0"/>
              </a:spcAft>
            </a:pPr>
            <a:r>
              <a:rPr lang="ar-EG" sz="1800" dirty="0">
                <a:latin typeface="Alexandria"/>
                <a:ea typeface="Times New Roman" panose="02020603050405020304" pitchFamily="18" charset="0"/>
              </a:rPr>
              <a:t>ينخفض ​​السعر الذي يتلقاه البائعون إلى 2.50 دولار للعلبة.</a:t>
            </a:r>
          </a:p>
          <a:p>
            <a:pPr algn="just" rtl="1">
              <a:lnSpc>
                <a:spcPct val="100000"/>
              </a:lnSpc>
              <a:spcBef>
                <a:spcPts val="0"/>
              </a:spcBef>
              <a:spcAft>
                <a:spcPts val="0"/>
              </a:spcAft>
            </a:pPr>
            <a:r>
              <a:rPr lang="ar-EG" sz="1800" dirty="0">
                <a:latin typeface="Alexandria"/>
                <a:ea typeface="Times New Roman" panose="02020603050405020304" pitchFamily="18" charset="0"/>
              </a:rPr>
              <a:t>لذا، مع فرض ضريبة بقيمة 1.50 دولار للعلبة، يدفع المشترون دولارًا واحدًا للعلبة أكثر ويحصل البائعون على 50 سنتًا للعلبة أقل.</a:t>
            </a:r>
            <a:endParaRPr lang="en-US" sz="1800" dirty="0">
              <a:latin typeface="Alexandria"/>
              <a:ea typeface="Times New Roman" panose="02020603050405020304" pitchFamily="18" charset="0"/>
            </a:endParaRPr>
          </a:p>
          <a:p>
            <a:pPr marL="342900" marR="0" lvl="0" indent="-342900" rtl="0">
              <a:lnSpc>
                <a:spcPct val="150000"/>
              </a:lnSpc>
              <a:spcBef>
                <a:spcPts val="0"/>
              </a:spcBef>
              <a:spcAft>
                <a:spcPts val="0"/>
              </a:spcAft>
              <a:buFont typeface="Symbol" panose="05050102010706020507" pitchFamily="18" charset="2"/>
              <a:buChar char=""/>
            </a:pPr>
            <a:endParaRPr lang="en-US" sz="18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15265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2400" y="1563152"/>
            <a:ext cx="11887200" cy="51424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0870" y="5184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984139" y="763273"/>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44956" y="1033602"/>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Rectangle 1">
            <a:extLst>
              <a:ext uri="{FF2B5EF4-FFF2-40B4-BE49-F238E27FC236}">
                <a16:creationId xmlns:a16="http://schemas.microsoft.com/office/drawing/2014/main" id="{B8E7EF5C-5631-522E-EFC2-AF10AE1F0C93}"/>
              </a:ext>
            </a:extLst>
          </p:cNvPr>
          <p:cNvSpPr>
            <a:spLocks noGrp="1" noChangeArrowheads="1"/>
          </p:cNvSpPr>
          <p:nvPr/>
        </p:nvSpPr>
        <p:spPr bwMode="auto">
          <a:xfrm>
            <a:off x="361212" y="1571994"/>
            <a:ext cx="4155541" cy="492069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50000"/>
              </a:lnSpc>
              <a:spcBef>
                <a:spcPts val="0"/>
              </a:spcBef>
              <a:spcAft>
                <a:spcPts val="0"/>
              </a:spcAft>
              <a:buNone/>
            </a:pPr>
            <a:r>
              <a:rPr lang="en-US" sz="1800" b="1" u="sng" dirty="0">
                <a:solidFill>
                  <a:srgbClr val="0070C0"/>
                </a:solidFill>
                <a:latin typeface="Alexandria"/>
                <a:ea typeface="Times New Roman" panose="02020603050405020304" pitchFamily="18" charset="0"/>
              </a:rPr>
              <a:t>The effect of tax on buyers</a:t>
            </a:r>
          </a:p>
          <a:p>
            <a:pPr marL="0" marR="0" indent="0">
              <a:spcBef>
                <a:spcPts val="0"/>
              </a:spcBef>
              <a:spcAft>
                <a:spcPts val="0"/>
              </a:spcAft>
              <a:buNone/>
            </a:pPr>
            <a:r>
              <a:rPr lang="en-US" sz="1800" dirty="0">
                <a:effectLst/>
                <a:latin typeface="Alexandria"/>
                <a:ea typeface="Times New Roman" panose="02020603050405020304" pitchFamily="18" charset="0"/>
              </a:rPr>
              <a:t>With no tax, the equilibrium price is $3.00 a pack.</a:t>
            </a:r>
          </a:p>
          <a:p>
            <a:pPr marL="0" marR="0" indent="0">
              <a:spcBef>
                <a:spcPts val="0"/>
              </a:spcBef>
              <a:spcAft>
                <a:spcPts val="0"/>
              </a:spcAft>
              <a:buNone/>
            </a:pPr>
            <a:r>
              <a:rPr lang="en-US" sz="1800" b="1" u="sng" dirty="0">
                <a:effectLst/>
                <a:latin typeface="Alexandria"/>
                <a:ea typeface="Times New Roman" panose="02020603050405020304" pitchFamily="18" charset="0"/>
              </a:rPr>
              <a:t>A tax on buyers of $1.50 a pack is introduced.</a:t>
            </a:r>
            <a:endParaRPr lang="en-US" sz="1800" b="1" dirty="0">
              <a:effectLst/>
              <a:latin typeface="Alexandria"/>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rPr>
              <a:t>Demand decreases and the curve </a:t>
            </a:r>
            <a:r>
              <a:rPr lang="en-US" sz="1800" i="1" dirty="0">
                <a:effectLst/>
                <a:latin typeface="Alexandria"/>
                <a:ea typeface="Times New Roman" panose="02020603050405020304" pitchFamily="18" charset="0"/>
              </a:rPr>
              <a:t>D </a:t>
            </a:r>
            <a:r>
              <a:rPr lang="en-US" sz="1800" i="1" dirty="0">
                <a:effectLst/>
                <a:latin typeface="Alexandria"/>
                <a:ea typeface="Times New Roman" panose="02020603050405020304" pitchFamily="18" charset="0"/>
                <a:sym typeface="Symbol" panose="05050102010706020507" pitchFamily="18" charset="2"/>
              </a:rPr>
              <a:t></a:t>
            </a:r>
            <a:r>
              <a:rPr lang="en-US" sz="1800" i="1" dirty="0">
                <a:effectLst/>
                <a:latin typeface="Alexandria"/>
                <a:ea typeface="Times New Roman" panose="02020603050405020304" pitchFamily="18" charset="0"/>
              </a:rPr>
              <a:t>  tax on buyers</a:t>
            </a:r>
            <a:r>
              <a:rPr lang="en-US" sz="1800" dirty="0">
                <a:effectLst/>
                <a:latin typeface="Alexandria"/>
                <a:ea typeface="Times New Roman" panose="02020603050405020304" pitchFamily="18" charset="0"/>
              </a:rPr>
              <a:t> shows the new demand curve.</a:t>
            </a:r>
          </a:p>
          <a:p>
            <a:pPr marL="342900" marR="0" lvl="0"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rPr>
              <a:t>The price received by sellers falls to $2.50 a pack and the quantity decreases.</a:t>
            </a:r>
          </a:p>
          <a:p>
            <a:pPr marL="342900" marR="0" lvl="0" indent="-342900">
              <a:spcBef>
                <a:spcPts val="0"/>
              </a:spcBef>
              <a:spcAft>
                <a:spcPts val="0"/>
              </a:spcAft>
              <a:buFont typeface="Symbol" panose="05050102010706020507" pitchFamily="18" charset="2"/>
              <a:buChar char=""/>
            </a:pPr>
            <a:r>
              <a:rPr lang="en-US" sz="1800" dirty="0">
                <a:effectLst/>
                <a:latin typeface="Alexandria"/>
                <a:ea typeface="Times New Roman" panose="02020603050405020304" pitchFamily="18" charset="0"/>
              </a:rPr>
              <a:t>The price paid by buyers rises to $4.00 a pack.</a:t>
            </a:r>
          </a:p>
          <a:p>
            <a:r>
              <a:rPr lang="en-US" sz="1800" dirty="0">
                <a:effectLst/>
                <a:latin typeface="Alexandria"/>
                <a:ea typeface="Times New Roman" panose="02020603050405020304" pitchFamily="18" charset="0"/>
              </a:rPr>
              <a:t>So, with the tax of $1.50 a pack, buyers pay $1.00 a pack more and sellers receive 50¢ a pack less.</a:t>
            </a:r>
            <a:r>
              <a:rPr lang="ar-EG" sz="1800" dirty="0">
                <a:effectLst/>
                <a:latin typeface="Alexandria"/>
                <a:ea typeface="Times New Roman" panose="02020603050405020304" pitchFamily="18" charset="0"/>
              </a:rPr>
              <a:t> </a:t>
            </a:r>
            <a:endParaRPr lang="en-US" sz="1800" dirty="0">
              <a:effectLst/>
              <a:latin typeface="Alexandria"/>
              <a:ea typeface="Times New Roman" panose="02020603050405020304" pitchFamily="18" charset="0"/>
            </a:endParaRPr>
          </a:p>
        </p:txBody>
      </p:sp>
      <p:pic>
        <p:nvPicPr>
          <p:cNvPr id="11" name="Picture 10" descr="Fig06">
            <a:extLst>
              <a:ext uri="{FF2B5EF4-FFF2-40B4-BE49-F238E27FC236}">
                <a16:creationId xmlns:a16="http://schemas.microsoft.com/office/drawing/2014/main" id="{07151AA4-F8CA-9977-429E-EA5B88408B1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75529" y="1738750"/>
            <a:ext cx="3552610" cy="4791251"/>
          </a:xfrm>
          <a:prstGeom prst="rect">
            <a:avLst/>
          </a:prstGeom>
          <a:noFill/>
          <a:ln>
            <a:noFill/>
          </a:ln>
        </p:spPr>
      </p:pic>
      <p:sp>
        <p:nvSpPr>
          <p:cNvPr id="10" name="Rectangle 9">
            <a:extLst>
              <a:ext uri="{FF2B5EF4-FFF2-40B4-BE49-F238E27FC236}">
                <a16:creationId xmlns:a16="http://schemas.microsoft.com/office/drawing/2014/main" id="{4E1231D6-00AC-D61A-46AF-6A9A113C549E}"/>
              </a:ext>
            </a:extLst>
          </p:cNvPr>
          <p:cNvSpPr>
            <a:spLocks noGrp="1" noChangeArrowheads="1"/>
          </p:cNvSpPr>
          <p:nvPr/>
        </p:nvSpPr>
        <p:spPr bwMode="auto">
          <a:xfrm>
            <a:off x="8278177" y="1692593"/>
            <a:ext cx="3552610" cy="492069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rtl="1">
              <a:lnSpc>
                <a:spcPct val="100000"/>
              </a:lnSpc>
              <a:spcBef>
                <a:spcPts val="0"/>
              </a:spcBef>
              <a:spcAft>
                <a:spcPts val="0"/>
              </a:spcAft>
              <a:buNone/>
            </a:pPr>
            <a:r>
              <a:rPr lang="ar-EG" sz="1800" b="1" u="sng" dirty="0">
                <a:solidFill>
                  <a:srgbClr val="0070C0"/>
                </a:solidFill>
                <a:latin typeface="Alexandria"/>
              </a:rPr>
              <a:t>تأثير الضريبة على المشترين</a:t>
            </a:r>
          </a:p>
          <a:p>
            <a:pPr marL="0" indent="0" algn="just" rtl="1">
              <a:lnSpc>
                <a:spcPct val="100000"/>
              </a:lnSpc>
              <a:spcBef>
                <a:spcPts val="0"/>
              </a:spcBef>
              <a:spcAft>
                <a:spcPts val="0"/>
              </a:spcAft>
              <a:buNone/>
            </a:pPr>
            <a:r>
              <a:rPr lang="ar-EG" sz="1800" dirty="0">
                <a:latin typeface="Alexandria"/>
              </a:rPr>
              <a:t>في حالة عدم وجود ضريبة، يكون سعر التوازن 3.00 دولارات للعلبة.</a:t>
            </a:r>
          </a:p>
          <a:p>
            <a:pPr marL="0" indent="0" algn="just" rtl="1">
              <a:lnSpc>
                <a:spcPct val="100000"/>
              </a:lnSpc>
              <a:spcBef>
                <a:spcPts val="0"/>
              </a:spcBef>
              <a:spcAft>
                <a:spcPts val="0"/>
              </a:spcAft>
              <a:buNone/>
            </a:pPr>
            <a:r>
              <a:rPr lang="ar-EG" sz="1800" dirty="0">
                <a:latin typeface="Alexandria"/>
              </a:rPr>
              <a:t>يتم فرض ضريبة على المشترين بقيمة 1.50 دولار للعلبة.</a:t>
            </a:r>
          </a:p>
          <a:p>
            <a:pPr algn="just" rtl="1">
              <a:lnSpc>
                <a:spcPct val="100000"/>
              </a:lnSpc>
              <a:spcBef>
                <a:spcPts val="0"/>
              </a:spcBef>
              <a:spcAft>
                <a:spcPts val="0"/>
              </a:spcAft>
            </a:pPr>
            <a:r>
              <a:rPr lang="ar-EG" sz="1800" dirty="0">
                <a:latin typeface="Alexandria"/>
              </a:rPr>
              <a:t>ينخفض ​​الطلب ويُظهر المنحنى </a:t>
            </a:r>
            <a:r>
              <a:rPr lang="en-US" sz="1800" i="1" dirty="0">
                <a:effectLst/>
                <a:latin typeface="Alexandria"/>
                <a:ea typeface="Times New Roman" panose="02020603050405020304" pitchFamily="18" charset="0"/>
              </a:rPr>
              <a:t>D </a:t>
            </a:r>
            <a:r>
              <a:rPr lang="en-US" sz="1800" i="1" dirty="0">
                <a:effectLst/>
                <a:latin typeface="Alexandria"/>
                <a:ea typeface="Times New Roman" panose="02020603050405020304" pitchFamily="18" charset="0"/>
                <a:sym typeface="Symbol" panose="05050102010706020507" pitchFamily="18" charset="2"/>
              </a:rPr>
              <a:t></a:t>
            </a:r>
            <a:r>
              <a:rPr lang="ar-EG" sz="1800" i="1" dirty="0">
                <a:effectLst/>
                <a:latin typeface="Alexandria"/>
                <a:ea typeface="Times New Roman" panose="02020603050405020304" pitchFamily="18" charset="0"/>
                <a:sym typeface="Symbol" panose="05050102010706020507" pitchFamily="18" charset="2"/>
              </a:rPr>
              <a:t> </a:t>
            </a:r>
            <a:r>
              <a:rPr lang="en-US" sz="1800" dirty="0">
                <a:latin typeface="Alexandria"/>
              </a:rPr>
              <a:t> </a:t>
            </a:r>
            <a:r>
              <a:rPr lang="ar-EG" sz="1800" dirty="0">
                <a:latin typeface="Alexandria"/>
              </a:rPr>
              <a:t>الضريبة على المشترين منحنى الطلب الجديد.</a:t>
            </a:r>
          </a:p>
          <a:p>
            <a:pPr algn="just" rtl="1">
              <a:lnSpc>
                <a:spcPct val="100000"/>
              </a:lnSpc>
              <a:spcBef>
                <a:spcPts val="0"/>
              </a:spcBef>
              <a:spcAft>
                <a:spcPts val="0"/>
              </a:spcAft>
            </a:pPr>
            <a:r>
              <a:rPr lang="ar-EG" sz="1800" dirty="0">
                <a:latin typeface="Alexandria"/>
              </a:rPr>
              <a:t>ينخفض ​​السعر الذي يتلقاه البائعون إلى 2.50 دولار للعلبة وتنخفض الكمية.</a:t>
            </a:r>
          </a:p>
          <a:p>
            <a:pPr algn="just" rtl="1">
              <a:lnSpc>
                <a:spcPct val="100000"/>
              </a:lnSpc>
              <a:spcBef>
                <a:spcPts val="0"/>
              </a:spcBef>
              <a:spcAft>
                <a:spcPts val="0"/>
              </a:spcAft>
            </a:pPr>
            <a:r>
              <a:rPr lang="ar-EG" sz="1800" dirty="0">
                <a:latin typeface="Alexandria"/>
              </a:rPr>
              <a:t>يرتفع السعر الذي يدفعه المشترون إلى 4.00 دولارات للعلبة.</a:t>
            </a:r>
          </a:p>
          <a:p>
            <a:pPr algn="just" rtl="1">
              <a:lnSpc>
                <a:spcPct val="100000"/>
              </a:lnSpc>
              <a:spcBef>
                <a:spcPts val="0"/>
              </a:spcBef>
              <a:spcAft>
                <a:spcPts val="0"/>
              </a:spcAft>
            </a:pPr>
            <a:r>
              <a:rPr lang="ar-EG" sz="1800" dirty="0">
                <a:latin typeface="Alexandria"/>
              </a:rPr>
              <a:t>لذا، مع فرض ضريبة بقيمة 1.50 دولار للعلبة، يدفع المشترون دولارًا واحدًا للعلبة أكثر ويحصل البائعون على 50 سنتًا للعلبة أقل.</a:t>
            </a:r>
            <a:endParaRPr lang="en-US" sz="1800" dirty="0">
              <a:latin typeface="Alexandria"/>
            </a:endParaRPr>
          </a:p>
          <a:p>
            <a:pPr marL="0" marR="0" lvl="0" indent="0" rtl="0">
              <a:lnSpc>
                <a:spcPct val="150000"/>
              </a:lnSpc>
              <a:spcBef>
                <a:spcPts val="0"/>
              </a:spcBef>
              <a:spcAft>
                <a:spcPts val="0"/>
              </a:spcAft>
              <a:buNone/>
            </a:pPr>
            <a:endParaRPr lang="en-US" sz="18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3724002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Alexandria"/>
                <a:ea typeface="+mn-ea"/>
              </a:rPr>
              <a:t>لذا، تمامًا كما كان الحال من قبل عندما كان البائعون يخضعون للضريبة: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Alexandria"/>
                <a:ea typeface="+mn-ea"/>
              </a:rPr>
              <a:t>يدفع المشترون دولارًا واحدًا من الضريبة.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Alexandria"/>
                <a:ea typeface="+mn-ea"/>
              </a:rPr>
              <a:t>ويدفع البائعون 50 سنتًا أخرى من الضريبة.</a:t>
            </a: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8">
            <a:extLst>
              <a:ext uri="{FF2B5EF4-FFF2-40B4-BE49-F238E27FC236}">
                <a16:creationId xmlns:a16="http://schemas.microsoft.com/office/drawing/2014/main" id="{8953435A-FE1D-1C9D-471B-8153E44D9A57}"/>
              </a:ext>
            </a:extLst>
          </p:cNvPr>
          <p:cNvSpPr>
            <a:spLocks noGrp="1" noChangeArrowheads="1"/>
          </p:cNvSpPr>
          <p:nvPr/>
        </p:nvSpPr>
        <p:spPr bwMode="auto">
          <a:xfrm>
            <a:off x="617280" y="1985193"/>
            <a:ext cx="5315000" cy="18974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rtl="0">
              <a:lnSpc>
                <a:spcPct val="250000"/>
              </a:lnSpc>
              <a:spcBef>
                <a:spcPts val="0"/>
              </a:spcBef>
              <a:spcAft>
                <a:spcPts val="0"/>
              </a:spcAft>
              <a:buFont typeface="Symbol" panose="05050102010706020507" pitchFamily="18" charset="2"/>
              <a:buChar char=""/>
            </a:pPr>
            <a:r>
              <a:rPr lang="en-US" sz="2000" b="1" dirty="0">
                <a:solidFill>
                  <a:srgbClr val="0070C0"/>
                </a:solidFill>
                <a:effectLst/>
                <a:latin typeface="Alexandria"/>
                <a:ea typeface="Times New Roman" panose="02020603050405020304" pitchFamily="18" charset="0"/>
              </a:rPr>
              <a:t>So, exactly as before when sellers were taxed:</a:t>
            </a:r>
            <a:endParaRPr lang="en-US" sz="2000" dirty="0">
              <a:solidFill>
                <a:srgbClr val="0070C0"/>
              </a:solidFill>
              <a:effectLst/>
              <a:latin typeface="Alexandria"/>
              <a:ea typeface="Times New Roman" panose="02020603050405020304" pitchFamily="18" charset="0"/>
            </a:endParaRPr>
          </a:p>
          <a:p>
            <a:pPr marL="742950" marR="0" lvl="1" indent="-285750">
              <a:lnSpc>
                <a:spcPct val="250000"/>
              </a:lnSpc>
              <a:spcBef>
                <a:spcPts val="0"/>
              </a:spcBef>
              <a:spcAft>
                <a:spcPts val="0"/>
              </a:spcAft>
              <a:buFont typeface="Courier New" panose="02070309020205020404" pitchFamily="49" charset="0"/>
              <a:buChar char="o"/>
            </a:pPr>
            <a:r>
              <a:rPr lang="en-US" sz="2000" b="1" dirty="0">
                <a:solidFill>
                  <a:srgbClr val="002060"/>
                </a:solidFill>
                <a:effectLst/>
                <a:latin typeface="Alexandria"/>
                <a:ea typeface="Times New Roman" panose="02020603050405020304" pitchFamily="18" charset="0"/>
              </a:rPr>
              <a:t>Buyers pay $1.00 of the tax.</a:t>
            </a:r>
            <a:endParaRPr lang="en-US" sz="2000" dirty="0">
              <a:solidFill>
                <a:srgbClr val="002060"/>
              </a:solidFill>
              <a:effectLst/>
              <a:latin typeface="Alexandria"/>
              <a:ea typeface="Times New Roman" panose="02020603050405020304" pitchFamily="18" charset="0"/>
            </a:endParaRPr>
          </a:p>
          <a:p>
            <a:pPr marL="742950" marR="0" lvl="1" indent="-285750">
              <a:lnSpc>
                <a:spcPct val="250000"/>
              </a:lnSpc>
              <a:spcBef>
                <a:spcPts val="0"/>
              </a:spcBef>
              <a:spcAft>
                <a:spcPts val="0"/>
              </a:spcAft>
              <a:buFont typeface="Courier New" panose="02070309020205020404" pitchFamily="49" charset="0"/>
              <a:buChar char="o"/>
            </a:pPr>
            <a:r>
              <a:rPr lang="en-US" sz="2000" b="1" dirty="0">
                <a:solidFill>
                  <a:srgbClr val="002060"/>
                </a:solidFill>
                <a:effectLst/>
                <a:latin typeface="Alexandria"/>
                <a:ea typeface="Times New Roman" panose="02020603050405020304" pitchFamily="18" charset="0"/>
              </a:rPr>
              <a:t>Sellers pay the other 50¢ of the tax.</a:t>
            </a:r>
            <a:endParaRPr lang="en-US" sz="2000" dirty="0">
              <a:solidFill>
                <a:srgbClr val="002060"/>
              </a:solidFill>
              <a:effectLst/>
              <a:latin typeface="Alexandria"/>
              <a:ea typeface="Times New Roman" panose="02020603050405020304" pitchFamily="18" charset="0"/>
            </a:endParaRPr>
          </a:p>
          <a:p>
            <a:pPr marL="342900" marR="0" lvl="0" indent="-342900" rtl="0">
              <a:lnSpc>
                <a:spcPct val="250000"/>
              </a:lnSpc>
              <a:spcBef>
                <a:spcPts val="0"/>
              </a:spcBef>
              <a:spcAft>
                <a:spcPts val="0"/>
              </a:spcAft>
              <a:buFont typeface="Symbol" panose="05050102010706020507" pitchFamily="18" charset="2"/>
              <a:buChar char=""/>
            </a:pPr>
            <a:endParaRPr lang="en-US" sz="2000" dirty="0">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54F55DFF-C7D0-971A-3F04-1FF02CF905F0}"/>
              </a:ext>
            </a:extLst>
          </p:cNvPr>
          <p:cNvSpPr txBox="1"/>
          <p:nvPr/>
        </p:nvSpPr>
        <p:spPr>
          <a:xfrm>
            <a:off x="5715050" y="2486469"/>
            <a:ext cx="5182791" cy="2468368"/>
          </a:xfrm>
          <a:prstGeom prst="rect">
            <a:avLst/>
          </a:prstGeom>
          <a:noFill/>
        </p:spPr>
        <p:txBody>
          <a:bodyPr wrap="square">
            <a:spAutoFit/>
          </a:bodyPr>
          <a:lstStyle/>
          <a:p>
            <a:pPr marL="342900" indent="-342900" algn="just" rtl="1">
              <a:lnSpc>
                <a:spcPct val="200000"/>
              </a:lnSpc>
              <a:buFont typeface="Arial" panose="020B0604020202020204" pitchFamily="34" charset="0"/>
              <a:buChar char="•"/>
            </a:pPr>
            <a:r>
              <a:rPr lang="en-US" sz="2000" b="1" dirty="0" err="1">
                <a:solidFill>
                  <a:schemeClr val="accent5"/>
                </a:solidFill>
              </a:rPr>
              <a:t>لذا</a:t>
            </a:r>
            <a:r>
              <a:rPr lang="en-US" sz="2000" b="1" dirty="0">
                <a:solidFill>
                  <a:schemeClr val="accent5"/>
                </a:solidFill>
              </a:rPr>
              <a:t>، </a:t>
            </a:r>
            <a:r>
              <a:rPr lang="en-US" sz="2000" b="1" dirty="0" err="1">
                <a:solidFill>
                  <a:schemeClr val="accent5"/>
                </a:solidFill>
              </a:rPr>
              <a:t>تمامًا</a:t>
            </a:r>
            <a:r>
              <a:rPr lang="en-US" sz="2000" b="1" dirty="0">
                <a:solidFill>
                  <a:schemeClr val="accent5"/>
                </a:solidFill>
              </a:rPr>
              <a:t> </a:t>
            </a:r>
            <a:r>
              <a:rPr lang="en-US" sz="2000" b="1" dirty="0" err="1">
                <a:solidFill>
                  <a:schemeClr val="accent5"/>
                </a:solidFill>
              </a:rPr>
              <a:t>كما</a:t>
            </a:r>
            <a:r>
              <a:rPr lang="en-US" sz="2000" b="1" dirty="0">
                <a:solidFill>
                  <a:schemeClr val="accent5"/>
                </a:solidFill>
              </a:rPr>
              <a:t> </a:t>
            </a:r>
            <a:r>
              <a:rPr lang="en-US" sz="2000" b="1" dirty="0" err="1">
                <a:solidFill>
                  <a:schemeClr val="accent5"/>
                </a:solidFill>
              </a:rPr>
              <a:t>كان</a:t>
            </a:r>
            <a:r>
              <a:rPr lang="en-US" sz="2000" b="1" dirty="0">
                <a:solidFill>
                  <a:schemeClr val="accent5"/>
                </a:solidFill>
              </a:rPr>
              <a:t> </a:t>
            </a:r>
            <a:r>
              <a:rPr lang="en-US" sz="2000" b="1" dirty="0" err="1">
                <a:solidFill>
                  <a:schemeClr val="accent5"/>
                </a:solidFill>
              </a:rPr>
              <a:t>الحال</a:t>
            </a:r>
            <a:r>
              <a:rPr lang="en-US" sz="2000" b="1" dirty="0">
                <a:solidFill>
                  <a:schemeClr val="accent5"/>
                </a:solidFill>
              </a:rPr>
              <a:t> </a:t>
            </a:r>
            <a:r>
              <a:rPr lang="en-US" sz="2000" b="1" dirty="0" err="1">
                <a:solidFill>
                  <a:schemeClr val="accent5"/>
                </a:solidFill>
              </a:rPr>
              <a:t>من</a:t>
            </a:r>
            <a:r>
              <a:rPr lang="en-US" sz="2000" b="1" dirty="0">
                <a:solidFill>
                  <a:schemeClr val="accent5"/>
                </a:solidFill>
              </a:rPr>
              <a:t> </a:t>
            </a:r>
            <a:r>
              <a:rPr lang="en-US" sz="2000" b="1" dirty="0" err="1">
                <a:solidFill>
                  <a:schemeClr val="accent5"/>
                </a:solidFill>
              </a:rPr>
              <a:t>قبل</a:t>
            </a:r>
            <a:r>
              <a:rPr lang="en-US" sz="2000" b="1" dirty="0">
                <a:solidFill>
                  <a:schemeClr val="accent5"/>
                </a:solidFill>
              </a:rPr>
              <a:t> </a:t>
            </a:r>
            <a:r>
              <a:rPr lang="en-US" sz="2000" b="1" dirty="0" err="1">
                <a:solidFill>
                  <a:schemeClr val="accent5"/>
                </a:solidFill>
              </a:rPr>
              <a:t>عندما</a:t>
            </a:r>
            <a:r>
              <a:rPr lang="en-US" sz="2000" b="1" dirty="0">
                <a:solidFill>
                  <a:schemeClr val="accent5"/>
                </a:solidFill>
              </a:rPr>
              <a:t> </a:t>
            </a:r>
            <a:r>
              <a:rPr lang="en-US" sz="2000" b="1" dirty="0" err="1">
                <a:solidFill>
                  <a:schemeClr val="accent5"/>
                </a:solidFill>
              </a:rPr>
              <a:t>كان</a:t>
            </a:r>
            <a:r>
              <a:rPr lang="en-US" sz="2000" b="1" dirty="0">
                <a:solidFill>
                  <a:schemeClr val="accent5"/>
                </a:solidFill>
              </a:rPr>
              <a:t> </a:t>
            </a:r>
            <a:r>
              <a:rPr lang="en-US" sz="2000" b="1" dirty="0" err="1">
                <a:solidFill>
                  <a:schemeClr val="accent5"/>
                </a:solidFill>
              </a:rPr>
              <a:t>البائعون</a:t>
            </a:r>
            <a:r>
              <a:rPr lang="en-US" sz="2000" b="1" dirty="0">
                <a:solidFill>
                  <a:schemeClr val="accent5"/>
                </a:solidFill>
              </a:rPr>
              <a:t> </a:t>
            </a:r>
            <a:r>
              <a:rPr lang="en-US" sz="2000" b="1" dirty="0" err="1">
                <a:solidFill>
                  <a:schemeClr val="accent5"/>
                </a:solidFill>
              </a:rPr>
              <a:t>يخضعون</a:t>
            </a:r>
            <a:r>
              <a:rPr lang="en-US" sz="2000" b="1" dirty="0">
                <a:solidFill>
                  <a:schemeClr val="accent5"/>
                </a:solidFill>
              </a:rPr>
              <a:t> </a:t>
            </a:r>
            <a:r>
              <a:rPr lang="en-US" sz="2000" b="1" dirty="0" err="1">
                <a:solidFill>
                  <a:schemeClr val="accent5"/>
                </a:solidFill>
              </a:rPr>
              <a:t>للضريبة</a:t>
            </a:r>
            <a:r>
              <a:rPr lang="en-US" sz="2000" b="1" dirty="0">
                <a:solidFill>
                  <a:schemeClr val="accent5"/>
                </a:solidFill>
              </a:rPr>
              <a:t>:</a:t>
            </a:r>
          </a:p>
          <a:p>
            <a:pPr marL="342900" indent="-342900" algn="just" rtl="1">
              <a:lnSpc>
                <a:spcPct val="200000"/>
              </a:lnSpc>
              <a:buFont typeface="Arial" panose="020B0604020202020204" pitchFamily="34" charset="0"/>
              <a:buChar char="•"/>
            </a:pPr>
            <a:r>
              <a:rPr lang="en-US" sz="2000" dirty="0" err="1"/>
              <a:t>يدفع</a:t>
            </a:r>
            <a:r>
              <a:rPr lang="en-US" sz="2000" dirty="0"/>
              <a:t> </a:t>
            </a:r>
            <a:r>
              <a:rPr lang="en-US" sz="2000" dirty="0" err="1"/>
              <a:t>المشترون</a:t>
            </a:r>
            <a:r>
              <a:rPr lang="en-US" sz="2000" dirty="0"/>
              <a:t> </a:t>
            </a:r>
            <a:r>
              <a:rPr lang="en-US" sz="2000" dirty="0" err="1"/>
              <a:t>دولارًا</a:t>
            </a:r>
            <a:r>
              <a:rPr lang="en-US" sz="2000" dirty="0"/>
              <a:t> </a:t>
            </a:r>
            <a:r>
              <a:rPr lang="en-US" sz="2000" dirty="0" err="1"/>
              <a:t>واحدًا</a:t>
            </a:r>
            <a:r>
              <a:rPr lang="en-US" sz="2000" dirty="0"/>
              <a:t> </a:t>
            </a:r>
            <a:r>
              <a:rPr lang="en-US" sz="2000" dirty="0" err="1"/>
              <a:t>من</a:t>
            </a:r>
            <a:r>
              <a:rPr lang="en-US" sz="2000" dirty="0"/>
              <a:t> </a:t>
            </a:r>
            <a:r>
              <a:rPr lang="en-US" sz="2000" dirty="0" err="1"/>
              <a:t>الضريبة</a:t>
            </a:r>
            <a:r>
              <a:rPr lang="en-US" sz="2000" dirty="0"/>
              <a:t>.</a:t>
            </a:r>
          </a:p>
          <a:p>
            <a:pPr marL="342900" indent="-342900" algn="just" rtl="1">
              <a:lnSpc>
                <a:spcPct val="200000"/>
              </a:lnSpc>
              <a:buFont typeface="Arial" panose="020B0604020202020204" pitchFamily="34" charset="0"/>
              <a:buChar char="•"/>
            </a:pPr>
            <a:r>
              <a:rPr lang="en-US" sz="2000" dirty="0" err="1"/>
              <a:t>ويدفع</a:t>
            </a:r>
            <a:r>
              <a:rPr lang="en-US" sz="2000" dirty="0"/>
              <a:t> </a:t>
            </a:r>
            <a:r>
              <a:rPr lang="en-US" sz="2000" dirty="0" err="1"/>
              <a:t>البائعون</a:t>
            </a:r>
            <a:r>
              <a:rPr lang="en-US" sz="2000" dirty="0"/>
              <a:t> 50 </a:t>
            </a:r>
            <a:r>
              <a:rPr lang="en-US" sz="2000" dirty="0" err="1"/>
              <a:t>سنتًا</a:t>
            </a:r>
            <a:r>
              <a:rPr lang="en-US" sz="2000" dirty="0"/>
              <a:t> </a:t>
            </a:r>
            <a:r>
              <a:rPr lang="en-US" sz="2000" dirty="0" err="1"/>
              <a:t>أخرى</a:t>
            </a:r>
            <a:r>
              <a:rPr lang="en-US" sz="2000" dirty="0"/>
              <a:t> </a:t>
            </a:r>
            <a:r>
              <a:rPr lang="en-US" sz="2000" dirty="0" err="1"/>
              <a:t>من</a:t>
            </a:r>
            <a:r>
              <a:rPr lang="en-US" sz="2000" dirty="0"/>
              <a:t> </a:t>
            </a:r>
            <a:r>
              <a:rPr lang="en-US" sz="2000" dirty="0" err="1"/>
              <a:t>الضريبة</a:t>
            </a:r>
            <a:r>
              <a:rPr lang="en-US" sz="2000" dirty="0"/>
              <a:t>.</a:t>
            </a:r>
          </a:p>
        </p:txBody>
      </p:sp>
    </p:spTree>
    <p:extLst>
      <p:ext uri="{BB962C8B-B14F-4D97-AF65-F5344CB8AC3E}">
        <p14:creationId xmlns:p14="http://schemas.microsoft.com/office/powerpoint/2010/main" val="1045362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TextBox 1">
            <a:extLst>
              <a:ext uri="{FF2B5EF4-FFF2-40B4-BE49-F238E27FC236}">
                <a16:creationId xmlns:a16="http://schemas.microsoft.com/office/drawing/2014/main" id="{E18BFCA7-0F19-BECC-2561-F2396FE6BC71}"/>
              </a:ext>
            </a:extLst>
          </p:cNvPr>
          <p:cNvSpPr txBox="1"/>
          <p:nvPr/>
        </p:nvSpPr>
        <p:spPr>
          <a:xfrm>
            <a:off x="1531226" y="2346181"/>
            <a:ext cx="8984828" cy="3682226"/>
          </a:xfrm>
          <a:prstGeom prst="rect">
            <a:avLst/>
          </a:prstGeom>
          <a:noFill/>
        </p:spPr>
        <p:txBody>
          <a:bodyPr wrap="square">
            <a:spAutoFit/>
          </a:bodyPr>
          <a:lstStyle/>
          <a:p>
            <a:pPr algn="ctr">
              <a:lnSpc>
                <a:spcPct val="200000"/>
              </a:lnSpc>
            </a:pPr>
            <a:r>
              <a:rPr lang="ar-EG" sz="2400" dirty="0">
                <a:solidFill>
                  <a:srgbClr val="0070C0"/>
                </a:solidFill>
                <a:latin typeface="Alexandria"/>
              </a:rPr>
              <a:t>يعتمد تقسيم الضريبة بين المشترين والبائعين على مرونة العرض والطلب.</a:t>
            </a:r>
          </a:p>
          <a:p>
            <a:pPr algn="ctr">
              <a:lnSpc>
                <a:spcPct val="200000"/>
              </a:lnSpc>
            </a:pPr>
            <a:r>
              <a:rPr lang="ar-EG" sz="2400" dirty="0">
                <a:solidFill>
                  <a:srgbClr val="0070C0"/>
                </a:solidFill>
                <a:latin typeface="Alexandria"/>
              </a:rPr>
              <a:t>كيف؟</a:t>
            </a:r>
          </a:p>
          <a:p>
            <a:pPr algn="ctr"/>
            <a:r>
              <a:rPr lang="en-US" sz="2400" b="1" dirty="0">
                <a:solidFill>
                  <a:srgbClr val="0070C0"/>
                </a:solidFill>
                <a:latin typeface="Alexandria"/>
                <a:ea typeface="Calibri" panose="020F0502020204030204" pitchFamily="34" charset="0"/>
              </a:rPr>
              <a:t>The division of the tax between buyers and sellers depend on the elasticities of demand and supply</a:t>
            </a:r>
            <a:r>
              <a:rPr lang="en-CA" sz="2400" b="1" dirty="0">
                <a:solidFill>
                  <a:srgbClr val="0070C0"/>
                </a:solidFill>
                <a:effectLst/>
                <a:latin typeface="Alexandria"/>
                <a:ea typeface="Calibri" panose="020F0502020204030204" pitchFamily="34" charset="0"/>
              </a:rPr>
              <a:t>.</a:t>
            </a:r>
          </a:p>
          <a:p>
            <a:pPr algn="ctr">
              <a:lnSpc>
                <a:spcPct val="200000"/>
              </a:lnSpc>
            </a:pPr>
            <a:r>
              <a:rPr lang="en-CA" sz="2400" b="1" dirty="0">
                <a:solidFill>
                  <a:srgbClr val="0070C0"/>
                </a:solidFill>
                <a:latin typeface="Alexandria"/>
              </a:rPr>
              <a:t>HOW?</a:t>
            </a:r>
            <a:endParaRPr lang="ar-EG" sz="2400" b="1" dirty="0">
              <a:solidFill>
                <a:srgbClr val="0070C0"/>
              </a:solidFill>
              <a:latin typeface="Alexandria"/>
            </a:endParaRPr>
          </a:p>
          <a:p>
            <a:pPr algn="ctr">
              <a:lnSpc>
                <a:spcPct val="200000"/>
              </a:lnSpc>
            </a:pPr>
            <a:endParaRPr lang="en-US" sz="2400" dirty="0">
              <a:solidFill>
                <a:srgbClr val="0070C0"/>
              </a:solidFill>
              <a:latin typeface="Alexandria"/>
            </a:endParaRPr>
          </a:p>
        </p:txBody>
      </p:sp>
    </p:spTree>
    <p:extLst>
      <p:ext uri="{BB962C8B-B14F-4D97-AF65-F5344CB8AC3E}">
        <p14:creationId xmlns:p14="http://schemas.microsoft.com/office/powerpoint/2010/main" val="3766853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04908"/>
            <a:ext cx="10812720" cy="57972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13733" y="1832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9688" y="55887"/>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27291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27002" y="427994"/>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87819" y="698323"/>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pic>
        <p:nvPicPr>
          <p:cNvPr id="9" name="Picture 8">
            <a:extLst>
              <a:ext uri="{FF2B5EF4-FFF2-40B4-BE49-F238E27FC236}">
                <a16:creationId xmlns:a16="http://schemas.microsoft.com/office/drawing/2014/main" id="{AA0730B4-A80E-1495-07B9-1CB3C7F0A6C9}"/>
              </a:ext>
            </a:extLst>
          </p:cNvPr>
          <p:cNvPicPr>
            <a:picLocks noChangeAspect="1"/>
          </p:cNvPicPr>
          <p:nvPr/>
        </p:nvPicPr>
        <p:blipFill rotWithShape="1">
          <a:blip r:embed="rId3"/>
          <a:srcRect l="37269" t="26832" r="10435" b="21723"/>
          <a:stretch/>
        </p:blipFill>
        <p:spPr>
          <a:xfrm>
            <a:off x="885487" y="2615222"/>
            <a:ext cx="10276306" cy="4090378"/>
          </a:xfrm>
          <a:prstGeom prst="rect">
            <a:avLst/>
          </a:prstGeom>
        </p:spPr>
      </p:pic>
      <p:sp>
        <p:nvSpPr>
          <p:cNvPr id="12" name="TextBox 11">
            <a:extLst>
              <a:ext uri="{FF2B5EF4-FFF2-40B4-BE49-F238E27FC236}">
                <a16:creationId xmlns:a16="http://schemas.microsoft.com/office/drawing/2014/main" id="{AFC1F90F-2D42-B0BA-E067-95D6BFBBA6B6}"/>
              </a:ext>
            </a:extLst>
          </p:cNvPr>
          <p:cNvSpPr txBox="1"/>
          <p:nvPr/>
        </p:nvSpPr>
        <p:spPr>
          <a:xfrm>
            <a:off x="1049278" y="1390507"/>
            <a:ext cx="5182791" cy="1015663"/>
          </a:xfrm>
          <a:prstGeom prst="rect">
            <a:avLst/>
          </a:prstGeom>
          <a:noFill/>
        </p:spPr>
        <p:txBody>
          <a:bodyPr wrap="square">
            <a:spAutoFit/>
          </a:bodyPr>
          <a:lstStyle/>
          <a:p>
            <a:pPr marL="342900" indent="-342900" algn="just" rtl="1">
              <a:buFont typeface="Arial" panose="020B0604020202020204" pitchFamily="34" charset="0"/>
              <a:buChar char="•"/>
            </a:pPr>
            <a:r>
              <a:rPr lang="ar-EG" sz="2000" dirty="0"/>
              <a:t>الطلب علي هذه السلعة عديم المرونة – منحني الطلب رأسي. عند فرض الضريبة علي هذه السلعة المشتري يدفع كل الضريبة</a:t>
            </a:r>
            <a:endParaRPr lang="en-US" sz="2000" dirty="0"/>
          </a:p>
        </p:txBody>
      </p:sp>
      <p:sp>
        <p:nvSpPr>
          <p:cNvPr id="13" name="TextBox 12">
            <a:extLst>
              <a:ext uri="{FF2B5EF4-FFF2-40B4-BE49-F238E27FC236}">
                <a16:creationId xmlns:a16="http://schemas.microsoft.com/office/drawing/2014/main" id="{97A72724-CC0F-1B66-236B-B6E50A7A953F}"/>
              </a:ext>
            </a:extLst>
          </p:cNvPr>
          <p:cNvSpPr txBox="1"/>
          <p:nvPr/>
        </p:nvSpPr>
        <p:spPr>
          <a:xfrm>
            <a:off x="6283534" y="1470940"/>
            <a:ext cx="5182791" cy="1015663"/>
          </a:xfrm>
          <a:prstGeom prst="rect">
            <a:avLst/>
          </a:prstGeom>
          <a:noFill/>
        </p:spPr>
        <p:txBody>
          <a:bodyPr wrap="square">
            <a:spAutoFit/>
          </a:bodyPr>
          <a:lstStyle/>
          <a:p>
            <a:pPr marL="342900" indent="-342900" algn="just" rtl="1">
              <a:buFont typeface="Arial" panose="020B0604020202020204" pitchFamily="34" charset="0"/>
              <a:buChar char="•"/>
            </a:pPr>
            <a:r>
              <a:rPr lang="ar-EG" sz="2000" dirty="0"/>
              <a:t>الطلب علي هذه السلعة لانهائي المرونة – منحني الطلب </a:t>
            </a:r>
            <a:r>
              <a:rPr lang="ar-EG" sz="2000" dirty="0" err="1"/>
              <a:t>افقي</a:t>
            </a:r>
            <a:r>
              <a:rPr lang="ar-EG" sz="2000" dirty="0"/>
              <a:t>. عند فرض الضريبة علي هذه السلعة البائع يدفع كل الضريبة</a:t>
            </a:r>
            <a:endParaRPr lang="en-US" sz="2000" dirty="0"/>
          </a:p>
        </p:txBody>
      </p:sp>
    </p:spTree>
    <p:extLst>
      <p:ext uri="{BB962C8B-B14F-4D97-AF65-F5344CB8AC3E}">
        <p14:creationId xmlns:p14="http://schemas.microsoft.com/office/powerpoint/2010/main" val="3977912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04908"/>
            <a:ext cx="10812720" cy="50509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13733" y="1832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9688" y="55887"/>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27291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27002" y="427994"/>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87819" y="698323"/>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pic>
        <p:nvPicPr>
          <p:cNvPr id="2" name="Picture 1">
            <a:extLst>
              <a:ext uri="{FF2B5EF4-FFF2-40B4-BE49-F238E27FC236}">
                <a16:creationId xmlns:a16="http://schemas.microsoft.com/office/drawing/2014/main" id="{2B6F6A56-8637-D545-C59D-785BF9323B61}"/>
              </a:ext>
            </a:extLst>
          </p:cNvPr>
          <p:cNvPicPr>
            <a:picLocks noChangeAspect="1"/>
          </p:cNvPicPr>
          <p:nvPr/>
        </p:nvPicPr>
        <p:blipFill rotWithShape="1">
          <a:blip r:embed="rId3"/>
          <a:srcRect l="37269" t="38763" r="10342" b="11951"/>
          <a:stretch/>
        </p:blipFill>
        <p:spPr>
          <a:xfrm>
            <a:off x="1032787" y="2350819"/>
            <a:ext cx="10126423" cy="3705087"/>
          </a:xfrm>
          <a:prstGeom prst="rect">
            <a:avLst/>
          </a:prstGeom>
        </p:spPr>
      </p:pic>
      <p:sp>
        <p:nvSpPr>
          <p:cNvPr id="12" name="TextBox 11">
            <a:extLst>
              <a:ext uri="{FF2B5EF4-FFF2-40B4-BE49-F238E27FC236}">
                <a16:creationId xmlns:a16="http://schemas.microsoft.com/office/drawing/2014/main" id="{47F51CBE-7C9F-14B3-E004-329136026442}"/>
              </a:ext>
            </a:extLst>
          </p:cNvPr>
          <p:cNvSpPr txBox="1"/>
          <p:nvPr/>
        </p:nvSpPr>
        <p:spPr>
          <a:xfrm>
            <a:off x="913733" y="1254971"/>
            <a:ext cx="5182791" cy="1015663"/>
          </a:xfrm>
          <a:prstGeom prst="rect">
            <a:avLst/>
          </a:prstGeom>
          <a:noFill/>
        </p:spPr>
        <p:txBody>
          <a:bodyPr wrap="square">
            <a:spAutoFit/>
          </a:bodyPr>
          <a:lstStyle/>
          <a:p>
            <a:pPr marL="342900" indent="-342900" algn="just" rtl="1">
              <a:buFont typeface="Arial" panose="020B0604020202020204" pitchFamily="34" charset="0"/>
              <a:buChar char="•"/>
            </a:pPr>
            <a:r>
              <a:rPr lang="ar-EG" sz="2000" dirty="0"/>
              <a:t>العرض علي هذه السلعة عديم المرونة – منحني العرض رأسي. عند فرض الضريبة علي هذه السلعة البائع يدفع كل الضريبة</a:t>
            </a:r>
            <a:endParaRPr lang="en-US" sz="2000" dirty="0"/>
          </a:p>
        </p:txBody>
      </p:sp>
      <p:sp>
        <p:nvSpPr>
          <p:cNvPr id="13" name="TextBox 12">
            <a:extLst>
              <a:ext uri="{FF2B5EF4-FFF2-40B4-BE49-F238E27FC236}">
                <a16:creationId xmlns:a16="http://schemas.microsoft.com/office/drawing/2014/main" id="{22106085-9870-1726-9D28-0D5DFB1C9436}"/>
              </a:ext>
            </a:extLst>
          </p:cNvPr>
          <p:cNvSpPr txBox="1"/>
          <p:nvPr/>
        </p:nvSpPr>
        <p:spPr>
          <a:xfrm>
            <a:off x="6096524" y="1295064"/>
            <a:ext cx="5182791" cy="1015663"/>
          </a:xfrm>
          <a:prstGeom prst="rect">
            <a:avLst/>
          </a:prstGeom>
          <a:noFill/>
        </p:spPr>
        <p:txBody>
          <a:bodyPr wrap="square">
            <a:spAutoFit/>
          </a:bodyPr>
          <a:lstStyle/>
          <a:p>
            <a:pPr marL="342900" indent="-342900" algn="just" rtl="1">
              <a:buFont typeface="Arial" panose="020B0604020202020204" pitchFamily="34" charset="0"/>
              <a:buChar char="•"/>
            </a:pPr>
            <a:r>
              <a:rPr lang="ar-EG" sz="2000" dirty="0"/>
              <a:t>العرض علي هذه السلعة لانهائي المرونة – منحني العرض </a:t>
            </a:r>
            <a:r>
              <a:rPr lang="ar-EG" sz="2000" dirty="0" err="1"/>
              <a:t>افقي</a:t>
            </a:r>
            <a:r>
              <a:rPr lang="ar-EG" sz="2000" dirty="0"/>
              <a:t>. عند فرض الضريبة علي هذه السلعة المشتري يدفع كل الضريبة</a:t>
            </a:r>
            <a:endParaRPr lang="en-US" sz="2000" dirty="0"/>
          </a:p>
        </p:txBody>
      </p:sp>
    </p:spTree>
    <p:extLst>
      <p:ext uri="{BB962C8B-B14F-4D97-AF65-F5344CB8AC3E}">
        <p14:creationId xmlns:p14="http://schemas.microsoft.com/office/powerpoint/2010/main" val="3644308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Rectangle 8">
            <a:extLst>
              <a:ext uri="{FF2B5EF4-FFF2-40B4-BE49-F238E27FC236}">
                <a16:creationId xmlns:a16="http://schemas.microsoft.com/office/drawing/2014/main" id="{EA0BFF06-35C7-0CCB-40D6-6B7759FB684A}"/>
              </a:ext>
            </a:extLst>
          </p:cNvPr>
          <p:cNvSpPr>
            <a:spLocks noGrp="1" noChangeArrowheads="1"/>
          </p:cNvSpPr>
          <p:nvPr/>
        </p:nvSpPr>
        <p:spPr bwMode="auto">
          <a:xfrm>
            <a:off x="1644536" y="2313252"/>
            <a:ext cx="5543600" cy="34662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charset="2"/>
              <a:buChar char="§"/>
              <a:defRPr sz="2800" kern="1200">
                <a:solidFill>
                  <a:schemeClr val="tx1"/>
                </a:solidFill>
                <a:latin typeface="+mn-lt"/>
                <a:ea typeface="+mn-ea"/>
                <a:cs typeface="+mn-cs"/>
              </a:defRPr>
            </a:lvl1pPr>
            <a:lvl2pPr marL="742950" indent="-285750" algn="l" rtl="0" eaLnBrk="0" fontAlgn="base" hangingPunct="0">
              <a:lnSpc>
                <a:spcPct val="105000"/>
              </a:lnSpc>
              <a:spcBef>
                <a:spcPts val="300"/>
              </a:spcBef>
              <a:spcAft>
                <a:spcPct val="0"/>
              </a:spcAft>
              <a:buClr>
                <a:srgbClr val="CC9900"/>
              </a:buClr>
              <a:buFont typeface="Wingdings" charset="2"/>
              <a:buChar char="§"/>
              <a:defRPr sz="2700" kern="1200">
                <a:solidFill>
                  <a:schemeClr val="tx1"/>
                </a:solidFill>
                <a:latin typeface="+mn-lt"/>
                <a:ea typeface="+mn-ea"/>
                <a:cs typeface="+mn-cs"/>
              </a:defRPr>
            </a:lvl2pPr>
            <a:lvl3pPr marL="1143000" indent="-228600" algn="l" rtl="0" eaLnBrk="0" fontAlgn="base" hangingPunct="0">
              <a:lnSpc>
                <a:spcPct val="105000"/>
              </a:lnSpc>
              <a:spcBef>
                <a:spcPts val="300"/>
              </a:spcBef>
              <a:spcAft>
                <a:spcPct val="0"/>
              </a:spcAft>
              <a:buClr>
                <a:srgbClr val="B3A2C7"/>
              </a:buClr>
              <a:buFont typeface="Wingdings" charset="2"/>
              <a:buChar char="§"/>
              <a:defRPr sz="2400" kern="1200">
                <a:solidFill>
                  <a:schemeClr val="tx1"/>
                </a:solidFill>
                <a:latin typeface="+mn-lt"/>
                <a:ea typeface="+mn-ea"/>
                <a:cs typeface="+mn-cs"/>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r>
              <a:rPr lang="en-US" sz="2000" b="1" dirty="0">
                <a:solidFill>
                  <a:srgbClr val="0070C0"/>
                </a:solidFill>
                <a:effectLst/>
                <a:latin typeface="Alexandria"/>
                <a:ea typeface="Times New Roman" panose="02020603050405020304" pitchFamily="18" charset="0"/>
              </a:rPr>
              <a:t>Buyers pay the entire tax when:</a:t>
            </a:r>
          </a:p>
          <a:p>
            <a:pPr lvl="1" indent="-342900">
              <a:spcBef>
                <a:spcPts val="0"/>
              </a:spcBef>
              <a:spcAft>
                <a:spcPts val="0"/>
              </a:spcAft>
              <a:buFont typeface="Symbol" panose="05050102010706020507" pitchFamily="18" charset="2"/>
              <a:buChar char=""/>
            </a:pPr>
            <a:r>
              <a:rPr lang="en-US" sz="2000" b="1" dirty="0">
                <a:latin typeface="Alexandria"/>
                <a:ea typeface="Times New Roman" panose="02020603050405020304" pitchFamily="18" charset="0"/>
              </a:rPr>
              <a:t>Perfectly inelastic demand</a:t>
            </a:r>
          </a:p>
          <a:p>
            <a:pPr lvl="1">
              <a:spcBef>
                <a:spcPts val="0"/>
              </a:spcBef>
              <a:spcAft>
                <a:spcPts val="0"/>
              </a:spcAft>
              <a:buFont typeface="Symbol" panose="05050102010706020507" pitchFamily="18" charset="2"/>
              <a:buChar char=""/>
            </a:pPr>
            <a:r>
              <a:rPr lang="en-US" sz="2000" b="1" dirty="0">
                <a:latin typeface="Alexandria"/>
                <a:ea typeface="Times New Roman" panose="02020603050405020304" pitchFamily="18" charset="0"/>
              </a:rPr>
              <a:t>Perfectly elastic supply</a:t>
            </a:r>
          </a:p>
          <a:p>
            <a:pPr lvl="1">
              <a:spcBef>
                <a:spcPts val="0"/>
              </a:spcBef>
              <a:spcAft>
                <a:spcPts val="0"/>
              </a:spcAft>
              <a:buFont typeface="Symbol" panose="05050102010706020507" pitchFamily="18" charset="2"/>
              <a:buChar char=""/>
            </a:pPr>
            <a:endParaRPr lang="en-US" sz="2000" b="1" dirty="0">
              <a:latin typeface="Alexandria"/>
              <a:ea typeface="Times New Roman" panose="02020603050405020304" pitchFamily="18" charset="0"/>
            </a:endParaRPr>
          </a:p>
          <a:p>
            <a:pPr marL="342900" marR="0" lvl="0" indent="-342900" rtl="0">
              <a:spcBef>
                <a:spcPts val="0"/>
              </a:spcBef>
              <a:spcAft>
                <a:spcPts val="0"/>
              </a:spcAft>
              <a:buFont typeface="Symbol" panose="05050102010706020507" pitchFamily="18" charset="2"/>
              <a:buChar char=""/>
            </a:pPr>
            <a:r>
              <a:rPr lang="en-US" sz="2000" b="1" dirty="0">
                <a:solidFill>
                  <a:srgbClr val="0070C0"/>
                </a:solidFill>
                <a:effectLst/>
                <a:latin typeface="Alexandria"/>
                <a:ea typeface="Times New Roman" panose="02020603050405020304" pitchFamily="18" charset="0"/>
              </a:rPr>
              <a:t>Sellers pay the entire tax when:</a:t>
            </a:r>
          </a:p>
          <a:p>
            <a:pPr lvl="1" indent="-342900">
              <a:spcBef>
                <a:spcPts val="0"/>
              </a:spcBef>
              <a:spcAft>
                <a:spcPts val="0"/>
              </a:spcAft>
              <a:buFont typeface="Symbol" panose="05050102010706020507" pitchFamily="18" charset="2"/>
              <a:buChar char=""/>
            </a:pPr>
            <a:r>
              <a:rPr lang="en-US" sz="2000" b="1" dirty="0">
                <a:latin typeface="Alexandria"/>
                <a:ea typeface="Times New Roman" panose="02020603050405020304" pitchFamily="18" charset="0"/>
              </a:rPr>
              <a:t>Perfectly elastic demand</a:t>
            </a:r>
          </a:p>
          <a:p>
            <a:pPr lvl="1">
              <a:spcBef>
                <a:spcPts val="0"/>
              </a:spcBef>
              <a:spcAft>
                <a:spcPts val="0"/>
              </a:spcAft>
              <a:buFont typeface="Symbol" panose="05050102010706020507" pitchFamily="18" charset="2"/>
              <a:buChar char=""/>
            </a:pPr>
            <a:r>
              <a:rPr lang="en-US" sz="2000" b="1" dirty="0">
                <a:latin typeface="Alexandria"/>
                <a:ea typeface="Times New Roman" panose="02020603050405020304" pitchFamily="18" charset="0"/>
              </a:rPr>
              <a:t>Perfectly inelastic supply</a:t>
            </a:r>
          </a:p>
          <a:p>
            <a:pPr lvl="1">
              <a:spcBef>
                <a:spcPts val="0"/>
              </a:spcBef>
              <a:spcAft>
                <a:spcPts val="0"/>
              </a:spcAft>
              <a:buFont typeface="Symbol" panose="05050102010706020507" pitchFamily="18" charset="2"/>
              <a:buChar char=""/>
            </a:pPr>
            <a:endParaRPr lang="en-US" sz="2000" b="1" dirty="0">
              <a:latin typeface="Alexandria"/>
              <a:ea typeface="Times New Roman" panose="02020603050405020304" pitchFamily="18" charset="0"/>
            </a:endParaRPr>
          </a:p>
          <a:p>
            <a:pPr marL="342900" marR="0" lvl="0" indent="-342900" rtl="0">
              <a:spcBef>
                <a:spcPts val="0"/>
              </a:spcBef>
              <a:spcAft>
                <a:spcPts val="0"/>
              </a:spcAft>
              <a:buFont typeface="Symbol" panose="05050102010706020507" pitchFamily="18" charset="2"/>
              <a:buChar char=""/>
            </a:pPr>
            <a:endParaRPr lang="en-US" sz="2000" b="1" dirty="0">
              <a:solidFill>
                <a:srgbClr val="00B050"/>
              </a:solidFill>
              <a:latin typeface="Alexandria"/>
              <a:ea typeface="Times New Roman" panose="02020603050405020304" pitchFamily="18" charset="0"/>
            </a:endParaRPr>
          </a:p>
          <a:p>
            <a:pPr marL="342900" marR="0" lvl="0" indent="-342900" rtl="0">
              <a:spcBef>
                <a:spcPts val="0"/>
              </a:spcBef>
              <a:spcAft>
                <a:spcPts val="0"/>
              </a:spcAft>
              <a:buFont typeface="Symbol" panose="05050102010706020507" pitchFamily="18" charset="2"/>
              <a:buChar char=""/>
            </a:pPr>
            <a:endParaRPr lang="en-US" sz="2000" b="1" dirty="0">
              <a:solidFill>
                <a:srgbClr val="00B050"/>
              </a:solidFill>
              <a:effectLst/>
              <a:latin typeface="Alexandria"/>
              <a:ea typeface="Times New Roman" panose="02020603050405020304" pitchFamily="18" charset="0"/>
            </a:endParaRPr>
          </a:p>
          <a:p>
            <a:pPr marL="342900" marR="0" lvl="0" indent="-342900" rtl="0">
              <a:spcBef>
                <a:spcPts val="0"/>
              </a:spcBef>
              <a:spcAft>
                <a:spcPts val="0"/>
              </a:spcAft>
              <a:buFont typeface="Symbol" panose="05050102010706020507" pitchFamily="18" charset="2"/>
              <a:buChar char=""/>
            </a:pPr>
            <a:endParaRPr lang="en-US" sz="2000" dirty="0">
              <a:solidFill>
                <a:srgbClr val="002060"/>
              </a:solidFill>
              <a:effectLst/>
              <a:latin typeface="Alexandria"/>
              <a:ea typeface="Times New Roman" panose="02020603050405020304" pitchFamily="18" charset="0"/>
            </a:endParaRPr>
          </a:p>
          <a:p>
            <a:pPr marL="342900" marR="0" lvl="0" indent="-342900" rtl="0">
              <a:lnSpc>
                <a:spcPct val="150000"/>
              </a:lnSpc>
              <a:spcBef>
                <a:spcPts val="0"/>
              </a:spcBef>
              <a:spcAft>
                <a:spcPts val="0"/>
              </a:spcAft>
              <a:buFont typeface="Symbol" panose="05050102010706020507" pitchFamily="18" charset="2"/>
              <a:buChar char=""/>
            </a:pPr>
            <a:endParaRPr lang="en-US" sz="2000" dirty="0">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D410877D-6C8F-9E36-5F97-ED121647C0C7}"/>
              </a:ext>
            </a:extLst>
          </p:cNvPr>
          <p:cNvSpPr txBox="1"/>
          <p:nvPr/>
        </p:nvSpPr>
        <p:spPr>
          <a:xfrm>
            <a:off x="6306945" y="2347627"/>
            <a:ext cx="4524475" cy="2246769"/>
          </a:xfrm>
          <a:prstGeom prst="rect">
            <a:avLst/>
          </a:prstGeom>
          <a:noFill/>
        </p:spPr>
        <p:txBody>
          <a:bodyPr wrap="square">
            <a:spAutoFit/>
          </a:bodyPr>
          <a:lstStyle/>
          <a:p>
            <a:pPr algn="just" rtl="1"/>
            <a:r>
              <a:rPr lang="en-US" sz="2000" b="1" dirty="0" err="1">
                <a:solidFill>
                  <a:schemeClr val="accent5"/>
                </a:solidFill>
              </a:rPr>
              <a:t>يدفع</a:t>
            </a:r>
            <a:r>
              <a:rPr lang="en-US" sz="2000" b="1" dirty="0">
                <a:solidFill>
                  <a:schemeClr val="accent5"/>
                </a:solidFill>
              </a:rPr>
              <a:t> </a:t>
            </a:r>
            <a:r>
              <a:rPr lang="en-US" sz="2000" b="1" dirty="0" err="1">
                <a:solidFill>
                  <a:schemeClr val="accent5"/>
                </a:solidFill>
              </a:rPr>
              <a:t>المشترون</a:t>
            </a:r>
            <a:r>
              <a:rPr lang="en-US" sz="2000" b="1" dirty="0">
                <a:solidFill>
                  <a:schemeClr val="accent5"/>
                </a:solidFill>
              </a:rPr>
              <a:t> </a:t>
            </a:r>
            <a:r>
              <a:rPr lang="en-US" sz="2000" b="1" dirty="0" err="1">
                <a:solidFill>
                  <a:schemeClr val="accent5"/>
                </a:solidFill>
              </a:rPr>
              <a:t>الضريبة</a:t>
            </a:r>
            <a:r>
              <a:rPr lang="en-US" sz="2000" b="1" dirty="0">
                <a:solidFill>
                  <a:schemeClr val="accent5"/>
                </a:solidFill>
              </a:rPr>
              <a:t> </a:t>
            </a:r>
            <a:r>
              <a:rPr lang="en-US" sz="2000" b="1" dirty="0" err="1">
                <a:solidFill>
                  <a:schemeClr val="accent5"/>
                </a:solidFill>
              </a:rPr>
              <a:t>كاملة</a:t>
            </a:r>
            <a:r>
              <a:rPr lang="en-US" sz="2000" b="1" dirty="0">
                <a:solidFill>
                  <a:schemeClr val="accent5"/>
                </a:solidFill>
              </a:rPr>
              <a:t> </a:t>
            </a:r>
            <a:r>
              <a:rPr lang="en-US" sz="2000" b="1" dirty="0" err="1">
                <a:solidFill>
                  <a:schemeClr val="accent5"/>
                </a:solidFill>
              </a:rPr>
              <a:t>عندما</a:t>
            </a:r>
            <a:r>
              <a:rPr lang="en-US" sz="2000" b="1" dirty="0">
                <a:solidFill>
                  <a:schemeClr val="accent5"/>
                </a:solidFill>
              </a:rPr>
              <a:t>:</a:t>
            </a:r>
          </a:p>
          <a:p>
            <a:pPr marL="342900" indent="-342900" algn="just" rtl="1">
              <a:buFont typeface="Arial" panose="020B0604020202020204" pitchFamily="34" charset="0"/>
              <a:buChar char="•"/>
            </a:pPr>
            <a:r>
              <a:rPr lang="en-US" sz="2000" dirty="0" err="1"/>
              <a:t>الطلب</a:t>
            </a:r>
            <a:r>
              <a:rPr lang="en-US" sz="2000" dirty="0"/>
              <a:t> </a:t>
            </a:r>
            <a:r>
              <a:rPr lang="ar-EG" sz="2000" dirty="0"/>
              <a:t>عديم المرونة</a:t>
            </a:r>
            <a:endParaRPr lang="en-US" sz="2000" dirty="0"/>
          </a:p>
          <a:p>
            <a:pPr marL="342900" indent="-342900" algn="just" rtl="1">
              <a:buFont typeface="Arial" panose="020B0604020202020204" pitchFamily="34" charset="0"/>
              <a:buChar char="•"/>
            </a:pPr>
            <a:r>
              <a:rPr lang="en-US" sz="2000" dirty="0" err="1"/>
              <a:t>العرض</a:t>
            </a:r>
            <a:r>
              <a:rPr lang="en-US" sz="2000" dirty="0"/>
              <a:t> </a:t>
            </a:r>
            <a:r>
              <a:rPr lang="ar-EG" sz="2000" dirty="0"/>
              <a:t>لانهائي المرونة</a:t>
            </a:r>
            <a:endParaRPr lang="en-US" sz="2000" dirty="0"/>
          </a:p>
          <a:p>
            <a:pPr algn="just" rtl="1"/>
            <a:endParaRPr lang="en-US" sz="2000" dirty="0"/>
          </a:p>
          <a:p>
            <a:pPr algn="just" rtl="1"/>
            <a:r>
              <a:rPr lang="en-US" sz="2000" b="1" dirty="0" err="1">
                <a:solidFill>
                  <a:schemeClr val="accent5"/>
                </a:solidFill>
              </a:rPr>
              <a:t>يدفع</a:t>
            </a:r>
            <a:r>
              <a:rPr lang="en-US" sz="2000" b="1" dirty="0">
                <a:solidFill>
                  <a:schemeClr val="accent5"/>
                </a:solidFill>
              </a:rPr>
              <a:t> </a:t>
            </a:r>
            <a:r>
              <a:rPr lang="en-US" sz="2000" b="1" dirty="0" err="1">
                <a:solidFill>
                  <a:schemeClr val="accent5"/>
                </a:solidFill>
              </a:rPr>
              <a:t>البائعون</a:t>
            </a:r>
            <a:r>
              <a:rPr lang="en-US" sz="2000" b="1" dirty="0">
                <a:solidFill>
                  <a:schemeClr val="accent5"/>
                </a:solidFill>
              </a:rPr>
              <a:t> </a:t>
            </a:r>
            <a:r>
              <a:rPr lang="en-US" sz="2000" b="1" dirty="0" err="1">
                <a:solidFill>
                  <a:schemeClr val="accent5"/>
                </a:solidFill>
              </a:rPr>
              <a:t>الضريبة</a:t>
            </a:r>
            <a:r>
              <a:rPr lang="en-US" sz="2000" b="1" dirty="0">
                <a:solidFill>
                  <a:schemeClr val="accent5"/>
                </a:solidFill>
              </a:rPr>
              <a:t> </a:t>
            </a:r>
            <a:r>
              <a:rPr lang="en-US" sz="2000" b="1" dirty="0" err="1">
                <a:solidFill>
                  <a:schemeClr val="accent5"/>
                </a:solidFill>
              </a:rPr>
              <a:t>كاملة</a:t>
            </a:r>
            <a:r>
              <a:rPr lang="en-US" sz="2000" b="1" dirty="0">
                <a:solidFill>
                  <a:schemeClr val="accent5"/>
                </a:solidFill>
              </a:rPr>
              <a:t> </a:t>
            </a:r>
            <a:r>
              <a:rPr lang="en-US" sz="2000" b="1" dirty="0" err="1">
                <a:solidFill>
                  <a:schemeClr val="accent5"/>
                </a:solidFill>
              </a:rPr>
              <a:t>عندما</a:t>
            </a:r>
            <a:r>
              <a:rPr lang="en-US" sz="2000" b="1" dirty="0">
                <a:solidFill>
                  <a:schemeClr val="accent5"/>
                </a:solidFill>
              </a:rPr>
              <a:t>:</a:t>
            </a:r>
          </a:p>
          <a:p>
            <a:pPr algn="just" rtl="1"/>
            <a:r>
              <a:rPr lang="en-US" sz="2000" dirty="0" err="1"/>
              <a:t>الطلب</a:t>
            </a:r>
            <a:r>
              <a:rPr lang="en-US" sz="2000" dirty="0"/>
              <a:t> </a:t>
            </a:r>
            <a:r>
              <a:rPr lang="ar-EG" sz="2000" dirty="0"/>
              <a:t>لانهائي المرونة</a:t>
            </a:r>
            <a:endParaRPr lang="en-US" sz="2000" dirty="0"/>
          </a:p>
          <a:p>
            <a:pPr algn="just" rtl="1"/>
            <a:r>
              <a:rPr lang="en-US" sz="2000" dirty="0" err="1"/>
              <a:t>العرض</a:t>
            </a:r>
            <a:r>
              <a:rPr lang="en-US" sz="2000" dirty="0"/>
              <a:t> </a:t>
            </a:r>
            <a:r>
              <a:rPr lang="ar-EG" sz="2000" dirty="0"/>
              <a:t>عديم المرونة</a:t>
            </a:r>
            <a:endParaRPr lang="en-US" sz="2000" dirty="0"/>
          </a:p>
        </p:txBody>
      </p:sp>
    </p:spTree>
    <p:extLst>
      <p:ext uri="{BB962C8B-B14F-4D97-AF65-F5344CB8AC3E}">
        <p14:creationId xmlns:p14="http://schemas.microsoft.com/office/powerpoint/2010/main" val="1436604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3) Tax Incidence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الضرائب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TextBox 1">
            <a:extLst>
              <a:ext uri="{FF2B5EF4-FFF2-40B4-BE49-F238E27FC236}">
                <a16:creationId xmlns:a16="http://schemas.microsoft.com/office/drawing/2014/main" id="{940ECC1C-4DF4-DE3D-20E7-BD961EA03999}"/>
              </a:ext>
            </a:extLst>
          </p:cNvPr>
          <p:cNvSpPr txBox="1"/>
          <p:nvPr/>
        </p:nvSpPr>
        <p:spPr>
          <a:xfrm>
            <a:off x="942308" y="2223738"/>
            <a:ext cx="5081588" cy="3083921"/>
          </a:xfrm>
          <a:prstGeom prst="rect">
            <a:avLst/>
          </a:prstGeom>
          <a:noFill/>
        </p:spPr>
        <p:txBody>
          <a:bodyPr wrap="square">
            <a:spAutoFit/>
          </a:bodyPr>
          <a:lstStyle/>
          <a:p>
            <a:pPr marL="0" marR="0" algn="ctr">
              <a:lnSpc>
                <a:spcPct val="200000"/>
              </a:lnSpc>
              <a:spcBef>
                <a:spcPts val="0"/>
              </a:spcBef>
              <a:spcAft>
                <a:spcPts val="0"/>
              </a:spcAft>
            </a:pPr>
            <a:r>
              <a:rPr lang="en-US" sz="2000" b="1" dirty="0">
                <a:solidFill>
                  <a:srgbClr val="0070C0"/>
                </a:solidFill>
                <a:effectLst/>
                <a:latin typeface="Alexandria"/>
                <a:ea typeface="Times New Roman" panose="02020603050405020304" pitchFamily="18" charset="0"/>
              </a:rPr>
              <a:t>So,</a:t>
            </a:r>
            <a:r>
              <a:rPr lang="ar-EG" sz="2000" b="1" dirty="0">
                <a:solidFill>
                  <a:srgbClr val="0070C0"/>
                </a:solidFill>
                <a:effectLst/>
                <a:latin typeface="Alexandria"/>
                <a:ea typeface="Times New Roman" panose="02020603050405020304" pitchFamily="18" charset="0"/>
              </a:rPr>
              <a:t> </a:t>
            </a:r>
            <a:endParaRPr lang="en-US" sz="2000" b="1" dirty="0">
              <a:solidFill>
                <a:srgbClr val="0070C0"/>
              </a:solidFill>
              <a:effectLst/>
              <a:latin typeface="Alexandria"/>
              <a:ea typeface="Times New Roman" panose="02020603050405020304" pitchFamily="18" charset="0"/>
            </a:endParaRPr>
          </a:p>
          <a:p>
            <a:pPr marL="0" marR="0">
              <a:lnSpc>
                <a:spcPct val="200000"/>
              </a:lnSpc>
              <a:spcBef>
                <a:spcPts val="0"/>
              </a:spcBef>
              <a:spcAft>
                <a:spcPts val="0"/>
              </a:spcAft>
            </a:pPr>
            <a:r>
              <a:rPr lang="en-US" sz="2000" b="1" dirty="0">
                <a:solidFill>
                  <a:srgbClr val="002060"/>
                </a:solidFill>
                <a:effectLst/>
                <a:latin typeface="Alexandria"/>
                <a:ea typeface="Times New Roman" panose="02020603050405020304" pitchFamily="18" charset="0"/>
              </a:rPr>
              <a:t>The more </a:t>
            </a:r>
            <a:r>
              <a:rPr lang="en-US" sz="2000" b="1" u="sng" dirty="0">
                <a:solidFill>
                  <a:srgbClr val="002060"/>
                </a:solidFill>
                <a:effectLst/>
                <a:latin typeface="Alexandria"/>
                <a:ea typeface="Times New Roman" panose="02020603050405020304" pitchFamily="18" charset="0"/>
              </a:rPr>
              <a:t>inelastic the demand</a:t>
            </a:r>
            <a:r>
              <a:rPr lang="en-US" sz="2000" b="1" dirty="0">
                <a:solidFill>
                  <a:srgbClr val="002060"/>
                </a:solidFill>
                <a:effectLst/>
                <a:latin typeface="Alexandria"/>
                <a:ea typeface="Times New Roman" panose="02020603050405020304" pitchFamily="18" charset="0"/>
              </a:rPr>
              <a:t>, </a:t>
            </a:r>
            <a:r>
              <a:rPr lang="en-US" sz="2000" dirty="0">
                <a:solidFill>
                  <a:srgbClr val="002060"/>
                </a:solidFill>
                <a:effectLst/>
                <a:latin typeface="Alexandria"/>
                <a:ea typeface="Times New Roman" panose="02020603050405020304" pitchFamily="18" charset="0"/>
              </a:rPr>
              <a:t>the larger is the </a:t>
            </a:r>
            <a:r>
              <a:rPr lang="en-US" sz="2000" b="1" u="sng" dirty="0">
                <a:solidFill>
                  <a:srgbClr val="002060"/>
                </a:solidFill>
                <a:effectLst/>
                <a:latin typeface="Alexandria"/>
                <a:ea typeface="Times New Roman" panose="02020603050405020304" pitchFamily="18" charset="0"/>
              </a:rPr>
              <a:t>buyers</a:t>
            </a:r>
            <a:r>
              <a:rPr lang="en-US" sz="2000" dirty="0">
                <a:solidFill>
                  <a:srgbClr val="002060"/>
                </a:solidFill>
                <a:effectLst/>
                <a:latin typeface="Alexandria"/>
                <a:ea typeface="Times New Roman" panose="02020603050405020304" pitchFamily="18" charset="0"/>
              </a:rPr>
              <a:t>’ share of the tax.</a:t>
            </a:r>
            <a:endParaRPr lang="ar-EG" sz="2000" dirty="0">
              <a:solidFill>
                <a:srgbClr val="002060"/>
              </a:solidFill>
              <a:effectLst/>
              <a:latin typeface="Alexandria"/>
              <a:ea typeface="Times New Roman" panose="02020603050405020304" pitchFamily="18" charset="0"/>
            </a:endParaRPr>
          </a:p>
          <a:p>
            <a:pPr marL="0" marR="0">
              <a:lnSpc>
                <a:spcPct val="200000"/>
              </a:lnSpc>
              <a:spcBef>
                <a:spcPts val="0"/>
              </a:spcBef>
              <a:spcAft>
                <a:spcPts val="0"/>
              </a:spcAft>
            </a:pPr>
            <a:r>
              <a:rPr lang="en-US" sz="2000" b="1" dirty="0">
                <a:solidFill>
                  <a:srgbClr val="002060"/>
                </a:solidFill>
                <a:effectLst/>
                <a:latin typeface="Alexandria"/>
                <a:ea typeface="Times New Roman" panose="02020603050405020304" pitchFamily="18" charset="0"/>
              </a:rPr>
              <a:t>The more </a:t>
            </a:r>
            <a:r>
              <a:rPr lang="en-US" sz="2000" b="1" u="sng" dirty="0">
                <a:solidFill>
                  <a:srgbClr val="002060"/>
                </a:solidFill>
                <a:effectLst/>
                <a:latin typeface="Alexandria"/>
                <a:ea typeface="Times New Roman" panose="02020603050405020304" pitchFamily="18" charset="0"/>
              </a:rPr>
              <a:t>elastic the supply</a:t>
            </a:r>
            <a:r>
              <a:rPr lang="en-US" sz="2000" b="1" dirty="0">
                <a:solidFill>
                  <a:srgbClr val="002060"/>
                </a:solidFill>
                <a:effectLst/>
                <a:latin typeface="Alexandria"/>
                <a:ea typeface="Times New Roman" panose="02020603050405020304" pitchFamily="18" charset="0"/>
              </a:rPr>
              <a:t>, </a:t>
            </a:r>
            <a:r>
              <a:rPr lang="en-US" sz="2000" dirty="0">
                <a:solidFill>
                  <a:srgbClr val="002060"/>
                </a:solidFill>
                <a:effectLst/>
                <a:latin typeface="Alexandria"/>
                <a:ea typeface="Times New Roman" panose="02020603050405020304" pitchFamily="18" charset="0"/>
              </a:rPr>
              <a:t>the larger is the </a:t>
            </a:r>
            <a:r>
              <a:rPr lang="en-US" sz="2000" b="1" u="sng" dirty="0">
                <a:solidFill>
                  <a:srgbClr val="002060"/>
                </a:solidFill>
                <a:effectLst/>
                <a:latin typeface="Alexandria"/>
                <a:ea typeface="Times New Roman" panose="02020603050405020304" pitchFamily="18" charset="0"/>
              </a:rPr>
              <a:t>buyers</a:t>
            </a:r>
            <a:r>
              <a:rPr lang="en-US" sz="2000" dirty="0">
                <a:solidFill>
                  <a:srgbClr val="002060"/>
                </a:solidFill>
                <a:effectLst/>
                <a:latin typeface="Alexandria"/>
                <a:ea typeface="Times New Roman" panose="02020603050405020304" pitchFamily="18" charset="0"/>
              </a:rPr>
              <a:t>’ share of the tax.</a:t>
            </a:r>
            <a:endParaRPr lang="ar-EG" sz="2000" dirty="0">
              <a:solidFill>
                <a:srgbClr val="002060"/>
              </a:solidFill>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940ECC1C-4DF4-DE3D-20E7-BD961EA03999}"/>
              </a:ext>
            </a:extLst>
          </p:cNvPr>
          <p:cNvSpPr txBox="1"/>
          <p:nvPr/>
        </p:nvSpPr>
        <p:spPr>
          <a:xfrm>
            <a:off x="6023640" y="2215581"/>
            <a:ext cx="5081588" cy="3699474"/>
          </a:xfrm>
          <a:prstGeom prst="rect">
            <a:avLst/>
          </a:prstGeom>
          <a:noFill/>
        </p:spPr>
        <p:txBody>
          <a:bodyPr wrap="square">
            <a:spAutoFit/>
          </a:bodyPr>
          <a:lstStyle/>
          <a:p>
            <a:pPr marL="0" marR="0" algn="ctr" rtl="1">
              <a:lnSpc>
                <a:spcPct val="200000"/>
              </a:lnSpc>
              <a:spcBef>
                <a:spcPts val="0"/>
              </a:spcBef>
              <a:spcAft>
                <a:spcPts val="0"/>
              </a:spcAft>
            </a:pPr>
            <a:r>
              <a:rPr lang="en-US" sz="2000" b="1" dirty="0">
                <a:solidFill>
                  <a:srgbClr val="0070C0"/>
                </a:solidFill>
                <a:effectLst/>
                <a:latin typeface="Alexandria"/>
                <a:ea typeface="Times New Roman" panose="02020603050405020304" pitchFamily="18" charset="0"/>
              </a:rPr>
              <a:t>,</a:t>
            </a:r>
            <a:r>
              <a:rPr lang="ar-EG" sz="2000" b="1" dirty="0">
                <a:solidFill>
                  <a:srgbClr val="0070C0"/>
                </a:solidFill>
                <a:effectLst/>
                <a:latin typeface="Alexandria"/>
                <a:ea typeface="Times New Roman" panose="02020603050405020304" pitchFamily="18" charset="0"/>
              </a:rPr>
              <a:t>لذا </a:t>
            </a:r>
            <a:endParaRPr lang="en-US" sz="2000" b="1" dirty="0">
              <a:solidFill>
                <a:srgbClr val="0070C0"/>
              </a:solidFill>
              <a:effectLst/>
              <a:latin typeface="Alexandria"/>
              <a:ea typeface="Times New Roman" panose="02020603050405020304" pitchFamily="18" charset="0"/>
            </a:endParaRPr>
          </a:p>
          <a:p>
            <a:pPr marL="0" marR="0" algn="r" rtl="1">
              <a:lnSpc>
                <a:spcPct val="200000"/>
              </a:lnSpc>
              <a:spcBef>
                <a:spcPts val="0"/>
              </a:spcBef>
              <a:spcAft>
                <a:spcPts val="0"/>
              </a:spcAft>
            </a:pPr>
            <a:r>
              <a:rPr lang="ar-EG" sz="2000" dirty="0">
                <a:solidFill>
                  <a:srgbClr val="002060"/>
                </a:solidFill>
                <a:effectLst/>
                <a:latin typeface="Alexandria"/>
                <a:ea typeface="Times New Roman" panose="02020603050405020304" pitchFamily="18" charset="0"/>
              </a:rPr>
              <a:t>كلما كان الطلب غير مرن، كلما كانت حصة المشترين من الضريبة أكبر.</a:t>
            </a:r>
            <a:endParaRPr lang="en-US" sz="2000" dirty="0">
              <a:solidFill>
                <a:srgbClr val="002060"/>
              </a:solidFill>
              <a:effectLst/>
              <a:latin typeface="Alexandria"/>
              <a:ea typeface="Times New Roman" panose="02020603050405020304" pitchFamily="18" charset="0"/>
            </a:endParaRPr>
          </a:p>
          <a:p>
            <a:pPr marL="0" marR="0" algn="r" rtl="1">
              <a:lnSpc>
                <a:spcPct val="200000"/>
              </a:lnSpc>
              <a:spcBef>
                <a:spcPts val="0"/>
              </a:spcBef>
              <a:spcAft>
                <a:spcPts val="0"/>
              </a:spcAft>
            </a:pPr>
            <a:r>
              <a:rPr lang="ar-EG" sz="2000" dirty="0">
                <a:solidFill>
                  <a:srgbClr val="002060"/>
                </a:solidFill>
                <a:effectLst/>
                <a:latin typeface="Alexandria"/>
                <a:ea typeface="Times New Roman" panose="02020603050405020304" pitchFamily="18" charset="0"/>
              </a:rPr>
              <a:t>وكلما كان العرض أكثر مرونة، كلما كانت حصة المشترين من الضريبة أكبر.</a:t>
            </a:r>
            <a:endParaRPr lang="en-US" sz="2000" dirty="0">
              <a:solidFill>
                <a:srgbClr val="002060"/>
              </a:solidFill>
              <a:effectLst/>
              <a:latin typeface="Alexandria"/>
              <a:ea typeface="Times New Roman" panose="02020603050405020304" pitchFamily="18" charset="0"/>
            </a:endParaRPr>
          </a:p>
          <a:p>
            <a:pPr algn="ctr" rtl="1">
              <a:lnSpc>
                <a:spcPct val="200000"/>
              </a:lnSpc>
            </a:pPr>
            <a:endParaRPr lang="en-US" sz="2000" dirty="0">
              <a:solidFill>
                <a:srgbClr val="FF0000"/>
              </a:solidFill>
              <a:latin typeface="Alexandria"/>
            </a:endParaRPr>
          </a:p>
        </p:txBody>
      </p:sp>
    </p:spTree>
    <p:extLst>
      <p:ext uri="{BB962C8B-B14F-4D97-AF65-F5344CB8AC3E}">
        <p14:creationId xmlns:p14="http://schemas.microsoft.com/office/powerpoint/2010/main" val="2720299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2401" y="1685495"/>
            <a:ext cx="11728424"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57AF315B-4F0E-6596-7CE6-3BDAD608DEA5}"/>
              </a:ext>
            </a:extLst>
          </p:cNvPr>
          <p:cNvSpPr txBox="1">
            <a:spLocks/>
          </p:cNvSpPr>
          <p:nvPr/>
        </p:nvSpPr>
        <p:spPr>
          <a:xfrm>
            <a:off x="338163" y="2265436"/>
            <a:ext cx="5481076"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A sales tax is imposed on the sellers of gasoline. This tax shifts</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the supply of gasoline curve leftward.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the supply of gasoline curve rightward.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the demand for gasoline curve leftward.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both the supply curve of gasoline and demand curve for gasoline leftward.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A sales tax imposed on sellers shifts the supply curve leftward for the taxed good because the</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A) tax is paid by the seller to the government and is, therefore, like a cost of production.</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tax is actually shifted entirely onto the buyer who can afford only a smaller supply.</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higher price causes entry into the market.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tax shifts the demand curve leftward.</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FDB605A8-2DE9-5C08-401F-7CF7AB0B22FA}"/>
              </a:ext>
            </a:extLst>
          </p:cNvPr>
          <p:cNvSpPr txBox="1"/>
          <p:nvPr/>
        </p:nvSpPr>
        <p:spPr>
          <a:xfrm>
            <a:off x="6253724" y="2177831"/>
            <a:ext cx="5481076" cy="3970318"/>
          </a:xfrm>
          <a:prstGeom prst="rect">
            <a:avLst/>
          </a:prstGeom>
          <a:noFill/>
        </p:spPr>
        <p:txBody>
          <a:bodyPr wrap="square">
            <a:spAutoFit/>
          </a:bodyPr>
          <a:lstStyle/>
          <a:p>
            <a:pPr algn="just" rtl="1"/>
            <a:r>
              <a:rPr lang="en-US" b="1" dirty="0" err="1">
                <a:solidFill>
                  <a:schemeClr val="accent5"/>
                </a:solidFill>
              </a:rPr>
              <a:t>تُفرض</a:t>
            </a:r>
            <a:r>
              <a:rPr lang="en-US" b="1" dirty="0">
                <a:solidFill>
                  <a:schemeClr val="accent5"/>
                </a:solidFill>
              </a:rPr>
              <a:t> </a:t>
            </a:r>
            <a:r>
              <a:rPr lang="en-US" b="1" dirty="0" err="1">
                <a:solidFill>
                  <a:schemeClr val="accent5"/>
                </a:solidFill>
              </a:rPr>
              <a:t>ضريبة</a:t>
            </a:r>
            <a:r>
              <a:rPr lang="en-US" b="1" dirty="0">
                <a:solidFill>
                  <a:schemeClr val="accent5"/>
                </a:solidFill>
              </a:rPr>
              <a:t> </a:t>
            </a:r>
            <a:r>
              <a:rPr lang="en-US" b="1" dirty="0" err="1">
                <a:solidFill>
                  <a:schemeClr val="accent5"/>
                </a:solidFill>
              </a:rPr>
              <a:t>مبيعات</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بائعي</a:t>
            </a:r>
            <a:r>
              <a:rPr lang="en-US" b="1" dirty="0">
                <a:solidFill>
                  <a:schemeClr val="accent5"/>
                </a:solidFill>
              </a:rPr>
              <a:t> </a:t>
            </a:r>
            <a:r>
              <a:rPr lang="en-US" b="1" dirty="0" err="1">
                <a:solidFill>
                  <a:schemeClr val="accent5"/>
                </a:solidFill>
              </a:rPr>
              <a:t>البنزين</a:t>
            </a:r>
            <a:r>
              <a:rPr lang="en-US" b="1" dirty="0">
                <a:solidFill>
                  <a:schemeClr val="accent5"/>
                </a:solidFill>
              </a:rPr>
              <a:t>. </a:t>
            </a:r>
            <a:r>
              <a:rPr lang="en-US" b="1" dirty="0" err="1">
                <a:solidFill>
                  <a:schemeClr val="accent5"/>
                </a:solidFill>
              </a:rPr>
              <a:t>تعمل</a:t>
            </a:r>
            <a:r>
              <a:rPr lang="en-US" b="1" dirty="0">
                <a:solidFill>
                  <a:schemeClr val="accent5"/>
                </a:solidFill>
              </a:rPr>
              <a:t> </a:t>
            </a:r>
            <a:r>
              <a:rPr lang="en-US" b="1" dirty="0" err="1">
                <a:solidFill>
                  <a:schemeClr val="accent5"/>
                </a:solidFill>
              </a:rPr>
              <a:t>هذه</a:t>
            </a:r>
            <a:r>
              <a:rPr lang="en-US" b="1" dirty="0">
                <a:solidFill>
                  <a:schemeClr val="accent5"/>
                </a:solidFill>
              </a:rPr>
              <a:t> </a:t>
            </a:r>
            <a:r>
              <a:rPr lang="en-US" b="1" dirty="0" err="1">
                <a:solidFill>
                  <a:schemeClr val="accent5"/>
                </a:solidFill>
              </a:rPr>
              <a:t>الضريبة</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ar-EG" b="1" dirty="0">
                <a:solidFill>
                  <a:schemeClr val="accent5"/>
                </a:solidFill>
              </a:rPr>
              <a:t>انتقال</a:t>
            </a:r>
            <a:endParaRPr lang="en-US" b="1" dirty="0">
              <a:solidFill>
                <a:schemeClr val="accent5"/>
              </a:solidFill>
            </a:endParaRPr>
          </a:p>
          <a:p>
            <a:pPr algn="just" rtl="1"/>
            <a:r>
              <a:rPr lang="en-US" b="1" u="sng" dirty="0"/>
              <a:t>أ) </a:t>
            </a:r>
            <a:r>
              <a:rPr lang="en-US" b="1" u="sng" dirty="0" err="1"/>
              <a:t>منحنى</a:t>
            </a:r>
            <a:r>
              <a:rPr lang="en-US" b="1" u="sng" dirty="0"/>
              <a:t> </a:t>
            </a:r>
            <a:r>
              <a:rPr lang="en-US" b="1" u="sng" dirty="0" err="1"/>
              <a:t>عرض</a:t>
            </a:r>
            <a:r>
              <a:rPr lang="en-US" b="1" u="sng" dirty="0"/>
              <a:t> </a:t>
            </a:r>
            <a:r>
              <a:rPr lang="en-US" b="1" u="sng" dirty="0" err="1"/>
              <a:t>البنزين</a:t>
            </a:r>
            <a:r>
              <a:rPr lang="en-US" b="1" u="sng" dirty="0"/>
              <a:t> </a:t>
            </a:r>
            <a:r>
              <a:rPr lang="en-US" b="1" u="sng" dirty="0" err="1"/>
              <a:t>إلى</a:t>
            </a:r>
            <a:r>
              <a:rPr lang="en-US" b="1" u="sng" dirty="0"/>
              <a:t> </a:t>
            </a:r>
            <a:r>
              <a:rPr lang="en-US" b="1" u="sng" dirty="0" err="1"/>
              <a:t>اليسار</a:t>
            </a:r>
            <a:r>
              <a:rPr lang="en-US" b="1" u="sng" dirty="0"/>
              <a:t>.</a:t>
            </a:r>
          </a:p>
          <a:p>
            <a:pPr algn="just" rtl="1"/>
            <a:r>
              <a:rPr lang="en-US" dirty="0"/>
              <a:t>ب) </a:t>
            </a:r>
            <a:r>
              <a:rPr lang="en-US" dirty="0" err="1"/>
              <a:t>منحنى</a:t>
            </a:r>
            <a:r>
              <a:rPr lang="en-US" dirty="0"/>
              <a:t> </a:t>
            </a:r>
            <a:r>
              <a:rPr lang="en-US" dirty="0" err="1"/>
              <a:t>عرض</a:t>
            </a:r>
            <a:r>
              <a:rPr lang="en-US" dirty="0"/>
              <a:t> </a:t>
            </a:r>
            <a:r>
              <a:rPr lang="en-US" dirty="0" err="1"/>
              <a:t>البنزين</a:t>
            </a:r>
            <a:r>
              <a:rPr lang="en-US" dirty="0"/>
              <a:t> </a:t>
            </a:r>
            <a:r>
              <a:rPr lang="en-US" dirty="0" err="1"/>
              <a:t>إلى</a:t>
            </a:r>
            <a:r>
              <a:rPr lang="en-US" dirty="0"/>
              <a:t> </a:t>
            </a:r>
            <a:r>
              <a:rPr lang="en-US" dirty="0" err="1"/>
              <a:t>اليمين</a:t>
            </a:r>
            <a:r>
              <a:rPr lang="en-US" dirty="0"/>
              <a:t>.</a:t>
            </a:r>
          </a:p>
          <a:p>
            <a:pPr algn="just" rtl="1"/>
            <a:r>
              <a:rPr lang="en-US" dirty="0"/>
              <a:t>ج) </a:t>
            </a:r>
            <a:r>
              <a:rPr lang="en-US" dirty="0" err="1"/>
              <a:t>منحنى</a:t>
            </a:r>
            <a:r>
              <a:rPr lang="en-US" dirty="0"/>
              <a:t> </a:t>
            </a:r>
            <a:r>
              <a:rPr lang="en-US" dirty="0" err="1"/>
              <a:t>الطلب</a:t>
            </a:r>
            <a:r>
              <a:rPr lang="en-US" dirty="0"/>
              <a:t> </a:t>
            </a:r>
            <a:r>
              <a:rPr lang="en-US" dirty="0" err="1"/>
              <a:t>على</a:t>
            </a:r>
            <a:r>
              <a:rPr lang="en-US" dirty="0"/>
              <a:t> </a:t>
            </a:r>
            <a:r>
              <a:rPr lang="en-US" dirty="0" err="1"/>
              <a:t>البنزين</a:t>
            </a:r>
            <a:r>
              <a:rPr lang="en-US" dirty="0"/>
              <a:t> </a:t>
            </a:r>
            <a:r>
              <a:rPr lang="en-US" dirty="0" err="1"/>
              <a:t>إلى</a:t>
            </a:r>
            <a:r>
              <a:rPr lang="en-US" dirty="0"/>
              <a:t> </a:t>
            </a:r>
            <a:r>
              <a:rPr lang="en-US" dirty="0" err="1"/>
              <a:t>اليسار</a:t>
            </a:r>
            <a:r>
              <a:rPr lang="en-US" dirty="0"/>
              <a:t>.</a:t>
            </a:r>
          </a:p>
          <a:p>
            <a:pPr algn="just" rtl="1"/>
            <a:r>
              <a:rPr lang="en-US" dirty="0"/>
              <a:t>د) </a:t>
            </a:r>
            <a:r>
              <a:rPr lang="en-US" dirty="0" err="1"/>
              <a:t>منحنى</a:t>
            </a:r>
            <a:r>
              <a:rPr lang="en-US" dirty="0"/>
              <a:t> </a:t>
            </a:r>
            <a:r>
              <a:rPr lang="en-US" dirty="0" err="1"/>
              <a:t>عرض</a:t>
            </a:r>
            <a:r>
              <a:rPr lang="en-US" dirty="0"/>
              <a:t> </a:t>
            </a:r>
            <a:r>
              <a:rPr lang="en-US" dirty="0" err="1"/>
              <a:t>البنزين</a:t>
            </a:r>
            <a:r>
              <a:rPr lang="en-US" dirty="0"/>
              <a:t> </a:t>
            </a:r>
            <a:r>
              <a:rPr lang="en-US" dirty="0" err="1"/>
              <a:t>ومنحنى</a:t>
            </a:r>
            <a:r>
              <a:rPr lang="en-US" dirty="0"/>
              <a:t> </a:t>
            </a:r>
            <a:r>
              <a:rPr lang="en-US" dirty="0" err="1"/>
              <a:t>الطلب</a:t>
            </a:r>
            <a:r>
              <a:rPr lang="en-US" dirty="0"/>
              <a:t> </a:t>
            </a:r>
            <a:r>
              <a:rPr lang="en-US" dirty="0" err="1"/>
              <a:t>على</a:t>
            </a:r>
            <a:r>
              <a:rPr lang="en-US" dirty="0"/>
              <a:t> </a:t>
            </a:r>
            <a:r>
              <a:rPr lang="en-US" dirty="0" err="1"/>
              <a:t>البنزين</a:t>
            </a:r>
            <a:r>
              <a:rPr lang="en-US" dirty="0"/>
              <a:t> </a:t>
            </a:r>
            <a:r>
              <a:rPr lang="en-US" dirty="0" err="1"/>
              <a:t>إلى</a:t>
            </a:r>
            <a:r>
              <a:rPr lang="en-US" dirty="0"/>
              <a:t> </a:t>
            </a:r>
            <a:r>
              <a:rPr lang="en-US" dirty="0" err="1"/>
              <a:t>اليسار</a:t>
            </a:r>
            <a:r>
              <a:rPr lang="en-US" dirty="0"/>
              <a:t>.</a:t>
            </a:r>
          </a:p>
          <a:p>
            <a:pPr algn="just" rtl="1"/>
            <a:endParaRPr lang="en-US" dirty="0"/>
          </a:p>
          <a:p>
            <a:pPr algn="just" rtl="1"/>
            <a:r>
              <a:rPr lang="en-US" b="1" dirty="0" err="1">
                <a:solidFill>
                  <a:schemeClr val="accent5"/>
                </a:solidFill>
              </a:rPr>
              <a:t>تعمل</a:t>
            </a:r>
            <a:r>
              <a:rPr lang="en-US" b="1" dirty="0">
                <a:solidFill>
                  <a:schemeClr val="accent5"/>
                </a:solidFill>
              </a:rPr>
              <a:t> </a:t>
            </a:r>
            <a:r>
              <a:rPr lang="en-US" b="1" dirty="0" err="1">
                <a:solidFill>
                  <a:schemeClr val="accent5"/>
                </a:solidFill>
              </a:rPr>
              <a:t>ضريبة</a:t>
            </a:r>
            <a:r>
              <a:rPr lang="en-US" b="1" dirty="0">
                <a:solidFill>
                  <a:schemeClr val="accent5"/>
                </a:solidFill>
              </a:rPr>
              <a:t> </a:t>
            </a:r>
            <a:r>
              <a:rPr lang="en-US" b="1" dirty="0" err="1">
                <a:solidFill>
                  <a:schemeClr val="accent5"/>
                </a:solidFill>
              </a:rPr>
              <a:t>المبيعات</a:t>
            </a:r>
            <a:r>
              <a:rPr lang="en-US" b="1" dirty="0">
                <a:solidFill>
                  <a:schemeClr val="accent5"/>
                </a:solidFill>
              </a:rPr>
              <a:t> </a:t>
            </a:r>
            <a:r>
              <a:rPr lang="en-US" b="1" dirty="0" err="1">
                <a:solidFill>
                  <a:schemeClr val="accent5"/>
                </a:solidFill>
              </a:rPr>
              <a:t>المفروضة</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البائعين</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ar-EG" b="1" dirty="0">
                <a:solidFill>
                  <a:schemeClr val="accent5"/>
                </a:solidFill>
              </a:rPr>
              <a:t>انتقال</a:t>
            </a:r>
            <a:r>
              <a:rPr lang="en-US" b="1" dirty="0">
                <a:solidFill>
                  <a:schemeClr val="accent5"/>
                </a:solidFill>
              </a:rPr>
              <a:t> </a:t>
            </a:r>
            <a:r>
              <a:rPr lang="en-US" b="1" dirty="0" err="1">
                <a:solidFill>
                  <a:schemeClr val="accent5"/>
                </a:solidFill>
              </a:rPr>
              <a:t>منحنى</a:t>
            </a:r>
            <a:r>
              <a:rPr lang="en-US" b="1" dirty="0">
                <a:solidFill>
                  <a:schemeClr val="accent5"/>
                </a:solidFill>
              </a:rPr>
              <a:t> </a:t>
            </a:r>
            <a:r>
              <a:rPr lang="en-US" b="1" dirty="0" err="1">
                <a:solidFill>
                  <a:schemeClr val="accent5"/>
                </a:solidFill>
              </a:rPr>
              <a:t>العرض</a:t>
            </a:r>
            <a:r>
              <a:rPr lang="en-US" b="1" dirty="0">
                <a:solidFill>
                  <a:schemeClr val="accent5"/>
                </a:solidFill>
              </a:rPr>
              <a:t> </a:t>
            </a:r>
            <a:r>
              <a:rPr lang="en-US" b="1" dirty="0" err="1">
                <a:solidFill>
                  <a:schemeClr val="accent5"/>
                </a:solidFill>
              </a:rPr>
              <a:t>إلى</a:t>
            </a:r>
            <a:r>
              <a:rPr lang="en-US" b="1" dirty="0">
                <a:solidFill>
                  <a:schemeClr val="accent5"/>
                </a:solidFill>
              </a:rPr>
              <a:t> </a:t>
            </a:r>
            <a:r>
              <a:rPr lang="en-US" b="1" dirty="0" err="1">
                <a:solidFill>
                  <a:schemeClr val="accent5"/>
                </a:solidFill>
              </a:rPr>
              <a:t>اليسار</a:t>
            </a:r>
            <a:r>
              <a:rPr lang="en-US" b="1" dirty="0">
                <a:solidFill>
                  <a:schemeClr val="accent5"/>
                </a:solidFill>
              </a:rPr>
              <a:t> </a:t>
            </a:r>
            <a:r>
              <a:rPr lang="en-US" b="1" dirty="0" err="1">
                <a:solidFill>
                  <a:schemeClr val="accent5"/>
                </a:solidFill>
              </a:rPr>
              <a:t>للسلعة</a:t>
            </a:r>
            <a:r>
              <a:rPr lang="en-US" b="1" dirty="0">
                <a:solidFill>
                  <a:schemeClr val="accent5"/>
                </a:solidFill>
              </a:rPr>
              <a:t> </a:t>
            </a:r>
            <a:r>
              <a:rPr lang="en-US" b="1" dirty="0" err="1">
                <a:solidFill>
                  <a:schemeClr val="accent5"/>
                </a:solidFill>
              </a:rPr>
              <a:t>الخاضعة</a:t>
            </a:r>
            <a:r>
              <a:rPr lang="en-US" b="1" dirty="0">
                <a:solidFill>
                  <a:schemeClr val="accent5"/>
                </a:solidFill>
              </a:rPr>
              <a:t> </a:t>
            </a:r>
            <a:r>
              <a:rPr lang="en-US" b="1" dirty="0" err="1">
                <a:solidFill>
                  <a:schemeClr val="accent5"/>
                </a:solidFill>
              </a:rPr>
              <a:t>للضريبة</a:t>
            </a:r>
            <a:r>
              <a:rPr lang="en-US" b="1" dirty="0">
                <a:solidFill>
                  <a:schemeClr val="accent5"/>
                </a:solidFill>
              </a:rPr>
              <a:t> </a:t>
            </a:r>
            <a:r>
              <a:rPr lang="en-US" b="1" dirty="0" err="1">
                <a:solidFill>
                  <a:schemeClr val="accent5"/>
                </a:solidFill>
              </a:rPr>
              <a:t>لأن</a:t>
            </a:r>
            <a:endParaRPr lang="en-US" b="1" dirty="0">
              <a:solidFill>
                <a:schemeClr val="accent5"/>
              </a:solidFill>
            </a:endParaRPr>
          </a:p>
          <a:p>
            <a:pPr algn="just" rtl="1"/>
            <a:r>
              <a:rPr lang="en-US" b="1" u="sng" dirty="0"/>
              <a:t>أ) </a:t>
            </a:r>
            <a:r>
              <a:rPr lang="en-US" b="1" u="sng" dirty="0" err="1"/>
              <a:t>الضريبة</a:t>
            </a:r>
            <a:r>
              <a:rPr lang="en-US" b="1" u="sng" dirty="0"/>
              <a:t> </a:t>
            </a:r>
            <a:r>
              <a:rPr lang="en-US" b="1" u="sng" dirty="0" err="1"/>
              <a:t>يدفعها</a:t>
            </a:r>
            <a:r>
              <a:rPr lang="en-US" b="1" u="sng" dirty="0"/>
              <a:t> </a:t>
            </a:r>
            <a:r>
              <a:rPr lang="en-US" b="1" u="sng" dirty="0" err="1"/>
              <a:t>البائع</a:t>
            </a:r>
            <a:r>
              <a:rPr lang="en-US" b="1" u="sng" dirty="0"/>
              <a:t> </a:t>
            </a:r>
            <a:r>
              <a:rPr lang="en-US" b="1" u="sng" dirty="0" err="1"/>
              <a:t>للحكومة</a:t>
            </a:r>
            <a:r>
              <a:rPr lang="en-US" b="1" u="sng" dirty="0"/>
              <a:t> </a:t>
            </a:r>
            <a:r>
              <a:rPr lang="en-US" b="1" u="sng" dirty="0" err="1"/>
              <a:t>وبالتالي</a:t>
            </a:r>
            <a:r>
              <a:rPr lang="en-US" b="1" u="sng" dirty="0"/>
              <a:t> </a:t>
            </a:r>
            <a:r>
              <a:rPr lang="en-US" b="1" u="sng" dirty="0" err="1"/>
              <a:t>فهي</a:t>
            </a:r>
            <a:r>
              <a:rPr lang="en-US" b="1" u="sng" dirty="0"/>
              <a:t> </a:t>
            </a:r>
            <a:r>
              <a:rPr lang="en-US" b="1" u="sng" dirty="0" err="1"/>
              <a:t>تشبه</a:t>
            </a:r>
            <a:r>
              <a:rPr lang="en-US" b="1" u="sng" dirty="0"/>
              <a:t> </a:t>
            </a:r>
            <a:r>
              <a:rPr lang="en-US" b="1" u="sng" dirty="0" err="1"/>
              <a:t>تكلفة</a:t>
            </a:r>
            <a:r>
              <a:rPr lang="en-US" b="1" u="sng" dirty="0"/>
              <a:t> </a:t>
            </a:r>
            <a:r>
              <a:rPr lang="en-US" b="1" u="sng" dirty="0" err="1"/>
              <a:t>الإنتاج</a:t>
            </a:r>
            <a:r>
              <a:rPr lang="en-US" b="1" u="sng" dirty="0"/>
              <a:t>.</a:t>
            </a:r>
          </a:p>
          <a:p>
            <a:pPr algn="just" rtl="1"/>
            <a:r>
              <a:rPr lang="en-US" dirty="0"/>
              <a:t>ب) </a:t>
            </a:r>
            <a:r>
              <a:rPr lang="en-US" dirty="0" err="1"/>
              <a:t>يتم</a:t>
            </a:r>
            <a:r>
              <a:rPr lang="en-US" dirty="0"/>
              <a:t> </a:t>
            </a:r>
            <a:r>
              <a:rPr lang="en-US" dirty="0" err="1"/>
              <a:t>تحويل</a:t>
            </a:r>
            <a:r>
              <a:rPr lang="en-US" dirty="0"/>
              <a:t> </a:t>
            </a:r>
            <a:r>
              <a:rPr lang="en-US" dirty="0" err="1"/>
              <a:t>الضريبة</a:t>
            </a:r>
            <a:r>
              <a:rPr lang="en-US" dirty="0"/>
              <a:t> </a:t>
            </a:r>
            <a:r>
              <a:rPr lang="en-US" dirty="0" err="1"/>
              <a:t>في</a:t>
            </a:r>
            <a:r>
              <a:rPr lang="en-US" dirty="0"/>
              <a:t> </a:t>
            </a:r>
            <a:r>
              <a:rPr lang="en-US" dirty="0" err="1"/>
              <a:t>الواقع</a:t>
            </a:r>
            <a:r>
              <a:rPr lang="en-US" dirty="0"/>
              <a:t> </a:t>
            </a:r>
            <a:r>
              <a:rPr lang="en-US" dirty="0" err="1"/>
              <a:t>بالكامل</a:t>
            </a:r>
            <a:r>
              <a:rPr lang="en-US" dirty="0"/>
              <a:t> </a:t>
            </a:r>
            <a:r>
              <a:rPr lang="en-US" dirty="0" err="1"/>
              <a:t>إلى</a:t>
            </a:r>
            <a:r>
              <a:rPr lang="en-US" dirty="0"/>
              <a:t> </a:t>
            </a:r>
            <a:r>
              <a:rPr lang="en-US" dirty="0" err="1"/>
              <a:t>المشتري</a:t>
            </a:r>
            <a:r>
              <a:rPr lang="en-US" dirty="0"/>
              <a:t> </a:t>
            </a:r>
            <a:r>
              <a:rPr lang="en-US" dirty="0" err="1"/>
              <a:t>الذي</a:t>
            </a:r>
            <a:r>
              <a:rPr lang="en-US" dirty="0"/>
              <a:t> </a:t>
            </a:r>
            <a:r>
              <a:rPr lang="en-US" dirty="0" err="1"/>
              <a:t>لا</a:t>
            </a:r>
            <a:r>
              <a:rPr lang="en-US" dirty="0"/>
              <a:t> </a:t>
            </a:r>
            <a:r>
              <a:rPr lang="en-US" dirty="0" err="1"/>
              <a:t>يستطيع</a:t>
            </a:r>
            <a:r>
              <a:rPr lang="en-US" dirty="0"/>
              <a:t> </a:t>
            </a:r>
            <a:r>
              <a:rPr lang="en-US" dirty="0" err="1"/>
              <a:t>تحمل</a:t>
            </a:r>
            <a:r>
              <a:rPr lang="en-US" dirty="0"/>
              <a:t> </a:t>
            </a:r>
            <a:r>
              <a:rPr lang="en-US" dirty="0" err="1"/>
              <a:t>سوى</a:t>
            </a:r>
            <a:r>
              <a:rPr lang="en-US" dirty="0"/>
              <a:t> </a:t>
            </a:r>
            <a:r>
              <a:rPr lang="en-US" dirty="0" err="1"/>
              <a:t>عرض</a:t>
            </a:r>
            <a:r>
              <a:rPr lang="en-US" dirty="0"/>
              <a:t> </a:t>
            </a:r>
            <a:r>
              <a:rPr lang="en-US" dirty="0" err="1"/>
              <a:t>أصغر</a:t>
            </a:r>
            <a:r>
              <a:rPr lang="en-US" dirty="0"/>
              <a:t>.</a:t>
            </a:r>
          </a:p>
          <a:p>
            <a:pPr algn="just" rtl="1"/>
            <a:r>
              <a:rPr lang="en-US" dirty="0"/>
              <a:t>ج) </a:t>
            </a:r>
            <a:r>
              <a:rPr lang="en-US" dirty="0" err="1"/>
              <a:t>يؤدي</a:t>
            </a:r>
            <a:r>
              <a:rPr lang="en-US" dirty="0"/>
              <a:t> </a:t>
            </a:r>
            <a:r>
              <a:rPr lang="en-US" dirty="0" err="1"/>
              <a:t>السعر</a:t>
            </a:r>
            <a:r>
              <a:rPr lang="en-US" dirty="0"/>
              <a:t> </a:t>
            </a:r>
            <a:r>
              <a:rPr lang="en-US" dirty="0" err="1"/>
              <a:t>المرتفع</a:t>
            </a:r>
            <a:r>
              <a:rPr lang="en-US" dirty="0"/>
              <a:t> </a:t>
            </a:r>
            <a:r>
              <a:rPr lang="en-US" dirty="0" err="1"/>
              <a:t>إلى</a:t>
            </a:r>
            <a:r>
              <a:rPr lang="en-US" dirty="0"/>
              <a:t> </a:t>
            </a:r>
            <a:r>
              <a:rPr lang="en-US" dirty="0" err="1"/>
              <a:t>دخول</a:t>
            </a:r>
            <a:r>
              <a:rPr lang="en-US" dirty="0"/>
              <a:t> </a:t>
            </a:r>
            <a:r>
              <a:rPr lang="en-US" dirty="0" err="1"/>
              <a:t>السوق</a:t>
            </a:r>
            <a:r>
              <a:rPr lang="en-US" dirty="0"/>
              <a:t>.</a:t>
            </a:r>
          </a:p>
          <a:p>
            <a:pPr algn="just" rtl="1"/>
            <a:r>
              <a:rPr lang="en-US" dirty="0"/>
              <a:t>د) </a:t>
            </a:r>
            <a:r>
              <a:rPr lang="en-US" dirty="0" err="1"/>
              <a:t>تعمل</a:t>
            </a:r>
            <a:r>
              <a:rPr lang="en-US" dirty="0"/>
              <a:t> </a:t>
            </a:r>
            <a:r>
              <a:rPr lang="en-US" dirty="0" err="1"/>
              <a:t>الضريبة</a:t>
            </a:r>
            <a:r>
              <a:rPr lang="en-US" dirty="0"/>
              <a:t> </a:t>
            </a:r>
            <a:r>
              <a:rPr lang="en-US" dirty="0" err="1"/>
              <a:t>على</a:t>
            </a:r>
            <a:r>
              <a:rPr lang="en-US" dirty="0"/>
              <a:t> </a:t>
            </a:r>
            <a:r>
              <a:rPr lang="ar-EG" dirty="0"/>
              <a:t>نقل</a:t>
            </a:r>
            <a:r>
              <a:rPr lang="en-US" dirty="0"/>
              <a:t> </a:t>
            </a:r>
            <a:r>
              <a:rPr lang="en-US" dirty="0" err="1"/>
              <a:t>منحنى</a:t>
            </a:r>
            <a:r>
              <a:rPr lang="en-US" dirty="0"/>
              <a:t> </a:t>
            </a:r>
            <a:r>
              <a:rPr lang="en-US" dirty="0" err="1"/>
              <a:t>الطلب</a:t>
            </a:r>
            <a:r>
              <a:rPr lang="en-US" dirty="0"/>
              <a:t> </a:t>
            </a:r>
            <a:r>
              <a:rPr lang="en-US" dirty="0" err="1"/>
              <a:t>إلى</a:t>
            </a:r>
            <a:r>
              <a:rPr lang="en-US" dirty="0"/>
              <a:t> </a:t>
            </a:r>
            <a:r>
              <a:rPr lang="en-US" dirty="0" err="1"/>
              <a:t>اليسار</a:t>
            </a:r>
            <a:r>
              <a:rPr lang="en-US" dirty="0"/>
              <a:t>.</a:t>
            </a:r>
          </a:p>
        </p:txBody>
      </p:sp>
    </p:spTree>
    <p:extLst>
      <p:ext uri="{BB962C8B-B14F-4D97-AF65-F5344CB8AC3E}">
        <p14:creationId xmlns:p14="http://schemas.microsoft.com/office/powerpoint/2010/main" val="2996945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1713" y="7373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001F2191-9D3B-7AB9-5945-59EFA4CD56A5}"/>
              </a:ext>
            </a:extLst>
          </p:cNvPr>
          <p:cNvSpPr txBox="1">
            <a:spLocks/>
          </p:cNvSpPr>
          <p:nvPr/>
        </p:nvSpPr>
        <p:spPr>
          <a:xfrm>
            <a:off x="934681" y="2021704"/>
            <a:ext cx="4757175"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How a sales tax is divided between buyers and sellers is determined by</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government's choice of whom to tax.</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who the law says must pay the tax.</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the elasticities of supply and demand.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the revenue needs of government.</a:t>
            </a:r>
          </a:p>
          <a:p>
            <a:pPr marR="0" indent="0">
              <a:spcBef>
                <a:spcPts val="0"/>
              </a:spcBef>
              <a:spcAft>
                <a:spcPts val="0"/>
              </a:spcAft>
              <a:buNone/>
            </a:pPr>
            <a:r>
              <a:rPr lang="en-US" sz="1800" b="1" i="1" dirty="0">
                <a:solidFill>
                  <a:srgbClr val="FF0000"/>
                </a:solidFill>
                <a:effectLst/>
                <a:latin typeface="Alexandria"/>
                <a:ea typeface="Times New Roman" panose="02020603050405020304" pitchFamily="18" charset="0"/>
              </a:rPr>
              <a:t> </a:t>
            </a:r>
            <a:endParaRPr lang="en-US" sz="1800" dirty="0">
              <a:effectLst/>
              <a:latin typeface="Alexandria"/>
              <a:ea typeface="Times New Roman" panose="0202060305040502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The demand and the supply for a good are each neither perfectly elastic nor perfectly inelastic. If a sales tax on sellers of the good is imposed, the tax is paid by</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only buyers.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only sellers.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both buyers and sellers.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neither buyers nor sellers.</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3A53C4A5-AC95-0094-0631-5D74EDC48D91}"/>
              </a:ext>
            </a:extLst>
          </p:cNvPr>
          <p:cNvSpPr txBox="1"/>
          <p:nvPr/>
        </p:nvSpPr>
        <p:spPr>
          <a:xfrm>
            <a:off x="5987007" y="1949309"/>
            <a:ext cx="4929855" cy="3970318"/>
          </a:xfrm>
          <a:prstGeom prst="rect">
            <a:avLst/>
          </a:prstGeom>
          <a:noFill/>
        </p:spPr>
        <p:txBody>
          <a:bodyPr wrap="square">
            <a:spAutoFit/>
          </a:bodyPr>
          <a:lstStyle/>
          <a:p>
            <a:pPr algn="just" rtl="1"/>
            <a:r>
              <a:rPr lang="en-US" b="1" dirty="0" err="1">
                <a:solidFill>
                  <a:schemeClr val="accent5"/>
                </a:solidFill>
              </a:rPr>
              <a:t>يتم</a:t>
            </a:r>
            <a:r>
              <a:rPr lang="en-US" b="1" dirty="0">
                <a:solidFill>
                  <a:schemeClr val="accent5"/>
                </a:solidFill>
              </a:rPr>
              <a:t> </a:t>
            </a:r>
            <a:r>
              <a:rPr lang="en-US" b="1" dirty="0" err="1">
                <a:solidFill>
                  <a:schemeClr val="accent5"/>
                </a:solidFill>
              </a:rPr>
              <a:t>تحديد</a:t>
            </a:r>
            <a:r>
              <a:rPr lang="en-US" b="1" dirty="0">
                <a:solidFill>
                  <a:schemeClr val="accent5"/>
                </a:solidFill>
              </a:rPr>
              <a:t> </a:t>
            </a:r>
            <a:r>
              <a:rPr lang="en-US" b="1" dirty="0" err="1">
                <a:solidFill>
                  <a:schemeClr val="accent5"/>
                </a:solidFill>
              </a:rPr>
              <a:t>كيفية</a:t>
            </a:r>
            <a:r>
              <a:rPr lang="en-US" b="1" dirty="0">
                <a:solidFill>
                  <a:schemeClr val="accent5"/>
                </a:solidFill>
              </a:rPr>
              <a:t> </a:t>
            </a:r>
            <a:r>
              <a:rPr lang="en-US" b="1" dirty="0" err="1">
                <a:solidFill>
                  <a:schemeClr val="accent5"/>
                </a:solidFill>
              </a:rPr>
              <a:t>تقسيم</a:t>
            </a:r>
            <a:r>
              <a:rPr lang="en-US" b="1" dirty="0">
                <a:solidFill>
                  <a:schemeClr val="accent5"/>
                </a:solidFill>
              </a:rPr>
              <a:t> </a:t>
            </a:r>
            <a:r>
              <a:rPr lang="en-US" b="1" dirty="0" err="1">
                <a:solidFill>
                  <a:schemeClr val="accent5"/>
                </a:solidFill>
              </a:rPr>
              <a:t>ضريبة</a:t>
            </a:r>
            <a:r>
              <a:rPr lang="en-US" b="1" dirty="0">
                <a:solidFill>
                  <a:schemeClr val="accent5"/>
                </a:solidFill>
              </a:rPr>
              <a:t> </a:t>
            </a:r>
            <a:r>
              <a:rPr lang="en-US" b="1" dirty="0" err="1">
                <a:solidFill>
                  <a:schemeClr val="accent5"/>
                </a:solidFill>
              </a:rPr>
              <a:t>المبيعات</a:t>
            </a:r>
            <a:r>
              <a:rPr lang="en-US" b="1" dirty="0">
                <a:solidFill>
                  <a:schemeClr val="accent5"/>
                </a:solidFill>
              </a:rPr>
              <a:t> </a:t>
            </a:r>
            <a:r>
              <a:rPr lang="en-US" b="1" dirty="0" err="1">
                <a:solidFill>
                  <a:schemeClr val="accent5"/>
                </a:solidFill>
              </a:rPr>
              <a:t>بين</a:t>
            </a:r>
            <a:r>
              <a:rPr lang="en-US" b="1" dirty="0">
                <a:solidFill>
                  <a:schemeClr val="accent5"/>
                </a:solidFill>
              </a:rPr>
              <a:t> </a:t>
            </a:r>
            <a:r>
              <a:rPr lang="en-US" b="1" dirty="0" err="1">
                <a:solidFill>
                  <a:schemeClr val="accent5"/>
                </a:solidFill>
              </a:rPr>
              <a:t>المشترين</a:t>
            </a:r>
            <a:r>
              <a:rPr lang="en-US" b="1" dirty="0">
                <a:solidFill>
                  <a:schemeClr val="accent5"/>
                </a:solidFill>
              </a:rPr>
              <a:t> </a:t>
            </a:r>
            <a:r>
              <a:rPr lang="en-US" b="1" dirty="0" err="1">
                <a:solidFill>
                  <a:schemeClr val="accent5"/>
                </a:solidFill>
              </a:rPr>
              <a:t>والبائعين</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خلال</a:t>
            </a:r>
            <a:endParaRPr lang="en-US" b="1" dirty="0">
              <a:solidFill>
                <a:schemeClr val="accent5"/>
              </a:solidFill>
            </a:endParaRPr>
          </a:p>
          <a:p>
            <a:pPr algn="just" rtl="1"/>
            <a:r>
              <a:rPr lang="en-US" dirty="0"/>
              <a:t>أ) </a:t>
            </a:r>
            <a:r>
              <a:rPr lang="en-US" dirty="0" err="1"/>
              <a:t>اختيار</a:t>
            </a:r>
            <a:r>
              <a:rPr lang="en-US" dirty="0"/>
              <a:t> </a:t>
            </a:r>
            <a:r>
              <a:rPr lang="en-US" dirty="0" err="1"/>
              <a:t>الحكومة</a:t>
            </a:r>
            <a:r>
              <a:rPr lang="en-US" dirty="0"/>
              <a:t> </a:t>
            </a:r>
            <a:r>
              <a:rPr lang="en-US" dirty="0" err="1"/>
              <a:t>لمن</a:t>
            </a:r>
            <a:r>
              <a:rPr lang="en-US" dirty="0"/>
              <a:t> </a:t>
            </a:r>
            <a:r>
              <a:rPr lang="en-US" dirty="0" err="1"/>
              <a:t>تفرض</a:t>
            </a:r>
            <a:r>
              <a:rPr lang="en-US" dirty="0"/>
              <a:t> </a:t>
            </a:r>
            <a:r>
              <a:rPr lang="en-US" dirty="0" err="1"/>
              <a:t>عليه</a:t>
            </a:r>
            <a:r>
              <a:rPr lang="en-US" dirty="0"/>
              <a:t> </a:t>
            </a:r>
            <a:r>
              <a:rPr lang="en-US" dirty="0" err="1"/>
              <a:t>الضريبة</a:t>
            </a:r>
            <a:r>
              <a:rPr lang="en-US" dirty="0"/>
              <a:t>.</a:t>
            </a:r>
          </a:p>
          <a:p>
            <a:pPr algn="just" rtl="1"/>
            <a:r>
              <a:rPr lang="en-US" dirty="0"/>
              <a:t>ب) </a:t>
            </a:r>
            <a:r>
              <a:rPr lang="en-US" dirty="0" err="1"/>
              <a:t>من</a:t>
            </a:r>
            <a:r>
              <a:rPr lang="en-US" dirty="0"/>
              <a:t> </a:t>
            </a:r>
            <a:r>
              <a:rPr lang="en-US" dirty="0" err="1"/>
              <a:t>ينص</a:t>
            </a:r>
            <a:r>
              <a:rPr lang="en-US" dirty="0"/>
              <a:t> </a:t>
            </a:r>
            <a:r>
              <a:rPr lang="en-US" dirty="0" err="1"/>
              <a:t>القانون</a:t>
            </a:r>
            <a:r>
              <a:rPr lang="en-US" dirty="0"/>
              <a:t> </a:t>
            </a:r>
            <a:r>
              <a:rPr lang="en-US" dirty="0" err="1"/>
              <a:t>على</a:t>
            </a:r>
            <a:r>
              <a:rPr lang="en-US" dirty="0"/>
              <a:t> </a:t>
            </a:r>
            <a:r>
              <a:rPr lang="en-US" dirty="0" err="1"/>
              <a:t>أنه</a:t>
            </a:r>
            <a:r>
              <a:rPr lang="en-US" dirty="0"/>
              <a:t> </a:t>
            </a:r>
            <a:r>
              <a:rPr lang="en-US" dirty="0" err="1"/>
              <a:t>يجب</a:t>
            </a:r>
            <a:r>
              <a:rPr lang="en-US" dirty="0"/>
              <a:t> </a:t>
            </a:r>
            <a:r>
              <a:rPr lang="en-US" dirty="0" err="1"/>
              <a:t>عليه</a:t>
            </a:r>
            <a:r>
              <a:rPr lang="en-US" dirty="0"/>
              <a:t> </a:t>
            </a:r>
            <a:r>
              <a:rPr lang="en-US" dirty="0" err="1"/>
              <a:t>دفع</a:t>
            </a:r>
            <a:r>
              <a:rPr lang="en-US" dirty="0"/>
              <a:t> </a:t>
            </a:r>
            <a:r>
              <a:rPr lang="en-US" dirty="0" err="1"/>
              <a:t>الضريبة</a:t>
            </a:r>
            <a:r>
              <a:rPr lang="en-US" dirty="0"/>
              <a:t>.</a:t>
            </a:r>
          </a:p>
          <a:p>
            <a:pPr algn="just" rtl="1"/>
            <a:r>
              <a:rPr lang="en-US" b="1" u="sng" dirty="0"/>
              <a:t>ج) </a:t>
            </a:r>
            <a:r>
              <a:rPr lang="en-US" b="1" u="sng" dirty="0" err="1"/>
              <a:t>مرونة</a:t>
            </a:r>
            <a:r>
              <a:rPr lang="en-US" b="1" u="sng" dirty="0"/>
              <a:t> </a:t>
            </a:r>
            <a:r>
              <a:rPr lang="en-US" b="1" u="sng" dirty="0" err="1"/>
              <a:t>العرض</a:t>
            </a:r>
            <a:r>
              <a:rPr lang="en-US" b="1" u="sng" dirty="0"/>
              <a:t> </a:t>
            </a:r>
            <a:r>
              <a:rPr lang="en-US" b="1" u="sng" dirty="0" err="1"/>
              <a:t>والطلب</a:t>
            </a:r>
            <a:r>
              <a:rPr lang="en-US" b="1" u="sng" dirty="0"/>
              <a:t>.</a:t>
            </a:r>
          </a:p>
          <a:p>
            <a:pPr algn="just" rtl="1"/>
            <a:r>
              <a:rPr lang="en-US" dirty="0"/>
              <a:t>د) </a:t>
            </a:r>
            <a:r>
              <a:rPr lang="en-US" dirty="0" err="1"/>
              <a:t>احتياجات</a:t>
            </a:r>
            <a:r>
              <a:rPr lang="en-US" dirty="0"/>
              <a:t> </a:t>
            </a:r>
            <a:r>
              <a:rPr lang="en-US" dirty="0" err="1"/>
              <a:t>الحكومة</a:t>
            </a:r>
            <a:r>
              <a:rPr lang="en-US" dirty="0"/>
              <a:t> </a:t>
            </a:r>
            <a:r>
              <a:rPr lang="en-US" dirty="0" err="1"/>
              <a:t>من</a:t>
            </a:r>
            <a:r>
              <a:rPr lang="en-US" dirty="0"/>
              <a:t> </a:t>
            </a:r>
            <a:r>
              <a:rPr lang="en-US" dirty="0" err="1"/>
              <a:t>الإيرادات</a:t>
            </a:r>
            <a:r>
              <a:rPr lang="en-US" dirty="0"/>
              <a:t>.</a:t>
            </a:r>
          </a:p>
          <a:p>
            <a:pPr algn="just" rtl="1"/>
            <a:endParaRPr lang="en-US" dirty="0"/>
          </a:p>
          <a:p>
            <a:pPr algn="just" rtl="1"/>
            <a:r>
              <a:rPr lang="en-US" b="1" dirty="0" err="1">
                <a:solidFill>
                  <a:schemeClr val="accent5"/>
                </a:solidFill>
              </a:rPr>
              <a:t>لا</a:t>
            </a:r>
            <a:r>
              <a:rPr lang="en-US" b="1" dirty="0">
                <a:solidFill>
                  <a:schemeClr val="accent5"/>
                </a:solidFill>
              </a:rPr>
              <a:t> </a:t>
            </a:r>
            <a:r>
              <a:rPr lang="en-US" b="1" dirty="0" err="1">
                <a:solidFill>
                  <a:schemeClr val="accent5"/>
                </a:solidFill>
              </a:rPr>
              <a:t>يتمتع</a:t>
            </a:r>
            <a:r>
              <a:rPr lang="en-US" b="1" dirty="0">
                <a:solidFill>
                  <a:schemeClr val="accent5"/>
                </a:solidFill>
              </a:rPr>
              <a:t> </a:t>
            </a:r>
            <a:r>
              <a:rPr lang="en-US" b="1" dirty="0" err="1">
                <a:solidFill>
                  <a:schemeClr val="accent5"/>
                </a:solidFill>
              </a:rPr>
              <a:t>الطلب</a:t>
            </a:r>
            <a:r>
              <a:rPr lang="en-US" b="1" dirty="0">
                <a:solidFill>
                  <a:schemeClr val="accent5"/>
                </a:solidFill>
              </a:rPr>
              <a:t> </a:t>
            </a:r>
            <a:r>
              <a:rPr lang="en-US" b="1" dirty="0" err="1">
                <a:solidFill>
                  <a:schemeClr val="accent5"/>
                </a:solidFill>
              </a:rPr>
              <a:t>والعرض</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سلعة</a:t>
            </a:r>
            <a:r>
              <a:rPr lang="en-US" b="1" dirty="0">
                <a:solidFill>
                  <a:schemeClr val="accent5"/>
                </a:solidFill>
              </a:rPr>
              <a:t> </a:t>
            </a:r>
            <a:r>
              <a:rPr lang="en-US" b="1" dirty="0" err="1">
                <a:solidFill>
                  <a:schemeClr val="accent5"/>
                </a:solidFill>
              </a:rPr>
              <a:t>ما</a:t>
            </a:r>
            <a:r>
              <a:rPr lang="en-US" b="1" dirty="0">
                <a:solidFill>
                  <a:schemeClr val="accent5"/>
                </a:solidFill>
              </a:rPr>
              <a:t> </a:t>
            </a:r>
            <a:r>
              <a:rPr lang="en-US" b="1" dirty="0" err="1">
                <a:solidFill>
                  <a:schemeClr val="accent5"/>
                </a:solidFill>
              </a:rPr>
              <a:t>بالمرونة</a:t>
            </a:r>
            <a:r>
              <a:rPr lang="en-US" b="1" dirty="0">
                <a:solidFill>
                  <a:schemeClr val="accent5"/>
                </a:solidFill>
              </a:rPr>
              <a:t> </a:t>
            </a:r>
            <a:r>
              <a:rPr lang="en-US" b="1" dirty="0" err="1">
                <a:solidFill>
                  <a:schemeClr val="accent5"/>
                </a:solidFill>
              </a:rPr>
              <a:t>الكاملة</a:t>
            </a:r>
            <a:r>
              <a:rPr lang="en-US" b="1" dirty="0">
                <a:solidFill>
                  <a:schemeClr val="accent5"/>
                </a:solidFill>
              </a:rPr>
              <a:t> </a:t>
            </a:r>
            <a:r>
              <a:rPr lang="en-US" b="1" dirty="0" err="1">
                <a:solidFill>
                  <a:schemeClr val="accent5"/>
                </a:solidFill>
              </a:rPr>
              <a:t>ولا</a:t>
            </a:r>
            <a:r>
              <a:rPr lang="en-US" b="1" dirty="0">
                <a:solidFill>
                  <a:schemeClr val="accent5"/>
                </a:solidFill>
              </a:rPr>
              <a:t> </a:t>
            </a:r>
            <a:r>
              <a:rPr lang="en-US" b="1" dirty="0" err="1">
                <a:solidFill>
                  <a:schemeClr val="accent5"/>
                </a:solidFill>
              </a:rPr>
              <a:t>بعدم</a:t>
            </a:r>
            <a:r>
              <a:rPr lang="en-US" b="1" dirty="0">
                <a:solidFill>
                  <a:schemeClr val="accent5"/>
                </a:solidFill>
              </a:rPr>
              <a:t> </a:t>
            </a:r>
            <a:r>
              <a:rPr lang="en-US" b="1" dirty="0" err="1">
                <a:solidFill>
                  <a:schemeClr val="accent5"/>
                </a:solidFill>
              </a:rPr>
              <a:t>المرونة</a:t>
            </a:r>
            <a:r>
              <a:rPr lang="en-US" b="1" dirty="0">
                <a:solidFill>
                  <a:schemeClr val="accent5"/>
                </a:solidFill>
              </a:rPr>
              <a:t> </a:t>
            </a:r>
            <a:r>
              <a:rPr lang="en-US" b="1" dirty="0" err="1">
                <a:solidFill>
                  <a:schemeClr val="accent5"/>
                </a:solidFill>
              </a:rPr>
              <a:t>الكاملة</a:t>
            </a:r>
            <a:r>
              <a:rPr lang="en-US" b="1" dirty="0">
                <a:solidFill>
                  <a:schemeClr val="accent5"/>
                </a:solidFill>
              </a:rPr>
              <a:t>. </a:t>
            </a:r>
            <a:r>
              <a:rPr lang="en-US" b="1" dirty="0" err="1">
                <a:solidFill>
                  <a:schemeClr val="accent5"/>
                </a:solidFill>
              </a:rPr>
              <a:t>إذا</a:t>
            </a:r>
            <a:r>
              <a:rPr lang="en-US" b="1" dirty="0">
                <a:solidFill>
                  <a:schemeClr val="accent5"/>
                </a:solidFill>
              </a:rPr>
              <a:t> </a:t>
            </a:r>
            <a:r>
              <a:rPr lang="en-US" b="1" dirty="0" err="1">
                <a:solidFill>
                  <a:schemeClr val="accent5"/>
                </a:solidFill>
              </a:rPr>
              <a:t>تم</a:t>
            </a:r>
            <a:r>
              <a:rPr lang="en-US" b="1" dirty="0">
                <a:solidFill>
                  <a:schemeClr val="accent5"/>
                </a:solidFill>
              </a:rPr>
              <a:t> </a:t>
            </a:r>
            <a:r>
              <a:rPr lang="en-US" b="1" dirty="0" err="1">
                <a:solidFill>
                  <a:schemeClr val="accent5"/>
                </a:solidFill>
              </a:rPr>
              <a:t>فرض</a:t>
            </a:r>
            <a:r>
              <a:rPr lang="en-US" b="1" dirty="0">
                <a:solidFill>
                  <a:schemeClr val="accent5"/>
                </a:solidFill>
              </a:rPr>
              <a:t> </a:t>
            </a:r>
            <a:r>
              <a:rPr lang="en-US" b="1" dirty="0" err="1">
                <a:solidFill>
                  <a:schemeClr val="accent5"/>
                </a:solidFill>
              </a:rPr>
              <a:t>ضريبة</a:t>
            </a:r>
            <a:r>
              <a:rPr lang="en-US" b="1" dirty="0">
                <a:solidFill>
                  <a:schemeClr val="accent5"/>
                </a:solidFill>
              </a:rPr>
              <a:t> </a:t>
            </a:r>
            <a:r>
              <a:rPr lang="en-US" b="1" dirty="0" err="1">
                <a:solidFill>
                  <a:schemeClr val="accent5"/>
                </a:solidFill>
              </a:rPr>
              <a:t>مبيعات</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بائعي</a:t>
            </a:r>
            <a:r>
              <a:rPr lang="en-US" b="1" dirty="0">
                <a:solidFill>
                  <a:schemeClr val="accent5"/>
                </a:solidFill>
              </a:rPr>
              <a:t> </a:t>
            </a:r>
            <a:r>
              <a:rPr lang="en-US" b="1" dirty="0" err="1">
                <a:solidFill>
                  <a:schemeClr val="accent5"/>
                </a:solidFill>
              </a:rPr>
              <a:t>السلعة</a:t>
            </a:r>
            <a:r>
              <a:rPr lang="en-US" b="1" dirty="0">
                <a:solidFill>
                  <a:schemeClr val="accent5"/>
                </a:solidFill>
              </a:rPr>
              <a:t>، </a:t>
            </a:r>
            <a:r>
              <a:rPr lang="en-US" b="1" dirty="0" err="1">
                <a:solidFill>
                  <a:schemeClr val="accent5"/>
                </a:solidFill>
              </a:rPr>
              <a:t>فإن</a:t>
            </a:r>
            <a:r>
              <a:rPr lang="en-US" b="1" dirty="0">
                <a:solidFill>
                  <a:schemeClr val="accent5"/>
                </a:solidFill>
              </a:rPr>
              <a:t> </a:t>
            </a:r>
            <a:r>
              <a:rPr lang="en-US" b="1" dirty="0" err="1">
                <a:solidFill>
                  <a:schemeClr val="accent5"/>
                </a:solidFill>
              </a:rPr>
              <a:t>الضريبة</a:t>
            </a:r>
            <a:r>
              <a:rPr lang="en-US" b="1" dirty="0">
                <a:solidFill>
                  <a:schemeClr val="accent5"/>
                </a:solidFill>
              </a:rPr>
              <a:t> </a:t>
            </a:r>
            <a:r>
              <a:rPr lang="en-US" b="1" dirty="0" err="1">
                <a:solidFill>
                  <a:schemeClr val="accent5"/>
                </a:solidFill>
              </a:rPr>
              <a:t>يدفعها</a:t>
            </a:r>
            <a:endParaRPr lang="en-US" b="1" dirty="0">
              <a:solidFill>
                <a:schemeClr val="accent5"/>
              </a:solidFill>
            </a:endParaRPr>
          </a:p>
          <a:p>
            <a:pPr algn="just" rtl="1"/>
            <a:r>
              <a:rPr lang="en-US" dirty="0"/>
              <a:t>أ) </a:t>
            </a:r>
            <a:r>
              <a:rPr lang="en-US" dirty="0" err="1"/>
              <a:t>المشترين</a:t>
            </a:r>
            <a:r>
              <a:rPr lang="en-US" dirty="0"/>
              <a:t> </a:t>
            </a:r>
            <a:r>
              <a:rPr lang="en-US" dirty="0" err="1"/>
              <a:t>فقط</a:t>
            </a:r>
            <a:r>
              <a:rPr lang="en-US" dirty="0"/>
              <a:t>.</a:t>
            </a:r>
          </a:p>
          <a:p>
            <a:pPr algn="just" rtl="1"/>
            <a:r>
              <a:rPr lang="en-US" dirty="0"/>
              <a:t>ب) </a:t>
            </a:r>
            <a:r>
              <a:rPr lang="en-US" dirty="0" err="1"/>
              <a:t>البائعين</a:t>
            </a:r>
            <a:r>
              <a:rPr lang="en-US" dirty="0"/>
              <a:t> </a:t>
            </a:r>
            <a:r>
              <a:rPr lang="en-US" dirty="0" err="1"/>
              <a:t>فقط</a:t>
            </a:r>
            <a:r>
              <a:rPr lang="en-US" dirty="0"/>
              <a:t>.</a:t>
            </a:r>
          </a:p>
          <a:p>
            <a:pPr algn="just" rtl="1"/>
            <a:r>
              <a:rPr lang="en-US" b="1" u="sng" dirty="0"/>
              <a:t>ج) </a:t>
            </a:r>
            <a:r>
              <a:rPr lang="en-US" b="1" u="sng" dirty="0" err="1"/>
              <a:t>المشترين</a:t>
            </a:r>
            <a:r>
              <a:rPr lang="en-US" b="1" u="sng" dirty="0"/>
              <a:t> </a:t>
            </a:r>
            <a:r>
              <a:rPr lang="en-US" b="1" u="sng" dirty="0" err="1"/>
              <a:t>والبائعين</a:t>
            </a:r>
            <a:r>
              <a:rPr lang="en-US" b="1" u="sng" dirty="0"/>
              <a:t>.</a:t>
            </a:r>
          </a:p>
          <a:p>
            <a:pPr algn="just" rtl="1"/>
            <a:r>
              <a:rPr lang="en-US" dirty="0"/>
              <a:t>د) </a:t>
            </a:r>
            <a:r>
              <a:rPr lang="en-US" dirty="0" err="1"/>
              <a:t>لا</a:t>
            </a:r>
            <a:r>
              <a:rPr lang="en-US" dirty="0"/>
              <a:t> </a:t>
            </a:r>
            <a:r>
              <a:rPr lang="en-US" dirty="0" err="1"/>
              <a:t>المشترين</a:t>
            </a:r>
            <a:r>
              <a:rPr lang="en-US" dirty="0"/>
              <a:t> </a:t>
            </a:r>
            <a:r>
              <a:rPr lang="en-US" dirty="0" err="1"/>
              <a:t>ولا</a:t>
            </a:r>
            <a:r>
              <a:rPr lang="en-US" dirty="0"/>
              <a:t> </a:t>
            </a:r>
            <a:r>
              <a:rPr lang="en-US" dirty="0" err="1"/>
              <a:t>البائعين</a:t>
            </a:r>
            <a:r>
              <a:rPr lang="en-US" dirty="0"/>
              <a:t>.</a:t>
            </a:r>
          </a:p>
        </p:txBody>
      </p:sp>
    </p:spTree>
    <p:extLst>
      <p:ext uri="{BB962C8B-B14F-4D97-AF65-F5344CB8AC3E}">
        <p14:creationId xmlns:p14="http://schemas.microsoft.com/office/powerpoint/2010/main" val="3490257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63AA937B-03F7-6F87-3EC9-4220C9965FF5}"/>
              </a:ext>
            </a:extLst>
          </p:cNvPr>
          <p:cNvSpPr txBox="1">
            <a:spLocks/>
          </p:cNvSpPr>
          <p:nvPr/>
        </p:nvSpPr>
        <p:spPr>
          <a:xfrm>
            <a:off x="685957" y="2088242"/>
            <a:ext cx="4171794"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In the figure, the price paid by the buyer before the tax is ________ per compact disc, and the price paid by the buyer after the tax is ________ per compact disc.</a:t>
            </a:r>
            <a:endParaRPr lang="ar-EG" sz="1800" b="1"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$20; $20</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$20; $30</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$30; $20</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$30; $30</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In the figure, the price received by the seller before the tax is ________ per compact disc, and the price received and kept by the seller after the tax is ________ per compact disc.</a:t>
            </a:r>
            <a:endParaRPr lang="ar-EG" sz="1800" b="1" dirty="0">
              <a:solidFill>
                <a:srgbClr val="0070C0"/>
              </a:solidFill>
              <a:effectLst/>
              <a:latin typeface="Alexandria"/>
              <a:ea typeface="Times New Roman" panose="02020603050405020304" pitchFamily="18" charset="0"/>
            </a:endParaRPr>
          </a:p>
          <a:p>
            <a:pPr marL="0" marR="0" indent="0" algn="just">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$20; $20</a:t>
            </a:r>
          </a:p>
          <a:p>
            <a:pPr marL="0" marR="0" indent="0" algn="just">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$20; $10</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just">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$30; $20</a:t>
            </a:r>
          </a:p>
          <a:p>
            <a:pPr marL="0" marR="0" indent="0" algn="just">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$30; $10</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pic>
        <p:nvPicPr>
          <p:cNvPr id="6" name="Picture 5">
            <a:extLst>
              <a:ext uri="{FF2B5EF4-FFF2-40B4-BE49-F238E27FC236}">
                <a16:creationId xmlns:a16="http://schemas.microsoft.com/office/drawing/2014/main" id="{D7A5C244-E506-D31F-505D-B8C07A12C0B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26428" y="1928413"/>
            <a:ext cx="2988847" cy="4529537"/>
          </a:xfrm>
          <a:prstGeom prst="rect">
            <a:avLst/>
          </a:prstGeom>
          <a:noFill/>
          <a:ln>
            <a:noFill/>
          </a:ln>
        </p:spPr>
      </p:pic>
      <p:sp>
        <p:nvSpPr>
          <p:cNvPr id="9" name="Content Placeholder 2">
            <a:extLst>
              <a:ext uri="{FF2B5EF4-FFF2-40B4-BE49-F238E27FC236}">
                <a16:creationId xmlns:a16="http://schemas.microsoft.com/office/drawing/2014/main" id="{63AA937B-03F7-6F87-3EC9-4220C9965FF5}"/>
              </a:ext>
            </a:extLst>
          </p:cNvPr>
          <p:cNvSpPr txBox="1">
            <a:spLocks/>
          </p:cNvSpPr>
          <p:nvPr/>
        </p:nvSpPr>
        <p:spPr>
          <a:xfrm>
            <a:off x="7691490" y="2051926"/>
            <a:ext cx="3558202"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spcBef>
                <a:spcPts val="0"/>
              </a:spcBef>
              <a:spcAft>
                <a:spcPts val="0"/>
              </a:spcAft>
              <a:buNone/>
            </a:pPr>
            <a:r>
              <a:rPr lang="ar-EG" sz="1800" dirty="0">
                <a:solidFill>
                  <a:srgbClr val="0070C0"/>
                </a:solidFill>
                <a:effectLst/>
                <a:latin typeface="Alexandria"/>
                <a:ea typeface="Times New Roman" panose="02020603050405020304" pitchFamily="18" charset="0"/>
              </a:rPr>
              <a:t>في الشكل، السعر الذي يدفعه المشتري قبل الضريبة هو ________ لكل قرص مضغوط، والسعر الذي يدفعه المشتري بعد الضريبة هو ________ لكل قرص مضغوط.</a:t>
            </a:r>
            <a:endParaRPr lang="en-US" sz="1800" dirty="0">
              <a:solidFill>
                <a:srgbClr val="0070C0"/>
              </a:solidFill>
              <a:effectLst/>
              <a:latin typeface="Alexandria"/>
              <a:ea typeface="Times New Roman" panose="02020603050405020304" pitchFamily="18" charset="0"/>
            </a:endParaRP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$20; $20</a:t>
            </a:r>
          </a:p>
          <a:p>
            <a:pPr marL="0" marR="0" indent="0" algn="r" rtl="1">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$20; $30</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$30; $20</a:t>
            </a:r>
          </a:p>
          <a:p>
            <a:pPr marL="0" marR="0" indent="0" algn="r"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$30; $30</a:t>
            </a:r>
          </a:p>
          <a:p>
            <a:pPr marL="0" indent="0" algn="r" rtl="1">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r" rtl="1">
              <a:spcBef>
                <a:spcPts val="0"/>
              </a:spcBef>
              <a:spcAft>
                <a:spcPts val="0"/>
              </a:spcAft>
              <a:buNone/>
            </a:pPr>
            <a:r>
              <a:rPr lang="ar-EG" sz="1800" dirty="0">
                <a:solidFill>
                  <a:srgbClr val="0070C0"/>
                </a:solidFill>
                <a:effectLst/>
                <a:latin typeface="Alexandria"/>
                <a:ea typeface="Times New Roman" panose="02020603050405020304" pitchFamily="18" charset="0"/>
              </a:rPr>
              <a:t>في الشكل، السعر الذي يتلقاه البائع قبل الضريبة هو ________ لكل قرص مضغوط، والسعر الذي يتلقاه ويحتفظ به البائع بعد الضريبة هو ________ لكل قرص مضغوط.</a:t>
            </a:r>
            <a:endParaRPr lang="en-US" sz="1800" dirty="0">
              <a:solidFill>
                <a:srgbClr val="0070C0"/>
              </a:solidFill>
              <a:effectLst/>
              <a:latin typeface="Alexandria"/>
              <a:ea typeface="Times New Roman" panose="02020603050405020304" pitchFamily="18" charset="0"/>
            </a:endParaRPr>
          </a:p>
          <a:p>
            <a:pPr marL="0" marR="0" indent="0" algn="just"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$20; $20</a:t>
            </a:r>
          </a:p>
          <a:p>
            <a:pPr marL="0" marR="0" indent="0" algn="just" rtl="1">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$20; $10</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just"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$30; $20</a:t>
            </a:r>
          </a:p>
          <a:p>
            <a:pPr marL="0" marR="0" indent="0" algn="just" rtl="1">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$30; $10</a:t>
            </a:r>
          </a:p>
          <a:p>
            <a:pPr marL="0" indent="0" algn="r" rtl="1">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3630505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85E8DD62-7C6C-3DA2-FBCD-D00EB5C7E993}"/>
              </a:ext>
            </a:extLst>
          </p:cNvPr>
          <p:cNvSpPr txBox="1">
            <a:spLocks/>
          </p:cNvSpPr>
          <p:nvPr/>
        </p:nvSpPr>
        <p:spPr>
          <a:xfrm>
            <a:off x="942308" y="2204438"/>
            <a:ext cx="4757176"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If buyers of illegal goods are punished but sellers are not, then the price ________ and the equilibrium quantity ________. ( shift Demand leftward)</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rises; increases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rises; decreases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falls; increases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falls; decreases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none" strike="noStrike" dirty="0">
                <a:solidFill>
                  <a:srgbClr val="000000"/>
                </a:solidFill>
                <a:effectLst/>
                <a:latin typeface="Alexandria"/>
                <a:ea typeface="Times New Roman" panose="02020603050405020304" pitchFamily="18" charset="0"/>
                <a:cs typeface="Palatino Linotype" panose="02040502050505030304" pitchFamily="18" charset="0"/>
              </a:rPr>
              <a:t> </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R="0" indent="0">
              <a:spcBef>
                <a:spcPts val="0"/>
              </a:spcBef>
              <a:spcAft>
                <a:spcPts val="0"/>
              </a:spcAft>
              <a:buNone/>
            </a:pPr>
            <a:r>
              <a:rPr lang="en-US" sz="1800" dirty="0">
                <a:effectLst/>
                <a:latin typeface="Alexandria"/>
                <a:ea typeface="Times New Roman" panose="0202060305040502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In general, a fine on smoking cigarettes shifts the ________ curve of cigarettes ________.</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supply; rightward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supply; leftward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demand; rightward</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demand; leftward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F7FE00DE-297A-AF18-6ACE-92FAFF334A63}"/>
              </a:ext>
            </a:extLst>
          </p:cNvPr>
          <p:cNvSpPr txBox="1"/>
          <p:nvPr/>
        </p:nvSpPr>
        <p:spPr>
          <a:xfrm>
            <a:off x="6014089" y="2095405"/>
            <a:ext cx="5101306" cy="4247317"/>
          </a:xfrm>
          <a:prstGeom prst="rect">
            <a:avLst/>
          </a:prstGeom>
          <a:noFill/>
        </p:spPr>
        <p:txBody>
          <a:bodyPr wrap="square">
            <a:spAutoFit/>
          </a:bodyPr>
          <a:lstStyle/>
          <a:p>
            <a:pPr algn="just" rtl="1"/>
            <a:r>
              <a:rPr lang="en-US" b="1" dirty="0" err="1">
                <a:solidFill>
                  <a:schemeClr val="accent5"/>
                </a:solidFill>
              </a:rPr>
              <a:t>إذا</a:t>
            </a:r>
            <a:r>
              <a:rPr lang="en-US" b="1" dirty="0">
                <a:solidFill>
                  <a:schemeClr val="accent5"/>
                </a:solidFill>
              </a:rPr>
              <a:t> </a:t>
            </a:r>
            <a:r>
              <a:rPr lang="en-US" b="1" dirty="0" err="1">
                <a:solidFill>
                  <a:schemeClr val="accent5"/>
                </a:solidFill>
              </a:rPr>
              <a:t>تم</a:t>
            </a:r>
            <a:r>
              <a:rPr lang="en-US" b="1" dirty="0">
                <a:solidFill>
                  <a:schemeClr val="accent5"/>
                </a:solidFill>
              </a:rPr>
              <a:t> </a:t>
            </a:r>
            <a:r>
              <a:rPr lang="en-US" b="1" dirty="0" err="1">
                <a:solidFill>
                  <a:schemeClr val="accent5"/>
                </a:solidFill>
              </a:rPr>
              <a:t>معاقبة</a:t>
            </a:r>
            <a:r>
              <a:rPr lang="en-US" b="1" dirty="0">
                <a:solidFill>
                  <a:schemeClr val="accent5"/>
                </a:solidFill>
              </a:rPr>
              <a:t> </a:t>
            </a:r>
            <a:r>
              <a:rPr lang="en-US" b="1" dirty="0" err="1">
                <a:solidFill>
                  <a:schemeClr val="accent5"/>
                </a:solidFill>
              </a:rPr>
              <a:t>مشتري</a:t>
            </a:r>
            <a:r>
              <a:rPr lang="en-US" b="1" dirty="0">
                <a:solidFill>
                  <a:schemeClr val="accent5"/>
                </a:solidFill>
              </a:rPr>
              <a:t> </a:t>
            </a:r>
            <a:r>
              <a:rPr lang="en-US" b="1" dirty="0" err="1">
                <a:solidFill>
                  <a:schemeClr val="accent5"/>
                </a:solidFill>
              </a:rPr>
              <a:t>السلع</a:t>
            </a:r>
            <a:r>
              <a:rPr lang="en-US" b="1" dirty="0">
                <a:solidFill>
                  <a:schemeClr val="accent5"/>
                </a:solidFill>
              </a:rPr>
              <a:t> </a:t>
            </a:r>
            <a:r>
              <a:rPr lang="en-US" b="1" dirty="0" err="1">
                <a:solidFill>
                  <a:schemeClr val="accent5"/>
                </a:solidFill>
              </a:rPr>
              <a:t>غير</a:t>
            </a:r>
            <a:r>
              <a:rPr lang="en-US" b="1" dirty="0">
                <a:solidFill>
                  <a:schemeClr val="accent5"/>
                </a:solidFill>
              </a:rPr>
              <a:t> </a:t>
            </a:r>
            <a:r>
              <a:rPr lang="en-US" b="1" dirty="0" err="1">
                <a:solidFill>
                  <a:schemeClr val="accent5"/>
                </a:solidFill>
              </a:rPr>
              <a:t>القانونية</a:t>
            </a:r>
            <a:r>
              <a:rPr lang="en-US" b="1" dirty="0">
                <a:solidFill>
                  <a:schemeClr val="accent5"/>
                </a:solidFill>
              </a:rPr>
              <a:t> </a:t>
            </a:r>
            <a:r>
              <a:rPr lang="en-US" b="1" dirty="0" err="1">
                <a:solidFill>
                  <a:schemeClr val="accent5"/>
                </a:solidFill>
              </a:rPr>
              <a:t>ولكن</a:t>
            </a:r>
            <a:r>
              <a:rPr lang="en-US" b="1" dirty="0">
                <a:solidFill>
                  <a:schemeClr val="accent5"/>
                </a:solidFill>
              </a:rPr>
              <a:t> </a:t>
            </a:r>
            <a:r>
              <a:rPr lang="en-US" b="1" dirty="0" err="1">
                <a:solidFill>
                  <a:schemeClr val="accent5"/>
                </a:solidFill>
              </a:rPr>
              <a:t>لم</a:t>
            </a:r>
            <a:r>
              <a:rPr lang="en-US" b="1" dirty="0">
                <a:solidFill>
                  <a:schemeClr val="accent5"/>
                </a:solidFill>
              </a:rPr>
              <a:t> </a:t>
            </a:r>
            <a:r>
              <a:rPr lang="en-US" b="1" dirty="0" err="1">
                <a:solidFill>
                  <a:schemeClr val="accent5"/>
                </a:solidFill>
              </a:rPr>
              <a:t>يتم</a:t>
            </a:r>
            <a:r>
              <a:rPr lang="en-US" b="1" dirty="0">
                <a:solidFill>
                  <a:schemeClr val="accent5"/>
                </a:solidFill>
              </a:rPr>
              <a:t> </a:t>
            </a:r>
            <a:r>
              <a:rPr lang="en-US" b="1" dirty="0" err="1">
                <a:solidFill>
                  <a:schemeClr val="accent5"/>
                </a:solidFill>
              </a:rPr>
              <a:t>معاقبة</a:t>
            </a:r>
            <a:r>
              <a:rPr lang="en-US" b="1" dirty="0">
                <a:solidFill>
                  <a:schemeClr val="accent5"/>
                </a:solidFill>
              </a:rPr>
              <a:t> </a:t>
            </a:r>
            <a:r>
              <a:rPr lang="en-US" b="1" dirty="0" err="1">
                <a:solidFill>
                  <a:schemeClr val="accent5"/>
                </a:solidFill>
              </a:rPr>
              <a:t>البائعين</a:t>
            </a:r>
            <a:r>
              <a:rPr lang="en-US" b="1" dirty="0">
                <a:solidFill>
                  <a:schemeClr val="accent5"/>
                </a:solidFill>
              </a:rPr>
              <a:t>، </a:t>
            </a:r>
            <a:r>
              <a:rPr lang="en-US" b="1" dirty="0" err="1">
                <a:solidFill>
                  <a:schemeClr val="accent5"/>
                </a:solidFill>
              </a:rPr>
              <a:t>فإن</a:t>
            </a:r>
            <a:r>
              <a:rPr lang="en-US" b="1" dirty="0">
                <a:solidFill>
                  <a:schemeClr val="accent5"/>
                </a:solidFill>
              </a:rPr>
              <a:t> </a:t>
            </a:r>
            <a:r>
              <a:rPr lang="en-US" b="1" dirty="0" err="1">
                <a:solidFill>
                  <a:schemeClr val="accent5"/>
                </a:solidFill>
              </a:rPr>
              <a:t>السعر</a:t>
            </a:r>
            <a:r>
              <a:rPr lang="en-US" b="1" dirty="0">
                <a:solidFill>
                  <a:schemeClr val="accent5"/>
                </a:solidFill>
              </a:rPr>
              <a:t> ________ </a:t>
            </a:r>
            <a:r>
              <a:rPr lang="en-US" b="1" dirty="0" err="1">
                <a:solidFill>
                  <a:schemeClr val="accent5"/>
                </a:solidFill>
              </a:rPr>
              <a:t>والكمية</a:t>
            </a:r>
            <a:r>
              <a:rPr lang="en-US" b="1" dirty="0">
                <a:solidFill>
                  <a:schemeClr val="accent5"/>
                </a:solidFill>
              </a:rPr>
              <a:t> </a:t>
            </a:r>
            <a:r>
              <a:rPr lang="en-US" b="1" dirty="0" err="1">
                <a:solidFill>
                  <a:schemeClr val="accent5"/>
                </a:solidFill>
              </a:rPr>
              <a:t>المتوازنة</a:t>
            </a:r>
            <a:r>
              <a:rPr lang="en-US" b="1" dirty="0">
                <a:solidFill>
                  <a:schemeClr val="accent5"/>
                </a:solidFill>
              </a:rPr>
              <a:t> ________. (</a:t>
            </a:r>
            <a:r>
              <a:rPr lang="ar-EG" b="1" dirty="0" err="1">
                <a:solidFill>
                  <a:schemeClr val="accent5"/>
                </a:solidFill>
              </a:rPr>
              <a:t>اتقال</a:t>
            </a:r>
            <a:r>
              <a:rPr lang="en-US" b="1" dirty="0">
                <a:solidFill>
                  <a:schemeClr val="accent5"/>
                </a:solidFill>
              </a:rPr>
              <a:t> </a:t>
            </a:r>
            <a:r>
              <a:rPr lang="en-US" b="1" dirty="0" err="1">
                <a:solidFill>
                  <a:schemeClr val="accent5"/>
                </a:solidFill>
              </a:rPr>
              <a:t>الطلب</a:t>
            </a:r>
            <a:r>
              <a:rPr lang="en-US" b="1" dirty="0">
                <a:solidFill>
                  <a:schemeClr val="accent5"/>
                </a:solidFill>
              </a:rPr>
              <a:t> </a:t>
            </a:r>
            <a:r>
              <a:rPr lang="en-US" b="1" dirty="0" err="1">
                <a:solidFill>
                  <a:schemeClr val="accent5"/>
                </a:solidFill>
              </a:rPr>
              <a:t>إلى</a:t>
            </a:r>
            <a:r>
              <a:rPr lang="en-US" b="1" dirty="0">
                <a:solidFill>
                  <a:schemeClr val="accent5"/>
                </a:solidFill>
              </a:rPr>
              <a:t> </a:t>
            </a:r>
            <a:r>
              <a:rPr lang="en-US" b="1" dirty="0" err="1">
                <a:solidFill>
                  <a:schemeClr val="accent5"/>
                </a:solidFill>
              </a:rPr>
              <a:t>اليسار</a:t>
            </a:r>
            <a:r>
              <a:rPr lang="en-US" b="1" dirty="0">
                <a:solidFill>
                  <a:schemeClr val="accent5"/>
                </a:solidFill>
              </a:rPr>
              <a:t>)</a:t>
            </a:r>
          </a:p>
          <a:p>
            <a:pPr algn="just" rtl="1"/>
            <a:r>
              <a:rPr lang="en-US" dirty="0"/>
              <a:t>أ) </a:t>
            </a:r>
            <a:r>
              <a:rPr lang="en-US" dirty="0" err="1"/>
              <a:t>يرتفع</a:t>
            </a:r>
            <a:r>
              <a:rPr lang="en-US" dirty="0"/>
              <a:t>؛ </a:t>
            </a:r>
            <a:r>
              <a:rPr lang="en-US" dirty="0" err="1"/>
              <a:t>يزيد</a:t>
            </a:r>
            <a:endParaRPr lang="en-US" dirty="0"/>
          </a:p>
          <a:p>
            <a:pPr algn="just" rtl="1"/>
            <a:r>
              <a:rPr lang="en-US" dirty="0"/>
              <a:t>ب) </a:t>
            </a:r>
            <a:r>
              <a:rPr lang="en-US" dirty="0" err="1"/>
              <a:t>يرتفع</a:t>
            </a:r>
            <a:r>
              <a:rPr lang="en-US" dirty="0"/>
              <a:t>؛ </a:t>
            </a:r>
            <a:r>
              <a:rPr lang="en-US" dirty="0" err="1"/>
              <a:t>يتناقص</a:t>
            </a:r>
            <a:endParaRPr lang="en-US" dirty="0"/>
          </a:p>
          <a:p>
            <a:pPr algn="just" rtl="1"/>
            <a:r>
              <a:rPr lang="en-US" dirty="0"/>
              <a:t>ج) </a:t>
            </a:r>
            <a:r>
              <a:rPr lang="en-US" dirty="0" err="1"/>
              <a:t>ينخفض</a:t>
            </a:r>
            <a:r>
              <a:rPr lang="en-US" dirty="0"/>
              <a:t>؛ </a:t>
            </a:r>
            <a:r>
              <a:rPr lang="en-US" dirty="0" err="1"/>
              <a:t>يزيد</a:t>
            </a:r>
            <a:endParaRPr lang="en-US" dirty="0"/>
          </a:p>
          <a:p>
            <a:pPr algn="just" rtl="1"/>
            <a:r>
              <a:rPr lang="en-US" b="1" u="sng" dirty="0"/>
              <a:t>د) </a:t>
            </a:r>
            <a:r>
              <a:rPr lang="en-US" b="1" u="sng" dirty="0" err="1"/>
              <a:t>ينخفض</a:t>
            </a:r>
            <a:r>
              <a:rPr lang="en-US" b="1" u="sng" dirty="0"/>
              <a:t>؛ </a:t>
            </a:r>
            <a:r>
              <a:rPr lang="en-US" b="1" u="sng" dirty="0" err="1"/>
              <a:t>يتناقص</a:t>
            </a:r>
            <a:endParaRPr lang="en-US" b="1" u="sng" dirty="0"/>
          </a:p>
          <a:p>
            <a:pPr algn="just" rtl="1"/>
            <a:endParaRPr lang="en-US" dirty="0"/>
          </a:p>
          <a:p>
            <a:pPr algn="just" rtl="1"/>
            <a:endParaRPr lang="en-US" dirty="0"/>
          </a:p>
          <a:p>
            <a:pPr algn="just" rtl="1"/>
            <a:r>
              <a:rPr lang="en-US" b="1" dirty="0" err="1">
                <a:solidFill>
                  <a:schemeClr val="accent5"/>
                </a:solidFill>
              </a:rPr>
              <a:t>بشكل</a:t>
            </a:r>
            <a:r>
              <a:rPr lang="en-US" b="1" dirty="0">
                <a:solidFill>
                  <a:schemeClr val="accent5"/>
                </a:solidFill>
              </a:rPr>
              <a:t> </a:t>
            </a:r>
            <a:r>
              <a:rPr lang="en-US" b="1" dirty="0" err="1">
                <a:solidFill>
                  <a:schemeClr val="accent5"/>
                </a:solidFill>
              </a:rPr>
              <a:t>عام</a:t>
            </a:r>
            <a:r>
              <a:rPr lang="en-US" b="1" dirty="0">
                <a:solidFill>
                  <a:schemeClr val="accent5"/>
                </a:solidFill>
              </a:rPr>
              <a:t>، </a:t>
            </a:r>
            <a:r>
              <a:rPr lang="en-US" b="1" dirty="0" err="1">
                <a:solidFill>
                  <a:schemeClr val="accent5"/>
                </a:solidFill>
              </a:rPr>
              <a:t>تعمل</a:t>
            </a:r>
            <a:r>
              <a:rPr lang="en-US" b="1" dirty="0">
                <a:solidFill>
                  <a:schemeClr val="accent5"/>
                </a:solidFill>
              </a:rPr>
              <a:t> </a:t>
            </a:r>
            <a:r>
              <a:rPr lang="en-US" b="1" dirty="0" err="1">
                <a:solidFill>
                  <a:schemeClr val="accent5"/>
                </a:solidFill>
              </a:rPr>
              <a:t>الغرامة</a:t>
            </a:r>
            <a:r>
              <a:rPr lang="en-US" b="1" dirty="0">
                <a:solidFill>
                  <a:schemeClr val="accent5"/>
                </a:solidFill>
              </a:rPr>
              <a:t> </a:t>
            </a:r>
            <a:r>
              <a:rPr lang="en-US" b="1" dirty="0" err="1">
                <a:solidFill>
                  <a:schemeClr val="accent5"/>
                </a:solidFill>
              </a:rPr>
              <a:t>المفروضة</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تدخين</a:t>
            </a:r>
            <a:r>
              <a:rPr lang="en-US" b="1" dirty="0">
                <a:solidFill>
                  <a:schemeClr val="accent5"/>
                </a:solidFill>
              </a:rPr>
              <a:t> </a:t>
            </a:r>
            <a:r>
              <a:rPr lang="en-US" b="1" dirty="0" err="1">
                <a:solidFill>
                  <a:schemeClr val="accent5"/>
                </a:solidFill>
              </a:rPr>
              <a:t>السجائر</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ar-EG" b="1" dirty="0">
                <a:solidFill>
                  <a:schemeClr val="accent5"/>
                </a:solidFill>
              </a:rPr>
              <a:t>انتقال</a:t>
            </a:r>
            <a:r>
              <a:rPr lang="en-US" b="1" dirty="0">
                <a:solidFill>
                  <a:schemeClr val="accent5"/>
                </a:solidFill>
              </a:rPr>
              <a:t> </a:t>
            </a:r>
            <a:r>
              <a:rPr lang="en-US" b="1" dirty="0" err="1">
                <a:solidFill>
                  <a:schemeClr val="accent5"/>
                </a:solidFill>
              </a:rPr>
              <a:t>منحنى</a:t>
            </a:r>
            <a:r>
              <a:rPr lang="en-US" b="1" dirty="0">
                <a:solidFill>
                  <a:schemeClr val="accent5"/>
                </a:solidFill>
              </a:rPr>
              <a:t> ________ </a:t>
            </a:r>
            <a:r>
              <a:rPr lang="en-US" b="1" dirty="0" err="1">
                <a:solidFill>
                  <a:schemeClr val="accent5"/>
                </a:solidFill>
              </a:rPr>
              <a:t>للسجائر</a:t>
            </a:r>
            <a:r>
              <a:rPr lang="en-US" b="1" dirty="0">
                <a:solidFill>
                  <a:schemeClr val="accent5"/>
                </a:solidFill>
              </a:rPr>
              <a:t> ________.</a:t>
            </a:r>
          </a:p>
          <a:p>
            <a:pPr algn="just" rtl="1"/>
            <a:r>
              <a:rPr lang="en-US" dirty="0"/>
              <a:t>أ) </a:t>
            </a:r>
            <a:r>
              <a:rPr lang="en-US" dirty="0" err="1"/>
              <a:t>العرض</a:t>
            </a:r>
            <a:r>
              <a:rPr lang="en-US" dirty="0"/>
              <a:t>؛ </a:t>
            </a:r>
            <a:r>
              <a:rPr lang="en-US" dirty="0" err="1"/>
              <a:t>إلى</a:t>
            </a:r>
            <a:r>
              <a:rPr lang="en-US" dirty="0"/>
              <a:t> </a:t>
            </a:r>
            <a:r>
              <a:rPr lang="en-US" dirty="0" err="1"/>
              <a:t>اليمين</a:t>
            </a:r>
            <a:endParaRPr lang="en-US" dirty="0"/>
          </a:p>
          <a:p>
            <a:pPr algn="just" rtl="1"/>
            <a:r>
              <a:rPr lang="en-US" dirty="0"/>
              <a:t>ب) </a:t>
            </a:r>
            <a:r>
              <a:rPr lang="en-US" dirty="0" err="1"/>
              <a:t>العرض</a:t>
            </a:r>
            <a:r>
              <a:rPr lang="en-US" dirty="0"/>
              <a:t>؛ </a:t>
            </a:r>
            <a:r>
              <a:rPr lang="en-US" dirty="0" err="1"/>
              <a:t>إلى</a:t>
            </a:r>
            <a:r>
              <a:rPr lang="en-US" dirty="0"/>
              <a:t> </a:t>
            </a:r>
            <a:r>
              <a:rPr lang="en-US" dirty="0" err="1"/>
              <a:t>اليسار</a:t>
            </a:r>
            <a:endParaRPr lang="en-US" dirty="0"/>
          </a:p>
          <a:p>
            <a:pPr algn="just" rtl="1"/>
            <a:r>
              <a:rPr lang="en-US" dirty="0"/>
              <a:t>ج) </a:t>
            </a:r>
            <a:r>
              <a:rPr lang="en-US" dirty="0" err="1"/>
              <a:t>الطلب</a:t>
            </a:r>
            <a:r>
              <a:rPr lang="en-US" dirty="0"/>
              <a:t>؛ </a:t>
            </a:r>
            <a:r>
              <a:rPr lang="en-US" dirty="0" err="1"/>
              <a:t>إلى</a:t>
            </a:r>
            <a:r>
              <a:rPr lang="en-US" dirty="0"/>
              <a:t> </a:t>
            </a:r>
            <a:r>
              <a:rPr lang="en-US" dirty="0" err="1"/>
              <a:t>اليمين</a:t>
            </a:r>
            <a:endParaRPr lang="en-US" dirty="0"/>
          </a:p>
          <a:p>
            <a:pPr algn="just" rtl="1"/>
            <a:r>
              <a:rPr lang="en-US" b="1" u="sng" dirty="0"/>
              <a:t>د) </a:t>
            </a:r>
            <a:r>
              <a:rPr lang="en-US" b="1" u="sng" dirty="0" err="1"/>
              <a:t>الطلب</a:t>
            </a:r>
            <a:r>
              <a:rPr lang="en-US" b="1" u="sng" dirty="0"/>
              <a:t>؛ </a:t>
            </a:r>
            <a:r>
              <a:rPr lang="en-US" b="1" u="sng" dirty="0" err="1"/>
              <a:t>إلى</a:t>
            </a:r>
            <a:r>
              <a:rPr lang="en-US" b="1" u="sng" dirty="0"/>
              <a:t> </a:t>
            </a:r>
            <a:r>
              <a:rPr lang="en-US" b="1" u="sng" dirty="0" err="1"/>
              <a:t>اليسار</a:t>
            </a:r>
            <a:endParaRPr lang="en-US" b="1" u="sng" dirty="0"/>
          </a:p>
        </p:txBody>
      </p:sp>
    </p:spTree>
    <p:extLst>
      <p:ext uri="{BB962C8B-B14F-4D97-AF65-F5344CB8AC3E}">
        <p14:creationId xmlns:p14="http://schemas.microsoft.com/office/powerpoint/2010/main" val="1333796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BA971742-143D-21F2-DD59-1DB3ABAB04D6}"/>
              </a:ext>
            </a:extLst>
          </p:cNvPr>
          <p:cNvSpPr txBox="1">
            <a:spLocks/>
          </p:cNvSpPr>
          <p:nvPr/>
        </p:nvSpPr>
        <p:spPr>
          <a:xfrm>
            <a:off x="942308" y="2313252"/>
            <a:ext cx="4867275" cy="3036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rPr>
              <a:t>If penalties are imposed only on buyers (but not on sellers) of marijuana, the equilibrium price of marijuana ________, and the equilibrium quantity of marijuana sold ________. </a:t>
            </a:r>
            <a:endParaRPr lang="en-US" sz="20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rise;  increase</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rise;  decrease</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fall;  increase</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D) fall;  decrease</a:t>
            </a:r>
            <a:endParaRPr lang="ar-EG" sz="2000" b="1" u="sng"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endParaRPr lang="ar-EG" sz="2000" b="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8" name="Content Placeholder 2">
            <a:extLst>
              <a:ext uri="{FF2B5EF4-FFF2-40B4-BE49-F238E27FC236}">
                <a16:creationId xmlns:a16="http://schemas.microsoft.com/office/drawing/2014/main" id="{265DE123-5CA4-558B-29E6-F1908323F24F}"/>
              </a:ext>
            </a:extLst>
          </p:cNvPr>
          <p:cNvSpPr txBox="1">
            <a:spLocks/>
          </p:cNvSpPr>
          <p:nvPr/>
        </p:nvSpPr>
        <p:spPr>
          <a:xfrm>
            <a:off x="6159499" y="2071497"/>
            <a:ext cx="4867275" cy="3036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endParaRPr lang="ar-EG" sz="2000" b="1" u="sng" dirty="0">
              <a:solidFill>
                <a:srgbClr val="000000"/>
              </a:solidFill>
              <a:latin typeface="Alexandria"/>
              <a:ea typeface="Times New Roman" panose="02020603050405020304" pitchFamily="18" charset="0"/>
              <a:cs typeface="Palatino Linotype" panose="02040502050505030304" pitchFamily="18" charset="0"/>
            </a:endParaRPr>
          </a:p>
          <a:p>
            <a:pPr marL="0" marR="0" indent="0" algn="r" rtl="1">
              <a:spcBef>
                <a:spcPts val="0"/>
              </a:spcBef>
              <a:spcAft>
                <a:spcPts val="0"/>
              </a:spcAft>
              <a:buNone/>
            </a:pP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إذا تم فرض العقوبات على المشترين فقط (ولكن ليس على البائعين) </a:t>
            </a:r>
            <a:r>
              <a:rPr lang="ar-EG" sz="2000" b="1" dirty="0" err="1">
                <a:solidFill>
                  <a:schemeClr val="accent5"/>
                </a:solidFill>
                <a:effectLst/>
                <a:latin typeface="Alexandria"/>
                <a:ea typeface="Times New Roman" panose="02020603050405020304" pitchFamily="18" charset="0"/>
                <a:cs typeface="Palatino Linotype" panose="02040502050505030304" pitchFamily="18" charset="0"/>
              </a:rPr>
              <a:t>للماريجوانا</a:t>
            </a: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 فإن سعر التوازن </a:t>
            </a:r>
            <a:r>
              <a:rPr lang="ar-EG" sz="2000" b="1" dirty="0" err="1">
                <a:solidFill>
                  <a:schemeClr val="accent5"/>
                </a:solidFill>
                <a:effectLst/>
                <a:latin typeface="Alexandria"/>
                <a:ea typeface="Times New Roman" panose="02020603050405020304" pitchFamily="18" charset="0"/>
                <a:cs typeface="Palatino Linotype" panose="02040502050505030304" pitchFamily="18" charset="0"/>
              </a:rPr>
              <a:t>للماريجوانا</a:t>
            </a: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 ________، وكمية التوازن </a:t>
            </a:r>
            <a:r>
              <a:rPr lang="ar-EG" sz="2000" b="1" dirty="0" err="1">
                <a:solidFill>
                  <a:schemeClr val="accent5"/>
                </a:solidFill>
                <a:effectLst/>
                <a:latin typeface="Alexandria"/>
                <a:ea typeface="Times New Roman" panose="02020603050405020304" pitchFamily="18" charset="0"/>
                <a:cs typeface="Palatino Linotype" panose="02040502050505030304" pitchFamily="18" charset="0"/>
              </a:rPr>
              <a:t>للماريجوانا</a:t>
            </a: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 المباعة ________.</a:t>
            </a:r>
          </a:p>
          <a:p>
            <a:pPr marL="0" marR="0" indent="0" algn="r" rtl="1">
              <a:spcBef>
                <a:spcPts val="0"/>
              </a:spcBef>
              <a:spcAft>
                <a:spcPts val="0"/>
              </a:spcAft>
              <a:buNone/>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أ) ارتفاع؛ زيادة</a:t>
            </a:r>
          </a:p>
          <a:p>
            <a:pPr marL="0" marR="0" indent="0" algn="r" rtl="1">
              <a:spcBef>
                <a:spcPts val="0"/>
              </a:spcBef>
              <a:spcAft>
                <a:spcPts val="0"/>
              </a:spcAft>
              <a:buNone/>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ب) ارتفاع؛ نقصان</a:t>
            </a:r>
          </a:p>
          <a:p>
            <a:pPr marL="0" marR="0" indent="0" algn="r" rtl="1">
              <a:spcBef>
                <a:spcPts val="0"/>
              </a:spcBef>
              <a:spcAft>
                <a:spcPts val="0"/>
              </a:spcAft>
              <a:buNone/>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ج) انخفاض؛ زيادة</a:t>
            </a:r>
          </a:p>
          <a:p>
            <a:pPr marL="0" marR="0" indent="0" algn="r" rtl="1">
              <a:spcBef>
                <a:spcPts val="0"/>
              </a:spcBef>
              <a:spcAft>
                <a:spcPts val="0"/>
              </a:spcAft>
              <a:buNone/>
            </a:pPr>
            <a:r>
              <a:rPr lang="ar-EG" sz="2000" b="1" u="sng" dirty="0">
                <a:solidFill>
                  <a:srgbClr val="000000"/>
                </a:solidFill>
                <a:effectLst/>
                <a:latin typeface="Alexandria"/>
                <a:ea typeface="Times New Roman" panose="02020603050405020304" pitchFamily="18" charset="0"/>
                <a:cs typeface="Palatino Linotype" panose="02040502050505030304" pitchFamily="18" charset="0"/>
              </a:rPr>
              <a:t>د) انخفاض؛ نقصان</a:t>
            </a:r>
            <a:endParaRPr lang="en-US" sz="2000" b="1" u="sng"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163151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 outlines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Content Placeholder 2">
            <a:extLst>
              <a:ext uri="{FF2B5EF4-FFF2-40B4-BE49-F238E27FC236}">
                <a16:creationId xmlns:a16="http://schemas.microsoft.com/office/drawing/2014/main" id="{F9DF534D-2E7A-2B74-BC40-2A3D00E8EB93}"/>
              </a:ext>
            </a:extLst>
          </p:cNvPr>
          <p:cNvSpPr txBox="1">
            <a:spLocks/>
          </p:cNvSpPr>
          <p:nvPr/>
        </p:nvSpPr>
        <p:spPr>
          <a:xfrm>
            <a:off x="838200" y="2069870"/>
            <a:ext cx="4505325"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buClrTx/>
              <a:buSzPct val="120000"/>
              <a:buFont typeface="Arial" charset="0"/>
              <a:buChar char="•"/>
            </a:pPr>
            <a:r>
              <a:rPr lang="en-US" sz="2000" b="1" dirty="0">
                <a:latin typeface="Alexandria"/>
                <a:cs typeface="ＭＳ Ｐゴシック" charset="-128"/>
              </a:rPr>
              <a:t>A price ceiling </a:t>
            </a:r>
            <a:r>
              <a:rPr lang="en-US" sz="2000" dirty="0">
                <a:latin typeface="Alexandria"/>
                <a:cs typeface="ＭＳ Ｐゴシック" charset="-128"/>
              </a:rPr>
              <a:t>is a legal </a:t>
            </a:r>
            <a:r>
              <a:rPr lang="en-US" sz="2000" b="1" dirty="0">
                <a:solidFill>
                  <a:srgbClr val="0070C0"/>
                </a:solidFill>
                <a:latin typeface="Alexandria"/>
                <a:cs typeface="ＭＳ Ｐゴシック" charset="-128"/>
              </a:rPr>
              <a:t>maximum</a:t>
            </a:r>
            <a:r>
              <a:rPr lang="en-US" sz="2000" dirty="0">
                <a:latin typeface="Alexandria"/>
                <a:cs typeface="ＭＳ Ｐゴシック" charset="-128"/>
              </a:rPr>
              <a:t> on the price of a good.  An example is rent control.  If the price ceiling is below the Equilibrium price, it is binding and causes a shortage. </a:t>
            </a:r>
            <a:endParaRPr lang="ar-EG" sz="2000" dirty="0">
              <a:latin typeface="Alexandria"/>
              <a:cs typeface="ＭＳ Ｐゴシック" charset="-128"/>
            </a:endParaRPr>
          </a:p>
          <a:p>
            <a:pPr eaLnBrk="1" hangingPunct="1">
              <a:buClrTx/>
              <a:buSzPct val="120000"/>
              <a:buFont typeface="Arial" charset="0"/>
              <a:buChar char="•"/>
            </a:pPr>
            <a:endParaRPr lang="en-US" sz="2000" dirty="0">
              <a:latin typeface="Alexandria"/>
              <a:cs typeface="ＭＳ Ｐゴシック" charset="-128"/>
            </a:endParaRPr>
          </a:p>
          <a:p>
            <a:pPr eaLnBrk="1" hangingPunct="1">
              <a:buClrTx/>
              <a:buSzPct val="120000"/>
              <a:buFont typeface="Arial" charset="0"/>
              <a:buChar char="•"/>
            </a:pPr>
            <a:r>
              <a:rPr lang="en-US" sz="2000" b="1" dirty="0">
                <a:latin typeface="Alexandria"/>
                <a:cs typeface="ＭＳ Ｐゴシック" charset="-128"/>
              </a:rPr>
              <a:t>A price floor </a:t>
            </a:r>
            <a:r>
              <a:rPr lang="en-US" sz="2000" dirty="0">
                <a:latin typeface="Alexandria"/>
                <a:cs typeface="ＭＳ Ｐゴシック" charset="-128"/>
              </a:rPr>
              <a:t>is a legal </a:t>
            </a:r>
            <a:r>
              <a:rPr lang="en-US" sz="2000" b="1" dirty="0">
                <a:solidFill>
                  <a:srgbClr val="0070C0"/>
                </a:solidFill>
                <a:latin typeface="Alexandria"/>
                <a:cs typeface="ＭＳ Ｐゴシック" charset="-128"/>
              </a:rPr>
              <a:t>minimum</a:t>
            </a:r>
            <a:r>
              <a:rPr lang="en-US" sz="2000" dirty="0">
                <a:latin typeface="Alexandria"/>
                <a:cs typeface="ＭＳ Ｐゴシック" charset="-128"/>
              </a:rPr>
              <a:t> on the price of a good.  An example is the minimum wage.  If the price floor is above the Equilibrium price, it is binding and causes a surplus.  The labor surplus caused by the minimum wage is unemployment</a:t>
            </a:r>
            <a:endParaRPr lang="ar-EG" sz="2000" dirty="0">
              <a:latin typeface="Alexandria"/>
              <a:cs typeface="ＭＳ Ｐゴシック" charset="-128"/>
            </a:endParaRPr>
          </a:p>
          <a:p>
            <a:pPr lvl="1"/>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10" name="Content Placeholder 2">
            <a:extLst>
              <a:ext uri="{FF2B5EF4-FFF2-40B4-BE49-F238E27FC236}">
                <a16:creationId xmlns:a16="http://schemas.microsoft.com/office/drawing/2014/main" id="{F9DF534D-2E7A-2B74-BC40-2A3D00E8EB93}"/>
              </a:ext>
            </a:extLst>
          </p:cNvPr>
          <p:cNvSpPr txBox="1">
            <a:spLocks/>
          </p:cNvSpPr>
          <p:nvPr/>
        </p:nvSpPr>
        <p:spPr>
          <a:xfrm>
            <a:off x="6339555" y="2069870"/>
            <a:ext cx="4910137"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SzPct val="120000"/>
              <a:buFont typeface="Arial" charset="0"/>
              <a:buChar char="•"/>
            </a:pPr>
            <a:r>
              <a:rPr lang="ar-EG" sz="2000" dirty="0">
                <a:latin typeface="Alexandria"/>
              </a:rPr>
              <a:t>سقف السعر هو الحد الأقصى القانوني لسعر سلعة ما. ومن الأمثلة على ذلك الحد </a:t>
            </a:r>
            <a:r>
              <a:rPr lang="ar-EG" sz="2000" dirty="0" err="1">
                <a:latin typeface="Alexandria"/>
              </a:rPr>
              <a:t>الاقصي</a:t>
            </a:r>
            <a:r>
              <a:rPr lang="ar-EG" sz="2000" dirty="0">
                <a:latin typeface="Alexandria"/>
              </a:rPr>
              <a:t> </a:t>
            </a:r>
            <a:r>
              <a:rPr lang="ar-EG" sz="2000" dirty="0" err="1">
                <a:latin typeface="Alexandria"/>
              </a:rPr>
              <a:t>للايجار</a:t>
            </a:r>
            <a:r>
              <a:rPr lang="ar-EG" sz="2000" dirty="0">
                <a:latin typeface="Alexandria"/>
              </a:rPr>
              <a:t> / سقف </a:t>
            </a:r>
            <a:r>
              <a:rPr lang="ar-EG" sz="2000" dirty="0" err="1">
                <a:latin typeface="Alexandria"/>
              </a:rPr>
              <a:t>الايجار</a:t>
            </a:r>
            <a:r>
              <a:rPr lang="ar-EG" sz="2000" dirty="0">
                <a:latin typeface="Alexandria"/>
              </a:rPr>
              <a:t>. فإذا كان سقف السعر أقل من سعر التوازن، فإنه يكون ملزمًا ويؤدي إلى نقص في المعروض/ عجز.</a:t>
            </a:r>
            <a:endParaRPr lang="en-US" sz="2000" dirty="0">
              <a:latin typeface="Alexandria"/>
            </a:endParaRPr>
          </a:p>
          <a:p>
            <a:pPr eaLnBrk="1" hangingPunct="1">
              <a:buClrTx/>
              <a:buSzPct val="120000"/>
              <a:buFont typeface="Arial" charset="0"/>
              <a:buChar char="•"/>
            </a:pPr>
            <a:endParaRPr lang="en-US" sz="2000" dirty="0">
              <a:latin typeface="Alexandria"/>
              <a:cs typeface="ＭＳ Ｐゴシック" charset="-128"/>
            </a:endParaRPr>
          </a:p>
          <a:p>
            <a:pPr algn="r" rtl="1">
              <a:buClrTx/>
              <a:buSzPct val="120000"/>
              <a:buFont typeface="Arial" charset="0"/>
              <a:buChar char="•"/>
            </a:pPr>
            <a:r>
              <a:rPr lang="ar-EG" sz="2000" dirty="0">
                <a:latin typeface="Alexandria"/>
              </a:rPr>
              <a:t>الحد الأدنى للسعر هو الحد الأدنى القانوني لسعر السلعة. ومن الأمثلة على ذلك الحد الأدنى للأجور. إذا كان الحد الأدنى للسعر أعلى من سعر التوازن، فإنه يكون ملزمًا ويؤدي إلى فائض. فائض العمالة الناتج عن الحد الأدنى للأجور هو البطالة</a:t>
            </a:r>
          </a:p>
          <a:p>
            <a:pPr lvl="1"/>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Tree>
    <p:extLst>
      <p:ext uri="{BB962C8B-B14F-4D97-AF65-F5344CB8AC3E}">
        <p14:creationId xmlns:p14="http://schemas.microsoft.com/office/powerpoint/2010/main" val="1820628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 outlines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9" name="Content Placeholder 2">
            <a:extLst>
              <a:ext uri="{FF2B5EF4-FFF2-40B4-BE49-F238E27FC236}">
                <a16:creationId xmlns:a16="http://schemas.microsoft.com/office/drawing/2014/main" id="{6BFEA5A9-516C-E0BF-5403-2DBEFB6C7CA4}"/>
              </a:ext>
            </a:extLst>
          </p:cNvPr>
          <p:cNvSpPr txBox="1">
            <a:spLocks/>
          </p:cNvSpPr>
          <p:nvPr/>
        </p:nvSpPr>
        <p:spPr>
          <a:xfrm>
            <a:off x="761999" y="2443052"/>
            <a:ext cx="5095875"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buClrTx/>
              <a:buSzPct val="120000"/>
              <a:buFont typeface="Arial" charset="0"/>
              <a:buChar char="•"/>
            </a:pPr>
            <a:r>
              <a:rPr lang="en-US" sz="2000" b="1" dirty="0">
                <a:latin typeface="Alexandria"/>
                <a:cs typeface="ＭＳ Ｐゴシック" charset="-128"/>
              </a:rPr>
              <a:t>The incidence of a tax </a:t>
            </a:r>
            <a:r>
              <a:rPr lang="en-US" sz="2000" dirty="0">
                <a:latin typeface="Alexandria"/>
                <a:cs typeface="ＭＳ Ｐゴシック" charset="-128"/>
              </a:rPr>
              <a:t>is the division of the burden of the tax between buyers and sellers and does not depend on whether the tax is imposed on buyers or sellers. </a:t>
            </a:r>
          </a:p>
          <a:p>
            <a:pPr eaLnBrk="1" hangingPunct="1">
              <a:buClrTx/>
              <a:buSzPct val="120000"/>
              <a:buFont typeface="Arial" charset="0"/>
              <a:buChar char="•"/>
            </a:pPr>
            <a:r>
              <a:rPr lang="en-US" sz="2000" dirty="0">
                <a:latin typeface="Alexandria"/>
                <a:cs typeface="ＭＳ Ｐゴシック" charset="-128"/>
              </a:rPr>
              <a:t>The incidence of the tax depends on the price elasticities of supply and demand. </a:t>
            </a:r>
            <a:endParaRPr lang="ar-EG" sz="2000" dirty="0">
              <a:latin typeface="Alexandria"/>
              <a:cs typeface="ＭＳ Ｐゴシック" charset="-128"/>
            </a:endParaRPr>
          </a:p>
          <a:p>
            <a:pPr lvl="1"/>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2" name="Content Placeholder 2">
            <a:extLst>
              <a:ext uri="{FF2B5EF4-FFF2-40B4-BE49-F238E27FC236}">
                <a16:creationId xmlns:a16="http://schemas.microsoft.com/office/drawing/2014/main" id="{6B6E22AC-3FB8-0D29-785F-63C251AEE61B}"/>
              </a:ext>
            </a:extLst>
          </p:cNvPr>
          <p:cNvSpPr txBox="1">
            <a:spLocks/>
          </p:cNvSpPr>
          <p:nvPr/>
        </p:nvSpPr>
        <p:spPr>
          <a:xfrm>
            <a:off x="6092159" y="2466769"/>
            <a:ext cx="5095875"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SzPct val="120000"/>
              <a:buFont typeface="Arial" charset="0"/>
              <a:buChar char="•"/>
            </a:pPr>
            <a:r>
              <a:rPr lang="ar-EG" sz="2000" dirty="0">
                <a:latin typeface="Alexandria"/>
              </a:rPr>
              <a:t>إن وقوع الضريبة هو تقسيم عبء الضريبة بين المشترين والبائعين ولا يعتمد على ما إذا كانت الضريبة مفروضة على المشترين أو البائعين</a:t>
            </a:r>
            <a:r>
              <a:rPr lang="ar-EG" sz="2000" dirty="0">
                <a:latin typeface="Alexandria"/>
                <a:cs typeface="ＭＳ Ｐゴシック" charset="-128"/>
              </a:rPr>
              <a:t>.</a:t>
            </a:r>
            <a:endParaRPr lang="en-US" sz="2000" dirty="0">
              <a:latin typeface="Alexandria"/>
              <a:cs typeface="ＭＳ Ｐゴシック" charset="-128"/>
            </a:endParaRPr>
          </a:p>
          <a:p>
            <a:pPr algn="r" rtl="1">
              <a:buSzPct val="120000"/>
              <a:buFont typeface="Arial" charset="0"/>
              <a:buChar char="•"/>
            </a:pPr>
            <a:r>
              <a:rPr lang="ar-EG" sz="2000" dirty="0">
                <a:latin typeface="Alexandria"/>
              </a:rPr>
              <a:t>يعتمد حجم الضريبة على مرونة العرض والطلب السعرية.</a:t>
            </a:r>
            <a:endParaRPr lang="en-US" sz="2000" dirty="0">
              <a:latin typeface="Alexandria"/>
            </a:endParaRPr>
          </a:p>
          <a:p>
            <a:pPr lvl="1"/>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Tree>
    <p:extLst>
      <p:ext uri="{BB962C8B-B14F-4D97-AF65-F5344CB8AC3E}">
        <p14:creationId xmlns:p14="http://schemas.microsoft.com/office/powerpoint/2010/main" val="120232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59592" y="1345306"/>
            <a:ext cx="11672815"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14400" y="45832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2126" y="87238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27669" y="703109"/>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88486" y="973438"/>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Content Placeholder 2">
            <a:extLst>
              <a:ext uri="{FF2B5EF4-FFF2-40B4-BE49-F238E27FC236}">
                <a16:creationId xmlns:a16="http://schemas.microsoft.com/office/drawing/2014/main" id="{41486F56-1A85-FB12-4CB3-06C6D11DA794}"/>
              </a:ext>
            </a:extLst>
          </p:cNvPr>
          <p:cNvSpPr txBox="1">
            <a:spLocks/>
          </p:cNvSpPr>
          <p:nvPr/>
        </p:nvSpPr>
        <p:spPr>
          <a:xfrm>
            <a:off x="259592" y="1615635"/>
            <a:ext cx="6018187"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lnSpc>
                <a:spcPct val="107000"/>
              </a:lnSpc>
              <a:spcBef>
                <a:spcPts val="0"/>
              </a:spcBef>
              <a:spcAft>
                <a:spcPts val="0"/>
              </a:spcAft>
              <a:buFont typeface="Symbol" panose="05050102010706020507" pitchFamily="18" charset="2"/>
              <a:buChar char=""/>
            </a:pPr>
            <a:r>
              <a:rPr lang="en-US" sz="1800" dirty="0">
                <a:ea typeface="Calibri" panose="020F0502020204030204" pitchFamily="34" charset="0"/>
                <a:cs typeface="Arial" panose="020B0604020202020204" pitchFamily="34" charset="0"/>
              </a:rPr>
              <a:t>Among the factors that create a deadweight loss and inefficiency are </a:t>
            </a:r>
            <a:r>
              <a:rPr lang="en-US" sz="1800" b="1" dirty="0">
                <a:ea typeface="Calibri" panose="020F0502020204030204" pitchFamily="34" charset="0"/>
                <a:cs typeface="Arial" panose="020B0604020202020204" pitchFamily="34" charset="0"/>
              </a:rPr>
              <a:t>minimum wages, rent ceilings, and taxes.</a:t>
            </a:r>
            <a:endParaRPr lang="ar-EG" sz="1800" b="1" dirty="0">
              <a:ea typeface="Calibri" panose="020F0502020204030204" pitchFamily="34" charset="0"/>
              <a:cs typeface="Arial" panose="020B0604020202020204" pitchFamily="34" charset="0"/>
            </a:endParaRPr>
          </a:p>
          <a:p>
            <a:pPr marL="0" marR="0" lvl="0" indent="0" rtl="0">
              <a:lnSpc>
                <a:spcPct val="107000"/>
              </a:lnSpc>
              <a:spcBef>
                <a:spcPts val="0"/>
              </a:spcBef>
              <a:spcAft>
                <a:spcPts val="0"/>
              </a:spcAft>
              <a:buNone/>
            </a:pPr>
            <a:endParaRPr lang="en-US" sz="1800" b="1" dirty="0">
              <a:effectLst/>
              <a:latin typeface="Alexandria"/>
              <a:ea typeface="Calibri" panose="020F0502020204030204" pitchFamily="34" charset="0"/>
              <a:cs typeface="Arial" panose="020B0604020202020204" pitchFamily="34" charset="0"/>
            </a:endParaRPr>
          </a:p>
          <a:p>
            <a:pPr marL="0" marR="0" indent="0">
              <a:spcBef>
                <a:spcPts val="0"/>
              </a:spcBef>
              <a:spcAft>
                <a:spcPts val="0"/>
              </a:spcAft>
              <a:buNone/>
            </a:pPr>
            <a:r>
              <a:rPr lang="en-US" sz="1800" b="1" u="sng" dirty="0">
                <a:solidFill>
                  <a:srgbClr val="0070C0"/>
                </a:solidFill>
                <a:effectLst/>
                <a:latin typeface="Alexandria"/>
                <a:ea typeface="Times New Roman" panose="02020603050405020304" pitchFamily="18" charset="0"/>
                <a:cs typeface="Palatino Linotype" panose="02040502050505030304" pitchFamily="18" charset="0"/>
              </a:rPr>
              <a:t>Price ceiling:</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price ceiling makes it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illegal to charge a higher price than the specified price</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To have an effect, a price ceiling must be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set below the equilibrium price</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rent ceiling set above the equilibrium rent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has no effect</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price ceiling, such as a rent ceiling,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results in a shortage if the ceiling price is less than the equilibrium price.</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The potential impact of a rent ceiling set below the equilibrium rent is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Shortage, decrease consumer and producer surplus, and a deadweight loss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Price ceilings, such as rent ceilings, set below the equilibrium price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decrease producer surplus</a:t>
            </a:r>
            <a:endParaRPr lang="ar-EG" sz="1800" b="1" dirty="0">
              <a:solidFill>
                <a:srgbClr val="000000"/>
              </a:solidFill>
              <a:effectLst/>
              <a:latin typeface="Alexandria"/>
              <a:ea typeface="Times New Roman" panose="02020603050405020304" pitchFamily="18" charset="0"/>
              <a:cs typeface="Palatino Linotype" panose="02040502050505030304" pitchFamily="18" charset="0"/>
            </a:endParaRPr>
          </a:p>
          <a:p>
            <a:endParaRPr lang="en-US" sz="1800" dirty="0">
              <a:latin typeface="Alexandria"/>
            </a:endParaRPr>
          </a:p>
          <a:p>
            <a:endParaRPr lang="en-US" sz="1800" dirty="0">
              <a:latin typeface="Alexandria"/>
            </a:endParaRPr>
          </a:p>
          <a:p>
            <a:endParaRPr lang="en-US" sz="1800" dirty="0">
              <a:latin typeface="Alexandria"/>
            </a:endParaRPr>
          </a:p>
        </p:txBody>
      </p:sp>
      <p:sp>
        <p:nvSpPr>
          <p:cNvPr id="10" name="Content Placeholder 2">
            <a:extLst>
              <a:ext uri="{FF2B5EF4-FFF2-40B4-BE49-F238E27FC236}">
                <a16:creationId xmlns:a16="http://schemas.microsoft.com/office/drawing/2014/main" id="{9F122BB5-9EBF-4CEE-1282-74A88754F5E2}"/>
              </a:ext>
            </a:extLst>
          </p:cNvPr>
          <p:cNvSpPr txBox="1">
            <a:spLocks/>
          </p:cNvSpPr>
          <p:nvPr/>
        </p:nvSpPr>
        <p:spPr>
          <a:xfrm>
            <a:off x="6329363" y="1651850"/>
            <a:ext cx="5369681"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spcBef>
                <a:spcPts val="0"/>
              </a:spcBef>
            </a:pPr>
            <a:r>
              <a:rPr lang="ar-EG" sz="1800" b="1" dirty="0">
                <a:ea typeface="Calibri" panose="020F0502020204030204" pitchFamily="34" charset="0"/>
                <a:cs typeface="Arial" panose="020B0604020202020204" pitchFamily="34" charset="0"/>
              </a:rPr>
              <a:t>ومن بين العوامل التي تؤدي إلى خسارة صافية وانعدام الكفاءة الحد الأدنى للأجور، وسقوف الإيجار، والضرائب.</a:t>
            </a:r>
          </a:p>
          <a:p>
            <a:pPr marL="0" indent="0" algn="r" rtl="1">
              <a:spcBef>
                <a:spcPts val="0"/>
              </a:spcBef>
              <a:buNone/>
            </a:pPr>
            <a:r>
              <a:rPr lang="ar-EG" sz="1800" b="1" u="sng" dirty="0">
                <a:solidFill>
                  <a:srgbClr val="0070C0"/>
                </a:solidFill>
                <a:effectLst/>
                <a:latin typeface="Alexandria"/>
                <a:ea typeface="Times New Roman" panose="02020603050405020304" pitchFamily="18" charset="0"/>
                <a:cs typeface="Palatino Linotype" panose="02040502050505030304" pitchFamily="18" charset="0"/>
              </a:rPr>
              <a:t>سقف السعر </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algn="r" rtl="1">
              <a:spcBef>
                <a:spcPts val="0"/>
              </a:spcBef>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يجعل سقف السعر فرض سعر أعلى من السعر المحدد أمرًا غير قانوني </a:t>
            </a:r>
          </a:p>
          <a:p>
            <a:pPr algn="r" rtl="1">
              <a:spcBef>
                <a:spcPts val="0"/>
              </a:spcBef>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ولكي يكون له تأثير، يجب أن يكون سقف السعر أقل من سعر التوازن </a:t>
            </a:r>
          </a:p>
          <a:p>
            <a:pPr algn="r" rtl="1">
              <a:spcBef>
                <a:spcPts val="0"/>
              </a:spcBef>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لا يكون لسقف الإيجار الذي تم تحديده أعلى من إيجار التوازن أي تأثير</a:t>
            </a:r>
          </a:p>
          <a:p>
            <a:pPr algn="r" rtl="1">
              <a:spcBef>
                <a:spcPts val="0"/>
              </a:spcBef>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يؤدي سقف السعر، مثل سقف الإيجار، إلى عجز إذا كان سعر السقف أقل من سعر التوازن.</a:t>
            </a:r>
          </a:p>
          <a:p>
            <a:pPr algn="r" rtl="1">
              <a:spcBef>
                <a:spcPts val="0"/>
              </a:spcBef>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التأثير المحتمل لسقف الإيجار الذي تم تحديده أقل من إيجار التوازن هو العجز وانخفاض فائض المستهلك وفائض المنتج وخسارة صافية </a:t>
            </a:r>
          </a:p>
          <a:p>
            <a:pPr algn="r" rtl="1">
              <a:spcBef>
                <a:spcPts val="0"/>
              </a:spcBef>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سقف الأسعار، مثل أسقف الإيجار، التي تم تحديدها أقل من سعر التوازن تقلل من فائض المنتج</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eaLnBrk="1" hangingPunct="1">
              <a:buClrTx/>
              <a:buSzPct val="120000"/>
              <a:buNone/>
            </a:pPr>
            <a:endParaRPr lang="en-US" sz="1800" dirty="0">
              <a:latin typeface="Alexandria"/>
              <a:cs typeface="ＭＳ Ｐゴシック" charset="-128"/>
            </a:endParaRPr>
          </a:p>
          <a:p>
            <a:pPr lvl="1"/>
            <a:endParaRPr lang="en-US" sz="1800" dirty="0">
              <a:latin typeface="Alexandria"/>
            </a:endParaRPr>
          </a:p>
          <a:p>
            <a:pPr lvl="1"/>
            <a:endParaRPr lang="en-US" sz="1800" dirty="0">
              <a:latin typeface="Alexandria"/>
            </a:endParaRPr>
          </a:p>
          <a:p>
            <a:pPr marL="514350" indent="-514350">
              <a:buFont typeface="+mj-lt"/>
              <a:buAutoNum type="arabicPeriod"/>
            </a:pPr>
            <a:endParaRPr lang="en-US" sz="1800" dirty="0">
              <a:latin typeface="Alexandria"/>
            </a:endParaRPr>
          </a:p>
          <a:p>
            <a:endParaRPr lang="en-US" sz="1800" dirty="0">
              <a:latin typeface="Alexandria"/>
            </a:endParaRPr>
          </a:p>
          <a:p>
            <a:endParaRPr lang="en-US" sz="1800" dirty="0">
              <a:latin typeface="Alexandria"/>
            </a:endParaRPr>
          </a:p>
          <a:p>
            <a:endParaRPr lang="en-US" sz="1800" dirty="0">
              <a:latin typeface="Alexandria"/>
            </a:endParaRPr>
          </a:p>
          <a:p>
            <a:endParaRPr lang="en-US" sz="1800" dirty="0">
              <a:latin typeface="Alexandria"/>
            </a:endParaRPr>
          </a:p>
        </p:txBody>
      </p:sp>
    </p:spTree>
    <p:extLst>
      <p:ext uri="{BB962C8B-B14F-4D97-AF65-F5344CB8AC3E}">
        <p14:creationId xmlns:p14="http://schemas.microsoft.com/office/powerpoint/2010/main" val="212802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Content Placeholder 2">
            <a:extLst>
              <a:ext uri="{FF2B5EF4-FFF2-40B4-BE49-F238E27FC236}">
                <a16:creationId xmlns:a16="http://schemas.microsoft.com/office/drawing/2014/main" id="{67F8D754-559C-6622-2A6E-5734865C1F31}"/>
              </a:ext>
            </a:extLst>
          </p:cNvPr>
          <p:cNvSpPr txBox="1">
            <a:spLocks/>
          </p:cNvSpPr>
          <p:nvPr/>
        </p:nvSpPr>
        <p:spPr>
          <a:xfrm>
            <a:off x="765840" y="2352506"/>
            <a:ext cx="5257800"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u="sng" dirty="0">
                <a:solidFill>
                  <a:srgbClr val="0070C0"/>
                </a:solidFill>
                <a:effectLst/>
                <a:latin typeface="Alexandria"/>
                <a:ea typeface="Times New Roman" panose="02020603050405020304" pitchFamily="18" charset="0"/>
                <a:cs typeface="Palatino Linotype" panose="02040502050505030304" pitchFamily="18" charset="0"/>
              </a:rPr>
              <a:t>Price ceiling:</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Assume that your state government has placed a price ceiling of 30 per kilowatt hour on electricity. The equilibrium price per kilowatt hour for electricity is $.35. The government's action will result in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a deadweight loss</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a:t>
            </a:r>
          </a:p>
          <a:p>
            <a:pPr marL="342900" marR="0" lvl="0" indent="-342900">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rent ceiling set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above</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equilibrium price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has no effect</a:t>
            </a:r>
            <a:endParaRPr lang="ar-EG" sz="2000" b="1"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lgn="r" rtl="1">
              <a:spcBef>
                <a:spcPts val="0"/>
              </a:spcBef>
              <a:buSzPct val="120000"/>
              <a:buNone/>
            </a:pPr>
            <a:endParaRPr lang="en-US" sz="2000" dirty="0">
              <a:latin typeface="Alexandria"/>
            </a:endParaRPr>
          </a:p>
          <a:p>
            <a:endParaRPr lang="en-US" sz="2000" dirty="0">
              <a:latin typeface="Alexandria"/>
            </a:endParaRPr>
          </a:p>
          <a:p>
            <a:endParaRPr lang="en-US" sz="2000" dirty="0">
              <a:latin typeface="Alexandria"/>
            </a:endParaRPr>
          </a:p>
        </p:txBody>
      </p:sp>
      <p:sp>
        <p:nvSpPr>
          <p:cNvPr id="10" name="Content Placeholder 2">
            <a:extLst>
              <a:ext uri="{FF2B5EF4-FFF2-40B4-BE49-F238E27FC236}">
                <a16:creationId xmlns:a16="http://schemas.microsoft.com/office/drawing/2014/main" id="{2CA7FA6A-9E38-BD29-0804-5B34D487B945}"/>
              </a:ext>
            </a:extLst>
          </p:cNvPr>
          <p:cNvSpPr txBox="1">
            <a:spLocks/>
          </p:cNvSpPr>
          <p:nvPr/>
        </p:nvSpPr>
        <p:spPr>
          <a:xfrm>
            <a:off x="6096000" y="2437961"/>
            <a:ext cx="5257800"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spcBef>
                <a:spcPts val="0"/>
              </a:spcBef>
              <a:spcAft>
                <a:spcPts val="0"/>
              </a:spcAft>
              <a:buNone/>
            </a:pPr>
            <a:r>
              <a:rPr lang="ar-EG" sz="2000" b="1" u="sng" dirty="0">
                <a:solidFill>
                  <a:srgbClr val="0070C0"/>
                </a:solidFill>
                <a:effectLst/>
                <a:latin typeface="Alexandria"/>
                <a:ea typeface="Times New Roman" panose="02020603050405020304" pitchFamily="18" charset="0"/>
                <a:cs typeface="Palatino Linotype" panose="02040502050505030304" pitchFamily="18" charset="0"/>
              </a:rPr>
              <a:t>سقف </a:t>
            </a:r>
            <a:r>
              <a:rPr lang="ar-EG" sz="2000" b="1" u="sng" dirty="0" err="1">
                <a:solidFill>
                  <a:srgbClr val="0070C0"/>
                </a:solidFill>
                <a:effectLst/>
                <a:latin typeface="Alexandria"/>
                <a:ea typeface="Times New Roman" panose="02020603050405020304" pitchFamily="18" charset="0"/>
                <a:cs typeface="Palatino Linotype" panose="02040502050505030304" pitchFamily="18" charset="0"/>
              </a:rPr>
              <a:t>الايجار</a:t>
            </a:r>
            <a:r>
              <a:rPr lang="ar-EG" sz="2000" b="1" u="sng" dirty="0">
                <a:solidFill>
                  <a:srgbClr val="0070C0"/>
                </a:solidFill>
                <a:effectLst/>
                <a:latin typeface="Alexandria"/>
                <a:ea typeface="Times New Roman" panose="02020603050405020304" pitchFamily="18" charset="0"/>
                <a:cs typeface="Palatino Linotype" panose="02040502050505030304" pitchFamily="18" charset="0"/>
              </a:rPr>
              <a:t> </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lvl="0" indent="0" algn="r" rtl="1">
              <a:spcBef>
                <a:spcPts val="0"/>
              </a:spcBef>
              <a:spcAft>
                <a:spcPts val="0"/>
              </a:spcAft>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algn="r" rtl="1">
              <a:spcBef>
                <a:spcPts val="0"/>
              </a:spcBef>
              <a:buSzPct val="120000"/>
            </a:pPr>
            <a:r>
              <a:rPr lang="ar-EG" sz="1800" dirty="0">
                <a:solidFill>
                  <a:srgbClr val="000000"/>
                </a:solidFill>
                <a:latin typeface="Alexandria"/>
              </a:rPr>
              <a:t>افترض أن حكومة ولايتك قد وضعت سقفًا للسعر يبلغ 30 دولارًا لكل كيلو وات في الساعة على الكهرباء. السعر المتوازن لكل كيلو وات في الساعة للكهرباء هو 0.35 دولارًا. سيؤدي إجراء الحكومة إلى خسارة صافية.</a:t>
            </a:r>
          </a:p>
          <a:p>
            <a:pPr algn="r" rtl="1">
              <a:spcBef>
                <a:spcPts val="0"/>
              </a:spcBef>
              <a:buSzPct val="120000"/>
            </a:pPr>
            <a:r>
              <a:rPr lang="ar-EG" sz="1800" dirty="0">
                <a:solidFill>
                  <a:srgbClr val="000000"/>
                </a:solidFill>
                <a:latin typeface="Alexandria"/>
              </a:rPr>
              <a:t>لا يوجد تأثير لسقف الإيجار الذي تم تحديده فوق سعر التوازن</a:t>
            </a:r>
            <a:endParaRPr lang="en-US" sz="1800" dirty="0">
              <a:solidFill>
                <a:srgbClr val="000000"/>
              </a:solidFill>
              <a:latin typeface="Alexandria"/>
            </a:endParaRPr>
          </a:p>
          <a:p>
            <a:pPr lvl="1" algn="r" rtl="1"/>
            <a:endParaRPr lang="en-US" sz="2000" dirty="0">
              <a:latin typeface="Alexandria"/>
            </a:endParaRPr>
          </a:p>
          <a:p>
            <a:pPr lvl="1" algn="r" rtl="1"/>
            <a:endParaRPr lang="en-US" sz="2000" dirty="0">
              <a:latin typeface="Alexandria"/>
            </a:endParaRPr>
          </a:p>
          <a:p>
            <a:pPr marL="514350" indent="-514350" algn="r" rtl="1">
              <a:buFont typeface="+mj-lt"/>
              <a:buAutoNum type="arabicPeriod"/>
            </a:pPr>
            <a:endParaRPr lang="en-US" sz="2000" dirty="0">
              <a:latin typeface="Alexandria"/>
            </a:endParaRPr>
          </a:p>
          <a:p>
            <a:pPr algn="r" rtl="1"/>
            <a:endParaRPr lang="en-US" sz="2000" dirty="0">
              <a:latin typeface="Alexandria"/>
            </a:endParaRPr>
          </a:p>
          <a:p>
            <a:pPr algn="r" rtl="1"/>
            <a:endParaRPr lang="en-US" sz="2000" dirty="0">
              <a:latin typeface="Alexandria"/>
            </a:endParaRPr>
          </a:p>
          <a:p>
            <a:pPr algn="r" rtl="1"/>
            <a:endParaRPr lang="en-US" sz="2000" dirty="0">
              <a:latin typeface="Alexandria"/>
            </a:endParaRPr>
          </a:p>
          <a:p>
            <a:pPr algn="r" rtl="1"/>
            <a:endParaRPr lang="en-US" sz="2000" dirty="0">
              <a:latin typeface="Alexandria"/>
            </a:endParaRPr>
          </a:p>
        </p:txBody>
      </p:sp>
    </p:spTree>
    <p:extLst>
      <p:ext uri="{BB962C8B-B14F-4D97-AF65-F5344CB8AC3E}">
        <p14:creationId xmlns:p14="http://schemas.microsoft.com/office/powerpoint/2010/main" val="1053227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5"/>
            <a:ext cx="11569649"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Content Placeholder 2">
            <a:extLst>
              <a:ext uri="{FF2B5EF4-FFF2-40B4-BE49-F238E27FC236}">
                <a16:creationId xmlns:a16="http://schemas.microsoft.com/office/drawing/2014/main" id="{8A66D2DD-7552-9335-D503-55596E023288}"/>
              </a:ext>
            </a:extLst>
          </p:cNvPr>
          <p:cNvSpPr txBox="1">
            <a:spLocks/>
          </p:cNvSpPr>
          <p:nvPr/>
        </p:nvSpPr>
        <p:spPr>
          <a:xfrm>
            <a:off x="514349" y="2150389"/>
            <a:ext cx="4884325"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1800" b="1" u="sng" dirty="0">
                <a:solidFill>
                  <a:srgbClr val="0070C0"/>
                </a:solidFill>
                <a:effectLst/>
                <a:latin typeface="Alexandria"/>
                <a:ea typeface="Calibri" panose="020F0502020204030204" pitchFamily="34" charset="0"/>
                <a:cs typeface="Arial" panose="020B0604020202020204" pitchFamily="34" charset="0"/>
              </a:rPr>
              <a:t>Price floor</a:t>
            </a:r>
            <a:endParaRPr lang="en-US" sz="1800" dirty="0">
              <a:solidFill>
                <a:srgbClr val="0070C0"/>
              </a:solidFill>
              <a:effectLst/>
              <a:latin typeface="Alexandria"/>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Alexandria"/>
                <a:ea typeface="Calibri" panose="020F0502020204030204" pitchFamily="34" charset="0"/>
                <a:cs typeface="Arial" panose="020B0604020202020204" pitchFamily="34" charset="0"/>
              </a:rPr>
              <a:t>If policy makers believe that the equilibrium wage rate is too low, policy makers can raise wages by legislating a minimum wage, that is, </a:t>
            </a:r>
            <a:r>
              <a:rPr lang="en-US" sz="1800" b="1" dirty="0">
                <a:effectLst/>
                <a:latin typeface="Alexandria"/>
                <a:ea typeface="Calibri" panose="020F0502020204030204" pitchFamily="34" charset="0"/>
                <a:cs typeface="Arial" panose="020B0604020202020204" pitchFamily="34" charset="0"/>
              </a:rPr>
              <a:t>a wage floor above the equilibrium wage. </a:t>
            </a:r>
            <a:endParaRPr lang="en-US" sz="1800" dirty="0">
              <a:effectLst/>
              <a:latin typeface="Alexandria"/>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Alexandria"/>
                <a:ea typeface="Calibri" panose="020F0502020204030204" pitchFamily="34" charset="0"/>
                <a:cs typeface="Arial" panose="020B0604020202020204" pitchFamily="34" charset="0"/>
              </a:rPr>
              <a:t>When a minimum wage is set above the equilibrium wage rate,</a:t>
            </a:r>
            <a:r>
              <a:rPr lang="en-US" sz="1800" kern="1200" dirty="0">
                <a:solidFill>
                  <a:srgbClr val="000000"/>
                </a:solidFill>
                <a:effectLst/>
                <a:latin typeface="Alexandria"/>
                <a:ea typeface="Calibri" panose="020F0502020204030204" pitchFamily="34" charset="0"/>
                <a:cs typeface="Arial" panose="020B0604020202020204" pitchFamily="34" charset="0"/>
              </a:rPr>
              <a:t> </a:t>
            </a:r>
            <a:r>
              <a:rPr lang="en-US" sz="1800" b="1" dirty="0">
                <a:effectLst/>
                <a:latin typeface="Alexandria"/>
                <a:ea typeface="Calibri" panose="020F0502020204030204" pitchFamily="34" charset="0"/>
                <a:cs typeface="Arial" panose="020B0604020202020204" pitchFamily="34" charset="0"/>
              </a:rPr>
              <a:t>unemployment increases.</a:t>
            </a:r>
            <a:r>
              <a:rPr lang="en-US" sz="1800" dirty="0">
                <a:effectLst/>
                <a:latin typeface="Alexandria"/>
                <a:ea typeface="Calibri" panose="020F0502020204030204" pitchFamily="34" charset="0"/>
                <a:cs typeface="Arial" panose="020B0604020202020204" pitchFamily="34" charset="0"/>
              </a:rPr>
              <a:t> </a:t>
            </a: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Alexandria"/>
                <a:ea typeface="Calibri" panose="020F0502020204030204" pitchFamily="34" charset="0"/>
                <a:cs typeface="Arial" panose="020B0604020202020204" pitchFamily="34" charset="0"/>
              </a:rPr>
              <a:t>A minimum wage set above the equilibrium wage rate is </a:t>
            </a:r>
            <a:r>
              <a:rPr lang="en-US" sz="1800" b="1" dirty="0">
                <a:effectLst/>
                <a:latin typeface="Alexandria"/>
                <a:ea typeface="Calibri" panose="020F0502020204030204" pitchFamily="34" charset="0"/>
                <a:cs typeface="Arial" panose="020B0604020202020204" pitchFamily="34" charset="0"/>
              </a:rPr>
              <a:t>a price</a:t>
            </a:r>
            <a:r>
              <a:rPr lang="en-US" sz="1800" b="1" kern="1200" dirty="0">
                <a:solidFill>
                  <a:srgbClr val="000000"/>
                </a:solidFill>
                <a:effectLst/>
                <a:latin typeface="Alexandria"/>
                <a:ea typeface="Calibri" panose="020F0502020204030204" pitchFamily="34" charset="0"/>
                <a:cs typeface="Arial" panose="020B0604020202020204" pitchFamily="34" charset="0"/>
              </a:rPr>
              <a:t> </a:t>
            </a:r>
            <a:r>
              <a:rPr lang="en-US" sz="1800" b="1" dirty="0">
                <a:effectLst/>
                <a:latin typeface="Alexandria"/>
                <a:ea typeface="Calibri" panose="020F0502020204030204" pitchFamily="34" charset="0"/>
                <a:cs typeface="Arial" panose="020B0604020202020204" pitchFamily="34" charset="0"/>
              </a:rPr>
              <a:t>floor that results in a surplus of low-skilled labor</a:t>
            </a:r>
            <a:r>
              <a:rPr lang="en-US" sz="1800" dirty="0">
                <a:effectLst/>
                <a:latin typeface="Alexandria"/>
                <a:ea typeface="Calibri" panose="020F0502020204030204" pitchFamily="34" charset="0"/>
                <a:cs typeface="Arial" panose="020B0604020202020204" pitchFamily="34" charset="0"/>
              </a:rPr>
              <a:t>. </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Alexandria"/>
                <a:ea typeface="Calibri" panose="020F0502020204030204" pitchFamily="34" charset="0"/>
                <a:cs typeface="Arial" panose="020B0604020202020204" pitchFamily="34" charset="0"/>
              </a:rPr>
              <a:t>A </a:t>
            </a:r>
            <a:r>
              <a:rPr lang="en-US" sz="1800" b="1" dirty="0">
                <a:effectLst/>
                <a:latin typeface="Alexandria"/>
                <a:ea typeface="Calibri" panose="020F0502020204030204" pitchFamily="34" charset="0"/>
                <a:cs typeface="Arial" panose="020B0604020202020204" pitchFamily="34" charset="0"/>
              </a:rPr>
              <a:t>price floor</a:t>
            </a:r>
            <a:r>
              <a:rPr lang="en-US" sz="1800" dirty="0">
                <a:effectLst/>
                <a:latin typeface="Alexandria"/>
                <a:ea typeface="Calibri" panose="020F0502020204030204" pitchFamily="34" charset="0"/>
                <a:cs typeface="Arial" panose="020B0604020202020204" pitchFamily="34" charset="0"/>
              </a:rPr>
              <a:t> is a </a:t>
            </a:r>
            <a:r>
              <a:rPr lang="en-US" sz="1800" b="1" dirty="0">
                <a:effectLst/>
                <a:latin typeface="Alexandria"/>
                <a:ea typeface="Calibri" panose="020F0502020204030204" pitchFamily="34" charset="0"/>
                <a:cs typeface="Arial" panose="020B0604020202020204" pitchFamily="34" charset="0"/>
              </a:rPr>
              <a:t>legal Minimum</a:t>
            </a:r>
            <a:r>
              <a:rPr lang="en-US" sz="1800" dirty="0">
                <a:effectLst/>
                <a:latin typeface="Alexandria"/>
                <a:ea typeface="Calibri" panose="020F0502020204030204" pitchFamily="34" charset="0"/>
                <a:cs typeface="Arial" panose="020B0604020202020204" pitchFamily="34" charset="0"/>
              </a:rPr>
              <a:t> on the price of a good </a:t>
            </a:r>
          </a:p>
        </p:txBody>
      </p:sp>
      <p:sp>
        <p:nvSpPr>
          <p:cNvPr id="10" name="Content Placeholder 2">
            <a:extLst>
              <a:ext uri="{FF2B5EF4-FFF2-40B4-BE49-F238E27FC236}">
                <a16:creationId xmlns:a16="http://schemas.microsoft.com/office/drawing/2014/main" id="{3D656329-1BCD-D728-6EEF-741D5B76FF13}"/>
              </a:ext>
            </a:extLst>
          </p:cNvPr>
          <p:cNvSpPr txBox="1">
            <a:spLocks/>
          </p:cNvSpPr>
          <p:nvPr/>
        </p:nvSpPr>
        <p:spPr>
          <a:xfrm>
            <a:off x="6295265" y="2142204"/>
            <a:ext cx="4884325"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lnSpc>
                <a:spcPct val="107000"/>
              </a:lnSpc>
              <a:spcBef>
                <a:spcPts val="0"/>
              </a:spcBef>
              <a:spcAft>
                <a:spcPts val="800"/>
              </a:spcAft>
              <a:buNone/>
            </a:pPr>
            <a:r>
              <a:rPr lang="ar-EG" sz="1800" b="1" u="sng" dirty="0">
                <a:solidFill>
                  <a:srgbClr val="0070C0"/>
                </a:solidFill>
                <a:effectLst/>
                <a:latin typeface="Alexandria"/>
                <a:ea typeface="Calibri" panose="020F0502020204030204" pitchFamily="34" charset="0"/>
                <a:cs typeface="Arial" panose="020B0604020202020204" pitchFamily="34" charset="0"/>
              </a:rPr>
              <a:t>الحد </a:t>
            </a:r>
            <a:r>
              <a:rPr lang="ar-EG" sz="1800" b="1" u="sng" dirty="0" err="1">
                <a:solidFill>
                  <a:srgbClr val="0070C0"/>
                </a:solidFill>
                <a:effectLst/>
                <a:latin typeface="Alexandria"/>
                <a:ea typeface="Calibri" panose="020F0502020204030204" pitchFamily="34" charset="0"/>
                <a:cs typeface="Arial" panose="020B0604020202020204" pitchFamily="34" charset="0"/>
              </a:rPr>
              <a:t>الأدني</a:t>
            </a:r>
            <a:r>
              <a:rPr lang="ar-EG" sz="1800" b="1" u="sng" dirty="0">
                <a:solidFill>
                  <a:srgbClr val="0070C0"/>
                </a:solidFill>
                <a:effectLst/>
                <a:latin typeface="Alexandria"/>
                <a:ea typeface="Calibri" panose="020F0502020204030204" pitchFamily="34" charset="0"/>
                <a:cs typeface="Arial" panose="020B0604020202020204" pitchFamily="34" charset="0"/>
              </a:rPr>
              <a:t> للأجور </a:t>
            </a:r>
            <a:endParaRPr lang="en-US" sz="1800" dirty="0">
              <a:solidFill>
                <a:srgbClr val="0070C0"/>
              </a:solidFill>
              <a:effectLst/>
              <a:latin typeface="Alexandria"/>
              <a:ea typeface="Calibri" panose="020F0502020204030204" pitchFamily="34" charset="0"/>
              <a:cs typeface="Arial" panose="020B0604020202020204" pitchFamily="34" charset="0"/>
            </a:endParaRPr>
          </a:p>
          <a:p>
            <a:pPr algn="r" rtl="1">
              <a:spcBef>
                <a:spcPts val="0"/>
              </a:spcBef>
              <a:buClrTx/>
              <a:buSzPct val="120000"/>
            </a:pPr>
            <a:r>
              <a:rPr lang="ar-EG" sz="1800" dirty="0">
                <a:solidFill>
                  <a:srgbClr val="000000"/>
                </a:solidFill>
                <a:latin typeface="Alexandria"/>
              </a:rPr>
              <a:t>إذا اعتقد صناع السياسات أن معدل الأجر المتوازن منخفض للغاية، فيمكنهم رفع الأجور من خلال تشريع حد أدنى للأجور، أي حد أدنى للأجور أعلى من الأجر المتوازن.</a:t>
            </a:r>
          </a:p>
          <a:p>
            <a:pPr algn="r" rtl="1">
              <a:spcBef>
                <a:spcPts val="0"/>
              </a:spcBef>
              <a:buClrTx/>
              <a:buSzPct val="120000"/>
            </a:pPr>
            <a:r>
              <a:rPr lang="ar-EG" sz="1800" dirty="0">
                <a:solidFill>
                  <a:srgbClr val="000000"/>
                </a:solidFill>
                <a:latin typeface="Alexandria"/>
              </a:rPr>
              <a:t>عندما يتم تحديد حد أدنى للأجور أعلى من معدل الأجر المتوازن، تزداد البطالة.</a:t>
            </a:r>
          </a:p>
          <a:p>
            <a:pPr algn="r" rtl="1">
              <a:spcBef>
                <a:spcPts val="0"/>
              </a:spcBef>
              <a:buClrTx/>
              <a:buSzPct val="120000"/>
            </a:pPr>
            <a:r>
              <a:rPr lang="ar-EG" sz="1800" dirty="0">
                <a:solidFill>
                  <a:srgbClr val="000000"/>
                </a:solidFill>
                <a:latin typeface="Alexandria"/>
              </a:rPr>
              <a:t>الحد الأدنى للأجور الذي يتم تحديده أعلى من معدل الأجر المتوازن هو حد أدنى للسعر يؤدي إلى فائض من العمالة منخفضة المهارة.</a:t>
            </a:r>
          </a:p>
          <a:p>
            <a:pPr algn="r" rtl="1">
              <a:spcBef>
                <a:spcPts val="0"/>
              </a:spcBef>
              <a:buClrTx/>
              <a:buSzPct val="120000"/>
            </a:pPr>
            <a:r>
              <a:rPr lang="ar-EG" sz="1800" dirty="0">
                <a:solidFill>
                  <a:srgbClr val="000000"/>
                </a:solidFill>
                <a:latin typeface="Alexandria"/>
              </a:rPr>
              <a:t>الحد الأدنى للسعر هو حد أدنى قانوني لسعر السلعة</a:t>
            </a:r>
            <a:endParaRPr lang="en-US" sz="1800" dirty="0">
              <a:latin typeface="Alexandria"/>
              <a:cs typeface="ＭＳ Ｐゴシック" charset="-128"/>
            </a:endParaRPr>
          </a:p>
          <a:p>
            <a:pPr lvl="1" algn="r" rtl="1"/>
            <a:endParaRPr lang="en-US" sz="1800" dirty="0">
              <a:latin typeface="Alexandria"/>
            </a:endParaRPr>
          </a:p>
          <a:p>
            <a:pPr lvl="1" algn="r" rtl="1"/>
            <a:endParaRPr lang="en-US" sz="1800" dirty="0">
              <a:latin typeface="Alexandria"/>
            </a:endParaRPr>
          </a:p>
          <a:p>
            <a:pPr marL="514350" indent="-514350" algn="r" rtl="1">
              <a:buFont typeface="+mj-lt"/>
              <a:buAutoNum type="arabicPeriod"/>
            </a:pPr>
            <a:endParaRPr lang="en-US" sz="1800" dirty="0">
              <a:latin typeface="Alexandria"/>
            </a:endParaRPr>
          </a:p>
          <a:p>
            <a:pPr algn="r" rtl="1"/>
            <a:endParaRPr lang="en-US" sz="1800" dirty="0">
              <a:latin typeface="Alexandria"/>
            </a:endParaRPr>
          </a:p>
          <a:p>
            <a:pPr algn="r" rtl="1"/>
            <a:endParaRPr lang="en-US" sz="1800" dirty="0">
              <a:latin typeface="Alexandria"/>
            </a:endParaRPr>
          </a:p>
          <a:p>
            <a:pPr algn="r" rtl="1"/>
            <a:endParaRPr lang="en-US" sz="1800" dirty="0">
              <a:latin typeface="Alexandria"/>
            </a:endParaRPr>
          </a:p>
          <a:p>
            <a:pPr algn="r" rtl="1"/>
            <a:endParaRPr lang="en-US" sz="1800" dirty="0">
              <a:latin typeface="Alexandria"/>
            </a:endParaRPr>
          </a:p>
        </p:txBody>
      </p:sp>
    </p:spTree>
    <p:extLst>
      <p:ext uri="{BB962C8B-B14F-4D97-AF65-F5344CB8AC3E}">
        <p14:creationId xmlns:p14="http://schemas.microsoft.com/office/powerpoint/2010/main" val="388817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5377" y="1285385"/>
            <a:ext cx="11705447" cy="5303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74589" y="581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10591" y="64926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138415" y="69843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99232" y="968766"/>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06</a:t>
            </a:r>
          </a:p>
        </p:txBody>
      </p:sp>
      <p:sp>
        <p:nvSpPr>
          <p:cNvPr id="2" name="Content Placeholder 2">
            <a:extLst>
              <a:ext uri="{FF2B5EF4-FFF2-40B4-BE49-F238E27FC236}">
                <a16:creationId xmlns:a16="http://schemas.microsoft.com/office/drawing/2014/main" id="{51504B78-3055-ACF9-A4FB-36D2EC1F4908}"/>
              </a:ext>
            </a:extLst>
          </p:cNvPr>
          <p:cNvSpPr txBox="1">
            <a:spLocks/>
          </p:cNvSpPr>
          <p:nvPr/>
        </p:nvSpPr>
        <p:spPr>
          <a:xfrm>
            <a:off x="311175" y="1764867"/>
            <a:ext cx="6523012" cy="46793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600" b="1" u="sng" dirty="0">
                <a:solidFill>
                  <a:srgbClr val="0070C0"/>
                </a:solidFill>
                <a:effectLst/>
                <a:latin typeface="Alexandria"/>
                <a:ea typeface="Times New Roman" panose="02020603050405020304" pitchFamily="18" charset="0"/>
                <a:cs typeface="Palatino Linotype" panose="02040502050505030304" pitchFamily="18" charset="0"/>
              </a:rPr>
              <a:t>Tax Incidence:</a:t>
            </a:r>
            <a:r>
              <a:rPr lang="ar-EG" sz="1600" b="1" u="sng" dirty="0">
                <a:solidFill>
                  <a:srgbClr val="0070C0"/>
                </a:solidFill>
                <a:effectLst/>
                <a:latin typeface="Alexandria"/>
                <a:ea typeface="Times New Roman" panose="02020603050405020304" pitchFamily="18" charset="0"/>
                <a:cs typeface="Palatino Linotype" panose="02040502050505030304" pitchFamily="18" charset="0"/>
              </a:rPr>
              <a:t> الضرائب </a:t>
            </a:r>
            <a:endParaRPr lang="en-US" sz="16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600" b="1" dirty="0">
                <a:solidFill>
                  <a:srgbClr val="000000"/>
                </a:solidFill>
                <a:effectLst/>
                <a:latin typeface="Alexandria"/>
                <a:ea typeface="Times New Roman" panose="02020603050405020304" pitchFamily="18" charset="0"/>
                <a:cs typeface="Palatino Linotype" panose="02040502050505030304" pitchFamily="18" charset="0"/>
              </a:rPr>
              <a:t>The more elastic the demand</a:t>
            </a:r>
            <a:r>
              <a:rPr lang="en-US" sz="1600" dirty="0">
                <a:solidFill>
                  <a:srgbClr val="000000"/>
                </a:solidFill>
                <a:effectLst/>
                <a:latin typeface="Alexandria"/>
                <a:ea typeface="Times New Roman" panose="02020603050405020304" pitchFamily="18" charset="0"/>
                <a:cs typeface="Palatino Linotype" panose="02040502050505030304" pitchFamily="18" charset="0"/>
              </a:rPr>
              <a:t> for a good, </a:t>
            </a:r>
            <a:r>
              <a:rPr lang="en-US" sz="1600" b="1" dirty="0">
                <a:solidFill>
                  <a:srgbClr val="000000"/>
                </a:solidFill>
                <a:effectLst/>
                <a:latin typeface="Alexandria"/>
                <a:ea typeface="Times New Roman" panose="02020603050405020304" pitchFamily="18" charset="0"/>
                <a:cs typeface="Palatino Linotype" panose="02040502050505030304" pitchFamily="18" charset="0"/>
              </a:rPr>
              <a:t>the less a sales tax raises the price paid by buyers</a:t>
            </a:r>
            <a:endParaRPr lang="en-US" sz="16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600" dirty="0">
                <a:solidFill>
                  <a:srgbClr val="000000"/>
                </a:solidFill>
                <a:effectLst/>
                <a:latin typeface="Alexandria"/>
                <a:ea typeface="Times New Roman" panose="02020603050405020304" pitchFamily="18" charset="0"/>
                <a:cs typeface="Palatino Linotype" panose="02040502050505030304" pitchFamily="18" charset="0"/>
              </a:rPr>
              <a:t>The elasticity of demand for chocolate chip cookies is 0.5 and the elasticity of supply for these cookies is 1.8. If a tax is imposed on purchases of chocolate chip cookies, then </a:t>
            </a:r>
            <a:r>
              <a:rPr lang="en-US" sz="1600" b="1" dirty="0">
                <a:solidFill>
                  <a:srgbClr val="000000"/>
                </a:solidFill>
                <a:effectLst/>
                <a:latin typeface="Alexandria"/>
                <a:ea typeface="Times New Roman" panose="02020603050405020304" pitchFamily="18" charset="0"/>
                <a:cs typeface="Palatino Linotype" panose="02040502050505030304" pitchFamily="18" charset="0"/>
              </a:rPr>
              <a:t>the consumers would pay more of the tax.</a:t>
            </a:r>
            <a:endParaRPr lang="en-US" sz="16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600" dirty="0">
                <a:solidFill>
                  <a:srgbClr val="000000"/>
                </a:solidFill>
                <a:effectLst/>
                <a:latin typeface="Alexandria"/>
                <a:ea typeface="Times New Roman" panose="02020603050405020304" pitchFamily="18" charset="0"/>
                <a:cs typeface="Palatino Linotype" panose="02040502050505030304" pitchFamily="18" charset="0"/>
              </a:rPr>
              <a:t>A sales tax is divided so that the sellers pay </a:t>
            </a:r>
            <a:r>
              <a:rPr lang="en-US" sz="1600" b="1" dirty="0">
                <a:solidFill>
                  <a:srgbClr val="000000"/>
                </a:solidFill>
                <a:effectLst/>
                <a:latin typeface="Alexandria"/>
                <a:ea typeface="Times New Roman" panose="02020603050405020304" pitchFamily="18" charset="0"/>
                <a:cs typeface="Palatino Linotype" panose="02040502050505030304" pitchFamily="18" charset="0"/>
              </a:rPr>
              <a:t>the full amount if demand is perfectly elastic</a:t>
            </a:r>
            <a:endParaRPr lang="en-US" sz="16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1600" dirty="0">
                <a:effectLst/>
                <a:latin typeface="Alexandria"/>
                <a:ea typeface="Calibri" panose="020F0502020204030204" pitchFamily="34" charset="0"/>
                <a:cs typeface="Arial" panose="020B0604020202020204" pitchFamily="34" charset="0"/>
              </a:rPr>
              <a:t>A sales tax is imposed on the sellers. </a:t>
            </a:r>
            <a:r>
              <a:rPr lang="en-US" sz="1600" b="1" dirty="0">
                <a:effectLst/>
                <a:latin typeface="Alexandria"/>
                <a:ea typeface="Calibri" panose="020F0502020204030204" pitchFamily="34" charset="0"/>
                <a:cs typeface="Arial" panose="020B0604020202020204" pitchFamily="34" charset="0"/>
              </a:rPr>
              <a:t>This tax shifts the supply curve leftward. </a:t>
            </a:r>
            <a:endParaRPr lang="en-US" sz="1600" dirty="0">
              <a:effectLst/>
              <a:latin typeface="Alexandria"/>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1600" dirty="0">
                <a:effectLst/>
                <a:latin typeface="Alexandria"/>
                <a:ea typeface="Calibri" panose="020F0502020204030204" pitchFamily="34" charset="0"/>
                <a:cs typeface="Arial" panose="020B0604020202020204" pitchFamily="34" charset="0"/>
              </a:rPr>
              <a:t>In general, </a:t>
            </a:r>
            <a:r>
              <a:rPr lang="en-US" sz="1600" b="1" dirty="0">
                <a:effectLst/>
                <a:latin typeface="Alexandria"/>
                <a:ea typeface="Calibri" panose="020F0502020204030204" pitchFamily="34" charset="0"/>
                <a:cs typeface="Arial" panose="020B0604020202020204" pitchFamily="34" charset="0"/>
              </a:rPr>
              <a:t>a fine on buying a product</a:t>
            </a:r>
            <a:r>
              <a:rPr lang="en-US" sz="1600" dirty="0">
                <a:effectLst/>
                <a:latin typeface="Alexandria"/>
                <a:ea typeface="Calibri" panose="020F0502020204030204" pitchFamily="34" charset="0"/>
                <a:cs typeface="Arial" panose="020B0604020202020204" pitchFamily="34" charset="0"/>
              </a:rPr>
              <a:t> led to </a:t>
            </a:r>
            <a:r>
              <a:rPr lang="en-US" sz="1600" b="1" dirty="0">
                <a:effectLst/>
                <a:latin typeface="Alexandria"/>
                <a:ea typeface="Calibri" panose="020F0502020204030204" pitchFamily="34" charset="0"/>
                <a:cs typeface="Arial" panose="020B0604020202020204" pitchFamily="34" charset="0"/>
              </a:rPr>
              <a:t>the demand curve shifting leftward</a:t>
            </a:r>
            <a:r>
              <a:rPr lang="en-US" sz="1600" dirty="0">
                <a:effectLst/>
                <a:latin typeface="Alexandria"/>
                <a:ea typeface="Calibri" panose="020F0502020204030204" pitchFamily="34" charset="0"/>
                <a:cs typeface="Arial" panose="020B0604020202020204" pitchFamily="34" charset="0"/>
              </a:rPr>
              <a:t>. </a:t>
            </a:r>
          </a:p>
          <a:p>
            <a:pPr marL="342900" marR="0" lvl="0" indent="-342900">
              <a:lnSpc>
                <a:spcPct val="107000"/>
              </a:lnSpc>
              <a:spcBef>
                <a:spcPts val="0"/>
              </a:spcBef>
              <a:spcAft>
                <a:spcPts val="0"/>
              </a:spcAft>
              <a:buFont typeface="Symbol" panose="05050102010706020507" pitchFamily="18" charset="2"/>
              <a:buChar char=""/>
            </a:pPr>
            <a:r>
              <a:rPr lang="en-US" sz="1600" dirty="0">
                <a:effectLst/>
                <a:latin typeface="Alexandria"/>
                <a:ea typeface="Calibri" panose="020F0502020204030204" pitchFamily="34" charset="0"/>
                <a:cs typeface="Arial" panose="020B0604020202020204" pitchFamily="34" charset="0"/>
              </a:rPr>
              <a:t>The more </a:t>
            </a:r>
            <a:r>
              <a:rPr lang="en-US" sz="1600" b="1" dirty="0">
                <a:effectLst/>
                <a:latin typeface="Alexandria"/>
                <a:ea typeface="Calibri" panose="020F0502020204030204" pitchFamily="34" charset="0"/>
                <a:cs typeface="Arial" panose="020B0604020202020204" pitchFamily="34" charset="0"/>
              </a:rPr>
              <a:t>inelastic the demand</a:t>
            </a:r>
            <a:r>
              <a:rPr lang="en-US" sz="1600" dirty="0">
                <a:effectLst/>
                <a:latin typeface="Alexandria"/>
                <a:ea typeface="Calibri" panose="020F0502020204030204" pitchFamily="34" charset="0"/>
                <a:cs typeface="Arial" panose="020B0604020202020204" pitchFamily="34" charset="0"/>
              </a:rPr>
              <a:t>, the larger is the </a:t>
            </a:r>
            <a:r>
              <a:rPr lang="en-US" sz="1600" b="1" dirty="0">
                <a:effectLst/>
                <a:latin typeface="Alexandria"/>
                <a:ea typeface="Calibri" panose="020F0502020204030204" pitchFamily="34" charset="0"/>
                <a:cs typeface="Arial" panose="020B0604020202020204" pitchFamily="34" charset="0"/>
              </a:rPr>
              <a:t>buyers’</a:t>
            </a:r>
            <a:r>
              <a:rPr lang="en-US" sz="1600" dirty="0">
                <a:effectLst/>
                <a:latin typeface="Alexandria"/>
                <a:ea typeface="Calibri" panose="020F0502020204030204" pitchFamily="34" charset="0"/>
                <a:cs typeface="Arial" panose="020B0604020202020204" pitchFamily="34" charset="0"/>
              </a:rPr>
              <a:t> share of the tax. </a:t>
            </a:r>
          </a:p>
          <a:p>
            <a:pPr marL="342900" marR="0" lvl="0" indent="-342900">
              <a:lnSpc>
                <a:spcPct val="107000"/>
              </a:lnSpc>
              <a:spcBef>
                <a:spcPts val="0"/>
              </a:spcBef>
              <a:spcAft>
                <a:spcPts val="0"/>
              </a:spcAft>
              <a:buFont typeface="Symbol" panose="05050102010706020507" pitchFamily="18" charset="2"/>
              <a:buChar char=""/>
            </a:pPr>
            <a:r>
              <a:rPr lang="en-US" sz="1600" dirty="0">
                <a:effectLst/>
                <a:latin typeface="Alexandria"/>
                <a:ea typeface="Calibri" panose="020F0502020204030204" pitchFamily="34" charset="0"/>
                <a:cs typeface="Arial" panose="020B0604020202020204" pitchFamily="34" charset="0"/>
              </a:rPr>
              <a:t>The more </a:t>
            </a:r>
            <a:r>
              <a:rPr lang="en-US" sz="1600" b="1" dirty="0">
                <a:effectLst/>
                <a:latin typeface="Alexandria"/>
                <a:ea typeface="Calibri" panose="020F0502020204030204" pitchFamily="34" charset="0"/>
                <a:cs typeface="Arial" panose="020B0604020202020204" pitchFamily="34" charset="0"/>
              </a:rPr>
              <a:t>elastic the supply</a:t>
            </a:r>
            <a:r>
              <a:rPr lang="en-US" sz="1600" dirty="0">
                <a:effectLst/>
                <a:latin typeface="Alexandria"/>
                <a:ea typeface="Calibri" panose="020F0502020204030204" pitchFamily="34" charset="0"/>
                <a:cs typeface="Arial" panose="020B0604020202020204" pitchFamily="34" charset="0"/>
              </a:rPr>
              <a:t>, the larger is the </a:t>
            </a:r>
            <a:r>
              <a:rPr lang="en-US" sz="1600" b="1" dirty="0">
                <a:effectLst/>
                <a:latin typeface="Alexandria"/>
                <a:ea typeface="Calibri" panose="020F0502020204030204" pitchFamily="34" charset="0"/>
                <a:cs typeface="Arial" panose="020B0604020202020204" pitchFamily="34" charset="0"/>
              </a:rPr>
              <a:t>buyers’</a:t>
            </a:r>
            <a:r>
              <a:rPr lang="en-US" sz="1600" dirty="0">
                <a:effectLst/>
                <a:latin typeface="Alexandria"/>
                <a:ea typeface="Calibri" panose="020F0502020204030204" pitchFamily="34" charset="0"/>
                <a:cs typeface="Arial" panose="020B0604020202020204" pitchFamily="34" charset="0"/>
              </a:rPr>
              <a:t> share of the tax. </a:t>
            </a:r>
          </a:p>
          <a:p>
            <a:pPr marL="342900" marR="0" lvl="0" indent="-342900">
              <a:lnSpc>
                <a:spcPct val="107000"/>
              </a:lnSpc>
              <a:spcBef>
                <a:spcPts val="0"/>
              </a:spcBef>
              <a:spcAft>
                <a:spcPts val="800"/>
              </a:spcAft>
              <a:buFont typeface="Symbol" panose="05050102010706020507" pitchFamily="18" charset="2"/>
              <a:buChar char=""/>
            </a:pPr>
            <a:r>
              <a:rPr lang="en-US" sz="1600" dirty="0">
                <a:effectLst/>
                <a:latin typeface="Alexandria"/>
                <a:ea typeface="Calibri" panose="020F0502020204030204" pitchFamily="34" charset="0"/>
                <a:cs typeface="Arial" panose="020B0604020202020204" pitchFamily="34" charset="0"/>
              </a:rPr>
              <a:t>A fine on </a:t>
            </a:r>
            <a:r>
              <a:rPr lang="en-US" sz="1600" b="1" dirty="0">
                <a:effectLst/>
                <a:latin typeface="Alexandria"/>
                <a:ea typeface="Calibri" panose="020F0502020204030204" pitchFamily="34" charset="0"/>
                <a:cs typeface="Arial" panose="020B0604020202020204" pitchFamily="34" charset="0"/>
              </a:rPr>
              <a:t>smoking cigarettes</a:t>
            </a:r>
            <a:r>
              <a:rPr lang="en-US" sz="1600" dirty="0">
                <a:effectLst/>
                <a:latin typeface="Alexandria"/>
                <a:ea typeface="Calibri" panose="020F0502020204030204" pitchFamily="34" charset="0"/>
                <a:cs typeface="Arial" panose="020B0604020202020204" pitchFamily="34" charset="0"/>
              </a:rPr>
              <a:t> shifts the </a:t>
            </a:r>
            <a:r>
              <a:rPr lang="en-US" sz="1600" b="1" dirty="0">
                <a:effectLst/>
                <a:latin typeface="Alexandria"/>
                <a:ea typeface="Calibri" panose="020F0502020204030204" pitchFamily="34" charset="0"/>
                <a:cs typeface="Arial" panose="020B0604020202020204" pitchFamily="34" charset="0"/>
              </a:rPr>
              <a:t>demand</a:t>
            </a:r>
            <a:r>
              <a:rPr lang="en-US" sz="1600" dirty="0">
                <a:effectLst/>
                <a:latin typeface="Alexandria"/>
                <a:ea typeface="Calibri" panose="020F0502020204030204" pitchFamily="34" charset="0"/>
                <a:cs typeface="Arial" panose="020B0604020202020204" pitchFamily="34" charset="0"/>
              </a:rPr>
              <a:t> curve of cigarettes leftward.</a:t>
            </a:r>
            <a:endParaRPr lang="en-US" sz="1600" dirty="0">
              <a:latin typeface="Alexandria"/>
            </a:endParaRPr>
          </a:p>
          <a:p>
            <a:pPr lvl="1"/>
            <a:endParaRPr lang="en-US" sz="1600" dirty="0">
              <a:latin typeface="Alexandria"/>
            </a:endParaRPr>
          </a:p>
          <a:p>
            <a:pPr marL="514350" indent="-514350">
              <a:buFont typeface="+mj-lt"/>
              <a:buAutoNum type="arabicPeriod"/>
            </a:pPr>
            <a:endParaRPr lang="en-US" sz="1600" dirty="0">
              <a:latin typeface="Alexandria"/>
            </a:endParaRPr>
          </a:p>
          <a:p>
            <a:endParaRPr lang="en-US" sz="1600" dirty="0">
              <a:latin typeface="Alexandria"/>
            </a:endParaRPr>
          </a:p>
          <a:p>
            <a:endParaRPr lang="en-US" sz="1600" dirty="0">
              <a:latin typeface="Alexandria"/>
            </a:endParaRPr>
          </a:p>
          <a:p>
            <a:endParaRPr lang="en-US" sz="1600" dirty="0">
              <a:latin typeface="Alexandria"/>
            </a:endParaRPr>
          </a:p>
          <a:p>
            <a:endParaRPr lang="en-US" sz="1600" dirty="0">
              <a:latin typeface="Alexandria"/>
            </a:endParaRPr>
          </a:p>
        </p:txBody>
      </p:sp>
      <p:sp>
        <p:nvSpPr>
          <p:cNvPr id="11" name="TextBox 10">
            <a:extLst>
              <a:ext uri="{FF2B5EF4-FFF2-40B4-BE49-F238E27FC236}">
                <a16:creationId xmlns:a16="http://schemas.microsoft.com/office/drawing/2014/main" id="{4B39B4FF-A27E-495A-CE1D-AE172942EC7B}"/>
              </a:ext>
            </a:extLst>
          </p:cNvPr>
          <p:cNvSpPr txBox="1"/>
          <p:nvPr/>
        </p:nvSpPr>
        <p:spPr>
          <a:xfrm>
            <a:off x="6814152" y="1542613"/>
            <a:ext cx="4789819" cy="4750018"/>
          </a:xfrm>
          <a:prstGeom prst="rect">
            <a:avLst/>
          </a:prstGeom>
          <a:noFill/>
        </p:spPr>
        <p:txBody>
          <a:bodyPr wrap="square">
            <a:spAutoFit/>
          </a:bodyPr>
          <a:lstStyle/>
          <a:p>
            <a:pPr marL="285750" marR="0" lvl="0" indent="-285750" algn="just" rtl="1">
              <a:spcBef>
                <a:spcPts val="0"/>
              </a:spcBef>
              <a:spcAft>
                <a:spcPts val="800"/>
              </a:spcAft>
              <a:buSzPct val="120000"/>
              <a:buFont typeface="Arial" panose="020B0604020202020204" pitchFamily="34" charset="0"/>
              <a:buChar char="•"/>
            </a:pPr>
            <a:r>
              <a:rPr lang="ar-EG" sz="1600" dirty="0">
                <a:solidFill>
                  <a:srgbClr val="000000"/>
                </a:solidFill>
                <a:latin typeface="Alexandria"/>
              </a:rPr>
              <a:t>كلما كان الطلب على سلعة ما أكثر مرونة، كلما قل تأثير ضريبة المبيعات على السعر الذي يدفعه المشترون</a:t>
            </a:r>
          </a:p>
          <a:p>
            <a:pPr marL="285750" indent="-285750" algn="just" rtl="1">
              <a:spcBef>
                <a:spcPts val="0"/>
              </a:spcBef>
              <a:spcAft>
                <a:spcPts val="800"/>
              </a:spcAft>
              <a:buSzPct val="120000"/>
              <a:buFont typeface="Arial" panose="020B0604020202020204" pitchFamily="34" charset="0"/>
              <a:buChar char="•"/>
            </a:pPr>
            <a:r>
              <a:rPr lang="ar-EG" sz="1600" dirty="0">
                <a:solidFill>
                  <a:srgbClr val="000000"/>
                </a:solidFill>
                <a:latin typeface="Alexandria"/>
              </a:rPr>
              <a:t>مرونة الطلب على بسكويت رقائق الشوكولاتة هي 0.5 ومرونة العرض لهذه البسكويت هي 1.8. إذا تم فرض ضريبة على مشتريات بسكويت رقائق الشوكولاتة، فإن المستهلكين سيدفعون المزيد من الضريبة.</a:t>
            </a:r>
          </a:p>
          <a:p>
            <a:pPr marL="285750" indent="-285750" algn="just" rtl="1">
              <a:spcBef>
                <a:spcPts val="0"/>
              </a:spcBef>
              <a:spcAft>
                <a:spcPts val="800"/>
              </a:spcAft>
              <a:buSzPct val="120000"/>
              <a:buFont typeface="Arial" panose="020B0604020202020204" pitchFamily="34" charset="0"/>
              <a:buChar char="•"/>
            </a:pPr>
            <a:r>
              <a:rPr lang="ar-EG" sz="1600" dirty="0">
                <a:solidFill>
                  <a:srgbClr val="000000"/>
                </a:solidFill>
                <a:latin typeface="Alexandria"/>
              </a:rPr>
              <a:t>يتم تقسيم ضريبة المبيعات بحيث يدفع البائعون المبلغ بالكامل إذا كان الطلب لانهائي المرونة</a:t>
            </a:r>
          </a:p>
          <a:p>
            <a:pPr marL="285750" indent="-285750" algn="just" rtl="1">
              <a:spcBef>
                <a:spcPts val="0"/>
              </a:spcBef>
              <a:spcAft>
                <a:spcPts val="800"/>
              </a:spcAft>
              <a:buSzPct val="120000"/>
              <a:buFont typeface="Arial" panose="020B0604020202020204" pitchFamily="34" charset="0"/>
              <a:buChar char="•"/>
            </a:pPr>
            <a:r>
              <a:rPr lang="ar-EG" sz="1600" dirty="0">
                <a:solidFill>
                  <a:srgbClr val="000000"/>
                </a:solidFill>
                <a:latin typeface="Alexandria"/>
              </a:rPr>
              <a:t>يتم فرض ضريبة مبيعات على البائعين. تعمل هذه الضريبة على انتقال منحنى العرض إلى اليسار.</a:t>
            </a:r>
          </a:p>
          <a:p>
            <a:pPr marL="285750" indent="-285750" algn="just" rtl="1">
              <a:spcBef>
                <a:spcPts val="0"/>
              </a:spcBef>
              <a:spcAft>
                <a:spcPts val="800"/>
              </a:spcAft>
              <a:buSzPct val="120000"/>
              <a:buFont typeface="Arial" panose="020B0604020202020204" pitchFamily="34" charset="0"/>
              <a:buChar char="•"/>
            </a:pPr>
            <a:r>
              <a:rPr lang="ar-EG" sz="1600" dirty="0">
                <a:solidFill>
                  <a:srgbClr val="000000"/>
                </a:solidFill>
                <a:latin typeface="Alexandria"/>
              </a:rPr>
              <a:t>بشكل عام، تؤدي الغرامة على شراء منتج إلى انتقال منحنى الطلب إلى اليسار.</a:t>
            </a:r>
          </a:p>
          <a:p>
            <a:pPr marL="285750" indent="-285750" algn="just" rtl="1">
              <a:spcBef>
                <a:spcPts val="0"/>
              </a:spcBef>
              <a:spcAft>
                <a:spcPts val="800"/>
              </a:spcAft>
              <a:buSzPct val="120000"/>
              <a:buFont typeface="Arial" panose="020B0604020202020204" pitchFamily="34" charset="0"/>
              <a:buChar char="•"/>
            </a:pPr>
            <a:r>
              <a:rPr lang="ar-EG" sz="1600" dirty="0">
                <a:solidFill>
                  <a:srgbClr val="000000"/>
                </a:solidFill>
                <a:latin typeface="Alexandria"/>
              </a:rPr>
              <a:t>كلما كان الطلب أقل مرونة، زادت حصة المشترين من الضريبة.</a:t>
            </a:r>
          </a:p>
          <a:p>
            <a:pPr marL="285750" indent="-285750" algn="just" rtl="1">
              <a:spcBef>
                <a:spcPts val="0"/>
              </a:spcBef>
              <a:spcAft>
                <a:spcPts val="800"/>
              </a:spcAft>
              <a:buSzPct val="120000"/>
              <a:buFont typeface="Arial" panose="020B0604020202020204" pitchFamily="34" charset="0"/>
              <a:buChar char="•"/>
            </a:pPr>
            <a:r>
              <a:rPr lang="ar-EG" sz="1600" dirty="0">
                <a:solidFill>
                  <a:srgbClr val="000000"/>
                </a:solidFill>
                <a:latin typeface="Alexandria"/>
              </a:rPr>
              <a:t>كلما كان العرض أكثر مرونة، زادت حصة المشترين من الضريبة.</a:t>
            </a:r>
          </a:p>
          <a:p>
            <a:pPr marL="285750" indent="-285750" algn="just" rtl="1">
              <a:spcBef>
                <a:spcPts val="0"/>
              </a:spcBef>
              <a:spcAft>
                <a:spcPts val="800"/>
              </a:spcAft>
              <a:buSzPct val="120000"/>
              <a:buFont typeface="Arial" panose="020B0604020202020204" pitchFamily="34" charset="0"/>
              <a:buChar char="•"/>
            </a:pPr>
            <a:r>
              <a:rPr lang="ar-EG" sz="1600" dirty="0">
                <a:solidFill>
                  <a:srgbClr val="000000"/>
                </a:solidFill>
                <a:latin typeface="Alexandria"/>
              </a:rPr>
              <a:t>تعمل الغرامة على تدخين السجائر على انتقال منحنى الطلب على السجائر إلى اليسار.</a:t>
            </a:r>
            <a:endParaRPr lang="en-US" sz="1600" dirty="0">
              <a:solidFill>
                <a:srgbClr val="000000"/>
              </a:solidFill>
              <a:latin typeface="Alexandria"/>
            </a:endParaRPr>
          </a:p>
        </p:txBody>
      </p:sp>
    </p:spTree>
    <p:extLst>
      <p:ext uri="{BB962C8B-B14F-4D97-AF65-F5344CB8AC3E}">
        <p14:creationId xmlns:p14="http://schemas.microsoft.com/office/powerpoint/2010/main" val="1723322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6FBC146-E99B-4763-9565-619285E65F3F}"/>
</file>

<file path=customXml/itemProps2.xml><?xml version="1.0" encoding="utf-8"?>
<ds:datastoreItem xmlns:ds="http://schemas.openxmlformats.org/officeDocument/2006/customXml" ds:itemID="{3E2C0599-BBC0-428B-8777-C11FFC3DEDA5}"/>
</file>

<file path=customXml/itemProps3.xml><?xml version="1.0" encoding="utf-8"?>
<ds:datastoreItem xmlns:ds="http://schemas.openxmlformats.org/officeDocument/2006/customXml" ds:itemID="{E5DE8805-3B8C-4C8A-A3B5-45FB7B12A23F}"/>
</file>

<file path=docProps/app.xml><?xml version="1.0" encoding="utf-8"?>
<Properties xmlns="http://schemas.openxmlformats.org/officeDocument/2006/extended-properties" xmlns:vt="http://schemas.openxmlformats.org/officeDocument/2006/docPropsVTypes">
  <TotalTime>1003</TotalTime>
  <Words>5924</Words>
  <Application>Microsoft Office PowerPoint</Application>
  <PresentationFormat>Widescreen</PresentationFormat>
  <Paragraphs>699</Paragraphs>
  <Slides>43</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43</vt:i4>
      </vt:variant>
    </vt:vector>
  </HeadingPairs>
  <TitlesOfParts>
    <vt:vector size="53" baseType="lpstr">
      <vt:lpstr>Alexandria</vt:lpstr>
      <vt:lpstr>Arial</vt:lpstr>
      <vt:lpstr>Calibri</vt:lpstr>
      <vt:lpstr>Calibri Light</vt:lpstr>
      <vt:lpstr>Courier New</vt:lpstr>
      <vt:lpstr>Symbol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60</cp:revision>
  <dcterms:created xsi:type="dcterms:W3CDTF">2023-04-29T09:08:23Z</dcterms:created>
  <dcterms:modified xsi:type="dcterms:W3CDTF">2024-09-27T23:15:05Z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