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r" defTabSz="18288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762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762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762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762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762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762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25400" cap="flat">
              <a:noFill/>
              <a:miter lim="400000"/>
            </a:ln>
          </a:left>
          <a:right>
            <a:ln w="25400" cap="flat">
              <a:noFill/>
              <a:miter lim="400000"/>
            </a:ln>
          </a:right>
          <a:top>
            <a:ln w="25400" cap="flat">
              <a:noFill/>
              <a:miter lim="400000"/>
            </a:ln>
          </a:top>
          <a:bottom>
            <a:ln w="25400" cap="flat">
              <a:noFill/>
              <a:miter lim="400000"/>
            </a:ln>
          </a:bottom>
          <a:insideH>
            <a:ln w="25400" cap="flat">
              <a:noFill/>
              <a:miter lim="400000"/>
            </a:ln>
          </a:insideH>
          <a:insideV>
            <a:ln w="254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noFill/>
              <a:miter lim="400000"/>
            </a:ln>
          </a:left>
          <a:right>
            <a:ln w="25400" cap="flat">
              <a:noFill/>
              <a:miter lim="400000"/>
            </a:ln>
          </a:right>
          <a:top>
            <a:ln w="25400" cap="flat">
              <a:noFill/>
              <a:miter lim="400000"/>
            </a:ln>
          </a:top>
          <a:bottom>
            <a:ln w="25400" cap="flat">
              <a:noFill/>
              <a:miter lim="400000"/>
            </a:ln>
          </a:bottom>
          <a:insideH>
            <a:ln w="25400" cap="flat">
              <a:noFill/>
              <a:miter lim="400000"/>
            </a:ln>
          </a:insideH>
          <a:insideV>
            <a:ln w="254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25400" cap="flat">
              <a:noFill/>
              <a:miter lim="400000"/>
            </a:ln>
          </a:left>
          <a:right>
            <a:ln w="25400" cap="flat">
              <a:noFill/>
              <a:miter lim="400000"/>
            </a:ln>
          </a:right>
          <a:top>
            <a:ln w="101600" cap="flat">
              <a:solidFill>
                <a:srgbClr val="000000"/>
              </a:solidFill>
              <a:prstDash val="solid"/>
              <a:round/>
            </a:ln>
          </a:top>
          <a:bottom>
            <a:ln w="50800" cap="flat">
              <a:solidFill>
                <a:srgbClr val="000000"/>
              </a:solidFill>
              <a:prstDash val="solid"/>
              <a:round/>
            </a:ln>
          </a:bottom>
          <a:insideH>
            <a:ln w="25400" cap="flat">
              <a:noFill/>
              <a:miter lim="400000"/>
            </a:ln>
          </a:insideH>
          <a:insideV>
            <a:ln w="254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noFill/>
              <a:miter lim="400000"/>
            </a:ln>
          </a:left>
          <a:right>
            <a:ln w="254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50800" cap="flat">
              <a:solidFill>
                <a:srgbClr val="000000"/>
              </a:solidFill>
              <a:prstDash val="solid"/>
              <a:round/>
            </a:ln>
          </a:bottom>
          <a:insideH>
            <a:ln w="25400" cap="flat">
              <a:noFill/>
              <a:miter lim="400000"/>
            </a:ln>
          </a:insideH>
          <a:insideV>
            <a:ln w="254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762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762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25400" cap="flat">
              <a:solidFill>
                <a:srgbClr val="000000"/>
              </a:solidFill>
              <a:prstDash val="solid"/>
              <a:round/>
            </a:ln>
          </a:left>
          <a:right>
            <a:ln w="25400" cap="flat">
              <a:solidFill>
                <a:srgbClr val="000000"/>
              </a:solidFill>
              <a:prstDash val="solid"/>
              <a:round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25400" cap="flat">
              <a:solidFill>
                <a:srgbClr val="000000"/>
              </a:solidFill>
              <a:prstDash val="solid"/>
              <a:round/>
            </a:ln>
          </a:insideH>
          <a:insideV>
            <a:ln w="254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25400" cap="flat">
              <a:solidFill>
                <a:srgbClr val="000000"/>
              </a:solidFill>
              <a:prstDash val="solid"/>
              <a:round/>
            </a:ln>
          </a:left>
          <a:right>
            <a:ln w="25400" cap="flat">
              <a:solidFill>
                <a:srgbClr val="000000"/>
              </a:solidFill>
              <a:prstDash val="solid"/>
              <a:round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25400" cap="flat">
              <a:solidFill>
                <a:srgbClr val="000000"/>
              </a:solidFill>
              <a:prstDash val="solid"/>
              <a:round/>
            </a:ln>
          </a:insideH>
          <a:insideV>
            <a:ln w="254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25400" cap="flat">
              <a:solidFill>
                <a:srgbClr val="000000"/>
              </a:solidFill>
              <a:prstDash val="solid"/>
              <a:round/>
            </a:ln>
          </a:left>
          <a:right>
            <a:ln w="25400" cap="flat">
              <a:solidFill>
                <a:srgbClr val="000000"/>
              </a:solidFill>
              <a:prstDash val="solid"/>
              <a:round/>
            </a:ln>
          </a:right>
          <a:top>
            <a:ln w="1016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25400" cap="flat">
              <a:solidFill>
                <a:srgbClr val="000000"/>
              </a:solidFill>
              <a:prstDash val="solid"/>
              <a:round/>
            </a:ln>
          </a:insideH>
          <a:insideV>
            <a:ln w="254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25400" cap="flat">
              <a:solidFill>
                <a:srgbClr val="000000"/>
              </a:solidFill>
              <a:prstDash val="solid"/>
              <a:round/>
            </a:ln>
          </a:left>
          <a:right>
            <a:ln w="25400" cap="flat">
              <a:solidFill>
                <a:srgbClr val="000000"/>
              </a:solidFill>
              <a:prstDash val="solid"/>
              <a:round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50800" cap="flat">
              <a:solidFill>
                <a:srgbClr val="000000"/>
              </a:solidFill>
              <a:prstDash val="solid"/>
              <a:round/>
            </a:ln>
          </a:bottom>
          <a:insideH>
            <a:ln w="25400" cap="flat">
              <a:solidFill>
                <a:srgbClr val="000000"/>
              </a:solidFill>
              <a:prstDash val="solid"/>
              <a:round/>
            </a:ln>
          </a:insideH>
          <a:insideV>
            <a:ln w="254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8" name="Shape 128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defTabSz="1828800" latinLnBrk="0">
      <a:defRPr sz="2400">
        <a:latin typeface="+mn-lt"/>
        <a:ea typeface="+mn-ea"/>
        <a:cs typeface="+mn-cs"/>
        <a:sym typeface="Calibri"/>
      </a:defRPr>
    </a:lvl1pPr>
    <a:lvl2pPr indent="228600" algn="r" defTabSz="1828800" latinLnBrk="0">
      <a:defRPr sz="2400">
        <a:latin typeface="+mn-lt"/>
        <a:ea typeface="+mn-ea"/>
        <a:cs typeface="+mn-cs"/>
        <a:sym typeface="Calibri"/>
      </a:defRPr>
    </a:lvl2pPr>
    <a:lvl3pPr indent="457200" algn="r" defTabSz="1828800" latinLnBrk="0">
      <a:defRPr sz="2400">
        <a:latin typeface="+mn-lt"/>
        <a:ea typeface="+mn-ea"/>
        <a:cs typeface="+mn-cs"/>
        <a:sym typeface="Calibri"/>
      </a:defRPr>
    </a:lvl3pPr>
    <a:lvl4pPr indent="685800" algn="r" defTabSz="1828800" latinLnBrk="0">
      <a:defRPr sz="2400">
        <a:latin typeface="+mn-lt"/>
        <a:ea typeface="+mn-ea"/>
        <a:cs typeface="+mn-cs"/>
        <a:sym typeface="Calibri"/>
      </a:defRPr>
    </a:lvl4pPr>
    <a:lvl5pPr indent="914400" algn="r" defTabSz="1828800" latinLnBrk="0">
      <a:defRPr sz="2400">
        <a:latin typeface="+mn-lt"/>
        <a:ea typeface="+mn-ea"/>
        <a:cs typeface="+mn-cs"/>
        <a:sym typeface="Calibri"/>
      </a:defRPr>
    </a:lvl5pPr>
    <a:lvl6pPr indent="1143000" algn="r" defTabSz="1828800" latinLnBrk="0">
      <a:defRPr sz="2400">
        <a:latin typeface="+mn-lt"/>
        <a:ea typeface="+mn-ea"/>
        <a:cs typeface="+mn-cs"/>
        <a:sym typeface="Calibri"/>
      </a:defRPr>
    </a:lvl6pPr>
    <a:lvl7pPr indent="1371600" algn="r" defTabSz="1828800" latinLnBrk="0">
      <a:defRPr sz="2400">
        <a:latin typeface="+mn-lt"/>
        <a:ea typeface="+mn-ea"/>
        <a:cs typeface="+mn-cs"/>
        <a:sym typeface="Calibri"/>
      </a:defRPr>
    </a:lvl7pPr>
    <a:lvl8pPr indent="1600200" algn="r" defTabSz="1828800" latinLnBrk="0">
      <a:defRPr sz="2400">
        <a:latin typeface="+mn-lt"/>
        <a:ea typeface="+mn-ea"/>
        <a:cs typeface="+mn-cs"/>
        <a:sym typeface="Calibri"/>
      </a:defRPr>
    </a:lvl8pPr>
    <a:lvl9pPr indent="1828800" algn="r" defTabSz="1828800" latinLnBrk="0">
      <a:defRPr sz="24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4419600" y="4260850"/>
            <a:ext cx="15544800" cy="294005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5791200" y="7772400"/>
            <a:ext cx="12801600" cy="35052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/>
          <p:nvPr>
            <p:ph type="title"/>
          </p:nvPr>
        </p:nvSpPr>
        <p:spPr>
          <a:xfrm>
            <a:off x="4492625" y="8813800"/>
            <a:ext cx="15544801" cy="2724150"/>
          </a:xfrm>
          <a:prstGeom prst="rect">
            <a:avLst/>
          </a:prstGeom>
        </p:spPr>
        <p:txBody>
          <a:bodyPr anchor="t"/>
          <a:lstStyle>
            <a:lvl1pPr algn="r">
              <a:defRPr b="1" cap="all" sz="8000"/>
            </a:lvl1pPr>
          </a:lstStyle>
          <a:p>
            <a:pPr/>
            <a:r>
              <a:t>Title Text</a:t>
            </a:r>
          </a:p>
        </p:txBody>
      </p:sp>
      <p:sp>
        <p:nvSpPr>
          <p:cNvPr id="30" name="Body Level One…"/>
          <p:cNvSpPr txBox="1"/>
          <p:nvPr>
            <p:ph type="body" sz="quarter" idx="1"/>
          </p:nvPr>
        </p:nvSpPr>
        <p:spPr>
          <a:xfrm>
            <a:off x="4492625" y="5813426"/>
            <a:ext cx="15544801" cy="3000375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1pPr>
            <a:lvl2pPr marL="0" indent="45720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2pPr>
            <a:lvl3pPr marL="0" indent="91440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3pPr>
            <a:lvl4pPr marL="0" indent="137160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4pPr>
            <a:lvl5pPr marL="0" indent="1828800">
              <a:spcBef>
                <a:spcPts val="900"/>
              </a:spcBef>
              <a:buSzTx/>
              <a:buFontTx/>
              <a:buNone/>
              <a:defRPr sz="4000"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9" name="Body Level One…"/>
          <p:cNvSpPr txBox="1"/>
          <p:nvPr>
            <p:ph type="body" sz="half" idx="1"/>
          </p:nvPr>
        </p:nvSpPr>
        <p:spPr>
          <a:xfrm>
            <a:off x="3962400" y="3200400"/>
            <a:ext cx="8077200" cy="9051926"/>
          </a:xfrm>
          <a:prstGeom prst="rect">
            <a:avLst/>
          </a:prstGeom>
        </p:spPr>
        <p:txBody>
          <a:bodyPr/>
          <a:lstStyle>
            <a:lvl1pPr>
              <a:spcBef>
                <a:spcPts val="1300"/>
              </a:spcBef>
              <a:defRPr sz="5600"/>
            </a:lvl1pPr>
            <a:lvl2pPr marL="1123950" indent="-666750">
              <a:spcBef>
                <a:spcPts val="1300"/>
              </a:spcBef>
              <a:defRPr sz="5600"/>
            </a:lvl2pPr>
            <a:lvl3pPr marL="1554479" indent="-640079">
              <a:spcBef>
                <a:spcPts val="1300"/>
              </a:spcBef>
              <a:defRPr sz="5600"/>
            </a:lvl3pPr>
            <a:lvl4pPr marL="2082800" indent="-711200">
              <a:spcBef>
                <a:spcPts val="1300"/>
              </a:spcBef>
              <a:defRPr sz="5600"/>
            </a:lvl4pPr>
            <a:lvl5pPr marL="2540000" indent="-711200">
              <a:spcBef>
                <a:spcPts val="1300"/>
              </a:spcBef>
              <a:defRPr sz="56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3962400" y="3070225"/>
            <a:ext cx="8080376" cy="1279525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1100"/>
              </a:spcBef>
              <a:buSzTx/>
              <a:buFontTx/>
              <a:buNone/>
              <a:defRPr b="1" sz="4800"/>
            </a:lvl1pPr>
            <a:lvl2pPr marL="0" indent="457200">
              <a:spcBef>
                <a:spcPts val="1100"/>
              </a:spcBef>
              <a:buSzTx/>
              <a:buFontTx/>
              <a:buNone/>
              <a:defRPr b="1" sz="4800"/>
            </a:lvl2pPr>
            <a:lvl3pPr marL="0" indent="914400">
              <a:spcBef>
                <a:spcPts val="1100"/>
              </a:spcBef>
              <a:buSzTx/>
              <a:buFontTx/>
              <a:buNone/>
              <a:defRPr b="1" sz="4800"/>
            </a:lvl3pPr>
            <a:lvl4pPr marL="0" indent="1371600">
              <a:spcBef>
                <a:spcPts val="1100"/>
              </a:spcBef>
              <a:buSzTx/>
              <a:buFontTx/>
              <a:buNone/>
              <a:defRPr b="1" sz="4800"/>
            </a:lvl4pPr>
            <a:lvl5pPr marL="0" indent="1828800">
              <a:spcBef>
                <a:spcPts val="1100"/>
              </a:spcBef>
              <a:buSzTx/>
              <a:buFontTx/>
              <a:buNone/>
              <a:defRPr b="1" sz="4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عنصر نائب للنص 4"/>
          <p:cNvSpPr/>
          <p:nvPr>
            <p:ph type="body" sz="quarter" idx="21"/>
          </p:nvPr>
        </p:nvSpPr>
        <p:spPr>
          <a:xfrm>
            <a:off x="12338050" y="3070225"/>
            <a:ext cx="8083550" cy="1279525"/>
          </a:xfrm>
          <a:prstGeom prst="rect">
            <a:avLst/>
          </a:prstGeom>
          <a:ln w="12700"/>
        </p:spPr>
        <p:txBody>
          <a:bodyPr anchor="b"/>
          <a:lstStyle/>
          <a:p>
            <a:pPr marL="0" indent="0">
              <a:spcBef>
                <a:spcPts val="1100"/>
              </a:spcBef>
              <a:buSzTx/>
              <a:buFontTx/>
              <a:buNone/>
              <a:defRPr b="1" sz="4800"/>
            </a:pPr>
          </a:p>
        </p:txBody>
      </p:sp>
      <p:sp>
        <p:nvSpPr>
          <p:cNvPr id="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125;p4" descr="Google Shape;125;p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16073" y="0"/>
            <a:ext cx="19066204" cy="3220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Google Shape;121;p4" descr="Google Shape;121;p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03480" y="11017957"/>
            <a:ext cx="2444851" cy="2192413"/>
          </a:xfrm>
          <a:prstGeom prst="rect">
            <a:avLst/>
          </a:prstGeom>
          <a:ln w="12700">
            <a:miter lim="400000"/>
          </a:ln>
        </p:spPr>
      </p:pic>
      <p:pic>
        <p:nvPicPr>
          <p:cNvPr id="67" name="Google Shape;122;p4" descr="Google Shape;122;p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881576" y="11898487"/>
            <a:ext cx="19804458" cy="409677"/>
          </a:xfrm>
          <a:prstGeom prst="rect">
            <a:avLst/>
          </a:prstGeom>
          <a:ln w="12700">
            <a:miter lim="400000"/>
          </a:ln>
        </p:spPr>
      </p:pic>
      <p:pic>
        <p:nvPicPr>
          <p:cNvPr id="68" name="Google Shape;123;p4" descr="Google Shape;123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-216073" y="4409644"/>
            <a:ext cx="477301" cy="5419069"/>
          </a:xfrm>
          <a:prstGeom prst="rect">
            <a:avLst/>
          </a:prstGeom>
          <a:ln w="12700">
            <a:miter lim="400000"/>
          </a:ln>
        </p:spPr>
      </p:pic>
      <p:pic>
        <p:nvPicPr>
          <p:cNvPr id="69" name="Google Shape;124;p4" descr="Google Shape;124;p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4145349" y="4409644"/>
            <a:ext cx="477301" cy="5419069"/>
          </a:xfrm>
          <a:prstGeom prst="rect">
            <a:avLst/>
          </a:prstGeom>
          <a:ln w="12700">
            <a:miter lim="400000"/>
          </a:ln>
        </p:spPr>
      </p:pic>
      <p:sp>
        <p:nvSpPr>
          <p:cNvPr id="70" name="Google Shape;128;p4"/>
          <p:cNvSpPr txBox="1"/>
          <p:nvPr/>
        </p:nvSpPr>
        <p:spPr>
          <a:xfrm>
            <a:off x="2298073" y="4451437"/>
            <a:ext cx="19149677" cy="50977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/>
          <a:p>
            <a:pPr algn="l">
              <a:lnSpc>
                <a:spcPct val="200000"/>
              </a:lnSpc>
              <a:defRPr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defRPr>
            </a:pPr>
          </a:p>
          <a:p>
            <a:pPr algn="l">
              <a:lnSpc>
                <a:spcPct val="200000"/>
              </a:lnSpc>
              <a:defRPr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defRPr>
            </a:pPr>
          </a:p>
          <a:p>
            <a:pPr algn="l">
              <a:lnSpc>
                <a:spcPct val="200000"/>
              </a:lnSpc>
              <a:defRPr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defRPr>
            </a:pPr>
          </a:p>
          <a:p>
            <a:pPr algn="l">
              <a:lnSpc>
                <a:spcPct val="200000"/>
              </a:lnSpc>
              <a:defRPr>
                <a:solidFill>
                  <a:srgbClr val="0A1F61"/>
                </a:solidFill>
                <a:latin typeface="Tajawal ExtraBold"/>
                <a:ea typeface="Tajawal ExtraBold"/>
                <a:cs typeface="Tajawal ExtraBold"/>
                <a:sym typeface="Tajawal ExtraBold"/>
              </a:defRPr>
            </a:pPr>
          </a:p>
        </p:txBody>
      </p:sp>
      <p:sp>
        <p:nvSpPr>
          <p:cNvPr id="71" name="Lecturer: Dr. Sahar ALBOSAILY"/>
          <p:cNvSpPr txBox="1"/>
          <p:nvPr/>
        </p:nvSpPr>
        <p:spPr>
          <a:xfrm>
            <a:off x="18658448" y="12610701"/>
            <a:ext cx="5221904" cy="6146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  <p:sp>
        <p:nvSpPr>
          <p:cNvPr id="72" name="Google Shape;127;p4"/>
          <p:cNvSpPr txBox="1"/>
          <p:nvPr/>
        </p:nvSpPr>
        <p:spPr>
          <a:xfrm>
            <a:off x="693185" y="473447"/>
            <a:ext cx="2958779" cy="18846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/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Chapter</a:t>
            </a:r>
          </a:p>
          <a:p>
            <a:pPr algn="ctr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02</a:t>
            </a:r>
          </a:p>
        </p:txBody>
      </p:sp>
      <p:sp>
        <p:nvSpPr>
          <p:cNvPr id="73" name="Slide Number"/>
          <p:cNvSpPr txBox="1"/>
          <p:nvPr>
            <p:ph type="sldNum" sz="quarter" idx="2"/>
          </p:nvPr>
        </p:nvSpPr>
        <p:spPr>
          <a:xfrm>
            <a:off x="9041438" y="12610701"/>
            <a:ext cx="551181" cy="614681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74" name="MTH 112 Lecture 03 PPt."/>
          <p:cNvSpPr txBox="1"/>
          <p:nvPr/>
        </p:nvSpPr>
        <p:spPr>
          <a:xfrm>
            <a:off x="4993309" y="12610701"/>
            <a:ext cx="4085303" cy="6146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MTH 112 Lecture 03 PPt.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itle Text"/>
          <p:cNvSpPr txBox="1"/>
          <p:nvPr>
            <p:ph type="title"/>
          </p:nvPr>
        </p:nvSpPr>
        <p:spPr>
          <a:xfrm>
            <a:off x="3962400" y="546100"/>
            <a:ext cx="6016627" cy="2324100"/>
          </a:xfrm>
          <a:prstGeom prst="rect">
            <a:avLst/>
          </a:prstGeom>
        </p:spPr>
        <p:txBody>
          <a:bodyPr anchor="b"/>
          <a:lstStyle>
            <a:lvl1pPr algn="r">
              <a:defRPr b="1" sz="4000"/>
            </a:lvl1pPr>
          </a:lstStyle>
          <a:p>
            <a:pPr/>
            <a:r>
              <a:t>Title Text</a:t>
            </a:r>
          </a:p>
        </p:txBody>
      </p:sp>
      <p:sp>
        <p:nvSpPr>
          <p:cNvPr id="82" name="Body Level One…"/>
          <p:cNvSpPr txBox="1"/>
          <p:nvPr>
            <p:ph type="body" sz="half" idx="1"/>
          </p:nvPr>
        </p:nvSpPr>
        <p:spPr>
          <a:xfrm>
            <a:off x="10198100" y="546100"/>
            <a:ext cx="10223500" cy="11706226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3" name="عنصر نائب للنص 3"/>
          <p:cNvSpPr/>
          <p:nvPr>
            <p:ph type="body" sz="quarter" idx="21"/>
          </p:nvPr>
        </p:nvSpPr>
        <p:spPr>
          <a:xfrm>
            <a:off x="3962400" y="2870200"/>
            <a:ext cx="6016627" cy="9382126"/>
          </a:xfrm>
          <a:prstGeom prst="rect">
            <a:avLst/>
          </a:prstGeom>
          <a:ln w="12700"/>
        </p:spPr>
        <p:txBody>
          <a:bodyPr/>
          <a:lstStyle/>
          <a:p>
            <a:pPr marL="0" indent="0">
              <a:spcBef>
                <a:spcPts val="600"/>
              </a:spcBef>
              <a:buSzTx/>
              <a:buFontTx/>
              <a:buNone/>
              <a:defRPr sz="2800"/>
            </a:pPr>
          </a:p>
        </p:txBody>
      </p:sp>
      <p:sp>
        <p:nvSpPr>
          <p:cNvPr id="8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itle Text"/>
          <p:cNvSpPr txBox="1"/>
          <p:nvPr>
            <p:ph type="title"/>
          </p:nvPr>
        </p:nvSpPr>
        <p:spPr>
          <a:xfrm>
            <a:off x="6632576" y="9601200"/>
            <a:ext cx="10972801" cy="1133476"/>
          </a:xfrm>
          <a:prstGeom prst="rect">
            <a:avLst/>
          </a:prstGeom>
        </p:spPr>
        <p:txBody>
          <a:bodyPr anchor="b"/>
          <a:lstStyle>
            <a:lvl1pPr algn="r">
              <a:defRPr b="1" sz="4000"/>
            </a:lvl1pPr>
          </a:lstStyle>
          <a:p>
            <a:pPr/>
            <a:r>
              <a:t>Title Text</a:t>
            </a:r>
          </a:p>
        </p:txBody>
      </p:sp>
      <p:sp>
        <p:nvSpPr>
          <p:cNvPr id="92" name="عنصر نائب للصورة 2"/>
          <p:cNvSpPr/>
          <p:nvPr>
            <p:ph type="pic" sz="half" idx="21"/>
          </p:nvPr>
        </p:nvSpPr>
        <p:spPr>
          <a:xfrm>
            <a:off x="6632576" y="1225550"/>
            <a:ext cx="10972801" cy="8229600"/>
          </a:xfrm>
          <a:prstGeom prst="rect">
            <a:avLst/>
          </a:prstGeom>
          <a:ln w="12700"/>
        </p:spPr>
        <p:txBody>
          <a:bodyPr tIns="45719" bIns="45719">
            <a:noAutofit/>
          </a:bodyPr>
          <a:lstStyle/>
          <a:p>
            <a:pPr/>
          </a:p>
        </p:txBody>
      </p:sp>
      <p:sp>
        <p:nvSpPr>
          <p:cNvPr id="93" name="Body Level One…"/>
          <p:cNvSpPr txBox="1"/>
          <p:nvPr>
            <p:ph type="body" sz="quarter" idx="1"/>
          </p:nvPr>
        </p:nvSpPr>
        <p:spPr>
          <a:xfrm>
            <a:off x="6632576" y="10734675"/>
            <a:ext cx="10972801" cy="160972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600"/>
              </a:spcBef>
              <a:buSzTx/>
              <a:buFontTx/>
              <a:buNone/>
              <a:defRPr sz="2800"/>
            </a:lvl1pPr>
            <a:lvl2pPr marL="0" indent="457200">
              <a:spcBef>
                <a:spcPts val="600"/>
              </a:spcBef>
              <a:buSzTx/>
              <a:buFontTx/>
              <a:buNone/>
              <a:defRPr sz="2800"/>
            </a:lvl2pPr>
            <a:lvl3pPr marL="0" indent="914400">
              <a:spcBef>
                <a:spcPts val="600"/>
              </a:spcBef>
              <a:buSzTx/>
              <a:buFontTx/>
              <a:buNone/>
              <a:defRPr sz="2800"/>
            </a:lvl3pPr>
            <a:lvl4pPr marL="0" indent="1371600">
              <a:spcBef>
                <a:spcPts val="600"/>
              </a:spcBef>
              <a:buSzTx/>
              <a:buFontTx/>
              <a:buNone/>
              <a:defRPr sz="2800"/>
            </a:lvl4pPr>
            <a:lvl5pPr marL="0" indent="1828800">
              <a:spcBef>
                <a:spcPts val="600"/>
              </a:spcBef>
              <a:buSzTx/>
              <a:buFontTx/>
              <a:buNone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bg>
      <p:bgPr>
        <a:gradFill flip="none" rotWithShape="1">
          <a:gsLst>
            <a:gs pos="0">
              <a:schemeClr val="accent1">
                <a:hueOff val="418253"/>
                <a:satOff val="54545"/>
                <a:lumOff val="42493"/>
              </a:schemeClr>
            </a:gs>
            <a:gs pos="93789">
              <a:srgbClr val="C4D9FF"/>
            </a:gs>
            <a:gs pos="100000">
              <a:schemeClr val="accent1">
                <a:hueOff val="357503"/>
                <a:satOff val="54545"/>
                <a:lumOff val="29273"/>
              </a:schemeClr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Lecturer: Dr. Sahar ALBOSAILY"/>
          <p:cNvSpPr txBox="1"/>
          <p:nvPr/>
        </p:nvSpPr>
        <p:spPr>
          <a:xfrm>
            <a:off x="18658448" y="12876101"/>
            <a:ext cx="5221904" cy="6146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  <p:sp>
        <p:nvSpPr>
          <p:cNvPr id="102" name="Slide Number"/>
          <p:cNvSpPr txBox="1"/>
          <p:nvPr>
            <p:ph type="sldNum" sz="quarter" idx="2"/>
          </p:nvPr>
        </p:nvSpPr>
        <p:spPr>
          <a:xfrm>
            <a:off x="8276055" y="794117"/>
            <a:ext cx="617176" cy="614681"/>
          </a:xfrm>
          <a:prstGeom prst="rect">
            <a:avLst/>
          </a:prstGeom>
        </p:spPr>
        <p:txBody>
          <a:bodyPr wrap="square"/>
          <a:lstStyle>
            <a:lvl1pPr algn="r">
              <a:defRPr b="1"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 copy">
    <p:bg>
      <p:bgPr>
        <a:gradFill flip="none" rotWithShape="1">
          <a:gsLst>
            <a:gs pos="0">
              <a:schemeClr val="accent1">
                <a:hueOff val="418253"/>
                <a:satOff val="54545"/>
                <a:lumOff val="42493"/>
              </a:schemeClr>
            </a:gs>
            <a:gs pos="93789">
              <a:srgbClr val="C4D9FF"/>
            </a:gs>
            <a:gs pos="100000">
              <a:schemeClr val="accent1">
                <a:hueOff val="357503"/>
                <a:satOff val="54545"/>
                <a:lumOff val="29273"/>
              </a:schemeClr>
            </a:gs>
          </a:gsLst>
          <a:path path="circle">
            <a:fillToRect l="50000" t="50000" r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مربع نص 1"/>
          <p:cNvSpPr txBox="1"/>
          <p:nvPr/>
        </p:nvSpPr>
        <p:spPr>
          <a:xfrm>
            <a:off x="4709429" y="756017"/>
            <a:ext cx="4333717" cy="6146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tIns="91439" bIns="91439">
            <a:spAutoFit/>
          </a:bodyPr>
          <a:lstStyle>
            <a:lvl1pPr algn="l"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MTH112 Lecture 1: pp. </a:t>
            </a:r>
          </a:p>
        </p:txBody>
      </p:sp>
      <p:sp>
        <p:nvSpPr>
          <p:cNvPr id="110" name="Slide Number"/>
          <p:cNvSpPr txBox="1"/>
          <p:nvPr>
            <p:ph type="sldNum" sz="quarter" idx="2"/>
          </p:nvPr>
        </p:nvSpPr>
        <p:spPr>
          <a:xfrm>
            <a:off x="8276055" y="794117"/>
            <a:ext cx="617176" cy="614681"/>
          </a:xfrm>
          <a:prstGeom prst="rect">
            <a:avLst/>
          </a:prstGeom>
        </p:spPr>
        <p:txBody>
          <a:bodyPr wrap="square"/>
          <a:lstStyle>
            <a:lvl1pPr algn="r">
              <a:defRPr b="1"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fld id="{86CB4B4D-7CA3-9044-876B-883B54F8677D}" type="slidenum"/>
          </a:p>
        </p:txBody>
      </p:sp>
      <p:sp>
        <p:nvSpPr>
          <p:cNvPr id="111" name="Object Placeholder"/>
          <p:cNvSpPr txBox="1"/>
          <p:nvPr>
            <p:ph type="obj" idx="3"/>
          </p:nvPr>
        </p:nvSpPr>
        <p:spPr>
          <a:xfrm>
            <a:off x="3904228" y="1778000"/>
            <a:ext cx="16575544" cy="10160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2" name="Lecturer: Dr. Sahar ALBOSAILY"/>
          <p:cNvSpPr txBox="1"/>
          <p:nvPr/>
        </p:nvSpPr>
        <p:spPr>
          <a:xfrm>
            <a:off x="18658448" y="12876101"/>
            <a:ext cx="5221904" cy="6146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>
            <a:lvl1pPr>
              <a:defRPr sz="2800">
                <a:solidFill>
                  <a:schemeClr val="accent1">
                    <a:satOff val="-4409"/>
                    <a:lumOff val="-10509"/>
                  </a:schemeClr>
                </a:solidFill>
                <a:latin typeface="Book Antiqua"/>
                <a:ea typeface="Book Antiqua"/>
                <a:cs typeface="Book Antiqua"/>
                <a:sym typeface="Book Antiqua"/>
              </a:defRPr>
            </a:lvl1pPr>
          </a:lstStyle>
          <a:p>
            <a:pPr/>
            <a:r>
              <a:t>Lecturer: Dr. Sahar ALBOSAILY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Title Text"/>
          <p:cNvSpPr txBox="1"/>
          <p:nvPr>
            <p:ph type="title"/>
          </p:nvPr>
        </p:nvSpPr>
        <p:spPr>
          <a:xfrm>
            <a:off x="3048000" y="2244725"/>
            <a:ext cx="18288000" cy="4775201"/>
          </a:xfrm>
          <a:prstGeom prst="rect">
            <a:avLst/>
          </a:prstGeom>
        </p:spPr>
        <p:txBody>
          <a:bodyPr lIns="91399" tIns="91399" rIns="91399" bIns="91399" anchor="b"/>
          <a:lstStyle>
            <a:lvl1pPr>
              <a:lnSpc>
                <a:spcPct val="90000"/>
              </a:lnSpc>
              <a:defRPr sz="12000"/>
            </a:lvl1pPr>
          </a:lstStyle>
          <a:p>
            <a:pPr/>
            <a:r>
              <a:t>Title Text</a:t>
            </a:r>
          </a:p>
        </p:txBody>
      </p:sp>
      <p:sp>
        <p:nvSpPr>
          <p:cNvPr id="120" name="Body Level One…"/>
          <p:cNvSpPr txBox="1"/>
          <p:nvPr>
            <p:ph type="body" sz="quarter" idx="1"/>
          </p:nvPr>
        </p:nvSpPr>
        <p:spPr>
          <a:xfrm>
            <a:off x="3048000" y="7204075"/>
            <a:ext cx="18288000" cy="3311525"/>
          </a:xfrm>
          <a:prstGeom prst="rect">
            <a:avLst/>
          </a:prstGeom>
        </p:spPr>
        <p:txBody>
          <a:bodyPr lIns="91399" tIns="91399" rIns="91399" bIns="91399"/>
          <a:lstStyle>
            <a:lvl1pPr marL="812800" indent="-7620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1pPr>
            <a:lvl2pPr marL="812800" indent="-2794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2pPr>
            <a:lvl3pPr marL="812800" indent="2032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3pPr>
            <a:lvl4pPr marL="812800" indent="6731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4pPr>
            <a:lvl5pPr marL="812800" indent="1130300" algn="ctr">
              <a:lnSpc>
                <a:spcPct val="90000"/>
              </a:lnSpc>
              <a:spcBef>
                <a:spcPts val="2000"/>
              </a:spcBef>
              <a:buSzTx/>
              <a:buFontTx/>
              <a:buNone/>
              <a:defRPr sz="4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1" name="Slide Number"/>
          <p:cNvSpPr txBox="1"/>
          <p:nvPr>
            <p:ph type="sldNum" sz="quarter" idx="2"/>
          </p:nvPr>
        </p:nvSpPr>
        <p:spPr>
          <a:xfrm>
            <a:off x="22203132" y="12835910"/>
            <a:ext cx="504468" cy="483830"/>
          </a:xfrm>
          <a:prstGeom prst="rect">
            <a:avLst/>
          </a:prstGeom>
        </p:spPr>
        <p:txBody>
          <a:bodyPr lIns="91399" tIns="91399" rIns="91399" bIns="91399"/>
          <a:lstStyle>
            <a:lvl1pPr algn="r"/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3962400" y="549276"/>
            <a:ext cx="16459200" cy="22860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tIns="91439" bIns="91439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3962400" y="3200400"/>
            <a:ext cx="16459200" cy="9051926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tIns="91439" bIns="91439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3962400" y="12835870"/>
            <a:ext cx="504548" cy="483910"/>
          </a:xfrm>
          <a:prstGeom prst="rect">
            <a:avLst/>
          </a:prstGeom>
          <a:ln w="25400">
            <a:miter lim="400000"/>
          </a:ln>
        </p:spPr>
        <p:txBody>
          <a:bodyPr wrap="none" tIns="91439" bIns="91439" anchor="ctr">
            <a:spAutoFit/>
          </a:bodyPr>
          <a:lstStyle>
            <a:lvl1pPr algn="l">
              <a:defRPr sz="24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ctr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8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titleStyle>
    <p:bodyStyle>
      <a:lvl1pPr marL="685800" marR="0" indent="-68580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1110342" marR="0" indent="-653142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6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524000" marR="0" indent="-60960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21031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6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5603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6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30175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4747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9319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389120" marR="0" indent="-731520" algn="r" defTabSz="182880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6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l" defTabSz="18288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1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1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tif"/><Relationship Id="rId3" Type="http://schemas.openxmlformats.org/officeDocument/2006/relationships/image" Target="../media/image2.tif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tif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tif"/><Relationship Id="rId3" Type="http://schemas.openxmlformats.org/officeDocument/2006/relationships/image" Target="../media/image5.tif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tif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tif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tif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tif"/><Relationship Id="rId3" Type="http://schemas.openxmlformats.org/officeDocument/2006/relationships/image" Target="../media/image9.tif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tif"/><Relationship Id="rId3" Type="http://schemas.openxmlformats.org/officeDocument/2006/relationships/image" Target="../media/image9.tif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tif"/><Relationship Id="rId3" Type="http://schemas.openxmlformats.org/officeDocument/2006/relationships/image" Target="../media/image11.tif"/></Relationships>
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_rels/slide4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tif"/><Relationship Id="rId3" Type="http://schemas.openxmlformats.org/officeDocument/2006/relationships/image" Target="../media/image13.tif"/></Relationships>

</file>

<file path=ppt/slides/_rels/slide4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08;p3" descr="Google Shape;108;p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43929" y="-235807"/>
            <a:ext cx="24671860" cy="14187613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Google Shape;109;p3"/>
          <p:cNvSpPr/>
          <p:nvPr/>
        </p:nvSpPr>
        <p:spPr>
          <a:xfrm rot="10800000">
            <a:off x="-312704" y="-270574"/>
            <a:ext cx="25009408" cy="14257149"/>
          </a:xfrm>
          <a:prstGeom prst="rect">
            <a:avLst/>
          </a:prstGeom>
          <a:gradFill>
            <a:gsLst>
              <a:gs pos="0">
                <a:srgbClr val="F6F9FC">
                  <a:alpha val="26666"/>
                </a:srgbClr>
              </a:gs>
              <a:gs pos="100000">
                <a:srgbClr val="FF9518">
                  <a:alpha val="38823"/>
                </a:srgbClr>
              </a:gs>
            </a:gsLst>
            <a:lin ang="5400000"/>
          </a:gra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pic>
        <p:nvPicPr>
          <p:cNvPr id="132" name="Google Shape;110;p3" descr="Google Shape;110;p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744503" y="-788821"/>
            <a:ext cx="11442304" cy="1312733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3" name="Google Shape;111;p3" descr="Google Shape;111;p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470400" y="1830179"/>
            <a:ext cx="13428902" cy="3944670"/>
          </a:xfrm>
          <a:prstGeom prst="rect">
            <a:avLst/>
          </a:prstGeom>
          <a:ln w="12700">
            <a:miter lim="400000"/>
          </a:ln>
        </p:spPr>
      </p:pic>
      <p:pic>
        <p:nvPicPr>
          <p:cNvPr id="134" name="Google Shape;112;p3" descr="Google Shape;112;p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-278523" y="-203204"/>
            <a:ext cx="8338789" cy="14274086"/>
          </a:xfrm>
          <a:prstGeom prst="rect">
            <a:avLst/>
          </a:prstGeom>
          <a:ln w="12700">
            <a:miter lim="400000"/>
          </a:ln>
        </p:spPr>
      </p:pic>
      <p:sp>
        <p:nvSpPr>
          <p:cNvPr id="135" name="Google Shape;113;p3"/>
          <p:cNvSpPr txBox="1"/>
          <p:nvPr/>
        </p:nvSpPr>
        <p:spPr>
          <a:xfrm>
            <a:off x="5735893" y="2417517"/>
            <a:ext cx="11316679" cy="27355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/>
          <a:p>
            <a: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Applications: D, S, C, R</a:t>
            </a:r>
          </a:p>
          <a:p>
            <a:pPr algn="l">
              <a:defRPr sz="560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Prepared by Dr. Sahar ALBOSAILY</a:t>
            </a:r>
          </a:p>
          <a:p>
            <a:pPr algn="l">
              <a:defRPr sz="5600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Lecture 03</a:t>
            </a:r>
          </a:p>
        </p:txBody>
      </p:sp>
      <p:pic>
        <p:nvPicPr>
          <p:cNvPr id="136" name="Google Shape;114;p3" descr="Google Shape;114;p3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303480" y="9868855"/>
            <a:ext cx="3398952" cy="3048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37" name="Google Shape;115;p3" descr="Google Shape;115;p3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 rot="10800000">
            <a:off x="7224887" y="10568375"/>
            <a:ext cx="11764803" cy="2069335"/>
          </a:xfrm>
          <a:prstGeom prst="rect">
            <a:avLst/>
          </a:prstGeom>
          <a:ln w="12700">
            <a:miter lim="400000"/>
          </a:ln>
        </p:spPr>
      </p:pic>
      <p:sp>
        <p:nvSpPr>
          <p:cNvPr id="138" name="Google Shape;116;p3"/>
          <p:cNvSpPr txBox="1"/>
          <p:nvPr/>
        </p:nvSpPr>
        <p:spPr>
          <a:xfrm>
            <a:off x="8440204" y="10636108"/>
            <a:ext cx="9334170" cy="18846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/>
          <a:p>
            <a: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MTH 112</a:t>
            </a:r>
          </a:p>
          <a:p>
            <a:pPr algn="l">
              <a:defRPr sz="56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Business Mathematics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="0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Rectangle 2"/>
          <p:cNvSpPr txBox="1"/>
          <p:nvPr/>
        </p:nvSpPr>
        <p:spPr>
          <a:xfrm>
            <a:off x="5612130" y="1530025"/>
            <a:ext cx="12915901" cy="3580905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spcBef>
                <a:spcPts val="6600"/>
              </a:spcBef>
              <a:defRPr b="1" spc="-100"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Contents</a:t>
            </a:r>
          </a:p>
          <a:p>
            <a:pPr algn="ctr">
              <a:spcBef>
                <a:spcPts val="6600"/>
              </a:spcBef>
              <a:defRPr b="1" spc="-1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                                                                                                                        </a:t>
            </a:r>
          </a:p>
        </p:txBody>
      </p:sp>
      <p:graphicFrame>
        <p:nvGraphicFramePr>
          <p:cNvPr id="141" name="Table 3"/>
          <p:cNvGraphicFramePr/>
          <p:nvPr/>
        </p:nvGraphicFramePr>
        <p:xfrm>
          <a:off x="4204681" y="2651589"/>
          <a:ext cx="15438121" cy="8146525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{4C3C2611-4C71-4FC5-86AE-919BDF0F9419}</a:tableStyleId>
              </a:tblPr>
              <a:tblGrid>
                <a:gridCol w="666043"/>
                <a:gridCol w="693097"/>
                <a:gridCol w="235302"/>
                <a:gridCol w="10387854"/>
              </a:tblGrid>
              <a:tr h="453031">
                <a:tc gridSpan="4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b="1"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1: </a:t>
                      </a: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453031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b="1"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Mathematical preliminaries</a:t>
                      </a: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  <a:tr h="453685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ctr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Arithmetic operations</a:t>
                      </a: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  <a:tr h="396254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Fractions</a:t>
                      </a: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  <a:tr h="396254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Solving equations</a:t>
                      </a: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  <a:tr h="396254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Currency conversions</a:t>
                      </a: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  <a:tr h="396254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Simple inequalities</a:t>
                      </a: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  <a:tr h="396254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Calculating percentages</a:t>
                      </a: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  <a:tr h="396254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Using the calculator</a:t>
                      </a: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  <a:tr h="396254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ctr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Introducing Excel</a:t>
                      </a: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  <a:tr h="396254">
                <a:tc gridSpan="4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b="1"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2: </a:t>
                      </a: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396254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b="1"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20000"/>
                        </a:lnSpc>
                        <a:defRPr sz="36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The straight line and applications</a:t>
                      </a: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  <a:tr h="396254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The straight line</a:t>
                      </a: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  <a:tr h="396254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Mathematical modelling</a:t>
                      </a: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  <a:tr h="396254">
                <a:tc gridSpan="4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b="1"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3: </a:t>
                      </a: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479522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Applications: demand, supply, cost, revenue</a:t>
                      </a: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  <a:tr h="396254">
                <a:tc gridSpan="4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b="1"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4: </a:t>
                      </a: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465335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Elasticity of demand, supply and income</a:t>
                      </a: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  <a:tr h="417023">
                <a:tc gridSpan="4">
                  <a:txBody>
                    <a:bodyPr/>
                    <a:lstStyle/>
                    <a:p>
                      <a:pPr>
                        <a:lnSpc>
                          <a:spcPts val="2200"/>
                        </a:lnSpc>
                        <a:defRPr sz="1800"/>
                      </a:pPr>
                      <a:r>
                        <a:rPr b="1" spc="-100"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5:</a:t>
                      </a:r>
                    </a:p>
                  </a:txBody>
                  <a:tcPr marL="0" marR="0" marT="0" marB="0" anchor="ctr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482666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ts val="22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Financial mathematics </a:t>
                      </a: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  <a:tr h="482666"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/>
                      </a:pPr>
                    </a:p>
                  </a:txBody>
                  <a:tcPr marL="0" marR="0" marT="0" marB="0" anchor="t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def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defRPr>
                      </a:pP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ts val="2200"/>
                        </a:lnSpc>
                        <a:defRPr sz="1800"/>
                      </a:pPr>
                      <a:r>
                        <a:rPr sz="32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Arithmetic and geometric sequences and series  </a:t>
                      </a:r>
                    </a:p>
                  </a:txBody>
                  <a:tcPr marL="0" marR="0" marT="0" marB="0" anchor="b" anchorCtr="0" horzOverflow="overflow">
                    <a:lnL w="12700"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noFill/>
                  </a:tcPr>
                </a:tc>
                <a:tc hMerge="1">
                  <a:tcPr/>
                </a:tc>
              </a:tr>
            </a:tbl>
          </a:graphicData>
        </a:graphic>
      </p:graphicFrame>
      <p:pic>
        <p:nvPicPr>
          <p:cNvPr id="142" name="صورة 4" descr="صورة 4"/>
          <p:cNvPicPr>
            <a:picLocks noChangeAspect="1"/>
          </p:cNvPicPr>
          <p:nvPr/>
        </p:nvPicPr>
        <p:blipFill>
          <a:blip r:embed="rId2">
            <a:extLst/>
          </a:blip>
          <a:srcRect l="0" t="8964" r="0" b="8044"/>
          <a:stretch>
            <a:fillRect/>
          </a:stretch>
        </p:blipFill>
        <p:spPr>
          <a:xfrm>
            <a:off x="18240672" y="389976"/>
            <a:ext cx="2747379" cy="22801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="0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Rectangle 2"/>
          <p:cNvSpPr txBox="1"/>
          <p:nvPr/>
        </p:nvSpPr>
        <p:spPr>
          <a:xfrm>
            <a:off x="3435874" y="1001477"/>
            <a:ext cx="15295883" cy="12325629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2200"/>
              </a:lnSpc>
              <a:defRPr b="1"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</a:t>
            </a:r>
          </a:p>
          <a:p>
            <a:pPr algn="just">
              <a:lnSpc>
                <a:spcPts val="2200"/>
              </a:lnSpc>
              <a:defRPr b="1"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Lecture 6: </a:t>
            </a:r>
          </a:p>
          <a:p>
            <a:pPr algn="just">
              <a:lnSpc>
                <a:spcPts val="2200"/>
              </a:lnSpc>
              <a:defRPr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</a:t>
            </a:r>
          </a:p>
          <a:p>
            <a:pPr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	Simple interest, compound interest and annual percentage rates</a:t>
            </a:r>
          </a:p>
          <a:p>
            <a:pPr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	Depreciation.</a:t>
            </a:r>
          </a:p>
          <a:p>
            <a:pPr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	Net present value and internal rate of return</a:t>
            </a:r>
          </a:p>
          <a:p>
            <a:pPr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algn="just">
              <a:lnSpc>
                <a:spcPts val="2200"/>
              </a:lnSpc>
              <a:defRPr b="1"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Lecture 7:   </a:t>
            </a:r>
          </a:p>
          <a:p>
            <a:pPr algn="just">
              <a:lnSpc>
                <a:spcPts val="2200"/>
              </a:lnSpc>
              <a:defRPr b="1"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	Annuities, debt repayments, sinking funds   </a:t>
            </a:r>
          </a:p>
          <a:p>
            <a:pPr algn="just">
              <a:lnSpc>
                <a:spcPts val="2200"/>
              </a:lnSpc>
              <a:defRPr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algn="just">
              <a:lnSpc>
                <a:spcPts val="2200"/>
              </a:lnSpc>
              <a:defRPr b="1"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Lecture 8:</a:t>
            </a:r>
          </a:p>
          <a:p>
            <a:pPr algn="just">
              <a:lnSpc>
                <a:spcPts val="2200"/>
              </a:lnSpc>
              <a:defRPr b="1"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	Slope of a curve and differentiation</a:t>
            </a:r>
          </a:p>
          <a:p>
            <a:pPr algn="just">
              <a:lnSpc>
                <a:spcPts val="2200"/>
              </a:lnSpc>
              <a:defRPr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algn="just">
              <a:lnSpc>
                <a:spcPts val="2200"/>
              </a:lnSpc>
              <a:defRPr b="1"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Lecture 9:</a:t>
            </a:r>
          </a:p>
          <a:p>
            <a:pPr algn="just">
              <a:lnSpc>
                <a:spcPts val="2200"/>
              </a:lnSpc>
              <a:defRPr b="1"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indent="228600"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	Optimisation for functions of one variable</a:t>
            </a:r>
          </a:p>
          <a:p>
            <a:pPr indent="228600"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</a:t>
            </a:r>
          </a:p>
          <a:p>
            <a:pPr indent="228600"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	Economic applications of maximum and minimum points     </a:t>
            </a:r>
          </a:p>
          <a:p>
            <a:pPr indent="228600"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indent="228600"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	Curvature and other applications     </a:t>
            </a:r>
          </a:p>
          <a:p>
            <a:pPr indent="228600"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indent="228600" algn="just">
              <a:lnSpc>
                <a:spcPts val="2200"/>
              </a:lnSpc>
              <a:defRPr b="1"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Lecture 10:</a:t>
            </a:r>
          </a:p>
          <a:p>
            <a:pPr indent="228600" algn="just">
              <a:lnSpc>
                <a:spcPts val="2200"/>
              </a:lnSpc>
              <a:defRPr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</a:t>
            </a:r>
          </a:p>
          <a:p>
            <a:pPr indent="228600"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	Partial differentiation</a:t>
            </a:r>
          </a:p>
          <a:p>
            <a:pPr indent="228600"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indent="228600"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	Applications of partial differentiation</a:t>
            </a:r>
          </a:p>
          <a:p>
            <a:pPr indent="228600" algn="just">
              <a:lnSpc>
                <a:spcPts val="2200"/>
              </a:lnSpc>
              <a:defRPr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indent="228600" algn="just">
              <a:lnSpc>
                <a:spcPts val="2200"/>
              </a:lnSpc>
              <a:defRPr b="1"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Lecture 11: </a:t>
            </a:r>
          </a:p>
          <a:p>
            <a:pPr indent="228600"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indent="228600"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	Unconstrained optimisation</a:t>
            </a:r>
          </a:p>
          <a:p>
            <a:pPr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indent="228600" algn="just">
              <a:lnSpc>
                <a:spcPts val="2200"/>
              </a:lnSpc>
              <a:defRPr b="1"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Lecture 12: </a:t>
            </a:r>
          </a:p>
          <a:p>
            <a:pPr indent="228600" algn="just">
              <a:lnSpc>
                <a:spcPts val="2200"/>
              </a:lnSpc>
              <a:defRPr b="1" spc="-100"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	Linear algebra and applications</a:t>
            </a:r>
          </a:p>
          <a:p>
            <a:pPr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indent="215900"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	Linear programming</a:t>
            </a:r>
          </a:p>
          <a:p>
            <a:pPr indent="215900"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indent="215900"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	Matrices</a:t>
            </a:r>
          </a:p>
          <a:p>
            <a:pPr indent="228600" algn="just">
              <a:lnSpc>
                <a:spcPts val="2200"/>
              </a:lnSpc>
              <a:defRPr sz="3200"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pic>
        <p:nvPicPr>
          <p:cNvPr id="145" name="صورة 3" descr="صورة 3"/>
          <p:cNvPicPr>
            <a:picLocks noChangeAspect="1"/>
          </p:cNvPicPr>
          <p:nvPr/>
        </p:nvPicPr>
        <p:blipFill>
          <a:blip r:embed="rId2">
            <a:extLst/>
          </a:blip>
          <a:srcRect l="0" t="8964" r="0" b="8044"/>
          <a:stretch>
            <a:fillRect/>
          </a:stretch>
        </p:blipFill>
        <p:spPr>
          <a:xfrm>
            <a:off x="18240672" y="389976"/>
            <a:ext cx="2747379" cy="22801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lide Number"/>
          <p:cNvSpPr txBox="1"/>
          <p:nvPr>
            <p:ph type="sldNum" sz="quarter" idx="2"/>
          </p:nvPr>
        </p:nvSpPr>
        <p:spPr>
          <a:xfrm>
            <a:off x="9041438" y="12610701"/>
            <a:ext cx="373381" cy="6146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48" name="Rectangle 29"/>
          <p:cNvSpPr txBox="1"/>
          <p:nvPr/>
        </p:nvSpPr>
        <p:spPr>
          <a:xfrm>
            <a:off x="1921011" y="4243596"/>
            <a:ext cx="19066203" cy="4742469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990600" indent="-990600"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□ At the end of this Lecture you should be familiar with:</a:t>
            </a:r>
          </a:p>
          <a:p>
            <a:pPr marL="360947" indent="-360947" algn="l">
              <a:lnSpc>
                <a:spcPct val="120000"/>
              </a:lnSpc>
              <a:buSzPct val="100000"/>
              <a:buChar char="•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Calculate and plot the equation of a line given two points or slope and any point on the line</a:t>
            </a:r>
          </a:p>
          <a:p>
            <a:pPr marL="360947" indent="-360947" algn="l">
              <a:lnSpc>
                <a:spcPct val="120000"/>
              </a:lnSpc>
              <a:buSzPct val="100000"/>
              <a:buChar char="•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How to model (i) graphically and (ii) algebraically (writing down their equations) the following basic functions:</a:t>
            </a:r>
          </a:p>
          <a:p>
            <a:pPr marL="360947" indent="-360947" algn="l">
              <a:lnSpc>
                <a:spcPct val="120000"/>
              </a:lnSpc>
              <a:buSzPct val="60000"/>
              <a:buBlip>
                <a:blip r:embed="rId2"/>
              </a:buBlip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Demand and supply</a:t>
            </a:r>
          </a:p>
          <a:p>
            <a:pPr marL="360947" indent="-360947" algn="l">
              <a:lnSpc>
                <a:spcPct val="120000"/>
              </a:lnSpc>
              <a:buSzPct val="60000"/>
              <a:buBlip>
                <a:blip r:embed="rId2"/>
              </a:buBlip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Cost</a:t>
            </a:r>
          </a:p>
          <a:p>
            <a:pPr marL="360947" indent="-360947" algn="l">
              <a:lnSpc>
                <a:spcPct val="120000"/>
              </a:lnSpc>
              <a:buSzPct val="60000"/>
              <a:buBlip>
                <a:blip r:embed="rId2"/>
              </a:buBlip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Revenue</a:t>
            </a:r>
          </a:p>
        </p:txBody>
      </p:sp>
      <p:sp>
        <p:nvSpPr>
          <p:cNvPr id="149" name="Google Shape;126;p4"/>
          <p:cNvSpPr txBox="1"/>
          <p:nvPr/>
        </p:nvSpPr>
        <p:spPr>
          <a:xfrm>
            <a:off x="5325853" y="1125093"/>
            <a:ext cx="13281806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lide Number"/>
          <p:cNvSpPr txBox="1"/>
          <p:nvPr>
            <p:ph type="sldNum" sz="quarter" idx="2"/>
          </p:nvPr>
        </p:nvSpPr>
        <p:spPr>
          <a:xfrm>
            <a:off x="9041438" y="12610701"/>
            <a:ext cx="373381" cy="6146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52" name="Rectangle 29"/>
          <p:cNvSpPr txBox="1"/>
          <p:nvPr/>
        </p:nvSpPr>
        <p:spPr>
          <a:xfrm>
            <a:off x="1921011" y="4243597"/>
            <a:ext cx="19575473" cy="6331875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a line given slope and any point on the line 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Since the slope of a line is the same when measured between any two points, such as the points (</a:t>
            </a:r>
            <a14:m>
              <m:oMath>
                <m:sSub>
                  <m:e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e>
                  <m:sub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sSub>
                  <m:e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e>
                  <m:sub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</m:oMath>
            </a14:m>
            <a:r>
              <a:t>) and (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</m:oMath>
            </a14:m>
            <a:r>
              <a:t>), we may write </a:t>
            </a: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f>
                    <m:fPr>
                      <m:ctrlP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m:rPr>
                          <m:sty m:val="p"/>
                        </m:rP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y</m:t>
                      </m:r>
                    </m:num>
                    <m:den>
                      <m:r>
                        <m:rPr>
                          <m:sty m:val="p"/>
                        </m:rP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x</m:t>
                      </m:r>
                    </m:den>
                  </m:f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m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f>
                    <m:fPr>
                      <m:ctrlP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sSub>
                        <m:e>
                          <m:r>
                            <a:rPr xmlns:a="http://schemas.openxmlformats.org/drawingml/2006/main" sz="44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b>
                          <m:r>
                            <a:rPr xmlns:a="http://schemas.openxmlformats.org/drawingml/2006/main" sz="44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num>
                    <m:den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sSub>
                        <m:e>
                          <m:r>
                            <a:rPr xmlns:a="http://schemas.openxmlformats.org/drawingml/2006/main" sz="44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b>
                          <m:r>
                            <a:rPr xmlns:a="http://schemas.openxmlformats.org/drawingml/2006/main" sz="44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den>
                  </m:f>
                </m:oMath>
              </m:oMathPara>
            </a14:m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a straight line with slope,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m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</m:oMath>
            </a14:m>
            <a:r>
              <a:t> which passes through the specific point </a:t>
            </a:r>
            <a14:m>
              <m:oMath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sSub>
                  <m:e>
                    <m:r>
                      <a:rPr xmlns:a="http://schemas.openxmlformats.org/drawingml/2006/main" sz="46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e>
                  <m:sub>
                    <m:r>
                      <a:rPr xmlns:a="http://schemas.openxmlformats.org/drawingml/2006/main" sz="46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sSub>
                  <m:e>
                    <m:r>
                      <a:rPr xmlns:a="http://schemas.openxmlformats.org/drawingml/2006/main" sz="46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e>
                  <m:sub>
                    <m:r>
                      <a:rPr xmlns:a="http://schemas.openxmlformats.org/drawingml/2006/main" sz="46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 is  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sSub>
                  <m:e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e>
                  <m:sub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m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sSub>
                  <m:e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e>
                  <m:sub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.</a:t>
            </a:r>
          </a:p>
        </p:txBody>
      </p:sp>
      <p:sp>
        <p:nvSpPr>
          <p:cNvPr id="153" name="Google Shape;126;p4"/>
          <p:cNvSpPr txBox="1"/>
          <p:nvPr/>
        </p:nvSpPr>
        <p:spPr>
          <a:xfrm>
            <a:off x="5325853" y="1125093"/>
            <a:ext cx="13256929" cy="13766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equation of a line given slope and any point on the line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lide Number"/>
          <p:cNvSpPr txBox="1"/>
          <p:nvPr>
            <p:ph type="sldNum" sz="quarter" idx="2"/>
          </p:nvPr>
        </p:nvSpPr>
        <p:spPr>
          <a:xfrm>
            <a:off x="9041438" y="12610701"/>
            <a:ext cx="373381" cy="6146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56" name="Rectangle 29"/>
          <p:cNvSpPr txBox="1"/>
          <p:nvPr/>
        </p:nvSpPr>
        <p:spPr>
          <a:xfrm>
            <a:off x="1921011" y="4243597"/>
            <a:ext cx="19575473" cy="47591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a line given slope and any point on the line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Example</a:t>
            </a:r>
            <a:r>
              <a:t>:</a:t>
            </a:r>
          </a:p>
          <a:p>
            <a:pPr marL="601578" indent="-601578" algn="l">
              <a:lnSpc>
                <a:spcPct val="120000"/>
              </a:lnSpc>
              <a:buSzPct val="100000"/>
              <a:buAutoNum type="alphaLcParenBoth" startAt="1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Deduce the equation of a line having a slope of </a:t>
            </a:r>
            <a14:m>
              <m:oMath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1.7</m:t>
                </m:r>
              </m:oMath>
            </a14:m>
            <a:r>
              <a:t> and which passes through the point </a:t>
            </a:r>
            <a14:m>
              <m:oMath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2,5</m:t>
                </m:r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.</a:t>
            </a:r>
          </a:p>
          <a:p>
            <a:pPr marL="601578" indent="-601578" algn="l">
              <a:lnSpc>
                <a:spcPct val="120000"/>
              </a:lnSpc>
              <a:buSzPct val="100000"/>
              <a:buAutoNum type="alphaLcParenBoth" startAt="1"/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Plot the graph of the line.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</p:txBody>
      </p:sp>
      <p:sp>
        <p:nvSpPr>
          <p:cNvPr id="157" name="Google Shape;126;p4"/>
          <p:cNvSpPr txBox="1"/>
          <p:nvPr/>
        </p:nvSpPr>
        <p:spPr>
          <a:xfrm>
            <a:off x="5325853" y="1125093"/>
            <a:ext cx="13256929" cy="13766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equation of a line given slope and any point on the line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lide Number"/>
          <p:cNvSpPr txBox="1"/>
          <p:nvPr>
            <p:ph type="sldNum" sz="quarter" idx="2"/>
          </p:nvPr>
        </p:nvSpPr>
        <p:spPr>
          <a:xfrm>
            <a:off x="9041438" y="12610701"/>
            <a:ext cx="373381" cy="6146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60" name="Rectangle 29"/>
          <p:cNvSpPr txBox="1"/>
          <p:nvPr/>
        </p:nvSpPr>
        <p:spPr>
          <a:xfrm>
            <a:off x="1921011" y="4243597"/>
            <a:ext cx="19575473" cy="6766444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a line given slope and any point on the line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</a:t>
            </a:r>
            <a:r>
              <a:t>: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The equation of the line is deduced as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y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sSub>
                    <m:e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y</m:t>
                      </m:r>
                    </m:e>
                    <m:sub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sub>
                  </m:sSub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m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x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sSub>
                    <m:e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x</m:t>
                      </m:r>
                    </m:e>
                    <m:sub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</m:sub>
                  </m:sSub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y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5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1.7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x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2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y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1.6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1.7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x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This line has a slope of </a:t>
            </a:r>
            <a14:m>
              <m:oMath>
                <m:r>
                  <a:rPr xmlns:a="http://schemas.openxmlformats.org/drawingml/2006/main" sz="51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1.7</m:t>
                </m:r>
              </m:oMath>
            </a14:m>
            <a:r>
              <a:t> and it intersects the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</m:oMath>
            </a14:m>
            <a:r>
              <a:t>-axis at 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1.6</m:t>
                </m:r>
              </m:oMath>
            </a14:m>
            <a:r>
              <a:t>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H.W. at home</a:t>
            </a:r>
            <a:br/>
          </a:p>
        </p:txBody>
      </p:sp>
      <p:sp>
        <p:nvSpPr>
          <p:cNvPr id="161" name="Google Shape;126;p4"/>
          <p:cNvSpPr txBox="1"/>
          <p:nvPr/>
        </p:nvSpPr>
        <p:spPr>
          <a:xfrm>
            <a:off x="5325853" y="1125093"/>
            <a:ext cx="13256929" cy="13766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39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equation of a line given slope and any point on the line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lide Number"/>
          <p:cNvSpPr txBox="1"/>
          <p:nvPr>
            <p:ph type="sldNum" sz="quarter" idx="2"/>
          </p:nvPr>
        </p:nvSpPr>
        <p:spPr>
          <a:xfrm>
            <a:off x="9041438" y="12610701"/>
            <a:ext cx="373381" cy="6146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64" name="Rectangle 29"/>
          <p:cNvSpPr txBox="1"/>
          <p:nvPr/>
        </p:nvSpPr>
        <p:spPr>
          <a:xfrm>
            <a:off x="1921011" y="4243597"/>
            <a:ext cx="19575473" cy="7218552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a line given two points </a:t>
            </a:r>
          </a:p>
          <a:p>
            <a:pPr algn="just">
              <a:lnSpc>
                <a:spcPct val="120000"/>
              </a:lnSpc>
              <a:spcBef>
                <a:spcPts val="2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There are two steps involved when deducing the equation of a line when given two points, say points (</a:t>
            </a:r>
            <a14:m>
              <m:oMath>
                <m:sSub>
                  <m:e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e>
                  <m:sub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sSub>
                  <m:e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e>
                  <m:sub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</m:oMath>
            </a14:m>
            <a:r>
              <a:t>) and (</a:t>
            </a:r>
            <a14:m>
              <m:oMath>
                <m:sSub>
                  <m:e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e>
                  <m:sub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2</m:t>
                    </m:r>
                  </m:sub>
                </m:sSub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sSub>
                  <m:e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e>
                  <m:sub>
                    <m:r>
                      <a:rPr xmlns:a="http://schemas.openxmlformats.org/drawingml/2006/main" sz="44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2</m:t>
                    </m:r>
                  </m:sub>
                </m:sSub>
              </m:oMath>
            </a14:m>
            <a:r>
              <a:t>). </a:t>
            </a:r>
          </a:p>
          <a:p>
            <a:pPr marL="990600" indent="-990600" algn="l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Step 1: </a:t>
            </a:r>
            <a:r>
              <a:rPr b="0"/>
              <a:t>Calculate the slope of the line using equation </a:t>
            </a:r>
            <a14:m>
              <m:oMath>
                <m:r>
                  <m:rPr>
                    <m:nor/>
                  </m:rPr>
                  <a:rPr xmlns:a="http://schemas.openxmlformats.org/drawingml/2006/main" sz="39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Slope</m:t>
                </m:r>
                <m:r>
                  <a:rPr xmlns:a="http://schemas.openxmlformats.org/drawingml/2006/main" sz="39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m:rPr>
                        <m:nor/>
                      </m:rP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Change in y-Coordinate</m:t>
                    </m:r>
                  </m:num>
                  <m:den>
                    <m:r>
                      <m:rPr>
                        <m:nor/>
                      </m:rP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Change in x-Coordinate</m:t>
                    </m:r>
                  </m:den>
                </m:f>
                <m:r>
                  <a:rPr xmlns:a="http://schemas.openxmlformats.org/drawingml/2006/main" sz="39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m:rPr>
                        <m:sty m:val="p"/>
                      </m:rP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Δ</m:t>
                    </m:r>
                    <m: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num>
                  <m:den>
                    <m:r>
                      <m:rPr>
                        <m:sty m:val="p"/>
                      </m:rP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Δ</m:t>
                    </m:r>
                    <m: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den>
                </m:f>
                <m:r>
                  <a:rPr xmlns:a="http://schemas.openxmlformats.org/drawingml/2006/main" sz="39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sSub>
                      <m:e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b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-</m:t>
                    </m:r>
                    <m:sSub>
                      <m:e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y</m:t>
                        </m:r>
                      </m:e>
                      <m:sub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num>
                  <m:den>
                    <m:sSub>
                      <m:e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b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xmlns:a="http://schemas.openxmlformats.org/drawingml/2006/main" sz="3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-</m:t>
                    </m:r>
                    <m:sSub>
                      <m:e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b>
                        <m:r>
                          <a:rPr xmlns:a="http://schemas.openxmlformats.org/drawingml/2006/main" sz="3900" i="1">
                            <a:solidFill>
                              <a:srgbClr val="0A1F6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den>
                </m:f>
              </m:oMath>
            </a14:m>
            <a:r>
              <a:rPr b="0"/>
              <a:t>.</a:t>
            </a:r>
            <a:endParaRPr b="0"/>
          </a:p>
          <a:p>
            <a:pPr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Step 2: </a:t>
            </a:r>
            <a:r>
              <a:rPr b="0"/>
              <a:t>Determine the equation of the line by substituting the slope (as calculated in step 1), and either point into equation 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sSub>
                  <m:e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e>
                  <m:sub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m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sSub>
                  <m:e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e>
                  <m:sub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rPr b="0"/>
              <a:t>. </a:t>
            </a:r>
            <a:endParaRPr b="0"/>
          </a:p>
        </p:txBody>
      </p:sp>
      <p:sp>
        <p:nvSpPr>
          <p:cNvPr id="165" name="Google Shape;126;p4"/>
          <p:cNvSpPr txBox="1"/>
          <p:nvPr/>
        </p:nvSpPr>
        <p:spPr>
          <a:xfrm>
            <a:off x="5325853" y="1125093"/>
            <a:ext cx="13256929" cy="1706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equation of a line given two points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lide Number"/>
          <p:cNvSpPr txBox="1"/>
          <p:nvPr>
            <p:ph type="sldNum" sz="quarter" idx="2"/>
          </p:nvPr>
        </p:nvSpPr>
        <p:spPr>
          <a:xfrm>
            <a:off x="9041438" y="12610701"/>
            <a:ext cx="373381" cy="6146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68" name="Rectangle 29"/>
          <p:cNvSpPr txBox="1"/>
          <p:nvPr/>
        </p:nvSpPr>
        <p:spPr>
          <a:xfrm>
            <a:off x="1921011" y="4243597"/>
            <a:ext cx="19575473" cy="50046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a line given two points </a:t>
            </a:r>
          </a:p>
          <a:p>
            <a:pPr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Example:</a:t>
            </a:r>
          </a:p>
          <a:p>
            <a:pPr algn="just">
              <a:lnSpc>
                <a:spcPct val="120000"/>
              </a:lnSpc>
              <a:spcBef>
                <a:spcPts val="2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A line passes through the points </a:t>
            </a:r>
            <a14:m>
              <m:oMath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2,4</m:t>
                </m:r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 and </a:t>
            </a:r>
            <a14:m>
              <m:oMath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6,1</m:t>
                </m:r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. Deduce the equation of the line.</a:t>
            </a:r>
            <a:br/>
            <a:r>
              <a:t>(b) Plot the graph of the line. (H.W.)</a:t>
            </a:r>
          </a:p>
          <a:p>
            <a:pPr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endParaRPr b="0"/>
          </a:p>
        </p:txBody>
      </p:sp>
      <p:sp>
        <p:nvSpPr>
          <p:cNvPr id="169" name="Google Shape;126;p4"/>
          <p:cNvSpPr txBox="1"/>
          <p:nvPr/>
        </p:nvSpPr>
        <p:spPr>
          <a:xfrm>
            <a:off x="5325853" y="1125093"/>
            <a:ext cx="13256929" cy="1706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equation of a line given two points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lide Number"/>
          <p:cNvSpPr txBox="1"/>
          <p:nvPr>
            <p:ph type="sldNum" sz="quarter" idx="2"/>
          </p:nvPr>
        </p:nvSpPr>
        <p:spPr>
          <a:xfrm>
            <a:off x="9041438" y="12610701"/>
            <a:ext cx="373381" cy="6146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72" name="Rectangle 29"/>
          <p:cNvSpPr txBox="1"/>
          <p:nvPr/>
        </p:nvSpPr>
        <p:spPr>
          <a:xfrm>
            <a:off x="1921011" y="4243597"/>
            <a:ext cx="19575473" cy="9735387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a line given two points </a:t>
            </a:r>
          </a:p>
          <a:p>
            <a:pPr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(a)</a:t>
            </a:r>
          </a:p>
          <a:p>
            <a:pPr algn="just">
              <a:lnSpc>
                <a:spcPct val="120000"/>
              </a:lnSpc>
              <a:spcBef>
                <a:spcPts val="2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Step 1</a:t>
            </a:r>
            <a:r>
              <a:t>: The slope of the line is calculated by substituting the points into equation: </a:t>
            </a:r>
          </a:p>
          <a:p>
            <a:pPr algn="l">
              <a:lnSpc>
                <a:spcPct val="120000"/>
              </a:lnSpc>
              <a:spcBef>
                <a:spcPts val="2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m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f>
                    <m:fPr>
                      <m:ctrlP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sSub>
                        <m:e>
                          <m:r>
                            <a:rPr xmlns:a="http://schemas.openxmlformats.org/drawingml/2006/main" sz="44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b>
                          <m:r>
                            <a:rPr xmlns:a="http://schemas.openxmlformats.org/drawingml/2006/main" sz="44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sSub>
                        <m:e>
                          <m:r>
                            <a:rPr xmlns:a="http://schemas.openxmlformats.org/drawingml/2006/main" sz="44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y</m:t>
                          </m:r>
                        </m:e>
                        <m:sub>
                          <m:r>
                            <a:rPr xmlns:a="http://schemas.openxmlformats.org/drawingml/2006/main" sz="44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num>
                    <m:den>
                      <m:sSub>
                        <m:e>
                          <m:r>
                            <a:rPr xmlns:a="http://schemas.openxmlformats.org/drawingml/2006/main" sz="44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b>
                          <m:r>
                            <a:rPr xmlns:a="http://schemas.openxmlformats.org/drawingml/2006/main" sz="44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sSub>
                        <m:e>
                          <m:r>
                            <a:rPr xmlns:a="http://schemas.openxmlformats.org/drawingml/2006/main" sz="44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b>
                          <m:r>
                            <a:rPr xmlns:a="http://schemas.openxmlformats.org/drawingml/2006/main" sz="4450" i="1">
                              <a:solidFill>
                                <a:srgbClr val="0A1F6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den>
                  </m:f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f>
                    <m:fPr>
                      <m:ctrlP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4</m:t>
                      </m:r>
                    </m:num>
                    <m:den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</m:den>
                  </m:f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f>
                    <m:fPr>
                      <m:ctrlP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-</m:t>
                      </m:r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3</m:t>
                      </m:r>
                    </m:num>
                    <m:den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4</m:t>
                      </m:r>
                    </m:den>
                  </m:f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0.75</m:t>
                  </m:r>
                </m:oMath>
              </m:oMathPara>
            </a14:m>
          </a:p>
          <a:p>
            <a:pPr algn="just">
              <a:lnSpc>
                <a:spcPct val="120000"/>
              </a:lnSpc>
              <a:spcBef>
                <a:spcPts val="2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Step 2</a:t>
            </a:r>
            <a:r>
              <a:t>: The equation of the line is deduced by substituting this slope, and either point into equation: 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sSub>
                  <m:e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y</m:t>
                    </m:r>
                  </m:e>
                  <m:sub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m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sSub>
                  <m:e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x</m:t>
                    </m:r>
                  </m:e>
                  <m:sub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sub>
                </m:sSub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→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4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0.75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→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5.5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0.7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</m:oMath>
            </a14:m>
          </a:p>
          <a:p>
            <a:pPr algn="l">
              <a:lnSpc>
                <a:spcPct val="120000"/>
              </a:lnSpc>
              <a:spcBef>
                <a:spcPts val="2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the line has a negative slope of </a:t>
            </a:r>
            <a14:m>
              <m:oMath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0.75</m:t>
                </m:r>
              </m:oMath>
            </a14:m>
            <a:r>
              <a:t> and y-intercept of </a:t>
            </a:r>
            <a14:m>
              <m:oMath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5.5</m:t>
                </m:r>
              </m:oMath>
            </a14:m>
            <a:r>
              <a:t>. </a:t>
            </a:r>
          </a:p>
          <a:p>
            <a:pPr algn="l">
              <a:lnSpc>
                <a:spcPct val="120000"/>
              </a:lnSpc>
              <a:spcBef>
                <a:spcPts val="2400"/>
              </a:spcBef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endParaRPr b="0"/>
          </a:p>
        </p:txBody>
      </p:sp>
      <p:sp>
        <p:nvSpPr>
          <p:cNvPr id="173" name="Google Shape;126;p4"/>
          <p:cNvSpPr txBox="1"/>
          <p:nvPr/>
        </p:nvSpPr>
        <p:spPr>
          <a:xfrm>
            <a:off x="5325853" y="1125093"/>
            <a:ext cx="13256929" cy="1706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The equation of a line given two points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lide Number"/>
          <p:cNvSpPr txBox="1"/>
          <p:nvPr>
            <p:ph type="sldNum" sz="quarter" idx="2"/>
          </p:nvPr>
        </p:nvSpPr>
        <p:spPr>
          <a:xfrm>
            <a:off x="9041438" y="12610701"/>
            <a:ext cx="373381" cy="6146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76" name="Rectangle 29"/>
          <p:cNvSpPr txBox="1"/>
          <p:nvPr/>
        </p:nvSpPr>
        <p:spPr>
          <a:xfrm>
            <a:off x="1921011" y="4243596"/>
            <a:ext cx="17550589" cy="3431829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990600" indent="-990600"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□ Demand and supply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Demand and supply decisions by consumers, firms and the government determine the level of economic activity within an economy. As these decisions play a vital role in business and consumer activity, it is important to possess mathematical tools that enable us to analyse them.</a:t>
            </a:r>
          </a:p>
        </p:txBody>
      </p:sp>
      <p:sp>
        <p:nvSpPr>
          <p:cNvPr id="177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80" name="Rectangle 29"/>
          <p:cNvSpPr txBox="1"/>
          <p:nvPr/>
        </p:nvSpPr>
        <p:spPr>
          <a:xfrm>
            <a:off x="1921011" y="4243596"/>
            <a:ext cx="19626064" cy="6223030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990600" indent="-990600"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□ The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There are several variables that influence the demand for a good </a:t>
            </a:r>
            <a14:m>
              <m:oMath>
                <m:r>
                  <a:rPr xmlns:a="http://schemas.openxmlformats.org/drawingml/2006/main" sz="39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</m:oMath>
            </a14:m>
            <a:r>
              <a:t>. These may be expressed by the general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f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Y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sSub>
                    <m:e>
                      <m:r>
                        <a:rPr xmlns:a="http://schemas.openxmlformats.org/drawingml/2006/main" sz="4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</m:e>
                    <m:sub>
                      <m:r>
                        <a:rPr xmlns:a="http://schemas.openxmlformats.org/drawingml/2006/main" sz="4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s</m:t>
                      </m:r>
                    </m:sub>
                  </m:sSub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sSub>
                    <m:e>
                      <m:r>
                        <a:rPr xmlns:a="http://schemas.openxmlformats.org/drawingml/2006/main" sz="4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</m:e>
                    <m:sub>
                      <m:r>
                        <a:rPr xmlns:a="http://schemas.openxmlformats.org/drawingml/2006/main" sz="4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c</m:t>
                      </m:r>
                    </m:sub>
                  </m:sSub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sSub>
                    <m:e>
                      <m:r>
                        <a:rPr xmlns:a="http://schemas.openxmlformats.org/drawingml/2006/main" sz="4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T</m:t>
                      </m:r>
                    </m:e>
                    <m:sub>
                      <m:r>
                        <a:rPr xmlns:a="http://schemas.openxmlformats.org/drawingml/2006/main" sz="4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</m:sub>
                  </m:sSub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A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where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50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 is the quantity demanded of good </a:t>
            </a:r>
            <a14:m>
              <m:oMath>
                <m:r>
                  <a:rPr xmlns:a="http://schemas.openxmlformats.org/drawingml/2006/main" sz="39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</m:oMath>
            </a14:m>
            <a:r>
              <a:t>                    </a:t>
            </a:r>
            <a14:m>
              <m:oMath>
                <m:sSub>
                  <m:e>
                    <m:r>
                      <a:rPr xmlns:a="http://schemas.openxmlformats.org/drawingml/2006/main" sz="45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P</m:t>
                    </m:r>
                  </m:e>
                  <m:sub>
                    <m:r>
                      <a:rPr xmlns:a="http://schemas.openxmlformats.org/drawingml/2006/main" sz="45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c</m:t>
                    </m:r>
                  </m:sub>
                </m:sSub>
              </m:oMath>
            </a14:m>
            <a:r>
              <a:t> is the price of complementary goods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 is the price of good </a:t>
            </a:r>
            <a14:m>
              <m:oMath>
                <m:r>
                  <a:rPr xmlns:a="http://schemas.openxmlformats.org/drawingml/2006/main" sz="39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</m:oMath>
            </a14:m>
            <a:r>
              <a:t>                                           </a:t>
            </a:r>
            <a14:m>
              <m:oMath>
                <m:sSub>
                  <m:e>
                    <m:r>
                      <a:rPr xmlns:a="http://schemas.openxmlformats.org/drawingml/2006/main" sz="4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T</m:t>
                    </m:r>
                  </m:e>
                  <m:sub>
                    <m:r>
                      <a:rPr xmlns:a="http://schemas.openxmlformats.org/drawingml/2006/main" sz="49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a</m:t>
                    </m:r>
                  </m:sub>
                </m:sSub>
              </m:oMath>
            </a14:m>
            <a:r>
              <a:t> is the taste or fashion of the consumer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</m:oMath>
            </a14:m>
            <a:r>
              <a:t> is the income of the consumer                            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</m:oMath>
            </a14:m>
            <a:r>
              <a:t>  is the level of advertising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sSub>
                  <m:e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P</m:t>
                    </m:r>
                  </m:e>
                  <m:sub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s</m:t>
                    </m:r>
                  </m:sub>
                </m:sSub>
              </m:oMath>
            </a14:m>
            <a:r>
              <a:t> is the price of substitute goods </a:t>
            </a:r>
          </a:p>
        </p:txBody>
      </p:sp>
      <p:sp>
        <p:nvSpPr>
          <p:cNvPr id="181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lide Number"/>
          <p:cNvSpPr txBox="1"/>
          <p:nvPr>
            <p:ph type="sldNum" sz="quarter" idx="2"/>
          </p:nvPr>
        </p:nvSpPr>
        <p:spPr>
          <a:xfrm>
            <a:off x="9041438" y="12610701"/>
            <a:ext cx="531561" cy="6146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84" name="Rectangle 29"/>
          <p:cNvSpPr txBox="1"/>
          <p:nvPr/>
        </p:nvSpPr>
        <p:spPr>
          <a:xfrm>
            <a:off x="1921011" y="4243596"/>
            <a:ext cx="19415362" cy="3431829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990600" indent="-990600"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□ The demand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Definitions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</a:t>
            </a:r>
            <a:r>
              <a:rPr b="1"/>
              <a:t>substitute good</a:t>
            </a:r>
            <a:r>
              <a:t> is one that can be used instead of another good, e.g., trains and buses.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</a:t>
            </a:r>
            <a:r>
              <a:rPr b="1"/>
              <a:t>complementary good </a:t>
            </a:r>
            <a:r>
              <a:t>is one that is consumed in conjunction with another, e.g. petrol/cars.</a:t>
            </a:r>
          </a:p>
        </p:txBody>
      </p:sp>
      <p:sp>
        <p:nvSpPr>
          <p:cNvPr id="185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88" name="Rectangle 29"/>
          <p:cNvSpPr txBox="1"/>
          <p:nvPr/>
        </p:nvSpPr>
        <p:spPr>
          <a:xfrm>
            <a:off x="1921011" y="4243596"/>
            <a:ext cx="19415362" cy="4788240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simplest model for the demand function is written as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f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</m:oMath>
              </m:oMathPara>
            </a14:m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Therefore, quantity demanded depends on price only, so long as the other variables upon which demand depends remain constant; that is, 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sSub>
                  <m:e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P</m:t>
                    </m:r>
                  </m:e>
                  <m:sub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s</m:t>
                    </m:r>
                  </m:sub>
                </m:sSub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sSub>
                  <m:e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P</m:t>
                    </m:r>
                  </m:e>
                  <m:sub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c</m:t>
                    </m:r>
                  </m:sub>
                </m:sSub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sSub>
                  <m:e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T</m:t>
                    </m:r>
                  </m:e>
                  <m:sub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a</m:t>
                    </m:r>
                  </m:sub>
                </m:sSub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</m:oMath>
            </a14:m>
            <a:r>
              <a:t> ,…are constant. </a:t>
            </a:r>
          </a:p>
        </p:txBody>
      </p:sp>
      <p:sp>
        <p:nvSpPr>
          <p:cNvPr id="189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92" name="Rectangle 29"/>
          <p:cNvSpPr txBox="1"/>
          <p:nvPr/>
        </p:nvSpPr>
        <p:spPr>
          <a:xfrm>
            <a:off x="1921011" y="4243596"/>
            <a:ext cx="19415362" cy="4090282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For example, the demand for good </a:t>
            </a:r>
            <a14:m>
              <m:oMath>
                <m:r>
                  <a:rPr xmlns:a="http://schemas.openxmlformats.org/drawingml/2006/main" sz="39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</m:oMath>
            </a14:m>
            <a:r>
              <a:t> may be given by the linear equation,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200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  <a:r>
              <a:t>. This equation describes the </a:t>
            </a:r>
            <a:r>
              <a:rPr b="1"/>
              <a:t>law of demand</a:t>
            </a:r>
            <a:r>
              <a:t>, a basic economic hypothesis which states that there is a negative relationship between quantity demanded and price, that is, when the price of a good increases, the quantity demanded will decrease, all other variables remaining constant. </a:t>
            </a:r>
          </a:p>
        </p:txBody>
      </p:sp>
      <p:sp>
        <p:nvSpPr>
          <p:cNvPr id="193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96" name="Rectangle 29"/>
          <p:cNvSpPr txBox="1"/>
          <p:nvPr/>
        </p:nvSpPr>
        <p:spPr>
          <a:xfrm>
            <a:off x="1921011" y="4243596"/>
            <a:ext cx="10229899" cy="6096982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demand function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function,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g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, can be modelled by the simple linear equation</a:t>
            </a: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    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where </a:t>
            </a:r>
            <a14:m>
              <m:oMath>
                <m:r>
                  <a:rPr xmlns:a="http://schemas.openxmlformats.org/drawingml/2006/main" sz="48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</m:oMath>
            </a14:m>
            <a:r>
              <a:t> and </a:t>
            </a:r>
            <a14:m>
              <m:oMath>
                <m:r>
                  <a:rPr xmlns:a="http://schemas.openxmlformats.org/drawingml/2006/main" sz="49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</m:oMath>
            </a14:m>
            <a:r>
              <a:t> are constants. This is the equation of a straight line. 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general format for the equation of a straight line is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m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m:rPr>
                    <m:nor/>
                  </m:rP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or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m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;</a:t>
            </a:r>
          </a:p>
        </p:txBody>
      </p:sp>
      <p:sp>
        <p:nvSpPr>
          <p:cNvPr id="197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198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674850" y="4148465"/>
            <a:ext cx="4688282" cy="5419069"/>
          </a:xfrm>
          <a:prstGeom prst="rect">
            <a:avLst/>
          </a:prstGeom>
          <a:ln w="12700">
            <a:miter lim="400000"/>
          </a:ln>
        </p:spPr>
      </p:pic>
      <p:pic>
        <p:nvPicPr>
          <p:cNvPr id="199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7650824" y="4012119"/>
            <a:ext cx="4914007" cy="5691762"/>
          </a:xfrm>
          <a:prstGeom prst="rect">
            <a:avLst/>
          </a:prstGeom>
          <a:ln w="12700">
            <a:miter lim="400000"/>
          </a:ln>
        </p:spPr>
      </p:pic>
      <p:sp>
        <p:nvSpPr>
          <p:cNvPr id="200" name="Figure 2.17 Demand functions (a) Q = f(P) and (b) P = g(Q)"/>
          <p:cNvSpPr txBox="1"/>
          <p:nvPr/>
        </p:nvSpPr>
        <p:spPr>
          <a:xfrm>
            <a:off x="12676576" y="9816819"/>
            <a:ext cx="9953193" cy="12242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/>
          <a:p>
            <a:pPr algn="l" defTabSz="457200">
              <a:spcBef>
                <a:spcPts val="1200"/>
              </a:spcBef>
              <a:defRPr sz="29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Figure 2.17 Demand functions (a) </a:t>
            </a:r>
            <a:r>
              <a:rPr i="1"/>
              <a:t>Q = </a:t>
            </a:r>
            <a:r>
              <a:t>f</a:t>
            </a:r>
            <a:r>
              <a:rPr i="1"/>
              <a:t>(P) </a:t>
            </a:r>
            <a:r>
              <a:t>and (b) </a:t>
            </a:r>
            <a:r>
              <a:rPr i="1"/>
              <a:t>P = g(Q)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03" name="Rectangle 29"/>
          <p:cNvSpPr txBox="1"/>
          <p:nvPr/>
        </p:nvSpPr>
        <p:spPr>
          <a:xfrm>
            <a:off x="1921011" y="4243596"/>
            <a:ext cx="19415362" cy="6765882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Therefore the following can be deduced:</a:t>
            </a: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a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b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                 . . . . . . . . . . . . </a:t>
            </a: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y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m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x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&gt;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: the </a:t>
            </a:r>
            <a:r>
              <a:rPr b="1"/>
              <a:t>vertical intercept</a:t>
            </a:r>
            <a:r>
              <a:t> of the demand function is positive (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&gt;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 denotes 'a greater than zero’). The value of </a:t>
            </a:r>
            <a14:m>
              <m:oMath>
                <m:r>
                  <a:rPr xmlns:a="http://schemas.openxmlformats.org/drawingml/2006/main" sz="48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</m:oMath>
            </a14:m>
            <a:r>
              <a:t> depends on the size of the terms on the RHS of the general demand function, except the price of the good itself.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&lt;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: the </a:t>
            </a:r>
            <a:r>
              <a:rPr b="1"/>
              <a:t>slope</a:t>
            </a:r>
            <a:r>
              <a:t> of the demand function is negative (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&lt;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 denotes ‘</a:t>
            </a:r>
            <a14:m>
              <m:oMath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</m:oMath>
            </a14:m>
            <a:r>
              <a:t> less than zero').</a:t>
            </a:r>
          </a:p>
        </p:txBody>
      </p:sp>
      <p:sp>
        <p:nvSpPr>
          <p:cNvPr id="204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07" name="Rectangle 29"/>
          <p:cNvSpPr txBox="1"/>
          <p:nvPr/>
        </p:nvSpPr>
        <p:spPr>
          <a:xfrm>
            <a:off x="1921011" y="4243596"/>
            <a:ext cx="13256927" cy="6683487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negative slope indicates that price drops by </a:t>
            </a:r>
            <a14:m>
              <m:oMath>
                <m:r>
                  <a:rPr xmlns:a="http://schemas.openxmlformats.org/drawingml/2006/main" sz="49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</m:oMath>
            </a14:m>
            <a:r>
              <a:t> units for each unit increase in quantity. 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Note</a:t>
            </a:r>
            <a:r>
              <a:t>: 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 intersects the horizontal axis at the point where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. Substituting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 into the demand function gives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a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b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→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b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a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→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f>
                    <m:fPr>
                      <m:ctrlP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a</m:t>
                      </m:r>
                    </m:num>
                    <m:den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b</m:t>
                      </m:r>
                    </m:den>
                  </m:f>
                </m:oMath>
              </m:oMathPara>
            </a14:m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Therefore, the horizontal intercept occurs at (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/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).</a:t>
            </a:r>
          </a:p>
        </p:txBody>
      </p:sp>
      <p:sp>
        <p:nvSpPr>
          <p:cNvPr id="208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209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234853" y="2811875"/>
            <a:ext cx="7349740" cy="6672791"/>
          </a:xfrm>
          <a:prstGeom prst="rect">
            <a:avLst/>
          </a:prstGeom>
          <a:ln w="12700">
            <a:miter lim="400000"/>
          </a:ln>
        </p:spPr>
      </p:pic>
      <p:sp>
        <p:nvSpPr>
          <p:cNvPr id="210" name="Figure 2.18 Demand function P = a - bQ"/>
          <p:cNvSpPr txBox="1"/>
          <p:nvPr/>
        </p:nvSpPr>
        <p:spPr>
          <a:xfrm>
            <a:off x="15820417" y="9608969"/>
            <a:ext cx="6730028" cy="6273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/>
          <a:p>
            <a:pPr algn="l" defTabSz="914400">
              <a:defRPr sz="29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Figure 2.18 Demand function </a:t>
            </a:r>
            <a:r>
              <a:t>P = a - bQ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13" name="Rectangle 29"/>
          <p:cNvSpPr txBox="1"/>
          <p:nvPr/>
        </p:nvSpPr>
        <p:spPr>
          <a:xfrm>
            <a:off x="1921011" y="4243596"/>
            <a:ext cx="19422899" cy="5441662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Example: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 is given by the equation 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   State and give a verbal description of the slope and intercepts.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   What is the quantity demanded when 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5</m:t>
                </m:r>
              </m:oMath>
            </a14:m>
            <a:r>
              <a:t>?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(c)    Plot the demand function 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 for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200</m:t>
                </m:r>
              </m:oMath>
            </a14:m>
            <a:r>
              <a:t>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(d)    Find an expression for the demand function in the form 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 and graph it.</a:t>
            </a:r>
          </a:p>
        </p:txBody>
      </p:sp>
      <p:sp>
        <p:nvSpPr>
          <p:cNvPr id="214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17" name="Rectangle 29"/>
          <p:cNvSpPr txBox="1"/>
          <p:nvPr/>
        </p:nvSpPr>
        <p:spPr>
          <a:xfrm>
            <a:off x="1921011" y="4243596"/>
            <a:ext cx="19422899" cy="6765882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</a:t>
            </a:r>
            <a:r>
              <a:t>: (a)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slope and vertical intercept may be deduced as follows,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100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a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b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4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y</m:t>
                  </m:r>
                  <m:r>
                    <a:rPr xmlns:a="http://schemas.openxmlformats.org/drawingml/2006/main" sz="4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4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4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m</m:t>
                  </m:r>
                  <m:r>
                    <a:rPr xmlns:a="http://schemas.openxmlformats.org/drawingml/2006/main" sz="4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x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vertical intercept is 100. This means that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</m:oMath>
            </a14:m>
            <a:r>
              <a:t> when </a:t>
            </a:r>
            <a14:m>
              <m:oMath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.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slope </a:t>
            </a:r>
            <a14:m>
              <m:oMath>
                <m:r>
                  <m:rPr>
                    <m:sty m:val="p"/>
                  </m:rP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Δ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/</m:t>
                </m:r>
                <m:r>
                  <m:rPr>
                    <m:sty m:val="p"/>
                  </m:rP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Δ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</m:oMath>
            </a14:m>
            <a:r>
              <a:t>. This indicates that the price drops by </a:t>
            </a:r>
            <a14:m>
              <m:oMath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</m:oMath>
            </a14:m>
            <a:r>
              <a:t> units for each successive unit increase in quantity demanded.</a:t>
            </a:r>
          </a:p>
        </p:txBody>
      </p:sp>
      <p:sp>
        <p:nvSpPr>
          <p:cNvPr id="218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21" name="Rectangle 29"/>
          <p:cNvSpPr txBox="1"/>
          <p:nvPr/>
        </p:nvSpPr>
        <p:spPr>
          <a:xfrm>
            <a:off x="1921011" y="4243596"/>
            <a:ext cx="19422899" cy="6805560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</a:t>
            </a:r>
            <a:r>
              <a:t>: (a)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slope and vertical intercept may be deduced as follows,</a:t>
            </a: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100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horizontal intercept is calculated by substituting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 into the equation of the demand function, that is,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→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0.50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→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→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100</m:t>
                    </m:r>
                  </m:num>
                  <m:den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0.5</m:t>
                    </m:r>
                  </m:den>
                </m:f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200</m:t>
                </m:r>
              </m:oMath>
            </a14:m>
            <a:r>
              <a:t>Therefore, the horizontal intercept is at (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200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).</a:t>
            </a:r>
          </a:p>
        </p:txBody>
      </p:sp>
      <p:sp>
        <p:nvSpPr>
          <p:cNvPr id="222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25" name="Rectangle 29"/>
          <p:cNvSpPr txBox="1"/>
          <p:nvPr/>
        </p:nvSpPr>
        <p:spPr>
          <a:xfrm>
            <a:off x="1921011" y="4243596"/>
            <a:ext cx="19422899" cy="6791366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</a:t>
            </a:r>
            <a:r>
              <a:t>: (c)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quantity demanded when 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5</m:t>
                </m:r>
              </m:oMath>
            </a14:m>
            <a:r>
              <a:t> is calculated by substituting 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5</m:t>
                </m:r>
              </m:oMath>
            </a14:m>
            <a:r>
              <a:t> into the demand function</a:t>
            </a: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100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5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100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100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5</m:t>
                  </m:r>
                </m:oMath>
              </m:oMathPara>
            </a14:m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95</m:t>
                  </m:r>
                </m:oMath>
              </m:oMathPara>
            </a14:m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f>
                    <m:fPr>
                      <m:ctrlP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95</m:t>
                      </m:r>
                    </m:num>
                    <m:den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0.5</m:t>
                      </m:r>
                    </m:den>
                  </m:f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190</m:t>
                  </m:r>
                </m:oMath>
              </m:oMathPara>
            </a14:m>
          </a:p>
        </p:txBody>
      </p:sp>
      <p:sp>
        <p:nvSpPr>
          <p:cNvPr id="226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29" name="Rectangle 29"/>
          <p:cNvSpPr txBox="1"/>
          <p:nvPr/>
        </p:nvSpPr>
        <p:spPr>
          <a:xfrm>
            <a:off x="1921011" y="4243597"/>
            <a:ext cx="9483298" cy="7009565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</a:t>
            </a:r>
            <a:r>
              <a:t>: (c) </a:t>
            </a:r>
            <a:r>
              <a:rPr b="1"/>
              <a:t>Method A</a:t>
            </a:r>
            <a:endParaRPr b="1"/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To plot the demand function over the range,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200</m:t>
                </m:r>
              </m:oMath>
            </a14:m>
            <a:r>
              <a:t>, choose various quantity values within this range. In </a:t>
            </a:r>
            <a:r>
              <a:rPr b="1"/>
              <a:t>Table 2.3</a:t>
            </a:r>
            <a:r>
              <a:t> equal intervals of 40 units of quantity are used. Substitute these quantity values into the equation of the demand function to derive corresponding values for </a:t>
            </a:r>
            <a:r>
              <a:rPr i="1"/>
              <a:t>P. </a:t>
            </a:r>
            <a:r>
              <a:t>Plot these points and graph the demand function as in Figure 2.19. </a:t>
            </a:r>
            <a:endParaRPr sz="1200"/>
          </a:p>
        </p:txBody>
      </p:sp>
      <p:sp>
        <p:nvSpPr>
          <p:cNvPr id="230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231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434695" y="5771324"/>
            <a:ext cx="4273302" cy="3576239"/>
          </a:xfrm>
          <a:prstGeom prst="rect">
            <a:avLst/>
          </a:prstGeom>
          <a:ln w="12700">
            <a:miter lim="400000"/>
          </a:ln>
        </p:spPr>
      </p:pic>
      <p:pic>
        <p:nvPicPr>
          <p:cNvPr id="232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5556005" y="3845392"/>
            <a:ext cx="7373739" cy="6309792"/>
          </a:xfrm>
          <a:prstGeom prst="rect">
            <a:avLst/>
          </a:prstGeom>
          <a:ln w="12700">
            <a:miter lim="400000"/>
          </a:ln>
        </p:spPr>
      </p:pic>
      <p:sp>
        <p:nvSpPr>
          <p:cNvPr id="233" name="Figure 2.19 Demand function P = 100 - 0.5Q"/>
          <p:cNvSpPr txBox="1"/>
          <p:nvPr/>
        </p:nvSpPr>
        <p:spPr>
          <a:xfrm>
            <a:off x="16164737" y="10074922"/>
            <a:ext cx="6788456" cy="5765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/>
          <a:p>
            <a:pPr algn="l" defTabSz="457200">
              <a:spcBef>
                <a:spcPts val="1200"/>
              </a:spcBef>
              <a:defRPr sz="26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Figure 2.19 Demand function </a:t>
            </a:r>
            <a:r>
              <a:rPr i="1"/>
              <a:t>P = </a:t>
            </a:r>
            <a:r>
              <a:t>100 - 0.5Q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36" name="Rectangle 29"/>
          <p:cNvSpPr txBox="1"/>
          <p:nvPr/>
        </p:nvSpPr>
        <p:spPr>
          <a:xfrm>
            <a:off x="1921011" y="4243597"/>
            <a:ext cx="12949987" cy="40767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</a:t>
            </a:r>
            <a:r>
              <a:t>: (c) </a:t>
            </a:r>
            <a:r>
              <a:rPr b="1"/>
              <a:t>Method B</a:t>
            </a:r>
            <a:endParaRPr b="1"/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Plot the horizontal and vertical intercepts calculated in part (a). Draw a line through these points.</a:t>
            </a:r>
            <a:br/>
          </a:p>
        </p:txBody>
      </p:sp>
      <p:sp>
        <p:nvSpPr>
          <p:cNvPr id="237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sp>
        <p:nvSpPr>
          <p:cNvPr id="238" name="Figure 2.19 Demand function P = 100 - 0.5Q"/>
          <p:cNvSpPr txBox="1"/>
          <p:nvPr/>
        </p:nvSpPr>
        <p:spPr>
          <a:xfrm>
            <a:off x="16164737" y="10074922"/>
            <a:ext cx="6788456" cy="5765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/>
          <a:p>
            <a:pPr algn="l" defTabSz="457200">
              <a:spcBef>
                <a:spcPts val="1200"/>
              </a:spcBef>
              <a:defRPr sz="26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Figure 2.19 Demand function </a:t>
            </a:r>
            <a:r>
              <a:rPr i="1"/>
              <a:t>P = </a:t>
            </a:r>
            <a:r>
              <a:t>100 - 0.5Q </a:t>
            </a:r>
          </a:p>
        </p:txBody>
      </p:sp>
      <p:pic>
        <p:nvPicPr>
          <p:cNvPr id="239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556005" y="3845392"/>
            <a:ext cx="7373739" cy="63097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42" name="Rectangle 29"/>
          <p:cNvSpPr txBox="1"/>
          <p:nvPr/>
        </p:nvSpPr>
        <p:spPr>
          <a:xfrm>
            <a:off x="1921011" y="4243597"/>
            <a:ext cx="12949987" cy="6148192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</a:t>
            </a:r>
            <a:r>
              <a:t>: (d) </a:t>
            </a:r>
            <a:endParaRPr b="1"/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demand function, 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 is graphed in </a:t>
            </a:r>
            <a:r>
              <a:rPr b="1"/>
              <a:t>Figure 2.20</a:t>
            </a:r>
            <a:r>
              <a:t>. Its equation is derived as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40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0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0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100</m:t>
                  </m:r>
                  <m:r>
                    <a:rPr xmlns:a="http://schemas.openxmlformats.org/drawingml/2006/main" sz="40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0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40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m:rPr>
                      <m:nor/>
                    </m:rPr>
                    <a:rPr xmlns:a="http://schemas.openxmlformats.org/drawingml/2006/main" sz="40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or in general form as</m:t>
                  </m:r>
                  <m:r>
                    <a:rPr xmlns:a="http://schemas.openxmlformats.org/drawingml/2006/main" sz="40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0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0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a</m:t>
                  </m:r>
                  <m:r>
                    <a:rPr xmlns:a="http://schemas.openxmlformats.org/drawingml/2006/main" sz="40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0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b</m:t>
                  </m:r>
                  <m:r>
                    <a:rPr xmlns:a="http://schemas.openxmlformats.org/drawingml/2006/main" sz="40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  <a:r>
              <a:t>                                   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b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a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200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  <a:r>
              <a:t>                                        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f>
                  <m:fPr>
                    <m:ctrlP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a</m:t>
                    </m:r>
                  </m:num>
                  <m:den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b</m:t>
                    </m:r>
                  </m:den>
                </m:f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f>
                  <m:fPr>
                    <m:ctrlP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</m:ctrlPr>
                    <m:type m:val="bar"/>
                  </m:fPr>
                  <m:num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1</m:t>
                    </m:r>
                  </m:num>
                  <m:den>
                    <m:r>
                      <a:rPr xmlns:a="http://schemas.openxmlformats.org/drawingml/2006/main" sz="44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b</m:t>
                    </m:r>
                  </m:den>
                </m:f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</a:p>
        </p:txBody>
      </p:sp>
      <p:sp>
        <p:nvSpPr>
          <p:cNvPr id="243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sp>
        <p:nvSpPr>
          <p:cNvPr id="244" name="Figure 2.20 Demand function Q = 200 - 2P"/>
          <p:cNvSpPr txBox="1"/>
          <p:nvPr/>
        </p:nvSpPr>
        <p:spPr>
          <a:xfrm>
            <a:off x="16583738" y="10473270"/>
            <a:ext cx="6513074" cy="11226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>
            <a:lvl1pPr algn="l" defTabSz="457200">
              <a:spcBef>
                <a:spcPts val="1200"/>
              </a:spcBef>
              <a:defRPr sz="26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Figure 2.20 Demand function Q = 200 - 2P </a:t>
            </a:r>
          </a:p>
        </p:txBody>
      </p:sp>
      <p:pic>
        <p:nvPicPr>
          <p:cNvPr id="245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162621" y="3117877"/>
            <a:ext cx="7789989" cy="748024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48" name="Rectangle 29"/>
          <p:cNvSpPr txBox="1"/>
          <p:nvPr/>
        </p:nvSpPr>
        <p:spPr>
          <a:xfrm>
            <a:off x="1921011" y="4243597"/>
            <a:ext cx="19804459" cy="68272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There are several variables that influence the supply of good X. These may be expressed by the general supply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f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(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sSub>
                    <m:e>
                      <m:r>
                        <a:rPr xmlns:a="http://schemas.openxmlformats.org/drawingml/2006/main" sz="4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</m:e>
                    <m:sub>
                      <m:r>
                        <a:rPr xmlns:a="http://schemas.openxmlformats.org/drawingml/2006/main" sz="4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0</m:t>
                      </m:r>
                    </m:sub>
                  </m:sSub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sSub>
                    <m:e>
                      <m:r>
                        <a:rPr xmlns:a="http://schemas.openxmlformats.org/drawingml/2006/main" sz="4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T</m:t>
                      </m:r>
                    </m:e>
                    <m:sub>
                      <m:r>
                        <a:rPr xmlns:a="http://schemas.openxmlformats.org/drawingml/2006/main" sz="450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e</m:t>
                      </m:r>
                    </m:sub>
                  </m:sSub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N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O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,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.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)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where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50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 is the quantity supplied of good X                   </a:t>
            </a:r>
            <a14:m>
              <m:oMath>
                <m:sSub>
                  <m:e>
                    <m:r>
                      <a:rPr xmlns:a="http://schemas.openxmlformats.org/drawingml/2006/main" sz="49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T</m:t>
                    </m:r>
                  </m:e>
                  <m:sub>
                    <m:r>
                      <a:rPr xmlns:a="http://schemas.openxmlformats.org/drawingml/2006/main" sz="49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e</m:t>
                    </m:r>
                  </m:sub>
                </m:sSub>
              </m:oMath>
            </a14:m>
            <a:r>
              <a:t> is the available technology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  <a:r>
              <a:t> is the price of the good itself                            </a:t>
            </a:r>
            <a14:m>
              <m:oMath>
                <m:r>
                  <a:rPr xmlns:a="http://schemas.openxmlformats.org/drawingml/2006/main" sz="39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N</m:t>
                </m:r>
              </m:oMath>
            </a14:m>
            <a:r>
              <a:t> is the number of producers in the market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47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t> is the cost of production                                   </a:t>
            </a:r>
            <a14:m>
              <m:oMath>
                <m:r>
                  <a:rPr xmlns:a="http://schemas.openxmlformats.org/drawingml/2006/main" sz="50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O</m:t>
                </m:r>
              </m:oMath>
            </a14:m>
            <a:r>
              <a:t> is other factors, e.g. tax/subsidies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sSub>
                  <m:e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P</m:t>
                    </m:r>
                  </m:e>
                  <m:sub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0</m:t>
                    </m:r>
                  </m:sub>
                </m:sSub>
              </m:oMath>
            </a14:m>
            <a:r>
              <a:t> is the price of other goods</a:t>
            </a:r>
          </a:p>
        </p:txBody>
      </p:sp>
      <p:sp>
        <p:nvSpPr>
          <p:cNvPr id="249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52" name="Rectangle 29"/>
          <p:cNvSpPr txBox="1"/>
          <p:nvPr/>
        </p:nvSpPr>
        <p:spPr>
          <a:xfrm>
            <a:off x="1921011" y="4243597"/>
            <a:ext cx="19804459" cy="611056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the supply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h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 can be modelled by the simple linear equation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left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d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where </a:t>
            </a:r>
            <a14:m>
              <m:oMath>
                <m:r>
                  <a:rPr xmlns:a="http://schemas.openxmlformats.org/drawingml/2006/main" sz="50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t> and </a:t>
            </a:r>
            <a14:m>
              <m:oMath>
                <m:r>
                  <a:rPr xmlns:a="http://schemas.openxmlformats.org/drawingml/2006/main" sz="43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d</m:t>
                </m:r>
              </m:oMath>
            </a14:m>
            <a:r>
              <a:t> are constants.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&gt;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: the vertical intercept is positive. Its value depends on the size of the terms on the RHS of the general supply function except the price of the good itself.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d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&gt;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: the slope of the supply function is positive. Price increases by d units for every unit increase in quantity supplied.</a:t>
            </a:r>
          </a:p>
        </p:txBody>
      </p:sp>
      <p:sp>
        <p:nvSpPr>
          <p:cNvPr id="253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56" name="Rectangle 29"/>
          <p:cNvSpPr txBox="1"/>
          <p:nvPr/>
        </p:nvSpPr>
        <p:spPr>
          <a:xfrm>
            <a:off x="1921011" y="4243597"/>
            <a:ext cx="12503910" cy="7319268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equation of the supply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 is graphically represented in Figure 2.21.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Note: 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d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 intersects the horizontal axis at the point where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.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Substituting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 into the supply function gives</a:t>
            </a: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d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d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d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f>
                    <m:fPr>
                      <m:ctrlP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c</m:t>
                      </m:r>
                    </m:num>
                    <m:den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d</m:t>
                      </m:r>
                    </m:den>
                  </m:f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</p:txBody>
      </p:sp>
      <p:sp>
        <p:nvSpPr>
          <p:cNvPr id="257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258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350750" y="3698402"/>
            <a:ext cx="8454527" cy="6319196"/>
          </a:xfrm>
          <a:prstGeom prst="rect">
            <a:avLst/>
          </a:prstGeom>
          <a:ln w="12700">
            <a:miter lim="400000"/>
          </a:ln>
        </p:spPr>
      </p:pic>
      <p:sp>
        <p:nvSpPr>
          <p:cNvPr id="259" name="Figure 2.21 Supply function P — c + dQ"/>
          <p:cNvSpPr txBox="1"/>
          <p:nvPr/>
        </p:nvSpPr>
        <p:spPr>
          <a:xfrm>
            <a:off x="16084703" y="10135421"/>
            <a:ext cx="5881590" cy="10972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/>
          <a:p>
            <a:pPr algn="l" defTabSz="457200">
              <a:spcBef>
                <a:spcPts val="1200"/>
              </a:spcBef>
              <a:defRPr sz="25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Figure 2.21 Supply function </a:t>
            </a:r>
            <a:r>
              <a:rPr i="1"/>
              <a:t>P — c + dQ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62" name="Rectangle 29"/>
          <p:cNvSpPr txBox="1"/>
          <p:nvPr/>
        </p:nvSpPr>
        <p:spPr>
          <a:xfrm>
            <a:off x="1921011" y="4243597"/>
            <a:ext cx="19387858" cy="3460567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Example</a:t>
            </a:r>
            <a:r>
              <a:t>: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 is given by </a:t>
            </a:r>
            <a14:m>
              <m:oMath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  <m:r>
                  <a:rPr xmlns:a="http://schemas.openxmlformats.org/drawingml/2006/main" sz="44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   State and verbally describe the slope and intercepts.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   Plot the supply function,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m:rPr>
                    <m:nor/>
                  </m:rP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for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100.</m:t>
                </m:r>
              </m:oMath>
            </a14:m>
          </a:p>
        </p:txBody>
      </p:sp>
      <p:sp>
        <p:nvSpPr>
          <p:cNvPr id="263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66" name="Rectangle 29"/>
          <p:cNvSpPr txBox="1"/>
          <p:nvPr/>
        </p:nvSpPr>
        <p:spPr>
          <a:xfrm>
            <a:off x="1921011" y="4243597"/>
            <a:ext cx="19387858" cy="7439863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(a)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vertical intercept is 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</m:t>
                </m:r>
              </m:oMath>
            </a14:m>
            <a:r>
              <a:t>. This means that the firm will supply no units at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</m:t>
                </m:r>
              </m:oMath>
            </a14:m>
            <a:r>
              <a:t>. The slope </a:t>
            </a:r>
            <a14:m>
              <m:oMath>
                <m:r>
                  <m:rPr>
                    <m:sty m:val="p"/>
                  </m:rP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Δ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/</m:t>
                </m:r>
                <m:r>
                  <m:rPr>
                    <m:sty m:val="p"/>
                  </m:rP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Δ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</m:oMath>
            </a14:m>
            <a:r>
              <a:t>. This means that price increases by </a:t>
            </a:r>
            <a14:m>
              <m:oMath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0.5</m:t>
                </m:r>
              </m:oMath>
            </a14:m>
            <a:r>
              <a:t> units for every successive unit increase in quantity supplied.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horizontal intercept is calculated by substituting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 into the equation of the supply function, that is,</a:t>
            </a: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0.5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f>
                    <m:fPr>
                      <m:ctrlP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</m:ctrlPr>
                      <m:type m:val="bar"/>
                    </m:fPr>
                    <m:num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10</m:t>
                      </m:r>
                    </m:num>
                    <m:den>
                      <m:r>
                        <a:rPr xmlns:a="http://schemas.openxmlformats.org/drawingml/2006/main" sz="44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0.5</m:t>
                      </m:r>
                    </m:den>
                  </m:f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→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-</m:t>
                  </m:r>
                  <m:r>
                    <a:rPr xmlns:a="http://schemas.openxmlformats.org/drawingml/2006/main" sz="44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20</m:t>
                  </m:r>
                </m:oMath>
              </m:oMathPara>
            </a14:m>
          </a:p>
        </p:txBody>
      </p:sp>
      <p:sp>
        <p:nvSpPr>
          <p:cNvPr id="267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70" name="Rectangle 29"/>
          <p:cNvSpPr txBox="1"/>
          <p:nvPr/>
        </p:nvSpPr>
        <p:spPr>
          <a:xfrm>
            <a:off x="1921011" y="4243597"/>
            <a:ext cx="19387858" cy="40902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(a)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Therefore, the horizontal intercept occurs at (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-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/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d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,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). A minus quantity is not economically meaningful; therefore, many economic textbooks only illustrate the supply function in the positive quadrant only. </a:t>
            </a:r>
          </a:p>
        </p:txBody>
      </p:sp>
      <p:sp>
        <p:nvSpPr>
          <p:cNvPr id="271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74" name="Rectangle 29"/>
          <p:cNvSpPr txBox="1"/>
          <p:nvPr/>
        </p:nvSpPr>
        <p:spPr>
          <a:xfrm>
            <a:off x="1921011" y="4243597"/>
            <a:ext cx="9778330" cy="7394042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just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(b) Method A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To plot the supply function over the range,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≤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100</m:t>
                </m:r>
              </m:oMath>
            </a14:m>
            <a:r>
              <a:t>, choose various quantity values within this range. In </a:t>
            </a:r>
            <a:r>
              <a:rPr b="1"/>
              <a:t>Table 2.4</a:t>
            </a:r>
            <a:r>
              <a:t> equal intervals of </a:t>
            </a:r>
            <a14:m>
              <m:oMath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</m:t>
                </m:r>
              </m:oMath>
            </a14:m>
            <a:r>
              <a:t> units of quantity are used. Substitute these quantity values into the equation of the supply function to derive corresponding values for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  <a:r>
              <a:t>. Plot these points and graph the supply function as in </a:t>
            </a:r>
            <a:r>
              <a:rPr b="1"/>
              <a:t>Figure 2.22</a:t>
            </a:r>
            <a:r>
              <a:t>. </a:t>
            </a:r>
          </a:p>
        </p:txBody>
      </p:sp>
      <p:sp>
        <p:nvSpPr>
          <p:cNvPr id="275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276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791552" y="3879912"/>
            <a:ext cx="6391655" cy="6478532"/>
          </a:xfrm>
          <a:prstGeom prst="rect">
            <a:avLst/>
          </a:prstGeom>
          <a:ln w="12700">
            <a:miter lim="400000"/>
          </a:ln>
        </p:spPr>
      </p:pic>
      <p:sp>
        <p:nvSpPr>
          <p:cNvPr id="277" name="Figure 2.22 Supply function P = 104+0.5Q"/>
          <p:cNvSpPr txBox="1"/>
          <p:nvPr/>
        </p:nvSpPr>
        <p:spPr>
          <a:xfrm>
            <a:off x="15401889" y="10467779"/>
            <a:ext cx="7170981" cy="12242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/>
          <a:p>
            <a:pPr algn="l" defTabSz="457200">
              <a:spcBef>
                <a:spcPts val="1200"/>
              </a:spcBef>
              <a:defRPr sz="29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Figure 2.22 Supply function </a:t>
            </a:r>
            <a:r>
              <a:rPr i="1"/>
              <a:t>P = </a:t>
            </a:r>
            <a:r>
              <a:t>104+0.5</a:t>
            </a:r>
            <a:r>
              <a:rPr i="1"/>
              <a:t>Q </a:t>
            </a:r>
          </a:p>
        </p:txBody>
      </p:sp>
      <p:pic>
        <p:nvPicPr>
          <p:cNvPr id="278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839299" y="5599804"/>
            <a:ext cx="4228268" cy="391928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81" name="Rectangle 29"/>
          <p:cNvSpPr txBox="1"/>
          <p:nvPr/>
        </p:nvSpPr>
        <p:spPr>
          <a:xfrm>
            <a:off x="1921011" y="4243597"/>
            <a:ext cx="9778330" cy="40767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 supply function</a:t>
            </a:r>
          </a:p>
          <a:p>
            <a:pPr algn="just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(b) Method B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Plot the horizontal and vertical intercepts calculated in part (a). Draw the supply function by joining these points. </a:t>
            </a:r>
          </a:p>
        </p:txBody>
      </p:sp>
      <p:sp>
        <p:nvSpPr>
          <p:cNvPr id="282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283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791552" y="3879912"/>
            <a:ext cx="6391655" cy="6478532"/>
          </a:xfrm>
          <a:prstGeom prst="rect">
            <a:avLst/>
          </a:prstGeom>
          <a:ln w="12700">
            <a:miter lim="400000"/>
          </a:ln>
        </p:spPr>
      </p:pic>
      <p:sp>
        <p:nvSpPr>
          <p:cNvPr id="284" name="Figure 2.22 Supply function P = 104+0.5Q"/>
          <p:cNvSpPr txBox="1"/>
          <p:nvPr/>
        </p:nvSpPr>
        <p:spPr>
          <a:xfrm>
            <a:off x="15401889" y="10467779"/>
            <a:ext cx="7170981" cy="12242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/>
          <a:p>
            <a:pPr algn="l" defTabSz="457200">
              <a:spcBef>
                <a:spcPts val="1200"/>
              </a:spcBef>
              <a:defRPr sz="29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Figure 2.22 Supply function </a:t>
            </a:r>
            <a:r>
              <a:rPr i="1"/>
              <a:t>P = </a:t>
            </a:r>
            <a:r>
              <a:t>104+0.5</a:t>
            </a:r>
            <a:r>
              <a:rPr i="1"/>
              <a:t>Q </a:t>
            </a:r>
          </a:p>
        </p:txBody>
      </p:sp>
      <p:pic>
        <p:nvPicPr>
          <p:cNvPr id="285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839299" y="5599804"/>
            <a:ext cx="4228268" cy="391928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88" name="Rectangle 29"/>
          <p:cNvSpPr txBox="1"/>
          <p:nvPr/>
        </p:nvSpPr>
        <p:spPr>
          <a:xfrm>
            <a:off x="1921011" y="4243597"/>
            <a:ext cx="19903800" cy="47591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Cost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Firms incur costs when they employ inputs, such as capital and labour, in order to produce goods for sale in the market. The total cost of producing a good will normally consist of: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(i)    Fixed costs,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t>: costs that are fixed irrespective of the level of output, e.g. rent on premises.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(ii)  Variable costs, </a:t>
            </a:r>
            <a14:m>
              <m:oMath>
                <m:r>
                  <a:rPr xmlns:a="http://schemas.openxmlformats.org/drawingml/2006/main" sz="46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46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t>: costs which vary with the level of output, e.g. each extra unit of a good produced will require additional units of raw materials, labour, etc.</a:t>
            </a:r>
          </a:p>
        </p:txBody>
      </p:sp>
      <p:sp>
        <p:nvSpPr>
          <p:cNvPr id="289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92" name="Rectangle 29"/>
          <p:cNvSpPr txBox="1"/>
          <p:nvPr/>
        </p:nvSpPr>
        <p:spPr>
          <a:xfrm>
            <a:off x="1921011" y="4243597"/>
            <a:ext cx="19903800" cy="4772762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Cost      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Total cost, , is therefore the sum of fixed costs and variable costs:</a:t>
            </a: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T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t>   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These costs can be modelled by a linear cost function, such as</a:t>
            </a: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T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20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4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where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20</m:t>
                </m:r>
              </m:oMath>
            </a14:m>
            <a:r>
              <a:t> (the vertical intercept) and 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4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, where </a:t>
            </a:r>
            <a14:m>
              <m:oMath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4</m:t>
                </m:r>
              </m:oMath>
            </a14:m>
            <a:r>
              <a:t> = slope of the line. </a:t>
            </a:r>
          </a:p>
        </p:txBody>
      </p:sp>
      <p:sp>
        <p:nvSpPr>
          <p:cNvPr id="293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96" name="Rectangle 29"/>
          <p:cNvSpPr txBox="1"/>
          <p:nvPr/>
        </p:nvSpPr>
        <p:spPr>
          <a:xfrm>
            <a:off x="1921011" y="4243597"/>
            <a:ext cx="19903800" cy="40767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Cost      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Example</a:t>
            </a:r>
            <a:r>
              <a:t>: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firm has fixed production costs of £10 and variable production costs of £2 per unit produced.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   Write down the equation of the total cost function.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   Graph the total cost function.</a:t>
            </a:r>
          </a:p>
        </p:txBody>
      </p:sp>
      <p:sp>
        <p:nvSpPr>
          <p:cNvPr id="297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00" name="Rectangle 29"/>
          <p:cNvSpPr txBox="1"/>
          <p:nvPr/>
        </p:nvSpPr>
        <p:spPr>
          <a:xfrm>
            <a:off x="1921011" y="4243597"/>
            <a:ext cx="19903800" cy="6818647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Cost       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(a)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m:rPr>
                    <m:sty m:val="p"/>
                  </m:rP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£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</m:t>
                </m:r>
              </m:oMath>
            </a14:m>
            <a:r>
              <a:t>; while 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m:rPr>
                    <m:sty m:val="p"/>
                  </m:rP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£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, since to produce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1  unit      </a:t>
            </a:r>
            <a14:m>
              <m:oMath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2  unit      </a:t>
            </a:r>
            <a14:m>
              <m:oMath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>
                <m:r>
                  <a:rPr xmlns:a="http://schemas.openxmlformats.org/drawingml/2006/main" sz="50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 unit      </a:t>
            </a:r>
            <a14:m>
              <m:oMath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that is, the total variable costs incurred in producing </a:t>
            </a:r>
            <a14:m>
              <m:oMath>
                <m:r>
                  <a:rPr xmlns:a="http://schemas.openxmlformats.org/drawingml/2006/main" sz="50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 units of this good is </a:t>
            </a:r>
            <a14:m>
              <m:oMath>
                <m:r>
                  <m:rPr>
                    <m:sty m:val="p"/>
                  </m:rP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£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. Since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T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F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V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t>, the total cost incurred in producing </a:t>
            </a:r>
            <a14:m>
              <m:oMath>
                <m:r>
                  <a:rPr xmlns:a="http://schemas.openxmlformats.org/drawingml/2006/main" sz="50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 units is </a:t>
            </a: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T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2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Note</a:t>
            </a:r>
            <a:r>
              <a:t>: This is the same as the line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+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</m:oMath>
            </a14:m>
            <a:r>
              <a:t>, where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y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≡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T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t> and </a:t>
            </a:r>
            <a14:m>
              <m:oMath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x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≡</m:t>
                </m:r>
                <m:r>
                  <a:rPr xmlns:a="http://schemas.openxmlformats.org/drawingml/2006/main" sz="44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.</a:t>
            </a:r>
          </a:p>
        </p:txBody>
      </p:sp>
      <p:sp>
        <p:nvSpPr>
          <p:cNvPr id="301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04" name="Rectangle 29"/>
          <p:cNvSpPr txBox="1"/>
          <p:nvPr/>
        </p:nvSpPr>
        <p:spPr>
          <a:xfrm>
            <a:off x="1921011" y="4243597"/>
            <a:ext cx="19903800" cy="540092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Cost       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(b)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Graphically, the </a:t>
            </a:r>
            <a14:m>
              <m:oMath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T</m:t>
                </m:r>
                <m:r>
                  <a:rPr xmlns:a="http://schemas.openxmlformats.org/drawingml/2006/main" sz="46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</m:oMath>
            </a14:m>
            <a:r>
              <a:t> function is a straight line, with costs measured on the vertical axis and units of the good produced on the horizontal axis. Since the vertical intercept = 10 (level of FC) and the slope = 2 are known, the total cost function may be plotted. Alternatively, total costs may be plotted by calculating at least two points on the line and joining these points. A number of points are outlined in </a:t>
            </a:r>
            <a:r>
              <a:rPr b="1"/>
              <a:t>Table 2.5</a:t>
            </a:r>
            <a:r>
              <a:t> and then graphed in </a:t>
            </a:r>
            <a:r>
              <a:rPr b="1"/>
              <a:t>Figure 2.25</a:t>
            </a:r>
            <a:r>
              <a:t>.</a:t>
            </a:r>
          </a:p>
        </p:txBody>
      </p:sp>
      <p:sp>
        <p:nvSpPr>
          <p:cNvPr id="305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08" name="Rectangle 29"/>
          <p:cNvSpPr txBox="1"/>
          <p:nvPr/>
        </p:nvSpPr>
        <p:spPr>
          <a:xfrm>
            <a:off x="1921011" y="4243597"/>
            <a:ext cx="19903800" cy="21107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Cost       </a:t>
            </a:r>
          </a:p>
          <a:p>
            <a:pPr algn="l">
              <a:lnSpc>
                <a:spcPct val="120000"/>
              </a:lnSpc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Solution: (b)</a:t>
            </a:r>
          </a:p>
        </p:txBody>
      </p:sp>
      <p:sp>
        <p:nvSpPr>
          <p:cNvPr id="309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310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60853" y="5904458"/>
            <a:ext cx="8744855" cy="4497354"/>
          </a:xfrm>
          <a:prstGeom prst="rect">
            <a:avLst/>
          </a:prstGeom>
          <a:ln w="12700">
            <a:miter lim="400000"/>
          </a:ln>
        </p:spPr>
      </p:pic>
      <p:pic>
        <p:nvPicPr>
          <p:cNvPr id="311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273647" y="3794871"/>
            <a:ext cx="5362907" cy="6648614"/>
          </a:xfrm>
          <a:prstGeom prst="rect">
            <a:avLst/>
          </a:prstGeom>
          <a:ln w="12700">
            <a:miter lim="400000"/>
          </a:ln>
        </p:spPr>
      </p:pic>
      <p:sp>
        <p:nvSpPr>
          <p:cNvPr id="312" name="Figure 2.25 Linear total cost function"/>
          <p:cNvSpPr txBox="1"/>
          <p:nvPr/>
        </p:nvSpPr>
        <p:spPr>
          <a:xfrm>
            <a:off x="11805332" y="10371670"/>
            <a:ext cx="6255627" cy="12242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>
            <a:lvl1pPr algn="l" defTabSz="457200">
              <a:spcBef>
                <a:spcPts val="1200"/>
              </a:spcBef>
              <a:defRPr sz="29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Figure 2.25 Linear total cost function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15" name="Rectangle 29"/>
          <p:cNvSpPr txBox="1"/>
          <p:nvPr/>
        </p:nvSpPr>
        <p:spPr>
          <a:xfrm>
            <a:off x="1921011" y="4243597"/>
            <a:ext cx="19903800" cy="4117442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Revenue      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firm receives revenue when it sells output. The total revenue, </a:t>
            </a:r>
            <a14:m>
              <m:oMath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T</m:t>
                </m:r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R</m:t>
                </m:r>
              </m:oMath>
            </a14:m>
            <a:r>
              <a:t>, received is the price of the good, </a:t>
            </a:r>
            <a14:m>
              <m:oMath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P</m:t>
                </m:r>
              </m:oMath>
            </a14:m>
            <a:r>
              <a:t>, multiplied by the number of units sold, </a:t>
            </a:r>
            <a14:m>
              <m:oMath>
                <m:r>
                  <a:rPr xmlns:a="http://schemas.openxmlformats.org/drawingml/2006/main" sz="50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, that is, </a:t>
            </a: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T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R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P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Total revenue may be modelled by a straight line if the price of each unit sold is the same, that is, each firm is a price-taker, denoted by a horizontal demand function.</a:t>
            </a:r>
          </a:p>
        </p:txBody>
      </p:sp>
      <p:sp>
        <p:nvSpPr>
          <p:cNvPr id="316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19" name="Rectangle 29"/>
          <p:cNvSpPr txBox="1"/>
          <p:nvPr/>
        </p:nvSpPr>
        <p:spPr>
          <a:xfrm>
            <a:off x="1921011" y="4243597"/>
            <a:ext cx="19903800" cy="6842234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Revenue      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A price-taking firm is known as a perfectly competitive firm. In this case, the total revenue function would take the form </a:t>
            </a: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T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R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sSub>
                    <m:e>
                      <m:r>
                        <a:rPr xmlns:a="http://schemas.openxmlformats.org/drawingml/2006/main" sz="45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P</m:t>
                      </m:r>
                    </m:e>
                    <m:sub>
                      <m:r>
                        <a:rPr xmlns:a="http://schemas.openxmlformats.org/drawingml/2006/main" sz="4550" i="1">
                          <a:solidFill>
                            <a:srgbClr val="0A1F61"/>
                          </a:solidFill>
                          <a:latin typeface="Cambria Math" panose="02040503050406030204" pitchFamily="18" charset="0"/>
                        </a:rPr>
                        <m:t>0</m:t>
                      </m:r>
                    </m:sub>
                  </m:sSub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where </a:t>
            </a:r>
            <a14:m>
              <m:oMath>
                <m:sSub>
                  <m:e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P</m:t>
                    </m:r>
                  </m:e>
                  <m:sub>
                    <m:r>
                      <a:rPr xmlns:a="http://schemas.openxmlformats.org/drawingml/2006/main" sz="455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0</m:t>
                    </m:r>
                  </m:sub>
                </m:sSub>
              </m:oMath>
            </a14:m>
            <a:r>
              <a:t> is the constant price per unit of the good and is represented by the vertical intercept of a horizontal demand function. For example, if </a:t>
            </a:r>
            <a14:m>
              <m:oMath>
                <m:sSub>
                  <m:e>
                    <m:r>
                      <a:rPr xmlns:a="http://schemas.openxmlformats.org/drawingml/2006/main" sz="45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P</m:t>
                    </m:r>
                  </m:e>
                  <m:sub>
                    <m:r>
                      <a:rPr xmlns:a="http://schemas.openxmlformats.org/drawingml/2006/main" sz="4500" i="1">
                        <a:solidFill>
                          <a:srgbClr val="0A1F61"/>
                        </a:solidFill>
                        <a:latin typeface="Cambria Math" panose="02040503050406030204" pitchFamily="18" charset="0"/>
                      </a:rPr>
                      <m:t>0</m:t>
                    </m:r>
                  </m:sub>
                </m:sSub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10</m:t>
                </m:r>
              </m:oMath>
            </a14:m>
            <a:r>
              <a:t>, then the total revenue function is </a:t>
            </a: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T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R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0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10</m:t>
                  </m:r>
                  <m:r>
                    <a:rPr xmlns:a="http://schemas.openxmlformats.org/drawingml/2006/main" sz="45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y</m:t>
                  </m:r>
                  <m:r>
                    <a:rPr xmlns:a="http://schemas.openxmlformats.org/drawingml/2006/main" sz="4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c</m:t>
                  </m:r>
                  <m:r>
                    <a:rPr xmlns:a="http://schemas.openxmlformats.org/drawingml/2006/main" sz="4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+</m:t>
                  </m:r>
                  <m:r>
                    <a:rPr xmlns:a="http://schemas.openxmlformats.org/drawingml/2006/main" sz="4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m</m:t>
                  </m:r>
                  <m:r>
                    <a:rPr xmlns:a="http://schemas.openxmlformats.org/drawingml/2006/main" sz="4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x</m:t>
                  </m:r>
                  <m:r>
                    <a:rPr xmlns:a="http://schemas.openxmlformats.org/drawingml/2006/main" sz="4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m</m:t>
                  </m:r>
                  <m:r>
                    <a:rPr xmlns:a="http://schemas.openxmlformats.org/drawingml/2006/main" sz="440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x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This is a line through the origin </a:t>
            </a:r>
            <a14:m>
              <m:oMath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(</m:t>
                </m:r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0,0</m:t>
                </m:r>
                <m:r>
                  <a:rPr xmlns:a="http://schemas.openxmlformats.org/drawingml/2006/main" sz="47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)</m:t>
                </m:r>
              </m:oMath>
            </a14:m>
            <a:r>
              <a:t> since the vertical intercept, 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c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. </a:t>
            </a:r>
          </a:p>
        </p:txBody>
      </p:sp>
      <p:sp>
        <p:nvSpPr>
          <p:cNvPr id="320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23" name="Rectangle 29"/>
          <p:cNvSpPr txBox="1"/>
          <p:nvPr/>
        </p:nvSpPr>
        <p:spPr>
          <a:xfrm>
            <a:off x="1921011" y="4243597"/>
            <a:ext cx="19903800" cy="40902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Revenue      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Example</a:t>
            </a:r>
            <a:r>
              <a:t>: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Suppose that each chicken snack box is sold for </a:t>
            </a:r>
            <a14:m>
              <m:oMath>
                <m:r>
                  <m:rPr>
                    <m:sty m:val="p"/>
                  </m:rP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£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3.50</m:t>
                </m:r>
              </m:oMath>
            </a14:m>
            <a:r>
              <a:t> irrespective of the number of units sold.</a:t>
            </a:r>
            <a:br/>
            <a:r>
              <a:t>(a) Write down the equation of the total revenue function.</a:t>
            </a:r>
            <a:br/>
            <a:r>
              <a:t>(b) Graph the total revenue function. </a:t>
            </a:r>
          </a:p>
        </p:txBody>
      </p:sp>
      <p:sp>
        <p:nvSpPr>
          <p:cNvPr id="324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27" name="Rectangle 29"/>
          <p:cNvSpPr txBox="1"/>
          <p:nvPr/>
        </p:nvSpPr>
        <p:spPr>
          <a:xfrm>
            <a:off x="1921011" y="4243597"/>
            <a:ext cx="19903800" cy="47591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Revenue       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</a:t>
            </a:r>
            <a:r>
              <a:t>:</a:t>
            </a:r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(a) Total revenue is price multiplied by the number of units sold, that is, </a:t>
            </a:r>
          </a:p>
          <a:p>
            <a:pPr algn="ctr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14:m>
              <m:oMathPara>
                <m:oMathParaPr>
                  <m:jc m:val="center"/>
                </m:oMathParaPr>
                <m:oMath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T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R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=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3.5</m:t>
                  </m:r>
                  <m:r>
                    <a:rPr xmlns:a="http://schemas.openxmlformats.org/drawingml/2006/main" sz="4550" i="1">
                      <a:solidFill>
                        <a:srgbClr val="0A1F61"/>
                      </a:solidFill>
                      <a:latin typeface="Cambria Math" panose="02040503050406030204" pitchFamily="18" charset="0"/>
                    </a:rPr>
                    <m:t>Q</m:t>
                  </m:r>
                </m:oMath>
              </m:oMathPara>
            </a14:m>
          </a:p>
          <a:p>
            <a:pPr algn="l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Note that price is constant at </a:t>
            </a:r>
            <a14:m>
              <m:oMath>
                <m:r>
                  <m:rPr>
                    <m:sty m:val="p"/>
                  </m:rP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£</m:t>
                </m:r>
                <m:r>
                  <a:rPr xmlns:a="http://schemas.openxmlformats.org/drawingml/2006/main" sz="45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3.50</m:t>
                </m:r>
              </m:oMath>
            </a14:m>
            <a:r>
              <a:t> irrespective of the value of </a:t>
            </a:r>
            <a14:m>
              <m:oMath>
                <m:r>
                  <a:rPr xmlns:a="http://schemas.openxmlformats.org/drawingml/2006/main" sz="50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.</a:t>
            </a:r>
            <a:br/>
          </a:p>
        </p:txBody>
      </p:sp>
      <p:sp>
        <p:nvSpPr>
          <p:cNvPr id="328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31" name="Rectangle 29"/>
          <p:cNvSpPr txBox="1"/>
          <p:nvPr/>
        </p:nvSpPr>
        <p:spPr>
          <a:xfrm>
            <a:off x="1921011" y="4243597"/>
            <a:ext cx="7403928" cy="8062942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marL="350921" indent="-350921" algn="just">
              <a:lnSpc>
                <a:spcPct val="120000"/>
              </a:lnSpc>
              <a:spcBef>
                <a:spcPts val="2400"/>
              </a:spcBef>
              <a:buSzPct val="100000"/>
              <a:buChar char="□"/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Revenue       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rPr b="1"/>
              <a:t>Solution</a:t>
            </a:r>
            <a:r>
              <a:t>: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(b) Total revenue is represented graphically by a straight line, with slope = </a:t>
            </a:r>
            <a14:m>
              <m:oMath>
                <m:r>
                  <a:rPr xmlns:a="http://schemas.openxmlformats.org/drawingml/2006/main" sz="48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3.5</m:t>
                </m:r>
              </m:oMath>
            </a14:m>
            <a:r>
              <a:t> and intercept = </a:t>
            </a:r>
            <a14:m>
              <m:oMath>
                <m:r>
                  <a:rPr xmlns:a="http://schemas.openxmlformats.org/drawingml/2006/main" sz="49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</m:t>
                </m:r>
              </m:oMath>
            </a14:m>
            <a:r>
              <a:t>. It is graphed by calculating values of </a:t>
            </a:r>
            <a14:m>
              <m:oMath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T</m:t>
                </m:r>
                <m:r>
                  <a:rPr xmlns:a="http://schemas.openxmlformats.org/drawingml/2006/main" sz="48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R</m:t>
                </m:r>
              </m:oMath>
            </a14:m>
            <a:r>
              <a:t> for any values of </a:t>
            </a:r>
            <a14:m>
              <m:oMath>
                <m:r>
                  <a:rPr xmlns:a="http://schemas.openxmlformats.org/drawingml/2006/main" sz="500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</m:oMath>
            </a14:m>
            <a:r>
              <a:t>, for example </a:t>
            </a:r>
            <a14:m>
              <m:oMath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Q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=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0,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2,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4,</m:t>
                </m:r>
                <m:r>
                  <a:rPr xmlns:a="http://schemas.openxmlformats.org/drawingml/2006/main" sz="4550" i="1">
                    <a:solidFill>
                      <a:srgbClr val="0A1F61"/>
                    </a:solidFill>
                    <a:latin typeface="Cambria Math" panose="02040503050406030204" pitchFamily="18" charset="0"/>
                  </a:rPr>
                  <m:t>6</m:t>
                </m:r>
              </m:oMath>
            </a14:m>
            <a:r>
              <a:t>. These points are outlined in </a:t>
            </a:r>
            <a:r>
              <a:rPr b="1"/>
              <a:t>Table 2.6</a:t>
            </a:r>
            <a:r>
              <a:t> and then plotted in </a:t>
            </a:r>
            <a:r>
              <a:rPr b="1"/>
              <a:t>Figure 2.26</a:t>
            </a:r>
            <a:r>
              <a:t>. </a:t>
            </a:r>
          </a:p>
          <a:p>
            <a:pPr algn="just">
              <a:lnSpc>
                <a:spcPct val="120000"/>
              </a:lnSpc>
              <a:defRPr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</p:txBody>
      </p:sp>
      <p:sp>
        <p:nvSpPr>
          <p:cNvPr id="332" name="Google Shape;126;p4"/>
          <p:cNvSpPr txBox="1"/>
          <p:nvPr/>
        </p:nvSpPr>
        <p:spPr>
          <a:xfrm>
            <a:off x="5325853" y="1125093"/>
            <a:ext cx="13256929" cy="944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Applications: Demand, Supply, Cost, Revenue</a:t>
            </a:r>
          </a:p>
        </p:txBody>
      </p:sp>
      <p:pic>
        <p:nvPicPr>
          <p:cNvPr id="333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498605" y="5545373"/>
            <a:ext cx="7216063" cy="3147610"/>
          </a:xfrm>
          <a:prstGeom prst="rect">
            <a:avLst/>
          </a:prstGeom>
          <a:ln w="12700">
            <a:miter lim="400000"/>
          </a:ln>
        </p:spPr>
      </p:pic>
      <p:pic>
        <p:nvPicPr>
          <p:cNvPr id="334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888335" y="4523364"/>
            <a:ext cx="5605438" cy="4669272"/>
          </a:xfrm>
          <a:prstGeom prst="rect">
            <a:avLst/>
          </a:prstGeom>
          <a:ln w="12700">
            <a:miter lim="400000"/>
          </a:ln>
        </p:spPr>
      </p:pic>
      <p:sp>
        <p:nvSpPr>
          <p:cNvPr id="335" name="Figure 2.26 Linear total revenue function"/>
          <p:cNvSpPr txBox="1"/>
          <p:nvPr/>
        </p:nvSpPr>
        <p:spPr>
          <a:xfrm>
            <a:off x="15844425" y="9275400"/>
            <a:ext cx="6911121" cy="12242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>
            <a:lvl1pPr algn="l" defTabSz="457200">
              <a:spcBef>
                <a:spcPts val="1200"/>
              </a:spcBef>
              <a:defRPr sz="2900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Figure 2.26 Linear total revenue function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38" name="Rectangle 29"/>
          <p:cNvSpPr txBox="1"/>
          <p:nvPr/>
        </p:nvSpPr>
        <p:spPr>
          <a:xfrm>
            <a:off x="1921011" y="4243597"/>
            <a:ext cx="19575473" cy="43357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ctr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</a:p>
          <a:p>
            <a:pPr algn="ctr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r>
              <a:t>Thank you</a:t>
            </a:r>
          </a:p>
          <a:p>
            <a:pPr algn="just">
              <a:lnSpc>
                <a:spcPct val="120000"/>
              </a:lnSpc>
              <a:spcBef>
                <a:spcPts val="2400"/>
              </a:spcBef>
              <a:defRPr b="1">
                <a:solidFill>
                  <a:srgbClr val="0A1F61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pPr>
            <a:endParaRPr b="0"/>
          </a:p>
        </p:txBody>
      </p:sp>
      <p:sp>
        <p:nvSpPr>
          <p:cNvPr id="339" name="Google Shape;126;p4"/>
          <p:cNvSpPr txBox="1"/>
          <p:nvPr/>
        </p:nvSpPr>
        <p:spPr>
          <a:xfrm>
            <a:off x="5325853" y="1125093"/>
            <a:ext cx="13256929" cy="17068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399" tIns="91399" rIns="91399" bIns="91399">
            <a:spAutoFit/>
          </a:bodyPr>
          <a:lstStyle>
            <a:lvl1pPr algn="l">
              <a:defRPr sz="5000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defRPr>
            </a:lvl1pPr>
          </a:lstStyle>
          <a:p>
            <a:pPr/>
            <a:r>
              <a:t>Thank you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نسق 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508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91439" rIns="91439" bIns="91439" numCol="1" spcCol="38100" rtlCol="0" anchor="ctr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508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25400" cap="flat">
          <a:noFill/>
          <a:miter lim="400000"/>
        </a:ln>
        <a:effectLst/>
        <a:sp3d/>
      </a:spPr>
      <a:bodyPr rot="0" spcFirstLastPara="1" vertOverflow="overflow" horzOverflow="overflow" vert="horz" wrap="square" lIns="91439" tIns="91439" rIns="91439" bIns="91439" numCol="1" spcCol="38100" rtlCol="0" anchor="t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نسق Office">
  <a:themeElements>
    <a:clrScheme name="نسق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نسق 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76200" dist="381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508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91439" rIns="91439" bIns="91439" numCol="1" spcCol="38100" rtlCol="0" anchor="ctr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508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381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25400" cap="flat">
          <a:noFill/>
          <a:miter lim="400000"/>
        </a:ln>
        <a:effectLst/>
        <a:sp3d/>
      </a:spPr>
      <a:bodyPr rot="0" spcFirstLastPara="1" vertOverflow="overflow" horzOverflow="overflow" vert="horz" wrap="square" lIns="91439" tIns="91439" rIns="91439" bIns="91439" numCol="1" spcCol="38100" rtlCol="0" anchor="t" upright="0">
        <a:spAutoFit/>
      </a:bodyPr>
      <a:lstStyle>
        <a:defPPr marL="0" marR="0" indent="0" algn="r" defTabSz="18288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