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487" r:id="rId8"/>
    <p:sldId id="601" r:id="rId9"/>
    <p:sldId id="599" r:id="rId10"/>
    <p:sldId id="306" r:id="rId11"/>
    <p:sldId id="491" r:id="rId12"/>
    <p:sldId id="603" r:id="rId13"/>
    <p:sldId id="575" r:id="rId14"/>
    <p:sldId id="605" r:id="rId15"/>
    <p:sldId id="584" r:id="rId16"/>
    <p:sldId id="606" r:id="rId17"/>
    <p:sldId id="568" r:id="rId18"/>
    <p:sldId id="609" r:id="rId19"/>
    <p:sldId id="610" r:id="rId20"/>
    <p:sldId id="611" r:id="rId21"/>
    <p:sldId id="612" r:id="rId22"/>
    <p:sldId id="548" r:id="rId23"/>
    <p:sldId id="613" r:id="rId24"/>
    <p:sldId id="615" r:id="rId25"/>
    <p:sldId id="614" r:id="rId26"/>
    <p:sldId id="600" r:id="rId27"/>
    <p:sldId id="602" r:id="rId28"/>
    <p:sldId id="618" r:id="rId29"/>
    <p:sldId id="616" r:id="rId30"/>
    <p:sldId id="617" r:id="rId31"/>
    <p:sldId id="619" r:id="rId32"/>
    <p:sldId id="620" r:id="rId33"/>
    <p:sldId id="621" r:id="rId34"/>
    <p:sldId id="622" r:id="rId35"/>
    <p:sldId id="629" r:id="rId36"/>
    <p:sldId id="623" r:id="rId37"/>
    <p:sldId id="628" r:id="rId38"/>
    <p:sldId id="624" r:id="rId39"/>
    <p:sldId id="625" r:id="rId40"/>
    <p:sldId id="626" r:id="rId41"/>
    <p:sldId id="627" r:id="rId42"/>
    <p:sldId id="25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7"/>
            <p14:sldId id="601"/>
            <p14:sldId id="599"/>
            <p14:sldId id="306"/>
            <p14:sldId id="491"/>
            <p14:sldId id="603"/>
            <p14:sldId id="575"/>
            <p14:sldId id="605"/>
            <p14:sldId id="584"/>
            <p14:sldId id="606"/>
            <p14:sldId id="568"/>
            <p14:sldId id="609"/>
            <p14:sldId id="610"/>
            <p14:sldId id="611"/>
            <p14:sldId id="612"/>
            <p14:sldId id="548"/>
            <p14:sldId id="613"/>
            <p14:sldId id="615"/>
            <p14:sldId id="614"/>
            <p14:sldId id="600"/>
            <p14:sldId id="602"/>
            <p14:sldId id="618"/>
            <p14:sldId id="616"/>
            <p14:sldId id="617"/>
            <p14:sldId id="619"/>
            <p14:sldId id="620"/>
            <p14:sldId id="621"/>
            <p14:sldId id="622"/>
            <p14:sldId id="629"/>
            <p14:sldId id="623"/>
            <p14:sldId id="628"/>
            <p14:sldId id="624"/>
            <p14:sldId id="625"/>
            <p14:sldId id="626"/>
            <p14:sldId id="627"/>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CCC-E926-10B1-5E92-3A8097F7B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B97A8-EF02-0284-EA75-A532E0719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B5629-5EFD-181B-1FDA-491C94EA58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FC91B9-BD0B-A467-310E-1C13376B46F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5824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4BAA6-C678-DBB1-EB02-73F72E1F5A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50BF07-A98C-84F9-5186-F8E81B90F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9E5215-EB5E-D219-A272-78A5954AB9A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1D8BCA4-3E8D-C25B-F5ED-06DCC0C4840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24954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1C07B-A287-4B7D-429E-4C5FE8DD6E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8FF4F7-5DE0-3528-62F4-B28A592BF0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4BBE5D-E9B2-AD08-C3CB-AF5ECFD77FC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DB61EF7-7CCD-CBA1-15B5-B23353901D1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457997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5DD4E-6273-12E5-40CF-85EE620C1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3331E0-BE09-6FF4-54B3-23ACD2A94B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EE6366-FA93-1307-D8FD-069E718E09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6E5A7E4-EB87-8824-F21D-BA2E02FEB54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63703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91802-5BDA-B2CF-C103-20AF207AC2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E74967-F812-AACF-FCA8-8D45726D45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7BC0FE-5BFF-6985-D6AB-F601B469AB0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F8C313-CB6E-718C-FDC8-1DE49C356E7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39585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65A13-6A6E-A4EB-D941-C94615A1A2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D188D0-57AE-FC65-C672-105E0E41F4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B62210-C4FD-A982-9BEE-58961B0883D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6DE6E39-27E7-FABD-EE68-8FEA53F7D82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34195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038927" y="3398552"/>
            <a:ext cx="6970929" cy="501932"/>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أدوات ومصادر البحث القانوني</a:t>
            </a:r>
            <a:endParaRPr lang="en-US" sz="2000" b="1" dirty="0">
              <a:solidFill>
                <a:srgbClr val="00AEEF"/>
              </a:solidFill>
              <a:latin typeface="Alexandria" charset="0"/>
              <a:cs typeface="Alexandria" charset="0"/>
            </a:endParaRP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76398" y="1065584"/>
            <a:ext cx="9936480" cy="4610100"/>
          </a:xfrm>
        </p:spPr>
      </p:pic>
      <p:sp>
        <p:nvSpPr>
          <p:cNvPr id="11" name="Rectangle 10"/>
          <p:cNvSpPr/>
          <p:nvPr/>
        </p:nvSpPr>
        <p:spPr>
          <a:xfrm>
            <a:off x="4990006" y="104960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64205" y="4968516"/>
            <a:ext cx="5415362" cy="963597"/>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EG" sz="2000" dirty="0">
                <a:latin typeface="Alexandria" charset="0"/>
                <a:cs typeface="Alexandria" charset="0"/>
              </a:rPr>
              <a:t>الأدوات الأساسية للبحث القانوني </a:t>
            </a:r>
          </a:p>
          <a:p>
            <a:pPr marL="285750" indent="-285750" algn="r" rtl="1">
              <a:lnSpc>
                <a:spcPct val="150000"/>
              </a:lnSpc>
              <a:buFont typeface="Wingdings" panose="05000000000000000000" pitchFamily="2" charset="2"/>
              <a:buChar char="q"/>
            </a:pPr>
            <a:r>
              <a:rPr lang="ar-EG" sz="2000" dirty="0">
                <a:latin typeface="Alexandria" charset="0"/>
                <a:cs typeface="Alexandria" charset="0"/>
              </a:rPr>
              <a:t>مصادر البحث القانوني</a:t>
            </a: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139341" y="111987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141408" y="13055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AB83-6E27-BF92-8A37-57DFFF09D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4291F-E153-6779-D130-CCE3968DF4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A18BD4-50A7-4175-7747-887D8C94E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9163C4EF-1E7D-E3CD-71A4-A724B4362ECD}"/>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0371CDB2-C16F-F25E-3241-405A0FF6D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5F52832-8463-9F39-681D-3B0B49D6EAFE}"/>
              </a:ext>
            </a:extLst>
          </p:cNvPr>
          <p:cNvSpPr txBox="1"/>
          <p:nvPr/>
        </p:nvSpPr>
        <p:spPr>
          <a:xfrm>
            <a:off x="1215957" y="2355234"/>
            <a:ext cx="10027399"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في المحاضرة السابقة، تناولنا موضوع ماهية مناهج البحث العلمي، حيث تعرّفنا على المقصود بالمنهج العلمي وعلم المناهج، وأوضحنا الضوابط التي يجب مراعاتها عند اختيار المنهج العلمي المناسب لأي بحث علمي.</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ناقشنا أيضاً مدى تطبيق المنهج العلمي على البحث القانوني، وتطرقنا إلى التحديات التي تواجه الباحثين عند محاولة تطبيق المنهج العلمي في العلوم الاجتماعية بشكل عام، كما ركزنا على الخصوصية التي تميز الأبحاث القانونية، ما يجعل اختيار المنهج المناسب أمراً يتطلب فهماً دقيقاً لطبيعة الموضوعات القانونية وطبيعة البحث نفسه.</a:t>
            </a:r>
          </a:p>
        </p:txBody>
      </p:sp>
      <p:sp>
        <p:nvSpPr>
          <p:cNvPr id="2" name="TextBox 1">
            <a:extLst>
              <a:ext uri="{FF2B5EF4-FFF2-40B4-BE49-F238E27FC236}">
                <a16:creationId xmlns:a16="http://schemas.microsoft.com/office/drawing/2014/main" id="{3FA4BFEB-F3D6-C5DF-4989-BC37C57BA14C}"/>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621374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C7521-E1A6-76E6-66FE-4280907085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2243C8-3D38-C1A5-462E-70C4039DAAE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CC83C85-8487-2E64-EF05-416AC4EF18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666FD20-A47B-359B-B811-15AB6EF5E5EB}"/>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0B27E30-195B-3A16-D8A3-7394CD4D7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70AD97D-5A22-8076-89B2-C2A44B8A682A}"/>
              </a:ext>
            </a:extLst>
          </p:cNvPr>
          <p:cNvSpPr txBox="1"/>
          <p:nvPr/>
        </p:nvSpPr>
        <p:spPr>
          <a:xfrm>
            <a:off x="3414409" y="2355234"/>
            <a:ext cx="7828947" cy="2953950"/>
          </a:xfrm>
          <a:prstGeom prst="rect">
            <a:avLst/>
          </a:prstGeom>
          <a:noFill/>
        </p:spPr>
        <p:txBody>
          <a:bodyPr wrap="square" rtlCol="0">
            <a:spAutoFit/>
          </a:bodyPr>
          <a:lstStyle/>
          <a:p>
            <a:pPr algn="just" rtl="1">
              <a:lnSpc>
                <a:spcPct val="150000"/>
              </a:lnSpc>
            </a:pPr>
            <a:r>
              <a:rPr lang="ar-EG" dirty="0">
                <a:latin typeface="Alexandria" charset="0"/>
                <a:cs typeface="Alexandria" charset="0"/>
              </a:rPr>
              <a:t>ثم استعرضنا أنواع مناهج البحث القانوني، حيث قمنا بتقسيمها إلى المناهج العقلية، مثل المنهج الاستقرائي (التأصيلي) والمنهج الاستنباطي (التحليلي)،وناقشنا العلاقة التي تربط بينهما.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كما استعرضنا المناهج الإجرائية التي تشمل المنهج المقارن والمنهج التاريخي والمنهج الوصفي، مع توضيح كيفية تطبيق كل منهج في الأبحاث القانونية المختلفة.</a:t>
            </a:r>
          </a:p>
        </p:txBody>
      </p:sp>
      <p:sp>
        <p:nvSpPr>
          <p:cNvPr id="2" name="TextBox 1">
            <a:extLst>
              <a:ext uri="{FF2B5EF4-FFF2-40B4-BE49-F238E27FC236}">
                <a16:creationId xmlns:a16="http://schemas.microsoft.com/office/drawing/2014/main" id="{BEF372C0-A0F2-9D10-5913-08FF506E861C}"/>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5628C4D4-3AFF-9A31-5A35-52D6BABBCD3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25684" y="2782108"/>
            <a:ext cx="1877439" cy="1877439"/>
          </a:xfrm>
          <a:prstGeom prst="rect">
            <a:avLst/>
          </a:prstGeom>
        </p:spPr>
      </p:pic>
    </p:spTree>
    <p:extLst>
      <p:ext uri="{BB962C8B-B14F-4D97-AF65-F5344CB8AC3E}">
        <p14:creationId xmlns:p14="http://schemas.microsoft.com/office/powerpoint/2010/main" val="2587741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2C7E3-6B1D-7410-D11E-8AB52579CC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1807F5-329B-4E99-A787-D23ECA85F81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988A323-94AE-276E-EF13-334587B5C9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C85142C-7E01-A00B-8751-4B5170D50B29}"/>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E3C01CB-E00D-E9BB-A64F-E24D9401BC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D11C2CB-E77C-715B-709F-05A981B919F2}"/>
              </a:ext>
            </a:extLst>
          </p:cNvPr>
          <p:cNvSpPr txBox="1"/>
          <p:nvPr/>
        </p:nvSpPr>
        <p:spPr>
          <a:xfrm>
            <a:off x="1478605" y="2355234"/>
            <a:ext cx="9764752"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في هذه المحاضرة، سنستكمل رحلتنا في استكشاف أساسيات البحث العلمي القانوني، حيث سنركز على الأدوات الأساسية التي يعتمد عليها الباحث القانوني في إعداد دراسته.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سنتناول بالتفصيل دور القانون كمرجعية أساسية، وأهمية أحكام القضاء في توضيح التطبيقات العملية، بالإضافة إلى أعمال الفقه التي تشكل أساساً للنقاش والتحليل.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كما سنتعرف على الضوابط التي يجب على الباحث الالتزام بها عند التعامل مع هذه الأدوات لضمان الموضوعية والدقة في إعداد البحث.</a:t>
            </a:r>
            <a:endParaRPr lang="ar-EG" sz="20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8DDD41F1-903D-7489-092F-CDF5934676B3}"/>
              </a:ext>
            </a:extLst>
          </p:cNvPr>
          <p:cNvSpPr txBox="1"/>
          <p:nvPr/>
        </p:nvSpPr>
        <p:spPr>
          <a:xfrm>
            <a:off x="3054485" y="1001949"/>
            <a:ext cx="5729591" cy="461665"/>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سنتناول في هذه المحاضرة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37126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4399" y="145604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367" b="15367"/>
          <a:stretch/>
        </p:blipFill>
        <p:spPr>
          <a:xfrm>
            <a:off x="6066817" y="1449422"/>
            <a:ext cx="4962146" cy="2577830"/>
          </a:xfrm>
        </p:spPr>
      </p:pic>
      <p:sp>
        <p:nvSpPr>
          <p:cNvPr id="6" name="Rectangle 5"/>
          <p:cNvSpPr/>
          <p:nvPr/>
        </p:nvSpPr>
        <p:spPr>
          <a:xfrm>
            <a:off x="1274323" y="2785362"/>
            <a:ext cx="4275969" cy="2743380"/>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أولاً: القانون </a:t>
            </a:r>
          </a:p>
          <a:p>
            <a:pPr marL="285750" indent="-285750" algn="r" rtl="1">
              <a:lnSpc>
                <a:spcPct val="150000"/>
              </a:lnSpc>
              <a:buFont typeface="Wingdings" panose="05000000000000000000" pitchFamily="2" charset="2"/>
              <a:buChar char="q"/>
            </a:pPr>
            <a:r>
              <a:rPr lang="ar-EG" dirty="0">
                <a:latin typeface="Alexandria" charset="0"/>
                <a:cs typeface="Alexandria" charset="0"/>
              </a:rPr>
              <a:t>ثانياً: أحكام القضاء </a:t>
            </a:r>
          </a:p>
          <a:p>
            <a:pPr marL="285750" indent="-285750" algn="r" rtl="1">
              <a:lnSpc>
                <a:spcPct val="150000"/>
              </a:lnSpc>
              <a:buFont typeface="Wingdings" panose="05000000000000000000" pitchFamily="2" charset="2"/>
              <a:buChar char="q"/>
            </a:pPr>
            <a:r>
              <a:rPr lang="ar-EG" dirty="0">
                <a:latin typeface="Alexandria" charset="0"/>
                <a:cs typeface="Alexandria" charset="0"/>
              </a:rPr>
              <a:t>ثالثاً: أعمال الفقه</a:t>
            </a:r>
          </a:p>
          <a:p>
            <a:pPr marL="285750" indent="-285750" algn="r" rtl="1">
              <a:lnSpc>
                <a:spcPct val="150000"/>
              </a:lnSpc>
              <a:buFont typeface="Wingdings" panose="05000000000000000000" pitchFamily="2" charset="2"/>
              <a:buChar char="ü"/>
            </a:pPr>
            <a:r>
              <a:rPr lang="ar-EG" dirty="0">
                <a:latin typeface="Alexandria" charset="0"/>
                <a:cs typeface="Alexandria" charset="0"/>
              </a:rPr>
              <a:t>ضوابط يجب على الباحث مراعاتها.</a:t>
            </a:r>
          </a:p>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endParaRPr lang="ar-EG" dirty="0">
              <a:latin typeface="Alexandria" charset="0"/>
              <a:cs typeface="Alexandria" charset="0"/>
            </a:endParaRPr>
          </a:p>
          <a:p>
            <a:pPr algn="r" rtl="1">
              <a:lnSpc>
                <a:spcPct val="120000"/>
              </a:lnSpc>
            </a:pPr>
            <a:endParaRPr lang="en-US" sz="1200" dirty="0">
              <a:latin typeface="Alexandria" charset="0"/>
              <a:cs typeface="Alexandria" charset="0"/>
            </a:endParaRPr>
          </a:p>
        </p:txBody>
      </p:sp>
      <p:sp>
        <p:nvSpPr>
          <p:cNvPr id="7" name="Rectangle 6"/>
          <p:cNvSpPr/>
          <p:nvPr/>
        </p:nvSpPr>
        <p:spPr>
          <a:xfrm>
            <a:off x="1310806" y="2022099"/>
            <a:ext cx="4747323" cy="501932"/>
          </a:xfrm>
          <a:prstGeom prst="rect">
            <a:avLst/>
          </a:prstGeom>
        </p:spPr>
        <p:txBody>
          <a:bodyPr wrap="square">
            <a:spAutoFit/>
          </a:bodyPr>
          <a:lstStyle/>
          <a:p>
            <a:pPr algn="ctr" rtl="1">
              <a:lnSpc>
                <a:spcPct val="150000"/>
              </a:lnSpc>
            </a:pPr>
            <a:r>
              <a:rPr lang="ar-EG" sz="2000" b="1" dirty="0">
                <a:latin typeface="Alexandria" charset="0"/>
                <a:cs typeface="Alexandria" charset="0"/>
              </a:rPr>
              <a:t>الأدوات الأساسية للبحث القانوني</a:t>
            </a:r>
            <a:endParaRPr lang="en-US" sz="20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77344-AAF2-C207-C51E-DE0F82D506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CB42A2F-4A4C-DFBA-051F-1234632796D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DDB7647B-9F14-09FB-E0AA-C21004643F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945144-4C26-A19C-85FE-1C7AB6824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B5DE949-48E2-1124-2E09-69FCF38BA610}"/>
              </a:ext>
            </a:extLst>
          </p:cNvPr>
          <p:cNvSpPr txBox="1"/>
          <p:nvPr/>
        </p:nvSpPr>
        <p:spPr>
          <a:xfrm>
            <a:off x="3470285" y="1411031"/>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الأدوات الأساسية للبحث القانوني</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F9DD8BF7-02BC-9091-C8BE-F837C5C2837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D8AD31-F4EF-14D2-ADC0-9B627CCB8AD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D8153FF-939F-6F05-F6DE-E888F11F2BE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F46CFBD-E7DE-D5F1-9561-4044B3D09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E776E5B-ED6F-299A-5117-36F70AE65663}"/>
              </a:ext>
            </a:extLst>
          </p:cNvPr>
          <p:cNvSpPr txBox="1"/>
          <p:nvPr/>
        </p:nvSpPr>
        <p:spPr>
          <a:xfrm>
            <a:off x="3696509" y="2706193"/>
            <a:ext cx="8339847" cy="3733586"/>
          </a:xfrm>
          <a:prstGeom prst="rect">
            <a:avLst/>
          </a:prstGeom>
          <a:noFill/>
        </p:spPr>
        <p:txBody>
          <a:bodyPr wrap="square" rtlCol="0">
            <a:spAutoFit/>
          </a:bodyPr>
          <a:lstStyle/>
          <a:p>
            <a:pPr algn="just" rtl="1">
              <a:lnSpc>
                <a:spcPct val="150000"/>
              </a:lnSpc>
            </a:pPr>
            <a:r>
              <a:rPr lang="ar-EG" sz="2000" dirty="0">
                <a:latin typeface="Alexandria" charset="0"/>
                <a:cs typeface="Alexandria" charset="0"/>
              </a:rPr>
              <a:t>القانون ليس مجرد قواعد تنظم سلوك الأفراد في المجتمع، بل هو منظومة شاملة تهدف إلى تحقيق العدل والاستقرار.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وكما أن الطبيب يعتمد على أدواته لتشخيص الأمراض ومعالجتها، والمهندس يستخدم أدواته للتصميم والإنشاء، فإن الباحث القانوني يمتلك أدواته الخاصة التي تمكنه من فهم وتحليل الظواهر القانونية وتنظيم العلاقات المجتمعية. </a:t>
            </a:r>
          </a:p>
          <a:p>
            <a:pPr algn="just" rtl="1">
              <a:lnSpc>
                <a:spcPct val="150000"/>
              </a:lnSpc>
            </a:pPr>
            <a:endParaRPr lang="ar-EG" sz="2000" dirty="0">
              <a:latin typeface="Alexandria" charset="0"/>
              <a:cs typeface="Alexandria" charset="0"/>
            </a:endParaRPr>
          </a:p>
        </p:txBody>
      </p:sp>
    </p:spTree>
    <p:extLst>
      <p:ext uri="{BB962C8B-B14F-4D97-AF65-F5344CB8AC3E}">
        <p14:creationId xmlns:p14="http://schemas.microsoft.com/office/powerpoint/2010/main" val="4265041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B42FC-1416-1134-79F9-9197D00BAA7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6D96E91-ADFF-8375-6409-B82D2405B21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EAD56578-D417-CDC1-24C0-D2943453926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7069557-2DA2-35C6-D10B-23C8854C19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7DAB7D-A23A-5FB6-DD55-4DCFC658EE6E}"/>
              </a:ext>
            </a:extLst>
          </p:cNvPr>
          <p:cNvSpPr txBox="1"/>
          <p:nvPr/>
        </p:nvSpPr>
        <p:spPr>
          <a:xfrm>
            <a:off x="3470285" y="1411031"/>
            <a:ext cx="9647927" cy="583878"/>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الأدوات الأساسية للبحث القانوني</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D6422500-EDB5-F546-AFD4-29BDB8A3054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43B5E90-C6DA-C5AB-FC26-5F0A7F54CEE5}"/>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7BA3268B-9FB2-1659-AB85-2465011280B6}"/>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2D5DADB-2380-52B0-990A-0756BBD290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1A1C7F50-C45D-B4C8-B4C4-D3EF6670AAB9}"/>
              </a:ext>
            </a:extLst>
          </p:cNvPr>
          <p:cNvSpPr txBox="1"/>
          <p:nvPr/>
        </p:nvSpPr>
        <p:spPr>
          <a:xfrm>
            <a:off x="3326859" y="2696465"/>
            <a:ext cx="8680315" cy="3271921"/>
          </a:xfrm>
          <a:prstGeom prst="rect">
            <a:avLst/>
          </a:prstGeom>
          <a:noFill/>
        </p:spPr>
        <p:txBody>
          <a:bodyPr wrap="square" rtlCol="0">
            <a:spAutoFit/>
          </a:bodyPr>
          <a:lstStyle/>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تشمل هذه الأدوات التشريع كركيزة أساسية لتنظيم الحياة العامة، والقضاء الذي يضفي طابعاً عملياً على النصوص القانونية، بالإضافة إلى الفقه الذي يفسر ويطور هذه النصوص بما يتناسب مع تطورات المجتمع.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ولأن البحث العلمي القانوني يتطلب أساساً معرفياً واضحاً، فإن الإلمام بهذه الأدوات وكيفية الاعتماد عليها أمراً ضرورياً.</a:t>
            </a:r>
          </a:p>
        </p:txBody>
      </p:sp>
    </p:spTree>
    <p:extLst>
      <p:ext uri="{BB962C8B-B14F-4D97-AF65-F5344CB8AC3E}">
        <p14:creationId xmlns:p14="http://schemas.microsoft.com/office/powerpoint/2010/main" val="1824332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98C66-7DB9-6130-274B-B71EDDD99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94E35-BDA2-C334-7993-2BF21F7ABD75}"/>
              </a:ext>
            </a:extLst>
          </p:cNvPr>
          <p:cNvSpPr/>
          <p:nvPr/>
        </p:nvSpPr>
        <p:spPr>
          <a:xfrm>
            <a:off x="836830" y="17809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6D1466B1-FEAC-7E9A-5DC2-12C3AC0B5A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666D6D-48F7-9F9E-B8DD-BDD05F70D68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0819B-7C74-D023-ECF6-68DB76F887E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FD2211-1D42-08B2-6B6E-09B9A2F0A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ED2FC7-C2BA-6E25-CCEF-15F532EB39EF}"/>
              </a:ext>
            </a:extLst>
          </p:cNvPr>
          <p:cNvSpPr txBox="1"/>
          <p:nvPr/>
        </p:nvSpPr>
        <p:spPr>
          <a:xfrm>
            <a:off x="2140547" y="967207"/>
            <a:ext cx="9007350" cy="584775"/>
          </a:xfrm>
          <a:prstGeom prst="rect">
            <a:avLst/>
          </a:prstGeom>
          <a:noFill/>
        </p:spPr>
        <p:txBody>
          <a:bodyPr wrap="square" rtlCol="0">
            <a:spAutoFit/>
          </a:bodyPr>
          <a:lstStyle/>
          <a:p>
            <a:pPr algn="ctr"/>
            <a:r>
              <a:rPr lang="ar-EG" sz="3200" dirty="0">
                <a:solidFill>
                  <a:srgbClr val="00AEEF"/>
                </a:solidFill>
                <a:latin typeface="Alexandria Black" pitchFamily="2" charset="-78"/>
                <a:cs typeface="Alexandria Black" pitchFamily="2" charset="-78"/>
              </a:rPr>
              <a:t>أولاً: القانون</a:t>
            </a:r>
          </a:p>
        </p:txBody>
      </p:sp>
      <p:sp>
        <p:nvSpPr>
          <p:cNvPr id="3" name="TextBox 2">
            <a:extLst>
              <a:ext uri="{FF2B5EF4-FFF2-40B4-BE49-F238E27FC236}">
                <a16:creationId xmlns:a16="http://schemas.microsoft.com/office/drawing/2014/main" id="{B8CB5E59-D0EC-5EB9-C889-85EDE8EC37EB}"/>
              </a:ext>
            </a:extLst>
          </p:cNvPr>
          <p:cNvSpPr txBox="1"/>
          <p:nvPr/>
        </p:nvSpPr>
        <p:spPr>
          <a:xfrm>
            <a:off x="3929975" y="2188793"/>
            <a:ext cx="7576000" cy="4200445"/>
          </a:xfrm>
          <a:prstGeom prst="rect">
            <a:avLst/>
          </a:prstGeom>
          <a:noFill/>
        </p:spPr>
        <p:txBody>
          <a:bodyPr wrap="square" rtlCol="0">
            <a:spAutoFit/>
          </a:bodyPr>
          <a:lstStyle/>
          <a:p>
            <a:pPr algn="just" rtl="1">
              <a:lnSpc>
                <a:spcPct val="150000"/>
              </a:lnSpc>
            </a:pPr>
            <a:r>
              <a:rPr lang="ar-EG" dirty="0">
                <a:latin typeface="Alexandria" charset="0"/>
                <a:cs typeface="Alexandria" charset="0"/>
              </a:rPr>
              <a:t>يتعين على الباحث القانوني الرجوع إلى مصادر القاعدة القانونية لفحص ما إذا كان الموضوع الذي يتناوله في بحثه محل تنظيم قانوني أم لا.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وإذا تبين وجود تنظيم، عليه أن يُقيّم مدى كفايته لتحقيق الغاية المرجوة.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فإذا توصل الباحث إلى وجود نصوص قانونية ذات صلة بموضوع بحثه، يصبح لزاماً عليه تتبع هذه النصوص في مصادرها الأصلية، مع توثيقها بشكل دقيق وفقاً لقواعد البحث العلمي. </a:t>
            </a:r>
          </a:p>
          <a:p>
            <a:pPr algn="just" rtl="1">
              <a:lnSpc>
                <a:spcPct val="150000"/>
              </a:lnSpc>
            </a:pPr>
            <a:endParaRPr lang="ar-EG" dirty="0">
              <a:latin typeface="Alexandria" charset="0"/>
              <a:cs typeface="Alexandria" charset="0"/>
            </a:endParaRPr>
          </a:p>
          <a:p>
            <a:pPr algn="just" rtl="1">
              <a:lnSpc>
                <a:spcPct val="150000"/>
              </a:lnSpc>
            </a:pPr>
            <a:endParaRPr lang="ar-EG" dirty="0">
              <a:latin typeface="Alexandria" charset="0"/>
              <a:cs typeface="Alexandria" charset="0"/>
            </a:endParaRPr>
          </a:p>
        </p:txBody>
      </p:sp>
      <p:pic>
        <p:nvPicPr>
          <p:cNvPr id="4" name="Picture 3">
            <a:extLst>
              <a:ext uri="{FF2B5EF4-FFF2-40B4-BE49-F238E27FC236}">
                <a16:creationId xmlns:a16="http://schemas.microsoft.com/office/drawing/2014/main" id="{15146EBC-94D8-80D2-0698-5CCA21DD2BA7}"/>
              </a:ext>
            </a:extLst>
          </p:cNvPr>
          <p:cNvPicPr>
            <a:picLocks noChangeAspect="1"/>
          </p:cNvPicPr>
          <p:nvPr/>
        </p:nvPicPr>
        <p:blipFill>
          <a:blip r:embed="rId3"/>
          <a:stretch>
            <a:fillRect/>
          </a:stretch>
        </p:blipFill>
        <p:spPr>
          <a:xfrm>
            <a:off x="1051804" y="3354523"/>
            <a:ext cx="2933296" cy="2199972"/>
          </a:xfrm>
          <a:prstGeom prst="rect">
            <a:avLst/>
          </a:prstGeom>
        </p:spPr>
      </p:pic>
    </p:spTree>
    <p:extLst>
      <p:ext uri="{BB962C8B-B14F-4D97-AF65-F5344CB8AC3E}">
        <p14:creationId xmlns:p14="http://schemas.microsoft.com/office/powerpoint/2010/main" val="4191459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ABDB2-08EC-E214-D338-7BC99F01DE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DBE5FA-D131-1FEF-60FC-54EB3F2C61C9}"/>
              </a:ext>
            </a:extLst>
          </p:cNvPr>
          <p:cNvSpPr/>
          <p:nvPr/>
        </p:nvSpPr>
        <p:spPr>
          <a:xfrm>
            <a:off x="875741" y="18003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A7F9CA52-E589-9466-A144-091005617E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5DE0C9-A97B-4BC7-35C1-8D11056BFE2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986010-8AC4-C7FC-2D03-3BFB0ADD70A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4C9CCDA-2E48-0319-8E61-7F9755FD75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5DB788C-FB30-97F9-25C5-4DAACF53C1D6}"/>
              </a:ext>
            </a:extLst>
          </p:cNvPr>
          <p:cNvSpPr txBox="1"/>
          <p:nvPr/>
        </p:nvSpPr>
        <p:spPr>
          <a:xfrm>
            <a:off x="2140547" y="967207"/>
            <a:ext cx="9007350" cy="584775"/>
          </a:xfrm>
          <a:prstGeom prst="rect">
            <a:avLst/>
          </a:prstGeom>
          <a:noFill/>
        </p:spPr>
        <p:txBody>
          <a:bodyPr wrap="square" rtlCol="0">
            <a:spAutoFit/>
          </a:bodyPr>
          <a:lstStyle/>
          <a:p>
            <a:pPr algn="ctr"/>
            <a:r>
              <a:rPr lang="ar-EG" sz="3200" dirty="0">
                <a:solidFill>
                  <a:srgbClr val="00AEEF"/>
                </a:solidFill>
                <a:latin typeface="Alexandria Black" pitchFamily="2" charset="-78"/>
                <a:cs typeface="Alexandria Black" pitchFamily="2" charset="-78"/>
              </a:rPr>
              <a:t>أولاً: القانون</a:t>
            </a:r>
          </a:p>
        </p:txBody>
      </p:sp>
      <p:sp>
        <p:nvSpPr>
          <p:cNvPr id="3" name="TextBox 2">
            <a:extLst>
              <a:ext uri="{FF2B5EF4-FFF2-40B4-BE49-F238E27FC236}">
                <a16:creationId xmlns:a16="http://schemas.microsoft.com/office/drawing/2014/main" id="{F0902316-262A-F740-1690-A159945D80DE}"/>
              </a:ext>
            </a:extLst>
          </p:cNvPr>
          <p:cNvSpPr txBox="1"/>
          <p:nvPr/>
        </p:nvSpPr>
        <p:spPr>
          <a:xfrm>
            <a:off x="3929975" y="2188793"/>
            <a:ext cx="7576000" cy="3369449"/>
          </a:xfrm>
          <a:prstGeom prst="rect">
            <a:avLst/>
          </a:prstGeom>
          <a:noFill/>
        </p:spPr>
        <p:txBody>
          <a:bodyPr wrap="square" rtlCol="0">
            <a:spAutoFit/>
          </a:bodyPr>
          <a:lstStyle/>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وفي حال غياب التنظيم أو عدم كفايته، يظهر دور الباحث في تقديم اقتراحات تشريعية ملائمة، مسترشداً بالدراسات المقارنة التي تضع معايير وضوابط واضحة.</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فتطبيق هذه المنهجية لا يعزز جودة البحث فحسب، بل يساعد أيضاً في تقديم توصيات عملية قابلة للتطبيق تعالج القضايا القانونية المطروحة بفعالية.</a:t>
            </a:r>
          </a:p>
        </p:txBody>
      </p:sp>
      <p:pic>
        <p:nvPicPr>
          <p:cNvPr id="4" name="Picture 3">
            <a:extLst>
              <a:ext uri="{FF2B5EF4-FFF2-40B4-BE49-F238E27FC236}">
                <a16:creationId xmlns:a16="http://schemas.microsoft.com/office/drawing/2014/main" id="{89855485-4F07-EACE-7DD9-7535FF60DF9E}"/>
              </a:ext>
            </a:extLst>
          </p:cNvPr>
          <p:cNvPicPr>
            <a:picLocks noChangeAspect="1"/>
          </p:cNvPicPr>
          <p:nvPr/>
        </p:nvPicPr>
        <p:blipFill>
          <a:blip r:embed="rId3"/>
          <a:stretch>
            <a:fillRect/>
          </a:stretch>
        </p:blipFill>
        <p:spPr>
          <a:xfrm>
            <a:off x="1051804" y="3354523"/>
            <a:ext cx="2933296" cy="2199972"/>
          </a:xfrm>
          <a:prstGeom prst="rect">
            <a:avLst/>
          </a:prstGeom>
        </p:spPr>
      </p:pic>
    </p:spTree>
    <p:extLst>
      <p:ext uri="{BB962C8B-B14F-4D97-AF65-F5344CB8AC3E}">
        <p14:creationId xmlns:p14="http://schemas.microsoft.com/office/powerpoint/2010/main" val="7898636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DA8DC-AD54-172E-17A6-A859ACBAB0C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35D477-1630-1479-D961-741013067C7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1FB9505F-70F1-48D6-AF3C-63DB0D5AE2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88255B9-6238-C25B-DF8B-906F6FDDD6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114063F-9DE4-DB8C-AF25-10D28452E26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DA0D935-00A6-AF27-43F4-EA01DA3149B5}"/>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FBE44F66-EA11-211B-9A73-AFEFEC41ED23}"/>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BA321-11FF-1562-64E3-3B55D0103D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ADB08DFE-1948-4D22-A181-701F107EBC22}"/>
              </a:ext>
            </a:extLst>
          </p:cNvPr>
          <p:cNvSpPr txBox="1"/>
          <p:nvPr/>
        </p:nvSpPr>
        <p:spPr>
          <a:xfrm>
            <a:off x="2149814" y="3588938"/>
            <a:ext cx="9824938" cy="2538452"/>
          </a:xfrm>
          <a:prstGeom prst="rect">
            <a:avLst/>
          </a:prstGeom>
          <a:noFill/>
        </p:spPr>
        <p:txBody>
          <a:bodyPr wrap="square" rtlCol="0">
            <a:spAutoFit/>
          </a:bodyPr>
          <a:lstStyle/>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كذلك، تُعد الاتفاقيات والمعاهدات الدولية التي صادقت عليها الدولة جزءاً من هذه المصادر، حيث تُعتبر بعد التصديق عليها بمثابة تشريع داخلي.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في هذا السياق، يجب على الباحث الاطلاع على النصوص الأصلية لهذه الاتفاقيات أو المعاهدات؛ لضمان دقة المعلومات.</a:t>
            </a:r>
            <a:endParaRPr lang="ar-EG" sz="2000" dirty="0">
              <a:latin typeface="Alexandria" charset="0"/>
              <a:cs typeface="Alexandria" charset="0"/>
            </a:endParaRPr>
          </a:p>
        </p:txBody>
      </p:sp>
      <p:sp>
        <p:nvSpPr>
          <p:cNvPr id="9" name="TextBox 8">
            <a:extLst>
              <a:ext uri="{FF2B5EF4-FFF2-40B4-BE49-F238E27FC236}">
                <a16:creationId xmlns:a16="http://schemas.microsoft.com/office/drawing/2014/main" id="{F853DA67-DADF-582D-1BB5-9F0BA0D4A905}"/>
              </a:ext>
            </a:extLst>
          </p:cNvPr>
          <p:cNvSpPr txBox="1"/>
          <p:nvPr/>
        </p:nvSpPr>
        <p:spPr>
          <a:xfrm>
            <a:off x="4630366" y="1842230"/>
            <a:ext cx="7429499" cy="1707455"/>
          </a:xfrm>
          <a:prstGeom prst="rect">
            <a:avLst/>
          </a:prstGeom>
          <a:noFill/>
        </p:spPr>
        <p:txBody>
          <a:bodyPr wrap="square">
            <a:spAutoFit/>
          </a:bodyPr>
          <a:lstStyle/>
          <a:p>
            <a:pPr algn="r" rtl="1">
              <a:lnSpc>
                <a:spcPct val="150000"/>
              </a:lnSpc>
            </a:pPr>
            <a:r>
              <a:rPr lang="ar-EG" dirty="0">
                <a:solidFill>
                  <a:srgbClr val="00AEEF"/>
                </a:solidFill>
                <a:latin typeface="Alexandria" charset="0"/>
                <a:cs typeface="Alexandria" charset="0"/>
              </a:rPr>
              <a:t>الباحث القانوني يعتمد في بحثه على الرجوع إلى مصادر القاعدة القانونية المتعددة،</a:t>
            </a:r>
            <a:r>
              <a:rPr lang="ar-EG" dirty="0">
                <a:latin typeface="Alexandria" charset="0"/>
                <a:cs typeface="Alexandria" charset="0"/>
              </a:rPr>
              <a:t> وهي تشمل المصادر الرسمية مثل الدستور، والقانون، ومبادئ الشريعة الإسلامية، ومبادئ القانون الطبيعي وقواعد العدالة، واللوائح والقرارات التنفيذية. </a:t>
            </a:r>
          </a:p>
        </p:txBody>
      </p:sp>
    </p:spTree>
    <p:extLst>
      <p:ext uri="{BB962C8B-B14F-4D97-AF65-F5344CB8AC3E}">
        <p14:creationId xmlns:p14="http://schemas.microsoft.com/office/powerpoint/2010/main" val="1684013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C06D8-3D1C-D2C6-0E3E-81D5A66F0CC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D96CFAB-46E4-CA7A-CF7F-1D863A69725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B243AE7A-A4A0-E9ED-ABCA-E91468B687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12F5CF4-36B4-3A54-16CB-55B0685F258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1E673BF-5C54-1C5A-460A-24F0E22AD64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C2856D-070C-1277-047E-62BCD84DF9BA}"/>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02BCF5E2-DA7B-1428-D2BC-ABE9F34571A4}"/>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24A4714-6C23-1B0E-FB63-AB7250574B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543BA47D-0369-78E0-2F1C-56DDEBC8306D}"/>
              </a:ext>
            </a:extLst>
          </p:cNvPr>
          <p:cNvSpPr txBox="1"/>
          <p:nvPr/>
        </p:nvSpPr>
        <p:spPr>
          <a:xfrm>
            <a:off x="2367062" y="3092828"/>
            <a:ext cx="9824938" cy="3369449"/>
          </a:xfrm>
          <a:prstGeom prst="rect">
            <a:avLst/>
          </a:prstGeom>
          <a:noFill/>
        </p:spPr>
        <p:txBody>
          <a:bodyPr wrap="square" rtlCol="0">
            <a:spAutoFit/>
          </a:bodyPr>
          <a:lstStyle/>
          <a:p>
            <a:pPr algn="r" rtl="1">
              <a:lnSpc>
                <a:spcPct val="150000"/>
              </a:lnSpc>
            </a:pPr>
            <a:r>
              <a:rPr lang="ar-EG" dirty="0">
                <a:latin typeface="Alexandria" charset="0"/>
                <a:cs typeface="Alexandria" charset="0"/>
              </a:rPr>
              <a:t>وذلك يشمل مضابط الهيئات التشريعية التي توثق مناقشات مشروعات القوانين في المجالس التشريعية، وغالباً ما تختلف الصيغة النهائية للنص عن تلك الواردة في المشروع.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كما تشمل المصادر التقارير التي تقدم تحليلاً شاملاً لوقائع معينة، مثل التقارير الاستراتيجية، التي تساعد في فهم السياقات المرتبطة بالنصوص القانونية.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ومع ذلك، ينبغي أن يدرك الباحث أن حجية هذه المصادر تظل أقل من حجية النص القانوني ذاته، فالنص هو الفيصل في حال حدوث تعارض أو لبس أو غموض.</a:t>
            </a:r>
            <a:endParaRPr lang="ar-EG" sz="2000" dirty="0">
              <a:latin typeface="Alexandria" charset="0"/>
              <a:cs typeface="Alexandria" charset="0"/>
            </a:endParaRPr>
          </a:p>
        </p:txBody>
      </p:sp>
      <p:sp>
        <p:nvSpPr>
          <p:cNvPr id="9" name="TextBox 8">
            <a:extLst>
              <a:ext uri="{FF2B5EF4-FFF2-40B4-BE49-F238E27FC236}">
                <a16:creationId xmlns:a16="http://schemas.microsoft.com/office/drawing/2014/main" id="{D4F3A7E6-CBEA-9199-C0C7-69A9647B08C6}"/>
              </a:ext>
            </a:extLst>
          </p:cNvPr>
          <p:cNvSpPr txBox="1"/>
          <p:nvPr/>
        </p:nvSpPr>
        <p:spPr>
          <a:xfrm>
            <a:off x="4630366" y="1842230"/>
            <a:ext cx="7429499" cy="876458"/>
          </a:xfrm>
          <a:prstGeom prst="rect">
            <a:avLst/>
          </a:prstGeom>
          <a:noFill/>
        </p:spPr>
        <p:txBody>
          <a:bodyPr wrap="square">
            <a:spAutoFit/>
          </a:bodyPr>
          <a:lstStyle/>
          <a:p>
            <a:pPr algn="r" rtl="1">
              <a:lnSpc>
                <a:spcPct val="150000"/>
              </a:lnSpc>
            </a:pPr>
            <a:r>
              <a:rPr lang="ar-EG" dirty="0">
                <a:solidFill>
                  <a:srgbClr val="00AEEF"/>
                </a:solidFill>
                <a:latin typeface="Alexandria" charset="0"/>
                <a:cs typeface="Alexandria" charset="0"/>
              </a:rPr>
              <a:t>علاوة على ذلك، ينبغي على الباحث أن يُلم بكل ما أثير حول النصوص القانونية أثناء إعدادها واعتمادها.</a:t>
            </a:r>
          </a:p>
        </p:txBody>
      </p:sp>
    </p:spTree>
    <p:extLst>
      <p:ext uri="{BB962C8B-B14F-4D97-AF65-F5344CB8AC3E}">
        <p14:creationId xmlns:p14="http://schemas.microsoft.com/office/powerpoint/2010/main" val="2455404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8AF23-9C0F-0141-5FA5-0FA9832562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E90A4C-A248-10C3-A4BB-1169A8B1A111}"/>
              </a:ext>
            </a:extLst>
          </p:cNvPr>
          <p:cNvSpPr/>
          <p:nvPr/>
        </p:nvSpPr>
        <p:spPr>
          <a:xfrm>
            <a:off x="710370" y="1771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4BFC657-E828-CE7B-545C-7213DB7A25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576C36-B668-A259-E4AB-FA29922E57F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8CE1EE-20E2-6F43-2154-81155D0DB72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69466F3-ED9B-7B76-83A3-FF1DC5C502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E7F19E4-2839-E071-8B5C-A10F3B276C76}"/>
              </a:ext>
            </a:extLst>
          </p:cNvPr>
          <p:cNvSpPr txBox="1"/>
          <p:nvPr/>
        </p:nvSpPr>
        <p:spPr>
          <a:xfrm>
            <a:off x="4241260" y="2335778"/>
            <a:ext cx="7021553" cy="3000117"/>
          </a:xfrm>
          <a:prstGeom prst="rect">
            <a:avLst/>
          </a:prstGeom>
          <a:noFill/>
        </p:spPr>
        <p:txBody>
          <a:bodyPr wrap="square" rtlCol="0">
            <a:spAutoFit/>
          </a:bodyPr>
          <a:lstStyle/>
          <a:p>
            <a:pPr algn="r" rtl="1">
              <a:lnSpc>
                <a:spcPct val="150000"/>
              </a:lnSpc>
            </a:pPr>
            <a:r>
              <a:rPr lang="ar-EG" sz="2000" b="1" dirty="0">
                <a:latin typeface="Alexandria" charset="0"/>
                <a:cs typeface="Alexandria" charset="0"/>
              </a:rPr>
              <a:t>قاعدة التدرج التشريعي: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حيث يكون الدستور في قمة الهرم التشريعي، يليه القانون، ثم اللوائح.</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فالالتزام بقاعدة التدرج التشريعي يضمان عدم تعارض القانون مع الدستور وإلا كان غير دستوري وعدم تعارض اللائحة مع القانون وإلا كانت غير قانونية.</a:t>
            </a:r>
          </a:p>
        </p:txBody>
      </p:sp>
      <p:sp>
        <p:nvSpPr>
          <p:cNvPr id="2" name="TextBox 1">
            <a:extLst>
              <a:ext uri="{FF2B5EF4-FFF2-40B4-BE49-F238E27FC236}">
                <a16:creationId xmlns:a16="http://schemas.microsoft.com/office/drawing/2014/main" id="{EAA8EACA-B2E6-5E49-BB5A-76C863505751}"/>
              </a:ext>
            </a:extLst>
          </p:cNvPr>
          <p:cNvSpPr txBox="1"/>
          <p:nvPr/>
        </p:nvSpPr>
        <p:spPr>
          <a:xfrm>
            <a:off x="2120629" y="1089498"/>
            <a:ext cx="9114817" cy="501932"/>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عند الرجوع إلى هذه المصادر، يجب على الباحث مراعاة عدة أمور أساسية:</a:t>
            </a:r>
          </a:p>
        </p:txBody>
      </p:sp>
      <p:pic>
        <p:nvPicPr>
          <p:cNvPr id="3" name="Picture 2">
            <a:extLst>
              <a:ext uri="{FF2B5EF4-FFF2-40B4-BE49-F238E27FC236}">
                <a16:creationId xmlns:a16="http://schemas.microsoft.com/office/drawing/2014/main" id="{D4FABFC6-68B4-AE1D-69B4-5DB54F2F7B51}"/>
              </a:ext>
            </a:extLst>
          </p:cNvPr>
          <p:cNvPicPr>
            <a:picLocks noChangeAspect="1"/>
          </p:cNvPicPr>
          <p:nvPr/>
        </p:nvPicPr>
        <p:blipFill>
          <a:blip r:embed="rId3"/>
          <a:srcRect l="27838" r="18719" b="3861"/>
          <a:stretch/>
        </p:blipFill>
        <p:spPr>
          <a:xfrm>
            <a:off x="1264595" y="2306033"/>
            <a:ext cx="3112851" cy="3802940"/>
          </a:xfrm>
          <a:prstGeom prst="rect">
            <a:avLst/>
          </a:prstGeom>
        </p:spPr>
      </p:pic>
    </p:spTree>
    <p:extLst>
      <p:ext uri="{BB962C8B-B14F-4D97-AF65-F5344CB8AC3E}">
        <p14:creationId xmlns:p14="http://schemas.microsoft.com/office/powerpoint/2010/main" val="2981296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CA9FF-372F-7210-AEAF-16FACD740B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0A4659-0797-89E0-56CD-66B00588B896}"/>
              </a:ext>
            </a:extLst>
          </p:cNvPr>
          <p:cNvSpPr/>
          <p:nvPr/>
        </p:nvSpPr>
        <p:spPr>
          <a:xfrm>
            <a:off x="710370" y="1771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5FEBA4C4-4671-CC49-D714-88356A230B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8342E9-8334-1340-F523-C933C443685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4E0226-8EBC-FA7A-2943-C8C4E4FBE25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02CEEB3-F442-6692-BC61-7BDCC36E36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A17BD95-4DAF-9634-8D05-869819549305}"/>
              </a:ext>
            </a:extLst>
          </p:cNvPr>
          <p:cNvSpPr txBox="1"/>
          <p:nvPr/>
        </p:nvSpPr>
        <p:spPr>
          <a:xfrm>
            <a:off x="826852" y="2063403"/>
            <a:ext cx="10474872" cy="4333750"/>
          </a:xfrm>
          <a:prstGeom prst="rect">
            <a:avLst/>
          </a:prstGeom>
          <a:noFill/>
        </p:spPr>
        <p:txBody>
          <a:bodyPr wrap="square" rtlCol="0">
            <a:spAutoFit/>
          </a:bodyPr>
          <a:lstStyle/>
          <a:p>
            <a:pPr algn="r" rtl="1">
              <a:lnSpc>
                <a:spcPct val="150000"/>
              </a:lnSpc>
            </a:pPr>
            <a:r>
              <a:rPr lang="ar-EG" sz="2000" b="1" dirty="0">
                <a:latin typeface="Alexandria" charset="0"/>
                <a:cs typeface="Alexandria" charset="0"/>
              </a:rPr>
              <a:t>ثانياً، تحديد موضع النص القانوني بدقة؛ هل ينتمي إلى القواعد العامة أم الخاصة؟</a:t>
            </a:r>
          </a:p>
          <a:p>
            <a:pPr algn="r" rtl="1">
              <a:lnSpc>
                <a:spcPct val="150000"/>
              </a:lnSpc>
            </a:pPr>
            <a:endParaRPr lang="ar-EG" sz="2000" dirty="0">
              <a:latin typeface="Alexandria" charset="0"/>
              <a:cs typeface="Alexandria" charset="0"/>
            </a:endParaRPr>
          </a:p>
          <a:p>
            <a:pPr algn="r" rtl="1">
              <a:lnSpc>
                <a:spcPct val="150000"/>
              </a:lnSpc>
            </a:pPr>
            <a:r>
              <a:rPr lang="ar-EG" dirty="0">
                <a:latin typeface="Alexandria" charset="0"/>
                <a:cs typeface="Alexandria" charset="0"/>
              </a:rPr>
              <a:t>القواعد العامة هي التي تنطبق على جميع الأشخاص أو الوقائع دون تخصيص، مثل نص القانون المدني الذي ينص على التزام الشخص بتعويض الضرر الذي يسببه للآخرين، أما القواعد الخاصة فتنطبق على فئة معينة أو في ظروف خاصة، مثل نص قانون العمل الذي يمنح العامل مكافأة نهاية الخدمة.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الأصل أن يتم تطبيق القواعد العامة إلا إذا وجدت قاعدة خاصة تعالج نفس المسألة، وعند تعارضهما، تُطبق القاعدة الخاصة لأنها استثناء من القاعدة العامة، ما يتطلب من الباحث القانوني تحديد نطاق تطبيق النص بدقة.</a:t>
            </a:r>
          </a:p>
          <a:p>
            <a:pPr algn="r" rtl="1">
              <a:lnSpc>
                <a:spcPct val="150000"/>
              </a:lnSpc>
            </a:pPr>
            <a:endParaRPr lang="ar-EG" sz="2000" dirty="0">
              <a:latin typeface="Alexandria" charset="0"/>
              <a:cs typeface="Alexandria" charset="0"/>
            </a:endParaRPr>
          </a:p>
        </p:txBody>
      </p:sp>
      <p:sp>
        <p:nvSpPr>
          <p:cNvPr id="2" name="TextBox 1">
            <a:extLst>
              <a:ext uri="{FF2B5EF4-FFF2-40B4-BE49-F238E27FC236}">
                <a16:creationId xmlns:a16="http://schemas.microsoft.com/office/drawing/2014/main" id="{580FE989-0E56-607B-6DFD-9270BE4B03C9}"/>
              </a:ext>
            </a:extLst>
          </p:cNvPr>
          <p:cNvSpPr txBox="1"/>
          <p:nvPr/>
        </p:nvSpPr>
        <p:spPr>
          <a:xfrm>
            <a:off x="2120629" y="1089498"/>
            <a:ext cx="9114817" cy="501932"/>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عند الرجوع إلى هذه المصادر، يجب على الباحث مراعاة عدة أمور أساسية:</a:t>
            </a:r>
          </a:p>
        </p:txBody>
      </p:sp>
    </p:spTree>
    <p:extLst>
      <p:ext uri="{BB962C8B-B14F-4D97-AF65-F5344CB8AC3E}">
        <p14:creationId xmlns:p14="http://schemas.microsoft.com/office/powerpoint/2010/main" val="30755252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A42EE-9BCC-C468-DA37-F6E31FBA6F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2AF6B5-5FF2-CD62-DE6C-FF110EA0DF41}"/>
              </a:ext>
            </a:extLst>
          </p:cNvPr>
          <p:cNvSpPr/>
          <p:nvPr/>
        </p:nvSpPr>
        <p:spPr>
          <a:xfrm>
            <a:off x="710370" y="1771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A6DDAC56-1923-DF20-453C-7DF0B92426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B8A460-91C9-CA90-EA39-7C27A7A1FC6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630C32-7E47-A82E-616E-B7CD5F38EC5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CDB43A-3195-0D80-5F78-C2164F499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545F89-04BA-DECD-72F4-337063ADDD58}"/>
              </a:ext>
            </a:extLst>
          </p:cNvPr>
          <p:cNvSpPr txBox="1"/>
          <p:nvPr/>
        </p:nvSpPr>
        <p:spPr>
          <a:xfrm>
            <a:off x="4747098" y="2510876"/>
            <a:ext cx="6622719" cy="2799805"/>
          </a:xfrm>
          <a:prstGeom prst="rect">
            <a:avLst/>
          </a:prstGeom>
          <a:noFill/>
        </p:spPr>
        <p:txBody>
          <a:bodyPr wrap="square" rtlCol="0">
            <a:spAutoFit/>
          </a:bodyPr>
          <a:lstStyle/>
          <a:p>
            <a:pPr algn="r" rtl="1">
              <a:lnSpc>
                <a:spcPct val="150000"/>
              </a:lnSpc>
            </a:pPr>
            <a:r>
              <a:rPr lang="ar-EG" sz="2400" dirty="0">
                <a:latin typeface="Alexandria" charset="0"/>
                <a:cs typeface="Alexandria" charset="0"/>
              </a:rPr>
              <a:t>وأخيراً، يُفضل الرجوع إلى المصادر الأصلية للنصوص القانونية، مثل الجريدة الرسمية، وإذا استُخدمت موسوعات غير رسمية لنشر النصوص القانونية، فيجب التعامل معها بحذر لضمان مصداقية المعلومات.</a:t>
            </a:r>
            <a:endParaRPr lang="ar-EG" sz="2800" dirty="0">
              <a:latin typeface="Alexandria" charset="0"/>
              <a:cs typeface="Alexandria" charset="0"/>
            </a:endParaRPr>
          </a:p>
        </p:txBody>
      </p:sp>
      <p:sp>
        <p:nvSpPr>
          <p:cNvPr id="2" name="TextBox 1">
            <a:extLst>
              <a:ext uri="{FF2B5EF4-FFF2-40B4-BE49-F238E27FC236}">
                <a16:creationId xmlns:a16="http://schemas.microsoft.com/office/drawing/2014/main" id="{DEDD379D-CCA0-ADB9-6530-5FEF62B1624E}"/>
              </a:ext>
            </a:extLst>
          </p:cNvPr>
          <p:cNvSpPr txBox="1"/>
          <p:nvPr/>
        </p:nvSpPr>
        <p:spPr>
          <a:xfrm>
            <a:off x="2120629" y="1089498"/>
            <a:ext cx="9114817" cy="501932"/>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عند الرجوع إلى هذه المصادر، يجب على الباحث مراعاة عدة أمور أساسية:</a:t>
            </a:r>
          </a:p>
        </p:txBody>
      </p:sp>
      <p:pic>
        <p:nvPicPr>
          <p:cNvPr id="3" name="Picture 4" descr="This may contain: a magnifying glass sitting on top of an open book with a question mark">
            <a:extLst>
              <a:ext uri="{FF2B5EF4-FFF2-40B4-BE49-F238E27FC236}">
                <a16:creationId xmlns:a16="http://schemas.microsoft.com/office/drawing/2014/main" id="{2D6BECE4-9F37-49E0-07E1-61C0FEEC2A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2292" y="2351258"/>
            <a:ext cx="3172432" cy="3172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24568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EAB40-16E8-A43D-A325-239F10B5E4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6DEC0B0-366D-2E9F-A738-C4C15E57985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F1AA262A-B900-8B59-E1DA-B83F5DDCEC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02CE7BC-9D9D-6A97-4AD9-EDF9229EA4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B6187B1-8029-2BF8-1248-CE2A348D2EF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5607750-92BF-6509-40A3-037CD84A396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AEF2208-F2D5-B8AA-4CC3-644A20A9B2D3}"/>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0F6E843-20DC-2193-43BB-7FA0F76F6E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F9469723-8D01-9D2A-DEDC-D912FA7E78CE}"/>
              </a:ext>
            </a:extLst>
          </p:cNvPr>
          <p:cNvSpPr txBox="1"/>
          <p:nvPr/>
        </p:nvSpPr>
        <p:spPr>
          <a:xfrm>
            <a:off x="3608962" y="2207611"/>
            <a:ext cx="8514944" cy="4195251"/>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الأحكام القضائية هي القرارات التي تصدر عن المحاكم عند الفصل في المنازعات المعروضة عليها.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ورغم أن الاجتهادات القضائية لا تعد مصدراً رسمياً للقاعدة القانونية في العديد من النظم، إلا أنها تُعتبر من أهم المصادر التي يعتمد عليها الباحث، حيث تمثل التطبيق العملي للقاعدة القانونية، فبينما يقوم المشرع بإنشاء القاعدة، يقوم القاضي بتنفيذها في الواقع.</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وعلى الباحث أن يعود إلى الأحكام القضائية من مصادرها الأصلية.</a:t>
            </a:r>
          </a:p>
        </p:txBody>
      </p:sp>
      <p:sp>
        <p:nvSpPr>
          <p:cNvPr id="4" name="TextBox 3">
            <a:extLst>
              <a:ext uri="{FF2B5EF4-FFF2-40B4-BE49-F238E27FC236}">
                <a16:creationId xmlns:a16="http://schemas.microsoft.com/office/drawing/2014/main" id="{1001711C-6134-3758-2703-A7BCE05E6C13}"/>
              </a:ext>
            </a:extLst>
          </p:cNvPr>
          <p:cNvSpPr txBox="1"/>
          <p:nvPr/>
        </p:nvSpPr>
        <p:spPr>
          <a:xfrm>
            <a:off x="3184650" y="1152032"/>
            <a:ext cx="900735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ثانياً: الأحكام القضائية</a:t>
            </a:r>
          </a:p>
        </p:txBody>
      </p:sp>
    </p:spTree>
    <p:extLst>
      <p:ext uri="{BB962C8B-B14F-4D97-AF65-F5344CB8AC3E}">
        <p14:creationId xmlns:p14="http://schemas.microsoft.com/office/powerpoint/2010/main" val="26442983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ED611-9C2B-1487-7DD0-5CFB7239472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76732B7-7331-BAA5-BCB3-9BAE5DF1F83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24651E12-3F84-955D-634A-55A28D24DB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2C4A44F-A72A-5ADB-8D9C-2076DAA049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6</a:t>
            </a:r>
            <a:endParaRPr lang="en-US" dirty="0"/>
          </a:p>
        </p:txBody>
      </p:sp>
      <p:sp>
        <p:nvSpPr>
          <p:cNvPr id="32" name="Rectangle 31">
            <a:extLst>
              <a:ext uri="{FF2B5EF4-FFF2-40B4-BE49-F238E27FC236}">
                <a16:creationId xmlns:a16="http://schemas.microsoft.com/office/drawing/2014/main" id="{255F5BE1-5568-2DA3-277B-ADB6C8CDC66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C240B04-689F-1D3A-7F42-E66B4AD62CEF}"/>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CC30EA44-45A3-169B-E716-F9C525AD9984}"/>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A4E7104-0CB1-B3FF-F083-A00821356E6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7836B47B-CF7C-C051-6981-B2EDC830CAC2}"/>
              </a:ext>
            </a:extLst>
          </p:cNvPr>
          <p:cNvSpPr txBox="1"/>
          <p:nvPr/>
        </p:nvSpPr>
        <p:spPr>
          <a:xfrm>
            <a:off x="3064214" y="2810726"/>
            <a:ext cx="8972144" cy="3271921"/>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تعتبر الأعمال الفقهية من الأدوات الأساسية في البحث القانوني، حيث تلعب دوراً لا يقل أهمية عن الأحكام القضائية.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وتشمل هذه الأعمال آراء الفقهاء وشروحاتهم، وتقييماتهم للنصوص التشريعية والأحكام القضائية، بالإضافة إلى استخلاص النظريات العامة والأصول الكلية.</a:t>
            </a:r>
          </a:p>
          <a:p>
            <a:pPr algn="r" rtl="1">
              <a:lnSpc>
                <a:spcPct val="150000"/>
              </a:lnSpc>
            </a:pPr>
            <a:endParaRPr lang="ar-EG" sz="2000" dirty="0">
              <a:latin typeface="Alexandria" charset="0"/>
              <a:cs typeface="Alexandria" charset="0"/>
            </a:endParaRPr>
          </a:p>
          <a:p>
            <a:pPr algn="r" rtl="1">
              <a:lnSpc>
                <a:spcPct val="150000"/>
              </a:lnSpc>
            </a:pPr>
            <a:endParaRPr lang="ar-EG" sz="2000" dirty="0">
              <a:latin typeface="Alexandria" charset="0"/>
              <a:cs typeface="Alexandria" charset="0"/>
            </a:endParaRPr>
          </a:p>
        </p:txBody>
      </p:sp>
      <p:sp>
        <p:nvSpPr>
          <p:cNvPr id="4" name="TextBox 3">
            <a:extLst>
              <a:ext uri="{FF2B5EF4-FFF2-40B4-BE49-F238E27FC236}">
                <a16:creationId xmlns:a16="http://schemas.microsoft.com/office/drawing/2014/main" id="{63B71902-CC0E-5358-3989-0BA2C2BDA873}"/>
              </a:ext>
            </a:extLst>
          </p:cNvPr>
          <p:cNvSpPr txBox="1"/>
          <p:nvPr/>
        </p:nvSpPr>
        <p:spPr>
          <a:xfrm>
            <a:off x="3184650" y="1152032"/>
            <a:ext cx="900735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ثالثاً: الأعمال الفقهية</a:t>
            </a:r>
          </a:p>
        </p:txBody>
      </p:sp>
    </p:spTree>
    <p:extLst>
      <p:ext uri="{BB962C8B-B14F-4D97-AF65-F5344CB8AC3E}">
        <p14:creationId xmlns:p14="http://schemas.microsoft.com/office/powerpoint/2010/main" val="2658285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A9E13-79BA-1942-FFAD-5BE01995CE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4CDC42-1FBA-B454-EF9A-0A34E767B37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EB65118-6F93-5E48-B1BE-61386DA049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C140E3-337C-4CFF-4052-C51135F4E7A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EEB22C-FFDD-9107-AC6C-8F5170CCA0C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F37C3D0-11EA-0171-4FA3-FD0324942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064DFA-03EF-32A4-7CDD-1800993B6B9C}"/>
              </a:ext>
            </a:extLst>
          </p:cNvPr>
          <p:cNvSpPr txBox="1"/>
          <p:nvPr/>
        </p:nvSpPr>
        <p:spPr>
          <a:xfrm>
            <a:off x="723089" y="2157298"/>
            <a:ext cx="10636999" cy="3502754"/>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في التشريع: </a:t>
            </a:r>
            <a:r>
              <a:rPr lang="ar-EG" dirty="0">
                <a:latin typeface="Alexandria" charset="0"/>
                <a:cs typeface="Alexandria" charset="0"/>
              </a:rPr>
              <a:t>الفقهاء لا يصوغون القوانين بشكل رسمي، ولكنهم يسهمون في تطوير القانون من خلال آرائهم، والتي يمكن أن تملأ الثغرات التي تظهر عند تطبيق القوانين، فبالرغم من أن آرائهم غير ملزمة للمشرعين، إلا أنها تُعتبر مرجعية هامة تساعد في تطور التشريع.</a:t>
            </a:r>
          </a:p>
          <a:p>
            <a:pPr algn="r" rtl="1">
              <a:lnSpc>
                <a:spcPct val="150000"/>
              </a:lnSpc>
            </a:pPr>
            <a:endParaRPr lang="ar-EG" dirty="0">
              <a:latin typeface="Alexandria" charset="0"/>
              <a:cs typeface="Alexandria" charset="0"/>
            </a:endParaRPr>
          </a:p>
          <a:p>
            <a:pPr algn="r" rtl="1">
              <a:lnSpc>
                <a:spcPct val="150000"/>
              </a:lnSpc>
            </a:pPr>
            <a:r>
              <a:rPr lang="ar-EG" sz="2000" dirty="0">
                <a:solidFill>
                  <a:srgbClr val="00AEEF"/>
                </a:solidFill>
                <a:latin typeface="Alexandria" charset="0"/>
                <a:cs typeface="Alexandria" charset="0"/>
              </a:rPr>
              <a:t>في القضاء: </a:t>
            </a:r>
            <a:r>
              <a:rPr lang="ar-EG" dirty="0">
                <a:latin typeface="Alexandria" charset="0"/>
                <a:cs typeface="Alexandria" charset="0"/>
              </a:rPr>
              <a:t>يُعتمد على الفقه لفهم وتفسير القوانين، حيث يمكن للقاضي الرجوع إلى ما استقر عليه الفقه بشأن مسائل قانونية معينة، كما يقوم الفقه بمراقبة الأحكام القضائية للتأكد من التزامها بالمبادئ القانونية، وقد يُعبر الفقهاء عن رأيهم في هذه الأحكام فور صدورها.</a:t>
            </a:r>
          </a:p>
          <a:p>
            <a:pPr algn="r" rtl="1">
              <a:lnSpc>
                <a:spcPct val="150000"/>
              </a:lnSpc>
            </a:pPr>
            <a:endParaRPr lang="ar-EG" sz="20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8648353C-B3FA-5814-256F-9063EACBC370}"/>
              </a:ext>
            </a:extLst>
          </p:cNvPr>
          <p:cNvSpPr txBox="1"/>
          <p:nvPr/>
        </p:nvSpPr>
        <p:spPr>
          <a:xfrm>
            <a:off x="1466387" y="739822"/>
            <a:ext cx="9647927"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دور الفقه </a:t>
            </a:r>
            <a:endParaRPr lang="ar-EG" sz="2000" dirty="0">
              <a:latin typeface="Alexandria" charset="0"/>
              <a:cs typeface="Alexandria" charset="0"/>
            </a:endParaRPr>
          </a:p>
        </p:txBody>
      </p:sp>
    </p:spTree>
    <p:extLst>
      <p:ext uri="{BB962C8B-B14F-4D97-AF65-F5344CB8AC3E}">
        <p14:creationId xmlns:p14="http://schemas.microsoft.com/office/powerpoint/2010/main" val="31170535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ADCC2-1784-A124-48EB-D8AF9AABC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ED5C1F-31A4-8357-896C-1AB4206EB605}"/>
              </a:ext>
            </a:extLst>
          </p:cNvPr>
          <p:cNvSpPr/>
          <p:nvPr/>
        </p:nvSpPr>
        <p:spPr>
          <a:xfrm>
            <a:off x="759008"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9EEE87F-A363-D5DA-5F1F-225AF498CC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C4E0BC-1FBD-D203-9CE0-17D253A04948}"/>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496C3F-1ACD-86ED-1D89-4D01E3C4911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FCBA8CD-DEAA-362A-4415-709E15954A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3D3747-03AA-3F9C-A28B-A19D1314189B}"/>
              </a:ext>
            </a:extLst>
          </p:cNvPr>
          <p:cNvSpPr txBox="1"/>
          <p:nvPr/>
        </p:nvSpPr>
        <p:spPr>
          <a:xfrm>
            <a:off x="1466387" y="739822"/>
            <a:ext cx="9647927"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دور الفقه </a:t>
            </a:r>
            <a:endParaRPr lang="ar-EG" sz="2000" dirty="0">
              <a:latin typeface="Alexandria" charset="0"/>
              <a:cs typeface="Alexandria" charset="0"/>
            </a:endParaRPr>
          </a:p>
        </p:txBody>
      </p:sp>
      <p:sp>
        <p:nvSpPr>
          <p:cNvPr id="17" name="TextBox 16">
            <a:extLst>
              <a:ext uri="{FF2B5EF4-FFF2-40B4-BE49-F238E27FC236}">
                <a16:creationId xmlns:a16="http://schemas.microsoft.com/office/drawing/2014/main" id="{4165DF12-E50A-2240-6227-B378E65B11F2}"/>
              </a:ext>
            </a:extLst>
          </p:cNvPr>
          <p:cNvSpPr txBox="1"/>
          <p:nvPr/>
        </p:nvSpPr>
        <p:spPr>
          <a:xfrm>
            <a:off x="771728" y="2468583"/>
            <a:ext cx="10636999" cy="2538452"/>
          </a:xfrm>
          <a:prstGeom prst="rect">
            <a:avLst/>
          </a:prstGeom>
          <a:noFill/>
        </p:spPr>
        <p:txBody>
          <a:bodyPr wrap="square" rtlCol="0">
            <a:spAutoFit/>
          </a:bodyPr>
          <a:lstStyle/>
          <a:p>
            <a:pPr algn="r" rtl="1">
              <a:lnSpc>
                <a:spcPct val="150000"/>
              </a:lnSpc>
            </a:pPr>
            <a:r>
              <a:rPr lang="ar-EG" dirty="0">
                <a:solidFill>
                  <a:srgbClr val="00AEEF"/>
                </a:solidFill>
                <a:latin typeface="Alexandria" charset="0"/>
                <a:cs typeface="Alexandria" charset="0"/>
              </a:rPr>
              <a:t>في المدارس الفقهية: </a:t>
            </a:r>
            <a:r>
              <a:rPr lang="ar-EG" dirty="0">
                <a:latin typeface="Alexandria" charset="0"/>
                <a:cs typeface="Alexandria" charset="0"/>
              </a:rPr>
              <a:t>ساهم الفقه في تأسيس وتطوير المدارس القانونية المختلفة مثل النظم اللاتينية والأنجلوسكسونية ونظام الشريعة الإسلامية، ولكل منها خصائصها وأدواتها القانونية الخاصة.</a:t>
            </a:r>
          </a:p>
          <a:p>
            <a:pPr algn="r" rtl="1">
              <a:lnSpc>
                <a:spcPct val="150000"/>
              </a:lnSpc>
            </a:pPr>
            <a:endParaRPr lang="ar-EG" dirty="0">
              <a:latin typeface="Alexandria" charset="0"/>
              <a:cs typeface="Alexandria" charset="0"/>
            </a:endParaRPr>
          </a:p>
          <a:p>
            <a:pPr algn="r" rtl="1">
              <a:lnSpc>
                <a:spcPct val="150000"/>
              </a:lnSpc>
            </a:pPr>
            <a:r>
              <a:rPr lang="ar-EG" dirty="0">
                <a:solidFill>
                  <a:srgbClr val="00AEEF"/>
                </a:solidFill>
                <a:latin typeface="Alexandria" charset="0"/>
                <a:cs typeface="Alexandria" charset="0"/>
              </a:rPr>
              <a:t>في القواعد الفقهية: </a:t>
            </a:r>
            <a:r>
              <a:rPr lang="ar-EG" dirty="0">
                <a:latin typeface="Alexandria" charset="0"/>
                <a:cs typeface="Alexandria" charset="0"/>
              </a:rPr>
              <a:t>وضع الفقه قواعد فقهية ساهمت في تفسير وتطوير القوانين وحل العديد من المشكلات القانونية، وقد استفادت بعض التشريعات العربية من هذه القواعد، وأدرجتها في صلب قوانينها.</a:t>
            </a:r>
          </a:p>
        </p:txBody>
      </p:sp>
    </p:spTree>
    <p:extLst>
      <p:ext uri="{BB962C8B-B14F-4D97-AF65-F5344CB8AC3E}">
        <p14:creationId xmlns:p14="http://schemas.microsoft.com/office/powerpoint/2010/main" val="4204200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BAE67-4622-E11F-E7C5-FAAF5493B9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B754C5-DD07-7727-B1FC-255A05B73C12}"/>
              </a:ext>
            </a:extLst>
          </p:cNvPr>
          <p:cNvSpPr/>
          <p:nvPr/>
        </p:nvSpPr>
        <p:spPr>
          <a:xfrm>
            <a:off x="759008"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51C55AE-D23B-6E53-E3F5-68C236BC8E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0C0D05-517B-EE30-2E14-BB7A1EECA1E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463A5A-8208-209A-3512-537158A1E3D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D02C253-1E64-ACB3-B950-F8BA53B221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9AB01DA-6FEA-DA36-9551-0813B3E29ECC}"/>
              </a:ext>
            </a:extLst>
          </p:cNvPr>
          <p:cNvSpPr txBox="1"/>
          <p:nvPr/>
        </p:nvSpPr>
        <p:spPr>
          <a:xfrm>
            <a:off x="1466387" y="739822"/>
            <a:ext cx="9647927"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أنواع الأعمال الفقهية</a:t>
            </a:r>
            <a:endParaRPr lang="ar-EG" sz="2000" dirty="0">
              <a:latin typeface="Alexandria" charset="0"/>
              <a:cs typeface="Alexandria" charset="0"/>
            </a:endParaRPr>
          </a:p>
        </p:txBody>
      </p:sp>
      <p:sp>
        <p:nvSpPr>
          <p:cNvPr id="17" name="TextBox 16">
            <a:extLst>
              <a:ext uri="{FF2B5EF4-FFF2-40B4-BE49-F238E27FC236}">
                <a16:creationId xmlns:a16="http://schemas.microsoft.com/office/drawing/2014/main" id="{AC23EF15-C5E2-DD88-4531-2A6778DAB23E}"/>
              </a:ext>
            </a:extLst>
          </p:cNvPr>
          <p:cNvSpPr txBox="1"/>
          <p:nvPr/>
        </p:nvSpPr>
        <p:spPr>
          <a:xfrm>
            <a:off x="771728" y="2468583"/>
            <a:ext cx="10636999" cy="2953950"/>
          </a:xfrm>
          <a:prstGeom prst="rect">
            <a:avLst/>
          </a:prstGeom>
          <a:noFill/>
        </p:spPr>
        <p:txBody>
          <a:bodyPr wrap="square" rtlCol="0">
            <a:spAutoFit/>
          </a:bodyPr>
          <a:lstStyle/>
          <a:p>
            <a:pPr algn="r" rtl="1">
              <a:lnSpc>
                <a:spcPct val="150000"/>
              </a:lnSpc>
            </a:pPr>
            <a:r>
              <a:rPr lang="ar-EG" dirty="0">
                <a:solidFill>
                  <a:srgbClr val="00AEEF"/>
                </a:solidFill>
                <a:latin typeface="Alexandria" charset="0"/>
                <a:cs typeface="Alexandria" charset="0"/>
              </a:rPr>
              <a:t>المؤلفات العامة: </a:t>
            </a:r>
            <a:r>
              <a:rPr lang="ar-EG" dirty="0">
                <a:latin typeface="Alexandria" charset="0"/>
                <a:cs typeface="Alexandria" charset="0"/>
              </a:rPr>
              <a:t>هي مؤلفات تناولت موضوعات متعددة في فرع معين من فروع القانون، مثل الكتب الدراسية التي تشرح النظرية العامة للالتزامات أو القانون التجاري، فهذه المؤلفات تقدم للباحث أفكاراً عامة تمهد له الطريق للغوص في موضوعات متخصصة.</a:t>
            </a:r>
          </a:p>
          <a:p>
            <a:pPr algn="r" rtl="1">
              <a:lnSpc>
                <a:spcPct val="150000"/>
              </a:lnSpc>
            </a:pPr>
            <a:endParaRPr lang="ar-EG" dirty="0">
              <a:latin typeface="Alexandria" charset="0"/>
              <a:cs typeface="Alexandria" charset="0"/>
            </a:endParaRPr>
          </a:p>
          <a:p>
            <a:pPr algn="r" rtl="1">
              <a:lnSpc>
                <a:spcPct val="150000"/>
              </a:lnSpc>
            </a:pPr>
            <a:r>
              <a:rPr lang="ar-EG" dirty="0">
                <a:solidFill>
                  <a:srgbClr val="00AEEF"/>
                </a:solidFill>
                <a:latin typeface="Alexandria" charset="0"/>
                <a:cs typeface="Alexandria" charset="0"/>
              </a:rPr>
              <a:t>الرسائل العلمية والمؤلفات المتخصصة: </a:t>
            </a:r>
            <a:r>
              <a:rPr lang="ar-EG" dirty="0">
                <a:latin typeface="Alexandria" charset="0"/>
                <a:cs typeface="Alexandria" charset="0"/>
              </a:rPr>
              <a:t>تشمل الرسائل العلمية (الماجستير والدكتوراه)، التي تعد أطروحات متعمقة في إشكاليات قانونية تحت إشراف علمي، كما تشمل المؤلفات المتخصصة التي تركز على موضوعات قانونية محددة.</a:t>
            </a:r>
          </a:p>
        </p:txBody>
      </p:sp>
    </p:spTree>
    <p:extLst>
      <p:ext uri="{BB962C8B-B14F-4D97-AF65-F5344CB8AC3E}">
        <p14:creationId xmlns:p14="http://schemas.microsoft.com/office/powerpoint/2010/main" val="2794072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F868F-EC41-178C-D286-1D53E62796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0D1F21-9BE6-910D-71B7-127FC26D22C9}"/>
              </a:ext>
            </a:extLst>
          </p:cNvPr>
          <p:cNvSpPr/>
          <p:nvPr/>
        </p:nvSpPr>
        <p:spPr>
          <a:xfrm>
            <a:off x="759008"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E98336DD-F984-1BA6-4736-A84D650632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81EB9D-8A2D-B755-FFFC-C3315F619D6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3F3899-2C9C-24F8-1E0D-7E7F00589F9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3E111C1-FCA2-4AD8-7BBC-8CF5A9421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56A9903-8D69-9011-CF3F-6F0B3E7498C4}"/>
              </a:ext>
            </a:extLst>
          </p:cNvPr>
          <p:cNvSpPr txBox="1"/>
          <p:nvPr/>
        </p:nvSpPr>
        <p:spPr>
          <a:xfrm>
            <a:off x="1466387" y="739822"/>
            <a:ext cx="9647927" cy="665823"/>
          </a:xfrm>
          <a:prstGeom prst="rect">
            <a:avLst/>
          </a:prstGeom>
          <a:noFill/>
        </p:spPr>
        <p:txBody>
          <a:bodyPr wrap="square" rtlCol="0">
            <a:spAutoFit/>
          </a:bodyPr>
          <a:lstStyle/>
          <a:p>
            <a:pPr algn="ctr" rtl="1">
              <a:lnSpc>
                <a:spcPct val="150000"/>
              </a:lnSpc>
            </a:pPr>
            <a:r>
              <a:rPr lang="ar-EG" sz="2800" b="1" dirty="0">
                <a:solidFill>
                  <a:srgbClr val="00AEEF"/>
                </a:solidFill>
                <a:latin typeface="Alexandria" charset="0"/>
                <a:cs typeface="Alexandria" charset="0"/>
              </a:rPr>
              <a:t>أنواع الأعمال الفقهية</a:t>
            </a:r>
            <a:endParaRPr lang="ar-EG" sz="2000" dirty="0">
              <a:latin typeface="Alexandria" charset="0"/>
              <a:cs typeface="Alexandria" charset="0"/>
            </a:endParaRPr>
          </a:p>
        </p:txBody>
      </p:sp>
      <p:sp>
        <p:nvSpPr>
          <p:cNvPr id="17" name="TextBox 16">
            <a:extLst>
              <a:ext uri="{FF2B5EF4-FFF2-40B4-BE49-F238E27FC236}">
                <a16:creationId xmlns:a16="http://schemas.microsoft.com/office/drawing/2014/main" id="{6C046EBA-4F63-086F-2A87-D10588CA3A7A}"/>
              </a:ext>
            </a:extLst>
          </p:cNvPr>
          <p:cNvSpPr txBox="1"/>
          <p:nvPr/>
        </p:nvSpPr>
        <p:spPr>
          <a:xfrm>
            <a:off x="810639" y="2643681"/>
            <a:ext cx="10636999" cy="2538452"/>
          </a:xfrm>
          <a:prstGeom prst="rect">
            <a:avLst/>
          </a:prstGeom>
          <a:noFill/>
        </p:spPr>
        <p:txBody>
          <a:bodyPr wrap="square" rtlCol="0">
            <a:spAutoFit/>
          </a:bodyPr>
          <a:lstStyle/>
          <a:p>
            <a:pPr algn="r" rtl="1">
              <a:lnSpc>
                <a:spcPct val="150000"/>
              </a:lnSpc>
            </a:pPr>
            <a:r>
              <a:rPr lang="ar-EG" dirty="0">
                <a:solidFill>
                  <a:srgbClr val="00AEEF"/>
                </a:solidFill>
                <a:latin typeface="Alexandria" charset="0"/>
                <a:cs typeface="Alexandria" charset="0"/>
              </a:rPr>
              <a:t>المقالات والأبحاث المتخصصة: </a:t>
            </a:r>
            <a:r>
              <a:rPr lang="ar-EG" dirty="0">
                <a:latin typeface="Alexandria" charset="0"/>
                <a:cs typeface="Alexandria" charset="0"/>
              </a:rPr>
              <a:t>هي أوراق بحثية تعبر عن آراء المؤلفين في موضوعات قانونية أو تعليق على أحكام قضائية، وتُنشر في المجلات العلمية المتخصصة.</a:t>
            </a:r>
          </a:p>
          <a:p>
            <a:pPr algn="r" rtl="1">
              <a:lnSpc>
                <a:spcPct val="150000"/>
              </a:lnSpc>
            </a:pPr>
            <a:endParaRPr lang="ar-EG" dirty="0">
              <a:latin typeface="Alexandria" charset="0"/>
              <a:cs typeface="Alexandria" charset="0"/>
            </a:endParaRPr>
          </a:p>
          <a:p>
            <a:pPr algn="r" rtl="1">
              <a:lnSpc>
                <a:spcPct val="150000"/>
              </a:lnSpc>
            </a:pPr>
            <a:r>
              <a:rPr lang="ar-EG" dirty="0">
                <a:solidFill>
                  <a:srgbClr val="00AEEF"/>
                </a:solidFill>
                <a:latin typeface="Alexandria" charset="0"/>
                <a:cs typeface="Alexandria" charset="0"/>
              </a:rPr>
              <a:t>أعمال المؤتمرات والندوات: </a:t>
            </a:r>
            <a:r>
              <a:rPr lang="ar-EG" dirty="0">
                <a:latin typeface="Alexandria" charset="0"/>
                <a:cs typeface="Alexandria" charset="0"/>
              </a:rPr>
              <a:t>تعد المؤتمرات والندوات التي تنظمها المؤسسات العلمية الأكاديمية من المصادر القيمة للباحثين، فهي توفر أبحاثاً علمية محكمة في موضوعات متخصصة، مثل الذكاء الاصطناعي أو الهجرة غير القانونية، والتي تساهم في إثراء البحث العلمي.</a:t>
            </a:r>
          </a:p>
        </p:txBody>
      </p:sp>
    </p:spTree>
    <p:extLst>
      <p:ext uri="{BB962C8B-B14F-4D97-AF65-F5344CB8AC3E}">
        <p14:creationId xmlns:p14="http://schemas.microsoft.com/office/powerpoint/2010/main" val="22128754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B8CA5-1BAF-A603-E7B0-F20B317097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3AF18A-9E66-8DC0-1A01-695D0749E37A}"/>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05698782-B08F-37F8-B9B9-1EFDBB847D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C071F4A0-FB17-186A-94E4-6F0F15E9C776}"/>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91C6E24A-7A94-0170-987E-FF72C98CD5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98B0C87-4396-6DE7-4EBA-C0260142B747}"/>
              </a:ext>
            </a:extLst>
          </p:cNvPr>
          <p:cNvSpPr txBox="1"/>
          <p:nvPr/>
        </p:nvSpPr>
        <p:spPr>
          <a:xfrm>
            <a:off x="914401" y="2112043"/>
            <a:ext cx="10426233"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تُعد الأدوات التقليدية للبحث، مثل القانون والقضاء والفقه، الركائز الأساسية التي يعتمد عليها الباحث القانوني لتحليل الظواهر القانونية وفهمها، ومع ذلك لا يوجد ما يمنع الباحث من توسيع نطاق أدواته ليشمل استخدام الأدوات الميدانية كإجراء المقابلات والاستبانات والتحليل الميداني.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يمكن لهذه الأدوات أن تُثري البحث القانوني، خصوصاً عند دراسة القضايا التي تمس الواقع الاجتماعي أو تلك التي تتطلب فهماً للممارسات العملية لتطبيق القانون.</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لكن استخدام هذه الأدوات في الأبحاث القانونية يكون نادراً.</a:t>
            </a:r>
          </a:p>
        </p:txBody>
      </p:sp>
      <p:sp>
        <p:nvSpPr>
          <p:cNvPr id="2" name="TextBox 1">
            <a:extLst>
              <a:ext uri="{FF2B5EF4-FFF2-40B4-BE49-F238E27FC236}">
                <a16:creationId xmlns:a16="http://schemas.microsoft.com/office/drawing/2014/main" id="{EDE66378-57E4-AB49-537D-60F44ADBDCA6}"/>
              </a:ext>
            </a:extLst>
          </p:cNvPr>
          <p:cNvSpPr txBox="1"/>
          <p:nvPr/>
        </p:nvSpPr>
        <p:spPr>
          <a:xfrm>
            <a:off x="3161490" y="535021"/>
            <a:ext cx="5729591" cy="830997"/>
          </a:xfrm>
          <a:prstGeom prst="rect">
            <a:avLst/>
          </a:prstGeom>
          <a:noFill/>
        </p:spPr>
        <p:txBody>
          <a:bodyPr wrap="square" rtlCol="0">
            <a:spAutoFit/>
          </a:bodyPr>
          <a:lstStyle/>
          <a:p>
            <a:pPr algn="ctr" rtl="1"/>
            <a:r>
              <a:rPr lang="ar-EG" sz="2400" dirty="0">
                <a:solidFill>
                  <a:srgbClr val="00B0F0"/>
                </a:solidFill>
                <a:latin typeface="Alexandria" pitchFamily="2" charset="-78"/>
                <a:cs typeface="Alexandria" pitchFamily="2" charset="-78"/>
              </a:rPr>
              <a:t>الإشارة إلى أدوات البحث الميدانية رغم ندرة استخدامها في البحث القانوني</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2404212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C55E8-5782-94CC-E9B4-B6FBF465FF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E776D2A-78B0-F74C-8B96-D902BE4C3DC3}"/>
              </a:ext>
            </a:extLst>
          </p:cNvPr>
          <p:cNvSpPr/>
          <p:nvPr/>
        </p:nvSpPr>
        <p:spPr>
          <a:xfrm>
            <a:off x="1114399" y="145604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4D28BDE-C8CE-8B45-F10E-72E708AABC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1003" b="11003"/>
          <a:stretch/>
        </p:blipFill>
        <p:spPr>
          <a:xfrm>
            <a:off x="6066817" y="1449422"/>
            <a:ext cx="4962146" cy="2577830"/>
          </a:xfrm>
        </p:spPr>
      </p:pic>
      <p:sp>
        <p:nvSpPr>
          <p:cNvPr id="6" name="Rectangle 5">
            <a:extLst>
              <a:ext uri="{FF2B5EF4-FFF2-40B4-BE49-F238E27FC236}">
                <a16:creationId xmlns:a16="http://schemas.microsoft.com/office/drawing/2014/main" id="{36315618-9C08-FF97-FCF6-AB2EA5CDF743}"/>
              </a:ext>
            </a:extLst>
          </p:cNvPr>
          <p:cNvSpPr/>
          <p:nvPr/>
        </p:nvSpPr>
        <p:spPr>
          <a:xfrm>
            <a:off x="1303506" y="2697813"/>
            <a:ext cx="4275969" cy="2359044"/>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أولاً: المكتبة التقليدية </a:t>
            </a:r>
          </a:p>
          <a:p>
            <a:pPr marL="285750" indent="-285750" algn="r" rtl="1">
              <a:lnSpc>
                <a:spcPct val="150000"/>
              </a:lnSpc>
              <a:buFont typeface="Wingdings" panose="05000000000000000000" pitchFamily="2" charset="2"/>
              <a:buChar char="q"/>
            </a:pPr>
            <a:r>
              <a:rPr lang="ar-EG" dirty="0">
                <a:latin typeface="Alexandria" charset="0"/>
                <a:cs typeface="Alexandria" charset="0"/>
              </a:rPr>
              <a:t>ثانياً: المكتبة الإلكترونية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أهمية الاعتماد على المصادر الإلكترونية </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أنواع المصادر الإلكترونية</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قيود وضوابط استخدام المصادر الإلكترونية.</a:t>
            </a:r>
          </a:p>
        </p:txBody>
      </p:sp>
      <p:sp>
        <p:nvSpPr>
          <p:cNvPr id="7" name="Rectangle 6">
            <a:extLst>
              <a:ext uri="{FF2B5EF4-FFF2-40B4-BE49-F238E27FC236}">
                <a16:creationId xmlns:a16="http://schemas.microsoft.com/office/drawing/2014/main" id="{0B372DAA-15F5-4CAF-9274-F46969647079}"/>
              </a:ext>
            </a:extLst>
          </p:cNvPr>
          <p:cNvSpPr/>
          <p:nvPr/>
        </p:nvSpPr>
        <p:spPr>
          <a:xfrm>
            <a:off x="1310806" y="2022099"/>
            <a:ext cx="4747323" cy="501932"/>
          </a:xfrm>
          <a:prstGeom prst="rect">
            <a:avLst/>
          </a:prstGeom>
        </p:spPr>
        <p:txBody>
          <a:bodyPr wrap="square">
            <a:spAutoFit/>
          </a:bodyPr>
          <a:lstStyle/>
          <a:p>
            <a:pPr algn="ctr" rtl="1">
              <a:lnSpc>
                <a:spcPct val="150000"/>
              </a:lnSpc>
            </a:pPr>
            <a:r>
              <a:rPr lang="ar-EG" sz="2000" b="1" dirty="0">
                <a:latin typeface="Alexandria" charset="0"/>
                <a:cs typeface="Alexandria" charset="0"/>
              </a:rPr>
              <a:t>مصادر البحث القانوني</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ED2E0CD2-4F9B-EA5C-ECF1-67E368B5FB8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078B019-2AA5-8B60-33FD-FF2CD3E4CACE}"/>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2A25EC85-53E1-13BC-FFC1-5CD6625FD548}"/>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8516462-2C4F-516F-3769-4257397C138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7BD2F3-700A-97B6-F6F0-BD2A5A9B8D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4992348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B10D3-C023-C3A1-E43C-F43779B826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70F787-F8E2-90ED-0306-74C95386696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0662C66-08FB-4258-D668-9808890176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28F317FD-80B0-24A1-CCFB-1B585DF3B0CB}"/>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66CC4172-0E50-8E0B-7C51-03BC78791A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22B0A2F-0BA1-8028-CB3F-FA2020FD4494}"/>
              </a:ext>
            </a:extLst>
          </p:cNvPr>
          <p:cNvSpPr txBox="1"/>
          <p:nvPr/>
        </p:nvSpPr>
        <p:spPr>
          <a:xfrm>
            <a:off x="5836596" y="2199592"/>
            <a:ext cx="5494311"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تُعتبر مصادر البحث القانوني العمود الفقري لأي دراسة قانونية، حيث توفر المادة العلمية التي يعتمد عليها الباحث في تحليل المشكلات القانونية واستخلاص النتائج.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وتتعدد هذه المصادر بين التقليدية والإلكترونية، مما يتيح للباحث الاستفادة من التنوع والغزارة المعرفية. </a:t>
            </a:r>
          </a:p>
          <a:p>
            <a:pPr algn="just" rtl="1">
              <a:lnSpc>
                <a:spcPct val="150000"/>
              </a:lnSpc>
            </a:pPr>
            <a:endParaRPr lang="ar-EG" dirty="0">
              <a:latin typeface="Alexandria" charset="0"/>
              <a:cs typeface="Alexandria" charset="0"/>
            </a:endParaRPr>
          </a:p>
        </p:txBody>
      </p:sp>
      <p:sp>
        <p:nvSpPr>
          <p:cNvPr id="2" name="TextBox 1">
            <a:extLst>
              <a:ext uri="{FF2B5EF4-FFF2-40B4-BE49-F238E27FC236}">
                <a16:creationId xmlns:a16="http://schemas.microsoft.com/office/drawing/2014/main" id="{8387863C-30FB-85D7-BEC5-DB179FEF9D0B}"/>
              </a:ext>
            </a:extLst>
          </p:cNvPr>
          <p:cNvSpPr txBox="1"/>
          <p:nvPr/>
        </p:nvSpPr>
        <p:spPr>
          <a:xfrm>
            <a:off x="3239312" y="826851"/>
            <a:ext cx="5729591"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مصادر البحث القانوني</a:t>
            </a:r>
            <a:endParaRPr lang="en-US" sz="2800" b="1" dirty="0">
              <a:solidFill>
                <a:srgbClr val="00B0F0"/>
              </a:solidFill>
              <a:latin typeface="Alexandria" pitchFamily="2" charset="-78"/>
              <a:cs typeface="Alexandria" pitchFamily="2" charset="-78"/>
            </a:endParaRPr>
          </a:p>
        </p:txBody>
      </p:sp>
      <p:pic>
        <p:nvPicPr>
          <p:cNvPr id="5126" name="Picture 6" descr="Story pin image">
            <a:extLst>
              <a:ext uri="{FF2B5EF4-FFF2-40B4-BE49-F238E27FC236}">
                <a16:creationId xmlns:a16="http://schemas.microsoft.com/office/drawing/2014/main" id="{DDBBC798-5617-3DD4-B5C1-31123F973F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932" y="2120630"/>
            <a:ext cx="3774332" cy="37743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5803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0AF69-55F0-A9B3-AA54-FCD31D317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5D9FBF-7C66-78F9-618C-B63334647F92}"/>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52F5490-255D-183F-5FCA-F6D596BED6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95B91DBD-4E3F-F769-CBCC-5FB7EF258978}"/>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F28FA647-16D4-0FA3-A4A9-C1673DB690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DAFFE23-0595-648A-5560-5A53A635A7FB}"/>
              </a:ext>
            </a:extLst>
          </p:cNvPr>
          <p:cNvSpPr txBox="1"/>
          <p:nvPr/>
        </p:nvSpPr>
        <p:spPr>
          <a:xfrm>
            <a:off x="914401" y="2112043"/>
            <a:ext cx="10426233"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تُمثِّل المكتبة التقليدية الركيزة الأساسية التي اعتمدت عليها الأجيال السابقة في الوصول إلى المعرفة، حيث توفر الكتب والمراجع الورقية في بيئة تتسم بالهدوء والنظام.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ومع ذلك، فإن تطور تقنيات المعلومات أسهم في ظهور المكتبة الإلكترونية، التي أتاحت الوصول السريع إلى كم هائل من المعلومات بضغطة زر، بغض النظر عن المكان أو الزمان.</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ظهرت المكتبة الإلكترونية كمكمل حديث للمكتبة التقليدية، مما أثار العديد من التساؤلات حول الأهمية، والأنواع، والضوابط المرتبطة باستخدام المصادر الإلكترونية.</a:t>
            </a:r>
          </a:p>
        </p:txBody>
      </p:sp>
      <p:sp>
        <p:nvSpPr>
          <p:cNvPr id="2" name="TextBox 1">
            <a:extLst>
              <a:ext uri="{FF2B5EF4-FFF2-40B4-BE49-F238E27FC236}">
                <a16:creationId xmlns:a16="http://schemas.microsoft.com/office/drawing/2014/main" id="{75C34827-6ACB-2DF9-84AF-CFFCF8CE5AD7}"/>
              </a:ext>
            </a:extLst>
          </p:cNvPr>
          <p:cNvSpPr txBox="1"/>
          <p:nvPr/>
        </p:nvSpPr>
        <p:spPr>
          <a:xfrm>
            <a:off x="3239312" y="826851"/>
            <a:ext cx="5729591"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مصادر البحث القانوني</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3679300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F6290-7317-489B-9F06-058282B7EC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4666BE-15B8-9BD1-CA69-492ECB7638B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6B099F2-8F2D-6E09-9057-0FAE211B1E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F3A1909-A192-FF99-B9A2-7BEF021D3FE7}"/>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F542C7E-1F31-5A94-1E0F-B232E2383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CFC1092-1CC0-A776-C33F-B46E77A5B6F2}"/>
              </a:ext>
            </a:extLst>
          </p:cNvPr>
          <p:cNvSpPr txBox="1"/>
          <p:nvPr/>
        </p:nvSpPr>
        <p:spPr>
          <a:xfrm>
            <a:off x="914401" y="2112043"/>
            <a:ext cx="10426233"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وتبرز أهمية الاعتماد على المصادر الإلكترونية في توفير الوقت والجهد والمال، إضافة إلى تنوع المعلومات المتاحة وشموليتها.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ومع ذلك، فإن هذا النوع من المصادر يتطلب فهماً دقيقاً لأنواعها المختلفة، مثل المقالات العلمية، والكتب الإلكترونية، والمواقع الأكاديمية، لضمان استخدامها بشكل فعال.</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ولا يمكن إغفال قيود وضوابط استخدام المصادر الإلكترونية، حيث تظل الحاجة ملحة للتوازن بين الاستفادة من التطور الرقمي والحفاظ على المصداقية العلمية في البحث.</a:t>
            </a:r>
          </a:p>
        </p:txBody>
      </p:sp>
      <p:sp>
        <p:nvSpPr>
          <p:cNvPr id="2" name="TextBox 1">
            <a:extLst>
              <a:ext uri="{FF2B5EF4-FFF2-40B4-BE49-F238E27FC236}">
                <a16:creationId xmlns:a16="http://schemas.microsoft.com/office/drawing/2014/main" id="{39E3E83B-6DE1-DD0C-49B8-D85053531F6B}"/>
              </a:ext>
            </a:extLst>
          </p:cNvPr>
          <p:cNvSpPr txBox="1"/>
          <p:nvPr/>
        </p:nvSpPr>
        <p:spPr>
          <a:xfrm>
            <a:off x="3239312" y="826851"/>
            <a:ext cx="5729591"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مصادر البحث القانوني</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7024778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FB98A-12D0-5480-C0D7-B45AE387E8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B73C92-F35D-B331-44CD-2A4F2A84C73D}"/>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AF894CEE-6C12-23B4-770B-69680C6E77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D7866A4-7280-15DC-9464-87C59547F8B0}"/>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588DE946-762F-09D7-B973-B628D1697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5F18D54-29EC-98A1-B41E-7095C6E4B7DA}"/>
              </a:ext>
            </a:extLst>
          </p:cNvPr>
          <p:cNvSpPr txBox="1"/>
          <p:nvPr/>
        </p:nvSpPr>
        <p:spPr>
          <a:xfrm>
            <a:off x="914401" y="2112043"/>
            <a:ext cx="10426233" cy="4200445"/>
          </a:xfrm>
          <a:prstGeom prst="rect">
            <a:avLst/>
          </a:prstGeom>
          <a:noFill/>
        </p:spPr>
        <p:txBody>
          <a:bodyPr wrap="square" rtlCol="0">
            <a:spAutoFit/>
          </a:bodyPr>
          <a:lstStyle/>
          <a:p>
            <a:pPr algn="just" rtl="1">
              <a:lnSpc>
                <a:spcPct val="150000"/>
              </a:lnSpc>
            </a:pPr>
            <a:r>
              <a:rPr lang="ar-EG" dirty="0">
                <a:latin typeface="Alexandria" charset="0"/>
                <a:cs typeface="Alexandria" charset="0"/>
              </a:rPr>
              <a:t>تلعب المكتبات دوراً حيوياً في دعم البحث العلمي من خلال توفير مصادر متنوعة وتنظيمها بشكل يسهل الوصول إليها، فالاستفادة من المكتبات جزءاً لا يتجزأ من العملية البحثية لتحقيق التميز الأكاديمي.</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فعلى الرغم من التقدم الكبير في التكنولوجيا وتوافر المعلومات وانتشار الأبحاث العلمية، لا يزال الباحث القانوني يعتمد على المكتبات كمرجع رئيسي.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تلعب المكتبة دوراً محورياً في دعم البحث العلمي من خلال تقديم مصادر متنوعة يعتمد عليها الباحثون في تحقيق أهدافهم الأكاديمية والعلمية.</a:t>
            </a:r>
          </a:p>
          <a:p>
            <a:pPr algn="just" rtl="1">
              <a:lnSpc>
                <a:spcPct val="150000"/>
              </a:lnSpc>
            </a:pPr>
            <a:endParaRPr lang="ar-EG" dirty="0">
              <a:latin typeface="Alexandria" charset="0"/>
              <a:cs typeface="Alexandria" charset="0"/>
            </a:endParaRPr>
          </a:p>
        </p:txBody>
      </p:sp>
      <p:sp>
        <p:nvSpPr>
          <p:cNvPr id="2" name="TextBox 1">
            <a:extLst>
              <a:ext uri="{FF2B5EF4-FFF2-40B4-BE49-F238E27FC236}">
                <a16:creationId xmlns:a16="http://schemas.microsoft.com/office/drawing/2014/main" id="{9FAD00BD-2BC7-0DF8-66E5-3F83297EB18F}"/>
              </a:ext>
            </a:extLst>
          </p:cNvPr>
          <p:cNvSpPr txBox="1"/>
          <p:nvPr/>
        </p:nvSpPr>
        <p:spPr>
          <a:xfrm>
            <a:off x="3239312" y="826851"/>
            <a:ext cx="5729591"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المكتبة التقليدية</a:t>
            </a:r>
            <a:endParaRPr lang="en-US"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705348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C2EC0-8968-31E4-38DF-854638CC16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E98DCD-044D-EB4A-DF98-B4E5285912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E94391FB-5580-86C1-D490-DCBD135E31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D3738A7B-0B9C-19B8-30FD-FEBB617E2151}"/>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67005DFC-A5C6-6377-72EB-A35A1D2B36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E01AAF0-49F1-F8A8-4D3D-C056DB241234}"/>
              </a:ext>
            </a:extLst>
          </p:cNvPr>
          <p:cNvSpPr txBox="1"/>
          <p:nvPr/>
        </p:nvSpPr>
        <p:spPr>
          <a:xfrm>
            <a:off x="3784060" y="2112043"/>
            <a:ext cx="7556574" cy="3784947"/>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تشمل المكتبات العلمية مجموعة واسعة من المصادر منها:</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الكتب المتخصصة كالكتب في القانون التجاري، أو القانون الإداري، أو القانون المدني، أو القانون الدولي، وغيرها، والرسائل العلمية مثل رسائل الماجستير والدكتوراه، والأبحاث والمقالات العلمية المنشورة في الدوريات الأكاديمية، ووقائع المؤتمرات والنقاشات العلمية، والدوريات والمجلات العلمية، والموسوعات والقواميس المتخصصة، وكذلك الوسائل السمعية والبصرية والموارد الإلكترونية، بما في ذلك قواعد البيانات والبحث عبر الإنترنت داخل المكتبات التقليدية.</a:t>
            </a:r>
          </a:p>
        </p:txBody>
      </p:sp>
      <p:sp>
        <p:nvSpPr>
          <p:cNvPr id="2" name="TextBox 1">
            <a:extLst>
              <a:ext uri="{FF2B5EF4-FFF2-40B4-BE49-F238E27FC236}">
                <a16:creationId xmlns:a16="http://schemas.microsoft.com/office/drawing/2014/main" id="{25D8C938-C487-44BF-ECBD-EC545DD9AF16}"/>
              </a:ext>
            </a:extLst>
          </p:cNvPr>
          <p:cNvSpPr txBox="1"/>
          <p:nvPr/>
        </p:nvSpPr>
        <p:spPr>
          <a:xfrm>
            <a:off x="3239312" y="826851"/>
            <a:ext cx="5729591"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محتويات المكتبة التقليدية</a:t>
            </a:r>
            <a:endParaRPr lang="en-US" sz="2800" b="1" dirty="0">
              <a:solidFill>
                <a:srgbClr val="00B0F0"/>
              </a:solidFill>
              <a:latin typeface="Alexandria" pitchFamily="2" charset="-78"/>
              <a:cs typeface="Alexandria" pitchFamily="2" charset="-78"/>
            </a:endParaRPr>
          </a:p>
        </p:txBody>
      </p:sp>
      <p:pic>
        <p:nvPicPr>
          <p:cNvPr id="8196" name="Picture 4" descr="Story pin image">
            <a:extLst>
              <a:ext uri="{FF2B5EF4-FFF2-40B4-BE49-F238E27FC236}">
                <a16:creationId xmlns:a16="http://schemas.microsoft.com/office/drawing/2014/main" id="{79E8191E-DDED-32E7-BE99-927B92EDB1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7111" y="2908570"/>
            <a:ext cx="2752928" cy="2752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78976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C05B7-1AB5-42B5-B41F-B9CCC7AE81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73EFBE-7914-1239-1F69-C4922961D057}"/>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78851D-208A-A685-F983-706D6DF4DA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FC002C65-804F-7E24-1380-AE8053B5A36E}"/>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F5DF993E-FB1E-D2D0-E389-C7CCBA2BC1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8474A40-1D71-8B86-9AE7-DC87F5B12202}"/>
              </a:ext>
            </a:extLst>
          </p:cNvPr>
          <p:cNvSpPr txBox="1"/>
          <p:nvPr/>
        </p:nvSpPr>
        <p:spPr>
          <a:xfrm>
            <a:off x="914401" y="2112043"/>
            <a:ext cx="10426233" cy="3785011"/>
          </a:xfrm>
          <a:prstGeom prst="rect">
            <a:avLst/>
          </a:prstGeom>
          <a:noFill/>
        </p:spPr>
        <p:txBody>
          <a:bodyPr wrap="square" rtlCol="0">
            <a:spAutoFit/>
          </a:bodyPr>
          <a:lstStyle/>
          <a:p>
            <a:pPr algn="just" rtl="1">
              <a:lnSpc>
                <a:spcPct val="150000"/>
              </a:lnSpc>
            </a:pPr>
            <a:r>
              <a:rPr lang="ar-EG" dirty="0">
                <a:latin typeface="Alexandria" charset="0"/>
                <a:cs typeface="Alexandria" charset="0"/>
              </a:rPr>
              <a:t>يستعين الباحث بأمين المكتبة للوصول إلى المراجع المطلوبة، باستخدام الفهرسة الإلكترونية والبرامج المتخصصة، فيمكن للباحث طلب المراجع مباشرة أو الاطلاع عليها إلكترونياً من خلال نظام المكتبة.</a:t>
            </a:r>
          </a:p>
          <a:p>
            <a:pPr algn="just" rtl="1">
              <a:lnSpc>
                <a:spcPct val="150000"/>
              </a:lnSpc>
            </a:pPr>
            <a:endParaRPr lang="ar-EG"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تصنيف المواد في المكتبة التقليدية</a:t>
            </a:r>
          </a:p>
          <a:p>
            <a:pPr algn="just" rtl="1">
              <a:lnSpc>
                <a:spcPct val="150000"/>
              </a:lnSpc>
            </a:pPr>
            <a:r>
              <a:rPr lang="ar-EG" dirty="0">
                <a:latin typeface="Alexandria" charset="0"/>
                <a:cs typeface="Alexandria" charset="0"/>
              </a:rPr>
              <a:t>تستخدم المكتبات أنظمة تصنيف عالمية لتنظيم المواد مثل:</a:t>
            </a:r>
          </a:p>
          <a:p>
            <a:pPr algn="just" rtl="1">
              <a:lnSpc>
                <a:spcPct val="150000"/>
              </a:lnSpc>
            </a:pPr>
            <a:r>
              <a:rPr lang="ar-EG" dirty="0">
                <a:solidFill>
                  <a:srgbClr val="00AEEF"/>
                </a:solidFill>
                <a:latin typeface="Alexandria" charset="0"/>
                <a:cs typeface="Alexandria" charset="0"/>
              </a:rPr>
              <a:t>نظام ديوي العشري: </a:t>
            </a:r>
            <a:r>
              <a:rPr lang="ar-EG" dirty="0">
                <a:latin typeface="Alexandria" charset="0"/>
                <a:cs typeface="Alexandria" charset="0"/>
              </a:rPr>
              <a:t>يعتمد على تقسيم المعرفة إلى عشرة أقسام رئيسية ويعطيها أرقام، مثل العلوم الاجتماعية (300) والإدارة العامة (350)، </a:t>
            </a:r>
            <a:r>
              <a:rPr lang="ar-EG" b="1" dirty="0">
                <a:latin typeface="Alexandria" charset="0"/>
                <a:cs typeface="Alexandria" charset="0"/>
              </a:rPr>
              <a:t>والقانون يأخذ الرقم (340)</a:t>
            </a:r>
          </a:p>
          <a:p>
            <a:pPr algn="just" rtl="1">
              <a:lnSpc>
                <a:spcPct val="150000"/>
              </a:lnSpc>
            </a:pPr>
            <a:endParaRPr lang="ar-EG" b="1"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تصنيف مكتبة الكونغرس: </a:t>
            </a:r>
            <a:r>
              <a:rPr lang="ar-EG" dirty="0">
                <a:latin typeface="Alexandria" charset="0"/>
                <a:cs typeface="Alexandria" charset="0"/>
              </a:rPr>
              <a:t>يعتمد على الحروف الهجائية لتصنيف المواد، حيث </a:t>
            </a:r>
            <a:r>
              <a:rPr lang="ar-EG" b="1" dirty="0">
                <a:latin typeface="Alexandria" charset="0"/>
                <a:cs typeface="Alexandria" charset="0"/>
              </a:rPr>
              <a:t>يرمز للقانون بحرف </a:t>
            </a:r>
            <a:r>
              <a:rPr lang="en-US" b="1" dirty="0">
                <a:latin typeface="Alexandria" charset="0"/>
                <a:cs typeface="Alexandria" charset="0"/>
              </a:rPr>
              <a:t>(k)</a:t>
            </a:r>
            <a:endParaRPr lang="ar-EG" b="1" dirty="0">
              <a:latin typeface="Alexandria" charset="0"/>
              <a:cs typeface="Alexandria" charset="0"/>
            </a:endParaRPr>
          </a:p>
        </p:txBody>
      </p:sp>
      <p:sp>
        <p:nvSpPr>
          <p:cNvPr id="2" name="TextBox 1">
            <a:extLst>
              <a:ext uri="{FF2B5EF4-FFF2-40B4-BE49-F238E27FC236}">
                <a16:creationId xmlns:a16="http://schemas.microsoft.com/office/drawing/2014/main" id="{1630686E-D0C0-A771-FFBC-53D745F57B0E}"/>
              </a:ext>
            </a:extLst>
          </p:cNvPr>
          <p:cNvSpPr txBox="1"/>
          <p:nvPr/>
        </p:nvSpPr>
        <p:spPr>
          <a:xfrm>
            <a:off x="2276272" y="1099226"/>
            <a:ext cx="8404699" cy="461665"/>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طريقة البحث عن المراجع في المكتبات </a:t>
            </a:r>
            <a:endParaRPr lang="en-US"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519848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DF169-F82D-7493-9C38-25EF9C60D3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0DFBF0-0614-98DB-8918-E85FBBD4201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DD22167-8255-0FC2-CC0E-384B4F5F64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0394630-4913-41D0-D63D-5801803F22CA}"/>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0708D22D-78D3-04EE-0B66-EDBD59665B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3B2D9BE-5FEE-FF5D-DCC6-1FD04D9E115A}"/>
              </a:ext>
            </a:extLst>
          </p:cNvPr>
          <p:cNvSpPr txBox="1"/>
          <p:nvPr/>
        </p:nvSpPr>
        <p:spPr>
          <a:xfrm>
            <a:off x="4961105" y="2676247"/>
            <a:ext cx="6291979" cy="2810256"/>
          </a:xfrm>
          <a:prstGeom prst="rect">
            <a:avLst/>
          </a:prstGeom>
          <a:noFill/>
        </p:spPr>
        <p:txBody>
          <a:bodyPr wrap="square" rtlCol="0">
            <a:spAutoFit/>
          </a:bodyPr>
          <a:lstStyle/>
          <a:p>
            <a:pPr algn="just" rtl="1">
              <a:lnSpc>
                <a:spcPct val="150000"/>
              </a:lnSpc>
            </a:pPr>
            <a:r>
              <a:rPr lang="ar-EG" sz="2000" dirty="0">
                <a:latin typeface="Alexandria" charset="0"/>
                <a:cs typeface="Alexandria" charset="0"/>
              </a:rPr>
              <a:t>مع التطور التكنولوجي الهائل، باتت المكتبة الإلكترونية وقواعد البيانات عبر الإنترنت من الأدوات الأساسية التي يعتمد عليها الباحثون، خاصة في مجال القانون، وذلك مقارنة بالمكتبات التقليدية التي كانت تتطلب وقتاً وجهداً ونفقات كبيرة.</a:t>
            </a:r>
          </a:p>
          <a:p>
            <a:pPr algn="just" rtl="1">
              <a:lnSpc>
                <a:spcPct val="150000"/>
              </a:lnSpc>
            </a:pPr>
            <a:endParaRPr lang="ar-EG" sz="2000" dirty="0">
              <a:latin typeface="Alexandria" charset="0"/>
              <a:cs typeface="Alexandria" charset="0"/>
            </a:endParaRPr>
          </a:p>
        </p:txBody>
      </p:sp>
      <p:sp>
        <p:nvSpPr>
          <p:cNvPr id="2" name="TextBox 1">
            <a:extLst>
              <a:ext uri="{FF2B5EF4-FFF2-40B4-BE49-F238E27FC236}">
                <a16:creationId xmlns:a16="http://schemas.microsoft.com/office/drawing/2014/main" id="{3C680934-4DCE-F2C4-D2E3-81F5E4A6B7B9}"/>
              </a:ext>
            </a:extLst>
          </p:cNvPr>
          <p:cNvSpPr txBox="1"/>
          <p:nvPr/>
        </p:nvSpPr>
        <p:spPr>
          <a:xfrm>
            <a:off x="3239312" y="826851"/>
            <a:ext cx="5729591"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المكتبة الإلكترونية</a:t>
            </a:r>
            <a:endParaRPr lang="en-US" sz="2800" b="1" dirty="0">
              <a:solidFill>
                <a:srgbClr val="00B0F0"/>
              </a:solidFill>
              <a:latin typeface="Alexandria" pitchFamily="2" charset="-78"/>
              <a:cs typeface="Alexandria" pitchFamily="2" charset="-78"/>
            </a:endParaRPr>
          </a:p>
        </p:txBody>
      </p:sp>
      <p:pic>
        <p:nvPicPr>
          <p:cNvPr id="10" name="Picture 9" descr="A robot sitting at a desk with a digital screen&#10;&#10;Description automatically generated">
            <a:extLst>
              <a:ext uri="{FF2B5EF4-FFF2-40B4-BE49-F238E27FC236}">
                <a16:creationId xmlns:a16="http://schemas.microsoft.com/office/drawing/2014/main" id="{6B7F2BD0-8565-C630-026D-A466E6D2B8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488" y="2423808"/>
            <a:ext cx="3735423" cy="3189051"/>
          </a:xfrm>
          <a:prstGeom prst="rect">
            <a:avLst/>
          </a:prstGeom>
          <a:ln>
            <a:noFill/>
          </a:ln>
          <a:effectLst>
            <a:softEdge rad="112500"/>
          </a:effectLst>
        </p:spPr>
      </p:pic>
    </p:spTree>
    <p:extLst>
      <p:ext uri="{BB962C8B-B14F-4D97-AF65-F5344CB8AC3E}">
        <p14:creationId xmlns:p14="http://schemas.microsoft.com/office/powerpoint/2010/main" val="4790368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C878C-E535-D2EA-AD42-45F8DA79CE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0D7741-28E4-5913-C3D6-84DD7BD923E3}"/>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253BD34E-901E-2FDD-88B7-DDCB4E0D1C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8E01F42-B3ED-42AA-0D1D-8EC73A2E8C27}"/>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CE3BE47-FBCB-2CF0-6B7E-FEED0F37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661B49C-F98C-8139-D58E-09A5923DCF93}"/>
              </a:ext>
            </a:extLst>
          </p:cNvPr>
          <p:cNvSpPr txBox="1"/>
          <p:nvPr/>
        </p:nvSpPr>
        <p:spPr>
          <a:xfrm>
            <a:off x="6021420" y="1956401"/>
            <a:ext cx="5377579" cy="3271921"/>
          </a:xfrm>
          <a:prstGeom prst="rect">
            <a:avLst/>
          </a:prstGeom>
          <a:noFill/>
        </p:spPr>
        <p:txBody>
          <a:bodyPr wrap="square" rtlCol="0">
            <a:spAutoFit/>
          </a:bodyPr>
          <a:lstStyle/>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يوفر البحث في المصادر الإلكترونية مزايا عديدة، أبرزها السرعة والسهولة والتكلفة المنخفضة، ويُمكن للباحث الوصول إلى مصادر ومراجع قانونية واقتصادية وسياسية متنوعة من أي مكان في العالم، دون الحاجة إلى التنقل أو التواجد الفعلي في المكتبات.</a:t>
            </a:r>
          </a:p>
        </p:txBody>
      </p:sp>
      <p:sp>
        <p:nvSpPr>
          <p:cNvPr id="2" name="TextBox 1">
            <a:extLst>
              <a:ext uri="{FF2B5EF4-FFF2-40B4-BE49-F238E27FC236}">
                <a16:creationId xmlns:a16="http://schemas.microsoft.com/office/drawing/2014/main" id="{01713B46-56B1-C3E8-F875-D696FF477CD9}"/>
              </a:ext>
            </a:extLst>
          </p:cNvPr>
          <p:cNvSpPr txBox="1"/>
          <p:nvPr/>
        </p:nvSpPr>
        <p:spPr>
          <a:xfrm>
            <a:off x="3239312" y="826851"/>
            <a:ext cx="5729591"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المكتبة الإلكترونية</a:t>
            </a:r>
            <a:endParaRPr lang="en-US" sz="2800" b="1" dirty="0">
              <a:solidFill>
                <a:srgbClr val="00B0F0"/>
              </a:solidFill>
              <a:latin typeface="Alexandria" pitchFamily="2" charset="-78"/>
              <a:cs typeface="Alexandria" pitchFamily="2" charset="-78"/>
            </a:endParaRPr>
          </a:p>
        </p:txBody>
      </p:sp>
      <p:pic>
        <p:nvPicPr>
          <p:cNvPr id="4" name="Picture 3" descr="A person touching a touch screen&#10;&#10;Description automatically generated">
            <a:extLst>
              <a:ext uri="{FF2B5EF4-FFF2-40B4-BE49-F238E27FC236}">
                <a16:creationId xmlns:a16="http://schemas.microsoft.com/office/drawing/2014/main" id="{890D1FAB-62E9-769F-2E26-8BDC463014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4712" y="2640653"/>
            <a:ext cx="4110612" cy="2466367"/>
          </a:xfrm>
          <a:prstGeom prst="rect">
            <a:avLst/>
          </a:prstGeom>
          <a:ln>
            <a:noFill/>
          </a:ln>
          <a:effectLst>
            <a:softEdge rad="112500"/>
          </a:effectLst>
        </p:spPr>
      </p:pic>
    </p:spTree>
    <p:extLst>
      <p:ext uri="{BB962C8B-B14F-4D97-AF65-F5344CB8AC3E}">
        <p14:creationId xmlns:p14="http://schemas.microsoft.com/office/powerpoint/2010/main" val="27110101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7BE1B-384F-1241-D5E3-B0256C41EC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C8C3B0-2C1C-5456-D786-EB5819802CAC}"/>
              </a:ext>
            </a:extLst>
          </p:cNvPr>
          <p:cNvSpPr/>
          <p:nvPr/>
        </p:nvSpPr>
        <p:spPr>
          <a:xfrm>
            <a:off x="768736" y="1742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ADB33E82-9BD1-E8E3-0698-5A8C1A84A2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9CCE1F0A-2ECF-18DB-7FD4-FBE5639CF4D3}"/>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F82CDDC2-C8B1-4D96-C123-AF811B1FEA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37AED7B-A618-1098-DC6A-B64DA5A82FAF}"/>
              </a:ext>
            </a:extLst>
          </p:cNvPr>
          <p:cNvSpPr txBox="1"/>
          <p:nvPr/>
        </p:nvSpPr>
        <p:spPr>
          <a:xfrm>
            <a:off x="3268493" y="2287143"/>
            <a:ext cx="8169419" cy="3369449"/>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أهم محركات البحث المتخصصة:</a:t>
            </a:r>
          </a:p>
          <a:p>
            <a:pPr algn="just" rtl="1">
              <a:lnSpc>
                <a:spcPct val="150000"/>
              </a:lnSpc>
            </a:pPr>
            <a:r>
              <a:rPr lang="en-US" dirty="0">
                <a:solidFill>
                  <a:srgbClr val="00AEEF"/>
                </a:solidFill>
                <a:latin typeface="Alexandria" charset="0"/>
                <a:cs typeface="Alexandria" charset="0"/>
              </a:rPr>
              <a:t>Google Scholar </a:t>
            </a:r>
          </a:p>
          <a:p>
            <a:pPr algn="just" rtl="1">
              <a:lnSpc>
                <a:spcPct val="150000"/>
              </a:lnSpc>
            </a:pPr>
            <a:r>
              <a:rPr lang="ar-EG" dirty="0">
                <a:latin typeface="Alexandria" charset="0"/>
                <a:cs typeface="Alexandria" charset="0"/>
              </a:rPr>
              <a:t> يوفر مقالات أكاديمية وأبحاثاً قانونية منشورة في مجلات علمية.</a:t>
            </a:r>
          </a:p>
          <a:p>
            <a:pPr algn="just" rtl="1">
              <a:lnSpc>
                <a:spcPct val="150000"/>
              </a:lnSpc>
            </a:pPr>
            <a:endParaRPr lang="en-US" dirty="0">
              <a:latin typeface="Alexandria" charset="0"/>
              <a:cs typeface="Alexandria" charset="0"/>
            </a:endParaRPr>
          </a:p>
          <a:p>
            <a:pPr algn="just" rtl="1">
              <a:lnSpc>
                <a:spcPct val="150000"/>
              </a:lnSpc>
            </a:pPr>
            <a:r>
              <a:rPr lang="en-US" dirty="0">
                <a:solidFill>
                  <a:srgbClr val="00AEEF"/>
                </a:solidFill>
                <a:latin typeface="Alexandria" charset="0"/>
                <a:cs typeface="Alexandria" charset="0"/>
              </a:rPr>
              <a:t>LexisNexis</a:t>
            </a:r>
            <a:r>
              <a:rPr lang="ar-EG" dirty="0">
                <a:solidFill>
                  <a:srgbClr val="00AEEF"/>
                </a:solidFill>
                <a:latin typeface="Alexandria" charset="0"/>
                <a:cs typeface="Alexandria" charset="0"/>
              </a:rPr>
              <a:t> </a:t>
            </a:r>
            <a:endParaRPr lang="en-US" dirty="0">
              <a:solidFill>
                <a:srgbClr val="00AEEF"/>
              </a:solidFill>
              <a:latin typeface="Alexandria" charset="0"/>
              <a:cs typeface="Alexandria" charset="0"/>
            </a:endParaRPr>
          </a:p>
          <a:p>
            <a:pPr algn="just" rtl="1">
              <a:lnSpc>
                <a:spcPct val="150000"/>
              </a:lnSpc>
            </a:pPr>
            <a:r>
              <a:rPr lang="ar-EG" dirty="0">
                <a:latin typeface="Alexandria" charset="0"/>
                <a:cs typeface="Alexandria" charset="0"/>
              </a:rPr>
              <a:t>قاعدة بيانات قانونية متخصصة، توفر أدوات قانونية متقدمة وتحليلات مبتكرة لدعم الامتثال القانوني (التزام الشركات والأفراد بالقوانين واللوائح)، تحسين القرارات القانونية، وتقليل المخاطر.</a:t>
            </a:r>
            <a:endParaRPr lang="en-US" dirty="0">
              <a:latin typeface="Alexandria" charset="0"/>
              <a:cs typeface="Alexandria" charset="0"/>
            </a:endParaRPr>
          </a:p>
        </p:txBody>
      </p:sp>
      <p:sp>
        <p:nvSpPr>
          <p:cNvPr id="2" name="TextBox 1">
            <a:extLst>
              <a:ext uri="{FF2B5EF4-FFF2-40B4-BE49-F238E27FC236}">
                <a16:creationId xmlns:a16="http://schemas.microsoft.com/office/drawing/2014/main" id="{21EF1EF9-C87F-A141-CA7C-A319FA5964FC}"/>
              </a:ext>
            </a:extLst>
          </p:cNvPr>
          <p:cNvSpPr txBox="1"/>
          <p:nvPr/>
        </p:nvSpPr>
        <p:spPr>
          <a:xfrm>
            <a:off x="2966937" y="972766"/>
            <a:ext cx="6663445" cy="461665"/>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أهم الأدوات الإلكترونية في البحث القانوني</a:t>
            </a:r>
            <a:endParaRPr lang="en-US" sz="2400" b="1" dirty="0">
              <a:solidFill>
                <a:srgbClr val="00B0F0"/>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1992E5AC-B4E8-F146-2978-4995170C969B}"/>
              </a:ext>
            </a:extLst>
          </p:cNvPr>
          <p:cNvPicPr>
            <a:picLocks noChangeAspect="1"/>
          </p:cNvPicPr>
          <p:nvPr/>
        </p:nvPicPr>
        <p:blipFill>
          <a:blip r:embed="rId3"/>
          <a:srcRect l="6692" t="-1" r="3937" b="8198"/>
          <a:stretch/>
        </p:blipFill>
        <p:spPr>
          <a:xfrm>
            <a:off x="992221" y="4494180"/>
            <a:ext cx="2217906" cy="758756"/>
          </a:xfrm>
          <a:prstGeom prst="rect">
            <a:avLst/>
          </a:prstGeom>
        </p:spPr>
      </p:pic>
      <p:pic>
        <p:nvPicPr>
          <p:cNvPr id="12" name="Picture 11">
            <a:extLst>
              <a:ext uri="{FF2B5EF4-FFF2-40B4-BE49-F238E27FC236}">
                <a16:creationId xmlns:a16="http://schemas.microsoft.com/office/drawing/2014/main" id="{3276237D-35FF-1D2E-DC56-75F45C51EE11}"/>
              </a:ext>
            </a:extLst>
          </p:cNvPr>
          <p:cNvPicPr>
            <a:picLocks noChangeAspect="1"/>
          </p:cNvPicPr>
          <p:nvPr/>
        </p:nvPicPr>
        <p:blipFill>
          <a:blip r:embed="rId4"/>
          <a:stretch>
            <a:fillRect/>
          </a:stretch>
        </p:blipFill>
        <p:spPr>
          <a:xfrm>
            <a:off x="1095935" y="2409619"/>
            <a:ext cx="2837498" cy="1160432"/>
          </a:xfrm>
          <a:prstGeom prst="rect">
            <a:avLst/>
          </a:prstGeom>
        </p:spPr>
      </p:pic>
      <p:sp>
        <p:nvSpPr>
          <p:cNvPr id="15" name="TextBox 14">
            <a:extLst>
              <a:ext uri="{FF2B5EF4-FFF2-40B4-BE49-F238E27FC236}">
                <a16:creationId xmlns:a16="http://schemas.microsoft.com/office/drawing/2014/main" id="{4FE3EABE-5CAF-A03D-9442-AE2F78E71A6B}"/>
              </a:ext>
            </a:extLst>
          </p:cNvPr>
          <p:cNvSpPr txBox="1"/>
          <p:nvPr/>
        </p:nvSpPr>
        <p:spPr>
          <a:xfrm>
            <a:off x="3589506" y="6400800"/>
            <a:ext cx="5904690" cy="369332"/>
          </a:xfrm>
          <a:prstGeom prst="rect">
            <a:avLst/>
          </a:prstGeom>
          <a:noFill/>
        </p:spPr>
        <p:txBody>
          <a:bodyPr wrap="square" rtlCol="0">
            <a:spAutoFit/>
          </a:bodyPr>
          <a:lstStyle/>
          <a:p>
            <a:pPr algn="r" rtl="1"/>
            <a:endParaRPr lang="en-US" dirty="0"/>
          </a:p>
        </p:txBody>
      </p:sp>
    </p:spTree>
    <p:extLst>
      <p:ext uri="{BB962C8B-B14F-4D97-AF65-F5344CB8AC3E}">
        <p14:creationId xmlns:p14="http://schemas.microsoft.com/office/powerpoint/2010/main" val="39687559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4A8DB-D502-6D7D-9BDD-BBF7949165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81D3D4-4DDE-B4F8-E4C7-98217CFCB581}"/>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349C233-9B1D-8AA9-BF9B-DCC8581B1F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FDFDB41-739B-072E-8171-20B393D2BF48}"/>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EEF0E6AA-A1B5-76D3-4D00-D6EA72470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EA659A5-E5ED-8EC3-3F1F-8412D481E9D6}"/>
              </a:ext>
            </a:extLst>
          </p:cNvPr>
          <p:cNvSpPr txBox="1"/>
          <p:nvPr/>
        </p:nvSpPr>
        <p:spPr>
          <a:xfrm>
            <a:off x="2558375" y="1732666"/>
            <a:ext cx="8801716" cy="3969613"/>
          </a:xfrm>
          <a:prstGeom prst="rect">
            <a:avLst/>
          </a:prstGeom>
          <a:noFill/>
        </p:spPr>
        <p:txBody>
          <a:bodyPr wrap="square" rtlCol="0">
            <a:spAutoFit/>
          </a:bodyPr>
          <a:lstStyle/>
          <a:p>
            <a:pPr algn="just" rtl="1">
              <a:lnSpc>
                <a:spcPct val="150000"/>
              </a:lnSpc>
            </a:pPr>
            <a:r>
              <a:rPr lang="ar-EG" sz="2000" b="1" dirty="0">
                <a:latin typeface="Alexandria" charset="0"/>
                <a:cs typeface="Alexandria" charset="0"/>
              </a:rPr>
              <a:t>أهم محركات البحث المتخصصة:</a:t>
            </a:r>
            <a:endParaRPr lang="ar-EG" sz="1600" b="1" dirty="0">
              <a:latin typeface="Alexandria" charset="0"/>
              <a:cs typeface="Alexandria" charset="0"/>
            </a:endParaRPr>
          </a:p>
          <a:p>
            <a:pPr algn="just" rtl="1">
              <a:lnSpc>
                <a:spcPct val="150000"/>
              </a:lnSpc>
            </a:pPr>
            <a:r>
              <a:rPr lang="en-US" sz="2400" dirty="0">
                <a:solidFill>
                  <a:srgbClr val="00AEEF"/>
                </a:solidFill>
                <a:latin typeface="Alexandria" charset="0"/>
                <a:cs typeface="Alexandria" charset="0"/>
              </a:rPr>
              <a:t>Westlaw </a:t>
            </a:r>
          </a:p>
          <a:p>
            <a:pPr algn="just" rtl="1">
              <a:lnSpc>
                <a:spcPct val="150000"/>
              </a:lnSpc>
            </a:pPr>
            <a:r>
              <a:rPr lang="ar-EG" dirty="0">
                <a:latin typeface="Alexandria" charset="0"/>
                <a:cs typeface="Alexandria" charset="0"/>
              </a:rPr>
              <a:t>هو أداة بحث قانوني متقدمة تتيح الوصول السريع إلى مصادر قانونية حديثة يصعب العثور عليها في الكتب المطبوعة.</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من أهم برامج الذكاء الاصطناعي مثل </a:t>
            </a:r>
            <a:r>
              <a:rPr lang="en-US" dirty="0">
                <a:solidFill>
                  <a:srgbClr val="00AEEF"/>
                </a:solidFill>
                <a:latin typeface="Alexandria" charset="0"/>
                <a:cs typeface="Alexandria" charset="0"/>
              </a:rPr>
              <a:t>ROSS Intelligence</a:t>
            </a:r>
            <a:r>
              <a:rPr lang="en-US" dirty="0">
                <a:latin typeface="Alexandria" charset="0"/>
                <a:cs typeface="Alexandria" charset="0"/>
              </a:rPr>
              <a:t>، </a:t>
            </a:r>
            <a:r>
              <a:rPr lang="ar-EG" dirty="0">
                <a:latin typeface="Alexandria" charset="0"/>
                <a:cs typeface="Alexandria" charset="0"/>
              </a:rPr>
              <a:t>وهو منصة بحث قانونية تعمل بالذكاء الاصطناعي، وتقوم بتصنيف صفحات البحث القانوني بناءً على الاستشهادات التي قام بها المحامون، وتسمح للمستخدمين بطرح أسئلة قانونية باللغة الطبيعية وتقوم المنصة بتوليد الإجابات والمعلومات بناءً على استفسارات المستخدم.</a:t>
            </a:r>
            <a:endParaRPr lang="ar-EG" sz="1600" dirty="0">
              <a:latin typeface="Alexandria" charset="0"/>
              <a:cs typeface="Alexandria" charset="0"/>
            </a:endParaRPr>
          </a:p>
        </p:txBody>
      </p:sp>
      <p:sp>
        <p:nvSpPr>
          <p:cNvPr id="2" name="TextBox 1">
            <a:extLst>
              <a:ext uri="{FF2B5EF4-FFF2-40B4-BE49-F238E27FC236}">
                <a16:creationId xmlns:a16="http://schemas.microsoft.com/office/drawing/2014/main" id="{7F6647A4-7602-4359-C3DF-4616A52933F3}"/>
              </a:ext>
            </a:extLst>
          </p:cNvPr>
          <p:cNvSpPr txBox="1"/>
          <p:nvPr/>
        </p:nvSpPr>
        <p:spPr>
          <a:xfrm>
            <a:off x="2966937" y="972766"/>
            <a:ext cx="6663445" cy="461665"/>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أهم الأدوات الإلكترونية في البحث القانوني</a:t>
            </a:r>
            <a:endParaRPr lang="en-US" sz="2400" b="1" dirty="0">
              <a:solidFill>
                <a:srgbClr val="00B0F0"/>
              </a:solidFill>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5CF42D6D-DE67-761F-A4F1-FC0165CB8159}"/>
              </a:ext>
            </a:extLst>
          </p:cNvPr>
          <p:cNvSpPr txBox="1"/>
          <p:nvPr/>
        </p:nvSpPr>
        <p:spPr>
          <a:xfrm>
            <a:off x="3589506" y="6400800"/>
            <a:ext cx="5904690" cy="369332"/>
          </a:xfrm>
          <a:prstGeom prst="rect">
            <a:avLst/>
          </a:prstGeom>
          <a:noFill/>
        </p:spPr>
        <p:txBody>
          <a:bodyPr wrap="square" rtlCol="0">
            <a:spAutoFit/>
          </a:bodyPr>
          <a:lstStyle/>
          <a:p>
            <a:pPr algn="r" rtl="1"/>
            <a:endParaRPr lang="en-US" dirty="0"/>
          </a:p>
        </p:txBody>
      </p:sp>
      <p:pic>
        <p:nvPicPr>
          <p:cNvPr id="17" name="Picture 16">
            <a:extLst>
              <a:ext uri="{FF2B5EF4-FFF2-40B4-BE49-F238E27FC236}">
                <a16:creationId xmlns:a16="http://schemas.microsoft.com/office/drawing/2014/main" id="{6F228C6E-3F4E-258A-E0DE-F3F0805EF907}"/>
              </a:ext>
            </a:extLst>
          </p:cNvPr>
          <p:cNvPicPr>
            <a:picLocks noChangeAspect="1"/>
          </p:cNvPicPr>
          <p:nvPr/>
        </p:nvPicPr>
        <p:blipFill>
          <a:blip r:embed="rId3"/>
          <a:stretch>
            <a:fillRect/>
          </a:stretch>
        </p:blipFill>
        <p:spPr>
          <a:xfrm>
            <a:off x="1042660" y="3253636"/>
            <a:ext cx="1943731" cy="537384"/>
          </a:xfrm>
          <a:prstGeom prst="rect">
            <a:avLst/>
          </a:prstGeom>
        </p:spPr>
      </p:pic>
      <p:pic>
        <p:nvPicPr>
          <p:cNvPr id="11" name="Picture 10">
            <a:extLst>
              <a:ext uri="{FF2B5EF4-FFF2-40B4-BE49-F238E27FC236}">
                <a16:creationId xmlns:a16="http://schemas.microsoft.com/office/drawing/2014/main" id="{2002435B-2B8A-BF73-9BAF-498E30B716DC}"/>
              </a:ext>
            </a:extLst>
          </p:cNvPr>
          <p:cNvPicPr>
            <a:picLocks noChangeAspect="1"/>
          </p:cNvPicPr>
          <p:nvPr/>
        </p:nvPicPr>
        <p:blipFill>
          <a:blip r:embed="rId4"/>
          <a:stretch>
            <a:fillRect/>
          </a:stretch>
        </p:blipFill>
        <p:spPr>
          <a:xfrm>
            <a:off x="1245860" y="4089076"/>
            <a:ext cx="1295581" cy="1247949"/>
          </a:xfrm>
          <a:prstGeom prst="rect">
            <a:avLst/>
          </a:prstGeom>
        </p:spPr>
      </p:pic>
    </p:spTree>
    <p:extLst>
      <p:ext uri="{BB962C8B-B14F-4D97-AF65-F5344CB8AC3E}">
        <p14:creationId xmlns:p14="http://schemas.microsoft.com/office/powerpoint/2010/main" val="8601012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6BC36-351D-DFD1-C472-875FE94C7E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949675-921D-032D-512F-519AAE73155F}"/>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138EA3A-59E1-5EC0-A02C-72351AC944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127F923-3584-4B09-C019-545D7CA7B6C8}"/>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E14B7A5B-D93E-065E-7996-74AB894070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522BAAE-082E-C42E-13E9-3F2275C81BA8}"/>
              </a:ext>
            </a:extLst>
          </p:cNvPr>
          <p:cNvSpPr txBox="1"/>
          <p:nvPr/>
        </p:nvSpPr>
        <p:spPr>
          <a:xfrm>
            <a:off x="3171217" y="2005039"/>
            <a:ext cx="8140234" cy="3784947"/>
          </a:xfrm>
          <a:prstGeom prst="rect">
            <a:avLst/>
          </a:prstGeom>
          <a:noFill/>
        </p:spPr>
        <p:txBody>
          <a:bodyPr wrap="square" rtlCol="0">
            <a:spAutoFit/>
          </a:bodyPr>
          <a:lstStyle/>
          <a:p>
            <a:pPr algn="just" rtl="1">
              <a:lnSpc>
                <a:spcPct val="150000"/>
              </a:lnSpc>
            </a:pPr>
            <a:r>
              <a:rPr lang="ar-EG" b="1" dirty="0">
                <a:latin typeface="Alexandria" charset="0"/>
                <a:cs typeface="Alexandria" charset="0"/>
              </a:rPr>
              <a:t>أهم قواعد البيانات والمكتبات القانونية الإلكترونية:</a:t>
            </a:r>
          </a:p>
          <a:p>
            <a:pPr algn="just" rtl="1">
              <a:lnSpc>
                <a:spcPct val="150000"/>
              </a:lnSpc>
            </a:pPr>
            <a:endParaRPr lang="ar-EG" dirty="0">
              <a:latin typeface="Alexandria" charset="0"/>
              <a:cs typeface="Alexandria" charset="0"/>
            </a:endParaRPr>
          </a:p>
          <a:p>
            <a:pPr algn="just" rtl="1">
              <a:lnSpc>
                <a:spcPct val="150000"/>
              </a:lnSpc>
            </a:pPr>
            <a:r>
              <a:rPr lang="en-US" sz="2400" dirty="0" err="1">
                <a:solidFill>
                  <a:srgbClr val="00AEEF"/>
                </a:solidFill>
                <a:latin typeface="Alexandria" charset="0"/>
                <a:cs typeface="Alexandria" charset="0"/>
              </a:rPr>
              <a:t>HeinOnline</a:t>
            </a:r>
            <a:endParaRPr lang="ar-EG" sz="2400" dirty="0">
              <a:solidFill>
                <a:srgbClr val="00AEEF"/>
              </a:solidFill>
              <a:latin typeface="Alexandria" charset="0"/>
              <a:cs typeface="Alexandria" charset="0"/>
            </a:endParaRPr>
          </a:p>
          <a:p>
            <a:pPr algn="just" rtl="1">
              <a:lnSpc>
                <a:spcPct val="150000"/>
              </a:lnSpc>
            </a:pPr>
            <a:r>
              <a:rPr lang="en-US" sz="2000" dirty="0">
                <a:latin typeface="Alexandria" charset="0"/>
                <a:cs typeface="Alexandria" charset="0"/>
              </a:rPr>
              <a:t> </a:t>
            </a:r>
            <a:r>
              <a:rPr lang="ar-EG" sz="2000" dirty="0">
                <a:latin typeface="Alexandria" charset="0"/>
                <a:cs typeface="Alexandria" charset="0"/>
              </a:rPr>
              <a:t>مكتبة رقمية شاملة تحتوي على مقالات قانونية ورسائل جامعية وأبحاث تاريخية.</a:t>
            </a:r>
          </a:p>
          <a:p>
            <a:pPr algn="just" rtl="1">
              <a:lnSpc>
                <a:spcPct val="150000"/>
              </a:lnSpc>
            </a:pPr>
            <a:r>
              <a:rPr lang="en-US" sz="2400" dirty="0">
                <a:solidFill>
                  <a:srgbClr val="00AEEF"/>
                </a:solidFill>
                <a:latin typeface="Alexandria" charset="0"/>
                <a:cs typeface="Alexandria" charset="0"/>
              </a:rPr>
              <a:t>Oxford Scholarship Online</a:t>
            </a:r>
            <a:endParaRPr lang="ar-EG" sz="2400" dirty="0">
              <a:solidFill>
                <a:srgbClr val="00AEEF"/>
              </a:solidFill>
              <a:latin typeface="Alexandria" charset="0"/>
              <a:cs typeface="Alexandria" charset="0"/>
            </a:endParaRPr>
          </a:p>
          <a:p>
            <a:pPr algn="just" rtl="1">
              <a:lnSpc>
                <a:spcPct val="150000"/>
              </a:lnSpc>
            </a:pPr>
            <a:r>
              <a:rPr lang="en-US" sz="2000" dirty="0">
                <a:latin typeface="Alexandria" charset="0"/>
                <a:cs typeface="Alexandria" charset="0"/>
              </a:rPr>
              <a:t> </a:t>
            </a:r>
            <a:r>
              <a:rPr lang="ar-EG" sz="2000" dirty="0">
                <a:latin typeface="Alexandria" charset="0"/>
                <a:cs typeface="Alexandria" charset="0"/>
              </a:rPr>
              <a:t>تقدم محتوى قانونياً واسعاً من إصدارات أكسفورد.</a:t>
            </a:r>
          </a:p>
          <a:p>
            <a:pPr algn="just" rtl="1">
              <a:lnSpc>
                <a:spcPct val="150000"/>
              </a:lnSpc>
            </a:pPr>
            <a:endParaRPr lang="ar-EG" dirty="0">
              <a:latin typeface="Alexandria" charset="0"/>
              <a:cs typeface="Alexandria" charset="0"/>
            </a:endParaRPr>
          </a:p>
        </p:txBody>
      </p:sp>
      <p:sp>
        <p:nvSpPr>
          <p:cNvPr id="4" name="TextBox 3">
            <a:extLst>
              <a:ext uri="{FF2B5EF4-FFF2-40B4-BE49-F238E27FC236}">
                <a16:creationId xmlns:a16="http://schemas.microsoft.com/office/drawing/2014/main" id="{71AD81A1-35F8-3FDB-9ADE-39C3DEA26998}"/>
              </a:ext>
            </a:extLst>
          </p:cNvPr>
          <p:cNvSpPr txBox="1"/>
          <p:nvPr/>
        </p:nvSpPr>
        <p:spPr>
          <a:xfrm>
            <a:off x="2966937" y="972766"/>
            <a:ext cx="6663445" cy="461665"/>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أهم الأدوات الإلكترونية في البحث القانوني</a:t>
            </a:r>
            <a:endParaRPr lang="en-US" sz="2400" b="1" dirty="0">
              <a:solidFill>
                <a:srgbClr val="00B0F0"/>
              </a:solidFill>
              <a:latin typeface="Alexandria" pitchFamily="2" charset="-78"/>
              <a:cs typeface="Alexandria" pitchFamily="2" charset="-78"/>
            </a:endParaRPr>
          </a:p>
        </p:txBody>
      </p:sp>
      <p:pic>
        <p:nvPicPr>
          <p:cNvPr id="13" name="Picture 12" descr="A close-up of a gavel and a head&#10;&#10;Description automatically generated">
            <a:extLst>
              <a:ext uri="{FF2B5EF4-FFF2-40B4-BE49-F238E27FC236}">
                <a16:creationId xmlns:a16="http://schemas.microsoft.com/office/drawing/2014/main" id="{483EE592-05E5-120C-3B9E-FFDFBB2780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927" y="2305454"/>
            <a:ext cx="2333018" cy="3245144"/>
          </a:xfrm>
          <a:prstGeom prst="rect">
            <a:avLst/>
          </a:prstGeom>
          <a:ln>
            <a:noFill/>
          </a:ln>
          <a:effectLst>
            <a:softEdge rad="112500"/>
          </a:effectLst>
        </p:spPr>
      </p:pic>
    </p:spTree>
    <p:extLst>
      <p:ext uri="{BB962C8B-B14F-4D97-AF65-F5344CB8AC3E}">
        <p14:creationId xmlns:p14="http://schemas.microsoft.com/office/powerpoint/2010/main" val="18918462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90C0E-6FEB-5ADB-2D61-EE54C53E90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600553-B08A-5D32-252A-0737C1E97D6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861BEA4-CF2D-9A98-6CA8-BDD77B60F8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A9E230FC-B904-0E86-DBD4-6FC66E3BF9CD}"/>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3F631D9A-8C3B-CE46-FE27-D7DDD0FA2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030194A-BF74-345E-A3DB-C3EAC579FAC9}"/>
              </a:ext>
            </a:extLst>
          </p:cNvPr>
          <p:cNvSpPr txBox="1"/>
          <p:nvPr/>
        </p:nvSpPr>
        <p:spPr>
          <a:xfrm>
            <a:off x="1235413" y="2403873"/>
            <a:ext cx="9842574" cy="2953950"/>
          </a:xfrm>
          <a:prstGeom prst="rect">
            <a:avLst/>
          </a:prstGeom>
          <a:noFill/>
        </p:spPr>
        <p:txBody>
          <a:bodyPr wrap="square" rtlCol="0">
            <a:spAutoFit/>
          </a:bodyPr>
          <a:lstStyle/>
          <a:p>
            <a:pPr algn="just" rtl="1">
              <a:lnSpc>
                <a:spcPct val="150000"/>
              </a:lnSpc>
            </a:pPr>
            <a:r>
              <a:rPr lang="ar-EG" dirty="0">
                <a:latin typeface="Alexandria" charset="0"/>
                <a:cs typeface="Alexandria" charset="0"/>
              </a:rPr>
              <a:t>على الرغم من أن الإنترنت يعد من أهم مصادر المعلومات في الوقت الحالي، إلا أنه من الضروري أن يقوم الباحث بتقييم وفرز المادة العلمية المستخلصة منها، لأن المواقع الإلكترونية لا تخضع جميعها لرقابة علمية تضمن صحة المعلومات.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ومن هذا المنطلق، يجب على الباحث توخي الحذر عند استخدام الإنترنت كمصدر للمعلومات، كما يمكن للباحث الاستفادة من قواعد البيانات الإلكترونية التي توفرها المكتبات، والتي تشمل الموسوعات والمجلات العلمية وغيرها لأنها تكون أكثر موثوقية.</a:t>
            </a:r>
          </a:p>
        </p:txBody>
      </p:sp>
      <p:sp>
        <p:nvSpPr>
          <p:cNvPr id="2" name="TextBox 1">
            <a:extLst>
              <a:ext uri="{FF2B5EF4-FFF2-40B4-BE49-F238E27FC236}">
                <a16:creationId xmlns:a16="http://schemas.microsoft.com/office/drawing/2014/main" id="{827E5CD0-4747-0D41-1196-536A65DEE2E8}"/>
              </a:ext>
            </a:extLst>
          </p:cNvPr>
          <p:cNvSpPr txBox="1"/>
          <p:nvPr/>
        </p:nvSpPr>
        <p:spPr>
          <a:xfrm>
            <a:off x="2081721" y="1089498"/>
            <a:ext cx="8657616" cy="461665"/>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ضوابط استخدام المصادر الإلكترونية في البحث العلمي </a:t>
            </a:r>
            <a:endParaRPr lang="en-US"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255647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E4657-3864-A6C3-08CE-E94FF391A3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04B608-7B3C-62B4-BA80-C393C0638975}"/>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65A779D-F749-0DD8-8A00-CC1C2219DB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A9D0DE4-5F9E-B33B-0F22-2A1F0848F547}"/>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1EB387AC-0F44-1198-D815-ADDA9BD78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63CC753-7E3A-E08D-A65A-BA36DC584671}"/>
              </a:ext>
            </a:extLst>
          </p:cNvPr>
          <p:cNvSpPr txBox="1"/>
          <p:nvPr/>
        </p:nvSpPr>
        <p:spPr>
          <a:xfrm>
            <a:off x="1254868" y="2063405"/>
            <a:ext cx="9988489" cy="378494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charset="0"/>
                <a:cs typeface="Alexandria" charset="0"/>
              </a:rPr>
              <a:t>تمييز نوع المعلومات، سواء كانت حقائق، أم دراسات بحثية، أم تحليلات أو آراء خبراء، وتحديد النقاط الدقيقة التي يجري البحث عنها، مع فرز المعلومات المتوافقة مع تخصصه أو موضوع بحثه واستبعاد ما لا يتناسب معه.</a:t>
            </a:r>
          </a:p>
          <a:p>
            <a:pPr algn="just" rtl="1">
              <a:lnSpc>
                <a:spcPct val="150000"/>
              </a:lnSpc>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dirty="0">
                <a:latin typeface="Alexandria" charset="0"/>
                <a:cs typeface="Alexandria" charset="0"/>
              </a:rPr>
              <a:t>ممارسة التفكير النقدي عند التعامل مع هذه المصادر، ومقارنة المصادر المختلفة التي تتناول نفس الموضوع أو موضوع مشابه.</a:t>
            </a:r>
          </a:p>
          <a:p>
            <a:pPr marL="285750" indent="-285750" algn="just" rtl="1">
              <a:lnSpc>
                <a:spcPct val="150000"/>
              </a:lnSpc>
              <a:buFont typeface="Wingdings" panose="05000000000000000000" pitchFamily="2" charset="2"/>
              <a:buChar char="ü"/>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dirty="0">
                <a:latin typeface="Alexandria" charset="0"/>
                <a:cs typeface="Alexandria" charset="0"/>
              </a:rPr>
              <a:t>تبني الشك العلمي، بحيث لا يقبل المعلومات لمجرد أن المؤلف له اسم معروف أو مكانة وظيفية كبيرة، فلا توجد في مجال البحث العلمي مسلمات.</a:t>
            </a:r>
          </a:p>
        </p:txBody>
      </p:sp>
      <p:sp>
        <p:nvSpPr>
          <p:cNvPr id="2" name="TextBox 1">
            <a:extLst>
              <a:ext uri="{FF2B5EF4-FFF2-40B4-BE49-F238E27FC236}">
                <a16:creationId xmlns:a16="http://schemas.microsoft.com/office/drawing/2014/main" id="{9EEA278C-CADB-42CF-2831-851C70E5B027}"/>
              </a:ext>
            </a:extLst>
          </p:cNvPr>
          <p:cNvSpPr txBox="1"/>
          <p:nvPr/>
        </p:nvSpPr>
        <p:spPr>
          <a:xfrm>
            <a:off x="2081721" y="1089498"/>
            <a:ext cx="8657616" cy="461665"/>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يجب أن يتمتع الباحث بالمهارات التالية</a:t>
            </a:r>
            <a:endParaRPr lang="en-US"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8939878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F803F-9D45-0107-7E4F-C92FE2E757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2388C9-FB8C-B2CA-CB83-2C52EF865BB6}"/>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DB71B37-17A8-AC60-5026-65A80234A1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45C3E50A-F9A2-0D67-9452-BC6020AC1A39}"/>
              </a:ext>
            </a:extLst>
          </p:cNvPr>
          <p:cNvSpPr txBox="1"/>
          <p:nvPr/>
        </p:nvSpPr>
        <p:spPr>
          <a:xfrm>
            <a:off x="1072674" y="1073250"/>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r>
              <a:rPr lang="en-US" sz="28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C32B1818-88DA-D59C-839D-A777483088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B6DF53E-F92F-DB2A-EB02-E3C171802EB8}"/>
              </a:ext>
            </a:extLst>
          </p:cNvPr>
          <p:cNvSpPr txBox="1"/>
          <p:nvPr/>
        </p:nvSpPr>
        <p:spPr>
          <a:xfrm>
            <a:off x="1293779" y="2666520"/>
            <a:ext cx="9842574" cy="295395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charset="0"/>
                <a:cs typeface="Alexandria" charset="0"/>
              </a:rPr>
              <a:t>امتلاك خلفية معرفية في مجال تخصصه، خصوصاً في المجال الذي يخص بحثه، إضافة إلى مهارات لغوية جيدة باللغتين العربية والإنجليزية.</a:t>
            </a:r>
          </a:p>
          <a:p>
            <a:pPr marL="285750" indent="-285750" algn="just" rtl="1">
              <a:lnSpc>
                <a:spcPct val="150000"/>
              </a:lnSpc>
              <a:buFont typeface="Wingdings" panose="05000000000000000000" pitchFamily="2" charset="2"/>
              <a:buChar char="ü"/>
            </a:pPr>
            <a:endParaRPr lang="ar-EG"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dirty="0">
                <a:latin typeface="Alexandria" charset="0"/>
                <a:cs typeface="Alexandria" charset="0"/>
              </a:rPr>
              <a:t>تحديد المواقع الموثوقة التي يمكن أن تحتوي على مصادر المعلومات، مثل المواقع الحكومية أو الأكاديمية، والمجلات العلمية الصادرة عن الجامعات المرموقة والمنظمات الدولية، مع تجنب الاعتماد على المواقع غير المتخصصة أو المجهولة مثل المنتديات غير الموثوقة.</a:t>
            </a:r>
          </a:p>
        </p:txBody>
      </p:sp>
      <p:sp>
        <p:nvSpPr>
          <p:cNvPr id="2" name="TextBox 1">
            <a:extLst>
              <a:ext uri="{FF2B5EF4-FFF2-40B4-BE49-F238E27FC236}">
                <a16:creationId xmlns:a16="http://schemas.microsoft.com/office/drawing/2014/main" id="{7A227CFF-11C5-5533-C5B9-04DAC4B81D39}"/>
              </a:ext>
            </a:extLst>
          </p:cNvPr>
          <p:cNvSpPr txBox="1"/>
          <p:nvPr/>
        </p:nvSpPr>
        <p:spPr>
          <a:xfrm>
            <a:off x="2081721" y="1089498"/>
            <a:ext cx="8657616" cy="461665"/>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يجب أن يتمتع الباحث بالمهارات التالية</a:t>
            </a:r>
            <a:endParaRPr lang="en-US"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5379027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688354b5-287c-4cda-825e-1d7935aea40e"/>
    <ds:schemaRef ds:uri="http://schemas.microsoft.com/office/2006/metadata/properties"/>
    <ds:schemaRef ds:uri="aca13214-df29-4e3c-a050-857c0bf7bd8e"/>
    <ds:schemaRef ds:uri="http://purl.org/dc/dcmitype/"/>
    <ds:schemaRef ds:uri="http://purl.org/dc/terms/"/>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8416</TotalTime>
  <Words>2902</Words>
  <Application>Microsoft Office PowerPoint</Application>
  <PresentationFormat>Widescreen</PresentationFormat>
  <Paragraphs>285</Paragraphs>
  <Slides>40</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Alexandria Black</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106</cp:revision>
  <dcterms:created xsi:type="dcterms:W3CDTF">2023-04-29T09:08:00Z</dcterms:created>
  <dcterms:modified xsi:type="dcterms:W3CDTF">2024-11-16T04:59:58Z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