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60" r:id="rId1"/>
    <p:sldMasterId id="2147483672" r:id="rId2"/>
  </p:sldMasterIdLst>
  <p:notesMasterIdLst>
    <p:notesMasterId r:id="rId43"/>
  </p:notesMasterIdLst>
  <p:sldIdLst>
    <p:sldId id="394" r:id="rId3"/>
    <p:sldId id="349" r:id="rId4"/>
    <p:sldId id="350" r:id="rId5"/>
    <p:sldId id="351" r:id="rId6"/>
    <p:sldId id="352" r:id="rId7"/>
    <p:sldId id="353" r:id="rId8"/>
    <p:sldId id="354" r:id="rId9"/>
    <p:sldId id="355" r:id="rId10"/>
    <p:sldId id="356" r:id="rId11"/>
    <p:sldId id="357" r:id="rId12"/>
    <p:sldId id="359" r:id="rId13"/>
    <p:sldId id="389" r:id="rId14"/>
    <p:sldId id="390" r:id="rId15"/>
    <p:sldId id="391" r:id="rId16"/>
    <p:sldId id="396" r:id="rId17"/>
    <p:sldId id="397" r:id="rId18"/>
    <p:sldId id="395" r:id="rId19"/>
    <p:sldId id="392" r:id="rId20"/>
    <p:sldId id="393" r:id="rId21"/>
    <p:sldId id="360" r:id="rId22"/>
    <p:sldId id="361" r:id="rId23"/>
    <p:sldId id="362" r:id="rId24"/>
    <p:sldId id="363" r:id="rId25"/>
    <p:sldId id="364" r:id="rId26"/>
    <p:sldId id="365" r:id="rId27"/>
    <p:sldId id="366" r:id="rId28"/>
    <p:sldId id="367" r:id="rId29"/>
    <p:sldId id="368" r:id="rId30"/>
    <p:sldId id="379" r:id="rId31"/>
    <p:sldId id="369" r:id="rId32"/>
    <p:sldId id="380" r:id="rId33"/>
    <p:sldId id="370" r:id="rId34"/>
    <p:sldId id="378" r:id="rId35"/>
    <p:sldId id="381" r:id="rId36"/>
    <p:sldId id="382" r:id="rId37"/>
    <p:sldId id="383" r:id="rId38"/>
    <p:sldId id="384" r:id="rId39"/>
    <p:sldId id="385" r:id="rId40"/>
    <p:sldId id="386" r:id="rId41"/>
    <p:sldId id="39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6" autoAdjust="0"/>
    <p:restoredTop sz="94434" autoAdjust="0"/>
  </p:normalViewPr>
  <p:slideViewPr>
    <p:cSldViewPr snapToGrid="0">
      <p:cViewPr varScale="1">
        <p:scale>
          <a:sx n="74" d="100"/>
          <a:sy n="74" d="100"/>
        </p:scale>
        <p:origin x="54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0587DE-44DD-426B-A787-7FF61FC44842}" type="datetimeFigureOut">
              <a:rPr lang="en-US" smtClean="0"/>
              <a:t>4/11/2022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1A2E27-1AD1-4EEE-9E9E-BBCBA09CA53F}" type="slidenum">
              <a:rPr lang="en-US" smtClean="0"/>
              <a:t>‹#›</a:t>
            </a:fld>
            <a:endParaRPr lang="en-US"/>
          </a:p>
        </p:txBody>
      </p:sp>
    </p:spTree>
    <p:extLst>
      <p:ext uri="{BB962C8B-B14F-4D97-AF65-F5344CB8AC3E}">
        <p14:creationId xmlns:p14="http://schemas.microsoft.com/office/powerpoint/2010/main" val="22065228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D1A2E27-1AD1-4EEE-9E9E-BBCBA09CA53F}" type="slidenum">
              <a:rPr lang="en-US" smtClean="0"/>
              <a:t>39</a:t>
            </a:fld>
            <a:endParaRPr lang="en-US"/>
          </a:p>
        </p:txBody>
      </p:sp>
    </p:spTree>
    <p:extLst>
      <p:ext uri="{BB962C8B-B14F-4D97-AF65-F5344CB8AC3E}">
        <p14:creationId xmlns:p14="http://schemas.microsoft.com/office/powerpoint/2010/main" val="13988725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D1A2E27-1AD1-4EEE-9E9E-BBCBA09CA53F}" type="slidenum">
              <a:rPr lang="en-US" smtClean="0"/>
              <a:t>40</a:t>
            </a:fld>
            <a:endParaRPr lang="en-US"/>
          </a:p>
        </p:txBody>
      </p:sp>
    </p:spTree>
    <p:extLst>
      <p:ext uri="{BB962C8B-B14F-4D97-AF65-F5344CB8AC3E}">
        <p14:creationId xmlns:p14="http://schemas.microsoft.com/office/powerpoint/2010/main" val="29525731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261F33C-ABF3-4998-A96E-09CDA5640611}" type="datetime1">
              <a:rPr lang="en-US" smtClean="0">
                <a:solidFill>
                  <a:prstClr val="black">
                    <a:tint val="75000"/>
                  </a:prstClr>
                </a:solidFill>
              </a:rPr>
              <a:pPr/>
              <a:t>4/11/2022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49105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9447C2-0EB4-4377-A465-5B7377BF20BD}" type="datetime1">
              <a:rPr lang="en-US" smtClean="0">
                <a:solidFill>
                  <a:prstClr val="black">
                    <a:tint val="75000"/>
                  </a:prstClr>
                </a:solidFill>
              </a:rPr>
              <a:pPr/>
              <a:t>4/11/2022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80000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243A918-0FB2-4261-A260-549ACA799276}" type="datetime1">
              <a:rPr lang="en-US" smtClean="0">
                <a:solidFill>
                  <a:prstClr val="black">
                    <a:tint val="75000"/>
                  </a:prstClr>
                </a:solidFill>
              </a:rPr>
              <a:pPr/>
              <a:t>4/11/2022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28903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FACC2B5-FF9F-4EAA-BBB6-F688FF52C203}" type="datetime1">
              <a:rPr lang="en-US" smtClean="0">
                <a:solidFill>
                  <a:prstClr val="black">
                    <a:tint val="75000"/>
                  </a:prstClr>
                </a:solidFill>
              </a:rPr>
              <a:pPr/>
              <a:t>4/11/2022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600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710D96-0A51-4F2F-8197-E9E2A068B778}" type="datetime1">
              <a:rPr lang="en-US" smtClean="0">
                <a:solidFill>
                  <a:prstClr val="black">
                    <a:tint val="75000"/>
                  </a:prstClr>
                </a:solidFill>
              </a:rPr>
              <a:pPr/>
              <a:t>4/11/2022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19405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7269F90-2F73-409C-8804-5D92B1705981}" type="datetime1">
              <a:rPr lang="en-US" smtClean="0">
                <a:solidFill>
                  <a:prstClr val="black">
                    <a:tint val="75000"/>
                  </a:prstClr>
                </a:solidFill>
              </a:rPr>
              <a:pPr/>
              <a:t>4/11/2022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48445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AAF2FB-DB4D-4C02-8F5D-3608F8B48F7F}" type="datetime1">
              <a:rPr lang="en-US" smtClean="0">
                <a:solidFill>
                  <a:prstClr val="black">
                    <a:tint val="75000"/>
                  </a:prstClr>
                </a:solidFill>
              </a:rPr>
              <a:pPr/>
              <a:t>4/11/2022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9603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FC39E80-9D78-4180-972A-E24D8D273D60}" type="datetime1">
              <a:rPr lang="en-US" smtClean="0">
                <a:solidFill>
                  <a:prstClr val="black">
                    <a:tint val="75000"/>
                  </a:prstClr>
                </a:solidFill>
              </a:rPr>
              <a:pPr/>
              <a:t>4/11/2022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61267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07C68C-F031-4091-B017-1D1B0623BED2}" type="datetime1">
              <a:rPr lang="en-US" smtClean="0">
                <a:solidFill>
                  <a:prstClr val="black">
                    <a:tint val="75000"/>
                  </a:prstClr>
                </a:solidFill>
              </a:rPr>
              <a:pPr/>
              <a:t>4/11/2022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55978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6BE5B7-028D-4BA2-843E-351EE93CF140}" type="datetime1">
              <a:rPr lang="en-US" smtClean="0">
                <a:solidFill>
                  <a:prstClr val="black">
                    <a:tint val="75000"/>
                  </a:prstClr>
                </a:solidFill>
              </a:rPr>
              <a:pPr/>
              <a:t>4/11/2022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757465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51E1E6-697D-42A7-B07C-8C8AA9EC06F0}" type="datetime1">
              <a:rPr lang="en-US" smtClean="0">
                <a:solidFill>
                  <a:prstClr val="black">
                    <a:tint val="75000"/>
                  </a:prstClr>
                </a:solidFill>
              </a:rPr>
              <a:pPr/>
              <a:t>4/11/2022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65158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261F33C-ABF3-4998-A96E-09CDA5640611}" type="datetime1">
              <a:rPr lang="en-US" smtClean="0">
                <a:solidFill>
                  <a:prstClr val="black">
                    <a:tint val="75000"/>
                  </a:prstClr>
                </a:solidFill>
              </a:rPr>
              <a:pPr/>
              <a:t>4/11/2022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393528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9447C2-0EB4-4377-A465-5B7377BF20BD}" type="datetime1">
              <a:rPr lang="en-US" smtClean="0">
                <a:solidFill>
                  <a:prstClr val="black">
                    <a:tint val="75000"/>
                  </a:prstClr>
                </a:solidFill>
              </a:rPr>
              <a:pPr/>
              <a:t>4/11/2022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659755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243A918-0FB2-4261-A260-549ACA799276}" type="datetime1">
              <a:rPr lang="en-US" smtClean="0">
                <a:solidFill>
                  <a:prstClr val="black">
                    <a:tint val="75000"/>
                  </a:prstClr>
                </a:solidFill>
              </a:rPr>
              <a:pPr/>
              <a:t>4/11/2022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015460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FACC2B5-FF9F-4EAA-BBB6-F688FF52C203}" type="datetime1">
              <a:rPr lang="en-US" smtClean="0">
                <a:solidFill>
                  <a:prstClr val="black">
                    <a:tint val="75000"/>
                  </a:prstClr>
                </a:solidFill>
              </a:rPr>
              <a:pPr/>
              <a:t>4/11/2022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578195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710D96-0A51-4F2F-8197-E9E2A068B778}" type="datetime1">
              <a:rPr lang="en-US" smtClean="0">
                <a:solidFill>
                  <a:prstClr val="black">
                    <a:tint val="75000"/>
                  </a:prstClr>
                </a:solidFill>
              </a:rPr>
              <a:pPr/>
              <a:t>4/11/2022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806651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7269F90-2F73-409C-8804-5D92B1705981}" type="datetime1">
              <a:rPr lang="en-US" smtClean="0">
                <a:solidFill>
                  <a:prstClr val="black">
                    <a:tint val="75000"/>
                  </a:prstClr>
                </a:solidFill>
              </a:rPr>
              <a:pPr/>
              <a:t>4/11/2022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265841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AAF2FB-DB4D-4C02-8F5D-3608F8B48F7F}" type="datetime1">
              <a:rPr lang="en-US" smtClean="0">
                <a:solidFill>
                  <a:prstClr val="black">
                    <a:tint val="75000"/>
                  </a:prstClr>
                </a:solidFill>
              </a:rPr>
              <a:pPr/>
              <a:t>4/11/2022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266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FC39E80-9D78-4180-972A-E24D8D273D60}" type="datetime1">
              <a:rPr lang="en-US" smtClean="0">
                <a:solidFill>
                  <a:prstClr val="black">
                    <a:tint val="75000"/>
                  </a:prstClr>
                </a:solidFill>
              </a:rPr>
              <a:pPr/>
              <a:t>4/11/2022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862934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07C68C-F031-4091-B017-1D1B0623BED2}" type="datetime1">
              <a:rPr lang="en-US" smtClean="0">
                <a:solidFill>
                  <a:prstClr val="black">
                    <a:tint val="75000"/>
                  </a:prstClr>
                </a:solidFill>
              </a:rPr>
              <a:pPr/>
              <a:t>4/11/2022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36289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6BE5B7-028D-4BA2-843E-351EE93CF140}" type="datetime1">
              <a:rPr lang="en-US" smtClean="0">
                <a:solidFill>
                  <a:prstClr val="black">
                    <a:tint val="75000"/>
                  </a:prstClr>
                </a:solidFill>
              </a:rPr>
              <a:pPr/>
              <a:t>4/11/2022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458357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51E1E6-697D-42A7-B07C-8C8AA9EC06F0}" type="datetime1">
              <a:rPr lang="en-US" smtClean="0">
                <a:solidFill>
                  <a:prstClr val="black">
                    <a:tint val="75000"/>
                  </a:prstClr>
                </a:solidFill>
              </a:rPr>
              <a:pPr/>
              <a:t>4/11/2022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65618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B1F1A5-ACDD-41E3-8616-5BE0254EE2FB}" type="datetime1">
              <a:rPr lang="en-US" smtClean="0">
                <a:solidFill>
                  <a:prstClr val="black">
                    <a:tint val="75000"/>
                  </a:prstClr>
                </a:solidFill>
              </a:rPr>
              <a:pPr/>
              <a:t>4/11/2022</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248860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B1F1A5-ACDD-41E3-8616-5BE0254EE2FB}" type="datetime1">
              <a:rPr lang="en-US" smtClean="0">
                <a:solidFill>
                  <a:prstClr val="black">
                    <a:tint val="75000"/>
                  </a:prstClr>
                </a:solidFill>
              </a:rPr>
              <a:pPr/>
              <a:t>4/11/2022</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594064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8.xml"/><Relationship Id="rId5" Type="http://schemas.openxmlformats.org/officeDocument/2006/relationships/image" Target="../media/image5.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8.png"/><Relationship Id="rId5" Type="http://schemas.openxmlformats.org/officeDocument/2006/relationships/image" Target="../media/image5.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8.xml"/><Relationship Id="rId5" Type="http://schemas.openxmlformats.org/officeDocument/2006/relationships/image" Target="../media/image5.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10.emf"/><Relationship Id="rId5" Type="http://schemas.openxmlformats.org/officeDocument/2006/relationships/image" Target="../media/image5.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11.png"/><Relationship Id="rId5" Type="http://schemas.openxmlformats.org/officeDocument/2006/relationships/image" Target="../media/image5.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11.png"/><Relationship Id="rId5" Type="http://schemas.openxmlformats.org/officeDocument/2006/relationships/image" Target="../media/image5.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15.emf"/><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14.emf"/><Relationship Id="rId5" Type="http://schemas.openxmlformats.org/officeDocument/2006/relationships/image" Target="../media/image5.emf"/><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17.emf"/><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16.emf"/><Relationship Id="rId5" Type="http://schemas.openxmlformats.org/officeDocument/2006/relationships/image" Target="../media/image5.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8.xml"/><Relationship Id="rId5" Type="http://schemas.openxmlformats.org/officeDocument/2006/relationships/image" Target="../media/image5.emf"/><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8.xml"/><Relationship Id="rId5" Type="http://schemas.openxmlformats.org/officeDocument/2006/relationships/image" Target="../media/image5.emf"/><Relationship Id="rId4" Type="http://schemas.openxmlformats.org/officeDocument/2006/relationships/image" Target="../media/image4.emf"/></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18.emf"/><Relationship Id="rId5" Type="http://schemas.openxmlformats.org/officeDocument/2006/relationships/image" Target="../media/image5.emf"/><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png"/><Relationship Id="rId1" Type="http://schemas.openxmlformats.org/officeDocument/2006/relationships/slideLayout" Target="../slideLayouts/slideLayout18.xml"/><Relationship Id="rId5" Type="http://schemas.openxmlformats.org/officeDocument/2006/relationships/image" Target="../media/image19.emf"/><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22.emf"/><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24.emf"/><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png"/><Relationship Id="rId1" Type="http://schemas.openxmlformats.org/officeDocument/2006/relationships/slideLayout" Target="../slideLayouts/slideLayout18.xml"/><Relationship Id="rId5" Type="http://schemas.openxmlformats.org/officeDocument/2006/relationships/image" Target="../media/image3.emf"/><Relationship Id="rId4" Type="http://schemas.openxmlformats.org/officeDocument/2006/relationships/image" Target="../media/image5.emf"/></Relationships>
</file>

<file path=ppt/slides/_rels/slide1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3.emf"/><Relationship Id="rId5" Type="http://schemas.openxmlformats.org/officeDocument/2006/relationships/image" Target="../media/image25.emf"/><Relationship Id="rId4" Type="http://schemas.openxmlformats.org/officeDocument/2006/relationships/image" Target="../media/image5.emf"/></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emf"/><Relationship Id="rId1" Type="http://schemas.openxmlformats.org/officeDocument/2006/relationships/slideLayout" Target="../slideLayouts/slideLayout18.xml"/><Relationship Id="rId5" Type="http://schemas.openxmlformats.org/officeDocument/2006/relationships/image" Target="../media/image5.emf"/><Relationship Id="rId4" Type="http://schemas.openxmlformats.org/officeDocument/2006/relationships/image" Target="../media/image4.emf"/></Relationships>
</file>

<file path=ppt/slides/_rels/slide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8.xml"/><Relationship Id="rId5" Type="http://schemas.openxmlformats.org/officeDocument/2006/relationships/image" Target="../media/image5.emf"/><Relationship Id="rId4" Type="http://schemas.openxmlformats.org/officeDocument/2006/relationships/image" Target="../media/image4.emf"/></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8.xml"/><Relationship Id="rId5" Type="http://schemas.openxmlformats.org/officeDocument/2006/relationships/image" Target="../media/image5.emf"/><Relationship Id="rId4" Type="http://schemas.openxmlformats.org/officeDocument/2006/relationships/image" Target="../media/image4.emf"/></Relationships>
</file>

<file path=ppt/slides/_rels/slide2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image" Target="../media/image26.emf"/><Relationship Id="rId5" Type="http://schemas.openxmlformats.org/officeDocument/2006/relationships/image" Target="../media/image5.emf"/><Relationship Id="rId4" Type="http://schemas.openxmlformats.org/officeDocument/2006/relationships/image" Target="../media/image4.emf"/></Relationships>
</file>

<file path=ppt/slides/_rels/slide2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8.xml"/><Relationship Id="rId5" Type="http://schemas.openxmlformats.org/officeDocument/2006/relationships/image" Target="../media/image5.emf"/><Relationship Id="rId4" Type="http://schemas.openxmlformats.org/officeDocument/2006/relationships/image" Target="../media/image4.emf"/></Relationships>
</file>

<file path=ppt/slides/_rels/slide2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5.emf"/></Relationships>
</file>

<file path=ppt/slides/_rels/slide2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6" Type="http://schemas.openxmlformats.org/officeDocument/2006/relationships/image" Target="../media/image23.png"/><Relationship Id="rId5" Type="http://schemas.openxmlformats.org/officeDocument/2006/relationships/image" Target="../media/image28.emf"/><Relationship Id="rId4" Type="http://schemas.openxmlformats.org/officeDocument/2006/relationships/image" Target="../media/image27.emf"/></Relationships>
</file>

<file path=ppt/slides/_rels/slide2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29.emf"/><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18.xml"/><Relationship Id="rId5" Type="http://schemas.openxmlformats.org/officeDocument/2006/relationships/image" Target="../media/image2.png"/><Relationship Id="rId4" Type="http://schemas.openxmlformats.org/officeDocument/2006/relationships/image" Target="../media/image5.emf"/></Relationships>
</file>

<file path=ppt/slides/_rels/slide3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30.emf"/><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31.emf"/><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33.png"/><Relationship Id="rId4" Type="http://schemas.openxmlformats.org/officeDocument/2006/relationships/image" Target="../media/image32.png"/></Relationships>
</file>

<file path=ppt/slides/_rels/slide3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34.png"/><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35.png"/><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36.png"/><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3.png"/></Relationships>
</file>

<file path=ppt/slides/_rels/slide3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3.emf"/><Relationship Id="rId5" Type="http://schemas.openxmlformats.org/officeDocument/2006/relationships/image" Target="../media/image2.png"/><Relationship Id="rId4" Type="http://schemas.openxmlformats.org/officeDocument/2006/relationships/image" Target="../media/image5.emf"/></Relationships>
</file>

<file path=ppt/slides/_rels/slide40.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39.emf"/><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3.emf"/><Relationship Id="rId5" Type="http://schemas.openxmlformats.org/officeDocument/2006/relationships/image" Target="../media/image2.png"/><Relationship Id="rId4" Type="http://schemas.openxmlformats.org/officeDocument/2006/relationships/image" Target="../media/image5.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FDED41F8-FC0F-4085-8150-313B6CF05213}" type="slidenum">
              <a:rPr lang="en-US" smtClean="0">
                <a:solidFill>
                  <a:prstClr val="black">
                    <a:tint val="75000"/>
                  </a:prstClr>
                </a:solidFill>
              </a:rPr>
              <a:pPr/>
              <a:t>1</a:t>
            </a:fld>
            <a:endParaRPr lang="en-US">
              <a:solidFill>
                <a:prstClr val="black">
                  <a:tint val="75000"/>
                </a:prstClr>
              </a:solidFill>
            </a:endParaRPr>
          </a:p>
        </p:txBody>
      </p:sp>
      <p:pic>
        <p:nvPicPr>
          <p:cNvPr id="5" name="Picture 4"/>
          <p:cNvPicPr>
            <a:picLocks noChangeAspect="1"/>
          </p:cNvPicPr>
          <p:nvPr/>
        </p:nvPicPr>
        <p:blipFill>
          <a:blip r:embed="rId2"/>
          <a:stretch>
            <a:fillRect/>
          </a:stretch>
        </p:blipFill>
        <p:spPr>
          <a:xfrm>
            <a:off x="0" y="-31077"/>
            <a:ext cx="12333277" cy="6889077"/>
          </a:xfrm>
          <a:prstGeom prst="rect">
            <a:avLst/>
          </a:prstGeom>
        </p:spPr>
      </p:pic>
    </p:spTree>
    <p:extLst>
      <p:ext uri="{BB962C8B-B14F-4D97-AF65-F5344CB8AC3E}">
        <p14:creationId xmlns:p14="http://schemas.microsoft.com/office/powerpoint/2010/main" val="4684063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65"/>
            <a:ext cx="9533101" cy="1610200"/>
          </a:xfrm>
          <a:prstGeom prst="rect">
            <a:avLst/>
          </a:prstGeom>
        </p:spPr>
      </p:pic>
      <p:sp>
        <p:nvSpPr>
          <p:cNvPr id="7" name="TextBox 6"/>
          <p:cNvSpPr txBox="1"/>
          <p:nvPr/>
        </p:nvSpPr>
        <p:spPr>
          <a:xfrm>
            <a:off x="1981636" y="584434"/>
            <a:ext cx="6188823" cy="523220"/>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Outlines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2</a:t>
            </a:fld>
            <a:endParaRPr lang="en-US">
              <a:solidFill>
                <a:prstClr val="black">
                  <a:tint val="75000"/>
                </a:prstClr>
              </a:solidFill>
            </a:endParaRPr>
          </a:p>
        </p:txBody>
      </p:sp>
      <p:sp>
        <p:nvSpPr>
          <p:cNvPr id="11" name="Subtitle 2"/>
          <p:cNvSpPr txBox="1">
            <a:spLocks/>
          </p:cNvSpPr>
          <p:nvPr/>
        </p:nvSpPr>
        <p:spPr>
          <a:xfrm>
            <a:off x="771065" y="1857803"/>
            <a:ext cx="11420935" cy="339804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MY" sz="2600" b="1" dirty="0">
                <a:solidFill>
                  <a:srgbClr val="0A1F61"/>
                </a:solidFill>
                <a:latin typeface="Tajawal ExtraBold" panose="00000800000000000000" pitchFamily="2" charset="-78"/>
                <a:cs typeface="Tajawal ExtraBold" panose="00000800000000000000" pitchFamily="2" charset="-78"/>
              </a:rPr>
              <a:t>Module </a:t>
            </a:r>
            <a:r>
              <a:rPr lang="en-MY" sz="2600" b="1" dirty="0" smtClean="0">
                <a:solidFill>
                  <a:srgbClr val="0A1F61"/>
                </a:solidFill>
                <a:latin typeface="Tajawal ExtraBold" panose="00000800000000000000" pitchFamily="2" charset="-78"/>
                <a:cs typeface="Tajawal ExtraBold" panose="00000800000000000000" pitchFamily="2" charset="-78"/>
              </a:rPr>
              <a:t>2(</a:t>
            </a:r>
            <a:r>
              <a:rPr lang="en-US" sz="2600" b="1" dirty="0" smtClean="0">
                <a:solidFill>
                  <a:srgbClr val="0A1F61"/>
                </a:solidFill>
                <a:latin typeface="Tajawal ExtraBold" panose="00000800000000000000" pitchFamily="2" charset="-78"/>
                <a:cs typeface="Tajawal ExtraBold" panose="00000800000000000000" pitchFamily="2" charset="-78"/>
              </a:rPr>
              <a:t>Sockets)</a:t>
            </a:r>
            <a:endParaRPr lang="en-US" sz="2600" b="1" dirty="0">
              <a:solidFill>
                <a:srgbClr val="0A1F61"/>
              </a:solidFill>
              <a:latin typeface="Tajawal ExtraBold" panose="00000800000000000000" pitchFamily="2" charset="-78"/>
              <a:cs typeface="Tajawal ExtraBold" panose="00000800000000000000" pitchFamily="2" charset="-78"/>
            </a:endParaRPr>
          </a:p>
          <a:p>
            <a:pPr lvl="2" algn="l"/>
            <a:endParaRPr lang="en-US" sz="1900" dirty="0" smtClean="0">
              <a:solidFill>
                <a:srgbClr val="0A1F61"/>
              </a:solidFill>
              <a:latin typeface="Tajawal ExtraBold" panose="00000800000000000000" pitchFamily="2" charset="-78"/>
              <a:cs typeface="Tajawal ExtraBold" panose="00000800000000000000" pitchFamily="2" charset="-78"/>
            </a:endParaRPr>
          </a:p>
          <a:p>
            <a:pPr marL="1257300" lvl="2" indent="-342900" algn="l">
              <a:buFont typeface="+mj-lt"/>
              <a:buAutoNum type="arabicPeriod"/>
            </a:pPr>
            <a:r>
              <a:rPr lang="en-US" sz="2400" dirty="0" smtClean="0">
                <a:solidFill>
                  <a:srgbClr val="0A1F61"/>
                </a:solidFill>
                <a:latin typeface="Tajawal ExtraBold" panose="00000800000000000000" pitchFamily="2" charset="-78"/>
                <a:cs typeface="Tajawal ExtraBold" panose="00000800000000000000" pitchFamily="2" charset="-78"/>
              </a:rPr>
              <a:t>Basics of Sockets - </a:t>
            </a:r>
            <a:r>
              <a:rPr lang="en-US" sz="2000" dirty="0" smtClean="0">
                <a:solidFill>
                  <a:srgbClr val="0A1F61"/>
                </a:solidFill>
                <a:latin typeface="Tajawal ExtraBold" panose="00000800000000000000" pitchFamily="2" charset="-78"/>
                <a:cs typeface="Tajawal ExtraBold" panose="00000800000000000000" pitchFamily="2" charset="-78"/>
              </a:rPr>
              <a:t>Low-level networking interface</a:t>
            </a:r>
          </a:p>
          <a:p>
            <a:pPr marL="1714500" lvl="3" indent="-342900" algn="l">
              <a:buFont typeface="Wingdings" panose="05000000000000000000" pitchFamily="2" charset="2"/>
              <a:buChar char="§"/>
            </a:pPr>
            <a:r>
              <a:rPr lang="en-MY" sz="2200" dirty="0" smtClean="0">
                <a:solidFill>
                  <a:srgbClr val="0A1F61"/>
                </a:solidFill>
                <a:latin typeface="Tajawal ExtraBold" panose="00000800000000000000" pitchFamily="2" charset="-78"/>
                <a:cs typeface="Tajawal ExtraBold" panose="00000800000000000000" pitchFamily="2" charset="-78"/>
              </a:rPr>
              <a:t>Definition, Sockets type, UDP &amp; TCP sockets</a:t>
            </a:r>
            <a:endParaRPr lang="en-US" sz="2200" dirty="0" smtClean="0">
              <a:solidFill>
                <a:srgbClr val="0A1F61"/>
              </a:solidFill>
              <a:latin typeface="Tajawal ExtraBold" panose="00000800000000000000" pitchFamily="2" charset="-78"/>
              <a:cs typeface="Tajawal ExtraBold" panose="00000800000000000000" pitchFamily="2" charset="-78"/>
            </a:endParaRPr>
          </a:p>
          <a:p>
            <a:pPr marL="1257300" lvl="2" indent="-342900" algn="l">
              <a:buFont typeface="+mj-lt"/>
              <a:buAutoNum type="arabicPeriod"/>
            </a:pPr>
            <a:r>
              <a:rPr lang="en-US" sz="2400" dirty="0" smtClean="0">
                <a:solidFill>
                  <a:srgbClr val="0A1F61"/>
                </a:solidFill>
                <a:latin typeface="Tajawal ExtraBold" panose="00000800000000000000" pitchFamily="2" charset="-78"/>
                <a:cs typeface="Tajawal ExtraBold" panose="00000800000000000000" pitchFamily="2" charset="-78"/>
              </a:rPr>
              <a:t>Socket Methods</a:t>
            </a:r>
          </a:p>
          <a:p>
            <a:pPr marL="1257300" lvl="2" indent="-342900" algn="l">
              <a:buFont typeface="+mj-lt"/>
              <a:buAutoNum type="arabicPeriod"/>
            </a:pPr>
            <a:r>
              <a:rPr lang="en-US" sz="2400" dirty="0" smtClean="0">
                <a:solidFill>
                  <a:srgbClr val="0A1F61"/>
                </a:solidFill>
                <a:latin typeface="Tajawal ExtraBold" panose="00000800000000000000" pitchFamily="2" charset="-78"/>
                <a:cs typeface="Tajawal ExtraBold" panose="00000800000000000000" pitchFamily="2" charset="-78"/>
              </a:rPr>
              <a:t>IPv4</a:t>
            </a:r>
          </a:p>
          <a:p>
            <a:pPr marL="1257300" lvl="2" indent="-342900" algn="l">
              <a:buFont typeface="+mj-lt"/>
              <a:buAutoNum type="arabicPeriod"/>
            </a:pPr>
            <a:r>
              <a:rPr lang="en-US" sz="2400" dirty="0" smtClean="0">
                <a:solidFill>
                  <a:srgbClr val="0A1F61"/>
                </a:solidFill>
                <a:latin typeface="Tajawal ExtraBold" panose="00000800000000000000" pitchFamily="2" charset="-78"/>
                <a:cs typeface="Tajawal ExtraBold" panose="00000800000000000000" pitchFamily="2" charset="-78"/>
              </a:rPr>
              <a:t>Simple Client/Server Programming</a:t>
            </a:r>
          </a:p>
          <a:p>
            <a:pPr marL="1257300" lvl="2" indent="-342900" algn="l">
              <a:buFont typeface="+mj-lt"/>
              <a:buAutoNum type="arabicPeriod"/>
            </a:pPr>
            <a:r>
              <a:rPr lang="en-MY" sz="2400" dirty="0" smtClean="0">
                <a:solidFill>
                  <a:srgbClr val="0A1F61"/>
                </a:solidFill>
                <a:latin typeface="Tajawal ExtraBold" panose="00000800000000000000" pitchFamily="2" charset="-78"/>
                <a:cs typeface="Tajawal ExtraBold" panose="00000800000000000000" pitchFamily="2" charset="-78"/>
              </a:rPr>
              <a:t>Practical example (</a:t>
            </a:r>
            <a:r>
              <a:rPr lang="en-US" sz="2400" dirty="0" smtClean="0">
                <a:solidFill>
                  <a:srgbClr val="0A1F61"/>
                </a:solidFill>
                <a:latin typeface="Tajawal ExtraBold" panose="00000800000000000000" pitchFamily="2" charset="-78"/>
                <a:cs typeface="Tajawal ExtraBold" panose="00000800000000000000" pitchFamily="2" charset="-78"/>
              </a:rPr>
              <a:t>Client/Server</a:t>
            </a:r>
            <a:r>
              <a:rPr lang="en-MY" sz="2400" dirty="0" smtClean="0">
                <a:solidFill>
                  <a:srgbClr val="0A1F61"/>
                </a:solidFill>
                <a:latin typeface="Tajawal ExtraBold" panose="00000800000000000000" pitchFamily="2" charset="-78"/>
                <a:cs typeface="Tajawal ExtraBold" panose="00000800000000000000" pitchFamily="2" charset="-78"/>
              </a:rPr>
              <a:t>)</a:t>
            </a:r>
          </a:p>
          <a:p>
            <a:pPr marL="1257300" lvl="2" indent="-342900" algn="l">
              <a:buFont typeface="+mj-lt"/>
              <a:buAutoNum type="arabicPeriod"/>
            </a:pPr>
            <a:r>
              <a:rPr lang="en-MY" sz="2400" dirty="0" smtClean="0">
                <a:solidFill>
                  <a:srgbClr val="0A1F61"/>
                </a:solidFill>
                <a:latin typeface="Tajawal ExtraBold" panose="00000800000000000000" pitchFamily="2" charset="-78"/>
                <a:cs typeface="Tajawal ExtraBold" panose="00000800000000000000" pitchFamily="2" charset="-78"/>
              </a:rPr>
              <a:t>H.W2</a:t>
            </a: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2067279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981636" y="584434"/>
            <a:ext cx="6188823" cy="523220"/>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Before starting …</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3</a:t>
            </a:fld>
            <a:endParaRPr lang="en-US">
              <a:solidFill>
                <a:prstClr val="black">
                  <a:tint val="75000"/>
                </a:prstClr>
              </a:solidFill>
            </a:endParaRPr>
          </a:p>
        </p:txBody>
      </p:sp>
      <p:pic>
        <p:nvPicPr>
          <p:cNvPr id="14" name="Picture 13"/>
          <p:cNvPicPr>
            <a:picLocks noChangeAspect="1"/>
          </p:cNvPicPr>
          <p:nvPr/>
        </p:nvPicPr>
        <p:blipFill>
          <a:blip r:embed="rId6"/>
          <a:stretch>
            <a:fillRect/>
          </a:stretch>
        </p:blipFill>
        <p:spPr>
          <a:xfrm>
            <a:off x="7663282" y="1717434"/>
            <a:ext cx="4162316" cy="3787621"/>
          </a:xfrm>
          <a:prstGeom prst="rect">
            <a:avLst/>
          </a:prstGeom>
          <a:ln>
            <a:noFill/>
          </a:ln>
          <a:effectLst>
            <a:outerShdw blurRad="292100" dist="139700" dir="2700000" algn="tl" rotWithShape="0">
              <a:srgbClr val="333333">
                <a:alpha val="65000"/>
              </a:srgbClr>
            </a:outerShdw>
          </a:effectLst>
        </p:spPr>
      </p:pic>
      <p:pic>
        <p:nvPicPr>
          <p:cNvPr id="10" name="Picture 9"/>
          <p:cNvPicPr>
            <a:picLocks noChangeAspect="1"/>
          </p:cNvPicPr>
          <p:nvPr/>
        </p:nvPicPr>
        <p:blipFill>
          <a:blip r:embed="rId7">
            <a:lum bright="-20000" contrast="40000"/>
          </a:blip>
          <a:stretch>
            <a:fillRect/>
          </a:stretch>
        </p:blipFill>
        <p:spPr>
          <a:xfrm>
            <a:off x="651740" y="1790690"/>
            <a:ext cx="7011542" cy="364111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597972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981636" y="584434"/>
            <a:ext cx="6188823" cy="523220"/>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So …</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4</a:t>
            </a:fld>
            <a:endParaRPr lang="en-US">
              <a:solidFill>
                <a:prstClr val="black">
                  <a:tint val="75000"/>
                </a:prstClr>
              </a:solidFill>
            </a:endParaRPr>
          </a:p>
        </p:txBody>
      </p:sp>
      <p:pic>
        <p:nvPicPr>
          <p:cNvPr id="14" name="Picture 13"/>
          <p:cNvPicPr>
            <a:picLocks noChangeAspect="1"/>
          </p:cNvPicPr>
          <p:nvPr/>
        </p:nvPicPr>
        <p:blipFill>
          <a:blip r:embed="rId6"/>
          <a:stretch>
            <a:fillRect/>
          </a:stretch>
        </p:blipFill>
        <p:spPr>
          <a:xfrm>
            <a:off x="7707987" y="1629091"/>
            <a:ext cx="4162316" cy="3787621"/>
          </a:xfrm>
          <a:prstGeom prst="rect">
            <a:avLst/>
          </a:prstGeom>
        </p:spPr>
      </p:pic>
      <p:pic>
        <p:nvPicPr>
          <p:cNvPr id="12" name="Picture 11"/>
          <p:cNvPicPr>
            <a:picLocks noChangeAspect="1"/>
          </p:cNvPicPr>
          <p:nvPr/>
        </p:nvPicPr>
        <p:blipFill>
          <a:blip r:embed="rId7">
            <a:duotone>
              <a:prstClr val="black"/>
              <a:srgbClr val="44546A">
                <a:tint val="45000"/>
                <a:satMod val="400000"/>
              </a:srgbClr>
            </a:duotone>
          </a:blip>
          <a:stretch>
            <a:fillRect/>
          </a:stretch>
        </p:blipFill>
        <p:spPr>
          <a:xfrm>
            <a:off x="534255" y="1659077"/>
            <a:ext cx="7173732" cy="378762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331985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52" y="604820"/>
            <a:ext cx="6188823" cy="523220"/>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Definition</a:t>
            </a:r>
            <a:r>
              <a:rPr lang="en-MY" sz="2800" dirty="0">
                <a:solidFill>
                  <a:prstClr val="white"/>
                </a:solidFill>
                <a:latin typeface="Tajawal Medium" panose="00000600000000000000" pitchFamily="2" charset="-78"/>
                <a:cs typeface="Tajawal Medium" panose="00000600000000000000" pitchFamily="2" charset="-78"/>
              </a:rPr>
              <a:t> </a:t>
            </a:r>
            <a:r>
              <a:rPr lang="en-US" sz="2800" dirty="0" smtClean="0">
                <a:solidFill>
                  <a:prstClr val="white"/>
                </a:solidFill>
                <a:latin typeface="Tajawal Medium" panose="00000600000000000000" pitchFamily="2" charset="-78"/>
                <a:cs typeface="Tajawal Medium" panose="00000600000000000000" pitchFamily="2" charset="-78"/>
              </a:rPr>
              <a:t>of </a:t>
            </a:r>
            <a:r>
              <a:rPr lang="en-US" sz="2800" dirty="0">
                <a:solidFill>
                  <a:prstClr val="white"/>
                </a:solidFill>
                <a:latin typeface="Tajawal Medium" panose="00000600000000000000" pitchFamily="2" charset="-78"/>
                <a:cs typeface="Tajawal Medium" panose="00000600000000000000" pitchFamily="2" charset="-78"/>
              </a:rPr>
              <a:t>Sockets</a:t>
            </a: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5</a:t>
            </a:fld>
            <a:endParaRPr lang="en-US">
              <a:solidFill>
                <a:prstClr val="black">
                  <a:tint val="75000"/>
                </a:prstClr>
              </a:solidFill>
            </a:endParaRPr>
          </a:p>
        </p:txBody>
      </p:sp>
      <p:sp>
        <p:nvSpPr>
          <p:cNvPr id="13" name="Subtitle 2"/>
          <p:cNvSpPr txBox="1">
            <a:spLocks/>
          </p:cNvSpPr>
          <p:nvPr/>
        </p:nvSpPr>
        <p:spPr>
          <a:xfrm>
            <a:off x="300868" y="1476462"/>
            <a:ext cx="11270629" cy="4385659"/>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MY" sz="2400" b="1" i="0" u="none" strike="noStrike" kern="1200" cap="none" spc="0" normalizeH="0" baseline="0" noProof="0" dirty="0" smtClean="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000" dirty="0">
                <a:solidFill>
                  <a:srgbClr val="0A1F61"/>
                </a:solidFill>
                <a:latin typeface="Tajawal ExtraBold" panose="00000800000000000000" pitchFamily="2" charset="-78"/>
                <a:cs typeface="Tajawal ExtraBold" panose="00000800000000000000" pitchFamily="2" charset="-78"/>
              </a:rPr>
              <a:t>Socket is a link between two applications that can communicate with one another (either locally on a single machine or remotely between two machines in separate locations) —&gt; (within a process, between processes on the same machine or between processes on different machines</a:t>
            </a:r>
            <a:r>
              <a:rPr lang="en-US" sz="2000" dirty="0" smtClean="0">
                <a:solidFill>
                  <a:srgbClr val="0A1F61"/>
                </a:solidFill>
                <a:latin typeface="Tajawal ExtraBold" panose="00000800000000000000" pitchFamily="2" charset="-78"/>
                <a:cs typeface="Tajawal ExtraBold" panose="00000800000000000000" pitchFamily="2" charset="-78"/>
              </a:rPr>
              <a:t>).</a:t>
            </a:r>
            <a:endParaRPr lang="en-US" sz="2000" dirty="0">
              <a:solidFill>
                <a:srgbClr val="0A1F61"/>
              </a:solidFill>
              <a:latin typeface="Tajawal ExtraBold" panose="00000800000000000000" pitchFamily="2" charset="-78"/>
              <a:cs typeface="Tajawal ExtraBold" panose="00000800000000000000" pitchFamily="2" charset="-78"/>
            </a:endParaRPr>
          </a:p>
          <a:p>
            <a:pPr marL="342900" marR="0" lvl="0" indent="-3429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000" dirty="0">
                <a:solidFill>
                  <a:srgbClr val="0A1F61"/>
                </a:solidFill>
                <a:latin typeface="Tajawal ExtraBold" panose="00000800000000000000" pitchFamily="2" charset="-78"/>
                <a:cs typeface="Tajawal ExtraBold" panose="00000800000000000000" pitchFamily="2" charset="-78"/>
              </a:rPr>
              <a:t>Basically, sockets act as a communication link between two entities, i.e. a server and a client. A server will give out information being requested by a client. For example, when you (client) visited this (https://esu.ac.ae/) page, the browser created a socket and connected you to the server of the university website.</a:t>
            </a:r>
          </a:p>
          <a:p>
            <a:pPr marL="342900" marR="0" lvl="0" indent="-3429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MY" sz="2000" dirty="0">
                <a:solidFill>
                  <a:srgbClr val="0A1F61"/>
                </a:solidFill>
                <a:latin typeface="Tajawal ExtraBold" panose="00000800000000000000" pitchFamily="2" charset="-78"/>
                <a:cs typeface="Tajawal ExtraBold" panose="00000800000000000000" pitchFamily="2" charset="-78"/>
              </a:rPr>
              <a:t>So, socket is a communication mechanism.</a:t>
            </a:r>
            <a:endParaRPr lang="en-US" sz="2000" dirty="0">
              <a:solidFill>
                <a:srgbClr val="0A1F61"/>
              </a:solidFill>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MY" sz="2400" b="1" i="0" u="none" strike="noStrike" kern="1200" cap="none" spc="0" normalizeH="0" baseline="0" noProof="0" dirty="0" smtClean="0">
              <a:ln>
                <a:noFill/>
              </a:ln>
              <a:solidFill>
                <a:srgbClr val="00206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MY" sz="2400" b="1" i="0" u="none" strike="noStrike" kern="1200" cap="none" spc="0" normalizeH="0" baseline="0" noProof="0" dirty="0" smtClean="0">
              <a:ln>
                <a:noFill/>
              </a:ln>
              <a:solidFill>
                <a:srgbClr val="00206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MY" sz="2400" b="1" i="0" u="none" strike="noStrike" kern="1200" cap="none" spc="0" normalizeH="0" baseline="0" noProof="0" dirty="0" smtClean="0">
              <a:ln>
                <a:noFill/>
              </a:ln>
              <a:solidFill>
                <a:srgbClr val="00206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000" b="1" i="0" u="none" strike="noStrike" kern="1200" cap="none" spc="0" normalizeH="0" baseline="0" noProof="0" dirty="0" smtClean="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29034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41770" y="543490"/>
            <a:ext cx="6188823" cy="523220"/>
          </a:xfrm>
          <a:prstGeom prst="rect">
            <a:avLst/>
          </a:prstGeom>
          <a:noFill/>
        </p:spPr>
        <p:txBody>
          <a:bodyPr wrap="square" rtlCol="0">
            <a:spAutoFit/>
          </a:bodyPr>
          <a:lstStyle/>
          <a:p>
            <a:r>
              <a:rPr lang="en-MY" sz="2800" dirty="0">
                <a:solidFill>
                  <a:prstClr val="white"/>
                </a:solidFill>
                <a:latin typeface="Tajawal Medium" panose="00000600000000000000" pitchFamily="2" charset="-78"/>
                <a:cs typeface="Tajawal Medium" panose="00000600000000000000" pitchFamily="2" charset="-78"/>
              </a:rPr>
              <a:t>So: </a:t>
            </a:r>
            <a:r>
              <a:rPr lang="en-US" sz="2800" dirty="0">
                <a:solidFill>
                  <a:prstClr val="white"/>
                </a:solidFill>
                <a:latin typeface="Tajawal Medium" panose="00000600000000000000" pitchFamily="2" charset="-78"/>
                <a:cs typeface="Tajawal Medium" panose="00000600000000000000" pitchFamily="2" charset="-78"/>
              </a:rPr>
              <a:t>What is socket</a:t>
            </a:r>
            <a:r>
              <a:rPr lang="en-US" sz="2800" dirty="0" smtClean="0">
                <a:solidFill>
                  <a:prstClr val="white"/>
                </a:solidFill>
                <a:latin typeface="Tajawal Medium" panose="00000600000000000000" pitchFamily="2" charset="-78"/>
                <a:cs typeface="Tajawal Medium" panose="00000600000000000000" pitchFamily="2" charset="-78"/>
              </a:rPr>
              <a:t>?</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6</a:t>
            </a:fld>
            <a:endParaRPr lang="en-US">
              <a:solidFill>
                <a:prstClr val="black">
                  <a:tint val="75000"/>
                </a:prstClr>
              </a:solidFill>
            </a:endParaRPr>
          </a:p>
        </p:txBody>
      </p:sp>
      <p:sp>
        <p:nvSpPr>
          <p:cNvPr id="11" name="Subtitle 2"/>
          <p:cNvSpPr txBox="1">
            <a:spLocks/>
          </p:cNvSpPr>
          <p:nvPr/>
        </p:nvSpPr>
        <p:spPr>
          <a:xfrm>
            <a:off x="359127" y="1846924"/>
            <a:ext cx="7968162" cy="491594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smtClean="0">
                <a:ln>
                  <a:noFill/>
                </a:ln>
                <a:solidFill>
                  <a:srgbClr val="0A1F61"/>
                </a:solidFill>
                <a:effectLst/>
                <a:uLnTx/>
                <a:uFillTx/>
                <a:latin typeface="Tajawal ExtraBold" panose="00000800000000000000" pitchFamily="2" charset="-78"/>
                <a:ea typeface="+mn-ea"/>
                <a:cs typeface="Tajawal ExtraBold" panose="00000800000000000000" pitchFamily="2" charset="-78"/>
              </a:rPr>
              <a:t>First appeared in ARPANET in 1971, and later became an </a:t>
            </a:r>
            <a:r>
              <a:rPr kumimoji="0" lang="en-US" sz="2000" b="0" i="0" u="sng" strike="noStrike" kern="1200" cap="none" spc="0" normalizeH="0" baseline="0" noProof="0" dirty="0" smtClean="0">
                <a:ln>
                  <a:noFill/>
                </a:ln>
                <a:solidFill>
                  <a:srgbClr val="00B0F0"/>
                </a:solidFill>
                <a:effectLst/>
                <a:uLnTx/>
                <a:uFillTx/>
                <a:latin typeface="Tajawal ExtraBold" panose="00000800000000000000" pitchFamily="2" charset="-78"/>
                <a:ea typeface="+mn-ea"/>
                <a:cs typeface="Tajawal ExtraBold" panose="00000800000000000000" pitchFamily="2" charset="-78"/>
              </a:rPr>
              <a:t>API</a:t>
            </a:r>
            <a:r>
              <a:rPr kumimoji="0" lang="en-US" sz="2000" b="0" i="0" u="none" strike="noStrike" kern="1200" cap="none" spc="0" normalizeH="0" baseline="0" noProof="0" dirty="0" smtClean="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Berkeley Software Distribution (BSD) operating system released in 1983 called Berkeley sockets (4.1 BSD UNIX 1982).</a:t>
            </a:r>
          </a:p>
          <a:p>
            <a:pPr marL="342900" marR="0" lvl="0" indent="-342900" algn="just"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smtClean="0">
                <a:ln>
                  <a:noFill/>
                </a:ln>
                <a:solidFill>
                  <a:srgbClr val="0A1F61"/>
                </a:solidFill>
                <a:effectLst/>
                <a:uLnTx/>
                <a:uFillTx/>
                <a:latin typeface="Tajawal ExtraBold" panose="00000800000000000000" pitchFamily="2" charset="-78"/>
                <a:ea typeface="+mn-ea"/>
                <a:cs typeface="Tajawal ExtraBold" panose="00000800000000000000" pitchFamily="2" charset="-78"/>
              </a:rPr>
              <a:t>An integer associated with a network connection.</a:t>
            </a:r>
          </a:p>
          <a:p>
            <a:pPr marL="342900" marR="0" lvl="0" indent="-342900" algn="just"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smtClean="0">
                <a:ln>
                  <a:noFill/>
                </a:ln>
                <a:solidFill>
                  <a:srgbClr val="0A1F61"/>
                </a:solidFill>
                <a:effectLst/>
                <a:uLnTx/>
                <a:uFillTx/>
                <a:latin typeface="Tajawal ExtraBold" panose="00000800000000000000" pitchFamily="2" charset="-78"/>
                <a:ea typeface="+mn-ea"/>
                <a:cs typeface="Tajawal ExtraBold" panose="00000800000000000000" pitchFamily="2" charset="-78"/>
              </a:rPr>
              <a:t>Implemented as file descriptor.</a:t>
            </a:r>
          </a:p>
          <a:p>
            <a:pPr marL="342900" marR="0" lvl="0" indent="-342900" algn="just"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smtClean="0">
                <a:ln>
                  <a:noFill/>
                </a:ln>
                <a:solidFill>
                  <a:srgbClr val="0A1F61"/>
                </a:solidFill>
                <a:effectLst/>
                <a:uLnTx/>
                <a:uFillTx/>
                <a:latin typeface="Tajawal ExtraBold" panose="00000800000000000000" pitchFamily="2" charset="-78"/>
                <a:ea typeface="+mn-ea"/>
                <a:cs typeface="Tajawal ExtraBold" panose="00000800000000000000" pitchFamily="2" charset="-78"/>
              </a:rPr>
              <a:t>Types of Internet Sockets:</a:t>
            </a:r>
          </a:p>
          <a:p>
            <a:pPr marL="800100" marR="0" lvl="1" indent="-3429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smtClean="0">
                <a:ln>
                  <a:noFill/>
                </a:ln>
                <a:solidFill>
                  <a:srgbClr val="0A1F61"/>
                </a:solidFill>
                <a:effectLst/>
                <a:uLnTx/>
                <a:uFillTx/>
                <a:latin typeface="Tajawal ExtraBold" panose="00000800000000000000" pitchFamily="2" charset="-78"/>
                <a:ea typeface="+mn-ea"/>
                <a:cs typeface="Tajawal ExtraBold" panose="00000800000000000000" pitchFamily="2" charset="-78"/>
              </a:rPr>
              <a:t>Datagram Socket for UDP communication.</a:t>
            </a:r>
          </a:p>
          <a:p>
            <a:pPr marL="800100" marR="0" lvl="1" indent="-3429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smtClean="0">
                <a:ln>
                  <a:noFill/>
                </a:ln>
                <a:solidFill>
                  <a:srgbClr val="0A1F61"/>
                </a:solidFill>
                <a:effectLst/>
                <a:uLnTx/>
                <a:uFillTx/>
                <a:latin typeface="Tajawal ExtraBold" panose="00000800000000000000" pitchFamily="2" charset="-78"/>
                <a:ea typeface="+mn-ea"/>
                <a:cs typeface="Tajawal ExtraBold" panose="00000800000000000000" pitchFamily="2" charset="-78"/>
              </a:rPr>
              <a:t>Stream Sockets for TCP connection.</a:t>
            </a:r>
          </a:p>
          <a:p>
            <a:pPr marL="800100" marR="0" lvl="1" indent="-3429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smtClean="0">
                <a:ln>
                  <a:noFill/>
                </a:ln>
                <a:solidFill>
                  <a:srgbClr val="0A1F61"/>
                </a:solidFill>
                <a:effectLst/>
                <a:uLnTx/>
                <a:uFillTx/>
                <a:latin typeface="Tajawal ExtraBold" panose="00000800000000000000" pitchFamily="2" charset="-78"/>
                <a:ea typeface="+mn-ea"/>
                <a:cs typeface="Tajawal ExtraBold" panose="00000800000000000000" pitchFamily="2" charset="-78"/>
              </a:rPr>
              <a:t>Raw Sockets.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MY" sz="2400" b="1" i="0" u="none" strike="noStrike" kern="1200" cap="none" spc="0" normalizeH="0" baseline="0" noProof="0" dirty="0" smtClean="0">
              <a:ln>
                <a:noFill/>
              </a:ln>
              <a:solidFill>
                <a:srgbClr val="00206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MY" sz="2400" b="1" i="0" u="none" strike="noStrike" kern="1200" cap="none" spc="0" normalizeH="0" baseline="0" noProof="0" dirty="0" smtClean="0">
              <a:ln>
                <a:noFill/>
              </a:ln>
              <a:solidFill>
                <a:srgbClr val="00206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MY" sz="2400" b="1" i="0" u="none" strike="noStrike" kern="1200" cap="none" spc="0" normalizeH="0" baseline="0" noProof="0" dirty="0" smtClean="0">
              <a:ln>
                <a:noFill/>
              </a:ln>
              <a:solidFill>
                <a:srgbClr val="00206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000" b="1" i="0" u="none" strike="noStrike" kern="1200" cap="none" spc="0" normalizeH="0" baseline="0" noProof="0" dirty="0" smtClean="0">
              <a:ln>
                <a:noFill/>
              </a:ln>
              <a:solidFill>
                <a:srgbClr val="002060"/>
              </a:solidFill>
              <a:effectLst/>
              <a:uLnTx/>
              <a:uFillTx/>
              <a:latin typeface="Calibri" panose="020F0502020204030204"/>
              <a:ea typeface="+mn-ea"/>
              <a:cs typeface="+mn-cs"/>
            </a:endParaRPr>
          </a:p>
        </p:txBody>
      </p:sp>
      <p:pic>
        <p:nvPicPr>
          <p:cNvPr id="12" name="Picture 11"/>
          <p:cNvPicPr>
            <a:picLocks noChangeAspect="1"/>
          </p:cNvPicPr>
          <p:nvPr/>
        </p:nvPicPr>
        <p:blipFill>
          <a:blip r:embed="rId6">
            <a:lum bright="-20000" contrast="40000"/>
          </a:blip>
          <a:stretch>
            <a:fillRect/>
          </a:stretch>
        </p:blipFill>
        <p:spPr>
          <a:xfrm>
            <a:off x="8428774" y="1812468"/>
            <a:ext cx="3542416" cy="3397828"/>
          </a:xfrm>
          <a:prstGeom prst="rect">
            <a:avLst/>
          </a:prstGeom>
          <a:ln>
            <a:noFill/>
          </a:ln>
          <a:effectLst>
            <a:outerShdw blurRad="292100" dist="139700" dir="2700000" algn="tl" rotWithShape="0">
              <a:srgbClr val="333333">
                <a:alpha val="65000"/>
              </a:srgbClr>
            </a:outerShdw>
          </a:effectLst>
        </p:spPr>
      </p:pic>
      <p:sp>
        <p:nvSpPr>
          <p:cNvPr id="13" name="TextBox 12"/>
          <p:cNvSpPr txBox="1"/>
          <p:nvPr/>
        </p:nvSpPr>
        <p:spPr>
          <a:xfrm>
            <a:off x="3664316" y="5441412"/>
            <a:ext cx="8306874" cy="1015663"/>
          </a:xfrm>
          <a:prstGeom prst="rect">
            <a:avLst/>
          </a:prstGeom>
          <a:ln w="28575"/>
        </p:spPr>
        <p:style>
          <a:lnRef idx="2">
            <a:schemeClr val="accent2"/>
          </a:lnRef>
          <a:fillRef idx="1">
            <a:schemeClr val="lt1"/>
          </a:fillRef>
          <a:effectRef idx="0">
            <a:schemeClr val="accent2"/>
          </a:effectRef>
          <a:fontRef idx="minor">
            <a:schemeClr val="dk1"/>
          </a:fontRef>
        </p:style>
        <p:txBody>
          <a:bodyPr wrap="square" rtlCol="0">
            <a:spAutoFit/>
          </a:bodyPr>
          <a:lstStyle/>
          <a:p>
            <a:pPr algn="just"/>
            <a:r>
              <a:rPr lang="en-US" sz="1200" b="1" dirty="0">
                <a:solidFill>
                  <a:srgbClr val="0A1F61"/>
                </a:solidFill>
                <a:latin typeface="Tajawal ExtraBold" panose="00000800000000000000" pitchFamily="2" charset="-78"/>
                <a:cs typeface="Tajawal ExtraBold" panose="00000800000000000000" pitchFamily="2" charset="-78"/>
              </a:rPr>
              <a:t>An application programming interface (API)</a:t>
            </a:r>
            <a:r>
              <a:rPr lang="ar-JO" sz="1200" b="1" dirty="0">
                <a:solidFill>
                  <a:srgbClr val="0A1F61"/>
                </a:solidFill>
                <a:latin typeface="Tajawal ExtraBold" panose="00000800000000000000" pitchFamily="2" charset="-78"/>
                <a:cs typeface="Tajawal ExtraBold" panose="00000800000000000000" pitchFamily="2" charset="-78"/>
              </a:rPr>
              <a:t>:</a:t>
            </a:r>
          </a:p>
          <a:p>
            <a:pPr algn="just"/>
            <a:r>
              <a:rPr lang="ar-JO" sz="1200" dirty="0">
                <a:solidFill>
                  <a:srgbClr val="0A1F61"/>
                </a:solidFill>
                <a:latin typeface="Tajawal ExtraBold" panose="00000800000000000000" pitchFamily="2" charset="-78"/>
                <a:cs typeface="Tajawal ExtraBold" panose="00000800000000000000" pitchFamily="2" charset="-78"/>
              </a:rPr>
              <a:t>	</a:t>
            </a:r>
            <a:r>
              <a:rPr lang="en-US" sz="1200" dirty="0">
                <a:solidFill>
                  <a:srgbClr val="0A1F61"/>
                </a:solidFill>
                <a:latin typeface="Tajawal ExtraBold" panose="00000800000000000000" pitchFamily="2" charset="-78"/>
                <a:cs typeface="Tajawal ExtraBold" panose="00000800000000000000" pitchFamily="2" charset="-78"/>
              </a:rPr>
              <a:t> is a set of protocols, routines, functions and/or commands that programmers use to facilitate interaction between distinct software services.</a:t>
            </a:r>
          </a:p>
          <a:p>
            <a:pPr algn="just"/>
            <a:r>
              <a:rPr lang="ar-JO" sz="1200" dirty="0" smtClean="0">
                <a:solidFill>
                  <a:srgbClr val="0A1F61"/>
                </a:solidFill>
                <a:latin typeface="Tajawal ExtraBold" panose="00000800000000000000" pitchFamily="2" charset="-78"/>
                <a:cs typeface="Tajawal ExtraBold" panose="00000800000000000000" pitchFamily="2" charset="-78"/>
              </a:rPr>
              <a:t>	</a:t>
            </a:r>
            <a:r>
              <a:rPr lang="en-US" sz="1200" dirty="0" smtClean="0">
                <a:solidFill>
                  <a:srgbClr val="0A1F61"/>
                </a:solidFill>
                <a:latin typeface="Tajawal ExtraBold" panose="00000800000000000000" pitchFamily="2" charset="-78"/>
                <a:cs typeface="Tajawal ExtraBold" panose="00000800000000000000" pitchFamily="2" charset="-78"/>
              </a:rPr>
              <a:t>APIs </a:t>
            </a:r>
            <a:r>
              <a:rPr lang="en-US" sz="1200" dirty="0">
                <a:solidFill>
                  <a:srgbClr val="0A1F61"/>
                </a:solidFill>
                <a:latin typeface="Tajawal ExtraBold" panose="00000800000000000000" pitchFamily="2" charset="-78"/>
                <a:cs typeface="Tajawal ExtraBold" panose="00000800000000000000" pitchFamily="2" charset="-78"/>
              </a:rPr>
              <a:t>allow one software service to access data from another software service without the developer's needing to know how the other service works. </a:t>
            </a:r>
          </a:p>
        </p:txBody>
      </p:sp>
    </p:spTree>
    <p:extLst>
      <p:ext uri="{BB962C8B-B14F-4D97-AF65-F5344CB8AC3E}">
        <p14:creationId xmlns:p14="http://schemas.microsoft.com/office/powerpoint/2010/main" val="3617497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grpId="1" nodeType="clickEffect">
                                  <p:stCondLst>
                                    <p:cond delay="0"/>
                                  </p:stCondLst>
                                  <p:childTnLst>
                                    <p:animEffect transition="out" filter="fade">
                                      <p:cBhvr>
                                        <p:cTn id="10" dur="500"/>
                                        <p:tgtEl>
                                          <p:spTgt spid="13"/>
                                        </p:tgtEl>
                                      </p:cBhvr>
                                    </p:animEffect>
                                    <p:set>
                                      <p:cBhvr>
                                        <p:cTn id="11"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41770" y="543490"/>
            <a:ext cx="6188823" cy="523220"/>
          </a:xfrm>
          <a:prstGeom prst="rect">
            <a:avLst/>
          </a:prstGeom>
          <a:noFill/>
        </p:spPr>
        <p:txBody>
          <a:bodyPr wrap="square" rtlCol="0">
            <a:spAutoFit/>
          </a:bodyPr>
          <a:lstStyle/>
          <a:p>
            <a:r>
              <a:rPr lang="en-MY" sz="2800" dirty="0">
                <a:solidFill>
                  <a:prstClr val="white"/>
                </a:solidFill>
                <a:latin typeface="Tajawal Medium" panose="00000600000000000000" pitchFamily="2" charset="-78"/>
                <a:cs typeface="Tajawal Medium" panose="00000600000000000000" pitchFamily="2" charset="-78"/>
              </a:rPr>
              <a:t>So: </a:t>
            </a:r>
            <a:r>
              <a:rPr lang="en-US" sz="2800" dirty="0" smtClean="0">
                <a:solidFill>
                  <a:prstClr val="white"/>
                </a:solidFill>
                <a:latin typeface="Tajawal Medium" panose="00000600000000000000" pitchFamily="2" charset="-78"/>
                <a:cs typeface="Tajawal Medium" panose="00000600000000000000" pitchFamily="2" charset="-78"/>
              </a:rPr>
              <a:t>What is in a socket?</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7</a:t>
            </a:fld>
            <a:endParaRPr lang="en-US">
              <a:solidFill>
                <a:prstClr val="black">
                  <a:tint val="75000"/>
                </a:prstClr>
              </a:solidFill>
            </a:endParaRPr>
          </a:p>
        </p:txBody>
      </p:sp>
      <p:pic>
        <p:nvPicPr>
          <p:cNvPr id="12" name="Picture 11"/>
          <p:cNvPicPr>
            <a:picLocks noChangeAspect="1"/>
          </p:cNvPicPr>
          <p:nvPr/>
        </p:nvPicPr>
        <p:blipFill>
          <a:blip r:embed="rId6"/>
          <a:stretch>
            <a:fillRect/>
          </a:stretch>
        </p:blipFill>
        <p:spPr>
          <a:xfrm>
            <a:off x="7962824" y="1675519"/>
            <a:ext cx="4162316" cy="3787621"/>
          </a:xfrm>
          <a:prstGeom prst="rect">
            <a:avLst/>
          </a:prstGeom>
        </p:spPr>
      </p:pic>
      <p:pic>
        <p:nvPicPr>
          <p:cNvPr id="13" name="Picture 12"/>
          <p:cNvPicPr>
            <a:picLocks noChangeAspect="1"/>
          </p:cNvPicPr>
          <p:nvPr/>
        </p:nvPicPr>
        <p:blipFill>
          <a:blip r:embed="rId7">
            <a:duotone>
              <a:prstClr val="black"/>
              <a:srgbClr val="44546A">
                <a:tint val="45000"/>
                <a:satMod val="400000"/>
              </a:srgbClr>
            </a:duotone>
          </a:blip>
          <a:stretch>
            <a:fillRect/>
          </a:stretch>
        </p:blipFill>
        <p:spPr>
          <a:xfrm>
            <a:off x="467391" y="1659868"/>
            <a:ext cx="7158656" cy="380710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769726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41770" y="543490"/>
            <a:ext cx="6188823" cy="523220"/>
          </a:xfrm>
          <a:prstGeom prst="rect">
            <a:avLst/>
          </a:prstGeom>
          <a:noFill/>
        </p:spPr>
        <p:txBody>
          <a:bodyPr wrap="square" rtlCol="0">
            <a:spAutoFit/>
          </a:bodyPr>
          <a:lstStyle/>
          <a:p>
            <a:r>
              <a:rPr lang="en-MY" sz="2800" dirty="0" smtClean="0">
                <a:solidFill>
                  <a:prstClr val="white"/>
                </a:solidFill>
                <a:latin typeface="Tajawal Medium" panose="00000600000000000000" pitchFamily="2" charset="-78"/>
                <a:cs typeface="Tajawal Medium" panose="00000600000000000000" pitchFamily="2" charset="-78"/>
              </a:rPr>
              <a:t>How do I do</a:t>
            </a:r>
            <a:r>
              <a:rPr lang="en-US" sz="2800" dirty="0" smtClean="0">
                <a:solidFill>
                  <a:prstClr val="white"/>
                </a:solidFill>
                <a:latin typeface="Tajawal Medium" panose="00000600000000000000" pitchFamily="2" charset="-78"/>
                <a:cs typeface="Tajawal Medium" panose="00000600000000000000" pitchFamily="2" charset="-78"/>
              </a:rPr>
              <a:t> a socket?</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8</a:t>
            </a:fld>
            <a:endParaRPr lang="en-US">
              <a:solidFill>
                <a:prstClr val="black">
                  <a:tint val="75000"/>
                </a:prstClr>
              </a:solidFill>
            </a:endParaRPr>
          </a:p>
        </p:txBody>
      </p:sp>
      <p:pic>
        <p:nvPicPr>
          <p:cNvPr id="12" name="Picture 11"/>
          <p:cNvPicPr>
            <a:picLocks noChangeAspect="1"/>
          </p:cNvPicPr>
          <p:nvPr/>
        </p:nvPicPr>
        <p:blipFill>
          <a:blip r:embed="rId6"/>
          <a:stretch>
            <a:fillRect/>
          </a:stretch>
        </p:blipFill>
        <p:spPr>
          <a:xfrm>
            <a:off x="7976929" y="1675519"/>
            <a:ext cx="4162316" cy="3787621"/>
          </a:xfrm>
          <a:prstGeom prst="rect">
            <a:avLst/>
          </a:prstGeom>
        </p:spPr>
      </p:pic>
      <p:pic>
        <p:nvPicPr>
          <p:cNvPr id="14" name="Picture 13"/>
          <p:cNvPicPr>
            <a:picLocks noChangeAspect="1"/>
          </p:cNvPicPr>
          <p:nvPr/>
        </p:nvPicPr>
        <p:blipFill>
          <a:blip r:embed="rId7">
            <a:duotone>
              <a:prstClr val="black"/>
              <a:srgbClr val="44546A">
                <a:tint val="45000"/>
                <a:satMod val="400000"/>
              </a:srgbClr>
            </a:duotone>
          </a:blip>
          <a:stretch>
            <a:fillRect/>
          </a:stretch>
        </p:blipFill>
        <p:spPr>
          <a:xfrm>
            <a:off x="490718" y="1656038"/>
            <a:ext cx="7126107" cy="380710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440343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645146" y="628156"/>
            <a:ext cx="6188823" cy="523220"/>
          </a:xfrm>
          <a:prstGeom prst="rect">
            <a:avLst/>
          </a:prstGeom>
          <a:noFill/>
        </p:spPr>
        <p:txBody>
          <a:bodyPr wrap="square" rtlCol="0">
            <a:spAutoFit/>
          </a:bodyPr>
          <a:lstStyle/>
          <a:p>
            <a:r>
              <a:rPr lang="en-MY" sz="2800" dirty="0" smtClean="0">
                <a:solidFill>
                  <a:prstClr val="white"/>
                </a:solidFill>
                <a:latin typeface="Tajawal Medium" panose="00000600000000000000" pitchFamily="2" charset="-78"/>
                <a:cs typeface="Tajawal Medium" panose="00000600000000000000" pitchFamily="2" charset="-78"/>
              </a:rPr>
              <a:t>UDP</a:t>
            </a:r>
            <a:r>
              <a:rPr lang="en-US" sz="2800" dirty="0" smtClean="0">
                <a:solidFill>
                  <a:prstClr val="white"/>
                </a:solidFill>
                <a:latin typeface="Tajawal Medium" panose="00000600000000000000" pitchFamily="2" charset="-78"/>
                <a:cs typeface="Tajawal Medium" panose="00000600000000000000" pitchFamily="2" charset="-78"/>
              </a:rPr>
              <a:t> socket</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9</a:t>
            </a:fld>
            <a:endParaRPr lang="en-US">
              <a:solidFill>
                <a:prstClr val="black">
                  <a:tint val="75000"/>
                </a:prstClr>
              </a:solidFill>
            </a:endParaRPr>
          </a:p>
        </p:txBody>
      </p:sp>
      <p:pic>
        <p:nvPicPr>
          <p:cNvPr id="10" name="Picture 9"/>
          <p:cNvPicPr>
            <a:picLocks noChangeAspect="1"/>
          </p:cNvPicPr>
          <p:nvPr/>
        </p:nvPicPr>
        <p:blipFill>
          <a:blip r:embed="rId6">
            <a:lum bright="-20000" contrast="40000"/>
          </a:blip>
          <a:stretch>
            <a:fillRect/>
          </a:stretch>
        </p:blipFill>
        <p:spPr>
          <a:xfrm>
            <a:off x="8380460" y="1353644"/>
            <a:ext cx="3367455" cy="4312805"/>
          </a:xfrm>
          <a:prstGeom prst="rect">
            <a:avLst/>
          </a:prstGeom>
          <a:ln>
            <a:noFill/>
          </a:ln>
          <a:effectLst>
            <a:outerShdw blurRad="292100" dist="139700" dir="2700000" algn="tl" rotWithShape="0">
              <a:srgbClr val="333333">
                <a:alpha val="65000"/>
              </a:srgbClr>
            </a:outerShdw>
          </a:effectLst>
        </p:spPr>
      </p:pic>
      <p:pic>
        <p:nvPicPr>
          <p:cNvPr id="11" name="Picture 10"/>
          <p:cNvPicPr>
            <a:picLocks noChangeAspect="1"/>
          </p:cNvPicPr>
          <p:nvPr/>
        </p:nvPicPr>
        <p:blipFill>
          <a:blip r:embed="rId7">
            <a:lum bright="-20000" contrast="40000"/>
          </a:blip>
          <a:stretch>
            <a:fillRect/>
          </a:stretch>
        </p:blipFill>
        <p:spPr>
          <a:xfrm>
            <a:off x="746493" y="1725820"/>
            <a:ext cx="7018088" cy="37646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735548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645146" y="628156"/>
            <a:ext cx="6188823" cy="523220"/>
          </a:xfrm>
          <a:prstGeom prst="rect">
            <a:avLst/>
          </a:prstGeom>
          <a:noFill/>
        </p:spPr>
        <p:txBody>
          <a:bodyPr wrap="square" rtlCol="0">
            <a:spAutoFit/>
          </a:bodyPr>
          <a:lstStyle/>
          <a:p>
            <a:r>
              <a:rPr lang="en-MY" sz="2800" dirty="0" smtClean="0">
                <a:solidFill>
                  <a:prstClr val="white"/>
                </a:solidFill>
                <a:latin typeface="Tajawal Medium" panose="00000600000000000000" pitchFamily="2" charset="-78"/>
                <a:cs typeface="Tajawal Medium" panose="00000600000000000000" pitchFamily="2" charset="-78"/>
              </a:rPr>
              <a:t>TCP</a:t>
            </a:r>
            <a:r>
              <a:rPr lang="en-US" sz="2800" dirty="0" smtClean="0">
                <a:solidFill>
                  <a:prstClr val="white"/>
                </a:solidFill>
                <a:latin typeface="Tajawal Medium" panose="00000600000000000000" pitchFamily="2" charset="-78"/>
                <a:cs typeface="Tajawal Medium" panose="00000600000000000000" pitchFamily="2" charset="-78"/>
              </a:rPr>
              <a:t> socket</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10</a:t>
            </a:fld>
            <a:endParaRPr lang="en-US">
              <a:solidFill>
                <a:prstClr val="black">
                  <a:tint val="75000"/>
                </a:prstClr>
              </a:solidFill>
            </a:endParaRPr>
          </a:p>
        </p:txBody>
      </p:sp>
      <p:pic>
        <p:nvPicPr>
          <p:cNvPr id="11" name="Picture 10"/>
          <p:cNvPicPr>
            <a:picLocks noChangeAspect="1"/>
          </p:cNvPicPr>
          <p:nvPr/>
        </p:nvPicPr>
        <p:blipFill>
          <a:blip r:embed="rId6">
            <a:lum bright="-20000" contrast="40000"/>
          </a:blip>
          <a:stretch>
            <a:fillRect/>
          </a:stretch>
        </p:blipFill>
        <p:spPr>
          <a:xfrm>
            <a:off x="8448684" y="1486114"/>
            <a:ext cx="3297840" cy="4260861"/>
          </a:xfrm>
          <a:prstGeom prst="rect">
            <a:avLst/>
          </a:prstGeom>
          <a:ln>
            <a:noFill/>
          </a:ln>
          <a:effectLst>
            <a:outerShdw blurRad="292100" dist="139700" dir="2700000" algn="tl" rotWithShape="0">
              <a:srgbClr val="333333">
                <a:alpha val="65000"/>
              </a:srgbClr>
            </a:outerShdw>
          </a:effectLst>
        </p:spPr>
      </p:pic>
      <p:pic>
        <p:nvPicPr>
          <p:cNvPr id="14" name="Picture 13"/>
          <p:cNvPicPr>
            <a:picLocks noChangeAspect="1"/>
          </p:cNvPicPr>
          <p:nvPr/>
        </p:nvPicPr>
        <p:blipFill>
          <a:blip r:embed="rId7">
            <a:lum bright="-20000" contrast="40000"/>
          </a:blip>
          <a:stretch>
            <a:fillRect/>
          </a:stretch>
        </p:blipFill>
        <p:spPr>
          <a:xfrm>
            <a:off x="651740" y="1779532"/>
            <a:ext cx="7133357" cy="36965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757247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1431" y="579066"/>
            <a:ext cx="6188823" cy="523220"/>
          </a:xfrm>
          <a:prstGeom prst="rect">
            <a:avLst/>
          </a:prstGeom>
          <a:noFill/>
        </p:spPr>
        <p:txBody>
          <a:bodyPr wrap="square" rtlCol="0">
            <a:spAutoFit/>
          </a:bodyPr>
          <a:lstStyle/>
          <a:p>
            <a:r>
              <a:rPr lang="en-MY" sz="2800" dirty="0" smtClean="0">
                <a:solidFill>
                  <a:prstClr val="white"/>
                </a:solidFill>
                <a:latin typeface="Tajawal Medium" panose="00000600000000000000" pitchFamily="2" charset="-78"/>
                <a:cs typeface="Tajawal Medium" panose="00000600000000000000" pitchFamily="2" charset="-78"/>
              </a:rPr>
              <a:t>Starting with Python</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11</a:t>
            </a:fld>
            <a:endParaRPr lang="en-US">
              <a:solidFill>
                <a:prstClr val="black">
                  <a:tint val="75000"/>
                </a:prstClr>
              </a:solidFill>
            </a:endParaRPr>
          </a:p>
        </p:txBody>
      </p:sp>
      <p:sp>
        <p:nvSpPr>
          <p:cNvPr id="13" name="Rectangle 2"/>
          <p:cNvSpPr>
            <a:spLocks noChangeArrowheads="1"/>
          </p:cNvSpPr>
          <p:nvPr/>
        </p:nvSpPr>
        <p:spPr bwMode="auto">
          <a:xfrm>
            <a:off x="370588" y="1846924"/>
            <a:ext cx="5731056" cy="1938992"/>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rgbClr val="CC7832"/>
                </a:solidFill>
                <a:effectLst/>
                <a:latin typeface="JetBrains Mono"/>
              </a:rPr>
              <a:t>import </a:t>
            </a:r>
            <a:r>
              <a:rPr kumimoji="0" lang="en-US" altLang="en-US" sz="2000" b="0" i="0" u="none" strike="noStrike" cap="none" normalizeH="0" baseline="0" dirty="0" smtClean="0">
                <a:ln>
                  <a:noFill/>
                </a:ln>
                <a:solidFill>
                  <a:srgbClr val="A9B7C6"/>
                </a:solidFill>
                <a:effectLst/>
                <a:latin typeface="JetBrains Mono"/>
              </a:rPr>
              <a:t>socket</a:t>
            </a:r>
            <a:br>
              <a:rPr kumimoji="0" lang="en-US" altLang="en-US" sz="2000" b="0" i="0" u="none" strike="noStrike" cap="none" normalizeH="0" baseline="0" dirty="0" smtClean="0">
                <a:ln>
                  <a:noFill/>
                </a:ln>
                <a:solidFill>
                  <a:srgbClr val="A9B7C6"/>
                </a:solidFill>
                <a:effectLst/>
                <a:latin typeface="JetBrains Mono"/>
              </a:rPr>
            </a:br>
            <a:r>
              <a:rPr kumimoji="0" lang="en-US" altLang="en-US" sz="2000" b="0" i="0" u="none" strike="noStrike" cap="none" normalizeH="0" baseline="0" dirty="0" smtClean="0">
                <a:ln>
                  <a:noFill/>
                </a:ln>
                <a:solidFill>
                  <a:srgbClr val="A9B7C6"/>
                </a:solidFill>
                <a:effectLst/>
                <a:latin typeface="JetBrains Mono"/>
              </a:rPr>
              <a:t/>
            </a:r>
            <a:br>
              <a:rPr kumimoji="0" lang="en-US" altLang="en-US" sz="2000" b="0" i="0" u="none" strike="noStrike" cap="none" normalizeH="0" baseline="0" dirty="0" smtClean="0">
                <a:ln>
                  <a:noFill/>
                </a:ln>
                <a:solidFill>
                  <a:srgbClr val="A9B7C6"/>
                </a:solidFill>
                <a:effectLst/>
                <a:latin typeface="JetBrains Mono"/>
              </a:rPr>
            </a:br>
            <a:r>
              <a:rPr kumimoji="0" lang="en-US" altLang="en-US" sz="2000" b="0" i="0" u="none" strike="noStrike" cap="none" normalizeH="0" baseline="0" dirty="0" smtClean="0">
                <a:ln>
                  <a:noFill/>
                </a:ln>
                <a:solidFill>
                  <a:srgbClr val="A9B7C6"/>
                </a:solidFill>
                <a:effectLst/>
                <a:latin typeface="JetBrains Mono"/>
              </a:rPr>
              <a:t>host_name = socket.gethostname()</a:t>
            </a:r>
            <a:br>
              <a:rPr kumimoji="0" lang="en-US" altLang="en-US" sz="2000" b="0" i="0" u="none" strike="noStrike" cap="none" normalizeH="0" baseline="0" dirty="0" smtClean="0">
                <a:ln>
                  <a:noFill/>
                </a:ln>
                <a:solidFill>
                  <a:srgbClr val="A9B7C6"/>
                </a:solidFill>
                <a:effectLst/>
                <a:latin typeface="JetBrains Mono"/>
              </a:rPr>
            </a:br>
            <a:r>
              <a:rPr kumimoji="0" lang="en-US" altLang="en-US" sz="2000" b="0" i="0" u="none" strike="noStrike" cap="none" normalizeH="0" baseline="0" dirty="0" smtClean="0">
                <a:ln>
                  <a:noFill/>
                </a:ln>
                <a:solidFill>
                  <a:srgbClr val="A9B7C6"/>
                </a:solidFill>
                <a:effectLst/>
                <a:latin typeface="JetBrains Mono"/>
              </a:rPr>
              <a:t>ip_address = socket.gethostbyname(host_name)</a:t>
            </a:r>
            <a:br>
              <a:rPr kumimoji="0" lang="en-US" altLang="en-US" sz="2000" b="0" i="0" u="none" strike="noStrike" cap="none" normalizeH="0" baseline="0" dirty="0" smtClean="0">
                <a:ln>
                  <a:noFill/>
                </a:ln>
                <a:solidFill>
                  <a:srgbClr val="A9B7C6"/>
                </a:solidFill>
                <a:effectLst/>
                <a:latin typeface="JetBrains Mono"/>
              </a:rPr>
            </a:br>
            <a:r>
              <a:rPr kumimoji="0" lang="en-US" altLang="en-US" sz="2000" b="0" i="0" u="none" strike="noStrike" cap="none" normalizeH="0" baseline="0" dirty="0" smtClean="0">
                <a:ln>
                  <a:noFill/>
                </a:ln>
                <a:solidFill>
                  <a:srgbClr val="8888C6"/>
                </a:solidFill>
                <a:effectLst/>
                <a:latin typeface="JetBrains Mono"/>
              </a:rPr>
              <a:t>print</a:t>
            </a:r>
            <a:r>
              <a:rPr kumimoji="0" lang="en-US" altLang="en-US" sz="2000" b="0" i="0" u="none" strike="noStrike" cap="none" normalizeH="0" baseline="0" dirty="0" smtClean="0">
                <a:ln>
                  <a:noFill/>
                </a:ln>
                <a:solidFill>
                  <a:srgbClr val="A9B7C6"/>
                </a:solidFill>
                <a:effectLst/>
                <a:latin typeface="JetBrains Mono"/>
              </a:rPr>
              <a:t>(</a:t>
            </a:r>
            <a:r>
              <a:rPr kumimoji="0" lang="en-US" altLang="en-US" sz="2000" b="0" i="0" u="none" strike="noStrike" cap="none" normalizeH="0" baseline="0" dirty="0" smtClean="0">
                <a:ln>
                  <a:noFill/>
                </a:ln>
                <a:solidFill>
                  <a:srgbClr val="6A8759"/>
                </a:solidFill>
                <a:effectLst/>
                <a:latin typeface="JetBrains Mono"/>
              </a:rPr>
              <a:t>'Host name: '</a:t>
            </a:r>
            <a:r>
              <a:rPr kumimoji="0" lang="en-US" altLang="en-US" sz="2000" b="0" i="0" u="none" strike="noStrike" cap="none" normalizeH="0" baseline="0" dirty="0" smtClean="0">
                <a:ln>
                  <a:noFill/>
                </a:ln>
                <a:solidFill>
                  <a:srgbClr val="CC7832"/>
                </a:solidFill>
                <a:effectLst/>
                <a:latin typeface="JetBrains Mono"/>
              </a:rPr>
              <a:t>, </a:t>
            </a:r>
            <a:r>
              <a:rPr kumimoji="0" lang="en-US" altLang="en-US" sz="2000" b="0" i="0" u="none" strike="noStrike" cap="none" normalizeH="0" baseline="0" dirty="0" smtClean="0">
                <a:ln>
                  <a:noFill/>
                </a:ln>
                <a:solidFill>
                  <a:srgbClr val="A9B7C6"/>
                </a:solidFill>
                <a:effectLst/>
                <a:latin typeface="JetBrains Mono"/>
              </a:rPr>
              <a:t>host_name)</a:t>
            </a:r>
            <a:br>
              <a:rPr kumimoji="0" lang="en-US" altLang="en-US" sz="2000" b="0" i="0" u="none" strike="noStrike" cap="none" normalizeH="0" baseline="0" dirty="0" smtClean="0">
                <a:ln>
                  <a:noFill/>
                </a:ln>
                <a:solidFill>
                  <a:srgbClr val="A9B7C6"/>
                </a:solidFill>
                <a:effectLst/>
                <a:latin typeface="JetBrains Mono"/>
              </a:rPr>
            </a:br>
            <a:r>
              <a:rPr kumimoji="0" lang="en-US" altLang="en-US" sz="2000" b="0" i="0" u="none" strike="noStrike" cap="none" normalizeH="0" baseline="0" dirty="0" smtClean="0">
                <a:ln>
                  <a:noFill/>
                </a:ln>
                <a:solidFill>
                  <a:srgbClr val="8888C6"/>
                </a:solidFill>
                <a:effectLst/>
                <a:latin typeface="JetBrains Mono"/>
              </a:rPr>
              <a:t>print</a:t>
            </a:r>
            <a:r>
              <a:rPr kumimoji="0" lang="en-US" altLang="en-US" sz="2000" b="0" i="0" u="none" strike="noStrike" cap="none" normalizeH="0" baseline="0" dirty="0" smtClean="0">
                <a:ln>
                  <a:noFill/>
                </a:ln>
                <a:solidFill>
                  <a:srgbClr val="A9B7C6"/>
                </a:solidFill>
                <a:effectLst/>
                <a:latin typeface="JetBrains Mono"/>
              </a:rPr>
              <a:t>(</a:t>
            </a:r>
            <a:r>
              <a:rPr kumimoji="0" lang="en-US" altLang="en-US" sz="2000" b="0" i="0" u="none" strike="noStrike" cap="none" normalizeH="0" baseline="0" dirty="0" smtClean="0">
                <a:ln>
                  <a:noFill/>
                </a:ln>
                <a:solidFill>
                  <a:srgbClr val="6A8759"/>
                </a:solidFill>
                <a:effectLst/>
                <a:latin typeface="JetBrains Mono"/>
              </a:rPr>
              <a:t>'IP address: '</a:t>
            </a:r>
            <a:r>
              <a:rPr kumimoji="0" lang="en-US" altLang="en-US" sz="2000" b="0" i="0" u="none" strike="noStrike" cap="none" normalizeH="0" baseline="0" dirty="0" smtClean="0">
                <a:ln>
                  <a:noFill/>
                </a:ln>
                <a:solidFill>
                  <a:srgbClr val="CC7832"/>
                </a:solidFill>
                <a:effectLst/>
                <a:latin typeface="JetBrains Mono"/>
              </a:rPr>
              <a:t>, </a:t>
            </a:r>
            <a:r>
              <a:rPr kumimoji="0" lang="en-US" altLang="en-US" sz="2000" b="0" i="0" u="none" strike="noStrike" cap="none" normalizeH="0" baseline="0" dirty="0" smtClean="0">
                <a:ln>
                  <a:noFill/>
                </a:ln>
                <a:solidFill>
                  <a:srgbClr val="A9B7C6"/>
                </a:solidFill>
                <a:effectLst/>
                <a:latin typeface="JetBrains Mono"/>
              </a:rPr>
              <a:t>ip_address)</a:t>
            </a:r>
            <a:endParaRPr kumimoji="0" lang="en-US" altLang="en-US" sz="4400" b="0" i="0" u="none" strike="noStrike" cap="none" normalizeH="0" baseline="0" dirty="0" smtClean="0">
              <a:ln>
                <a:noFill/>
              </a:ln>
              <a:solidFill>
                <a:schemeClr val="tx1"/>
              </a:solidFill>
              <a:effectLst/>
              <a:latin typeface="Arial" panose="020B0604020202020204" pitchFamily="34" charset="0"/>
            </a:endParaRPr>
          </a:p>
        </p:txBody>
      </p:sp>
      <p:cxnSp>
        <p:nvCxnSpPr>
          <p:cNvPr id="15" name="Straight Arrow Connector 14"/>
          <p:cNvCxnSpPr/>
          <p:nvPr/>
        </p:nvCxnSpPr>
        <p:spPr>
          <a:xfrm>
            <a:off x="6224954" y="2854471"/>
            <a:ext cx="668216" cy="0"/>
          </a:xfrm>
          <a:prstGeom prst="straightConnector1">
            <a:avLst/>
          </a:prstGeom>
          <a:ln w="7620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6" name="Rectangle 3"/>
          <p:cNvSpPr>
            <a:spLocks noChangeArrowheads="1"/>
          </p:cNvSpPr>
          <p:nvPr/>
        </p:nvSpPr>
        <p:spPr bwMode="auto">
          <a:xfrm>
            <a:off x="2315678" y="3889360"/>
            <a:ext cx="7666522" cy="2031325"/>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smtClean="0">
                <a:ln>
                  <a:noFill/>
                </a:ln>
                <a:solidFill>
                  <a:srgbClr val="CC7832"/>
                </a:solidFill>
                <a:effectLst/>
                <a:latin typeface="JetBrains Mono"/>
              </a:rPr>
              <a:t>import </a:t>
            </a:r>
            <a:r>
              <a:rPr kumimoji="0" lang="en-US" altLang="en-US" b="0" i="0" u="none" strike="noStrike" cap="none" normalizeH="0" baseline="0" dirty="0" smtClean="0">
                <a:ln>
                  <a:noFill/>
                </a:ln>
                <a:solidFill>
                  <a:srgbClr val="A9B7C6"/>
                </a:solidFill>
                <a:effectLst/>
                <a:latin typeface="JetBrains Mono"/>
              </a:rPr>
              <a:t>socket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remote_host = </a:t>
            </a:r>
            <a:r>
              <a:rPr kumimoji="0" lang="en-US" altLang="en-US" b="0" i="0" u="none" strike="noStrike" cap="none" normalizeH="0" baseline="0" dirty="0" smtClean="0">
                <a:ln>
                  <a:noFill/>
                </a:ln>
                <a:solidFill>
                  <a:srgbClr val="6A8759"/>
                </a:solidFill>
                <a:effectLst/>
                <a:latin typeface="JetBrains Mono"/>
              </a:rPr>
              <a:t>'www.python.org'</a:t>
            </a:r>
            <a:br>
              <a:rPr kumimoji="0" lang="en-US" altLang="en-US" b="0" i="0" u="none" strike="noStrike" cap="none" normalizeH="0" baseline="0" dirty="0" smtClean="0">
                <a:ln>
                  <a:noFill/>
                </a:ln>
                <a:solidFill>
                  <a:srgbClr val="6A8759"/>
                </a:solidFill>
                <a:effectLst/>
                <a:latin typeface="JetBrains Mono"/>
              </a:rPr>
            </a:br>
            <a:r>
              <a:rPr kumimoji="0" lang="en-US" altLang="en-US" b="0" i="0" u="none" strike="noStrike" cap="none" normalizeH="0" baseline="0" dirty="0" smtClean="0">
                <a:ln>
                  <a:noFill/>
                </a:ln>
                <a:solidFill>
                  <a:srgbClr val="8888C6"/>
                </a:solidFill>
                <a:effectLst/>
                <a:latin typeface="JetBrains Mono"/>
              </a:rPr>
              <a:t>print</a:t>
            </a:r>
            <a:r>
              <a:rPr kumimoji="0" lang="en-US" altLang="en-US" b="0" i="0" u="none" strike="noStrike" cap="none" normalizeH="0" baseline="0" dirty="0" smtClean="0">
                <a:ln>
                  <a:noFill/>
                </a:ln>
                <a:solidFill>
                  <a:srgbClr val="A9B7C6"/>
                </a:solidFill>
                <a:effectLst/>
                <a:latin typeface="JetBrains Mono"/>
              </a:rPr>
              <a:t>(</a:t>
            </a:r>
            <a:r>
              <a:rPr kumimoji="0" lang="en-US" altLang="en-US" b="0" i="0" u="none" strike="noStrike" cap="none" normalizeH="0" baseline="0" dirty="0" smtClean="0">
                <a:ln>
                  <a:noFill/>
                </a:ln>
                <a:solidFill>
                  <a:srgbClr val="6A8759"/>
                </a:solidFill>
                <a:effectLst/>
                <a:latin typeface="JetBrains Mono"/>
              </a:rPr>
              <a:t>'IP address of :'</a:t>
            </a:r>
            <a:r>
              <a:rPr kumimoji="0" lang="en-US" altLang="en-US" b="0" i="0" u="none" strike="noStrike" cap="none" normalizeH="0" baseline="0" dirty="0" smtClean="0">
                <a:ln>
                  <a:noFill/>
                </a:ln>
                <a:solidFill>
                  <a:srgbClr val="CC7832"/>
                </a:solidFill>
                <a:effectLst/>
                <a:latin typeface="JetBrains Mono"/>
              </a:rPr>
              <a:t>,</a:t>
            </a:r>
            <a:r>
              <a:rPr kumimoji="0" lang="en-US" altLang="en-US" b="0" i="0" u="none" strike="noStrike" cap="none" normalizeH="0" baseline="0" dirty="0" smtClean="0">
                <a:ln>
                  <a:noFill/>
                </a:ln>
                <a:solidFill>
                  <a:srgbClr val="A9B7C6"/>
                </a:solidFill>
                <a:effectLst/>
                <a:latin typeface="JetBrains Mono"/>
              </a:rPr>
              <a:t>(remote_host</a:t>
            </a:r>
            <a:r>
              <a:rPr kumimoji="0" lang="en-US" altLang="en-US" b="0" i="0" u="none" strike="noStrike" cap="none" normalizeH="0" baseline="0" dirty="0" smtClean="0">
                <a:ln>
                  <a:noFill/>
                </a:ln>
                <a:solidFill>
                  <a:srgbClr val="CC7832"/>
                </a:solidFill>
                <a:effectLst/>
                <a:latin typeface="JetBrains Mono"/>
              </a:rPr>
              <a:t>,</a:t>
            </a:r>
            <a:r>
              <a:rPr kumimoji="0" lang="en-US" altLang="en-US" b="0" i="0" u="none" strike="noStrike" cap="none" normalizeH="0" baseline="0" dirty="0" smtClean="0">
                <a:ln>
                  <a:noFill/>
                </a:ln>
                <a:solidFill>
                  <a:srgbClr val="A9B7C6"/>
                </a:solidFill>
                <a:effectLst/>
                <a:latin typeface="JetBrains Mono"/>
              </a:rPr>
              <a:t>socket.gethostbyname(remote_host)))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err_msg= socket.error()</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8888C6"/>
                </a:solidFill>
                <a:effectLst/>
                <a:latin typeface="JetBrains Mono"/>
              </a:rPr>
              <a:t>print</a:t>
            </a:r>
            <a:r>
              <a:rPr kumimoji="0" lang="en-US" altLang="en-US" b="0" i="0" u="none" strike="noStrike" cap="none" normalizeH="0" baseline="0" dirty="0" smtClean="0">
                <a:ln>
                  <a:noFill/>
                </a:ln>
                <a:solidFill>
                  <a:srgbClr val="A9B7C6"/>
                </a:solidFill>
                <a:effectLst/>
                <a:latin typeface="JetBrains Mono"/>
              </a:rPr>
              <a:t>(</a:t>
            </a:r>
            <a:r>
              <a:rPr kumimoji="0" lang="en-US" altLang="en-US" b="0" i="0" u="none" strike="noStrike" cap="none" normalizeH="0" baseline="0" dirty="0" smtClean="0">
                <a:ln>
                  <a:noFill/>
                </a:ln>
                <a:solidFill>
                  <a:srgbClr val="6A8759"/>
                </a:solidFill>
                <a:effectLst/>
                <a:latin typeface="JetBrains Mono"/>
              </a:rPr>
              <a:t>'Is there any error?'</a:t>
            </a:r>
            <a:r>
              <a:rPr kumimoji="0" lang="en-US" altLang="en-US" b="0" i="0" u="none" strike="noStrike" cap="none" normalizeH="0" baseline="0" dirty="0" smtClean="0">
                <a:ln>
                  <a:noFill/>
                </a:ln>
                <a:solidFill>
                  <a:srgbClr val="A9B7C6"/>
                </a:solidFill>
                <a:effectLst/>
                <a:latin typeface="JetBrains Mono"/>
              </a:rPr>
              <a: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8888C6"/>
                </a:solidFill>
                <a:effectLst/>
                <a:latin typeface="JetBrains Mono"/>
              </a:rPr>
              <a:t>print</a:t>
            </a:r>
            <a:r>
              <a:rPr kumimoji="0" lang="en-US" altLang="en-US" b="0" i="0" u="none" strike="noStrike" cap="none" normalizeH="0" baseline="0" dirty="0" smtClean="0">
                <a:ln>
                  <a:noFill/>
                </a:ln>
                <a:solidFill>
                  <a:srgbClr val="A9B7C6"/>
                </a:solidFill>
                <a:effectLst/>
                <a:latin typeface="JetBrains Mono"/>
              </a:rPr>
              <a:t>(remote_host</a:t>
            </a:r>
            <a:r>
              <a:rPr kumimoji="0" lang="en-US" altLang="en-US" b="0" i="0" u="none" strike="noStrike" cap="none" normalizeH="0" baseline="0" dirty="0" smtClean="0">
                <a:ln>
                  <a:noFill/>
                </a:ln>
                <a:solidFill>
                  <a:srgbClr val="CC7832"/>
                </a:solidFill>
                <a:effectLst/>
                <a:latin typeface="JetBrains Mono"/>
              </a:rPr>
              <a:t>, </a:t>
            </a:r>
            <a:r>
              <a:rPr kumimoji="0" lang="en-US" altLang="en-US" b="0" i="0" u="none" strike="noStrike" cap="none" normalizeH="0" baseline="0" dirty="0" smtClean="0">
                <a:ln>
                  <a:noFill/>
                </a:ln>
                <a:solidFill>
                  <a:srgbClr val="A9B7C6"/>
                </a:solidFill>
                <a:effectLst/>
                <a:latin typeface="JetBrains Mono"/>
              </a:rPr>
              <a:t>err_msg)</a:t>
            </a:r>
            <a:endParaRPr kumimoji="0" lang="en-US" altLang="en-US" sz="40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096761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21777" y="625753"/>
            <a:ext cx="6188823"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IPv4 </a:t>
            </a:r>
            <a:r>
              <a:rPr lang="en-US" sz="2800" dirty="0">
                <a:solidFill>
                  <a:prstClr val="white"/>
                </a:solidFill>
                <a:latin typeface="Tajawal Medium" panose="00000600000000000000" pitchFamily="2" charset="-78"/>
                <a:cs typeface="Tajawal Medium" panose="00000600000000000000" pitchFamily="2" charset="-78"/>
              </a:rPr>
              <a:t>(INTERNET Protocol v4)</a:t>
            </a:r>
            <a:br>
              <a:rPr lang="en-US" sz="2800" dirty="0">
                <a:solidFill>
                  <a:prstClr val="white"/>
                </a:solidFill>
                <a:latin typeface="Tajawal Medium" panose="00000600000000000000" pitchFamily="2" charset="-78"/>
                <a:cs typeface="Tajawal Medium" panose="00000600000000000000" pitchFamily="2" charset="-78"/>
              </a:rPr>
            </a:b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12</a:t>
            </a:fld>
            <a:endParaRPr lang="en-US">
              <a:solidFill>
                <a:prstClr val="black">
                  <a:tint val="75000"/>
                </a:prstClr>
              </a:solidFill>
            </a:endParaRPr>
          </a:p>
        </p:txBody>
      </p:sp>
      <p:sp>
        <p:nvSpPr>
          <p:cNvPr id="12" name="Subtitle 2"/>
          <p:cNvSpPr txBox="1">
            <a:spLocks/>
          </p:cNvSpPr>
          <p:nvPr/>
        </p:nvSpPr>
        <p:spPr>
          <a:xfrm>
            <a:off x="300868" y="1618413"/>
            <a:ext cx="11451923" cy="438565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smtClean="0">
                <a:solidFill>
                  <a:srgbClr val="0A1F61"/>
                </a:solidFill>
                <a:latin typeface="Tajawal ExtraBold" panose="00000800000000000000" pitchFamily="2" charset="-78"/>
                <a:cs typeface="Tajawal ExtraBold" panose="00000800000000000000" pitchFamily="2" charset="-78"/>
              </a:rPr>
              <a:t>Definition</a:t>
            </a:r>
          </a:p>
          <a:p>
            <a:pPr marL="0" indent="0">
              <a:buNone/>
            </a:pPr>
            <a:endParaRPr lang="en-US" sz="1200" b="1" dirty="0" smtClean="0">
              <a:solidFill>
                <a:srgbClr val="0A1F61"/>
              </a:solidFill>
              <a:latin typeface="Tajawal ExtraBold" panose="00000800000000000000" pitchFamily="2" charset="-78"/>
              <a:cs typeface="Tajawal ExtraBold" panose="00000800000000000000" pitchFamily="2" charset="-78"/>
            </a:endParaRPr>
          </a:p>
          <a:p>
            <a:pPr marL="0" indent="0" algn="just">
              <a:buNone/>
            </a:pPr>
            <a:r>
              <a:rPr lang="en-US" sz="2000" dirty="0" smtClean="0">
                <a:solidFill>
                  <a:srgbClr val="0A1F61"/>
                </a:solidFill>
                <a:latin typeface="Tajawal ExtraBold" panose="00000800000000000000" pitchFamily="2" charset="-78"/>
                <a:cs typeface="Tajawal ExtraBold" panose="00000800000000000000" pitchFamily="2" charset="-78"/>
              </a:rPr>
              <a:t>IPv4 </a:t>
            </a:r>
            <a:r>
              <a:rPr lang="en-US" sz="2000" dirty="0">
                <a:solidFill>
                  <a:srgbClr val="0A1F61"/>
                </a:solidFill>
                <a:latin typeface="Tajawal ExtraBold" panose="00000800000000000000" pitchFamily="2" charset="-78"/>
                <a:cs typeface="Tajawal ExtraBold" panose="00000800000000000000" pitchFamily="2" charset="-78"/>
              </a:rPr>
              <a:t>is the fourth version of IP, which establishes the rules for computer networks functioning on the principle of packet exchange</a:t>
            </a:r>
            <a:r>
              <a:rPr lang="en-US" sz="2000" dirty="0" smtClean="0">
                <a:solidFill>
                  <a:srgbClr val="0A1F61"/>
                </a:solidFill>
                <a:latin typeface="Tajawal ExtraBold" panose="00000800000000000000" pitchFamily="2" charset="-78"/>
                <a:cs typeface="Tajawal ExtraBold" panose="00000800000000000000" pitchFamily="2" charset="-78"/>
              </a:rPr>
              <a:t>.</a:t>
            </a:r>
          </a:p>
          <a:p>
            <a:pPr marL="0" indent="0" algn="just">
              <a:buNone/>
            </a:pPr>
            <a:r>
              <a:rPr lang="en-US" sz="1900" dirty="0" smtClean="0">
                <a:solidFill>
                  <a:srgbClr val="0A1F61"/>
                </a:solidFill>
                <a:latin typeface="Tajawal ExtraBold" panose="00000800000000000000" pitchFamily="2" charset="-78"/>
                <a:cs typeface="Tajawal ExtraBold" panose="00000800000000000000" pitchFamily="2" charset="-78"/>
              </a:rPr>
              <a:t> </a:t>
            </a:r>
            <a:endParaRPr lang="en-US" sz="1900" dirty="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mj-lt"/>
              <a:buAutoNum type="arabicPeriod"/>
            </a:pPr>
            <a:r>
              <a:rPr lang="en-US" sz="1600" dirty="0">
                <a:solidFill>
                  <a:srgbClr val="0A1F61"/>
                </a:solidFill>
                <a:latin typeface="Tajawal ExtraBold" panose="00000800000000000000" pitchFamily="2" charset="-78"/>
                <a:cs typeface="Tajawal ExtraBold" panose="00000800000000000000" pitchFamily="2" charset="-78"/>
              </a:rPr>
              <a:t>It can uniquely identify devices connected to the network through an addressing system. Whenever a device gets access to the Internet (whether it's a switch, PC, or other devices), it is assigned a unique, numerical IP address such as 192.149.252.76. The IPv4 uses a 32-bit address scheme allowing to store 2^32 addresses (4.19 billion addresses</a:t>
            </a:r>
            <a:r>
              <a:rPr lang="en-US" sz="1600" dirty="0" smtClean="0">
                <a:solidFill>
                  <a:srgbClr val="0A1F61"/>
                </a:solidFill>
                <a:latin typeface="Tajawal ExtraBold" panose="00000800000000000000" pitchFamily="2" charset="-78"/>
                <a:cs typeface="Tajawal ExtraBold" panose="00000800000000000000" pitchFamily="2" charset="-78"/>
              </a:rPr>
              <a:t>).</a:t>
            </a:r>
          </a:p>
          <a:p>
            <a:pPr marL="914400" lvl="1" indent="-457200" algn="just">
              <a:buFont typeface="+mj-lt"/>
              <a:buAutoNum type="arabicPeriod"/>
            </a:pPr>
            <a:endParaRPr lang="en-US" sz="1600" dirty="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mj-lt"/>
              <a:buAutoNum type="arabicPeriod"/>
            </a:pPr>
            <a:r>
              <a:rPr lang="en-US" sz="1600" dirty="0">
                <a:solidFill>
                  <a:srgbClr val="0A1F61"/>
                </a:solidFill>
                <a:latin typeface="Tajawal ExtraBold" panose="00000800000000000000" pitchFamily="2" charset="-78"/>
                <a:cs typeface="Tajawal ExtraBold" panose="00000800000000000000" pitchFamily="2" charset="-78"/>
              </a:rPr>
              <a:t>The increasing end-users connected to the Internet leads to the exhaustion of IPv4 addresses. That’s also why the new Internet addressing system, IPv6, is being deployed to fulfill the need for more Internet addresses.</a:t>
            </a:r>
          </a:p>
        </p:txBody>
      </p:sp>
    </p:spTree>
    <p:extLst>
      <p:ext uri="{BB962C8B-B14F-4D97-AF65-F5344CB8AC3E}">
        <p14:creationId xmlns:p14="http://schemas.microsoft.com/office/powerpoint/2010/main" val="12559871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18259" y="404947"/>
            <a:ext cx="1222425" cy="1096206"/>
          </a:xfrm>
          <a:prstGeom prst="rect">
            <a:avLst/>
          </a:prstGeom>
        </p:spPr>
      </p:pic>
      <p:pic>
        <p:nvPicPr>
          <p:cNvPr id="3" name="Picture 2"/>
          <p:cNvPicPr>
            <a:picLocks noChangeAspect="1"/>
          </p:cNvPicPr>
          <p:nvPr/>
        </p:nvPicPr>
        <p:blipFill>
          <a:blip r:embed="rId3"/>
          <a:stretch>
            <a:fillRect/>
          </a:stretch>
        </p:blipFill>
        <p:spPr>
          <a:xfrm>
            <a:off x="2421777" y="63377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21777" y="625753"/>
            <a:ext cx="6188823"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IPv4 </a:t>
            </a:r>
            <a:r>
              <a:rPr lang="en-US" sz="2800" dirty="0">
                <a:solidFill>
                  <a:prstClr val="white"/>
                </a:solidFill>
                <a:latin typeface="Tajawal Medium" panose="00000600000000000000" pitchFamily="2" charset="-78"/>
                <a:cs typeface="Tajawal Medium" panose="00000600000000000000" pitchFamily="2" charset="-78"/>
              </a:rPr>
              <a:t>(INTERNET Protocol v4)</a:t>
            </a:r>
            <a:br>
              <a:rPr lang="en-US" sz="2800" dirty="0">
                <a:solidFill>
                  <a:prstClr val="white"/>
                </a:solidFill>
                <a:latin typeface="Tajawal Medium" panose="00000600000000000000" pitchFamily="2" charset="-78"/>
                <a:cs typeface="Tajawal Medium" panose="00000600000000000000" pitchFamily="2" charset="-78"/>
              </a:rPr>
            </a:b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13</a:t>
            </a:fld>
            <a:endParaRPr lang="en-US">
              <a:solidFill>
                <a:prstClr val="black">
                  <a:tint val="75000"/>
                </a:prstClr>
              </a:solidFill>
            </a:endParaRPr>
          </a:p>
        </p:txBody>
      </p:sp>
      <p:pic>
        <p:nvPicPr>
          <p:cNvPr id="11" name="Picture 10"/>
          <p:cNvPicPr>
            <a:picLocks noChangeAspect="1"/>
          </p:cNvPicPr>
          <p:nvPr/>
        </p:nvPicPr>
        <p:blipFill>
          <a:blip r:embed="rId6">
            <a:lum bright="-20000" contrast="40000"/>
          </a:blip>
          <a:stretch>
            <a:fillRect/>
          </a:stretch>
        </p:blipFill>
        <p:spPr>
          <a:xfrm>
            <a:off x="531500" y="1983108"/>
            <a:ext cx="11140289" cy="398170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311299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421777" y="625753"/>
            <a:ext cx="6188823"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IPv4 </a:t>
            </a:r>
            <a:r>
              <a:rPr lang="en-US" sz="2800" dirty="0">
                <a:solidFill>
                  <a:prstClr val="white"/>
                </a:solidFill>
                <a:latin typeface="Tajawal Medium" panose="00000600000000000000" pitchFamily="2" charset="-78"/>
                <a:cs typeface="Tajawal Medium" panose="00000600000000000000" pitchFamily="2" charset="-78"/>
              </a:rPr>
              <a:t>(INTERNET Protocol v4)</a:t>
            </a:r>
            <a:br>
              <a:rPr lang="en-US" sz="2800" dirty="0">
                <a:solidFill>
                  <a:prstClr val="white"/>
                </a:solidFill>
                <a:latin typeface="Tajawal Medium" panose="00000600000000000000" pitchFamily="2" charset="-78"/>
                <a:cs typeface="Tajawal Medium" panose="00000600000000000000" pitchFamily="2" charset="-78"/>
              </a:rPr>
            </a:b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8610600" y="6360532"/>
            <a:ext cx="2743200" cy="365125"/>
          </a:xfrm>
        </p:spPr>
        <p:txBody>
          <a:bodyPr/>
          <a:lstStyle/>
          <a:p>
            <a:fld id="{FDED41F8-FC0F-4085-8150-313B6CF05213}" type="slidenum">
              <a:rPr lang="en-US" smtClean="0">
                <a:solidFill>
                  <a:prstClr val="black">
                    <a:tint val="75000"/>
                  </a:prstClr>
                </a:solidFill>
              </a:rPr>
              <a:pPr/>
              <a:t>14</a:t>
            </a:fld>
            <a:endParaRPr lang="en-US">
              <a:solidFill>
                <a:prstClr val="black">
                  <a:tint val="75000"/>
                </a:prstClr>
              </a:solidFill>
            </a:endParaRPr>
          </a:p>
        </p:txBody>
      </p:sp>
      <p:sp>
        <p:nvSpPr>
          <p:cNvPr id="13" name="TextBox 12"/>
          <p:cNvSpPr txBox="1"/>
          <p:nvPr/>
        </p:nvSpPr>
        <p:spPr>
          <a:xfrm>
            <a:off x="458385" y="1672172"/>
            <a:ext cx="11614290" cy="2677656"/>
          </a:xfrm>
          <a:prstGeom prst="rect">
            <a:avLst/>
          </a:prstGeom>
          <a:noFill/>
        </p:spPr>
        <p:txBody>
          <a:bodyPr wrap="square" rtlCol="0">
            <a:spAutoFit/>
          </a:bodyPr>
          <a:lstStyle/>
          <a:p>
            <a:r>
              <a:rPr lang="en-US" sz="2400" b="1" dirty="0">
                <a:solidFill>
                  <a:srgbClr val="0A1F61"/>
                </a:solidFill>
                <a:latin typeface="Tajawal ExtraBold" panose="00000800000000000000" pitchFamily="2" charset="-78"/>
                <a:cs typeface="Tajawal ExtraBold" panose="00000800000000000000" pitchFamily="2" charset="-78"/>
              </a:rPr>
              <a:t>Features of </a:t>
            </a:r>
            <a:r>
              <a:rPr lang="en-US" sz="2400" b="1" dirty="0" smtClean="0">
                <a:solidFill>
                  <a:srgbClr val="0A1F61"/>
                </a:solidFill>
                <a:latin typeface="Tajawal ExtraBold" panose="00000800000000000000" pitchFamily="2" charset="-78"/>
                <a:cs typeface="Tajawal ExtraBold" panose="00000800000000000000" pitchFamily="2" charset="-78"/>
              </a:rPr>
              <a:t>IPv4</a:t>
            </a:r>
          </a:p>
          <a:p>
            <a:endParaRPr lang="en-US" sz="2400" b="1" dirty="0">
              <a:solidFill>
                <a:srgbClr val="0A1F61"/>
              </a:solidFill>
              <a:latin typeface="Tajawal ExtraBold" panose="00000800000000000000" pitchFamily="2" charset="-78"/>
              <a:cs typeface="Tajawal ExtraBold" panose="00000800000000000000" pitchFamily="2" charset="-78"/>
            </a:endParaRPr>
          </a:p>
          <a:p>
            <a:pPr marL="457200" indent="-457200">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Connectionless Protocol</a:t>
            </a:r>
          </a:p>
          <a:p>
            <a:pPr marL="457200" indent="-457200">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Allow creating a simple virtual communication layer over diversified devices</a:t>
            </a:r>
          </a:p>
          <a:p>
            <a:pPr marL="457200" indent="-457200">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It requires less memory and ease of remembering addresses</a:t>
            </a:r>
          </a:p>
          <a:p>
            <a:pPr marL="457200" indent="-457200">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Already supported protocol by millions of devices</a:t>
            </a:r>
          </a:p>
          <a:p>
            <a:pPr marL="457200" indent="-457200">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Offers video libraries and conferences</a:t>
            </a:r>
          </a:p>
        </p:txBody>
      </p:sp>
      <p:pic>
        <p:nvPicPr>
          <p:cNvPr id="14" name="Picture 13"/>
          <p:cNvPicPr>
            <a:picLocks noChangeAspect="1"/>
          </p:cNvPicPr>
          <p:nvPr/>
        </p:nvPicPr>
        <p:blipFill>
          <a:blip r:embed="rId5">
            <a:lum bright="-20000" contrast="40000"/>
          </a:blip>
          <a:stretch>
            <a:fillRect/>
          </a:stretch>
        </p:blipFill>
        <p:spPr>
          <a:xfrm>
            <a:off x="2929442" y="4411800"/>
            <a:ext cx="6596743" cy="231385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95476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421777" y="625753"/>
            <a:ext cx="6188823"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Public IP vs Private IP</a:t>
            </a:r>
            <a:r>
              <a:rPr lang="en-US" sz="2800" dirty="0">
                <a:solidFill>
                  <a:prstClr val="white"/>
                </a:solidFill>
                <a:latin typeface="Tajawal Medium" panose="00000600000000000000" pitchFamily="2" charset="-78"/>
                <a:cs typeface="Tajawal Medium" panose="00000600000000000000" pitchFamily="2" charset="-78"/>
              </a:rPr>
              <a:t/>
            </a:r>
            <a:br>
              <a:rPr lang="en-US" sz="2800" dirty="0">
                <a:solidFill>
                  <a:prstClr val="white"/>
                </a:solidFill>
                <a:latin typeface="Tajawal Medium" panose="00000600000000000000" pitchFamily="2" charset="-78"/>
                <a:cs typeface="Tajawal Medium" panose="00000600000000000000" pitchFamily="2" charset="-78"/>
              </a:rPr>
            </a:b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8610600" y="6360532"/>
            <a:ext cx="2743200" cy="365125"/>
          </a:xfrm>
        </p:spPr>
        <p:txBody>
          <a:bodyPr/>
          <a:lstStyle/>
          <a:p>
            <a:fld id="{FDED41F8-FC0F-4085-8150-313B6CF05213}" type="slidenum">
              <a:rPr lang="en-US" smtClean="0">
                <a:solidFill>
                  <a:prstClr val="black">
                    <a:tint val="75000"/>
                  </a:prstClr>
                </a:solidFill>
              </a:rPr>
              <a:pPr/>
              <a:t>15</a:t>
            </a:fld>
            <a:endParaRPr lang="en-US">
              <a:solidFill>
                <a:prstClr val="black">
                  <a:tint val="75000"/>
                </a:prstClr>
              </a:solidFill>
            </a:endParaRPr>
          </a:p>
        </p:txBody>
      </p:sp>
      <p:pic>
        <p:nvPicPr>
          <p:cNvPr id="10" name="Picture 9"/>
          <p:cNvPicPr>
            <a:picLocks noChangeAspect="1"/>
          </p:cNvPicPr>
          <p:nvPr/>
        </p:nvPicPr>
        <p:blipFill>
          <a:blip r:embed="rId5"/>
          <a:stretch>
            <a:fillRect/>
          </a:stretch>
        </p:blipFill>
        <p:spPr>
          <a:xfrm>
            <a:off x="2404466" y="6228705"/>
            <a:ext cx="9906859" cy="201185"/>
          </a:xfrm>
          <a:prstGeom prst="rect">
            <a:avLst/>
          </a:prstGeom>
        </p:spPr>
      </p:pic>
      <p:pic>
        <p:nvPicPr>
          <p:cNvPr id="3" name="Picture 2"/>
          <p:cNvPicPr>
            <a:picLocks noChangeAspect="1"/>
          </p:cNvPicPr>
          <p:nvPr/>
        </p:nvPicPr>
        <p:blipFill>
          <a:blip r:embed="rId6">
            <a:lum bright="-20000" contrast="40000"/>
          </a:blip>
          <a:stretch>
            <a:fillRect/>
          </a:stretch>
        </p:blipFill>
        <p:spPr>
          <a:xfrm>
            <a:off x="782369" y="1781823"/>
            <a:ext cx="4457289" cy="3616771"/>
          </a:xfrm>
          <a:prstGeom prst="rect">
            <a:avLst/>
          </a:prstGeom>
          <a:ln>
            <a:noFill/>
          </a:ln>
          <a:effectLst>
            <a:outerShdw blurRad="292100" dist="139700" dir="2700000" algn="tl" rotWithShape="0">
              <a:srgbClr val="333333">
                <a:alpha val="65000"/>
              </a:srgbClr>
            </a:outerShdw>
          </a:effectLst>
        </p:spPr>
      </p:pic>
      <p:pic>
        <p:nvPicPr>
          <p:cNvPr id="12" name="Picture 11"/>
          <p:cNvPicPr>
            <a:picLocks noChangeAspect="1"/>
          </p:cNvPicPr>
          <p:nvPr/>
        </p:nvPicPr>
        <p:blipFill>
          <a:blip r:embed="rId7">
            <a:lum bright="-20000" contrast="40000"/>
          </a:blip>
          <a:stretch>
            <a:fillRect/>
          </a:stretch>
        </p:blipFill>
        <p:spPr>
          <a:xfrm>
            <a:off x="5887087" y="1377972"/>
            <a:ext cx="5749301" cy="4679110"/>
          </a:xfrm>
          <a:prstGeom prst="rect">
            <a:avLst/>
          </a:prstGeom>
          <a:ln>
            <a:noFill/>
          </a:ln>
          <a:effectLst>
            <a:outerShdw blurRad="292100" dist="139700" dir="2700000" algn="tl" rotWithShape="0">
              <a:srgbClr val="333333">
                <a:alpha val="65000"/>
              </a:srgbClr>
            </a:outerShdw>
          </a:effectLst>
        </p:spPr>
      </p:pic>
      <p:sp>
        <p:nvSpPr>
          <p:cNvPr id="14" name="Rectangle 13"/>
          <p:cNvSpPr/>
          <p:nvPr/>
        </p:nvSpPr>
        <p:spPr>
          <a:xfrm>
            <a:off x="5887086" y="3940935"/>
            <a:ext cx="5749301" cy="36721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040771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421777" y="625753"/>
            <a:ext cx="6188823"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Public IP vs Private IP</a:t>
            </a:r>
            <a:r>
              <a:rPr lang="en-US" sz="2800" dirty="0">
                <a:solidFill>
                  <a:prstClr val="white"/>
                </a:solidFill>
                <a:latin typeface="Tajawal Medium" panose="00000600000000000000" pitchFamily="2" charset="-78"/>
                <a:cs typeface="Tajawal Medium" panose="00000600000000000000" pitchFamily="2" charset="-78"/>
              </a:rPr>
              <a:t/>
            </a:r>
            <a:br>
              <a:rPr lang="en-US" sz="2800" dirty="0">
                <a:solidFill>
                  <a:prstClr val="white"/>
                </a:solidFill>
                <a:latin typeface="Tajawal Medium" panose="00000600000000000000" pitchFamily="2" charset="-78"/>
                <a:cs typeface="Tajawal Medium" panose="00000600000000000000" pitchFamily="2" charset="-78"/>
              </a:rPr>
            </a:b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8610600" y="6360532"/>
            <a:ext cx="2743200" cy="365125"/>
          </a:xfrm>
        </p:spPr>
        <p:txBody>
          <a:bodyPr/>
          <a:lstStyle/>
          <a:p>
            <a:fld id="{FDED41F8-FC0F-4085-8150-313B6CF05213}" type="slidenum">
              <a:rPr lang="en-US" smtClean="0">
                <a:solidFill>
                  <a:prstClr val="black">
                    <a:tint val="75000"/>
                  </a:prstClr>
                </a:solidFill>
              </a:rPr>
              <a:pPr/>
              <a:t>16</a:t>
            </a:fld>
            <a:endParaRPr lang="en-US">
              <a:solidFill>
                <a:prstClr val="black">
                  <a:tint val="75000"/>
                </a:prstClr>
              </a:solidFill>
            </a:endParaRPr>
          </a:p>
        </p:txBody>
      </p:sp>
      <p:pic>
        <p:nvPicPr>
          <p:cNvPr id="11" name="Picture 10"/>
          <p:cNvPicPr>
            <a:picLocks noChangeAspect="1"/>
          </p:cNvPicPr>
          <p:nvPr/>
        </p:nvPicPr>
        <p:blipFill>
          <a:blip r:embed="rId4"/>
          <a:stretch>
            <a:fillRect/>
          </a:stretch>
        </p:blipFill>
        <p:spPr>
          <a:xfrm>
            <a:off x="618184" y="5628282"/>
            <a:ext cx="11693141" cy="1097375"/>
          </a:xfrm>
          <a:prstGeom prst="rect">
            <a:avLst/>
          </a:prstGeom>
        </p:spPr>
      </p:pic>
      <p:pic>
        <p:nvPicPr>
          <p:cNvPr id="12" name="Picture 11"/>
          <p:cNvPicPr>
            <a:picLocks noChangeAspect="1"/>
          </p:cNvPicPr>
          <p:nvPr/>
        </p:nvPicPr>
        <p:blipFill>
          <a:blip r:embed="rId5">
            <a:lum bright="-20000" contrast="40000"/>
          </a:blip>
          <a:stretch>
            <a:fillRect/>
          </a:stretch>
        </p:blipFill>
        <p:spPr>
          <a:xfrm>
            <a:off x="2164232" y="1396391"/>
            <a:ext cx="8086482" cy="459801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344127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421777" y="625753"/>
            <a:ext cx="6188823" cy="523220"/>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IPv4 in Python</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8610600" y="6360532"/>
            <a:ext cx="2743200" cy="365125"/>
          </a:xfrm>
        </p:spPr>
        <p:txBody>
          <a:bodyPr/>
          <a:lstStyle/>
          <a:p>
            <a:fld id="{FDED41F8-FC0F-4085-8150-313B6CF05213}" type="slidenum">
              <a:rPr lang="en-US" smtClean="0">
                <a:solidFill>
                  <a:prstClr val="black">
                    <a:tint val="75000"/>
                  </a:prstClr>
                </a:solidFill>
              </a:rPr>
              <a:pPr/>
              <a:t>17</a:t>
            </a:fld>
            <a:endParaRPr lang="en-US">
              <a:solidFill>
                <a:prstClr val="black">
                  <a:tint val="75000"/>
                </a:prstClr>
              </a:solidFill>
            </a:endParaRPr>
          </a:p>
        </p:txBody>
      </p:sp>
      <p:sp>
        <p:nvSpPr>
          <p:cNvPr id="3" name="Rectangle 1"/>
          <p:cNvSpPr>
            <a:spLocks noChangeArrowheads="1"/>
          </p:cNvSpPr>
          <p:nvPr/>
        </p:nvSpPr>
        <p:spPr bwMode="auto">
          <a:xfrm>
            <a:off x="474953" y="2082261"/>
            <a:ext cx="11253382" cy="295465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solidFill>
                  <a:schemeClr val="accent2">
                    <a:lumMod val="75000"/>
                  </a:schemeClr>
                </a:solidFill>
                <a:latin typeface="Tajawal ExtraBold" panose="00000800000000000000" pitchFamily="2" charset="-78"/>
                <a:cs typeface="Tajawal ExtraBold" panose="00000800000000000000" pitchFamily="2" charset="-78"/>
              </a:rPr>
              <a:t>ipaddress</a:t>
            </a:r>
            <a:r>
              <a:rPr lang="en-US" altLang="en-US" sz="2400" dirty="0">
                <a:solidFill>
                  <a:srgbClr val="0A1F61"/>
                </a:solidFill>
                <a:latin typeface="Tajawal ExtraBold" panose="00000800000000000000" pitchFamily="2" charset="-78"/>
                <a:cs typeface="Tajawal ExtraBold" panose="00000800000000000000" pitchFamily="2" charset="-78"/>
              </a:rPr>
              <a:t> — IPv4/IPv6 manipulation </a:t>
            </a:r>
            <a:r>
              <a:rPr lang="en-US" altLang="en-US" sz="2400" dirty="0" smtClean="0">
                <a:solidFill>
                  <a:srgbClr val="0A1F61"/>
                </a:solidFill>
                <a:latin typeface="Tajawal ExtraBold" panose="00000800000000000000" pitchFamily="2" charset="-78"/>
                <a:cs typeface="Tajawal ExtraBold" panose="00000800000000000000" pitchFamily="2" charset="-78"/>
              </a:rPr>
              <a:t>library</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smtClean="0">
              <a:solidFill>
                <a:srgbClr val="0A1F61"/>
              </a:solidFill>
              <a:latin typeface="Tajawal ExtraBold" panose="00000800000000000000" pitchFamily="2" charset="-78"/>
              <a:cs typeface="Tajawal ExtraBold" panose="00000800000000000000" pitchFamily="2" charset="-78"/>
            </a:endParaRPr>
          </a:p>
          <a:p>
            <a:pPr marL="742950" lvl="1" indent="-285750" algn="just" eaLnBrk="0" fontAlgn="base" hangingPunct="0">
              <a:spcBef>
                <a:spcPct val="0"/>
              </a:spcBef>
              <a:spcAft>
                <a:spcPct val="0"/>
              </a:spcAft>
              <a:buFont typeface="Arial" panose="020B0604020202020204" pitchFamily="34" charset="0"/>
              <a:buChar char="•"/>
            </a:pPr>
            <a:r>
              <a:rPr lang="en-US" dirty="0" smtClean="0">
                <a:solidFill>
                  <a:srgbClr val="0A1F61"/>
                </a:solidFill>
                <a:latin typeface="Tajawal ExtraBold" panose="00000800000000000000" pitchFamily="2" charset="-78"/>
                <a:cs typeface="Tajawal ExtraBold" panose="00000800000000000000" pitchFamily="2" charset="-78"/>
              </a:rPr>
              <a:t>Provides </a:t>
            </a:r>
            <a:r>
              <a:rPr lang="en-US" dirty="0">
                <a:solidFill>
                  <a:srgbClr val="0A1F61"/>
                </a:solidFill>
                <a:latin typeface="Tajawal ExtraBold" panose="00000800000000000000" pitchFamily="2" charset="-78"/>
                <a:cs typeface="Tajawal ExtraBold" panose="00000800000000000000" pitchFamily="2" charset="-78"/>
              </a:rPr>
              <a:t>the capabilities to create, manipulate and operate on IPv4 and IPv6 addresses and </a:t>
            </a:r>
            <a:r>
              <a:rPr lang="en-US" dirty="0" smtClean="0">
                <a:solidFill>
                  <a:srgbClr val="0A1F61"/>
                </a:solidFill>
                <a:latin typeface="Tajawal ExtraBold" panose="00000800000000000000" pitchFamily="2" charset="-78"/>
                <a:cs typeface="Tajawal ExtraBold" panose="00000800000000000000" pitchFamily="2" charset="-78"/>
              </a:rPr>
              <a:t>networks.</a:t>
            </a:r>
          </a:p>
          <a:p>
            <a:pPr marL="742950" lvl="1" indent="-285750" algn="just" eaLnBrk="0" fontAlgn="base" hangingPunct="0">
              <a:spcBef>
                <a:spcPct val="0"/>
              </a:spcBef>
              <a:spcAft>
                <a:spcPct val="0"/>
              </a:spcAft>
              <a:buFont typeface="Arial" panose="020B0604020202020204" pitchFamily="34" charset="0"/>
              <a:buChar char="•"/>
            </a:pPr>
            <a:endParaRPr lang="en-US" dirty="0">
              <a:solidFill>
                <a:srgbClr val="0A1F61"/>
              </a:solidFill>
              <a:latin typeface="Tajawal ExtraBold" panose="00000800000000000000" pitchFamily="2" charset="-78"/>
              <a:cs typeface="Tajawal ExtraBold" panose="00000800000000000000" pitchFamily="2" charset="-78"/>
            </a:endParaRPr>
          </a:p>
          <a:p>
            <a:pPr marL="742950" lvl="1" indent="-285750" algn="just" eaLnBrk="0" fontAlgn="base" hangingPunct="0">
              <a:spcBef>
                <a:spcPct val="0"/>
              </a:spcBef>
              <a:spcAft>
                <a:spcPct val="0"/>
              </a:spcAft>
              <a:buFont typeface="Arial" panose="020B0604020202020204" pitchFamily="34" charset="0"/>
              <a:buChar char="•"/>
            </a:pPr>
            <a:r>
              <a:rPr lang="en-US" dirty="0" smtClean="0">
                <a:solidFill>
                  <a:srgbClr val="0A1F61"/>
                </a:solidFill>
                <a:latin typeface="Tajawal ExtraBold" panose="00000800000000000000" pitchFamily="2" charset="-78"/>
                <a:cs typeface="Tajawal ExtraBold" panose="00000800000000000000" pitchFamily="2" charset="-78"/>
              </a:rPr>
              <a:t>The </a:t>
            </a:r>
            <a:r>
              <a:rPr lang="en-US" dirty="0">
                <a:solidFill>
                  <a:srgbClr val="0A1F61"/>
                </a:solidFill>
                <a:latin typeface="Tajawal ExtraBold" panose="00000800000000000000" pitchFamily="2" charset="-78"/>
                <a:cs typeface="Tajawal ExtraBold" panose="00000800000000000000" pitchFamily="2" charset="-78"/>
              </a:rPr>
              <a:t>functions and classes in this module make it straightforward to handle various tasks related to IP addresses, including checking whether or not two hosts are on the same subnet, iterating over all hosts in a particular subnet, checking whether or not a string represents a valid IP address or network definition, and so </a:t>
            </a:r>
            <a:r>
              <a:rPr lang="en-US" dirty="0" smtClean="0">
                <a:solidFill>
                  <a:srgbClr val="0A1F61"/>
                </a:solidFill>
                <a:latin typeface="Tajawal ExtraBold" panose="00000800000000000000" pitchFamily="2" charset="-78"/>
                <a:cs typeface="Tajawal ExtraBold" panose="00000800000000000000" pitchFamily="2" charset="-78"/>
              </a:rPr>
              <a:t>on.</a:t>
            </a:r>
            <a:endParaRPr lang="ar-JO" dirty="0" smtClean="0">
              <a:solidFill>
                <a:srgbClr val="0A1F61"/>
              </a:solidFill>
              <a:latin typeface="Tajawal ExtraBold" panose="00000800000000000000" pitchFamily="2" charset="-78"/>
              <a:cs typeface="Tajawal ExtraBold" panose="00000800000000000000" pitchFamily="2" charset="-78"/>
            </a:endParaRPr>
          </a:p>
        </p:txBody>
      </p:sp>
      <p:pic>
        <p:nvPicPr>
          <p:cNvPr id="11" name="Picture 10"/>
          <p:cNvPicPr>
            <a:picLocks noChangeAspect="1"/>
          </p:cNvPicPr>
          <p:nvPr/>
        </p:nvPicPr>
        <p:blipFill>
          <a:blip r:embed="rId5"/>
          <a:stretch>
            <a:fillRect/>
          </a:stretch>
        </p:blipFill>
        <p:spPr>
          <a:xfrm>
            <a:off x="2440788" y="5949244"/>
            <a:ext cx="9902229" cy="204838"/>
          </a:xfrm>
          <a:prstGeom prst="rect">
            <a:avLst/>
          </a:prstGeom>
        </p:spPr>
      </p:pic>
    </p:spTree>
    <p:extLst>
      <p:ext uri="{BB962C8B-B14F-4D97-AF65-F5344CB8AC3E}">
        <p14:creationId xmlns:p14="http://schemas.microsoft.com/office/powerpoint/2010/main" val="18676018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421777" y="625753"/>
            <a:ext cx="6188823" cy="523220"/>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IPv4 in Python</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8610600" y="6360532"/>
            <a:ext cx="2743200" cy="365125"/>
          </a:xfrm>
        </p:spPr>
        <p:txBody>
          <a:bodyPr/>
          <a:lstStyle/>
          <a:p>
            <a:fld id="{FDED41F8-FC0F-4085-8150-313B6CF05213}" type="slidenum">
              <a:rPr lang="en-US" smtClean="0">
                <a:solidFill>
                  <a:prstClr val="black">
                    <a:tint val="75000"/>
                  </a:prstClr>
                </a:solidFill>
              </a:rPr>
              <a:pPr/>
              <a:t>18</a:t>
            </a:fld>
            <a:endParaRPr lang="en-US">
              <a:solidFill>
                <a:prstClr val="black">
                  <a:tint val="75000"/>
                </a:prstClr>
              </a:solidFill>
            </a:endParaRPr>
          </a:p>
        </p:txBody>
      </p:sp>
      <p:sp>
        <p:nvSpPr>
          <p:cNvPr id="3" name="Rectangle 1"/>
          <p:cNvSpPr>
            <a:spLocks noChangeArrowheads="1"/>
          </p:cNvSpPr>
          <p:nvPr/>
        </p:nvSpPr>
        <p:spPr bwMode="auto">
          <a:xfrm>
            <a:off x="474953" y="1992851"/>
            <a:ext cx="11253382" cy="89255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algn="just"/>
            <a:r>
              <a:rPr lang="en-MY" sz="2000" b="1" dirty="0" smtClean="0">
                <a:solidFill>
                  <a:srgbClr val="0A1F61"/>
                </a:solidFill>
                <a:latin typeface="Tajawal ExtraBold" panose="00000800000000000000" pitchFamily="2" charset="-78"/>
                <a:cs typeface="Tajawal ExtraBold" panose="00000800000000000000" pitchFamily="2" charset="-78"/>
              </a:rPr>
              <a:t>To </a:t>
            </a:r>
            <a:r>
              <a:rPr lang="en-MY" sz="2000" b="1" dirty="0">
                <a:solidFill>
                  <a:srgbClr val="0A1F61"/>
                </a:solidFill>
                <a:latin typeface="Tajawal ExtraBold" panose="00000800000000000000" pitchFamily="2" charset="-78"/>
                <a:cs typeface="Tajawal ExtraBold" panose="00000800000000000000" pitchFamily="2" charset="-78"/>
              </a:rPr>
              <a:t>practice: </a:t>
            </a:r>
          </a:p>
          <a:p>
            <a:pPr algn="just"/>
            <a:r>
              <a:rPr lang="en-MY" sz="2000" b="1" i="1" dirty="0">
                <a:solidFill>
                  <a:srgbClr val="0A1F61"/>
                </a:solidFill>
                <a:latin typeface="Tajawal ExtraBold" panose="00000800000000000000" pitchFamily="2" charset="-78"/>
                <a:cs typeface="Tajawal ExtraBold" panose="00000800000000000000" pitchFamily="2" charset="-78"/>
              </a:rPr>
              <a:t>	</a:t>
            </a:r>
            <a:r>
              <a:rPr lang="en-US" b="1" i="1" dirty="0">
                <a:solidFill>
                  <a:srgbClr val="00B0F0"/>
                </a:solidFill>
                <a:latin typeface="Tajawal ExtraBold" panose="00000800000000000000" pitchFamily="2" charset="-78"/>
                <a:cs typeface="Tajawal ExtraBold" panose="00000800000000000000" pitchFamily="2" charset="-78"/>
              </a:rPr>
              <a:t>ipify</a:t>
            </a:r>
            <a:r>
              <a:rPr lang="en-US" b="1" dirty="0">
                <a:solidFill>
                  <a:srgbClr val="0A1F61"/>
                </a:solidFill>
                <a:latin typeface="Tajawal ExtraBold" panose="00000800000000000000" pitchFamily="2" charset="-78"/>
                <a:cs typeface="Tajawal ExtraBold" panose="00000800000000000000" pitchFamily="2" charset="-78"/>
              </a:rPr>
              <a:t> : </a:t>
            </a:r>
            <a:r>
              <a:rPr lang="en-US" dirty="0">
                <a:solidFill>
                  <a:srgbClr val="0A1F61"/>
                </a:solidFill>
                <a:latin typeface="Tajawal ExtraBold" panose="00000800000000000000" pitchFamily="2" charset="-78"/>
                <a:cs typeface="Tajawal ExtraBold" panose="00000800000000000000" pitchFamily="2" charset="-78"/>
              </a:rPr>
              <a:t>get your public IP address library. Try, installing </a:t>
            </a:r>
            <a:r>
              <a:rPr lang="en-US" i="1" dirty="0">
                <a:solidFill>
                  <a:srgbClr val="00B0F0"/>
                </a:solidFill>
                <a:latin typeface="Tajawal ExtraBold" panose="00000800000000000000" pitchFamily="2" charset="-78"/>
                <a:cs typeface="Tajawal ExtraBold" panose="00000800000000000000" pitchFamily="2" charset="-78"/>
              </a:rPr>
              <a:t>ipify</a:t>
            </a:r>
            <a:r>
              <a:rPr lang="en-US" dirty="0">
                <a:solidFill>
                  <a:srgbClr val="0A1F61"/>
                </a:solidFill>
                <a:latin typeface="Tajawal ExtraBold" panose="00000800000000000000" pitchFamily="2" charset="-78"/>
                <a:cs typeface="Tajawal ExtraBold" panose="00000800000000000000" pitchFamily="2" charset="-78"/>
              </a:rPr>
              <a:t> in your computer, then find your public </a:t>
            </a:r>
            <a:r>
              <a:rPr lang="en-MY" dirty="0">
                <a:solidFill>
                  <a:srgbClr val="0A1F61"/>
                </a:solidFill>
                <a:latin typeface="Tajawal ExtraBold" panose="00000800000000000000" pitchFamily="2" charset="-78"/>
                <a:cs typeface="Tajawal ExtraBold" panose="00000800000000000000" pitchFamily="2" charset="-78"/>
              </a:rPr>
              <a:t>IP address</a:t>
            </a:r>
            <a:r>
              <a:rPr lang="en-MY" dirty="0" smtClean="0">
                <a:solidFill>
                  <a:srgbClr val="0A1F61"/>
                </a:solidFill>
                <a:latin typeface="Tajawal ExtraBold" panose="00000800000000000000" pitchFamily="2" charset="-78"/>
                <a:cs typeface="Tajawal ExtraBold" panose="00000800000000000000" pitchFamily="2" charset="-78"/>
              </a:rPr>
              <a:t>.</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0" name="Picture 9"/>
          <p:cNvPicPr>
            <a:picLocks noChangeAspect="1"/>
          </p:cNvPicPr>
          <p:nvPr/>
        </p:nvPicPr>
        <p:blipFill>
          <a:blip r:embed="rId5">
            <a:lum contrast="40000"/>
          </a:blip>
          <a:stretch>
            <a:fillRect/>
          </a:stretch>
        </p:blipFill>
        <p:spPr>
          <a:xfrm>
            <a:off x="2340866" y="3079520"/>
            <a:ext cx="8786821" cy="2862609"/>
          </a:xfrm>
          <a:prstGeom prst="rect">
            <a:avLst/>
          </a:prstGeom>
          <a:ln>
            <a:noFill/>
          </a:ln>
          <a:effectLst>
            <a:outerShdw blurRad="292100" dist="139700" dir="2700000" algn="tl" rotWithShape="0">
              <a:srgbClr val="333333">
                <a:alpha val="65000"/>
              </a:srgbClr>
            </a:outerShdw>
          </a:effectLst>
        </p:spPr>
      </p:pic>
      <p:pic>
        <p:nvPicPr>
          <p:cNvPr id="12" name="Picture 11"/>
          <p:cNvPicPr>
            <a:picLocks noChangeAspect="1"/>
          </p:cNvPicPr>
          <p:nvPr/>
        </p:nvPicPr>
        <p:blipFill>
          <a:blip r:embed="rId6"/>
          <a:stretch>
            <a:fillRect/>
          </a:stretch>
        </p:blipFill>
        <p:spPr>
          <a:xfrm>
            <a:off x="2440788" y="6168182"/>
            <a:ext cx="9902229" cy="204838"/>
          </a:xfrm>
          <a:prstGeom prst="rect">
            <a:avLst/>
          </a:prstGeom>
        </p:spPr>
      </p:pic>
    </p:spTree>
    <p:extLst>
      <p:ext uri="{BB962C8B-B14F-4D97-AF65-F5344CB8AC3E}">
        <p14:creationId xmlns:p14="http://schemas.microsoft.com/office/powerpoint/2010/main" val="37988219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stretch>
            <a:fillRect/>
          </a:stretch>
        </p:blipFill>
        <p:spPr>
          <a:xfrm>
            <a:off x="2440788" y="6199119"/>
            <a:ext cx="9902229" cy="204838"/>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21777" y="625753"/>
            <a:ext cx="6188823" cy="523220"/>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IPv4: </a:t>
            </a:r>
            <a:r>
              <a:rPr lang="en-US" sz="2800" dirty="0">
                <a:solidFill>
                  <a:prstClr val="white"/>
                </a:solidFill>
                <a:latin typeface="Tajawal Medium" panose="00000600000000000000" pitchFamily="2" charset="-78"/>
                <a:cs typeface="Tajawal Medium" panose="00000600000000000000" pitchFamily="2" charset="-78"/>
              </a:rPr>
              <a:t>Built-in functions</a:t>
            </a: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8610600" y="6360532"/>
            <a:ext cx="2743200" cy="365125"/>
          </a:xfrm>
        </p:spPr>
        <p:txBody>
          <a:bodyPr/>
          <a:lstStyle/>
          <a:p>
            <a:fld id="{FDED41F8-FC0F-4085-8150-313B6CF05213}" type="slidenum">
              <a:rPr lang="en-US" smtClean="0">
                <a:solidFill>
                  <a:prstClr val="black">
                    <a:tint val="75000"/>
                  </a:prstClr>
                </a:solidFill>
              </a:rPr>
              <a:pPr/>
              <a:t>19</a:t>
            </a:fld>
            <a:endParaRPr lang="en-US">
              <a:solidFill>
                <a:prstClr val="black">
                  <a:tint val="75000"/>
                </a:prstClr>
              </a:solidFill>
            </a:endParaRPr>
          </a:p>
        </p:txBody>
      </p:sp>
      <p:sp>
        <p:nvSpPr>
          <p:cNvPr id="3" name="Rectangle 1"/>
          <p:cNvSpPr>
            <a:spLocks noChangeArrowheads="1"/>
          </p:cNvSpPr>
          <p:nvPr/>
        </p:nvSpPr>
        <p:spPr bwMode="auto">
          <a:xfrm>
            <a:off x="403747" y="1816584"/>
            <a:ext cx="5128327" cy="4832092"/>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rgbClr val="CC7832"/>
                </a:solidFill>
                <a:effectLst/>
                <a:latin typeface="JetBrains Mono"/>
              </a:rPr>
              <a:t>import </a:t>
            </a:r>
            <a:r>
              <a:rPr kumimoji="0" lang="en-US" altLang="en-US" sz="1400" b="0" i="0" u="none" strike="noStrike" cap="none" normalizeH="0" baseline="0" dirty="0" smtClean="0">
                <a:ln>
                  <a:noFill/>
                </a:ln>
                <a:solidFill>
                  <a:srgbClr val="A9B7C6"/>
                </a:solidFill>
                <a:effectLst/>
                <a:latin typeface="JetBrains Mono"/>
              </a:rPr>
              <a:t>ipaddress</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808080"/>
                </a:solidFill>
                <a:effectLst/>
                <a:latin typeface="JetBrains Mono"/>
              </a:rPr>
              <a:t># Extracting the IP version:</a:t>
            </a:r>
            <a:br>
              <a:rPr kumimoji="0" lang="en-US" altLang="en-US" sz="1400" b="0" i="0" u="none" strike="noStrike" cap="none" normalizeH="0" baseline="0" dirty="0" smtClean="0">
                <a:ln>
                  <a:noFill/>
                </a:ln>
                <a:solidFill>
                  <a:srgbClr val="808080"/>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addr1Ver = </a:t>
            </a:r>
            <a:r>
              <a:rPr kumimoji="0" lang="en-US" altLang="en-US" sz="1400" b="0" i="0" u="none" strike="noStrike" cap="none" normalizeH="0" baseline="0" dirty="0" err="1" smtClean="0">
                <a:ln>
                  <a:noFill/>
                </a:ln>
                <a:solidFill>
                  <a:srgbClr val="A9B7C6"/>
                </a:solidFill>
                <a:effectLst/>
                <a:latin typeface="JetBrains Mono"/>
              </a:rPr>
              <a:t>ipaddress.ip_address</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'192.0.2.1'</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8888C6"/>
                </a:solidFill>
                <a:effectLst/>
                <a:latin typeface="JetBrains Mono"/>
              </a:rPr>
              <a:t>print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'address 1 version: '</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smtClean="0">
                <a:ln>
                  <a:noFill/>
                </a:ln>
                <a:solidFill>
                  <a:srgbClr val="A9B7C6"/>
                </a:solidFill>
                <a:effectLst/>
                <a:latin typeface="JetBrains Mono"/>
              </a:rPr>
              <a:t>addr1Ver.version)</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addr2Ver = </a:t>
            </a:r>
            <a:r>
              <a:rPr kumimoji="0" lang="en-US" altLang="en-US" sz="1400" b="0" i="0" u="none" strike="noStrike" cap="none" normalizeH="0" baseline="0" dirty="0" err="1" smtClean="0">
                <a:ln>
                  <a:noFill/>
                </a:ln>
                <a:solidFill>
                  <a:srgbClr val="A9B7C6"/>
                </a:solidFill>
                <a:effectLst/>
                <a:latin typeface="JetBrains Mono"/>
              </a:rPr>
              <a:t>ipaddress.ip_address</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'2001:db8::1'</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8888C6"/>
                </a:solidFill>
                <a:effectLst/>
                <a:latin typeface="JetBrains Mono"/>
              </a:rPr>
              <a:t>print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'address 2 version: '</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smtClean="0">
                <a:ln>
                  <a:noFill/>
                </a:ln>
                <a:solidFill>
                  <a:srgbClr val="A9B7C6"/>
                </a:solidFill>
                <a:effectLst/>
                <a:latin typeface="JetBrains Mono"/>
              </a:rPr>
              <a:t>addr2Ver.version)</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808080"/>
                </a:solidFill>
                <a:effectLst/>
                <a:latin typeface="JetBrains Mono"/>
              </a:rPr>
              <a:t># Obtaining the network from an interface</a:t>
            </a:r>
            <a:br>
              <a:rPr kumimoji="0" lang="en-US" altLang="en-US" sz="1400" b="0" i="0" u="none" strike="noStrike" cap="none" normalizeH="0" baseline="0" dirty="0" smtClean="0">
                <a:ln>
                  <a:noFill/>
                </a:ln>
                <a:solidFill>
                  <a:srgbClr val="808080"/>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host1Net = </a:t>
            </a:r>
            <a:r>
              <a:rPr kumimoji="0" lang="en-US" altLang="en-US" sz="1400" b="0" i="0" u="none" strike="noStrike" cap="none" normalizeH="0" baseline="0" dirty="0" err="1" smtClean="0">
                <a:ln>
                  <a:noFill/>
                </a:ln>
                <a:solidFill>
                  <a:srgbClr val="A9B7C6"/>
                </a:solidFill>
                <a:effectLst/>
                <a:latin typeface="JetBrains Mono"/>
              </a:rPr>
              <a:t>ipaddress.ip_interface</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'192.0.2.1/24'</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8888C6"/>
                </a:solidFill>
                <a:effectLst/>
                <a:latin typeface="JetBrains Mono"/>
              </a:rPr>
              <a:t>print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'host 1 network: '</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smtClean="0">
                <a:ln>
                  <a:noFill/>
                </a:ln>
                <a:solidFill>
                  <a:srgbClr val="A9B7C6"/>
                </a:solidFill>
                <a:effectLst/>
                <a:latin typeface="JetBrains Mono"/>
              </a:rPr>
              <a:t>host1Net.network)</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host2Net = </a:t>
            </a:r>
            <a:r>
              <a:rPr kumimoji="0" lang="en-US" altLang="en-US" sz="1400" b="0" i="0" u="none" strike="noStrike" cap="none" normalizeH="0" baseline="0" dirty="0" err="1" smtClean="0">
                <a:ln>
                  <a:noFill/>
                </a:ln>
                <a:solidFill>
                  <a:srgbClr val="A9B7C6"/>
                </a:solidFill>
                <a:effectLst/>
                <a:latin typeface="JetBrains Mono"/>
              </a:rPr>
              <a:t>ipaddress.ip_interface</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'2001:db8::1/96'</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8888C6"/>
                </a:solidFill>
                <a:effectLst/>
                <a:latin typeface="JetBrains Mono"/>
              </a:rPr>
              <a:t>print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'host 2 network: '</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smtClean="0">
                <a:ln>
                  <a:noFill/>
                </a:ln>
                <a:solidFill>
                  <a:srgbClr val="A9B7C6"/>
                </a:solidFill>
                <a:effectLst/>
                <a:latin typeface="JetBrains Mono"/>
              </a:rPr>
              <a:t>host2Net.network)</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808080"/>
                </a:solidFill>
                <a:effectLst/>
                <a:latin typeface="JetBrains Mono"/>
              </a:rPr>
              <a:t># Finding out how many individual addresses are in a network:</a:t>
            </a:r>
            <a:br>
              <a:rPr kumimoji="0" lang="en-US" altLang="en-US" sz="1400" b="0" i="0" u="none" strike="noStrike" cap="none" normalizeH="0" baseline="0" dirty="0" smtClean="0">
                <a:ln>
                  <a:noFill/>
                </a:ln>
                <a:solidFill>
                  <a:srgbClr val="808080"/>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net4 = </a:t>
            </a:r>
            <a:r>
              <a:rPr kumimoji="0" lang="en-US" altLang="en-US" sz="1400" b="0" i="0" u="none" strike="noStrike" cap="none" normalizeH="0" baseline="0" dirty="0" err="1" smtClean="0">
                <a:ln>
                  <a:noFill/>
                </a:ln>
                <a:solidFill>
                  <a:srgbClr val="A9B7C6"/>
                </a:solidFill>
                <a:effectLst/>
                <a:latin typeface="JetBrains Mono"/>
              </a:rPr>
              <a:t>ipaddress.ip_network</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'192.0.2.0/24'</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8888C6"/>
                </a:solidFill>
                <a:effectLst/>
                <a:latin typeface="JetBrains Mono"/>
              </a:rPr>
              <a:t>print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'Individual network4: '</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smtClean="0">
                <a:ln>
                  <a:noFill/>
                </a:ln>
                <a:solidFill>
                  <a:srgbClr val="A9B7C6"/>
                </a:solidFill>
                <a:effectLst/>
                <a:latin typeface="JetBrains Mono"/>
              </a:rPr>
              <a:t>net4.num_addresses)</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net6 = </a:t>
            </a:r>
            <a:r>
              <a:rPr kumimoji="0" lang="en-US" altLang="en-US" sz="1400" b="0" i="0" u="none" strike="noStrike" cap="none" normalizeH="0" baseline="0" dirty="0" err="1" smtClean="0">
                <a:ln>
                  <a:noFill/>
                </a:ln>
                <a:solidFill>
                  <a:srgbClr val="A9B7C6"/>
                </a:solidFill>
                <a:effectLst/>
                <a:latin typeface="JetBrains Mono"/>
              </a:rPr>
              <a:t>ipaddress.ip_network</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'2001:db8::0/96'</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8888C6"/>
                </a:solidFill>
                <a:effectLst/>
                <a:latin typeface="JetBrains Mono"/>
              </a:rPr>
              <a:t>print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'Individual network6: '</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smtClean="0">
                <a:ln>
                  <a:noFill/>
                </a:ln>
                <a:solidFill>
                  <a:srgbClr val="A9B7C6"/>
                </a:solidFill>
                <a:effectLst/>
                <a:latin typeface="JetBrains Mono"/>
              </a:rPr>
              <a:t>net6.num_addresses)</a:t>
            </a:r>
            <a:endParaRPr kumimoji="0" lang="en-US" altLang="en-US" sz="3200" b="0" i="0" u="none" strike="noStrike" cap="none" normalizeH="0" baseline="0" dirty="0" smtClean="0">
              <a:ln>
                <a:noFill/>
              </a:ln>
              <a:solidFill>
                <a:schemeClr val="tx1"/>
              </a:solidFill>
              <a:effectLst/>
              <a:latin typeface="Arial" panose="020B0604020202020204" pitchFamily="34" charset="0"/>
            </a:endParaRPr>
          </a:p>
        </p:txBody>
      </p:sp>
      <p:sp>
        <p:nvSpPr>
          <p:cNvPr id="11" name="Rectangle 2"/>
          <p:cNvSpPr>
            <a:spLocks noChangeArrowheads="1"/>
          </p:cNvSpPr>
          <p:nvPr/>
        </p:nvSpPr>
        <p:spPr bwMode="auto">
          <a:xfrm>
            <a:off x="5805207" y="2108540"/>
            <a:ext cx="5992346" cy="3539430"/>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dirty="0" smtClean="0">
              <a:ln>
                <a:noFill/>
              </a:ln>
              <a:solidFill>
                <a:srgbClr val="808080"/>
              </a:solidFill>
              <a:effectLst/>
              <a:latin typeface="JetBrains Mono"/>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400" dirty="0">
              <a:solidFill>
                <a:srgbClr val="808080"/>
              </a:solidFill>
              <a:latin typeface="JetBrains Mono"/>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rgbClr val="808080"/>
                </a:solidFill>
                <a:effectLst/>
                <a:latin typeface="JetBrains Mono"/>
              </a:rPr>
              <a:t># Iterating through the “usable” addresses on a network:</a:t>
            </a:r>
            <a:br>
              <a:rPr kumimoji="0" lang="en-US" altLang="en-US" sz="1400" b="0" i="0" u="none" strike="noStrike" cap="none" normalizeH="0" baseline="0" dirty="0" smtClean="0">
                <a:ln>
                  <a:noFill/>
                </a:ln>
                <a:solidFill>
                  <a:srgbClr val="808080"/>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net4 = </a:t>
            </a:r>
            <a:r>
              <a:rPr kumimoji="0" lang="en-US" altLang="en-US" sz="1400" b="0" i="0" u="none" strike="noStrike" cap="none" normalizeH="0" baseline="0" dirty="0" err="1" smtClean="0">
                <a:ln>
                  <a:noFill/>
                </a:ln>
                <a:solidFill>
                  <a:srgbClr val="A9B7C6"/>
                </a:solidFill>
                <a:effectLst/>
                <a:latin typeface="JetBrains Mono"/>
              </a:rPr>
              <a:t>ipaddress.ip_network</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'192.0.2.0/24'</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CC7832"/>
                </a:solidFill>
                <a:effectLst/>
                <a:latin typeface="JetBrains Mono"/>
              </a:rPr>
              <a:t>for </a:t>
            </a:r>
            <a:r>
              <a:rPr kumimoji="0" lang="en-US" altLang="en-US" sz="1400" b="0" i="0" u="none" strike="noStrike" cap="none" normalizeH="0" baseline="0" dirty="0" smtClean="0">
                <a:ln>
                  <a:noFill/>
                </a:ln>
                <a:solidFill>
                  <a:srgbClr val="A9B7C6"/>
                </a:solidFill>
                <a:effectLst/>
                <a:latin typeface="JetBrains Mono"/>
              </a:rPr>
              <a:t>x </a:t>
            </a:r>
            <a:r>
              <a:rPr kumimoji="0" lang="en-US" altLang="en-US" sz="1400" b="0" i="0" u="none" strike="noStrike" cap="none" normalizeH="0" baseline="0" dirty="0" smtClean="0">
                <a:ln>
                  <a:noFill/>
                </a:ln>
                <a:solidFill>
                  <a:srgbClr val="CC7832"/>
                </a:solidFill>
                <a:effectLst/>
                <a:latin typeface="JetBrains Mono"/>
              </a:rPr>
              <a:t>in </a:t>
            </a:r>
            <a:r>
              <a:rPr kumimoji="0" lang="en-US" altLang="en-US" sz="1400" b="0" i="0" u="none" strike="noStrike" cap="none" normalizeH="0" baseline="0" dirty="0" smtClean="0">
                <a:ln>
                  <a:noFill/>
                </a:ln>
                <a:solidFill>
                  <a:srgbClr val="A9B7C6"/>
                </a:solidFill>
                <a:effectLst/>
                <a:latin typeface="JetBrains Mono"/>
              </a:rPr>
              <a:t>net4.hosts():</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t>
            </a:r>
            <a:r>
              <a:rPr kumimoji="0" lang="en-US" altLang="en-US" sz="1400" b="0" i="0" u="none" strike="noStrike" cap="none" normalizeH="0" baseline="0" dirty="0" smtClean="0">
                <a:ln>
                  <a:noFill/>
                </a:ln>
                <a:solidFill>
                  <a:srgbClr val="8888C6"/>
                </a:solidFill>
                <a:effectLst/>
                <a:latin typeface="JetBrains Mono"/>
              </a:rPr>
              <a:t>print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'host'</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smtClean="0">
                <a:ln>
                  <a:noFill/>
                </a:ln>
                <a:solidFill>
                  <a:srgbClr val="A9B7C6"/>
                </a:solidFill>
                <a:effectLst/>
                <a:latin typeface="JetBrains Mono"/>
              </a:rPr>
              <a:t>x)</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808080"/>
                </a:solidFill>
                <a:effectLst/>
                <a:latin typeface="JetBrains Mono"/>
              </a:rPr>
              <a:t># Obtaining the netmask (i.e. set bits corresponding to the network prefix)</a:t>
            </a:r>
            <a:br>
              <a:rPr kumimoji="0" lang="en-US" altLang="en-US" sz="1400" b="0" i="0" u="none" strike="noStrike" cap="none" normalizeH="0" baseline="0" dirty="0" smtClean="0">
                <a:ln>
                  <a:noFill/>
                </a:ln>
                <a:solidFill>
                  <a:srgbClr val="808080"/>
                </a:solidFill>
                <a:effectLst/>
                <a:latin typeface="JetBrains Mono"/>
              </a:rPr>
            </a:br>
            <a:r>
              <a:rPr kumimoji="0" lang="en-US" altLang="en-US" sz="1400" b="0" i="0" u="none" strike="noStrike" cap="none" normalizeH="0" baseline="0" dirty="0" smtClean="0">
                <a:ln>
                  <a:noFill/>
                </a:ln>
                <a:solidFill>
                  <a:srgbClr val="808080"/>
                </a:solidFill>
                <a:effectLst/>
                <a:latin typeface="JetBrains Mono"/>
              </a:rPr>
              <a:t># or the </a:t>
            </a:r>
            <a:r>
              <a:rPr kumimoji="0" lang="en-US" altLang="en-US" sz="1400" b="0" i="0" u="none" strike="noStrike" cap="none" normalizeH="0" baseline="0" dirty="0" err="1" smtClean="0">
                <a:ln>
                  <a:noFill/>
                </a:ln>
                <a:solidFill>
                  <a:srgbClr val="808080"/>
                </a:solidFill>
                <a:effectLst/>
                <a:latin typeface="JetBrains Mono"/>
              </a:rPr>
              <a:t>hostmask</a:t>
            </a:r>
            <a:r>
              <a:rPr kumimoji="0" lang="en-US" altLang="en-US" sz="1400" b="0" i="0" u="none" strike="noStrike" cap="none" normalizeH="0" baseline="0" dirty="0" smtClean="0">
                <a:ln>
                  <a:noFill/>
                </a:ln>
                <a:solidFill>
                  <a:srgbClr val="808080"/>
                </a:solidFill>
                <a:effectLst/>
                <a:latin typeface="JetBrains Mono"/>
              </a:rPr>
              <a:t> (any bits that are not part of the netmask):</a:t>
            </a:r>
            <a:br>
              <a:rPr kumimoji="0" lang="en-US" altLang="en-US" sz="1400" b="0" i="0" u="none" strike="noStrike" cap="none" normalizeH="0" baseline="0" dirty="0" smtClean="0">
                <a:ln>
                  <a:noFill/>
                </a:ln>
                <a:solidFill>
                  <a:srgbClr val="808080"/>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net4 = </a:t>
            </a:r>
            <a:r>
              <a:rPr kumimoji="0" lang="en-US" altLang="en-US" sz="1400" b="0" i="0" u="none" strike="noStrike" cap="none" normalizeH="0" baseline="0" dirty="0" err="1" smtClean="0">
                <a:ln>
                  <a:noFill/>
                </a:ln>
                <a:solidFill>
                  <a:srgbClr val="A9B7C6"/>
                </a:solidFill>
                <a:effectLst/>
                <a:latin typeface="JetBrains Mono"/>
              </a:rPr>
              <a:t>ipaddress.ip_network</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'192.0.2.0/24'</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8888C6"/>
                </a:solidFill>
                <a:effectLst/>
                <a:latin typeface="JetBrains Mono"/>
              </a:rPr>
              <a:t>print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'Mask network4: '</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smtClean="0">
                <a:ln>
                  <a:noFill/>
                </a:ln>
                <a:solidFill>
                  <a:srgbClr val="A9B7C6"/>
                </a:solidFill>
                <a:effectLst/>
                <a:latin typeface="JetBrains Mono"/>
              </a:rPr>
              <a:t>net4.netmask)</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8888C6"/>
                </a:solidFill>
                <a:effectLst/>
                <a:latin typeface="JetBrains Mono"/>
              </a:rPr>
              <a:t>print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'Mask  host4: '</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smtClean="0">
                <a:ln>
                  <a:noFill/>
                </a:ln>
                <a:solidFill>
                  <a:srgbClr val="A9B7C6"/>
                </a:solidFill>
                <a:effectLst/>
                <a:latin typeface="JetBrains Mono"/>
              </a:rPr>
              <a:t>net4.hostmask)</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A9B7C6"/>
                </a:solidFill>
                <a:effectLst/>
                <a:latin typeface="JetBrains Mono"/>
              </a:rPr>
              <a:t>net6 = </a:t>
            </a:r>
            <a:r>
              <a:rPr kumimoji="0" lang="en-US" altLang="en-US" sz="1400" b="0" i="0" u="none" strike="noStrike" cap="none" normalizeH="0" baseline="0" dirty="0" err="1" smtClean="0">
                <a:ln>
                  <a:noFill/>
                </a:ln>
                <a:solidFill>
                  <a:srgbClr val="A9B7C6"/>
                </a:solidFill>
                <a:effectLst/>
                <a:latin typeface="JetBrains Mono"/>
              </a:rPr>
              <a:t>ipaddress.ip_network</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'2001:db8::0/96'</a:t>
            </a:r>
            <a:r>
              <a:rPr kumimoji="0" lang="en-US" altLang="en-US" sz="1400" b="0" i="0" u="none" strike="noStrike" cap="none" normalizeH="0" baseline="0" dirty="0" smtClean="0">
                <a:ln>
                  <a:noFill/>
                </a:ln>
                <a:solidFill>
                  <a:srgbClr val="A9B7C6"/>
                </a:solidFill>
                <a:effectLst/>
                <a:latin typeface="JetBrains Mono"/>
              </a:rPr>
              <a:t>)</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8888C6"/>
                </a:solidFill>
                <a:effectLst/>
                <a:latin typeface="JetBrains Mono"/>
              </a:rPr>
              <a:t>print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'Mask network6: '</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smtClean="0">
                <a:ln>
                  <a:noFill/>
                </a:ln>
                <a:solidFill>
                  <a:srgbClr val="A9B7C6"/>
                </a:solidFill>
                <a:effectLst/>
                <a:latin typeface="JetBrains Mono"/>
              </a:rPr>
              <a:t>net6.netmask)</a:t>
            </a:r>
            <a:br>
              <a:rPr kumimoji="0" lang="en-US" altLang="en-US" sz="1400" b="0" i="0" u="none" strike="noStrike" cap="none" normalizeH="0" baseline="0" dirty="0" smtClean="0">
                <a:ln>
                  <a:noFill/>
                </a:ln>
                <a:solidFill>
                  <a:srgbClr val="A9B7C6"/>
                </a:solidFill>
                <a:effectLst/>
                <a:latin typeface="JetBrains Mono"/>
              </a:rPr>
            </a:br>
            <a:r>
              <a:rPr kumimoji="0" lang="en-US" altLang="en-US" sz="1400" b="0" i="0" u="none" strike="noStrike" cap="none" normalizeH="0" baseline="0" dirty="0" smtClean="0">
                <a:ln>
                  <a:noFill/>
                </a:ln>
                <a:solidFill>
                  <a:srgbClr val="8888C6"/>
                </a:solidFill>
                <a:effectLst/>
                <a:latin typeface="JetBrains Mono"/>
              </a:rPr>
              <a:t>print</a:t>
            </a:r>
            <a:r>
              <a:rPr kumimoji="0" lang="en-US" altLang="en-US" sz="1400" b="0" i="0" u="none" strike="noStrike" cap="none" normalizeH="0" baseline="0" dirty="0" smtClean="0">
                <a:ln>
                  <a:noFill/>
                </a:ln>
                <a:solidFill>
                  <a:srgbClr val="A9B7C6"/>
                </a:solidFill>
                <a:effectLst/>
                <a:latin typeface="JetBrains Mono"/>
              </a:rPr>
              <a:t>(</a:t>
            </a:r>
            <a:r>
              <a:rPr kumimoji="0" lang="en-US" altLang="en-US" sz="1400" b="0" i="0" u="none" strike="noStrike" cap="none" normalizeH="0" baseline="0" dirty="0" smtClean="0">
                <a:ln>
                  <a:noFill/>
                </a:ln>
                <a:solidFill>
                  <a:srgbClr val="6A8759"/>
                </a:solidFill>
                <a:effectLst/>
                <a:latin typeface="JetBrains Mono"/>
              </a:rPr>
              <a:t>'Mask  host6: '</a:t>
            </a:r>
            <a:r>
              <a:rPr kumimoji="0" lang="en-US" altLang="en-US" sz="1400" b="0" i="0" u="none" strike="noStrike" cap="none" normalizeH="0" baseline="0" dirty="0" smtClean="0">
                <a:ln>
                  <a:noFill/>
                </a:ln>
                <a:solidFill>
                  <a:srgbClr val="CC7832"/>
                </a:solidFill>
                <a:effectLst/>
                <a:latin typeface="JetBrains Mono"/>
              </a:rPr>
              <a:t>, </a:t>
            </a:r>
            <a:r>
              <a:rPr kumimoji="0" lang="en-US" altLang="en-US" sz="1400" b="0" i="0" u="none" strike="noStrike" cap="none" normalizeH="0" baseline="0" dirty="0" smtClean="0">
                <a:ln>
                  <a:noFill/>
                </a:ln>
                <a:solidFill>
                  <a:srgbClr val="A9B7C6"/>
                </a:solidFill>
                <a:effectLst/>
                <a:latin typeface="JetBrains Mono"/>
              </a:rPr>
              <a:t>net6.hostmask)</a:t>
            </a:r>
            <a:endParaRPr kumimoji="0" lang="en-US" altLang="en-US" sz="3200" b="0" i="0" u="none" strike="noStrike" cap="none" normalizeH="0" baseline="0" dirty="0" smtClean="0">
              <a:ln>
                <a:noFill/>
              </a:ln>
              <a:solidFill>
                <a:schemeClr val="tx1"/>
              </a:solidFill>
              <a:effectLst/>
              <a:latin typeface="Arial" panose="020B0604020202020204" pitchFamily="34" charset="0"/>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59379" y="256997"/>
            <a:ext cx="1222425" cy="1096206"/>
          </a:xfrm>
          <a:prstGeom prst="rect">
            <a:avLst/>
          </a:prstGeom>
        </p:spPr>
      </p:pic>
    </p:spTree>
    <p:extLst>
      <p:ext uri="{BB962C8B-B14F-4D97-AF65-F5344CB8AC3E}">
        <p14:creationId xmlns:p14="http://schemas.microsoft.com/office/powerpoint/2010/main" val="18180068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15678" y="427488"/>
            <a:ext cx="6188823" cy="1384995"/>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network </a:t>
            </a:r>
            <a:r>
              <a:rPr lang="en-US" sz="2800" dirty="0">
                <a:solidFill>
                  <a:prstClr val="white"/>
                </a:solidFill>
                <a:latin typeface="Tajawal Medium" panose="00000600000000000000" pitchFamily="2" charset="-78"/>
                <a:cs typeface="Tajawal Medium" panose="00000600000000000000" pitchFamily="2" charset="-78"/>
              </a:rPr>
              <a:t>service </a:t>
            </a:r>
            <a:r>
              <a:rPr lang="en-US" sz="2800" dirty="0" smtClean="0">
                <a:solidFill>
                  <a:prstClr val="white"/>
                </a:solidFill>
                <a:latin typeface="Tajawal Medium" panose="00000600000000000000" pitchFamily="2" charset="-78"/>
                <a:cs typeface="Tajawal Medium" panose="00000600000000000000" pitchFamily="2" charset="-78"/>
              </a:rPr>
              <a:t>access</a:t>
            </a:r>
          </a:p>
          <a:p>
            <a:pPr algn="ctr"/>
            <a:r>
              <a:rPr lang="en-US" sz="2800" dirty="0" smtClean="0">
                <a:solidFill>
                  <a:prstClr val="white"/>
                </a:solidFill>
                <a:latin typeface="Tajawal Medium" panose="00000600000000000000" pitchFamily="2" charset="-78"/>
                <a:cs typeface="Tajawal Medium" panose="00000600000000000000" pitchFamily="2" charset="-78"/>
              </a:rPr>
              <a:t>in </a:t>
            </a:r>
            <a:r>
              <a:rPr lang="en-US" sz="2800" dirty="0">
                <a:solidFill>
                  <a:prstClr val="white"/>
                </a:solidFill>
                <a:latin typeface="Tajawal Medium" panose="00000600000000000000" pitchFamily="2" charset="-78"/>
                <a:cs typeface="Tajawal Medium" panose="00000600000000000000" pitchFamily="2" charset="-78"/>
              </a:rPr>
              <a:t>Python</a:t>
            </a:r>
            <a:br>
              <a:rPr lang="en-US" sz="2800" dirty="0">
                <a:solidFill>
                  <a:prstClr val="white"/>
                </a:solidFill>
                <a:latin typeface="Tajawal Medium" panose="00000600000000000000" pitchFamily="2" charset="-78"/>
                <a:cs typeface="Tajawal Medium" panose="00000600000000000000" pitchFamily="2" charset="-78"/>
              </a:rPr>
            </a:b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20</a:t>
            </a:fld>
            <a:endParaRPr lang="en-US">
              <a:solidFill>
                <a:prstClr val="black">
                  <a:tint val="75000"/>
                </a:prstClr>
              </a:solidFill>
            </a:endParaRPr>
          </a:p>
        </p:txBody>
      </p:sp>
      <p:sp>
        <p:nvSpPr>
          <p:cNvPr id="14" name="Subtitle 2"/>
          <p:cNvSpPr txBox="1">
            <a:spLocks/>
          </p:cNvSpPr>
          <p:nvPr/>
        </p:nvSpPr>
        <p:spPr>
          <a:xfrm>
            <a:off x="308478" y="1757113"/>
            <a:ext cx="11586332" cy="514161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b="1" dirty="0">
                <a:solidFill>
                  <a:srgbClr val="0A1F61"/>
                </a:solidFill>
                <a:latin typeface="Tajawal ExtraBold" panose="00000800000000000000" pitchFamily="2" charset="-78"/>
                <a:cs typeface="Tajawal ExtraBold" panose="00000800000000000000" pitchFamily="2" charset="-78"/>
              </a:rPr>
              <a:t>There are two levels of network service access in Python. These 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000" dirty="0" smtClean="0">
              <a:solidFill>
                <a:srgbClr val="0A1F61"/>
              </a:solidFill>
              <a:latin typeface="Tajawal ExtraBold" panose="00000800000000000000" pitchFamily="2" charset="-78"/>
              <a:cs typeface="Tajawal ExtraBold" panose="00000800000000000000" pitchFamily="2" charset="-78"/>
            </a:endParaRPr>
          </a:p>
          <a:p>
            <a:pPr marL="342900" marR="0" lvl="0" indent="-342900" algn="just" defTabSz="914400" rtl="0" eaLnBrk="1" fontAlgn="auto" latinLnBrk="0" hangingPunct="1">
              <a:lnSpc>
                <a:spcPct val="90000"/>
              </a:lnSpc>
              <a:spcBef>
                <a:spcPts val="1000"/>
              </a:spcBef>
              <a:spcAft>
                <a:spcPts val="0"/>
              </a:spcAft>
              <a:buClrTx/>
              <a:buSzTx/>
              <a:buFont typeface="+mj-lt"/>
              <a:buAutoNum type="arabicPeriod"/>
              <a:tabLst/>
              <a:defRPr/>
            </a:pPr>
            <a:r>
              <a:rPr lang="en-US" sz="2000" b="1" dirty="0" smtClean="0">
                <a:solidFill>
                  <a:srgbClr val="0A1F61"/>
                </a:solidFill>
                <a:latin typeface="Tajawal ExtraBold" panose="00000800000000000000" pitchFamily="2" charset="-78"/>
                <a:cs typeface="Tajawal ExtraBold" panose="00000800000000000000" pitchFamily="2" charset="-78"/>
              </a:rPr>
              <a:t>Low-Level </a:t>
            </a:r>
            <a:r>
              <a:rPr lang="en-US" sz="2000" b="1" dirty="0">
                <a:solidFill>
                  <a:srgbClr val="0A1F61"/>
                </a:solidFill>
                <a:latin typeface="Tajawal ExtraBold" panose="00000800000000000000" pitchFamily="2" charset="-78"/>
                <a:cs typeface="Tajawal ExtraBold" panose="00000800000000000000" pitchFamily="2" charset="-78"/>
              </a:rPr>
              <a:t>Access</a:t>
            </a:r>
          </a:p>
          <a:p>
            <a:pPr lvl="0" algn="just">
              <a:defRPr/>
            </a:pPr>
            <a:r>
              <a:rPr lang="en-US" sz="1900" dirty="0" smtClean="0">
                <a:solidFill>
                  <a:srgbClr val="0A1F61"/>
                </a:solidFill>
                <a:latin typeface="Tajawal ExtraBold" panose="00000800000000000000" pitchFamily="2" charset="-78"/>
                <a:cs typeface="Tajawal ExtraBold" panose="00000800000000000000" pitchFamily="2" charset="-78"/>
              </a:rPr>
              <a:t>	You </a:t>
            </a:r>
            <a:r>
              <a:rPr lang="en-US" sz="1900" dirty="0">
                <a:solidFill>
                  <a:srgbClr val="0A1F61"/>
                </a:solidFill>
                <a:latin typeface="Tajawal ExtraBold" panose="00000800000000000000" pitchFamily="2" charset="-78"/>
                <a:cs typeface="Tajawal ExtraBold" panose="00000800000000000000" pitchFamily="2" charset="-78"/>
              </a:rPr>
              <a:t>can access the basic socket support in the underlying operating </a:t>
            </a:r>
            <a:r>
              <a:rPr lang="en-US" sz="1900" dirty="0" smtClean="0">
                <a:solidFill>
                  <a:srgbClr val="0A1F61"/>
                </a:solidFill>
                <a:latin typeface="Tajawal ExtraBold" panose="00000800000000000000" pitchFamily="2" charset="-78"/>
                <a:cs typeface="Tajawal ExtraBold" panose="00000800000000000000" pitchFamily="2" charset="-78"/>
              </a:rPr>
              <a:t>system using python’s libraries, </a:t>
            </a:r>
            <a:r>
              <a:rPr lang="en-US" sz="1900" dirty="0">
                <a:solidFill>
                  <a:srgbClr val="0A1F61"/>
                </a:solidFill>
                <a:latin typeface="Tajawal ExtraBold" panose="00000800000000000000" pitchFamily="2" charset="-78"/>
                <a:cs typeface="Tajawal ExtraBold" panose="00000800000000000000" pitchFamily="2" charset="-78"/>
              </a:rPr>
              <a:t>which allows you to implement clients and servers for both connection-oriented and connectionless protocols.</a:t>
            </a:r>
          </a:p>
          <a:p>
            <a:pPr lvl="0" algn="just">
              <a:defRPr/>
            </a:pPr>
            <a:endParaRPr lang="en-US" sz="2000" dirty="0">
              <a:solidFill>
                <a:srgbClr val="0A1F61"/>
              </a:solidFill>
              <a:latin typeface="Tajawal ExtraBold" panose="00000800000000000000" pitchFamily="2" charset="-78"/>
              <a:cs typeface="Tajawal ExtraBold" panose="00000800000000000000" pitchFamily="2" charset="-78"/>
            </a:endParaRPr>
          </a:p>
          <a:p>
            <a:pPr marL="457200" marR="0" lvl="0" indent="-457200" algn="just" defTabSz="914400" rtl="0" eaLnBrk="1" fontAlgn="auto" latinLnBrk="0" hangingPunct="1">
              <a:lnSpc>
                <a:spcPct val="90000"/>
              </a:lnSpc>
              <a:spcBef>
                <a:spcPts val="1000"/>
              </a:spcBef>
              <a:spcAft>
                <a:spcPts val="0"/>
              </a:spcAft>
              <a:buClrTx/>
              <a:buSzTx/>
              <a:buFont typeface="+mj-lt"/>
              <a:buAutoNum type="arabicPeriod" startAt="2"/>
              <a:tabLst/>
              <a:defRPr/>
            </a:pPr>
            <a:r>
              <a:rPr lang="en-US" sz="2000" b="1" dirty="0">
                <a:solidFill>
                  <a:srgbClr val="0A1F61"/>
                </a:solidFill>
                <a:latin typeface="Tajawal ExtraBold" panose="00000800000000000000" pitchFamily="2" charset="-78"/>
                <a:cs typeface="Tajawal ExtraBold" panose="00000800000000000000" pitchFamily="2" charset="-78"/>
              </a:rPr>
              <a:t>High-Level Access</a:t>
            </a:r>
          </a:p>
          <a:p>
            <a:pPr lvl="0" algn="just">
              <a:defRPr/>
            </a:pPr>
            <a:r>
              <a:rPr lang="en-US" sz="1900" dirty="0" smtClean="0">
                <a:solidFill>
                  <a:srgbClr val="0A1F61"/>
                </a:solidFill>
                <a:latin typeface="Tajawal ExtraBold" panose="00000800000000000000" pitchFamily="2" charset="-78"/>
                <a:cs typeface="Tajawal ExtraBold" panose="00000800000000000000" pitchFamily="2" charset="-78"/>
              </a:rPr>
              <a:t>	Python </a:t>
            </a:r>
            <a:r>
              <a:rPr lang="en-US" sz="1900" dirty="0">
                <a:solidFill>
                  <a:srgbClr val="0A1F61"/>
                </a:solidFill>
                <a:latin typeface="Tajawal ExtraBold" panose="00000800000000000000" pitchFamily="2" charset="-78"/>
                <a:cs typeface="Tajawal ExtraBold" panose="00000800000000000000" pitchFamily="2" charset="-78"/>
              </a:rPr>
              <a:t>also has libraries that provide higher-level access to specific application-level network protocols, such as FTP, HTTP, and so on.</a:t>
            </a:r>
          </a:p>
        </p:txBody>
      </p:sp>
    </p:spTree>
    <p:extLst>
      <p:ext uri="{BB962C8B-B14F-4D97-AF65-F5344CB8AC3E}">
        <p14:creationId xmlns:p14="http://schemas.microsoft.com/office/powerpoint/2010/main" val="22259158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21777" y="625753"/>
            <a:ext cx="6188823" cy="523220"/>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Sockets in Python</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21</a:t>
            </a:fld>
            <a:endParaRPr lang="en-US">
              <a:solidFill>
                <a:prstClr val="black">
                  <a:tint val="75000"/>
                </a:prstClr>
              </a:solidFill>
            </a:endParaRPr>
          </a:p>
        </p:txBody>
      </p:sp>
      <p:sp>
        <p:nvSpPr>
          <p:cNvPr id="11" name="Subtitle 2"/>
          <p:cNvSpPr txBox="1">
            <a:spLocks/>
          </p:cNvSpPr>
          <p:nvPr/>
        </p:nvSpPr>
        <p:spPr>
          <a:xfrm>
            <a:off x="300868" y="1970016"/>
            <a:ext cx="11488495" cy="514161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buFont typeface="Arial" panose="020B0604020202020204" pitchFamily="34" charset="0"/>
              <a:buChar char="•"/>
            </a:pPr>
            <a:r>
              <a:rPr lang="en-US" sz="1900" dirty="0">
                <a:solidFill>
                  <a:srgbClr val="0A1F61"/>
                </a:solidFill>
                <a:latin typeface="Tajawal ExtraBold" panose="00000800000000000000" pitchFamily="2" charset="-78"/>
                <a:cs typeface="Tajawal ExtraBold" panose="00000800000000000000" pitchFamily="2" charset="-78"/>
              </a:rPr>
              <a:t>Sockets are created using a set of programming requests called socket API (Application Programming Interface). Python's socket library offers classes for handling common transports as a generic interface.</a:t>
            </a:r>
          </a:p>
          <a:p>
            <a:pPr marL="342900" indent="-342900" algn="just">
              <a:buFont typeface="Arial" panose="020B0604020202020204" pitchFamily="34" charset="0"/>
              <a:buChar char="•"/>
            </a:pPr>
            <a:endParaRPr lang="en-US" sz="1900" dirty="0">
              <a:solidFill>
                <a:srgbClr val="0A1F61"/>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1900" dirty="0">
                <a:solidFill>
                  <a:srgbClr val="0A1F61"/>
                </a:solidFill>
                <a:latin typeface="Tajawal ExtraBold" panose="00000800000000000000" pitchFamily="2" charset="-78"/>
                <a:cs typeface="Tajawal ExtraBold" panose="00000800000000000000" pitchFamily="2" charset="-78"/>
              </a:rPr>
              <a:t>Sockets use protocols for determining the connection type for port-to-port communication between client and server machines. The protocols are used for:</a:t>
            </a:r>
          </a:p>
          <a:p>
            <a:pPr marL="1257300" lvl="2" indent="-342900" algn="just">
              <a:buFont typeface="+mj-lt"/>
              <a:buAutoNum type="arabicPeriod"/>
            </a:pPr>
            <a:r>
              <a:rPr lang="en-US" sz="1600" dirty="0">
                <a:solidFill>
                  <a:srgbClr val="0A1F61"/>
                </a:solidFill>
                <a:latin typeface="Tajawal ExtraBold" panose="00000800000000000000" pitchFamily="2" charset="-78"/>
                <a:cs typeface="Tajawal ExtraBold" panose="00000800000000000000" pitchFamily="2" charset="-78"/>
              </a:rPr>
              <a:t>Domain Name Servers (DNS)</a:t>
            </a:r>
          </a:p>
          <a:p>
            <a:pPr marL="1257300" lvl="2" indent="-342900" algn="just">
              <a:buFont typeface="+mj-lt"/>
              <a:buAutoNum type="arabicPeriod"/>
            </a:pPr>
            <a:r>
              <a:rPr lang="en-US" sz="1600" dirty="0">
                <a:solidFill>
                  <a:srgbClr val="0A1F61"/>
                </a:solidFill>
                <a:latin typeface="Tajawal ExtraBold" panose="00000800000000000000" pitchFamily="2" charset="-78"/>
                <a:cs typeface="Tajawal ExtraBold" panose="00000800000000000000" pitchFamily="2" charset="-78"/>
              </a:rPr>
              <a:t>IP addressing</a:t>
            </a:r>
          </a:p>
          <a:p>
            <a:pPr marL="1257300" lvl="2" indent="-342900" algn="just">
              <a:buFont typeface="+mj-lt"/>
              <a:buAutoNum type="arabicPeriod"/>
            </a:pPr>
            <a:r>
              <a:rPr lang="en-US" sz="1600" dirty="0">
                <a:solidFill>
                  <a:srgbClr val="0A1F61"/>
                </a:solidFill>
                <a:latin typeface="Tajawal ExtraBold" panose="00000800000000000000" pitchFamily="2" charset="-78"/>
                <a:cs typeface="Tajawal ExtraBold" panose="00000800000000000000" pitchFamily="2" charset="-78"/>
              </a:rPr>
              <a:t>E-mail</a:t>
            </a:r>
          </a:p>
          <a:p>
            <a:pPr marL="1257300" lvl="2" indent="-342900" algn="just">
              <a:buFont typeface="+mj-lt"/>
              <a:buAutoNum type="arabicPeriod"/>
            </a:pPr>
            <a:r>
              <a:rPr lang="en-US" sz="1600" dirty="0">
                <a:solidFill>
                  <a:srgbClr val="0A1F61"/>
                </a:solidFill>
                <a:latin typeface="Tajawal ExtraBold" panose="00000800000000000000" pitchFamily="2" charset="-78"/>
                <a:cs typeface="Tajawal ExtraBold" panose="00000800000000000000" pitchFamily="2" charset="-78"/>
              </a:rPr>
              <a:t>FTP (File Transfer Protocol) etc...</a:t>
            </a:r>
          </a:p>
        </p:txBody>
      </p:sp>
    </p:spTree>
    <p:extLst>
      <p:ext uri="{BB962C8B-B14F-4D97-AF65-F5344CB8AC3E}">
        <p14:creationId xmlns:p14="http://schemas.microsoft.com/office/powerpoint/2010/main" val="36047926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21777" y="625753"/>
            <a:ext cx="6188823"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IP &amp; Ports</a:t>
            </a:r>
            <a:r>
              <a:rPr lang="en-US" sz="2800" dirty="0">
                <a:solidFill>
                  <a:prstClr val="white"/>
                </a:solidFill>
                <a:latin typeface="Tajawal Medium" panose="00000600000000000000" pitchFamily="2" charset="-78"/>
                <a:cs typeface="Tajawal Medium" panose="00000600000000000000" pitchFamily="2" charset="-78"/>
              </a:rPr>
              <a:t/>
            </a:r>
            <a:br>
              <a:rPr lang="en-US" sz="2800" dirty="0">
                <a:solidFill>
                  <a:prstClr val="white"/>
                </a:solidFill>
                <a:latin typeface="Tajawal Medium" panose="00000600000000000000" pitchFamily="2" charset="-78"/>
                <a:cs typeface="Tajawal Medium" panose="00000600000000000000" pitchFamily="2" charset="-78"/>
              </a:rPr>
            </a:b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22</a:t>
            </a:fld>
            <a:endParaRPr lang="en-US">
              <a:solidFill>
                <a:prstClr val="black">
                  <a:tint val="75000"/>
                </a:prstClr>
              </a:solidFill>
            </a:endParaRPr>
          </a:p>
        </p:txBody>
      </p:sp>
      <p:pic>
        <p:nvPicPr>
          <p:cNvPr id="11" name="Picture 10"/>
          <p:cNvPicPr>
            <a:picLocks noChangeAspect="1"/>
          </p:cNvPicPr>
          <p:nvPr/>
        </p:nvPicPr>
        <p:blipFill>
          <a:blip r:embed="rId6">
            <a:lum bright="-20000" contrast="40000"/>
          </a:blip>
          <a:stretch>
            <a:fillRect/>
          </a:stretch>
        </p:blipFill>
        <p:spPr>
          <a:xfrm>
            <a:off x="674011" y="1782128"/>
            <a:ext cx="10855267" cy="364921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5353215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21777" y="625753"/>
            <a:ext cx="6188823"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Standard ports in Python </a:t>
            </a:r>
            <a:r>
              <a:rPr lang="en-US" sz="2800" dirty="0">
                <a:solidFill>
                  <a:prstClr val="white"/>
                </a:solidFill>
                <a:latin typeface="Tajawal Medium" panose="00000600000000000000" pitchFamily="2" charset="-78"/>
                <a:cs typeface="Tajawal Medium" panose="00000600000000000000" pitchFamily="2" charset="-78"/>
              </a:rPr>
              <a:t/>
            </a:r>
            <a:br>
              <a:rPr lang="en-US" sz="2800" dirty="0">
                <a:solidFill>
                  <a:prstClr val="white"/>
                </a:solidFill>
                <a:latin typeface="Tajawal Medium" panose="00000600000000000000" pitchFamily="2" charset="-78"/>
                <a:cs typeface="Tajawal Medium" panose="00000600000000000000" pitchFamily="2" charset="-78"/>
              </a:rPr>
            </a:b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23</a:t>
            </a:fld>
            <a:endParaRPr lang="en-US">
              <a:solidFill>
                <a:prstClr val="black">
                  <a:tint val="75000"/>
                </a:prstClr>
              </a:solidFill>
            </a:endParaRPr>
          </a:p>
        </p:txBody>
      </p:sp>
      <p:sp>
        <p:nvSpPr>
          <p:cNvPr id="11" name="Rectangle 1"/>
          <p:cNvSpPr>
            <a:spLocks noChangeArrowheads="1"/>
          </p:cNvSpPr>
          <p:nvPr/>
        </p:nvSpPr>
        <p:spPr bwMode="auto">
          <a:xfrm>
            <a:off x="651740" y="2093262"/>
            <a:ext cx="10815781" cy="2862322"/>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rgbClr val="CC7832"/>
                </a:solidFill>
                <a:effectLst/>
                <a:latin typeface="JetBrains Mono"/>
              </a:rPr>
              <a:t>import </a:t>
            </a:r>
            <a:r>
              <a:rPr kumimoji="0" lang="en-US" altLang="en-US" sz="2000" b="0" i="0" u="none" strike="noStrike" cap="none" normalizeH="0" baseline="0" dirty="0" smtClean="0">
                <a:ln>
                  <a:noFill/>
                </a:ln>
                <a:solidFill>
                  <a:srgbClr val="A9B7C6"/>
                </a:solidFill>
                <a:effectLst/>
                <a:latin typeface="JetBrains Mono"/>
              </a:rPr>
              <a:t>socket</a:t>
            </a:r>
            <a:br>
              <a:rPr kumimoji="0" lang="en-US" altLang="en-US" sz="2000" b="0" i="0" u="none" strike="noStrike" cap="none" normalizeH="0" baseline="0" dirty="0" smtClean="0">
                <a:ln>
                  <a:noFill/>
                </a:ln>
                <a:solidFill>
                  <a:srgbClr val="A9B7C6"/>
                </a:solidFill>
                <a:effectLst/>
                <a:latin typeface="JetBrains Mono"/>
              </a:rPr>
            </a:br>
            <a:r>
              <a:rPr kumimoji="0" lang="en-US" altLang="en-US" sz="2000" b="0" i="0" u="none" strike="noStrike" cap="none" normalizeH="0" baseline="0" dirty="0" smtClean="0">
                <a:ln>
                  <a:noFill/>
                </a:ln>
                <a:solidFill>
                  <a:srgbClr val="CC7832"/>
                </a:solidFill>
                <a:effectLst/>
                <a:latin typeface="JetBrains Mono"/>
              </a:rPr>
              <a:t>def </a:t>
            </a:r>
            <a:r>
              <a:rPr kumimoji="0" lang="en-US" altLang="en-US" sz="2000" b="0" i="0" u="none" strike="noStrike" cap="none" normalizeH="0" baseline="0" dirty="0" smtClean="0">
                <a:ln>
                  <a:noFill/>
                </a:ln>
                <a:solidFill>
                  <a:srgbClr val="FFC66D"/>
                </a:solidFill>
                <a:effectLst/>
                <a:latin typeface="JetBrains Mono"/>
              </a:rPr>
              <a:t>find_service_name</a:t>
            </a:r>
            <a:r>
              <a:rPr kumimoji="0" lang="en-US" altLang="en-US" sz="2000" b="0" i="0" u="none" strike="noStrike" cap="none" normalizeH="0" baseline="0" dirty="0" smtClean="0">
                <a:ln>
                  <a:noFill/>
                </a:ln>
                <a:solidFill>
                  <a:srgbClr val="A9B7C6"/>
                </a:solidFill>
                <a:effectLst/>
                <a:latin typeface="JetBrains Mono"/>
              </a:rPr>
              <a:t>():</a:t>
            </a:r>
            <a:br>
              <a:rPr kumimoji="0" lang="en-US" altLang="en-US" sz="2000" b="0" i="0" u="none" strike="noStrike" cap="none" normalizeH="0" baseline="0" dirty="0" smtClean="0">
                <a:ln>
                  <a:noFill/>
                </a:ln>
                <a:solidFill>
                  <a:srgbClr val="A9B7C6"/>
                </a:solidFill>
                <a:effectLst/>
                <a:latin typeface="JetBrains Mono"/>
              </a:rPr>
            </a:br>
            <a:r>
              <a:rPr kumimoji="0" lang="en-US" altLang="en-US" sz="2000" b="0" i="0" u="none" strike="noStrike" cap="none" normalizeH="0" baseline="0" dirty="0" smtClean="0">
                <a:ln>
                  <a:noFill/>
                </a:ln>
                <a:solidFill>
                  <a:srgbClr val="A9B7C6"/>
                </a:solidFill>
                <a:effectLst/>
                <a:latin typeface="JetBrains Mono"/>
              </a:rPr>
              <a:t>    protocolname = </a:t>
            </a:r>
            <a:r>
              <a:rPr kumimoji="0" lang="en-US" altLang="en-US" sz="2000" b="0" i="0" u="none" strike="noStrike" cap="none" normalizeH="0" baseline="0" dirty="0" smtClean="0">
                <a:ln>
                  <a:noFill/>
                </a:ln>
                <a:solidFill>
                  <a:srgbClr val="6A8759"/>
                </a:solidFill>
                <a:effectLst/>
                <a:latin typeface="JetBrains Mono"/>
              </a:rPr>
              <a:t>‘tcp'</a:t>
            </a:r>
            <a:br>
              <a:rPr kumimoji="0" lang="en-US" altLang="en-US" sz="2000" b="0" i="0" u="none" strike="noStrike" cap="none" normalizeH="0" baseline="0" dirty="0" smtClean="0">
                <a:ln>
                  <a:noFill/>
                </a:ln>
                <a:solidFill>
                  <a:srgbClr val="6A8759"/>
                </a:solidFill>
                <a:effectLst/>
                <a:latin typeface="JetBrains Mono"/>
              </a:rPr>
            </a:br>
            <a:r>
              <a:rPr kumimoji="0" lang="en-US" altLang="en-US" sz="2000" b="0" i="0" u="none" strike="noStrike" cap="none" normalizeH="0" baseline="0" dirty="0" smtClean="0">
                <a:ln>
                  <a:noFill/>
                </a:ln>
                <a:solidFill>
                  <a:srgbClr val="6A8759"/>
                </a:solidFill>
                <a:effectLst/>
                <a:latin typeface="JetBrains Mono"/>
              </a:rPr>
              <a:t>    </a:t>
            </a:r>
            <a:r>
              <a:rPr kumimoji="0" lang="en-US" altLang="en-US" sz="2000" b="0" i="0" u="none" strike="noStrike" cap="none" normalizeH="0" baseline="0" dirty="0" smtClean="0">
                <a:ln>
                  <a:noFill/>
                </a:ln>
                <a:solidFill>
                  <a:srgbClr val="CC7832"/>
                </a:solidFill>
                <a:effectLst/>
                <a:latin typeface="JetBrains Mono"/>
              </a:rPr>
              <a:t>for </a:t>
            </a:r>
            <a:r>
              <a:rPr kumimoji="0" lang="en-US" altLang="en-US" sz="2000" b="0" i="0" u="none" strike="noStrike" cap="none" normalizeH="0" baseline="0" dirty="0" smtClean="0">
                <a:ln>
                  <a:noFill/>
                </a:ln>
                <a:solidFill>
                  <a:srgbClr val="A9B7C6"/>
                </a:solidFill>
                <a:effectLst/>
                <a:latin typeface="JetBrains Mono"/>
              </a:rPr>
              <a:t>port </a:t>
            </a:r>
            <a:r>
              <a:rPr kumimoji="0" lang="en-US" altLang="en-US" sz="2000" b="0" i="0" u="none" strike="noStrike" cap="none" normalizeH="0" baseline="0" dirty="0" smtClean="0">
                <a:ln>
                  <a:noFill/>
                </a:ln>
                <a:solidFill>
                  <a:srgbClr val="CC7832"/>
                </a:solidFill>
                <a:effectLst/>
                <a:latin typeface="JetBrains Mono"/>
              </a:rPr>
              <a:t>in </a:t>
            </a:r>
            <a:r>
              <a:rPr kumimoji="0" lang="en-US" altLang="en-US" sz="2000" b="0" i="0" u="none" strike="noStrike" cap="none" normalizeH="0" baseline="0" dirty="0" smtClean="0">
                <a:ln>
                  <a:noFill/>
                </a:ln>
                <a:solidFill>
                  <a:srgbClr val="A9B7C6"/>
                </a:solidFill>
                <a:effectLst/>
                <a:latin typeface="JetBrains Mono"/>
              </a:rPr>
              <a:t>[</a:t>
            </a:r>
            <a:r>
              <a:rPr kumimoji="0" lang="en-US" altLang="en-US" sz="2000" b="0" i="0" u="none" strike="noStrike" cap="none" normalizeH="0" baseline="0" dirty="0" smtClean="0">
                <a:ln>
                  <a:noFill/>
                </a:ln>
                <a:solidFill>
                  <a:srgbClr val="6897BB"/>
                </a:solidFill>
                <a:effectLst/>
                <a:latin typeface="JetBrains Mono"/>
              </a:rPr>
              <a:t>21</a:t>
            </a:r>
            <a:r>
              <a:rPr kumimoji="0" lang="en-US" altLang="en-US" sz="2000" b="0" i="0" u="none" strike="noStrike" cap="none" normalizeH="0" baseline="0" dirty="0" smtClean="0">
                <a:ln>
                  <a:noFill/>
                </a:ln>
                <a:solidFill>
                  <a:srgbClr val="CC7832"/>
                </a:solidFill>
                <a:effectLst/>
                <a:latin typeface="JetBrains Mono"/>
              </a:rPr>
              <a:t>, </a:t>
            </a:r>
            <a:r>
              <a:rPr kumimoji="0" lang="en-US" altLang="en-US" sz="2000" b="0" i="0" u="none" strike="noStrike" cap="none" normalizeH="0" baseline="0" dirty="0" smtClean="0">
                <a:ln>
                  <a:noFill/>
                </a:ln>
                <a:solidFill>
                  <a:srgbClr val="6897BB"/>
                </a:solidFill>
                <a:effectLst/>
                <a:latin typeface="JetBrains Mono"/>
              </a:rPr>
              <a:t>22</a:t>
            </a:r>
            <a:r>
              <a:rPr kumimoji="0" lang="en-US" altLang="en-US" sz="2000" b="0" i="0" u="none" strike="noStrike" cap="none" normalizeH="0" baseline="0" dirty="0" smtClean="0">
                <a:ln>
                  <a:noFill/>
                </a:ln>
                <a:solidFill>
                  <a:srgbClr val="CC7832"/>
                </a:solidFill>
                <a:effectLst/>
                <a:latin typeface="JetBrains Mono"/>
              </a:rPr>
              <a:t>, </a:t>
            </a:r>
            <a:r>
              <a:rPr kumimoji="0" lang="en-US" altLang="en-US" sz="2000" b="0" i="0" u="none" strike="noStrike" cap="none" normalizeH="0" baseline="0" dirty="0" smtClean="0">
                <a:ln>
                  <a:noFill/>
                </a:ln>
                <a:solidFill>
                  <a:srgbClr val="6897BB"/>
                </a:solidFill>
                <a:effectLst/>
                <a:latin typeface="JetBrains Mono"/>
              </a:rPr>
              <a:t>23</a:t>
            </a:r>
            <a:r>
              <a:rPr kumimoji="0" lang="en-US" altLang="en-US" sz="2000" b="0" i="0" u="none" strike="noStrike" cap="none" normalizeH="0" baseline="0" dirty="0" smtClean="0">
                <a:ln>
                  <a:noFill/>
                </a:ln>
                <a:solidFill>
                  <a:srgbClr val="CC7832"/>
                </a:solidFill>
                <a:effectLst/>
                <a:latin typeface="JetBrains Mono"/>
              </a:rPr>
              <a:t>, </a:t>
            </a:r>
            <a:r>
              <a:rPr kumimoji="0" lang="en-US" altLang="en-US" sz="2000" b="0" i="0" u="none" strike="noStrike" cap="none" normalizeH="0" baseline="0" dirty="0" smtClean="0">
                <a:ln>
                  <a:noFill/>
                </a:ln>
                <a:solidFill>
                  <a:srgbClr val="6897BB"/>
                </a:solidFill>
                <a:effectLst/>
                <a:latin typeface="JetBrains Mono"/>
              </a:rPr>
              <a:t>25</a:t>
            </a:r>
            <a:r>
              <a:rPr kumimoji="0" lang="en-US" altLang="en-US" sz="2000" b="0" i="0" u="none" strike="noStrike" cap="none" normalizeH="0" baseline="0" dirty="0" smtClean="0">
                <a:ln>
                  <a:noFill/>
                </a:ln>
                <a:solidFill>
                  <a:srgbClr val="CC7832"/>
                </a:solidFill>
                <a:effectLst/>
                <a:latin typeface="JetBrains Mono"/>
              </a:rPr>
              <a:t>, </a:t>
            </a:r>
            <a:r>
              <a:rPr kumimoji="0" lang="en-US" altLang="en-US" sz="2000" b="0" i="0" u="none" strike="noStrike" cap="none" normalizeH="0" baseline="0" dirty="0" smtClean="0">
                <a:ln>
                  <a:noFill/>
                </a:ln>
                <a:solidFill>
                  <a:srgbClr val="6897BB"/>
                </a:solidFill>
                <a:effectLst/>
                <a:latin typeface="JetBrains Mono"/>
              </a:rPr>
              <a:t>80</a:t>
            </a:r>
            <a:r>
              <a:rPr kumimoji="0" lang="en-US" altLang="en-US" sz="2000" b="0" i="0" u="none" strike="noStrike" cap="none" normalizeH="0" baseline="0" dirty="0" smtClean="0">
                <a:ln>
                  <a:noFill/>
                </a:ln>
                <a:solidFill>
                  <a:srgbClr val="CC7832"/>
                </a:solidFill>
                <a:effectLst/>
                <a:latin typeface="JetBrains Mono"/>
              </a:rPr>
              <a:t>, </a:t>
            </a:r>
            <a:r>
              <a:rPr kumimoji="0" lang="en-US" altLang="en-US" sz="2000" b="0" i="0" u="none" strike="noStrike" cap="none" normalizeH="0" baseline="0" dirty="0" smtClean="0">
                <a:ln>
                  <a:noFill/>
                </a:ln>
                <a:solidFill>
                  <a:srgbClr val="6897BB"/>
                </a:solidFill>
                <a:effectLst/>
                <a:latin typeface="JetBrains Mono"/>
              </a:rPr>
              <a:t>110</a:t>
            </a:r>
            <a:r>
              <a:rPr kumimoji="0" lang="en-US" altLang="en-US" sz="2000" b="0" i="0" u="none" strike="noStrike" cap="none" normalizeH="0" baseline="0" dirty="0" smtClean="0">
                <a:ln>
                  <a:noFill/>
                </a:ln>
                <a:solidFill>
                  <a:srgbClr val="CC7832"/>
                </a:solidFill>
                <a:effectLst/>
                <a:latin typeface="JetBrains Mono"/>
              </a:rPr>
              <a:t>, </a:t>
            </a:r>
            <a:r>
              <a:rPr kumimoji="0" lang="en-US" altLang="en-US" sz="2000" b="0" i="0" u="none" strike="noStrike" cap="none" normalizeH="0" baseline="0" dirty="0" smtClean="0">
                <a:ln>
                  <a:noFill/>
                </a:ln>
                <a:solidFill>
                  <a:srgbClr val="6897BB"/>
                </a:solidFill>
                <a:effectLst/>
                <a:latin typeface="JetBrains Mono"/>
              </a:rPr>
              <a:t>119</a:t>
            </a:r>
            <a:r>
              <a:rPr kumimoji="0" lang="en-US" altLang="en-US" sz="2000" b="0" i="0" u="none" strike="noStrike" cap="none" normalizeH="0" baseline="0" dirty="0" smtClean="0">
                <a:ln>
                  <a:noFill/>
                </a:ln>
                <a:solidFill>
                  <a:srgbClr val="CC7832"/>
                </a:solidFill>
                <a:effectLst/>
                <a:latin typeface="JetBrains Mono"/>
              </a:rPr>
              <a:t>, </a:t>
            </a:r>
            <a:r>
              <a:rPr kumimoji="0" lang="en-US" altLang="en-US" sz="2000" b="0" i="0" u="none" strike="noStrike" cap="none" normalizeH="0" baseline="0" dirty="0" smtClean="0">
                <a:ln>
                  <a:noFill/>
                </a:ln>
                <a:solidFill>
                  <a:srgbClr val="6897BB"/>
                </a:solidFill>
                <a:effectLst/>
                <a:latin typeface="JetBrains Mono"/>
              </a:rPr>
              <a:t>443</a:t>
            </a:r>
            <a:r>
              <a:rPr kumimoji="0" lang="en-US" altLang="en-US" sz="2000" b="0" i="0" u="none" strike="noStrike" cap="none" normalizeH="0" baseline="0" dirty="0" smtClean="0">
                <a:ln>
                  <a:noFill/>
                </a:ln>
                <a:solidFill>
                  <a:srgbClr val="A9B7C6"/>
                </a:solidFill>
                <a:effectLst/>
                <a:latin typeface="JetBrains Mono"/>
              </a:rPr>
              <a:t>]:</a:t>
            </a:r>
            <a:br>
              <a:rPr kumimoji="0" lang="en-US" altLang="en-US" sz="2000" b="0" i="0" u="none" strike="noStrike" cap="none" normalizeH="0" baseline="0" dirty="0" smtClean="0">
                <a:ln>
                  <a:noFill/>
                </a:ln>
                <a:solidFill>
                  <a:srgbClr val="A9B7C6"/>
                </a:solidFill>
                <a:effectLst/>
                <a:latin typeface="JetBrains Mono"/>
              </a:rPr>
            </a:br>
            <a:r>
              <a:rPr kumimoji="0" lang="en-US" altLang="en-US" sz="2000" b="0" i="0" u="none" strike="noStrike" cap="none" normalizeH="0" baseline="0" dirty="0" smtClean="0">
                <a:ln>
                  <a:noFill/>
                </a:ln>
                <a:solidFill>
                  <a:srgbClr val="A9B7C6"/>
                </a:solidFill>
                <a:effectLst/>
                <a:latin typeface="JetBrains Mono"/>
              </a:rPr>
              <a:t>        </a:t>
            </a:r>
            <a:r>
              <a:rPr kumimoji="0" lang="en-US" altLang="en-US" sz="2000" b="0" i="0" u="none" strike="noStrike" cap="none" normalizeH="0" baseline="0" dirty="0" smtClean="0">
                <a:ln>
                  <a:noFill/>
                </a:ln>
                <a:solidFill>
                  <a:srgbClr val="8888C6"/>
                </a:solidFill>
                <a:effectLst/>
                <a:latin typeface="JetBrains Mono"/>
              </a:rPr>
              <a:t>print </a:t>
            </a:r>
            <a:r>
              <a:rPr kumimoji="0" lang="en-US" altLang="en-US" sz="2000" b="0" i="0" u="none" strike="noStrike" cap="none" normalizeH="0" baseline="0" dirty="0" smtClean="0">
                <a:ln>
                  <a:noFill/>
                </a:ln>
                <a:solidFill>
                  <a:srgbClr val="A9B7C6"/>
                </a:solidFill>
                <a:effectLst/>
                <a:latin typeface="JetBrains Mono"/>
              </a:rPr>
              <a:t>(</a:t>
            </a:r>
            <a:r>
              <a:rPr kumimoji="0" lang="en-US" altLang="en-US" sz="2000" b="0" i="0" u="none" strike="noStrike" cap="none" normalizeH="0" baseline="0" dirty="0" smtClean="0">
                <a:ln>
                  <a:noFill/>
                </a:ln>
                <a:solidFill>
                  <a:srgbClr val="6A8759"/>
                </a:solidFill>
                <a:effectLst/>
                <a:latin typeface="JetBrains Mono"/>
              </a:rPr>
              <a:t>"Port: %s =&gt; service name: %s" </a:t>
            </a:r>
            <a:r>
              <a:rPr kumimoji="0" lang="en-US" altLang="en-US" sz="2000" b="0" i="0" u="none" strike="noStrike" cap="none" normalizeH="0" baseline="0" dirty="0" smtClean="0">
                <a:ln>
                  <a:noFill/>
                </a:ln>
                <a:solidFill>
                  <a:srgbClr val="A9B7C6"/>
                </a:solidFill>
                <a:effectLst/>
                <a:latin typeface="JetBrains Mono"/>
              </a:rPr>
              <a:t>%(port</a:t>
            </a:r>
            <a:r>
              <a:rPr kumimoji="0" lang="en-US" altLang="en-US" sz="2000" b="0" i="0" u="none" strike="noStrike" cap="none" normalizeH="0" baseline="0" dirty="0" smtClean="0">
                <a:ln>
                  <a:noFill/>
                </a:ln>
                <a:solidFill>
                  <a:srgbClr val="CC7832"/>
                </a:solidFill>
                <a:effectLst/>
                <a:latin typeface="JetBrains Mono"/>
              </a:rPr>
              <a:t>, </a:t>
            </a:r>
            <a:r>
              <a:rPr kumimoji="0" lang="en-US" altLang="en-US" sz="2000" b="0" i="0" u="none" strike="noStrike" cap="none" normalizeH="0" baseline="0" dirty="0" smtClean="0">
                <a:ln>
                  <a:noFill/>
                </a:ln>
                <a:solidFill>
                  <a:srgbClr val="A9B7C6"/>
                </a:solidFill>
                <a:effectLst/>
                <a:latin typeface="JetBrains Mono"/>
              </a:rPr>
              <a:t>socket.getservbyport(port</a:t>
            </a:r>
            <a:r>
              <a:rPr kumimoji="0" lang="en-US" altLang="en-US" sz="2000" b="0" i="0" u="none" strike="noStrike" cap="none" normalizeH="0" baseline="0" dirty="0" smtClean="0">
                <a:ln>
                  <a:noFill/>
                </a:ln>
                <a:solidFill>
                  <a:srgbClr val="CC7832"/>
                </a:solidFill>
                <a:effectLst/>
                <a:latin typeface="JetBrains Mono"/>
              </a:rPr>
              <a:t>, </a:t>
            </a:r>
            <a:r>
              <a:rPr kumimoji="0" lang="en-US" altLang="en-US" sz="2000" b="0" i="0" u="none" strike="noStrike" cap="none" normalizeH="0" baseline="0" dirty="0" smtClean="0">
                <a:ln>
                  <a:noFill/>
                </a:ln>
                <a:solidFill>
                  <a:srgbClr val="A9B7C6"/>
                </a:solidFill>
                <a:effectLst/>
                <a:latin typeface="JetBrains Mono"/>
              </a:rPr>
              <a:t>protocolname)))</a:t>
            </a:r>
            <a:br>
              <a:rPr kumimoji="0" lang="en-US" altLang="en-US" sz="2000" b="0" i="0" u="none" strike="noStrike" cap="none" normalizeH="0" baseline="0" dirty="0" smtClean="0">
                <a:ln>
                  <a:noFill/>
                </a:ln>
                <a:solidFill>
                  <a:srgbClr val="A9B7C6"/>
                </a:solidFill>
                <a:effectLst/>
                <a:latin typeface="JetBrains Mono"/>
              </a:rPr>
            </a:br>
            <a:r>
              <a:rPr kumimoji="0" lang="en-US" altLang="en-US" sz="2000" b="0" i="0" u="none" strike="noStrike" cap="none" normalizeH="0" baseline="0" dirty="0" smtClean="0">
                <a:ln>
                  <a:noFill/>
                </a:ln>
                <a:solidFill>
                  <a:srgbClr val="A9B7C6"/>
                </a:solidFill>
                <a:effectLst/>
                <a:latin typeface="JetBrains Mono"/>
              </a:rPr>
              <a:t>    </a:t>
            </a:r>
            <a:r>
              <a:rPr kumimoji="0" lang="en-US" altLang="en-US" sz="2000" b="0" i="0" u="none" strike="noStrike" cap="none" normalizeH="0" baseline="0" dirty="0" smtClean="0">
                <a:ln>
                  <a:noFill/>
                </a:ln>
                <a:solidFill>
                  <a:srgbClr val="8888C6"/>
                </a:solidFill>
                <a:effectLst/>
                <a:latin typeface="JetBrains Mono"/>
              </a:rPr>
              <a:t>print </a:t>
            </a:r>
            <a:r>
              <a:rPr kumimoji="0" lang="en-US" altLang="en-US" sz="2000" b="0" i="0" u="none" strike="noStrike" cap="none" normalizeH="0" baseline="0" dirty="0" smtClean="0">
                <a:ln>
                  <a:noFill/>
                </a:ln>
                <a:solidFill>
                  <a:srgbClr val="A9B7C6"/>
                </a:solidFill>
                <a:effectLst/>
                <a:latin typeface="JetBrains Mono"/>
              </a:rPr>
              <a:t>(</a:t>
            </a:r>
            <a:r>
              <a:rPr kumimoji="0" lang="en-US" altLang="en-US" sz="2000" b="0" i="0" u="none" strike="noStrike" cap="none" normalizeH="0" baseline="0" dirty="0" smtClean="0">
                <a:ln>
                  <a:noFill/>
                </a:ln>
                <a:solidFill>
                  <a:srgbClr val="6A8759"/>
                </a:solidFill>
                <a:effectLst/>
                <a:latin typeface="JetBrains Mono"/>
              </a:rPr>
              <a:t>"Port: %s =&gt; service name: %s" </a:t>
            </a:r>
            <a:r>
              <a:rPr kumimoji="0" lang="en-US" altLang="en-US" sz="2000" b="0" i="0" u="none" strike="noStrike" cap="none" normalizeH="0" baseline="0" dirty="0" smtClean="0">
                <a:ln>
                  <a:noFill/>
                </a:ln>
                <a:solidFill>
                  <a:srgbClr val="A9B7C6"/>
                </a:solidFill>
                <a:effectLst/>
                <a:latin typeface="JetBrains Mono"/>
              </a:rPr>
              <a:t>%(</a:t>
            </a:r>
            <a:r>
              <a:rPr kumimoji="0" lang="en-US" altLang="en-US" sz="2000" b="0" i="0" u="none" strike="noStrike" cap="none" normalizeH="0" baseline="0" dirty="0" smtClean="0">
                <a:ln>
                  <a:noFill/>
                </a:ln>
                <a:solidFill>
                  <a:srgbClr val="6897BB"/>
                </a:solidFill>
                <a:effectLst/>
                <a:latin typeface="JetBrains Mono"/>
              </a:rPr>
              <a:t>53</a:t>
            </a:r>
            <a:r>
              <a:rPr kumimoji="0" lang="en-US" altLang="en-US" sz="2000" b="0" i="0" u="none" strike="noStrike" cap="none" normalizeH="0" baseline="0" dirty="0" smtClean="0">
                <a:ln>
                  <a:noFill/>
                </a:ln>
                <a:solidFill>
                  <a:srgbClr val="CC7832"/>
                </a:solidFill>
                <a:effectLst/>
                <a:latin typeface="JetBrains Mono"/>
              </a:rPr>
              <a:t>, </a:t>
            </a:r>
            <a:r>
              <a:rPr kumimoji="0" lang="en-US" altLang="en-US" sz="2000" b="0" i="0" u="none" strike="noStrike" cap="none" normalizeH="0" baseline="0" dirty="0" smtClean="0">
                <a:ln>
                  <a:noFill/>
                </a:ln>
                <a:solidFill>
                  <a:srgbClr val="A9B7C6"/>
                </a:solidFill>
                <a:effectLst/>
                <a:latin typeface="JetBrains Mono"/>
              </a:rPr>
              <a:t>socket.getservbyport(</a:t>
            </a:r>
            <a:r>
              <a:rPr kumimoji="0" lang="en-US" altLang="en-US" sz="2000" b="0" i="0" u="none" strike="noStrike" cap="none" normalizeH="0" baseline="0" dirty="0" smtClean="0">
                <a:ln>
                  <a:noFill/>
                </a:ln>
                <a:solidFill>
                  <a:srgbClr val="6897BB"/>
                </a:solidFill>
                <a:effectLst/>
                <a:latin typeface="JetBrains Mono"/>
              </a:rPr>
              <a:t>53</a:t>
            </a:r>
            <a:r>
              <a:rPr kumimoji="0" lang="en-US" altLang="en-US" sz="2000" b="0" i="0" u="none" strike="noStrike" cap="none" normalizeH="0" baseline="0" dirty="0" smtClean="0">
                <a:ln>
                  <a:noFill/>
                </a:ln>
                <a:solidFill>
                  <a:srgbClr val="CC7832"/>
                </a:solidFill>
                <a:effectLst/>
                <a:latin typeface="JetBrains Mono"/>
              </a:rPr>
              <a:t>,</a:t>
            </a:r>
            <a:r>
              <a:rPr kumimoji="0" lang="en-US" altLang="en-US" sz="2000" b="0" i="0" u="none" strike="noStrike" cap="none" normalizeH="0" baseline="0" dirty="0" smtClean="0">
                <a:ln>
                  <a:noFill/>
                </a:ln>
                <a:solidFill>
                  <a:srgbClr val="6A8759"/>
                </a:solidFill>
                <a:effectLst/>
                <a:latin typeface="JetBrains Mono"/>
              </a:rPr>
              <a:t>'udp'</a:t>
            </a:r>
            <a:r>
              <a:rPr kumimoji="0" lang="en-US" altLang="en-US" sz="2000" b="0" i="0" u="none" strike="noStrike" cap="none" normalizeH="0" baseline="0" dirty="0" smtClean="0">
                <a:ln>
                  <a:noFill/>
                </a:ln>
                <a:solidFill>
                  <a:srgbClr val="A9B7C6"/>
                </a:solidFill>
                <a:effectLst/>
                <a:latin typeface="JetBrains Mono"/>
              </a:rPr>
              <a:t>)))</a:t>
            </a:r>
            <a:br>
              <a:rPr kumimoji="0" lang="en-US" altLang="en-US" sz="2000" b="0" i="0" u="none" strike="noStrike" cap="none" normalizeH="0" baseline="0" dirty="0" smtClean="0">
                <a:ln>
                  <a:noFill/>
                </a:ln>
                <a:solidFill>
                  <a:srgbClr val="A9B7C6"/>
                </a:solidFill>
                <a:effectLst/>
                <a:latin typeface="JetBrains Mono"/>
              </a:rPr>
            </a:br>
            <a:r>
              <a:rPr kumimoji="0" lang="en-US" altLang="en-US" sz="2000" b="0" i="0" u="none" strike="noStrike" cap="none" normalizeH="0" baseline="0" dirty="0" smtClean="0">
                <a:ln>
                  <a:noFill/>
                </a:ln>
                <a:solidFill>
                  <a:srgbClr val="A9B7C6"/>
                </a:solidFill>
                <a:effectLst/>
                <a:latin typeface="JetBrains Mono"/>
              </a:rPr>
              <a:t/>
            </a:r>
            <a:br>
              <a:rPr kumimoji="0" lang="en-US" altLang="en-US" sz="2000" b="0" i="0" u="none" strike="noStrike" cap="none" normalizeH="0" baseline="0" dirty="0" smtClean="0">
                <a:ln>
                  <a:noFill/>
                </a:ln>
                <a:solidFill>
                  <a:srgbClr val="A9B7C6"/>
                </a:solidFill>
                <a:effectLst/>
                <a:latin typeface="JetBrains Mono"/>
              </a:rPr>
            </a:br>
            <a:r>
              <a:rPr kumimoji="0" lang="en-US" altLang="en-US" sz="2000" b="0" i="0" u="none" strike="noStrike" cap="none" normalizeH="0" baseline="0" dirty="0" smtClean="0">
                <a:ln>
                  <a:noFill/>
                </a:ln>
                <a:solidFill>
                  <a:srgbClr val="CC7832"/>
                </a:solidFill>
                <a:effectLst/>
                <a:latin typeface="JetBrains Mono"/>
              </a:rPr>
              <a:t>if </a:t>
            </a:r>
            <a:r>
              <a:rPr kumimoji="0" lang="en-US" altLang="en-US" sz="2000" b="0" i="0" u="none" strike="noStrike" cap="none" normalizeH="0" baseline="0" dirty="0" smtClean="0">
                <a:ln>
                  <a:noFill/>
                </a:ln>
                <a:solidFill>
                  <a:srgbClr val="A9B7C6"/>
                </a:solidFill>
                <a:effectLst/>
                <a:latin typeface="JetBrains Mono"/>
              </a:rPr>
              <a:t>__name__ == </a:t>
            </a:r>
            <a:r>
              <a:rPr kumimoji="0" lang="en-US" altLang="en-US" sz="2000" b="0" i="0" u="none" strike="noStrike" cap="none" normalizeH="0" baseline="0" dirty="0" smtClean="0">
                <a:ln>
                  <a:noFill/>
                </a:ln>
                <a:solidFill>
                  <a:srgbClr val="6A8759"/>
                </a:solidFill>
                <a:effectLst/>
                <a:latin typeface="JetBrains Mono"/>
              </a:rPr>
              <a:t>'__main__'</a:t>
            </a:r>
            <a:r>
              <a:rPr kumimoji="0" lang="en-US" altLang="en-US" sz="2000" b="0" i="0" u="none" strike="noStrike" cap="none" normalizeH="0" baseline="0" dirty="0" smtClean="0">
                <a:ln>
                  <a:noFill/>
                </a:ln>
                <a:solidFill>
                  <a:srgbClr val="A9B7C6"/>
                </a:solidFill>
                <a:effectLst/>
                <a:latin typeface="JetBrains Mono"/>
              </a:rPr>
              <a:t>:</a:t>
            </a:r>
            <a:br>
              <a:rPr kumimoji="0" lang="en-US" altLang="en-US" sz="2000" b="0" i="0" u="none" strike="noStrike" cap="none" normalizeH="0" baseline="0" dirty="0" smtClean="0">
                <a:ln>
                  <a:noFill/>
                </a:ln>
                <a:solidFill>
                  <a:srgbClr val="A9B7C6"/>
                </a:solidFill>
                <a:effectLst/>
                <a:latin typeface="JetBrains Mono"/>
              </a:rPr>
            </a:br>
            <a:r>
              <a:rPr kumimoji="0" lang="en-US" altLang="en-US" sz="2000" b="0" i="0" u="none" strike="noStrike" cap="none" normalizeH="0" baseline="0" dirty="0" smtClean="0">
                <a:ln>
                  <a:noFill/>
                </a:ln>
                <a:solidFill>
                  <a:srgbClr val="A9B7C6"/>
                </a:solidFill>
                <a:effectLst/>
                <a:latin typeface="JetBrains Mono"/>
              </a:rPr>
              <a:t>    find_service_name()</a:t>
            </a:r>
            <a:endParaRPr kumimoji="0" lang="en-US" altLang="en-US" sz="4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1224752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08039" y="33926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421777" y="625753"/>
            <a:ext cx="6188823" cy="523220"/>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Sockets terms</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24</a:t>
            </a:fld>
            <a:endParaRPr lang="en-US">
              <a:solidFill>
                <a:prstClr val="black">
                  <a:tint val="75000"/>
                </a:prstClr>
              </a:solidFill>
            </a:endParaRPr>
          </a:p>
        </p:txBody>
      </p:sp>
      <p:sp>
        <p:nvSpPr>
          <p:cNvPr id="10" name="Rectangle 9"/>
          <p:cNvSpPr/>
          <p:nvPr/>
        </p:nvSpPr>
        <p:spPr>
          <a:xfrm>
            <a:off x="215741" y="1547656"/>
            <a:ext cx="11771807" cy="5386090"/>
          </a:xfrm>
          <a:prstGeom prst="rect">
            <a:avLst/>
          </a:prstGeom>
        </p:spPr>
        <p:txBody>
          <a:bodyPr wrap="square">
            <a:spAutoFit/>
          </a:bodyPr>
          <a:lstStyle/>
          <a:p>
            <a:pPr marL="342900" indent="-342900" algn="just">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Domain</a:t>
            </a:r>
          </a:p>
          <a:p>
            <a:pPr lvl="1" algn="just"/>
            <a:r>
              <a:rPr lang="en-US" sz="1600" dirty="0">
                <a:solidFill>
                  <a:srgbClr val="0A1F61"/>
                </a:solidFill>
                <a:latin typeface="Tajawal ExtraBold" panose="00000800000000000000" pitchFamily="2" charset="-78"/>
                <a:cs typeface="Tajawal ExtraBold" panose="00000800000000000000" pitchFamily="2" charset="-78"/>
              </a:rPr>
              <a:t>Domain is the </a:t>
            </a:r>
            <a:r>
              <a:rPr lang="en-US" sz="1600" u="sng" dirty="0">
                <a:solidFill>
                  <a:srgbClr val="0A1F61"/>
                </a:solidFill>
                <a:latin typeface="Tajawal ExtraBold" panose="00000800000000000000" pitchFamily="2" charset="-78"/>
                <a:cs typeface="Tajawal ExtraBold" panose="00000800000000000000" pitchFamily="2" charset="-78"/>
              </a:rPr>
              <a:t>family of protocols</a:t>
            </a:r>
            <a:r>
              <a:rPr lang="en-US" sz="1600" dirty="0">
                <a:solidFill>
                  <a:srgbClr val="0A1F61"/>
                </a:solidFill>
                <a:latin typeface="Tajawal ExtraBold" panose="00000800000000000000" pitchFamily="2" charset="-78"/>
                <a:cs typeface="Tajawal ExtraBold" panose="00000800000000000000" pitchFamily="2" charset="-78"/>
              </a:rPr>
              <a:t> that is used as the transport mechanism. These values are constants such as AF_INET for IPv4, AF_INET6 for IPv6, PF_UNIX, PF_X25, and so on</a:t>
            </a:r>
            <a:r>
              <a:rPr lang="en-US" sz="1600" dirty="0" smtClean="0">
                <a:solidFill>
                  <a:srgbClr val="0A1F61"/>
                </a:solidFill>
                <a:latin typeface="Tajawal ExtraBold" panose="00000800000000000000" pitchFamily="2" charset="-78"/>
                <a:cs typeface="Tajawal ExtraBold" panose="00000800000000000000" pitchFamily="2" charset="-78"/>
              </a:rPr>
              <a:t>.</a:t>
            </a:r>
          </a:p>
          <a:p>
            <a:pPr lvl="1" algn="just"/>
            <a:endParaRPr lang="en-US" sz="16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mj-lt"/>
              <a:buAutoNum type="arabicPeriod" startAt="2"/>
            </a:pPr>
            <a:r>
              <a:rPr lang="en-US" sz="2400" b="1" dirty="0">
                <a:solidFill>
                  <a:srgbClr val="0A1F61"/>
                </a:solidFill>
                <a:latin typeface="Tajawal ExtraBold" panose="00000800000000000000" pitchFamily="2" charset="-78"/>
                <a:cs typeface="Tajawal ExtraBold" panose="00000800000000000000" pitchFamily="2" charset="-78"/>
              </a:rPr>
              <a:t>Type</a:t>
            </a:r>
          </a:p>
          <a:p>
            <a:pPr lvl="1" algn="just"/>
            <a:r>
              <a:rPr lang="en-US" sz="1600" dirty="0">
                <a:solidFill>
                  <a:srgbClr val="0A1F61"/>
                </a:solidFill>
                <a:latin typeface="Tajawal ExtraBold" panose="00000800000000000000" pitchFamily="2" charset="-78"/>
                <a:cs typeface="Tajawal ExtraBold" panose="00000800000000000000" pitchFamily="2" charset="-78"/>
              </a:rPr>
              <a:t>Type means the </a:t>
            </a:r>
            <a:r>
              <a:rPr lang="en-US" sz="1600" u="sng" dirty="0">
                <a:solidFill>
                  <a:srgbClr val="0A1F61"/>
                </a:solidFill>
                <a:latin typeface="Tajawal ExtraBold" panose="00000800000000000000" pitchFamily="2" charset="-78"/>
                <a:cs typeface="Tajawal ExtraBold" panose="00000800000000000000" pitchFamily="2" charset="-78"/>
              </a:rPr>
              <a:t>kind of communication</a:t>
            </a:r>
            <a:r>
              <a:rPr lang="en-US" sz="1600" dirty="0">
                <a:solidFill>
                  <a:srgbClr val="0A1F61"/>
                </a:solidFill>
                <a:latin typeface="Tajawal ExtraBold" panose="00000800000000000000" pitchFamily="2" charset="-78"/>
                <a:cs typeface="Tajawal ExtraBold" panose="00000800000000000000" pitchFamily="2" charset="-78"/>
              </a:rPr>
              <a:t> between two endpoints, typically SOCK_STREAM </a:t>
            </a:r>
            <a:r>
              <a:rPr lang="en-US" sz="1600" b="1" dirty="0">
                <a:solidFill>
                  <a:srgbClr val="0A1F61"/>
                </a:solidFill>
                <a:latin typeface="Tajawal ExtraBold" panose="00000800000000000000" pitchFamily="2" charset="-78"/>
                <a:cs typeface="Tajawal ExtraBold" panose="00000800000000000000" pitchFamily="2" charset="-78"/>
              </a:rPr>
              <a:t>(TCP) </a:t>
            </a:r>
            <a:r>
              <a:rPr lang="en-US" sz="1600" dirty="0">
                <a:solidFill>
                  <a:srgbClr val="0A1F61"/>
                </a:solidFill>
                <a:latin typeface="Tajawal ExtraBold" panose="00000800000000000000" pitchFamily="2" charset="-78"/>
                <a:cs typeface="Tajawal ExtraBold" panose="00000800000000000000" pitchFamily="2" charset="-78"/>
              </a:rPr>
              <a:t>for connection-oriented protocols and SOCK_DGRAM </a:t>
            </a:r>
            <a:r>
              <a:rPr lang="en-US" sz="1600" b="1" dirty="0">
                <a:solidFill>
                  <a:srgbClr val="0A1F61"/>
                </a:solidFill>
                <a:latin typeface="Tajawal ExtraBold" panose="00000800000000000000" pitchFamily="2" charset="-78"/>
                <a:cs typeface="Tajawal ExtraBold" panose="00000800000000000000" pitchFamily="2" charset="-78"/>
              </a:rPr>
              <a:t>(UDP) </a:t>
            </a:r>
            <a:r>
              <a:rPr lang="en-US" sz="1600" dirty="0">
                <a:solidFill>
                  <a:srgbClr val="0A1F61"/>
                </a:solidFill>
                <a:latin typeface="Tajawal ExtraBold" panose="00000800000000000000" pitchFamily="2" charset="-78"/>
                <a:cs typeface="Tajawal ExtraBold" panose="00000800000000000000" pitchFamily="2" charset="-78"/>
              </a:rPr>
              <a:t>for connectionless protocols</a:t>
            </a:r>
            <a:r>
              <a:rPr lang="en-US" sz="1600" dirty="0" smtClean="0">
                <a:solidFill>
                  <a:srgbClr val="0A1F61"/>
                </a:solidFill>
                <a:latin typeface="Tajawal ExtraBold" panose="00000800000000000000" pitchFamily="2" charset="-78"/>
                <a:cs typeface="Tajawal ExtraBold" panose="00000800000000000000" pitchFamily="2" charset="-78"/>
              </a:rPr>
              <a:t>.</a:t>
            </a:r>
          </a:p>
          <a:p>
            <a:pPr lvl="1" algn="just"/>
            <a:endParaRPr lang="en-US" sz="16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mj-lt"/>
              <a:buAutoNum type="arabicPeriod" startAt="3"/>
            </a:pPr>
            <a:r>
              <a:rPr lang="en-US" sz="2400" b="1" dirty="0">
                <a:solidFill>
                  <a:srgbClr val="0A1F61"/>
                </a:solidFill>
                <a:latin typeface="Tajawal ExtraBold" panose="00000800000000000000" pitchFamily="2" charset="-78"/>
                <a:cs typeface="Tajawal ExtraBold" panose="00000800000000000000" pitchFamily="2" charset="-78"/>
              </a:rPr>
              <a:t>Protocol</a:t>
            </a:r>
          </a:p>
          <a:p>
            <a:pPr lvl="1" algn="just"/>
            <a:r>
              <a:rPr lang="en-US" sz="1600" dirty="0">
                <a:solidFill>
                  <a:srgbClr val="0A1F61"/>
                </a:solidFill>
                <a:latin typeface="Tajawal ExtraBold" panose="00000800000000000000" pitchFamily="2" charset="-78"/>
                <a:cs typeface="Tajawal ExtraBold" panose="00000800000000000000" pitchFamily="2" charset="-78"/>
              </a:rPr>
              <a:t>This may be used to </a:t>
            </a:r>
            <a:r>
              <a:rPr lang="en-US" sz="1600" u="sng" dirty="0">
                <a:solidFill>
                  <a:srgbClr val="0A1F61"/>
                </a:solidFill>
                <a:latin typeface="Tajawal ExtraBold" panose="00000800000000000000" pitchFamily="2" charset="-78"/>
                <a:cs typeface="Tajawal ExtraBold" panose="00000800000000000000" pitchFamily="2" charset="-78"/>
              </a:rPr>
              <a:t>identify a variant of a protocol within a domain and type</a:t>
            </a:r>
            <a:r>
              <a:rPr lang="en-US" sz="1600" dirty="0">
                <a:solidFill>
                  <a:srgbClr val="0A1F61"/>
                </a:solidFill>
                <a:latin typeface="Tajawal ExtraBold" panose="00000800000000000000" pitchFamily="2" charset="-78"/>
                <a:cs typeface="Tajawal ExtraBold" panose="00000800000000000000" pitchFamily="2" charset="-78"/>
              </a:rPr>
              <a:t>. Its default value is 0. This is usually left out</a:t>
            </a:r>
            <a:r>
              <a:rPr lang="en-US" sz="1600" dirty="0" smtClean="0">
                <a:solidFill>
                  <a:srgbClr val="0A1F61"/>
                </a:solidFill>
                <a:latin typeface="Tajawal ExtraBold" panose="00000800000000000000" pitchFamily="2" charset="-78"/>
                <a:cs typeface="Tajawal ExtraBold" panose="00000800000000000000" pitchFamily="2" charset="-78"/>
              </a:rPr>
              <a:t>.</a:t>
            </a:r>
          </a:p>
          <a:p>
            <a:pPr lvl="1" algn="just"/>
            <a:endParaRPr lang="en-US" sz="16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mj-lt"/>
              <a:buAutoNum type="arabicPeriod" startAt="4"/>
            </a:pPr>
            <a:r>
              <a:rPr lang="en-US" sz="2400" b="1" dirty="0">
                <a:solidFill>
                  <a:srgbClr val="0A1F61"/>
                </a:solidFill>
                <a:latin typeface="Tajawal ExtraBold" panose="00000800000000000000" pitchFamily="2" charset="-78"/>
                <a:cs typeface="Tajawal ExtraBold" panose="00000800000000000000" pitchFamily="2" charset="-78"/>
              </a:rPr>
              <a:t>Hostname</a:t>
            </a:r>
          </a:p>
          <a:p>
            <a:pPr lvl="1" algn="just"/>
            <a:r>
              <a:rPr lang="en-US" sz="1600" dirty="0">
                <a:solidFill>
                  <a:srgbClr val="0A1F61"/>
                </a:solidFill>
                <a:latin typeface="Tajawal ExtraBold" panose="00000800000000000000" pitchFamily="2" charset="-78"/>
                <a:cs typeface="Tajawal ExtraBold" panose="00000800000000000000" pitchFamily="2" charset="-78"/>
              </a:rPr>
              <a:t>This works as the identifier of a </a:t>
            </a:r>
            <a:r>
              <a:rPr lang="en-US" sz="1600" u="sng" dirty="0">
                <a:solidFill>
                  <a:srgbClr val="0A1F61"/>
                </a:solidFill>
                <a:latin typeface="Tajawal ExtraBold" panose="00000800000000000000" pitchFamily="2" charset="-78"/>
                <a:cs typeface="Tajawal ExtraBold" panose="00000800000000000000" pitchFamily="2" charset="-78"/>
              </a:rPr>
              <a:t>network interface</a:t>
            </a:r>
            <a:r>
              <a:rPr lang="en-US" sz="1600" dirty="0">
                <a:solidFill>
                  <a:srgbClr val="0A1F61"/>
                </a:solidFill>
                <a:latin typeface="Tajawal ExtraBold" panose="00000800000000000000" pitchFamily="2" charset="-78"/>
                <a:cs typeface="Tajawal ExtraBold" panose="00000800000000000000" pitchFamily="2" charset="-78"/>
              </a:rPr>
              <a:t>. A hostname may be a string, a dotted-quad address, or an IPV6 address in colon (and possibly dot) notation</a:t>
            </a:r>
            <a:r>
              <a:rPr lang="en-US" sz="1600" dirty="0" smtClean="0">
                <a:solidFill>
                  <a:srgbClr val="0A1F61"/>
                </a:solidFill>
                <a:latin typeface="Tajawal ExtraBold" panose="00000800000000000000" pitchFamily="2" charset="-78"/>
                <a:cs typeface="Tajawal ExtraBold" panose="00000800000000000000" pitchFamily="2" charset="-78"/>
              </a:rPr>
              <a:t>.</a:t>
            </a:r>
          </a:p>
          <a:p>
            <a:pPr lvl="1" algn="just"/>
            <a:endParaRPr lang="en-US" sz="1600" dirty="0">
              <a:solidFill>
                <a:srgbClr val="0A1F61"/>
              </a:solidFill>
              <a:latin typeface="Tajawal ExtraBold" panose="00000800000000000000" pitchFamily="2" charset="-78"/>
              <a:cs typeface="Tajawal ExtraBold" panose="00000800000000000000" pitchFamily="2" charset="-78"/>
            </a:endParaRPr>
          </a:p>
          <a:p>
            <a:pPr marL="457200" indent="-457200" algn="just">
              <a:buFont typeface="+mj-lt"/>
              <a:buAutoNum type="arabicPeriod" startAt="5"/>
            </a:pPr>
            <a:r>
              <a:rPr lang="en-US" sz="2400" b="1" dirty="0">
                <a:solidFill>
                  <a:srgbClr val="0A1F61"/>
                </a:solidFill>
                <a:latin typeface="Tajawal ExtraBold" panose="00000800000000000000" pitchFamily="2" charset="-78"/>
                <a:cs typeface="Tajawal ExtraBold" panose="00000800000000000000" pitchFamily="2" charset="-78"/>
              </a:rPr>
              <a:t>Port</a:t>
            </a:r>
          </a:p>
          <a:p>
            <a:pPr lvl="1" algn="just"/>
            <a:r>
              <a:rPr lang="en-US" sz="1600" dirty="0">
                <a:solidFill>
                  <a:srgbClr val="0A1F61"/>
                </a:solidFill>
                <a:latin typeface="Tajawal ExtraBold" panose="00000800000000000000" pitchFamily="2" charset="-78"/>
                <a:cs typeface="Tajawal ExtraBold" panose="00000800000000000000" pitchFamily="2" charset="-78"/>
              </a:rPr>
              <a:t>Each server listens for clients calling on one or more ports. A port may be a </a:t>
            </a:r>
            <a:r>
              <a:rPr lang="en-US" sz="1600" u="sng" dirty="0" err="1">
                <a:solidFill>
                  <a:srgbClr val="0A1F61"/>
                </a:solidFill>
                <a:latin typeface="Tajawal ExtraBold" panose="00000800000000000000" pitchFamily="2" charset="-78"/>
                <a:cs typeface="Tajawal ExtraBold" panose="00000800000000000000" pitchFamily="2" charset="-78"/>
              </a:rPr>
              <a:t>Fixnum</a:t>
            </a:r>
            <a:r>
              <a:rPr lang="en-US" sz="1600" u="sng" dirty="0">
                <a:solidFill>
                  <a:srgbClr val="0A1F61"/>
                </a:solidFill>
                <a:latin typeface="Tajawal ExtraBold" panose="00000800000000000000" pitchFamily="2" charset="-78"/>
                <a:cs typeface="Tajawal ExtraBold" panose="00000800000000000000" pitchFamily="2" charset="-78"/>
              </a:rPr>
              <a:t> port number, a string containing a port number, or the name of a service</a:t>
            </a:r>
            <a:r>
              <a:rPr lang="en-US" sz="1600"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168077736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421777" y="625753"/>
            <a:ext cx="6188823" cy="523220"/>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Python’s </a:t>
            </a:r>
            <a:r>
              <a:rPr lang="en-US" sz="2800" dirty="0">
                <a:solidFill>
                  <a:prstClr val="white"/>
                </a:solidFill>
                <a:latin typeface="Tajawal Medium" panose="00000600000000000000" pitchFamily="2" charset="-78"/>
                <a:cs typeface="Tajawal Medium" panose="00000600000000000000" pitchFamily="2" charset="-78"/>
              </a:rPr>
              <a:t>Socket Module </a:t>
            </a: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25</a:t>
            </a:fld>
            <a:endParaRPr lang="en-US">
              <a:solidFill>
                <a:prstClr val="black">
                  <a:tint val="75000"/>
                </a:prstClr>
              </a:solidFill>
            </a:endParaRPr>
          </a:p>
        </p:txBody>
      </p:sp>
      <p:sp>
        <p:nvSpPr>
          <p:cNvPr id="11" name="Subtitle 2"/>
          <p:cNvSpPr txBox="1">
            <a:spLocks/>
          </p:cNvSpPr>
          <p:nvPr/>
        </p:nvSpPr>
        <p:spPr>
          <a:xfrm>
            <a:off x="874893" y="1822639"/>
            <a:ext cx="10489839" cy="438565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smtClean="0">
                <a:solidFill>
                  <a:srgbClr val="0A1F61"/>
                </a:solidFill>
                <a:latin typeface="Tajawal ExtraBold" panose="00000800000000000000" pitchFamily="2" charset="-78"/>
                <a:cs typeface="Tajawal ExtraBold" panose="00000800000000000000" pitchFamily="2" charset="-78"/>
              </a:rPr>
              <a:t>	To implement socket programming in python, we need to use the Socket module. Following is a simple syntax to create a Socket:</a:t>
            </a: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p:cNvPicPr>
            <a:picLocks noChangeAspect="1"/>
          </p:cNvPicPr>
          <p:nvPr/>
        </p:nvPicPr>
        <p:blipFill>
          <a:blip r:embed="rId4">
            <a:lum bright="-40000" contrast="40000"/>
          </a:blip>
          <a:stretch>
            <a:fillRect/>
          </a:stretch>
        </p:blipFill>
        <p:spPr>
          <a:xfrm>
            <a:off x="2209801" y="2592863"/>
            <a:ext cx="7772399" cy="1067543"/>
          </a:xfrm>
          <a:prstGeom prst="rect">
            <a:avLst/>
          </a:prstGeom>
          <a:ln>
            <a:noFill/>
          </a:ln>
          <a:effectLst>
            <a:outerShdw blurRad="292100" dist="139700" dir="2700000" algn="tl" rotWithShape="0">
              <a:srgbClr val="333333">
                <a:alpha val="65000"/>
              </a:srgbClr>
            </a:outerShdw>
          </a:effectLst>
        </p:spPr>
      </p:pic>
      <p:pic>
        <p:nvPicPr>
          <p:cNvPr id="13" name="Picture 12"/>
          <p:cNvPicPr>
            <a:picLocks noChangeAspect="1"/>
          </p:cNvPicPr>
          <p:nvPr/>
        </p:nvPicPr>
        <p:blipFill>
          <a:blip r:embed="rId5">
            <a:lum bright="-20000" contrast="40000"/>
          </a:blip>
          <a:stretch>
            <a:fillRect/>
          </a:stretch>
        </p:blipFill>
        <p:spPr>
          <a:xfrm>
            <a:off x="874893" y="3955123"/>
            <a:ext cx="10489839" cy="1536417"/>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6"/>
          <a:stretch>
            <a:fillRect/>
          </a:stretch>
        </p:blipFill>
        <p:spPr>
          <a:xfrm>
            <a:off x="478034" y="5641095"/>
            <a:ext cx="11693141" cy="1097375"/>
          </a:xfrm>
          <a:prstGeom prst="rect">
            <a:avLst/>
          </a:prstGeom>
        </p:spPr>
      </p:pic>
    </p:spTree>
    <p:extLst>
      <p:ext uri="{BB962C8B-B14F-4D97-AF65-F5344CB8AC3E}">
        <p14:creationId xmlns:p14="http://schemas.microsoft.com/office/powerpoint/2010/main" val="16949630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421777" y="625753"/>
            <a:ext cx="6188823" cy="523220"/>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Python’s </a:t>
            </a:r>
            <a:r>
              <a:rPr lang="en-US" sz="2800" dirty="0">
                <a:solidFill>
                  <a:prstClr val="white"/>
                </a:solidFill>
                <a:latin typeface="Tajawal Medium" panose="00000600000000000000" pitchFamily="2" charset="-78"/>
                <a:cs typeface="Tajawal Medium" panose="00000600000000000000" pitchFamily="2" charset="-78"/>
              </a:rPr>
              <a:t>Socket Module </a:t>
            </a: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26</a:t>
            </a:fld>
            <a:endParaRPr lang="en-US">
              <a:solidFill>
                <a:prstClr val="black">
                  <a:tint val="75000"/>
                </a:prstClr>
              </a:solidFill>
            </a:endParaRPr>
          </a:p>
        </p:txBody>
      </p:sp>
      <p:pic>
        <p:nvPicPr>
          <p:cNvPr id="3" name="Picture 2"/>
          <p:cNvPicPr>
            <a:picLocks noChangeAspect="1"/>
          </p:cNvPicPr>
          <p:nvPr/>
        </p:nvPicPr>
        <p:blipFill>
          <a:blip r:embed="rId4"/>
          <a:stretch>
            <a:fillRect/>
          </a:stretch>
        </p:blipFill>
        <p:spPr>
          <a:xfrm>
            <a:off x="478034" y="5641095"/>
            <a:ext cx="11693141" cy="1097375"/>
          </a:xfrm>
          <a:prstGeom prst="rect">
            <a:avLst/>
          </a:prstGeom>
        </p:spPr>
      </p:pic>
      <p:sp>
        <p:nvSpPr>
          <p:cNvPr id="14" name="TextBox 13"/>
          <p:cNvSpPr txBox="1"/>
          <p:nvPr/>
        </p:nvSpPr>
        <p:spPr>
          <a:xfrm>
            <a:off x="898441" y="1846924"/>
            <a:ext cx="9814044" cy="1938992"/>
          </a:xfrm>
          <a:prstGeom prst="rect">
            <a:avLst/>
          </a:prstGeom>
          <a:noFill/>
        </p:spPr>
        <p:txBody>
          <a:bodyPr wrap="square" rtlCol="0">
            <a:spAutoFit/>
          </a:bodyPr>
          <a:lstStyle/>
          <a:p>
            <a:r>
              <a:rPr lang="en-US" sz="2400" b="1" dirty="0">
                <a:solidFill>
                  <a:srgbClr val="0A1F61"/>
                </a:solidFill>
                <a:latin typeface="Tajawal ExtraBold" panose="00000800000000000000" pitchFamily="2" charset="-78"/>
                <a:cs typeface="Tajawal ExtraBold" panose="00000800000000000000" pitchFamily="2" charset="-78"/>
              </a:rPr>
              <a:t>Socket_family:</a:t>
            </a:r>
          </a:p>
          <a:p>
            <a:r>
              <a:rPr lang="en-US" dirty="0" smtClean="0"/>
              <a:t>         </a:t>
            </a:r>
            <a:r>
              <a:rPr lang="en-US" sz="2000" dirty="0" smtClean="0">
                <a:solidFill>
                  <a:srgbClr val="0A1F61"/>
                </a:solidFill>
                <a:latin typeface="Tajawal ExtraBold" panose="00000800000000000000" pitchFamily="2" charset="-78"/>
                <a:cs typeface="Tajawal ExtraBold" panose="00000800000000000000" pitchFamily="2" charset="-78"/>
              </a:rPr>
              <a:t>AF_INET </a:t>
            </a:r>
            <a:r>
              <a:rPr lang="en-US" sz="2000" dirty="0">
                <a:solidFill>
                  <a:srgbClr val="0A1F61"/>
                </a:solidFill>
                <a:latin typeface="Tajawal ExtraBold" panose="00000800000000000000" pitchFamily="2" charset="-78"/>
                <a:cs typeface="Tajawal ExtraBold" panose="00000800000000000000" pitchFamily="2" charset="-78"/>
              </a:rPr>
              <a:t>is used for </a:t>
            </a:r>
            <a:r>
              <a:rPr lang="en-US" sz="2000" b="1" dirty="0">
                <a:solidFill>
                  <a:srgbClr val="0A1F61"/>
                </a:solidFill>
                <a:latin typeface="Tajawal ExtraBold" panose="00000800000000000000" pitchFamily="2" charset="-78"/>
                <a:cs typeface="Tajawal ExtraBold" panose="00000800000000000000" pitchFamily="2" charset="-78"/>
              </a:rPr>
              <a:t>IPv4</a:t>
            </a:r>
            <a:r>
              <a:rPr lang="en-US" sz="2000" dirty="0">
                <a:solidFill>
                  <a:srgbClr val="0A1F61"/>
                </a:solidFill>
                <a:latin typeface="Tajawal ExtraBold" panose="00000800000000000000" pitchFamily="2" charset="-78"/>
                <a:cs typeface="Tajawal ExtraBold" panose="00000800000000000000" pitchFamily="2" charset="-78"/>
              </a:rPr>
              <a:t> Internet addressing.</a:t>
            </a:r>
          </a:p>
          <a:p>
            <a:r>
              <a:rPr lang="en-US" sz="2000" dirty="0">
                <a:solidFill>
                  <a:srgbClr val="0A1F61"/>
                </a:solidFill>
                <a:latin typeface="Tajawal ExtraBold" panose="00000800000000000000" pitchFamily="2" charset="-78"/>
                <a:cs typeface="Tajawal ExtraBold" panose="00000800000000000000" pitchFamily="2" charset="-78"/>
              </a:rPr>
              <a:t>   AF_INET6 is used for </a:t>
            </a:r>
            <a:r>
              <a:rPr lang="en-US" sz="2000" b="1" dirty="0">
                <a:solidFill>
                  <a:srgbClr val="0A1F61"/>
                </a:solidFill>
                <a:latin typeface="Tajawal ExtraBold" panose="00000800000000000000" pitchFamily="2" charset="-78"/>
                <a:cs typeface="Tajawal ExtraBold" panose="00000800000000000000" pitchFamily="2" charset="-78"/>
              </a:rPr>
              <a:t>IPv6</a:t>
            </a:r>
            <a:r>
              <a:rPr lang="en-US" sz="2000" dirty="0">
                <a:solidFill>
                  <a:srgbClr val="0A1F61"/>
                </a:solidFill>
                <a:latin typeface="Tajawal ExtraBold" panose="00000800000000000000" pitchFamily="2" charset="-78"/>
                <a:cs typeface="Tajawal ExtraBold" panose="00000800000000000000" pitchFamily="2" charset="-78"/>
              </a:rPr>
              <a:t> Internet addressing.</a:t>
            </a:r>
          </a:p>
          <a:p>
            <a:r>
              <a:rPr lang="en-MY" sz="2000" dirty="0">
                <a:solidFill>
                  <a:srgbClr val="0A1F61"/>
                </a:solidFill>
                <a:latin typeface="Tajawal ExtraBold" panose="00000800000000000000" pitchFamily="2" charset="-78"/>
                <a:cs typeface="Tajawal ExtraBold" panose="00000800000000000000" pitchFamily="2" charset="-78"/>
              </a:rPr>
              <a:t>   </a:t>
            </a:r>
            <a:r>
              <a:rPr lang="en-US" sz="2000" dirty="0">
                <a:solidFill>
                  <a:srgbClr val="0A1F61"/>
                </a:solidFill>
                <a:latin typeface="Tajawal ExtraBold" panose="00000800000000000000" pitchFamily="2" charset="-78"/>
                <a:cs typeface="Tajawal ExtraBold" panose="00000800000000000000" pitchFamily="2" charset="-78"/>
              </a:rPr>
              <a:t>AF_UNIX is the address family for Unix Domain Sockets </a:t>
            </a:r>
            <a:r>
              <a:rPr lang="en-US" sz="2000" b="1" dirty="0">
                <a:solidFill>
                  <a:srgbClr val="0A1F61"/>
                </a:solidFill>
                <a:latin typeface="Tajawal ExtraBold" panose="00000800000000000000" pitchFamily="2" charset="-78"/>
                <a:cs typeface="Tajawal ExtraBold" panose="00000800000000000000" pitchFamily="2" charset="-78"/>
              </a:rPr>
              <a:t>(UDS)</a:t>
            </a:r>
          </a:p>
          <a:p>
            <a:endParaRPr lang="en-MY" dirty="0"/>
          </a:p>
          <a:p>
            <a:endParaRPr lang="en-US" dirty="0"/>
          </a:p>
        </p:txBody>
      </p:sp>
      <p:sp>
        <p:nvSpPr>
          <p:cNvPr id="15" name="TextBox 14"/>
          <p:cNvSpPr txBox="1"/>
          <p:nvPr/>
        </p:nvSpPr>
        <p:spPr>
          <a:xfrm>
            <a:off x="898441" y="3785916"/>
            <a:ext cx="11174234" cy="1692771"/>
          </a:xfrm>
          <a:prstGeom prst="rect">
            <a:avLst/>
          </a:prstGeom>
          <a:noFill/>
        </p:spPr>
        <p:txBody>
          <a:bodyPr wrap="square" rtlCol="0">
            <a:spAutoFit/>
          </a:bodyPr>
          <a:lstStyle/>
          <a:p>
            <a:r>
              <a:rPr lang="en-US" sz="2400" b="1" dirty="0">
                <a:solidFill>
                  <a:srgbClr val="0A1F61"/>
                </a:solidFill>
                <a:latin typeface="Tajawal ExtraBold" panose="00000800000000000000" pitchFamily="2" charset="-78"/>
                <a:cs typeface="Tajawal ExtraBold" panose="00000800000000000000" pitchFamily="2" charset="-78"/>
              </a:rPr>
              <a:t>Socket_type:</a:t>
            </a:r>
          </a:p>
          <a:p>
            <a:r>
              <a:rPr lang="en-US" dirty="0"/>
              <a:t>   </a:t>
            </a:r>
            <a:r>
              <a:rPr lang="en-US" dirty="0" smtClean="0"/>
              <a:t>     </a:t>
            </a:r>
            <a:r>
              <a:rPr lang="en-US" sz="2000" dirty="0" smtClean="0">
                <a:solidFill>
                  <a:srgbClr val="0A1F61"/>
                </a:solidFill>
                <a:latin typeface="Tajawal ExtraBold" panose="00000800000000000000" pitchFamily="2" charset="-78"/>
                <a:cs typeface="Tajawal ExtraBold" panose="00000800000000000000" pitchFamily="2" charset="-78"/>
              </a:rPr>
              <a:t>SOCK_DGRAM </a:t>
            </a:r>
            <a:r>
              <a:rPr lang="en-US" sz="2000" dirty="0">
                <a:solidFill>
                  <a:srgbClr val="0A1F61"/>
                </a:solidFill>
                <a:latin typeface="Tajawal ExtraBold" panose="00000800000000000000" pitchFamily="2" charset="-78"/>
                <a:cs typeface="Tajawal ExtraBold" panose="00000800000000000000" pitchFamily="2" charset="-78"/>
              </a:rPr>
              <a:t>for user datagram protocol </a:t>
            </a:r>
            <a:r>
              <a:rPr lang="en-US" sz="2000" b="1" dirty="0">
                <a:solidFill>
                  <a:srgbClr val="0A1F61"/>
                </a:solidFill>
                <a:latin typeface="Tajawal ExtraBold" panose="00000800000000000000" pitchFamily="2" charset="-78"/>
                <a:cs typeface="Tajawal ExtraBold" panose="00000800000000000000" pitchFamily="2" charset="-78"/>
              </a:rPr>
              <a:t>(UDP) </a:t>
            </a:r>
            <a:r>
              <a:rPr lang="en-US" sz="2000" dirty="0">
                <a:solidFill>
                  <a:srgbClr val="0A1F61"/>
                </a:solidFill>
                <a:latin typeface="Tajawal ExtraBold" panose="00000800000000000000" pitchFamily="2" charset="-78"/>
                <a:cs typeface="Tajawal ExtraBold" panose="00000800000000000000" pitchFamily="2" charset="-78"/>
                <a:sym typeface="Wingdings" panose="05000000000000000000" pitchFamily="2" charset="2"/>
              </a:rPr>
              <a:t> </a:t>
            </a:r>
            <a:r>
              <a:rPr lang="en-US" sz="2000" dirty="0">
                <a:solidFill>
                  <a:srgbClr val="0A1F61"/>
                </a:solidFill>
                <a:latin typeface="Tajawal ExtraBold" panose="00000800000000000000" pitchFamily="2" charset="-78"/>
                <a:cs typeface="Tajawal ExtraBold" panose="00000800000000000000" pitchFamily="2" charset="-78"/>
              </a:rPr>
              <a:t>connection-less.</a:t>
            </a:r>
          </a:p>
          <a:p>
            <a:pPr lvl="1"/>
            <a:r>
              <a:rPr lang="en-US" sz="2000" dirty="0" smtClean="0">
                <a:solidFill>
                  <a:srgbClr val="0A1F61"/>
                </a:solidFill>
                <a:latin typeface="Tajawal ExtraBold" panose="00000800000000000000" pitchFamily="2" charset="-78"/>
                <a:cs typeface="Tajawal ExtraBold" panose="00000800000000000000" pitchFamily="2" charset="-78"/>
              </a:rPr>
              <a:t>SOCK_STREAM </a:t>
            </a:r>
            <a:r>
              <a:rPr lang="en-US" sz="2000" dirty="0">
                <a:solidFill>
                  <a:srgbClr val="0A1F61"/>
                </a:solidFill>
                <a:latin typeface="Tajawal ExtraBold" panose="00000800000000000000" pitchFamily="2" charset="-78"/>
                <a:cs typeface="Tajawal ExtraBold" panose="00000800000000000000" pitchFamily="2" charset="-78"/>
              </a:rPr>
              <a:t>for transmission control protocol </a:t>
            </a:r>
            <a:r>
              <a:rPr lang="en-US" sz="2000" b="1" dirty="0">
                <a:solidFill>
                  <a:srgbClr val="0A1F61"/>
                </a:solidFill>
                <a:latin typeface="Tajawal ExtraBold" panose="00000800000000000000" pitchFamily="2" charset="-78"/>
                <a:cs typeface="Tajawal ExtraBold" panose="00000800000000000000" pitchFamily="2" charset="-78"/>
              </a:rPr>
              <a:t>(TCP) </a:t>
            </a:r>
            <a:r>
              <a:rPr lang="en-US" sz="2000" dirty="0">
                <a:solidFill>
                  <a:srgbClr val="0A1F61"/>
                </a:solidFill>
                <a:latin typeface="Tajawal ExtraBold" panose="00000800000000000000" pitchFamily="2" charset="-78"/>
                <a:cs typeface="Tajawal ExtraBold" panose="00000800000000000000" pitchFamily="2" charset="-78"/>
                <a:sym typeface="Wingdings" panose="05000000000000000000" pitchFamily="2" charset="2"/>
              </a:rPr>
              <a:t> </a:t>
            </a:r>
            <a:r>
              <a:rPr lang="en-US" sz="2000" dirty="0" smtClean="0">
                <a:solidFill>
                  <a:srgbClr val="0A1F61"/>
                </a:solidFill>
                <a:latin typeface="Tajawal ExtraBold" panose="00000800000000000000" pitchFamily="2" charset="-78"/>
                <a:cs typeface="Tajawal ExtraBold" panose="00000800000000000000" pitchFamily="2" charset="-78"/>
              </a:rPr>
              <a:t>connection-    oriented </a:t>
            </a:r>
            <a:r>
              <a:rPr lang="en-US" sz="2000" dirty="0">
                <a:solidFill>
                  <a:srgbClr val="0A1F61"/>
                </a:solidFill>
                <a:latin typeface="Tajawal ExtraBold" panose="00000800000000000000" pitchFamily="2" charset="-78"/>
                <a:cs typeface="Tajawal ExtraBold" panose="00000800000000000000" pitchFamily="2" charset="-78"/>
              </a:rPr>
              <a:t>protocols.</a:t>
            </a:r>
            <a:endParaRPr lang="en-MY" sz="2000" dirty="0">
              <a:solidFill>
                <a:srgbClr val="0A1F61"/>
              </a:solidFill>
              <a:latin typeface="Tajawal ExtraBold" panose="00000800000000000000" pitchFamily="2" charset="-78"/>
              <a:cs typeface="Tajawal ExtraBold" panose="00000800000000000000" pitchFamily="2" charset="-78"/>
            </a:endParaRPr>
          </a:p>
          <a:p>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5183427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421777" y="625753"/>
            <a:ext cx="6188823" cy="523220"/>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Create Socket in Python </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27</a:t>
            </a:fld>
            <a:endParaRPr lang="en-US">
              <a:solidFill>
                <a:prstClr val="black">
                  <a:tint val="75000"/>
                </a:prstClr>
              </a:solidFill>
            </a:endParaRPr>
          </a:p>
        </p:txBody>
      </p:sp>
      <p:pic>
        <p:nvPicPr>
          <p:cNvPr id="3" name="Picture 2"/>
          <p:cNvPicPr>
            <a:picLocks noChangeAspect="1"/>
          </p:cNvPicPr>
          <p:nvPr/>
        </p:nvPicPr>
        <p:blipFill>
          <a:blip r:embed="rId4"/>
          <a:stretch>
            <a:fillRect/>
          </a:stretch>
        </p:blipFill>
        <p:spPr>
          <a:xfrm>
            <a:off x="478034" y="5641095"/>
            <a:ext cx="11693141" cy="1097375"/>
          </a:xfrm>
          <a:prstGeom prst="rect">
            <a:avLst/>
          </a:prstGeom>
        </p:spPr>
      </p:pic>
      <p:sp>
        <p:nvSpPr>
          <p:cNvPr id="2" name="Rectangle 1"/>
          <p:cNvSpPr>
            <a:spLocks noChangeArrowheads="1"/>
          </p:cNvSpPr>
          <p:nvPr/>
        </p:nvSpPr>
        <p:spPr bwMode="auto">
          <a:xfrm>
            <a:off x="1003896" y="4039556"/>
            <a:ext cx="6697731" cy="1200329"/>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smtClean="0">
                <a:ln>
                  <a:noFill/>
                </a:ln>
                <a:solidFill>
                  <a:srgbClr val="CC7832"/>
                </a:solidFill>
                <a:effectLst/>
                <a:latin typeface="JetBrains Mono"/>
              </a:rPr>
              <a:t>import </a:t>
            </a:r>
            <a:r>
              <a:rPr kumimoji="0" lang="en-US" altLang="en-US" b="0" i="0" u="none" strike="noStrike" cap="none" normalizeH="0" baseline="0" dirty="0" smtClean="0">
                <a:ln>
                  <a:noFill/>
                </a:ln>
                <a:solidFill>
                  <a:srgbClr val="A9B7C6"/>
                </a:solidFill>
                <a:effectLst/>
                <a:latin typeface="JetBrains Mono"/>
              </a:rPr>
              <a:t>socket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808080"/>
                </a:solidFill>
                <a:effectLst/>
                <a:latin typeface="JetBrains Mono"/>
              </a:rPr>
              <a:t># Create a TCP/IP socket</a:t>
            </a:r>
            <a:br>
              <a:rPr kumimoji="0" lang="en-US" altLang="en-US" b="0" i="0" u="none" strike="noStrike" cap="none" normalizeH="0" baseline="0" dirty="0" smtClean="0">
                <a:ln>
                  <a:noFill/>
                </a:ln>
                <a:solidFill>
                  <a:srgbClr val="808080"/>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sock = socket.socket(socket.AF_INET</a:t>
            </a:r>
            <a:r>
              <a:rPr kumimoji="0" lang="en-US" altLang="en-US" b="0" i="0" u="none" strike="noStrike" cap="none" normalizeH="0" baseline="0" dirty="0" smtClean="0">
                <a:ln>
                  <a:noFill/>
                </a:ln>
                <a:solidFill>
                  <a:srgbClr val="CC7832"/>
                </a:solidFill>
                <a:effectLst/>
                <a:latin typeface="JetBrains Mono"/>
              </a:rPr>
              <a:t>, </a:t>
            </a:r>
            <a:r>
              <a:rPr kumimoji="0" lang="en-US" altLang="en-US" b="0" i="0" u="none" strike="noStrike" cap="none" normalizeH="0" baseline="0" dirty="0" smtClean="0">
                <a:ln>
                  <a:noFill/>
                </a:ln>
                <a:solidFill>
                  <a:srgbClr val="A9B7C6"/>
                </a:solidFill>
                <a:effectLst/>
                <a:latin typeface="JetBrains Mono"/>
              </a:rPr>
              <a:t>socket.SOCK_STREAM</a:t>
            </a:r>
            <a:r>
              <a:rPr kumimoji="0" lang="en-US" altLang="en-US" sz="1050" b="0" i="0" u="none" strike="noStrike" cap="none" normalizeH="0" baseline="0" dirty="0" smtClean="0">
                <a:ln>
                  <a:noFill/>
                </a:ln>
                <a:solidFill>
                  <a:srgbClr val="A9B7C6"/>
                </a:solidFill>
                <a:effectLst/>
                <a:latin typeface="JetBrains Mono"/>
              </a:rPr>
              <a:t>)</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p:txBody>
      </p:sp>
      <p:sp>
        <p:nvSpPr>
          <p:cNvPr id="10" name="Rectangle 9"/>
          <p:cNvSpPr/>
          <p:nvPr/>
        </p:nvSpPr>
        <p:spPr>
          <a:xfrm>
            <a:off x="8048972" y="4439665"/>
            <a:ext cx="1563248" cy="369332"/>
          </a:xfrm>
          <a:prstGeom prst="rect">
            <a:avLst/>
          </a:prstGeom>
        </p:spPr>
        <p:txBody>
          <a:bodyPr wrap="none">
            <a:spAutoFit/>
          </a:bodyPr>
          <a:lstStyle/>
          <a:p>
            <a:r>
              <a:rPr lang="en-US" b="1" dirty="0">
                <a:solidFill>
                  <a:srgbClr val="0A1F61"/>
                </a:solidFill>
                <a:latin typeface="Tajawal ExtraBold" panose="00000800000000000000" pitchFamily="2" charset="-78"/>
                <a:cs typeface="Tajawal ExtraBold" panose="00000800000000000000" pitchFamily="2" charset="-78"/>
              </a:rPr>
              <a:t>TCP socket</a:t>
            </a:r>
          </a:p>
        </p:txBody>
      </p:sp>
      <p:sp>
        <p:nvSpPr>
          <p:cNvPr id="11" name="Rectangle 2"/>
          <p:cNvSpPr>
            <a:spLocks noChangeArrowheads="1"/>
          </p:cNvSpPr>
          <p:nvPr/>
        </p:nvSpPr>
        <p:spPr bwMode="auto">
          <a:xfrm>
            <a:off x="1000741" y="2328483"/>
            <a:ext cx="6628802" cy="1200329"/>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smtClean="0">
                <a:ln>
                  <a:noFill/>
                </a:ln>
                <a:solidFill>
                  <a:srgbClr val="CC7832"/>
                </a:solidFill>
                <a:effectLst/>
                <a:latin typeface="JetBrains Mono"/>
              </a:rPr>
              <a:t>import </a:t>
            </a:r>
            <a:r>
              <a:rPr kumimoji="0" lang="en-US" altLang="en-US" b="0" i="0" u="none" strike="noStrike" cap="none" normalizeH="0" baseline="0" dirty="0" smtClean="0">
                <a:ln>
                  <a:noFill/>
                </a:ln>
                <a:solidFill>
                  <a:srgbClr val="A9B7C6"/>
                </a:solidFill>
                <a:effectLst/>
                <a:latin typeface="JetBrains Mono"/>
              </a:rPr>
              <a:t>socket</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
            </a:r>
            <a:br>
              <a:rPr kumimoji="0" lang="en-US" altLang="en-US" b="0" i="0" u="none" strike="noStrike" cap="none" normalizeH="0" baseline="0" dirty="0" smtClean="0">
                <a:ln>
                  <a:noFill/>
                </a:ln>
                <a:solidFill>
                  <a:srgbClr val="A9B7C6"/>
                </a:solidFill>
                <a:effectLst/>
                <a:latin typeface="JetBrains Mono"/>
              </a:rPr>
            </a:br>
            <a:r>
              <a:rPr kumimoji="0" lang="en-US" altLang="en-US" b="0" i="0" u="none" strike="noStrike" cap="none" normalizeH="0" baseline="0" dirty="0" smtClean="0">
                <a:ln>
                  <a:noFill/>
                </a:ln>
                <a:solidFill>
                  <a:srgbClr val="808080"/>
                </a:solidFill>
                <a:effectLst/>
                <a:latin typeface="JetBrains Mono"/>
              </a:rPr>
              <a:t># Create a UDP socket</a:t>
            </a:r>
            <a:br>
              <a:rPr kumimoji="0" lang="en-US" altLang="en-US" b="0" i="0" u="none" strike="noStrike" cap="none" normalizeH="0" baseline="0" dirty="0" smtClean="0">
                <a:ln>
                  <a:noFill/>
                </a:ln>
                <a:solidFill>
                  <a:srgbClr val="808080"/>
                </a:solidFill>
                <a:effectLst/>
                <a:latin typeface="JetBrains Mono"/>
              </a:rPr>
            </a:br>
            <a:r>
              <a:rPr kumimoji="0" lang="en-US" altLang="en-US" b="0" i="0" u="none" strike="noStrike" cap="none" normalizeH="0" baseline="0" dirty="0" smtClean="0">
                <a:ln>
                  <a:noFill/>
                </a:ln>
                <a:solidFill>
                  <a:srgbClr val="A9B7C6"/>
                </a:solidFill>
                <a:effectLst/>
                <a:latin typeface="JetBrains Mono"/>
              </a:rPr>
              <a:t>sock = socket.socket(socket.AF_INET</a:t>
            </a:r>
            <a:r>
              <a:rPr kumimoji="0" lang="en-US" altLang="en-US" b="0" i="0" u="none" strike="noStrike" cap="none" normalizeH="0" baseline="0" dirty="0" smtClean="0">
                <a:ln>
                  <a:noFill/>
                </a:ln>
                <a:solidFill>
                  <a:srgbClr val="CC7832"/>
                </a:solidFill>
                <a:effectLst/>
                <a:latin typeface="JetBrains Mono"/>
              </a:rPr>
              <a:t>, </a:t>
            </a:r>
            <a:r>
              <a:rPr kumimoji="0" lang="en-US" altLang="en-US" b="0" i="0" u="none" strike="noStrike" cap="none" normalizeH="0" baseline="0" dirty="0" smtClean="0">
                <a:ln>
                  <a:noFill/>
                </a:ln>
                <a:solidFill>
                  <a:srgbClr val="A9B7C6"/>
                </a:solidFill>
                <a:effectLst/>
                <a:latin typeface="JetBrains Mono"/>
              </a:rPr>
              <a:t>socket.SOCK_DGRAM)</a:t>
            </a:r>
            <a:endParaRPr kumimoji="0" lang="en-US" altLang="en-US" sz="4000" b="0" i="0" u="none" strike="noStrike" cap="none" normalizeH="0" baseline="0" dirty="0" smtClean="0">
              <a:ln>
                <a:noFill/>
              </a:ln>
              <a:solidFill>
                <a:schemeClr val="tx1"/>
              </a:solidFill>
              <a:effectLst/>
              <a:latin typeface="Arial" panose="020B0604020202020204" pitchFamily="34" charset="0"/>
            </a:endParaRPr>
          </a:p>
        </p:txBody>
      </p:sp>
      <p:sp>
        <p:nvSpPr>
          <p:cNvPr id="16" name="Rectangle 15"/>
          <p:cNvSpPr/>
          <p:nvPr/>
        </p:nvSpPr>
        <p:spPr>
          <a:xfrm>
            <a:off x="8048972" y="2728592"/>
            <a:ext cx="1534394" cy="400110"/>
          </a:xfrm>
          <a:prstGeom prst="rect">
            <a:avLst/>
          </a:prstGeom>
        </p:spPr>
        <p:txBody>
          <a:bodyPr wrap="none">
            <a:spAutoFit/>
          </a:bodyPr>
          <a:lstStyle/>
          <a:p>
            <a:r>
              <a:rPr lang="en-US" b="1" dirty="0">
                <a:solidFill>
                  <a:srgbClr val="0A1F61"/>
                </a:solidFill>
                <a:latin typeface="Tajawal ExtraBold" panose="00000800000000000000" pitchFamily="2" charset="-78"/>
                <a:cs typeface="Tajawal ExtraBold" panose="00000800000000000000" pitchFamily="2" charset="-78"/>
              </a:rPr>
              <a:t>UDP</a:t>
            </a:r>
            <a:r>
              <a:rPr lang="en-US" sz="2000" b="1" dirty="0" smtClean="0"/>
              <a:t> </a:t>
            </a:r>
            <a:r>
              <a:rPr lang="en-US" b="1" dirty="0">
                <a:solidFill>
                  <a:srgbClr val="0A1F61"/>
                </a:solidFill>
                <a:latin typeface="Tajawal ExtraBold" panose="00000800000000000000" pitchFamily="2" charset="-78"/>
                <a:cs typeface="Tajawal ExtraBold" panose="00000800000000000000" pitchFamily="2" charset="-78"/>
              </a:rPr>
              <a:t>socket</a:t>
            </a:r>
          </a:p>
        </p:txBody>
      </p:sp>
    </p:spTree>
    <p:extLst>
      <p:ext uri="{BB962C8B-B14F-4D97-AF65-F5344CB8AC3E}">
        <p14:creationId xmlns:p14="http://schemas.microsoft.com/office/powerpoint/2010/main" val="387184137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421777" y="379645"/>
            <a:ext cx="6188823"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Sockets Methods</a:t>
            </a:r>
          </a:p>
          <a:p>
            <a:pPr algn="ctr"/>
            <a:r>
              <a:rPr lang="en-US" sz="2800" dirty="0" smtClean="0">
                <a:solidFill>
                  <a:prstClr val="white"/>
                </a:solidFill>
                <a:latin typeface="Tajawal Medium" panose="00000600000000000000" pitchFamily="2" charset="-78"/>
                <a:cs typeface="Tajawal Medium" panose="00000600000000000000" pitchFamily="2" charset="-78"/>
              </a:rPr>
              <a:t>(Server) </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28</a:t>
            </a:fld>
            <a:endParaRPr lang="en-US">
              <a:solidFill>
                <a:prstClr val="black">
                  <a:tint val="75000"/>
                </a:prstClr>
              </a:solidFill>
            </a:endParaRPr>
          </a:p>
        </p:txBody>
      </p:sp>
      <p:pic>
        <p:nvPicPr>
          <p:cNvPr id="3" name="Picture 2"/>
          <p:cNvPicPr>
            <a:picLocks noChangeAspect="1"/>
          </p:cNvPicPr>
          <p:nvPr/>
        </p:nvPicPr>
        <p:blipFill>
          <a:blip r:embed="rId4"/>
          <a:stretch>
            <a:fillRect/>
          </a:stretch>
        </p:blipFill>
        <p:spPr>
          <a:xfrm>
            <a:off x="478034" y="5816945"/>
            <a:ext cx="11693141" cy="1097375"/>
          </a:xfrm>
          <a:prstGeom prst="rect">
            <a:avLst/>
          </a:prstGeom>
        </p:spPr>
      </p:pic>
      <p:pic>
        <p:nvPicPr>
          <p:cNvPr id="2" name="Picture 1"/>
          <p:cNvPicPr>
            <a:picLocks noChangeAspect="1"/>
          </p:cNvPicPr>
          <p:nvPr/>
        </p:nvPicPr>
        <p:blipFill>
          <a:blip r:embed="rId5">
            <a:lum bright="-20000" contrast="40000"/>
          </a:blip>
          <a:stretch>
            <a:fillRect/>
          </a:stretch>
        </p:blipFill>
        <p:spPr>
          <a:xfrm>
            <a:off x="1888687" y="1610200"/>
            <a:ext cx="9316148" cy="451692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710946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stretch>
            <a:fillRect/>
          </a:stretch>
        </p:blipFill>
        <p:spPr>
          <a:xfrm>
            <a:off x="2264951" y="644162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421777" y="379645"/>
            <a:ext cx="6188823"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Sockets Methods</a:t>
            </a:r>
          </a:p>
          <a:p>
            <a:pPr algn="ctr"/>
            <a:r>
              <a:rPr lang="en-US" sz="2800" dirty="0" smtClean="0">
                <a:solidFill>
                  <a:prstClr val="white"/>
                </a:solidFill>
                <a:latin typeface="Tajawal Medium" panose="00000600000000000000" pitchFamily="2" charset="-78"/>
                <a:cs typeface="Tajawal Medium" panose="00000600000000000000" pitchFamily="2" charset="-78"/>
              </a:rPr>
              <a:t>(Server) </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a:xfrm>
            <a:off x="8617436" y="6544043"/>
            <a:ext cx="2743200" cy="365125"/>
          </a:xfrm>
        </p:spPr>
        <p:txBody>
          <a:bodyPr/>
          <a:lstStyle/>
          <a:p>
            <a:fld id="{FDED41F8-FC0F-4085-8150-313B6CF05213}" type="slidenum">
              <a:rPr lang="en-US" smtClean="0">
                <a:solidFill>
                  <a:prstClr val="black">
                    <a:tint val="75000"/>
                  </a:prstClr>
                </a:solidFill>
              </a:rPr>
              <a:pPr/>
              <a:t>29</a:t>
            </a:fld>
            <a:endParaRPr lang="en-US" dirty="0">
              <a:solidFill>
                <a:prstClr val="black">
                  <a:tint val="75000"/>
                </a:prstClr>
              </a:solidFill>
            </a:endParaRPr>
          </a:p>
        </p:txBody>
      </p:sp>
      <p:sp>
        <p:nvSpPr>
          <p:cNvPr id="2" name="Rectangle 1"/>
          <p:cNvSpPr>
            <a:spLocks noChangeArrowheads="1"/>
          </p:cNvSpPr>
          <p:nvPr/>
        </p:nvSpPr>
        <p:spPr bwMode="auto">
          <a:xfrm>
            <a:off x="2512962" y="1333752"/>
            <a:ext cx="6006452" cy="5016758"/>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CC7832"/>
                </a:solidFill>
                <a:effectLst/>
                <a:latin typeface="JetBrains Mono"/>
              </a:rPr>
              <a:t>import </a:t>
            </a:r>
            <a:r>
              <a:rPr kumimoji="0" lang="en-US" altLang="en-US" sz="1600" b="0" i="0" u="none" strike="noStrike" cap="none" normalizeH="0" baseline="0" dirty="0" smtClean="0">
                <a:ln>
                  <a:noFill/>
                </a:ln>
                <a:solidFill>
                  <a:srgbClr val="A9B7C6"/>
                </a:solidFill>
                <a:effectLst/>
                <a:latin typeface="JetBrains Mono"/>
              </a:rPr>
              <a:t>socket</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CC7832"/>
                </a:solidFill>
                <a:effectLst/>
                <a:latin typeface="JetBrains Mono"/>
              </a:rPr>
              <a:t>import </a:t>
            </a:r>
            <a:r>
              <a:rPr kumimoji="0" lang="en-US" altLang="en-US" sz="1600" b="0" i="0" u="none" strike="noStrike" cap="none" normalizeH="0" baseline="0" dirty="0" smtClean="0">
                <a:ln>
                  <a:noFill/>
                </a:ln>
                <a:solidFill>
                  <a:srgbClr val="A9B7C6"/>
                </a:solidFill>
                <a:effectLst/>
                <a:latin typeface="JetBrains Mono"/>
              </a:rPr>
              <a:t>sys</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A9B7C6"/>
                </a:solidFill>
                <a:effectLst/>
                <a:latin typeface="JetBrains Mono"/>
              </a:rPr>
              <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808080"/>
                </a:solidFill>
                <a:effectLst/>
                <a:latin typeface="JetBrains Mono"/>
              </a:rPr>
              <a:t># Create a TCP socket</a:t>
            </a:r>
            <a:br>
              <a:rPr kumimoji="0" lang="en-US" altLang="en-US" sz="1600" b="0" i="0" u="none" strike="noStrike" cap="none" normalizeH="0" baseline="0" dirty="0" smtClean="0">
                <a:ln>
                  <a:noFill/>
                </a:ln>
                <a:solidFill>
                  <a:srgbClr val="808080"/>
                </a:solidFill>
                <a:effectLst/>
                <a:latin typeface="JetBrains Mono"/>
              </a:rPr>
            </a:br>
            <a:r>
              <a:rPr kumimoji="0" lang="en-US" altLang="en-US" sz="1600" b="0" i="0" u="none" strike="noStrike" cap="none" normalizeH="0" baseline="0" dirty="0" smtClean="0">
                <a:ln>
                  <a:noFill/>
                </a:ln>
                <a:solidFill>
                  <a:srgbClr val="A9B7C6"/>
                </a:solidFill>
                <a:effectLst/>
                <a:latin typeface="JetBrains Mono"/>
              </a:rPr>
              <a:t>sock = socket.socket(socket.AF_INET</a:t>
            </a:r>
            <a:r>
              <a:rPr kumimoji="0" lang="en-US" altLang="en-US" sz="1600" b="0" i="0" u="none" strike="noStrike" cap="none" normalizeH="0" baseline="0" dirty="0" smtClean="0">
                <a:ln>
                  <a:noFill/>
                </a:ln>
                <a:solidFill>
                  <a:srgbClr val="CC7832"/>
                </a:solidFill>
                <a:effectLst/>
                <a:latin typeface="JetBrains Mono"/>
              </a:rPr>
              <a:t>, </a:t>
            </a:r>
            <a:r>
              <a:rPr kumimoji="0" lang="en-US" altLang="en-US" sz="1600" b="0" i="0" u="none" strike="noStrike" cap="none" normalizeH="0" baseline="0" dirty="0" smtClean="0">
                <a:ln>
                  <a:noFill/>
                </a:ln>
                <a:solidFill>
                  <a:srgbClr val="A9B7C6"/>
                </a:solidFill>
                <a:effectLst/>
                <a:latin typeface="JetBrains Mono"/>
              </a:rPr>
              <a:t>socket.SOCK_STREAM)</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A9B7C6"/>
                </a:solidFill>
                <a:effectLst/>
                <a:latin typeface="JetBrains Mono"/>
              </a:rPr>
              <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808080"/>
                </a:solidFill>
                <a:effectLst/>
                <a:latin typeface="JetBrains Mono"/>
              </a:rPr>
              <a:t># Bind the socket to the address given on the command line</a:t>
            </a:r>
            <a:br>
              <a:rPr kumimoji="0" lang="en-US" altLang="en-US" sz="1600" b="0" i="0" u="none" strike="noStrike" cap="none" normalizeH="0" baseline="0" dirty="0" smtClean="0">
                <a:ln>
                  <a:noFill/>
                </a:ln>
                <a:solidFill>
                  <a:srgbClr val="808080"/>
                </a:solidFill>
                <a:effectLst/>
                <a:latin typeface="JetBrains Mono"/>
              </a:rPr>
            </a:br>
            <a:r>
              <a:rPr kumimoji="0" lang="en-US" altLang="en-US" sz="1600" b="0" i="0" u="none" strike="noStrike" cap="none" normalizeH="0" baseline="0" dirty="0" smtClean="0">
                <a:ln>
                  <a:noFill/>
                </a:ln>
                <a:solidFill>
                  <a:srgbClr val="808080"/>
                </a:solidFill>
                <a:effectLst/>
                <a:latin typeface="JetBrains Mono"/>
              </a:rPr>
              <a:t># server_name = sys.argv[1] if len(sys.argv) &gt; 1 else '.'</a:t>
            </a:r>
            <a:br>
              <a:rPr kumimoji="0" lang="en-US" altLang="en-US" sz="1600" b="0" i="0" u="none" strike="noStrike" cap="none" normalizeH="0" baseline="0" dirty="0" smtClean="0">
                <a:ln>
                  <a:noFill/>
                </a:ln>
                <a:solidFill>
                  <a:srgbClr val="808080"/>
                </a:solidFill>
                <a:effectLst/>
                <a:latin typeface="JetBrains Mono"/>
              </a:rPr>
            </a:br>
            <a:r>
              <a:rPr kumimoji="0" lang="en-US" altLang="en-US" sz="1600" b="0" i="0" u="none" strike="noStrike" cap="none" normalizeH="0" baseline="0" dirty="0" smtClean="0">
                <a:ln>
                  <a:noFill/>
                </a:ln>
                <a:solidFill>
                  <a:srgbClr val="808080"/>
                </a:solidFill>
                <a:effectLst/>
                <a:latin typeface="JetBrains Mono"/>
              </a:rPr>
              <a:t/>
            </a:r>
            <a:br>
              <a:rPr kumimoji="0" lang="en-US" altLang="en-US" sz="1600" b="0" i="0" u="none" strike="noStrike" cap="none" normalizeH="0" baseline="0" dirty="0" smtClean="0">
                <a:ln>
                  <a:noFill/>
                </a:ln>
                <a:solidFill>
                  <a:srgbClr val="808080"/>
                </a:solidFill>
                <a:effectLst/>
                <a:latin typeface="JetBrains Mono"/>
              </a:rPr>
            </a:br>
            <a:r>
              <a:rPr kumimoji="0" lang="en-US" altLang="en-US" sz="1600" b="0" i="0" u="none" strike="noStrike" cap="none" normalizeH="0" baseline="0" dirty="0" smtClean="0">
                <a:ln>
                  <a:noFill/>
                </a:ln>
                <a:solidFill>
                  <a:srgbClr val="A9B7C6"/>
                </a:solidFill>
                <a:effectLst/>
                <a:latin typeface="JetBrains Mono"/>
              </a:rPr>
              <a:t>server_address = (</a:t>
            </a:r>
            <a:r>
              <a:rPr kumimoji="0" lang="en-US" altLang="en-US" sz="1600" b="0" i="0" u="none" strike="noStrike" cap="none" normalizeH="0" baseline="0" dirty="0" smtClean="0">
                <a:ln>
                  <a:noFill/>
                </a:ln>
                <a:solidFill>
                  <a:srgbClr val="6A8759"/>
                </a:solidFill>
                <a:effectLst/>
                <a:latin typeface="JetBrains Mono"/>
              </a:rPr>
              <a:t>'localhost'</a:t>
            </a:r>
            <a:r>
              <a:rPr kumimoji="0" lang="en-US" altLang="en-US" sz="1600" b="0" i="0" u="none" strike="noStrike" cap="none" normalizeH="0" baseline="0" dirty="0" smtClean="0">
                <a:ln>
                  <a:noFill/>
                </a:ln>
                <a:solidFill>
                  <a:srgbClr val="CC7832"/>
                </a:solidFill>
                <a:effectLst/>
                <a:latin typeface="JetBrains Mono"/>
              </a:rPr>
              <a:t>, </a:t>
            </a:r>
            <a:r>
              <a:rPr kumimoji="0" lang="en-US" altLang="en-US" sz="1600" b="0" i="0" u="none" strike="noStrike" cap="none" normalizeH="0" baseline="0" dirty="0" smtClean="0">
                <a:ln>
                  <a:noFill/>
                </a:ln>
                <a:solidFill>
                  <a:srgbClr val="6897BB"/>
                </a:solidFill>
                <a:effectLst/>
                <a:latin typeface="JetBrains Mono"/>
              </a:rPr>
              <a:t>10000</a:t>
            </a:r>
            <a:r>
              <a:rPr kumimoji="0" lang="en-US" altLang="en-US" sz="1600" b="0" i="0" u="none" strike="noStrike" cap="none" normalizeH="0" baseline="0" dirty="0" smtClean="0">
                <a:ln>
                  <a:noFill/>
                </a:ln>
                <a:solidFill>
                  <a:srgbClr val="A9B7C6"/>
                </a:solidFill>
                <a:effectLst/>
                <a:latin typeface="JetBrains Mono"/>
              </a:rPr>
              <a:t>)</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8888C6"/>
                </a:solidFill>
                <a:effectLst/>
                <a:latin typeface="JetBrains Mono"/>
              </a:rPr>
              <a:t>print</a:t>
            </a:r>
            <a:r>
              <a:rPr kumimoji="0" lang="en-US" altLang="en-US" sz="1600" b="0" i="0" u="none" strike="noStrike" cap="none" normalizeH="0" baseline="0" dirty="0" smtClean="0">
                <a:ln>
                  <a:noFill/>
                </a:ln>
                <a:solidFill>
                  <a:srgbClr val="A9B7C6"/>
                </a:solidFill>
                <a:effectLst/>
                <a:latin typeface="JetBrains Mono"/>
              </a:rPr>
              <a:t>(</a:t>
            </a:r>
            <a:r>
              <a:rPr kumimoji="0" lang="en-US" altLang="en-US" sz="1600" b="0" i="0" u="none" strike="noStrike" cap="none" normalizeH="0" baseline="0" dirty="0" smtClean="0">
                <a:ln>
                  <a:noFill/>
                </a:ln>
                <a:solidFill>
                  <a:srgbClr val="6A8759"/>
                </a:solidFill>
                <a:effectLst/>
                <a:latin typeface="JetBrains Mono"/>
              </a:rPr>
              <a:t>'starting up on port :'</a:t>
            </a:r>
            <a:r>
              <a:rPr kumimoji="0" lang="en-US" altLang="en-US" sz="1600" b="0" i="0" u="none" strike="noStrike" cap="none" normalizeH="0" baseline="0" dirty="0" smtClean="0">
                <a:ln>
                  <a:noFill/>
                </a:ln>
                <a:solidFill>
                  <a:srgbClr val="CC7832"/>
                </a:solidFill>
                <a:effectLst/>
                <a:latin typeface="JetBrains Mono"/>
              </a:rPr>
              <a:t>, </a:t>
            </a:r>
            <a:r>
              <a:rPr kumimoji="0" lang="en-US" altLang="en-US" sz="1600" b="0" i="0" u="none" strike="noStrike" cap="none" normalizeH="0" baseline="0" dirty="0" smtClean="0">
                <a:ln>
                  <a:noFill/>
                </a:ln>
                <a:solidFill>
                  <a:srgbClr val="A9B7C6"/>
                </a:solidFill>
                <a:effectLst/>
                <a:latin typeface="JetBrains Mono"/>
              </a:rPr>
              <a:t>server_address)</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A9B7C6"/>
                </a:solidFill>
                <a:effectLst/>
                <a:latin typeface="JetBrains Mono"/>
              </a:rPr>
              <a:t>sock.bind(server_address)</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A9B7C6"/>
                </a:solidFill>
                <a:effectLst/>
                <a:latin typeface="JetBrains Mono"/>
              </a:rPr>
              <a:t>sock.listen(</a:t>
            </a:r>
            <a:r>
              <a:rPr kumimoji="0" lang="en-US" altLang="en-US" sz="1600" b="0" i="0" u="none" strike="noStrike" cap="none" normalizeH="0" baseline="0" dirty="0" smtClean="0">
                <a:ln>
                  <a:noFill/>
                </a:ln>
                <a:solidFill>
                  <a:srgbClr val="6897BB"/>
                </a:solidFill>
                <a:effectLst/>
                <a:latin typeface="JetBrains Mono"/>
              </a:rPr>
              <a:t>5</a:t>
            </a:r>
            <a:r>
              <a:rPr kumimoji="0" lang="en-US" altLang="en-US" sz="1600" b="0" i="0" u="none" strike="noStrike" cap="none" normalizeH="0" baseline="0" dirty="0" smtClean="0">
                <a:ln>
                  <a:noFill/>
                </a:ln>
                <a:solidFill>
                  <a:srgbClr val="A9B7C6"/>
                </a:solidFill>
                <a:effectLst/>
                <a:latin typeface="JetBrains Mono"/>
              </a:rPr>
              <a:t>)</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A9B7C6"/>
                </a:solidFill>
                <a:effectLst/>
                <a:latin typeface="JetBrains Mono"/>
              </a:rPr>
              <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CC7832"/>
                </a:solidFill>
                <a:effectLst/>
                <a:latin typeface="JetBrains Mono"/>
              </a:rPr>
              <a:t>while True</a:t>
            </a:r>
            <a:r>
              <a:rPr kumimoji="0" lang="en-US" altLang="en-US" sz="1600" b="0" i="0" u="none" strike="noStrike" cap="none" normalizeH="0" baseline="0" dirty="0" smtClean="0">
                <a:ln>
                  <a:noFill/>
                </a:ln>
                <a:solidFill>
                  <a:srgbClr val="A9B7C6"/>
                </a:solidFill>
                <a:effectLst/>
                <a:latin typeface="JetBrains Mono"/>
              </a:rPr>
              <a:t>:</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A9B7C6"/>
                </a:solidFill>
                <a:effectLst/>
                <a:latin typeface="JetBrains Mono"/>
              </a:rPr>
              <a:t>    </a:t>
            </a:r>
            <a:r>
              <a:rPr kumimoji="0" lang="en-US" altLang="en-US" sz="1600" b="0" i="0" u="none" strike="noStrike" cap="none" normalizeH="0" baseline="0" dirty="0" smtClean="0">
                <a:ln>
                  <a:noFill/>
                </a:ln>
                <a:solidFill>
                  <a:srgbClr val="8888C6"/>
                </a:solidFill>
                <a:effectLst/>
                <a:latin typeface="JetBrains Mono"/>
              </a:rPr>
              <a:t>print</a:t>
            </a:r>
            <a:r>
              <a:rPr kumimoji="0" lang="en-US" altLang="en-US" sz="1600" b="0" i="0" u="none" strike="noStrike" cap="none" normalizeH="0" baseline="0" dirty="0" smtClean="0">
                <a:ln>
                  <a:noFill/>
                </a:ln>
                <a:solidFill>
                  <a:srgbClr val="A9B7C6"/>
                </a:solidFill>
                <a:effectLst/>
                <a:latin typeface="JetBrains Mono"/>
              </a:rPr>
              <a:t>(</a:t>
            </a:r>
            <a:r>
              <a:rPr kumimoji="0" lang="en-US" altLang="en-US" sz="1600" b="0" i="0" u="none" strike="noStrike" cap="none" normalizeH="0" baseline="0" dirty="0" smtClean="0">
                <a:ln>
                  <a:noFill/>
                </a:ln>
                <a:solidFill>
                  <a:srgbClr val="6A8759"/>
                </a:solidFill>
                <a:effectLst/>
                <a:latin typeface="JetBrains Mono"/>
              </a:rPr>
              <a:t>'waiting for a connection'</a:t>
            </a:r>
            <a:r>
              <a:rPr kumimoji="0" lang="en-US" altLang="en-US" sz="1600" b="0" i="0" u="none" strike="noStrike" cap="none" normalizeH="0" baseline="0" dirty="0" smtClean="0">
                <a:ln>
                  <a:noFill/>
                </a:ln>
                <a:solidFill>
                  <a:srgbClr val="A9B7C6"/>
                </a:solidFill>
                <a:effectLst/>
                <a:latin typeface="JetBrains Mono"/>
              </a:rPr>
              <a:t>)</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A9B7C6"/>
                </a:solidFill>
                <a:effectLst/>
                <a:latin typeface="JetBrains Mono"/>
              </a:rPr>
              <a:t>    connection</a:t>
            </a:r>
            <a:r>
              <a:rPr kumimoji="0" lang="en-US" altLang="en-US" sz="1600" b="0" i="0" u="none" strike="noStrike" cap="none" normalizeH="0" baseline="0" dirty="0" smtClean="0">
                <a:ln>
                  <a:noFill/>
                </a:ln>
                <a:solidFill>
                  <a:srgbClr val="CC7832"/>
                </a:solidFill>
                <a:effectLst/>
                <a:latin typeface="JetBrains Mono"/>
              </a:rPr>
              <a:t>, </a:t>
            </a:r>
            <a:r>
              <a:rPr kumimoji="0" lang="en-US" altLang="en-US" sz="1600" b="0" i="0" u="none" strike="noStrike" cap="none" normalizeH="0" baseline="0" dirty="0" smtClean="0">
                <a:ln>
                  <a:noFill/>
                </a:ln>
                <a:solidFill>
                  <a:srgbClr val="A9B7C6"/>
                </a:solidFill>
                <a:effectLst/>
                <a:latin typeface="JetBrains Mono"/>
              </a:rPr>
              <a:t>client_address = sock.accept()</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A9B7C6"/>
                </a:solidFill>
                <a:effectLst/>
                <a:latin typeface="JetBrains Mono"/>
              </a:rPr>
              <a:t>,</a:t>
            </a:r>
          </a:p>
          <a:p>
            <a:pPr marL="0" marR="0" lvl="0" indent="0" algn="l" defTabSz="914400" rtl="0" eaLnBrk="0" fontAlgn="base" latinLnBrk="0" hangingPunct="0">
              <a:lnSpc>
                <a:spcPct val="100000"/>
              </a:lnSpc>
              <a:spcBef>
                <a:spcPct val="0"/>
              </a:spcBef>
              <a:spcAft>
                <a:spcPct val="0"/>
              </a:spcAft>
              <a:buClrTx/>
              <a:buSzTx/>
              <a:buFontTx/>
              <a:buNone/>
              <a:tabLst/>
            </a:pPr>
            <a:r>
              <a:rPr lang="en-MY" altLang="en-US" sz="1600" dirty="0" smtClean="0">
                <a:solidFill>
                  <a:srgbClr val="A9B7C6"/>
                </a:solidFill>
                <a:latin typeface="JetBrains Mono"/>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MY" altLang="en-US" sz="1600" b="0" i="0" u="none" strike="noStrike" cap="none" normalizeH="0" baseline="0" dirty="0" smtClean="0">
                <a:ln>
                  <a:noFill/>
                </a:ln>
                <a:solidFill>
                  <a:srgbClr val="A9B7C6"/>
                </a:solidFill>
                <a:effectLst/>
                <a:latin typeface="JetBrains Mono"/>
              </a:rPr>
              <a:t>,</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5903" y="5737584"/>
            <a:ext cx="1222425" cy="1096206"/>
          </a:xfrm>
          <a:prstGeom prst="rect">
            <a:avLst/>
          </a:prstGeom>
        </p:spPr>
      </p:pic>
    </p:spTree>
    <p:extLst>
      <p:ext uri="{BB962C8B-B14F-4D97-AF65-F5344CB8AC3E}">
        <p14:creationId xmlns:p14="http://schemas.microsoft.com/office/powerpoint/2010/main" val="5233332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421777" y="379645"/>
            <a:ext cx="6188823"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Sockets Methods</a:t>
            </a:r>
          </a:p>
          <a:p>
            <a:pPr algn="ctr"/>
            <a:r>
              <a:rPr lang="en-US" sz="2800" dirty="0" smtClean="0">
                <a:solidFill>
                  <a:prstClr val="white"/>
                </a:solidFill>
                <a:latin typeface="Tajawal Medium" panose="00000600000000000000" pitchFamily="2" charset="-78"/>
                <a:cs typeface="Tajawal Medium" panose="00000600000000000000" pitchFamily="2" charset="-78"/>
              </a:rPr>
              <a:t>(Client) </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30</a:t>
            </a:fld>
            <a:endParaRPr lang="en-US">
              <a:solidFill>
                <a:prstClr val="black">
                  <a:tint val="75000"/>
                </a:prstClr>
              </a:solidFill>
            </a:endParaRPr>
          </a:p>
        </p:txBody>
      </p:sp>
      <p:pic>
        <p:nvPicPr>
          <p:cNvPr id="3" name="Picture 2"/>
          <p:cNvPicPr>
            <a:picLocks noChangeAspect="1"/>
          </p:cNvPicPr>
          <p:nvPr/>
        </p:nvPicPr>
        <p:blipFill>
          <a:blip r:embed="rId4"/>
          <a:stretch>
            <a:fillRect/>
          </a:stretch>
        </p:blipFill>
        <p:spPr>
          <a:xfrm>
            <a:off x="478034" y="5816945"/>
            <a:ext cx="11693141" cy="1097375"/>
          </a:xfrm>
          <a:prstGeom prst="rect">
            <a:avLst/>
          </a:prstGeom>
        </p:spPr>
      </p:pic>
      <p:pic>
        <p:nvPicPr>
          <p:cNvPr id="10" name="Picture 9"/>
          <p:cNvPicPr>
            <a:picLocks noChangeAspect="1"/>
          </p:cNvPicPr>
          <p:nvPr/>
        </p:nvPicPr>
        <p:blipFill>
          <a:blip r:embed="rId5">
            <a:lum bright="-20000" contrast="40000"/>
          </a:blip>
          <a:stretch>
            <a:fillRect/>
          </a:stretch>
        </p:blipFill>
        <p:spPr>
          <a:xfrm>
            <a:off x="1670601" y="2456714"/>
            <a:ext cx="9308005" cy="220575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252549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421777" y="379645"/>
            <a:ext cx="6188823"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Sockets Methods</a:t>
            </a:r>
          </a:p>
          <a:p>
            <a:pPr algn="ctr"/>
            <a:r>
              <a:rPr lang="en-US" sz="2800" dirty="0" smtClean="0">
                <a:solidFill>
                  <a:prstClr val="white"/>
                </a:solidFill>
                <a:latin typeface="Tajawal Medium" panose="00000600000000000000" pitchFamily="2" charset="-78"/>
                <a:cs typeface="Tajawal Medium" panose="00000600000000000000" pitchFamily="2" charset="-78"/>
              </a:rPr>
              <a:t>(Client) </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31</a:t>
            </a:fld>
            <a:endParaRPr lang="en-US">
              <a:solidFill>
                <a:prstClr val="black">
                  <a:tint val="75000"/>
                </a:prstClr>
              </a:solidFill>
            </a:endParaRPr>
          </a:p>
        </p:txBody>
      </p:sp>
      <p:pic>
        <p:nvPicPr>
          <p:cNvPr id="3" name="Picture 2"/>
          <p:cNvPicPr>
            <a:picLocks noChangeAspect="1"/>
          </p:cNvPicPr>
          <p:nvPr/>
        </p:nvPicPr>
        <p:blipFill>
          <a:blip r:embed="rId4"/>
          <a:stretch>
            <a:fillRect/>
          </a:stretch>
        </p:blipFill>
        <p:spPr>
          <a:xfrm>
            <a:off x="478034" y="5816945"/>
            <a:ext cx="11693141" cy="1097375"/>
          </a:xfrm>
          <a:prstGeom prst="rect">
            <a:avLst/>
          </a:prstGeom>
        </p:spPr>
      </p:pic>
      <p:sp>
        <p:nvSpPr>
          <p:cNvPr id="10" name="Rectangle 1"/>
          <p:cNvSpPr>
            <a:spLocks noChangeArrowheads="1"/>
          </p:cNvSpPr>
          <p:nvPr/>
        </p:nvSpPr>
        <p:spPr bwMode="auto">
          <a:xfrm>
            <a:off x="2512962" y="2005317"/>
            <a:ext cx="6006452" cy="3108543"/>
          </a:xfrm>
          <a:prstGeom prst="rect">
            <a:avLst/>
          </a:prstGeom>
          <a:solidFill>
            <a:srgbClr val="2B2B2B"/>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CC7832"/>
                </a:solidFill>
                <a:effectLst/>
                <a:latin typeface="JetBrains Mono"/>
              </a:rPr>
              <a:t>import </a:t>
            </a:r>
            <a:r>
              <a:rPr kumimoji="0" lang="en-US" altLang="en-US" sz="1600" b="0" i="0" u="none" strike="noStrike" cap="none" normalizeH="0" baseline="0" dirty="0" smtClean="0">
                <a:ln>
                  <a:noFill/>
                </a:ln>
                <a:solidFill>
                  <a:srgbClr val="A9B7C6"/>
                </a:solidFill>
                <a:effectLst/>
                <a:latin typeface="JetBrains Mono"/>
              </a:rPr>
              <a:t>socket</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CC7832"/>
                </a:solidFill>
                <a:effectLst/>
                <a:latin typeface="JetBrains Mono"/>
              </a:rPr>
              <a:t>import </a:t>
            </a:r>
            <a:r>
              <a:rPr kumimoji="0" lang="en-US" altLang="en-US" sz="1600" b="0" i="0" u="none" strike="noStrike" cap="none" normalizeH="0" baseline="0" dirty="0" smtClean="0">
                <a:ln>
                  <a:noFill/>
                </a:ln>
                <a:solidFill>
                  <a:srgbClr val="A9B7C6"/>
                </a:solidFill>
                <a:effectLst/>
                <a:latin typeface="JetBrains Mono"/>
              </a:rPr>
              <a:t>sys</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A9B7C6"/>
                </a:solidFill>
                <a:effectLst/>
                <a:latin typeface="JetBrains Mono"/>
              </a:rPr>
              <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808080"/>
                </a:solidFill>
                <a:effectLst/>
                <a:latin typeface="JetBrains Mono"/>
              </a:rPr>
              <a:t># Create a TCP/IP socket</a:t>
            </a:r>
            <a:br>
              <a:rPr kumimoji="0" lang="en-US" altLang="en-US" sz="1600" b="0" i="0" u="none" strike="noStrike" cap="none" normalizeH="0" baseline="0" dirty="0" smtClean="0">
                <a:ln>
                  <a:noFill/>
                </a:ln>
                <a:solidFill>
                  <a:srgbClr val="808080"/>
                </a:solidFill>
                <a:effectLst/>
                <a:latin typeface="JetBrains Mono"/>
              </a:rPr>
            </a:br>
            <a:r>
              <a:rPr kumimoji="0" lang="en-US" altLang="en-US" sz="1600" b="0" i="0" u="none" strike="noStrike" cap="none" normalizeH="0" baseline="0" dirty="0" smtClean="0">
                <a:ln>
                  <a:noFill/>
                </a:ln>
                <a:solidFill>
                  <a:srgbClr val="A9B7C6"/>
                </a:solidFill>
                <a:effectLst/>
                <a:latin typeface="JetBrains Mono"/>
              </a:rPr>
              <a:t>sock = socket.socket(socket.AF_INET</a:t>
            </a:r>
            <a:r>
              <a:rPr kumimoji="0" lang="en-US" altLang="en-US" sz="1600" b="0" i="0" u="none" strike="noStrike" cap="none" normalizeH="0" baseline="0" dirty="0" smtClean="0">
                <a:ln>
                  <a:noFill/>
                </a:ln>
                <a:solidFill>
                  <a:srgbClr val="CC7832"/>
                </a:solidFill>
                <a:effectLst/>
                <a:latin typeface="JetBrains Mono"/>
              </a:rPr>
              <a:t>, </a:t>
            </a:r>
            <a:r>
              <a:rPr kumimoji="0" lang="en-US" altLang="en-US" sz="1600" b="0" i="0" u="none" strike="noStrike" cap="none" normalizeH="0" baseline="0" dirty="0" smtClean="0">
                <a:ln>
                  <a:noFill/>
                </a:ln>
                <a:solidFill>
                  <a:srgbClr val="A9B7C6"/>
                </a:solidFill>
                <a:effectLst/>
                <a:latin typeface="JetBrains Mono"/>
              </a:rPr>
              <a:t>socket.SOCK_STREAM)</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A9B7C6"/>
                </a:solidFill>
                <a:effectLst/>
                <a:latin typeface="JetBrains Mono"/>
              </a:rPr>
              <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808080"/>
                </a:solidFill>
                <a:effectLst/>
                <a:latin typeface="JetBrains Mono"/>
              </a:rPr>
              <a:t># Connect the socket to the port where the server is listening</a:t>
            </a:r>
            <a:br>
              <a:rPr kumimoji="0" lang="en-US" altLang="en-US" sz="1600" b="0" i="0" u="none" strike="noStrike" cap="none" normalizeH="0" baseline="0" dirty="0" smtClean="0">
                <a:ln>
                  <a:noFill/>
                </a:ln>
                <a:solidFill>
                  <a:srgbClr val="808080"/>
                </a:solidFill>
                <a:effectLst/>
                <a:latin typeface="JetBrains Mono"/>
              </a:rPr>
            </a:br>
            <a:r>
              <a:rPr kumimoji="0" lang="en-US" altLang="en-US" sz="1600" b="0" i="0" u="none" strike="noStrike" cap="none" normalizeH="0" baseline="0" dirty="0" smtClean="0">
                <a:ln>
                  <a:noFill/>
                </a:ln>
                <a:solidFill>
                  <a:srgbClr val="A9B7C6"/>
                </a:solidFill>
                <a:effectLst/>
                <a:latin typeface="JetBrains Mono"/>
              </a:rPr>
              <a:t>server_address = (</a:t>
            </a:r>
            <a:r>
              <a:rPr kumimoji="0" lang="en-US" altLang="en-US" sz="1600" b="0" i="0" u="none" strike="noStrike" cap="none" normalizeH="0" baseline="0" dirty="0" smtClean="0">
                <a:ln>
                  <a:noFill/>
                </a:ln>
                <a:solidFill>
                  <a:srgbClr val="6A8759"/>
                </a:solidFill>
                <a:effectLst/>
                <a:latin typeface="JetBrains Mono"/>
              </a:rPr>
              <a:t>'localhost'</a:t>
            </a:r>
            <a:r>
              <a:rPr kumimoji="0" lang="en-US" altLang="en-US" sz="1600" b="0" i="0" u="none" strike="noStrike" cap="none" normalizeH="0" baseline="0" dirty="0" smtClean="0">
                <a:ln>
                  <a:noFill/>
                </a:ln>
                <a:solidFill>
                  <a:srgbClr val="CC7832"/>
                </a:solidFill>
                <a:effectLst/>
                <a:latin typeface="JetBrains Mono"/>
              </a:rPr>
              <a:t>, </a:t>
            </a:r>
            <a:r>
              <a:rPr kumimoji="0" lang="en-US" altLang="en-US" sz="1600" b="0" i="0" u="none" strike="noStrike" cap="none" normalizeH="0" baseline="0" dirty="0" smtClean="0">
                <a:ln>
                  <a:noFill/>
                </a:ln>
                <a:solidFill>
                  <a:srgbClr val="6897BB"/>
                </a:solidFill>
                <a:effectLst/>
                <a:latin typeface="JetBrains Mono"/>
              </a:rPr>
              <a:t>10000</a:t>
            </a:r>
            <a:r>
              <a:rPr kumimoji="0" lang="en-US" altLang="en-US" sz="1600" b="0" i="0" u="none" strike="noStrike" cap="none" normalizeH="0" baseline="0" dirty="0" smtClean="0">
                <a:ln>
                  <a:noFill/>
                </a:ln>
                <a:solidFill>
                  <a:srgbClr val="A9B7C6"/>
                </a:solidFill>
                <a:effectLst/>
                <a:latin typeface="JetBrains Mono"/>
              </a:rPr>
              <a:t>)</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8888C6"/>
                </a:solidFill>
                <a:effectLst/>
                <a:latin typeface="JetBrains Mono"/>
              </a:rPr>
              <a:t>print</a:t>
            </a:r>
            <a:r>
              <a:rPr kumimoji="0" lang="en-US" altLang="en-US" sz="1600" b="0" i="0" u="none" strike="noStrike" cap="none" normalizeH="0" baseline="0" dirty="0" smtClean="0">
                <a:ln>
                  <a:noFill/>
                </a:ln>
                <a:solidFill>
                  <a:srgbClr val="A9B7C6"/>
                </a:solidFill>
                <a:effectLst/>
                <a:latin typeface="JetBrains Mono"/>
              </a:rPr>
              <a:t>(</a:t>
            </a:r>
            <a:r>
              <a:rPr kumimoji="0" lang="en-US" altLang="en-US" sz="1600" b="0" i="0" u="none" strike="noStrike" cap="none" normalizeH="0" baseline="0" dirty="0" smtClean="0">
                <a:ln>
                  <a:noFill/>
                </a:ln>
                <a:solidFill>
                  <a:srgbClr val="6A8759"/>
                </a:solidFill>
                <a:effectLst/>
                <a:latin typeface="JetBrains Mono"/>
              </a:rPr>
              <a:t>'connecting to port :'</a:t>
            </a:r>
            <a:r>
              <a:rPr kumimoji="0" lang="en-US" altLang="en-US" sz="1600" b="0" i="0" u="none" strike="noStrike" cap="none" normalizeH="0" baseline="0" dirty="0" smtClean="0">
                <a:ln>
                  <a:noFill/>
                </a:ln>
                <a:solidFill>
                  <a:srgbClr val="CC7832"/>
                </a:solidFill>
                <a:effectLst/>
                <a:latin typeface="JetBrains Mono"/>
              </a:rPr>
              <a:t>, </a:t>
            </a:r>
            <a:r>
              <a:rPr kumimoji="0" lang="en-US" altLang="en-US" sz="1600" b="0" i="0" u="none" strike="noStrike" cap="none" normalizeH="0" baseline="0" dirty="0" smtClean="0">
                <a:ln>
                  <a:noFill/>
                </a:ln>
                <a:solidFill>
                  <a:srgbClr val="A9B7C6"/>
                </a:solidFill>
                <a:effectLst/>
                <a:latin typeface="JetBrains Mono"/>
              </a:rPr>
              <a:t>server_address)</a:t>
            </a:r>
            <a:br>
              <a:rPr kumimoji="0" lang="en-US" altLang="en-US" sz="1600" b="0" i="0" u="none" strike="noStrike" cap="none" normalizeH="0" baseline="0" dirty="0" smtClean="0">
                <a:ln>
                  <a:noFill/>
                </a:ln>
                <a:solidFill>
                  <a:srgbClr val="A9B7C6"/>
                </a:solidFill>
                <a:effectLst/>
                <a:latin typeface="JetBrains Mono"/>
              </a:rPr>
            </a:br>
            <a:r>
              <a:rPr kumimoji="0" lang="en-US" altLang="en-US" sz="1600" b="0" i="0" u="none" strike="noStrike" cap="none" normalizeH="0" baseline="0" dirty="0" smtClean="0">
                <a:ln>
                  <a:noFill/>
                </a:ln>
                <a:solidFill>
                  <a:srgbClr val="A9B7C6"/>
                </a:solidFill>
                <a:effectLst/>
                <a:latin typeface="JetBrains Mono"/>
              </a:rPr>
              <a:t>sock.connect(server_address)</a:t>
            </a:r>
            <a:br>
              <a:rPr kumimoji="0" lang="en-US" altLang="en-US" sz="1600" b="0" i="0" u="none" strike="noStrike" cap="none" normalizeH="0" baseline="0" dirty="0" smtClean="0">
                <a:ln>
                  <a:noFill/>
                </a:ln>
                <a:solidFill>
                  <a:srgbClr val="A9B7C6"/>
                </a:solidFill>
                <a:effectLst/>
                <a:latin typeface="JetBrains Mono"/>
              </a:rPr>
            </a:br>
            <a:endParaRPr kumimoji="0" lang="en-US" altLang="en-US" sz="36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1968803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421777" y="379645"/>
            <a:ext cx="6188823"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Sockets Methods</a:t>
            </a:r>
          </a:p>
          <a:p>
            <a:pPr algn="ctr"/>
            <a:r>
              <a:rPr lang="en-US" sz="2800" dirty="0" smtClean="0">
                <a:solidFill>
                  <a:prstClr val="white"/>
                </a:solidFill>
                <a:latin typeface="Tajawal Medium" panose="00000600000000000000" pitchFamily="2" charset="-78"/>
                <a:cs typeface="Tajawal Medium" panose="00000600000000000000" pitchFamily="2" charset="-78"/>
              </a:rPr>
              <a:t>(General) </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32</a:t>
            </a:fld>
            <a:endParaRPr lang="en-US">
              <a:solidFill>
                <a:prstClr val="black">
                  <a:tint val="75000"/>
                </a:prstClr>
              </a:solidFill>
            </a:endParaRPr>
          </a:p>
        </p:txBody>
      </p:sp>
      <p:pic>
        <p:nvPicPr>
          <p:cNvPr id="3" name="Picture 2"/>
          <p:cNvPicPr>
            <a:picLocks noChangeAspect="1"/>
          </p:cNvPicPr>
          <p:nvPr/>
        </p:nvPicPr>
        <p:blipFill>
          <a:blip r:embed="rId4"/>
          <a:stretch>
            <a:fillRect/>
          </a:stretch>
        </p:blipFill>
        <p:spPr>
          <a:xfrm>
            <a:off x="478034" y="5816945"/>
            <a:ext cx="11693141" cy="1097375"/>
          </a:xfrm>
          <a:prstGeom prst="rect">
            <a:avLst/>
          </a:prstGeom>
        </p:spPr>
      </p:pic>
      <p:pic>
        <p:nvPicPr>
          <p:cNvPr id="2" name="Picture 1"/>
          <p:cNvPicPr>
            <a:picLocks noChangeAspect="1"/>
          </p:cNvPicPr>
          <p:nvPr/>
        </p:nvPicPr>
        <p:blipFill>
          <a:blip r:embed="rId5">
            <a:lum bright="-20000" contrast="40000"/>
          </a:blip>
          <a:stretch>
            <a:fillRect/>
          </a:stretch>
        </p:blipFill>
        <p:spPr>
          <a:xfrm>
            <a:off x="1988791" y="1503939"/>
            <a:ext cx="9365009" cy="512512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0202481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421777" y="379645"/>
            <a:ext cx="6188823"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Simple </a:t>
            </a:r>
            <a:r>
              <a:rPr lang="en-US" sz="2800" dirty="0">
                <a:solidFill>
                  <a:prstClr val="white"/>
                </a:solidFill>
                <a:latin typeface="Tajawal Medium" panose="00000600000000000000" pitchFamily="2" charset="-78"/>
                <a:cs typeface="Tajawal Medium" panose="00000600000000000000" pitchFamily="2" charset="-78"/>
              </a:rPr>
              <a:t>Client/Server Programming </a:t>
            </a: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33</a:t>
            </a:fld>
            <a:endParaRPr lang="en-US">
              <a:solidFill>
                <a:prstClr val="black">
                  <a:tint val="75000"/>
                </a:prstClr>
              </a:solidFill>
            </a:endParaRPr>
          </a:p>
        </p:txBody>
      </p:sp>
      <p:pic>
        <p:nvPicPr>
          <p:cNvPr id="3" name="Picture 2"/>
          <p:cNvPicPr>
            <a:picLocks noChangeAspect="1"/>
          </p:cNvPicPr>
          <p:nvPr/>
        </p:nvPicPr>
        <p:blipFill>
          <a:blip r:embed="rId4"/>
          <a:stretch>
            <a:fillRect/>
          </a:stretch>
        </p:blipFill>
        <p:spPr>
          <a:xfrm>
            <a:off x="478034" y="5816945"/>
            <a:ext cx="11693141" cy="1097375"/>
          </a:xfrm>
          <a:prstGeom prst="rect">
            <a:avLst/>
          </a:prstGeom>
        </p:spPr>
      </p:pic>
      <p:sp>
        <p:nvSpPr>
          <p:cNvPr id="10" name="Rectangle 9"/>
          <p:cNvSpPr/>
          <p:nvPr/>
        </p:nvSpPr>
        <p:spPr>
          <a:xfrm>
            <a:off x="1134663" y="1570476"/>
            <a:ext cx="10938012" cy="2600712"/>
          </a:xfrm>
          <a:prstGeom prst="rect">
            <a:avLst/>
          </a:prstGeom>
        </p:spPr>
        <p:txBody>
          <a:bodyPr wrap="square">
            <a:spAutoFit/>
          </a:bodyPr>
          <a:lstStyle/>
          <a:p>
            <a:r>
              <a:rPr lang="en-US" sz="1900" b="1" dirty="0">
                <a:solidFill>
                  <a:srgbClr val="0A1F61"/>
                </a:solidFill>
                <a:latin typeface="Tajawal ExtraBold" panose="00000800000000000000" pitchFamily="2" charset="-78"/>
                <a:cs typeface="Tajawal ExtraBold" panose="00000800000000000000" pitchFamily="2" charset="-78"/>
              </a:rPr>
              <a:t>The Steps in Establishing a Socket on </a:t>
            </a:r>
            <a:r>
              <a:rPr lang="en-US" sz="1900" b="1" dirty="0" smtClean="0">
                <a:solidFill>
                  <a:srgbClr val="0A1F61"/>
                </a:solidFill>
                <a:latin typeface="Tajawal ExtraBold" panose="00000800000000000000" pitchFamily="2" charset="-78"/>
                <a:cs typeface="Tajawal ExtraBold" panose="00000800000000000000" pitchFamily="2" charset="-78"/>
              </a:rPr>
              <a:t>Server</a:t>
            </a:r>
          </a:p>
          <a:p>
            <a:pPr marL="457200" indent="-457200" algn="just">
              <a:buFont typeface="+mj-lt"/>
              <a:buAutoNum type="arabicPeriod"/>
            </a:pPr>
            <a:r>
              <a:rPr lang="en-US" dirty="0" smtClean="0">
                <a:solidFill>
                  <a:srgbClr val="0A1F61"/>
                </a:solidFill>
                <a:latin typeface="Tajawal ExtraBold" panose="00000800000000000000" pitchFamily="2" charset="-78"/>
                <a:cs typeface="Tajawal ExtraBold" panose="00000800000000000000" pitchFamily="2" charset="-78"/>
              </a:rPr>
              <a:t>Create a socket with the </a:t>
            </a:r>
            <a:r>
              <a:rPr lang="en-US" b="1" dirty="0" smtClean="0">
                <a:solidFill>
                  <a:srgbClr val="0A1F61"/>
                </a:solidFill>
                <a:latin typeface="Tajawal ExtraBold" panose="00000800000000000000" pitchFamily="2" charset="-78"/>
                <a:cs typeface="Tajawal ExtraBold" panose="00000800000000000000" pitchFamily="2" charset="-78"/>
              </a:rPr>
              <a:t>socket() </a:t>
            </a:r>
            <a:r>
              <a:rPr lang="en-US" dirty="0" smtClean="0">
                <a:solidFill>
                  <a:srgbClr val="0A1F61"/>
                </a:solidFill>
                <a:latin typeface="Tajawal ExtraBold" panose="00000800000000000000" pitchFamily="2" charset="-78"/>
                <a:cs typeface="Tajawal ExtraBold" panose="00000800000000000000" pitchFamily="2" charset="-78"/>
              </a:rPr>
              <a:t>system call</a:t>
            </a:r>
          </a:p>
          <a:p>
            <a:pPr marL="457200" indent="-457200" algn="just">
              <a:buFont typeface="+mj-lt"/>
              <a:buAutoNum type="arabicPeriod"/>
            </a:pPr>
            <a:r>
              <a:rPr lang="en-US" dirty="0" smtClean="0">
                <a:solidFill>
                  <a:srgbClr val="0A1F61"/>
                </a:solidFill>
                <a:latin typeface="Tajawal ExtraBold" panose="00000800000000000000" pitchFamily="2" charset="-78"/>
                <a:cs typeface="Tajawal ExtraBold" panose="00000800000000000000" pitchFamily="2" charset="-78"/>
              </a:rPr>
              <a:t>Bind </a:t>
            </a:r>
            <a:r>
              <a:rPr lang="en-US" dirty="0">
                <a:solidFill>
                  <a:srgbClr val="0A1F61"/>
                </a:solidFill>
                <a:latin typeface="Tajawal ExtraBold" panose="00000800000000000000" pitchFamily="2" charset="-78"/>
                <a:cs typeface="Tajawal ExtraBold" panose="00000800000000000000" pitchFamily="2" charset="-78"/>
              </a:rPr>
              <a:t>the socket to an address using the </a:t>
            </a:r>
            <a:r>
              <a:rPr lang="en-US" b="1" dirty="0">
                <a:solidFill>
                  <a:srgbClr val="0A1F61"/>
                </a:solidFill>
                <a:latin typeface="Tajawal ExtraBold" panose="00000800000000000000" pitchFamily="2" charset="-78"/>
                <a:cs typeface="Tajawal ExtraBold" panose="00000800000000000000" pitchFamily="2" charset="-78"/>
              </a:rPr>
              <a:t>bind() </a:t>
            </a:r>
            <a:r>
              <a:rPr lang="en-US" dirty="0">
                <a:solidFill>
                  <a:srgbClr val="0A1F61"/>
                </a:solidFill>
                <a:latin typeface="Tajawal ExtraBold" panose="00000800000000000000" pitchFamily="2" charset="-78"/>
                <a:cs typeface="Tajawal ExtraBold" panose="00000800000000000000" pitchFamily="2" charset="-78"/>
              </a:rPr>
              <a:t>system call. For a server socket, an address consists of a port number on the host machine</a:t>
            </a:r>
          </a:p>
          <a:p>
            <a:pPr marL="457200" indent="-457200" algn="just">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Listen for connections with </a:t>
            </a:r>
            <a:r>
              <a:rPr lang="en-US" b="1" dirty="0">
                <a:solidFill>
                  <a:srgbClr val="0A1F61"/>
                </a:solidFill>
                <a:latin typeface="Tajawal ExtraBold" panose="00000800000000000000" pitchFamily="2" charset="-78"/>
                <a:cs typeface="Tajawal ExtraBold" panose="00000800000000000000" pitchFamily="2" charset="-78"/>
              </a:rPr>
              <a:t>listen() </a:t>
            </a:r>
            <a:r>
              <a:rPr lang="en-US" dirty="0">
                <a:solidFill>
                  <a:srgbClr val="0A1F61"/>
                </a:solidFill>
                <a:latin typeface="Tajawal ExtraBold" panose="00000800000000000000" pitchFamily="2" charset="-78"/>
                <a:cs typeface="Tajawal ExtraBold" panose="00000800000000000000" pitchFamily="2" charset="-78"/>
              </a:rPr>
              <a:t>system call</a:t>
            </a:r>
          </a:p>
          <a:p>
            <a:pPr marL="457200" indent="-457200" algn="just">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Accept a connection with the </a:t>
            </a:r>
            <a:r>
              <a:rPr lang="en-US" b="1" dirty="0">
                <a:solidFill>
                  <a:srgbClr val="0A1F61"/>
                </a:solidFill>
                <a:latin typeface="Tajawal ExtraBold" panose="00000800000000000000" pitchFamily="2" charset="-78"/>
                <a:cs typeface="Tajawal ExtraBold" panose="00000800000000000000" pitchFamily="2" charset="-78"/>
              </a:rPr>
              <a:t>accept() </a:t>
            </a:r>
            <a:r>
              <a:rPr lang="en-US" dirty="0">
                <a:solidFill>
                  <a:srgbClr val="0A1F61"/>
                </a:solidFill>
                <a:latin typeface="Tajawal ExtraBold" panose="00000800000000000000" pitchFamily="2" charset="-78"/>
                <a:cs typeface="Tajawal ExtraBold" panose="00000800000000000000" pitchFamily="2" charset="-78"/>
              </a:rPr>
              <a:t>system call. This call typically blocks until a client connects with the server</a:t>
            </a:r>
          </a:p>
          <a:p>
            <a:pPr marL="457200" indent="-457200" algn="just">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Send and receive data with the </a:t>
            </a:r>
            <a:r>
              <a:rPr lang="en-US" b="1" dirty="0">
                <a:solidFill>
                  <a:srgbClr val="0A1F61"/>
                </a:solidFill>
                <a:latin typeface="Tajawal ExtraBold" panose="00000800000000000000" pitchFamily="2" charset="-78"/>
                <a:cs typeface="Tajawal ExtraBold" panose="00000800000000000000" pitchFamily="2" charset="-78"/>
              </a:rPr>
              <a:t>send()</a:t>
            </a:r>
            <a:r>
              <a:rPr lang="en-US" dirty="0">
                <a:solidFill>
                  <a:srgbClr val="0A1F61"/>
                </a:solidFill>
                <a:latin typeface="Tajawal ExtraBold" panose="00000800000000000000" pitchFamily="2" charset="-78"/>
                <a:cs typeface="Tajawal ExtraBold" panose="00000800000000000000" pitchFamily="2" charset="-78"/>
              </a:rPr>
              <a:t>, and finally close the connection with the </a:t>
            </a:r>
            <a:r>
              <a:rPr lang="en-US" b="1" dirty="0">
                <a:solidFill>
                  <a:srgbClr val="0A1F61"/>
                </a:solidFill>
                <a:latin typeface="Tajawal ExtraBold" panose="00000800000000000000" pitchFamily="2" charset="-78"/>
                <a:cs typeface="Tajawal ExtraBold" panose="00000800000000000000" pitchFamily="2" charset="-78"/>
              </a:rPr>
              <a:t>close()</a:t>
            </a:r>
          </a:p>
        </p:txBody>
      </p:sp>
      <p:sp>
        <p:nvSpPr>
          <p:cNvPr id="12" name="TextBox 11"/>
          <p:cNvSpPr txBox="1"/>
          <p:nvPr/>
        </p:nvSpPr>
        <p:spPr>
          <a:xfrm>
            <a:off x="1233163" y="4226585"/>
            <a:ext cx="10938012" cy="1769715"/>
          </a:xfrm>
          <a:prstGeom prst="rect">
            <a:avLst/>
          </a:prstGeom>
          <a:noFill/>
        </p:spPr>
        <p:txBody>
          <a:bodyPr wrap="square" rtlCol="0">
            <a:spAutoFit/>
          </a:bodyPr>
          <a:lstStyle/>
          <a:p>
            <a:r>
              <a:rPr lang="en-US" sz="1900" b="1" dirty="0">
                <a:solidFill>
                  <a:srgbClr val="0A1F61"/>
                </a:solidFill>
                <a:latin typeface="Tajawal ExtraBold" panose="00000800000000000000" pitchFamily="2" charset="-78"/>
                <a:cs typeface="Tajawal ExtraBold" panose="00000800000000000000" pitchFamily="2" charset="-78"/>
              </a:rPr>
              <a:t>The Steps in Establishing a Socket on </a:t>
            </a:r>
            <a:r>
              <a:rPr lang="en-US" sz="1900" b="1" dirty="0" smtClean="0">
                <a:solidFill>
                  <a:srgbClr val="0A1F61"/>
                </a:solidFill>
                <a:latin typeface="Tajawal ExtraBold" panose="00000800000000000000" pitchFamily="2" charset="-78"/>
                <a:cs typeface="Tajawal ExtraBold" panose="00000800000000000000" pitchFamily="2" charset="-78"/>
              </a:rPr>
              <a:t>Client</a:t>
            </a:r>
          </a:p>
          <a:p>
            <a:pPr marL="457200" indent="-457200" algn="just">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Create a socket with the </a:t>
            </a:r>
            <a:r>
              <a:rPr lang="en-US" b="1" dirty="0">
                <a:solidFill>
                  <a:srgbClr val="0A1F61"/>
                </a:solidFill>
                <a:latin typeface="Tajawal ExtraBold" panose="00000800000000000000" pitchFamily="2" charset="-78"/>
                <a:cs typeface="Tajawal ExtraBold" panose="00000800000000000000" pitchFamily="2" charset="-78"/>
              </a:rPr>
              <a:t>socket() </a:t>
            </a:r>
            <a:r>
              <a:rPr lang="en-US" dirty="0">
                <a:solidFill>
                  <a:srgbClr val="0A1F61"/>
                </a:solidFill>
                <a:latin typeface="Tajawal ExtraBold" panose="00000800000000000000" pitchFamily="2" charset="-78"/>
                <a:cs typeface="Tajawal ExtraBold" panose="00000800000000000000" pitchFamily="2" charset="-78"/>
              </a:rPr>
              <a:t>system call</a:t>
            </a:r>
          </a:p>
          <a:p>
            <a:pPr marL="457200" indent="-457200" algn="just">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Connect the socket to the address of the server using the </a:t>
            </a:r>
            <a:r>
              <a:rPr lang="en-US" b="1" dirty="0">
                <a:solidFill>
                  <a:srgbClr val="0A1F61"/>
                </a:solidFill>
                <a:latin typeface="Tajawal ExtraBold" panose="00000800000000000000" pitchFamily="2" charset="-78"/>
                <a:cs typeface="Tajawal ExtraBold" panose="00000800000000000000" pitchFamily="2" charset="-78"/>
              </a:rPr>
              <a:t>connect() </a:t>
            </a:r>
            <a:r>
              <a:rPr lang="en-US" dirty="0">
                <a:solidFill>
                  <a:srgbClr val="0A1F61"/>
                </a:solidFill>
                <a:latin typeface="Tajawal ExtraBold" panose="00000800000000000000" pitchFamily="2" charset="-78"/>
                <a:cs typeface="Tajawal ExtraBold" panose="00000800000000000000" pitchFamily="2" charset="-78"/>
              </a:rPr>
              <a:t>system call</a:t>
            </a:r>
          </a:p>
          <a:p>
            <a:pPr marL="457200" indent="-457200" algn="just">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Send and receive data. There are a number of ways to do this, but the simplest is to use the </a:t>
            </a:r>
            <a:r>
              <a:rPr lang="en-US" b="1" dirty="0">
                <a:solidFill>
                  <a:srgbClr val="0A1F61"/>
                </a:solidFill>
                <a:latin typeface="Tajawal ExtraBold" panose="00000800000000000000" pitchFamily="2" charset="-78"/>
                <a:cs typeface="Tajawal ExtraBold" panose="00000800000000000000" pitchFamily="2" charset="-78"/>
              </a:rPr>
              <a:t>read() </a:t>
            </a:r>
            <a:r>
              <a:rPr lang="en-US" dirty="0">
                <a:solidFill>
                  <a:srgbClr val="0A1F61"/>
                </a:solidFill>
                <a:latin typeface="Tajawal ExtraBold" panose="00000800000000000000" pitchFamily="2" charset="-78"/>
                <a:cs typeface="Tajawal ExtraBold" panose="00000800000000000000" pitchFamily="2" charset="-78"/>
              </a:rPr>
              <a:t>and </a:t>
            </a:r>
            <a:r>
              <a:rPr lang="en-US" b="1" dirty="0">
                <a:solidFill>
                  <a:srgbClr val="0A1F61"/>
                </a:solidFill>
                <a:latin typeface="Tajawal ExtraBold" panose="00000800000000000000" pitchFamily="2" charset="-78"/>
                <a:cs typeface="Tajawal ExtraBold" panose="00000800000000000000" pitchFamily="2" charset="-78"/>
              </a:rPr>
              <a:t>write() </a:t>
            </a:r>
            <a:r>
              <a:rPr lang="en-US" dirty="0">
                <a:solidFill>
                  <a:srgbClr val="0A1F61"/>
                </a:solidFill>
                <a:latin typeface="Tajawal ExtraBold" panose="00000800000000000000" pitchFamily="2" charset="-78"/>
                <a:cs typeface="Tajawal ExtraBold" panose="00000800000000000000" pitchFamily="2" charset="-78"/>
              </a:rPr>
              <a:t>or </a:t>
            </a:r>
            <a:r>
              <a:rPr lang="en-US" b="1" dirty="0">
                <a:solidFill>
                  <a:srgbClr val="0A1F61"/>
                </a:solidFill>
                <a:latin typeface="Tajawal ExtraBold" panose="00000800000000000000" pitchFamily="2" charset="-78"/>
                <a:cs typeface="Tajawal ExtraBold" panose="00000800000000000000" pitchFamily="2" charset="-78"/>
              </a:rPr>
              <a:t>send() </a:t>
            </a:r>
            <a:r>
              <a:rPr lang="en-US" dirty="0">
                <a:solidFill>
                  <a:srgbClr val="0A1F61"/>
                </a:solidFill>
                <a:latin typeface="Tajawal ExtraBold" panose="00000800000000000000" pitchFamily="2" charset="-78"/>
                <a:cs typeface="Tajawal ExtraBold" panose="00000800000000000000" pitchFamily="2" charset="-78"/>
              </a:rPr>
              <a:t>and </a:t>
            </a:r>
            <a:r>
              <a:rPr lang="en-US" b="1" dirty="0">
                <a:solidFill>
                  <a:srgbClr val="0A1F61"/>
                </a:solidFill>
                <a:latin typeface="Tajawal ExtraBold" panose="00000800000000000000" pitchFamily="2" charset="-78"/>
                <a:cs typeface="Tajawal ExtraBold" panose="00000800000000000000" pitchFamily="2" charset="-78"/>
              </a:rPr>
              <a:t>recv() </a:t>
            </a:r>
            <a:r>
              <a:rPr lang="en-US" dirty="0">
                <a:solidFill>
                  <a:srgbClr val="0A1F61"/>
                </a:solidFill>
                <a:latin typeface="Tajawal ExtraBold" panose="00000800000000000000" pitchFamily="2" charset="-78"/>
                <a:cs typeface="Tajawal ExtraBold" panose="00000800000000000000" pitchFamily="2" charset="-78"/>
              </a:rPr>
              <a:t>system calls</a:t>
            </a:r>
          </a:p>
        </p:txBody>
      </p:sp>
    </p:spTree>
    <p:extLst>
      <p:ext uri="{BB962C8B-B14F-4D97-AF65-F5344CB8AC3E}">
        <p14:creationId xmlns:p14="http://schemas.microsoft.com/office/powerpoint/2010/main" val="359906445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421777" y="379645"/>
            <a:ext cx="6188823" cy="1384995"/>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Practical </a:t>
            </a:r>
            <a:r>
              <a:rPr lang="en-US" sz="2800" dirty="0">
                <a:solidFill>
                  <a:prstClr val="white"/>
                </a:solidFill>
                <a:latin typeface="Tajawal Medium" panose="00000600000000000000" pitchFamily="2" charset="-78"/>
                <a:cs typeface="Tajawal Medium" panose="00000600000000000000" pitchFamily="2" charset="-78"/>
              </a:rPr>
              <a:t>example (</a:t>
            </a:r>
            <a:r>
              <a:rPr lang="en-US" sz="2800" dirty="0" smtClean="0">
                <a:solidFill>
                  <a:prstClr val="white"/>
                </a:solidFill>
                <a:latin typeface="Tajawal Medium" panose="00000600000000000000" pitchFamily="2" charset="-78"/>
                <a:cs typeface="Tajawal Medium" panose="00000600000000000000" pitchFamily="2" charset="-78"/>
              </a:rPr>
              <a:t>ClientTCP/</a:t>
            </a:r>
            <a:r>
              <a:rPr lang="en-US" sz="2800" dirty="0" err="1" smtClean="0">
                <a:solidFill>
                  <a:prstClr val="white"/>
                </a:solidFill>
                <a:latin typeface="Tajawal Medium" panose="00000600000000000000" pitchFamily="2" charset="-78"/>
                <a:cs typeface="Tajawal Medium" panose="00000600000000000000" pitchFamily="2" charset="-78"/>
              </a:rPr>
              <a:t>ServerTCP</a:t>
            </a:r>
            <a:r>
              <a:rPr lang="en-US" sz="2800" dirty="0" smtClean="0">
                <a:solidFill>
                  <a:prstClr val="white"/>
                </a:solidFill>
                <a:latin typeface="Tajawal Medium" panose="00000600000000000000" pitchFamily="2" charset="-78"/>
                <a:cs typeface="Tajawal Medium" panose="00000600000000000000" pitchFamily="2" charset="-78"/>
              </a:rPr>
              <a:t>)</a:t>
            </a:r>
            <a:endParaRPr lang="en-US" sz="2800" dirty="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 </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34</a:t>
            </a:fld>
            <a:endParaRPr lang="en-US">
              <a:solidFill>
                <a:prstClr val="black">
                  <a:tint val="75000"/>
                </a:prstClr>
              </a:solidFill>
            </a:endParaRPr>
          </a:p>
        </p:txBody>
      </p:sp>
      <p:pic>
        <p:nvPicPr>
          <p:cNvPr id="11" name="Picture 10"/>
          <p:cNvPicPr>
            <a:picLocks noChangeAspect="1"/>
          </p:cNvPicPr>
          <p:nvPr/>
        </p:nvPicPr>
        <p:blipFill>
          <a:blip r:embed="rId4"/>
          <a:stretch>
            <a:fillRect/>
          </a:stretch>
        </p:blipFill>
        <p:spPr>
          <a:xfrm>
            <a:off x="345154" y="1730384"/>
            <a:ext cx="11512981" cy="4842803"/>
          </a:xfrm>
          <a:prstGeom prst="rect">
            <a:avLst/>
          </a:prstGeom>
          <a:ln>
            <a:noFill/>
          </a:ln>
          <a:effectLst>
            <a:outerShdw blurRad="292100" dist="139700" dir="2700000" algn="tl" rotWithShape="0">
              <a:srgbClr val="333333">
                <a:alpha val="65000"/>
              </a:srgbClr>
            </a:outerShdw>
          </a:effectLst>
        </p:spPr>
      </p:pic>
      <p:pic>
        <p:nvPicPr>
          <p:cNvPr id="2" name="Picture 1"/>
          <p:cNvPicPr>
            <a:picLocks noChangeAspect="1"/>
          </p:cNvPicPr>
          <p:nvPr/>
        </p:nvPicPr>
        <p:blipFill>
          <a:blip r:embed="rId5"/>
          <a:stretch>
            <a:fillRect/>
          </a:stretch>
        </p:blipFill>
        <p:spPr>
          <a:xfrm>
            <a:off x="9982200" y="259460"/>
            <a:ext cx="1219306" cy="1091279"/>
          </a:xfrm>
          <a:prstGeom prst="rect">
            <a:avLst/>
          </a:prstGeom>
        </p:spPr>
      </p:pic>
    </p:spTree>
    <p:extLst>
      <p:ext uri="{BB962C8B-B14F-4D97-AF65-F5344CB8AC3E}">
        <p14:creationId xmlns:p14="http://schemas.microsoft.com/office/powerpoint/2010/main" val="26064402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421777" y="379645"/>
            <a:ext cx="6188823" cy="1384995"/>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Practical </a:t>
            </a:r>
            <a:r>
              <a:rPr lang="en-US" sz="2800" dirty="0">
                <a:solidFill>
                  <a:prstClr val="white"/>
                </a:solidFill>
                <a:latin typeface="Tajawal Medium" panose="00000600000000000000" pitchFamily="2" charset="-78"/>
                <a:cs typeface="Tajawal Medium" panose="00000600000000000000" pitchFamily="2" charset="-78"/>
              </a:rPr>
              <a:t>example (</a:t>
            </a:r>
            <a:r>
              <a:rPr lang="en-US" sz="2800" dirty="0" smtClean="0">
                <a:solidFill>
                  <a:prstClr val="white"/>
                </a:solidFill>
                <a:latin typeface="Tajawal Medium" panose="00000600000000000000" pitchFamily="2" charset="-78"/>
                <a:cs typeface="Tajawal Medium" panose="00000600000000000000" pitchFamily="2" charset="-78"/>
              </a:rPr>
              <a:t>ClientTCP/</a:t>
            </a:r>
            <a:r>
              <a:rPr lang="en-US" sz="2800" dirty="0" err="1" smtClean="0">
                <a:solidFill>
                  <a:prstClr val="white"/>
                </a:solidFill>
                <a:latin typeface="Tajawal Medium" panose="00000600000000000000" pitchFamily="2" charset="-78"/>
                <a:cs typeface="Tajawal Medium" panose="00000600000000000000" pitchFamily="2" charset="-78"/>
              </a:rPr>
              <a:t>ServerTCP</a:t>
            </a:r>
            <a:r>
              <a:rPr lang="en-US" sz="2800" dirty="0" smtClean="0">
                <a:solidFill>
                  <a:prstClr val="white"/>
                </a:solidFill>
                <a:latin typeface="Tajawal Medium" panose="00000600000000000000" pitchFamily="2" charset="-78"/>
                <a:cs typeface="Tajawal Medium" panose="00000600000000000000" pitchFamily="2" charset="-78"/>
              </a:rPr>
              <a:t>)</a:t>
            </a:r>
            <a:endParaRPr lang="en-US" sz="2800" dirty="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 </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35</a:t>
            </a:fld>
            <a:endParaRPr lang="en-US">
              <a:solidFill>
                <a:prstClr val="black">
                  <a:tint val="75000"/>
                </a:prstClr>
              </a:solidFill>
            </a:endParaRPr>
          </a:p>
        </p:txBody>
      </p:sp>
      <p:pic>
        <p:nvPicPr>
          <p:cNvPr id="2" name="Picture 1"/>
          <p:cNvPicPr>
            <a:picLocks noChangeAspect="1"/>
          </p:cNvPicPr>
          <p:nvPr/>
        </p:nvPicPr>
        <p:blipFill>
          <a:blip r:embed="rId4"/>
          <a:stretch>
            <a:fillRect/>
          </a:stretch>
        </p:blipFill>
        <p:spPr>
          <a:xfrm>
            <a:off x="9982200" y="259460"/>
            <a:ext cx="1219306" cy="1091279"/>
          </a:xfrm>
          <a:prstGeom prst="rect">
            <a:avLst/>
          </a:prstGeom>
        </p:spPr>
      </p:pic>
      <p:pic>
        <p:nvPicPr>
          <p:cNvPr id="10" name="Picture 9"/>
          <p:cNvPicPr>
            <a:picLocks noChangeAspect="1"/>
          </p:cNvPicPr>
          <p:nvPr/>
        </p:nvPicPr>
        <p:blipFill>
          <a:blip r:embed="rId5"/>
          <a:stretch>
            <a:fillRect/>
          </a:stretch>
        </p:blipFill>
        <p:spPr>
          <a:xfrm>
            <a:off x="603278" y="1700946"/>
            <a:ext cx="11253223" cy="50205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355291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421777" y="379645"/>
            <a:ext cx="6188823" cy="1384995"/>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Practical </a:t>
            </a:r>
            <a:r>
              <a:rPr lang="en-US" sz="2800" dirty="0">
                <a:solidFill>
                  <a:prstClr val="white"/>
                </a:solidFill>
                <a:latin typeface="Tajawal Medium" panose="00000600000000000000" pitchFamily="2" charset="-78"/>
                <a:cs typeface="Tajawal Medium" panose="00000600000000000000" pitchFamily="2" charset="-78"/>
              </a:rPr>
              <a:t>example (</a:t>
            </a:r>
            <a:r>
              <a:rPr lang="en-US" sz="2800" dirty="0" smtClean="0">
                <a:solidFill>
                  <a:prstClr val="white"/>
                </a:solidFill>
                <a:latin typeface="Tajawal Medium" panose="00000600000000000000" pitchFamily="2" charset="-78"/>
                <a:cs typeface="Tajawal Medium" panose="00000600000000000000" pitchFamily="2" charset="-78"/>
              </a:rPr>
              <a:t>ClientTCP/</a:t>
            </a:r>
            <a:r>
              <a:rPr lang="en-US" sz="2800" dirty="0" err="1" smtClean="0">
                <a:solidFill>
                  <a:prstClr val="white"/>
                </a:solidFill>
                <a:latin typeface="Tajawal Medium" panose="00000600000000000000" pitchFamily="2" charset="-78"/>
                <a:cs typeface="Tajawal Medium" panose="00000600000000000000" pitchFamily="2" charset="-78"/>
              </a:rPr>
              <a:t>ServerTCP</a:t>
            </a:r>
            <a:r>
              <a:rPr lang="en-US" sz="2800" dirty="0" smtClean="0">
                <a:solidFill>
                  <a:prstClr val="white"/>
                </a:solidFill>
                <a:latin typeface="Tajawal Medium" panose="00000600000000000000" pitchFamily="2" charset="-78"/>
                <a:cs typeface="Tajawal Medium" panose="00000600000000000000" pitchFamily="2" charset="-78"/>
              </a:rPr>
              <a:t>)</a:t>
            </a:r>
            <a:endParaRPr lang="en-US" sz="2800" dirty="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 </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36</a:t>
            </a:fld>
            <a:endParaRPr lang="en-US">
              <a:solidFill>
                <a:prstClr val="black">
                  <a:tint val="75000"/>
                </a:prstClr>
              </a:solidFill>
            </a:endParaRPr>
          </a:p>
        </p:txBody>
      </p:sp>
      <p:pic>
        <p:nvPicPr>
          <p:cNvPr id="2" name="Picture 1"/>
          <p:cNvPicPr>
            <a:picLocks noChangeAspect="1"/>
          </p:cNvPicPr>
          <p:nvPr/>
        </p:nvPicPr>
        <p:blipFill>
          <a:blip r:embed="rId4"/>
          <a:stretch>
            <a:fillRect/>
          </a:stretch>
        </p:blipFill>
        <p:spPr>
          <a:xfrm>
            <a:off x="9982200" y="259460"/>
            <a:ext cx="1219306" cy="1091279"/>
          </a:xfrm>
          <a:prstGeom prst="rect">
            <a:avLst/>
          </a:prstGeom>
        </p:spPr>
      </p:pic>
      <p:pic>
        <p:nvPicPr>
          <p:cNvPr id="11" name="Picture 10"/>
          <p:cNvPicPr>
            <a:picLocks noChangeAspect="1"/>
          </p:cNvPicPr>
          <p:nvPr/>
        </p:nvPicPr>
        <p:blipFill>
          <a:blip r:embed="rId5"/>
          <a:stretch>
            <a:fillRect/>
          </a:stretch>
        </p:blipFill>
        <p:spPr>
          <a:xfrm>
            <a:off x="475033" y="2530613"/>
            <a:ext cx="11253223" cy="238374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9993300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421777" y="379645"/>
            <a:ext cx="6188823" cy="1384995"/>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Practical </a:t>
            </a:r>
            <a:r>
              <a:rPr lang="en-US" sz="2800" dirty="0">
                <a:solidFill>
                  <a:prstClr val="white"/>
                </a:solidFill>
                <a:latin typeface="Tajawal Medium" panose="00000600000000000000" pitchFamily="2" charset="-78"/>
                <a:cs typeface="Tajawal Medium" panose="00000600000000000000" pitchFamily="2" charset="-78"/>
              </a:rPr>
              <a:t>example (</a:t>
            </a:r>
            <a:r>
              <a:rPr lang="en-US" sz="2800" dirty="0" smtClean="0">
                <a:solidFill>
                  <a:prstClr val="white"/>
                </a:solidFill>
                <a:latin typeface="Tajawal Medium" panose="00000600000000000000" pitchFamily="2" charset="-78"/>
                <a:cs typeface="Tajawal Medium" panose="00000600000000000000" pitchFamily="2" charset="-78"/>
              </a:rPr>
              <a:t>ClientTCP/</a:t>
            </a:r>
            <a:r>
              <a:rPr lang="en-US" sz="2800" dirty="0" err="1" smtClean="0">
                <a:solidFill>
                  <a:prstClr val="white"/>
                </a:solidFill>
                <a:latin typeface="Tajawal Medium" panose="00000600000000000000" pitchFamily="2" charset="-78"/>
                <a:cs typeface="Tajawal Medium" panose="00000600000000000000" pitchFamily="2" charset="-78"/>
              </a:rPr>
              <a:t>ServerTCP</a:t>
            </a:r>
            <a:r>
              <a:rPr lang="en-US" sz="2800" dirty="0" smtClean="0">
                <a:solidFill>
                  <a:prstClr val="white"/>
                </a:solidFill>
                <a:latin typeface="Tajawal Medium" panose="00000600000000000000" pitchFamily="2" charset="-78"/>
                <a:cs typeface="Tajawal Medium" panose="00000600000000000000" pitchFamily="2" charset="-78"/>
              </a:rPr>
              <a:t>)</a:t>
            </a:r>
            <a:endParaRPr lang="en-US" sz="2800" dirty="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 </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37</a:t>
            </a:fld>
            <a:endParaRPr lang="en-US">
              <a:solidFill>
                <a:prstClr val="black">
                  <a:tint val="75000"/>
                </a:prstClr>
              </a:solidFill>
            </a:endParaRPr>
          </a:p>
        </p:txBody>
      </p:sp>
      <p:pic>
        <p:nvPicPr>
          <p:cNvPr id="2" name="Picture 1"/>
          <p:cNvPicPr>
            <a:picLocks noChangeAspect="1"/>
          </p:cNvPicPr>
          <p:nvPr/>
        </p:nvPicPr>
        <p:blipFill>
          <a:blip r:embed="rId4"/>
          <a:stretch>
            <a:fillRect/>
          </a:stretch>
        </p:blipFill>
        <p:spPr>
          <a:xfrm>
            <a:off x="9982200" y="259460"/>
            <a:ext cx="1219306" cy="1091279"/>
          </a:xfrm>
          <a:prstGeom prst="rect">
            <a:avLst/>
          </a:prstGeom>
        </p:spPr>
      </p:pic>
      <p:pic>
        <p:nvPicPr>
          <p:cNvPr id="10" name="Picture 9"/>
          <p:cNvPicPr>
            <a:picLocks noChangeAspect="1"/>
          </p:cNvPicPr>
          <p:nvPr/>
        </p:nvPicPr>
        <p:blipFill rotWithShape="1">
          <a:blip r:embed="rId5"/>
          <a:srcRect l="699" t="15436" r="10708" b="21117"/>
          <a:stretch/>
        </p:blipFill>
        <p:spPr>
          <a:xfrm>
            <a:off x="588818" y="1750073"/>
            <a:ext cx="11014364" cy="4641274"/>
          </a:xfrm>
          <a:prstGeom prst="rect">
            <a:avLst/>
          </a:prstGeom>
          <a:ln>
            <a:noFill/>
          </a:ln>
          <a:effectLst>
            <a:outerShdw blurRad="292100" dist="139700" dir="2700000" algn="tl" rotWithShape="0">
              <a:srgbClr val="333333">
                <a:alpha val="65000"/>
              </a:srgbClr>
            </a:outerShdw>
          </a:effectLst>
        </p:spPr>
      </p:pic>
      <p:sp>
        <p:nvSpPr>
          <p:cNvPr id="12" name="Rectangle 11"/>
          <p:cNvSpPr/>
          <p:nvPr/>
        </p:nvSpPr>
        <p:spPr>
          <a:xfrm>
            <a:off x="827268" y="3666395"/>
            <a:ext cx="5065532" cy="34290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8327377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421777" y="379645"/>
            <a:ext cx="6188823" cy="1384995"/>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Practical </a:t>
            </a:r>
            <a:r>
              <a:rPr lang="en-US" sz="2800" dirty="0">
                <a:solidFill>
                  <a:prstClr val="white"/>
                </a:solidFill>
                <a:latin typeface="Tajawal Medium" panose="00000600000000000000" pitchFamily="2" charset="-78"/>
                <a:cs typeface="Tajawal Medium" panose="00000600000000000000" pitchFamily="2" charset="-78"/>
              </a:rPr>
              <a:t>example (</a:t>
            </a:r>
            <a:r>
              <a:rPr lang="en-US" sz="2800" dirty="0" smtClean="0">
                <a:solidFill>
                  <a:prstClr val="white"/>
                </a:solidFill>
                <a:latin typeface="Tajawal Medium" panose="00000600000000000000" pitchFamily="2" charset="-78"/>
                <a:cs typeface="Tajawal Medium" panose="00000600000000000000" pitchFamily="2" charset="-78"/>
              </a:rPr>
              <a:t>ClientTCP/</a:t>
            </a:r>
            <a:r>
              <a:rPr lang="en-US" sz="2800" dirty="0" err="1" smtClean="0">
                <a:solidFill>
                  <a:prstClr val="white"/>
                </a:solidFill>
                <a:latin typeface="Tajawal Medium" panose="00000600000000000000" pitchFamily="2" charset="-78"/>
                <a:cs typeface="Tajawal Medium" panose="00000600000000000000" pitchFamily="2" charset="-78"/>
              </a:rPr>
              <a:t>ServerTCP</a:t>
            </a:r>
            <a:r>
              <a:rPr lang="en-US" sz="2800" dirty="0" smtClean="0">
                <a:solidFill>
                  <a:prstClr val="white"/>
                </a:solidFill>
                <a:latin typeface="Tajawal Medium" panose="00000600000000000000" pitchFamily="2" charset="-78"/>
                <a:cs typeface="Tajawal Medium" panose="00000600000000000000" pitchFamily="2" charset="-78"/>
              </a:rPr>
              <a:t>)</a:t>
            </a:r>
            <a:endParaRPr lang="en-US" sz="2800" dirty="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 </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38</a:t>
            </a:fld>
            <a:endParaRPr lang="en-US">
              <a:solidFill>
                <a:prstClr val="black">
                  <a:tint val="75000"/>
                </a:prstClr>
              </a:solidFill>
            </a:endParaRPr>
          </a:p>
        </p:txBody>
      </p:sp>
      <p:pic>
        <p:nvPicPr>
          <p:cNvPr id="2" name="Picture 1"/>
          <p:cNvPicPr>
            <a:picLocks noChangeAspect="1"/>
          </p:cNvPicPr>
          <p:nvPr/>
        </p:nvPicPr>
        <p:blipFill>
          <a:blip r:embed="rId4"/>
          <a:stretch>
            <a:fillRect/>
          </a:stretch>
        </p:blipFill>
        <p:spPr>
          <a:xfrm>
            <a:off x="9982200" y="259460"/>
            <a:ext cx="1219306" cy="1091279"/>
          </a:xfrm>
          <a:prstGeom prst="rect">
            <a:avLst/>
          </a:prstGeom>
        </p:spPr>
      </p:pic>
      <p:pic>
        <p:nvPicPr>
          <p:cNvPr id="11" name="Picture 10"/>
          <p:cNvPicPr>
            <a:picLocks noChangeAspect="1"/>
          </p:cNvPicPr>
          <p:nvPr/>
        </p:nvPicPr>
        <p:blipFill>
          <a:blip r:embed="rId5"/>
          <a:stretch>
            <a:fillRect/>
          </a:stretch>
        </p:blipFill>
        <p:spPr>
          <a:xfrm>
            <a:off x="588818" y="1676865"/>
            <a:ext cx="11014364" cy="3981942"/>
          </a:xfrm>
          <a:prstGeom prst="rect">
            <a:avLst/>
          </a:prstGeom>
          <a:ln>
            <a:noFill/>
          </a:ln>
          <a:effectLst>
            <a:outerShdw blurRad="292100" dist="139700" dir="2700000" algn="tl" rotWithShape="0">
              <a:srgbClr val="333333">
                <a:alpha val="65000"/>
              </a:srgbClr>
            </a:outerShdw>
          </a:effectLst>
        </p:spPr>
      </p:pic>
      <p:pic>
        <p:nvPicPr>
          <p:cNvPr id="13" name="Picture 12"/>
          <p:cNvPicPr>
            <a:picLocks noChangeAspect="1"/>
          </p:cNvPicPr>
          <p:nvPr/>
        </p:nvPicPr>
        <p:blipFill>
          <a:blip r:embed="rId6"/>
          <a:stretch>
            <a:fillRect/>
          </a:stretch>
        </p:blipFill>
        <p:spPr>
          <a:xfrm>
            <a:off x="732386" y="5920046"/>
            <a:ext cx="10632346" cy="676715"/>
          </a:xfrm>
          <a:prstGeom prst="rect">
            <a:avLst/>
          </a:prstGeom>
          <a:ln w="38100">
            <a:solidFill>
              <a:srgbClr val="FF0000"/>
            </a:solidFill>
          </a:ln>
        </p:spPr>
      </p:pic>
    </p:spTree>
    <p:extLst>
      <p:ext uri="{BB962C8B-B14F-4D97-AF65-F5344CB8AC3E}">
        <p14:creationId xmlns:p14="http://schemas.microsoft.com/office/powerpoint/2010/main" val="180600786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331483" y="639129"/>
            <a:ext cx="6188823"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HW 2</a:t>
            </a:r>
            <a:endParaRPr lang="en-US" sz="2800" dirty="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 </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39</a:t>
            </a:fld>
            <a:endParaRPr lang="en-US">
              <a:solidFill>
                <a:prstClr val="black">
                  <a:tint val="75000"/>
                </a:prstClr>
              </a:solidFill>
            </a:endParaRPr>
          </a:p>
        </p:txBody>
      </p:sp>
      <p:sp>
        <p:nvSpPr>
          <p:cNvPr id="12" name="TextBox 11"/>
          <p:cNvSpPr txBox="1"/>
          <p:nvPr/>
        </p:nvSpPr>
        <p:spPr>
          <a:xfrm>
            <a:off x="300868" y="1989868"/>
            <a:ext cx="11509059" cy="2862322"/>
          </a:xfrm>
          <a:prstGeom prst="rect">
            <a:avLst/>
          </a:prstGeom>
          <a:noFill/>
        </p:spPr>
        <p:txBody>
          <a:bodyPr wrap="square" rtlCol="0">
            <a:spAutoFit/>
          </a:bodyPr>
          <a:lstStyle/>
          <a:p>
            <a:pPr algn="just"/>
            <a:r>
              <a:rPr lang="en-MY" sz="2000" b="1" dirty="0" smtClean="0">
                <a:solidFill>
                  <a:srgbClr val="0A1F61"/>
                </a:solidFill>
                <a:latin typeface="Tajawal ExtraBold" panose="00000800000000000000" pitchFamily="2" charset="-78"/>
                <a:cs typeface="Tajawal ExtraBold" panose="00000800000000000000" pitchFamily="2" charset="-78"/>
              </a:rPr>
              <a:t>Q1: </a:t>
            </a:r>
            <a:r>
              <a:rPr lang="en-US" sz="2000" b="1" dirty="0" smtClean="0">
                <a:solidFill>
                  <a:srgbClr val="0A1F61"/>
                </a:solidFill>
                <a:latin typeface="Tajawal ExtraBold" panose="00000800000000000000" pitchFamily="2" charset="-78"/>
                <a:cs typeface="Tajawal ExtraBold" panose="00000800000000000000" pitchFamily="2" charset="-78"/>
              </a:rPr>
              <a:t>Find </a:t>
            </a:r>
            <a:r>
              <a:rPr lang="en-US" sz="2000" b="1" dirty="0">
                <a:solidFill>
                  <a:srgbClr val="0A1F61"/>
                </a:solidFill>
                <a:latin typeface="Tajawal ExtraBold" panose="00000800000000000000" pitchFamily="2" charset="-78"/>
                <a:cs typeface="Tajawal ExtraBold" panose="00000800000000000000" pitchFamily="2" charset="-78"/>
              </a:rPr>
              <a:t>the following errors in HW2 program between the client and the server:</a:t>
            </a:r>
          </a:p>
          <a:p>
            <a:endParaRPr lang="en-US" sz="2000" dirty="0">
              <a:solidFill>
                <a:srgbClr val="0A1F61"/>
              </a:solidFill>
              <a:latin typeface="Tajawal ExtraBold" panose="00000800000000000000" pitchFamily="2" charset="-78"/>
              <a:cs typeface="Tajawal ExtraBold" panose="00000800000000000000" pitchFamily="2" charset="-78"/>
            </a:endParaRPr>
          </a:p>
          <a:p>
            <a:r>
              <a:rPr lang="en-US" sz="2000" dirty="0">
                <a:solidFill>
                  <a:srgbClr val="0A1F61"/>
                </a:solidFill>
                <a:latin typeface="Tajawal ExtraBold" panose="00000800000000000000" pitchFamily="2" charset="-78"/>
                <a:cs typeface="Tajawal ExtraBold" panose="00000800000000000000" pitchFamily="2" charset="-78"/>
              </a:rPr>
              <a:t>1- syntax error (1)</a:t>
            </a:r>
          </a:p>
          <a:p>
            <a:r>
              <a:rPr lang="en-US" sz="2000" dirty="0">
                <a:solidFill>
                  <a:srgbClr val="0A1F61"/>
                </a:solidFill>
                <a:latin typeface="Tajawal ExtraBold" panose="00000800000000000000" pitchFamily="2" charset="-78"/>
                <a:cs typeface="Tajawal ExtraBold" panose="00000800000000000000" pitchFamily="2" charset="-78"/>
              </a:rPr>
              <a:t>2- logic error (1)</a:t>
            </a:r>
          </a:p>
          <a:p>
            <a:r>
              <a:rPr lang="en-US" sz="2000" dirty="0">
                <a:solidFill>
                  <a:srgbClr val="0A1F61"/>
                </a:solidFill>
                <a:latin typeface="Tajawal ExtraBold" panose="00000800000000000000" pitchFamily="2" charset="-78"/>
                <a:cs typeface="Tajawal ExtraBold" panose="00000800000000000000" pitchFamily="2" charset="-78"/>
              </a:rPr>
              <a:t>3- runtime error (1)</a:t>
            </a:r>
          </a:p>
          <a:p>
            <a:r>
              <a:rPr lang="en-US" sz="2000" dirty="0">
                <a:solidFill>
                  <a:srgbClr val="0A1F61"/>
                </a:solidFill>
                <a:latin typeface="Tajawal ExtraBold" panose="00000800000000000000" pitchFamily="2" charset="-78"/>
                <a:cs typeface="Tajawal ExtraBold" panose="00000800000000000000" pitchFamily="2" charset="-78"/>
              </a:rPr>
              <a:t>4- operational error (1</a:t>
            </a:r>
            <a:r>
              <a:rPr lang="en-US" sz="2000" dirty="0" smtClean="0">
                <a:solidFill>
                  <a:srgbClr val="0A1F61"/>
                </a:solidFill>
                <a:latin typeface="Tajawal ExtraBold" panose="00000800000000000000" pitchFamily="2" charset="-78"/>
                <a:cs typeface="Tajawal ExtraBold" panose="00000800000000000000" pitchFamily="2" charset="-78"/>
              </a:rPr>
              <a:t>)</a:t>
            </a:r>
          </a:p>
          <a:p>
            <a:endParaRPr lang="en-US" sz="2000" dirty="0" smtClean="0">
              <a:solidFill>
                <a:srgbClr val="0A1F61"/>
              </a:solidFill>
              <a:latin typeface="Tajawal ExtraBold" panose="00000800000000000000" pitchFamily="2" charset="-78"/>
              <a:cs typeface="Tajawal ExtraBold" panose="00000800000000000000" pitchFamily="2" charset="-78"/>
            </a:endParaRPr>
          </a:p>
          <a:p>
            <a:endParaRPr lang="en-MY" sz="2000" dirty="0">
              <a:solidFill>
                <a:srgbClr val="0A1F61"/>
              </a:solidFill>
              <a:latin typeface="Tajawal ExtraBold" panose="00000800000000000000" pitchFamily="2" charset="-78"/>
              <a:cs typeface="Tajawal ExtraBold" panose="00000800000000000000" pitchFamily="2" charset="-78"/>
            </a:endParaRP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1" name="Picture 10"/>
          <p:cNvPicPr>
            <a:picLocks noChangeAspect="1"/>
          </p:cNvPicPr>
          <p:nvPr/>
        </p:nvPicPr>
        <p:blipFill>
          <a:blip r:embed="rId6"/>
          <a:stretch>
            <a:fillRect/>
          </a:stretch>
        </p:blipFill>
        <p:spPr>
          <a:xfrm>
            <a:off x="2440788" y="5949244"/>
            <a:ext cx="9902229" cy="204838"/>
          </a:xfrm>
          <a:prstGeom prst="rect">
            <a:avLst/>
          </a:prstGeom>
        </p:spPr>
      </p:pic>
    </p:spTree>
    <p:extLst>
      <p:ext uri="{BB962C8B-B14F-4D97-AF65-F5344CB8AC3E}">
        <p14:creationId xmlns:p14="http://schemas.microsoft.com/office/powerpoint/2010/main" val="215937848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331483" y="639129"/>
            <a:ext cx="6188823"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HW 2</a:t>
            </a:r>
            <a:endParaRPr lang="en-US" sz="2800" dirty="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 </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73480" cy="954107"/>
          </a:xfrm>
          <a:prstGeom prst="rect">
            <a:avLst/>
          </a:prstGeom>
          <a:noFill/>
        </p:spPr>
        <p:txBody>
          <a:bodyPr wrap="non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Module</a:t>
            </a:r>
          </a:p>
          <a:p>
            <a:pPr algn="ctr"/>
            <a:r>
              <a:rPr lang="en-US" sz="2800" dirty="0" smtClean="0">
                <a:solidFill>
                  <a:prstClr val="white"/>
                </a:solidFill>
                <a:latin typeface="Tajawal Medium" panose="00000600000000000000" pitchFamily="2" charset="-78"/>
                <a:cs typeface="Tajawal Medium" panose="00000600000000000000" pitchFamily="2" charset="-78"/>
              </a:rPr>
              <a:t>2</a:t>
            </a:r>
            <a:endParaRPr lang="en-US" sz="2800" dirty="0">
              <a:solidFill>
                <a:prstClr val="white"/>
              </a:solidFill>
              <a:latin typeface="Tajawal Medium" panose="00000600000000000000" pitchFamily="2" charset="-78"/>
              <a:cs typeface="Tajawal Medium" panose="00000600000000000000" pitchFamily="2" charset="-78"/>
            </a:endParaRPr>
          </a:p>
        </p:txBody>
      </p:sp>
      <p:sp>
        <p:nvSpPr>
          <p:cNvPr id="9" name="Slide Number Placeholder 8"/>
          <p:cNvSpPr>
            <a:spLocks noGrp="1"/>
          </p:cNvSpPr>
          <p:nvPr>
            <p:ph type="sldNum" sz="quarter" idx="12"/>
          </p:nvPr>
        </p:nvSpPr>
        <p:spPr/>
        <p:txBody>
          <a:bodyPr/>
          <a:lstStyle/>
          <a:p>
            <a:fld id="{FDED41F8-FC0F-4085-8150-313B6CF05213}" type="slidenum">
              <a:rPr lang="en-US" smtClean="0">
                <a:solidFill>
                  <a:prstClr val="black">
                    <a:tint val="75000"/>
                  </a:prstClr>
                </a:solidFill>
              </a:rPr>
              <a:pPr/>
              <a:t>40</a:t>
            </a:fld>
            <a:endParaRPr lang="en-US">
              <a:solidFill>
                <a:prstClr val="black">
                  <a:tint val="75000"/>
                </a:prstClr>
              </a:solidFill>
            </a:endParaRPr>
          </a:p>
        </p:txBody>
      </p:sp>
      <p:sp>
        <p:nvSpPr>
          <p:cNvPr id="12" name="TextBox 11"/>
          <p:cNvSpPr txBox="1"/>
          <p:nvPr/>
        </p:nvSpPr>
        <p:spPr>
          <a:xfrm>
            <a:off x="300868" y="1733242"/>
            <a:ext cx="11509059" cy="707886"/>
          </a:xfrm>
          <a:prstGeom prst="rect">
            <a:avLst/>
          </a:prstGeom>
          <a:noFill/>
        </p:spPr>
        <p:txBody>
          <a:bodyPr wrap="square" rtlCol="0">
            <a:spAutoFit/>
          </a:bodyPr>
          <a:lstStyle/>
          <a:p>
            <a:pPr algn="just"/>
            <a:r>
              <a:rPr lang="en-MY" sz="2000" b="1" dirty="0" smtClean="0">
                <a:solidFill>
                  <a:srgbClr val="0A1F61"/>
                </a:solidFill>
                <a:latin typeface="Tajawal ExtraBold" panose="00000800000000000000" pitchFamily="2" charset="-78"/>
                <a:cs typeface="Tajawal ExtraBold" panose="00000800000000000000" pitchFamily="2" charset="-78"/>
              </a:rPr>
              <a:t>Q</a:t>
            </a:r>
            <a:r>
              <a:rPr lang="en-MY" sz="2000" b="1" dirty="0">
                <a:solidFill>
                  <a:srgbClr val="0A1F61"/>
                </a:solidFill>
                <a:latin typeface="Tajawal ExtraBold" panose="00000800000000000000" pitchFamily="2" charset="-78"/>
                <a:cs typeface="Tajawal ExtraBold" panose="00000800000000000000" pitchFamily="2" charset="-78"/>
              </a:rPr>
              <a:t>2</a:t>
            </a:r>
            <a:r>
              <a:rPr lang="en-MY" sz="2000" b="1" dirty="0" smtClean="0">
                <a:solidFill>
                  <a:srgbClr val="0A1F61"/>
                </a:solidFill>
                <a:latin typeface="Tajawal ExtraBold" panose="00000800000000000000" pitchFamily="2" charset="-78"/>
                <a:cs typeface="Tajawal ExtraBold" panose="00000800000000000000" pitchFamily="2" charset="-78"/>
              </a:rPr>
              <a:t>:</a:t>
            </a:r>
            <a:endParaRPr lang="en-US" sz="2000" dirty="0" smtClean="0">
              <a:solidFill>
                <a:srgbClr val="0A1F61"/>
              </a:solidFill>
              <a:latin typeface="Tajawal ExtraBold" panose="00000800000000000000" pitchFamily="2" charset="-78"/>
              <a:cs typeface="Tajawal ExtraBold" panose="00000800000000000000" pitchFamily="2" charset="-78"/>
            </a:endParaRPr>
          </a:p>
          <a:p>
            <a:endParaRPr lang="en-MY" sz="2000" dirty="0">
              <a:solidFill>
                <a:srgbClr val="0A1F61"/>
              </a:solidFill>
              <a:latin typeface="Tajawal ExtraBold" panose="00000800000000000000" pitchFamily="2" charset="-78"/>
              <a:cs typeface="Tajawal ExtraBold" panose="00000800000000000000" pitchFamily="2" charset="-78"/>
            </a:endParaRP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1" name="Picture 10"/>
          <p:cNvPicPr>
            <a:picLocks noChangeAspect="1"/>
          </p:cNvPicPr>
          <p:nvPr/>
        </p:nvPicPr>
        <p:blipFill>
          <a:blip r:embed="rId6"/>
          <a:stretch>
            <a:fillRect/>
          </a:stretch>
        </p:blipFill>
        <p:spPr>
          <a:xfrm>
            <a:off x="2440788" y="5949244"/>
            <a:ext cx="9902229" cy="204838"/>
          </a:xfrm>
          <a:prstGeom prst="rect">
            <a:avLst/>
          </a:prstGeom>
        </p:spPr>
      </p:pic>
      <p:pic>
        <p:nvPicPr>
          <p:cNvPr id="13" name="Picture 12"/>
          <p:cNvPicPr>
            <a:picLocks noChangeAspect="1"/>
          </p:cNvPicPr>
          <p:nvPr/>
        </p:nvPicPr>
        <p:blipFill>
          <a:blip r:embed="rId7">
            <a:lum bright="-20000" contrast="40000"/>
          </a:blip>
          <a:stretch>
            <a:fillRect/>
          </a:stretch>
        </p:blipFill>
        <p:spPr>
          <a:xfrm>
            <a:off x="610686" y="2303852"/>
            <a:ext cx="11330615" cy="300285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35911861"/>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2397</TotalTime>
  <Words>1164</Words>
  <Application>Microsoft Office PowerPoint</Application>
  <PresentationFormat>Widescreen</PresentationFormat>
  <Paragraphs>288</Paragraphs>
  <Slides>40</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40</vt:i4>
      </vt:variant>
    </vt:vector>
  </HeadingPairs>
  <TitlesOfParts>
    <vt:vector size="49" baseType="lpstr">
      <vt:lpstr>Arial</vt:lpstr>
      <vt:lpstr>Calibri</vt:lpstr>
      <vt:lpstr>Calibri Light</vt:lpstr>
      <vt:lpstr>JetBrains Mono</vt:lpstr>
      <vt:lpstr>Tajawal ExtraBold</vt:lpstr>
      <vt:lpstr>Tajawal Medium</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Network Programming</dc:title>
  <dc:creator>Manal Mizher</dc:creator>
  <cp:lastModifiedBy>Manal Mizher</cp:lastModifiedBy>
  <cp:revision>194</cp:revision>
  <dcterms:created xsi:type="dcterms:W3CDTF">2022-03-18T11:55:13Z</dcterms:created>
  <dcterms:modified xsi:type="dcterms:W3CDTF">2022-04-11T09:22:04Z</dcterms:modified>
</cp:coreProperties>
</file>