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46"/>
  </p:notesMasterIdLst>
  <p:sldIdLst>
    <p:sldId id="480" r:id="rId5"/>
    <p:sldId id="256" r:id="rId6"/>
    <p:sldId id="481" r:id="rId7"/>
    <p:sldId id="520" r:id="rId8"/>
    <p:sldId id="483" r:id="rId9"/>
    <p:sldId id="486" r:id="rId10"/>
    <p:sldId id="493" r:id="rId11"/>
    <p:sldId id="521" r:id="rId12"/>
    <p:sldId id="494" r:id="rId13"/>
    <p:sldId id="495" r:id="rId14"/>
    <p:sldId id="496" r:id="rId15"/>
    <p:sldId id="497" r:id="rId16"/>
    <p:sldId id="498" r:id="rId17"/>
    <p:sldId id="499" r:id="rId18"/>
    <p:sldId id="503" r:id="rId19"/>
    <p:sldId id="500" r:id="rId20"/>
    <p:sldId id="501" r:id="rId21"/>
    <p:sldId id="502" r:id="rId22"/>
    <p:sldId id="504" r:id="rId23"/>
    <p:sldId id="505" r:id="rId24"/>
    <p:sldId id="491" r:id="rId25"/>
    <p:sldId id="510" r:id="rId26"/>
    <p:sldId id="507" r:id="rId27"/>
    <p:sldId id="519" r:id="rId28"/>
    <p:sldId id="518" r:id="rId29"/>
    <p:sldId id="511" r:id="rId30"/>
    <p:sldId id="508" r:id="rId31"/>
    <p:sldId id="512" r:id="rId32"/>
    <p:sldId id="513" r:id="rId33"/>
    <p:sldId id="522" r:id="rId34"/>
    <p:sldId id="523" r:id="rId35"/>
    <p:sldId id="524" r:id="rId36"/>
    <p:sldId id="525" r:id="rId37"/>
    <p:sldId id="506" r:id="rId38"/>
    <p:sldId id="514" r:id="rId39"/>
    <p:sldId id="526" r:id="rId40"/>
    <p:sldId id="515" r:id="rId41"/>
    <p:sldId id="490" r:id="rId42"/>
    <p:sldId id="517" r:id="rId43"/>
    <p:sldId id="50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481"/>
            <p14:sldId id="520"/>
            <p14:sldId id="483"/>
            <p14:sldId id="486"/>
            <p14:sldId id="493"/>
            <p14:sldId id="521"/>
            <p14:sldId id="494"/>
            <p14:sldId id="495"/>
            <p14:sldId id="496"/>
            <p14:sldId id="497"/>
            <p14:sldId id="498"/>
            <p14:sldId id="499"/>
            <p14:sldId id="503"/>
            <p14:sldId id="500"/>
            <p14:sldId id="501"/>
            <p14:sldId id="502"/>
            <p14:sldId id="504"/>
            <p14:sldId id="505"/>
            <p14:sldId id="491"/>
            <p14:sldId id="510"/>
            <p14:sldId id="507"/>
            <p14:sldId id="519"/>
            <p14:sldId id="518"/>
            <p14:sldId id="511"/>
            <p14:sldId id="508"/>
            <p14:sldId id="512"/>
            <p14:sldId id="513"/>
            <p14:sldId id="522"/>
            <p14:sldId id="523"/>
            <p14:sldId id="524"/>
            <p14:sldId id="525"/>
            <p14:sldId id="506"/>
            <p14:sldId id="514"/>
            <p14:sldId id="526"/>
            <p14:sldId id="515"/>
            <p14:sldId id="490"/>
            <p14:sldId id="517"/>
            <p14:sldId id="509"/>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27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ECD83-48AA-693C-171D-76A45FA8E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4D00D3-417E-81AD-E1EE-8B11DD604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2E711DE-6EFB-0A7E-F736-0819F0E0B47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3C15527-AC4C-1A35-D841-31A0D36DD543}"/>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52977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08C598-2684-8D81-8983-978EDD1511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7AABF9-34D1-3C14-C988-253AC4A2BB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3BDBC2-B49E-A41D-4488-1AF23226CD19}"/>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603F3982-56C5-4267-43FD-F7B361E90BBD}"/>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75801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85D41-7C49-C18B-ED32-60DB31C8F7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415845-0EB3-AD26-B6CD-909314B394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1EBF5A-E92D-2D3E-E012-D3F75BAF926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38F72F3-E6D6-8353-190E-BEFC5F98DE8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396040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C85D89-0B07-2652-6561-B60C70D13D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318E1F-2554-9899-C57F-EFA2B58AAC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B7086-D1F0-4E33-FF4C-5F687A5D8C6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20805E4-4E02-7161-B52E-4013E3339AF6}"/>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5822924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BD9AC5-4C2F-6383-6D6C-47637147C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1E70B5-6563-DAF2-68AC-1D692C4D3B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C51A0-403F-5AAE-B66D-AA18B22FBCF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8B5EBC2-BC90-7821-8997-7C5123121AA4}"/>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7977553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497345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789442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16269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2227087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BD65E-DA54-6DA9-B2D9-12FADF7C6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95CC6A-FE2B-F83D-8061-3C76159902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5F4A4B-01B2-E50B-3104-1D80F9A4FEA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97E7B93-FE41-CF8A-4F71-D392D7DB535D}"/>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268604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F585-1E01-4C74-12CA-89EDD282AC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CADDAD-656E-FECE-38BD-C65AB3C9B1D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72106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31CC94-A878-788C-5E3C-452564BFFE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1DC3C-064B-E1ED-8775-7099441DC1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82F585-1E01-4C74-12CA-89EDD282AC3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CADDAD-656E-FECE-38BD-C65AB3C9B1D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0253955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C50A3-4017-8810-56E6-F6041D5FBA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8E774B-3E31-F801-2379-BB1895D30B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7C35E8-EC73-5A04-61F2-FCE4CB600F6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DF989B0-B1C7-8015-8BD1-107F0A1204F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2993855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4429839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9/30/2026</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hyperlink" Target="https://fastercapital.com/arabpreneur/%D9%84%D9%85%D8%A7%D8%B0%D8%A7-%D8%AA%D8%B3%D8%AA%D8%AE%D8%AF%D9%85-%D8%A7%D9%84%D9%85%D8%B2%D9%8A%D8%AF-%D9%85%D9%86-%D8%A7%D9%84%D8%B4%D8%B1%D9%83%D8%A7%D8%AA-%D8%A7%D9%84%D9%86%D8%A7%D8%B4%D8%A6%D8%A9-%D9%88%D8%B5%D9%88%D9%84-%D8%A7%D9%84%D9%85%D8%B3%D8%AA%D8%AB%D9%85%D8%B1.html" TargetMode="Externa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8.png"/><Relationship Id="rId1" Type="http://schemas.openxmlformats.org/officeDocument/2006/relationships/slideLayout" Target="../slideLayouts/slideLayout13.xml"/><Relationship Id="rId4" Type="http://schemas.openxmlformats.org/officeDocument/2006/relationships/hyperlink" Target="https://fastercapital.com/arabpreneur/%D8%A7%D8%AC%D8%B9%D9%84-%D8%B4%D8%B1%D9%83%D8%AA%D9%83-%D8%A7%D9%84%D9%86%D8%A7%D8%B4%D8%A6%D8%A9-%D8%AA%D9%86%D9%85%D9%88-%D9%85%D9%86-%D8%AE%D9%84%D8%A7%D9%84-%D8%AA%D9%88%D9%81%D9%8A%D8%B1-%D8%AE%D8%AF%D9%85%D8%A9-%D8%B9%D9%85%D9%84%D8%A7%D8%A1-%D9%85%D9%85%D8%AA%D8%A7%D8%B2%D8%A9.html"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5.xml"/><Relationship Id="rId5" Type="http://schemas.openxmlformats.org/officeDocument/2006/relationships/image" Target="../media/image2.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JO" sz="2400" b="1">
                <a:latin typeface="Alexandria Light" pitchFamily="2" charset="-78"/>
                <a:cs typeface="Alexandria Light" pitchFamily="2" charset="-78"/>
              </a:rPr>
              <a:t>اعداد الدكتوره هبة زياد</a:t>
            </a:r>
            <a:endParaRPr lang="en-US" sz="2400" b="1">
              <a:latin typeface="Alexandria Light" pitchFamily="2" charset="-78"/>
              <a:cs typeface="Alexandria Light"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754611" y="2723975"/>
            <a:ext cx="5073825" cy="461665"/>
          </a:xfrm>
          <a:prstGeom prst="rect">
            <a:avLst/>
          </a:prstGeom>
          <a:noFill/>
        </p:spPr>
        <p:txBody>
          <a:bodyPr wrap="none" rtlCol="0">
            <a:spAutoFit/>
          </a:bodyPr>
          <a:lstStyle/>
          <a:p>
            <a:pPr algn="r" rtl="1"/>
            <a:r>
              <a:rPr lang="ar-JO" sz="2400" b="1">
                <a:solidFill>
                  <a:srgbClr val="00B0F0"/>
                </a:solidFill>
                <a:latin typeface="Alexandria Medium" pitchFamily="2" charset="-78"/>
                <a:cs typeface="Alexandria Medium" pitchFamily="2" charset="-78"/>
              </a:rPr>
              <a:t>قوانين واخلاقيات الاعلان والتسويق</a:t>
            </a:r>
            <a:endParaRPr lang="en-US" sz="2400" b="1">
              <a:solidFill>
                <a:srgbClr val="00B0F0"/>
              </a:solidFill>
              <a:latin typeface="Alexandria Medium" pitchFamily="2" charset="-78"/>
              <a:cs typeface="Alexandria Medium"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a:solidFill>
                  <a:schemeClr val="bg1"/>
                </a:solidFill>
                <a:latin typeface="Alexandria Light" pitchFamily="2" charset="-78"/>
                <a:cs typeface="Alexandria Light" pitchFamily="2" charset="-78"/>
              </a:rPr>
              <a:t>المحاضرة الثانية</a:t>
            </a:r>
            <a:endParaRPr lang="en-US" sz="2800" b="1">
              <a:solidFill>
                <a:schemeClr val="bg1"/>
              </a:solidFill>
              <a:latin typeface="Alexandria Light" pitchFamily="2" charset="-78"/>
              <a:cs typeface="Alexandria Light" pitchFamily="2" charset="-78"/>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3C242ED4-6A96-404D-8D28-FA9005836BA5}"/>
              </a:ext>
            </a:extLst>
          </p:cNvPr>
          <p:cNvSpPr/>
          <p:nvPr/>
        </p:nvSpPr>
        <p:spPr>
          <a:xfrm>
            <a:off x="1346661" y="1129483"/>
            <a:ext cx="10388679"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3665" y="0"/>
            <a:ext cx="1679238" cy="784089"/>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4829695" y="1500050"/>
            <a:ext cx="6535741" cy="4524315"/>
          </a:xfrm>
          <a:prstGeom prst="rect">
            <a:avLst/>
          </a:prstGeom>
          <a:noFill/>
        </p:spPr>
        <p:txBody>
          <a:bodyPr wrap="square">
            <a:spAutoFit/>
          </a:bodyPr>
          <a:lstStyle/>
          <a:p>
            <a:pPr algn="r" rtl="1"/>
            <a:r>
              <a:rPr lang="ar-JO" b="1">
                <a:latin typeface="Alexandria Light" pitchFamily="2" charset="-78"/>
                <a:cs typeface="Alexandria Light" pitchFamily="2" charset="-78"/>
              </a:rPr>
              <a:t>المحاور الرئيسية </a:t>
            </a:r>
            <a:endParaRPr lang="en-US" b="1">
              <a:latin typeface="Alexandria Light" pitchFamily="2" charset="-78"/>
              <a:cs typeface="Alexandria Light" pitchFamily="2" charset="-78"/>
            </a:endParaRPr>
          </a:p>
          <a:p>
            <a:pPr algn="r" rtl="1"/>
            <a:endParaRPr lang="en-US" b="1">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أنواع الإعلانات غير الأخلاقية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أمثلة على الإعلانات غير الأخلاقية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استخدام الصور المضللة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ماذا تعنى الإعلانات المضللة؟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مشاكل وسلبيات الاعلانات المضللة</a:t>
            </a:r>
          </a:p>
          <a:p>
            <a:pPr marL="342900" indent="-342900" algn="r" rtl="1">
              <a:buFont typeface="Wingdings" panose="05000000000000000000" pitchFamily="2" charset="2"/>
              <a:buChar char="q"/>
            </a:pPr>
            <a:r>
              <a:rPr lang="ar-JO">
                <a:latin typeface="Alexandria Light" pitchFamily="2" charset="-78"/>
                <a:cs typeface="Alexandria Light" pitchFamily="2" charset="-78"/>
              </a:rPr>
              <a:t>نشر المعلومات الكاذبة</a:t>
            </a:r>
          </a:p>
          <a:p>
            <a:pPr marL="342900" indent="-342900" algn="r" rtl="1">
              <a:buFont typeface="Wingdings" panose="05000000000000000000" pitchFamily="2" charset="2"/>
              <a:buChar char="q"/>
            </a:pPr>
            <a:r>
              <a:rPr lang="ar-JO">
                <a:latin typeface="Alexandria Light" pitchFamily="2" charset="-78"/>
                <a:cs typeface="Alexandria Light" pitchFamily="2" charset="-78"/>
              </a:rPr>
              <a:t>. بيع المنتجات بأسعار خادعة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التسعير الاخلاقي</a:t>
            </a:r>
          </a:p>
          <a:p>
            <a:pPr marL="342900" indent="-342900" algn="r" rtl="1">
              <a:buFont typeface="Wingdings" panose="05000000000000000000" pitchFamily="2" charset="2"/>
              <a:buChar char="q"/>
            </a:pPr>
            <a:r>
              <a:rPr lang="ar-JO">
                <a:latin typeface="Alexandria Light" pitchFamily="2" charset="-78"/>
                <a:cs typeface="Alexandria Light" pitchFamily="2" charset="-78"/>
              </a:rPr>
              <a:t>دور اللوائح الحكومية في ضمان ممارسات التسعير الأخلاقية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استراتيجيات استخدام الطعم والتبديل</a:t>
            </a:r>
            <a:endParaRPr lang="ar-JO" b="1">
              <a:latin typeface="Alexandria Light" pitchFamily="2" charset="-78"/>
              <a:cs typeface="Alexandria Light" pitchFamily="2" charset="-78"/>
            </a:endParaRPr>
          </a:p>
          <a:p>
            <a:pPr marL="342900" indent="-342900" algn="r" rtl="1">
              <a:buFont typeface="Wingdings" panose="05000000000000000000" pitchFamily="2" charset="2"/>
              <a:buChar char="q"/>
            </a:pPr>
            <a:endParaRPr lang="ar-JO" sz="2400" b="1"/>
          </a:p>
          <a:p>
            <a:pPr algn="r" rtl="1"/>
            <a:endParaRPr lang="ar-JO" sz="2400" b="1"/>
          </a:p>
          <a:p>
            <a:pPr algn="r" rtl="1"/>
            <a:endParaRPr lang="ar-JO" sz="2400" b="1"/>
          </a:p>
        </p:txBody>
      </p:sp>
      <p:pic>
        <p:nvPicPr>
          <p:cNvPr id="3" name="Picture 2">
            <a:extLst>
              <a:ext uri="{FF2B5EF4-FFF2-40B4-BE49-F238E27FC236}">
                <a16:creationId xmlns:a16="http://schemas.microsoft.com/office/drawing/2014/main" id="{0043DBCA-B873-6F08-2A08-44039AE4027D}"/>
              </a:ext>
            </a:extLst>
          </p:cNvPr>
          <p:cNvPicPr>
            <a:picLocks noChangeAspect="1"/>
          </p:cNvPicPr>
          <p:nvPr/>
        </p:nvPicPr>
        <p:blipFill>
          <a:blip r:embed="rId3"/>
          <a:stretch>
            <a:fillRect/>
          </a:stretch>
        </p:blipFill>
        <p:spPr>
          <a:xfrm>
            <a:off x="2067306" y="1383275"/>
            <a:ext cx="2837203" cy="4447405"/>
          </a:xfrm>
          <a:prstGeom prst="rect">
            <a:avLst/>
          </a:prstGeom>
        </p:spPr>
      </p:pic>
      <p:sp>
        <p:nvSpPr>
          <p:cNvPr id="9" name="Rectangle 8">
            <a:extLst>
              <a:ext uri="{FF2B5EF4-FFF2-40B4-BE49-F238E27FC236}">
                <a16:creationId xmlns:a16="http://schemas.microsoft.com/office/drawing/2014/main" id="{102905D2-A9CC-4F7A-81D6-979830D0579E}"/>
              </a:ext>
            </a:extLst>
          </p:cNvPr>
          <p:cNvSpPr/>
          <p:nvPr/>
        </p:nvSpPr>
        <p:spPr>
          <a:xfrm>
            <a:off x="1444973" y="784089"/>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C242ED4-6A96-404D-8D28-FA9005836BA5}"/>
              </a:ext>
            </a:extLst>
          </p:cNvPr>
          <p:cNvSpPr/>
          <p:nvPr/>
        </p:nvSpPr>
        <p:spPr>
          <a:xfrm>
            <a:off x="456659" y="1129484"/>
            <a:ext cx="10856963" cy="46894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102905D2-A9CC-4F7A-81D6-979830D0579E}"/>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8" name="Picture 7">
            <a:extLst>
              <a:ext uri="{FF2B5EF4-FFF2-40B4-BE49-F238E27FC236}">
                <a16:creationId xmlns:a16="http://schemas.microsoft.com/office/drawing/2014/main" id="{68C2888C-7F7B-5211-7CEE-2A4EAAD2BAFD}"/>
              </a:ext>
            </a:extLst>
          </p:cNvPr>
          <p:cNvPicPr>
            <a:picLocks noChangeAspect="1"/>
          </p:cNvPicPr>
          <p:nvPr/>
        </p:nvPicPr>
        <p:blipFill>
          <a:blip r:embed="rId2"/>
          <a:stretch>
            <a:fillRect/>
          </a:stretch>
        </p:blipFill>
        <p:spPr>
          <a:xfrm>
            <a:off x="8207637" y="2124007"/>
            <a:ext cx="2833675" cy="3175465"/>
          </a:xfrm>
          <a:prstGeom prst="rect">
            <a:avLst/>
          </a:prstGeom>
        </p:spPr>
      </p:pic>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48356" y="-39547"/>
            <a:ext cx="1554547" cy="725867"/>
          </a:xfrm>
          <a:prstGeom prst="rect">
            <a:avLst/>
          </a:prstGeom>
        </p:spPr>
      </p:pic>
      <p:sp>
        <p:nvSpPr>
          <p:cNvPr id="6" name="TextBox 5">
            <a:extLst>
              <a:ext uri="{FF2B5EF4-FFF2-40B4-BE49-F238E27FC236}">
                <a16:creationId xmlns:a16="http://schemas.microsoft.com/office/drawing/2014/main" id="{57BFABD7-E057-B718-F997-DB4B376FADA5}"/>
              </a:ext>
            </a:extLst>
          </p:cNvPr>
          <p:cNvSpPr txBox="1"/>
          <p:nvPr/>
        </p:nvSpPr>
        <p:spPr>
          <a:xfrm>
            <a:off x="2097226" y="613616"/>
            <a:ext cx="4143737" cy="461665"/>
          </a:xfrm>
          <a:prstGeom prst="rect">
            <a:avLst/>
          </a:prstGeom>
          <a:ln w="28575">
            <a:solidFill>
              <a:srgbClr val="00B0F0"/>
            </a:solidFill>
          </a:ln>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2400">
                <a:latin typeface="Alexandria Light" pitchFamily="2" charset="-78"/>
                <a:cs typeface="Alexandria Light" pitchFamily="2" charset="-78"/>
              </a:rPr>
              <a:t>انواع الاعلانات غير الاخلاقية</a:t>
            </a:r>
            <a:endParaRPr lang="en-US" sz="240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064108F0-5348-7987-EC54-9DB1D170B4D4}"/>
              </a:ext>
            </a:extLst>
          </p:cNvPr>
          <p:cNvSpPr txBox="1"/>
          <p:nvPr/>
        </p:nvSpPr>
        <p:spPr>
          <a:xfrm>
            <a:off x="1150688" y="1948755"/>
            <a:ext cx="6800519" cy="3693319"/>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a:t> </a:t>
            </a:r>
            <a:r>
              <a:rPr lang="ar-JO">
                <a:latin typeface="Alexandria Light" pitchFamily="2" charset="-78"/>
                <a:cs typeface="Alexandria Light" pitchFamily="2" charset="-78"/>
              </a:rPr>
              <a:t>في مجال الأعمال، من المهم التمييز بين الترويج لمنتجك أو خدمتك بشكل إيجابي واللجوء إلى أساليب خادعة أوهجومية. يتوقع العملاء الشفافية والصدق في تعاملاتهم مع العلامات التجارية، ولا يحبون أن يتم التلاعب بهم أو خداعهم.</a:t>
            </a:r>
          </a:p>
          <a:p>
            <a:pPr algn="just" rtl="1"/>
            <a:endParaRPr lang="ar-JO">
              <a:latin typeface="Alexandria Light" pitchFamily="2" charset="-78"/>
              <a:cs typeface="Alexandria Light" pitchFamily="2" charset="-78"/>
            </a:endParaRPr>
          </a:p>
          <a:p>
            <a:pPr algn="just" rtl="1"/>
            <a:r>
              <a:rPr lang="ar-JO">
                <a:latin typeface="Alexandria Light" pitchFamily="2" charset="-78"/>
                <a:cs typeface="Alexandria Light" pitchFamily="2" charset="-78"/>
              </a:rPr>
              <a:t>إن الانخراط في مثل هذه الممارسات يعد بمثابة إعلان غير أخلاقي. على الرغم من العواقب الوخيمة التي يمكن أن تنشأ عن التسويق عديم الضمير، فإن العديد من العلامات التجارية تغامر أحيانًا بالدخول في منطقة غير أخلاقية.</a:t>
            </a:r>
          </a:p>
          <a:p>
            <a:pPr algn="just" rtl="1"/>
            <a:endParaRPr lang="ar-JO">
              <a:latin typeface="Alexandria Light" pitchFamily="2" charset="-78"/>
              <a:cs typeface="Alexandria Light" pitchFamily="2" charset="-78"/>
            </a:endParaRPr>
          </a:p>
          <a:p>
            <a:pPr algn="just" rtl="1"/>
            <a:r>
              <a:rPr lang="ar-JO">
                <a:latin typeface="Alexandria Light" pitchFamily="2" charset="-78"/>
                <a:cs typeface="Alexandria Light" pitchFamily="2" charset="-78"/>
              </a:rPr>
              <a:t>يجب أن يظل المستهلكون يقظين لمنع العلامات التجارية من استغلالهم لتحقيق أرباح سريعة، في حين يجب على العلامات التجارية نفسها إعطاء الأولوية للترويج لعروضها بنزاهة وأمانة.</a:t>
            </a:r>
          </a:p>
        </p:txBody>
      </p:sp>
    </p:spTree>
    <p:extLst>
      <p:ext uri="{BB962C8B-B14F-4D97-AF65-F5344CB8AC3E}">
        <p14:creationId xmlns:p14="http://schemas.microsoft.com/office/powerpoint/2010/main" val="696549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6CBCB-C816-78B2-13D6-C7B07FDDD6E5}"/>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C242ED4-6A96-404D-8D28-FA9005836BA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0F62E7D-342D-697E-AFAB-FC77C7C07C78}"/>
              </a:ext>
            </a:extLst>
          </p:cNvPr>
          <p:cNvPicPr>
            <a:picLocks noChangeAspect="1"/>
          </p:cNvPicPr>
          <p:nvPr/>
        </p:nvPicPr>
        <p:blipFill>
          <a:blip r:embed="rId2"/>
          <a:stretch>
            <a:fillRect/>
          </a:stretch>
        </p:blipFill>
        <p:spPr>
          <a:xfrm>
            <a:off x="7165681" y="1966067"/>
            <a:ext cx="4394982" cy="3491345"/>
          </a:xfrm>
          <a:prstGeom prst="rect">
            <a:avLst/>
          </a:prstGeom>
        </p:spPr>
      </p:pic>
      <p:pic>
        <p:nvPicPr>
          <p:cNvPr id="5" name="Graphic 21">
            <a:extLst>
              <a:ext uri="{FF2B5EF4-FFF2-40B4-BE49-F238E27FC236}">
                <a16:creationId xmlns:a16="http://schemas.microsoft.com/office/drawing/2014/main" id="{E645F574-C99E-7721-2233-1227A71C567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98480" y="25831"/>
            <a:ext cx="1563078" cy="729850"/>
          </a:xfrm>
          <a:prstGeom prst="rect">
            <a:avLst/>
          </a:prstGeom>
        </p:spPr>
      </p:pic>
      <p:sp>
        <p:nvSpPr>
          <p:cNvPr id="7" name="TextBox 6">
            <a:extLst>
              <a:ext uri="{FF2B5EF4-FFF2-40B4-BE49-F238E27FC236}">
                <a16:creationId xmlns:a16="http://schemas.microsoft.com/office/drawing/2014/main" id="{C6576CBA-0D83-C427-869C-EC86C54A3CAB}"/>
              </a:ext>
            </a:extLst>
          </p:cNvPr>
          <p:cNvSpPr txBox="1"/>
          <p:nvPr/>
        </p:nvSpPr>
        <p:spPr>
          <a:xfrm>
            <a:off x="699417" y="1905506"/>
            <a:ext cx="6291587" cy="3477875"/>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sz="2000">
                <a:latin typeface="Alexandria Light" pitchFamily="2" charset="-78"/>
                <a:cs typeface="Alexandria Light" pitchFamily="2" charset="-78"/>
              </a:rPr>
              <a:t>مشكلة الإعلان المضلل</a:t>
            </a:r>
          </a:p>
          <a:p>
            <a:pPr algn="just" rtl="1"/>
            <a:r>
              <a:rPr lang="ar-JO" sz="2000">
                <a:latin typeface="Alexandria Light" pitchFamily="2" charset="-78"/>
                <a:cs typeface="Alexandria Light" pitchFamily="2" charset="-78"/>
              </a:rPr>
              <a:t>كان الإعلان المضلل مشكلة كبيرة في صناعة التسويق لسنوات. إنها تقنية يستخدمها المعلنون لخداع المستهلكين في شراء المنتجات أو الخدمات التي لا تفي بتوقعاتهم. يمكن أن تكون استراتيجيات الإعلان هذه ضارة بصحة المستهلكين والمالية والرفاهية بشكل عام. يمكن أن تأخذ الإعلانات المضللة أشكالاً مختلفة، مثل المبالغة في مميزات المنتج، أو إخفاء أو حذف المعلومات المهمة، أو باستخدام إحصائيات خاطئة. تتطلب مشكلة الإعلان المضلل</a:t>
            </a:r>
            <a:r>
              <a:rPr lang="en-US" sz="2000">
                <a:latin typeface="Alexandria Light" pitchFamily="2" charset="-78"/>
                <a:cs typeface="Alexandria Light" pitchFamily="2" charset="-78"/>
              </a:rPr>
              <a:t> </a:t>
            </a:r>
            <a:r>
              <a:rPr lang="ar-JO" sz="2000">
                <a:latin typeface="Alexandria Light" pitchFamily="2" charset="-78"/>
                <a:cs typeface="Alexandria Light" pitchFamily="2" charset="-78"/>
              </a:rPr>
              <a:t>الانتباه من كل من المستهلكين والسلطات التنظيمية لضمان ممارسات التسويق الأخلاقي.</a:t>
            </a:r>
            <a:endParaRPr lang="en-US" sz="2000">
              <a:latin typeface="Alexandria Light" pitchFamily="2" charset="-78"/>
              <a:cs typeface="Alexandria Light" pitchFamily="2" charset="-78"/>
            </a:endParaRPr>
          </a:p>
        </p:txBody>
      </p:sp>
      <p:sp>
        <p:nvSpPr>
          <p:cNvPr id="9" name="TextBox 8">
            <a:extLst>
              <a:ext uri="{FF2B5EF4-FFF2-40B4-BE49-F238E27FC236}">
                <a16:creationId xmlns:a16="http://schemas.microsoft.com/office/drawing/2014/main" id="{5669A347-7BCC-5668-E86C-60316D6583B0}"/>
              </a:ext>
            </a:extLst>
          </p:cNvPr>
          <p:cNvSpPr txBox="1"/>
          <p:nvPr/>
        </p:nvSpPr>
        <p:spPr>
          <a:xfrm>
            <a:off x="2186840" y="662077"/>
            <a:ext cx="3141939" cy="369332"/>
          </a:xfrm>
          <a:prstGeom prst="rect">
            <a:avLst/>
          </a:prstGeom>
          <a:ln>
            <a:solidFill>
              <a:srgbClr val="00B0F0"/>
            </a:solidFill>
          </a:ln>
        </p:spPr>
        <p:style>
          <a:lnRef idx="2">
            <a:schemeClr val="accent5"/>
          </a:lnRef>
          <a:fillRef idx="1">
            <a:schemeClr val="lt1"/>
          </a:fillRef>
          <a:effectRef idx="0">
            <a:schemeClr val="accent5"/>
          </a:effectRef>
          <a:fontRef idx="minor">
            <a:schemeClr val="dk1"/>
          </a:fontRef>
        </p:style>
        <p:txBody>
          <a:bodyPr wrap="square">
            <a:spAutoFit/>
          </a:bodyPr>
          <a:lstStyle/>
          <a:p>
            <a:r>
              <a:rPr lang="ar-JO" b="1">
                <a:latin typeface="Alexandria Light" pitchFamily="2" charset="-78"/>
                <a:cs typeface="Alexandria Light" pitchFamily="2" charset="-78"/>
              </a:rPr>
              <a:t>ماذا تعنى الإعلانات المضللة؟</a:t>
            </a:r>
          </a:p>
        </p:txBody>
      </p:sp>
      <p:sp>
        <p:nvSpPr>
          <p:cNvPr id="10" name="Rectangle 9">
            <a:extLst>
              <a:ext uri="{FF2B5EF4-FFF2-40B4-BE49-F238E27FC236}">
                <a16:creationId xmlns:a16="http://schemas.microsoft.com/office/drawing/2014/main" id="{102905D2-A9CC-4F7A-81D6-979830D0579E}"/>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841539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3C242ED4-6A96-404D-8D28-FA9005836BA5}"/>
              </a:ext>
            </a:extLst>
          </p:cNvPr>
          <p:cNvSpPr/>
          <p:nvPr/>
        </p:nvSpPr>
        <p:spPr>
          <a:xfrm>
            <a:off x="699417" y="1129483"/>
            <a:ext cx="9724743" cy="47347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F9558BA-D0BB-CF38-70B7-7399E729E957}"/>
              </a:ext>
            </a:extLst>
          </p:cNvPr>
          <p:cNvPicPr>
            <a:picLocks noChangeAspect="1"/>
          </p:cNvPicPr>
          <p:nvPr/>
        </p:nvPicPr>
        <p:blipFill>
          <a:blip r:embed="rId2"/>
          <a:stretch>
            <a:fillRect/>
          </a:stretch>
        </p:blipFill>
        <p:spPr>
          <a:xfrm>
            <a:off x="2193463" y="1579417"/>
            <a:ext cx="6576294" cy="3699165"/>
          </a:xfrm>
          <a:prstGeom prst="rect">
            <a:avLst/>
          </a:prstGeom>
        </p:spPr>
      </p:pic>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39796" y="0"/>
            <a:ext cx="1401540" cy="654423"/>
          </a:xfrm>
          <a:prstGeom prst="rect">
            <a:avLst/>
          </a:prstGeom>
        </p:spPr>
      </p:pic>
      <p:sp>
        <p:nvSpPr>
          <p:cNvPr id="6" name="TextBox 5">
            <a:extLst>
              <a:ext uri="{FF2B5EF4-FFF2-40B4-BE49-F238E27FC236}">
                <a16:creationId xmlns:a16="http://schemas.microsoft.com/office/drawing/2014/main" id="{ECE13F8F-23A2-8158-6816-43364639C431}"/>
              </a:ext>
            </a:extLst>
          </p:cNvPr>
          <p:cNvSpPr txBox="1"/>
          <p:nvPr/>
        </p:nvSpPr>
        <p:spPr>
          <a:xfrm>
            <a:off x="2313994" y="492881"/>
            <a:ext cx="3720673" cy="523220"/>
          </a:xfrm>
          <a:prstGeom prst="rect">
            <a:avLst/>
          </a:prstGeom>
          <a:ln>
            <a:solidFill>
              <a:srgbClr val="00B0F0"/>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r"/>
            <a:r>
              <a:rPr lang="ar-JO" sz="2800"/>
              <a:t>1</a:t>
            </a:r>
            <a:r>
              <a:rPr lang="ar-JO" sz="2000" b="1">
                <a:latin typeface="Alexandria Light" pitchFamily="2" charset="-78"/>
                <a:cs typeface="Alexandria Light" pitchFamily="2" charset="-78"/>
              </a:rPr>
              <a:t>. استخدام الصور المضللة</a:t>
            </a:r>
            <a:endParaRPr lang="en-US" sz="2800" b="1">
              <a:latin typeface="Alexandria Light" pitchFamily="2" charset="-78"/>
              <a:cs typeface="Alexandria Light" pitchFamily="2" charset="-78"/>
            </a:endParaRPr>
          </a:p>
        </p:txBody>
      </p:sp>
      <p:sp>
        <p:nvSpPr>
          <p:cNvPr id="8" name="Rectangle 7">
            <a:extLst>
              <a:ext uri="{FF2B5EF4-FFF2-40B4-BE49-F238E27FC236}">
                <a16:creationId xmlns:a16="http://schemas.microsoft.com/office/drawing/2014/main" id="{102905D2-A9CC-4F7A-81D6-979830D0579E}"/>
              </a:ext>
            </a:extLst>
          </p:cNvPr>
          <p:cNvSpPr/>
          <p:nvPr/>
        </p:nvSpPr>
        <p:spPr>
          <a:xfrm>
            <a:off x="948798" y="47397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893808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C242ED4-6A96-404D-8D28-FA9005836BA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4D22A9D-01CA-1768-133D-AB62AB4C4F78}"/>
              </a:ext>
            </a:extLst>
          </p:cNvPr>
          <p:cNvPicPr>
            <a:picLocks noChangeAspect="1"/>
          </p:cNvPicPr>
          <p:nvPr/>
        </p:nvPicPr>
        <p:blipFill>
          <a:blip r:embed="rId2"/>
          <a:stretch>
            <a:fillRect/>
          </a:stretch>
        </p:blipFill>
        <p:spPr>
          <a:xfrm>
            <a:off x="6741622" y="2069869"/>
            <a:ext cx="4832466" cy="2718262"/>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0"/>
            <a:ext cx="2305141" cy="1076343"/>
          </a:xfrm>
          <a:prstGeom prst="rect">
            <a:avLst/>
          </a:prstGeom>
        </p:spPr>
      </p:pic>
      <p:sp>
        <p:nvSpPr>
          <p:cNvPr id="3" name="TextBox 2">
            <a:extLst>
              <a:ext uri="{FF2B5EF4-FFF2-40B4-BE49-F238E27FC236}">
                <a16:creationId xmlns:a16="http://schemas.microsoft.com/office/drawing/2014/main" id="{6D841038-D065-A122-37B6-0AC24D7494CF}"/>
              </a:ext>
            </a:extLst>
          </p:cNvPr>
          <p:cNvSpPr txBox="1"/>
          <p:nvPr/>
        </p:nvSpPr>
        <p:spPr>
          <a:xfrm>
            <a:off x="612399" y="1699589"/>
            <a:ext cx="5973483" cy="4278094"/>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ar-JO" sz="1600">
                <a:latin typeface="Alexandria Light" pitchFamily="2" charset="-78"/>
                <a:cs typeface="Alexandria Light" pitchFamily="2" charset="-78"/>
              </a:rPr>
              <a:t>في عالم الأعمال، لا شيء يحبط المستهلكين أكثر من شراء منتج بناءً على إعلان جذاب، ثم الحصول على منتج لا يكاد يشبه ما تم عرضه. باعتبارك مسوقًا أو مالكًا تجاريًا، فمن واجبك التأكد من أن المنتج الذي تعلن عنه يتوافق بدقة مع ما تقدمه. يعتبر تقديم الصور التي لا تمثل منتجك بصدق إعلانًا غير أخلاقي ويمكن أن يؤدي إلى تداعيات كبيرة على علامتك التجارية.</a:t>
            </a:r>
          </a:p>
          <a:p>
            <a:pPr algn="just" rtl="1"/>
            <a:endParaRPr lang="ar-JO" sz="1600">
              <a:latin typeface="Alexandria Light" pitchFamily="2" charset="-78"/>
              <a:cs typeface="Alexandria Light" pitchFamily="2" charset="-78"/>
            </a:endParaRPr>
          </a:p>
          <a:p>
            <a:pPr algn="just" rtl="1"/>
            <a:r>
              <a:rPr lang="ar-JO" sz="1600">
                <a:latin typeface="Alexandria Light" pitchFamily="2" charset="-78"/>
                <a:cs typeface="Alexandria Light" pitchFamily="2" charset="-78"/>
              </a:rPr>
              <a:t>حدثت حالة توضيحية في عام 2009 عندما حظرت هيئة تنظيم الإعلانات البريطانية، </a:t>
            </a:r>
            <a:r>
              <a:rPr lang="en-US" sz="1600">
                <a:latin typeface="Alexandria Light" pitchFamily="2" charset="-78"/>
                <a:cs typeface="Alexandria Light" pitchFamily="2" charset="-78"/>
              </a:rPr>
              <a:t>ASA، </a:t>
            </a:r>
            <a:r>
              <a:rPr lang="ar-JO" sz="1600">
                <a:latin typeface="Alexandria Light" pitchFamily="2" charset="-78"/>
                <a:cs typeface="Alexandria Light" pitchFamily="2" charset="-78"/>
              </a:rPr>
              <a:t>إعلان شركة </a:t>
            </a:r>
            <a:r>
              <a:rPr lang="en-US" sz="1600">
                <a:latin typeface="Alexandria Light" pitchFamily="2" charset="-78"/>
                <a:cs typeface="Alexandria Light" pitchFamily="2" charset="-78"/>
              </a:rPr>
              <a:t>Olay </a:t>
            </a:r>
            <a:r>
              <a:rPr lang="ar-JO" sz="1600">
                <a:latin typeface="Alexandria Light" pitchFamily="2" charset="-78"/>
                <a:cs typeface="Alexandria Light" pitchFamily="2" charset="-78"/>
              </a:rPr>
              <a:t>لكريم العين </a:t>
            </a:r>
            <a:r>
              <a:rPr lang="en-US" sz="1600">
                <a:latin typeface="Alexandria Light" pitchFamily="2" charset="-78"/>
                <a:cs typeface="Alexandria Light" pitchFamily="2" charset="-78"/>
              </a:rPr>
              <a:t>Definity </a:t>
            </a:r>
            <a:r>
              <a:rPr lang="ar-JO" sz="1600">
                <a:latin typeface="Alexandria Light" pitchFamily="2" charset="-78"/>
                <a:cs typeface="Alexandria Light" pitchFamily="2" charset="-78"/>
              </a:rPr>
              <a:t>بسبب صوره المضللة. وزعمت أولاي أن الكريم أزال خطوط العين وجعل المستخدمين يبدون أصغر سنا، حيث عرضت نموذجا يبدو خاليا من التجاعيد يبلغ من العمر 60 عاما في الإعلان. ومع ذلك، تم الكشف عن أن شركة </a:t>
            </a:r>
            <a:r>
              <a:rPr lang="en-US" sz="1600">
                <a:latin typeface="Alexandria Light" pitchFamily="2" charset="-78"/>
                <a:cs typeface="Alexandria Light" pitchFamily="2" charset="-78"/>
              </a:rPr>
              <a:t>Olay </a:t>
            </a:r>
            <a:r>
              <a:rPr lang="ar-JO" sz="1600">
                <a:latin typeface="Alexandria Light" pitchFamily="2" charset="-78"/>
                <a:cs typeface="Alexandria Light" pitchFamily="2" charset="-78"/>
              </a:rPr>
              <a:t>قامت بتعديل الصور رقميًا، وإزالة البقع والتجاعيد من وجه العارضة لخلق الوهم بأن هذه النتائج تم تحقيقها من خلال استخدام المنتج. إن مثل هذه الممارسات لا تنتهك المعايير الأخلاقية فحسب، بل تؤدي أيضًا إلى تآكل ثقة المستهلكين في المنتج المعلن عنه والعلامة التجارية التي تقف وراءه.</a:t>
            </a:r>
            <a:endParaRPr lang="en-US" sz="1600">
              <a:latin typeface="Alexandria Light" pitchFamily="2" charset="-78"/>
              <a:cs typeface="Alexandria Light" pitchFamily="2" charset="-78"/>
            </a:endParaRPr>
          </a:p>
        </p:txBody>
      </p:sp>
      <p:sp>
        <p:nvSpPr>
          <p:cNvPr id="9" name="Rectangle 8">
            <a:extLst>
              <a:ext uri="{FF2B5EF4-FFF2-40B4-BE49-F238E27FC236}">
                <a16:creationId xmlns:a16="http://schemas.microsoft.com/office/drawing/2014/main" id="{102905D2-A9CC-4F7A-81D6-979830D0579E}"/>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3C242ED4-6A96-404D-8D28-FA9005836BA5}"/>
              </a:ext>
            </a:extLst>
          </p:cNvPr>
          <p:cNvSpPr/>
          <p:nvPr/>
        </p:nvSpPr>
        <p:spPr>
          <a:xfrm>
            <a:off x="1795549" y="1505439"/>
            <a:ext cx="8994371" cy="4788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7C10305-5E2F-FCC7-983D-2AC46F732058}"/>
              </a:ext>
            </a:extLst>
          </p:cNvPr>
          <p:cNvPicPr>
            <a:picLocks noChangeAspect="1"/>
          </p:cNvPicPr>
          <p:nvPr/>
        </p:nvPicPr>
        <p:blipFill>
          <a:blip r:embed="rId2"/>
          <a:stretch>
            <a:fillRect/>
          </a:stretch>
        </p:blipFill>
        <p:spPr>
          <a:xfrm>
            <a:off x="3697034" y="2252749"/>
            <a:ext cx="5335189" cy="3099812"/>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8535" y="25830"/>
            <a:ext cx="1546940" cy="722315"/>
          </a:xfrm>
          <a:prstGeom prst="rect">
            <a:avLst/>
          </a:prstGeom>
        </p:spPr>
      </p:pic>
      <p:sp>
        <p:nvSpPr>
          <p:cNvPr id="3" name="TextBox 2">
            <a:extLst>
              <a:ext uri="{FF2B5EF4-FFF2-40B4-BE49-F238E27FC236}">
                <a16:creationId xmlns:a16="http://schemas.microsoft.com/office/drawing/2014/main" id="{3A5D80A5-021C-2B4C-4102-7823CFE53F2F}"/>
              </a:ext>
            </a:extLst>
          </p:cNvPr>
          <p:cNvSpPr txBox="1"/>
          <p:nvPr/>
        </p:nvSpPr>
        <p:spPr>
          <a:xfrm>
            <a:off x="3466407" y="1019745"/>
            <a:ext cx="4990276" cy="400110"/>
          </a:xfrm>
          <a:prstGeom prst="rect">
            <a:avLst/>
          </a:prstGeom>
          <a:ln>
            <a:solidFill>
              <a:srgbClr val="00B0F0"/>
            </a:solidFill>
          </a:ln>
        </p:spPr>
        <p:style>
          <a:lnRef idx="2">
            <a:schemeClr val="accent6"/>
          </a:lnRef>
          <a:fillRef idx="1">
            <a:schemeClr val="lt1"/>
          </a:fillRef>
          <a:effectRef idx="0">
            <a:schemeClr val="accent6"/>
          </a:effectRef>
          <a:fontRef idx="minor">
            <a:schemeClr val="dk1"/>
          </a:fontRef>
        </p:style>
        <p:txBody>
          <a:bodyPr wrap="square">
            <a:spAutoFit/>
          </a:bodyPr>
          <a:lstStyle/>
          <a:p>
            <a:pPr algn="ctr" fontAlgn="base"/>
            <a:r>
              <a:rPr lang="ar-JO" sz="2000" b="1" i="0">
                <a:solidFill>
                  <a:srgbClr val="000000"/>
                </a:solidFill>
                <a:effectLst/>
                <a:latin typeface="Alexandria Light" pitchFamily="2" charset="-78"/>
                <a:cs typeface="Alexandria Light" pitchFamily="2" charset="-78"/>
              </a:rPr>
              <a:t>أمثلة علي الإعلانات المضلله</a:t>
            </a:r>
            <a:endParaRPr lang="ar-JO" sz="2000" b="1" i="0">
              <a:solidFill>
                <a:srgbClr val="252525"/>
              </a:solidFill>
              <a:effectLst/>
              <a:latin typeface="Alexandria Light" pitchFamily="2" charset="-78"/>
              <a:cs typeface="Alexandria Light" pitchFamily="2" charset="-78"/>
            </a:endParaRPr>
          </a:p>
        </p:txBody>
      </p:sp>
      <p:sp>
        <p:nvSpPr>
          <p:cNvPr id="8" name="Rectangle 7">
            <a:extLst>
              <a:ext uri="{FF2B5EF4-FFF2-40B4-BE49-F238E27FC236}">
                <a16:creationId xmlns:a16="http://schemas.microsoft.com/office/drawing/2014/main" id="{102905D2-A9CC-4F7A-81D6-979830D0579E}"/>
              </a:ext>
            </a:extLst>
          </p:cNvPr>
          <p:cNvSpPr/>
          <p:nvPr/>
        </p:nvSpPr>
        <p:spPr>
          <a:xfrm>
            <a:off x="2079330" y="93416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3C242ED4-6A96-404D-8D28-FA9005836BA5}"/>
              </a:ext>
            </a:extLst>
          </p:cNvPr>
          <p:cNvSpPr/>
          <p:nvPr/>
        </p:nvSpPr>
        <p:spPr>
          <a:xfrm>
            <a:off x="1108093" y="1129482"/>
            <a:ext cx="9975814"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0810C06-9D29-BAF2-63AF-A542DD4FEED1}"/>
              </a:ext>
            </a:extLst>
          </p:cNvPr>
          <p:cNvPicPr>
            <a:picLocks noChangeAspect="1"/>
          </p:cNvPicPr>
          <p:nvPr/>
        </p:nvPicPr>
        <p:blipFill>
          <a:blip r:embed="rId2"/>
          <a:stretch>
            <a:fillRect/>
          </a:stretch>
        </p:blipFill>
        <p:spPr>
          <a:xfrm>
            <a:off x="2011706" y="1799069"/>
            <a:ext cx="8537146" cy="4086285"/>
          </a:xfrm>
          <a:prstGeom prst="rect">
            <a:avLst/>
          </a:prstGeom>
        </p:spPr>
      </p:pic>
      <p:sp>
        <p:nvSpPr>
          <p:cNvPr id="4" name="Rectangle 3">
            <a:extLst>
              <a:ext uri="{FF2B5EF4-FFF2-40B4-BE49-F238E27FC236}">
                <a16:creationId xmlns:a16="http://schemas.microsoft.com/office/drawing/2014/main" id="{102905D2-A9CC-4F7A-81D6-979830D0579E}"/>
              </a:ext>
            </a:extLst>
          </p:cNvPr>
          <p:cNvSpPr/>
          <p:nvPr/>
        </p:nvSpPr>
        <p:spPr>
          <a:xfrm>
            <a:off x="1605504" y="64500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5" name="Graphic 21">
            <a:extLst>
              <a:ext uri="{FF2B5EF4-FFF2-40B4-BE49-F238E27FC236}">
                <a16:creationId xmlns:a16="http://schemas.microsoft.com/office/drawing/2014/main" id="{6E8ED725-ED52-4AE0-A991-995A787B0A8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8535" y="25830"/>
            <a:ext cx="1546940" cy="722315"/>
          </a:xfrm>
          <a:prstGeom prst="rect">
            <a:avLst/>
          </a:prstGeom>
        </p:spPr>
      </p:pic>
    </p:spTree>
    <p:extLst>
      <p:ext uri="{BB962C8B-B14F-4D97-AF65-F5344CB8AC3E}">
        <p14:creationId xmlns:p14="http://schemas.microsoft.com/office/powerpoint/2010/main" val="26555364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A437FF2-1D22-48F4-817C-19A640A6EC84}"/>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3" name="TextBox 2">
            <a:extLst>
              <a:ext uri="{FF2B5EF4-FFF2-40B4-BE49-F238E27FC236}">
                <a16:creationId xmlns:a16="http://schemas.microsoft.com/office/drawing/2014/main" id="{D30939A9-C025-7B3F-B1D0-A33D17223313}"/>
              </a:ext>
            </a:extLst>
          </p:cNvPr>
          <p:cNvSpPr txBox="1"/>
          <p:nvPr/>
        </p:nvSpPr>
        <p:spPr>
          <a:xfrm>
            <a:off x="1136706" y="1520020"/>
            <a:ext cx="9768958" cy="4524315"/>
          </a:xfrm>
          <a:prstGeom prst="rect">
            <a:avLst/>
          </a:prstGeom>
          <a:noFill/>
        </p:spPr>
        <p:txBody>
          <a:bodyPr wrap="square">
            <a:spAutoFit/>
          </a:bodyPr>
          <a:lstStyle/>
          <a:p>
            <a:pPr algn="r" rtl="1">
              <a:lnSpc>
                <a:spcPct val="150000"/>
              </a:lnSpc>
            </a:pPr>
            <a:r>
              <a:rPr lang="ar-JO" b="1">
                <a:latin typeface="Alexandria Light" pitchFamily="2" charset="-78"/>
                <a:cs typeface="Alexandria Light" pitchFamily="2" charset="-78"/>
              </a:rPr>
              <a:t>الإعلانات التجارية المضللة تحتوي على معلومات غير حقيقية وتهدف إلى خداع المستهلكين.</a:t>
            </a:r>
          </a:p>
          <a:p>
            <a:pPr algn="r" rtl="1">
              <a:lnSpc>
                <a:spcPct val="150000"/>
              </a:lnSpc>
            </a:pPr>
            <a:r>
              <a:rPr lang="ar-JO" b="1">
                <a:latin typeface="Alexandria Light" pitchFamily="2" charset="-78"/>
                <a:cs typeface="Alexandria Light" pitchFamily="2" charset="-78"/>
              </a:rPr>
              <a:t>تؤثر هذه الإعلانات سلباً على التسويق والمبيعات،</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 حيث يفقد المستهلكون الثقة في الشركة المعلنة.</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تؤدي إلى تراجع الطلب على المنتجات أو الخدمات المعلنة وتقليل عدد المبيعات.</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تؤثر سلباً على سمعة الشركة، وعندما يعلم المستهلكون أنها تستخدم الإعلانات المضللة، يمكن أن يفقدوا الثقة فيها بشكل كلي.</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قد يؤدي استخدام الإعلانات المضللة إلى فقدان المصداقية والثقة لدى المستهلكين.</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يمكن أن تؤثر على الصورة العامة للشركة وعلاقتها بالجمهور وجهودها التسويقية.</a:t>
            </a:r>
          </a:p>
          <a:p>
            <a:pPr marL="342900" indent="-342900" algn="r" rtl="1">
              <a:lnSpc>
                <a:spcPct val="150000"/>
              </a:lnSpc>
              <a:buFont typeface="Wingdings" panose="05000000000000000000" pitchFamily="2" charset="2"/>
              <a:buChar char="§"/>
            </a:pPr>
            <a:r>
              <a:rPr lang="ar-JO">
                <a:latin typeface="Alexandria Light" pitchFamily="2" charset="-78"/>
                <a:cs typeface="Alexandria Light" pitchFamily="2" charset="-78"/>
              </a:rPr>
              <a:t>يمكن أن تتسبب في المطالبات القانونية والعقوبات المالية.</a:t>
            </a:r>
          </a:p>
          <a:p>
            <a:pPr algn="r" rtl="1">
              <a:lnSpc>
                <a:spcPct val="150000"/>
              </a:lnSpc>
            </a:pPr>
            <a:r>
              <a:rPr lang="ar-JO" b="1">
                <a:latin typeface="Alexandria Light" pitchFamily="2" charset="-78"/>
                <a:cs typeface="Alexandria Light" pitchFamily="2" charset="-78"/>
              </a:rPr>
              <a:t>يجب على الشركات تجنب استخدام الإعلانات المضللة وتتبنى ممارسات إعلانية نزيهة وشفافة.</a:t>
            </a:r>
            <a:endParaRPr lang="ar-JO"/>
          </a:p>
          <a:p>
            <a:endParaRPr lang="ar-JO"/>
          </a:p>
        </p:txBody>
      </p:sp>
      <p:sp>
        <p:nvSpPr>
          <p:cNvPr id="6" name="TextBox 5">
            <a:extLst>
              <a:ext uri="{FF2B5EF4-FFF2-40B4-BE49-F238E27FC236}">
                <a16:creationId xmlns:a16="http://schemas.microsoft.com/office/drawing/2014/main" id="{5E0B6B2E-D8B1-B6FB-83CF-00BD9CFA4731}"/>
              </a:ext>
            </a:extLst>
          </p:cNvPr>
          <p:cNvSpPr txBox="1"/>
          <p:nvPr/>
        </p:nvSpPr>
        <p:spPr>
          <a:xfrm>
            <a:off x="2186840" y="679765"/>
            <a:ext cx="3909160" cy="400110"/>
          </a:xfrm>
          <a:prstGeom prst="rect">
            <a:avLst/>
          </a:prstGeom>
          <a:ln>
            <a:solidFill>
              <a:srgbClr val="00B0F0"/>
            </a:solidFill>
          </a:ln>
        </p:spPr>
        <p:style>
          <a:lnRef idx="2">
            <a:schemeClr val="accent6"/>
          </a:lnRef>
          <a:fillRef idx="1">
            <a:schemeClr val="lt1"/>
          </a:fillRef>
          <a:effectRef idx="0">
            <a:schemeClr val="accent6"/>
          </a:effectRef>
          <a:fontRef idx="minor">
            <a:schemeClr val="dk1"/>
          </a:fontRef>
        </p:style>
        <p:txBody>
          <a:bodyPr wrap="square">
            <a:spAutoFit/>
          </a:bodyPr>
          <a:lstStyle/>
          <a:p>
            <a:r>
              <a:rPr lang="ar-JO" sz="2000" b="1">
                <a:latin typeface="Alexandria Light" pitchFamily="2" charset="-78"/>
                <a:cs typeface="Alexandria Light" pitchFamily="2" charset="-78"/>
              </a:rPr>
              <a:t>سلبيات استخدام الإعلانات المضللة</a:t>
            </a:r>
            <a:endParaRPr lang="en-US" sz="2000" b="1">
              <a:latin typeface="Alexandria Light" pitchFamily="2" charset="-78"/>
              <a:cs typeface="Alexandria Light" pitchFamily="2" charset="-78"/>
            </a:endParaRPr>
          </a:p>
        </p:txBody>
      </p:sp>
      <p:sp>
        <p:nvSpPr>
          <p:cNvPr id="9" name="Rectangle 8">
            <a:extLst>
              <a:ext uri="{FF2B5EF4-FFF2-40B4-BE49-F238E27FC236}">
                <a16:creationId xmlns:a16="http://schemas.microsoft.com/office/drawing/2014/main" id="{22C96656-4C87-49C5-B655-AB04146DAAB0}"/>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5B7EE5A-3EFF-4F65-A823-E487F7A376A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91B1DE43-311E-95F8-B7AA-5FD8D26487E7}"/>
              </a:ext>
            </a:extLst>
          </p:cNvPr>
          <p:cNvPicPr>
            <a:picLocks noChangeAspect="1"/>
          </p:cNvPicPr>
          <p:nvPr/>
        </p:nvPicPr>
        <p:blipFill>
          <a:blip r:embed="rId2"/>
          <a:stretch>
            <a:fillRect/>
          </a:stretch>
        </p:blipFill>
        <p:spPr>
          <a:xfrm>
            <a:off x="5797525" y="1708240"/>
            <a:ext cx="5684480" cy="3200400"/>
          </a:xfrm>
          <a:prstGeom prst="rect">
            <a:avLst/>
          </a:prstGeom>
        </p:spPr>
      </p:pic>
      <p:sp>
        <p:nvSpPr>
          <p:cNvPr id="3" name="TextBox 2">
            <a:extLst>
              <a:ext uri="{FF2B5EF4-FFF2-40B4-BE49-F238E27FC236}">
                <a16:creationId xmlns:a16="http://schemas.microsoft.com/office/drawing/2014/main" id="{FA160188-D601-B7B6-6367-44C5B1B2FA20}"/>
              </a:ext>
            </a:extLst>
          </p:cNvPr>
          <p:cNvSpPr txBox="1"/>
          <p:nvPr/>
        </p:nvSpPr>
        <p:spPr>
          <a:xfrm>
            <a:off x="2173669" y="591368"/>
            <a:ext cx="3110695" cy="461665"/>
          </a:xfrm>
          <a:prstGeom prst="rect">
            <a:avLst/>
          </a:prstGeom>
          <a:ln>
            <a:solidFill>
              <a:srgbClr val="00B0F0"/>
            </a:solidFill>
          </a:ln>
        </p:spPr>
        <p:style>
          <a:lnRef idx="2">
            <a:schemeClr val="accent5"/>
          </a:lnRef>
          <a:fillRef idx="1">
            <a:schemeClr val="lt1"/>
          </a:fillRef>
          <a:effectRef idx="0">
            <a:schemeClr val="accent5"/>
          </a:effectRef>
          <a:fontRef idx="minor">
            <a:schemeClr val="dk1"/>
          </a:fontRef>
        </p:style>
        <p:txBody>
          <a:bodyPr wrap="square">
            <a:spAutoFit/>
          </a:bodyPr>
          <a:lstStyle/>
          <a:p>
            <a:pPr algn="l"/>
            <a:r>
              <a:rPr lang="ar-JO" sz="2400" b="1" i="0">
                <a:solidFill>
                  <a:srgbClr val="00B0F0"/>
                </a:solidFill>
                <a:effectLst/>
                <a:latin typeface="sohne"/>
                <a:cs typeface="+mj-cs"/>
              </a:rPr>
              <a:t>نشر معلومات كاذبة</a:t>
            </a:r>
          </a:p>
        </p:txBody>
      </p:sp>
      <p:sp>
        <p:nvSpPr>
          <p:cNvPr id="5" name="TextBox 4">
            <a:extLst>
              <a:ext uri="{FF2B5EF4-FFF2-40B4-BE49-F238E27FC236}">
                <a16:creationId xmlns:a16="http://schemas.microsoft.com/office/drawing/2014/main" id="{A3962823-B77F-440D-FDB1-F46DB567F25A}"/>
              </a:ext>
            </a:extLst>
          </p:cNvPr>
          <p:cNvSpPr txBox="1"/>
          <p:nvPr/>
        </p:nvSpPr>
        <p:spPr>
          <a:xfrm>
            <a:off x="1082098" y="1536174"/>
            <a:ext cx="4258768" cy="378565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JO" sz="2000">
                <a:solidFill>
                  <a:schemeClr val="tx1"/>
                </a:solidFill>
                <a:latin typeface="Alexandria Light" pitchFamily="2" charset="-78"/>
                <a:cs typeface="Alexandria Light" pitchFamily="2" charset="-78"/>
              </a:rPr>
              <a:t>في مجال الأعمال، يعد إقناع المشترين من خلال نسخة مقنعة وجذابة ممارسة مشروعة، ولكن اللجوء إلى عدم الأمانة أمر غير مقبول على الإطلاق. فالأول أخلاقي، في حين أن الأخير محبط بشدة.</a:t>
            </a:r>
          </a:p>
          <a:p>
            <a:pPr algn="r" rtl="1"/>
            <a:endParaRPr lang="ar-JO" sz="2000">
              <a:solidFill>
                <a:schemeClr val="tx1"/>
              </a:solidFill>
              <a:latin typeface="Alexandria Light" pitchFamily="2" charset="-78"/>
              <a:cs typeface="Alexandria Light" pitchFamily="2" charset="-78"/>
            </a:endParaRPr>
          </a:p>
          <a:p>
            <a:pPr algn="r" rtl="1"/>
            <a:r>
              <a:rPr lang="ar-JO" sz="2000">
                <a:solidFill>
                  <a:schemeClr val="tx1"/>
                </a:solidFill>
                <a:latin typeface="Alexandria Light" pitchFamily="2" charset="-78"/>
                <a:cs typeface="Alexandria Light" pitchFamily="2" charset="-78"/>
              </a:rPr>
              <a:t>عندما تقوم عن قصد أو عن غير قصد بتقديم ادعاءات كاذبة تدفع الأفراد إلى شراء منتجاتك، فقد يؤدي ذلك إلى تداعيات سلبية وحتى اتخاذ إجراءات قانونية. </a:t>
            </a:r>
            <a:endParaRPr lang="en-US">
              <a:solidFill>
                <a:schemeClr val="tx1"/>
              </a:solidFill>
              <a:latin typeface="Alexandria Light" pitchFamily="2" charset="-78"/>
              <a:cs typeface="Alexandria Light" pitchFamily="2" charset="-78"/>
            </a:endParaRPr>
          </a:p>
        </p:txBody>
      </p:sp>
      <p:pic>
        <p:nvPicPr>
          <p:cNvPr id="8" name="Graphic 21">
            <a:extLst>
              <a:ext uri="{FF2B5EF4-FFF2-40B4-BE49-F238E27FC236}">
                <a16:creationId xmlns:a16="http://schemas.microsoft.com/office/drawing/2014/main" id="{6C0B6B68-4203-4B31-A9AF-82F6DEB11D1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8535" y="25830"/>
            <a:ext cx="1546940" cy="722315"/>
          </a:xfrm>
          <a:prstGeom prst="rect">
            <a:avLst/>
          </a:prstGeom>
        </p:spPr>
      </p:pic>
      <p:sp>
        <p:nvSpPr>
          <p:cNvPr id="10" name="Rectangle 9">
            <a:extLst>
              <a:ext uri="{FF2B5EF4-FFF2-40B4-BE49-F238E27FC236}">
                <a16:creationId xmlns:a16="http://schemas.microsoft.com/office/drawing/2014/main" id="{04EE2613-A168-4BB2-ABFB-897CE5E31921}"/>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4B1B79F-F61B-421F-85C2-EFB139431ABD}"/>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4359511F-0C9A-86FA-6990-2E102FCBE4DD}"/>
              </a:ext>
            </a:extLst>
          </p:cNvPr>
          <p:cNvPicPr>
            <a:picLocks noChangeAspect="1"/>
          </p:cNvPicPr>
          <p:nvPr/>
        </p:nvPicPr>
        <p:blipFill>
          <a:blip r:embed="rId2"/>
          <a:stretch>
            <a:fillRect/>
          </a:stretch>
        </p:blipFill>
        <p:spPr>
          <a:xfrm>
            <a:off x="6965525" y="1949854"/>
            <a:ext cx="4603019" cy="3428999"/>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a:solidFill>
                  <a:schemeClr val="bg1"/>
                </a:solidFill>
              </a:rPr>
              <a:t>www.midocean.ae</a:t>
            </a:r>
          </a:p>
        </p:txBody>
      </p:sp>
      <p:sp>
        <p:nvSpPr>
          <p:cNvPr id="5" name="TextBox 4">
            <a:extLst>
              <a:ext uri="{FF2B5EF4-FFF2-40B4-BE49-F238E27FC236}">
                <a16:creationId xmlns:a16="http://schemas.microsoft.com/office/drawing/2014/main" id="{F0096F1C-EAB2-C422-0656-F8251584B384}"/>
              </a:ext>
            </a:extLst>
          </p:cNvPr>
          <p:cNvSpPr txBox="1"/>
          <p:nvPr/>
        </p:nvSpPr>
        <p:spPr>
          <a:xfrm>
            <a:off x="806368" y="1948755"/>
            <a:ext cx="5809448" cy="3693319"/>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a:latin typeface="Alexandria Light" pitchFamily="2" charset="-78"/>
                <a:cs typeface="Alexandria Light" pitchFamily="2" charset="-78"/>
              </a:rPr>
              <a:t>من الأمثلة البارزة على هذا السلوك الإعلاني غير الأخلاقي ما تجسد في حملة شركة فولكس فاجن، التي روجت لمركباتها التي تعمل بالديزل النظيف باعتبارها صديقة للبيئة وذات انبعاثات منخفضة الكربون.</a:t>
            </a:r>
          </a:p>
          <a:p>
            <a:pPr algn="r" rtl="1"/>
            <a:r>
              <a:rPr lang="ar-JO">
                <a:latin typeface="Alexandria Light" pitchFamily="2" charset="-78"/>
                <a:cs typeface="Alexandria Light" pitchFamily="2" charset="-78"/>
              </a:rPr>
              <a:t>ومع ذلك، تم الكشف لاحقًا أن شركة فولكس فاجن كانت تتلاعب في اختبارات الانبعاثات في الولايات المتحدة لمدة سبع سنوات. وكانت المركبات التي باعوها تنبعث منها ملوثات تتجاوز الحد المسموح به بأكثر من 40 مرة. ونتيجة لذلك، واجهت الشركة دعاوى قضائية وتتعامل الآن مع غرامات ومدفوعات محتملة تصل إلى 61 مليار دولار . تعد هذه الحالة بمثابة تذكير صارخ بالعواقب الوخيمة التي يمكن أن تترتب على الممارسات الإعلانية غير الأخلاقية على الشركات.</a:t>
            </a:r>
          </a:p>
        </p:txBody>
      </p:sp>
      <p:pic>
        <p:nvPicPr>
          <p:cNvPr id="8" name="Graphic 21">
            <a:extLst>
              <a:ext uri="{FF2B5EF4-FFF2-40B4-BE49-F238E27FC236}">
                <a16:creationId xmlns:a16="http://schemas.microsoft.com/office/drawing/2014/main" id="{82A07765-0594-4B43-8BE8-9A3BB062203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8535" y="25830"/>
            <a:ext cx="1546940" cy="722315"/>
          </a:xfrm>
          <a:prstGeom prst="rect">
            <a:avLst/>
          </a:prstGeom>
        </p:spPr>
      </p:pic>
      <p:sp>
        <p:nvSpPr>
          <p:cNvPr id="9" name="Rectangle 8">
            <a:extLst>
              <a:ext uri="{FF2B5EF4-FFF2-40B4-BE49-F238E27FC236}">
                <a16:creationId xmlns:a16="http://schemas.microsoft.com/office/drawing/2014/main" id="{BBA74A32-099C-45AC-9F1B-9098F6A53CE9}"/>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F74D9BC-29EA-4096-B0DC-0CF20F776995}"/>
              </a:ext>
            </a:extLst>
          </p:cNvPr>
          <p:cNvSpPr/>
          <p:nvPr/>
        </p:nvSpPr>
        <p:spPr>
          <a:xfrm>
            <a:off x="456659" y="1129484"/>
            <a:ext cx="11278682" cy="45984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B718D3C0-D4FB-9440-EE69-6EC6FCD8F595}"/>
              </a:ext>
            </a:extLst>
          </p:cNvPr>
          <p:cNvPicPr>
            <a:picLocks noChangeAspect="1"/>
          </p:cNvPicPr>
          <p:nvPr/>
        </p:nvPicPr>
        <p:blipFill>
          <a:blip r:embed="rId2"/>
          <a:stretch>
            <a:fillRect/>
          </a:stretch>
        </p:blipFill>
        <p:spPr>
          <a:xfrm>
            <a:off x="699417" y="2296105"/>
            <a:ext cx="4609586" cy="2592892"/>
          </a:xfrm>
          <a:prstGeom prst="rect">
            <a:avLst/>
          </a:prstGeom>
        </p:spPr>
      </p:pic>
      <p:sp>
        <p:nvSpPr>
          <p:cNvPr id="3" name="TextBox 2">
            <a:extLst>
              <a:ext uri="{FF2B5EF4-FFF2-40B4-BE49-F238E27FC236}">
                <a16:creationId xmlns:a16="http://schemas.microsoft.com/office/drawing/2014/main" id="{A1A4121C-2447-EE4C-D22C-CE60504F193B}"/>
              </a:ext>
            </a:extLst>
          </p:cNvPr>
          <p:cNvSpPr txBox="1"/>
          <p:nvPr/>
        </p:nvSpPr>
        <p:spPr>
          <a:xfrm>
            <a:off x="2044959" y="646689"/>
            <a:ext cx="4771477" cy="400110"/>
          </a:xfrm>
          <a:prstGeom prst="rect">
            <a:avLst/>
          </a:prstGeom>
          <a:ln>
            <a:solidFill>
              <a:srgbClr val="00B0F0"/>
            </a:solid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1600" b="1">
                <a:solidFill>
                  <a:srgbClr val="00B0F0"/>
                </a:solidFill>
                <a:latin typeface="Alexandria Light" pitchFamily="2" charset="-78"/>
                <a:cs typeface="Alexandria Light" pitchFamily="2" charset="-78"/>
              </a:rPr>
              <a:t>3</a:t>
            </a:r>
            <a:r>
              <a:rPr lang="ar-JO" sz="2000" b="1">
                <a:solidFill>
                  <a:srgbClr val="00B0F0"/>
                </a:solidFill>
                <a:latin typeface="Alexandria Light" pitchFamily="2" charset="-78"/>
                <a:cs typeface="Alexandria Light" pitchFamily="2" charset="-78"/>
              </a:rPr>
              <a:t>. بيع المنتجات بأسعار خادعة</a:t>
            </a:r>
            <a:endParaRPr lang="en-US" sz="1600" b="1">
              <a:solidFill>
                <a:srgbClr val="00B0F0"/>
              </a:solidFill>
              <a:latin typeface="Alexandria Light" pitchFamily="2" charset="-78"/>
              <a:cs typeface="Alexandria Light" pitchFamily="2" charset="-78"/>
            </a:endParaRPr>
          </a:p>
        </p:txBody>
      </p:sp>
      <p:sp>
        <p:nvSpPr>
          <p:cNvPr id="8" name="TextBox 7">
            <a:extLst>
              <a:ext uri="{FF2B5EF4-FFF2-40B4-BE49-F238E27FC236}">
                <a16:creationId xmlns:a16="http://schemas.microsoft.com/office/drawing/2014/main" id="{F5E40657-9B30-BBD3-2DFB-63B8599DFCC9}"/>
              </a:ext>
            </a:extLst>
          </p:cNvPr>
          <p:cNvSpPr txBox="1"/>
          <p:nvPr/>
        </p:nvSpPr>
        <p:spPr>
          <a:xfrm>
            <a:off x="5551761" y="1536174"/>
            <a:ext cx="5940822" cy="3785652"/>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1600">
                <a:latin typeface="Alexandria Light" pitchFamily="2" charset="-78"/>
                <a:cs typeface="Alexandria Light" pitchFamily="2" charset="-78"/>
              </a:rPr>
              <a:t>أحد الجوانب الرئيسية للتسعير الأخلاقي هو شفافية الأسعار. وهذا يعني تزويد العملاء بمعلومات واضحة ودقيقة حول أسعار المنتجات أو الخدمات. تتيح شفافية الأسعار للعملاء اتخاذ قرارات مستنيرة وتعزيز الثقة بين الشركات والمستهلكين. على سبيل المثال، يقوم بائع الملابس بالتجزئة الذي يعرض تكلفة كل عنصر بوضوح، بما في ذلك أي رسوم إضافية، مثل الضرائب أو رسوم الشحن، بممارسة التسعير الأخلاقي من خلال الشفافية مع عملائه.</a:t>
            </a:r>
          </a:p>
          <a:p>
            <a:pPr algn="just" rtl="1"/>
            <a:r>
              <a:rPr lang="ar-JO" sz="1600">
                <a:latin typeface="Alexandria Light" pitchFamily="2" charset="-78"/>
                <a:cs typeface="Alexandria Light" pitchFamily="2" charset="-78"/>
              </a:rPr>
              <a:t>تتضمن النصائح الخاصة بتنفيذ استراتيجيات التسعير الأخلاقية تجنب ممارسات التسعير الخادعة. يتضمن ذلك طرق مثل الرسوم الخفية، والخصومات المضللة، والأسعار المتضخمة بشكل مصطنع لخلق وهم بوجود صفقة. وبدلاً من ذلك، يجب على الشركات أن تسعى جاهدة لتوفير معلومات تسعير عادلة وصادقة لعملائها. ويمكن تحقيق ذلك من خلال الإبلاغ بوضوح عن أي رسوم إضافية، وتقديم خصومات حقيقية، وتجنب التمييز في الأسعار على أساس عوامل مثل الجنس أو العرق.</a:t>
            </a:r>
            <a:endParaRPr lang="en-US" sz="1600">
              <a:latin typeface="Alexandria Light" pitchFamily="2" charset="-78"/>
              <a:cs typeface="Alexandria Light" pitchFamily="2" charset="-78"/>
            </a:endParaRPr>
          </a:p>
        </p:txBody>
      </p:sp>
      <p:pic>
        <p:nvPicPr>
          <p:cNvPr id="10" name="Graphic 21">
            <a:extLst>
              <a:ext uri="{FF2B5EF4-FFF2-40B4-BE49-F238E27FC236}">
                <a16:creationId xmlns:a16="http://schemas.microsoft.com/office/drawing/2014/main" id="{5C199D51-E281-46FE-85CA-E72F416DA4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8535" y="25830"/>
            <a:ext cx="1546940" cy="722315"/>
          </a:xfrm>
          <a:prstGeom prst="rect">
            <a:avLst/>
          </a:prstGeom>
        </p:spPr>
      </p:pic>
      <p:sp>
        <p:nvSpPr>
          <p:cNvPr id="11" name="Rectangle 10">
            <a:extLst>
              <a:ext uri="{FF2B5EF4-FFF2-40B4-BE49-F238E27FC236}">
                <a16:creationId xmlns:a16="http://schemas.microsoft.com/office/drawing/2014/main" id="{720F7989-3669-4A96-A6BA-48FD8F5444F7}"/>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DA35603-CD4A-4A64-B9A3-055F614A4154}"/>
              </a:ext>
            </a:extLst>
          </p:cNvPr>
          <p:cNvSpPr/>
          <p:nvPr/>
        </p:nvSpPr>
        <p:spPr>
          <a:xfrm>
            <a:off x="456659" y="1129483"/>
            <a:ext cx="11278682" cy="4514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6796D220-BD9D-F987-5F35-7A30DE5DA50D}"/>
              </a:ext>
            </a:extLst>
          </p:cNvPr>
          <p:cNvPicPr>
            <a:picLocks noChangeAspect="1"/>
          </p:cNvPicPr>
          <p:nvPr/>
        </p:nvPicPr>
        <p:blipFill>
          <a:blip r:embed="rId2"/>
          <a:stretch>
            <a:fillRect/>
          </a:stretch>
        </p:blipFill>
        <p:spPr>
          <a:xfrm>
            <a:off x="7212947" y="2097220"/>
            <a:ext cx="4250573" cy="2942705"/>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43150" y="0"/>
            <a:ext cx="1548850" cy="723207"/>
          </a:xfrm>
          <a:prstGeom prst="rect">
            <a:avLst/>
          </a:prstGeom>
        </p:spPr>
      </p:pic>
      <p:sp>
        <p:nvSpPr>
          <p:cNvPr id="3" name="TextBox 2">
            <a:extLst>
              <a:ext uri="{FF2B5EF4-FFF2-40B4-BE49-F238E27FC236}">
                <a16:creationId xmlns:a16="http://schemas.microsoft.com/office/drawing/2014/main" id="{70417E60-DE30-D074-CD9B-E5FC829DB71C}"/>
              </a:ext>
            </a:extLst>
          </p:cNvPr>
          <p:cNvSpPr txBox="1"/>
          <p:nvPr/>
        </p:nvSpPr>
        <p:spPr>
          <a:xfrm>
            <a:off x="831964" y="1948755"/>
            <a:ext cx="6109163" cy="3447098"/>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algn="just" rtl="1"/>
            <a:r>
              <a:rPr lang="ar-JO">
                <a:latin typeface="Alexandria Light" pitchFamily="2" charset="-78"/>
                <a:cs typeface="Alexandria Light" pitchFamily="2" charset="-78"/>
              </a:rPr>
              <a:t>إن الترويج لمنتج ما بسعر يبدو أقل تكلفة مما هو عليه في الواقع، دون إبلاغ العملاء بالرسوم أو الشروط الخفية التي يمكن أن تؤثر على التكلفة النهائية، هو تكتيك تسويقي غير أخلاقي. تتضمن هذه الممارسة بشكل أساسي إغراء العملاء من خلال الخداع.</a:t>
            </a:r>
          </a:p>
          <a:p>
            <a:pPr algn="just" rtl="1"/>
            <a:endParaRPr lang="ar-JO">
              <a:latin typeface="Alexandria Light" pitchFamily="2" charset="-78"/>
              <a:cs typeface="Alexandria Light" pitchFamily="2" charset="-78"/>
            </a:endParaRPr>
          </a:p>
          <a:p>
            <a:pPr algn="just" rtl="1"/>
            <a:r>
              <a:rPr lang="ar-JO">
                <a:latin typeface="Alexandria Light" pitchFamily="2" charset="-78"/>
                <a:cs typeface="Alexandria Light" pitchFamily="2" charset="-78"/>
              </a:rPr>
              <a:t>في النهاية، قد يغادر العملاء وهم يشعرون بأن وقتهم قد ضاع، أو قد يشعرون بأنهم مجبرون على إجراء عملية شراء لمجرد أنهم ملتزمون بها بالفعل. وفي كلتا الحالتين، ينتهي الأمر بالعملاء إلى عدم الرضا الشديد بسبب الأساليب الخادعة المستخدمة.</a:t>
            </a:r>
          </a:p>
          <a:p>
            <a:pPr algn="r" rtl="1"/>
            <a:endParaRPr lang="ar-JO" sz="2000"/>
          </a:p>
        </p:txBody>
      </p:sp>
      <p:sp>
        <p:nvSpPr>
          <p:cNvPr id="8" name="Rectangle 7">
            <a:extLst>
              <a:ext uri="{FF2B5EF4-FFF2-40B4-BE49-F238E27FC236}">
                <a16:creationId xmlns:a16="http://schemas.microsoft.com/office/drawing/2014/main" id="{1D356358-8F40-4518-B46B-7DF03EFDA857}"/>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986262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461F6D4-D490-47C7-91D2-426B167241FC}"/>
              </a:ext>
            </a:extLst>
          </p:cNvPr>
          <p:cNvSpPr/>
          <p:nvPr/>
        </p:nvSpPr>
        <p:spPr>
          <a:xfrm>
            <a:off x="456659" y="1129483"/>
            <a:ext cx="11278682" cy="47226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45988EA-F509-76DC-E334-61218FF6EA22}"/>
              </a:ext>
            </a:extLst>
          </p:cNvPr>
          <p:cNvPicPr>
            <a:picLocks noChangeAspect="1"/>
          </p:cNvPicPr>
          <p:nvPr/>
        </p:nvPicPr>
        <p:blipFill>
          <a:blip r:embed="rId2"/>
          <a:stretch>
            <a:fillRect/>
          </a:stretch>
        </p:blipFill>
        <p:spPr>
          <a:xfrm>
            <a:off x="6111419" y="1935865"/>
            <a:ext cx="5516879" cy="3103245"/>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90415" y="97064"/>
            <a:ext cx="1601585" cy="747831"/>
          </a:xfrm>
          <a:prstGeom prst="rect">
            <a:avLst/>
          </a:prstGeom>
        </p:spPr>
      </p:pic>
      <p:sp>
        <p:nvSpPr>
          <p:cNvPr id="5" name="TextBox 4">
            <a:extLst>
              <a:ext uri="{FF2B5EF4-FFF2-40B4-BE49-F238E27FC236}">
                <a16:creationId xmlns:a16="http://schemas.microsoft.com/office/drawing/2014/main" id="{22BBFACC-3370-42CE-477C-6A6717EB34D0}"/>
              </a:ext>
            </a:extLst>
          </p:cNvPr>
          <p:cNvSpPr txBox="1"/>
          <p:nvPr/>
        </p:nvSpPr>
        <p:spPr>
          <a:xfrm>
            <a:off x="847564" y="1935865"/>
            <a:ext cx="5125972" cy="3170099"/>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000">
                <a:latin typeface="Alexandria Light" pitchFamily="2" charset="-78"/>
                <a:cs typeface="Alexandria Light" pitchFamily="2" charset="-78"/>
              </a:rPr>
              <a:t>اكتسبت شركات الطيران، على وجه الخصوص، سمعة سيئة بسبب الإعلان الكاذب عن الأسعار المنخفضة لجذب المسافرين. ومع ذلك، تحافظ بعض شركات الطيران على المعايير الأخلاقية من خلال الكشف بشفافية عن الرسوم الإضافية المتعلقة بإتمام الحجز. في المقابل، عندما اختارت شركتا </a:t>
            </a:r>
            <a:r>
              <a:rPr lang="en-US" sz="2000">
                <a:latin typeface="Alexandria Light" pitchFamily="2" charset="-78"/>
                <a:cs typeface="Alexandria Light" pitchFamily="2" charset="-78"/>
              </a:rPr>
              <a:t>Jetstar </a:t>
            </a:r>
            <a:r>
              <a:rPr lang="ar-JO" sz="2000">
                <a:latin typeface="Alexandria Light" pitchFamily="2" charset="-78"/>
                <a:cs typeface="Alexandria Light" pitchFamily="2" charset="-78"/>
              </a:rPr>
              <a:t>و</a:t>
            </a:r>
            <a:r>
              <a:rPr lang="en-US" sz="2000">
                <a:latin typeface="Alexandria Light" pitchFamily="2" charset="-78"/>
                <a:cs typeface="Alexandria Light" pitchFamily="2" charset="-78"/>
              </a:rPr>
              <a:t>Virgin Airlines </a:t>
            </a:r>
            <a:r>
              <a:rPr lang="ar-JO" sz="2000">
                <a:latin typeface="Alexandria Light" pitchFamily="2" charset="-78"/>
                <a:cs typeface="Alexandria Light" pitchFamily="2" charset="-78"/>
              </a:rPr>
              <a:t>حذف هذه المعلومات، واجهتا غرامة قدرها 745 ألف دولار لتضليل العملاء من خلال إعلاناتهما الخادعة التي تروج لأسعار منخفضة</a:t>
            </a:r>
            <a:r>
              <a:rPr lang="ar-JO" sz="1600">
                <a:latin typeface="Alexandria Light" pitchFamily="2" charset="-78"/>
                <a:cs typeface="Alexandria Light" pitchFamily="2" charset="-78"/>
              </a:rPr>
              <a:t>.</a:t>
            </a:r>
          </a:p>
        </p:txBody>
      </p:sp>
      <p:sp>
        <p:nvSpPr>
          <p:cNvPr id="8" name="Rectangle 7">
            <a:extLst>
              <a:ext uri="{FF2B5EF4-FFF2-40B4-BE49-F238E27FC236}">
                <a16:creationId xmlns:a16="http://schemas.microsoft.com/office/drawing/2014/main" id="{43F80530-CC9D-4EEB-9085-119D2889A532}"/>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689D20F-D1D3-4A0A-BFD7-1863977BEF13}"/>
              </a:ext>
            </a:extLst>
          </p:cNvPr>
          <p:cNvSpPr/>
          <p:nvPr/>
        </p:nvSpPr>
        <p:spPr>
          <a:xfrm>
            <a:off x="456659" y="1129483"/>
            <a:ext cx="11447474"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ABB3768-63EF-A9CF-82BC-D74D4D6B5422}"/>
              </a:ext>
            </a:extLst>
          </p:cNvPr>
          <p:cNvPicPr>
            <a:picLocks noChangeAspect="1"/>
          </p:cNvPicPr>
          <p:nvPr/>
        </p:nvPicPr>
        <p:blipFill>
          <a:blip r:embed="rId2"/>
          <a:stretch>
            <a:fillRect/>
          </a:stretch>
        </p:blipFill>
        <p:spPr>
          <a:xfrm>
            <a:off x="4320985" y="2036051"/>
            <a:ext cx="3453328" cy="3785652"/>
          </a:xfrm>
          <a:prstGeom prst="rect">
            <a:avLst/>
          </a:prstGeom>
        </p:spPr>
        <p:style>
          <a:lnRef idx="2">
            <a:schemeClr val="accent2"/>
          </a:lnRef>
          <a:fillRef idx="1">
            <a:schemeClr val="lt1"/>
          </a:fillRef>
          <a:effectRef idx="0">
            <a:schemeClr val="accent2"/>
          </a:effectRef>
          <a:fontRef idx="minor">
            <a:schemeClr val="dk1"/>
          </a:fontRef>
        </p:style>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48604" y="97065"/>
            <a:ext cx="1543396" cy="720660"/>
          </a:xfrm>
          <a:prstGeom prst="rect">
            <a:avLst/>
          </a:prstGeom>
        </p:spPr>
      </p:pic>
      <p:sp>
        <p:nvSpPr>
          <p:cNvPr id="5" name="TextBox 4">
            <a:extLst>
              <a:ext uri="{FF2B5EF4-FFF2-40B4-BE49-F238E27FC236}">
                <a16:creationId xmlns:a16="http://schemas.microsoft.com/office/drawing/2014/main" id="{4A651135-4FD4-37B8-2BF2-16EEB8359FC3}"/>
              </a:ext>
            </a:extLst>
          </p:cNvPr>
          <p:cNvSpPr txBox="1"/>
          <p:nvPr/>
        </p:nvSpPr>
        <p:spPr>
          <a:xfrm>
            <a:off x="699417" y="1948755"/>
            <a:ext cx="3238762" cy="390876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just" rtl="1"/>
            <a:r>
              <a:rPr lang="ar-JO" sz="1600">
                <a:latin typeface="Alexandria Light" pitchFamily="2" charset="-78"/>
                <a:cs typeface="Alexandria Light" pitchFamily="2" charset="-78"/>
              </a:rPr>
              <a:t>أظهرت دراسات الحالة التأثير الإيجابي للتسعير الأخلاقي على تصور المستهلك وسمعة العلامة التجارية. على سبيل المثال، اكتسبت شركة باتاغونيا، وهي شركة ملابس خارجية، قاعدة عملاء مخلصين من خلال ممارسة التسعير الأخلاقي. إنهم لا يتحدثون عن أسعارهم بل يقدمون معلومات مفصلة حول التأثير البيئي والاجتماعي لمنتجاتهم. ولم تساعدهم هذه الشفافية على بناء الثقة مع عملائهم فحسب، بل جعلتهم أيضاً علامة تجارية مسؤولة اجتماعياً.</a:t>
            </a:r>
          </a:p>
          <a:p>
            <a:pPr algn="just" rtl="1"/>
            <a:endParaRPr lang="ar-JO" sz="2400">
              <a:cs typeface="+mj-cs"/>
            </a:endParaRPr>
          </a:p>
        </p:txBody>
      </p:sp>
      <p:sp>
        <p:nvSpPr>
          <p:cNvPr id="9" name="TextBox 8">
            <a:extLst>
              <a:ext uri="{FF2B5EF4-FFF2-40B4-BE49-F238E27FC236}">
                <a16:creationId xmlns:a16="http://schemas.microsoft.com/office/drawing/2014/main" id="{CC7AE935-FFED-43A8-5F5C-B791029B16EC}"/>
              </a:ext>
            </a:extLst>
          </p:cNvPr>
          <p:cNvSpPr txBox="1"/>
          <p:nvPr/>
        </p:nvSpPr>
        <p:spPr>
          <a:xfrm>
            <a:off x="8157119" y="2010310"/>
            <a:ext cx="3034031" cy="378565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rtl="1"/>
            <a:r>
              <a:rPr lang="ar-JO" sz="1600">
                <a:latin typeface="Alexandria Light" pitchFamily="2" charset="-78"/>
                <a:cs typeface="Alexandria Light" pitchFamily="2" charset="-78"/>
              </a:rPr>
              <a:t>في الختام، التسعير الأخلاقي هو مفهوم يتجاوز زيادة الربح. وهو ينطوي على مراعاة العدالة والشفافية والصدق في قرارات التسعير. من خلال ممارسة التسعير الأخلاقي، يمكن للشركات تعزيز الثقة وبناء علاقات قوية مع العملاء وتعزيز سمعة علامتها التجارية. إن تنفيذ استراتيجيات التسعير الأخلاقية، مثل شفافية الأسعار وتجنب الممارسات الخادعة، يمكن أن يؤدي إلى نجاح واستدامة على المدى الطويل للشركات في سوق اليوم الواعي اجتماعياً.</a:t>
            </a:r>
          </a:p>
        </p:txBody>
      </p:sp>
      <p:sp>
        <p:nvSpPr>
          <p:cNvPr id="8" name="Rectangle 7">
            <a:extLst>
              <a:ext uri="{FF2B5EF4-FFF2-40B4-BE49-F238E27FC236}">
                <a16:creationId xmlns:a16="http://schemas.microsoft.com/office/drawing/2014/main" id="{3C8DA859-E273-4E4D-A199-2711185DE5AE}"/>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E5DD3B62-DC8B-4F89-BCFA-BC2EC00518CD}"/>
              </a:ext>
            </a:extLst>
          </p:cNvPr>
          <p:cNvSpPr/>
          <p:nvPr/>
        </p:nvSpPr>
        <p:spPr>
          <a:xfrm>
            <a:off x="931025" y="1129482"/>
            <a:ext cx="1070126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E654EA96-98E0-5B59-DC52-E9E89020605D}"/>
              </a:ext>
            </a:extLst>
          </p:cNvPr>
          <p:cNvPicPr>
            <a:picLocks noChangeAspect="1"/>
          </p:cNvPicPr>
          <p:nvPr/>
        </p:nvPicPr>
        <p:blipFill>
          <a:blip r:embed="rId2"/>
          <a:stretch>
            <a:fillRect/>
          </a:stretch>
        </p:blipFill>
        <p:spPr>
          <a:xfrm>
            <a:off x="1321749" y="2036886"/>
            <a:ext cx="5559019" cy="3125404"/>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57031" y="67405"/>
            <a:ext cx="1134969" cy="623455"/>
          </a:xfrm>
          <a:prstGeom prst="rect">
            <a:avLst/>
          </a:prstGeom>
        </p:spPr>
      </p:pic>
      <p:sp>
        <p:nvSpPr>
          <p:cNvPr id="3" name="TextBox 2">
            <a:extLst>
              <a:ext uri="{FF2B5EF4-FFF2-40B4-BE49-F238E27FC236}">
                <a16:creationId xmlns:a16="http://schemas.microsoft.com/office/drawing/2014/main" id="{B9AEF080-F757-F2DA-7E4F-88434B509483}"/>
              </a:ext>
            </a:extLst>
          </p:cNvPr>
          <p:cNvSpPr txBox="1"/>
          <p:nvPr/>
        </p:nvSpPr>
        <p:spPr>
          <a:xfrm>
            <a:off x="7564582" y="1383275"/>
            <a:ext cx="3971736" cy="523220"/>
          </a:xfrm>
          <a:prstGeom prst="rect">
            <a:avLst/>
          </a:prstGeom>
          <a:noFill/>
        </p:spPr>
        <p:style>
          <a:lnRef idx="1">
            <a:schemeClr val="accent4"/>
          </a:lnRef>
          <a:fillRef idx="2">
            <a:schemeClr val="accent4"/>
          </a:fillRef>
          <a:effectRef idx="1">
            <a:schemeClr val="accent4"/>
          </a:effectRef>
          <a:fontRef idx="minor">
            <a:schemeClr val="dk1"/>
          </a:fontRef>
        </p:style>
        <p:txBody>
          <a:bodyPr wrap="square">
            <a:spAutoFit/>
          </a:bodyPr>
          <a:lstStyle/>
          <a:p>
            <a:pPr algn="ctr" rtl="1"/>
            <a:r>
              <a:rPr lang="ar-JO" sz="1400">
                <a:latin typeface="Alexandria Light" pitchFamily="2" charset="-78"/>
                <a:cs typeface="Alexandria Light" pitchFamily="2" charset="-78"/>
              </a:rPr>
              <a:t>أهمية استراتيجيات التسعير الأخلاقية ونناقش كيف يمكن للشركات تجنب ممارسات التسعير الخادعة.</a:t>
            </a:r>
            <a:endParaRPr lang="en-US" sz="1400">
              <a:latin typeface="Alexandria Light" pitchFamily="2" charset="-78"/>
              <a:cs typeface="Alexandria Light" pitchFamily="2" charset="-78"/>
            </a:endParaRPr>
          </a:p>
        </p:txBody>
      </p:sp>
      <p:sp>
        <p:nvSpPr>
          <p:cNvPr id="6" name="TextBox 5">
            <a:extLst>
              <a:ext uri="{FF2B5EF4-FFF2-40B4-BE49-F238E27FC236}">
                <a16:creationId xmlns:a16="http://schemas.microsoft.com/office/drawing/2014/main" id="{9CC27041-987B-F509-0748-CC3B836A95CA}"/>
              </a:ext>
            </a:extLst>
          </p:cNvPr>
          <p:cNvSpPr txBox="1"/>
          <p:nvPr/>
        </p:nvSpPr>
        <p:spPr>
          <a:xfrm>
            <a:off x="7564582" y="2151727"/>
            <a:ext cx="3971736" cy="3293209"/>
          </a:xfrm>
          <a:prstGeom prst="rect">
            <a:avLst/>
          </a:prstGeom>
          <a:noFill/>
        </p:spPr>
        <p:style>
          <a:lnRef idx="1">
            <a:schemeClr val="accent4"/>
          </a:lnRef>
          <a:fillRef idx="2">
            <a:schemeClr val="accent4"/>
          </a:fillRef>
          <a:effectRef idx="1">
            <a:schemeClr val="accent4"/>
          </a:effectRef>
          <a:fontRef idx="minor">
            <a:schemeClr val="dk1"/>
          </a:fontRef>
        </p:style>
        <p:txBody>
          <a:bodyPr wrap="square">
            <a:spAutoFit/>
          </a:bodyPr>
          <a:lstStyle/>
          <a:p>
            <a:pPr marL="342900" indent="-342900" algn="r" rtl="1">
              <a:buAutoNum type="arabicPeriod"/>
            </a:pPr>
            <a:r>
              <a:rPr lang="ar-JO" sz="1600">
                <a:latin typeface="Alexandria Light" pitchFamily="2" charset="-78"/>
                <a:cs typeface="Alexandria Light" pitchFamily="2" charset="-78"/>
              </a:rPr>
              <a:t>قم بتوصيل السعر الإجمالي بوضوح: أحد أساليب التسعير الخادعة الشائعة هو الإعلان عن منتج أو خدمة بسعر منخفض، ثم الكشف عن الرسوم الإضافية لاحقاً في عملية الشراء.</a:t>
            </a:r>
          </a:p>
          <a:p>
            <a:pPr marL="342900" indent="-342900" algn="r" rtl="1">
              <a:buAutoNum type="arabicPeriod"/>
            </a:pPr>
            <a:r>
              <a:rPr lang="ar-JO" sz="1600" i="1">
                <a:solidFill>
                  <a:srgbClr val="333333"/>
                </a:solidFill>
                <a:effectLst/>
                <a:latin typeface="Alexandria Light" pitchFamily="2" charset="-78"/>
                <a:cs typeface="Alexandria Light" pitchFamily="2" charset="-78"/>
              </a:rPr>
              <a:t>تجنب المقارنات المضللة</a:t>
            </a:r>
            <a:r>
              <a:rPr lang="ar-JO" sz="1600" i="0">
                <a:solidFill>
                  <a:srgbClr val="333333"/>
                </a:solidFill>
                <a:effectLst/>
                <a:latin typeface="Alexandria Light" pitchFamily="2" charset="-78"/>
                <a:cs typeface="Alexandria Light" pitchFamily="2" charset="-78"/>
              </a:rPr>
              <a:t>: هناك أسلوب تسعير خادع آخر يتمثل في التلاعب بمقارنات المنتجات لجعل عرض معين يبدو أكثر جاذبية. يمكن أن يتضمن ذلك مقارنة سعر المنتج بإصدار أعلى سعراً نادراً ما يتم شراؤه، مما يخلق إحساساً زائفاً بالتوفير.</a:t>
            </a:r>
          </a:p>
          <a:p>
            <a:pPr marL="342900" indent="-342900" algn="r" rtl="1">
              <a:buAutoNum type="arabicPeriod"/>
            </a:pPr>
            <a:r>
              <a:rPr lang="ar-JO" sz="1600" i="1">
                <a:solidFill>
                  <a:srgbClr val="333333"/>
                </a:solidFill>
                <a:effectLst/>
                <a:latin typeface="Alexandria Light" pitchFamily="2" charset="-78"/>
                <a:cs typeface="Alexandria Light" pitchFamily="2" charset="-78"/>
              </a:rPr>
              <a:t>الصدق في الخصم</a:t>
            </a:r>
            <a:r>
              <a:rPr lang="ar-JO" sz="1600" i="0">
                <a:solidFill>
                  <a:srgbClr val="333333"/>
                </a:solidFill>
                <a:effectLst/>
                <a:latin typeface="Alexandria Light" pitchFamily="2" charset="-78"/>
                <a:cs typeface="Alexandria Light" pitchFamily="2" charset="-78"/>
              </a:rPr>
              <a:t>: </a:t>
            </a:r>
            <a:endParaRPr lang="en-US" sz="1600">
              <a:latin typeface="Alexandria Light" pitchFamily="2" charset="-78"/>
              <a:cs typeface="Alexandria Light" pitchFamily="2" charset="-78"/>
            </a:endParaRPr>
          </a:p>
        </p:txBody>
      </p:sp>
      <p:sp>
        <p:nvSpPr>
          <p:cNvPr id="9" name="Rectangle 8">
            <a:extLst>
              <a:ext uri="{FF2B5EF4-FFF2-40B4-BE49-F238E27FC236}">
                <a16:creationId xmlns:a16="http://schemas.microsoft.com/office/drawing/2014/main" id="{44F08F88-BB0E-4311-BB70-C49DA692701E}"/>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641A614-3B65-4883-8051-1622A1227250}"/>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86282D21-E513-C91F-8B5E-1E2FA0BD529B}"/>
              </a:ext>
            </a:extLst>
          </p:cNvPr>
          <p:cNvPicPr>
            <a:picLocks noChangeAspect="1"/>
          </p:cNvPicPr>
          <p:nvPr/>
        </p:nvPicPr>
        <p:blipFill>
          <a:blip r:embed="rId2"/>
          <a:stretch>
            <a:fillRect/>
          </a:stretch>
        </p:blipFill>
        <p:spPr>
          <a:xfrm>
            <a:off x="2186840" y="1383275"/>
            <a:ext cx="7988531" cy="4491329"/>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35969" y="0"/>
            <a:ext cx="1256031" cy="689956"/>
          </a:xfrm>
          <a:prstGeom prst="rect">
            <a:avLst/>
          </a:prstGeom>
        </p:spPr>
      </p:pic>
      <p:pic>
        <p:nvPicPr>
          <p:cNvPr id="2" name="Picture 1">
            <a:extLst>
              <a:ext uri="{FF2B5EF4-FFF2-40B4-BE49-F238E27FC236}">
                <a16:creationId xmlns:a16="http://schemas.microsoft.com/office/drawing/2014/main" id="{74ECA64E-F330-C706-39D4-B8E5354E4779}"/>
              </a:ext>
            </a:extLst>
          </p:cNvPr>
          <p:cNvPicPr>
            <a:picLocks noChangeAspect="1"/>
          </p:cNvPicPr>
          <p:nvPr/>
        </p:nvPicPr>
        <p:blipFill>
          <a:blip r:embed="rId4"/>
          <a:stretch>
            <a:fillRect/>
          </a:stretch>
        </p:blipFill>
        <p:spPr>
          <a:xfrm>
            <a:off x="626870" y="3883068"/>
            <a:ext cx="1805926" cy="2201233"/>
          </a:xfrm>
          <a:prstGeom prst="rect">
            <a:avLst/>
          </a:prstGeom>
        </p:spPr>
      </p:pic>
      <p:sp>
        <p:nvSpPr>
          <p:cNvPr id="6" name="Rectangle 5">
            <a:extLst>
              <a:ext uri="{FF2B5EF4-FFF2-40B4-BE49-F238E27FC236}">
                <a16:creationId xmlns:a16="http://schemas.microsoft.com/office/drawing/2014/main" id="{AE87F69D-AD10-476F-B049-70D355D9EA5A}"/>
              </a:ext>
            </a:extLst>
          </p:cNvPr>
          <p:cNvSpPr/>
          <p:nvPr/>
        </p:nvSpPr>
        <p:spPr>
          <a:xfrm>
            <a:off x="699417" y="56400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94B533D-BF74-42E2-B4B8-CC2F94481225}"/>
              </a:ext>
            </a:extLst>
          </p:cNvPr>
          <p:cNvSpPr/>
          <p:nvPr/>
        </p:nvSpPr>
        <p:spPr>
          <a:xfrm>
            <a:off x="1105593" y="1612669"/>
            <a:ext cx="10158152" cy="3507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3614FE04-452A-FBF6-F913-ADB58A8E5BED}"/>
              </a:ext>
            </a:extLst>
          </p:cNvPr>
          <p:cNvPicPr>
            <a:picLocks noChangeAspect="1"/>
          </p:cNvPicPr>
          <p:nvPr/>
        </p:nvPicPr>
        <p:blipFill>
          <a:blip r:embed="rId2"/>
          <a:stretch>
            <a:fillRect/>
          </a:stretch>
        </p:blipFill>
        <p:spPr>
          <a:xfrm>
            <a:off x="6912493" y="2128057"/>
            <a:ext cx="3650212" cy="2593571"/>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14906" y="1"/>
            <a:ext cx="1377094" cy="756458"/>
          </a:xfrm>
          <a:prstGeom prst="rect">
            <a:avLst/>
          </a:prstGeom>
        </p:spPr>
      </p:pic>
      <p:sp>
        <p:nvSpPr>
          <p:cNvPr id="5" name="TextBox 4">
            <a:extLst>
              <a:ext uri="{FF2B5EF4-FFF2-40B4-BE49-F238E27FC236}">
                <a16:creationId xmlns:a16="http://schemas.microsoft.com/office/drawing/2014/main" id="{42C3E522-989A-4C24-AF44-47B201EA9AED}"/>
              </a:ext>
            </a:extLst>
          </p:cNvPr>
          <p:cNvSpPr txBox="1"/>
          <p:nvPr/>
        </p:nvSpPr>
        <p:spPr>
          <a:xfrm>
            <a:off x="2434735" y="1072629"/>
            <a:ext cx="6094070" cy="461665"/>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ar-JO" sz="2400" b="1">
                <a:solidFill>
                  <a:srgbClr val="00B0F0"/>
                </a:solidFill>
                <a:cs typeface="+mj-cs"/>
              </a:rPr>
              <a:t>دور اللوائح الحكومية في ضمان ممارسات التسعير الأخلاقية</a:t>
            </a:r>
            <a:endParaRPr lang="en-US" sz="2400" b="1">
              <a:solidFill>
                <a:srgbClr val="00B0F0"/>
              </a:solidFill>
              <a:cs typeface="+mj-cs"/>
            </a:endParaRPr>
          </a:p>
        </p:txBody>
      </p:sp>
      <p:sp>
        <p:nvSpPr>
          <p:cNvPr id="8" name="TextBox 7">
            <a:extLst>
              <a:ext uri="{FF2B5EF4-FFF2-40B4-BE49-F238E27FC236}">
                <a16:creationId xmlns:a16="http://schemas.microsoft.com/office/drawing/2014/main" id="{0BD81E8F-5596-6EC0-D019-AA1DA1B8756A}"/>
              </a:ext>
            </a:extLst>
          </p:cNvPr>
          <p:cNvSpPr txBox="1"/>
          <p:nvPr/>
        </p:nvSpPr>
        <p:spPr>
          <a:xfrm>
            <a:off x="2059433" y="2025052"/>
            <a:ext cx="4591084" cy="286232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just" rtl="1"/>
            <a:r>
              <a:rPr lang="ar-JO" sz="2000">
                <a:latin typeface="Alexandria Light" pitchFamily="2" charset="-78"/>
                <a:cs typeface="Alexandria Light" pitchFamily="2" charset="-78"/>
              </a:rPr>
              <a:t>تلعب اللوائح الحكومية دوراً حاسماً في ضمان ممارسات التسعير الأخلاقية عبر الصناعات. تم وضع هذه اللوائح لحماية المستهلكين من استراتيجيات التسعير غير العادلة وتعزيز شفافية الأسعار. ومن خلال وضع المبادئ التوجيهية وفرض العقوبات على عدم الامتثال، يمكن للحكومات أن تساعد في خلق فرص متكافئة للشركات وتعزيز الثقة بين المستهلكين والشركات..</a:t>
            </a:r>
            <a:endParaRPr lang="en-US" sz="2000">
              <a:latin typeface="Alexandria Light" pitchFamily="2" charset="-78"/>
              <a:cs typeface="Alexandria Light" pitchFamily="2" charset="-78"/>
            </a:endParaRPr>
          </a:p>
        </p:txBody>
      </p:sp>
      <p:sp>
        <p:nvSpPr>
          <p:cNvPr id="11" name="Rectangle 10">
            <a:extLst>
              <a:ext uri="{FF2B5EF4-FFF2-40B4-BE49-F238E27FC236}">
                <a16:creationId xmlns:a16="http://schemas.microsoft.com/office/drawing/2014/main" id="{79D7512D-27FC-48C5-9BF5-4F3AB99AF75E}"/>
              </a:ext>
            </a:extLst>
          </p:cNvPr>
          <p:cNvSpPr/>
          <p:nvPr/>
        </p:nvSpPr>
        <p:spPr>
          <a:xfrm>
            <a:off x="1288498" y="972514"/>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368D08DD-CFE4-4D51-9220-A21949DA4CB9}"/>
              </a:ext>
            </a:extLst>
          </p:cNvPr>
          <p:cNvSpPr/>
          <p:nvPr/>
        </p:nvSpPr>
        <p:spPr>
          <a:xfrm>
            <a:off x="1230283" y="1129484"/>
            <a:ext cx="9551323" cy="4872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789F13F-EED3-A193-EE29-E72876E59FBF}"/>
              </a:ext>
            </a:extLst>
          </p:cNvPr>
          <p:cNvPicPr>
            <a:picLocks noChangeAspect="1"/>
          </p:cNvPicPr>
          <p:nvPr/>
        </p:nvPicPr>
        <p:blipFill>
          <a:blip r:embed="rId2"/>
          <a:stretch>
            <a:fillRect/>
          </a:stretch>
        </p:blipFill>
        <p:spPr>
          <a:xfrm>
            <a:off x="2419004" y="1396538"/>
            <a:ext cx="7290261" cy="41148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17435" y="0"/>
            <a:ext cx="1474565" cy="740624"/>
          </a:xfrm>
          <a:prstGeom prst="rect">
            <a:avLst/>
          </a:prstGeom>
        </p:spPr>
      </p:pic>
      <p:sp>
        <p:nvSpPr>
          <p:cNvPr id="6" name="Rectangle 5">
            <a:extLst>
              <a:ext uri="{FF2B5EF4-FFF2-40B4-BE49-F238E27FC236}">
                <a16:creationId xmlns:a16="http://schemas.microsoft.com/office/drawing/2014/main" id="{D8D8CE35-8722-4DE9-9E4E-9A7571EDDA82}"/>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9FCA56D1-BBE3-466C-97A4-1C16575F8F3F}"/>
              </a:ext>
            </a:extLst>
          </p:cNvPr>
          <p:cNvSpPr/>
          <p:nvPr/>
        </p:nvSpPr>
        <p:spPr>
          <a:xfrm>
            <a:off x="881149" y="1346662"/>
            <a:ext cx="10407535" cy="4947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60EA1631-DCE9-B6F8-40D2-455DA86C1CCD}"/>
              </a:ext>
            </a:extLst>
          </p:cNvPr>
          <p:cNvPicPr>
            <a:picLocks noChangeAspect="1"/>
          </p:cNvPicPr>
          <p:nvPr/>
        </p:nvPicPr>
        <p:blipFill>
          <a:blip r:embed="rId2"/>
          <a:stretch>
            <a:fillRect/>
          </a:stretch>
        </p:blipFill>
        <p:spPr>
          <a:xfrm>
            <a:off x="1283854" y="1622030"/>
            <a:ext cx="9547630" cy="4106487"/>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31484" y="0"/>
            <a:ext cx="1360516" cy="683341"/>
          </a:xfrm>
          <a:prstGeom prst="rect">
            <a:avLst/>
          </a:prstGeom>
        </p:spPr>
      </p:pic>
      <p:sp>
        <p:nvSpPr>
          <p:cNvPr id="5" name="TextBox 4">
            <a:extLst>
              <a:ext uri="{FF2B5EF4-FFF2-40B4-BE49-F238E27FC236}">
                <a16:creationId xmlns:a16="http://schemas.microsoft.com/office/drawing/2014/main" id="{7AB1D2E6-6031-4952-2E6C-54AC67E6C45D}"/>
              </a:ext>
            </a:extLst>
          </p:cNvPr>
          <p:cNvSpPr txBox="1"/>
          <p:nvPr/>
        </p:nvSpPr>
        <p:spPr>
          <a:xfrm>
            <a:off x="2733943" y="753392"/>
            <a:ext cx="3952754" cy="523220"/>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algn="r" rtl="1"/>
            <a:r>
              <a:rPr lang="ar-JO" sz="2800" b="1" i="0">
                <a:solidFill>
                  <a:srgbClr val="00B0F0"/>
                </a:solidFill>
                <a:effectLst/>
                <a:latin typeface="Alexandria Light" pitchFamily="2" charset="-78"/>
                <a:cs typeface="Alexandria Light" pitchFamily="2" charset="-78"/>
              </a:rPr>
              <a:t>4</a:t>
            </a:r>
            <a:r>
              <a:rPr lang="ar-JO" sz="2800" b="1" i="0">
                <a:solidFill>
                  <a:srgbClr val="00B0F0"/>
                </a:solidFill>
                <a:effectLst/>
                <a:latin typeface="sohne"/>
              </a:rPr>
              <a:t>. </a:t>
            </a:r>
            <a:r>
              <a:rPr lang="ar-JO" sz="2000" b="1" i="0">
                <a:solidFill>
                  <a:srgbClr val="00B0F0"/>
                </a:solidFill>
                <a:effectLst/>
                <a:latin typeface="Alexandria Light" pitchFamily="2" charset="-78"/>
                <a:cs typeface="Alexandria Light" pitchFamily="2" charset="-78"/>
              </a:rPr>
              <a:t>استخدام الطعم والتبديل</a:t>
            </a:r>
            <a:endParaRPr lang="ar-JO" sz="2800" b="1" i="0">
              <a:solidFill>
                <a:srgbClr val="00B0F0"/>
              </a:solidFill>
              <a:effectLst/>
              <a:latin typeface="Alexandria Light" pitchFamily="2" charset="-78"/>
              <a:cs typeface="Alexandria Light" pitchFamily="2" charset="-78"/>
            </a:endParaRPr>
          </a:p>
        </p:txBody>
      </p:sp>
      <p:sp>
        <p:nvSpPr>
          <p:cNvPr id="9" name="Rectangle 8">
            <a:extLst>
              <a:ext uri="{FF2B5EF4-FFF2-40B4-BE49-F238E27FC236}">
                <a16:creationId xmlns:a16="http://schemas.microsoft.com/office/drawing/2014/main" id="{A6BB16E4-2689-45F9-A52D-18A2A90F5F5A}"/>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B9C55F3E-4C2D-4588-9BB1-10497BD6FE89}"/>
              </a:ext>
            </a:extLst>
          </p:cNvPr>
          <p:cNvSpPr/>
          <p:nvPr/>
        </p:nvSpPr>
        <p:spPr>
          <a:xfrm>
            <a:off x="456659" y="1446415"/>
            <a:ext cx="11278682" cy="4447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32EF062-C1B4-CCE2-B74D-8D354A5FA171}"/>
              </a:ext>
            </a:extLst>
          </p:cNvPr>
          <p:cNvPicPr>
            <a:picLocks noChangeAspect="1"/>
          </p:cNvPicPr>
          <p:nvPr/>
        </p:nvPicPr>
        <p:blipFill>
          <a:blip r:embed="rId3"/>
          <a:stretch>
            <a:fillRect/>
          </a:stretch>
        </p:blipFill>
        <p:spPr>
          <a:xfrm>
            <a:off x="947651" y="2427315"/>
            <a:ext cx="4167447" cy="2344189"/>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54079" y="64512"/>
            <a:ext cx="1537921" cy="718104"/>
          </a:xfrm>
          <a:prstGeom prst="rect">
            <a:avLst/>
          </a:prstGeom>
        </p:spPr>
      </p:pic>
      <p:sp>
        <p:nvSpPr>
          <p:cNvPr id="4" name="TextBox 3">
            <a:extLst>
              <a:ext uri="{FF2B5EF4-FFF2-40B4-BE49-F238E27FC236}">
                <a16:creationId xmlns:a16="http://schemas.microsoft.com/office/drawing/2014/main" id="{49EC21DE-7B60-9E84-75C3-B17E9293B473}"/>
              </a:ext>
            </a:extLst>
          </p:cNvPr>
          <p:cNvSpPr txBox="1"/>
          <p:nvPr/>
        </p:nvSpPr>
        <p:spPr>
          <a:xfrm>
            <a:off x="5311833" y="2048649"/>
            <a:ext cx="6145178" cy="353943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1400" b="0" i="0">
                <a:solidFill>
                  <a:srgbClr val="242424"/>
                </a:solidFill>
                <a:effectLst/>
                <a:latin typeface="Alexandria Light" pitchFamily="2" charset="-78"/>
                <a:cs typeface="Alexandria Light" pitchFamily="2" charset="-78"/>
              </a:rPr>
              <a:t>تمثل إعلانات الطعم والتبديل مثالاً آخر على الإعلانات غير الأخلاقية. في هذه الممارسة، يقوم المعلنون بالترويج لأحد العناصر بسعر منخفض للغاية، بهدف جذب العملاء إلى متجرهم، على الرغم من أنهم لا يمتلكون المنتج المعلن عنه ولا يخططون لبيعه.</a:t>
            </a:r>
          </a:p>
          <a:p>
            <a:pPr algn="r" rtl="1"/>
            <a:endParaRPr lang="ar-JO" sz="1400" b="0" i="0">
              <a:solidFill>
                <a:srgbClr val="242424"/>
              </a:solidFill>
              <a:effectLst/>
              <a:latin typeface="Alexandria Light" pitchFamily="2" charset="-78"/>
              <a:cs typeface="Alexandria Light" pitchFamily="2" charset="-78"/>
            </a:endParaRPr>
          </a:p>
          <a:p>
            <a:pPr algn="r" rtl="1"/>
            <a:r>
              <a:rPr lang="ar-JO" sz="1400" b="0" i="0">
                <a:solidFill>
                  <a:srgbClr val="242424"/>
                </a:solidFill>
                <a:effectLst/>
                <a:latin typeface="Alexandria Light" pitchFamily="2" charset="-78"/>
                <a:cs typeface="Alexandria Light" pitchFamily="2" charset="-78"/>
              </a:rPr>
              <a:t>عند وصول العملاء والاستفسار عن المنتج المروج له، يخبرهم مندوبو المبيعات أن المنتج قد تم بيعه لأنه كان الأخير. ومع ذلك، فهم يقدمون عنصرًا بديلاً، وهو أغلى بكثير من المنتج المُعلن عنه، كخيار متفوق.</a:t>
            </a:r>
          </a:p>
          <a:p>
            <a:pPr algn="r" rtl="1"/>
            <a:r>
              <a:rPr lang="ar-JO" sz="1400" b="0" i="0">
                <a:solidFill>
                  <a:srgbClr val="242424"/>
                </a:solidFill>
                <a:effectLst/>
                <a:latin typeface="Alexandria Light" pitchFamily="2" charset="-78"/>
                <a:cs typeface="Alexandria Light" pitchFamily="2" charset="-78"/>
              </a:rPr>
              <a:t>يحاول مندوب </a:t>
            </a:r>
            <a:r>
              <a:rPr lang="ar-JO" sz="1400" b="0" i="0" u="sng">
                <a:solidFill>
                  <a:srgbClr val="242424"/>
                </a:solidFill>
                <a:effectLst/>
                <a:latin typeface="Alexandria Light" pitchFamily="2" charset="-78"/>
                <a:cs typeface="Alexandria Light" pitchFamily="2" charset="-78"/>
              </a:rPr>
              <a:t>المبيعات إقناع العملاء</a:t>
            </a:r>
            <a:r>
              <a:rPr lang="ar-JO" sz="1400" b="0" i="0">
                <a:solidFill>
                  <a:srgbClr val="242424"/>
                </a:solidFill>
                <a:effectLst/>
                <a:latin typeface="Alexandria Light" pitchFamily="2" charset="-78"/>
                <a:cs typeface="Alexandria Light" pitchFamily="2" charset="-78"/>
              </a:rPr>
              <a:t> بأن البديل الأعلى سعرًا هو ذو جودة أعلى وأكثر متانة من العنصر الأرخص المرغوب فيه في البداية، مما يعني ضمنًا أن العملاء سيوفرون المال على المدى الطويل عن طريق شرائه.</a:t>
            </a:r>
          </a:p>
          <a:p>
            <a:pPr marL="342900" indent="-342900" algn="r" rtl="1">
              <a:buFont typeface="Wingdings" panose="05000000000000000000" pitchFamily="2" charset="2"/>
              <a:buChar char="q"/>
            </a:pPr>
            <a:r>
              <a:rPr lang="ar-JO" sz="1400" b="0" i="0">
                <a:solidFill>
                  <a:srgbClr val="242424"/>
                </a:solidFill>
                <a:effectLst/>
                <a:latin typeface="Alexandria Light" pitchFamily="2" charset="-78"/>
                <a:cs typeface="Alexandria Light" pitchFamily="2" charset="-78"/>
              </a:rPr>
              <a:t>يعد الطعم والتبديل ممارسة خادعة تهدف إلى جذب الاهتمام والمبيعات من خلال وسائل غير شريفة. يعد هذا التكتيك الإعلاني غير قانوني في العديد من الولايات ويمكن أن يؤدي إلى دعاوى قضائية. على الرغم من عدم قانونيته، لا يزال بعض المعلنين غير الأخلاقيين يستخدمون هذا التكتيك الاحتيالي لأنه قد يكون من الصعب إثبات الخداع.</a:t>
            </a:r>
          </a:p>
        </p:txBody>
      </p:sp>
      <p:sp>
        <p:nvSpPr>
          <p:cNvPr id="9" name="Rectangle 8">
            <a:extLst>
              <a:ext uri="{FF2B5EF4-FFF2-40B4-BE49-F238E27FC236}">
                <a16:creationId xmlns:a16="http://schemas.microsoft.com/office/drawing/2014/main" id="{981B0043-E933-44E7-A62A-90E27EA705A4}"/>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A93C83-8920-4EFE-E237-1F4429CB7669}"/>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237DB3-607B-4C6A-B5A3-C8E7E8597739}"/>
              </a:ext>
            </a:extLst>
          </p:cNvPr>
          <p:cNvSpPr/>
          <p:nvPr/>
        </p:nvSpPr>
        <p:spPr>
          <a:xfrm>
            <a:off x="456659" y="1129483"/>
            <a:ext cx="11278682" cy="4631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8E11052-E086-C0A4-E7BC-2C1F5A6CEF2A}"/>
              </a:ext>
            </a:extLst>
          </p:cNvPr>
          <p:cNvPicPr>
            <a:picLocks noChangeAspect="1"/>
          </p:cNvPicPr>
          <p:nvPr/>
        </p:nvPicPr>
        <p:blipFill>
          <a:blip r:embed="rId3"/>
          <a:stretch>
            <a:fillRect/>
          </a:stretch>
        </p:blipFill>
        <p:spPr>
          <a:xfrm>
            <a:off x="7597832" y="1704110"/>
            <a:ext cx="4062153" cy="3341716"/>
          </a:xfrm>
          <a:prstGeom prst="rect">
            <a:avLst/>
          </a:prstGeom>
        </p:spPr>
      </p:pic>
      <p:pic>
        <p:nvPicPr>
          <p:cNvPr id="8" name="Graphic 21">
            <a:extLst>
              <a:ext uri="{FF2B5EF4-FFF2-40B4-BE49-F238E27FC236}">
                <a16:creationId xmlns:a16="http://schemas.microsoft.com/office/drawing/2014/main" id="{59F6A1E3-742B-81E6-10C6-61C67E82352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63133" y="0"/>
            <a:ext cx="1828867" cy="853956"/>
          </a:xfrm>
          <a:prstGeom prst="rect">
            <a:avLst/>
          </a:prstGeom>
        </p:spPr>
      </p:pic>
      <p:sp>
        <p:nvSpPr>
          <p:cNvPr id="4" name="TextBox 3">
            <a:extLst>
              <a:ext uri="{FF2B5EF4-FFF2-40B4-BE49-F238E27FC236}">
                <a16:creationId xmlns:a16="http://schemas.microsoft.com/office/drawing/2014/main" id="{13529023-5CD1-124D-D1CF-6C779489E746}"/>
              </a:ext>
            </a:extLst>
          </p:cNvPr>
          <p:cNvSpPr txBox="1"/>
          <p:nvPr/>
        </p:nvSpPr>
        <p:spPr>
          <a:xfrm>
            <a:off x="2232284" y="700692"/>
            <a:ext cx="6094070" cy="338554"/>
          </a:xfrm>
          <a:prstGeom prst="rect">
            <a:avLst/>
          </a:prstGeom>
          <a:noFill/>
        </p:spPr>
        <p:txBody>
          <a:bodyPr wrap="square">
            <a:spAutoFit/>
          </a:bodyPr>
          <a:lstStyle/>
          <a:p>
            <a:pPr algn="l"/>
            <a:r>
              <a:rPr lang="ar-JO" sz="1600" b="1" i="1">
                <a:solidFill>
                  <a:srgbClr val="00B0F0"/>
                </a:solidFill>
                <a:effectLst/>
                <a:latin typeface="Alexandria Light" pitchFamily="2" charset="-78"/>
                <a:cs typeface="Alexandria Light" pitchFamily="2" charset="-78"/>
              </a:rPr>
              <a:t>التسويق الأخلاقي</a:t>
            </a:r>
            <a:r>
              <a:rPr lang="ar-JO" sz="1600" b="1" i="0">
                <a:solidFill>
                  <a:srgbClr val="00B0F0"/>
                </a:solidFill>
                <a:effectLst/>
                <a:latin typeface="Alexandria Light" pitchFamily="2" charset="-78"/>
                <a:cs typeface="Alexandria Light" pitchFamily="2" charset="-78"/>
              </a:rPr>
              <a:t>: الجانب المظلم لاستراتيجيات الطعم والتبديل</a:t>
            </a:r>
          </a:p>
        </p:txBody>
      </p:sp>
      <p:sp>
        <p:nvSpPr>
          <p:cNvPr id="6" name="TextBox 5">
            <a:extLst>
              <a:ext uri="{FF2B5EF4-FFF2-40B4-BE49-F238E27FC236}">
                <a16:creationId xmlns:a16="http://schemas.microsoft.com/office/drawing/2014/main" id="{6022430C-249A-BD08-BE44-3B2031E310F7}"/>
              </a:ext>
            </a:extLst>
          </p:cNvPr>
          <p:cNvSpPr txBox="1"/>
          <p:nvPr/>
        </p:nvSpPr>
        <p:spPr>
          <a:xfrm>
            <a:off x="1069461" y="1818394"/>
            <a:ext cx="5915569" cy="3447098"/>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algn="r" rtl="1"/>
            <a:endParaRPr lang="en-US" dirty="0">
              <a:solidFill>
                <a:srgbClr val="333333"/>
              </a:solidFill>
              <a:latin typeface="Almarai"/>
            </a:endParaRPr>
          </a:p>
          <a:p>
            <a:pPr algn="ctr" rtl="1"/>
            <a:r>
              <a:rPr lang="ar-JO" sz="1600" b="1" i="1" dirty="0">
                <a:solidFill>
                  <a:schemeClr val="accent1">
                    <a:lumMod val="50000"/>
                  </a:schemeClr>
                </a:solidFill>
                <a:effectLst/>
                <a:latin typeface="Alexandria Light" pitchFamily="2" charset="-78"/>
                <a:cs typeface="Alexandria Light" pitchFamily="2" charset="-78"/>
              </a:rPr>
              <a:t> الأنواع المختلفة من استراتيجيات الطعم والتبديل</a:t>
            </a:r>
            <a:r>
              <a:rPr lang="ar-JO" sz="1600" b="1" i="0" dirty="0">
                <a:solidFill>
                  <a:schemeClr val="accent1">
                    <a:lumMod val="50000"/>
                  </a:schemeClr>
                </a:solidFill>
                <a:effectLst/>
                <a:latin typeface="Alexandria Light" pitchFamily="2" charset="-78"/>
                <a:cs typeface="Alexandria Light" pitchFamily="2" charset="-78"/>
              </a:rPr>
              <a:t>:</a:t>
            </a:r>
          </a:p>
          <a:p>
            <a:pPr algn="ctr" rtl="1"/>
            <a:endParaRPr lang="ar-JO" sz="1600" b="1" i="0" dirty="0">
              <a:solidFill>
                <a:schemeClr val="accent1">
                  <a:lumMod val="50000"/>
                </a:schemeClr>
              </a:solidFill>
              <a:effectLst/>
              <a:latin typeface="Alexandria Light" pitchFamily="2" charset="-78"/>
              <a:cs typeface="Alexandria Light" pitchFamily="2" charset="-78"/>
            </a:endParaRPr>
          </a:p>
          <a:p>
            <a:pPr algn="ctr" rtl="1"/>
            <a:r>
              <a:rPr lang="ar-JO" sz="1600" b="1" i="0" dirty="0">
                <a:solidFill>
                  <a:schemeClr val="accent1">
                    <a:lumMod val="50000"/>
                  </a:schemeClr>
                </a:solidFill>
                <a:effectLst/>
                <a:latin typeface="Alexandria Light" pitchFamily="2" charset="-78"/>
                <a:cs typeface="Alexandria Light" pitchFamily="2" charset="-78"/>
              </a:rPr>
              <a:t> هناك أنواع مختلفة من استراتيجيات الطعم والتبديل المستخدمة في </a:t>
            </a:r>
            <a:r>
              <a:rPr lang="ar-JO" sz="1600" b="1" i="0" dirty="0" err="1">
                <a:solidFill>
                  <a:schemeClr val="accent1">
                    <a:lumMod val="50000"/>
                  </a:schemeClr>
                </a:solidFill>
                <a:effectLst/>
                <a:latin typeface="Alexandria Light" pitchFamily="2" charset="-78"/>
                <a:cs typeface="Alexandria Light" pitchFamily="2" charset="-78"/>
              </a:rPr>
              <a:t>التسويق،مثل</a:t>
            </a:r>
            <a:endParaRPr lang="ar-JO" sz="1600" b="1" i="0" dirty="0">
              <a:solidFill>
                <a:schemeClr val="accent1">
                  <a:lumMod val="50000"/>
                </a:schemeClr>
              </a:solidFill>
              <a:effectLst/>
              <a:latin typeface="Alexandria Light" pitchFamily="2" charset="-78"/>
              <a:cs typeface="Alexandria Light" pitchFamily="2" charset="-78"/>
            </a:endParaRPr>
          </a:p>
          <a:p>
            <a:pPr algn="ctr" rtl="1"/>
            <a:endParaRPr lang="ar-JO" sz="1600" b="0" i="0" dirty="0">
              <a:solidFill>
                <a:srgbClr val="333333"/>
              </a:solidFill>
              <a:effectLst/>
              <a:latin typeface="Alexandria Light" pitchFamily="2" charset="-78"/>
              <a:cs typeface="Alexandria Light" pitchFamily="2" charset="-78"/>
            </a:endParaRPr>
          </a:p>
          <a:p>
            <a:pPr marL="342900" indent="-342900" algn="just" rtl="1">
              <a:buFont typeface="Wingdings" panose="05000000000000000000" pitchFamily="2" charset="2"/>
              <a:buChar char="q"/>
            </a:pPr>
            <a:r>
              <a:rPr lang="ar-JO" sz="1600" b="0" i="0" dirty="0">
                <a:solidFill>
                  <a:srgbClr val="333333"/>
                </a:solidFill>
                <a:effectLst/>
                <a:latin typeface="Alexandria Light" pitchFamily="2" charset="-78"/>
                <a:cs typeface="Alexandria Light"/>
              </a:rPr>
              <a:t> </a:t>
            </a:r>
            <a:r>
              <a:rPr lang="ar-JO" sz="1600" b="1" i="0" dirty="0">
                <a:solidFill>
                  <a:srgbClr val="333333"/>
                </a:solidFill>
                <a:effectLst/>
                <a:latin typeface="Alexandria Light" pitchFamily="2" charset="-78"/>
                <a:cs typeface="Alexandria Light"/>
              </a:rPr>
              <a:t>الطعم الكلاسيكي والتبديل، </a:t>
            </a:r>
            <a:r>
              <a:rPr lang="ar-JO" sz="1600" b="0" i="0" dirty="0">
                <a:solidFill>
                  <a:srgbClr val="333333"/>
                </a:solidFill>
                <a:effectLst/>
                <a:latin typeface="Alexandria Light" pitchFamily="2" charset="-78"/>
                <a:cs typeface="Alexandria Light"/>
              </a:rPr>
              <a:t>حيث يتم الإعلان عن عنصر منخفض التكلفة لجذب العملاء، ثم أكثر تكلفة</a:t>
            </a:r>
            <a:endParaRPr lang="en-US" sz="1600" b="0" i="0">
              <a:solidFill>
                <a:srgbClr val="333333"/>
              </a:solidFill>
              <a:effectLst/>
              <a:latin typeface="Alexandria Light" pitchFamily="2" charset="-78"/>
              <a:cs typeface="Alexandria Light"/>
            </a:endParaRPr>
          </a:p>
          <a:p>
            <a:pPr marL="342900" indent="-342900" algn="just" rtl="1">
              <a:buFont typeface="Wingdings" panose="05000000000000000000" pitchFamily="2" charset="2"/>
              <a:buChar char="q"/>
            </a:pPr>
            <a:r>
              <a:rPr lang="ar-JO" sz="1600" b="0" i="0">
                <a:solidFill>
                  <a:srgbClr val="333333"/>
                </a:solidFill>
                <a:effectLst/>
                <a:latin typeface="Alexandria Light" pitchFamily="2" charset="-78"/>
                <a:cs typeface="Alexandria Light"/>
              </a:rPr>
              <a:t> </a:t>
            </a:r>
            <a:r>
              <a:rPr lang="ar-JO" sz="1600" b="1" i="0">
                <a:solidFill>
                  <a:srgbClr val="333333"/>
                </a:solidFill>
                <a:effectLst/>
                <a:latin typeface="Alexandria Light" pitchFamily="2" charset="-78"/>
                <a:cs typeface="Alexandria Light"/>
              </a:rPr>
              <a:t>الطعم والتبديل الشرك، </a:t>
            </a:r>
            <a:r>
              <a:rPr lang="ar-JO" sz="1600" b="0" i="0">
                <a:solidFill>
                  <a:srgbClr val="333333"/>
                </a:solidFill>
                <a:effectLst/>
                <a:latin typeface="Alexandria Light" pitchFamily="2" charset="-78"/>
                <a:cs typeface="Alexandria Light"/>
              </a:rPr>
              <a:t>حيث يتم الإعلان عن المنتج بسعر أعلى مما يستحق، ثم يتم تقديم منتج مشابه ولكنه أرخص </a:t>
            </a:r>
          </a:p>
          <a:p>
            <a:pPr marL="342900" indent="-342900" algn="just" rtl="1">
              <a:buFont typeface="Wingdings" panose="05000000000000000000" pitchFamily="2" charset="2"/>
              <a:buChar char="q"/>
            </a:pPr>
            <a:r>
              <a:rPr lang="ar-JO" sz="1600" b="1" i="0" dirty="0">
                <a:solidFill>
                  <a:srgbClr val="333333"/>
                </a:solidFill>
                <a:effectLst/>
                <a:latin typeface="Alexandria Light" pitchFamily="2" charset="-78"/>
                <a:cs typeface="Alexandria Light" pitchFamily="2" charset="-78"/>
              </a:rPr>
              <a:t>والطعم والتبديل المحدود للوقت، </a:t>
            </a:r>
            <a:r>
              <a:rPr lang="ar-JO" sz="1600" b="0" i="0" dirty="0">
                <a:solidFill>
                  <a:srgbClr val="333333"/>
                </a:solidFill>
                <a:effectLst/>
                <a:latin typeface="Alexandria Light" pitchFamily="2" charset="-78"/>
                <a:cs typeface="Alexandria Light" pitchFamily="2" charset="-78"/>
              </a:rPr>
              <a:t>حيث يتم الإعلان عن المنتج بسعر منخفض لفترة محدودة، ثم يتم رفع السعر.</a:t>
            </a:r>
            <a:endParaRPr lang="en-US" sz="1600" b="0" i="0" dirty="0">
              <a:solidFill>
                <a:srgbClr val="333333"/>
              </a:solidFill>
              <a:effectLst/>
              <a:latin typeface="Alexandria Light" pitchFamily="2" charset="-78"/>
              <a:cs typeface="Alexandria Light" pitchFamily="2" charset="-78"/>
            </a:endParaRPr>
          </a:p>
          <a:p>
            <a:pPr algn="just" rtl="1"/>
            <a:endParaRPr lang="en-US" sz="2400" dirty="0">
              <a:solidFill>
                <a:srgbClr val="333333"/>
              </a:solidFill>
              <a:latin typeface="Almarai"/>
              <a:cs typeface="+mj-cs"/>
            </a:endParaRPr>
          </a:p>
        </p:txBody>
      </p:sp>
      <p:sp>
        <p:nvSpPr>
          <p:cNvPr id="10" name="Rectangle 9">
            <a:extLst>
              <a:ext uri="{FF2B5EF4-FFF2-40B4-BE49-F238E27FC236}">
                <a16:creationId xmlns:a16="http://schemas.microsoft.com/office/drawing/2014/main" id="{8AA5BCD6-9CA4-4B81-A67D-A2B45F1535E1}"/>
              </a:ext>
            </a:extLst>
          </p:cNvPr>
          <p:cNvSpPr/>
          <p:nvPr/>
        </p:nvSpPr>
        <p:spPr>
          <a:xfrm>
            <a:off x="847924" y="68456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00490481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ED67EC8-BBB9-46EC-909C-30E13E1F85AB}"/>
              </a:ext>
            </a:extLst>
          </p:cNvPr>
          <p:cNvSpPr/>
          <p:nvPr/>
        </p:nvSpPr>
        <p:spPr>
          <a:xfrm>
            <a:off x="1254680" y="1537855"/>
            <a:ext cx="9335735" cy="42573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1BE5464E-EC3F-8282-9BFA-D925E02D11F8}"/>
              </a:ext>
            </a:extLst>
          </p:cNvPr>
          <p:cNvPicPr>
            <a:picLocks noChangeAspect="1"/>
          </p:cNvPicPr>
          <p:nvPr/>
        </p:nvPicPr>
        <p:blipFill>
          <a:blip r:embed="rId3"/>
          <a:stretch>
            <a:fillRect/>
          </a:stretch>
        </p:blipFill>
        <p:spPr>
          <a:xfrm>
            <a:off x="2826327" y="1899298"/>
            <a:ext cx="6675120" cy="3754755"/>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76356" y="103762"/>
            <a:ext cx="1415644" cy="661009"/>
          </a:xfrm>
          <a:prstGeom prst="rect">
            <a:avLst/>
          </a:prstGeom>
        </p:spPr>
      </p:pic>
      <p:sp>
        <p:nvSpPr>
          <p:cNvPr id="6" name="Rectangle 5">
            <a:extLst>
              <a:ext uri="{FF2B5EF4-FFF2-40B4-BE49-F238E27FC236}">
                <a16:creationId xmlns:a16="http://schemas.microsoft.com/office/drawing/2014/main" id="{3BF50282-8396-47A1-8242-FDAF7415C833}"/>
              </a:ext>
            </a:extLst>
          </p:cNvPr>
          <p:cNvSpPr/>
          <p:nvPr/>
        </p:nvSpPr>
        <p:spPr>
          <a:xfrm>
            <a:off x="1601585" y="1062765"/>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122777518"/>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C5F52-3CB8-3844-9544-F940530033DB}"/>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63F8A70-3CA1-4C4A-B9E6-FC7C94D4D0DD}"/>
              </a:ext>
            </a:extLst>
          </p:cNvPr>
          <p:cNvSpPr/>
          <p:nvPr/>
        </p:nvSpPr>
        <p:spPr>
          <a:xfrm>
            <a:off x="456659" y="1529542"/>
            <a:ext cx="11278682" cy="4764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117C5FC-8B66-C435-FDAE-79012459D9B6}"/>
              </a:ext>
            </a:extLst>
          </p:cNvPr>
          <p:cNvPicPr>
            <a:picLocks noChangeAspect="1"/>
          </p:cNvPicPr>
          <p:nvPr/>
        </p:nvPicPr>
        <p:blipFill>
          <a:blip r:embed="rId3"/>
          <a:stretch>
            <a:fillRect/>
          </a:stretch>
        </p:blipFill>
        <p:spPr>
          <a:xfrm>
            <a:off x="5336090" y="1899458"/>
            <a:ext cx="6096000" cy="3429000"/>
          </a:xfrm>
          <a:prstGeom prst="rect">
            <a:avLst/>
          </a:prstGeom>
        </p:spPr>
      </p:pic>
      <p:pic>
        <p:nvPicPr>
          <p:cNvPr id="8" name="Graphic 21">
            <a:extLst>
              <a:ext uri="{FF2B5EF4-FFF2-40B4-BE49-F238E27FC236}">
                <a16:creationId xmlns:a16="http://schemas.microsoft.com/office/drawing/2014/main" id="{EAFD2688-91FA-64F3-1DF1-1D264748BD9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42070" y="115183"/>
            <a:ext cx="1380040" cy="644384"/>
          </a:xfrm>
          <a:prstGeom prst="rect">
            <a:avLst/>
          </a:prstGeom>
        </p:spPr>
      </p:pic>
      <p:sp>
        <p:nvSpPr>
          <p:cNvPr id="5" name="TextBox 4">
            <a:extLst>
              <a:ext uri="{FF2B5EF4-FFF2-40B4-BE49-F238E27FC236}">
                <a16:creationId xmlns:a16="http://schemas.microsoft.com/office/drawing/2014/main" id="{EA1825B1-60C8-0BBE-55EF-6903D2E9A7B5}"/>
              </a:ext>
            </a:extLst>
          </p:cNvPr>
          <p:cNvSpPr txBox="1"/>
          <p:nvPr/>
        </p:nvSpPr>
        <p:spPr>
          <a:xfrm>
            <a:off x="1055208" y="2128115"/>
            <a:ext cx="6043431" cy="3970318"/>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marL="342900" indent="-342900" algn="just" rtl="1">
              <a:buAutoNum type="arabicPeriod"/>
            </a:pPr>
            <a:r>
              <a:rPr lang="ar-JO" b="0" i="1">
                <a:solidFill>
                  <a:srgbClr val="333333"/>
                </a:solidFill>
                <a:effectLst/>
                <a:latin typeface="Alexandria Light" pitchFamily="2" charset="-78"/>
                <a:cs typeface="Alexandria Light" pitchFamily="2" charset="-78"/>
              </a:rPr>
              <a:t>فقدان الثقة</a:t>
            </a:r>
            <a:r>
              <a:rPr lang="ar-JO" b="0" i="0">
                <a:solidFill>
                  <a:srgbClr val="333333"/>
                </a:solidFill>
                <a:effectLst/>
                <a:latin typeface="Alexandria Light" pitchFamily="2" charset="-78"/>
                <a:cs typeface="Alexandria Light" pitchFamily="2" charset="-78"/>
              </a:rPr>
              <a:t>: عندما </a:t>
            </a:r>
            <a:r>
              <a:rPr lang="ar-JO" b="0" i="0" u="sng">
                <a:solidFill>
                  <a:srgbClr val="337AB7"/>
                </a:solidFill>
                <a:effectLst/>
                <a:latin typeface="Alexandria Light" pitchFamily="2" charset="-78"/>
                <a:cs typeface="Alexandria Light" pitchFamily="2" charset="-78"/>
                <a:hlinkClick r:id="rId5" tooltip="لماذا تستخدم المزيد من الشركات الناشئة وصول المستثمر"/>
              </a:rPr>
              <a:t>تستخدم الشركات الناشئة</a:t>
            </a:r>
            <a:r>
              <a:rPr lang="ar-JO" b="0" i="0">
                <a:solidFill>
                  <a:srgbClr val="333333"/>
                </a:solidFill>
                <a:effectLst/>
                <a:latin typeface="Alexandria Light" pitchFamily="2" charset="-78"/>
                <a:cs typeface="Alexandria Light" pitchFamily="2" charset="-78"/>
              </a:rPr>
              <a:t> طرق الطعم والتبديل، فإنها تكذب بشكل أساسي على عملائها. هذا يمكن أن يؤدي إلى فقدان الثقة بين العمل والمستهلك. </a:t>
            </a:r>
            <a:endParaRPr lang="en-US" b="0" i="0">
              <a:solidFill>
                <a:srgbClr val="333333"/>
              </a:solidFill>
              <a:effectLst/>
              <a:latin typeface="Alexandria Light" pitchFamily="2" charset="-78"/>
              <a:cs typeface="Alexandria Light" pitchFamily="2" charset="-78"/>
            </a:endParaRPr>
          </a:p>
          <a:p>
            <a:pPr marL="342900" indent="-342900" algn="r" rtl="1">
              <a:buAutoNum type="arabicPeriod"/>
            </a:pPr>
            <a:endParaRPr lang="en-US">
              <a:solidFill>
                <a:srgbClr val="333333"/>
              </a:solidFill>
              <a:latin typeface="Alexandria Light" pitchFamily="2" charset="-78"/>
              <a:cs typeface="Alexandria Light" pitchFamily="2" charset="-78"/>
            </a:endParaRPr>
          </a:p>
          <a:p>
            <a:pPr marL="342900" indent="-342900" algn="just" rtl="1">
              <a:buAutoNum type="arabicPeriod"/>
            </a:pPr>
            <a:r>
              <a:rPr lang="ar-JO" b="0" i="1">
                <a:solidFill>
                  <a:srgbClr val="333333"/>
                </a:solidFill>
                <a:effectLst/>
                <a:latin typeface="Alexandria Light" pitchFamily="2" charset="-78"/>
                <a:cs typeface="Alexandria Light" pitchFamily="2" charset="-78"/>
              </a:rPr>
              <a:t> انتهاك حقوق المستهلك</a:t>
            </a:r>
            <a:r>
              <a:rPr lang="ar-JO" b="0" i="0">
                <a:solidFill>
                  <a:srgbClr val="333333"/>
                </a:solidFill>
                <a:effectLst/>
                <a:latin typeface="Alexandria Light" pitchFamily="2" charset="-78"/>
                <a:cs typeface="Alexandria Light" pitchFamily="2" charset="-78"/>
              </a:rPr>
              <a:t>: يمكن اعتبار استخدام استراتيجيات الطعم والتبديل بمثابة انتهاك لحقوق المستهلك. يحق للعملاء أن يتم إبلاغهم بدقة بالمنتجات أو الخدمات التي يشترونها. </a:t>
            </a:r>
            <a:endParaRPr lang="en-US" b="0" i="0">
              <a:solidFill>
                <a:srgbClr val="333333"/>
              </a:solidFill>
              <a:effectLst/>
              <a:latin typeface="Alexandria Light" pitchFamily="2" charset="-78"/>
              <a:cs typeface="Alexandria Light" pitchFamily="2" charset="-78"/>
            </a:endParaRPr>
          </a:p>
          <a:p>
            <a:pPr marL="342900" indent="-342900" algn="r" rtl="1">
              <a:buAutoNum type="arabicPeriod"/>
            </a:pPr>
            <a:endParaRPr lang="en-US">
              <a:solidFill>
                <a:srgbClr val="333333"/>
              </a:solidFill>
              <a:latin typeface="Alexandria Light" pitchFamily="2" charset="-78"/>
              <a:cs typeface="Alexandria Light" pitchFamily="2" charset="-78"/>
            </a:endParaRPr>
          </a:p>
          <a:p>
            <a:pPr marL="342900" indent="-342900" algn="just" rtl="1">
              <a:buAutoNum type="arabicPeriod"/>
            </a:pPr>
            <a:r>
              <a:rPr lang="ar-JO" b="0" i="1">
                <a:solidFill>
                  <a:srgbClr val="333333"/>
                </a:solidFill>
                <a:effectLst/>
                <a:latin typeface="Alexandria Light" pitchFamily="2" charset="-78"/>
                <a:cs typeface="Alexandria Light" pitchFamily="2" charset="-78"/>
              </a:rPr>
              <a:t> التأثير العاطفي</a:t>
            </a:r>
            <a:r>
              <a:rPr lang="ar-JO" b="0" i="0">
                <a:solidFill>
                  <a:srgbClr val="333333"/>
                </a:solidFill>
                <a:effectLst/>
                <a:latin typeface="Alexandria Light" pitchFamily="2" charset="-78"/>
                <a:cs typeface="Alexandria Light" pitchFamily="2" charset="-78"/>
              </a:rPr>
              <a:t>: يمكن أن يكون لتكتيكات الطعم والتبديل تأثير عاطفي على المستهلكين. تخيل رؤية إعلان لمنتج كنت تريده بسعر رائع، فقط لمعرفة أنه غير متوفر أو أغلى بكثير مما تم الإعلان عنه</a:t>
            </a:r>
            <a:endParaRPr lang="en-US">
              <a:solidFill>
                <a:srgbClr val="333333"/>
              </a:solidFill>
              <a:latin typeface="Alexandria Light" pitchFamily="2" charset="-78"/>
              <a:cs typeface="Alexandria Light" pitchFamily="2" charset="-78"/>
            </a:endParaRPr>
          </a:p>
          <a:p>
            <a:pPr algn="r" rtl="1"/>
            <a:endParaRPr lang="en-US"/>
          </a:p>
        </p:txBody>
      </p:sp>
      <p:sp>
        <p:nvSpPr>
          <p:cNvPr id="7" name="Rectangle 6">
            <a:extLst>
              <a:ext uri="{FF2B5EF4-FFF2-40B4-BE49-F238E27FC236}">
                <a16:creationId xmlns:a16="http://schemas.microsoft.com/office/drawing/2014/main" id="{F1775B5E-6FB8-4B32-B60C-C5AD861724A4}"/>
              </a:ext>
            </a:extLst>
          </p:cNvPr>
          <p:cNvSpPr/>
          <p:nvPr/>
        </p:nvSpPr>
        <p:spPr>
          <a:xfrm>
            <a:off x="1321749" y="923856"/>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04314300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EC7A9-FA6A-115B-53D4-087E8C9C8CC7}"/>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7B4A49D-0B3F-4C24-8543-1CDF3C74FFC3}"/>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B519F3E3-7A1A-A87E-60BE-F0989D8A2ABD}"/>
              </a:ext>
            </a:extLst>
          </p:cNvPr>
          <p:cNvPicPr>
            <a:picLocks noChangeAspect="1"/>
          </p:cNvPicPr>
          <p:nvPr/>
        </p:nvPicPr>
        <p:blipFill>
          <a:blip r:embed="rId3"/>
          <a:stretch>
            <a:fillRect/>
          </a:stretch>
        </p:blipFill>
        <p:spPr>
          <a:xfrm>
            <a:off x="6169822" y="1741987"/>
            <a:ext cx="5320145" cy="3698645"/>
          </a:xfrm>
          <a:prstGeom prst="rect">
            <a:avLst/>
          </a:prstGeom>
        </p:spPr>
      </p:pic>
      <p:sp>
        <p:nvSpPr>
          <p:cNvPr id="3" name="TextBox 2">
            <a:extLst>
              <a:ext uri="{FF2B5EF4-FFF2-40B4-BE49-F238E27FC236}">
                <a16:creationId xmlns:a16="http://schemas.microsoft.com/office/drawing/2014/main" id="{C84A2E85-6605-2615-0717-047D6D396839}"/>
              </a:ext>
            </a:extLst>
          </p:cNvPr>
          <p:cNvSpPr txBox="1"/>
          <p:nvPr/>
        </p:nvSpPr>
        <p:spPr>
          <a:xfrm>
            <a:off x="5725449" y="6251937"/>
            <a:ext cx="2616200" cy="400110"/>
          </a:xfrm>
          <a:prstGeom prst="rect">
            <a:avLst/>
          </a:prstGeom>
          <a:noFill/>
        </p:spPr>
        <p:txBody>
          <a:bodyPr wrap="square" rtlCol="0">
            <a:spAutoFit/>
          </a:bodyPr>
          <a:lstStyle/>
          <a:p>
            <a:pPr algn="ctr"/>
            <a:r>
              <a:rPr lang="en-US" sz="2000" b="1">
                <a:solidFill>
                  <a:schemeClr val="bg1"/>
                </a:solidFill>
              </a:rPr>
              <a:t>www</a:t>
            </a:r>
            <a:r>
              <a:rPr lang="en-US" sz="2000" b="1"/>
              <a:t>.</a:t>
            </a:r>
            <a:r>
              <a:rPr lang="en-US" sz="2000" b="1">
                <a:solidFill>
                  <a:schemeClr val="bg1"/>
                </a:solidFill>
              </a:rPr>
              <a:t>midocean.ae</a:t>
            </a:r>
          </a:p>
        </p:txBody>
      </p:sp>
      <p:pic>
        <p:nvPicPr>
          <p:cNvPr id="8" name="Graphic 21">
            <a:extLst>
              <a:ext uri="{FF2B5EF4-FFF2-40B4-BE49-F238E27FC236}">
                <a16:creationId xmlns:a16="http://schemas.microsoft.com/office/drawing/2014/main" id="{5A5DF651-E62F-ECCE-B29F-7E656AE1804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046104" y="50650"/>
            <a:ext cx="1145896" cy="535055"/>
          </a:xfrm>
          <a:prstGeom prst="rect">
            <a:avLst/>
          </a:prstGeom>
        </p:spPr>
      </p:pic>
      <p:sp>
        <p:nvSpPr>
          <p:cNvPr id="5" name="TextBox 4">
            <a:extLst>
              <a:ext uri="{FF2B5EF4-FFF2-40B4-BE49-F238E27FC236}">
                <a16:creationId xmlns:a16="http://schemas.microsoft.com/office/drawing/2014/main" id="{B8A69ACE-4172-DF43-DD90-D7B50598D785}"/>
              </a:ext>
            </a:extLst>
          </p:cNvPr>
          <p:cNvSpPr txBox="1"/>
          <p:nvPr/>
        </p:nvSpPr>
        <p:spPr>
          <a:xfrm>
            <a:off x="702033" y="2048505"/>
            <a:ext cx="6538352" cy="3139321"/>
          </a:xfrm>
          <a:prstGeom prst="rect">
            <a:avLst/>
          </a:prstGeom>
          <a:ln>
            <a:noFill/>
          </a:ln>
        </p:spPr>
        <p:style>
          <a:lnRef idx="2">
            <a:schemeClr val="accent3"/>
          </a:lnRef>
          <a:fillRef idx="1">
            <a:schemeClr val="lt1"/>
          </a:fillRef>
          <a:effectRef idx="0">
            <a:schemeClr val="accent3"/>
          </a:effectRef>
          <a:fontRef idx="minor">
            <a:schemeClr val="dk1"/>
          </a:fontRef>
        </p:style>
        <p:txBody>
          <a:bodyPr wrap="square">
            <a:spAutoFit/>
          </a:bodyPr>
          <a:lstStyle/>
          <a:p>
            <a:pPr algn="r" rtl="1"/>
            <a:endParaRPr lang="en-US">
              <a:solidFill>
                <a:srgbClr val="333333"/>
              </a:solidFill>
              <a:latin typeface="Almarai"/>
            </a:endParaRPr>
          </a:p>
          <a:p>
            <a:pPr algn="just" rtl="1"/>
            <a:r>
              <a:rPr lang="en-US" i="1">
                <a:solidFill>
                  <a:srgbClr val="333333"/>
                </a:solidFill>
                <a:latin typeface="Almarai"/>
              </a:rPr>
              <a:t>4</a:t>
            </a:r>
            <a:r>
              <a:rPr lang="ar-JO" b="0" i="1">
                <a:solidFill>
                  <a:srgbClr val="333333"/>
                </a:solidFill>
                <a:effectLst/>
                <a:latin typeface="Alexandria Light" pitchFamily="2" charset="-78"/>
                <a:cs typeface="Alexandria Light" pitchFamily="2" charset="-78"/>
              </a:rPr>
              <a:t>. العواقب القانونية</a:t>
            </a:r>
            <a:r>
              <a:rPr lang="ar-JO" b="0" i="0">
                <a:solidFill>
                  <a:srgbClr val="333333"/>
                </a:solidFill>
                <a:effectLst/>
                <a:latin typeface="Alexandria Light" pitchFamily="2" charset="-78"/>
                <a:cs typeface="Alexandria Light" pitchFamily="2" charset="-78"/>
              </a:rPr>
              <a:t>: يمكن أن يكون لاستراتيجيات الطعم والتبديل عواقب قانونية للشركات. في العديد من البلدان، فإن الإعلانات الخاطئة غير قانونية ويمكن أن تؤدي إلى غرامات واتخاذ إجراءات قانونية</a:t>
            </a:r>
            <a:endParaRPr lang="en-US" b="0" i="0">
              <a:solidFill>
                <a:srgbClr val="333333"/>
              </a:solidFill>
              <a:effectLst/>
              <a:latin typeface="Alexandria Light" pitchFamily="2" charset="-78"/>
              <a:cs typeface="Alexandria Light" pitchFamily="2" charset="-78"/>
            </a:endParaRPr>
          </a:p>
          <a:p>
            <a:pPr algn="r" rtl="1"/>
            <a:endParaRPr lang="en-US" b="0" i="0">
              <a:solidFill>
                <a:srgbClr val="333333"/>
              </a:solidFill>
              <a:effectLst/>
              <a:latin typeface="Alexandria Light" pitchFamily="2" charset="-78"/>
              <a:cs typeface="Alexandria Light" pitchFamily="2" charset="-78"/>
            </a:endParaRPr>
          </a:p>
          <a:p>
            <a:pPr algn="just" rtl="1"/>
            <a:r>
              <a:rPr lang="en-US">
                <a:latin typeface="Alexandria Light" pitchFamily="2" charset="-78"/>
                <a:cs typeface="Alexandria Light" pitchFamily="2" charset="-78"/>
              </a:rPr>
              <a:t>5</a:t>
            </a:r>
            <a:r>
              <a:rPr lang="ar-JO">
                <a:latin typeface="Alexandria Light" pitchFamily="2" charset="-78"/>
                <a:cs typeface="Alexandria Light" pitchFamily="2" charset="-78"/>
              </a:rPr>
              <a:t>. أضرار طويلة الأجل: أخيراً، يمكن أن يؤدي استخدام استراتيجيات الطعم والتبديل إلى أضرار طويلة الأجل لسمعة الشركة. بمجرد أن يتم القبض على الشركة باستخدام ممارسات التسويق الخادعة، قد يكون من الصعب استعادة ثقة المستهلكين. هذا يمكن أن يؤدي إلى فقدان المبيعات وتراجع الإيرادات مع مرور الوقت.</a:t>
            </a:r>
            <a:endParaRPr lang="en-US">
              <a:latin typeface="Alexandria Light" pitchFamily="2" charset="-78"/>
              <a:cs typeface="Alexandria Light" pitchFamily="2" charset="-78"/>
            </a:endParaRPr>
          </a:p>
        </p:txBody>
      </p:sp>
      <p:sp>
        <p:nvSpPr>
          <p:cNvPr id="9" name="Rectangle 8">
            <a:extLst>
              <a:ext uri="{FF2B5EF4-FFF2-40B4-BE49-F238E27FC236}">
                <a16:creationId xmlns:a16="http://schemas.microsoft.com/office/drawing/2014/main" id="{2BABA5CA-74EA-460C-B38D-B26CE68A4D22}"/>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63263125"/>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F720E7-AC90-A361-5DA8-568365CA9BF9}"/>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5D81506D-F987-4B42-BEAF-4D512E17F4B8}"/>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031A7B6-18EA-7155-2165-8D8AB81F3C0E}"/>
              </a:ext>
            </a:extLst>
          </p:cNvPr>
          <p:cNvPicPr>
            <a:picLocks noChangeAspect="1"/>
          </p:cNvPicPr>
          <p:nvPr/>
        </p:nvPicPr>
        <p:blipFill>
          <a:blip r:embed="rId3"/>
          <a:stretch>
            <a:fillRect/>
          </a:stretch>
        </p:blipFill>
        <p:spPr>
          <a:xfrm>
            <a:off x="1604356" y="1693485"/>
            <a:ext cx="9576262" cy="4361684"/>
          </a:xfrm>
          <a:prstGeom prst="rect">
            <a:avLst/>
          </a:prstGeom>
        </p:spPr>
      </p:pic>
      <p:pic>
        <p:nvPicPr>
          <p:cNvPr id="8" name="Graphic 21">
            <a:extLst>
              <a:ext uri="{FF2B5EF4-FFF2-40B4-BE49-F238E27FC236}">
                <a16:creationId xmlns:a16="http://schemas.microsoft.com/office/drawing/2014/main" id="{C64BF27E-1ED2-C7B2-FA10-52A9EB2DB96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68280" y="125479"/>
            <a:ext cx="1223720" cy="677352"/>
          </a:xfrm>
          <a:prstGeom prst="rect">
            <a:avLst/>
          </a:prstGeom>
        </p:spPr>
      </p:pic>
      <p:sp>
        <p:nvSpPr>
          <p:cNvPr id="7" name="Rectangle 6">
            <a:extLst>
              <a:ext uri="{FF2B5EF4-FFF2-40B4-BE49-F238E27FC236}">
                <a16:creationId xmlns:a16="http://schemas.microsoft.com/office/drawing/2014/main" id="{1AFAEF65-28FF-413A-B463-7C74A6DD1BCC}"/>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82211099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FEFFB14-53CF-4033-9C3B-99010CB41B09}"/>
              </a:ext>
            </a:extLst>
          </p:cNvPr>
          <p:cNvSpPr/>
          <p:nvPr/>
        </p:nvSpPr>
        <p:spPr>
          <a:xfrm>
            <a:off x="456659" y="1129483"/>
            <a:ext cx="10482890" cy="47226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CE80151D-2230-2EC1-EC79-C2EC6C2B5803}"/>
              </a:ext>
            </a:extLst>
          </p:cNvPr>
          <p:cNvPicPr>
            <a:picLocks noChangeAspect="1"/>
          </p:cNvPicPr>
          <p:nvPr/>
        </p:nvPicPr>
        <p:blipFill>
          <a:blip r:embed="rId3"/>
          <a:stretch>
            <a:fillRect/>
          </a:stretch>
        </p:blipFill>
        <p:spPr>
          <a:xfrm>
            <a:off x="754842" y="1292437"/>
            <a:ext cx="9727507" cy="4484967"/>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96105" y="0"/>
            <a:ext cx="1495895" cy="803854"/>
          </a:xfrm>
          <a:prstGeom prst="rect">
            <a:avLst/>
          </a:prstGeom>
        </p:spPr>
      </p:pic>
      <p:sp>
        <p:nvSpPr>
          <p:cNvPr id="7" name="Rectangle 6">
            <a:extLst>
              <a:ext uri="{FF2B5EF4-FFF2-40B4-BE49-F238E27FC236}">
                <a16:creationId xmlns:a16="http://schemas.microsoft.com/office/drawing/2014/main" id="{3DFB6C88-0F5C-4A0B-B04E-870BF99AD80B}"/>
              </a:ext>
            </a:extLst>
          </p:cNvPr>
          <p:cNvSpPr/>
          <p:nvPr/>
        </p:nvSpPr>
        <p:spPr>
          <a:xfrm>
            <a:off x="922738" y="719987"/>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500205385"/>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906A3-2F47-2ED0-E420-B4E0E74A9882}"/>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79A11A6-8D16-43A1-AA81-0F1092636974}"/>
              </a:ext>
            </a:extLst>
          </p:cNvPr>
          <p:cNvSpPr/>
          <p:nvPr/>
        </p:nvSpPr>
        <p:spPr>
          <a:xfrm>
            <a:off x="878062" y="1112859"/>
            <a:ext cx="10687937" cy="4606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60CC6312-15C8-F23E-8253-E4315D7AD9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889673" y="0"/>
            <a:ext cx="1352652" cy="726879"/>
          </a:xfrm>
          <a:prstGeom prst="rect">
            <a:avLst/>
          </a:prstGeom>
        </p:spPr>
      </p:pic>
      <p:sp>
        <p:nvSpPr>
          <p:cNvPr id="4" name="TextBox 3">
            <a:extLst>
              <a:ext uri="{FF2B5EF4-FFF2-40B4-BE49-F238E27FC236}">
                <a16:creationId xmlns:a16="http://schemas.microsoft.com/office/drawing/2014/main" id="{CE7687E0-8A66-3407-8DEE-870B7D2C1643}"/>
              </a:ext>
            </a:extLst>
          </p:cNvPr>
          <p:cNvSpPr txBox="1"/>
          <p:nvPr/>
        </p:nvSpPr>
        <p:spPr>
          <a:xfrm>
            <a:off x="1429788" y="1570544"/>
            <a:ext cx="9811052" cy="3831177"/>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marL="342900" indent="-342900" algn="just" rtl="1">
              <a:lnSpc>
                <a:spcPct val="150000"/>
              </a:lnSpc>
              <a:buAutoNum type="arabicPeriod"/>
            </a:pPr>
            <a:r>
              <a:rPr lang="ar-JO" sz="1600" b="1" i="0">
                <a:solidFill>
                  <a:srgbClr val="333333"/>
                </a:solidFill>
                <a:effectLst/>
                <a:latin typeface="Alexandria Light" pitchFamily="2" charset="-78"/>
                <a:cs typeface="Alexandria Light" pitchFamily="2" charset="-78"/>
              </a:rPr>
              <a:t>الأسعار المعلنة </a:t>
            </a:r>
            <a:r>
              <a:rPr lang="ar-JO" sz="1600" b="0" i="0">
                <a:solidFill>
                  <a:srgbClr val="333333"/>
                </a:solidFill>
                <a:effectLst/>
                <a:latin typeface="Alexandria Light" pitchFamily="2" charset="-78"/>
                <a:cs typeface="Alexandria Light" pitchFamily="2" charset="-78"/>
              </a:rPr>
              <a:t>التي لا تتضمن جميع الرسوم ذات الصلة</a:t>
            </a:r>
            <a:endParaRPr lang="en-US" sz="1600" b="0" i="0">
              <a:solidFill>
                <a:srgbClr val="333333"/>
              </a:solidFill>
              <a:effectLst/>
              <a:latin typeface="Alexandria Light" pitchFamily="2" charset="-78"/>
              <a:cs typeface="Alexandria Light" pitchFamily="2" charset="-78"/>
            </a:endParaRPr>
          </a:p>
          <a:p>
            <a:pPr marL="342900" indent="-342900" algn="just" rtl="1">
              <a:lnSpc>
                <a:spcPct val="150000"/>
              </a:lnSpc>
              <a:buAutoNum type="arabicPeriod"/>
            </a:pPr>
            <a:r>
              <a:rPr lang="ar-JO" sz="1600" b="1" i="1">
                <a:solidFill>
                  <a:srgbClr val="333333"/>
                </a:solidFill>
                <a:effectLst/>
                <a:latin typeface="Alexandria Light" pitchFamily="2" charset="-78"/>
                <a:cs typeface="Alexandria Light" pitchFamily="2" charset="-78"/>
              </a:rPr>
              <a:t>. توافر محدود</a:t>
            </a:r>
            <a:r>
              <a:rPr lang="ar-JO" sz="1600" b="0" i="0">
                <a:solidFill>
                  <a:srgbClr val="333333"/>
                </a:solidFill>
                <a:effectLst/>
                <a:latin typeface="Alexandria Light" pitchFamily="2" charset="-78"/>
                <a:cs typeface="Alexandria Light" pitchFamily="2" charset="-78"/>
              </a:rPr>
              <a:t>: تكتيك الطعم والتبديل الشائع الآخر هو الإعلان عن منتج أو خدمة بسعر منخفض، ولكن بعد ذلك ادعى أنه متوفر فقط بكميات محدودة أو لفترة محدودة. هذا يخلق إحساساً بالإلحاح الذي يمكن أن يدفع العملاء إلى إجراء عملية شراء لن يقوموا بخلاف ذلك.</a:t>
            </a:r>
          </a:p>
          <a:p>
            <a:pPr algn="just" rtl="1">
              <a:lnSpc>
                <a:spcPct val="150000"/>
              </a:lnSpc>
            </a:pPr>
            <a:r>
              <a:rPr lang="ar-JO" sz="1600" b="0" i="1">
                <a:solidFill>
                  <a:srgbClr val="333333"/>
                </a:solidFill>
                <a:effectLst/>
                <a:latin typeface="Alexandria Light" pitchFamily="2" charset="-78"/>
                <a:cs typeface="Alexandria Light" pitchFamily="2" charset="-78"/>
              </a:rPr>
              <a:t>3</a:t>
            </a:r>
            <a:r>
              <a:rPr lang="ar-JO" sz="1600" b="1" i="1">
                <a:solidFill>
                  <a:srgbClr val="333333"/>
                </a:solidFill>
                <a:effectLst/>
                <a:latin typeface="Alexandria Light" pitchFamily="2" charset="-78"/>
                <a:cs typeface="Alexandria Light" pitchFamily="2" charset="-78"/>
              </a:rPr>
              <a:t>. المبيعات</a:t>
            </a:r>
            <a:r>
              <a:rPr lang="ar-JO" sz="1600" b="1" i="0">
                <a:solidFill>
                  <a:srgbClr val="333333"/>
                </a:solidFill>
                <a:effectLst/>
                <a:latin typeface="Alexandria Light" pitchFamily="2" charset="-78"/>
                <a:cs typeface="Alexandria Light" pitchFamily="2" charset="-78"/>
              </a:rPr>
              <a:t>: </a:t>
            </a:r>
            <a:r>
              <a:rPr lang="ar-JO" sz="1600" b="0" i="0">
                <a:solidFill>
                  <a:srgbClr val="333333"/>
                </a:solidFill>
                <a:effectLst/>
                <a:latin typeface="Alexandria Light" pitchFamily="2" charset="-78"/>
                <a:cs typeface="Alexandria Light" pitchFamily="2" charset="-78"/>
              </a:rPr>
              <a:t>تتمثل المبيعات عندما </a:t>
            </a:r>
            <a:r>
              <a:rPr lang="ar-JO" sz="1600">
                <a:solidFill>
                  <a:srgbClr val="333333"/>
                </a:solidFill>
                <a:latin typeface="Alexandria Light" pitchFamily="2" charset="-78"/>
                <a:cs typeface="Alexandria Light" pitchFamily="2" charset="-78"/>
              </a:rPr>
              <a:t>ي</a:t>
            </a:r>
            <a:r>
              <a:rPr lang="ar-JO" sz="1600" b="0" i="0">
                <a:solidFill>
                  <a:srgbClr val="333333"/>
                </a:solidFill>
                <a:effectLst/>
                <a:latin typeface="Alexandria Light" pitchFamily="2" charset="-78"/>
                <a:cs typeface="Alexandria Light" pitchFamily="2" charset="-78"/>
              </a:rPr>
              <a:t>حاول مندوب المبيعات إقناعك بشراء نسخة أكثر تكلفة من منتج أو خدمة أكثر من تلك التي كنت مهتماً بها في الأصل. </a:t>
            </a:r>
            <a:endParaRPr lang="en-US" sz="1600" b="0" i="0">
              <a:solidFill>
                <a:srgbClr val="333333"/>
              </a:solidFill>
              <a:effectLst/>
              <a:latin typeface="Alexandria Light" pitchFamily="2" charset="-78"/>
              <a:cs typeface="Alexandria Light" pitchFamily="2" charset="-78"/>
            </a:endParaRPr>
          </a:p>
          <a:p>
            <a:pPr algn="just" rtl="1">
              <a:lnSpc>
                <a:spcPct val="150000"/>
              </a:lnSpc>
            </a:pPr>
            <a:r>
              <a:rPr lang="ar-JO" sz="1600" b="0" i="1">
                <a:solidFill>
                  <a:srgbClr val="333333"/>
                </a:solidFill>
                <a:effectLst/>
                <a:latin typeface="Alexandria Light" pitchFamily="2" charset="-78"/>
                <a:cs typeface="Alexandria Light" pitchFamily="2" charset="-78"/>
              </a:rPr>
              <a:t>4</a:t>
            </a:r>
            <a:r>
              <a:rPr lang="ar-JO" sz="1600" b="1" i="1">
                <a:solidFill>
                  <a:srgbClr val="333333"/>
                </a:solidFill>
                <a:effectLst/>
                <a:latin typeface="Alexandria Light" pitchFamily="2" charset="-78"/>
                <a:cs typeface="Alexandria Light" pitchFamily="2" charset="-78"/>
              </a:rPr>
              <a:t>. الشروط والأحكام الخفية</a:t>
            </a:r>
            <a:r>
              <a:rPr lang="ar-JO" sz="1600" b="0" i="0">
                <a:solidFill>
                  <a:srgbClr val="333333"/>
                </a:solidFill>
                <a:effectLst/>
                <a:latin typeface="Alexandria Light" pitchFamily="2" charset="-78"/>
                <a:cs typeface="Alexandria Light" pitchFamily="2" charset="-78"/>
              </a:rPr>
              <a:t>: في بعض الأحيان، ستقوم الشركات بالإعلان عن منتج أو خدمة بسعر منخفض، ولكن بعد ذلك، دفن جميع أنواع القيود والشروط في الطباعة الدقيقة. </a:t>
            </a:r>
            <a:endParaRPr lang="en-US" sz="1600" b="0" i="0">
              <a:solidFill>
                <a:srgbClr val="333333"/>
              </a:solidFill>
              <a:effectLst/>
              <a:latin typeface="Alexandria Light" pitchFamily="2" charset="-78"/>
              <a:cs typeface="Alexandria Light" pitchFamily="2" charset="-78"/>
            </a:endParaRPr>
          </a:p>
          <a:p>
            <a:pPr algn="just" rtl="1">
              <a:lnSpc>
                <a:spcPct val="150000"/>
              </a:lnSpc>
            </a:pPr>
            <a:r>
              <a:rPr lang="ar-JO" sz="1600" b="0" i="1">
                <a:solidFill>
                  <a:srgbClr val="333333"/>
                </a:solidFill>
                <a:effectLst/>
                <a:latin typeface="Alexandria Light" pitchFamily="2" charset="-78"/>
                <a:cs typeface="Alexandria Light" pitchFamily="2" charset="-78"/>
              </a:rPr>
              <a:t>5</a:t>
            </a:r>
            <a:r>
              <a:rPr lang="ar-JO" sz="1600" b="1" i="1">
                <a:solidFill>
                  <a:srgbClr val="333333"/>
                </a:solidFill>
                <a:effectLst/>
                <a:latin typeface="Alexandria Light" pitchFamily="2" charset="-78"/>
                <a:cs typeface="Alexandria Light" pitchFamily="2" charset="-78"/>
              </a:rPr>
              <a:t>. تبديل المنتجات أو الخدمات</a:t>
            </a:r>
            <a:r>
              <a:rPr lang="ar-JO" sz="1600" b="0" i="0">
                <a:solidFill>
                  <a:srgbClr val="333333"/>
                </a:solidFill>
                <a:effectLst/>
                <a:latin typeface="Alexandria Light" pitchFamily="2" charset="-78"/>
                <a:cs typeface="Alexandria Light" pitchFamily="2" charset="-78"/>
              </a:rPr>
              <a:t>: هذا هو أكثر أشكال الطعم والتبديل، حيث ستقوم الشركة بالإعلان عن منتج أو خدمة بسعر منخفض، ولكن بعد ذلك حاول بيع شيء مختلف تماماً..</a:t>
            </a:r>
          </a:p>
        </p:txBody>
      </p:sp>
      <p:sp>
        <p:nvSpPr>
          <p:cNvPr id="7" name="Rectangle 6">
            <a:extLst>
              <a:ext uri="{FF2B5EF4-FFF2-40B4-BE49-F238E27FC236}">
                <a16:creationId xmlns:a16="http://schemas.microsoft.com/office/drawing/2014/main" id="{790108C9-A5B1-4A67-85B6-FA0001E4419F}"/>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373567869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1A1AD6-892E-4FFF-BCB3-F4AFD577ED39}"/>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61D677F4-451F-2934-1BE6-D6D675F4B65A}"/>
              </a:ext>
            </a:extLst>
          </p:cNvPr>
          <p:cNvPicPr>
            <a:picLocks noChangeAspect="1"/>
          </p:cNvPicPr>
          <p:nvPr/>
        </p:nvPicPr>
        <p:blipFill>
          <a:blip r:embed="rId3"/>
          <a:stretch>
            <a:fillRect/>
          </a:stretch>
        </p:blipFill>
        <p:spPr>
          <a:xfrm>
            <a:off x="1964987" y="1703560"/>
            <a:ext cx="7861069" cy="4390399"/>
          </a:xfrm>
          <a:prstGeom prst="rect">
            <a:avLst/>
          </a:prstGeom>
        </p:spPr>
      </p:pic>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2924" y="0"/>
            <a:ext cx="1329640" cy="714513"/>
          </a:xfrm>
          <a:prstGeom prst="rect">
            <a:avLst/>
          </a:prstGeom>
        </p:spPr>
      </p:pic>
      <p:sp>
        <p:nvSpPr>
          <p:cNvPr id="7" name="Rectangle 6">
            <a:extLst>
              <a:ext uri="{FF2B5EF4-FFF2-40B4-BE49-F238E27FC236}">
                <a16:creationId xmlns:a16="http://schemas.microsoft.com/office/drawing/2014/main" id="{7CAFCFBE-3513-4B27-B08A-C0A40CDB1730}"/>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95559023"/>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1A1AD6-892E-4FFF-BCB3-F4AFD577ED39}"/>
              </a:ext>
            </a:extLst>
          </p:cNvPr>
          <p:cNvSpPr/>
          <p:nvPr/>
        </p:nvSpPr>
        <p:spPr>
          <a:xfrm>
            <a:off x="1080655" y="1129483"/>
            <a:ext cx="978959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2924" y="0"/>
            <a:ext cx="1329640" cy="714513"/>
          </a:xfrm>
          <a:prstGeom prst="rect">
            <a:avLst/>
          </a:prstGeom>
        </p:spPr>
      </p:pic>
      <p:sp>
        <p:nvSpPr>
          <p:cNvPr id="7" name="Rectangle 6">
            <a:extLst>
              <a:ext uri="{FF2B5EF4-FFF2-40B4-BE49-F238E27FC236}">
                <a16:creationId xmlns:a16="http://schemas.microsoft.com/office/drawing/2014/main" id="{7CAFCFBE-3513-4B27-B08A-C0A40CDB1730}"/>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3" name="Picture 2">
            <a:extLst>
              <a:ext uri="{FF2B5EF4-FFF2-40B4-BE49-F238E27FC236}">
                <a16:creationId xmlns:a16="http://schemas.microsoft.com/office/drawing/2014/main" id="{F7857E4E-E3E5-4636-AE8A-D551B492E244}"/>
              </a:ext>
            </a:extLst>
          </p:cNvPr>
          <p:cNvPicPr>
            <a:picLocks noChangeAspect="1"/>
          </p:cNvPicPr>
          <p:nvPr/>
        </p:nvPicPr>
        <p:blipFill>
          <a:blip r:embed="rId4"/>
          <a:stretch>
            <a:fillRect/>
          </a:stretch>
        </p:blipFill>
        <p:spPr>
          <a:xfrm>
            <a:off x="2706485" y="1414887"/>
            <a:ext cx="7651173" cy="4593705"/>
          </a:xfrm>
          <a:prstGeom prst="rect">
            <a:avLst/>
          </a:prstGeom>
        </p:spPr>
      </p:pic>
    </p:spTree>
    <p:extLst>
      <p:ext uri="{BB962C8B-B14F-4D97-AF65-F5344CB8AC3E}">
        <p14:creationId xmlns:p14="http://schemas.microsoft.com/office/powerpoint/2010/main" val="314686349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1A1AD6-892E-4FFF-BCB3-F4AFD577ED39}"/>
              </a:ext>
            </a:extLst>
          </p:cNvPr>
          <p:cNvSpPr/>
          <p:nvPr/>
        </p:nvSpPr>
        <p:spPr>
          <a:xfrm>
            <a:off x="1080655" y="1129483"/>
            <a:ext cx="978959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2924" y="0"/>
            <a:ext cx="1329640" cy="714513"/>
          </a:xfrm>
          <a:prstGeom prst="rect">
            <a:avLst/>
          </a:prstGeom>
        </p:spPr>
      </p:pic>
      <p:sp>
        <p:nvSpPr>
          <p:cNvPr id="7" name="Rectangle 6">
            <a:extLst>
              <a:ext uri="{FF2B5EF4-FFF2-40B4-BE49-F238E27FC236}">
                <a16:creationId xmlns:a16="http://schemas.microsoft.com/office/drawing/2014/main" id="{7CAFCFBE-3513-4B27-B08A-C0A40CDB1730}"/>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2" name="Picture 1">
            <a:extLst>
              <a:ext uri="{FF2B5EF4-FFF2-40B4-BE49-F238E27FC236}">
                <a16:creationId xmlns:a16="http://schemas.microsoft.com/office/drawing/2014/main" id="{906600A4-596B-47B1-977A-F7C5C3113815}"/>
              </a:ext>
            </a:extLst>
          </p:cNvPr>
          <p:cNvPicPr>
            <a:picLocks noChangeAspect="1"/>
          </p:cNvPicPr>
          <p:nvPr/>
        </p:nvPicPr>
        <p:blipFill>
          <a:blip r:embed="rId4"/>
          <a:stretch>
            <a:fillRect/>
          </a:stretch>
        </p:blipFill>
        <p:spPr>
          <a:xfrm>
            <a:off x="2669412" y="1461272"/>
            <a:ext cx="7609609" cy="4500936"/>
          </a:xfrm>
          <a:prstGeom prst="rect">
            <a:avLst/>
          </a:prstGeom>
        </p:spPr>
      </p:pic>
    </p:spTree>
    <p:extLst>
      <p:ext uri="{BB962C8B-B14F-4D97-AF65-F5344CB8AC3E}">
        <p14:creationId xmlns:p14="http://schemas.microsoft.com/office/powerpoint/2010/main" val="31275976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1A1AD6-892E-4FFF-BCB3-F4AFD577ED39}"/>
              </a:ext>
            </a:extLst>
          </p:cNvPr>
          <p:cNvSpPr/>
          <p:nvPr/>
        </p:nvSpPr>
        <p:spPr>
          <a:xfrm>
            <a:off x="1080655" y="1129483"/>
            <a:ext cx="978959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2924" y="0"/>
            <a:ext cx="1329640" cy="714513"/>
          </a:xfrm>
          <a:prstGeom prst="rect">
            <a:avLst/>
          </a:prstGeom>
        </p:spPr>
      </p:pic>
      <p:sp>
        <p:nvSpPr>
          <p:cNvPr id="7" name="Rectangle 6">
            <a:extLst>
              <a:ext uri="{FF2B5EF4-FFF2-40B4-BE49-F238E27FC236}">
                <a16:creationId xmlns:a16="http://schemas.microsoft.com/office/drawing/2014/main" id="{7CAFCFBE-3513-4B27-B08A-C0A40CDB1730}"/>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3" name="Picture 2">
            <a:extLst>
              <a:ext uri="{FF2B5EF4-FFF2-40B4-BE49-F238E27FC236}">
                <a16:creationId xmlns:a16="http://schemas.microsoft.com/office/drawing/2014/main" id="{83E4BFC8-FEE2-424D-8074-64EE053C6EAB}"/>
              </a:ext>
            </a:extLst>
          </p:cNvPr>
          <p:cNvPicPr>
            <a:picLocks noChangeAspect="1"/>
          </p:cNvPicPr>
          <p:nvPr/>
        </p:nvPicPr>
        <p:blipFill>
          <a:blip r:embed="rId4"/>
          <a:stretch>
            <a:fillRect/>
          </a:stretch>
        </p:blipFill>
        <p:spPr>
          <a:xfrm>
            <a:off x="2566414" y="1341095"/>
            <a:ext cx="7792489" cy="4652381"/>
          </a:xfrm>
          <a:prstGeom prst="rect">
            <a:avLst/>
          </a:prstGeom>
        </p:spPr>
      </p:pic>
    </p:spTree>
    <p:extLst>
      <p:ext uri="{BB962C8B-B14F-4D97-AF65-F5344CB8AC3E}">
        <p14:creationId xmlns:p14="http://schemas.microsoft.com/office/powerpoint/2010/main" val="305407308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7DA2C-82C3-AB69-2E26-E979F5DDE0CD}"/>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771A1AD6-892E-4FFF-BCB3-F4AFD577ED39}"/>
              </a:ext>
            </a:extLst>
          </p:cNvPr>
          <p:cNvSpPr/>
          <p:nvPr/>
        </p:nvSpPr>
        <p:spPr>
          <a:xfrm>
            <a:off x="1080655" y="1129483"/>
            <a:ext cx="9789596"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A20BE60D-1A5B-0F8A-38A4-C5874C480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22924" y="0"/>
            <a:ext cx="1329640" cy="714513"/>
          </a:xfrm>
          <a:prstGeom prst="rect">
            <a:avLst/>
          </a:prstGeom>
        </p:spPr>
      </p:pic>
      <p:sp>
        <p:nvSpPr>
          <p:cNvPr id="7" name="Rectangle 6">
            <a:extLst>
              <a:ext uri="{FF2B5EF4-FFF2-40B4-BE49-F238E27FC236}">
                <a16:creationId xmlns:a16="http://schemas.microsoft.com/office/drawing/2014/main" id="{7CAFCFBE-3513-4B27-B08A-C0A40CDB1730}"/>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pic>
        <p:nvPicPr>
          <p:cNvPr id="2" name="Picture 1">
            <a:extLst>
              <a:ext uri="{FF2B5EF4-FFF2-40B4-BE49-F238E27FC236}">
                <a16:creationId xmlns:a16="http://schemas.microsoft.com/office/drawing/2014/main" id="{4F7F29F7-2F14-45D7-A099-9BFE26AB2776}"/>
              </a:ext>
            </a:extLst>
          </p:cNvPr>
          <p:cNvPicPr>
            <a:picLocks noChangeAspect="1"/>
          </p:cNvPicPr>
          <p:nvPr/>
        </p:nvPicPr>
        <p:blipFill>
          <a:blip r:embed="rId4"/>
          <a:stretch>
            <a:fillRect/>
          </a:stretch>
        </p:blipFill>
        <p:spPr>
          <a:xfrm>
            <a:off x="2639983" y="1435669"/>
            <a:ext cx="7651173" cy="4552142"/>
          </a:xfrm>
          <a:prstGeom prst="rect">
            <a:avLst/>
          </a:prstGeom>
        </p:spPr>
      </p:pic>
    </p:spTree>
    <p:extLst>
      <p:ext uri="{BB962C8B-B14F-4D97-AF65-F5344CB8AC3E}">
        <p14:creationId xmlns:p14="http://schemas.microsoft.com/office/powerpoint/2010/main" val="871340459"/>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FDE9B168-797E-4E7A-863D-A00B627D21DB}"/>
              </a:ext>
            </a:extLst>
          </p:cNvPr>
          <p:cNvSpPr/>
          <p:nvPr/>
        </p:nvSpPr>
        <p:spPr>
          <a:xfrm>
            <a:off x="764285" y="1258619"/>
            <a:ext cx="10971055" cy="48683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72E647A-B5A9-9B55-2803-B8E79AB5049F}"/>
              </a:ext>
            </a:extLst>
          </p:cNvPr>
          <p:cNvPicPr>
            <a:picLocks noChangeAspect="1"/>
          </p:cNvPicPr>
          <p:nvPr/>
        </p:nvPicPr>
        <p:blipFill>
          <a:blip r:embed="rId3"/>
          <a:stretch>
            <a:fillRect/>
          </a:stretch>
        </p:blipFill>
        <p:spPr>
          <a:xfrm>
            <a:off x="6434051" y="1531122"/>
            <a:ext cx="4993664" cy="4592938"/>
          </a:xfrm>
          <a:prstGeom prst="rect">
            <a:avLst/>
          </a:prstGeom>
        </p:spPr>
      </p:pic>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75482" y="25831"/>
            <a:ext cx="1516518" cy="708110"/>
          </a:xfrm>
          <a:prstGeom prst="rect">
            <a:avLst/>
          </a:prstGeom>
        </p:spPr>
      </p:pic>
      <p:sp>
        <p:nvSpPr>
          <p:cNvPr id="4" name="TextBox 3">
            <a:extLst>
              <a:ext uri="{FF2B5EF4-FFF2-40B4-BE49-F238E27FC236}">
                <a16:creationId xmlns:a16="http://schemas.microsoft.com/office/drawing/2014/main" id="{A7FC00F5-4DAD-6B56-0F94-2C2AEA9B0BB6}"/>
              </a:ext>
            </a:extLst>
          </p:cNvPr>
          <p:cNvSpPr txBox="1"/>
          <p:nvPr/>
        </p:nvSpPr>
        <p:spPr>
          <a:xfrm>
            <a:off x="1303837" y="2008319"/>
            <a:ext cx="4580799" cy="3785652"/>
          </a:xfrm>
          <a:prstGeom prst="rect">
            <a:avLst/>
          </a:prstGeom>
          <a:noFill/>
        </p:spPr>
        <p:txBody>
          <a:bodyPr wrap="square">
            <a:spAutoFit/>
          </a:bodyPr>
          <a:lstStyle/>
          <a:p>
            <a:pPr algn="r" rtl="1"/>
            <a:r>
              <a:rPr lang="ar-JO" b="0" i="0">
                <a:solidFill>
                  <a:srgbClr val="333333"/>
                </a:solidFill>
                <a:effectLst/>
                <a:latin typeface="Almarai"/>
              </a:rPr>
              <a:t>1</a:t>
            </a:r>
            <a:r>
              <a:rPr lang="ar-JO" b="1" i="0">
                <a:solidFill>
                  <a:srgbClr val="333333"/>
                </a:solidFill>
                <a:effectLst/>
                <a:latin typeface="Alexandria Light" pitchFamily="2" charset="-78"/>
                <a:cs typeface="Alexandria Light" pitchFamily="2" charset="-78"/>
              </a:rPr>
              <a:t>. يستهدف الطعم والتبديل عواطف العميل</a:t>
            </a:r>
          </a:p>
          <a:p>
            <a:pPr algn="r" rtl="1"/>
            <a:r>
              <a:rPr lang="ar-JO" b="0" i="0">
                <a:solidFill>
                  <a:srgbClr val="333333"/>
                </a:solidFill>
                <a:effectLst/>
                <a:latin typeface="Alexandria Light" pitchFamily="2" charset="-78"/>
                <a:cs typeface="Alexandria Light" pitchFamily="2" charset="-78"/>
              </a:rPr>
              <a:t>يعتمد الطعم والتبديل على عواطف العميل للعمل. ينجذب العملاء إلى صفقة لأنها تروق لعواطفهم. </a:t>
            </a:r>
            <a:endParaRPr lang="en-US" b="0" i="0">
              <a:solidFill>
                <a:srgbClr val="333333"/>
              </a:solidFill>
              <a:effectLst/>
              <a:latin typeface="Alexandria Light" pitchFamily="2" charset="-78"/>
              <a:cs typeface="Alexandria Light" pitchFamily="2" charset="-78"/>
            </a:endParaRPr>
          </a:p>
          <a:p>
            <a:pPr algn="r" rtl="1"/>
            <a:endParaRPr lang="en-US">
              <a:solidFill>
                <a:srgbClr val="333333"/>
              </a:solidFill>
              <a:latin typeface="Alexandria Light" pitchFamily="2" charset="-78"/>
              <a:cs typeface="Alexandria Light" pitchFamily="2" charset="-78"/>
            </a:endParaRPr>
          </a:p>
          <a:p>
            <a:pPr algn="r" rtl="1"/>
            <a:r>
              <a:rPr lang="ar-JO" b="0" i="0">
                <a:solidFill>
                  <a:srgbClr val="333333"/>
                </a:solidFill>
                <a:effectLst/>
                <a:latin typeface="Alexandria Light" pitchFamily="2" charset="-78"/>
                <a:cs typeface="Alexandria Light" pitchFamily="2" charset="-78"/>
              </a:rPr>
              <a:t>2. </a:t>
            </a:r>
            <a:r>
              <a:rPr lang="ar-JO" b="1" i="0">
                <a:solidFill>
                  <a:srgbClr val="333333"/>
                </a:solidFill>
                <a:effectLst/>
                <a:latin typeface="Alexandria Light" pitchFamily="2" charset="-78"/>
                <a:cs typeface="Alexandria Light" pitchFamily="2" charset="-78"/>
              </a:rPr>
              <a:t>يعتمد الطعم والتبديل على التحيزات المعرفية للعميل</a:t>
            </a:r>
          </a:p>
          <a:p>
            <a:pPr algn="r" rtl="1"/>
            <a:r>
              <a:rPr lang="ar-JO" b="0" i="0">
                <a:solidFill>
                  <a:srgbClr val="333333"/>
                </a:solidFill>
                <a:effectLst/>
                <a:latin typeface="Alexandria Light" pitchFamily="2" charset="-78"/>
                <a:cs typeface="Alexandria Light" pitchFamily="2" charset="-78"/>
              </a:rPr>
              <a:t>يعتمد الطعم والتبديل أيضاً على التحيزات المعرفية للعميل للعمل. التحيزات المعرفية هي اختصارات عقلية يستخدمها الناس لاتخاذ القرارات. غالباً ما تكون تلقائية ويمكن أن تتأثر بعوامل خارجية مثل رسائل التسويق.</a:t>
            </a:r>
            <a:endParaRPr lang="en-US" b="0" i="0">
              <a:solidFill>
                <a:srgbClr val="333333"/>
              </a:solidFill>
              <a:effectLst/>
              <a:latin typeface="Alexandria Light" pitchFamily="2" charset="-78"/>
              <a:cs typeface="Alexandria Light" pitchFamily="2" charset="-78"/>
            </a:endParaRPr>
          </a:p>
          <a:p>
            <a:pPr algn="r" rtl="1"/>
            <a:endParaRPr lang="ar-JO" sz="2400" b="0" i="0">
              <a:solidFill>
                <a:srgbClr val="333333"/>
              </a:solidFill>
              <a:effectLst/>
              <a:latin typeface="Almarai"/>
            </a:endParaRPr>
          </a:p>
        </p:txBody>
      </p:sp>
      <p:sp>
        <p:nvSpPr>
          <p:cNvPr id="9" name="Rectangle 8">
            <a:extLst>
              <a:ext uri="{FF2B5EF4-FFF2-40B4-BE49-F238E27FC236}">
                <a16:creationId xmlns:a16="http://schemas.microsoft.com/office/drawing/2014/main" id="{013E977F-EDA1-4B57-9B4D-E10ED61D29AC}"/>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54961129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F962-8960-093E-87D2-8068B4DA6620}"/>
            </a:ext>
          </a:extLst>
        </p:cNvPr>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92A86C8E-E703-4B6D-A5A4-B7D9C95FADB0}"/>
              </a:ext>
            </a:extLst>
          </p:cNvPr>
          <p:cNvSpPr/>
          <p:nvPr/>
        </p:nvSpPr>
        <p:spPr>
          <a:xfrm>
            <a:off x="456659" y="1129483"/>
            <a:ext cx="11278682" cy="4581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521FBB5-8E43-3638-34D3-4C25B9FD9A04}"/>
              </a:ext>
            </a:extLst>
          </p:cNvPr>
          <p:cNvPicPr>
            <a:picLocks noChangeAspect="1"/>
          </p:cNvPicPr>
          <p:nvPr/>
        </p:nvPicPr>
        <p:blipFill>
          <a:blip r:embed="rId3"/>
          <a:stretch>
            <a:fillRect/>
          </a:stretch>
        </p:blipFill>
        <p:spPr>
          <a:xfrm>
            <a:off x="6096000" y="1928552"/>
            <a:ext cx="5334924" cy="3000895"/>
          </a:xfrm>
          <a:prstGeom prst="rect">
            <a:avLst/>
          </a:prstGeom>
        </p:spPr>
      </p:pic>
      <p:pic>
        <p:nvPicPr>
          <p:cNvPr id="8" name="Graphic 21">
            <a:extLst>
              <a:ext uri="{FF2B5EF4-FFF2-40B4-BE49-F238E27FC236}">
                <a16:creationId xmlns:a16="http://schemas.microsoft.com/office/drawing/2014/main" id="{968929C3-9C2F-DF57-7AD1-600D267A521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5724" y="25829"/>
            <a:ext cx="1726276" cy="806053"/>
          </a:xfrm>
          <a:prstGeom prst="rect">
            <a:avLst/>
          </a:prstGeom>
        </p:spPr>
      </p:pic>
      <p:sp>
        <p:nvSpPr>
          <p:cNvPr id="4" name="TextBox 3">
            <a:extLst>
              <a:ext uri="{FF2B5EF4-FFF2-40B4-BE49-F238E27FC236}">
                <a16:creationId xmlns:a16="http://schemas.microsoft.com/office/drawing/2014/main" id="{2BAB8441-7D18-DCA9-6F91-9C3C28107F21}"/>
              </a:ext>
            </a:extLst>
          </p:cNvPr>
          <p:cNvSpPr txBox="1"/>
          <p:nvPr/>
        </p:nvSpPr>
        <p:spPr>
          <a:xfrm>
            <a:off x="1215658" y="1959386"/>
            <a:ext cx="4457378" cy="3293209"/>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333333"/>
                </a:solidFill>
                <a:effectLst/>
                <a:uLnTx/>
                <a:uFillTx/>
                <a:latin typeface="Almarai"/>
                <a:ea typeface="+mn-ea"/>
                <a:cs typeface="Arial" panose="020B0604020202020204" pitchFamily="34" charset="0"/>
              </a:rPr>
              <a:t>3</a:t>
            </a:r>
            <a:r>
              <a:rPr kumimoji="0" lang="ar-JO" sz="2000" b="0" i="0" u="none" strike="noStrike" kern="1200" cap="none" spc="0" normalizeH="0" baseline="0" noProof="0">
                <a:ln>
                  <a:noFill/>
                </a:ln>
                <a:solidFill>
                  <a:srgbClr val="333333"/>
                </a:solidFill>
                <a:effectLst/>
                <a:uLnTx/>
                <a:uFillTx/>
                <a:latin typeface="Alexandria Light" pitchFamily="2" charset="-78"/>
                <a:cs typeface="Alexandria Light" pitchFamily="2" charset="-78"/>
              </a:rPr>
              <a:t>. </a:t>
            </a:r>
            <a:r>
              <a:rPr kumimoji="0" lang="ar-JO" sz="2000" b="1" i="0" u="none" strike="noStrike" kern="1200" cap="none" spc="0" normalizeH="0" baseline="0" noProof="0">
                <a:ln>
                  <a:noFill/>
                </a:ln>
                <a:solidFill>
                  <a:srgbClr val="333333"/>
                </a:solidFill>
                <a:effectLst/>
                <a:uLnTx/>
                <a:uFillTx/>
                <a:latin typeface="Alexandria Light" pitchFamily="2" charset="-78"/>
                <a:cs typeface="Alexandria Light" pitchFamily="2" charset="-78"/>
              </a:rPr>
              <a:t>يمكن أن يتلف الطعم والتبديل سمعة الشركات</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a:ln>
                  <a:noFill/>
                </a:ln>
                <a:solidFill>
                  <a:srgbClr val="333333"/>
                </a:solidFill>
                <a:effectLst/>
                <a:uLnTx/>
                <a:uFillTx/>
                <a:latin typeface="Alexandria Light" pitchFamily="2" charset="-78"/>
                <a:cs typeface="Alexandria Light" pitchFamily="2" charset="-78"/>
              </a:rPr>
              <a:t>يمكن أن يضر الطعم والتبديل بسمعة الشركات. العملاء الذين يشعرون بأنهم قد تم خداعهم هم أقل عرضة للعودة إلى المتجر، ومن المرجح أن يشاركوا تجربتهم السلبية مع الآخرين. هذا يمكن أن يؤدي إلى فقدان الثقة والسمعة التالفة للشركة.</a:t>
            </a:r>
            <a:endParaRPr kumimoji="0" lang="en-US" sz="2000" b="0" i="0" u="none" strike="noStrike" kern="1200" cap="none" spc="0" normalizeH="0" baseline="0" noProof="0">
              <a:ln>
                <a:noFill/>
              </a:ln>
              <a:solidFill>
                <a:srgbClr val="333333"/>
              </a:solidFill>
              <a:effectLst/>
              <a:uLnTx/>
              <a:uFillTx/>
              <a:latin typeface="Alexandria Light" pitchFamily="2" charset="-78"/>
              <a:cs typeface="Alexandria Light"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JO" sz="2400" b="0" i="0" u="none" strike="noStrike" kern="1200" cap="none" spc="0" normalizeH="0" baseline="0" noProof="0">
              <a:ln>
                <a:noFill/>
              </a:ln>
              <a:solidFill>
                <a:srgbClr val="333333"/>
              </a:solidFill>
              <a:effectLst/>
              <a:uLnTx/>
              <a:uFillTx/>
              <a:latin typeface="Almarai"/>
              <a:ea typeface="+mn-ea"/>
              <a:cs typeface="Arial" panose="020B0604020202020204" pitchFamily="34" charset="0"/>
            </a:endParaRPr>
          </a:p>
        </p:txBody>
      </p:sp>
      <p:sp>
        <p:nvSpPr>
          <p:cNvPr id="9" name="Rectangle 8">
            <a:extLst>
              <a:ext uri="{FF2B5EF4-FFF2-40B4-BE49-F238E27FC236}">
                <a16:creationId xmlns:a16="http://schemas.microsoft.com/office/drawing/2014/main" id="{DD1A817F-29C2-4363-9E83-70899C2621A8}"/>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5971830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4F962-8960-093E-87D2-8068B4DA6620}"/>
            </a:ext>
          </a:extLst>
        </p:cNvPr>
        <p:cNvGrpSpPr/>
        <p:nvPr/>
      </p:nvGrpSpPr>
      <p:grpSpPr>
        <a:xfrm>
          <a:off x="0" y="0"/>
          <a:ext cx="0" cy="0"/>
          <a:chOff x="0" y="0"/>
          <a:chExt cx="0" cy="0"/>
        </a:xfrm>
      </p:grpSpPr>
      <p:pic>
        <p:nvPicPr>
          <p:cNvPr id="2" name="Picture 1">
            <a:extLst>
              <a:ext uri="{FF2B5EF4-FFF2-40B4-BE49-F238E27FC236}">
                <a16:creationId xmlns:a16="http://schemas.microsoft.com/office/drawing/2014/main" id="{024B7420-05D7-4325-8EC5-2F6D77BB18BB}"/>
              </a:ext>
            </a:extLst>
          </p:cNvPr>
          <p:cNvPicPr>
            <a:picLocks noChangeAspect="1"/>
          </p:cNvPicPr>
          <p:nvPr/>
        </p:nvPicPr>
        <p:blipFill>
          <a:blip r:embed="rId3"/>
          <a:stretch>
            <a:fillRect/>
          </a:stretch>
        </p:blipFill>
        <p:spPr>
          <a:xfrm>
            <a:off x="590204" y="257695"/>
            <a:ext cx="11064240" cy="6334298"/>
          </a:xfrm>
          <a:prstGeom prst="rect">
            <a:avLst/>
          </a:prstGeom>
        </p:spPr>
      </p:pic>
    </p:spTree>
    <p:extLst>
      <p:ext uri="{BB962C8B-B14F-4D97-AF65-F5344CB8AC3E}">
        <p14:creationId xmlns:p14="http://schemas.microsoft.com/office/powerpoint/2010/main" val="8308850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776927-793A-D79B-6BF3-8829D7499E08}"/>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6061ADE-D433-4C68-A41B-04F946C76517}"/>
              </a:ext>
            </a:extLst>
          </p:cNvPr>
          <p:cNvSpPr/>
          <p:nvPr/>
        </p:nvSpPr>
        <p:spPr>
          <a:xfrm>
            <a:off x="798023" y="1129484"/>
            <a:ext cx="10937318" cy="50090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D9B768A3-4D15-D67B-84F4-36123ADCCFCC}"/>
              </a:ext>
            </a:extLst>
          </p:cNvPr>
          <p:cNvPicPr>
            <a:picLocks noChangeAspect="1"/>
          </p:cNvPicPr>
          <p:nvPr/>
        </p:nvPicPr>
        <p:blipFill>
          <a:blip r:embed="rId3"/>
          <a:stretch>
            <a:fillRect/>
          </a:stretch>
        </p:blipFill>
        <p:spPr>
          <a:xfrm>
            <a:off x="2069868" y="1616489"/>
            <a:ext cx="8636924" cy="4130921"/>
          </a:xfrm>
          <a:prstGeom prst="rect">
            <a:avLst/>
          </a:prstGeom>
        </p:spPr>
      </p:pic>
      <p:pic>
        <p:nvPicPr>
          <p:cNvPr id="8" name="Graphic 21">
            <a:extLst>
              <a:ext uri="{FF2B5EF4-FFF2-40B4-BE49-F238E27FC236}">
                <a16:creationId xmlns:a16="http://schemas.microsoft.com/office/drawing/2014/main" id="{D5B8007A-B91D-94B7-DA30-F46F860D0B9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06298" y="148974"/>
            <a:ext cx="1177672" cy="674293"/>
          </a:xfrm>
          <a:prstGeom prst="rect">
            <a:avLst/>
          </a:prstGeom>
        </p:spPr>
      </p:pic>
      <p:sp>
        <p:nvSpPr>
          <p:cNvPr id="7" name="Rectangle 6">
            <a:extLst>
              <a:ext uri="{FF2B5EF4-FFF2-40B4-BE49-F238E27FC236}">
                <a16:creationId xmlns:a16="http://schemas.microsoft.com/office/drawing/2014/main" id="{7ADAE260-2159-4A54-ADD5-59066CCA080E}"/>
              </a:ext>
            </a:extLst>
          </p:cNvPr>
          <p:cNvSpPr/>
          <p:nvPr/>
        </p:nvSpPr>
        <p:spPr>
          <a:xfrm>
            <a:off x="1321749" y="76391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745547251"/>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D3CE9B6-CCDC-4715-A103-5E448AFBC634}"/>
              </a:ext>
            </a:extLst>
          </p:cNvPr>
          <p:cNvSpPr/>
          <p:nvPr/>
        </p:nvSpPr>
        <p:spPr>
          <a:xfrm>
            <a:off x="456659" y="1129484"/>
            <a:ext cx="10918091" cy="4556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55F3361-7913-2F49-8AC7-E27F2BC39DA9}"/>
              </a:ext>
            </a:extLst>
          </p:cNvPr>
          <p:cNvPicPr>
            <a:picLocks noChangeAspect="1"/>
          </p:cNvPicPr>
          <p:nvPr/>
        </p:nvPicPr>
        <p:blipFill>
          <a:blip r:embed="rId2"/>
          <a:stretch>
            <a:fillRect/>
          </a:stretch>
        </p:blipFill>
        <p:spPr>
          <a:xfrm>
            <a:off x="7376533" y="2197513"/>
            <a:ext cx="3654829" cy="2055841"/>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15105" y="97064"/>
            <a:ext cx="1476895" cy="689609"/>
          </a:xfrm>
          <a:prstGeom prst="rect">
            <a:avLst/>
          </a:prstGeom>
        </p:spPr>
      </p:pic>
      <p:sp>
        <p:nvSpPr>
          <p:cNvPr id="5" name="TextBox 4">
            <a:extLst>
              <a:ext uri="{FF2B5EF4-FFF2-40B4-BE49-F238E27FC236}">
                <a16:creationId xmlns:a16="http://schemas.microsoft.com/office/drawing/2014/main" id="{228F8785-85FF-B560-04E7-46C20AA2F63D}"/>
              </a:ext>
            </a:extLst>
          </p:cNvPr>
          <p:cNvSpPr txBox="1"/>
          <p:nvPr/>
        </p:nvSpPr>
        <p:spPr>
          <a:xfrm>
            <a:off x="817250" y="1380049"/>
            <a:ext cx="6423135" cy="4062651"/>
          </a:xfrm>
          <a:prstGeom prst="rect">
            <a:avLst/>
          </a:prstGeom>
          <a:ln>
            <a:noFill/>
          </a:ln>
        </p:spPr>
        <p:style>
          <a:lnRef idx="2">
            <a:schemeClr val="accent4"/>
          </a:lnRef>
          <a:fillRef idx="1">
            <a:schemeClr val="lt1"/>
          </a:fillRef>
          <a:effectRef idx="0">
            <a:schemeClr val="accent4"/>
          </a:effectRef>
          <a:fontRef idx="minor">
            <a:schemeClr val="dk1"/>
          </a:fontRef>
        </p:style>
        <p:txBody>
          <a:bodyPr wrap="square">
            <a:spAutoFit/>
          </a:bodyPr>
          <a:lstStyle/>
          <a:p>
            <a:pPr marL="342900" indent="-342900" algn="just" rtl="1">
              <a:buAutoNum type="arabicPeriod"/>
            </a:pPr>
            <a:r>
              <a:rPr lang="ar-JO" sz="1600" b="1">
                <a:latin typeface="Alexandria Light" pitchFamily="2" charset="-78"/>
                <a:cs typeface="Alexandria Light" pitchFamily="2" charset="-78"/>
              </a:rPr>
              <a:t>الصدق والشفافية: </a:t>
            </a:r>
            <a:r>
              <a:rPr lang="ar-JO" sz="1600">
                <a:latin typeface="Alexandria Light" pitchFamily="2" charset="-78"/>
                <a:cs typeface="Alexandria Light" pitchFamily="2" charset="-78"/>
              </a:rPr>
              <a:t>أساس التسويق الأخلاقي هو الصدق والشفافية. بدلاً من تقديم مطالبات ووعود مبالغ فيها، يمكن أن تكون الشركات صادقة بشأن ما تقدمه، وما يمكن للعملاء توقعه منه. سيساعد هذا النهج في بناء الثقة والمصداقية مع العملاء</a:t>
            </a:r>
            <a:endParaRPr lang="en-US" sz="1600">
              <a:latin typeface="Alexandria Light" pitchFamily="2" charset="-78"/>
              <a:cs typeface="Alexandria Light" pitchFamily="2" charset="-78"/>
            </a:endParaRPr>
          </a:p>
          <a:p>
            <a:pPr marL="342900" indent="-342900" algn="just" rtl="1">
              <a:buAutoNum type="arabicPeriod"/>
            </a:pPr>
            <a:endParaRPr lang="en-US" sz="1600">
              <a:latin typeface="Alexandria Light" pitchFamily="2" charset="-78"/>
              <a:cs typeface="Alexandria Light" pitchFamily="2" charset="-78"/>
            </a:endParaRPr>
          </a:p>
          <a:p>
            <a:pPr marL="342900" indent="-342900" algn="just" rtl="1">
              <a:buAutoNum type="arabicPeriod"/>
            </a:pPr>
            <a:r>
              <a:rPr lang="ar-JO" sz="1600" b="0" i="1">
                <a:solidFill>
                  <a:srgbClr val="333333"/>
                </a:solidFill>
                <a:effectLst/>
                <a:latin typeface="Alexandria Light" pitchFamily="2" charset="-78"/>
                <a:cs typeface="Alexandria Light" pitchFamily="2" charset="-78"/>
              </a:rPr>
              <a:t> </a:t>
            </a:r>
            <a:r>
              <a:rPr lang="ar-JO" sz="1600" b="1" i="1">
                <a:solidFill>
                  <a:srgbClr val="333333"/>
                </a:solidFill>
                <a:effectLst/>
                <a:latin typeface="Alexandria Light" pitchFamily="2" charset="-78"/>
                <a:cs typeface="Alexandria Light" pitchFamily="2" charset="-78"/>
              </a:rPr>
              <a:t>خدمة العملاء</a:t>
            </a:r>
            <a:r>
              <a:rPr lang="ar-JO" sz="1600" b="1" i="0">
                <a:solidFill>
                  <a:srgbClr val="333333"/>
                </a:solidFill>
                <a:effectLst/>
                <a:latin typeface="Alexandria Light" pitchFamily="2" charset="-78"/>
                <a:cs typeface="Alexandria Light" pitchFamily="2" charset="-78"/>
              </a:rPr>
              <a:t>: </a:t>
            </a:r>
            <a:r>
              <a:rPr lang="ar-JO" sz="1600" b="0" i="0">
                <a:solidFill>
                  <a:srgbClr val="333333"/>
                </a:solidFill>
                <a:effectLst/>
                <a:latin typeface="Alexandria Light" pitchFamily="2" charset="-78"/>
                <a:cs typeface="Alexandria Light" pitchFamily="2" charset="-78"/>
              </a:rPr>
              <a:t>يعد </a:t>
            </a:r>
            <a:r>
              <a:rPr lang="ar-JO" sz="1600" b="1" i="0" u="sng">
                <a:solidFill>
                  <a:srgbClr val="337AB7"/>
                </a:solidFill>
                <a:effectLst/>
                <a:latin typeface="Alexandria Light" pitchFamily="2" charset="-78"/>
                <a:cs typeface="Alexandria Light" pitchFamily="2" charset="-78"/>
                <a:hlinkClick r:id="rId4" tooltip="اجعل شركتك الناشئة تنمو من خلال توفير خدمة عملاء ممتازة"/>
              </a:rPr>
              <a:t>توفير خدمة عملاء ممتازة</a:t>
            </a:r>
            <a:r>
              <a:rPr lang="ar-JO" sz="1600" b="0" i="0">
                <a:solidFill>
                  <a:srgbClr val="333333"/>
                </a:solidFill>
                <a:effectLst/>
                <a:latin typeface="Alexandria Light" pitchFamily="2" charset="-78"/>
                <a:cs typeface="Alexandria Light" pitchFamily="2" charset="-78"/>
              </a:rPr>
              <a:t> واحدة من أكثر الطرق فعالية لاكتساب العملاء المخلصين. عندما تعطي الشركات أولوية احتياجات عملائها واهتماماتها، فإنها أكثر عرضة للعودة وإجراء المزيد من عمليات الشراء. يخلق هذا النهج تجربة إيجابية للعملاء ويساعد في بناء علاقة طويلة الأمد معهم.</a:t>
            </a:r>
            <a:endParaRPr lang="en-US" sz="1600" b="0" i="0">
              <a:solidFill>
                <a:srgbClr val="333333"/>
              </a:solidFill>
              <a:effectLst/>
              <a:latin typeface="Alexandria Light" pitchFamily="2" charset="-78"/>
              <a:cs typeface="Alexandria Light" pitchFamily="2" charset="-78"/>
            </a:endParaRPr>
          </a:p>
          <a:p>
            <a:pPr marL="342900" indent="-342900" algn="just" rtl="1">
              <a:buAutoNum type="arabicPeriod"/>
            </a:pPr>
            <a:endParaRPr lang="en-US" sz="1600">
              <a:latin typeface="Alexandria Light" pitchFamily="2" charset="-78"/>
              <a:cs typeface="Alexandria Light" pitchFamily="2" charset="-78"/>
            </a:endParaRPr>
          </a:p>
          <a:p>
            <a:pPr marL="342900" indent="-342900" algn="just" rtl="1">
              <a:buAutoNum type="arabicPeriod"/>
            </a:pPr>
            <a:r>
              <a:rPr lang="ar-JO" sz="1600">
                <a:latin typeface="Alexandria Light" pitchFamily="2" charset="-78"/>
                <a:cs typeface="Alexandria Light" pitchFamily="2" charset="-78"/>
              </a:rPr>
              <a:t> </a:t>
            </a:r>
            <a:r>
              <a:rPr lang="ar-JO" sz="1600" b="1">
                <a:latin typeface="Alexandria Light" pitchFamily="2" charset="-78"/>
                <a:cs typeface="Alexandria Light" pitchFamily="2" charset="-78"/>
              </a:rPr>
              <a:t>العروض الترويجية ذات القيمة المضافة:</a:t>
            </a:r>
            <a:r>
              <a:rPr lang="ar-JO" sz="1600">
                <a:latin typeface="Alexandria Light" pitchFamily="2" charset="-78"/>
                <a:cs typeface="Alexandria Light" pitchFamily="2" charset="-78"/>
              </a:rPr>
              <a:t> تقديم الترقيات ذات القيمة المضافة هو بديل آخر لتكتيكات الطعم والتبديل. بدلاً من تقديم شيء لا تنوي تقديمه الشركات، يمكنهم تقديم شيء ذي قيمة يكمل منتجاتها أو خدماتها</a:t>
            </a:r>
            <a:endParaRPr lang="en-US" sz="1600">
              <a:latin typeface="Alexandria Light" pitchFamily="2" charset="-78"/>
              <a:cs typeface="Alexandria Light" pitchFamily="2" charset="-78"/>
            </a:endParaRPr>
          </a:p>
          <a:p>
            <a:pPr algn="r" rtl="1"/>
            <a:endParaRPr lang="en-US"/>
          </a:p>
        </p:txBody>
      </p:sp>
      <p:sp>
        <p:nvSpPr>
          <p:cNvPr id="9" name="Rectangle 8">
            <a:extLst>
              <a:ext uri="{FF2B5EF4-FFF2-40B4-BE49-F238E27FC236}">
                <a16:creationId xmlns:a16="http://schemas.microsoft.com/office/drawing/2014/main" id="{95883C7A-98BB-4BD5-BC68-5F77604AEDAF}"/>
              </a:ext>
            </a:extLst>
          </p:cNvPr>
          <p:cNvSpPr/>
          <p:nvPr/>
        </p:nvSpPr>
        <p:spPr>
          <a:xfrm>
            <a:off x="906112" y="503843"/>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193272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623DF-51DE-47D1-D986-1F823EAC2A8C}"/>
            </a:ext>
          </a:extLst>
        </p:cNvPr>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3A85544-FEFE-4246-B6B6-0B59A5F08145}"/>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C569D498-93D9-194C-BE02-84557AA5AC6C}"/>
              </a:ext>
            </a:extLst>
          </p:cNvPr>
          <p:cNvPicPr>
            <a:picLocks noChangeAspect="1"/>
          </p:cNvPicPr>
          <p:nvPr/>
        </p:nvPicPr>
        <p:blipFill>
          <a:blip r:embed="rId2"/>
          <a:stretch>
            <a:fillRect/>
          </a:stretch>
        </p:blipFill>
        <p:spPr>
          <a:xfrm>
            <a:off x="6268067" y="1968558"/>
            <a:ext cx="5192683" cy="2920884"/>
          </a:xfrm>
          <a:prstGeom prst="rect">
            <a:avLst/>
          </a:prstGeom>
        </p:spPr>
      </p:pic>
      <p:pic>
        <p:nvPicPr>
          <p:cNvPr id="7" name="Graphic 21">
            <a:extLst>
              <a:ext uri="{FF2B5EF4-FFF2-40B4-BE49-F238E27FC236}">
                <a16:creationId xmlns:a16="http://schemas.microsoft.com/office/drawing/2014/main" id="{327AF9A4-F486-4A1A-376C-CDA9801A640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98480" y="97065"/>
            <a:ext cx="1493520" cy="697372"/>
          </a:xfrm>
          <a:prstGeom prst="rect">
            <a:avLst/>
          </a:prstGeom>
        </p:spPr>
      </p:pic>
      <p:sp>
        <p:nvSpPr>
          <p:cNvPr id="3" name="TextBox 2">
            <a:extLst>
              <a:ext uri="{FF2B5EF4-FFF2-40B4-BE49-F238E27FC236}">
                <a16:creationId xmlns:a16="http://schemas.microsoft.com/office/drawing/2014/main" id="{64869151-5443-8E6A-AEB9-D5B65B5C0AB8}"/>
              </a:ext>
            </a:extLst>
          </p:cNvPr>
          <p:cNvSpPr txBox="1"/>
          <p:nvPr/>
        </p:nvSpPr>
        <p:spPr>
          <a:xfrm>
            <a:off x="876308" y="1699609"/>
            <a:ext cx="5117168" cy="3693319"/>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a:spAutoFit/>
          </a:bodyPr>
          <a:lstStyle/>
          <a:p>
            <a:pPr algn="just" rtl="1"/>
            <a:r>
              <a:rPr lang="en-US" b="1">
                <a:latin typeface="Alexandria Light" pitchFamily="2" charset="-78"/>
                <a:cs typeface="Alexandria Light" pitchFamily="2" charset="-78"/>
              </a:rPr>
              <a:t>4- </a:t>
            </a:r>
            <a:r>
              <a:rPr lang="ar-JO" b="1">
                <a:latin typeface="Alexandria Light" pitchFamily="2" charset="-78"/>
                <a:cs typeface="Alexandria Light" pitchFamily="2" charset="-78"/>
              </a:rPr>
              <a:t> اتصال واضح: </a:t>
            </a:r>
            <a:r>
              <a:rPr lang="ar-JO">
                <a:latin typeface="Alexandria Light" pitchFamily="2" charset="-78"/>
                <a:cs typeface="Alexandria Light" pitchFamily="2" charset="-78"/>
              </a:rPr>
              <a:t>التواصل الواضح أمر بالغ الأهمية في التسويق الأخلاقي. تحتاج الشركات إلى ضمان أن تكون المواد الإعلانية والترويجية واضحة وموجزة ودقيقة. يجب عليهم تجنب استخدام لغة مضللة أو مربكة يمكن أن تسيء تفسير رسالتهم</a:t>
            </a:r>
            <a:endParaRPr lang="en-US">
              <a:latin typeface="Alexandria Light" pitchFamily="2" charset="-78"/>
              <a:cs typeface="Alexandria Light" pitchFamily="2" charset="-78"/>
            </a:endParaRPr>
          </a:p>
          <a:p>
            <a:pPr algn="just" rtl="1"/>
            <a:endParaRPr lang="en-US">
              <a:latin typeface="Alexandria Light" pitchFamily="2" charset="-78"/>
              <a:cs typeface="Alexandria Light" pitchFamily="2" charset="-78"/>
            </a:endParaRPr>
          </a:p>
          <a:p>
            <a:pPr algn="just" rtl="1"/>
            <a:r>
              <a:rPr lang="en-US" b="1">
                <a:latin typeface="Alexandria Light" pitchFamily="2" charset="-78"/>
                <a:cs typeface="Alexandria Light" pitchFamily="2" charset="-78"/>
              </a:rPr>
              <a:t>5- </a:t>
            </a:r>
            <a:r>
              <a:rPr lang="ar-JO" b="1">
                <a:latin typeface="Alexandria Light" pitchFamily="2" charset="-78"/>
                <a:cs typeface="Alexandria Light" pitchFamily="2" charset="-78"/>
              </a:rPr>
              <a:t> منتجات وخدمات عالية الجودة: </a:t>
            </a:r>
            <a:r>
              <a:rPr lang="ar-JO">
                <a:latin typeface="Alexandria Light" pitchFamily="2" charset="-78"/>
                <a:cs typeface="Alexandria Light" pitchFamily="2" charset="-78"/>
              </a:rPr>
              <a:t>في نهاية المطاف، فإن البديل الأكثر فعالية لتكتيكات الطعم والتبديل هو تقديم منتجات وخدمات عالية الجودة. عندما توفر الشركات قيمة لعملائها، فمن الأرجح أن تعيد نشر الكلمة للآخرين. يخلق هذا النهج سمعة إيجابية للعلامة التجارية ويساعد في بناء قاعدة عملاء مخلصة.</a:t>
            </a:r>
            <a:endParaRPr lang="en-US">
              <a:latin typeface="Alexandria Light" pitchFamily="2" charset="-78"/>
              <a:cs typeface="Alexandria Light" pitchFamily="2" charset="-78"/>
            </a:endParaRPr>
          </a:p>
        </p:txBody>
      </p:sp>
      <p:sp>
        <p:nvSpPr>
          <p:cNvPr id="8" name="Rectangle 7">
            <a:extLst>
              <a:ext uri="{FF2B5EF4-FFF2-40B4-BE49-F238E27FC236}">
                <a16:creationId xmlns:a16="http://schemas.microsoft.com/office/drawing/2014/main" id="{A77D5125-F520-4344-8A4C-931035B84ADB}"/>
              </a:ext>
            </a:extLst>
          </p:cNvPr>
          <p:cNvSpPr/>
          <p:nvPr/>
        </p:nvSpPr>
        <p:spPr>
          <a:xfrm>
            <a:off x="876308" y="645800"/>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4265972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7808BD7-213D-461B-8197-F093ECF51541}"/>
              </a:ext>
            </a:extLst>
          </p:cNvPr>
          <p:cNvSpPr/>
          <p:nvPr/>
        </p:nvSpPr>
        <p:spPr>
          <a:xfrm>
            <a:off x="456659" y="1129483"/>
            <a:ext cx="11278682"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909954" y="113361"/>
            <a:ext cx="1218309" cy="568867"/>
          </a:xfrm>
          <a:prstGeom prst="rect">
            <a:avLst/>
          </a:prstGeom>
        </p:spPr>
      </p:pic>
      <p:sp>
        <p:nvSpPr>
          <p:cNvPr id="4" name="TextBox 3">
            <a:extLst>
              <a:ext uri="{FF2B5EF4-FFF2-40B4-BE49-F238E27FC236}">
                <a16:creationId xmlns:a16="http://schemas.microsoft.com/office/drawing/2014/main" id="{BE970EA9-B8A8-2DEA-43C8-6AAF75FE6BE1}"/>
              </a:ext>
            </a:extLst>
          </p:cNvPr>
          <p:cNvSpPr txBox="1"/>
          <p:nvPr/>
        </p:nvSpPr>
        <p:spPr>
          <a:xfrm>
            <a:off x="6417425" y="1673984"/>
            <a:ext cx="936692" cy="769441"/>
          </a:xfrm>
          <a:prstGeom prst="rect">
            <a:avLst/>
          </a:prstGeom>
          <a:noFill/>
        </p:spPr>
        <p:txBody>
          <a:bodyPr wrap="square">
            <a:spAutoFit/>
          </a:bodyPr>
          <a:lstStyle/>
          <a:p>
            <a:pPr algn="r" rtl="1"/>
            <a:r>
              <a:rPr lang="ar-JO" sz="2000" b="1"/>
              <a:t>ملخص</a:t>
            </a:r>
          </a:p>
          <a:p>
            <a:pPr marL="342900" indent="-342900" algn="r" rtl="1">
              <a:buFont typeface="Courier New" panose="02070309020205020404" pitchFamily="49" charset="0"/>
              <a:buChar char="o"/>
            </a:pPr>
            <a:endParaRPr lang="ar-JO" sz="2400" b="1"/>
          </a:p>
        </p:txBody>
      </p:sp>
      <p:pic>
        <p:nvPicPr>
          <p:cNvPr id="2" name="Picture 1">
            <a:extLst>
              <a:ext uri="{FF2B5EF4-FFF2-40B4-BE49-F238E27FC236}">
                <a16:creationId xmlns:a16="http://schemas.microsoft.com/office/drawing/2014/main" id="{72E8EEBF-D93F-3408-0A13-EFF85D0A5727}"/>
              </a:ext>
            </a:extLst>
          </p:cNvPr>
          <p:cNvPicPr>
            <a:picLocks noChangeAspect="1"/>
          </p:cNvPicPr>
          <p:nvPr/>
        </p:nvPicPr>
        <p:blipFill>
          <a:blip r:embed="rId4"/>
          <a:stretch>
            <a:fillRect/>
          </a:stretch>
        </p:blipFill>
        <p:spPr>
          <a:xfrm>
            <a:off x="7570349" y="1455127"/>
            <a:ext cx="3948760" cy="4654727"/>
          </a:xfrm>
          <a:prstGeom prst="rect">
            <a:avLst/>
          </a:prstGeom>
        </p:spPr>
      </p:pic>
      <p:sp>
        <p:nvSpPr>
          <p:cNvPr id="5" name="TextBox 4">
            <a:extLst>
              <a:ext uri="{FF2B5EF4-FFF2-40B4-BE49-F238E27FC236}">
                <a16:creationId xmlns:a16="http://schemas.microsoft.com/office/drawing/2014/main" id="{1C5D82B6-7712-A857-510B-115B70E152C4}"/>
              </a:ext>
            </a:extLst>
          </p:cNvPr>
          <p:cNvSpPr txBox="1"/>
          <p:nvPr/>
        </p:nvSpPr>
        <p:spPr>
          <a:xfrm>
            <a:off x="93674" y="2183194"/>
            <a:ext cx="7157277" cy="4708981"/>
          </a:xfrm>
          <a:prstGeom prst="rect">
            <a:avLst/>
          </a:prstGeom>
          <a:noFill/>
        </p:spPr>
        <p:txBody>
          <a:bodyPr wrap="square">
            <a:spAutoFit/>
          </a:bodyPr>
          <a:lstStyle/>
          <a:p>
            <a:pPr algn="r" rtl="1"/>
            <a:endParaRPr lang="en-US" sz="2400" b="1"/>
          </a:p>
          <a:p>
            <a:pPr marL="342900" indent="-342900" algn="r" rtl="1">
              <a:buFont typeface="Wingdings" panose="05000000000000000000" pitchFamily="2" charset="2"/>
              <a:buChar char="q"/>
            </a:pPr>
            <a:r>
              <a:rPr lang="ar-JO">
                <a:latin typeface="Alexandria Light" pitchFamily="2" charset="-78"/>
                <a:cs typeface="Alexandria Light" pitchFamily="2" charset="-78"/>
              </a:rPr>
              <a:t>أنواع الإعلانات غير الأخلاقية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أمثلة على الإعلانات غير الأخلاقية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استخدام الصور المضللة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ماذا تعنى الإعلانات المضللة؟</a:t>
            </a:r>
            <a:endParaRPr lang="en-US">
              <a:latin typeface="Alexandria Light" pitchFamily="2" charset="-78"/>
              <a:cs typeface="Alexandria Light" pitchFamily="2" charset="-78"/>
            </a:endParaRPr>
          </a:p>
          <a:p>
            <a:pPr marL="342900" indent="-342900" algn="r" rtl="1">
              <a:buFont typeface="Wingdings" panose="05000000000000000000" pitchFamily="2" charset="2"/>
              <a:buChar char="q"/>
            </a:pPr>
            <a:r>
              <a:rPr lang="ar-JO">
                <a:latin typeface="Alexandria Light" pitchFamily="2" charset="-78"/>
                <a:cs typeface="Alexandria Light" pitchFamily="2" charset="-78"/>
              </a:rPr>
              <a:t>مشاكل وسلبيات الاعلانات المضللة</a:t>
            </a:r>
          </a:p>
          <a:p>
            <a:pPr marL="342900" indent="-342900" algn="r" rtl="1">
              <a:buFont typeface="Wingdings" panose="05000000000000000000" pitchFamily="2" charset="2"/>
              <a:buChar char="q"/>
            </a:pPr>
            <a:r>
              <a:rPr lang="ar-JO">
                <a:latin typeface="Alexandria Light" pitchFamily="2" charset="-78"/>
                <a:cs typeface="Alexandria Light" pitchFamily="2" charset="-78"/>
              </a:rPr>
              <a:t>نشر المعلومات الكاذبة</a:t>
            </a:r>
          </a:p>
          <a:p>
            <a:pPr marL="342900" indent="-342900" algn="r" rtl="1">
              <a:buFont typeface="Wingdings" panose="05000000000000000000" pitchFamily="2" charset="2"/>
              <a:buChar char="q"/>
            </a:pPr>
            <a:r>
              <a:rPr lang="ar-JO">
                <a:latin typeface="Alexandria Light" pitchFamily="2" charset="-78"/>
                <a:cs typeface="Alexandria Light" pitchFamily="2" charset="-78"/>
              </a:rPr>
              <a:t>. بيع المنتجات بأسعار خادعة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التسعير الاخلاقي</a:t>
            </a:r>
          </a:p>
          <a:p>
            <a:pPr marL="342900" indent="-342900" algn="r" rtl="1">
              <a:buFont typeface="Wingdings" panose="05000000000000000000" pitchFamily="2" charset="2"/>
              <a:buChar char="q"/>
            </a:pPr>
            <a:r>
              <a:rPr lang="ar-JO">
                <a:latin typeface="Alexandria Light" pitchFamily="2" charset="-78"/>
                <a:cs typeface="Alexandria Light" pitchFamily="2" charset="-78"/>
              </a:rPr>
              <a:t>دور اللوائح الحكومية في ضمان ممارسات التسعير الأخلاقية</a:t>
            </a:r>
          </a:p>
          <a:p>
            <a:pPr marL="342900" indent="-342900" algn="r" rtl="1">
              <a:buFont typeface="Wingdings" panose="05000000000000000000" pitchFamily="2" charset="2"/>
              <a:buChar char="q"/>
            </a:pPr>
            <a:r>
              <a:rPr lang="ar-JO">
                <a:latin typeface="Alexandria Light" pitchFamily="2" charset="-78"/>
                <a:cs typeface="Alexandria Light" pitchFamily="2" charset="-78"/>
              </a:rPr>
              <a:t>استراتيجيات استخدام الطعم والتبديل</a:t>
            </a:r>
            <a:endParaRPr lang="ar-JO" b="1">
              <a:latin typeface="Alexandria Light" pitchFamily="2" charset="-78"/>
              <a:cs typeface="Alexandria Light" pitchFamily="2" charset="-78"/>
            </a:endParaRPr>
          </a:p>
          <a:p>
            <a:pPr marL="342900" indent="-342900" algn="r" rtl="1">
              <a:buFont typeface="Wingdings" panose="05000000000000000000" pitchFamily="2" charset="2"/>
              <a:buChar char="q"/>
            </a:pPr>
            <a:endParaRPr lang="ar-JO" sz="2400" b="1"/>
          </a:p>
          <a:p>
            <a:pPr marL="342900" indent="-342900" algn="r" rtl="1">
              <a:buFont typeface="Wingdings" panose="05000000000000000000" pitchFamily="2" charset="2"/>
              <a:buChar char="q"/>
            </a:pPr>
            <a:endParaRPr lang="ar-JO" sz="2400" b="1"/>
          </a:p>
          <a:p>
            <a:pPr marL="342900" indent="-342900" algn="r" rtl="1">
              <a:buFont typeface="Wingdings" panose="05000000000000000000" pitchFamily="2" charset="2"/>
              <a:buChar char="q"/>
            </a:pPr>
            <a:endParaRPr lang="ar-JO" sz="2400" b="1"/>
          </a:p>
          <a:p>
            <a:pPr algn="r" rtl="1"/>
            <a:endParaRPr lang="ar-JO" sz="2400" b="1"/>
          </a:p>
        </p:txBody>
      </p:sp>
      <p:sp>
        <p:nvSpPr>
          <p:cNvPr id="10" name="Rectangle 9">
            <a:extLst>
              <a:ext uri="{FF2B5EF4-FFF2-40B4-BE49-F238E27FC236}">
                <a16:creationId xmlns:a16="http://schemas.microsoft.com/office/drawing/2014/main" id="{C0A9D93A-6096-414B-9CA6-C4EE27696E0A}"/>
              </a:ext>
            </a:extLst>
          </p:cNvPr>
          <p:cNvSpPr/>
          <p:nvPr/>
        </p:nvSpPr>
        <p:spPr>
          <a:xfrm>
            <a:off x="839610" y="682228"/>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75330320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255F3AC2-6BEB-464F-99D4-18020EFF6EBF}"/>
              </a:ext>
            </a:extLst>
          </p:cNvPr>
          <p:cNvSpPr/>
          <p:nvPr/>
        </p:nvSpPr>
        <p:spPr>
          <a:xfrm>
            <a:off x="456659" y="1129483"/>
            <a:ext cx="10795888" cy="5164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1pPr>
            <a:lvl2pPr marR="0" lvl="1"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2pPr>
            <a:lvl3pPr marR="0" lvl="2"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3pPr>
            <a:lvl4pPr marR="0" lvl="3"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4pPr>
            <a:lvl5pPr marR="0" lvl="4"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5pPr>
            <a:lvl6pPr marR="0" lvl="5"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6pPr>
            <a:lvl7pPr marR="0" lvl="6"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7pPr>
            <a:lvl8pPr marR="0" lvl="7"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8pPr>
            <a:lvl9pPr marR="0" lvl="8" algn="l" rtl="0">
              <a:lnSpc>
                <a:spcPct val="100000"/>
              </a:lnSpc>
              <a:spcBef>
                <a:spcPts val="0"/>
              </a:spcBef>
              <a:spcAft>
                <a:spcPts val="0"/>
              </a:spcAft>
              <a:buClr>
                <a:srgbClr val="000000"/>
              </a:buClr>
              <a:buFont typeface="Arial"/>
              <a:defRPr sz="1400" b="0" i="0" u="none" strike="noStrike" cap="none">
                <a:solidFill>
                  <a:schemeClr val="lt1"/>
                </a:solidFill>
                <a:latin typeface="+mn-lt"/>
                <a:ea typeface="+mn-ea"/>
                <a:cs typeface="+mn-cs"/>
                <a:sym typeface="Arial"/>
              </a:defRPr>
            </a:lvl9pPr>
          </a:lstStyle>
          <a:p>
            <a:pPr algn="just"/>
            <a:endParaRPr lang="en-US">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817618" y="1397016"/>
            <a:ext cx="10066608" cy="4629447"/>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5204871" y="2321564"/>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939453" y="4959503"/>
            <a:ext cx="4524565" cy="923330"/>
          </a:xfrm>
          <a:prstGeom prst="rect">
            <a:avLst/>
          </a:prstGeom>
          <a:noFill/>
        </p:spPr>
        <p:txBody>
          <a:bodyPr wrap="square" rtlCol="0">
            <a:spAutoFit/>
          </a:bodyPr>
          <a:lstStyle/>
          <a:p>
            <a:r>
              <a:rPr lang="en-US" sz="5400" b="1">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154704" y="5344465"/>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534400" y="26728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706792" y="203200"/>
            <a:ext cx="1299023" cy="606555"/>
          </a:xfrm>
          <a:prstGeom prst="rect">
            <a:avLst/>
          </a:prstGeom>
        </p:spPr>
      </p:pic>
      <p:sp>
        <p:nvSpPr>
          <p:cNvPr id="12" name="Rectangle 11">
            <a:extLst>
              <a:ext uri="{FF2B5EF4-FFF2-40B4-BE49-F238E27FC236}">
                <a16:creationId xmlns:a16="http://schemas.microsoft.com/office/drawing/2014/main" id="{CA13FCD0-E472-45D4-A4DE-96409164878C}"/>
              </a:ext>
            </a:extLst>
          </p:cNvPr>
          <p:cNvSpPr/>
          <p:nvPr/>
        </p:nvSpPr>
        <p:spPr>
          <a:xfrm>
            <a:off x="939453" y="496702"/>
            <a:ext cx="1244665" cy="819272"/>
          </a:xfrm>
          <a:prstGeom prst="rect">
            <a:avLst/>
          </a:prstGeom>
          <a:solidFill>
            <a:srgbClr val="00B0F0"/>
          </a:solidFill>
          <a:ln w="38100" cap="flat" cmpd="sng" algn="ctr">
            <a:solidFill>
              <a:sysClr val="window" lastClr="FFFFFF"/>
            </a:solidFill>
            <a:prstDash val="solid"/>
            <a:miter lim="800000"/>
          </a:ln>
          <a:effectLst/>
        </p:spPr>
        <p:txBody>
          <a:bodyPr rtlCol="0" anchor="ct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400">
                <a:solidFill>
                  <a:schemeClr val="bg1"/>
                </a:solidFill>
                <a:latin typeface="Alexandria Light" pitchFamily="2" charset="-78"/>
                <a:cs typeface="Alexandria Light" pitchFamily="2" charset="-78"/>
              </a:rPr>
              <a:t>LECTTURE</a:t>
            </a:r>
          </a:p>
          <a:p>
            <a:pPr algn="ctr"/>
            <a:r>
              <a:rPr lang="en-US" sz="1600">
                <a:solidFill>
                  <a:schemeClr val="bg1"/>
                </a:solidFill>
                <a:latin typeface="Alexandria Light" pitchFamily="2" charset="-78"/>
                <a:cs typeface="Alexandria Light" pitchFamily="2" charset="-78"/>
              </a:rPr>
              <a:t>02</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70B9EB-41F6-48B8-B565-2CCB0C17E8D6}">
  <ds:schemaRefs>
    <ds:schemaRef ds:uri="49100919-8a76-4266-be0c-7dc583902cb4"/>
    <ds:schemaRef ds:uri="d13aca44-ef33-4cf4-9980-7f0b00e6eeb9"/>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C370A66-C3E3-4BA4-9340-5311B9FB4BE1}">
  <ds:schemaRefs>
    <ds:schemaRef ds:uri="http://schemas.microsoft.com/sharepoint/v3/contenttype/forms"/>
  </ds:schemaRefs>
</ds:datastoreItem>
</file>

<file path=customXml/itemProps3.xml><?xml version="1.0" encoding="utf-8"?>
<ds:datastoreItem xmlns:ds="http://schemas.openxmlformats.org/officeDocument/2006/customXml" ds:itemID="{A4B8C2B9-6FD0-4A7D-9719-38C073B38F96}">
  <ds:schemaRefs>
    <ds:schemaRef ds:uri="49100919-8a76-4266-be0c-7dc583902cb4"/>
    <ds:schemaRef ds:uri="d13aca44-ef33-4cf4-9980-7f0b00e6eeb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0</TotalTime>
  <Words>2439</Words>
  <Application>Microsoft Office PowerPoint</Application>
  <PresentationFormat>Widescreen</PresentationFormat>
  <Paragraphs>219</Paragraphs>
  <Slides>41</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Alexandria Light</vt:lpstr>
      <vt:lpstr>Alexandria Medium</vt:lpstr>
      <vt:lpstr>Almarai</vt:lpstr>
      <vt:lpstr>Arial</vt:lpstr>
      <vt:lpstr>Calibri</vt:lpstr>
      <vt:lpstr>Calibri Light</vt:lpstr>
      <vt:lpstr>Courier New</vt:lpstr>
      <vt:lpstr>sohne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3</cp:revision>
  <dcterms:created xsi:type="dcterms:W3CDTF">2023-04-29T09:08:23Z</dcterms:created>
  <dcterms:modified xsi:type="dcterms:W3CDTF">2026-09-30T19:23:04Z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