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entation.xml" ContentType="application/vnd.openxmlformats-officedocument.presentationml.presentation.main+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65.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8.xml" ContentType="application/vnd.openxmlformats-officedocument.themeOverride+xml"/>
  <Override PartName="/ppt/theme/themeOverride9.xml" ContentType="application/vnd.openxmlformats-officedocument.themeOverride+xml"/>
  <Override PartName="/ppt/theme/themeOverride3.xml" ContentType="application/vnd.openxmlformats-officedocument.themeOverride+xml"/>
  <Override PartName="/ppt/theme/themeOverride10.xml" ContentType="application/vnd.openxmlformats-officedocument.themeOverride+xml"/>
  <Override PartName="/ppt/theme/themeOverride6.xml" ContentType="application/vnd.openxmlformats-officedocument.themeOverride+xml"/>
  <Override PartName="/ppt/theme/themeOverride5.xml" ContentType="application/vnd.openxmlformats-officedocument.themeOverride+xml"/>
  <Override PartName="/ppt/theme/themeOverride7.xml" ContentType="application/vnd.openxmlformats-officedocument.themeOverride+xml"/>
  <Override PartName="/ppt/theme/themeOverride2.xml" ContentType="application/vnd.openxmlformats-officedocument.themeOverride+xml"/>
  <Override PartName="/ppt/theme/themeOverride1.xml" ContentType="application/vnd.openxmlformats-officedocument.themeOverride+xml"/>
  <Override PartName="/ppt/theme/theme7.xml" ContentType="application/vnd.openxmlformats-officedocument.theme+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Override4.xml" ContentType="application/vnd.openxmlformats-officedocument.themeOverrid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60" r:id="rId1"/>
    <p:sldMasterId id="2147483955" r:id="rId2"/>
    <p:sldMasterId id="2147483970" r:id="rId3"/>
    <p:sldMasterId id="2147483990" r:id="rId4"/>
    <p:sldMasterId id="2147484009" r:id="rId5"/>
  </p:sldMasterIdLst>
  <p:notesMasterIdLst>
    <p:notesMasterId r:id="rId52"/>
  </p:notesMasterIdLst>
  <p:handoutMasterIdLst>
    <p:handoutMasterId r:id="rId53"/>
  </p:handoutMasterIdLst>
  <p:sldIdLst>
    <p:sldId id="481" r:id="rId6"/>
    <p:sldId id="271" r:id="rId7"/>
    <p:sldId id="256" r:id="rId8"/>
    <p:sldId id="482" r:id="rId9"/>
    <p:sldId id="317" r:id="rId10"/>
    <p:sldId id="483" r:id="rId11"/>
    <p:sldId id="484" r:id="rId12"/>
    <p:sldId id="485" r:id="rId13"/>
    <p:sldId id="486" r:id="rId14"/>
    <p:sldId id="487" r:id="rId15"/>
    <p:sldId id="488" r:id="rId16"/>
    <p:sldId id="489" r:id="rId17"/>
    <p:sldId id="296" r:id="rId18"/>
    <p:sldId id="490" r:id="rId19"/>
    <p:sldId id="491" r:id="rId20"/>
    <p:sldId id="492" r:id="rId21"/>
    <p:sldId id="297" r:id="rId22"/>
    <p:sldId id="493" r:id="rId23"/>
    <p:sldId id="495" r:id="rId24"/>
    <p:sldId id="494" r:id="rId25"/>
    <p:sldId id="285" r:id="rId26"/>
    <p:sldId id="496" r:id="rId27"/>
    <p:sldId id="287" r:id="rId28"/>
    <p:sldId id="288" r:id="rId29"/>
    <p:sldId id="497" r:id="rId30"/>
    <p:sldId id="290" r:id="rId31"/>
    <p:sldId id="498" r:id="rId32"/>
    <p:sldId id="499" r:id="rId33"/>
    <p:sldId id="500" r:id="rId34"/>
    <p:sldId id="501" r:id="rId35"/>
    <p:sldId id="502" r:id="rId36"/>
    <p:sldId id="298" r:id="rId37"/>
    <p:sldId id="503" r:id="rId38"/>
    <p:sldId id="505" r:id="rId39"/>
    <p:sldId id="304" r:id="rId40"/>
    <p:sldId id="306" r:id="rId41"/>
    <p:sldId id="506" r:id="rId42"/>
    <p:sldId id="507" r:id="rId43"/>
    <p:sldId id="312" r:id="rId44"/>
    <p:sldId id="508" r:id="rId45"/>
    <p:sldId id="314" r:id="rId46"/>
    <p:sldId id="509" r:id="rId47"/>
    <p:sldId id="510" r:id="rId48"/>
    <p:sldId id="511" r:id="rId49"/>
    <p:sldId id="318" r:id="rId50"/>
    <p:sldId id="349" r:id="rId51"/>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r" defTabSz="914400" rtl="1" eaLnBrk="1" latinLnBrk="0" hangingPunct="1">
      <a:defRPr kern="1200">
        <a:solidFill>
          <a:schemeClr val="tx1"/>
        </a:solidFill>
        <a:latin typeface="Garamond" pitchFamily="18" charset="0"/>
        <a:ea typeface="+mn-ea"/>
        <a:cs typeface="+mn-cs"/>
      </a:defRPr>
    </a:lvl6pPr>
    <a:lvl7pPr marL="2743200" algn="r" defTabSz="914400" rtl="1" eaLnBrk="1" latinLnBrk="0" hangingPunct="1">
      <a:defRPr kern="1200">
        <a:solidFill>
          <a:schemeClr val="tx1"/>
        </a:solidFill>
        <a:latin typeface="Garamond" pitchFamily="18" charset="0"/>
        <a:ea typeface="+mn-ea"/>
        <a:cs typeface="+mn-cs"/>
      </a:defRPr>
    </a:lvl7pPr>
    <a:lvl8pPr marL="3200400" algn="r" defTabSz="914400" rtl="1" eaLnBrk="1" latinLnBrk="0" hangingPunct="1">
      <a:defRPr kern="1200">
        <a:solidFill>
          <a:schemeClr val="tx1"/>
        </a:solidFill>
        <a:latin typeface="Garamond" pitchFamily="18" charset="0"/>
        <a:ea typeface="+mn-ea"/>
        <a:cs typeface="+mn-cs"/>
      </a:defRPr>
    </a:lvl8pPr>
    <a:lvl9pPr marL="3657600" algn="r" defTabSz="914400" rtl="1" eaLnBrk="1" latinLnBrk="0" hangingPunct="1">
      <a:defRPr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390"/>
    <a:srgbClr val="000000"/>
    <a:srgbClr val="F35B1B"/>
    <a:srgbClr val="FDE3BA"/>
    <a:srgbClr val="790015"/>
    <a:srgbClr val="FFC5CF"/>
    <a:srgbClr val="FDA4B5"/>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7" d="100"/>
          <a:sy n="117" d="100"/>
        </p:scale>
        <p:origin x="792" y="76"/>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handoutMaster" Target="handoutMasters/handoutMaster1.xml"/><Relationship Id="rId58" Type="http://schemas.openxmlformats.org/officeDocument/2006/relationships/customXml" Target="../customXml/item1.xml"/><Relationship Id="rId5" Type="http://schemas.openxmlformats.org/officeDocument/2006/relationships/slideMaster" Target="slideMasters/slideMaster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customXml" Target="../customXml/item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60" Type="http://schemas.openxmlformats.org/officeDocument/2006/relationships/customXml" Target="../customXml/item3.xml"/></Relationships>
</file>

<file path=ppt/_rels/viewProps.xml.rels><?xml version="1.0" encoding="UTF-8" standalone="yes"?>
<Relationships xmlns="http://schemas.openxmlformats.org/package/2006/relationships"><Relationship Id="rId1" Type="http://schemas.openxmlformats.org/officeDocument/2006/relationships/slide" Target="slides/slide1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4288"/>
            <a:ext cx="6005513" cy="520701"/>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br>
              <a:rPr lang="en-US" sz="1400" dirty="0">
                <a:latin typeface="Times New Roman" pitchFamily="18" charset="0"/>
              </a:rPr>
            </a:br>
            <a:r>
              <a:rPr lang="en-US" sz="1400" dirty="0">
                <a:latin typeface="Times New Roman" pitchFamily="18" charset="0"/>
              </a:rPr>
              <a:t>Chapter 6: Franchising and the Entrepreneur</a:t>
            </a:r>
          </a:p>
        </p:txBody>
      </p:sp>
      <p:sp>
        <p:nvSpPr>
          <p:cNvPr id="3075" name="Rectangle 3"/>
          <p:cNvSpPr>
            <a:spLocks noChangeArrowheads="1"/>
          </p:cNvSpPr>
          <p:nvPr/>
        </p:nvSpPr>
        <p:spPr bwMode="auto">
          <a:xfrm>
            <a:off x="6400800" y="8897938"/>
            <a:ext cx="387350" cy="301625"/>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F471D1D7-CD4F-4D9F-A67D-9356DEECA544}" type="slidenum">
              <a:rPr lang="en-US" sz="1400">
                <a:latin typeface="Times New Roman" pitchFamily="18" charset="0"/>
              </a:rPr>
              <a:pPr algn="r" eaLnBrk="0" hangingPunct="0">
                <a:defRPr/>
              </a:pPr>
              <a:t>‹#›</a:t>
            </a:fld>
            <a:endParaRPr lang="en-US" sz="140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699"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5250"/>
            <a:ext cx="2195513" cy="301625"/>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dirty="0">
                <a:latin typeface="Times New Roman" pitchFamily="18" charset="0"/>
              </a:rPr>
              <a:t>Chapter 1: Entrepreneurship</a:t>
            </a:r>
          </a:p>
        </p:txBody>
      </p:sp>
      <p:sp>
        <p:nvSpPr>
          <p:cNvPr id="2053" name="Rectangle 5"/>
          <p:cNvSpPr>
            <a:spLocks noChangeArrowheads="1"/>
          </p:cNvSpPr>
          <p:nvPr/>
        </p:nvSpPr>
        <p:spPr bwMode="auto">
          <a:xfrm>
            <a:off x="6400800" y="8897938"/>
            <a:ext cx="387350" cy="301625"/>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575DBD1D-5D60-4691-B00D-14C320102F9C}" type="slidenum">
              <a:rPr lang="en-US" sz="1400">
                <a:latin typeface="Times New Roman" pitchFamily="18" charset="0"/>
              </a:rPr>
              <a:pPr algn="r" eaLnBrk="0" hangingPunct="0">
                <a:defRPr/>
              </a:pPr>
              <a:t>‹#›</a:t>
            </a:fld>
            <a:endParaRPr lang="en-US" sz="1400" dirty="0">
              <a:latin typeface="Times New Roman" pitchFamily="18"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sym typeface="Aria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xfrm>
            <a:off x="1104900" y="696913"/>
            <a:ext cx="4648200" cy="3486150"/>
          </a:xfrm>
          <a:ln/>
        </p:spPr>
      </p:sp>
      <p:sp>
        <p:nvSpPr>
          <p:cNvPr id="34819" name="Rectangle 3"/>
          <p:cNvSpPr>
            <a:spLocks noGrp="1" noChangeArrowheads="1"/>
          </p:cNvSpPr>
          <p:nvPr>
            <p:ph type="body" idx="1"/>
          </p:nvPr>
        </p:nvSpPr>
        <p:spPr>
          <a:xfrm>
            <a:off x="685800" y="4416425"/>
            <a:ext cx="5486400" cy="4183063"/>
          </a:xfrm>
          <a:noFill/>
          <a:ln w="9525"/>
        </p:spPr>
        <p:txBody>
          <a:bodyPr/>
          <a:lstStyle/>
          <a:p>
            <a:endParaRPr lang="ar-EG"/>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69527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0E4AEB64-D997-450D-8EC8-43A7E4E6A10A}"/>
              </a:ext>
            </a:extLst>
          </p:cNvPr>
          <p:cNvSpPr>
            <a:spLocks noGrp="1" noRot="1" noChangeAspect="1" noTextEdit="1"/>
          </p:cNvSpPr>
          <p:nvPr>
            <p:ph type="sldImg"/>
          </p:nvPr>
        </p:nvSpPr>
        <p:spPr>
          <a:ln/>
        </p:spPr>
      </p:sp>
      <p:sp>
        <p:nvSpPr>
          <p:cNvPr id="34819" name="Notes Placeholder 2">
            <a:extLst>
              <a:ext uri="{FF2B5EF4-FFF2-40B4-BE49-F238E27FC236}">
                <a16:creationId xmlns:a16="http://schemas.microsoft.com/office/drawing/2014/main" id="{43F2E239-FF68-4C99-A130-227799F6EB1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cs typeface="Arial" panose="020B0604020202020204" pitchFamily="34" charset="0"/>
            </a:endParaRPr>
          </a:p>
        </p:txBody>
      </p:sp>
      <p:sp>
        <p:nvSpPr>
          <p:cNvPr id="34820" name="Slide Number Placeholder 3">
            <a:extLst>
              <a:ext uri="{FF2B5EF4-FFF2-40B4-BE49-F238E27FC236}">
                <a16:creationId xmlns:a16="http://schemas.microsoft.com/office/drawing/2014/main" id="{691D81BE-2C70-45C2-A399-1D8378B1C31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44859D8-C38C-4C87-9CCA-2AED8D4C0FF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21</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76600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F8A700DD-F5C7-42D4-82AD-1B8B2B589956}"/>
              </a:ext>
            </a:extLst>
          </p:cNvPr>
          <p:cNvSpPr>
            <a:spLocks noGrp="1" noRot="1" noChangeAspect="1" noTextEdit="1"/>
          </p:cNvSpPr>
          <p:nvPr>
            <p:ph type="sldImg"/>
          </p:nvPr>
        </p:nvSpPr>
        <p:spPr>
          <a:ln/>
        </p:spPr>
      </p:sp>
      <p:sp>
        <p:nvSpPr>
          <p:cNvPr id="38915" name="Notes Placeholder 2">
            <a:extLst>
              <a:ext uri="{FF2B5EF4-FFF2-40B4-BE49-F238E27FC236}">
                <a16:creationId xmlns:a16="http://schemas.microsoft.com/office/drawing/2014/main" id="{C2ECC18A-9149-4C21-81EC-A4000950383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
        <p:nvSpPr>
          <p:cNvPr id="38916" name="Slide Number Placeholder 3">
            <a:extLst>
              <a:ext uri="{FF2B5EF4-FFF2-40B4-BE49-F238E27FC236}">
                <a16:creationId xmlns:a16="http://schemas.microsoft.com/office/drawing/2014/main" id="{D42D9433-F519-4735-832B-001C92D846A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F3C0D04-D1BC-4CF4-A1B1-D67E8684F03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07856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4C545CDF-ACE0-4F6A-B592-26DFB038A713}"/>
              </a:ext>
            </a:extLst>
          </p:cNvPr>
          <p:cNvSpPr>
            <a:spLocks noGrp="1" noRot="1" noChangeAspect="1" noTextEdit="1"/>
          </p:cNvSpPr>
          <p:nvPr>
            <p:ph type="sldImg"/>
          </p:nvPr>
        </p:nvSpPr>
        <p:spPr>
          <a:ln/>
        </p:spPr>
      </p:sp>
      <p:sp>
        <p:nvSpPr>
          <p:cNvPr id="40963" name="Notes Placeholder 2">
            <a:extLst>
              <a:ext uri="{FF2B5EF4-FFF2-40B4-BE49-F238E27FC236}">
                <a16:creationId xmlns:a16="http://schemas.microsoft.com/office/drawing/2014/main" id="{5A93371F-FF4A-4477-9B00-E442D54A1BC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cs typeface="Arial" panose="020B0604020202020204" pitchFamily="34" charset="0"/>
              </a:rPr>
              <a:t>This figure presents the social economy as a sector encompassing a range of organisations, with agencies positioned in different places in the range depending on their economic rationale and constitutional status. However, you should note that the social economy as areas of activity that overlapped between private, public ad voluntary sectors and saw it as flexible but characterised by a number of common features. </a:t>
            </a:r>
          </a:p>
        </p:txBody>
      </p:sp>
      <p:sp>
        <p:nvSpPr>
          <p:cNvPr id="40964" name="Slide Number Placeholder 3">
            <a:extLst>
              <a:ext uri="{FF2B5EF4-FFF2-40B4-BE49-F238E27FC236}">
                <a16:creationId xmlns:a16="http://schemas.microsoft.com/office/drawing/2014/main" id="{8F402FD8-775D-4536-9F08-8F4CA33E2B3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1434BE86-8601-4340-ADA5-9ACF609BB8AA}"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81371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39B3D8A-E46F-4BDD-9E73-27AE0FD9B9D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5523F37-D2E4-4AEB-87E3-920C5BD376A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5059" name="Rectangle 2">
            <a:extLst>
              <a:ext uri="{FF2B5EF4-FFF2-40B4-BE49-F238E27FC236}">
                <a16:creationId xmlns:a16="http://schemas.microsoft.com/office/drawing/2014/main" id="{552317D8-5DB2-42F9-8C1E-20945DA4C510}"/>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8FC317EC-C94A-43EB-93FC-8B1FBB58ED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7519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802FE9C2-6161-4FD6-BA5C-34C6ABADE8C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9C8848B-8F98-4BD5-8213-61CD0B1D5D2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1443" name="Rectangle 2">
            <a:extLst>
              <a:ext uri="{FF2B5EF4-FFF2-40B4-BE49-F238E27FC236}">
                <a16:creationId xmlns:a16="http://schemas.microsoft.com/office/drawing/2014/main" id="{A77317C1-B9CF-4EA9-BCD6-F9B6956FF031}"/>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5E73202B-96EB-4662-A43F-842421F95F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5379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D2AD01D0-8A34-42D7-BF5F-1D0D6194B4C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7C873812-3C07-4BB2-B811-8F31B5BF321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73731" name="Rectangle 2">
            <a:extLst>
              <a:ext uri="{FF2B5EF4-FFF2-40B4-BE49-F238E27FC236}">
                <a16:creationId xmlns:a16="http://schemas.microsoft.com/office/drawing/2014/main" id="{816C3C50-63CF-475D-9BB7-0D39328D2563}"/>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9F10E331-CA2B-4535-A8E6-1D0A2F7E8038}"/>
              </a:ext>
            </a:extLst>
          </p:cNvPr>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ltLang="en-US" dirty="0"/>
              <a:t>Global Entrepreneurship Monitor (GEM) claims that social entrepreneurial activity is highest amongst 18-24 year olds and there is no significance between men and women. This should be treated with caution as social entrepreneurship is so broad and involves individuals starting or managing alone or with others any form of social, community or voluntary activity.</a:t>
            </a:r>
          </a:p>
          <a:p>
            <a:pPr>
              <a:defRPr/>
            </a:pPr>
            <a:endParaRPr lang="en-GB" altLang="en-US" dirty="0"/>
          </a:p>
          <a:p>
            <a:pPr>
              <a:defRPr/>
            </a:pPr>
            <a:r>
              <a:rPr lang="en-GB" altLang="en-US" dirty="0"/>
              <a:t>Mort et al. argue that there social entrepreneurship is multidimensional and only exists when it incorporates the above 4 elements:</a:t>
            </a:r>
          </a:p>
          <a:p>
            <a:pPr>
              <a:defRPr/>
            </a:pPr>
            <a:endParaRPr lang="en-GB" altLang="en-US" dirty="0"/>
          </a:p>
          <a:p>
            <a:pPr marL="228600" indent="-228600">
              <a:buFontTx/>
              <a:buAutoNum type="arabicPeriod"/>
              <a:defRPr/>
            </a:pPr>
            <a:r>
              <a:rPr lang="en-GB" altLang="en-US" dirty="0"/>
              <a:t>Creating better social value than their competitors which results in exhibiting virtuous behaviour.</a:t>
            </a:r>
          </a:p>
          <a:p>
            <a:pPr marL="228600" indent="-228600">
              <a:buFontTx/>
              <a:buAutoNum type="arabicPeriod"/>
              <a:defRPr/>
            </a:pPr>
            <a:r>
              <a:rPr lang="en-GB" altLang="en-US" dirty="0"/>
              <a:t>Balanced judgement and ability to see through the complexity of the situation they face.</a:t>
            </a:r>
          </a:p>
          <a:p>
            <a:pPr marL="228600" indent="-228600">
              <a:buFontTx/>
              <a:buAutoNum type="arabicPeriod"/>
              <a:defRPr/>
            </a:pPr>
            <a:r>
              <a:rPr lang="en-GB" altLang="en-US" dirty="0"/>
              <a:t>Similar to business entrepreneurs they are able to recognise opportunities.</a:t>
            </a:r>
          </a:p>
          <a:p>
            <a:pPr marL="228600" indent="-228600">
              <a:buFontTx/>
              <a:buAutoNum type="arabicPeriod"/>
              <a:defRPr/>
            </a:pPr>
            <a:r>
              <a:rPr lang="en-GB" altLang="en-US" dirty="0"/>
              <a:t>Like business entrepreneurs are innovative, proactive and risk-takers in their decision making.</a:t>
            </a:r>
          </a:p>
          <a:p>
            <a:pPr>
              <a:defRPr/>
            </a:pPr>
            <a:endParaRPr lang="en-GB" altLang="en-US" dirty="0"/>
          </a:p>
          <a:p>
            <a:pPr>
              <a:defRPr/>
            </a:pPr>
            <a:r>
              <a:rPr lang="en-GB" altLang="en-US" b="1" dirty="0"/>
              <a:t>Virtue</a:t>
            </a:r>
            <a:r>
              <a:rPr lang="en-GB" altLang="en-US" dirty="0"/>
              <a:t> is key a element in the construct. It underpins the social entrepreneur’s judgement – positively good values such as love, integrity, honesty and empathy.</a:t>
            </a:r>
          </a:p>
          <a:p>
            <a:pPr marL="228600" indent="-228600">
              <a:buFontTx/>
              <a:buAutoNum type="arabicPeriod"/>
              <a:defRPr/>
            </a:pPr>
            <a:endParaRPr lang="en-GB" altLang="en-US" dirty="0"/>
          </a:p>
        </p:txBody>
      </p:sp>
    </p:spTree>
    <p:extLst>
      <p:ext uri="{BB962C8B-B14F-4D97-AF65-F5344CB8AC3E}">
        <p14:creationId xmlns:p14="http://schemas.microsoft.com/office/powerpoint/2010/main" val="522147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Line 7">
            <a:extLst>
              <a:ext uri="{FF2B5EF4-FFF2-40B4-BE49-F238E27FC236}">
                <a16:creationId xmlns:a16="http://schemas.microsoft.com/office/drawing/2014/main" id="{D1A9B558-FF20-4FFA-ACEC-8C7B9AC2EE92}"/>
              </a:ext>
            </a:extLst>
          </p:cNvPr>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4098" name="Rectangle 2"/>
          <p:cNvSpPr>
            <a:spLocks noGrp="1" noChangeArrowheads="1"/>
          </p:cNvSpPr>
          <p:nvPr>
            <p:ph type="ctrTitle"/>
          </p:nvPr>
        </p:nvSpPr>
        <p:spPr>
          <a:xfrm>
            <a:off x="457200" y="1214440"/>
            <a:ext cx="7772400" cy="1470025"/>
          </a:xfrm>
        </p:spPr>
        <p:txBody>
          <a:bodyPr/>
          <a:lstStyle>
            <a:lvl1pPr>
              <a:defRPr/>
            </a:lvl1pPr>
          </a:lstStyle>
          <a:p>
            <a:pPr lvl="0"/>
            <a:r>
              <a:rPr lang="en-US" noProof="0"/>
              <a:t>Click to edit Master title style</a:t>
            </a:r>
          </a:p>
        </p:txBody>
      </p:sp>
      <p:sp>
        <p:nvSpPr>
          <p:cNvPr id="4099"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5" name="Date Placeholder 4">
            <a:extLst>
              <a:ext uri="{FF2B5EF4-FFF2-40B4-BE49-F238E27FC236}">
                <a16:creationId xmlns:a16="http://schemas.microsoft.com/office/drawing/2014/main" id="{BE575502-CFFB-4778-BC8F-9409FB46FA1C}"/>
              </a:ext>
            </a:extLst>
          </p:cNvPr>
          <p:cNvSpPr>
            <a:spLocks noGrp="1" noChangeArrowheads="1"/>
          </p:cNvSpPr>
          <p:nvPr>
            <p:ph type="dt" sz="half" idx="10"/>
          </p:nvPr>
        </p:nvSpPr>
        <p:spPr/>
        <p:txBody>
          <a:bodyPr/>
          <a:lstStyle>
            <a:lvl1pPr>
              <a:defRPr/>
            </a:lvl1pPr>
          </a:lstStyle>
          <a:p>
            <a:pPr>
              <a:defRPr/>
            </a:pPr>
            <a:fld id="{96E8D782-D2C6-423A-8EC0-672AA217DB50}" type="datetime1">
              <a:rPr lang="en-US" smtClean="0"/>
              <a:t>10/28/2024</a:t>
            </a:fld>
            <a:endParaRPr lang="en-US"/>
          </a:p>
        </p:txBody>
      </p:sp>
      <p:sp>
        <p:nvSpPr>
          <p:cNvPr id="6" name="Footer Placeholder 5">
            <a:extLst>
              <a:ext uri="{FF2B5EF4-FFF2-40B4-BE49-F238E27FC236}">
                <a16:creationId xmlns:a16="http://schemas.microsoft.com/office/drawing/2014/main" id="{3BC42B5F-124B-41B1-855C-7E8FC0F79682}"/>
              </a:ext>
            </a:extLst>
          </p:cNvPr>
          <p:cNvSpPr>
            <a:spLocks noGrp="1" noChangeArrowheads="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A3FAB7D5-9E33-4726-AA59-14826EB61059}"/>
              </a:ext>
            </a:extLst>
          </p:cNvPr>
          <p:cNvSpPr>
            <a:spLocks noGrp="1" noChangeArrowheads="1"/>
          </p:cNvSpPr>
          <p:nvPr>
            <p:ph type="sldNum" sz="quarter" idx="12"/>
          </p:nvPr>
        </p:nvSpPr>
        <p:spPr/>
        <p:txBody>
          <a:bodyPr/>
          <a:lstStyle>
            <a:lvl1pPr>
              <a:defRPr/>
            </a:lvl1pPr>
          </a:lstStyle>
          <a:p>
            <a:pPr>
              <a:defRPr/>
            </a:pPr>
            <a:fld id="{5291ACE5-A4AB-449F-84BE-3790E8238807}" type="slidenum">
              <a:rPr lang="en-US" altLang="en-US"/>
              <a:pPr>
                <a:defRPr/>
              </a:pPr>
              <a:t>‹#›</a:t>
            </a:fld>
            <a:endParaRPr lang="en-US" altLang="en-US"/>
          </a:p>
        </p:txBody>
      </p:sp>
    </p:spTree>
    <p:extLst>
      <p:ext uri="{BB962C8B-B14F-4D97-AF65-F5344CB8AC3E}">
        <p14:creationId xmlns:p14="http://schemas.microsoft.com/office/powerpoint/2010/main" val="249583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03C93F0-4E84-4B0B-9593-D8038EE49880}"/>
              </a:ext>
            </a:extLst>
          </p:cNvPr>
          <p:cNvSpPr>
            <a:spLocks noGrp="1" noChangeArrowheads="1"/>
          </p:cNvSpPr>
          <p:nvPr>
            <p:ph type="dt" sz="half" idx="10"/>
          </p:nvPr>
        </p:nvSpPr>
        <p:spPr>
          <a:ln/>
        </p:spPr>
        <p:txBody>
          <a:bodyPr/>
          <a:lstStyle>
            <a:lvl1pPr>
              <a:defRPr/>
            </a:lvl1pPr>
          </a:lstStyle>
          <a:p>
            <a:pPr>
              <a:defRPr/>
            </a:pPr>
            <a:fld id="{D6C27C08-CEF0-4D79-A166-AB110132165A}" type="datetime1">
              <a:rPr lang="en-US" smtClean="0"/>
              <a:t>10/28/2024</a:t>
            </a:fld>
            <a:endParaRPr lang="en-US"/>
          </a:p>
        </p:txBody>
      </p:sp>
      <p:sp>
        <p:nvSpPr>
          <p:cNvPr id="5" name="Rectangle 5">
            <a:extLst>
              <a:ext uri="{FF2B5EF4-FFF2-40B4-BE49-F238E27FC236}">
                <a16:creationId xmlns:a16="http://schemas.microsoft.com/office/drawing/2014/main" id="{F1DBB8A3-5FBD-4A9B-80D0-E0733958C3B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C2E81367-FC4A-48B4-8BF6-B9028322E2BE}"/>
              </a:ext>
            </a:extLst>
          </p:cNvPr>
          <p:cNvSpPr>
            <a:spLocks noGrp="1" noChangeArrowheads="1"/>
          </p:cNvSpPr>
          <p:nvPr>
            <p:ph type="sldNum" sz="quarter" idx="12"/>
          </p:nvPr>
        </p:nvSpPr>
        <p:spPr>
          <a:ln/>
        </p:spPr>
        <p:txBody>
          <a:bodyPr/>
          <a:lstStyle>
            <a:lvl1pPr>
              <a:defRPr/>
            </a:lvl1pPr>
          </a:lstStyle>
          <a:p>
            <a:pPr>
              <a:defRPr/>
            </a:pPr>
            <a:fld id="{8395137A-962B-46C6-B1F6-8B6F506C6B99}" type="slidenum">
              <a:rPr lang="en-US" altLang="en-US"/>
              <a:pPr>
                <a:defRPr/>
              </a:pPr>
              <a:t>‹#›</a:t>
            </a:fld>
            <a:endParaRPr lang="en-US" altLang="en-US"/>
          </a:p>
        </p:txBody>
      </p:sp>
    </p:spTree>
    <p:extLst>
      <p:ext uri="{BB962C8B-B14F-4D97-AF65-F5344CB8AC3E}">
        <p14:creationId xmlns:p14="http://schemas.microsoft.com/office/powerpoint/2010/main" val="1588768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E9E00784-3C5B-411F-BBCC-4569BC00BEB7}"/>
              </a:ext>
            </a:extLst>
          </p:cNvPr>
          <p:cNvSpPr>
            <a:spLocks noGrp="1" noChangeArrowheads="1"/>
          </p:cNvSpPr>
          <p:nvPr>
            <p:ph type="dt" sz="half" idx="10"/>
          </p:nvPr>
        </p:nvSpPr>
        <p:spPr>
          <a:ln/>
        </p:spPr>
        <p:txBody>
          <a:bodyPr/>
          <a:lstStyle>
            <a:lvl1pPr>
              <a:defRPr/>
            </a:lvl1pPr>
          </a:lstStyle>
          <a:p>
            <a:pPr>
              <a:defRPr/>
            </a:pPr>
            <a:fld id="{96F9C598-F05F-4487-BF0D-1EAE8F87433F}" type="datetime1">
              <a:rPr lang="en-US" smtClean="0"/>
              <a:t>10/28/2024</a:t>
            </a:fld>
            <a:endParaRPr lang="en-US"/>
          </a:p>
        </p:txBody>
      </p:sp>
      <p:sp>
        <p:nvSpPr>
          <p:cNvPr id="5" name="Rectangle 5">
            <a:extLst>
              <a:ext uri="{FF2B5EF4-FFF2-40B4-BE49-F238E27FC236}">
                <a16:creationId xmlns:a16="http://schemas.microsoft.com/office/drawing/2014/main" id="{2D41DEA9-C6FF-44DB-B59B-E457B622E5D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89D69AC-7AC8-48E5-9896-54376A6C3011}"/>
              </a:ext>
            </a:extLst>
          </p:cNvPr>
          <p:cNvSpPr>
            <a:spLocks noGrp="1" noChangeArrowheads="1"/>
          </p:cNvSpPr>
          <p:nvPr>
            <p:ph type="sldNum" sz="quarter" idx="12"/>
          </p:nvPr>
        </p:nvSpPr>
        <p:spPr>
          <a:ln/>
        </p:spPr>
        <p:txBody>
          <a:bodyPr/>
          <a:lstStyle>
            <a:lvl1pPr>
              <a:defRPr/>
            </a:lvl1pPr>
          </a:lstStyle>
          <a:p>
            <a:pPr>
              <a:defRPr/>
            </a:pPr>
            <a:fld id="{A7CB9B24-95CA-4C66-9C4E-88162E89C202}" type="slidenum">
              <a:rPr lang="en-US" altLang="en-US"/>
              <a:pPr>
                <a:defRPr/>
              </a:pPr>
              <a:t>‹#›</a:t>
            </a:fld>
            <a:endParaRPr lang="en-US" altLang="en-US"/>
          </a:p>
        </p:txBody>
      </p:sp>
    </p:spTree>
    <p:extLst>
      <p:ext uri="{BB962C8B-B14F-4D97-AF65-F5344CB8AC3E}">
        <p14:creationId xmlns:p14="http://schemas.microsoft.com/office/powerpoint/2010/main" val="540389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B5F5316-80B4-4071-B06B-1A4A19E1EBB9}"/>
              </a:ext>
            </a:extLst>
          </p:cNvPr>
          <p:cNvSpPr>
            <a:spLocks noGrp="1" noChangeArrowheads="1"/>
          </p:cNvSpPr>
          <p:nvPr>
            <p:ph type="dt" sz="half" idx="10"/>
          </p:nvPr>
        </p:nvSpPr>
        <p:spPr>
          <a:ln/>
        </p:spPr>
        <p:txBody>
          <a:bodyPr/>
          <a:lstStyle>
            <a:lvl1pPr>
              <a:defRPr/>
            </a:lvl1pPr>
          </a:lstStyle>
          <a:p>
            <a:pPr>
              <a:defRPr/>
            </a:pPr>
            <a:fld id="{E84D829F-3F53-4E6E-A211-F3DEF5E6CF81}" type="datetime1">
              <a:rPr lang="en-US" smtClean="0"/>
              <a:t>10/28/2024</a:t>
            </a:fld>
            <a:endParaRPr lang="en-US"/>
          </a:p>
        </p:txBody>
      </p:sp>
      <p:sp>
        <p:nvSpPr>
          <p:cNvPr id="6" name="Rectangle 5">
            <a:extLst>
              <a:ext uri="{FF2B5EF4-FFF2-40B4-BE49-F238E27FC236}">
                <a16:creationId xmlns:a16="http://schemas.microsoft.com/office/drawing/2014/main" id="{9A1BD2E3-E210-4C88-A060-630E75A08BF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39F1BBD1-0091-4404-B8E4-76EDB8C2F6AD}"/>
              </a:ext>
            </a:extLst>
          </p:cNvPr>
          <p:cNvSpPr>
            <a:spLocks noGrp="1" noChangeArrowheads="1"/>
          </p:cNvSpPr>
          <p:nvPr>
            <p:ph type="sldNum" sz="quarter" idx="12"/>
          </p:nvPr>
        </p:nvSpPr>
        <p:spPr>
          <a:ln/>
        </p:spPr>
        <p:txBody>
          <a:bodyPr/>
          <a:lstStyle>
            <a:lvl1pPr>
              <a:defRPr/>
            </a:lvl1pPr>
          </a:lstStyle>
          <a:p>
            <a:pPr>
              <a:defRPr/>
            </a:pPr>
            <a:fld id="{5E5C1817-BA6B-42F1-BD30-2BCC352D69A9}" type="slidenum">
              <a:rPr lang="en-US" altLang="en-US"/>
              <a:pPr>
                <a:defRPr/>
              </a:pPr>
              <a:t>‹#›</a:t>
            </a:fld>
            <a:endParaRPr lang="en-US" altLang="en-US"/>
          </a:p>
        </p:txBody>
      </p:sp>
    </p:spTree>
    <p:extLst>
      <p:ext uri="{BB962C8B-B14F-4D97-AF65-F5344CB8AC3E}">
        <p14:creationId xmlns:p14="http://schemas.microsoft.com/office/powerpoint/2010/main" val="4220944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2EF0594B-970F-4361-9CE2-AB0E8AC1B728}"/>
              </a:ext>
            </a:extLst>
          </p:cNvPr>
          <p:cNvSpPr>
            <a:spLocks noGrp="1" noChangeArrowheads="1"/>
          </p:cNvSpPr>
          <p:nvPr>
            <p:ph type="dt" sz="half" idx="10"/>
          </p:nvPr>
        </p:nvSpPr>
        <p:spPr>
          <a:ln/>
        </p:spPr>
        <p:txBody>
          <a:bodyPr/>
          <a:lstStyle>
            <a:lvl1pPr>
              <a:defRPr/>
            </a:lvl1pPr>
          </a:lstStyle>
          <a:p>
            <a:pPr>
              <a:defRPr/>
            </a:pPr>
            <a:fld id="{4811E296-F9B9-4003-A038-9E69F3A65711}" type="datetime1">
              <a:rPr lang="en-US" smtClean="0"/>
              <a:t>10/28/2024</a:t>
            </a:fld>
            <a:endParaRPr lang="en-US"/>
          </a:p>
        </p:txBody>
      </p:sp>
      <p:sp>
        <p:nvSpPr>
          <p:cNvPr id="8" name="Rectangle 5">
            <a:extLst>
              <a:ext uri="{FF2B5EF4-FFF2-40B4-BE49-F238E27FC236}">
                <a16:creationId xmlns:a16="http://schemas.microsoft.com/office/drawing/2014/main" id="{DE7A8DA0-2C6A-4BCB-854A-2F81C1B0E77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9E1E7387-1893-47B4-9617-52031E439DF4}"/>
              </a:ext>
            </a:extLst>
          </p:cNvPr>
          <p:cNvSpPr>
            <a:spLocks noGrp="1" noChangeArrowheads="1"/>
          </p:cNvSpPr>
          <p:nvPr>
            <p:ph type="sldNum" sz="quarter" idx="12"/>
          </p:nvPr>
        </p:nvSpPr>
        <p:spPr>
          <a:ln/>
        </p:spPr>
        <p:txBody>
          <a:bodyPr/>
          <a:lstStyle>
            <a:lvl1pPr>
              <a:defRPr/>
            </a:lvl1pPr>
          </a:lstStyle>
          <a:p>
            <a:pPr>
              <a:defRPr/>
            </a:pPr>
            <a:fld id="{A7E9503A-1F0A-47CE-9C82-1CA655FA05A1}" type="slidenum">
              <a:rPr lang="en-US" altLang="en-US"/>
              <a:pPr>
                <a:defRPr/>
              </a:pPr>
              <a:t>‹#›</a:t>
            </a:fld>
            <a:endParaRPr lang="en-US" altLang="en-US"/>
          </a:p>
        </p:txBody>
      </p:sp>
    </p:spTree>
    <p:extLst>
      <p:ext uri="{BB962C8B-B14F-4D97-AF65-F5344CB8AC3E}">
        <p14:creationId xmlns:p14="http://schemas.microsoft.com/office/powerpoint/2010/main" val="556368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D06243FC-8FF7-4079-AD6C-8F0524FECA96}"/>
              </a:ext>
            </a:extLst>
          </p:cNvPr>
          <p:cNvSpPr>
            <a:spLocks noGrp="1" noChangeArrowheads="1"/>
          </p:cNvSpPr>
          <p:nvPr>
            <p:ph type="dt" sz="half" idx="10"/>
          </p:nvPr>
        </p:nvSpPr>
        <p:spPr>
          <a:ln/>
        </p:spPr>
        <p:txBody>
          <a:bodyPr/>
          <a:lstStyle>
            <a:lvl1pPr>
              <a:defRPr/>
            </a:lvl1pPr>
          </a:lstStyle>
          <a:p>
            <a:pPr>
              <a:defRPr/>
            </a:pPr>
            <a:fld id="{4F192297-34F4-44DE-9720-3F2C784E01C0}" type="datetime1">
              <a:rPr lang="en-US" smtClean="0"/>
              <a:t>10/28/2024</a:t>
            </a:fld>
            <a:endParaRPr lang="en-US"/>
          </a:p>
        </p:txBody>
      </p:sp>
      <p:sp>
        <p:nvSpPr>
          <p:cNvPr id="4" name="Rectangle 5">
            <a:extLst>
              <a:ext uri="{FF2B5EF4-FFF2-40B4-BE49-F238E27FC236}">
                <a16:creationId xmlns:a16="http://schemas.microsoft.com/office/drawing/2014/main" id="{0DF7FFE3-4047-4CDA-8D65-E902F0B0712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FF1C177D-3EC8-459F-89FC-CD2FDFF7B5A4}"/>
              </a:ext>
            </a:extLst>
          </p:cNvPr>
          <p:cNvSpPr>
            <a:spLocks noGrp="1" noChangeArrowheads="1"/>
          </p:cNvSpPr>
          <p:nvPr>
            <p:ph type="sldNum" sz="quarter" idx="12"/>
          </p:nvPr>
        </p:nvSpPr>
        <p:spPr>
          <a:ln/>
        </p:spPr>
        <p:txBody>
          <a:bodyPr/>
          <a:lstStyle>
            <a:lvl1pPr>
              <a:defRPr/>
            </a:lvl1pPr>
          </a:lstStyle>
          <a:p>
            <a:pPr>
              <a:defRPr/>
            </a:pPr>
            <a:fld id="{14002946-792E-45F3-ACB4-10415B98CDEC}" type="slidenum">
              <a:rPr lang="en-US" altLang="en-US"/>
              <a:pPr>
                <a:defRPr/>
              </a:pPr>
              <a:t>‹#›</a:t>
            </a:fld>
            <a:endParaRPr lang="en-US" altLang="en-US"/>
          </a:p>
        </p:txBody>
      </p:sp>
    </p:spTree>
    <p:extLst>
      <p:ext uri="{BB962C8B-B14F-4D97-AF65-F5344CB8AC3E}">
        <p14:creationId xmlns:p14="http://schemas.microsoft.com/office/powerpoint/2010/main" val="3179467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EE1E7AD-8064-4143-885F-A2685049C397}"/>
              </a:ext>
            </a:extLst>
          </p:cNvPr>
          <p:cNvSpPr>
            <a:spLocks noGrp="1" noChangeArrowheads="1"/>
          </p:cNvSpPr>
          <p:nvPr>
            <p:ph type="dt" sz="half" idx="10"/>
          </p:nvPr>
        </p:nvSpPr>
        <p:spPr>
          <a:ln/>
        </p:spPr>
        <p:txBody>
          <a:bodyPr/>
          <a:lstStyle>
            <a:lvl1pPr>
              <a:defRPr/>
            </a:lvl1pPr>
          </a:lstStyle>
          <a:p>
            <a:pPr>
              <a:defRPr/>
            </a:pPr>
            <a:fld id="{11742221-0B56-419B-9C30-318F989525C2}" type="datetime1">
              <a:rPr lang="en-US" smtClean="0"/>
              <a:t>10/28/2024</a:t>
            </a:fld>
            <a:endParaRPr lang="en-US"/>
          </a:p>
        </p:txBody>
      </p:sp>
      <p:sp>
        <p:nvSpPr>
          <p:cNvPr id="3" name="Rectangle 5">
            <a:extLst>
              <a:ext uri="{FF2B5EF4-FFF2-40B4-BE49-F238E27FC236}">
                <a16:creationId xmlns:a16="http://schemas.microsoft.com/office/drawing/2014/main" id="{A1D4B436-42E1-4A1D-8FF9-48AE588347B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916C4453-2B0A-49E7-961C-E15D81923A96}"/>
              </a:ext>
            </a:extLst>
          </p:cNvPr>
          <p:cNvSpPr>
            <a:spLocks noGrp="1" noChangeArrowheads="1"/>
          </p:cNvSpPr>
          <p:nvPr>
            <p:ph type="sldNum" sz="quarter" idx="12"/>
          </p:nvPr>
        </p:nvSpPr>
        <p:spPr>
          <a:ln/>
        </p:spPr>
        <p:txBody>
          <a:bodyPr/>
          <a:lstStyle>
            <a:lvl1pPr>
              <a:defRPr/>
            </a:lvl1pPr>
          </a:lstStyle>
          <a:p>
            <a:pPr>
              <a:defRPr/>
            </a:pPr>
            <a:fld id="{70918668-16AD-4D97-BC2F-DCB330D1C793}" type="slidenum">
              <a:rPr lang="en-US" altLang="en-US"/>
              <a:pPr>
                <a:defRPr/>
              </a:pPr>
              <a:t>‹#›</a:t>
            </a:fld>
            <a:endParaRPr lang="en-US" altLang="en-US"/>
          </a:p>
        </p:txBody>
      </p:sp>
    </p:spTree>
    <p:extLst>
      <p:ext uri="{BB962C8B-B14F-4D97-AF65-F5344CB8AC3E}">
        <p14:creationId xmlns:p14="http://schemas.microsoft.com/office/powerpoint/2010/main" val="991329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D0E13062-C483-4EEC-A995-CAED94971D12}"/>
              </a:ext>
            </a:extLst>
          </p:cNvPr>
          <p:cNvSpPr>
            <a:spLocks noGrp="1" noChangeArrowheads="1"/>
          </p:cNvSpPr>
          <p:nvPr>
            <p:ph type="dt" sz="half" idx="10"/>
          </p:nvPr>
        </p:nvSpPr>
        <p:spPr>
          <a:ln/>
        </p:spPr>
        <p:txBody>
          <a:bodyPr/>
          <a:lstStyle>
            <a:lvl1pPr>
              <a:defRPr/>
            </a:lvl1pPr>
          </a:lstStyle>
          <a:p>
            <a:pPr>
              <a:defRPr/>
            </a:pPr>
            <a:fld id="{CAA3DDEC-AFDD-40C5-8722-0DF1DC49E2AD}" type="datetime1">
              <a:rPr lang="en-US" smtClean="0"/>
              <a:t>10/28/2024</a:t>
            </a:fld>
            <a:endParaRPr lang="en-US"/>
          </a:p>
        </p:txBody>
      </p:sp>
      <p:sp>
        <p:nvSpPr>
          <p:cNvPr id="6" name="Rectangle 5">
            <a:extLst>
              <a:ext uri="{FF2B5EF4-FFF2-40B4-BE49-F238E27FC236}">
                <a16:creationId xmlns:a16="http://schemas.microsoft.com/office/drawing/2014/main" id="{0D999562-0B25-4BA3-B4F9-6BED4F831B3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58729385-6162-4F39-816F-F59E87AC0293}"/>
              </a:ext>
            </a:extLst>
          </p:cNvPr>
          <p:cNvSpPr>
            <a:spLocks noGrp="1" noChangeArrowheads="1"/>
          </p:cNvSpPr>
          <p:nvPr>
            <p:ph type="sldNum" sz="quarter" idx="12"/>
          </p:nvPr>
        </p:nvSpPr>
        <p:spPr>
          <a:ln/>
        </p:spPr>
        <p:txBody>
          <a:bodyPr/>
          <a:lstStyle>
            <a:lvl1pPr>
              <a:defRPr/>
            </a:lvl1pPr>
          </a:lstStyle>
          <a:p>
            <a:pPr>
              <a:defRPr/>
            </a:pPr>
            <a:fld id="{3455936B-9DF4-4AD5-951A-A6F7883A6F7F}" type="slidenum">
              <a:rPr lang="en-US" altLang="en-US"/>
              <a:pPr>
                <a:defRPr/>
              </a:pPr>
              <a:t>‹#›</a:t>
            </a:fld>
            <a:endParaRPr lang="en-US" altLang="en-US"/>
          </a:p>
        </p:txBody>
      </p:sp>
    </p:spTree>
    <p:extLst>
      <p:ext uri="{BB962C8B-B14F-4D97-AF65-F5344CB8AC3E}">
        <p14:creationId xmlns:p14="http://schemas.microsoft.com/office/powerpoint/2010/main" val="836148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4E8B5C27-429E-4960-9494-176E5182D3AE}"/>
              </a:ext>
            </a:extLst>
          </p:cNvPr>
          <p:cNvSpPr>
            <a:spLocks noGrp="1" noChangeArrowheads="1"/>
          </p:cNvSpPr>
          <p:nvPr>
            <p:ph type="dt" sz="half" idx="10"/>
          </p:nvPr>
        </p:nvSpPr>
        <p:spPr>
          <a:ln/>
        </p:spPr>
        <p:txBody>
          <a:bodyPr/>
          <a:lstStyle>
            <a:lvl1pPr>
              <a:defRPr/>
            </a:lvl1pPr>
          </a:lstStyle>
          <a:p>
            <a:pPr>
              <a:defRPr/>
            </a:pPr>
            <a:fld id="{B79D808C-9716-472D-8F85-A4EAD69B6BFB}" type="datetime1">
              <a:rPr lang="en-US" smtClean="0"/>
              <a:t>10/28/2024</a:t>
            </a:fld>
            <a:endParaRPr lang="en-US"/>
          </a:p>
        </p:txBody>
      </p:sp>
      <p:sp>
        <p:nvSpPr>
          <p:cNvPr id="6" name="Rectangle 5">
            <a:extLst>
              <a:ext uri="{FF2B5EF4-FFF2-40B4-BE49-F238E27FC236}">
                <a16:creationId xmlns:a16="http://schemas.microsoft.com/office/drawing/2014/main" id="{EAF1F4FB-C3FE-42B4-8052-12545208BAD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18CC5E7A-5881-4648-AB75-0BCD204D8F73}"/>
              </a:ext>
            </a:extLst>
          </p:cNvPr>
          <p:cNvSpPr>
            <a:spLocks noGrp="1" noChangeArrowheads="1"/>
          </p:cNvSpPr>
          <p:nvPr>
            <p:ph type="sldNum" sz="quarter" idx="12"/>
          </p:nvPr>
        </p:nvSpPr>
        <p:spPr>
          <a:ln/>
        </p:spPr>
        <p:txBody>
          <a:bodyPr/>
          <a:lstStyle>
            <a:lvl1pPr>
              <a:defRPr/>
            </a:lvl1pPr>
          </a:lstStyle>
          <a:p>
            <a:pPr>
              <a:defRPr/>
            </a:pPr>
            <a:fld id="{622B2D1E-47A6-4093-9976-BD6F9DDEB32E}" type="slidenum">
              <a:rPr lang="en-US" altLang="en-US"/>
              <a:pPr>
                <a:defRPr/>
              </a:pPr>
              <a:t>‹#›</a:t>
            </a:fld>
            <a:endParaRPr lang="en-US" altLang="en-US"/>
          </a:p>
        </p:txBody>
      </p:sp>
    </p:spTree>
    <p:extLst>
      <p:ext uri="{BB962C8B-B14F-4D97-AF65-F5344CB8AC3E}">
        <p14:creationId xmlns:p14="http://schemas.microsoft.com/office/powerpoint/2010/main" val="4211940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94A7983-E9FC-4F24-8FDF-65A3F8CA2D34}"/>
              </a:ext>
            </a:extLst>
          </p:cNvPr>
          <p:cNvSpPr>
            <a:spLocks noGrp="1" noChangeArrowheads="1"/>
          </p:cNvSpPr>
          <p:nvPr>
            <p:ph type="dt" sz="half" idx="10"/>
          </p:nvPr>
        </p:nvSpPr>
        <p:spPr>
          <a:ln/>
        </p:spPr>
        <p:txBody>
          <a:bodyPr/>
          <a:lstStyle>
            <a:lvl1pPr>
              <a:defRPr/>
            </a:lvl1pPr>
          </a:lstStyle>
          <a:p>
            <a:pPr>
              <a:defRPr/>
            </a:pPr>
            <a:fld id="{21C4A715-4949-4184-A60B-292BD2185DD8}" type="datetime1">
              <a:rPr lang="en-US" smtClean="0"/>
              <a:t>10/28/2024</a:t>
            </a:fld>
            <a:endParaRPr lang="en-US"/>
          </a:p>
        </p:txBody>
      </p:sp>
      <p:sp>
        <p:nvSpPr>
          <p:cNvPr id="5" name="Rectangle 5">
            <a:extLst>
              <a:ext uri="{FF2B5EF4-FFF2-40B4-BE49-F238E27FC236}">
                <a16:creationId xmlns:a16="http://schemas.microsoft.com/office/drawing/2014/main" id="{9FBB6CE1-87F0-4589-B4BC-5802D93B502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5D03D678-77D4-4328-9B71-D3C20172D040}"/>
              </a:ext>
            </a:extLst>
          </p:cNvPr>
          <p:cNvSpPr>
            <a:spLocks noGrp="1" noChangeArrowheads="1"/>
          </p:cNvSpPr>
          <p:nvPr>
            <p:ph type="sldNum" sz="quarter" idx="12"/>
          </p:nvPr>
        </p:nvSpPr>
        <p:spPr>
          <a:ln/>
        </p:spPr>
        <p:txBody>
          <a:bodyPr/>
          <a:lstStyle>
            <a:lvl1pPr>
              <a:defRPr/>
            </a:lvl1pPr>
          </a:lstStyle>
          <a:p>
            <a:pPr>
              <a:defRPr/>
            </a:pPr>
            <a:fld id="{E3935CE7-940C-449F-8B6C-727C5775A1E5}" type="slidenum">
              <a:rPr lang="en-US" altLang="en-US"/>
              <a:pPr>
                <a:defRPr/>
              </a:pPr>
              <a:t>‹#›</a:t>
            </a:fld>
            <a:endParaRPr lang="en-US" altLang="en-US"/>
          </a:p>
        </p:txBody>
      </p:sp>
    </p:spTree>
    <p:extLst>
      <p:ext uri="{BB962C8B-B14F-4D97-AF65-F5344CB8AC3E}">
        <p14:creationId xmlns:p14="http://schemas.microsoft.com/office/powerpoint/2010/main" val="893743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E258F74-B984-4EE1-98BA-D7F856CB413A}"/>
              </a:ext>
            </a:extLst>
          </p:cNvPr>
          <p:cNvSpPr>
            <a:spLocks noGrp="1" noChangeArrowheads="1"/>
          </p:cNvSpPr>
          <p:nvPr>
            <p:ph type="dt" sz="half" idx="10"/>
          </p:nvPr>
        </p:nvSpPr>
        <p:spPr>
          <a:ln/>
        </p:spPr>
        <p:txBody>
          <a:bodyPr/>
          <a:lstStyle>
            <a:lvl1pPr>
              <a:defRPr/>
            </a:lvl1pPr>
          </a:lstStyle>
          <a:p>
            <a:pPr>
              <a:defRPr/>
            </a:pPr>
            <a:fld id="{B085B726-79B8-46F2-9D5F-21D5D50D3A25}" type="datetime1">
              <a:rPr lang="en-US" smtClean="0"/>
              <a:t>10/28/2024</a:t>
            </a:fld>
            <a:endParaRPr lang="en-US"/>
          </a:p>
        </p:txBody>
      </p:sp>
      <p:sp>
        <p:nvSpPr>
          <p:cNvPr id="5" name="Rectangle 5">
            <a:extLst>
              <a:ext uri="{FF2B5EF4-FFF2-40B4-BE49-F238E27FC236}">
                <a16:creationId xmlns:a16="http://schemas.microsoft.com/office/drawing/2014/main" id="{8AF1EA20-A0EA-4149-AD39-0798660CA3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981C687A-26F6-47B6-8CB1-E1FAE261A35D}"/>
              </a:ext>
            </a:extLst>
          </p:cNvPr>
          <p:cNvSpPr>
            <a:spLocks noGrp="1" noChangeArrowheads="1"/>
          </p:cNvSpPr>
          <p:nvPr>
            <p:ph type="sldNum" sz="quarter" idx="12"/>
          </p:nvPr>
        </p:nvSpPr>
        <p:spPr>
          <a:ln/>
        </p:spPr>
        <p:txBody>
          <a:bodyPr/>
          <a:lstStyle>
            <a:lvl1pPr>
              <a:defRPr/>
            </a:lvl1pPr>
          </a:lstStyle>
          <a:p>
            <a:pPr>
              <a:defRPr/>
            </a:pPr>
            <a:fld id="{4274B995-4492-4235-BCF1-CFD535F4CA77}" type="slidenum">
              <a:rPr lang="en-US" altLang="en-US"/>
              <a:pPr>
                <a:defRPr/>
              </a:pPr>
              <a:t>‹#›</a:t>
            </a:fld>
            <a:endParaRPr lang="en-US" altLang="en-US"/>
          </a:p>
        </p:txBody>
      </p:sp>
    </p:spTree>
    <p:extLst>
      <p:ext uri="{BB962C8B-B14F-4D97-AF65-F5344CB8AC3E}">
        <p14:creationId xmlns:p14="http://schemas.microsoft.com/office/powerpoint/2010/main" val="348305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571875" y="6581775"/>
            <a:ext cx="2287588" cy="274638"/>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
        <p:nvSpPr>
          <p:cNvPr id="57355" name="Rectangle 11"/>
          <p:cNvSpPr>
            <a:spLocks noGrp="1" noChangeArrowheads="1"/>
          </p:cNvSpPr>
          <p:nvPr>
            <p:ph type="ctrTitle" sz="quarter"/>
          </p:nvPr>
        </p:nvSpPr>
        <p:spPr>
          <a:xfrm>
            <a:off x="533400" y="609600"/>
            <a:ext cx="8077200" cy="3352800"/>
          </a:xfrm>
        </p:spPr>
        <p:txBody>
          <a:bodyPr/>
          <a:lstStyle>
            <a:lvl1pPr>
              <a:defRPr/>
            </a:lvl1pPr>
          </a:lstStyle>
          <a:p>
            <a:r>
              <a:rPr lang="en-US"/>
              <a:t>Click to edit Master title style</a:t>
            </a:r>
          </a:p>
        </p:txBody>
      </p:sp>
    </p:spTree>
    <p:extLst>
      <p:ext uri="{BB962C8B-B14F-4D97-AF65-F5344CB8AC3E}">
        <p14:creationId xmlns:p14="http://schemas.microsoft.com/office/powerpoint/2010/main" val="2288384096"/>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692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10/28/2024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17299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10/28/2024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03212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10/28/2024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45561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10/28/2024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968490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10/28/2024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181541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10/28/2024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49078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10/28/2024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54385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10/28/2024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912128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10/28/2024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66129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10/28/2024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465798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10/28/2024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496445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213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800488253"/>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31013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36276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66002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96357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5829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8375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91032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9208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23184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80565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81002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13228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5373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12753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211715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95295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33888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114780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960330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61A7A4B-CF96-958E-1E44-87194FE20E5D}"/>
              </a:ext>
            </a:extLst>
          </p:cNvPr>
          <p:cNvSpPr>
            <a:spLocks noGrp="1"/>
          </p:cNvSpPr>
          <p:nvPr>
            <p:ph type="dt" sz="half" idx="10"/>
          </p:nvPr>
        </p:nvSpPr>
        <p:spPr/>
        <p:txBody>
          <a:bodyPr/>
          <a:lstStyle>
            <a:lvl1pPr>
              <a:defRPr/>
            </a:lvl1pPr>
          </a:lstStyle>
          <a:p>
            <a:pPr>
              <a:defRPr/>
            </a:pPr>
            <a:fld id="{CA74B5A5-2979-4865-8DD4-A4050111BD84}" type="datetimeFigureOut">
              <a:rPr lang="en-US"/>
              <a:pPr>
                <a:defRPr/>
              </a:pPr>
              <a:t>10/28/2024</a:t>
            </a:fld>
            <a:endParaRPr lang="en-US"/>
          </a:p>
        </p:txBody>
      </p:sp>
      <p:sp>
        <p:nvSpPr>
          <p:cNvPr id="5" name="Footer Placeholder 4">
            <a:extLst>
              <a:ext uri="{FF2B5EF4-FFF2-40B4-BE49-F238E27FC236}">
                <a16:creationId xmlns:a16="http://schemas.microsoft.com/office/drawing/2014/main" id="{7FD29747-717B-6F61-AF8B-91EB582AEED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CC3BBA4-FB83-0757-0720-CE4AC712F36C}"/>
              </a:ext>
            </a:extLst>
          </p:cNvPr>
          <p:cNvSpPr>
            <a:spLocks noGrp="1"/>
          </p:cNvSpPr>
          <p:nvPr>
            <p:ph type="sldNum" sz="quarter" idx="12"/>
          </p:nvPr>
        </p:nvSpPr>
        <p:spPr/>
        <p:txBody>
          <a:bodyPr/>
          <a:lstStyle>
            <a:lvl1pPr>
              <a:defRPr/>
            </a:lvl1pPr>
          </a:lstStyle>
          <a:p>
            <a:pPr>
              <a:defRPr/>
            </a:pPr>
            <a:fld id="{AA8D1DF4-452A-466E-87C3-DA3D3671D8A3}" type="slidenum">
              <a:rPr lang="en-US"/>
              <a:pPr>
                <a:defRPr/>
              </a:pPr>
              <a:t>‹#›</a:t>
            </a:fld>
            <a:endParaRPr lang="en-US"/>
          </a:p>
        </p:txBody>
      </p:sp>
    </p:spTree>
    <p:extLst>
      <p:ext uri="{BB962C8B-B14F-4D97-AF65-F5344CB8AC3E}">
        <p14:creationId xmlns:p14="http://schemas.microsoft.com/office/powerpoint/2010/main" val="25268411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96CFEE-BA5B-8A34-3646-6E44A540785E}"/>
              </a:ext>
            </a:extLst>
          </p:cNvPr>
          <p:cNvSpPr>
            <a:spLocks noGrp="1"/>
          </p:cNvSpPr>
          <p:nvPr>
            <p:ph type="dt" sz="half" idx="10"/>
          </p:nvPr>
        </p:nvSpPr>
        <p:spPr/>
        <p:txBody>
          <a:bodyPr/>
          <a:lstStyle>
            <a:lvl1pPr>
              <a:defRPr/>
            </a:lvl1pPr>
          </a:lstStyle>
          <a:p>
            <a:pPr>
              <a:defRPr/>
            </a:pPr>
            <a:fld id="{5F06EA02-05B0-4A5A-9257-5E0DCDDDBFAE}" type="datetimeFigureOut">
              <a:rPr lang="en-US"/>
              <a:pPr>
                <a:defRPr/>
              </a:pPr>
              <a:t>10/28/2024</a:t>
            </a:fld>
            <a:endParaRPr lang="en-US"/>
          </a:p>
        </p:txBody>
      </p:sp>
      <p:sp>
        <p:nvSpPr>
          <p:cNvPr id="5" name="Footer Placeholder 4">
            <a:extLst>
              <a:ext uri="{FF2B5EF4-FFF2-40B4-BE49-F238E27FC236}">
                <a16:creationId xmlns:a16="http://schemas.microsoft.com/office/drawing/2014/main" id="{0844DE4C-9939-EFEA-8EE0-9CBDF5F9918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990C736-DF76-CED2-9404-8B7BA00A8E11}"/>
              </a:ext>
            </a:extLst>
          </p:cNvPr>
          <p:cNvSpPr>
            <a:spLocks noGrp="1"/>
          </p:cNvSpPr>
          <p:nvPr>
            <p:ph type="sldNum" sz="quarter" idx="12"/>
          </p:nvPr>
        </p:nvSpPr>
        <p:spPr/>
        <p:txBody>
          <a:bodyPr/>
          <a:lstStyle>
            <a:lvl1pPr>
              <a:defRPr/>
            </a:lvl1pPr>
          </a:lstStyle>
          <a:p>
            <a:pPr>
              <a:defRPr/>
            </a:pPr>
            <a:fld id="{E7076639-79C0-4904-8759-61B21F7B6FC3}" type="slidenum">
              <a:rPr lang="en-US"/>
              <a:pPr>
                <a:defRPr/>
              </a:pPr>
              <a:t>‹#›</a:t>
            </a:fld>
            <a:endParaRPr lang="en-US"/>
          </a:p>
        </p:txBody>
      </p:sp>
    </p:spTree>
    <p:extLst>
      <p:ext uri="{BB962C8B-B14F-4D97-AF65-F5344CB8AC3E}">
        <p14:creationId xmlns:p14="http://schemas.microsoft.com/office/powerpoint/2010/main" val="30138183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3550142-C090-E185-CA5C-4FAE73DC06B8}"/>
              </a:ext>
            </a:extLst>
          </p:cNvPr>
          <p:cNvSpPr>
            <a:spLocks noGrp="1"/>
          </p:cNvSpPr>
          <p:nvPr>
            <p:ph type="dt" sz="half" idx="10"/>
          </p:nvPr>
        </p:nvSpPr>
        <p:spPr/>
        <p:txBody>
          <a:bodyPr/>
          <a:lstStyle>
            <a:lvl1pPr>
              <a:defRPr/>
            </a:lvl1pPr>
          </a:lstStyle>
          <a:p>
            <a:pPr>
              <a:defRPr/>
            </a:pPr>
            <a:fld id="{A71E4F12-690D-417C-B635-0683EECF27ED}" type="datetimeFigureOut">
              <a:rPr lang="en-US"/>
              <a:pPr>
                <a:defRPr/>
              </a:pPr>
              <a:t>10/28/2024</a:t>
            </a:fld>
            <a:endParaRPr lang="en-US"/>
          </a:p>
        </p:txBody>
      </p:sp>
      <p:sp>
        <p:nvSpPr>
          <p:cNvPr id="5" name="Footer Placeholder 4">
            <a:extLst>
              <a:ext uri="{FF2B5EF4-FFF2-40B4-BE49-F238E27FC236}">
                <a16:creationId xmlns:a16="http://schemas.microsoft.com/office/drawing/2014/main" id="{12106104-2A20-C9CE-3B1E-D4F55FC4B80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4514D7D-F74E-8B8E-78F3-39FC44F416FE}"/>
              </a:ext>
            </a:extLst>
          </p:cNvPr>
          <p:cNvSpPr>
            <a:spLocks noGrp="1"/>
          </p:cNvSpPr>
          <p:nvPr>
            <p:ph type="sldNum" sz="quarter" idx="12"/>
          </p:nvPr>
        </p:nvSpPr>
        <p:spPr/>
        <p:txBody>
          <a:bodyPr/>
          <a:lstStyle>
            <a:lvl1pPr>
              <a:defRPr/>
            </a:lvl1pPr>
          </a:lstStyle>
          <a:p>
            <a:pPr>
              <a:defRPr/>
            </a:pPr>
            <a:fld id="{A27C4989-725F-42AC-8FA1-B1B6888DDACE}" type="slidenum">
              <a:rPr lang="en-US"/>
              <a:pPr>
                <a:defRPr/>
              </a:pPr>
              <a:t>‹#›</a:t>
            </a:fld>
            <a:endParaRPr lang="en-US"/>
          </a:p>
        </p:txBody>
      </p:sp>
    </p:spTree>
    <p:extLst>
      <p:ext uri="{BB962C8B-B14F-4D97-AF65-F5344CB8AC3E}">
        <p14:creationId xmlns:p14="http://schemas.microsoft.com/office/powerpoint/2010/main" val="373200998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7E2FFB2C-72B6-B81D-2D0B-E68849D8136B}"/>
              </a:ext>
            </a:extLst>
          </p:cNvPr>
          <p:cNvSpPr>
            <a:spLocks noGrp="1"/>
          </p:cNvSpPr>
          <p:nvPr>
            <p:ph type="dt" sz="half" idx="10"/>
          </p:nvPr>
        </p:nvSpPr>
        <p:spPr/>
        <p:txBody>
          <a:bodyPr/>
          <a:lstStyle>
            <a:lvl1pPr>
              <a:defRPr/>
            </a:lvl1pPr>
          </a:lstStyle>
          <a:p>
            <a:pPr>
              <a:defRPr/>
            </a:pPr>
            <a:fld id="{942578DB-6D50-4F8F-AA30-3EB33A09DB2D}" type="datetimeFigureOut">
              <a:rPr lang="en-US"/>
              <a:pPr>
                <a:defRPr/>
              </a:pPr>
              <a:t>10/28/2024</a:t>
            </a:fld>
            <a:endParaRPr lang="en-US"/>
          </a:p>
        </p:txBody>
      </p:sp>
      <p:sp>
        <p:nvSpPr>
          <p:cNvPr id="6" name="Footer Placeholder 4">
            <a:extLst>
              <a:ext uri="{FF2B5EF4-FFF2-40B4-BE49-F238E27FC236}">
                <a16:creationId xmlns:a16="http://schemas.microsoft.com/office/drawing/2014/main" id="{6D52C934-3526-1B9C-0750-034740F85EA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97CDC5E-202E-1E69-0E05-7C993B07C2C5}"/>
              </a:ext>
            </a:extLst>
          </p:cNvPr>
          <p:cNvSpPr>
            <a:spLocks noGrp="1"/>
          </p:cNvSpPr>
          <p:nvPr>
            <p:ph type="sldNum" sz="quarter" idx="12"/>
          </p:nvPr>
        </p:nvSpPr>
        <p:spPr/>
        <p:txBody>
          <a:bodyPr/>
          <a:lstStyle>
            <a:lvl1pPr>
              <a:defRPr/>
            </a:lvl1pPr>
          </a:lstStyle>
          <a:p>
            <a:pPr>
              <a:defRPr/>
            </a:pPr>
            <a:fld id="{D0932885-6002-4488-B749-EFCF8475645B}" type="slidenum">
              <a:rPr lang="en-US"/>
              <a:pPr>
                <a:defRPr/>
              </a:pPr>
              <a:t>‹#›</a:t>
            </a:fld>
            <a:endParaRPr lang="en-US"/>
          </a:p>
        </p:txBody>
      </p:sp>
    </p:spTree>
    <p:extLst>
      <p:ext uri="{BB962C8B-B14F-4D97-AF65-F5344CB8AC3E}">
        <p14:creationId xmlns:p14="http://schemas.microsoft.com/office/powerpoint/2010/main" val="24919957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72A3D13-6288-AF80-A59E-970DF0C6BCC1}"/>
              </a:ext>
            </a:extLst>
          </p:cNvPr>
          <p:cNvSpPr>
            <a:spLocks noGrp="1"/>
          </p:cNvSpPr>
          <p:nvPr>
            <p:ph type="dt" sz="half" idx="10"/>
          </p:nvPr>
        </p:nvSpPr>
        <p:spPr/>
        <p:txBody>
          <a:bodyPr/>
          <a:lstStyle>
            <a:lvl1pPr>
              <a:defRPr/>
            </a:lvl1pPr>
          </a:lstStyle>
          <a:p>
            <a:pPr>
              <a:defRPr/>
            </a:pPr>
            <a:fld id="{8343496B-BE46-4363-A53E-B55A64B79A4C}" type="datetimeFigureOut">
              <a:rPr lang="en-US"/>
              <a:pPr>
                <a:defRPr/>
              </a:pPr>
              <a:t>10/28/2024</a:t>
            </a:fld>
            <a:endParaRPr lang="en-US"/>
          </a:p>
        </p:txBody>
      </p:sp>
      <p:sp>
        <p:nvSpPr>
          <p:cNvPr id="8" name="Footer Placeholder 4">
            <a:extLst>
              <a:ext uri="{FF2B5EF4-FFF2-40B4-BE49-F238E27FC236}">
                <a16:creationId xmlns:a16="http://schemas.microsoft.com/office/drawing/2014/main" id="{BC91330B-A1CC-AEDE-40F7-A5EFEE76C578}"/>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7D10D0FA-50B5-954F-9E08-EDA504FE4840}"/>
              </a:ext>
            </a:extLst>
          </p:cNvPr>
          <p:cNvSpPr>
            <a:spLocks noGrp="1"/>
          </p:cNvSpPr>
          <p:nvPr>
            <p:ph type="sldNum" sz="quarter" idx="12"/>
          </p:nvPr>
        </p:nvSpPr>
        <p:spPr/>
        <p:txBody>
          <a:bodyPr/>
          <a:lstStyle>
            <a:lvl1pPr>
              <a:defRPr/>
            </a:lvl1pPr>
          </a:lstStyle>
          <a:p>
            <a:pPr>
              <a:defRPr/>
            </a:pPr>
            <a:fld id="{9F8E0BB0-E55C-4663-876B-A35AD313D7D1}" type="slidenum">
              <a:rPr lang="en-US"/>
              <a:pPr>
                <a:defRPr/>
              </a:pPr>
              <a:t>‹#›</a:t>
            </a:fld>
            <a:endParaRPr lang="en-US"/>
          </a:p>
        </p:txBody>
      </p:sp>
    </p:spTree>
    <p:extLst>
      <p:ext uri="{BB962C8B-B14F-4D97-AF65-F5344CB8AC3E}">
        <p14:creationId xmlns:p14="http://schemas.microsoft.com/office/powerpoint/2010/main" val="34642009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6548A626-E800-C3CF-C829-DB431D4248B7}"/>
              </a:ext>
            </a:extLst>
          </p:cNvPr>
          <p:cNvSpPr>
            <a:spLocks noGrp="1"/>
          </p:cNvSpPr>
          <p:nvPr>
            <p:ph type="dt" sz="half" idx="10"/>
          </p:nvPr>
        </p:nvSpPr>
        <p:spPr/>
        <p:txBody>
          <a:bodyPr/>
          <a:lstStyle>
            <a:lvl1pPr>
              <a:defRPr/>
            </a:lvl1pPr>
          </a:lstStyle>
          <a:p>
            <a:pPr>
              <a:defRPr/>
            </a:pPr>
            <a:fld id="{1E3CAD85-A0B4-4A75-9C9A-B02F0CAD14F8}" type="datetimeFigureOut">
              <a:rPr lang="en-US"/>
              <a:pPr>
                <a:defRPr/>
              </a:pPr>
              <a:t>10/28/2024</a:t>
            </a:fld>
            <a:endParaRPr lang="en-US"/>
          </a:p>
        </p:txBody>
      </p:sp>
      <p:sp>
        <p:nvSpPr>
          <p:cNvPr id="4" name="Footer Placeholder 4">
            <a:extLst>
              <a:ext uri="{FF2B5EF4-FFF2-40B4-BE49-F238E27FC236}">
                <a16:creationId xmlns:a16="http://schemas.microsoft.com/office/drawing/2014/main" id="{82B3C174-A2BF-0A99-8902-F93017E7D44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5F6E9177-0E55-E532-C835-C0F86DBB5120}"/>
              </a:ext>
            </a:extLst>
          </p:cNvPr>
          <p:cNvSpPr>
            <a:spLocks noGrp="1"/>
          </p:cNvSpPr>
          <p:nvPr>
            <p:ph type="sldNum" sz="quarter" idx="12"/>
          </p:nvPr>
        </p:nvSpPr>
        <p:spPr/>
        <p:txBody>
          <a:bodyPr/>
          <a:lstStyle>
            <a:lvl1pPr>
              <a:defRPr/>
            </a:lvl1pPr>
          </a:lstStyle>
          <a:p>
            <a:pPr>
              <a:defRPr/>
            </a:pPr>
            <a:fld id="{ACC6EE5A-A9DF-481B-B4D1-E2CB958755AD}" type="slidenum">
              <a:rPr lang="en-US"/>
              <a:pPr>
                <a:defRPr/>
              </a:pPr>
              <a:t>‹#›</a:t>
            </a:fld>
            <a:endParaRPr lang="en-US"/>
          </a:p>
        </p:txBody>
      </p:sp>
    </p:spTree>
    <p:extLst>
      <p:ext uri="{BB962C8B-B14F-4D97-AF65-F5344CB8AC3E}">
        <p14:creationId xmlns:p14="http://schemas.microsoft.com/office/powerpoint/2010/main" val="9181935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706B21B-443A-9217-024D-3EAE53F77D93}"/>
              </a:ext>
            </a:extLst>
          </p:cNvPr>
          <p:cNvSpPr>
            <a:spLocks noGrp="1"/>
          </p:cNvSpPr>
          <p:nvPr>
            <p:ph type="dt" sz="half" idx="10"/>
          </p:nvPr>
        </p:nvSpPr>
        <p:spPr/>
        <p:txBody>
          <a:bodyPr/>
          <a:lstStyle>
            <a:lvl1pPr>
              <a:defRPr/>
            </a:lvl1pPr>
          </a:lstStyle>
          <a:p>
            <a:pPr>
              <a:defRPr/>
            </a:pPr>
            <a:fld id="{D0C9688C-BFBF-4953-962A-DBAACA8CE83A}" type="datetimeFigureOut">
              <a:rPr lang="en-US"/>
              <a:pPr>
                <a:defRPr/>
              </a:pPr>
              <a:t>10/28/2024</a:t>
            </a:fld>
            <a:endParaRPr lang="en-US"/>
          </a:p>
        </p:txBody>
      </p:sp>
      <p:sp>
        <p:nvSpPr>
          <p:cNvPr id="3" name="Footer Placeholder 4">
            <a:extLst>
              <a:ext uri="{FF2B5EF4-FFF2-40B4-BE49-F238E27FC236}">
                <a16:creationId xmlns:a16="http://schemas.microsoft.com/office/drawing/2014/main" id="{AB757EC3-82CA-0135-E539-361DFDF29391}"/>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6462B9C9-27FE-A58A-517C-9CFF6F6A04C2}"/>
              </a:ext>
            </a:extLst>
          </p:cNvPr>
          <p:cNvSpPr>
            <a:spLocks noGrp="1"/>
          </p:cNvSpPr>
          <p:nvPr>
            <p:ph type="sldNum" sz="quarter" idx="12"/>
          </p:nvPr>
        </p:nvSpPr>
        <p:spPr/>
        <p:txBody>
          <a:bodyPr/>
          <a:lstStyle>
            <a:lvl1pPr>
              <a:defRPr/>
            </a:lvl1pPr>
          </a:lstStyle>
          <a:p>
            <a:pPr>
              <a:defRPr/>
            </a:pPr>
            <a:fld id="{B17FC7C9-7919-4B7A-B47D-01C84DC09CA3}" type="slidenum">
              <a:rPr lang="en-US"/>
              <a:pPr>
                <a:defRPr/>
              </a:pPr>
              <a:t>‹#›</a:t>
            </a:fld>
            <a:endParaRPr lang="en-US"/>
          </a:p>
        </p:txBody>
      </p:sp>
    </p:spTree>
    <p:extLst>
      <p:ext uri="{BB962C8B-B14F-4D97-AF65-F5344CB8AC3E}">
        <p14:creationId xmlns:p14="http://schemas.microsoft.com/office/powerpoint/2010/main" val="326572436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A492B962-D6D6-E4D2-699C-5421209D34DA}"/>
              </a:ext>
            </a:extLst>
          </p:cNvPr>
          <p:cNvSpPr>
            <a:spLocks noGrp="1"/>
          </p:cNvSpPr>
          <p:nvPr>
            <p:ph type="dt" sz="half" idx="10"/>
          </p:nvPr>
        </p:nvSpPr>
        <p:spPr/>
        <p:txBody>
          <a:bodyPr/>
          <a:lstStyle>
            <a:lvl1pPr>
              <a:defRPr/>
            </a:lvl1pPr>
          </a:lstStyle>
          <a:p>
            <a:pPr>
              <a:defRPr/>
            </a:pPr>
            <a:fld id="{CAEBDCE6-8ECA-4652-9409-940825EFCEF5}" type="datetimeFigureOut">
              <a:rPr lang="en-US"/>
              <a:pPr>
                <a:defRPr/>
              </a:pPr>
              <a:t>10/28/2024</a:t>
            </a:fld>
            <a:endParaRPr lang="en-US"/>
          </a:p>
        </p:txBody>
      </p:sp>
      <p:sp>
        <p:nvSpPr>
          <p:cNvPr id="6" name="Footer Placeholder 4">
            <a:extLst>
              <a:ext uri="{FF2B5EF4-FFF2-40B4-BE49-F238E27FC236}">
                <a16:creationId xmlns:a16="http://schemas.microsoft.com/office/drawing/2014/main" id="{9DBB0B74-5A73-1015-F953-E955551D880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EBE4CB9-D5CB-EFB4-5013-58CAEED08679}"/>
              </a:ext>
            </a:extLst>
          </p:cNvPr>
          <p:cNvSpPr>
            <a:spLocks noGrp="1"/>
          </p:cNvSpPr>
          <p:nvPr>
            <p:ph type="sldNum" sz="quarter" idx="12"/>
          </p:nvPr>
        </p:nvSpPr>
        <p:spPr/>
        <p:txBody>
          <a:bodyPr/>
          <a:lstStyle>
            <a:lvl1pPr>
              <a:defRPr/>
            </a:lvl1pPr>
          </a:lstStyle>
          <a:p>
            <a:pPr>
              <a:defRPr/>
            </a:pPr>
            <a:fld id="{E2057EC4-06C2-4F82-92D8-539AACED185D}" type="slidenum">
              <a:rPr lang="en-US"/>
              <a:pPr>
                <a:defRPr/>
              </a:pPr>
              <a:t>‹#›</a:t>
            </a:fld>
            <a:endParaRPr lang="en-US"/>
          </a:p>
        </p:txBody>
      </p:sp>
    </p:spTree>
    <p:extLst>
      <p:ext uri="{BB962C8B-B14F-4D97-AF65-F5344CB8AC3E}">
        <p14:creationId xmlns:p14="http://schemas.microsoft.com/office/powerpoint/2010/main" val="175830137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C5BC4FD1-1129-0989-6D5A-986BF7212A27}"/>
              </a:ext>
            </a:extLst>
          </p:cNvPr>
          <p:cNvSpPr>
            <a:spLocks noGrp="1"/>
          </p:cNvSpPr>
          <p:nvPr>
            <p:ph type="dt" sz="half" idx="10"/>
          </p:nvPr>
        </p:nvSpPr>
        <p:spPr/>
        <p:txBody>
          <a:bodyPr/>
          <a:lstStyle>
            <a:lvl1pPr>
              <a:defRPr/>
            </a:lvl1pPr>
          </a:lstStyle>
          <a:p>
            <a:pPr>
              <a:defRPr/>
            </a:pPr>
            <a:fld id="{FEB62D01-1366-4881-8C77-CD20DE5CC922}" type="datetimeFigureOut">
              <a:rPr lang="en-US"/>
              <a:pPr>
                <a:defRPr/>
              </a:pPr>
              <a:t>10/28/2024</a:t>
            </a:fld>
            <a:endParaRPr lang="en-US"/>
          </a:p>
        </p:txBody>
      </p:sp>
      <p:sp>
        <p:nvSpPr>
          <p:cNvPr id="6" name="Footer Placeholder 4">
            <a:extLst>
              <a:ext uri="{FF2B5EF4-FFF2-40B4-BE49-F238E27FC236}">
                <a16:creationId xmlns:a16="http://schemas.microsoft.com/office/drawing/2014/main" id="{33315632-ECA5-4051-D5E6-DACB29098F1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E771307-9FE4-2D8A-9248-AC573AB25CB2}"/>
              </a:ext>
            </a:extLst>
          </p:cNvPr>
          <p:cNvSpPr>
            <a:spLocks noGrp="1"/>
          </p:cNvSpPr>
          <p:nvPr>
            <p:ph type="sldNum" sz="quarter" idx="12"/>
          </p:nvPr>
        </p:nvSpPr>
        <p:spPr/>
        <p:txBody>
          <a:bodyPr/>
          <a:lstStyle>
            <a:lvl1pPr>
              <a:defRPr/>
            </a:lvl1pPr>
          </a:lstStyle>
          <a:p>
            <a:pPr>
              <a:defRPr/>
            </a:pPr>
            <a:fld id="{FDB470F0-0335-40FE-BDBC-3B1AE05C1888}" type="slidenum">
              <a:rPr lang="en-US"/>
              <a:pPr>
                <a:defRPr/>
              </a:pPr>
              <a:t>‹#›</a:t>
            </a:fld>
            <a:endParaRPr lang="en-US"/>
          </a:p>
        </p:txBody>
      </p:sp>
    </p:spTree>
    <p:extLst>
      <p:ext uri="{BB962C8B-B14F-4D97-AF65-F5344CB8AC3E}">
        <p14:creationId xmlns:p14="http://schemas.microsoft.com/office/powerpoint/2010/main" val="41000367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838452-3D81-AED1-005D-4EC3059A5284}"/>
              </a:ext>
            </a:extLst>
          </p:cNvPr>
          <p:cNvSpPr>
            <a:spLocks noGrp="1"/>
          </p:cNvSpPr>
          <p:nvPr>
            <p:ph type="dt" sz="half" idx="10"/>
          </p:nvPr>
        </p:nvSpPr>
        <p:spPr/>
        <p:txBody>
          <a:bodyPr/>
          <a:lstStyle>
            <a:lvl1pPr>
              <a:defRPr/>
            </a:lvl1pPr>
          </a:lstStyle>
          <a:p>
            <a:pPr>
              <a:defRPr/>
            </a:pPr>
            <a:fld id="{9B6CB996-96F0-446D-A920-4062C77E33E8}" type="datetimeFigureOut">
              <a:rPr lang="en-US"/>
              <a:pPr>
                <a:defRPr/>
              </a:pPr>
              <a:t>10/28/2024</a:t>
            </a:fld>
            <a:endParaRPr lang="en-US"/>
          </a:p>
        </p:txBody>
      </p:sp>
      <p:sp>
        <p:nvSpPr>
          <p:cNvPr id="5" name="Footer Placeholder 4">
            <a:extLst>
              <a:ext uri="{FF2B5EF4-FFF2-40B4-BE49-F238E27FC236}">
                <a16:creationId xmlns:a16="http://schemas.microsoft.com/office/drawing/2014/main" id="{32ABF61F-B29E-4626-893C-9E8BF6BC432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3D4B08A-7D10-987E-3571-E6F5E6CAC64F}"/>
              </a:ext>
            </a:extLst>
          </p:cNvPr>
          <p:cNvSpPr>
            <a:spLocks noGrp="1"/>
          </p:cNvSpPr>
          <p:nvPr>
            <p:ph type="sldNum" sz="quarter" idx="12"/>
          </p:nvPr>
        </p:nvSpPr>
        <p:spPr/>
        <p:txBody>
          <a:bodyPr/>
          <a:lstStyle>
            <a:lvl1pPr>
              <a:defRPr/>
            </a:lvl1pPr>
          </a:lstStyle>
          <a:p>
            <a:pPr>
              <a:defRPr/>
            </a:pPr>
            <a:fld id="{DCB4778B-CB80-4C88-9F3D-8E4B22848823}" type="slidenum">
              <a:rPr lang="en-US"/>
              <a:pPr>
                <a:defRPr/>
              </a:pPr>
              <a:t>‹#›</a:t>
            </a:fld>
            <a:endParaRPr lang="en-US"/>
          </a:p>
        </p:txBody>
      </p:sp>
    </p:spTree>
    <p:extLst>
      <p:ext uri="{BB962C8B-B14F-4D97-AF65-F5344CB8AC3E}">
        <p14:creationId xmlns:p14="http://schemas.microsoft.com/office/powerpoint/2010/main" val="198826671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3997DA-D3D6-BD42-0CFB-8594D7BF75EF}"/>
              </a:ext>
            </a:extLst>
          </p:cNvPr>
          <p:cNvSpPr>
            <a:spLocks noGrp="1"/>
          </p:cNvSpPr>
          <p:nvPr>
            <p:ph type="dt" sz="half" idx="10"/>
          </p:nvPr>
        </p:nvSpPr>
        <p:spPr/>
        <p:txBody>
          <a:bodyPr/>
          <a:lstStyle>
            <a:lvl1pPr>
              <a:defRPr/>
            </a:lvl1pPr>
          </a:lstStyle>
          <a:p>
            <a:pPr>
              <a:defRPr/>
            </a:pPr>
            <a:fld id="{7448D6F5-A0D2-4627-BE1D-A7D449955ACC}" type="datetimeFigureOut">
              <a:rPr lang="en-US"/>
              <a:pPr>
                <a:defRPr/>
              </a:pPr>
              <a:t>10/28/2024</a:t>
            </a:fld>
            <a:endParaRPr lang="en-US"/>
          </a:p>
        </p:txBody>
      </p:sp>
      <p:sp>
        <p:nvSpPr>
          <p:cNvPr id="5" name="Footer Placeholder 4">
            <a:extLst>
              <a:ext uri="{FF2B5EF4-FFF2-40B4-BE49-F238E27FC236}">
                <a16:creationId xmlns:a16="http://schemas.microsoft.com/office/drawing/2014/main" id="{601359A4-6CDC-2AB2-783C-0D29713C8E7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9C164E4-2908-DEF2-D2A3-2CDD193E328A}"/>
              </a:ext>
            </a:extLst>
          </p:cNvPr>
          <p:cNvSpPr>
            <a:spLocks noGrp="1"/>
          </p:cNvSpPr>
          <p:nvPr>
            <p:ph type="sldNum" sz="quarter" idx="12"/>
          </p:nvPr>
        </p:nvSpPr>
        <p:spPr/>
        <p:txBody>
          <a:bodyPr/>
          <a:lstStyle>
            <a:lvl1pPr>
              <a:defRPr/>
            </a:lvl1pPr>
          </a:lstStyle>
          <a:p>
            <a:pPr>
              <a:defRPr/>
            </a:pPr>
            <a:fld id="{DEFD9BFF-7219-43E0-88DF-6DCEF97944A8}" type="slidenum">
              <a:rPr lang="en-US"/>
              <a:pPr>
                <a:defRPr/>
              </a:pPr>
              <a:t>‹#›</a:t>
            </a:fld>
            <a:endParaRPr lang="en-US"/>
          </a:p>
        </p:txBody>
      </p:sp>
    </p:spTree>
    <p:extLst>
      <p:ext uri="{BB962C8B-B14F-4D97-AF65-F5344CB8AC3E}">
        <p14:creationId xmlns:p14="http://schemas.microsoft.com/office/powerpoint/2010/main" val="272410045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256259271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5191910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6950088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62882121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1424091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endParaRPr lang="id-ID" noProof="0"/>
          </a:p>
        </p:txBody>
      </p:sp>
    </p:spTree>
    <p:extLst>
      <p:ext uri="{BB962C8B-B14F-4D97-AF65-F5344CB8AC3E}">
        <p14:creationId xmlns:p14="http://schemas.microsoft.com/office/powerpoint/2010/main" val="102584576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413219072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519079F0-6D78-B1DB-9B1B-45B5BA009C1D}"/>
              </a:ext>
            </a:extLst>
          </p:cNvPr>
          <p:cNvSpPr>
            <a:spLocks noGrp="1"/>
          </p:cNvSpPr>
          <p:nvPr>
            <p:ph type="dt" sz="half" idx="10"/>
          </p:nvPr>
        </p:nvSpPr>
        <p:spPr/>
        <p:txBody>
          <a:bodyPr/>
          <a:lstStyle>
            <a:lvl1pPr>
              <a:defRPr/>
            </a:lvl1pPr>
          </a:lstStyle>
          <a:p>
            <a:pPr>
              <a:defRPr/>
            </a:pPr>
            <a:fld id="{E21D765D-8868-4049-9BBF-9DA38049267E}" type="datetimeFigureOut">
              <a:rPr lang="en-US"/>
              <a:pPr>
                <a:defRPr/>
              </a:pPr>
              <a:t>10/28/2024</a:t>
            </a:fld>
            <a:endParaRPr lang="en-US"/>
          </a:p>
        </p:txBody>
      </p:sp>
      <p:sp>
        <p:nvSpPr>
          <p:cNvPr id="5" name="Footer Placeholder 4">
            <a:extLst>
              <a:ext uri="{FF2B5EF4-FFF2-40B4-BE49-F238E27FC236}">
                <a16:creationId xmlns:a16="http://schemas.microsoft.com/office/drawing/2014/main" id="{A0519AC0-B507-498D-A196-FE779EA2219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BC26103-17DF-5B09-DCAD-8B13AB316E2C}"/>
              </a:ext>
            </a:extLst>
          </p:cNvPr>
          <p:cNvSpPr>
            <a:spLocks noGrp="1"/>
          </p:cNvSpPr>
          <p:nvPr>
            <p:ph type="sldNum" sz="quarter" idx="12"/>
          </p:nvPr>
        </p:nvSpPr>
        <p:spPr/>
        <p:txBody>
          <a:bodyPr/>
          <a:lstStyle>
            <a:lvl1pPr>
              <a:defRPr/>
            </a:lvl1pPr>
          </a:lstStyle>
          <a:p>
            <a:pPr>
              <a:defRPr/>
            </a:pPr>
            <a:fld id="{8E25CC5C-2FC1-4A21-B8F4-36EEAB219DCD}" type="slidenum">
              <a:rPr lang="en-US"/>
              <a:pPr>
                <a:defRPr/>
              </a:pPr>
              <a:t>‹#›</a:t>
            </a:fld>
            <a:endParaRPr lang="en-US"/>
          </a:p>
        </p:txBody>
      </p:sp>
    </p:spTree>
    <p:extLst>
      <p:ext uri="{BB962C8B-B14F-4D97-AF65-F5344CB8AC3E}">
        <p14:creationId xmlns:p14="http://schemas.microsoft.com/office/powerpoint/2010/main" val="162865345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7A7B9F-BC49-A5B5-A541-87032F455F0D}"/>
              </a:ext>
            </a:extLst>
          </p:cNvPr>
          <p:cNvSpPr>
            <a:spLocks noGrp="1"/>
          </p:cNvSpPr>
          <p:nvPr>
            <p:ph type="dt" sz="half" idx="10"/>
          </p:nvPr>
        </p:nvSpPr>
        <p:spPr/>
        <p:txBody>
          <a:bodyPr/>
          <a:lstStyle>
            <a:lvl1pPr>
              <a:defRPr/>
            </a:lvl1pPr>
          </a:lstStyle>
          <a:p>
            <a:pPr>
              <a:defRPr/>
            </a:pPr>
            <a:fld id="{ACFDBE38-F08C-438C-B2B7-23A0644FFD7F}" type="datetimeFigureOut">
              <a:rPr lang="en-US"/>
              <a:pPr>
                <a:defRPr/>
              </a:pPr>
              <a:t>10/28/2024</a:t>
            </a:fld>
            <a:endParaRPr lang="en-US"/>
          </a:p>
        </p:txBody>
      </p:sp>
      <p:sp>
        <p:nvSpPr>
          <p:cNvPr id="5" name="Footer Placeholder 4">
            <a:extLst>
              <a:ext uri="{FF2B5EF4-FFF2-40B4-BE49-F238E27FC236}">
                <a16:creationId xmlns:a16="http://schemas.microsoft.com/office/drawing/2014/main" id="{CC24832D-83EE-4C44-5B1A-DA0621D1AB1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AA3C082-4AD1-621A-4C8D-2DAD60499B71}"/>
              </a:ext>
            </a:extLst>
          </p:cNvPr>
          <p:cNvSpPr>
            <a:spLocks noGrp="1"/>
          </p:cNvSpPr>
          <p:nvPr>
            <p:ph type="sldNum" sz="quarter" idx="12"/>
          </p:nvPr>
        </p:nvSpPr>
        <p:spPr/>
        <p:txBody>
          <a:bodyPr/>
          <a:lstStyle>
            <a:lvl1pPr>
              <a:defRPr/>
            </a:lvl1pPr>
          </a:lstStyle>
          <a:p>
            <a:pPr>
              <a:defRPr/>
            </a:pPr>
            <a:fld id="{91AE4705-5E61-4D36-8196-148458D6F833}" type="slidenum">
              <a:rPr lang="en-US"/>
              <a:pPr>
                <a:defRPr/>
              </a:pPr>
              <a:t>‹#›</a:t>
            </a:fld>
            <a:endParaRPr lang="en-US"/>
          </a:p>
        </p:txBody>
      </p:sp>
    </p:spTree>
    <p:extLst>
      <p:ext uri="{BB962C8B-B14F-4D97-AF65-F5344CB8AC3E}">
        <p14:creationId xmlns:p14="http://schemas.microsoft.com/office/powerpoint/2010/main" val="243823365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0B3689-CECB-71C7-F28C-6BD48477AF6A}"/>
              </a:ext>
            </a:extLst>
          </p:cNvPr>
          <p:cNvSpPr>
            <a:spLocks noGrp="1"/>
          </p:cNvSpPr>
          <p:nvPr>
            <p:ph type="dt" sz="half" idx="10"/>
          </p:nvPr>
        </p:nvSpPr>
        <p:spPr/>
        <p:txBody>
          <a:bodyPr/>
          <a:lstStyle>
            <a:lvl1pPr>
              <a:defRPr/>
            </a:lvl1pPr>
          </a:lstStyle>
          <a:p>
            <a:pPr>
              <a:defRPr/>
            </a:pPr>
            <a:fld id="{4E36128A-B059-4894-A63D-FFA48D843BD2}" type="datetimeFigureOut">
              <a:rPr lang="en-US"/>
              <a:pPr>
                <a:defRPr/>
              </a:pPr>
              <a:t>10/28/2024</a:t>
            </a:fld>
            <a:endParaRPr lang="en-US"/>
          </a:p>
        </p:txBody>
      </p:sp>
      <p:sp>
        <p:nvSpPr>
          <p:cNvPr id="5" name="Footer Placeholder 4">
            <a:extLst>
              <a:ext uri="{FF2B5EF4-FFF2-40B4-BE49-F238E27FC236}">
                <a16:creationId xmlns:a16="http://schemas.microsoft.com/office/drawing/2014/main" id="{113DD11F-9AAC-EA29-7B0B-1A91D311425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09CD7EE-A197-D60D-6395-4B3E30A581CB}"/>
              </a:ext>
            </a:extLst>
          </p:cNvPr>
          <p:cNvSpPr>
            <a:spLocks noGrp="1"/>
          </p:cNvSpPr>
          <p:nvPr>
            <p:ph type="sldNum" sz="quarter" idx="12"/>
          </p:nvPr>
        </p:nvSpPr>
        <p:spPr/>
        <p:txBody>
          <a:bodyPr/>
          <a:lstStyle>
            <a:lvl1pPr>
              <a:defRPr/>
            </a:lvl1pPr>
          </a:lstStyle>
          <a:p>
            <a:pPr>
              <a:defRPr/>
            </a:pPr>
            <a:fld id="{C2B7CFA6-BC5E-4912-B343-4FB3E4C15800}" type="slidenum">
              <a:rPr lang="en-US"/>
              <a:pPr>
                <a:defRPr/>
              </a:pPr>
              <a:t>‹#›</a:t>
            </a:fld>
            <a:endParaRPr lang="en-US"/>
          </a:p>
        </p:txBody>
      </p:sp>
    </p:spTree>
    <p:extLst>
      <p:ext uri="{BB962C8B-B14F-4D97-AF65-F5344CB8AC3E}">
        <p14:creationId xmlns:p14="http://schemas.microsoft.com/office/powerpoint/2010/main" val="387111039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6F34CF3-EC0D-4E05-D06A-E448A66A1223}"/>
              </a:ext>
            </a:extLst>
          </p:cNvPr>
          <p:cNvSpPr>
            <a:spLocks noGrp="1"/>
          </p:cNvSpPr>
          <p:nvPr>
            <p:ph type="dt" sz="half" idx="10"/>
          </p:nvPr>
        </p:nvSpPr>
        <p:spPr/>
        <p:txBody>
          <a:bodyPr/>
          <a:lstStyle>
            <a:lvl1pPr>
              <a:defRPr/>
            </a:lvl1pPr>
          </a:lstStyle>
          <a:p>
            <a:pPr>
              <a:defRPr/>
            </a:pPr>
            <a:fld id="{7BCA3D7B-61A0-4A55-82B9-1E82660E9676}" type="datetimeFigureOut">
              <a:rPr lang="en-US"/>
              <a:pPr>
                <a:defRPr/>
              </a:pPr>
              <a:t>10/28/2024</a:t>
            </a:fld>
            <a:endParaRPr lang="en-US"/>
          </a:p>
        </p:txBody>
      </p:sp>
      <p:sp>
        <p:nvSpPr>
          <p:cNvPr id="6" name="Footer Placeholder 4">
            <a:extLst>
              <a:ext uri="{FF2B5EF4-FFF2-40B4-BE49-F238E27FC236}">
                <a16:creationId xmlns:a16="http://schemas.microsoft.com/office/drawing/2014/main" id="{A9585EC5-7907-E6D4-BDCF-25DBD6B59E8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0F88EF3-DB0A-79D6-47AE-BC4B21DBFA93}"/>
              </a:ext>
            </a:extLst>
          </p:cNvPr>
          <p:cNvSpPr>
            <a:spLocks noGrp="1"/>
          </p:cNvSpPr>
          <p:nvPr>
            <p:ph type="sldNum" sz="quarter" idx="12"/>
          </p:nvPr>
        </p:nvSpPr>
        <p:spPr/>
        <p:txBody>
          <a:bodyPr/>
          <a:lstStyle>
            <a:lvl1pPr>
              <a:defRPr/>
            </a:lvl1pPr>
          </a:lstStyle>
          <a:p>
            <a:pPr>
              <a:defRPr/>
            </a:pPr>
            <a:fld id="{EA27A7E1-A102-4934-BA07-91E83BE1F16C}" type="slidenum">
              <a:rPr lang="en-US"/>
              <a:pPr>
                <a:defRPr/>
              </a:pPr>
              <a:t>‹#›</a:t>
            </a:fld>
            <a:endParaRPr lang="en-US"/>
          </a:p>
        </p:txBody>
      </p:sp>
    </p:spTree>
    <p:extLst>
      <p:ext uri="{BB962C8B-B14F-4D97-AF65-F5344CB8AC3E}">
        <p14:creationId xmlns:p14="http://schemas.microsoft.com/office/powerpoint/2010/main" val="137701942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70386D4-E365-E3BF-DA73-FB14C789A708}"/>
              </a:ext>
            </a:extLst>
          </p:cNvPr>
          <p:cNvSpPr>
            <a:spLocks noGrp="1"/>
          </p:cNvSpPr>
          <p:nvPr>
            <p:ph type="dt" sz="half" idx="10"/>
          </p:nvPr>
        </p:nvSpPr>
        <p:spPr/>
        <p:txBody>
          <a:bodyPr/>
          <a:lstStyle>
            <a:lvl1pPr>
              <a:defRPr/>
            </a:lvl1pPr>
          </a:lstStyle>
          <a:p>
            <a:pPr>
              <a:defRPr/>
            </a:pPr>
            <a:fld id="{A691C455-5666-4E92-91EA-D458973AA042}" type="datetimeFigureOut">
              <a:rPr lang="en-US"/>
              <a:pPr>
                <a:defRPr/>
              </a:pPr>
              <a:t>10/28/2024</a:t>
            </a:fld>
            <a:endParaRPr lang="en-US"/>
          </a:p>
        </p:txBody>
      </p:sp>
      <p:sp>
        <p:nvSpPr>
          <p:cNvPr id="8" name="Footer Placeholder 4">
            <a:extLst>
              <a:ext uri="{FF2B5EF4-FFF2-40B4-BE49-F238E27FC236}">
                <a16:creationId xmlns:a16="http://schemas.microsoft.com/office/drawing/2014/main" id="{D3325AE6-A48C-3E06-E2AE-A744B053261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0CB41AF-650B-3186-AC0C-0AECB0D7EA4F}"/>
              </a:ext>
            </a:extLst>
          </p:cNvPr>
          <p:cNvSpPr>
            <a:spLocks noGrp="1"/>
          </p:cNvSpPr>
          <p:nvPr>
            <p:ph type="sldNum" sz="quarter" idx="12"/>
          </p:nvPr>
        </p:nvSpPr>
        <p:spPr/>
        <p:txBody>
          <a:bodyPr/>
          <a:lstStyle>
            <a:lvl1pPr>
              <a:defRPr/>
            </a:lvl1pPr>
          </a:lstStyle>
          <a:p>
            <a:pPr>
              <a:defRPr/>
            </a:pPr>
            <a:fld id="{5582B446-5AF2-4024-9A05-A52ED0BA2388}" type="slidenum">
              <a:rPr lang="en-US"/>
              <a:pPr>
                <a:defRPr/>
              </a:pPr>
              <a:t>‹#›</a:t>
            </a:fld>
            <a:endParaRPr lang="en-US"/>
          </a:p>
        </p:txBody>
      </p:sp>
    </p:spTree>
    <p:extLst>
      <p:ext uri="{BB962C8B-B14F-4D97-AF65-F5344CB8AC3E}">
        <p14:creationId xmlns:p14="http://schemas.microsoft.com/office/powerpoint/2010/main" val="135715077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BB84784A-FDEC-4991-1484-C096C511BA96}"/>
              </a:ext>
            </a:extLst>
          </p:cNvPr>
          <p:cNvSpPr>
            <a:spLocks noGrp="1"/>
          </p:cNvSpPr>
          <p:nvPr>
            <p:ph type="dt" sz="half" idx="10"/>
          </p:nvPr>
        </p:nvSpPr>
        <p:spPr/>
        <p:txBody>
          <a:bodyPr/>
          <a:lstStyle>
            <a:lvl1pPr>
              <a:defRPr/>
            </a:lvl1pPr>
          </a:lstStyle>
          <a:p>
            <a:pPr>
              <a:defRPr/>
            </a:pPr>
            <a:fld id="{D917DF16-11F7-448F-A8DD-5F028EF1BE23}" type="datetimeFigureOut">
              <a:rPr lang="en-US"/>
              <a:pPr>
                <a:defRPr/>
              </a:pPr>
              <a:t>10/28/2024</a:t>
            </a:fld>
            <a:endParaRPr lang="en-US"/>
          </a:p>
        </p:txBody>
      </p:sp>
      <p:sp>
        <p:nvSpPr>
          <p:cNvPr id="4" name="Footer Placeholder 4">
            <a:extLst>
              <a:ext uri="{FF2B5EF4-FFF2-40B4-BE49-F238E27FC236}">
                <a16:creationId xmlns:a16="http://schemas.microsoft.com/office/drawing/2014/main" id="{41AB267D-A58D-9A34-5696-6BE87D676C1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ED27F41-BBEC-8E82-CCAD-C02DDDB80646}"/>
              </a:ext>
            </a:extLst>
          </p:cNvPr>
          <p:cNvSpPr>
            <a:spLocks noGrp="1"/>
          </p:cNvSpPr>
          <p:nvPr>
            <p:ph type="sldNum" sz="quarter" idx="12"/>
          </p:nvPr>
        </p:nvSpPr>
        <p:spPr/>
        <p:txBody>
          <a:bodyPr/>
          <a:lstStyle>
            <a:lvl1pPr>
              <a:defRPr/>
            </a:lvl1pPr>
          </a:lstStyle>
          <a:p>
            <a:pPr>
              <a:defRPr/>
            </a:pPr>
            <a:fld id="{069A273E-F6FB-4273-BC55-EDC7A346D19D}" type="slidenum">
              <a:rPr lang="en-US"/>
              <a:pPr>
                <a:defRPr/>
              </a:pPr>
              <a:t>‹#›</a:t>
            </a:fld>
            <a:endParaRPr lang="en-US"/>
          </a:p>
        </p:txBody>
      </p:sp>
    </p:spTree>
    <p:extLst>
      <p:ext uri="{BB962C8B-B14F-4D97-AF65-F5344CB8AC3E}">
        <p14:creationId xmlns:p14="http://schemas.microsoft.com/office/powerpoint/2010/main" val="392404941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AA0BCD9-F2EF-B46D-1C11-801FA8C0246C}"/>
              </a:ext>
            </a:extLst>
          </p:cNvPr>
          <p:cNvSpPr>
            <a:spLocks noGrp="1"/>
          </p:cNvSpPr>
          <p:nvPr>
            <p:ph type="dt" sz="half" idx="10"/>
          </p:nvPr>
        </p:nvSpPr>
        <p:spPr/>
        <p:txBody>
          <a:bodyPr/>
          <a:lstStyle>
            <a:lvl1pPr>
              <a:defRPr/>
            </a:lvl1pPr>
          </a:lstStyle>
          <a:p>
            <a:pPr>
              <a:defRPr/>
            </a:pPr>
            <a:fld id="{1F392EF7-1350-417D-A5B2-A701C2DD5A0C}" type="datetimeFigureOut">
              <a:rPr lang="en-US"/>
              <a:pPr>
                <a:defRPr/>
              </a:pPr>
              <a:t>10/28/2024</a:t>
            </a:fld>
            <a:endParaRPr lang="en-US"/>
          </a:p>
        </p:txBody>
      </p:sp>
      <p:sp>
        <p:nvSpPr>
          <p:cNvPr id="3" name="Footer Placeholder 4">
            <a:extLst>
              <a:ext uri="{FF2B5EF4-FFF2-40B4-BE49-F238E27FC236}">
                <a16:creationId xmlns:a16="http://schemas.microsoft.com/office/drawing/2014/main" id="{806D83AA-29D5-C4D6-E335-2F5ACDFF6D34}"/>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591CCC1-0363-1E2E-58AB-0F17C4BB3B3C}"/>
              </a:ext>
            </a:extLst>
          </p:cNvPr>
          <p:cNvSpPr>
            <a:spLocks noGrp="1"/>
          </p:cNvSpPr>
          <p:nvPr>
            <p:ph type="sldNum" sz="quarter" idx="12"/>
          </p:nvPr>
        </p:nvSpPr>
        <p:spPr/>
        <p:txBody>
          <a:bodyPr/>
          <a:lstStyle>
            <a:lvl1pPr>
              <a:defRPr/>
            </a:lvl1pPr>
          </a:lstStyle>
          <a:p>
            <a:pPr>
              <a:defRPr/>
            </a:pPr>
            <a:fld id="{D28E3A18-A5A7-4DE3-8708-92ADD3727057}" type="slidenum">
              <a:rPr lang="en-US"/>
              <a:pPr>
                <a:defRPr/>
              </a:pPr>
              <a:t>‹#›</a:t>
            </a:fld>
            <a:endParaRPr lang="en-US"/>
          </a:p>
        </p:txBody>
      </p:sp>
    </p:spTree>
    <p:extLst>
      <p:ext uri="{BB962C8B-B14F-4D97-AF65-F5344CB8AC3E}">
        <p14:creationId xmlns:p14="http://schemas.microsoft.com/office/powerpoint/2010/main" val="219609787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B2912FE-E392-3491-A021-D0395EC39C85}"/>
              </a:ext>
            </a:extLst>
          </p:cNvPr>
          <p:cNvSpPr>
            <a:spLocks noGrp="1"/>
          </p:cNvSpPr>
          <p:nvPr>
            <p:ph type="dt" sz="half" idx="10"/>
          </p:nvPr>
        </p:nvSpPr>
        <p:spPr/>
        <p:txBody>
          <a:bodyPr/>
          <a:lstStyle>
            <a:lvl1pPr>
              <a:defRPr/>
            </a:lvl1pPr>
          </a:lstStyle>
          <a:p>
            <a:pPr>
              <a:defRPr/>
            </a:pPr>
            <a:fld id="{FB13E785-4A35-482D-BFF9-EF9E2E4DFDEB}" type="datetimeFigureOut">
              <a:rPr lang="en-US"/>
              <a:pPr>
                <a:defRPr/>
              </a:pPr>
              <a:t>10/28/2024</a:t>
            </a:fld>
            <a:endParaRPr lang="en-US"/>
          </a:p>
        </p:txBody>
      </p:sp>
      <p:sp>
        <p:nvSpPr>
          <p:cNvPr id="6" name="Footer Placeholder 4">
            <a:extLst>
              <a:ext uri="{FF2B5EF4-FFF2-40B4-BE49-F238E27FC236}">
                <a16:creationId xmlns:a16="http://schemas.microsoft.com/office/drawing/2014/main" id="{0C705C97-8169-BC95-A5EB-EB30B799FCC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59391F5-F00B-3FA0-FCF5-1F3132A875B1}"/>
              </a:ext>
            </a:extLst>
          </p:cNvPr>
          <p:cNvSpPr>
            <a:spLocks noGrp="1"/>
          </p:cNvSpPr>
          <p:nvPr>
            <p:ph type="sldNum" sz="quarter" idx="12"/>
          </p:nvPr>
        </p:nvSpPr>
        <p:spPr/>
        <p:txBody>
          <a:bodyPr/>
          <a:lstStyle>
            <a:lvl1pPr>
              <a:defRPr/>
            </a:lvl1pPr>
          </a:lstStyle>
          <a:p>
            <a:pPr>
              <a:defRPr/>
            </a:pPr>
            <a:fld id="{32CB8A98-32EE-4AEE-B79E-FBCC12FBCC69}" type="slidenum">
              <a:rPr lang="en-US"/>
              <a:pPr>
                <a:defRPr/>
              </a:pPr>
              <a:t>‹#›</a:t>
            </a:fld>
            <a:endParaRPr lang="en-US"/>
          </a:p>
        </p:txBody>
      </p:sp>
    </p:spTree>
    <p:extLst>
      <p:ext uri="{BB962C8B-B14F-4D97-AF65-F5344CB8AC3E}">
        <p14:creationId xmlns:p14="http://schemas.microsoft.com/office/powerpoint/2010/main" val="152088476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1FF6EFF-FB5C-4D67-901E-A48B59B28E9B}"/>
              </a:ext>
            </a:extLst>
          </p:cNvPr>
          <p:cNvSpPr>
            <a:spLocks noGrp="1"/>
          </p:cNvSpPr>
          <p:nvPr>
            <p:ph type="dt" sz="half" idx="10"/>
          </p:nvPr>
        </p:nvSpPr>
        <p:spPr/>
        <p:txBody>
          <a:bodyPr/>
          <a:lstStyle>
            <a:lvl1pPr>
              <a:defRPr/>
            </a:lvl1pPr>
          </a:lstStyle>
          <a:p>
            <a:pPr>
              <a:defRPr/>
            </a:pPr>
            <a:fld id="{4AC05D29-EA15-474A-A587-DDF3E5C47500}" type="datetimeFigureOut">
              <a:rPr lang="en-US"/>
              <a:pPr>
                <a:defRPr/>
              </a:pPr>
              <a:t>10/28/2024</a:t>
            </a:fld>
            <a:endParaRPr lang="en-US"/>
          </a:p>
        </p:txBody>
      </p:sp>
      <p:sp>
        <p:nvSpPr>
          <p:cNvPr id="6" name="Footer Placeholder 4">
            <a:extLst>
              <a:ext uri="{FF2B5EF4-FFF2-40B4-BE49-F238E27FC236}">
                <a16:creationId xmlns:a16="http://schemas.microsoft.com/office/drawing/2014/main" id="{7CB369C6-152F-64D4-0B33-181D29A88DF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5CEBBA3-43B4-1B54-3F97-1E4D0B40583E}"/>
              </a:ext>
            </a:extLst>
          </p:cNvPr>
          <p:cNvSpPr>
            <a:spLocks noGrp="1"/>
          </p:cNvSpPr>
          <p:nvPr>
            <p:ph type="sldNum" sz="quarter" idx="12"/>
          </p:nvPr>
        </p:nvSpPr>
        <p:spPr/>
        <p:txBody>
          <a:bodyPr/>
          <a:lstStyle>
            <a:lvl1pPr>
              <a:defRPr/>
            </a:lvl1pPr>
          </a:lstStyle>
          <a:p>
            <a:pPr>
              <a:defRPr/>
            </a:pPr>
            <a:fld id="{7EA3282E-7063-48E9-8CA3-5426B2E206F4}" type="slidenum">
              <a:rPr lang="en-US"/>
              <a:pPr>
                <a:defRPr/>
              </a:pPr>
              <a:t>‹#›</a:t>
            </a:fld>
            <a:endParaRPr lang="en-US"/>
          </a:p>
        </p:txBody>
      </p:sp>
    </p:spTree>
    <p:extLst>
      <p:ext uri="{BB962C8B-B14F-4D97-AF65-F5344CB8AC3E}">
        <p14:creationId xmlns:p14="http://schemas.microsoft.com/office/powerpoint/2010/main" val="317262029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7F78EB-F392-E7CA-1248-4F5866F9E9BA}"/>
              </a:ext>
            </a:extLst>
          </p:cNvPr>
          <p:cNvSpPr>
            <a:spLocks noGrp="1"/>
          </p:cNvSpPr>
          <p:nvPr>
            <p:ph type="dt" sz="half" idx="10"/>
          </p:nvPr>
        </p:nvSpPr>
        <p:spPr/>
        <p:txBody>
          <a:bodyPr/>
          <a:lstStyle>
            <a:lvl1pPr>
              <a:defRPr/>
            </a:lvl1pPr>
          </a:lstStyle>
          <a:p>
            <a:pPr>
              <a:defRPr/>
            </a:pPr>
            <a:fld id="{B316D62C-A1BD-4C55-A2AD-B6B82FC01988}" type="datetimeFigureOut">
              <a:rPr lang="en-US"/>
              <a:pPr>
                <a:defRPr/>
              </a:pPr>
              <a:t>10/28/2024</a:t>
            </a:fld>
            <a:endParaRPr lang="en-US"/>
          </a:p>
        </p:txBody>
      </p:sp>
      <p:sp>
        <p:nvSpPr>
          <p:cNvPr id="5" name="Footer Placeholder 4">
            <a:extLst>
              <a:ext uri="{FF2B5EF4-FFF2-40B4-BE49-F238E27FC236}">
                <a16:creationId xmlns:a16="http://schemas.microsoft.com/office/drawing/2014/main" id="{0AB195BF-29F8-0FE5-1CCD-EB0E1F67AFB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A72D886-FDB8-8981-53F0-2B8A5609BB45}"/>
              </a:ext>
            </a:extLst>
          </p:cNvPr>
          <p:cNvSpPr>
            <a:spLocks noGrp="1"/>
          </p:cNvSpPr>
          <p:nvPr>
            <p:ph type="sldNum" sz="quarter" idx="12"/>
          </p:nvPr>
        </p:nvSpPr>
        <p:spPr/>
        <p:txBody>
          <a:bodyPr/>
          <a:lstStyle>
            <a:lvl1pPr>
              <a:defRPr/>
            </a:lvl1pPr>
          </a:lstStyle>
          <a:p>
            <a:pPr>
              <a:defRPr/>
            </a:pPr>
            <a:fld id="{F31C0D8C-FADF-4257-919F-DF64241D0FF8}" type="slidenum">
              <a:rPr lang="en-US"/>
              <a:pPr>
                <a:defRPr/>
              </a:pPr>
              <a:t>‹#›</a:t>
            </a:fld>
            <a:endParaRPr lang="en-US"/>
          </a:p>
        </p:txBody>
      </p:sp>
    </p:spTree>
    <p:extLst>
      <p:ext uri="{BB962C8B-B14F-4D97-AF65-F5344CB8AC3E}">
        <p14:creationId xmlns:p14="http://schemas.microsoft.com/office/powerpoint/2010/main" val="374520530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E23AD1-F2F6-36F8-72F7-6DB149EB8FA7}"/>
              </a:ext>
            </a:extLst>
          </p:cNvPr>
          <p:cNvSpPr>
            <a:spLocks noGrp="1"/>
          </p:cNvSpPr>
          <p:nvPr>
            <p:ph type="dt" sz="half" idx="10"/>
          </p:nvPr>
        </p:nvSpPr>
        <p:spPr/>
        <p:txBody>
          <a:bodyPr/>
          <a:lstStyle>
            <a:lvl1pPr>
              <a:defRPr/>
            </a:lvl1pPr>
          </a:lstStyle>
          <a:p>
            <a:pPr>
              <a:defRPr/>
            </a:pPr>
            <a:fld id="{B1328A38-C68B-4676-9387-F34216E5E3DC}" type="datetimeFigureOut">
              <a:rPr lang="en-US"/>
              <a:pPr>
                <a:defRPr/>
              </a:pPr>
              <a:t>10/28/2024</a:t>
            </a:fld>
            <a:endParaRPr lang="en-US"/>
          </a:p>
        </p:txBody>
      </p:sp>
      <p:sp>
        <p:nvSpPr>
          <p:cNvPr id="5" name="Footer Placeholder 4">
            <a:extLst>
              <a:ext uri="{FF2B5EF4-FFF2-40B4-BE49-F238E27FC236}">
                <a16:creationId xmlns:a16="http://schemas.microsoft.com/office/drawing/2014/main" id="{EDC6155F-55AF-E777-67E0-EF33DDF842E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3A258F3-C034-77D9-CA47-D48A5802F277}"/>
              </a:ext>
            </a:extLst>
          </p:cNvPr>
          <p:cNvSpPr>
            <a:spLocks noGrp="1"/>
          </p:cNvSpPr>
          <p:nvPr>
            <p:ph type="sldNum" sz="quarter" idx="12"/>
          </p:nvPr>
        </p:nvSpPr>
        <p:spPr/>
        <p:txBody>
          <a:bodyPr/>
          <a:lstStyle>
            <a:lvl1pPr>
              <a:defRPr/>
            </a:lvl1pPr>
          </a:lstStyle>
          <a:p>
            <a:pPr>
              <a:defRPr/>
            </a:pPr>
            <a:fld id="{25E3B7D5-C241-4EB2-8E7F-B9485ED4E25C}" type="slidenum">
              <a:rPr lang="en-US"/>
              <a:pPr>
                <a:defRPr/>
              </a:pPr>
              <a:t>‹#›</a:t>
            </a:fld>
            <a:endParaRPr lang="en-US"/>
          </a:p>
        </p:txBody>
      </p:sp>
    </p:spTree>
    <p:extLst>
      <p:ext uri="{BB962C8B-B14F-4D97-AF65-F5344CB8AC3E}">
        <p14:creationId xmlns:p14="http://schemas.microsoft.com/office/powerpoint/2010/main" val="148699846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91401003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80972178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50966484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6211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67998248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endParaRPr lang="id-ID" noProof="0"/>
          </a:p>
        </p:txBody>
      </p:sp>
    </p:spTree>
    <p:extLst>
      <p:ext uri="{BB962C8B-B14F-4D97-AF65-F5344CB8AC3E}">
        <p14:creationId xmlns:p14="http://schemas.microsoft.com/office/powerpoint/2010/main" val="379307896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776098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slideLayout" Target="../slideLayouts/slideLayout4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20"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19" Type="http://schemas.openxmlformats.org/officeDocument/2006/relationships/theme" Target="../theme/theme3.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18" Type="http://schemas.openxmlformats.org/officeDocument/2006/relationships/slideLayout" Target="../slideLayouts/slideLayout6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slideLayout" Target="../slideLayouts/slideLayout62.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20" Type="http://schemas.openxmlformats.org/officeDocument/2006/relationships/image" Target="../media/image1.png"/><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19" Type="http://schemas.openxmlformats.org/officeDocument/2006/relationships/theme" Target="../theme/theme4.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18" Type="http://schemas.openxmlformats.org/officeDocument/2006/relationships/slideLayout" Target="../slideLayouts/slideLayout81.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slideLayout" Target="../slideLayouts/slideLayout80.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20" Type="http://schemas.openxmlformats.org/officeDocument/2006/relationships/image" Target="../media/image1.png"/><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19" Type="http://schemas.openxmlformats.org/officeDocument/2006/relationships/theme" Target="../theme/theme5.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222A07B6-EFAD-4DE2-A529-5F172DC88F9E}"/>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942EBE5F-A0F7-47D8-8CCA-642E1CECC07F}"/>
              </a:ext>
            </a:extLst>
          </p:cNvPr>
          <p:cNvSpPr>
            <a:spLocks noGrp="1" noChangeArrowheads="1"/>
          </p:cNvSpPr>
          <p:nvPr>
            <p:ph type="body" idx="1"/>
          </p:nvPr>
        </p:nvSpPr>
        <p:spPr bwMode="auto">
          <a:xfrm>
            <a:off x="457200" y="1600202"/>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3B9921B3-7046-40DA-B2F3-8A53736BCC63}"/>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spcBef>
                <a:spcPct val="20000"/>
              </a:spcBef>
              <a:buFontTx/>
              <a:buChar char="•"/>
              <a:defRPr sz="1050">
                <a:latin typeface="Arial" charset="0"/>
                <a:cs typeface="Arial" charset="0"/>
              </a:defRPr>
            </a:lvl1pPr>
          </a:lstStyle>
          <a:p>
            <a:pPr>
              <a:defRPr/>
            </a:pPr>
            <a:fld id="{D196DB91-5511-41B5-A921-CED35E47CB8E}" type="datetime1">
              <a:rPr lang="en-US" smtClean="0"/>
              <a:t>10/28/2024</a:t>
            </a:fld>
            <a:endParaRPr lang="en-US"/>
          </a:p>
        </p:txBody>
      </p:sp>
      <p:sp>
        <p:nvSpPr>
          <p:cNvPr id="1029" name="Rectangle 5">
            <a:extLst>
              <a:ext uri="{FF2B5EF4-FFF2-40B4-BE49-F238E27FC236}">
                <a16:creationId xmlns:a16="http://schemas.microsoft.com/office/drawing/2014/main" id="{1C032007-C8BB-4746-ADF1-B52AA21F4217}"/>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20000"/>
              </a:spcBef>
              <a:buFontTx/>
              <a:buChar char="•"/>
              <a:defRPr sz="105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id="{027ED44F-32DA-4CDF-82E7-F9E71F56F942}"/>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20000"/>
              </a:spcBef>
              <a:buFontTx/>
              <a:buChar char="•"/>
              <a:defRPr sz="1050"/>
            </a:lvl1pPr>
          </a:lstStyle>
          <a:p>
            <a:pPr>
              <a:defRPr/>
            </a:pPr>
            <a:fld id="{6FEBA9F0-F079-4A88-B60C-8E9729A0AA24}" type="slidenum">
              <a:rPr lang="en-US" altLang="en-US"/>
              <a:pPr>
                <a:defRPr/>
              </a:pPr>
              <a:t>‹#›</a:t>
            </a:fld>
            <a:endParaRPr lang="en-US" altLang="en-US"/>
          </a:p>
        </p:txBody>
      </p:sp>
      <p:sp>
        <p:nvSpPr>
          <p:cNvPr id="2055" name="Line 7">
            <a:extLst>
              <a:ext uri="{FF2B5EF4-FFF2-40B4-BE49-F238E27FC236}">
                <a16:creationId xmlns:a16="http://schemas.microsoft.com/office/drawing/2014/main" id="{279090B1-0B33-4449-9DED-EDD8AC34C941}"/>
              </a:ext>
            </a:extLst>
          </p:cNvPr>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Tree>
    <p:extLst>
      <p:ext uri="{BB962C8B-B14F-4D97-AF65-F5344CB8AC3E}">
        <p14:creationId xmlns:p14="http://schemas.microsoft.com/office/powerpoint/2010/main" val="3579231016"/>
      </p:ext>
    </p:extLst>
  </p:cSld>
  <p:clrMap bg1="dk2" tx1="lt1" bg2="dk1" tx2="lt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954" r:id="rId12"/>
    <p:sldLayoutId id="2147483859" r:id="rId13"/>
  </p:sldLayoutIdLst>
  <p:hf sldNum="0" hdr="0" ftr="0" dt="0"/>
  <p:txStyles>
    <p:titleStyle>
      <a:lvl1pPr algn="l" rtl="0" eaLnBrk="0" fontAlgn="base" hangingPunct="0">
        <a:spcBef>
          <a:spcPct val="0"/>
        </a:spcBef>
        <a:spcAft>
          <a:spcPct val="0"/>
        </a:spcAft>
        <a:defRPr sz="3300">
          <a:solidFill>
            <a:schemeClr val="tx2"/>
          </a:solidFill>
          <a:latin typeface="+mj-lt"/>
          <a:ea typeface="+mj-ea"/>
          <a:cs typeface="+mj-cs"/>
        </a:defRPr>
      </a:lvl1pPr>
      <a:lvl2pPr algn="l" rtl="0" eaLnBrk="0" fontAlgn="base" hangingPunct="0">
        <a:spcBef>
          <a:spcPct val="0"/>
        </a:spcBef>
        <a:spcAft>
          <a:spcPct val="0"/>
        </a:spcAft>
        <a:defRPr sz="3300">
          <a:solidFill>
            <a:schemeClr val="tx2"/>
          </a:solidFill>
          <a:latin typeface="Arial" charset="0"/>
        </a:defRPr>
      </a:lvl2pPr>
      <a:lvl3pPr algn="l" rtl="0" eaLnBrk="0" fontAlgn="base" hangingPunct="0">
        <a:spcBef>
          <a:spcPct val="0"/>
        </a:spcBef>
        <a:spcAft>
          <a:spcPct val="0"/>
        </a:spcAft>
        <a:defRPr sz="3300">
          <a:solidFill>
            <a:schemeClr val="tx2"/>
          </a:solidFill>
          <a:latin typeface="Arial" charset="0"/>
        </a:defRPr>
      </a:lvl3pPr>
      <a:lvl4pPr algn="l" rtl="0" eaLnBrk="0" fontAlgn="base" hangingPunct="0">
        <a:spcBef>
          <a:spcPct val="0"/>
        </a:spcBef>
        <a:spcAft>
          <a:spcPct val="0"/>
        </a:spcAft>
        <a:defRPr sz="3300">
          <a:solidFill>
            <a:schemeClr val="tx2"/>
          </a:solidFill>
          <a:latin typeface="Arial" charset="0"/>
        </a:defRPr>
      </a:lvl4pPr>
      <a:lvl5pPr algn="l" rtl="0" eaLnBrk="0" fontAlgn="base" hangingPunct="0">
        <a:spcBef>
          <a:spcPct val="0"/>
        </a:spcBef>
        <a:spcAft>
          <a:spcPct val="0"/>
        </a:spcAft>
        <a:defRPr sz="3300">
          <a:solidFill>
            <a:schemeClr val="tx2"/>
          </a:solidFill>
          <a:latin typeface="Arial" charset="0"/>
        </a:defRPr>
      </a:lvl5pPr>
      <a:lvl6pPr marL="342900" algn="l" rtl="0" eaLnBrk="1" fontAlgn="base" hangingPunct="1">
        <a:spcBef>
          <a:spcPct val="0"/>
        </a:spcBef>
        <a:spcAft>
          <a:spcPct val="0"/>
        </a:spcAft>
        <a:defRPr sz="3300">
          <a:solidFill>
            <a:schemeClr val="tx2"/>
          </a:solidFill>
          <a:latin typeface="Arial" charset="0"/>
        </a:defRPr>
      </a:lvl6pPr>
      <a:lvl7pPr marL="685800" algn="l" rtl="0" eaLnBrk="1" fontAlgn="base" hangingPunct="1">
        <a:spcBef>
          <a:spcPct val="0"/>
        </a:spcBef>
        <a:spcAft>
          <a:spcPct val="0"/>
        </a:spcAft>
        <a:defRPr sz="3300">
          <a:solidFill>
            <a:schemeClr val="tx2"/>
          </a:solidFill>
          <a:latin typeface="Arial" charset="0"/>
        </a:defRPr>
      </a:lvl7pPr>
      <a:lvl8pPr marL="1028700" algn="l" rtl="0" eaLnBrk="1" fontAlgn="base" hangingPunct="1">
        <a:spcBef>
          <a:spcPct val="0"/>
        </a:spcBef>
        <a:spcAft>
          <a:spcPct val="0"/>
        </a:spcAft>
        <a:defRPr sz="3300">
          <a:solidFill>
            <a:schemeClr val="tx2"/>
          </a:solidFill>
          <a:latin typeface="Arial" charset="0"/>
        </a:defRPr>
      </a:lvl8pPr>
      <a:lvl9pPr marL="1371600" algn="l" rtl="0" eaLnBrk="1" fontAlgn="base" hangingPunct="1">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5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1" fontAlgn="base" hangingPunct="1">
        <a:spcBef>
          <a:spcPct val="20000"/>
        </a:spcBef>
        <a:spcAft>
          <a:spcPct val="0"/>
        </a:spcAft>
        <a:buChar char="•"/>
        <a:defRPr sz="1500">
          <a:solidFill>
            <a:schemeClr val="tx1"/>
          </a:solidFill>
          <a:latin typeface="+mn-lt"/>
        </a:defRPr>
      </a:lvl6pPr>
      <a:lvl7pPr marL="2228850" indent="-171450" algn="l" rtl="0" eaLnBrk="1" fontAlgn="base" hangingPunct="1">
        <a:spcBef>
          <a:spcPct val="20000"/>
        </a:spcBef>
        <a:spcAft>
          <a:spcPct val="0"/>
        </a:spcAft>
        <a:buChar char="•"/>
        <a:defRPr sz="1500">
          <a:solidFill>
            <a:schemeClr val="tx1"/>
          </a:solidFill>
          <a:latin typeface="+mn-lt"/>
        </a:defRPr>
      </a:lvl7pPr>
      <a:lvl8pPr marL="2571750" indent="-171450" algn="l" rtl="0" eaLnBrk="1" fontAlgn="base" hangingPunct="1">
        <a:spcBef>
          <a:spcPct val="20000"/>
        </a:spcBef>
        <a:spcAft>
          <a:spcPct val="0"/>
        </a:spcAft>
        <a:buChar char="•"/>
        <a:defRPr sz="1500">
          <a:solidFill>
            <a:schemeClr val="tx1"/>
          </a:solidFill>
          <a:latin typeface="+mn-lt"/>
        </a:defRPr>
      </a:lvl8pPr>
      <a:lvl9pPr marL="2914650"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457200" y="1600202"/>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050">
                <a:latin typeface="Arial" charset="0"/>
                <a:cs typeface="Arial" charset="0"/>
              </a:defRPr>
            </a:lvl1pPr>
          </a:lstStyle>
          <a:p>
            <a:pPr>
              <a:defRPr/>
            </a:pPr>
            <a:fld id="{72547372-AC09-47B6-BD01-AB0CE1E4A426}" type="datetimeFigureOut">
              <a:rPr lang="en-US"/>
              <a:pPr>
                <a:defRPr/>
              </a:pPr>
              <a:t>10/28/2024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050">
                <a:latin typeface="Arial" charset="0"/>
                <a:cs typeface="Arial" charset="0"/>
              </a:defRPr>
            </a:lvl1pPr>
          </a:lstStyle>
          <a:p>
            <a:pPr>
              <a:defRPr/>
            </a:pPr>
            <a:endParaRPr lang="en-US"/>
          </a:p>
        </p:txBody>
      </p:sp>
    </p:spTree>
    <p:extLst>
      <p:ext uri="{BB962C8B-B14F-4D97-AF65-F5344CB8AC3E}">
        <p14:creationId xmlns:p14="http://schemas.microsoft.com/office/powerpoint/2010/main" val="2454631949"/>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 id="2147483969" r:id="rId14"/>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fontAlgn="base">
        <a:spcBef>
          <a:spcPct val="0"/>
        </a:spcBef>
        <a:spcAft>
          <a:spcPct val="0"/>
        </a:spcAft>
        <a:defRPr sz="3300">
          <a:solidFill>
            <a:schemeClr val="tx2"/>
          </a:solidFill>
          <a:latin typeface="Arial" charset="0"/>
        </a:defRPr>
      </a:lvl6pPr>
      <a:lvl7pPr marL="685800" algn="ctr" rtl="0" fontAlgn="base">
        <a:spcBef>
          <a:spcPct val="0"/>
        </a:spcBef>
        <a:spcAft>
          <a:spcPct val="0"/>
        </a:spcAft>
        <a:defRPr sz="3300">
          <a:solidFill>
            <a:schemeClr val="tx2"/>
          </a:solidFill>
          <a:latin typeface="Arial" charset="0"/>
        </a:defRPr>
      </a:lvl7pPr>
      <a:lvl8pPr marL="1028700" algn="ctr" rtl="0" fontAlgn="base">
        <a:spcBef>
          <a:spcPct val="0"/>
        </a:spcBef>
        <a:spcAft>
          <a:spcPct val="0"/>
        </a:spcAft>
        <a:defRPr sz="3300">
          <a:solidFill>
            <a:schemeClr val="tx2"/>
          </a:solidFill>
          <a:latin typeface="Arial" charset="0"/>
        </a:defRPr>
      </a:lvl8pPr>
      <a:lvl9pPr marL="1371600" algn="ctr" rtl="0" fontAlgn="base">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fontAlgn="base">
        <a:spcBef>
          <a:spcPct val="20000"/>
        </a:spcBef>
        <a:spcAft>
          <a:spcPct val="0"/>
        </a:spcAft>
        <a:buChar char="»"/>
        <a:defRPr sz="1500">
          <a:solidFill>
            <a:schemeClr val="tx1"/>
          </a:solidFill>
          <a:latin typeface="+mn-lt"/>
        </a:defRPr>
      </a:lvl6pPr>
      <a:lvl7pPr marL="2228850" indent="-171450" algn="l" rtl="0" fontAlgn="base">
        <a:spcBef>
          <a:spcPct val="20000"/>
        </a:spcBef>
        <a:spcAft>
          <a:spcPct val="0"/>
        </a:spcAft>
        <a:buChar char="»"/>
        <a:defRPr sz="1500">
          <a:solidFill>
            <a:schemeClr val="tx1"/>
          </a:solidFill>
          <a:latin typeface="+mn-lt"/>
        </a:defRPr>
      </a:lvl7pPr>
      <a:lvl8pPr marL="2571750" indent="-171450" algn="l" rtl="0" fontAlgn="base">
        <a:spcBef>
          <a:spcPct val="20000"/>
        </a:spcBef>
        <a:spcAft>
          <a:spcPct val="0"/>
        </a:spcAft>
        <a:buChar char="»"/>
        <a:defRPr sz="1500">
          <a:solidFill>
            <a:schemeClr val="tx1"/>
          </a:solidFill>
          <a:latin typeface="+mn-lt"/>
        </a:defRPr>
      </a:lvl8pPr>
      <a:lvl9pPr marL="2914650" indent="-171450" algn="l" rtl="0" fontAlgn="base">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5022794"/>
      </p:ext>
    </p:extLst>
  </p:cSld>
  <p:clrMap bg1="lt1" tx1="dk1" bg2="lt2" tx2="dk2" accent1="accent1" accent2="accent2" accent3="accent3" accent4="accent4" accent5="accent5" accent6="accent6" hlink="hlink" folHlink="folHlink"/>
  <p:sldLayoutIdLst>
    <p:sldLayoutId id="2147483971" r:id="rId1"/>
    <p:sldLayoutId id="2147483972" r:id="rId2"/>
    <p:sldLayoutId id="2147483973" r:id="rId3"/>
    <p:sldLayoutId id="2147483974" r:id="rId4"/>
    <p:sldLayoutId id="2147483975" r:id="rId5"/>
    <p:sldLayoutId id="2147483976" r:id="rId6"/>
    <p:sldLayoutId id="2147483977" r:id="rId7"/>
    <p:sldLayoutId id="2147483978" r:id="rId8"/>
    <p:sldLayoutId id="2147483979" r:id="rId9"/>
    <p:sldLayoutId id="2147483980" r:id="rId10"/>
    <p:sldLayoutId id="2147483981" r:id="rId11"/>
    <p:sldLayoutId id="2147483982" r:id="rId12"/>
    <p:sldLayoutId id="2147483983" r:id="rId13"/>
    <p:sldLayoutId id="2147483984" r:id="rId14"/>
    <p:sldLayoutId id="2147483985" r:id="rId15"/>
    <p:sldLayoutId id="2147483986" r:id="rId16"/>
    <p:sldLayoutId id="2147483987" r:id="rId17"/>
    <p:sldLayoutId id="2147483988"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81FC571A-6997-FDA5-B04F-59F755FC99E9}"/>
              </a:ext>
            </a:extLst>
          </p:cNvPr>
          <p:cNvSpPr>
            <a:spLocks noGrp="1" noChangeArrowheads="1"/>
          </p:cNvSpPr>
          <p:nvPr>
            <p:ph type="title"/>
          </p:nvPr>
        </p:nvSpPr>
        <p:spPr bwMode="auto">
          <a:xfrm>
            <a:off x="628650" y="365126"/>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D0F6E3C1-7902-3C2B-F26E-378169BBF321}"/>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8EA9D78-6887-9A71-20DA-F361D413457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7FB1EE5E-712F-4699-9624-8C025F20059C}" type="datetimeFigureOut">
              <a:rPr lang="en-US"/>
              <a:pPr>
                <a:defRPr/>
              </a:pPr>
              <a:t>10/28/2024</a:t>
            </a:fld>
            <a:endParaRPr lang="en-US"/>
          </a:p>
        </p:txBody>
      </p:sp>
      <p:sp>
        <p:nvSpPr>
          <p:cNvPr id="5" name="Footer Placeholder 4">
            <a:extLst>
              <a:ext uri="{FF2B5EF4-FFF2-40B4-BE49-F238E27FC236}">
                <a16:creationId xmlns:a16="http://schemas.microsoft.com/office/drawing/2014/main" id="{BBC7F54C-A73B-1E72-C65B-1535E1A66C5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DD4F09AD-1A97-59A2-CA5A-70329B7AC45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FF9A5F81-0CA1-4A5F-9001-BC310813B4E0}" type="slidenum">
              <a:rPr lang="en-US"/>
              <a:pPr>
                <a:defRPr/>
              </a:pPr>
              <a:t>‹#›</a:t>
            </a:fld>
            <a:endParaRPr lang="en-US"/>
          </a:p>
        </p:txBody>
      </p:sp>
    </p:spTree>
    <p:extLst>
      <p:ext uri="{BB962C8B-B14F-4D97-AF65-F5344CB8AC3E}">
        <p14:creationId xmlns:p14="http://schemas.microsoft.com/office/powerpoint/2010/main" val="3074208264"/>
      </p:ext>
    </p:extLst>
  </p:cSld>
  <p:clrMap bg1="lt1" tx1="dk1" bg2="lt2" tx2="dk2" accent1="accent1" accent2="accent2" accent3="accent3" accent4="accent4" accent5="accent5" accent6="accent6" hlink="hlink" folHlink="folHlink"/>
  <p:sldLayoutIdLst>
    <p:sldLayoutId id="2147483991" r:id="rId1"/>
    <p:sldLayoutId id="2147483992" r:id="rId2"/>
    <p:sldLayoutId id="2147483993" r:id="rId3"/>
    <p:sldLayoutId id="2147483994" r:id="rId4"/>
    <p:sldLayoutId id="2147483995" r:id="rId5"/>
    <p:sldLayoutId id="2147483996" r:id="rId6"/>
    <p:sldLayoutId id="2147483997" r:id="rId7"/>
    <p:sldLayoutId id="2147483998" r:id="rId8"/>
    <p:sldLayoutId id="2147483999" r:id="rId9"/>
    <p:sldLayoutId id="2147484000" r:id="rId10"/>
    <p:sldLayoutId id="2147484001" r:id="rId11"/>
    <p:sldLayoutId id="2147484002" r:id="rId12"/>
    <p:sldLayoutId id="2147484003" r:id="rId13"/>
    <p:sldLayoutId id="2147484004" r:id="rId14"/>
    <p:sldLayoutId id="2147484005" r:id="rId15"/>
    <p:sldLayoutId id="2147484006" r:id="rId16"/>
    <p:sldLayoutId id="2147484007" r:id="rId17"/>
    <p:sldLayoutId id="2147484008" r:id="rId18"/>
  </p:sldLayoutIdLst>
  <p:txStyles>
    <p:titleStyle>
      <a:lvl1pPr algn="l"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342900"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800"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700"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600" algn="l"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rtl="0" eaLnBrk="0" fontAlgn="base" hangingPunct="0">
        <a:lnSpc>
          <a:spcPct val="90000"/>
        </a:lnSpc>
        <a:spcBef>
          <a:spcPts val="375"/>
        </a:spcBef>
        <a:spcAft>
          <a:spcPct val="0"/>
        </a:spcAft>
        <a:buFont typeface="Arial" panose="020B0604020202020204" pitchFamily="34" charset="0"/>
        <a:buChar char="•"/>
        <a:defRPr sz="1800" kern="1200">
          <a:solidFill>
            <a:schemeClr val="tx1"/>
          </a:solidFill>
          <a:latin typeface="+mn-lt"/>
          <a:ea typeface="+mn-ea"/>
          <a:cs typeface="+mn-cs"/>
        </a:defRPr>
      </a:lvl2pPr>
      <a:lvl3pPr marL="857250" indent="-171450" algn="l"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4pPr>
      <a:lvl5pPr marL="15430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F2331C1A-9B55-DFC6-A0CD-DE85231F965B}"/>
              </a:ext>
            </a:extLst>
          </p:cNvPr>
          <p:cNvSpPr>
            <a:spLocks noGrp="1" noChangeArrowheads="1"/>
          </p:cNvSpPr>
          <p:nvPr>
            <p:ph type="title"/>
          </p:nvPr>
        </p:nvSpPr>
        <p:spPr bwMode="auto">
          <a:xfrm>
            <a:off x="628650" y="365126"/>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5499AE56-DF86-DE1D-E34F-40AF986AAC08}"/>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BD07058-4A6E-4A83-9C3C-A9EEFB8F145C}"/>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smtClean="0">
                <a:solidFill>
                  <a:schemeClr val="tx1">
                    <a:tint val="75000"/>
                  </a:schemeClr>
                </a:solidFill>
              </a:defRPr>
            </a:lvl1pPr>
          </a:lstStyle>
          <a:p>
            <a:pPr>
              <a:defRPr/>
            </a:pPr>
            <a:fld id="{070FF796-8364-4F6B-AC73-508CFEFD237D}" type="datetimeFigureOut">
              <a:rPr lang="en-US"/>
              <a:pPr>
                <a:defRPr/>
              </a:pPr>
              <a:t>10/28/2024</a:t>
            </a:fld>
            <a:endParaRPr lang="en-US"/>
          </a:p>
        </p:txBody>
      </p:sp>
      <p:sp>
        <p:nvSpPr>
          <p:cNvPr id="5" name="Footer Placeholder 4">
            <a:extLst>
              <a:ext uri="{FF2B5EF4-FFF2-40B4-BE49-F238E27FC236}">
                <a16:creationId xmlns:a16="http://schemas.microsoft.com/office/drawing/2014/main" id="{4F627CBF-8185-B85F-9BB1-A638D34BFA28}"/>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16160739-8086-5047-7035-77643C4FF9BA}"/>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smtClean="0">
                <a:solidFill>
                  <a:schemeClr val="tx1">
                    <a:tint val="75000"/>
                  </a:schemeClr>
                </a:solidFill>
              </a:defRPr>
            </a:lvl1pPr>
          </a:lstStyle>
          <a:p>
            <a:pPr>
              <a:defRPr/>
            </a:pPr>
            <a:fld id="{FA01057E-28CF-4242-AF0C-BEE695892D10}" type="slidenum">
              <a:rPr lang="en-US"/>
              <a:pPr>
                <a:defRPr/>
              </a:pPr>
              <a:t>‹#›</a:t>
            </a:fld>
            <a:endParaRPr lang="en-US"/>
          </a:p>
        </p:txBody>
      </p:sp>
    </p:spTree>
    <p:extLst>
      <p:ext uri="{BB962C8B-B14F-4D97-AF65-F5344CB8AC3E}">
        <p14:creationId xmlns:p14="http://schemas.microsoft.com/office/powerpoint/2010/main" val="159991615"/>
      </p:ext>
    </p:extLst>
  </p:cSld>
  <p:clrMap bg1="lt1" tx1="dk1" bg2="lt2" tx2="dk2" accent1="accent1" accent2="accent2" accent3="accent3" accent4="accent4" accent5="accent5" accent6="accent6" hlink="hlink" folHlink="folHlink"/>
  <p:sldLayoutIdLst>
    <p:sldLayoutId id="2147484010"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20" r:id="rId11"/>
    <p:sldLayoutId id="2147484021" r:id="rId12"/>
    <p:sldLayoutId id="2147484022" r:id="rId13"/>
    <p:sldLayoutId id="2147484023" r:id="rId14"/>
    <p:sldLayoutId id="2147484024" r:id="rId15"/>
    <p:sldLayoutId id="2147484025" r:id="rId16"/>
    <p:sldLayoutId id="2147484026" r:id="rId17"/>
    <p:sldLayoutId id="2147484027" r:id="rId18"/>
  </p:sldLayoutIdLst>
  <p:txStyles>
    <p:titleStyle>
      <a:lvl1pPr algn="l" rtl="0" fontAlgn="base">
        <a:lnSpc>
          <a:spcPct val="90000"/>
        </a:lnSpc>
        <a:spcBef>
          <a:spcPct val="0"/>
        </a:spcBef>
        <a:spcAft>
          <a:spcPct val="0"/>
        </a:spcAft>
        <a:defRPr sz="3300" kern="1200">
          <a:solidFill>
            <a:schemeClr val="tx1"/>
          </a:solidFill>
          <a:latin typeface="+mj-lt"/>
          <a:ea typeface="+mj-ea"/>
          <a:cs typeface="+mj-cs"/>
        </a:defRPr>
      </a:lvl1pPr>
      <a:lvl2pPr algn="l" rtl="0" fontAlgn="base">
        <a:lnSpc>
          <a:spcPct val="90000"/>
        </a:lnSpc>
        <a:spcBef>
          <a:spcPct val="0"/>
        </a:spcBef>
        <a:spcAft>
          <a:spcPct val="0"/>
        </a:spcAft>
        <a:defRPr sz="3300">
          <a:solidFill>
            <a:schemeClr val="tx1"/>
          </a:solidFill>
          <a:latin typeface="Calibri Light" panose="020F0302020204030204" pitchFamily="34" charset="0"/>
        </a:defRPr>
      </a:lvl2pPr>
      <a:lvl3pPr algn="l" rtl="0" fontAlgn="base">
        <a:lnSpc>
          <a:spcPct val="90000"/>
        </a:lnSpc>
        <a:spcBef>
          <a:spcPct val="0"/>
        </a:spcBef>
        <a:spcAft>
          <a:spcPct val="0"/>
        </a:spcAft>
        <a:defRPr sz="3300">
          <a:solidFill>
            <a:schemeClr val="tx1"/>
          </a:solidFill>
          <a:latin typeface="Calibri Light" panose="020F0302020204030204" pitchFamily="34" charset="0"/>
        </a:defRPr>
      </a:lvl3pPr>
      <a:lvl4pPr algn="l" rtl="0" fontAlgn="base">
        <a:lnSpc>
          <a:spcPct val="90000"/>
        </a:lnSpc>
        <a:spcBef>
          <a:spcPct val="0"/>
        </a:spcBef>
        <a:spcAft>
          <a:spcPct val="0"/>
        </a:spcAft>
        <a:defRPr sz="3300">
          <a:solidFill>
            <a:schemeClr val="tx1"/>
          </a:solidFill>
          <a:latin typeface="Calibri Light" panose="020F0302020204030204" pitchFamily="34" charset="0"/>
        </a:defRPr>
      </a:lvl4pPr>
      <a:lvl5pPr algn="l" rtl="0" fontAlgn="base">
        <a:lnSpc>
          <a:spcPct val="90000"/>
        </a:lnSpc>
        <a:spcBef>
          <a:spcPct val="0"/>
        </a:spcBef>
        <a:spcAft>
          <a:spcPct val="0"/>
        </a:spcAft>
        <a:defRPr sz="3300">
          <a:solidFill>
            <a:schemeClr val="tx1"/>
          </a:solidFill>
          <a:latin typeface="Calibri Light" panose="020F0302020204030204" pitchFamily="34" charset="0"/>
        </a:defRPr>
      </a:lvl5pPr>
      <a:lvl6pPr marL="342900"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800"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700"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600" algn="l"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rtl="0" fontAlgn="base">
        <a:lnSpc>
          <a:spcPct val="90000"/>
        </a:lnSpc>
        <a:spcBef>
          <a:spcPts val="375"/>
        </a:spcBef>
        <a:spcAft>
          <a:spcPct val="0"/>
        </a:spcAft>
        <a:buFont typeface="Arial" panose="020B0604020202020204" pitchFamily="34" charset="0"/>
        <a:buChar char="•"/>
        <a:defRPr sz="1800" kern="1200">
          <a:solidFill>
            <a:schemeClr val="tx1"/>
          </a:solidFill>
          <a:latin typeface="+mn-lt"/>
          <a:ea typeface="+mn-ea"/>
          <a:cs typeface="+mn-cs"/>
        </a:defRPr>
      </a:lvl2pPr>
      <a:lvl3pPr marL="857250" indent="-171450" algn="l"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4pPr>
      <a:lvl5pPr marL="1543050" indent="-171450" algn="l"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8.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3.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12.jpeg"/><Relationship Id="rId2" Type="http://schemas.openxmlformats.org/officeDocument/2006/relationships/tags" Target="../tags/tag1.xml"/><Relationship Id="rId1" Type="http://schemas.openxmlformats.org/officeDocument/2006/relationships/themeOverride" Target="../theme/themeOverride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9.xml"/><Relationship Id="rId1" Type="http://schemas.openxmlformats.org/officeDocument/2006/relationships/themeOverride" Target="../theme/themeOverride3.xml"/><Relationship Id="rId6" Type="http://schemas.openxmlformats.org/officeDocument/2006/relationships/image" Target="../media/image15.emf"/><Relationship Id="rId5" Type="http://schemas.openxmlformats.org/officeDocument/2006/relationships/oleObject" Target="../embeddings/oleObject1.bin"/><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4.xml"/><Relationship Id="rId1" Type="http://schemas.openxmlformats.org/officeDocument/2006/relationships/themeOverride" Target="../theme/themeOverride4.xml"/><Relationship Id="rId5" Type="http://schemas.openxmlformats.org/officeDocument/2006/relationships/image" Target="../media/image16.jpe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4.xml"/><Relationship Id="rId1" Type="http://schemas.openxmlformats.org/officeDocument/2006/relationships/themeOverride" Target="../theme/themeOverride5.xml"/><Relationship Id="rId5" Type="http://schemas.openxmlformats.org/officeDocument/2006/relationships/image" Target="../media/image17.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4.xml"/><Relationship Id="rId1" Type="http://schemas.openxmlformats.org/officeDocument/2006/relationships/themeOverride" Target="../theme/themeOverride6.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9.xml"/><Relationship Id="rId1" Type="http://schemas.openxmlformats.org/officeDocument/2006/relationships/themeOverride" Target="../theme/themeOverride7.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4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9.xml"/><Relationship Id="rId1" Type="http://schemas.openxmlformats.org/officeDocument/2006/relationships/themeOverride" Target="../theme/themeOverride8.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9.xml"/><Relationship Id="rId1" Type="http://schemas.openxmlformats.org/officeDocument/2006/relationships/themeOverride" Target="../theme/themeOverride9.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9.xml"/><Relationship Id="rId1" Type="http://schemas.openxmlformats.org/officeDocument/2006/relationships/themeOverride" Target="../theme/themeOverride10.xml"/><Relationship Id="rId4" Type="http://schemas.openxmlformats.org/officeDocument/2006/relationships/image" Target="../media/image19.emf"/></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80.xml"/><Relationship Id="rId5" Type="http://schemas.openxmlformats.org/officeDocument/2006/relationships/image" Target="../media/image23.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548617" y="1094780"/>
            <a:ext cx="4377576" cy="426303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514350" fontAlgn="auto">
              <a:spcBef>
                <a:spcPts val="0"/>
              </a:spcBef>
              <a:spcAft>
                <a:spcPts val="0"/>
              </a:spcAft>
              <a:defRPr/>
            </a:pPr>
            <a:endParaRPr lang="en-US" sz="1013">
              <a:solidFill>
                <a:prstClr val="white"/>
              </a:solidFill>
              <a:latin typeface="Calibri" panose="020F0502020204030204"/>
              <a:sym typeface="Arial"/>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33400" y="2780929"/>
            <a:ext cx="3339356" cy="646331"/>
          </a:xfrm>
          <a:prstGeom prst="rect">
            <a:avLst/>
          </a:prstGeom>
          <a:noFill/>
        </p:spPr>
        <p:txBody>
          <a:bodyPr wrap="square" rtlCol="0">
            <a:spAutoFit/>
          </a:bodyPr>
          <a:lstStyle/>
          <a:p>
            <a:pPr defTabSz="685800">
              <a:defRPr/>
            </a:pPr>
            <a:r>
              <a:rPr lang="en-US" altLang="en-US" dirty="0">
                <a:solidFill>
                  <a:srgbClr val="24A9E1"/>
                </a:solidFill>
                <a:latin typeface="Tajawal Medium"/>
                <a:cs typeface="Arial" panose="020B0604020202020204" pitchFamily="34" charset="0"/>
                <a:sym typeface="Arial"/>
              </a:rPr>
              <a:t>Entrepreneurship &amp; Innovation </a:t>
            </a:r>
          </a:p>
          <a:p>
            <a:pPr defTabSz="685800">
              <a:defRPr/>
            </a:pPr>
            <a:r>
              <a:rPr lang="en-US" altLang="en-US" dirty="0">
                <a:solidFill>
                  <a:srgbClr val="24A9E1"/>
                </a:solidFill>
                <a:latin typeface="Tajawal Medium"/>
                <a:ea typeface="Tajawal Medium"/>
                <a:cs typeface="Tajawal Medium"/>
                <a:sym typeface="Arial"/>
              </a:rPr>
              <a:t>Prepared by Dr. Amany Ramadan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39101" y="4787246"/>
            <a:ext cx="1978092" cy="29765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fontAlgn="auto">
              <a:spcBef>
                <a:spcPts val="0"/>
              </a:spcBef>
              <a:spcAft>
                <a:spcPts val="0"/>
              </a:spcAft>
              <a:defRPr/>
            </a:pPr>
            <a:r>
              <a:rPr lang="en-US" sz="1575" b="1">
                <a:solidFill>
                  <a:prstClr val="white"/>
                </a:solidFill>
                <a:latin typeface="Times New Roman" panose="02020603050405020304" pitchFamily="18" charset="0"/>
                <a:cs typeface="Times New Roman" panose="02020603050405020304" pitchFamily="18" charset="0"/>
                <a:sym typeface="Arial"/>
              </a:rPr>
              <a:t>Lecture 5</a:t>
            </a:r>
            <a:endParaRPr lang="en-US" sz="1575" b="1" dirty="0">
              <a:solidFill>
                <a:prstClr val="white"/>
              </a:solidFill>
              <a:latin typeface="Times New Roman" panose="02020603050405020304" pitchFamily="18" charset="0"/>
              <a:cs typeface="Times New Roman" panose="02020603050405020304" pitchFamily="18" charset="0"/>
              <a:sym typeface="Arial"/>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143000" y="3856454"/>
            <a:ext cx="3142783" cy="861774"/>
          </a:xfrm>
          <a:prstGeom prst="rect">
            <a:avLst/>
          </a:prstGeom>
          <a:noFill/>
        </p:spPr>
        <p:txBody>
          <a:bodyPr wrap="none" rtlCol="0">
            <a:spAutoFit/>
          </a:bodyPr>
          <a:lstStyle/>
          <a:p>
            <a:pPr defTabSz="685800">
              <a:defRPr/>
            </a:pPr>
            <a:r>
              <a:rPr lang="en-US" altLang="en-US" dirty="0">
                <a:solidFill>
                  <a:srgbClr val="24A9E1"/>
                </a:solidFill>
                <a:latin typeface="Tajawal Medium"/>
                <a:cs typeface="Arial" panose="020B0604020202020204" pitchFamily="34" charset="0"/>
                <a:sym typeface="Arial"/>
              </a:rPr>
              <a:t>ENT 611</a:t>
            </a:r>
          </a:p>
          <a:p>
            <a:pPr defTabSz="685800">
              <a:defRPr/>
            </a:pPr>
            <a:r>
              <a:rPr lang="en-US" altLang="en-US" dirty="0">
                <a:solidFill>
                  <a:srgbClr val="24A9E1"/>
                </a:solidFill>
                <a:latin typeface="Tajawal Medium"/>
                <a:cs typeface="Arial" panose="020B0604020202020204" pitchFamily="34" charset="0"/>
                <a:sym typeface="Arial"/>
              </a:rPr>
              <a:t>Entrepreneurship &amp; Innovation</a:t>
            </a:r>
            <a:r>
              <a:rPr lang="en-US" altLang="en-US" dirty="0">
                <a:solidFill>
                  <a:srgbClr val="FFFFFF"/>
                </a:solidFill>
                <a:latin typeface="Tajawal Medium"/>
                <a:ea typeface="Tajawal Medium"/>
                <a:cs typeface="Tajawal Medium"/>
                <a:sym typeface="Arial"/>
              </a:rPr>
              <a:t> </a:t>
            </a:r>
            <a:endParaRPr lang="en-US" altLang="en-US" dirty="0">
              <a:solidFill>
                <a:srgbClr val="FF9518"/>
              </a:solidFill>
              <a:latin typeface="Tajawal Medium"/>
              <a:ea typeface="Tajawal Medium"/>
              <a:cs typeface="Tajawal Medium"/>
              <a:sym typeface="Arial"/>
            </a:endParaRPr>
          </a:p>
          <a:p>
            <a:pPr defTabSz="514350" fontAlgn="auto">
              <a:spcBef>
                <a:spcPts val="0"/>
              </a:spcBef>
              <a:spcAft>
                <a:spcPts val="0"/>
              </a:spcAft>
              <a:defRPr/>
            </a:pPr>
            <a:r>
              <a:rPr lang="en-US" sz="1400" dirty="0">
                <a:solidFill>
                  <a:prstClr val="black"/>
                </a:solidFill>
                <a:latin typeface="Times New Roman" panose="02020603050405020304" pitchFamily="18" charset="0"/>
                <a:cs typeface="Times New Roman" panose="02020603050405020304" pitchFamily="18" charset="0"/>
                <a:sym typeface="Arial"/>
              </a:rPr>
              <a:t>     </a:t>
            </a:r>
            <a:endParaRPr lang="en-US" sz="1125" dirty="0">
              <a:solidFill>
                <a:prstClr val="black"/>
              </a:solidFill>
              <a:latin typeface="Times New Roman" panose="02020603050405020304" pitchFamily="18" charset="0"/>
              <a:cs typeface="Times New Roman" panose="02020603050405020304" pitchFamily="18" charset="0"/>
              <a:sym typeface="Arial"/>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09600" y="1200594"/>
            <a:ext cx="1661993" cy="776038"/>
          </a:xfrm>
          <a:prstGeom prst="rect">
            <a:avLst/>
          </a:prstGeom>
        </p:spPr>
      </p:pic>
    </p:spTree>
    <p:extLst>
      <p:ext uri="{BB962C8B-B14F-4D97-AF65-F5344CB8AC3E}">
        <p14:creationId xmlns:p14="http://schemas.microsoft.com/office/powerpoint/2010/main" val="4253351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panose="020F0502020204030204"/>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panose="020F0502020204030204"/>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62507" y="1123950"/>
            <a:ext cx="7735673" cy="4785360"/>
          </a:xfrm>
        </p:spPr>
      </p:pic>
      <p:sp>
        <p:nvSpPr>
          <p:cNvPr id="11" name="Rectangle 10">
            <a:extLst>
              <a:ext uri="{FF2B5EF4-FFF2-40B4-BE49-F238E27FC236}">
                <a16:creationId xmlns:a16="http://schemas.microsoft.com/office/drawing/2014/main" id="{5A075604-73CD-4507-8013-424F369DFDEB}"/>
              </a:ext>
            </a:extLst>
          </p:cNvPr>
          <p:cNvSpPr/>
          <p:nvPr/>
        </p:nvSpPr>
        <p:spPr>
          <a:xfrm>
            <a:off x="3713322"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825" dirty="0">
              <a:solidFill>
                <a:srgbClr val="00B0F0"/>
              </a:solidFill>
              <a:latin typeface="Calibri" panose="020F0502020204030204"/>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69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panose="020F0502020204030204"/>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4572000" y="1376190"/>
            <a:ext cx="4518545" cy="738664"/>
          </a:xfrm>
          <a:prstGeom prst="rect">
            <a:avLst/>
          </a:prstGeom>
          <a:noFill/>
        </p:spPr>
        <p:txBody>
          <a:bodyPr wrap="none" rtlCol="0">
            <a:spAutoFit/>
          </a:bodyPr>
          <a:lstStyle/>
          <a:p>
            <a:pPr defTabSz="685800" fontAlgn="auto">
              <a:spcBef>
                <a:spcPts val="0"/>
              </a:spcBef>
              <a:spcAft>
                <a:spcPts val="0"/>
              </a:spcAft>
              <a:defRPr/>
            </a:pPr>
            <a:r>
              <a:rPr lang="en-US" sz="2100" dirty="0">
                <a:solidFill>
                  <a:srgbClr val="FF9518"/>
                </a:solidFill>
                <a:latin typeface="Calibri"/>
                <a:cs typeface="Tajawal Medium" panose="00000600000000000000" pitchFamily="2" charset="-78"/>
              </a:rPr>
              <a:t>Franchising and the social Entrepreneur</a:t>
            </a:r>
          </a:p>
          <a:p>
            <a:pPr defTabSz="685800" fontAlgn="auto">
              <a:spcBef>
                <a:spcPts val="0"/>
              </a:spcBef>
              <a:spcAft>
                <a:spcPts val="0"/>
              </a:spcAft>
              <a:defRPr/>
            </a:pPr>
            <a:r>
              <a:rPr lang="en-US" sz="2100" dirty="0">
                <a:solidFill>
                  <a:srgbClr val="FF9518"/>
                </a:solidFill>
                <a:latin typeface="Calibri"/>
                <a:cs typeface="Tajawal Medium" panose="00000600000000000000" pitchFamily="2" charset="-78"/>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830763" y="1688443"/>
            <a:ext cx="687861" cy="276999"/>
          </a:xfrm>
          <a:prstGeom prst="rect">
            <a:avLst/>
          </a:prstGeom>
          <a:noFill/>
        </p:spPr>
        <p:txBody>
          <a:bodyPr wrap="square" rtlCol="0">
            <a:spAutoFit/>
          </a:bodyPr>
          <a:lstStyle/>
          <a:p>
            <a:pPr algn="ctr" defTabSz="685800" fontAlgn="auto">
              <a:spcBef>
                <a:spcPts val="0"/>
              </a:spcBef>
              <a:spcAft>
                <a:spcPts val="0"/>
              </a:spcAft>
              <a:defRPr/>
            </a:pPr>
            <a:r>
              <a:rPr lang="en-US" sz="1200" dirty="0">
                <a:solidFill>
                  <a:prstClr val="white"/>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92016" y="1872897"/>
            <a:ext cx="706964" cy="646331"/>
          </a:xfrm>
          <a:prstGeom prst="rect">
            <a:avLst/>
          </a:prstGeom>
          <a:noFill/>
        </p:spPr>
        <p:txBody>
          <a:bodyPr wrap="square" rtlCol="0">
            <a:spAutoFit/>
          </a:bodyPr>
          <a:lstStyle/>
          <a:p>
            <a:pPr algn="ctr" defTabSz="685800" fontAlgn="auto">
              <a:spcBef>
                <a:spcPts val="0"/>
              </a:spcBef>
              <a:spcAft>
                <a:spcPts val="0"/>
              </a:spcAft>
              <a:defRPr/>
            </a:pPr>
            <a:r>
              <a:rPr lang="en-US" sz="3600" b="1" dirty="0">
                <a:solidFill>
                  <a:prstClr val="white"/>
                </a:solidFill>
                <a:latin typeface="Times New Roman" panose="02020603050405020304" pitchFamily="18" charset="0"/>
                <a:cs typeface="Times New Roman" panose="02020603050405020304" pitchFamily="18" charset="0"/>
              </a:rPr>
              <a:t>5</a:t>
            </a:r>
            <a:endParaRPr lang="en-US" sz="1050" b="1" dirty="0">
              <a:solidFill>
                <a:prstClr val="white"/>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6934200" y="5734050"/>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b="1" dirty="0">
                <a:solidFill>
                  <a:prstClr val="black"/>
                </a:solidFill>
                <a:latin typeface="Calibri" panose="020F0502020204030204"/>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2400" y="316693"/>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dirty="0">
              <a:solidFill>
                <a:prstClr val="white"/>
              </a:solidFill>
              <a:latin typeface="Calibri" panose="020F050202020403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5796" y="182114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lnSpc>
                <a:spcPct val="200000"/>
              </a:lnSpc>
              <a:spcBef>
                <a:spcPts val="0"/>
              </a:spcBef>
              <a:spcAft>
                <a:spcPts val="0"/>
              </a:spcAft>
              <a:defRPr/>
            </a:pPr>
            <a:r>
              <a:rPr kumimoji="0" lang="en-US" sz="3300" b="0" i="0" u="none" strike="noStrike" kern="0" cap="none" spc="0" normalizeH="0" baseline="0" noProof="0" dirty="0">
                <a:ln>
                  <a:noFill/>
                </a:ln>
                <a:solidFill>
                  <a:srgbClr val="FFC000"/>
                </a:solidFill>
                <a:effectLst/>
                <a:uLnTx/>
                <a:uFillTx/>
                <a:latin typeface="Arial"/>
                <a:ea typeface="+mj-ea"/>
                <a:cs typeface="+mj-cs"/>
              </a:rPr>
              <a:t>Which Road to Take?</a:t>
            </a:r>
            <a:endParaRPr lang="en-US" sz="1050" dirty="0">
              <a:solidFill>
                <a:srgbClr val="0A1F61"/>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b="1" dirty="0">
                <a:solidFill>
                  <a:prstClr val="black"/>
                </a:solidFill>
                <a:latin typeface="Calibri" panose="020F0502020204030204"/>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dirty="0">
              <a:solidFill>
                <a:prstClr val="white"/>
              </a:solidFill>
              <a:latin typeface="Calibri" panose="020F050202020403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5796" y="182114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lnSpc>
                <a:spcPct val="200000"/>
              </a:lnSpc>
              <a:spcBef>
                <a:spcPts val="0"/>
              </a:spcBef>
              <a:spcAft>
                <a:spcPts val="0"/>
              </a:spcAft>
              <a:defRPr/>
            </a:pPr>
            <a:endParaRPr lang="en-US" sz="1050" dirty="0">
              <a:solidFill>
                <a:srgbClr val="0A1F61"/>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b="1" dirty="0">
                <a:solidFill>
                  <a:prstClr val="black"/>
                </a:solidFill>
                <a:latin typeface="Calibri" panose="020F0502020204030204"/>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A2F50BA4-7C55-AD7B-E72A-E9DE3D59BFAF}"/>
              </a:ext>
            </a:extLst>
          </p:cNvPr>
          <p:cNvPicPr>
            <a:picLocks noChangeAspect="1" noChangeArrowheads="1"/>
          </p:cNvPicPr>
          <p:nvPr/>
        </p:nvPicPr>
        <p:blipFill>
          <a:blip r:embed="rId3"/>
          <a:srcRect/>
          <a:stretch>
            <a:fillRect/>
          </a:stretch>
        </p:blipFill>
        <p:spPr bwMode="auto">
          <a:xfrm>
            <a:off x="485775" y="1752600"/>
            <a:ext cx="8172450" cy="4572000"/>
          </a:xfrm>
          <a:prstGeom prst="rect">
            <a:avLst/>
          </a:prstGeom>
          <a:noFill/>
          <a:ln w="9525">
            <a:noFill/>
            <a:miter lim="800000"/>
            <a:headEnd/>
            <a:tailEnd/>
          </a:ln>
        </p:spPr>
      </p:pic>
    </p:spTree>
    <p:extLst>
      <p:ext uri="{BB962C8B-B14F-4D97-AF65-F5344CB8AC3E}">
        <p14:creationId xmlns:p14="http://schemas.microsoft.com/office/powerpoint/2010/main" val="1326628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solidFill>
                  <a:srgbClr val="FFC000"/>
                </a:solidFill>
              </a:rPr>
              <a:t>Which Road to Take?</a:t>
            </a:r>
          </a:p>
        </p:txBody>
      </p:sp>
      <p:pic>
        <p:nvPicPr>
          <p:cNvPr id="25604" name="Picture 2"/>
          <p:cNvPicPr>
            <a:picLocks noChangeAspect="1" noChangeArrowheads="1"/>
          </p:cNvPicPr>
          <p:nvPr/>
        </p:nvPicPr>
        <p:blipFill>
          <a:blip r:embed="rId2"/>
          <a:srcRect/>
          <a:stretch>
            <a:fillRect/>
          </a:stretch>
        </p:blipFill>
        <p:spPr bwMode="auto">
          <a:xfrm>
            <a:off x="485775" y="1752600"/>
            <a:ext cx="8172450" cy="4572000"/>
          </a:xfrm>
          <a:prstGeom prst="rect">
            <a:avLst/>
          </a:prstGeom>
          <a:noFill/>
          <a:ln w="9525">
            <a:noFill/>
            <a:miter lim="800000"/>
            <a:headEnd/>
            <a:tailEnd/>
          </a:ln>
        </p:spPr>
      </p:pic>
    </p:spTree>
  </p:cSld>
  <p:clrMapOvr>
    <a:masterClrMapping/>
  </p:clrMapOvr>
  <p:transition advTm="249773">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821144"/>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US" sz="3300" b="0" i="0" u="none" strike="noStrike" kern="0" cap="none" spc="0" normalizeH="0" baseline="0" noProof="0" dirty="0">
                <a:ln>
                  <a:noFill/>
                </a:ln>
                <a:solidFill>
                  <a:srgbClr val="FFC000"/>
                </a:solidFill>
                <a:effectLst/>
                <a:uLnTx/>
                <a:uFillTx/>
                <a:latin typeface="Arial"/>
                <a:ea typeface="+mj-ea"/>
                <a:cs typeface="+mj-cs"/>
              </a:rPr>
              <a:t>Franchising</a:t>
            </a:r>
          </a:p>
          <a:p>
            <a:pPr marL="0" marR="0" lvl="0" indent="0" algn="l" defTabSz="685800" rtl="0" eaLnBrk="1" fontAlgn="auto" latinLnBrk="0" hangingPunct="1">
              <a:lnSpc>
                <a:spcPct val="2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latin typeface="Arial"/>
                <a:ea typeface="+mn-ea"/>
                <a:cs typeface="+mn-cs"/>
              </a:rPr>
              <a:t>A system in which semi-independent business owners </a:t>
            </a:r>
            <a:r>
              <a:rPr kumimoji="0" lang="en-US" b="0" i="0" u="none" strike="noStrike" kern="0" cap="none" spc="0" normalizeH="0" baseline="0" noProof="0" dirty="0">
                <a:ln>
                  <a:noFill/>
                </a:ln>
                <a:solidFill>
                  <a:srgbClr val="FFC000"/>
                </a:solidFill>
                <a:effectLst/>
                <a:uLnTx/>
                <a:uFillTx/>
                <a:latin typeface="Arial"/>
                <a:ea typeface="+mn-ea"/>
                <a:cs typeface="+mn-cs"/>
              </a:rPr>
              <a:t>(</a:t>
            </a:r>
            <a:r>
              <a:rPr kumimoji="0" lang="en-US" b="0" i="0" u="none" strike="noStrike" kern="0" cap="none" spc="0" normalizeH="0" baseline="0" noProof="0" dirty="0">
                <a:ln>
                  <a:noFill/>
                </a:ln>
                <a:solidFill>
                  <a:srgbClr val="C00000"/>
                </a:solidFill>
                <a:effectLst/>
                <a:uLnTx/>
                <a:uFillTx/>
                <a:latin typeface="Arial"/>
                <a:ea typeface="+mn-ea"/>
                <a:cs typeface="+mn-cs"/>
              </a:rPr>
              <a:t>franchisees</a:t>
            </a:r>
            <a:r>
              <a:rPr kumimoji="0" lang="en-US" b="0" i="0" u="none" strike="noStrike" kern="0" cap="none" spc="0" normalizeH="0" baseline="0" noProof="0" dirty="0">
                <a:ln>
                  <a:noFill/>
                </a:ln>
                <a:solidFill>
                  <a:srgbClr val="FFC000"/>
                </a:solidFill>
                <a:effectLst/>
                <a:uLnTx/>
                <a:uFillTx/>
                <a:latin typeface="Arial"/>
                <a:ea typeface="+mn-ea"/>
                <a:cs typeface="+mn-cs"/>
              </a:rPr>
              <a:t>) </a:t>
            </a:r>
            <a:r>
              <a:rPr kumimoji="0" lang="en-US" b="0" i="0" u="none" strike="noStrike" kern="0" cap="none" spc="0" normalizeH="0" baseline="0" noProof="0" dirty="0">
                <a:ln>
                  <a:noFill/>
                </a:ln>
                <a:solidFill>
                  <a:srgbClr val="000000"/>
                </a:solidFill>
                <a:effectLst/>
                <a:uLnTx/>
                <a:uFillTx/>
                <a:latin typeface="Arial"/>
                <a:ea typeface="+mn-ea"/>
                <a:cs typeface="+mn-cs"/>
              </a:rPr>
              <a:t>pay fees and royalties to a parent company </a:t>
            </a:r>
            <a:r>
              <a:rPr kumimoji="0" lang="en-US" b="0" i="0" u="none" strike="noStrike" kern="0" cap="none" spc="0" normalizeH="0" baseline="0" noProof="0" dirty="0">
                <a:ln>
                  <a:noFill/>
                </a:ln>
                <a:solidFill>
                  <a:srgbClr val="FFC000"/>
                </a:solidFill>
                <a:effectLst/>
                <a:uLnTx/>
                <a:uFillTx/>
                <a:latin typeface="Arial"/>
                <a:ea typeface="+mn-ea"/>
                <a:cs typeface="+mn-cs"/>
              </a:rPr>
              <a:t>(</a:t>
            </a:r>
            <a:r>
              <a:rPr kumimoji="0" lang="en-US" b="0" i="0" u="none" strike="noStrike" kern="0" cap="none" spc="0" normalizeH="0" baseline="0" noProof="0" dirty="0">
                <a:ln>
                  <a:noFill/>
                </a:ln>
                <a:solidFill>
                  <a:srgbClr val="C00000"/>
                </a:solidFill>
                <a:effectLst/>
                <a:uLnTx/>
                <a:uFillTx/>
                <a:latin typeface="Arial"/>
                <a:ea typeface="+mn-ea"/>
                <a:cs typeface="+mn-cs"/>
              </a:rPr>
              <a:t>franchiser</a:t>
            </a:r>
            <a:r>
              <a:rPr kumimoji="0" lang="en-US" b="0" i="0" u="none" strike="noStrike" kern="0" cap="none" spc="0" normalizeH="0" baseline="0" noProof="0" dirty="0">
                <a:ln>
                  <a:noFill/>
                </a:ln>
                <a:solidFill>
                  <a:srgbClr val="FFC000"/>
                </a:solidFill>
                <a:effectLst/>
                <a:uLnTx/>
                <a:uFillTx/>
                <a:latin typeface="Arial"/>
                <a:ea typeface="+mn-ea"/>
                <a:cs typeface="+mn-cs"/>
              </a:rPr>
              <a:t>) </a:t>
            </a:r>
            <a:r>
              <a:rPr kumimoji="0" lang="en-US" b="0" i="0" u="none" strike="noStrike" kern="0" cap="none" spc="0" normalizeH="0" baseline="0" noProof="0" dirty="0">
                <a:ln>
                  <a:noFill/>
                </a:ln>
                <a:solidFill>
                  <a:srgbClr val="000000"/>
                </a:solidFill>
                <a:effectLst/>
                <a:uLnTx/>
                <a:uFillTx/>
                <a:latin typeface="Arial"/>
                <a:ea typeface="+mn-ea"/>
                <a:cs typeface="+mn-cs"/>
              </a:rPr>
              <a:t>in return for the right to become identified with its trademark, to sell its products or services, and often to use its business format and system.</a:t>
            </a:r>
            <a:endParaRPr kumimoji="0" lang="en-US" sz="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976601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821144"/>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MAC Franchising</a:t>
            </a:r>
          </a:p>
          <a:p>
            <a:pPr marL="0" marR="0" lvl="0" indent="0" algn="l" defTabSz="685800" rtl="0" eaLnBrk="1" fontAlgn="auto" latinLnBrk="0" hangingPunct="1">
              <a:lnSpc>
                <a:spcPct val="200000"/>
              </a:lnSpc>
              <a:spcBef>
                <a:spcPts val="0"/>
              </a:spcBef>
              <a:spcAft>
                <a:spcPts val="0"/>
              </a:spcAft>
              <a:buClrTx/>
              <a:buSzTx/>
              <a:buFontTx/>
              <a:buNone/>
              <a:tabLst/>
              <a:defRPr/>
            </a:pPr>
            <a:endParaRPr lang="en-US" sz="1400" dirty="0">
              <a:solidFill>
                <a:srgbClr val="FF0000"/>
              </a:solidFill>
              <a:latin typeface="Tajawal ExtraBold" panose="00000800000000000000" pitchFamily="2" charset="-78"/>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lang="en-US" sz="1400" dirty="0">
              <a:solidFill>
                <a:srgbClr val="FF0000"/>
              </a:solidFill>
              <a:latin typeface="Tajawal ExtraBold" panose="00000800000000000000" pitchFamily="2" charset="-78"/>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 </a:t>
            </a:r>
          </a:p>
          <a:p>
            <a:pPr marL="0" marR="0" lvl="0" indent="0" algn="l" defTabSz="685800" rtl="0" eaLnBrk="1" fontAlgn="auto" latinLnBrk="0" hangingPunct="1">
              <a:lnSpc>
                <a:spcPct val="200000"/>
              </a:lnSpc>
              <a:spcBef>
                <a:spcPts val="0"/>
              </a:spcBef>
              <a:spcAft>
                <a:spcPts val="0"/>
              </a:spcAft>
              <a:buClrTx/>
              <a:buSzTx/>
              <a:buFontTx/>
              <a:buNone/>
              <a:tabLst/>
              <a:defRPr/>
            </a:pPr>
            <a:endParaRPr lang="en-US" sz="1400" dirty="0">
              <a:solidFill>
                <a:srgbClr val="FF0000"/>
              </a:solidFill>
              <a:latin typeface="Tajawal ExtraBold" panose="00000800000000000000" pitchFamily="2" charset="-78"/>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4" name="Picture 3">
            <a:extLst>
              <a:ext uri="{FF2B5EF4-FFF2-40B4-BE49-F238E27FC236}">
                <a16:creationId xmlns:a16="http://schemas.microsoft.com/office/drawing/2014/main" id="{EA768F22-B062-23E8-C28F-066977AD3A4A}"/>
              </a:ext>
            </a:extLst>
          </p:cNvPr>
          <p:cNvPicPr>
            <a:picLocks noChangeAspect="1"/>
          </p:cNvPicPr>
          <p:nvPr/>
        </p:nvPicPr>
        <p:blipFill>
          <a:blip r:embed="rId3"/>
          <a:stretch>
            <a:fillRect/>
          </a:stretch>
        </p:blipFill>
        <p:spPr>
          <a:xfrm>
            <a:off x="537435" y="2278081"/>
            <a:ext cx="8230313" cy="4029805"/>
          </a:xfrm>
          <a:prstGeom prst="rect">
            <a:avLst/>
          </a:prstGeom>
        </p:spPr>
      </p:pic>
    </p:spTree>
    <p:extLst>
      <p:ext uri="{BB962C8B-B14F-4D97-AF65-F5344CB8AC3E}">
        <p14:creationId xmlns:p14="http://schemas.microsoft.com/office/powerpoint/2010/main" val="1505341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821144"/>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5FE6EDD7-6495-CC55-8668-244B6C402315}"/>
              </a:ext>
            </a:extLst>
          </p:cNvPr>
          <p:cNvPicPr>
            <a:picLocks noChangeAspect="1"/>
          </p:cNvPicPr>
          <p:nvPr/>
        </p:nvPicPr>
        <p:blipFill>
          <a:blip r:embed="rId3"/>
          <a:stretch>
            <a:fillRect/>
          </a:stretch>
        </p:blipFill>
        <p:spPr>
          <a:xfrm>
            <a:off x="852469" y="1571884"/>
            <a:ext cx="6096000" cy="4410075"/>
          </a:xfrm>
          <a:prstGeom prst="rect">
            <a:avLst/>
          </a:prstGeom>
        </p:spPr>
      </p:pic>
    </p:spTree>
    <p:extLst>
      <p:ext uri="{BB962C8B-B14F-4D97-AF65-F5344CB8AC3E}">
        <p14:creationId xmlns:p14="http://schemas.microsoft.com/office/powerpoint/2010/main" val="2149902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821144"/>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Arial"/>
                <a:ea typeface="+mj-ea"/>
                <a:cs typeface="+mj-cs"/>
              </a:rPr>
              <a:t>KFC franchising</a:t>
            </a:r>
          </a:p>
          <a:p>
            <a:pPr marL="0" marR="0" lvl="0" indent="0" algn="l" defTabSz="685800" rtl="0" eaLnBrk="1" fontAlgn="auto" latinLnBrk="0" hangingPunct="1">
              <a:lnSpc>
                <a:spcPct val="200000"/>
              </a:lnSpc>
              <a:spcBef>
                <a:spcPts val="0"/>
              </a:spcBef>
              <a:spcAft>
                <a:spcPts val="0"/>
              </a:spcAft>
              <a:buClrTx/>
              <a:buSzTx/>
              <a:buFontTx/>
              <a:buNone/>
              <a:tabLst/>
              <a:defRPr/>
            </a:pPr>
            <a:endParaRPr lang="en-US" sz="3300" kern="0" dirty="0">
              <a:solidFill>
                <a:srgbClr val="FF0000"/>
              </a:solidFill>
              <a:latin typeface="Arial"/>
              <a:ea typeface="+mj-ea"/>
              <a:cs typeface="+mj-cs"/>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3300" b="0" i="0" u="none" strike="noStrike" kern="0" cap="none" spc="0" normalizeH="0" baseline="0" noProof="0" dirty="0">
              <a:ln>
                <a:noFill/>
              </a:ln>
              <a:solidFill>
                <a:srgbClr val="FF0000"/>
              </a:solidFill>
              <a:effectLst/>
              <a:uLnTx/>
              <a:uFillTx/>
              <a:latin typeface="Arial"/>
              <a:ea typeface="+mj-ea"/>
              <a:cs typeface="+mj-cs"/>
            </a:endParaRPr>
          </a:p>
          <a:p>
            <a:pPr marL="0" marR="0" lvl="0" indent="0" algn="l" defTabSz="685800" rtl="0" eaLnBrk="1" fontAlgn="auto" latinLnBrk="0" hangingPunct="1">
              <a:lnSpc>
                <a:spcPct val="200000"/>
              </a:lnSpc>
              <a:spcBef>
                <a:spcPts val="0"/>
              </a:spcBef>
              <a:spcAft>
                <a:spcPts val="0"/>
              </a:spcAft>
              <a:buClrTx/>
              <a:buSzTx/>
              <a:buFontTx/>
              <a:buNone/>
              <a:tabLst/>
              <a:defRPr/>
            </a:pPr>
            <a:r>
              <a:rPr kumimoji="0" lang="en-US" sz="3300" b="0" i="0" u="none" strike="noStrike" kern="0" cap="none" spc="0" normalizeH="0" baseline="0" noProof="0" dirty="0">
                <a:ln>
                  <a:noFill/>
                </a:ln>
                <a:solidFill>
                  <a:srgbClr val="FF0000"/>
                </a:solidFill>
                <a:effectLst/>
                <a:uLnTx/>
                <a:uFillTx/>
                <a:latin typeface="Arial"/>
                <a:ea typeface="+mj-ea"/>
                <a:cs typeface="+mj-cs"/>
              </a:rPr>
              <a:t> </a:t>
            </a:r>
            <a:endParaRPr kumimoji="0" lang="en-US" sz="9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Content Placeholder 6">
            <a:extLst>
              <a:ext uri="{FF2B5EF4-FFF2-40B4-BE49-F238E27FC236}">
                <a16:creationId xmlns:a16="http://schemas.microsoft.com/office/drawing/2014/main" id="{AA802200-0175-EC7B-43F5-D09902F05F11}"/>
              </a:ext>
            </a:extLst>
          </p:cNvPr>
          <p:cNvPicPr>
            <a:picLocks noChangeAspect="1"/>
          </p:cNvPicPr>
          <p:nvPr/>
        </p:nvPicPr>
        <p:blipFill>
          <a:blip r:embed="rId3"/>
          <a:stretch>
            <a:fillRect/>
          </a:stretch>
        </p:blipFill>
        <p:spPr bwMode="auto">
          <a:xfrm>
            <a:off x="762000" y="2514600"/>
            <a:ext cx="4132200" cy="3921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a:extLst>
              <a:ext uri="{FF2B5EF4-FFF2-40B4-BE49-F238E27FC236}">
                <a16:creationId xmlns:a16="http://schemas.microsoft.com/office/drawing/2014/main" id="{D20F07C3-B7B6-C0E6-A927-0EEDE6237194}"/>
              </a:ext>
            </a:extLst>
          </p:cNvPr>
          <p:cNvPicPr>
            <a:picLocks noChangeAspect="1"/>
          </p:cNvPicPr>
          <p:nvPr/>
        </p:nvPicPr>
        <p:blipFill>
          <a:blip r:embed="rId4"/>
          <a:stretch>
            <a:fillRect/>
          </a:stretch>
        </p:blipFill>
        <p:spPr>
          <a:xfrm>
            <a:off x="4894200" y="2515657"/>
            <a:ext cx="3651821" cy="3920068"/>
          </a:xfrm>
          <a:prstGeom prst="rect">
            <a:avLst/>
          </a:prstGeom>
        </p:spPr>
      </p:pic>
    </p:spTree>
    <p:extLst>
      <p:ext uri="{BB962C8B-B14F-4D97-AF65-F5344CB8AC3E}">
        <p14:creationId xmlns:p14="http://schemas.microsoft.com/office/powerpoint/2010/main" val="3429901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821144"/>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ts val="1800"/>
              </a:spcBef>
              <a:spcAft>
                <a:spcPct val="0"/>
              </a:spcAft>
              <a:buClrTx/>
              <a:buSzTx/>
              <a:tabLst/>
              <a:defRPr/>
            </a:pPr>
            <a:r>
              <a:rPr kumimoji="0" lang="en-US" sz="3300" b="0" i="0" u="none" strike="noStrike" kern="0" cap="none" spc="0" normalizeH="0" baseline="0" noProof="0" dirty="0">
                <a:ln>
                  <a:noFill/>
                </a:ln>
                <a:solidFill>
                  <a:srgbClr val="C00000"/>
                </a:solidFill>
                <a:effectLst/>
                <a:uLnTx/>
                <a:uFillTx/>
                <a:latin typeface="Arial"/>
                <a:ea typeface="+mj-ea"/>
                <a:cs typeface="+mj-cs"/>
              </a:rPr>
              <a:t>Franchising Basics</a:t>
            </a:r>
            <a:endParaRPr kumimoji="0" lang="en-US" sz="2800" b="0" i="0" u="none" strike="noStrike" kern="0" cap="none" spc="0" normalizeH="0" baseline="0" noProof="0" dirty="0">
              <a:ln>
                <a:noFill/>
              </a:ln>
              <a:solidFill>
                <a:srgbClr val="000000"/>
              </a:solidFill>
              <a:effectLst/>
              <a:uLnTx/>
              <a:uFillTx/>
              <a:latin typeface="Arial"/>
              <a:ea typeface="+mn-ea"/>
              <a:cs typeface="+mn-cs"/>
            </a:endParaRPr>
          </a:p>
          <a:p>
            <a:pPr marL="257175" marR="0" lvl="0" indent="-257175" algn="l" defTabSz="914400" rtl="0" eaLnBrk="1" fontAlgn="base" latinLnBrk="0" hangingPunct="1">
              <a:lnSpc>
                <a:spcPct val="100000"/>
              </a:lnSpc>
              <a:spcBef>
                <a:spcPts val="18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uLnTx/>
                <a:uFillTx/>
                <a:latin typeface="Arial"/>
                <a:ea typeface="+mn-ea"/>
                <a:cs typeface="+mn-cs"/>
              </a:rPr>
              <a:t>Essence of what franchisees purchase from the franchisors: </a:t>
            </a:r>
            <a:r>
              <a:rPr kumimoji="0" lang="en-US" sz="2800" b="0" i="1" u="none" strike="noStrike" kern="0" cap="none" spc="0" normalizeH="0" baseline="0" noProof="0" dirty="0">
                <a:ln>
                  <a:noFill/>
                </a:ln>
                <a:solidFill>
                  <a:srgbClr val="000000"/>
                </a:solidFill>
                <a:effectLst/>
                <a:uLnTx/>
                <a:uFillTx/>
                <a:latin typeface="Arial"/>
                <a:ea typeface="+mn-ea"/>
                <a:cs typeface="+mn-cs"/>
              </a:rPr>
              <a:t>Experience</a:t>
            </a:r>
            <a:r>
              <a:rPr kumimoji="0" lang="en-US" sz="2800" b="0" i="0" u="none" strike="noStrike" kern="0" cap="none" spc="0" normalizeH="0" baseline="0" noProof="0" dirty="0">
                <a:ln>
                  <a:noFill/>
                </a:ln>
                <a:solidFill>
                  <a:srgbClr val="000000"/>
                </a:solidFill>
                <a:effectLst/>
                <a:uLnTx/>
                <a:uFillTx/>
                <a:latin typeface="Arial"/>
                <a:ea typeface="+mn-ea"/>
                <a:cs typeface="+mn-cs"/>
              </a:rPr>
              <a:t>.</a:t>
            </a:r>
          </a:p>
          <a:p>
            <a:pPr marL="257175" marR="0" lvl="0" indent="-257175" algn="l" defTabSz="914400" rtl="0" eaLnBrk="1" fontAlgn="base" latinLnBrk="0" hangingPunct="1">
              <a:lnSpc>
                <a:spcPct val="100000"/>
              </a:lnSpc>
              <a:spcBef>
                <a:spcPts val="18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uLnTx/>
                <a:uFillTx/>
                <a:latin typeface="Arial"/>
                <a:ea typeface="+mn-ea"/>
                <a:cs typeface="+mn-cs"/>
              </a:rPr>
              <a:t>Key Question: “What can a franchise do for me that I cannot do for myself?”  </a:t>
            </a: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1019030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821144"/>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tabLst/>
              <a:defRPr/>
            </a:pPr>
            <a:r>
              <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rPr>
              <a:t>Franchise Fee </a:t>
            </a:r>
          </a:p>
          <a:p>
            <a:pPr marL="342900" marR="0" lvl="1" indent="-342900" algn="l" defTabSz="914400" rtl="0" eaLnBrk="0" fontAlgn="base" latinLnBrk="0" hangingPunct="0">
              <a:lnSpc>
                <a:spcPct val="100000"/>
              </a:lnSpc>
              <a:spcBef>
                <a:spcPct val="20000"/>
              </a:spcBef>
              <a:spcAft>
                <a:spcPct val="0"/>
              </a:spcAft>
              <a:buClr>
                <a:srgbClr val="66CCFF"/>
              </a:buClr>
              <a:buSzTx/>
              <a:buFontTx/>
              <a:buChar char="•"/>
              <a:tabLst/>
              <a:defRPr/>
            </a:pPr>
            <a:r>
              <a:rPr kumimoji="0" lang="en-US" sz="2600" b="0" i="0" u="sng" strike="noStrike" kern="0" cap="none" spc="0" normalizeH="0" baseline="0" noProof="0" dirty="0">
                <a:ln>
                  <a:noFill/>
                </a:ln>
                <a:solidFill>
                  <a:srgbClr val="000000"/>
                </a:solidFill>
                <a:effectLst/>
                <a:uLnTx/>
                <a:uFillTx/>
                <a:latin typeface="Arial"/>
              </a:rPr>
              <a:t>One-time fee </a:t>
            </a:r>
            <a:r>
              <a:rPr kumimoji="0" lang="en-US" sz="2600" b="0" i="0" u="none" strike="noStrike" kern="0" cap="none" spc="0" normalizeH="0" baseline="0" noProof="0" dirty="0">
                <a:ln>
                  <a:noFill/>
                </a:ln>
                <a:solidFill>
                  <a:srgbClr val="000000"/>
                </a:solidFill>
                <a:effectLst/>
                <a:uLnTx/>
                <a:uFillTx/>
                <a:latin typeface="Arial"/>
              </a:rPr>
              <a:t>paid by the franchisee to the franchiser for the business concept, rights to use of trademarks, management assistance, and other related services from the franchiser.</a:t>
            </a:r>
          </a:p>
          <a:p>
            <a:pPr marL="0" marR="0" lvl="0" indent="0" algn="l" defTabSz="914400" rtl="0" eaLnBrk="0" fontAlgn="base" latinLnBrk="0" hangingPunct="0">
              <a:lnSpc>
                <a:spcPct val="100000"/>
              </a:lnSpc>
              <a:spcBef>
                <a:spcPct val="50000"/>
              </a:spcBef>
              <a:spcAft>
                <a:spcPct val="0"/>
              </a:spcAft>
              <a:buClrTx/>
              <a:buSzTx/>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384084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821144"/>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rPr>
              <a:t>Royalty Fee </a:t>
            </a:r>
          </a:p>
          <a:p>
            <a:pPr marL="342900" marR="0" lvl="1" indent="-342900" algn="l" defTabSz="914400" rtl="0" eaLnBrk="0" fontAlgn="base" latinLnBrk="0" hangingPunct="0">
              <a:lnSpc>
                <a:spcPct val="100000"/>
              </a:lnSpc>
              <a:spcBef>
                <a:spcPct val="20000"/>
              </a:spcBef>
              <a:spcAft>
                <a:spcPct val="0"/>
              </a:spcAft>
              <a:buClr>
                <a:srgbClr val="66CCFF"/>
              </a:buClr>
              <a:buSzTx/>
              <a:buFontTx/>
              <a:buChar char="•"/>
              <a:tabLst/>
              <a:defRPr/>
            </a:pPr>
            <a:r>
              <a:rPr kumimoji="0" lang="en-US" sz="2800" b="0" i="0" u="sng" strike="noStrike" kern="0" cap="none" spc="0" normalizeH="0" baseline="0" noProof="0" dirty="0">
                <a:ln>
                  <a:noFill/>
                </a:ln>
                <a:solidFill>
                  <a:srgbClr val="000000"/>
                </a:solidFill>
                <a:effectLst/>
                <a:uLnTx/>
                <a:uFillTx/>
                <a:latin typeface="Arial"/>
              </a:rPr>
              <a:t>Is a continuous fee </a:t>
            </a:r>
            <a:r>
              <a:rPr kumimoji="0" lang="en-US" sz="2800" b="0" i="0" u="none" strike="noStrike" kern="0" cap="none" spc="0" normalizeH="0" baseline="0" noProof="0" dirty="0">
                <a:ln>
                  <a:noFill/>
                </a:ln>
                <a:solidFill>
                  <a:srgbClr val="000000"/>
                </a:solidFill>
                <a:effectLst/>
                <a:uLnTx/>
                <a:uFillTx/>
                <a:latin typeface="Arial"/>
              </a:rPr>
              <a:t>paid by the franchisee to the franchiser usually based on a percentage of the franchisee’s gross revenue.</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289864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a:xfrm>
            <a:off x="685800" y="361950"/>
            <a:ext cx="7391400" cy="400050"/>
          </a:xfrm>
        </p:spPr>
        <p:txBody>
          <a:bodyPr>
            <a:normAutofit fontScale="90000"/>
          </a:bodyPr>
          <a:lstStyle/>
          <a:p>
            <a:pPr eaLnBrk="1" hangingPunct="1">
              <a:defRPr/>
            </a:pPr>
            <a:r>
              <a:rPr lang="en-US" sz="3600" dirty="0">
                <a:solidFill>
                  <a:srgbClr val="C00000"/>
                </a:solidFill>
              </a:rPr>
              <a:t>The Franchising Relationship</a:t>
            </a:r>
          </a:p>
        </p:txBody>
      </p:sp>
      <p:sp>
        <p:nvSpPr>
          <p:cNvPr id="9221" name="Text Box 5"/>
          <p:cNvSpPr txBox="1">
            <a:spLocks noChangeArrowheads="1"/>
          </p:cNvSpPr>
          <p:nvPr/>
        </p:nvSpPr>
        <p:spPr bwMode="auto">
          <a:xfrm>
            <a:off x="2057400" y="1004888"/>
            <a:ext cx="24384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The Franchiser</a:t>
            </a:r>
          </a:p>
        </p:txBody>
      </p:sp>
      <p:sp>
        <p:nvSpPr>
          <p:cNvPr id="9222" name="Text Box 6"/>
          <p:cNvSpPr txBox="1">
            <a:spLocks noChangeArrowheads="1"/>
          </p:cNvSpPr>
          <p:nvPr/>
        </p:nvSpPr>
        <p:spPr bwMode="auto">
          <a:xfrm>
            <a:off x="5486400" y="1004888"/>
            <a:ext cx="24384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The</a:t>
            </a:r>
            <a:r>
              <a:rPr lang="en-US" sz="2400" b="1" dirty="0">
                <a:solidFill>
                  <a:srgbClr val="FFC000"/>
                </a:solidFill>
                <a:latin typeface="Arial" pitchFamily="34" charset="0"/>
              </a:rPr>
              <a:t> </a:t>
            </a:r>
            <a:r>
              <a:rPr lang="en-US" sz="2400" b="1" dirty="0">
                <a:solidFill>
                  <a:srgbClr val="C00000"/>
                </a:solidFill>
                <a:latin typeface="Arial" pitchFamily="34" charset="0"/>
              </a:rPr>
              <a:t>Franchisee</a:t>
            </a:r>
          </a:p>
        </p:txBody>
      </p:sp>
      <p:sp>
        <p:nvSpPr>
          <p:cNvPr id="9223" name="Text Box 7"/>
          <p:cNvSpPr txBox="1">
            <a:spLocks noChangeArrowheads="1"/>
          </p:cNvSpPr>
          <p:nvPr/>
        </p:nvSpPr>
        <p:spPr bwMode="auto">
          <a:xfrm>
            <a:off x="2179638" y="1524000"/>
            <a:ext cx="3287712" cy="3600986"/>
          </a:xfrm>
          <a:prstGeom prst="rect">
            <a:avLst/>
          </a:prstGeom>
          <a:noFill/>
          <a:ln w="9525">
            <a:noFill/>
            <a:miter lim="800000"/>
            <a:headEnd/>
            <a:tailEnd/>
          </a:ln>
        </p:spPr>
        <p:txBody>
          <a:bodyPr>
            <a:spAutoFit/>
          </a:bodyPr>
          <a:lstStyle/>
          <a:p>
            <a:r>
              <a:rPr lang="en-US" sz="1200" dirty="0">
                <a:latin typeface="Arial" pitchFamily="34" charset="0"/>
              </a:rPr>
              <a:t>Oversees and approves; may choose site</a:t>
            </a:r>
          </a:p>
          <a:p>
            <a:endParaRPr lang="en-US" sz="1200" dirty="0">
              <a:latin typeface="Arial" pitchFamily="34" charset="0"/>
            </a:endParaRPr>
          </a:p>
          <a:p>
            <a:r>
              <a:rPr lang="en-US" sz="1200" dirty="0">
                <a:latin typeface="Arial" pitchFamily="34" charset="0"/>
              </a:rPr>
              <a:t>Provides prototype design</a:t>
            </a:r>
          </a:p>
          <a:p>
            <a:endParaRPr lang="en-US" sz="1200" dirty="0">
              <a:latin typeface="Arial" pitchFamily="34" charset="0"/>
            </a:endParaRPr>
          </a:p>
          <a:p>
            <a:r>
              <a:rPr lang="en-US" sz="1200" dirty="0">
                <a:latin typeface="Arial" pitchFamily="34" charset="0"/>
              </a:rPr>
              <a:t>Makes general recommendations and </a:t>
            </a:r>
            <a:br>
              <a:rPr lang="en-US" sz="1200" dirty="0">
                <a:latin typeface="Arial" pitchFamily="34" charset="0"/>
              </a:rPr>
            </a:br>
            <a:r>
              <a:rPr lang="en-US" sz="1200" dirty="0">
                <a:latin typeface="Arial" pitchFamily="34" charset="0"/>
              </a:rPr>
              <a:t>training suggestions</a:t>
            </a:r>
          </a:p>
          <a:p>
            <a:endParaRPr lang="en-US" sz="1200" dirty="0">
              <a:latin typeface="Arial" pitchFamily="34" charset="0"/>
            </a:endParaRPr>
          </a:p>
          <a:p>
            <a:r>
              <a:rPr lang="en-US" sz="1200" dirty="0">
                <a:latin typeface="Arial" pitchFamily="34" charset="0"/>
              </a:rPr>
              <a:t>Determines product or service line</a:t>
            </a:r>
          </a:p>
          <a:p>
            <a:endParaRPr lang="en-US" sz="1200" dirty="0">
              <a:latin typeface="Arial" pitchFamily="34" charset="0"/>
            </a:endParaRPr>
          </a:p>
          <a:p>
            <a:r>
              <a:rPr lang="en-US" sz="1200" dirty="0">
                <a:latin typeface="Arial" pitchFamily="34" charset="0"/>
              </a:rPr>
              <a:t>Can only recommend prices</a:t>
            </a:r>
          </a:p>
          <a:p>
            <a:endParaRPr lang="en-US" sz="1200" dirty="0">
              <a:latin typeface="Arial" pitchFamily="34" charset="0"/>
            </a:endParaRPr>
          </a:p>
          <a:p>
            <a:r>
              <a:rPr lang="en-US" sz="1200" dirty="0">
                <a:latin typeface="Arial" pitchFamily="34" charset="0"/>
              </a:rPr>
              <a:t>Establishes quality standards and suppliers </a:t>
            </a:r>
          </a:p>
          <a:p>
            <a:endParaRPr lang="en-US" sz="1200" dirty="0">
              <a:latin typeface="Arial" pitchFamily="34" charset="0"/>
            </a:endParaRPr>
          </a:p>
          <a:p>
            <a:endParaRPr lang="en-US" sz="1200" dirty="0">
              <a:latin typeface="Arial" pitchFamily="34" charset="0"/>
            </a:endParaRPr>
          </a:p>
          <a:p>
            <a:r>
              <a:rPr lang="en-US" sz="1200" dirty="0">
                <a:latin typeface="Arial" pitchFamily="34" charset="0"/>
              </a:rPr>
              <a:t>Sets quality standards and enforces them</a:t>
            </a:r>
            <a:br>
              <a:rPr lang="en-US" sz="1200" dirty="0">
                <a:latin typeface="Arial" pitchFamily="34" charset="0"/>
              </a:rPr>
            </a:br>
            <a:r>
              <a:rPr lang="en-US" sz="1200" dirty="0">
                <a:latin typeface="Arial" pitchFamily="34" charset="0"/>
              </a:rPr>
              <a:t>with inspections; trains franchisees</a:t>
            </a:r>
          </a:p>
          <a:p>
            <a:endParaRPr lang="en-US" sz="1200" dirty="0">
              <a:latin typeface="Arial" pitchFamily="34" charset="0"/>
            </a:endParaRPr>
          </a:p>
          <a:p>
            <a:r>
              <a:rPr lang="en-US" sz="1200" dirty="0">
                <a:latin typeface="Arial" pitchFamily="34" charset="0"/>
              </a:rPr>
              <a:t>Provides support through an established</a:t>
            </a:r>
            <a:br>
              <a:rPr lang="en-US" sz="1200" dirty="0">
                <a:latin typeface="Arial" pitchFamily="34" charset="0"/>
              </a:rPr>
            </a:br>
            <a:r>
              <a:rPr lang="en-US" sz="1200" dirty="0">
                <a:latin typeface="Arial" pitchFamily="34" charset="0"/>
              </a:rPr>
              <a:t>business system</a:t>
            </a:r>
          </a:p>
        </p:txBody>
      </p:sp>
      <p:sp>
        <p:nvSpPr>
          <p:cNvPr id="9224" name="Text Box 8"/>
          <p:cNvSpPr txBox="1">
            <a:spLocks noChangeArrowheads="1"/>
          </p:cNvSpPr>
          <p:nvPr/>
        </p:nvSpPr>
        <p:spPr bwMode="auto">
          <a:xfrm>
            <a:off x="5532438" y="1524000"/>
            <a:ext cx="3425825" cy="3785652"/>
          </a:xfrm>
          <a:prstGeom prst="rect">
            <a:avLst/>
          </a:prstGeom>
          <a:noFill/>
          <a:ln w="9525">
            <a:noFill/>
            <a:miter lim="800000"/>
            <a:headEnd/>
            <a:tailEnd/>
          </a:ln>
        </p:spPr>
        <p:txBody>
          <a:bodyPr>
            <a:spAutoFit/>
          </a:bodyPr>
          <a:lstStyle/>
          <a:p>
            <a:r>
              <a:rPr lang="en-US" sz="1200" dirty="0">
                <a:latin typeface="Arial" pitchFamily="34" charset="0"/>
              </a:rPr>
              <a:t>Chooses site with franchiser’s approval</a:t>
            </a:r>
          </a:p>
          <a:p>
            <a:endParaRPr lang="en-US" sz="1200" dirty="0">
              <a:latin typeface="Arial" pitchFamily="34" charset="0"/>
            </a:endParaRPr>
          </a:p>
          <a:p>
            <a:r>
              <a:rPr lang="en-US" sz="1200" dirty="0">
                <a:latin typeface="Arial" pitchFamily="34" charset="0"/>
              </a:rPr>
              <a:t>Pays for and implements design</a:t>
            </a:r>
          </a:p>
          <a:p>
            <a:endParaRPr lang="en-US" sz="1200" dirty="0">
              <a:latin typeface="Arial" pitchFamily="34" charset="0"/>
            </a:endParaRPr>
          </a:p>
          <a:p>
            <a:r>
              <a:rPr lang="en-US" sz="1200" dirty="0">
                <a:latin typeface="Arial" pitchFamily="34" charset="0"/>
              </a:rPr>
              <a:t>Hires, manages, and fires </a:t>
            </a:r>
            <a:br>
              <a:rPr lang="en-US" sz="1200" dirty="0">
                <a:latin typeface="Arial" pitchFamily="34" charset="0"/>
              </a:rPr>
            </a:br>
            <a:r>
              <a:rPr lang="en-US" sz="1200" dirty="0">
                <a:latin typeface="Arial" pitchFamily="34" charset="0"/>
              </a:rPr>
              <a:t>employees</a:t>
            </a:r>
          </a:p>
          <a:p>
            <a:endParaRPr lang="en-US" sz="1200" dirty="0">
              <a:latin typeface="Arial" pitchFamily="34" charset="0"/>
            </a:endParaRPr>
          </a:p>
          <a:p>
            <a:r>
              <a:rPr lang="en-US" sz="1200" dirty="0">
                <a:latin typeface="Arial" pitchFamily="34" charset="0"/>
              </a:rPr>
              <a:t>Modifies only with franchiser’s approval</a:t>
            </a:r>
          </a:p>
          <a:p>
            <a:endParaRPr lang="en-US" sz="1200" dirty="0">
              <a:latin typeface="Arial" pitchFamily="34" charset="0"/>
            </a:endParaRPr>
          </a:p>
          <a:p>
            <a:r>
              <a:rPr lang="en-US" sz="1200" dirty="0">
                <a:latin typeface="Arial" pitchFamily="34" charset="0"/>
              </a:rPr>
              <a:t>Sets final prices</a:t>
            </a:r>
          </a:p>
          <a:p>
            <a:endParaRPr lang="en-US" sz="1200" dirty="0">
              <a:latin typeface="Arial" pitchFamily="34" charset="0"/>
            </a:endParaRPr>
          </a:p>
          <a:p>
            <a:r>
              <a:rPr lang="en-US" sz="1200" dirty="0">
                <a:latin typeface="Arial" pitchFamily="34" charset="0"/>
              </a:rPr>
              <a:t>Must meet quality standards and purchase</a:t>
            </a:r>
            <a:br>
              <a:rPr lang="en-US" sz="1200" dirty="0">
                <a:latin typeface="Arial" pitchFamily="34" charset="0"/>
              </a:rPr>
            </a:br>
            <a:r>
              <a:rPr lang="en-US" sz="1200" dirty="0">
                <a:latin typeface="Arial" pitchFamily="34" charset="0"/>
              </a:rPr>
              <a:t>only from approved suppliers</a:t>
            </a:r>
          </a:p>
          <a:p>
            <a:endParaRPr lang="en-US" sz="1200" dirty="0">
              <a:latin typeface="Arial" pitchFamily="34" charset="0"/>
            </a:endParaRPr>
          </a:p>
          <a:p>
            <a:r>
              <a:rPr lang="en-US" sz="1200" dirty="0">
                <a:latin typeface="Arial" pitchFamily="34" charset="0"/>
              </a:rPr>
              <a:t>Maintains quality standards; trains employees</a:t>
            </a:r>
            <a:br>
              <a:rPr lang="en-US" sz="1200" dirty="0">
                <a:latin typeface="Arial" pitchFamily="34" charset="0"/>
              </a:rPr>
            </a:br>
            <a:r>
              <a:rPr lang="en-US" sz="1200" dirty="0">
                <a:latin typeface="Arial" pitchFamily="34" charset="0"/>
              </a:rPr>
              <a:t>to implement quality systems</a:t>
            </a:r>
          </a:p>
          <a:p>
            <a:endParaRPr lang="en-US" sz="1200" dirty="0">
              <a:latin typeface="Arial" pitchFamily="34" charset="0"/>
            </a:endParaRPr>
          </a:p>
          <a:p>
            <a:r>
              <a:rPr lang="en-US" sz="1200" dirty="0">
                <a:latin typeface="Arial" pitchFamily="34" charset="0"/>
              </a:rPr>
              <a:t>Operates business on a day-to-day basis with</a:t>
            </a:r>
            <a:br>
              <a:rPr lang="en-US" sz="1200" dirty="0">
                <a:latin typeface="Arial" pitchFamily="34" charset="0"/>
              </a:rPr>
            </a:br>
            <a:r>
              <a:rPr lang="en-US" sz="1200" dirty="0">
                <a:latin typeface="Arial" pitchFamily="34" charset="0"/>
              </a:rPr>
              <a:t>franchiser’s support</a:t>
            </a:r>
          </a:p>
          <a:p>
            <a:endParaRPr lang="en-US" sz="1200" dirty="0">
              <a:latin typeface="Arial" pitchFamily="34" charset="0"/>
            </a:endParaRPr>
          </a:p>
        </p:txBody>
      </p:sp>
      <p:sp>
        <p:nvSpPr>
          <p:cNvPr id="9225" name="Text Box 9"/>
          <p:cNvSpPr txBox="1">
            <a:spLocks noChangeArrowheads="1"/>
          </p:cNvSpPr>
          <p:nvPr/>
        </p:nvSpPr>
        <p:spPr bwMode="auto">
          <a:xfrm>
            <a:off x="377825" y="1524000"/>
            <a:ext cx="1831975" cy="3416320"/>
          </a:xfrm>
          <a:prstGeom prst="rect">
            <a:avLst/>
          </a:prstGeom>
          <a:noFill/>
          <a:ln w="9525">
            <a:noFill/>
            <a:miter lim="800000"/>
            <a:headEnd/>
            <a:tailEnd/>
          </a:ln>
        </p:spPr>
        <p:txBody>
          <a:bodyPr>
            <a:spAutoFit/>
          </a:bodyPr>
          <a:lstStyle/>
          <a:p>
            <a:r>
              <a:rPr lang="en-US" sz="1200" b="1" dirty="0">
                <a:solidFill>
                  <a:srgbClr val="C00000"/>
                </a:solidFill>
                <a:latin typeface="Arial" pitchFamily="34" charset="0"/>
              </a:rPr>
              <a:t>Site Selection</a:t>
            </a:r>
          </a:p>
          <a:p>
            <a:endParaRPr lang="en-US" sz="1200" b="1" dirty="0">
              <a:solidFill>
                <a:srgbClr val="C00000"/>
              </a:solidFill>
              <a:latin typeface="Arial" pitchFamily="34" charset="0"/>
            </a:endParaRPr>
          </a:p>
          <a:p>
            <a:r>
              <a:rPr lang="en-US" sz="1200" b="1" dirty="0">
                <a:solidFill>
                  <a:srgbClr val="C00000"/>
                </a:solidFill>
                <a:latin typeface="Arial" pitchFamily="34" charset="0"/>
              </a:rPr>
              <a:t>Design</a:t>
            </a:r>
          </a:p>
          <a:p>
            <a:endParaRPr lang="en-US" sz="1200" b="1" dirty="0">
              <a:solidFill>
                <a:srgbClr val="C00000"/>
              </a:solidFill>
              <a:latin typeface="Arial" pitchFamily="34" charset="0"/>
            </a:endParaRPr>
          </a:p>
          <a:p>
            <a:r>
              <a:rPr lang="en-US" sz="1200" b="1" dirty="0">
                <a:solidFill>
                  <a:srgbClr val="C00000"/>
                </a:solidFill>
                <a:latin typeface="Arial" pitchFamily="34" charset="0"/>
              </a:rPr>
              <a:t>Employees</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Products and Services</a:t>
            </a:r>
          </a:p>
          <a:p>
            <a:endParaRPr lang="en-US" sz="1200" b="1" dirty="0">
              <a:solidFill>
                <a:srgbClr val="C00000"/>
              </a:solidFill>
              <a:latin typeface="Arial" pitchFamily="34" charset="0"/>
            </a:endParaRPr>
          </a:p>
          <a:p>
            <a:r>
              <a:rPr lang="en-US" sz="1200" b="1" dirty="0">
                <a:solidFill>
                  <a:srgbClr val="C00000"/>
                </a:solidFill>
                <a:latin typeface="Arial" pitchFamily="34" charset="0"/>
              </a:rPr>
              <a:t>Prices</a:t>
            </a:r>
          </a:p>
          <a:p>
            <a:endParaRPr lang="en-US" sz="1200" b="1" dirty="0">
              <a:solidFill>
                <a:srgbClr val="C00000"/>
              </a:solidFill>
              <a:latin typeface="Arial" pitchFamily="34" charset="0"/>
            </a:endParaRPr>
          </a:p>
          <a:p>
            <a:r>
              <a:rPr lang="en-US" sz="1200" b="1" dirty="0">
                <a:solidFill>
                  <a:srgbClr val="C00000"/>
                </a:solidFill>
                <a:latin typeface="Arial" pitchFamily="34" charset="0"/>
              </a:rPr>
              <a:t>Purchasing</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Quality Control</a:t>
            </a:r>
          </a:p>
          <a:p>
            <a:endParaRPr lang="en-US" sz="1200" b="1" dirty="0">
              <a:solidFill>
                <a:srgbClr val="C00000"/>
              </a:solidFill>
              <a:latin typeface="Arial" pitchFamily="34" charset="0"/>
            </a:endParaRPr>
          </a:p>
          <a:p>
            <a:endParaRPr lang="en-US" sz="1200" b="1" dirty="0">
              <a:solidFill>
                <a:srgbClr val="C00000"/>
              </a:solidFill>
              <a:latin typeface="Arial" pitchFamily="34" charset="0"/>
            </a:endParaRPr>
          </a:p>
          <a:p>
            <a:r>
              <a:rPr lang="en-US" sz="1200" b="1" dirty="0">
                <a:solidFill>
                  <a:srgbClr val="C00000"/>
                </a:solidFill>
                <a:latin typeface="Arial" pitchFamily="34" charset="0"/>
              </a:rPr>
              <a:t>Support</a:t>
            </a:r>
          </a:p>
        </p:txBody>
      </p:sp>
      <p:sp>
        <p:nvSpPr>
          <p:cNvPr id="9226" name="Text Box 10"/>
          <p:cNvSpPr txBox="1">
            <a:spLocks noChangeArrowheads="1"/>
          </p:cNvSpPr>
          <p:nvPr/>
        </p:nvSpPr>
        <p:spPr bwMode="auto">
          <a:xfrm>
            <a:off x="76200" y="1004888"/>
            <a:ext cx="1828800" cy="457200"/>
          </a:xfrm>
          <a:prstGeom prst="rect">
            <a:avLst/>
          </a:prstGeom>
          <a:noFill/>
          <a:ln w="9525">
            <a:noFill/>
            <a:miter lim="800000"/>
            <a:headEnd/>
            <a:tailEnd/>
          </a:ln>
        </p:spPr>
        <p:txBody>
          <a:bodyPr>
            <a:spAutoFit/>
          </a:bodyPr>
          <a:lstStyle/>
          <a:p>
            <a:pPr algn="ctr">
              <a:spcBef>
                <a:spcPct val="50000"/>
              </a:spcBef>
            </a:pPr>
            <a:r>
              <a:rPr lang="en-US" sz="2400" b="1" dirty="0">
                <a:solidFill>
                  <a:srgbClr val="C00000"/>
                </a:solidFill>
                <a:latin typeface="Arial" pitchFamily="34" charset="0"/>
              </a:rPr>
              <a:t>Element</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343303"/>
    </mc:Choice>
    <mc:Fallback xmlns="">
      <p:transition spd="slow" advTm="34330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8893" y="1987668"/>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lang="en-US" sz="4000" b="1" kern="0" dirty="0">
              <a:solidFill>
                <a:srgbClr val="C0000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3000" b="0" i="0" u="none" strike="noStrike" kern="0" cap="none" spc="0" normalizeH="0" baseline="0" noProof="0" dirty="0">
                <a:ln>
                  <a:noFill/>
                </a:ln>
                <a:solidFill>
                  <a:srgbClr val="C00000"/>
                </a:solidFill>
                <a:effectLst/>
                <a:uLnTx/>
                <a:uFillTx/>
                <a:latin typeface="Arial"/>
                <a:ea typeface="+mj-ea"/>
                <a:cs typeface="+mj-cs"/>
              </a:rPr>
              <a:t>Benefits of Franchising</a:t>
            </a:r>
            <a:r>
              <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rPr>
              <a:t> </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mn-cs"/>
              </a:rPr>
              <a:t>A business system.</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mn-cs"/>
              </a:rPr>
              <a:t>Management training and support.</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mn-cs"/>
              </a:rPr>
              <a:t>Brand name appeal.</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mn-cs"/>
              </a:rPr>
              <a:t>Standardized quality of goods and services.</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mn-cs"/>
              </a:rPr>
              <a:t>Proven products and business formats.</a:t>
            </a:r>
          </a:p>
          <a:p>
            <a:pPr marL="257175" marR="0" lvl="0" indent="-257175" algn="l" defTabSz="914400" rtl="0" eaLnBrk="1" fontAlgn="base" latinLnBrk="0" hangingPunct="1">
              <a:lnSpc>
                <a:spcPct val="100000"/>
              </a:lnSpc>
              <a:spcBef>
                <a:spcPts val="1200"/>
              </a:spcBef>
              <a:spcAft>
                <a:spcPct val="0"/>
              </a:spcAft>
              <a:buClrTx/>
              <a:buSzTx/>
              <a:buFontTx/>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mn-cs"/>
              </a:rPr>
              <a:t>Greater chance for success.</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115976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8893" y="1987668"/>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lang="en-US" sz="4000" b="1" kern="0" dirty="0">
              <a:solidFill>
                <a:srgbClr val="C0000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3000" b="0" i="0" u="none" strike="noStrike" kern="0" cap="none" spc="0" normalizeH="0" baseline="0" noProof="0" dirty="0">
                <a:ln>
                  <a:noFill/>
                </a:ln>
                <a:solidFill>
                  <a:srgbClr val="C00000"/>
                </a:solidFill>
                <a:effectLst/>
                <a:uLnTx/>
                <a:uFillTx/>
                <a:latin typeface="Arial"/>
                <a:ea typeface="+mj-ea"/>
                <a:cs typeface="+mj-cs"/>
              </a:rPr>
              <a:t>Drawbacks of Franchising</a:t>
            </a:r>
            <a:r>
              <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rPr>
              <a:t> </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Franchise fees and ongoing royalties.</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Strict commitment to standardized operations.</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Restrictions on purchasing.</a:t>
            </a:r>
          </a:p>
          <a:p>
            <a:pPr marL="557213" marR="0" lvl="1" indent="-214313" algn="l" defTabSz="914400" rtl="0" eaLnBrk="1" fontAlgn="base" latinLnBrk="0" hangingPunct="1">
              <a:lnSpc>
                <a:spcPct val="100000"/>
              </a:lnSpc>
              <a:spcBef>
                <a:spcPts val="600"/>
              </a:spcBef>
              <a:spcAft>
                <a:spcPct val="0"/>
              </a:spcAft>
              <a:buClrTx/>
              <a:buSzTx/>
              <a:buFontTx/>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Approved suppliers only</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Limited product line.</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Unsatisfactory training programs.</a:t>
            </a:r>
          </a:p>
          <a:p>
            <a:pPr marL="257175" marR="0" lvl="0" indent="-257175" algn="l" defTabSz="914400" rtl="0" eaLnBrk="1" fontAlgn="base" latinLnBrk="0" hangingPunct="1">
              <a:lnSpc>
                <a:spcPct val="100000"/>
              </a:lnSpc>
              <a:spcBef>
                <a:spcPts val="600"/>
              </a:spcBef>
              <a:spcAft>
                <a:spcPct val="0"/>
              </a:spcAft>
              <a:buClrTx/>
              <a:buSzTx/>
              <a:buFontTx/>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Less freedom – “No independence”.</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983941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8893" y="1987668"/>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lang="en-US" sz="3000" kern="0" dirty="0">
              <a:solidFill>
                <a:srgbClr val="C00000"/>
              </a:solidFill>
              <a:latin typeface="Arial"/>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0" i="0" u="none" strike="noStrike" kern="0" cap="none" spc="0" normalizeH="0" baseline="0" noProof="0" dirty="0">
              <a:ln>
                <a:noFill/>
              </a:ln>
              <a:solidFill>
                <a:srgbClr val="C00000"/>
              </a:solidFill>
              <a:effectLst/>
              <a:uLnTx/>
              <a:uFillTx/>
              <a:latin typeface="Arial"/>
              <a:ea typeface="+mj-ea"/>
              <a:cs typeface="+mj-cs"/>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2800" b="0" i="0" u="none" strike="noStrike" kern="0" cap="none" spc="0" normalizeH="0" baseline="0" noProof="0" dirty="0">
                <a:ln>
                  <a:noFill/>
                </a:ln>
                <a:solidFill>
                  <a:srgbClr val="C00000"/>
                </a:solidFill>
                <a:effectLst/>
                <a:uLnTx/>
                <a:uFillTx/>
                <a:latin typeface="Arial"/>
                <a:ea typeface="+mj-ea"/>
                <a:cs typeface="+mj-cs"/>
              </a:rPr>
              <a:t>Pure (Business format)</a:t>
            </a:r>
          </a:p>
          <a:p>
            <a:pPr marL="257175" marR="0" lvl="0" indent="-257175" algn="l" defTabSz="914400" rtl="0" eaLnBrk="0" fontAlgn="base" latinLnBrk="0" hangingPunct="0">
              <a:lnSpc>
                <a:spcPct val="100000"/>
              </a:lnSpc>
              <a:spcBef>
                <a:spcPct val="50000"/>
              </a:spcBef>
              <a:spcAft>
                <a:spcPct val="0"/>
              </a:spcAft>
              <a:buClrTx/>
              <a:buSzTx/>
              <a:buFont typeface="Wingdings" pitchFamily="2" charset="2"/>
              <a:buChar char="v"/>
              <a:tabLst/>
              <a:defRPr/>
            </a:pPr>
            <a:r>
              <a:rPr kumimoji="0" lang="en-US" sz="2800" b="0" i="0" u="none" strike="noStrike" kern="0" cap="none" spc="0" normalizeH="0" baseline="0" noProof="0" dirty="0">
                <a:ln>
                  <a:noFill/>
                </a:ln>
                <a:solidFill>
                  <a:srgbClr val="C00000"/>
                </a:solidFill>
                <a:effectLst/>
                <a:uLnTx/>
                <a:uFillTx/>
                <a:latin typeface="Arial"/>
                <a:ea typeface="+mj-ea"/>
                <a:cs typeface="+mj-cs"/>
              </a:rPr>
              <a:t> </a:t>
            </a:r>
            <a:r>
              <a:rPr kumimoji="0" lang="en-US" sz="2000" b="0" i="0" u="none" strike="noStrike" kern="0" cap="none" spc="0" normalizeH="0" baseline="0" noProof="0" dirty="0">
                <a:ln>
                  <a:noFill/>
                </a:ln>
                <a:solidFill>
                  <a:srgbClr val="000000"/>
                </a:solidFill>
                <a:effectLst/>
                <a:uLnTx/>
                <a:uFillTx/>
                <a:latin typeface="Arial"/>
                <a:ea typeface="+mn-ea"/>
                <a:cs typeface="+mn-cs"/>
              </a:rPr>
              <a:t>A</a:t>
            </a:r>
            <a:r>
              <a:rPr kumimoji="0" lang="en-US" sz="2800" b="0" i="0" u="none" strike="noStrike" kern="0" cap="none" spc="0" normalizeH="0" baseline="0" noProof="0" dirty="0">
                <a:ln>
                  <a:noFill/>
                </a:ln>
                <a:solidFill>
                  <a:srgbClr val="000000"/>
                </a:solidFill>
                <a:effectLst/>
                <a:uLnTx/>
                <a:uFillTx/>
                <a:latin typeface="Arial"/>
                <a:ea typeface="+mn-ea"/>
                <a:cs typeface="+mn-cs"/>
              </a:rPr>
              <a:t> </a:t>
            </a:r>
            <a:r>
              <a:rPr kumimoji="0" lang="en-US" sz="2000" b="0" i="0" u="none" strike="noStrike" kern="0" cap="none" spc="0" normalizeH="0" baseline="0" noProof="0" dirty="0">
                <a:ln>
                  <a:noFill/>
                </a:ln>
                <a:solidFill>
                  <a:srgbClr val="000000"/>
                </a:solidFill>
                <a:effectLst/>
                <a:uLnTx/>
                <a:uFillTx/>
                <a:latin typeface="Arial"/>
                <a:ea typeface="+mn-ea"/>
                <a:cs typeface="+mn-cs"/>
              </a:rPr>
              <a:t>system of franchising in which a </a:t>
            </a:r>
          </a:p>
          <a:p>
            <a:pPr marL="257175" marR="0" lvl="0" indent="-257175" algn="l" defTabSz="914400" rtl="0" eaLnBrk="0" fontAlgn="base" latinLnBrk="0" hangingPunct="0">
              <a:lnSpc>
                <a:spcPct val="100000"/>
              </a:lnSpc>
              <a:spcBef>
                <a:spcPct val="50000"/>
              </a:spcBef>
              <a:spcAft>
                <a:spcPct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franchisor sells a franchisee a complete business format and system. </a:t>
            </a:r>
          </a:p>
          <a:p>
            <a:pPr marL="257175" marR="0" lvl="0" indent="-257175" algn="l" defTabSz="914400" rtl="0" eaLnBrk="0" fontAlgn="base" latinLnBrk="0" hangingPunct="0">
              <a:lnSpc>
                <a:spcPct val="100000"/>
              </a:lnSpc>
              <a:spcBef>
                <a:spcPct val="50000"/>
              </a:spcBef>
              <a:spcAft>
                <a:spcPct val="0"/>
              </a:spcAft>
              <a:buClrTx/>
              <a:buSzTx/>
              <a:buFont typeface="Wingdings" pitchFamily="2" charset="2"/>
              <a:buChar char="v"/>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Business format franchising </a:t>
            </a:r>
            <a:r>
              <a:rPr kumimoji="0" lang="en-US" sz="2000" b="0" i="0" u="sng" strike="noStrike" kern="0" cap="none" spc="0" normalizeH="0" baseline="0" noProof="0" dirty="0">
                <a:ln>
                  <a:noFill/>
                </a:ln>
                <a:solidFill>
                  <a:srgbClr val="C00000"/>
                </a:solidFill>
                <a:effectLst/>
                <a:uLnTx/>
                <a:uFillTx/>
                <a:latin typeface="Arial"/>
                <a:ea typeface="+mn-ea"/>
                <a:cs typeface="+mn-cs"/>
              </a:rPr>
              <a:t>is the most common and the fastest growing</a:t>
            </a:r>
            <a:r>
              <a:rPr kumimoji="0" lang="en-US" sz="2000" b="0" i="0" u="none" strike="noStrike" kern="0" cap="none" spc="0" normalizeH="0" baseline="0" noProof="0" dirty="0">
                <a:ln>
                  <a:noFill/>
                </a:ln>
                <a:solidFill>
                  <a:srgbClr val="C00000"/>
                </a:solidFill>
                <a:effectLst/>
                <a:uLnTx/>
                <a:uFillTx/>
                <a:latin typeface="Arial"/>
                <a:ea typeface="+mn-ea"/>
                <a:cs typeface="+mn-cs"/>
              </a:rPr>
              <a:t> </a:t>
            </a:r>
            <a:r>
              <a:rPr kumimoji="0" lang="en-US" sz="2000" b="0" i="0" u="none" strike="noStrike" kern="0" cap="none" spc="0" normalizeH="0" baseline="0" noProof="0" dirty="0">
                <a:ln>
                  <a:noFill/>
                </a:ln>
                <a:solidFill>
                  <a:srgbClr val="000000"/>
                </a:solidFill>
                <a:effectLst/>
                <a:uLnTx/>
                <a:uFillTx/>
                <a:latin typeface="Arial"/>
                <a:ea typeface="+mn-ea"/>
                <a:cs typeface="+mn-cs"/>
              </a:rPr>
              <a:t>of franchising. ( Ex: Macdonald’s , KFC, Pizza Hut……)</a:t>
            </a:r>
            <a:endParaRPr kumimoji="0" lang="fr-FR" sz="2000" b="0"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br>
              <a:rPr kumimoji="0" lang="en-US" sz="3300" b="0" i="0" u="none" strike="noStrike" kern="0" cap="none" spc="0" normalizeH="0" baseline="0" noProof="0" dirty="0">
                <a:ln>
                  <a:noFill/>
                </a:ln>
                <a:solidFill>
                  <a:srgbClr val="C00000"/>
                </a:solidFill>
                <a:effectLst/>
                <a:uLnTx/>
                <a:uFillTx/>
                <a:latin typeface="Arial"/>
                <a:ea typeface="+mj-ea"/>
                <a:cs typeface="+mj-cs"/>
              </a:rPr>
            </a:br>
            <a:r>
              <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rPr>
              <a:t> </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812310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87042" name="Rectangle 2"/>
          <p:cNvSpPr>
            <a:spLocks noGrp="1" noRot="1" noChangeArrowheads="1"/>
          </p:cNvSpPr>
          <p:nvPr>
            <p:ph type="title"/>
          </p:nvPr>
        </p:nvSpPr>
        <p:spPr>
          <a:xfrm>
            <a:off x="457200" y="528638"/>
            <a:ext cx="8305800" cy="614362"/>
          </a:xfrm>
        </p:spPr>
        <p:txBody>
          <a:bodyPr lIns="90488" tIns="44450" rIns="90488" bIns="44450">
            <a:normAutofit fontScale="90000"/>
          </a:bodyPr>
          <a:lstStyle/>
          <a:p>
            <a:pPr eaLnBrk="1" hangingPunct="1">
              <a:defRPr/>
            </a:pPr>
            <a:r>
              <a:rPr lang="en-US" sz="4800" dirty="0">
                <a:solidFill>
                  <a:srgbClr val="C00000"/>
                </a:solidFill>
              </a:rPr>
              <a:t>Example of Franchising Type</a:t>
            </a:r>
          </a:p>
        </p:txBody>
      </p:sp>
      <p:sp>
        <p:nvSpPr>
          <p:cNvPr id="87043" name="Rectangle 3"/>
          <p:cNvSpPr>
            <a:spLocks noGrp="1" noChangeArrowheads="1"/>
          </p:cNvSpPr>
          <p:nvPr>
            <p:ph idx="1"/>
          </p:nvPr>
        </p:nvSpPr>
        <p:spPr>
          <a:xfrm>
            <a:off x="457200" y="1828800"/>
            <a:ext cx="5791200" cy="2057400"/>
          </a:xfrm>
        </p:spPr>
        <p:txBody>
          <a:bodyPr lIns="90488" tIns="44450" rIns="90488" bIns="44450"/>
          <a:lstStyle/>
          <a:p>
            <a:pPr eaLnBrk="1" hangingPunct="1">
              <a:spcBef>
                <a:spcPts val="2400"/>
              </a:spcBef>
              <a:buNone/>
              <a:defRPr/>
            </a:pPr>
            <a:endParaRPr lang="en-US" dirty="0"/>
          </a:p>
          <a:p>
            <a:pPr eaLnBrk="1" hangingPunct="1">
              <a:spcBef>
                <a:spcPts val="2400"/>
              </a:spcBef>
              <a:buSzPct val="75000"/>
              <a:buNone/>
              <a:defRPr/>
            </a:pPr>
            <a:r>
              <a:rPr lang="en-US" dirty="0"/>
              <a:t>Pure (Business format) </a:t>
            </a:r>
          </a:p>
        </p:txBody>
      </p:sp>
      <p:sp>
        <p:nvSpPr>
          <p:cNvPr id="87044" name="Rectangle 4"/>
          <p:cNvSpPr>
            <a:spLocks noChangeArrowheads="1"/>
          </p:cNvSpPr>
          <p:nvPr/>
        </p:nvSpPr>
        <p:spPr bwMode="auto">
          <a:xfrm>
            <a:off x="1084263" y="2493963"/>
            <a:ext cx="7581900" cy="838200"/>
          </a:xfrm>
          <a:prstGeom prst="rect">
            <a:avLst/>
          </a:prstGeom>
          <a:noFill/>
          <a:ln w="12700" algn="ctr">
            <a:noFill/>
            <a:miter lim="800000"/>
            <a:headEnd/>
            <a:tailEnd/>
          </a:ln>
          <a:effectLst/>
        </p:spPr>
        <p:txBody>
          <a:bodyPr lIns="90488" tIns="44450" rIns="90488" bIns="44450"/>
          <a:lstStyle/>
          <a:p>
            <a:pPr marL="342900" indent="-342900">
              <a:spcBef>
                <a:spcPct val="50000"/>
              </a:spcBef>
              <a:buClr>
                <a:schemeClr val="hlink"/>
              </a:buClr>
              <a:buSzPct val="75000"/>
              <a:buFont typeface="Wingdings" pitchFamily="2" charset="2"/>
              <a:buChar char="n"/>
              <a:defRPr/>
            </a:pPr>
            <a:endParaRPr lang="en-US" sz="2800" b="1" dirty="0">
              <a:effectLst>
                <a:outerShdw blurRad="38100" dist="38100" dir="2700000" algn="tl">
                  <a:srgbClr val="000000"/>
                </a:outerShdw>
              </a:effectLst>
            </a:endParaRPr>
          </a:p>
        </p:txBody>
      </p:sp>
      <p:pic>
        <p:nvPicPr>
          <p:cNvPr id="11271" name="Picture 6" descr="MPj03866450000[1]"/>
          <p:cNvPicPr>
            <a:picLocks noChangeAspect="1" noChangeArrowheads="1"/>
          </p:cNvPicPr>
          <p:nvPr/>
        </p:nvPicPr>
        <p:blipFill>
          <a:blip r:embed="rId5"/>
          <a:srcRect/>
          <a:stretch>
            <a:fillRect/>
          </a:stretch>
        </p:blipFill>
        <p:spPr bwMode="auto">
          <a:xfrm>
            <a:off x="6635750" y="1808163"/>
            <a:ext cx="2030413" cy="1447800"/>
          </a:xfrm>
          <a:prstGeom prst="rect">
            <a:avLst/>
          </a:prstGeom>
          <a:noFill/>
          <a:ln w="9525">
            <a:noFill/>
            <a:miter lim="800000"/>
            <a:headEnd/>
            <a:tailEnd/>
          </a:ln>
        </p:spPr>
      </p:pic>
      <p:pic>
        <p:nvPicPr>
          <p:cNvPr id="11272" name="Picture 7" descr="MPj03057330000[1]"/>
          <p:cNvPicPr>
            <a:picLocks noChangeAspect="1" noChangeArrowheads="1"/>
          </p:cNvPicPr>
          <p:nvPr/>
        </p:nvPicPr>
        <p:blipFill>
          <a:blip r:embed="rId6"/>
          <a:srcRect/>
          <a:stretch>
            <a:fillRect/>
          </a:stretch>
        </p:blipFill>
        <p:spPr bwMode="auto">
          <a:xfrm>
            <a:off x="5816600" y="3849461"/>
            <a:ext cx="2401887" cy="1609725"/>
          </a:xfrm>
          <a:prstGeom prst="rect">
            <a:avLst/>
          </a:prstGeom>
          <a:noFill/>
          <a:ln w="9525">
            <a:noFill/>
            <a:miter lim="800000"/>
            <a:headEnd/>
            <a:tailEnd/>
          </a:ln>
        </p:spPr>
      </p:pic>
      <p:pic>
        <p:nvPicPr>
          <p:cNvPr id="11273" name="Picture 8" descr="splash2"/>
          <p:cNvPicPr>
            <a:picLocks noChangeAspect="1" noChangeArrowheads="1"/>
          </p:cNvPicPr>
          <p:nvPr/>
        </p:nvPicPr>
        <p:blipFill>
          <a:blip r:embed="rId7"/>
          <a:srcRect/>
          <a:stretch>
            <a:fillRect/>
          </a:stretch>
        </p:blipFill>
        <p:spPr bwMode="auto">
          <a:xfrm>
            <a:off x="3505200" y="4360863"/>
            <a:ext cx="1625600" cy="1752600"/>
          </a:xfrm>
          <a:prstGeom prst="rect">
            <a:avLst/>
          </a:prstGeom>
          <a:noFill/>
          <a:ln w="9525">
            <a:noFill/>
            <a:miter lim="800000"/>
            <a:headEnd/>
            <a:tailEnd/>
          </a:ln>
        </p:spPr>
      </p:pic>
    </p:spTree>
    <p:custDataLst>
      <p:tags r:id="rId2"/>
    </p:custData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65419"/>
    </mc:Choice>
    <mc:Fallback xmlns="">
      <p:transition spd="slow" advTm="1654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1271"/>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127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87043">
                                            <p:txEl>
                                              <p:pRg st="1" end="1"/>
                                            </p:txEl>
                                          </p:spTgt>
                                        </p:tgtEl>
                                        <p:attrNameLst>
                                          <p:attrName>style.visibility</p:attrName>
                                        </p:attrNameLst>
                                      </p:cBhvr>
                                      <p:to>
                                        <p:strVal val="visible"/>
                                      </p:to>
                                    </p:set>
                                    <p:animEffect transition="in" filter="wipe(left)">
                                      <p:cBhvr>
                                        <p:cTn id="14" dur="500"/>
                                        <p:tgtEl>
                                          <p:spTgt spid="87043">
                                            <p:txEl>
                                              <p:pRg st="1" end="1"/>
                                            </p:txEl>
                                          </p:spTgt>
                                        </p:tgtEl>
                                      </p:cBhvr>
                                    </p:animEffec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0"/>
                                          </p:stCondLst>
                                        </p:cTn>
                                        <p:tgtEl>
                                          <p:spTgt spid="112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8893" y="1987668"/>
            <a:ext cx="7315200" cy="3589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Tx/>
              <a:buSzTx/>
              <a:tabLst/>
              <a:defRPr/>
            </a:pPr>
            <a:r>
              <a:rPr kumimoji="0" lang="en-US" sz="3400" b="0" i="0" u="none" strike="noStrike" kern="0" cap="none" spc="0" normalizeH="0" baseline="0" noProof="0" dirty="0">
                <a:ln>
                  <a:noFill/>
                </a:ln>
                <a:solidFill>
                  <a:srgbClr val="FF0000"/>
                </a:solidFill>
                <a:effectLst/>
                <a:uLnTx/>
                <a:uFillTx/>
                <a:latin typeface="Arial"/>
                <a:ea typeface="+mj-ea"/>
                <a:cs typeface="+mj-cs"/>
              </a:rPr>
              <a:t>Franchising</a:t>
            </a:r>
            <a:r>
              <a:rPr kumimoji="0" lang="en-US" sz="3400" b="0" i="0" u="none" strike="noStrike" kern="0" cap="none" spc="0" normalizeH="0" baseline="0" noProof="0" dirty="0">
                <a:ln>
                  <a:noFill/>
                </a:ln>
                <a:solidFill>
                  <a:srgbClr val="FFC000"/>
                </a:solidFill>
                <a:effectLst/>
                <a:uLnTx/>
                <a:uFillTx/>
                <a:latin typeface="Arial"/>
                <a:ea typeface="+mj-ea"/>
                <a:cs typeface="+mj-cs"/>
              </a:rPr>
              <a:t>:</a:t>
            </a:r>
            <a:r>
              <a:rPr kumimoji="0" lang="en-US" sz="2400" b="0" i="0" u="none" strike="noStrike" kern="0" cap="none" spc="0" normalizeH="0" baseline="0" noProof="0" dirty="0">
                <a:ln>
                  <a:noFill/>
                </a:ln>
                <a:solidFill>
                  <a:srgbClr val="000000"/>
                </a:solidFill>
                <a:effectLst/>
                <a:uLnTx/>
                <a:uFillTx/>
                <a:latin typeface="Arial"/>
                <a:ea typeface="+mj-ea"/>
                <a:cs typeface="+mj-cs"/>
              </a:rPr>
              <a:t> </a:t>
            </a:r>
            <a:br>
              <a:rPr kumimoji="0" lang="en-US" sz="2400" b="0" i="0" u="none" strike="noStrike" kern="0" cap="none" spc="0" normalizeH="0" baseline="0" noProof="0" dirty="0">
                <a:ln>
                  <a:noFill/>
                </a:ln>
                <a:solidFill>
                  <a:srgbClr val="000000"/>
                </a:solidFill>
                <a:effectLst/>
                <a:uLnTx/>
                <a:uFillTx/>
                <a:latin typeface="Arial"/>
                <a:ea typeface="+mj-ea"/>
                <a:cs typeface="+mj-cs"/>
              </a:rPr>
            </a:br>
            <a:endParaRPr kumimoji="0" lang="en-US" sz="2400" b="0" i="0" u="none" strike="noStrike" kern="0" cap="none" spc="0" normalizeH="0" baseline="0" noProof="0" dirty="0">
              <a:ln>
                <a:noFill/>
              </a:ln>
              <a:solidFill>
                <a:srgbClr val="000000"/>
              </a:solidFill>
              <a:effectLst/>
              <a:uLnTx/>
              <a:uFillTx/>
              <a:latin typeface="Arial"/>
              <a:ea typeface="+mn-ea"/>
              <a:cs typeface="+mn-cs"/>
            </a:endParaRPr>
          </a:p>
          <a:p>
            <a:pPr marL="257175" marR="0" lvl="0" indent="-257175" algn="l" defTabSz="914400" rtl="0" eaLnBrk="1" fontAlgn="base" latinLnBrk="0" hangingPunct="1">
              <a:lnSpc>
                <a:spcPct val="100000"/>
              </a:lnSpc>
              <a:spcBef>
                <a:spcPct val="40000"/>
              </a:spcBef>
              <a:spcAft>
                <a:spcPct val="0"/>
              </a:spcAft>
              <a:buClrTx/>
              <a:buSzTx/>
              <a:buFontTx/>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mn-cs"/>
              </a:rPr>
              <a:t>Is a key part of the small business sector.</a:t>
            </a:r>
          </a:p>
          <a:p>
            <a:pPr marL="257175" marR="0" lvl="0" indent="-257175" algn="l" defTabSz="914400" rtl="0" eaLnBrk="1" fontAlgn="base" latinLnBrk="0" hangingPunct="1">
              <a:lnSpc>
                <a:spcPct val="100000"/>
              </a:lnSpc>
              <a:spcBef>
                <a:spcPct val="40000"/>
              </a:spcBef>
              <a:spcAft>
                <a:spcPct val="0"/>
              </a:spcAft>
              <a:buClrTx/>
              <a:buSzTx/>
              <a:buFontTx/>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mn-cs"/>
              </a:rPr>
              <a:t>Increases the chance of business success for the entrepreneur.</a:t>
            </a: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4E155E16-B0EA-517B-DBF4-F0AA921CA89E}"/>
              </a:ext>
            </a:extLst>
          </p:cNvPr>
          <p:cNvPicPr>
            <a:picLocks noChangeAspect="1"/>
          </p:cNvPicPr>
          <p:nvPr/>
        </p:nvPicPr>
        <p:blipFill>
          <a:blip r:embed="rId3"/>
          <a:stretch>
            <a:fillRect/>
          </a:stretch>
        </p:blipFill>
        <p:spPr>
          <a:xfrm>
            <a:off x="6784787" y="1143000"/>
            <a:ext cx="2438611" cy="2438611"/>
          </a:xfrm>
          <a:prstGeom prst="rect">
            <a:avLst/>
          </a:prstGeom>
        </p:spPr>
      </p:pic>
    </p:spTree>
    <p:extLst>
      <p:ext uri="{BB962C8B-B14F-4D97-AF65-F5344CB8AC3E}">
        <p14:creationId xmlns:p14="http://schemas.microsoft.com/office/powerpoint/2010/main" val="8977768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1969294" y="1233487"/>
            <a:ext cx="7441406" cy="333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ts val="0"/>
              </a:spcBef>
              <a:spcAft>
                <a:spcPts val="0"/>
              </a:spcAft>
              <a:defRPr/>
            </a:pPr>
            <a:endParaRPr lang="en-US" sz="1350">
              <a:solidFill>
                <a:prstClr val="white"/>
              </a:solidFill>
              <a:latin typeface="Calibri" panose="020F0502020204030204"/>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6455569" y="1571625"/>
            <a:ext cx="3096816" cy="37147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ts val="0"/>
              </a:spcBef>
              <a:spcAft>
                <a:spcPts val="0"/>
              </a:spcAft>
              <a:defRPr/>
            </a:pPr>
            <a:endParaRPr lang="en-US" sz="1350" dirty="0">
              <a:solidFill>
                <a:prstClr val="white"/>
              </a:solidFill>
              <a:latin typeface="Calibri" panose="020F0502020204030204"/>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885825" y="1821657"/>
            <a:ext cx="7086600" cy="3561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lnSpc>
                <a:spcPct val="150000"/>
              </a:lnSpc>
              <a:spcBef>
                <a:spcPts val="0"/>
              </a:spcBef>
              <a:spcAft>
                <a:spcPts val="0"/>
              </a:spcAft>
              <a:buClr>
                <a:srgbClr val="000000"/>
              </a:buClr>
              <a:defRPr/>
            </a:pPr>
            <a:br>
              <a:rPr lang="en-US" sz="2700" b="1" kern="0" dirty="0">
                <a:solidFill>
                  <a:srgbClr val="C00000"/>
                </a:solidFill>
                <a:latin typeface="Times"/>
                <a:ea typeface="Times"/>
                <a:cs typeface="Times"/>
                <a:sym typeface="Times"/>
              </a:rPr>
            </a:br>
            <a:r>
              <a:rPr lang="en-US" sz="2700" b="1" kern="0" dirty="0">
                <a:solidFill>
                  <a:srgbClr val="C00000"/>
                </a:solidFill>
                <a:latin typeface="Times"/>
                <a:ea typeface="Times"/>
                <a:cs typeface="Times"/>
                <a:sym typeface="Times"/>
              </a:rPr>
              <a:t>Social Entrepreneurship </a:t>
            </a:r>
          </a:p>
          <a:p>
            <a:pPr algn="ctr" defTabSz="685800" fontAlgn="auto">
              <a:lnSpc>
                <a:spcPct val="150000"/>
              </a:lnSpc>
              <a:spcBef>
                <a:spcPts val="0"/>
              </a:spcBef>
              <a:spcAft>
                <a:spcPts val="0"/>
              </a:spcAft>
              <a:buClr>
                <a:srgbClr val="000000"/>
              </a:buClr>
              <a:defRPr/>
            </a:pPr>
            <a:endParaRPr lang="en-US" sz="2700" b="1" kern="0" dirty="0">
              <a:solidFill>
                <a:srgbClr val="C00000"/>
              </a:solidFill>
              <a:latin typeface="Times"/>
              <a:ea typeface="Times"/>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6948488" y="5576888"/>
            <a:ext cx="19621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685800">
              <a:lnSpc>
                <a:spcPct val="100000"/>
              </a:lnSpc>
              <a:spcBef>
                <a:spcPct val="0"/>
              </a:spcBef>
              <a:buNone/>
              <a:defRPr/>
            </a:pPr>
            <a:r>
              <a:rPr lang="en-US" altLang="en-US" sz="1500" b="1">
                <a:solidFill>
                  <a:srgbClr val="000000"/>
                </a:solidFill>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35731" y="916782"/>
            <a:ext cx="1728788"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01196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987668"/>
            <a:ext cx="7546893" cy="4032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lang="en-GB" altLang="en-US" sz="2400" kern="0" dirty="0">
              <a:solidFill>
                <a:srgbClr val="C00000"/>
              </a:solidFill>
              <a:latin typeface="Arial"/>
              <a:ea typeface="+mj-ea"/>
              <a:cs typeface="+mj-cs"/>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altLang="en-US" sz="2400" b="0" i="0" u="none" strike="noStrike" kern="0" cap="none" spc="0" normalizeH="0" baseline="0" noProof="0" dirty="0">
                <a:ln>
                  <a:noFill/>
                </a:ln>
                <a:solidFill>
                  <a:srgbClr val="C00000"/>
                </a:solidFill>
                <a:effectLst/>
                <a:uLnTx/>
                <a:uFillTx/>
                <a:latin typeface="Arial"/>
                <a:ea typeface="+mj-ea"/>
                <a:cs typeface="+mj-cs"/>
              </a:rPr>
              <a:t>Mainstreaming into Government Policy </a:t>
            </a:r>
          </a:p>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GB" sz="1200" b="0" i="0" u="none" strike="noStrike" kern="0" cap="none" spc="0" normalizeH="0" baseline="0" noProof="0" dirty="0">
                <a:ln>
                  <a:noFill/>
                </a:ln>
                <a:solidFill>
                  <a:srgbClr val="000000"/>
                </a:solidFill>
                <a:effectLst/>
                <a:uLnTx/>
                <a:uFillTx/>
                <a:latin typeface="Arial"/>
                <a:ea typeface="+mn-ea"/>
                <a:cs typeface="+mn-cs"/>
              </a:rPr>
              <a:t>The United Kingdom remains one of two countries to have a government department for social enterprise, and is also the first to introduce public policy to support the growth and development of these organisations. </a:t>
            </a:r>
          </a:p>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GB" sz="1200" b="0" i="0" u="none" strike="noStrike" kern="0" cap="none" spc="0" normalizeH="0" baseline="0" noProof="0" dirty="0">
                <a:ln>
                  <a:noFill/>
                </a:ln>
                <a:solidFill>
                  <a:srgbClr val="000000"/>
                </a:solidFill>
                <a:effectLst/>
                <a:uLnTx/>
                <a:uFillTx/>
                <a:latin typeface="Arial"/>
                <a:ea typeface="+mn-ea"/>
                <a:cs typeface="+mn-cs"/>
              </a:rPr>
              <a:t>New Labour (1997-2010) sought to encourage social enterprise and social entrepreneurship:</a:t>
            </a:r>
          </a:p>
          <a:p>
            <a:pPr marL="257175" marR="0" lvl="0" indent="-257175" algn="just" defTabSz="914400" rtl="0" eaLnBrk="0" fontAlgn="base" latinLnBrk="0" hangingPunct="0">
              <a:lnSpc>
                <a:spcPct val="100000"/>
              </a:lnSpc>
              <a:spcBef>
                <a:spcPct val="50000"/>
              </a:spcBef>
              <a:spcAft>
                <a:spcPct val="0"/>
              </a:spcAft>
              <a:buClrTx/>
              <a:buSzTx/>
              <a:buFontTx/>
              <a:buChar char="•"/>
              <a:tabLst/>
              <a:defRPr/>
            </a:pPr>
            <a:r>
              <a:rPr kumimoji="0" lang="en-GB" sz="1200" b="0" i="0" u="none" strike="noStrike" kern="0" cap="none" spc="0" normalizeH="0" baseline="0" noProof="0" dirty="0">
                <a:ln>
                  <a:noFill/>
                </a:ln>
                <a:solidFill>
                  <a:srgbClr val="000000"/>
                </a:solidFill>
                <a:effectLst/>
                <a:uLnTx/>
                <a:uFillTx/>
                <a:latin typeface="Arial"/>
                <a:ea typeface="+mn-ea"/>
                <a:cs typeface="+mn-cs"/>
              </a:rPr>
              <a:t>Launched its first social enterprise strategy, titled </a:t>
            </a:r>
            <a:r>
              <a:rPr kumimoji="0" lang="en-GB" sz="1200" b="0" i="1" u="none" strike="noStrike" kern="0" cap="none" spc="0" normalizeH="0" baseline="0" noProof="0" dirty="0">
                <a:ln>
                  <a:noFill/>
                </a:ln>
                <a:solidFill>
                  <a:srgbClr val="000000"/>
                </a:solidFill>
                <a:effectLst/>
                <a:uLnTx/>
                <a:uFillTx/>
                <a:latin typeface="Arial"/>
                <a:ea typeface="+mn-ea"/>
                <a:cs typeface="+mn-cs"/>
              </a:rPr>
              <a:t>Social Enterprise: a strategy for success </a:t>
            </a:r>
            <a:r>
              <a:rPr kumimoji="0" lang="en-GB" sz="1200" b="0" i="0" u="none" strike="noStrike" kern="0" cap="none" spc="0" normalizeH="0" baseline="0" noProof="0" dirty="0">
                <a:ln>
                  <a:noFill/>
                </a:ln>
                <a:solidFill>
                  <a:srgbClr val="000000"/>
                </a:solidFill>
                <a:effectLst/>
                <a:uLnTx/>
                <a:uFillTx/>
                <a:latin typeface="Arial"/>
                <a:ea typeface="+mn-ea"/>
                <a:cs typeface="+mn-cs"/>
              </a:rPr>
              <a:t>(2002)</a:t>
            </a:r>
          </a:p>
          <a:p>
            <a:pPr marL="257175" marR="0" lvl="0" indent="-257175" algn="l" defTabSz="914400" rtl="0" eaLnBrk="0" fontAlgn="base" latinLnBrk="0" hangingPunct="0">
              <a:lnSpc>
                <a:spcPct val="100000"/>
              </a:lnSpc>
              <a:spcBef>
                <a:spcPct val="50000"/>
              </a:spcBef>
              <a:spcAft>
                <a:spcPct val="0"/>
              </a:spcAft>
              <a:buClrTx/>
              <a:buSzTx/>
              <a:buFontTx/>
              <a:buChar char="•"/>
              <a:tabLst/>
              <a:defRPr/>
            </a:pPr>
            <a:r>
              <a:rPr kumimoji="0" lang="en-GB" sz="1200" b="0" i="0" u="none" strike="noStrike" kern="0" cap="none" spc="0" normalizeH="0" baseline="0" noProof="0" dirty="0">
                <a:ln>
                  <a:noFill/>
                </a:ln>
                <a:solidFill>
                  <a:srgbClr val="000000"/>
                </a:solidFill>
                <a:effectLst/>
                <a:uLnTx/>
                <a:uFillTx/>
                <a:latin typeface="Arial"/>
                <a:ea typeface="+mn-ea"/>
                <a:cs typeface="+mn-cs"/>
              </a:rPr>
              <a:t>Social Enterprise Unit and launched a series of policies in an effort to establish what it described as an ‘enabling environment’</a:t>
            </a: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sz="1200" b="0" i="0" u="none" strike="noStrike" kern="0" cap="none" spc="0" normalizeH="0" baseline="0" noProof="0" dirty="0">
                <a:ln>
                  <a:noFill/>
                </a:ln>
                <a:solidFill>
                  <a:srgbClr val="000000"/>
                </a:solidFill>
                <a:effectLst/>
                <a:uLnTx/>
                <a:uFillTx/>
                <a:latin typeface="Arial"/>
                <a:ea typeface="+mn-ea"/>
                <a:cs typeface="+mn-cs"/>
              </a:rPr>
              <a:t>Coalition government (2010-2015) sought to position social entrepreneurship at the centre of the ‘Big Society’ agenda championed by David Cameron.</a:t>
            </a: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sz="1200" b="0" i="0" u="none" strike="noStrike" kern="0" cap="none" spc="0" normalizeH="0" baseline="0" noProof="0" dirty="0">
                <a:ln>
                  <a:noFill/>
                </a:ln>
                <a:solidFill>
                  <a:srgbClr val="000000"/>
                </a:solidFill>
                <a:effectLst/>
                <a:uLnTx/>
                <a:uFillTx/>
                <a:latin typeface="Arial"/>
                <a:ea typeface="+mn-ea"/>
                <a:cs typeface="+mn-cs"/>
              </a:rPr>
              <a:t>The Conservative government's </a:t>
            </a:r>
            <a:r>
              <a:rPr kumimoji="0" lang="en-GB" sz="1200" b="0" i="1" u="none" strike="noStrike" kern="0" cap="none" spc="0" normalizeH="0" baseline="0" noProof="0" dirty="0">
                <a:ln>
                  <a:noFill/>
                </a:ln>
                <a:solidFill>
                  <a:srgbClr val="000000"/>
                </a:solidFill>
                <a:effectLst/>
                <a:uLnTx/>
                <a:uFillTx/>
                <a:latin typeface="Arial"/>
                <a:ea typeface="+mn-ea"/>
                <a:cs typeface="+mn-cs"/>
              </a:rPr>
              <a:t>Social Investment: A force for social change 2016 </a:t>
            </a:r>
            <a:r>
              <a:rPr kumimoji="0" lang="en-GB" sz="1200" b="0" i="0" u="none" strike="noStrike" kern="0" cap="none" spc="0" normalizeH="0" baseline="0" noProof="0" dirty="0">
                <a:ln>
                  <a:noFill/>
                </a:ln>
                <a:solidFill>
                  <a:srgbClr val="000000"/>
                </a:solidFill>
                <a:effectLst/>
                <a:uLnTx/>
                <a:uFillTx/>
                <a:latin typeface="Arial"/>
                <a:ea typeface="+mn-ea"/>
                <a:cs typeface="+mn-cs"/>
              </a:rPr>
              <a:t>strategy publication, Minister for Civil Society Rob Wilson wrote: “We have ambitious plans for social investment over this Parliament and it remains a crucial element in the creation of a bigger, stronger society… Social investment can accelerate the growth of new businesses, transforming the impact of our public services, and support stronger communities to tackle the social challenges that they face.</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7156931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F43FEE54-BAAF-450F-AB39-1D73A2F49C96}"/>
              </a:ext>
            </a:extLst>
          </p:cNvPr>
          <p:cNvSpPr>
            <a:spLocks noGrp="1"/>
          </p:cNvSpPr>
          <p:nvPr>
            <p:ph type="title"/>
          </p:nvPr>
        </p:nvSpPr>
        <p:spPr>
          <a:xfrm>
            <a:off x="1143000" y="457200"/>
            <a:ext cx="6172200" cy="857250"/>
          </a:xfrm>
        </p:spPr>
        <p:txBody>
          <a:bodyPr/>
          <a:lstStyle/>
          <a:p>
            <a:pPr algn="ctr"/>
            <a:r>
              <a:rPr lang="en-GB" altLang="en-US" sz="3000" b="1" dirty="0">
                <a:solidFill>
                  <a:srgbClr val="C00000"/>
                </a:solidFill>
              </a:rPr>
              <a:t>Three Concepts</a:t>
            </a:r>
          </a:p>
        </p:txBody>
      </p:sp>
      <p:graphicFrame>
        <p:nvGraphicFramePr>
          <p:cNvPr id="33795" name="Object 4">
            <a:extLst>
              <a:ext uri="{FF2B5EF4-FFF2-40B4-BE49-F238E27FC236}">
                <a16:creationId xmlns:a16="http://schemas.microsoft.com/office/drawing/2014/main" id="{FC0326A8-5BB2-4849-BFCE-117A3D081CDF}"/>
              </a:ext>
            </a:extLst>
          </p:cNvPr>
          <p:cNvGraphicFramePr>
            <a:graphicFrameLocks noChangeAspect="1"/>
          </p:cNvGraphicFramePr>
          <p:nvPr>
            <p:extLst>
              <p:ext uri="{D42A27DB-BD31-4B8C-83A1-F6EECF244321}">
                <p14:modId xmlns:p14="http://schemas.microsoft.com/office/powerpoint/2010/main" val="1695590064"/>
              </p:ext>
            </p:extLst>
          </p:nvPr>
        </p:nvGraphicFramePr>
        <p:xfrm>
          <a:off x="1600200" y="2215783"/>
          <a:ext cx="5410675" cy="3707546"/>
        </p:xfrm>
        <a:graphic>
          <a:graphicData uri="http://schemas.openxmlformats.org/presentationml/2006/ole">
            <mc:AlternateContent xmlns:mc="http://schemas.openxmlformats.org/markup-compatibility/2006">
              <mc:Choice xmlns:v="urn:schemas-microsoft-com:vml" Requires="v">
                <p:oleObj name="Visio" r:id="rId5" imgW="4812182" imgH="3623462" progId="">
                  <p:embed/>
                </p:oleObj>
              </mc:Choice>
              <mc:Fallback>
                <p:oleObj name="Visio" r:id="rId5" imgW="4812182" imgH="3623462" progId="">
                  <p:embed/>
                  <p:pic>
                    <p:nvPicPr>
                      <p:cNvPr id="33795" name="Object 4">
                        <a:extLst>
                          <a:ext uri="{FF2B5EF4-FFF2-40B4-BE49-F238E27FC236}">
                            <a16:creationId xmlns:a16="http://schemas.microsoft.com/office/drawing/2014/main" id="{FC0326A8-5BB2-4849-BFCE-117A3D081C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0200" y="2215783"/>
                        <a:ext cx="5410675" cy="3707546"/>
                      </a:xfrm>
                      <a:prstGeom prst="rect">
                        <a:avLst/>
                      </a:prstGeom>
                      <a:noFill/>
                      <a:ln>
                        <a:noFill/>
                      </a:ln>
                    </p:spPr>
                  </p:pic>
                </p:oleObj>
              </mc:Fallback>
            </mc:AlternateContent>
          </a:graphicData>
        </a:graphic>
      </p:graphicFrame>
      <p:sp>
        <p:nvSpPr>
          <p:cNvPr id="6" name="Oval 5">
            <a:extLst>
              <a:ext uri="{FF2B5EF4-FFF2-40B4-BE49-F238E27FC236}">
                <a16:creationId xmlns:a16="http://schemas.microsoft.com/office/drawing/2014/main" id="{90ADDD4A-904A-4E27-A751-B7BD786E6A5C}"/>
              </a:ext>
            </a:extLst>
          </p:cNvPr>
          <p:cNvSpPr/>
          <p:nvPr/>
        </p:nvSpPr>
        <p:spPr>
          <a:xfrm>
            <a:off x="4356497" y="4887516"/>
            <a:ext cx="1943100" cy="485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
        <p:nvSpPr>
          <p:cNvPr id="7" name="Oval 6">
            <a:extLst>
              <a:ext uri="{FF2B5EF4-FFF2-40B4-BE49-F238E27FC236}">
                <a16:creationId xmlns:a16="http://schemas.microsoft.com/office/drawing/2014/main" id="{F4A347FA-D19E-4C90-B0E0-5FB304ED136B}"/>
              </a:ext>
            </a:extLst>
          </p:cNvPr>
          <p:cNvSpPr/>
          <p:nvPr/>
        </p:nvSpPr>
        <p:spPr>
          <a:xfrm>
            <a:off x="5813824" y="3267075"/>
            <a:ext cx="1134665" cy="485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
        <p:nvSpPr>
          <p:cNvPr id="8" name="Oval 7">
            <a:extLst>
              <a:ext uri="{FF2B5EF4-FFF2-40B4-BE49-F238E27FC236}">
                <a16:creationId xmlns:a16="http://schemas.microsoft.com/office/drawing/2014/main" id="{60B8AB08-DDA5-4BFA-A885-54D4F46CBE69}"/>
              </a:ext>
            </a:extLst>
          </p:cNvPr>
          <p:cNvSpPr/>
          <p:nvPr/>
        </p:nvSpPr>
        <p:spPr>
          <a:xfrm>
            <a:off x="4685111" y="4069556"/>
            <a:ext cx="1134665" cy="51554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20000"/>
              </a:spcBef>
              <a:spcAft>
                <a:spcPts val="0"/>
              </a:spcAft>
              <a:buFontTx/>
              <a:buChar char="•"/>
              <a:defRPr/>
            </a:pPr>
            <a:endParaRPr lang="en-GB" sz="1350" dirty="0">
              <a:solidFill>
                <a:srgbClr val="000000"/>
              </a:solidFill>
              <a:latin typeface="Arial"/>
            </a:endParaRPr>
          </a:p>
        </p:txBody>
      </p:sp>
    </p:spTree>
    <p:extLst>
      <p:ext uri="{BB962C8B-B14F-4D97-AF65-F5344CB8AC3E}">
        <p14:creationId xmlns:p14="http://schemas.microsoft.com/office/powerpoint/2010/main" val="33952557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4566"/>
    </mc:Choice>
    <mc:Fallback xmlns="">
      <p:transition spd="slow" advTm="845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987668"/>
            <a:ext cx="7546893" cy="4032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GB" altLang="en-US" sz="3000" b="1" i="0" u="none" strike="noStrike" kern="0" cap="none" spc="0" normalizeH="0" baseline="0" noProof="0" dirty="0">
              <a:ln>
                <a:noFill/>
              </a:ln>
              <a:solidFill>
                <a:srgbClr val="C00000"/>
              </a:solidFill>
              <a:effectLst/>
              <a:uLnTx/>
              <a:uFillTx/>
              <a:latin typeface="Arial"/>
              <a:ea typeface="+mj-ea"/>
              <a:cs typeface="+mj-cs"/>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altLang="en-US" sz="3000" b="1" i="0" u="none" strike="noStrike" kern="0" cap="none" spc="0" normalizeH="0" baseline="0" noProof="0" dirty="0">
                <a:ln>
                  <a:noFill/>
                </a:ln>
                <a:solidFill>
                  <a:srgbClr val="C00000"/>
                </a:solidFill>
                <a:effectLst/>
                <a:uLnTx/>
                <a:uFillTx/>
                <a:latin typeface="Arial"/>
                <a:ea typeface="+mj-ea"/>
                <a:cs typeface="+mj-cs"/>
              </a:rPr>
              <a:t>Social Economy</a:t>
            </a: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GB" altLang="en-US" sz="2100" b="0" i="0" u="none" strike="noStrike" kern="0" cap="none" spc="0" normalizeH="0" baseline="0" noProof="0" dirty="0">
                <a:ln>
                  <a:noFill/>
                </a:ln>
                <a:solidFill>
                  <a:srgbClr val="000000"/>
                </a:solidFill>
                <a:effectLst/>
                <a:uLnTx/>
                <a:uFillTx/>
                <a:latin typeface="Arial"/>
                <a:ea typeface="+mn-ea"/>
                <a:cs typeface="+mn-cs"/>
              </a:rPr>
              <a:t>The social economy: represents the organisations that pursue social goals not undertaken by either government or commercial businesses</a:t>
            </a:r>
          </a:p>
          <a:p>
            <a:pPr marL="0" marR="0" lvl="0" indent="0" algn="just" defTabSz="914400" rtl="0" eaLnBrk="0" fontAlgn="base" latinLnBrk="0" hangingPunct="0">
              <a:lnSpc>
                <a:spcPct val="100000"/>
              </a:lnSpc>
              <a:spcBef>
                <a:spcPct val="50000"/>
              </a:spcBef>
              <a:spcAft>
                <a:spcPct val="0"/>
              </a:spcAft>
              <a:buClrTx/>
              <a:buSzTx/>
              <a:buFontTx/>
              <a:buNone/>
              <a:tabLst/>
              <a:defRPr/>
            </a:pPr>
            <a:endParaRPr kumimoji="0" lang="en-GB" sz="2100" b="0" i="0" u="none" strike="noStrike" kern="0" cap="none" spc="0" normalizeH="0" baseline="0" noProof="0" dirty="0">
              <a:ln>
                <a:noFill/>
              </a:ln>
              <a:solidFill>
                <a:srgbClr val="000000"/>
              </a:solidFill>
              <a:effectLst/>
              <a:uLnTx/>
              <a:uFillTx/>
              <a:latin typeface="Arial"/>
              <a:ea typeface="+mn-ea"/>
              <a:cs typeface="+mn-cs"/>
            </a:endParaRPr>
          </a:p>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GB" sz="2100" b="0" i="0" u="none" strike="noStrike" kern="0" cap="none" spc="0" normalizeH="0" baseline="0" noProof="0" dirty="0">
                <a:ln>
                  <a:noFill/>
                </a:ln>
                <a:solidFill>
                  <a:srgbClr val="000000"/>
                </a:solidFill>
                <a:effectLst/>
                <a:uLnTx/>
                <a:uFillTx/>
                <a:latin typeface="Arial"/>
                <a:ea typeface="+mn-ea"/>
                <a:cs typeface="+mn-cs"/>
              </a:rPr>
              <a:t>Social economy businesses generate income and employment, both paid and voluntary, and aim to address social problems and meet community needs rather than operate for pure profit.</a:t>
            </a:r>
            <a:endParaRPr kumimoji="0" lang="en-GB" altLang="en-US" sz="2100" b="0"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
        <p:nvSpPr>
          <p:cNvPr id="3" name="Down Arrow 3">
            <a:extLst>
              <a:ext uri="{FF2B5EF4-FFF2-40B4-BE49-F238E27FC236}">
                <a16:creationId xmlns:a16="http://schemas.microsoft.com/office/drawing/2014/main" id="{A72C6E34-F36A-C81F-C3AC-9A653A1D92E6}"/>
              </a:ext>
            </a:extLst>
          </p:cNvPr>
          <p:cNvSpPr/>
          <p:nvPr/>
        </p:nvSpPr>
        <p:spPr>
          <a:xfrm>
            <a:off x="4114800" y="3810000"/>
            <a:ext cx="540544" cy="540544"/>
          </a:xfrm>
          <a:prstGeom prst="downArrow">
            <a:avLst/>
          </a:prstGeom>
          <a:solidFill>
            <a:srgbClr val="003399"/>
          </a:solidFill>
          <a:ln w="25400" cap="flat" cmpd="sng" algn="ctr">
            <a:solidFill>
              <a:srgbClr val="003399">
                <a:shade val="50000"/>
              </a:srgbClr>
            </a:solidFill>
            <a:prstDash val="solid"/>
          </a:ln>
          <a:effectLst/>
        </p:spPr>
        <p:txBody>
          <a:bodyPr anchor="ctr"/>
          <a:lstStyle/>
          <a:p>
            <a:pPr marL="0" marR="0" lvl="0" indent="0" algn="ctr" defTabSz="685800" eaLnBrk="1" fontAlgn="auto" latinLnBrk="0" hangingPunct="1">
              <a:lnSpc>
                <a:spcPct val="100000"/>
              </a:lnSpc>
              <a:spcBef>
                <a:spcPct val="20000"/>
              </a:spcBef>
              <a:spcAft>
                <a:spcPts val="0"/>
              </a:spcAft>
              <a:buClrTx/>
              <a:buSzTx/>
              <a:buFontTx/>
              <a:buChar char="•"/>
              <a:tabLst/>
              <a:defRPr/>
            </a:pPr>
            <a:endParaRPr kumimoji="0" lang="en-GB" sz="1350" b="0" i="0" u="none" strike="noStrike" kern="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1023100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37890" name="Picture 2" descr="C:\Users\User\Desktop\social_economyv2.jpg">
            <a:extLst>
              <a:ext uri="{FF2B5EF4-FFF2-40B4-BE49-F238E27FC236}">
                <a16:creationId xmlns:a16="http://schemas.microsoft.com/office/drawing/2014/main" id="{D5A6534F-FFD5-460B-A523-9E58E16008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382561"/>
            <a:ext cx="5049441" cy="609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04754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3782"/>
    </mc:Choice>
    <mc:Fallback xmlns="">
      <p:transition spd="slow" advTm="1378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39938" name="Picture 2">
            <a:extLst>
              <a:ext uri="{FF2B5EF4-FFF2-40B4-BE49-F238E27FC236}">
                <a16:creationId xmlns:a16="http://schemas.microsoft.com/office/drawing/2014/main" id="{7D957C17-E7D3-46F7-BF97-8B7CFAAFA43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3400" y="1447800"/>
            <a:ext cx="7741508"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FFCC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75010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2838"/>
    </mc:Choice>
    <mc:Fallback xmlns="">
      <p:transition spd="slow" advTm="5283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987668"/>
            <a:ext cx="7546893" cy="4032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lang="en-US" altLang="en-US" sz="4000" b="1" kern="0" dirty="0">
              <a:solidFill>
                <a:srgbClr val="C0000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3000" b="1"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3000" b="1" i="0" u="none" strike="noStrike" kern="0" cap="none" spc="0" normalizeH="0" baseline="0" noProof="0" dirty="0">
                <a:ln>
                  <a:noFill/>
                </a:ln>
                <a:solidFill>
                  <a:srgbClr val="C00000"/>
                </a:solidFill>
                <a:effectLst/>
                <a:uLnTx/>
                <a:uFillTx/>
                <a:latin typeface="Arial"/>
                <a:ea typeface="+mn-ea"/>
                <a:cs typeface="+mn-cs"/>
              </a:rPr>
              <a:t>The Rise of the Social Economy</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257175" marR="0" lvl="0" indent="-257175" algn="l" defTabSz="914400" rtl="0" eaLnBrk="0" fontAlgn="base" latinLnBrk="0" hangingPunct="0">
              <a:lnSpc>
                <a:spcPct val="100000"/>
              </a:lnSpc>
              <a:spcBef>
                <a:spcPts val="0"/>
              </a:spcBef>
              <a:spcAft>
                <a:spcPct val="0"/>
              </a:spcAft>
              <a:buClrTx/>
              <a:buSzTx/>
              <a:buFontTx/>
              <a:buChar char="•"/>
              <a:tabLst/>
              <a:defRPr/>
            </a:pPr>
            <a:r>
              <a:rPr kumimoji="0" lang="en-GB" sz="2000" b="0" i="0" u="none" strike="noStrike" kern="0" cap="none" spc="0" normalizeH="0" baseline="0" noProof="0" dirty="0">
                <a:ln>
                  <a:noFill/>
                </a:ln>
                <a:solidFill>
                  <a:srgbClr val="000000"/>
                </a:solidFill>
                <a:effectLst/>
                <a:uLnTx/>
                <a:uFillTx/>
                <a:latin typeface="Arial"/>
                <a:ea typeface="+mn-ea"/>
                <a:cs typeface="+mn-cs"/>
              </a:rPr>
              <a:t>First conceptualised in the 19</a:t>
            </a:r>
            <a:r>
              <a:rPr kumimoji="0" lang="en-GB" sz="2000" b="0" i="0" u="none" strike="noStrike" kern="0" cap="none" spc="0" normalizeH="0" baseline="30000" noProof="0" dirty="0">
                <a:ln>
                  <a:noFill/>
                </a:ln>
                <a:solidFill>
                  <a:srgbClr val="000000"/>
                </a:solidFill>
                <a:effectLst/>
                <a:uLnTx/>
                <a:uFillTx/>
                <a:latin typeface="Arial"/>
                <a:ea typeface="+mn-ea"/>
                <a:cs typeface="+mn-cs"/>
              </a:rPr>
              <a:t>th</a:t>
            </a:r>
            <a:r>
              <a:rPr kumimoji="0" lang="en-GB" sz="2000" b="0" i="0" u="none" strike="noStrike" kern="0" cap="none" spc="0" normalizeH="0" baseline="0" noProof="0" dirty="0">
                <a:ln>
                  <a:noFill/>
                </a:ln>
                <a:solidFill>
                  <a:srgbClr val="000000"/>
                </a:solidFill>
                <a:effectLst/>
                <a:uLnTx/>
                <a:uFillTx/>
                <a:latin typeface="Arial"/>
                <a:ea typeface="+mn-ea"/>
                <a:cs typeface="+mn-cs"/>
              </a:rPr>
              <a:t> century – ‘associations’  were formed to organise and protect communities of interest (Egyptian, Greek and Roman times).</a:t>
            </a:r>
          </a:p>
          <a:p>
            <a:pPr marL="0" marR="0" lvl="0" indent="0" algn="l" defTabSz="914400" rtl="0" eaLnBrk="0" fontAlgn="base" latinLnBrk="0" hangingPunct="0">
              <a:lnSpc>
                <a:spcPct val="100000"/>
              </a:lnSpc>
              <a:spcBef>
                <a:spcPts val="0"/>
              </a:spcBef>
              <a:spcAft>
                <a:spcPct val="0"/>
              </a:spcAft>
              <a:buClrTx/>
              <a:buSzTx/>
              <a:buFontTx/>
              <a:buNone/>
              <a:tabLst/>
              <a:defRPr/>
            </a:pPr>
            <a:endParaRPr kumimoji="0" lang="en-GB" sz="2000" b="0" i="0" u="none" strike="noStrike" kern="0" cap="none" spc="0" normalizeH="0" baseline="0" noProof="0" dirty="0">
              <a:ln>
                <a:noFill/>
              </a:ln>
              <a:solidFill>
                <a:srgbClr val="000000"/>
              </a:solidFill>
              <a:effectLst/>
              <a:uLnTx/>
              <a:uFillTx/>
              <a:latin typeface="Arial"/>
              <a:ea typeface="+mn-ea"/>
              <a:cs typeface="+mn-cs"/>
            </a:endParaRPr>
          </a:p>
          <a:p>
            <a:pPr marL="257175" marR="0" lvl="0" indent="-257175" algn="l" defTabSz="914400" rtl="0" eaLnBrk="0" fontAlgn="base" latinLnBrk="0" hangingPunct="0">
              <a:lnSpc>
                <a:spcPct val="100000"/>
              </a:lnSpc>
              <a:spcBef>
                <a:spcPts val="0"/>
              </a:spcBef>
              <a:spcAft>
                <a:spcPct val="0"/>
              </a:spcAft>
              <a:buClrTx/>
              <a:buSzTx/>
              <a:buFontTx/>
              <a:buChar char="•"/>
              <a:tabLst/>
              <a:defRPr/>
            </a:pPr>
            <a:r>
              <a:rPr kumimoji="0" lang="en-GB" sz="2000" b="0" i="0" u="none" strike="noStrike" kern="0" cap="none" spc="0" normalizeH="0" baseline="0" noProof="0" dirty="0">
                <a:ln>
                  <a:noFill/>
                </a:ln>
                <a:solidFill>
                  <a:srgbClr val="000000"/>
                </a:solidFill>
                <a:effectLst/>
                <a:uLnTx/>
                <a:uFillTx/>
                <a:latin typeface="Arial"/>
                <a:ea typeface="+mn-ea"/>
                <a:cs typeface="+mn-cs"/>
              </a:rPr>
              <a:t>1929-1932 – economic collapse led to the formation of consumption co-operatives for food and housing.</a:t>
            </a:r>
          </a:p>
          <a:p>
            <a:pPr marL="0" marR="0" lvl="0" indent="0" algn="l" defTabSz="914400" rtl="0" eaLnBrk="0" fontAlgn="base" latinLnBrk="0" hangingPunct="0">
              <a:lnSpc>
                <a:spcPct val="100000"/>
              </a:lnSpc>
              <a:spcBef>
                <a:spcPts val="0"/>
              </a:spcBef>
              <a:spcAft>
                <a:spcPct val="0"/>
              </a:spcAft>
              <a:buClrTx/>
              <a:buSzTx/>
              <a:buFontTx/>
              <a:buNone/>
              <a:tabLst/>
              <a:defRPr/>
            </a:pPr>
            <a:endParaRPr kumimoji="0" lang="en-GB" sz="2000" b="0" i="0" u="none" strike="noStrike" kern="0" cap="none" spc="0" normalizeH="0" baseline="0" noProof="0" dirty="0">
              <a:ln>
                <a:noFill/>
              </a:ln>
              <a:solidFill>
                <a:srgbClr val="000000"/>
              </a:solidFill>
              <a:effectLst/>
              <a:uLnTx/>
              <a:uFillTx/>
              <a:latin typeface="Arial"/>
              <a:ea typeface="+mn-ea"/>
              <a:cs typeface="+mn-cs"/>
            </a:endParaRPr>
          </a:p>
          <a:p>
            <a:pPr marL="257175" marR="0" lvl="0" indent="-257175" algn="l" defTabSz="914400" rtl="0" eaLnBrk="0" fontAlgn="base" latinLnBrk="0" hangingPunct="0">
              <a:lnSpc>
                <a:spcPct val="100000"/>
              </a:lnSpc>
              <a:spcBef>
                <a:spcPts val="0"/>
              </a:spcBef>
              <a:spcAft>
                <a:spcPct val="0"/>
              </a:spcAft>
              <a:buClrTx/>
              <a:buSzTx/>
              <a:buFontTx/>
              <a:buChar char="•"/>
              <a:tabLst/>
              <a:defRPr/>
            </a:pPr>
            <a:r>
              <a:rPr kumimoji="0" lang="en-GB" sz="2000" b="0" i="0" u="none" strike="noStrike" kern="0" cap="none" spc="0" normalizeH="0" baseline="0" noProof="0" dirty="0">
                <a:ln>
                  <a:noFill/>
                </a:ln>
                <a:solidFill>
                  <a:srgbClr val="000000"/>
                </a:solidFill>
                <a:effectLst/>
                <a:uLnTx/>
                <a:uFillTx/>
                <a:latin typeface="Arial"/>
                <a:ea typeface="+mn-ea"/>
                <a:cs typeface="+mn-cs"/>
              </a:rPr>
              <a:t>1970s Europe -  a reaction to the crises on mass production system and a response to the overburdening welfare state.</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006569"/>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8112566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DA2E0AFC-E4BF-4DBB-AAFA-C1A70D79E677}"/>
              </a:ext>
            </a:extLst>
          </p:cNvPr>
          <p:cNvSpPr>
            <a:spLocks noGrp="1" noChangeArrowheads="1"/>
          </p:cNvSpPr>
          <p:nvPr>
            <p:ph type="title"/>
          </p:nvPr>
        </p:nvSpPr>
        <p:spPr>
          <a:xfrm>
            <a:off x="1219200" y="457200"/>
            <a:ext cx="5670947" cy="745331"/>
          </a:xfrm>
        </p:spPr>
        <p:txBody>
          <a:bodyPr/>
          <a:lstStyle/>
          <a:p>
            <a:pPr algn="ctr"/>
            <a:r>
              <a:rPr lang="en-GB" altLang="en-US" sz="3000" b="1" dirty="0">
                <a:solidFill>
                  <a:srgbClr val="C00000"/>
                </a:solidFill>
              </a:rPr>
              <a:t>What is Social Enterprise?</a:t>
            </a:r>
          </a:p>
        </p:txBody>
      </p:sp>
      <p:sp>
        <p:nvSpPr>
          <p:cNvPr id="464899" name="Oval 3">
            <a:extLst>
              <a:ext uri="{FF2B5EF4-FFF2-40B4-BE49-F238E27FC236}">
                <a16:creationId xmlns:a16="http://schemas.microsoft.com/office/drawing/2014/main" id="{3D8C9DF0-4038-466B-B281-C879599544C2}"/>
              </a:ext>
            </a:extLst>
          </p:cNvPr>
          <p:cNvSpPr>
            <a:spLocks noChangeArrowheads="1"/>
          </p:cNvSpPr>
          <p:nvPr/>
        </p:nvSpPr>
        <p:spPr bwMode="auto">
          <a:xfrm>
            <a:off x="1817694" y="3482578"/>
            <a:ext cx="5878506" cy="1775222"/>
          </a:xfrm>
          <a:prstGeom prst="ellipse">
            <a:avLst/>
          </a:prstGeom>
          <a:gradFill rotWithShape="1">
            <a:gsLst>
              <a:gs pos="0">
                <a:srgbClr val="7F7F7F">
                  <a:alpha val="10001"/>
                </a:srgbClr>
              </a:gs>
              <a:gs pos="21001">
                <a:srgbClr val="FFFFFF">
                  <a:alpha val="28901"/>
                </a:srgbClr>
              </a:gs>
              <a:gs pos="24001">
                <a:srgbClr val="1F1F1F">
                  <a:alpha val="31601"/>
                </a:srgbClr>
              </a:gs>
              <a:gs pos="34000">
                <a:srgbClr val="CFCFCF">
                  <a:alpha val="40600"/>
                </a:srgbClr>
              </a:gs>
              <a:gs pos="47000">
                <a:srgbClr val="CFCFCF">
                  <a:alpha val="52300"/>
                </a:srgbClr>
              </a:gs>
              <a:gs pos="58000">
                <a:srgbClr val="636363">
                  <a:alpha val="62200"/>
                </a:srgbClr>
              </a:gs>
              <a:gs pos="82001">
                <a:srgbClr val="FFFFFF">
                  <a:alpha val="83801"/>
                </a:srgbClr>
              </a:gs>
              <a:gs pos="84000">
                <a:srgbClr val="1F1F1F">
                  <a:alpha val="85600"/>
                </a:srgbClr>
              </a:gs>
              <a:gs pos="100000">
                <a:srgbClr val="FFFFFF"/>
              </a:gs>
            </a:gsLst>
            <a:path path="shape">
              <a:fillToRect l="50000" t="50000" r="50000" b="5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ct val="20000"/>
              </a:spcBef>
              <a:spcAft>
                <a:spcPts val="0"/>
              </a:spcAft>
              <a:buFontTx/>
              <a:buChar char="•"/>
              <a:defRPr/>
            </a:pPr>
            <a:endParaRPr lang="en-GB" sz="1350">
              <a:solidFill>
                <a:srgbClr val="000000"/>
              </a:solidFill>
              <a:latin typeface="Arial" charset="0"/>
              <a:cs typeface="Arial" charset="0"/>
            </a:endParaRPr>
          </a:p>
        </p:txBody>
      </p:sp>
      <p:sp>
        <p:nvSpPr>
          <p:cNvPr id="464900" name="Oval 4">
            <a:extLst>
              <a:ext uri="{FF2B5EF4-FFF2-40B4-BE49-F238E27FC236}">
                <a16:creationId xmlns:a16="http://schemas.microsoft.com/office/drawing/2014/main" id="{1619C00E-FC2B-45F6-BD5A-E47336F0AF6F}"/>
              </a:ext>
            </a:extLst>
          </p:cNvPr>
          <p:cNvSpPr>
            <a:spLocks noChangeArrowheads="1"/>
          </p:cNvSpPr>
          <p:nvPr/>
        </p:nvSpPr>
        <p:spPr bwMode="auto">
          <a:xfrm>
            <a:off x="1872462" y="2087166"/>
            <a:ext cx="5823737" cy="1775222"/>
          </a:xfrm>
          <a:prstGeom prst="ellipse">
            <a:avLst/>
          </a:prstGeom>
          <a:gradFill rotWithShape="1">
            <a:gsLst>
              <a:gs pos="0">
                <a:srgbClr val="7F7F7F">
                  <a:alpha val="10001"/>
                </a:srgbClr>
              </a:gs>
              <a:gs pos="21001">
                <a:srgbClr val="FFFFFF">
                  <a:alpha val="28901"/>
                </a:srgbClr>
              </a:gs>
              <a:gs pos="24001">
                <a:srgbClr val="1F1F1F">
                  <a:alpha val="31601"/>
                </a:srgbClr>
              </a:gs>
              <a:gs pos="34000">
                <a:srgbClr val="CFCFCF">
                  <a:alpha val="40600"/>
                </a:srgbClr>
              </a:gs>
              <a:gs pos="47000">
                <a:srgbClr val="CFCFCF">
                  <a:alpha val="52300"/>
                </a:srgbClr>
              </a:gs>
              <a:gs pos="58000">
                <a:srgbClr val="636363">
                  <a:alpha val="62200"/>
                </a:srgbClr>
              </a:gs>
              <a:gs pos="82001">
                <a:srgbClr val="FFFFFF">
                  <a:alpha val="83801"/>
                </a:srgbClr>
              </a:gs>
              <a:gs pos="84000">
                <a:srgbClr val="1F1F1F">
                  <a:alpha val="85600"/>
                </a:srgbClr>
              </a:gs>
              <a:gs pos="100000">
                <a:srgbClr val="FFFFFF"/>
              </a:gs>
            </a:gsLst>
            <a:path path="shape">
              <a:fillToRect l="50000" t="50000" r="50000" b="5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ct val="20000"/>
              </a:spcBef>
              <a:spcAft>
                <a:spcPts val="0"/>
              </a:spcAft>
              <a:buFontTx/>
              <a:buChar char="•"/>
              <a:defRPr/>
            </a:pPr>
            <a:endParaRPr lang="en-GB" sz="1350" dirty="0">
              <a:solidFill>
                <a:srgbClr val="000000"/>
              </a:solidFill>
              <a:latin typeface="Arial" charset="0"/>
              <a:cs typeface="Arial" charset="0"/>
            </a:endParaRPr>
          </a:p>
        </p:txBody>
      </p:sp>
      <p:sp>
        <p:nvSpPr>
          <p:cNvPr id="44041" name="Rectangle 5">
            <a:extLst>
              <a:ext uri="{FF2B5EF4-FFF2-40B4-BE49-F238E27FC236}">
                <a16:creationId xmlns:a16="http://schemas.microsoft.com/office/drawing/2014/main" id="{7F103D8E-9966-422B-9965-E54D75246ED0}"/>
              </a:ext>
            </a:extLst>
          </p:cNvPr>
          <p:cNvSpPr>
            <a:spLocks noGrp="1" noChangeArrowheads="1"/>
          </p:cNvSpPr>
          <p:nvPr>
            <p:ph type="body" idx="1"/>
          </p:nvPr>
        </p:nvSpPr>
        <p:spPr>
          <a:xfrm>
            <a:off x="2250282" y="2726533"/>
            <a:ext cx="4399360" cy="1754981"/>
          </a:xfrm>
        </p:spPr>
        <p:txBody>
          <a:bodyPr/>
          <a:lstStyle/>
          <a:p>
            <a:pPr algn="ctr">
              <a:lnSpc>
                <a:spcPct val="90000"/>
              </a:lnSpc>
              <a:buFontTx/>
              <a:buNone/>
            </a:pPr>
            <a:r>
              <a:rPr lang="en-GB" altLang="en-US" sz="2100" b="1" dirty="0">
                <a:solidFill>
                  <a:schemeClr val="bg1"/>
                </a:solidFill>
              </a:rPr>
              <a:t>Combining income generating activity with a social goal</a:t>
            </a:r>
          </a:p>
          <a:p>
            <a:pPr algn="ctr">
              <a:lnSpc>
                <a:spcPct val="90000"/>
              </a:lnSpc>
              <a:buFontTx/>
              <a:buNone/>
            </a:pPr>
            <a:endParaRPr lang="en-GB" altLang="en-US" sz="2100" b="1" dirty="0">
              <a:solidFill>
                <a:schemeClr val="bg1"/>
              </a:solidFill>
            </a:endParaRPr>
          </a:p>
          <a:p>
            <a:pPr algn="ctr">
              <a:lnSpc>
                <a:spcPct val="90000"/>
              </a:lnSpc>
              <a:buFontTx/>
              <a:buNone/>
            </a:pPr>
            <a:r>
              <a:rPr lang="en-GB" altLang="en-US" sz="2100" b="1" dirty="0">
                <a:solidFill>
                  <a:schemeClr val="bg1"/>
                </a:solidFill>
              </a:rPr>
              <a:t>Creating social change at a community level</a:t>
            </a:r>
          </a:p>
        </p:txBody>
      </p:sp>
    </p:spTree>
    <p:extLst>
      <p:ext uri="{BB962C8B-B14F-4D97-AF65-F5344CB8AC3E}">
        <p14:creationId xmlns:p14="http://schemas.microsoft.com/office/powerpoint/2010/main" val="3429379163"/>
      </p:ext>
    </p:extLst>
  </p:cSld>
  <p:clrMapOvr>
    <a:masterClrMapping/>
  </p:clrMapOvr>
  <p:transition spd="slow" advTm="77589"/>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1000" y="1752600"/>
            <a:ext cx="7696200" cy="4074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30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30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lang="en-US" altLang="en-US" sz="3000" b="1" kern="0" dirty="0">
              <a:solidFill>
                <a:srgbClr val="C00000"/>
              </a:solidFill>
              <a:latin typeface="Arial"/>
            </a:endParaRPr>
          </a:p>
          <a:p>
            <a:pPr marL="0" marR="0" lvl="0" indent="0" algn="just" defTabSz="685800" rtl="0" eaLnBrk="1" fontAlgn="auto" latinLnBrk="0" hangingPunct="1">
              <a:lnSpc>
                <a:spcPct val="100000"/>
              </a:lnSpc>
              <a:spcBef>
                <a:spcPct val="0"/>
              </a:spcBef>
              <a:spcAft>
                <a:spcPts val="0"/>
              </a:spcAft>
              <a:buClrTx/>
              <a:buSzTx/>
              <a:buFontTx/>
              <a:buNone/>
              <a:tabLst/>
              <a:defRPr/>
            </a:pPr>
            <a:r>
              <a:rPr kumimoji="0" lang="en-GB" altLang="en-US" sz="2000" b="1" i="0" u="none" strike="noStrike" kern="0" cap="none" spc="0" normalizeH="0" baseline="0" noProof="0" dirty="0">
                <a:ln>
                  <a:noFill/>
                </a:ln>
                <a:solidFill>
                  <a:srgbClr val="C00000"/>
                </a:solidFill>
                <a:effectLst/>
                <a:uLnTx/>
                <a:uFillTx/>
                <a:latin typeface="Arial"/>
                <a:ea typeface="+mn-ea"/>
                <a:cs typeface="+mn-cs"/>
              </a:rPr>
              <a:t>According to the Social Enterprise Coalition, Social Enterprises are…</a:t>
            </a:r>
            <a:endPar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rPr>
              <a:t>“…businesses trading for social and environmental purposes. Social enterprises are distinctive because their social and/or environmental purpose is absolutely central to what they do - their profits are reinvested to sustain and further their mission for positive change.” </a:t>
            </a: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rPr>
              <a:t>“We have described and keep on describing organisations motivated by social objectives as non-profit organisations. We need to have another description: ‘non-loss ’organisations, because we don’t want to lose money and our objective is to address a particular problem. So we are non-loss businesses with social objectives.”  </a:t>
            </a:r>
          </a:p>
          <a:p>
            <a:pPr marL="0" marR="0" lvl="0" indent="0" algn="r" defTabSz="6858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rPr>
              <a:t>Muhammad Yunus, Founder of the Grameen Bank, Bangladesh </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006569"/>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5871164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1000" y="1752600"/>
            <a:ext cx="7696200" cy="4074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GB"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GB" altLang="en-US" sz="2400" b="1" i="0" u="none" strike="noStrike" kern="0" cap="none" spc="0" normalizeH="0" baseline="0" noProof="0" dirty="0">
                <a:ln>
                  <a:noFill/>
                </a:ln>
                <a:solidFill>
                  <a:srgbClr val="C00000"/>
                </a:solidFill>
                <a:effectLst/>
                <a:uLnTx/>
                <a:uFillTx/>
                <a:latin typeface="Arial"/>
                <a:ea typeface="+mn-ea"/>
                <a:cs typeface="+mn-cs"/>
              </a:rPr>
              <a:t>Part 1: Characteristics of Social Enterprises</a:t>
            </a: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rPr>
              <a:t>A combination of social, ethical and economic purposes and values.</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rPr>
              <a:t>Benefits for members or community rather than to reward investment.</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rPr>
              <a:t>‘People centred’ rather than ;investment centred’</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rPr>
              <a:t>Participative values.</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rPr>
              <a:t>Independent and self-governing.</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rPr>
              <a:t>Where trading takes place it is to address the aims of the organisations.</a:t>
            </a:r>
          </a:p>
          <a:p>
            <a:pPr marL="0" marR="0" lvl="0" indent="0" algn="r" defTabSz="6858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Garamond" pitchFamily="18" charset="0"/>
                <a:ea typeface="+mn-ea"/>
                <a:cs typeface="Arial" charset="0"/>
              </a:rPr>
              <a:t>(Oatley, N. (1999). Developing the social economy, </a:t>
            </a:r>
            <a:r>
              <a:rPr kumimoji="0" lang="en-GB" sz="1200" b="0" i="1" u="none" strike="noStrike" kern="1200" cap="none" spc="0" normalizeH="0" baseline="0" noProof="0" dirty="0">
                <a:ln>
                  <a:noFill/>
                </a:ln>
                <a:solidFill>
                  <a:srgbClr val="000000"/>
                </a:solidFill>
                <a:effectLst/>
                <a:uLnTx/>
                <a:uFillTx/>
                <a:latin typeface="Garamond" pitchFamily="18" charset="0"/>
                <a:ea typeface="+mn-ea"/>
                <a:cs typeface="Arial" charset="0"/>
              </a:rPr>
              <a:t>Local Economy</a:t>
            </a:r>
            <a:r>
              <a:rPr kumimoji="0" lang="en-GB" sz="1200" b="0" i="0" u="none" strike="noStrike" kern="1200" cap="none" spc="0" normalizeH="0" baseline="0" noProof="0" dirty="0">
                <a:ln>
                  <a:noFill/>
                </a:ln>
                <a:solidFill>
                  <a:srgbClr val="000000"/>
                </a:solidFill>
                <a:effectLst/>
                <a:uLnTx/>
                <a:uFillTx/>
                <a:latin typeface="Garamond" pitchFamily="18" charset="0"/>
                <a:ea typeface="+mn-ea"/>
                <a:cs typeface="Arial" charset="0"/>
              </a:rPr>
              <a:t>, 14(4), 339-345).</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endPar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006569"/>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6919742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1000" y="1752600"/>
            <a:ext cx="7696200" cy="4074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endParaRPr lang="en-US" altLang="en-US" sz="2400" b="1" kern="0" dirty="0">
              <a:solidFill>
                <a:srgbClr val="C00000"/>
              </a:solidFill>
              <a:latin typeface="Arial"/>
            </a:endParaRPr>
          </a:p>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endParaRPr lang="en-US" altLang="en-US" sz="2400" b="1" kern="0" dirty="0">
              <a:solidFill>
                <a:srgbClr val="C00000"/>
              </a:solidFill>
              <a:latin typeface="Arial"/>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2400" b="1" i="0" u="none" strike="noStrike" kern="0" cap="none" spc="0" normalizeH="0" baseline="0" noProof="0" dirty="0">
                <a:ln>
                  <a:noFill/>
                </a:ln>
                <a:solidFill>
                  <a:srgbClr val="C00000"/>
                </a:solidFill>
                <a:effectLst/>
                <a:uLnTx/>
                <a:uFillTx/>
                <a:latin typeface="Arial"/>
                <a:ea typeface="+mn-ea"/>
                <a:cs typeface="+mn-cs"/>
              </a:rPr>
              <a:t>Part 2: Characteristics of Social Enterprises</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b="0" i="0" u="none" strike="noStrike" kern="1200" cap="none" spc="0" normalizeH="0" baseline="0" noProof="0" dirty="0">
                <a:ln>
                  <a:noFill/>
                </a:ln>
                <a:solidFill>
                  <a:srgbClr val="000000"/>
                </a:solidFill>
                <a:effectLst/>
                <a:uLnTx/>
                <a:uFillTx/>
                <a:latin typeface="Garamond" pitchFamily="18" charset="0"/>
                <a:ea typeface="+mn-ea"/>
                <a:cs typeface="Arial" charset="0"/>
              </a:rPr>
              <a:t>Having a social purpose or purposes.</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b="0" i="0" u="none" strike="noStrike" kern="1200" cap="none" spc="0" normalizeH="0" baseline="0" noProof="0" dirty="0">
                <a:ln>
                  <a:noFill/>
                </a:ln>
                <a:solidFill>
                  <a:srgbClr val="000000"/>
                </a:solidFill>
                <a:effectLst/>
                <a:uLnTx/>
                <a:uFillTx/>
                <a:latin typeface="Garamond" pitchFamily="18" charset="0"/>
                <a:ea typeface="+mn-ea"/>
                <a:cs typeface="Arial" charset="0"/>
              </a:rPr>
              <a:t>Achieving the social purpose by, at least in part, engaging in trade in the market place.</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b="0" i="0" u="none" strike="noStrike" kern="1200" cap="none" spc="0" normalizeH="0" baseline="0" noProof="0" dirty="0">
                <a:ln>
                  <a:noFill/>
                </a:ln>
                <a:solidFill>
                  <a:srgbClr val="000000"/>
                </a:solidFill>
                <a:effectLst/>
                <a:uLnTx/>
                <a:uFillTx/>
                <a:latin typeface="Garamond" pitchFamily="18" charset="0"/>
                <a:ea typeface="+mn-ea"/>
                <a:cs typeface="Arial" charset="0"/>
              </a:rPr>
              <a:t>Not distributing profits to individuals.</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b="0" i="0" u="none" strike="noStrike" kern="1200" cap="none" spc="0" normalizeH="0" baseline="0" noProof="0" dirty="0">
                <a:ln>
                  <a:noFill/>
                </a:ln>
                <a:solidFill>
                  <a:srgbClr val="000000"/>
                </a:solidFill>
                <a:effectLst/>
                <a:uLnTx/>
                <a:uFillTx/>
                <a:latin typeface="Garamond" pitchFamily="18" charset="0"/>
                <a:ea typeface="+mn-ea"/>
                <a:cs typeface="Arial" charset="0"/>
              </a:rPr>
              <a:t>Holding assets and wealth in trust for community benefits.</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b="0" i="0" u="none" strike="noStrike" kern="1200" cap="none" spc="0" normalizeH="0" baseline="0" noProof="0" dirty="0">
                <a:ln>
                  <a:noFill/>
                </a:ln>
                <a:solidFill>
                  <a:srgbClr val="000000"/>
                </a:solidFill>
                <a:effectLst/>
                <a:uLnTx/>
                <a:uFillTx/>
                <a:latin typeface="Garamond" pitchFamily="18" charset="0"/>
                <a:ea typeface="+mn-ea"/>
                <a:cs typeface="Arial" charset="0"/>
              </a:rPr>
              <a:t>Democratically involving members of its constituency in the governance of the organisation.</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b="0" i="0" u="none" strike="noStrike" kern="1200" cap="none" spc="0" normalizeH="0" baseline="0" noProof="0" dirty="0">
                <a:ln>
                  <a:noFill/>
                </a:ln>
                <a:solidFill>
                  <a:srgbClr val="000000"/>
                </a:solidFill>
                <a:effectLst/>
                <a:uLnTx/>
                <a:uFillTx/>
                <a:latin typeface="Garamond" pitchFamily="18" charset="0"/>
                <a:ea typeface="+mn-ea"/>
                <a:cs typeface="Arial" charset="0"/>
              </a:rPr>
              <a:t>Being independent organisations accountable to a defined constituency and to the wider community.</a:t>
            </a:r>
          </a:p>
          <a:p>
            <a:pPr marL="0" marR="0" lvl="0" indent="0" algn="just" defTabSz="685800" rtl="0" eaLnBrk="1" fontAlgn="auto" latinLnBrk="0" hangingPunct="1">
              <a:lnSpc>
                <a:spcPct val="150000"/>
              </a:lnSpc>
              <a:spcBef>
                <a:spcPts val="0"/>
              </a:spcBef>
              <a:spcAft>
                <a:spcPts val="0"/>
              </a:spcAft>
              <a:buClrTx/>
              <a:buSzTx/>
              <a:buFontTx/>
              <a:buNone/>
              <a:tabLst/>
              <a:defRPr/>
            </a:pPr>
            <a:endParaRPr kumimoji="0" lang="en-GB" b="0" i="0" u="none" strike="noStrike" kern="1200" cap="none" spc="0" normalizeH="0" baseline="0" noProof="0" dirty="0">
              <a:ln>
                <a:noFill/>
              </a:ln>
              <a:solidFill>
                <a:srgbClr val="000000"/>
              </a:solidFill>
              <a:effectLst/>
              <a:uLnTx/>
              <a:uFillTx/>
              <a:latin typeface="Garamond" pitchFamily="18" charset="0"/>
              <a:ea typeface="+mn-ea"/>
              <a:cs typeface="Arial" charset="0"/>
            </a:endParaRPr>
          </a:p>
          <a:p>
            <a:pPr marL="0" marR="0" lvl="0" indent="0" algn="r" defTabSz="685800" rtl="0" eaLnBrk="1" fontAlgn="auto" latinLnBrk="0" hangingPunct="1">
              <a:lnSpc>
                <a:spcPct val="15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Garamond" pitchFamily="18" charset="0"/>
                <a:ea typeface="+mn-ea"/>
                <a:cs typeface="Arial" charset="0"/>
              </a:rPr>
              <a:t>(Pearce, J. (2003). </a:t>
            </a:r>
            <a:r>
              <a:rPr kumimoji="0" lang="en-GB" sz="1100" b="0" i="1" u="none" strike="noStrike" kern="1200" cap="none" spc="0" normalizeH="0" baseline="0" noProof="0" dirty="0">
                <a:ln>
                  <a:noFill/>
                </a:ln>
                <a:solidFill>
                  <a:srgbClr val="000000"/>
                </a:solidFill>
                <a:effectLst/>
                <a:uLnTx/>
                <a:uFillTx/>
                <a:latin typeface="Garamond" pitchFamily="18" charset="0"/>
                <a:ea typeface="+mn-ea"/>
                <a:cs typeface="Arial" charset="0"/>
              </a:rPr>
              <a:t>Social Enterprise in Anytown </a:t>
            </a:r>
            <a:r>
              <a:rPr kumimoji="0" lang="en-GB" sz="1100" b="0" i="0" u="none" strike="noStrike" kern="1200" cap="none" spc="0" normalizeH="0" baseline="0" noProof="0" dirty="0">
                <a:ln>
                  <a:noFill/>
                </a:ln>
                <a:solidFill>
                  <a:srgbClr val="000000"/>
                </a:solidFill>
                <a:effectLst/>
                <a:uLnTx/>
                <a:uFillTx/>
                <a:latin typeface="Garamond" pitchFamily="18" charset="0"/>
                <a:ea typeface="+mn-ea"/>
                <a:cs typeface="Arial" charset="0"/>
              </a:rPr>
              <a:t>(London: </a:t>
            </a:r>
            <a:r>
              <a:rPr kumimoji="0" lang="en-GB" sz="1100" b="0" i="0" u="none" strike="noStrike" kern="1200" cap="none" spc="0" normalizeH="0" baseline="0" noProof="0" dirty="0" err="1">
                <a:ln>
                  <a:noFill/>
                </a:ln>
                <a:solidFill>
                  <a:srgbClr val="000000"/>
                </a:solidFill>
                <a:effectLst/>
                <a:uLnTx/>
                <a:uFillTx/>
                <a:latin typeface="Garamond" pitchFamily="18" charset="0"/>
                <a:ea typeface="+mn-ea"/>
                <a:cs typeface="Arial" charset="0"/>
              </a:rPr>
              <a:t>Calouste</a:t>
            </a:r>
            <a:r>
              <a:rPr kumimoji="0" lang="en-GB" sz="1100" b="0" i="0" u="none" strike="noStrike" kern="1200" cap="none" spc="0" normalizeH="0" baseline="0" noProof="0" dirty="0">
                <a:ln>
                  <a:noFill/>
                </a:ln>
                <a:solidFill>
                  <a:srgbClr val="000000"/>
                </a:solidFill>
                <a:effectLst/>
                <a:uLnTx/>
                <a:uFillTx/>
                <a:latin typeface="Garamond" pitchFamily="18" charset="0"/>
                <a:ea typeface="+mn-ea"/>
                <a:cs typeface="Arial" charset="0"/>
              </a:rPr>
              <a:t> </a:t>
            </a:r>
            <a:r>
              <a:rPr kumimoji="0" lang="en-GB" sz="1100" b="0" i="0" u="none" strike="noStrike" kern="1200" cap="none" spc="0" normalizeH="0" baseline="0" noProof="0" dirty="0" err="1">
                <a:ln>
                  <a:noFill/>
                </a:ln>
                <a:solidFill>
                  <a:srgbClr val="000000"/>
                </a:solidFill>
                <a:effectLst/>
                <a:uLnTx/>
                <a:uFillTx/>
                <a:latin typeface="Garamond" pitchFamily="18" charset="0"/>
                <a:ea typeface="+mn-ea"/>
                <a:cs typeface="Arial" charset="0"/>
              </a:rPr>
              <a:t>Gulbenkian</a:t>
            </a:r>
            <a:r>
              <a:rPr kumimoji="0" lang="en-GB" sz="1100" b="0" i="0" u="none" strike="noStrike" kern="1200" cap="none" spc="0" normalizeH="0" baseline="0" noProof="0" dirty="0">
                <a:ln>
                  <a:noFill/>
                </a:ln>
                <a:solidFill>
                  <a:srgbClr val="000000"/>
                </a:solidFill>
                <a:effectLst/>
                <a:uLnTx/>
                <a:uFillTx/>
                <a:latin typeface="Garamond" pitchFamily="18" charset="0"/>
                <a:ea typeface="+mn-ea"/>
                <a:cs typeface="Arial" charset="0"/>
              </a:rPr>
              <a:t> Foundation), 31-32).</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endPar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006569"/>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5714842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958" y="1447800"/>
            <a:ext cx="7696200" cy="533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GB"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400" b="1" kern="0" dirty="0">
              <a:solidFill>
                <a:srgbClr val="C00000"/>
              </a:solidFill>
              <a:latin typeface="Arial"/>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Arial"/>
                <a:ea typeface="+mn-ea"/>
                <a:cs typeface="+mn-cs"/>
              </a:rPr>
              <a:t>Key</a:t>
            </a:r>
            <a:r>
              <a:rPr kumimoji="0" lang="en-GB" sz="2400" b="1" i="0" u="none" strike="noStrike" kern="1200" cap="none" spc="0" normalizeH="0" baseline="0" noProof="0" dirty="0">
                <a:ln>
                  <a:noFill/>
                </a:ln>
                <a:solidFill>
                  <a:srgbClr val="000000"/>
                </a:solidFill>
                <a:effectLst/>
                <a:uLnTx/>
                <a:uFillTx/>
                <a:latin typeface="Arial"/>
                <a:ea typeface="+mn-ea"/>
                <a:cs typeface="+mn-cs"/>
              </a:rPr>
              <a:t> </a:t>
            </a:r>
            <a:r>
              <a:rPr kumimoji="0" lang="en-GB" sz="2400" b="1" i="0" u="none" strike="noStrike" kern="1200" cap="none" spc="0" normalizeH="0" baseline="0" noProof="0" dirty="0">
                <a:ln>
                  <a:noFill/>
                </a:ln>
                <a:solidFill>
                  <a:srgbClr val="C00000"/>
                </a:solidFill>
                <a:effectLst/>
                <a:uLnTx/>
                <a:uFillTx/>
                <a:latin typeface="Arial"/>
                <a:ea typeface="+mn-ea"/>
                <a:cs typeface="+mn-cs"/>
              </a:rPr>
              <a:t>Differences</a:t>
            </a:r>
            <a:endParaRPr kumimoji="0" lang="en-GB" altLang="en-US"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kumimoji="0" lang="en-GB" altLang="en-US" sz="1600" b="1" i="0" u="none" strike="noStrike" kern="1200" cap="none" spc="0" normalizeH="0" baseline="0" noProof="0" dirty="0">
                <a:ln>
                  <a:noFill/>
                </a:ln>
                <a:solidFill>
                  <a:srgbClr val="000000"/>
                </a:solidFill>
                <a:effectLst/>
                <a:uLnTx/>
                <a:uFillTx/>
                <a:latin typeface="Garamond" pitchFamily="18" charset="0"/>
                <a:ea typeface="+mn-ea"/>
                <a:cs typeface="+mn-cs"/>
              </a:rPr>
              <a:t>Explicit Social Aims – ‘triple bottom line’:</a:t>
            </a:r>
            <a:br>
              <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rPr>
              <a:t>Private sector business primarily focus is on trading; social enterprises too have a commercial focus but will also have an explicit social and/or environmental purpose.  </a:t>
            </a:r>
            <a:br>
              <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kumimoji="0" lang="en-GB" altLang="en-US" sz="1600" b="1" i="0" u="none" strike="noStrike" kern="1200" cap="none" spc="0" normalizeH="0" baseline="0" noProof="0" dirty="0">
                <a:ln>
                  <a:noFill/>
                </a:ln>
                <a:solidFill>
                  <a:srgbClr val="000000"/>
                </a:solidFill>
                <a:effectLst/>
                <a:uLnTx/>
                <a:uFillTx/>
                <a:latin typeface="Garamond" pitchFamily="18" charset="0"/>
                <a:ea typeface="+mn-ea"/>
                <a:cs typeface="+mn-cs"/>
              </a:rPr>
              <a:t>Funding:</a:t>
            </a:r>
            <a:br>
              <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rPr>
              <a:t>Social enterprises often have a complex composition of sales income, commercial contracts,  service level agreements and grant support.  </a:t>
            </a:r>
            <a:br>
              <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kumimoji="0" lang="en-GB" altLang="en-US" sz="1600" b="1" i="0" u="none" strike="noStrike" kern="1200" cap="none" spc="0" normalizeH="0" baseline="0" noProof="0" dirty="0">
                <a:ln>
                  <a:noFill/>
                </a:ln>
                <a:solidFill>
                  <a:srgbClr val="000000"/>
                </a:solidFill>
                <a:effectLst/>
                <a:uLnTx/>
                <a:uFillTx/>
                <a:latin typeface="Garamond" pitchFamily="18" charset="0"/>
                <a:ea typeface="+mn-ea"/>
                <a:cs typeface="+mn-cs"/>
              </a:rPr>
              <a:t>Risk:</a:t>
            </a:r>
            <a:br>
              <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sz="1600" b="0" i="0" u="none" strike="noStrike" kern="1200" cap="none" spc="0" normalizeH="0" baseline="0" noProof="0" dirty="0">
                <a:ln>
                  <a:noFill/>
                </a:ln>
                <a:solidFill>
                  <a:srgbClr val="000000"/>
                </a:solidFill>
                <a:effectLst/>
                <a:uLnTx/>
                <a:uFillTx/>
                <a:latin typeface="Garamond" pitchFamily="18" charset="0"/>
                <a:ea typeface="+mn-ea"/>
                <a:cs typeface="+mn-cs"/>
              </a:rPr>
              <a:t>Social enterprises are usually governed by a Board of volunteers, which may mean that they are more risk averse in terms of pursuing business ventures. </a:t>
            </a:r>
            <a:br>
              <a:rPr kumimoji="0" lang="en-GB" altLang="en-US" sz="2000"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sz="20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kumimoji="0" lang="en-GB" altLang="en-US" sz="1800" b="1" i="0" u="none" strike="noStrike" kern="1200" cap="none" spc="0" normalizeH="0" baseline="0" noProof="0" dirty="0">
                <a:ln>
                  <a:noFill/>
                </a:ln>
                <a:solidFill>
                  <a:srgbClr val="000000"/>
                </a:solidFill>
                <a:effectLst/>
                <a:uLnTx/>
                <a:uFillTx/>
                <a:latin typeface="Garamond" pitchFamily="18" charset="0"/>
                <a:ea typeface="+mn-ea"/>
                <a:cs typeface="+mn-cs"/>
              </a:rPr>
              <a:t>Scale: </a:t>
            </a:r>
            <a:br>
              <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rPr>
              <a:t>Start up costs may be much higher because social enterprise usually has to operate on a scale that is large enough to sustain its social commitment from the beginning </a:t>
            </a:r>
          </a:p>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214313" marR="0" lvl="0" indent="-214313" algn="just" defTabSz="685800" rtl="0" eaLnBrk="1" fontAlgn="auto" latinLnBrk="0" hangingPunct="1">
              <a:lnSpc>
                <a:spcPct val="150000"/>
              </a:lnSpc>
              <a:spcBef>
                <a:spcPts val="0"/>
              </a:spcBef>
              <a:spcAft>
                <a:spcPts val="0"/>
              </a:spcAft>
              <a:buClrTx/>
              <a:buSzTx/>
              <a:buFontTx/>
              <a:buChar char="•"/>
              <a:tabLst/>
              <a:defRPr/>
            </a:pPr>
            <a:endPar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69110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958" y="1447800"/>
            <a:ext cx="7696200" cy="533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GB"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Arial"/>
                <a:ea typeface="+mn-ea"/>
                <a:cs typeface="+mn-cs"/>
              </a:rPr>
              <a:t>Key</a:t>
            </a:r>
            <a:r>
              <a:rPr kumimoji="0" lang="en-GB" sz="2400" b="1" i="0" u="none" strike="noStrike" kern="1200" cap="none" spc="0" normalizeH="0" baseline="0" noProof="0" dirty="0">
                <a:ln>
                  <a:noFill/>
                </a:ln>
                <a:solidFill>
                  <a:srgbClr val="000000"/>
                </a:solidFill>
                <a:effectLst/>
                <a:uLnTx/>
                <a:uFillTx/>
                <a:latin typeface="Arial"/>
                <a:ea typeface="+mn-ea"/>
                <a:cs typeface="+mn-cs"/>
              </a:rPr>
              <a:t> </a:t>
            </a:r>
            <a:r>
              <a:rPr kumimoji="0" lang="en-GB" sz="2400" b="1" i="0" u="none" strike="noStrike" kern="1200" cap="none" spc="0" normalizeH="0" baseline="0" noProof="0" dirty="0">
                <a:ln>
                  <a:noFill/>
                </a:ln>
                <a:solidFill>
                  <a:srgbClr val="C00000"/>
                </a:solidFill>
                <a:effectLst/>
                <a:uLnTx/>
                <a:uFillTx/>
                <a:latin typeface="Arial"/>
                <a:ea typeface="+mn-ea"/>
                <a:cs typeface="+mn-cs"/>
              </a:rPr>
              <a:t>Differences</a:t>
            </a:r>
            <a:endParaRPr kumimoji="0" lang="en-GB" altLang="en-US" sz="18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Investment:</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Social enterprises may have difficulty gaining access to traditional forms of investment such as loan finance.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lang="en-GB" altLang="en-US" b="1" dirty="0">
                <a:solidFill>
                  <a:srgbClr val="000000"/>
                </a:solidFill>
                <a:latin typeface="Arial" panose="020B0604020202020204" pitchFamily="34" charset="0"/>
              </a:rPr>
              <a:t>Leadership / Entrepreneurship: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Leaders of social enterprises are usually driven by the social potential of the venture  and will need to find support for the other areas of the enterprise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Stakeholders: </a:t>
            </a:r>
            <a:br>
              <a:rPr lang="en-GB" altLang="en-US" b="1" dirty="0">
                <a:solidFill>
                  <a:srgbClr val="000000"/>
                </a:solidFill>
                <a:latin typeface="Arial" panose="020B0604020202020204" pitchFamily="34" charset="0"/>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Social Enterprises usually have a wide range of stakeholders involved in their development, which can mean that there is a wide influence on the development process.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endPar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r>
              <a:rPr lang="en-GB" altLang="en-US" b="1" dirty="0">
                <a:solidFill>
                  <a:srgbClr val="000000"/>
                </a:solidFill>
                <a:latin typeface="Arial" panose="020B0604020202020204" pitchFamily="34" charset="0"/>
              </a:rPr>
              <a:t>Sweat Equity: </a:t>
            </a:r>
            <a:b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br>
            <a:r>
              <a:rPr kumimoji="0" lang="en-GB" altLang="en-US" b="0" i="0" u="none" strike="noStrike" kern="1200" cap="none" spc="0" normalizeH="0" baseline="0" noProof="0" dirty="0">
                <a:ln>
                  <a:noFill/>
                </a:ln>
                <a:solidFill>
                  <a:srgbClr val="000000"/>
                </a:solidFill>
                <a:effectLst/>
                <a:uLnTx/>
                <a:uFillTx/>
                <a:latin typeface="Garamond" pitchFamily="18" charset="0"/>
                <a:ea typeface="+mn-ea"/>
                <a:cs typeface="+mn-cs"/>
              </a:rPr>
              <a:t>“sweat equity” is invested to grow and build the enterprise but the purpose is not financial gain but social </a:t>
            </a:r>
          </a:p>
          <a:p>
            <a:pPr marL="214313" marR="0" lvl="0" indent="-214313" algn="just" defTabSz="685800" rtl="0" eaLnBrk="1" fontAlgn="auto" latinLnBrk="0" hangingPunct="1">
              <a:lnSpc>
                <a:spcPct val="150000"/>
              </a:lnSpc>
              <a:spcBef>
                <a:spcPts val="0"/>
              </a:spcBef>
              <a:spcAft>
                <a:spcPts val="0"/>
              </a:spcAft>
              <a:buClrTx/>
              <a:buSzTx/>
              <a:buFontTx/>
              <a:buChar char="•"/>
              <a:tabLst/>
              <a:defRPr/>
            </a:pPr>
            <a:endPar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548326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076" name="Text Box 4">
            <a:extLst>
              <a:ext uri="{FF2B5EF4-FFF2-40B4-BE49-F238E27FC236}">
                <a16:creationId xmlns:a16="http://schemas.microsoft.com/office/drawing/2014/main" id="{21F135DF-CA0F-4AB9-AF44-D62F964661A9}"/>
              </a:ext>
            </a:extLst>
          </p:cNvPr>
          <p:cNvSpPr txBox="1">
            <a:spLocks noChangeArrowheads="1"/>
          </p:cNvSpPr>
          <p:nvPr/>
        </p:nvSpPr>
        <p:spPr bwMode="auto">
          <a:xfrm>
            <a:off x="1270397" y="685800"/>
            <a:ext cx="64460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685800" eaLnBrk="1" fontAlgn="auto" hangingPunct="1">
              <a:spcBef>
                <a:spcPts val="0"/>
              </a:spcBef>
              <a:spcAft>
                <a:spcPts val="0"/>
              </a:spcAft>
              <a:defRPr/>
            </a:pPr>
            <a:r>
              <a:rPr lang="en-GB" sz="3000" b="1" dirty="0">
                <a:solidFill>
                  <a:srgbClr val="C00000"/>
                </a:solidFill>
                <a:latin typeface="Arial"/>
              </a:rPr>
              <a:t>Social</a:t>
            </a:r>
            <a:r>
              <a:rPr lang="en-GB" sz="3000" b="1" dirty="0">
                <a:solidFill>
                  <a:srgbClr val="000000"/>
                </a:solidFill>
                <a:latin typeface="Arial"/>
              </a:rPr>
              <a:t> </a:t>
            </a:r>
            <a:r>
              <a:rPr lang="en-GB" sz="3000" b="1" dirty="0">
                <a:solidFill>
                  <a:srgbClr val="C00000"/>
                </a:solidFill>
                <a:latin typeface="Arial"/>
              </a:rPr>
              <a:t>Entrepreneurship</a:t>
            </a:r>
            <a:endParaRPr lang="en-US" sz="3000" b="1" dirty="0">
              <a:solidFill>
                <a:srgbClr val="C00000"/>
              </a:solidFill>
              <a:latin typeface="Arial"/>
            </a:endParaRPr>
          </a:p>
        </p:txBody>
      </p:sp>
      <p:sp>
        <p:nvSpPr>
          <p:cNvPr id="60419" name="AutoShape 5" descr="data:image/jpeg;base64,/9j/4AAQSkZJRgABAQAAAQABAAD/2wCEAAkGBwgHBgkIBwgKCgkLDRYPDQwMDRsUFRAWIB0iIiAdHx8kKDQsJCYxJx8fLT0tMTU3Ojo6Iys/RD84QzQ5OjcBCgoKDQwNGg8PGjclHyU3Nzc3Nzc3Nzc3Nzc3Nzc3Nzc3Nzc3Nzc3Nzc3Nzc3Nzc3Nzc3Nzc3Nzc3Nzc3Nzc3N//AABEIALoAjQMBIgACEQEDEQH/xAAcAAABBQEBAQAAAAAAAAAAAAAGAAMEBQcCAQj/xABCEAABAgQDBQUFBQcCBwEAAAABAgMABAUREiExBhNBUWEHIjJxgRRCkaGxI3KCwdEVJDNSYpLhNPFDRFNUY5OyFv/EABQBAQAAAAAAAAAAAAAAAAAAAAD/xAAUEQEAAAAAAAAAAAAAAAAAAAAA/9oADAMBAAIRAxEAPwDZ49EeQoBGFChXAzMAo4ddQ0nEpQ5ZmKeqbUUqQSQudZLt7BsOC+sZ3XtsnH5nCH2ykOEWSoYgATa+eVuutuUBok5tDJyqQVutpuL2KtR0iLTtsabNpxOuJYJJGFXdPnnqPLSM0nnJbCFoUXASFF0kEFRsABxytrFHMzqmJxKu62bYr4TYi5yz9M7flAfQKKjJLyTNy97XtvU3t8YkoWhYuhaVDmk3jAX51maZcEy2G1rQLkK72o1vpw0ix2e2reo1R3za1uy4TZxkHJQzOX9WmkBt8KKLZ3aiQrgwMEtPhOItOWBI5i2Ri9vAKFChQChQoUAoUKFAKFAS32k0JVrzCx5oIi2pO1tJqsxuJOdbW7rgOpEAQHn8YDNsNqZdkPU9h4trAs47bIdBzOR6cIIdoal+zaLNTaBdbaLJHDETYRlctKOz80uZmGC4HbOZNlSVnXMj6QFIyhNRqDjYeWpKRZXFSl4uA8vhnDK0S0t9o/gWye4GmBklfEknXzgidln9+syTSQStalkEjBe3TK/G+fCK+Z2fXOPJKUOPMow2ASSFcyQPWAo1vPJkHAyVpQbWWFEA8crZRXGe3veeWsqA7veOfW/l+kHatmC9IhJc3ruieQA/SB2c2XrJVdiUKik5K93KAqZl32ndnElS9AlA1T155j5xLkZBx5QU4iyUWCykDu3+upN73yjgUiedeBXLuKWlZvgQSBe+dhBTIbP1FDJ3zjgRfEE4b3MBXS0+7IOJnGcTD7BBQoG9xfT9RGw7IbRy+0VLafStHtWH7ZpN+6Qc7X4Zj42jMp6nFyWLU33UE4Q7hNwL8ekM0CcOylfTMtL3jKjun1XBBRqdDe+mvKA3GFDbDzb7DbzKwptxIUlQ4gw5nAKFHkKA9hR5frHtxzgPlq9olUyfep1QYm5dWFxpQV5jjESJFPllzc40wiwKjqb2A4mA0iuV+drimGZYFEgAjf3HivYq9ALD/aLhtO8Xv1BrDoy2oqKUjQGw46/KKinyLbMsWd4tQyRe+R5k9DDZrjDrm5ZUtacRyAOE2uLW9PKAI3EoMuG3LELySQAOWgHwi8o8k1KSGFaAFK1HSBNiokzEvvm0ptmEjPy/X4QS+0rUxiFhcZA8YCLNttB5RCBY5WhMpB7qRkYaxFSrkGJjKUDNRN/K0AhLIzshKQdbC14ZelbjIJHWJw6DLrCWL6gAdIAfn5RFinACCkjne8ULtHkZ0iXWVJXhzueWny9MoMppsFJFgcoF5wlidbWi+JKr8r9PpAO0baT/APLygptSDi22BZtaEaJ4RaNdo9CXrMLSf6kGAzbRxtctiNlKvppbl+UARPLTpAb41t1Q3MhPtjzFomtbVUp3wTrJ/FHztwj0EjTKA+k261JOeCYaUeiolNTbbwJbUlQHKPmVLzqfC6seSjGj9m0+7+zppK3VqIcFsSibZQFXstsait0kzZcKVEkDLjA4mTfkKuZV0hDzaylVxoBncekan2RKx7PqRydUIa7R9n2FNOVFIKLAbwg8tICpp7RlMbjTzTjLoxWDZBBJPxtwgflETEu4pG9K0g2ATl6en5x1I11RpwaadViSkhIIOgORF8j8YmPPImHmnS2q5RiUlPBV8zAWdNQp+YQp3DdPIWEFftjbKEpCU4tAQLmKumyeBppQQbqTc9OkTZlxUnJrcZCVTGiAc7HnASG2zkpxBSFacIloBbFr/GM3r0htCp4zTVRdcWklQaKVKI+GQ9Y6pe19ak5pEtW5LesXtvWwSRllpAaalRtnePFEqyERadPMzrKXGjiQQPSOahVZSnMBybdDaL62gO302BPKA3agqbl3nm9WkkxzW+0Wns3TTk78g95SgQB8dYr5upftqjTLyWi2C0RbMHWAsadszMbUUr2lbypYKICbAnhDDnZTMDw1IHzZ/wAxo2yrHs9BkWyBcNJvbibRb2gMac7LakPBOsq/Af1iK52a1hPhcZVbleNvwiPC2IDCHez+vIHdZbX5GCLY7Zyr01qZRMS+HEpJTnrrGq7tPKFuk/ywGe9jir0mZTye/KDypyrU3JutPIC0KSQUnjGedjK/3SeQODo+kaaoAgg6EQADPtMvWkZqXZdlkJ8GCxQnoeED8/so5Iz7bkk8txtYslKlZm2dj0gymW8FVUNFBvI20sYi+zTSVMrdUndNA2I1zGQ9ICVKMqRLIQPdTEeYbdSVWQVE+EAXziXLO55556xZtoSU3BgB2WlPaqHNskL9ucbUlJdthSroBp5kEi8U9F2bep0ohM+TvFE7wocOEpytrqRb59IPUNNpJOEZ8REGp4C3oLQFTs62ll51kC6L3B0v1+kKoUCVqUwtU2jeNhVsCnFAegHrHtOKhPnDoR8It5VWGccChmYAJr/Z/TlzjD9KlxJsIAUtsKUo4gb3Sb5X6xYGmpbaaRNDeEgJctljJt+QgzcSFagX8ooKs4luZZxKwoS4FLUf5RmfpARpfbOjUl96mzE2EvMOFKxbIK429YsmtuKI5pPN+pj5+mppc/PzM45fFMPLdN+GI3joAEQH0Q3tTSnNJ1k/iESUVyRX4Zhs/jEfN9iMhHoUsaLUPWA+lk1KWV4XUnyMSG5ltwXSQRzj5mRNTCM0vujyWY1DsynnnKO/vnVrKXbAqN4BvsZVb29H9ST8o1U52tGR9ji/3yeTzSk/WNcgB6utKZmvaGwe8jQc4gzxeaas46hV0p+zCbEEa+kFL7KXkYVWuM0m3hPOB2s7xmWUFyqr3sXUC6bfkICDJzHewAW/mJ4xMamFhywPdHWKdLuBIURrD8q7vHRYJsMrwBE24t0WyyhqdQkM7u2J1zJIvxjiVcAxqvYARDqii4yC04d6DiBBtpla/rATKZTxK3U8oOPE4lKTonpHqwlucClXsrO8U9P/AGiytTzO8cbcVm265cJ8jqIsCpan0KmDmNQkkCAsnlAN4r+kBe1s3u6bNuqNsDLgv1wED6wVPuixTe9ozLtKnMFKU0ldi7MBFugFzAWOyvZxITlJZmZ7eKW6gLyVbWLZfZbSvcW+n8cEmxKg5szTiDf7BP0i/wDSAzVzsskT4JmYHreI6+ytn3Zx0edo1KwhWHSAyVfZYr3J1XqmCLZTZJ+iSrzKnwvGvFfDBxYchCwpgMg7H1Wqs2nm2DGxcIxfskVavTCb6tfnGzjwiA8iFWEJXS5kEf8ADJibEKsr3dNfBHjQpPxEADMOBWJJOkSm1pQ4Qiwufh1ilfUuXmVH3cWcTC/ZCXu9mcyk8YAhmbNSyLX5kcTA+3V2fagl0TAcxEbvdqvf/aCJDpfZYyByvcRXzkk2t8OKbuOYEBIl6zIuuNS53qXM1Bstqur01hldUROOKSwy/iSq2bZHzMPocl0N7sTM02m1sF1aRzKMtpeSWUlLYFs9TATA3gaU4rj8oxjtCmg9U2pbg0krIvxVp8o1+pTG5lVtjyHrGC1qZE7WpuZTmhbpCPujIfSA0LY7tBZplNak55tZLSAEqRncQTI7TaMo94up80xiiE5ZR2BAbe32jUNWswQOoiQjb6hK/wCcQPMxhFoQygN+RttQ1aT7P90SE7W0cjKdY/8AYI+eoQtAfR1O2bptNmN9JSrLThFipAtlFzplw5wopdpaoJKUUyysCZcTb7gOpMAI7d7V1Bu7FJWttjHuytod9w6ZHgCcoM5OmONbPtSLyyuYDXfWtWK69Tn5xneLCEKRhISpK0E8LZ/W0aPRas1VZQOpIS8nJ1u/hP6GAA6qzZbiVgBSTax1vEakvoLi5V4goWLfdMGu02z4qaPaJWwm0i1ibBwcuh6wAv0p9t6xacbeSe82oWPmIC/l5syaAzMZICrJWdDfhfnF1LPpcFyUZwKNuGaYDEwm+diD00iVKPPSrIQtSlpGnG8AUqaOMG4F+EcuLQhOLKwF7xQprT2IJDDrlj4uEMvzs3UFok2WykuqCRzuedshaA6npCd2jl5lmSe3KEpKN8U6E8utoGE9kc0jSeQfwxr1PlGJKSal2DdCdSPePM9TEm2UBjR7LJ9PhnG/7THB7MKmPDMtH0Ma/MzKGdBiPK8SEgKSFDiLwGKK7NKv/wBZhXxhpXZxW06KZP4j+kbjhELCOUBhSuzuuj3WiPvn9IaOwFf/AO3a/u/xG84E8oW7TygK+sVuVpqSguJVMqScDSczfryEAMxMKmHXHZhZK1G5N4q1zOKaGZxLucROptz4w42tRxXsbEQHbmQ1vDcjV3qNU2JpB1NnG75LRxHwhbwNk3H3rGKmaWHn1OcNEg8oDa6ZUJWqSaJqUcxtq4cUniCI7nZCXnm8D7YVbRWhT5GMt2RrqqNO2fcUZN7+Im1yk8FRrDS0uNpW2oKQoApUOIgB9/ZxSFEsHeDrYGIz1JUAcYWD1EFoMJRGElVrDUnQQAGmlLXMhKCtVzobwS0ejok179wDe27vHD184AX+0N1qtTa6TLSqpFlakrxIUVEXsF4hcBJN+HLKDXZ7adqtsLcEjNy27IQpTrf2ZNr91WpGethADru0s9QNrJqjiXM1KLd3jTaR30hYxGx8zoYL5if/AHdKkjdlQBwq1HwiI43KipvzaG0l1wAFziQBa0VtXnHGm1+zyzsy5buoQICTKtzM9MAJVZAJClch+sEqBhSEjQC0Z/s1K7YS02qYm5qVYk3FlRlVgOW8rWINusFrtdkZZ9LM46lkumzZVof0gLSFHgIUAUkEHQjjHsAoUKFAYPNF0uJdZWMSLmx8PrEVNfmJbKfklI/8jRxJP0hp55aHOOG+do7Ky8FsnAUe8FDWAloqInGsbChu1ZlWG148QoYSeWdoabwtthCAkBIsADpCQeBuLm9oB1Aw2xZnPD1g+7PtoFYhSJpV8iqXUfmn8xAIDcXI14GPWnVsuh1pZS433goapPSA3bFlAN2t1ebkNn0ykmh1AnFFDs2lKillIsbEgaq8PrBFsxWEVymJfyTMI7jyBwVz8jFk8hC0qStKVJULEKF7iA+ZlzSN62p8BClDdPBxAVY8wgWy0t1jSuzStLap05THQoLbONs4QNfW/WK3tO2bo9Pnpdckhxh2aQta5eXQnDZGeLPTM8NYutm6KmiURslBE1M2ceKzc35eQ/MwBWxu1Wx3JhTM61KoIxBFhfIRAGJKe6rDizueEZZ2i1GbVWDItzDhYS2FFCTa976wBNWu0GVYcWyxjccT/Ibi/nAquvvVh0rfKgoeEE5CKCTpj02m6SE24E5mJ8vKezKDTQUpwm2FQsbwBVQNrKnQyEtul+V4y7hy9D7saVs/tlSq04GUqVLTJNgy8QMR/pOhjOadsbU5xkOPBMtiHdDmZPoNIqarTZilzSmHxhcTnccuBEBv/C9oVwNcoynYrbOYk5lqSqkwXJVZsHHFXU3yN+Ivb4xK7XNrqxs5NUxqjoOB5ta1qSnFc3FoAEcx4T5xEOIlKgSFpPdIixWneAEZg8Yhrb1y+UA8xMJeK7AoWnxpP1iRjFlEBQI93hFI+6QRhNlpORHzETabN+1Yk2CVoF1J1gJ+Ildk36w4ACDiBzhpk6mHFEnnpaAutkq4qiVZDi7mXes28BwF9fSNbxbxAWkgpOYIOsYZYEZX87RovZ9WFTUguQfOJyVAw55lH+NPhAUnaXL7/aXZ/E0y6klaVJcWR1BI5C2vOCdDJmCjHawAiu2vaSuuSL6228LTKlBZ8QN7ADpn9IsGppKZfCgajWAemG2CEoJtbW0VdV2cotSeS/NNqU4EYbpOG462jpS3QvCQXHDoAIfZpk66lJeWhpKtQnWAjSkpRKcEiXpkuLDJVrknreHpaTp6p5c+1KtpmVZFah4R0EPNSKJNYBViV/NYAmB3aPaKWoZCnyS6fAhKr4vSAKpiaalWFvPLwoQLqUrlGW1qstV6dXMsD7JIwpvx6xS17aio7RuJl03alr/w0HxfeMPSUqmUl8GIknM20gPXTu1otkMVso1/YybYrtBY9tbbeflfslFxIPDI58xb4RkDxADeWixBBs1WV0hybAOTuA2KrZjF+ogBpx1TCgsd5BOSiYcWtEyjEPERwMNv5yb14r6YT3czoYBt4EKtbMR4glCkONkJUg5G316R25m6Y5a/imAuJOa9pTdKcDiMlpOo/wARKQ6pV8N1C+sVEh/qWTxKFAnnlFnoE2ygJKSSLKNiOES6VUXaTVWZ2XzLZstP8yTkR8IgtElSLm+cd2G7B484DQ9pJ+XmHZN6XUFtLZK0qHI2NvlDdP3zq2wRrnnFDTReTaHAZD4mC+VACmsh4YCfJsBMxiVhulOQETFga8BnDDP+pV9wQ6qAotqKvL0aluzswUkIHcB1UrgBGIzK5muzjtQqCyFOHIJ4DgBBd2yLX7RTG8St2pZum+Rz5QMsZWA0wjL1gHJJpqXBQ2nQjPjE9WuZ87RXs+JXkPyiYkksJueMA1MqGEYtcQsfWHphnHgOSiRcm9ojVD+GrzR/9RP9xHlAf//Z">
            <a:extLst>
              <a:ext uri="{FF2B5EF4-FFF2-40B4-BE49-F238E27FC236}">
                <a16:creationId xmlns:a16="http://schemas.microsoft.com/office/drawing/2014/main" id="{CAFCFBCA-25DB-454C-9E41-E5026E490AC1}"/>
              </a:ext>
            </a:extLst>
          </p:cNvPr>
          <p:cNvSpPr>
            <a:spLocks noChangeAspect="1" noChangeArrowheads="1"/>
          </p:cNvSpPr>
          <p:nvPr/>
        </p:nvSpPr>
        <p:spPr bwMode="auto">
          <a:xfrm>
            <a:off x="1319214" y="222647"/>
            <a:ext cx="1007269"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graphicFrame>
        <p:nvGraphicFramePr>
          <p:cNvPr id="3" name="Table 2">
            <a:extLst>
              <a:ext uri="{FF2B5EF4-FFF2-40B4-BE49-F238E27FC236}">
                <a16:creationId xmlns:a16="http://schemas.microsoft.com/office/drawing/2014/main" id="{2DF5CB88-9822-4442-B86D-485F28158A05}"/>
              </a:ext>
            </a:extLst>
          </p:cNvPr>
          <p:cNvGraphicFramePr>
            <a:graphicFrameLocks noGrp="1"/>
          </p:cNvGraphicFramePr>
          <p:nvPr>
            <p:extLst>
              <p:ext uri="{D42A27DB-BD31-4B8C-83A1-F6EECF244321}">
                <p14:modId xmlns:p14="http://schemas.microsoft.com/office/powerpoint/2010/main" val="2786015033"/>
              </p:ext>
            </p:extLst>
          </p:nvPr>
        </p:nvGraphicFramePr>
        <p:xfrm>
          <a:off x="762000" y="1905001"/>
          <a:ext cx="7234238" cy="3437935"/>
        </p:xfrm>
        <a:graphic>
          <a:graphicData uri="http://schemas.openxmlformats.org/drawingml/2006/table">
            <a:tbl>
              <a:tblPr firstRow="1" firstCol="1" bandRow="1">
                <a:tableStyleId>{5940675A-B579-460E-94D1-54222C63F5DA}</a:tableStyleId>
              </a:tblPr>
              <a:tblGrid>
                <a:gridCol w="2069346">
                  <a:extLst>
                    <a:ext uri="{9D8B030D-6E8A-4147-A177-3AD203B41FA5}">
                      <a16:colId xmlns:a16="http://schemas.microsoft.com/office/drawing/2014/main" val="20000"/>
                    </a:ext>
                  </a:extLst>
                </a:gridCol>
                <a:gridCol w="5164892">
                  <a:extLst>
                    <a:ext uri="{9D8B030D-6E8A-4147-A177-3AD203B41FA5}">
                      <a16:colId xmlns:a16="http://schemas.microsoft.com/office/drawing/2014/main" val="20001"/>
                    </a:ext>
                  </a:extLst>
                </a:gridCol>
              </a:tblGrid>
              <a:tr h="199715">
                <a:tc>
                  <a:txBody>
                    <a:bodyPr/>
                    <a:lstStyle/>
                    <a:p>
                      <a:pPr>
                        <a:lnSpc>
                          <a:spcPct val="115000"/>
                        </a:lnSpc>
                        <a:spcAft>
                          <a:spcPts val="0"/>
                        </a:spcAft>
                      </a:pPr>
                      <a:r>
                        <a:rPr lang="en-GB" sz="1100" b="1">
                          <a:effectLst/>
                        </a:rPr>
                        <a:t>Author</a:t>
                      </a:r>
                      <a:endParaRPr lang="en-GB" sz="1100" b="1">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b="1" dirty="0">
                          <a:effectLst/>
                        </a:rPr>
                        <a:t>Definition of Social Entrepreneurship</a:t>
                      </a:r>
                      <a:endParaRPr lang="en-GB" sz="1100" b="1"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00"/>
                  </a:ext>
                </a:extLst>
              </a:tr>
              <a:tr h="406560">
                <a:tc>
                  <a:txBody>
                    <a:bodyPr/>
                    <a:lstStyle/>
                    <a:p>
                      <a:pPr>
                        <a:lnSpc>
                          <a:spcPct val="115000"/>
                        </a:lnSpc>
                        <a:spcAft>
                          <a:spcPts val="0"/>
                        </a:spcAft>
                      </a:pPr>
                      <a:r>
                        <a:rPr lang="en-GB" sz="1100">
                          <a:effectLst/>
                        </a:rPr>
                        <a:t>Leadbeater (1997)</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dirty="0">
                          <a:effectLst/>
                        </a:rPr>
                        <a:t>Individuals whose social capital enables them to promote social value through innovation</a:t>
                      </a:r>
                      <a:endParaRPr lang="en-GB" sz="1100"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01"/>
                  </a:ext>
                </a:extLst>
              </a:tr>
              <a:tr h="199715">
                <a:tc>
                  <a:txBody>
                    <a:bodyPr/>
                    <a:lstStyle/>
                    <a:p>
                      <a:pPr>
                        <a:lnSpc>
                          <a:spcPct val="115000"/>
                        </a:lnSpc>
                        <a:spcAft>
                          <a:spcPts val="0"/>
                        </a:spcAft>
                      </a:pPr>
                      <a:r>
                        <a:rPr lang="en-GB" sz="1100">
                          <a:effectLst/>
                        </a:rPr>
                        <a:t>Brinckerhoff (2000)</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Individuals who take wishes on the behalf of other people.</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2"/>
                  </a:ext>
                </a:extLst>
              </a:tr>
              <a:tr h="406560">
                <a:tc>
                  <a:txBody>
                    <a:bodyPr/>
                    <a:lstStyle/>
                    <a:p>
                      <a:pPr>
                        <a:lnSpc>
                          <a:spcPct val="115000"/>
                        </a:lnSpc>
                        <a:spcAft>
                          <a:spcPts val="0"/>
                        </a:spcAft>
                      </a:pPr>
                      <a:r>
                        <a:rPr lang="en-GB" sz="1100">
                          <a:effectLst/>
                        </a:rPr>
                        <a:t>Thompson et al. (2000)</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 who combines vision, values and resources to address an unmet need.</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3"/>
                  </a:ext>
                </a:extLst>
              </a:tr>
              <a:tr h="199715">
                <a:tc>
                  <a:txBody>
                    <a:bodyPr/>
                    <a:lstStyle/>
                    <a:p>
                      <a:pPr>
                        <a:lnSpc>
                          <a:spcPct val="115000"/>
                        </a:lnSpc>
                        <a:spcAft>
                          <a:spcPts val="0"/>
                        </a:spcAft>
                      </a:pPr>
                      <a:r>
                        <a:rPr lang="en-GB" sz="1100">
                          <a:effectLst/>
                        </a:rPr>
                        <a:t>Dees (2001)</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Individuals who act as 'change agents' in society</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4"/>
                  </a:ext>
                </a:extLst>
              </a:tr>
              <a:tr h="406560">
                <a:tc>
                  <a:txBody>
                    <a:bodyPr/>
                    <a:lstStyle/>
                    <a:p>
                      <a:pPr>
                        <a:lnSpc>
                          <a:spcPct val="115000"/>
                        </a:lnSpc>
                        <a:spcAft>
                          <a:spcPts val="0"/>
                        </a:spcAft>
                      </a:pPr>
                      <a:r>
                        <a:rPr lang="en-GB" sz="1100">
                          <a:effectLst/>
                        </a:rPr>
                        <a:t>Institute for Social Entrepreneurs (2002)</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Obtaining both a financial and social return on investment.</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5"/>
                  </a:ext>
                </a:extLst>
              </a:tr>
              <a:tr h="406560">
                <a:tc>
                  <a:txBody>
                    <a:bodyPr/>
                    <a:lstStyle/>
                    <a:p>
                      <a:pPr>
                        <a:lnSpc>
                          <a:spcPct val="115000"/>
                        </a:lnSpc>
                        <a:spcAft>
                          <a:spcPts val="0"/>
                        </a:spcAft>
                      </a:pPr>
                      <a:r>
                        <a:rPr lang="en-GB" sz="1100">
                          <a:effectLst/>
                        </a:rPr>
                        <a:t>Mort et al. (2003)</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Individual whose leadership and personal credibility can generate commitment to a social goal in others.</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6"/>
                  </a:ext>
                </a:extLst>
              </a:tr>
              <a:tr h="406560">
                <a:tc>
                  <a:txBody>
                    <a:bodyPr/>
                    <a:lstStyle/>
                    <a:p>
                      <a:pPr>
                        <a:lnSpc>
                          <a:spcPct val="115000"/>
                        </a:lnSpc>
                        <a:spcAft>
                          <a:spcPts val="0"/>
                        </a:spcAft>
                      </a:pPr>
                      <a:r>
                        <a:rPr lang="en-GB" sz="1100" dirty="0">
                          <a:effectLst/>
                        </a:rPr>
                        <a:t>Haugh (2005)</a:t>
                      </a:r>
                      <a:endParaRPr lang="en-GB" sz="1100" dirty="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Activities connected to the creation of social vale and organisations to pursue those social values.</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7"/>
                  </a:ext>
                </a:extLst>
              </a:tr>
              <a:tr h="199715">
                <a:tc>
                  <a:txBody>
                    <a:bodyPr/>
                    <a:lstStyle/>
                    <a:p>
                      <a:pPr>
                        <a:lnSpc>
                          <a:spcPct val="115000"/>
                        </a:lnSpc>
                        <a:spcAft>
                          <a:spcPts val="0"/>
                        </a:spcAft>
                      </a:pPr>
                      <a:r>
                        <a:rPr lang="en-GB" sz="1100">
                          <a:effectLst/>
                        </a:rPr>
                        <a:t>Mair and Marti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Focus on creating social value over creating economic value.</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8"/>
                  </a:ext>
                </a:extLst>
              </a:tr>
              <a:tr h="199715">
                <a:tc>
                  <a:txBody>
                    <a:bodyPr/>
                    <a:lstStyle/>
                    <a:p>
                      <a:pPr>
                        <a:lnSpc>
                          <a:spcPct val="115000"/>
                        </a:lnSpc>
                        <a:spcAft>
                          <a:spcPts val="0"/>
                        </a:spcAft>
                      </a:pPr>
                      <a:r>
                        <a:rPr lang="en-GB" sz="1100">
                          <a:effectLst/>
                        </a:rPr>
                        <a:t>Nicholls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a:effectLst/>
                        </a:rPr>
                        <a:t>Combination of accountability, effectiveness and impact.</a:t>
                      </a:r>
                      <a:endParaRPr lang="en-GB" sz="1100">
                        <a:effectLst/>
                        <a:latin typeface="Calibri"/>
                        <a:ea typeface="Calibri"/>
                        <a:cs typeface="Times New Roman"/>
                      </a:endParaRPr>
                    </a:p>
                  </a:txBody>
                  <a:tcPr marL="51434" marR="51434" marT="0" marB="0" anchor="b"/>
                </a:tc>
                <a:extLst>
                  <a:ext uri="{0D108BD9-81ED-4DB2-BD59-A6C34878D82A}">
                    <a16:rowId xmlns:a16="http://schemas.microsoft.com/office/drawing/2014/main" val="10009"/>
                  </a:ext>
                </a:extLst>
              </a:tr>
              <a:tr h="406560">
                <a:tc>
                  <a:txBody>
                    <a:bodyPr/>
                    <a:lstStyle/>
                    <a:p>
                      <a:pPr>
                        <a:lnSpc>
                          <a:spcPct val="115000"/>
                        </a:lnSpc>
                        <a:spcAft>
                          <a:spcPts val="0"/>
                        </a:spcAft>
                      </a:pPr>
                      <a:r>
                        <a:rPr lang="en-GB" sz="1100">
                          <a:effectLst/>
                        </a:rPr>
                        <a:t>Peredo and McLean (2006)</a:t>
                      </a:r>
                      <a:endParaRPr lang="en-GB" sz="1100">
                        <a:effectLst/>
                        <a:latin typeface="Calibri"/>
                        <a:ea typeface="Calibri"/>
                        <a:cs typeface="Times New Roman"/>
                      </a:endParaRPr>
                    </a:p>
                  </a:txBody>
                  <a:tcPr marL="51434" marR="51434" marT="0" marB="0" anchor="b"/>
                </a:tc>
                <a:tc>
                  <a:txBody>
                    <a:bodyPr/>
                    <a:lstStyle/>
                    <a:p>
                      <a:pPr>
                        <a:lnSpc>
                          <a:spcPct val="115000"/>
                        </a:lnSpc>
                        <a:spcAft>
                          <a:spcPts val="0"/>
                        </a:spcAft>
                      </a:pPr>
                      <a:r>
                        <a:rPr lang="en-GB" sz="1100" dirty="0">
                          <a:effectLst/>
                        </a:rPr>
                        <a:t>Aim to create social value; vision of an opportunity to create value; innovation; accept risks; and resourceful.</a:t>
                      </a:r>
                      <a:endParaRPr lang="en-GB" sz="1100" dirty="0">
                        <a:effectLst/>
                        <a:latin typeface="Calibri"/>
                        <a:ea typeface="Calibri"/>
                        <a:cs typeface="Times New Roman"/>
                      </a:endParaRPr>
                    </a:p>
                  </a:txBody>
                  <a:tcPr marL="51434" marR="51434" marT="0" marB="0" anchor="b"/>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081841828"/>
      </p:ext>
    </p:extLst>
  </p:cSld>
  <p:clrMapOvr>
    <a:overrideClrMapping bg1="lt1" tx1="dk1" bg2="lt2" tx2="dk2" accent1="accent1" accent2="accent2" accent3="accent3" accent4="accent4" accent5="accent5" accent6="accent6" hlink="hlink" folHlink="folHlink"/>
  </p:clrMapOvr>
  <p:transition advTm="68865"/>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628385"/>
            <a:ext cx="7231842" cy="396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Arial"/>
                <a:ea typeface="+mn-ea"/>
                <a:cs typeface="+mn-cs"/>
              </a:rPr>
              <a:t>Social Entrepreneurs</a:t>
            </a:r>
            <a:endParaRPr kumimoji="0" lang="en-GB" altLang="en-US" sz="18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214313" marR="0" lvl="0" indent="-214313" algn="just" defTabSz="685800" rtl="0" eaLnBrk="1" fontAlgn="auto" latinLnBrk="0" hangingPunct="1">
              <a:lnSpc>
                <a:spcPct val="150000"/>
              </a:lnSpc>
              <a:spcBef>
                <a:spcPts val="0"/>
              </a:spcBef>
              <a:spcAft>
                <a:spcPts val="0"/>
              </a:spcAft>
              <a:buClrTx/>
              <a:buSzTx/>
              <a:buFontTx/>
              <a:buChar char="•"/>
              <a:tabLst/>
              <a:defRPr/>
            </a:pPr>
            <a:r>
              <a:rPr kumimoji="0" lang="en-GB" altLang="en-US" sz="2400" b="0" i="0" u="none" strike="noStrike" kern="0" cap="none" spc="0" normalizeH="0" baseline="0" noProof="0" dirty="0">
                <a:ln>
                  <a:noFill/>
                </a:ln>
                <a:solidFill>
                  <a:srgbClr val="000000"/>
                </a:solidFill>
                <a:effectLst/>
                <a:uLnTx/>
                <a:uFillTx/>
                <a:latin typeface="Arial"/>
                <a:ea typeface="+mn-ea"/>
                <a:cs typeface="+mn-cs"/>
              </a:rPr>
              <a:t>Socially </a:t>
            </a:r>
            <a:r>
              <a:rPr kumimoji="0" lang="en-GB" altLang="en-US" sz="2400" b="0" i="0" u="none" strike="noStrike" kern="0" cap="none" spc="0" normalizeH="0" baseline="0" noProof="0" dirty="0">
                <a:ln>
                  <a:noFill/>
                </a:ln>
                <a:solidFill>
                  <a:srgbClr val="FF0000"/>
                </a:solidFill>
                <a:effectLst/>
                <a:uLnTx/>
                <a:uFillTx/>
                <a:latin typeface="Arial"/>
                <a:ea typeface="+mn-ea"/>
                <a:cs typeface="+mn-cs"/>
              </a:rPr>
              <a:t>driven</a:t>
            </a:r>
            <a:r>
              <a:rPr kumimoji="0" lang="en-GB" altLang="en-US" sz="2400" b="0" i="0" u="none" strike="noStrike" kern="0" cap="none" spc="0" normalizeH="0" baseline="0" noProof="0" dirty="0">
                <a:ln>
                  <a:noFill/>
                </a:ln>
                <a:solidFill>
                  <a:srgbClr val="000000"/>
                </a:solidFill>
                <a:effectLst/>
                <a:uLnTx/>
                <a:uFillTx/>
                <a:latin typeface="Arial"/>
                <a:ea typeface="+mn-ea"/>
                <a:cs typeface="+mn-cs"/>
              </a:rPr>
              <a:t>, </a:t>
            </a:r>
            <a:r>
              <a:rPr kumimoji="0" lang="en-GB" altLang="en-US" sz="2400" b="0" i="0" u="none" strike="noStrike" kern="0" cap="none" spc="0" normalizeH="0" baseline="0" noProof="0" dirty="0">
                <a:ln>
                  <a:noFill/>
                </a:ln>
                <a:solidFill>
                  <a:srgbClr val="FF0000"/>
                </a:solidFill>
                <a:effectLst/>
                <a:uLnTx/>
                <a:uFillTx/>
                <a:latin typeface="Arial"/>
                <a:ea typeface="+mn-ea"/>
                <a:cs typeface="+mn-cs"/>
              </a:rPr>
              <a:t>ambitious</a:t>
            </a:r>
            <a:r>
              <a:rPr kumimoji="0" lang="en-GB" altLang="en-US" sz="2400" b="0" i="0" u="none" strike="noStrike" kern="0" cap="none" spc="0" normalizeH="0" baseline="0" noProof="0" dirty="0">
                <a:ln>
                  <a:noFill/>
                </a:ln>
                <a:solidFill>
                  <a:srgbClr val="000000"/>
                </a:solidFill>
                <a:effectLst/>
                <a:uLnTx/>
                <a:uFillTx/>
                <a:latin typeface="Arial"/>
                <a:ea typeface="+mn-ea"/>
                <a:cs typeface="+mn-cs"/>
              </a:rPr>
              <a:t> leaders, with great skills in </a:t>
            </a:r>
            <a:r>
              <a:rPr kumimoji="0" lang="en-GB" altLang="en-US" sz="2400" b="0" i="0" u="none" strike="noStrike" kern="0" cap="none" spc="0" normalizeH="0" baseline="0" noProof="0" dirty="0">
                <a:ln>
                  <a:noFill/>
                </a:ln>
                <a:solidFill>
                  <a:srgbClr val="FF0000"/>
                </a:solidFill>
                <a:effectLst/>
                <a:uLnTx/>
                <a:uFillTx/>
                <a:latin typeface="Arial"/>
                <a:ea typeface="+mn-ea"/>
                <a:cs typeface="+mn-cs"/>
              </a:rPr>
              <a:t>communicating a mission</a:t>
            </a:r>
            <a:r>
              <a:rPr kumimoji="0" lang="en-GB" altLang="en-US" sz="2400" b="0" i="0" u="none" strike="noStrike" kern="0" cap="none" spc="0" normalizeH="0" baseline="0" noProof="0" dirty="0">
                <a:ln>
                  <a:noFill/>
                </a:ln>
                <a:solidFill>
                  <a:srgbClr val="000000"/>
                </a:solidFill>
                <a:effectLst/>
                <a:uLnTx/>
                <a:uFillTx/>
                <a:latin typeface="Arial"/>
                <a:ea typeface="+mn-ea"/>
                <a:cs typeface="+mn-cs"/>
              </a:rPr>
              <a:t> and </a:t>
            </a:r>
            <a:r>
              <a:rPr kumimoji="0" lang="en-GB" altLang="en-US" sz="2400" b="0" i="0" u="none" strike="noStrike" kern="0" cap="none" spc="0" normalizeH="0" baseline="0" noProof="0" dirty="0">
                <a:ln>
                  <a:noFill/>
                </a:ln>
                <a:solidFill>
                  <a:srgbClr val="FF0000"/>
                </a:solidFill>
                <a:effectLst/>
                <a:uLnTx/>
                <a:uFillTx/>
                <a:latin typeface="Arial"/>
                <a:ea typeface="+mn-ea"/>
                <a:cs typeface="+mn-cs"/>
              </a:rPr>
              <a:t>inspiring</a:t>
            </a:r>
            <a:r>
              <a:rPr kumimoji="0" lang="en-GB" altLang="en-US" sz="2400" b="0" i="0" u="none" strike="noStrike" kern="0" cap="none" spc="0" normalizeH="0" baseline="0" noProof="0" dirty="0">
                <a:ln>
                  <a:noFill/>
                </a:ln>
                <a:solidFill>
                  <a:srgbClr val="000000"/>
                </a:solidFill>
                <a:effectLst/>
                <a:uLnTx/>
                <a:uFillTx/>
                <a:latin typeface="Arial"/>
                <a:ea typeface="+mn-ea"/>
                <a:cs typeface="+mn-cs"/>
              </a:rPr>
              <a:t> staff, users and partners. In all cases they have been capable of creating impressive schemes with virtually </a:t>
            </a:r>
            <a:r>
              <a:rPr kumimoji="0" lang="en-GB" altLang="en-US" sz="2400" b="0" i="0" u="none" strike="noStrike" kern="0" cap="none" spc="0" normalizeH="0" baseline="0" noProof="0" dirty="0">
                <a:ln>
                  <a:noFill/>
                </a:ln>
                <a:solidFill>
                  <a:srgbClr val="FF0000"/>
                </a:solidFill>
                <a:effectLst/>
                <a:uLnTx/>
                <a:uFillTx/>
                <a:latin typeface="Arial"/>
                <a:ea typeface="+mn-ea"/>
                <a:cs typeface="+mn-cs"/>
              </a:rPr>
              <a:t>no resources.</a:t>
            </a:r>
            <a:endParaRPr kumimoji="0" lang="en-GB" sz="2000" b="0" i="0" u="none" strike="noStrike" kern="1200" cap="none" spc="0" normalizeH="0" baseline="0" noProof="0" dirty="0">
              <a:ln>
                <a:noFill/>
              </a:ln>
              <a:solidFill>
                <a:srgbClr val="000000"/>
              </a:solidFill>
              <a:effectLst/>
              <a:uLnTx/>
              <a:uFillTx/>
              <a:latin typeface="Garamond" pitchFamily="18" charset="0"/>
              <a:ea typeface="+mn-ea"/>
              <a:cs typeface="Arial"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4967049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628385"/>
            <a:ext cx="7231842" cy="396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Arial"/>
                <a:ea typeface="+mn-ea"/>
                <a:cs typeface="+mn-cs"/>
              </a:rPr>
              <a:t>Social Entrepreneurs</a:t>
            </a:r>
            <a:endParaRPr kumimoji="0" lang="en-GB" altLang="en-US" sz="18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ct val="100000"/>
              </a:lnSpc>
              <a:spcBef>
                <a:spcPct val="0"/>
              </a:spcBef>
              <a:spcAft>
                <a:spcPts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altLang="en-US" sz="2400" b="0" i="0" u="none" strike="noStrike" kern="0" cap="none" spc="0" normalizeH="0" baseline="0" noProof="0" dirty="0">
                <a:ln>
                  <a:noFill/>
                </a:ln>
                <a:solidFill>
                  <a:srgbClr val="000000"/>
                </a:solidFill>
                <a:effectLst/>
                <a:uLnTx/>
                <a:uFillTx/>
                <a:latin typeface="Arial"/>
                <a:ea typeface="+mn-ea"/>
                <a:cs typeface="+mn-cs"/>
              </a:rPr>
              <a:t>Create </a:t>
            </a:r>
            <a:r>
              <a:rPr kumimoji="0" lang="en-GB" altLang="en-US" sz="2400" b="0" i="0" u="none" strike="noStrike" kern="0" cap="none" spc="0" normalizeH="0" baseline="0" noProof="0" dirty="0">
                <a:ln>
                  <a:noFill/>
                </a:ln>
                <a:solidFill>
                  <a:srgbClr val="FF0000"/>
                </a:solidFill>
                <a:effectLst/>
                <a:uLnTx/>
                <a:uFillTx/>
                <a:latin typeface="Arial"/>
                <a:ea typeface="+mn-ea"/>
                <a:cs typeface="+mn-cs"/>
              </a:rPr>
              <a:t>flat and flexible organisations</a:t>
            </a:r>
            <a:r>
              <a:rPr kumimoji="0" lang="en-GB" altLang="en-US" sz="2400" b="0" i="0" u="none" strike="noStrike" kern="0" cap="none" spc="0" normalizeH="0" baseline="0" noProof="0" dirty="0">
                <a:ln>
                  <a:noFill/>
                </a:ln>
                <a:solidFill>
                  <a:srgbClr val="000000"/>
                </a:solidFill>
                <a:effectLst/>
                <a:uLnTx/>
                <a:uFillTx/>
                <a:latin typeface="Arial"/>
                <a:ea typeface="+mn-ea"/>
                <a:cs typeface="+mn-cs"/>
              </a:rPr>
              <a:t>, with a core of full-time paid staff, who work with </a:t>
            </a:r>
            <a:r>
              <a:rPr kumimoji="0" lang="en-GB" altLang="en-US" sz="2400" b="0" i="0" u="none" strike="noStrike" kern="0" cap="none" spc="0" normalizeH="0" baseline="0" noProof="0" dirty="0">
                <a:ln>
                  <a:noFill/>
                </a:ln>
                <a:solidFill>
                  <a:srgbClr val="FF0000"/>
                </a:solidFill>
                <a:effectLst/>
                <a:uLnTx/>
                <a:uFillTx/>
                <a:latin typeface="Arial"/>
                <a:ea typeface="+mn-ea"/>
                <a:cs typeface="+mn-cs"/>
              </a:rPr>
              <a:t>few resources</a:t>
            </a:r>
            <a:r>
              <a:rPr kumimoji="0" lang="en-GB" altLang="en-US" sz="2400" b="0" i="0" u="none" strike="noStrike" kern="0" cap="none" spc="0" normalizeH="0" baseline="0" noProof="0" dirty="0">
                <a:ln>
                  <a:noFill/>
                </a:ln>
                <a:solidFill>
                  <a:srgbClr val="000000"/>
                </a:solidFill>
                <a:effectLst/>
                <a:uLnTx/>
                <a:uFillTx/>
                <a:latin typeface="Arial"/>
                <a:ea typeface="+mn-ea"/>
                <a:cs typeface="+mn-cs"/>
              </a:rPr>
              <a:t> but a </a:t>
            </a:r>
            <a:r>
              <a:rPr kumimoji="0" lang="en-GB" altLang="en-US" sz="2400" b="0" i="0" u="none" strike="noStrike" kern="0" cap="none" spc="0" normalizeH="0" baseline="0" noProof="0" dirty="0">
                <a:ln>
                  <a:noFill/>
                </a:ln>
                <a:solidFill>
                  <a:srgbClr val="FF0000"/>
                </a:solidFill>
                <a:effectLst/>
                <a:uLnTx/>
                <a:uFillTx/>
                <a:latin typeface="Arial"/>
                <a:ea typeface="+mn-ea"/>
                <a:cs typeface="+mn-cs"/>
              </a:rPr>
              <a:t>culture of creativity.</a:t>
            </a:r>
            <a:endParaRPr kumimoji="0" lang="en-GB" altLang="en-US" sz="2400" b="0"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914862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23A376EB-7716-4134-A2E9-9375147ED5B3}"/>
              </a:ext>
            </a:extLst>
          </p:cNvPr>
          <p:cNvSpPr>
            <a:spLocks noGrp="1" noChangeArrowheads="1"/>
          </p:cNvSpPr>
          <p:nvPr>
            <p:ph type="title"/>
          </p:nvPr>
        </p:nvSpPr>
        <p:spPr>
          <a:xfrm>
            <a:off x="1143000" y="609600"/>
            <a:ext cx="6318647" cy="745331"/>
          </a:xfrm>
        </p:spPr>
        <p:txBody>
          <a:bodyPr/>
          <a:lstStyle/>
          <a:p>
            <a:pPr algn="ctr"/>
            <a:r>
              <a:rPr lang="en-GB" altLang="en-US" sz="3000" b="1" dirty="0"/>
              <a:t>Social Entrepreneurship Construct</a:t>
            </a:r>
            <a:endParaRPr lang="en-US" altLang="en-US" sz="3000" b="1" dirty="0"/>
          </a:p>
        </p:txBody>
      </p:sp>
      <p:grpSp>
        <p:nvGrpSpPr>
          <p:cNvPr id="72707" name="Group 12">
            <a:extLst>
              <a:ext uri="{FF2B5EF4-FFF2-40B4-BE49-F238E27FC236}">
                <a16:creationId xmlns:a16="http://schemas.microsoft.com/office/drawing/2014/main" id="{32A2B6E7-6AFE-4909-BC52-F89CF6555688}"/>
              </a:ext>
            </a:extLst>
          </p:cNvPr>
          <p:cNvGrpSpPr>
            <a:grpSpLocks/>
          </p:cNvGrpSpPr>
          <p:nvPr/>
        </p:nvGrpSpPr>
        <p:grpSpPr bwMode="auto">
          <a:xfrm>
            <a:off x="1980010" y="2240756"/>
            <a:ext cx="5166122" cy="3014663"/>
            <a:chOff x="990" y="1162"/>
            <a:chExt cx="4339" cy="2532"/>
          </a:xfrm>
        </p:grpSpPr>
        <p:sp>
          <p:nvSpPr>
            <p:cNvPr id="72708" name="Oval 3">
              <a:extLst>
                <a:ext uri="{FF2B5EF4-FFF2-40B4-BE49-F238E27FC236}">
                  <a16:creationId xmlns:a16="http://schemas.microsoft.com/office/drawing/2014/main" id="{C5D9BE17-1451-4CD1-B00D-47F7A953178F}"/>
                </a:ext>
              </a:extLst>
            </p:cNvPr>
            <p:cNvSpPr>
              <a:spLocks noChangeArrowheads="1"/>
            </p:cNvSpPr>
            <p:nvPr/>
          </p:nvSpPr>
          <p:spPr bwMode="auto">
            <a:xfrm>
              <a:off x="990" y="1752"/>
              <a:ext cx="2891" cy="1337"/>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09" name="Oval 4">
              <a:extLst>
                <a:ext uri="{FF2B5EF4-FFF2-40B4-BE49-F238E27FC236}">
                  <a16:creationId xmlns:a16="http://schemas.microsoft.com/office/drawing/2014/main" id="{8AB2EC8A-7363-42F3-95B1-5818AB24720F}"/>
                </a:ext>
              </a:extLst>
            </p:cNvPr>
            <p:cNvSpPr>
              <a:spLocks noChangeArrowheads="1"/>
            </p:cNvSpPr>
            <p:nvPr/>
          </p:nvSpPr>
          <p:spPr bwMode="auto">
            <a:xfrm>
              <a:off x="2489" y="1752"/>
              <a:ext cx="2765" cy="1337"/>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10" name="Oval 5">
              <a:extLst>
                <a:ext uri="{FF2B5EF4-FFF2-40B4-BE49-F238E27FC236}">
                  <a16:creationId xmlns:a16="http://schemas.microsoft.com/office/drawing/2014/main" id="{18A0808A-F7DD-4570-B5EB-09F54D3E3F63}"/>
                </a:ext>
              </a:extLst>
            </p:cNvPr>
            <p:cNvSpPr>
              <a:spLocks noChangeArrowheads="1"/>
            </p:cNvSpPr>
            <p:nvPr/>
          </p:nvSpPr>
          <p:spPr bwMode="auto">
            <a:xfrm>
              <a:off x="1976" y="1162"/>
              <a:ext cx="2512" cy="1578"/>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72711" name="Oval 6">
              <a:extLst>
                <a:ext uri="{FF2B5EF4-FFF2-40B4-BE49-F238E27FC236}">
                  <a16:creationId xmlns:a16="http://schemas.microsoft.com/office/drawing/2014/main" id="{4FDF91F1-6341-4C6A-B018-F6217330FEE4}"/>
                </a:ext>
              </a:extLst>
            </p:cNvPr>
            <p:cNvSpPr>
              <a:spLocks noChangeArrowheads="1"/>
            </p:cNvSpPr>
            <p:nvPr/>
          </p:nvSpPr>
          <p:spPr bwMode="auto">
            <a:xfrm>
              <a:off x="1973" y="2160"/>
              <a:ext cx="2512" cy="1534"/>
            </a:xfrm>
            <a:prstGeom prst="ellipse">
              <a:avLst/>
            </a:prstGeom>
            <a:solidFill>
              <a:srgbClr val="FF0000">
                <a:alpha val="50195"/>
              </a:srgbClr>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fontAlgn="auto">
                <a:spcBef>
                  <a:spcPct val="20000"/>
                </a:spcBef>
                <a:spcAft>
                  <a:spcPts val="0"/>
                </a:spcAft>
              </a:pPr>
              <a:endParaRPr lang="en-GB" altLang="en-US" sz="1350">
                <a:solidFill>
                  <a:srgbClr val="000000"/>
                </a:solidFill>
              </a:endParaRPr>
            </a:p>
          </p:txBody>
        </p:sp>
        <p:sp>
          <p:nvSpPr>
            <p:cNvPr id="489479" name="Rectangle 7">
              <a:extLst>
                <a:ext uri="{FF2B5EF4-FFF2-40B4-BE49-F238E27FC236}">
                  <a16:creationId xmlns:a16="http://schemas.microsoft.com/office/drawing/2014/main" id="{E43645AA-DA60-447D-B938-3928AA781F6E}"/>
                </a:ext>
              </a:extLst>
            </p:cNvPr>
            <p:cNvSpPr>
              <a:spLocks noChangeArrowheads="1"/>
            </p:cNvSpPr>
            <p:nvPr/>
          </p:nvSpPr>
          <p:spPr bwMode="auto">
            <a:xfrm>
              <a:off x="2381" y="2183"/>
              <a:ext cx="1679" cy="465"/>
            </a:xfrm>
            <a:prstGeom prst="rect">
              <a:avLst/>
            </a:prstGeom>
            <a:noFill/>
            <a:ln>
              <a:noFill/>
            </a:ln>
            <a:effectLst/>
            <a:extLst>
              <a:ext uri="{909E8E84-426E-40DD-AFC4-6F175D3DCCD1}">
                <a14:hiddenFill xmlns:a14="http://schemas.microsoft.com/office/drawing/2010/main">
                  <a:solidFill>
                    <a:srgbClr val="FF0000">
                      <a:alpha val="50000"/>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p>
              <a:pPr algn="ctr" defTabSz="685800" fontAlgn="auto">
                <a:spcBef>
                  <a:spcPct val="20000"/>
                </a:spcBef>
                <a:spcAft>
                  <a:spcPts val="0"/>
                </a:spcAft>
                <a:defRPr/>
              </a:pPr>
              <a:r>
                <a:rPr lang="en-US" altLang="en-US" b="1" i="1" dirty="0">
                  <a:solidFill>
                    <a:srgbClr val="000000"/>
                  </a:solidFill>
                  <a:effectLst>
                    <a:outerShdw blurRad="38100" dist="38100" dir="2700000" algn="tl">
                      <a:srgbClr val="C0C0C0"/>
                    </a:outerShdw>
                  </a:effectLst>
                  <a:latin typeface="Times New Roman" pitchFamily="18" charset="0"/>
                  <a:cs typeface="Arial" charset="0"/>
                </a:rPr>
                <a:t>social entrepreneurship</a:t>
              </a:r>
              <a:endParaRPr lang="en-US" altLang="en-US" sz="1350" dirty="0">
                <a:solidFill>
                  <a:srgbClr val="000000"/>
                </a:solidFill>
                <a:latin typeface="Arial" charset="0"/>
                <a:cs typeface="Arial" charset="0"/>
              </a:endParaRPr>
            </a:p>
          </p:txBody>
        </p:sp>
        <p:sp>
          <p:nvSpPr>
            <p:cNvPr id="72713" name="Rectangle 8">
              <a:extLst>
                <a:ext uri="{FF2B5EF4-FFF2-40B4-BE49-F238E27FC236}">
                  <a16:creationId xmlns:a16="http://schemas.microsoft.com/office/drawing/2014/main" id="{A5E3ADD0-5932-40B2-B988-62E10E453FE6}"/>
                </a:ext>
              </a:extLst>
            </p:cNvPr>
            <p:cNvSpPr>
              <a:spLocks noChangeArrowheads="1"/>
            </p:cNvSpPr>
            <p:nvPr/>
          </p:nvSpPr>
          <p:spPr bwMode="auto">
            <a:xfrm>
              <a:off x="2446" y="1207"/>
              <a:ext cx="1496"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risk tolerance</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proactiveness</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innovation</a:t>
              </a:r>
              <a:endParaRPr lang="en-US" altLang="en-US" sz="1500">
                <a:solidFill>
                  <a:srgbClr val="000000"/>
                </a:solidFill>
              </a:endParaRPr>
            </a:p>
          </p:txBody>
        </p:sp>
        <p:sp>
          <p:nvSpPr>
            <p:cNvPr id="72714" name="Rectangle 9">
              <a:extLst>
                <a:ext uri="{FF2B5EF4-FFF2-40B4-BE49-F238E27FC236}">
                  <a16:creationId xmlns:a16="http://schemas.microsoft.com/office/drawing/2014/main" id="{9B1D338B-8CB4-4FF8-A214-A960ED22EABA}"/>
                </a:ext>
              </a:extLst>
            </p:cNvPr>
            <p:cNvSpPr>
              <a:spLocks noChangeArrowheads="1"/>
            </p:cNvSpPr>
            <p:nvPr/>
          </p:nvSpPr>
          <p:spPr bwMode="auto">
            <a:xfrm>
              <a:off x="1040" y="2126"/>
              <a:ext cx="1124" cy="563"/>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social</a:t>
              </a:r>
            </a:p>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opportunity</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recognition</a:t>
              </a:r>
              <a:endParaRPr lang="en-US" altLang="en-US" sz="1500">
                <a:solidFill>
                  <a:srgbClr val="000000"/>
                </a:solidFill>
              </a:endParaRPr>
            </a:p>
          </p:txBody>
        </p:sp>
        <p:sp>
          <p:nvSpPr>
            <p:cNvPr id="72715" name="Rectangle 10">
              <a:extLst>
                <a:ext uri="{FF2B5EF4-FFF2-40B4-BE49-F238E27FC236}">
                  <a16:creationId xmlns:a16="http://schemas.microsoft.com/office/drawing/2014/main" id="{55BFA830-9F57-41F9-A883-049A5211327F}"/>
                </a:ext>
              </a:extLst>
            </p:cNvPr>
            <p:cNvSpPr>
              <a:spLocks noChangeArrowheads="1"/>
            </p:cNvSpPr>
            <p:nvPr/>
          </p:nvSpPr>
          <p:spPr bwMode="auto">
            <a:xfrm>
              <a:off x="4205" y="2228"/>
              <a:ext cx="1124"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judgement</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capacity</a:t>
              </a:r>
              <a:endParaRPr lang="en-US" altLang="en-US" sz="1500">
                <a:solidFill>
                  <a:srgbClr val="000000"/>
                </a:solidFill>
              </a:endParaRPr>
            </a:p>
          </p:txBody>
        </p:sp>
        <p:sp>
          <p:nvSpPr>
            <p:cNvPr id="72716" name="Rectangle 11">
              <a:extLst>
                <a:ext uri="{FF2B5EF4-FFF2-40B4-BE49-F238E27FC236}">
                  <a16:creationId xmlns:a16="http://schemas.microsoft.com/office/drawing/2014/main" id="{AF0E2A31-91C1-43FC-91A7-5770C0FE1428}"/>
                </a:ext>
              </a:extLst>
            </p:cNvPr>
            <p:cNvSpPr>
              <a:spLocks noChangeArrowheads="1"/>
            </p:cNvSpPr>
            <p:nvPr/>
          </p:nvSpPr>
          <p:spPr bwMode="auto">
            <a:xfrm>
              <a:off x="2572" y="3089"/>
              <a:ext cx="1315" cy="465"/>
            </a:xfrm>
            <a:prstGeom prst="rect">
              <a:avLst/>
            </a:prstGeom>
            <a:noFill/>
            <a:ln>
              <a:noFill/>
            </a:ln>
            <a:effectLst/>
            <a:extLst>
              <a:ext uri="{909E8E84-426E-40DD-AFC4-6F175D3DCCD1}">
                <a14:hiddenFill xmlns:a14="http://schemas.microsoft.com/office/drawing/2010/main">
                  <a:solidFill>
                    <a:srgbClr val="FF0000">
                      <a:alpha val="50195"/>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8100" tIns="38100" rIns="38100" bIns="38100"/>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fontAlgn="auto">
                <a:spcBef>
                  <a:spcPct val="20000"/>
                </a:spcBef>
                <a:spcAft>
                  <a:spcPts val="0"/>
                </a:spcAft>
              </a:pPr>
              <a:r>
                <a:rPr lang="en-US" altLang="en-US" sz="1500" b="1">
                  <a:solidFill>
                    <a:srgbClr val="000000"/>
                  </a:solidFill>
                  <a:latin typeface="Times New Roman" panose="02020603050405020304" pitchFamily="18" charset="0"/>
                </a:rPr>
                <a:t>entrepreneurially</a:t>
              </a:r>
            </a:p>
            <a:p>
              <a:pPr algn="ctr" defTabSz="685800" fontAlgn="auto">
                <a:spcBef>
                  <a:spcPct val="20000"/>
                </a:spcBef>
                <a:spcAft>
                  <a:spcPts val="0"/>
                </a:spcAft>
                <a:buNone/>
              </a:pPr>
              <a:r>
                <a:rPr lang="en-US" altLang="en-US" sz="1500" b="1">
                  <a:solidFill>
                    <a:srgbClr val="000000"/>
                  </a:solidFill>
                  <a:latin typeface="Times New Roman" panose="02020603050405020304" pitchFamily="18" charset="0"/>
                </a:rPr>
                <a:t>virtuous</a:t>
              </a:r>
              <a:endParaRPr lang="en-US" altLang="en-US" sz="1500">
                <a:solidFill>
                  <a:srgbClr val="000000"/>
                </a:solidFill>
              </a:endParaRPr>
            </a:p>
          </p:txBody>
        </p:sp>
      </p:grpSp>
    </p:spTree>
    <p:extLst>
      <p:ext uri="{BB962C8B-B14F-4D97-AF65-F5344CB8AC3E}">
        <p14:creationId xmlns:p14="http://schemas.microsoft.com/office/powerpoint/2010/main" val="1985745376"/>
      </p:ext>
    </p:extLst>
  </p:cSld>
  <p:clrMapOvr>
    <a:overrideClrMapping bg1="lt1" tx1="dk1" bg2="lt2" tx2="dk2" accent1="accent1" accent2="accent2" accent3="accent3" accent4="accent4" accent5="accent5" accent6="accent6" hlink="hlink" folHlink="folHlink"/>
  </p:clrMapOvr>
  <p:transition spd="slow" advTm="45002"/>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36715" y="1905510"/>
            <a:ext cx="3716693" cy="3310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000000"/>
                </a:solidFill>
                <a:effectLst/>
                <a:uLnTx/>
                <a:uFillTx/>
                <a:latin typeface="Garamond" pitchFamily="18" charset="0"/>
                <a:ea typeface="+mn-ea"/>
                <a:cs typeface="Arial" charset="0"/>
              </a:rPr>
              <a:t>Shaw, E. and Carter, E. (2007). Social entrepreneurship: Theoretical antecedents and empirical analysis of entrepreneurial processes and outcomes. </a:t>
            </a:r>
            <a:r>
              <a:rPr kumimoji="0" lang="en-GB" sz="1600" b="0" i="1" u="none" strike="noStrike" kern="1200" cap="none" spc="0" normalizeH="0" baseline="0" noProof="0" dirty="0">
                <a:ln>
                  <a:noFill/>
                </a:ln>
                <a:solidFill>
                  <a:srgbClr val="000000"/>
                </a:solidFill>
                <a:effectLst/>
                <a:uLnTx/>
                <a:uFillTx/>
                <a:latin typeface="Garamond" pitchFamily="18" charset="0"/>
                <a:ea typeface="+mn-ea"/>
                <a:cs typeface="Arial" charset="0"/>
              </a:rPr>
              <a:t>Journal of Small Business and Enterprise Development</a:t>
            </a:r>
            <a:r>
              <a:rPr kumimoji="0" lang="en-GB" sz="1600" b="0" i="0" u="none" strike="noStrike" kern="1200" cap="none" spc="0" normalizeH="0" baseline="0" noProof="0" dirty="0">
                <a:ln>
                  <a:noFill/>
                </a:ln>
                <a:solidFill>
                  <a:srgbClr val="000000"/>
                </a:solidFill>
                <a:effectLst/>
                <a:uLnTx/>
                <a:uFillTx/>
                <a:latin typeface="Garamond" pitchFamily="18" charset="0"/>
                <a:ea typeface="+mn-ea"/>
                <a:cs typeface="Arial" charset="0"/>
              </a:rPr>
              <a:t>, 14 (3), pp. 418-434.</a:t>
            </a:r>
          </a:p>
          <a:p>
            <a:pPr marL="800100" marR="0" lvl="0" indent="-285750" algn="just" defTabSz="6858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GB" sz="1600" b="0" i="0" u="none" strike="noStrike" kern="1200" cap="none" spc="-19" normalizeH="0" baseline="0" noProof="0" dirty="0">
              <a:ln>
                <a:noFill/>
              </a:ln>
              <a:solidFill>
                <a:srgbClr val="000000"/>
              </a:solidFill>
              <a:effectLst/>
              <a:uLnTx/>
              <a:uFillTx/>
              <a:latin typeface="Garamond" pitchFamily="18" charset="0"/>
              <a:ea typeface="+mn-ea"/>
              <a:cs typeface="Arial" charset="0"/>
            </a:endParaRPr>
          </a:p>
          <a:p>
            <a:pPr marL="285750" marR="0" lvl="0" indent="-285750" algn="l" defTabSz="6858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000000"/>
                </a:solidFill>
                <a:effectLst/>
                <a:uLnTx/>
                <a:uFillTx/>
                <a:latin typeface="Garamond" pitchFamily="18" charset="0"/>
                <a:ea typeface="+mn-ea"/>
                <a:cs typeface="Arial" charset="0"/>
              </a:rPr>
              <a:t>Special Issue on Social Entrepreneurs' </a:t>
            </a:r>
            <a:r>
              <a:rPr kumimoji="0" lang="en-GB" sz="1600" b="0" i="0" u="none" strike="noStrike" kern="1200" cap="none" spc="0" normalizeH="0" baseline="0" noProof="0" dirty="0" err="1">
                <a:ln>
                  <a:noFill/>
                </a:ln>
                <a:solidFill>
                  <a:srgbClr val="000000"/>
                </a:solidFill>
                <a:effectLst/>
                <a:uLnTx/>
                <a:uFillTx/>
                <a:latin typeface="Garamond" pitchFamily="18" charset="0"/>
                <a:ea typeface="+mn-ea"/>
                <a:cs typeface="Arial" charset="0"/>
              </a:rPr>
              <a:t>Behavior</a:t>
            </a:r>
            <a:r>
              <a:rPr kumimoji="0" lang="en-GB" sz="1600" b="0" i="0" u="none" strike="noStrike" kern="1200" cap="none" spc="0" normalizeH="0" baseline="0" noProof="0" dirty="0">
                <a:ln>
                  <a:noFill/>
                </a:ln>
                <a:solidFill>
                  <a:srgbClr val="000000"/>
                </a:solidFill>
                <a:effectLst/>
                <a:uLnTx/>
                <a:uFillTx/>
                <a:latin typeface="Garamond" pitchFamily="18" charset="0"/>
                <a:ea typeface="+mn-ea"/>
                <a:cs typeface="Arial" charset="0"/>
              </a:rPr>
              <a:t>, September (2012). </a:t>
            </a:r>
            <a:r>
              <a:rPr kumimoji="0" lang="en-GB" sz="1600" b="0" i="1" u="none" strike="noStrike" kern="1200" cap="none" spc="0" normalizeH="0" baseline="0" noProof="0" dirty="0">
                <a:ln>
                  <a:noFill/>
                </a:ln>
                <a:solidFill>
                  <a:srgbClr val="000000"/>
                </a:solidFill>
                <a:effectLst/>
                <a:uLnTx/>
                <a:uFillTx/>
                <a:latin typeface="Garamond" pitchFamily="18" charset="0"/>
                <a:ea typeface="+mn-ea"/>
                <a:cs typeface="Arial" charset="0"/>
              </a:rPr>
              <a:t>Entrepreneurship Theory and Practice</a:t>
            </a:r>
            <a:r>
              <a:rPr kumimoji="0" lang="en-GB" sz="1600" b="0" i="0" u="none" strike="noStrike" kern="1200" cap="none" spc="0" normalizeH="0" baseline="0" noProof="0" dirty="0">
                <a:ln>
                  <a:noFill/>
                </a:ln>
                <a:solidFill>
                  <a:srgbClr val="000000"/>
                </a:solidFill>
                <a:effectLst/>
                <a:uLnTx/>
                <a:uFillTx/>
                <a:latin typeface="Garamond" pitchFamily="18" charset="0"/>
                <a:ea typeface="+mn-ea"/>
                <a:cs typeface="Arial" charset="0"/>
              </a:rPr>
              <a:t>, Volume 36, Issue 5, Pages 889–1102</a:t>
            </a:r>
            <a:endParaRPr lang="en-US" dirty="0">
              <a:solidFill>
                <a:prstClr val="black"/>
              </a:solidFill>
              <a:latin typeface="Gill Sans MT" panose="020B0502020104020203"/>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p:blipFill>
        <p:spPr>
          <a:xfrm>
            <a:off x="4572000" y="1905510"/>
            <a:ext cx="3721610" cy="1871663"/>
          </a:xfrm>
        </p:spPr>
      </p:pic>
      <p:sp>
        <p:nvSpPr>
          <p:cNvPr id="17" name="TextBox 16">
            <a:extLst>
              <a:ext uri="{FF2B5EF4-FFF2-40B4-BE49-F238E27FC236}">
                <a16:creationId xmlns:a16="http://schemas.microsoft.com/office/drawing/2014/main" id="{954B34D3-F436-A1EE-53D3-534D66D793CE}"/>
              </a:ext>
            </a:extLst>
          </p:cNvPr>
          <p:cNvSpPr txBox="1"/>
          <p:nvPr/>
        </p:nvSpPr>
        <p:spPr>
          <a:xfrm>
            <a:off x="5208186" y="3854813"/>
            <a:ext cx="3085424" cy="415498"/>
          </a:xfrm>
          <a:prstGeom prst="rect">
            <a:avLst/>
          </a:prstGeom>
          <a:noFill/>
        </p:spPr>
        <p:txBody>
          <a:bodyPr wrap="square" rtlCol="0">
            <a:spAutoFit/>
          </a:bodyPr>
          <a:lstStyle/>
          <a:p>
            <a:pPr defTabSz="685800" fontAlgn="auto">
              <a:spcBef>
                <a:spcPts val="0"/>
              </a:spcBef>
              <a:spcAft>
                <a:spcPts val="0"/>
              </a:spcAft>
              <a:defRPr/>
            </a:pPr>
            <a:r>
              <a:rPr lang="en-US" sz="2100" b="1" dirty="0">
                <a:solidFill>
                  <a:srgbClr val="00B0F0"/>
                </a:solidFill>
                <a:latin typeface="Times New Roman" panose="02020603050405020304" pitchFamily="18" charset="0"/>
                <a:cs typeface="Times New Roman" panose="02020603050405020304" pitchFamily="18" charset="0"/>
              </a:rPr>
              <a:t>Readings   </a:t>
            </a:r>
          </a:p>
        </p:txBody>
      </p:sp>
      <p:sp>
        <p:nvSpPr>
          <p:cNvPr id="18" name="Rectangle 17">
            <a:extLst>
              <a:ext uri="{FF2B5EF4-FFF2-40B4-BE49-F238E27FC236}">
                <a16:creationId xmlns:a16="http://schemas.microsoft.com/office/drawing/2014/main" id="{9BFC32B8-BDEE-2CBC-DFF5-CD482608568C}"/>
              </a:ext>
            </a:extLst>
          </p:cNvPr>
          <p:cNvSpPr/>
          <p:nvPr/>
        </p:nvSpPr>
        <p:spPr>
          <a:xfrm>
            <a:off x="4231145" y="3486018"/>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050">
              <a:solidFill>
                <a:prstClr val="white"/>
              </a:solidFill>
              <a:latin typeface="Calibri" panose="020F0502020204030204"/>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269317" y="3481926"/>
            <a:ext cx="818257"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white"/>
                </a:solidFill>
                <a:latin typeface="Times New Roman" panose="02020603050405020304" pitchFamily="18" charset="0"/>
                <a:cs typeface="Times New Roman" panose="02020603050405020304" pitchFamily="18" charset="0"/>
              </a:rPr>
              <a:t>Chapter</a:t>
            </a:r>
            <a:endParaRPr lang="en-US" sz="2100" dirty="0">
              <a:solidFill>
                <a:prstClr val="white"/>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4389929" y="3684672"/>
            <a:ext cx="614325" cy="600164"/>
          </a:xfrm>
          <a:prstGeom prst="rect">
            <a:avLst/>
          </a:prstGeom>
          <a:noFill/>
        </p:spPr>
        <p:txBody>
          <a:bodyPr wrap="square" rtlCol="0">
            <a:spAutoFit/>
          </a:bodyPr>
          <a:lstStyle/>
          <a:p>
            <a:pPr algn="ctr" defTabSz="685800" fontAlgn="auto">
              <a:spcBef>
                <a:spcPts val="0"/>
              </a:spcBef>
              <a:spcAft>
                <a:spcPts val="0"/>
              </a:spcAft>
              <a:defRPr/>
            </a:pPr>
            <a:r>
              <a:rPr lang="en-US" sz="3300" b="1" dirty="0">
                <a:solidFill>
                  <a:prstClr val="white"/>
                </a:solidFill>
                <a:latin typeface="Times New Roman" panose="02020603050405020304" pitchFamily="18" charset="0"/>
                <a:cs typeface="Times New Roman" panose="02020603050405020304" pitchFamily="18" charset="0"/>
              </a:rPr>
              <a:t>5</a:t>
            </a:r>
            <a:endParaRPr lang="en-US" sz="900" b="1" dirty="0">
              <a:solidFill>
                <a:prstClr val="white"/>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969634" y="123292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panose="020F0502020204030204"/>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6962775" y="1066800"/>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b="1" dirty="0">
                <a:solidFill>
                  <a:prstClr val="black"/>
                </a:solidFill>
                <a:latin typeface="Calibri" panose="020F0502020204030204"/>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628385"/>
            <a:ext cx="7231842" cy="396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Arial"/>
                <a:ea typeface="+mn-ea"/>
                <a:cs typeface="+mn-cs"/>
              </a:rPr>
              <a:t>What is Industry Analysis?</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altLang="en-US" sz="1800" b="1" i="0" u="none" strike="noStrike" kern="0" cap="none" spc="0" normalizeH="0" baseline="0" noProof="0" dirty="0">
              <a:ln>
                <a:noFill/>
              </a:ln>
              <a:solidFill>
                <a:srgbClr val="C00000"/>
              </a:solidFill>
              <a:effectLst/>
              <a:uLnTx/>
              <a:uFillTx/>
              <a:latin typeface="Arial"/>
              <a:ea typeface="+mn-ea"/>
              <a:cs typeface="+mn-cs"/>
            </a:endParaRP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Industry</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An industry is a group of firms producing a similar product or service, such as music, Pilates and yoga studios, and solar panel manufacturing.</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Industry Analysis</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Is business research that focuses on the potential of an industry.</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0839701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628385"/>
            <a:ext cx="7231842" cy="396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just" defTabSz="685800" rtl="0" eaLnBrk="1" fontAlgn="auto" latinLnBrk="0" hangingPunct="1">
              <a:lnSpc>
                <a:spcPct val="100000"/>
              </a:lnSpc>
              <a:spcBef>
                <a:spcPct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en-US" sz="2700" b="0" i="0" u="none" strike="noStrike" kern="0" cap="none" spc="0" normalizeH="0" baseline="0" noProof="0" dirty="0">
                <a:ln>
                  <a:noFill/>
                </a:ln>
                <a:solidFill>
                  <a:srgbClr val="C00000"/>
                </a:solidFill>
                <a:effectLst/>
                <a:uLnTx/>
                <a:uFillTx/>
                <a:latin typeface="Times New Roman" panose="02020603050405020304" pitchFamily="18" charset="0"/>
                <a:ea typeface="+mj-ea"/>
                <a:cs typeface="+mj-cs"/>
              </a:rPr>
              <a:t> </a:t>
            </a:r>
            <a:r>
              <a:rPr lang="en-US" altLang="en-US" sz="2400" b="1" dirty="0">
                <a:solidFill>
                  <a:srgbClr val="C00000"/>
                </a:solidFill>
                <a:latin typeface="Arial"/>
              </a:rPr>
              <a:t>Why is Industry Analysis Important?</a:t>
            </a:r>
            <a:endParaRPr lang="en-GB" sz="2400" b="1" dirty="0">
              <a:solidFill>
                <a:srgbClr val="C00000"/>
              </a:solidFill>
              <a:latin typeface="Arial"/>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altLang="en-US" sz="1800" b="1" i="0" u="none" strike="noStrike" kern="0" cap="none" spc="0" normalizeH="0" baseline="0" noProof="0" dirty="0">
              <a:ln>
                <a:noFill/>
              </a:ln>
              <a:solidFill>
                <a:srgbClr val="C00000"/>
              </a:solidFill>
              <a:effectLst/>
              <a:uLnTx/>
              <a:uFillTx/>
              <a:latin typeface="Arial"/>
              <a:ea typeface="+mn-ea"/>
              <a:cs typeface="+mn-cs"/>
            </a:endParaRPr>
          </a:p>
          <a:p>
            <a:pPr marL="0" marR="0" lvl="0" indent="0" algn="l" defTabSz="685800" rtl="0" eaLnBrk="1" fontAlgn="auto" latinLnBrk="0" hangingPunct="1">
              <a:lnSpc>
                <a:spcPts val="2400"/>
              </a:lnSpc>
              <a:spcBef>
                <a:spcPts val="0"/>
              </a:spcBef>
              <a:spcAft>
                <a:spcPts val="0"/>
              </a:spcAft>
              <a:buClrTx/>
              <a:buSzTx/>
              <a:buFontTx/>
              <a:buChar char="•"/>
              <a:tabLst/>
              <a:defRPr/>
            </a:pPr>
            <a:r>
              <a:rPr kumimoji="0" lang="en-US" altLang="en-US" sz="2800" b="0" i="0" u="none" strike="noStrike" kern="1200" cap="none" spc="0" normalizeH="0" baseline="0" noProof="0" dirty="0">
                <a:ln>
                  <a:noFill/>
                </a:ln>
                <a:solidFill>
                  <a:srgbClr val="000000"/>
                </a:solidFill>
                <a:effectLst/>
                <a:uLnTx/>
                <a:uFillTx/>
                <a:latin typeface="Garamond" pitchFamily="18" charset="0"/>
                <a:ea typeface="+mn-ea"/>
                <a:cs typeface="+mn-cs"/>
              </a:rPr>
              <a:t> Once it is determined that a new venture is feasible in regard to the industry and market in which it will compete, a more in-depth analysis is needed to learn the ins and outs of the industry.</a:t>
            </a:r>
          </a:p>
          <a:p>
            <a:pPr marL="0" marR="0" lvl="0" indent="0" algn="l" defTabSz="685800" rtl="0" eaLnBrk="1" fontAlgn="auto" latinLnBrk="0" hangingPunct="1">
              <a:lnSpc>
                <a:spcPts val="2400"/>
              </a:lnSpc>
              <a:spcBef>
                <a:spcPts val="0"/>
              </a:spcBef>
              <a:spcAft>
                <a:spcPts val="0"/>
              </a:spcAft>
              <a:buClrTx/>
              <a:buSzTx/>
              <a:buFontTx/>
              <a:buChar char="•"/>
              <a:tabLst/>
              <a:defRPr/>
            </a:pPr>
            <a:endParaRPr kumimoji="0" lang="en-US" altLang="en-US" sz="2800" b="0" i="0" u="none" strike="noStrike" kern="1200" cap="none" spc="0" normalizeH="0" baseline="0" noProof="0" dirty="0">
              <a:ln>
                <a:noFill/>
              </a:ln>
              <a:solidFill>
                <a:srgbClr val="000000"/>
              </a:solidFill>
              <a:effectLst/>
              <a:uLnTx/>
              <a:uFillTx/>
              <a:latin typeface="Garamond" pitchFamily="18" charset="0"/>
              <a:ea typeface="+mn-ea"/>
              <a:cs typeface="+mn-cs"/>
            </a:endParaRPr>
          </a:p>
          <a:p>
            <a:pPr marL="0" marR="0" lvl="0" indent="0" algn="l" defTabSz="685800" rtl="0" eaLnBrk="1" fontAlgn="auto" latinLnBrk="0" hangingPunct="1">
              <a:lnSpc>
                <a:spcPts val="2400"/>
              </a:lnSpc>
              <a:spcBef>
                <a:spcPts val="0"/>
              </a:spcBef>
              <a:spcAft>
                <a:spcPts val="0"/>
              </a:spcAft>
              <a:buClrTx/>
              <a:buSzTx/>
              <a:buFontTx/>
              <a:buChar char="•"/>
              <a:tabLst/>
              <a:defRPr/>
            </a:pPr>
            <a:r>
              <a:rPr kumimoji="0" lang="en-US" altLang="en-US" sz="2800" b="0" i="0" u="none" strike="noStrike" kern="1200" cap="none" spc="0" normalizeH="0" baseline="0" noProof="0" dirty="0">
                <a:ln>
                  <a:noFill/>
                </a:ln>
                <a:solidFill>
                  <a:srgbClr val="000000"/>
                </a:solidFill>
                <a:effectLst/>
                <a:uLnTx/>
                <a:uFillTx/>
                <a:latin typeface="Garamond" pitchFamily="18" charset="0"/>
                <a:ea typeface="+mn-ea"/>
                <a:cs typeface="+mn-cs"/>
              </a:rPr>
              <a:t> The analysis helps a firm determine if the target market it identified during feasibility analysis is favorable for a new firm</a:t>
            </a:r>
            <a:r>
              <a:rPr kumimoji="0" lang="en-US" altLang="en-US" sz="1800" b="0" i="0" u="none" strike="noStrike" kern="1200" cap="none" spc="0" normalizeH="0" baseline="0" noProof="0" dirty="0">
                <a:ln>
                  <a:noFill/>
                </a:ln>
                <a:solidFill>
                  <a:srgbClr val="000000"/>
                </a:solidFill>
                <a:effectLst/>
                <a:uLnTx/>
                <a:uFillTx/>
                <a:latin typeface="Garamond" pitchFamily="18" charset="0"/>
                <a:ea typeface="+mn-ea"/>
                <a:cs typeface="+mn-cs"/>
              </a:rPr>
              <a:t>.</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endPar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9798057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88CB81BE-BD63-4825-94F4-5D31EF4F5F80}"/>
              </a:ext>
            </a:extLst>
          </p:cNvPr>
          <p:cNvSpPr>
            <a:spLocks noGrp="1" noChangeArrowheads="1"/>
          </p:cNvSpPr>
          <p:nvPr>
            <p:ph type="title"/>
          </p:nvPr>
        </p:nvSpPr>
        <p:spPr>
          <a:xfrm>
            <a:off x="990600" y="301506"/>
            <a:ext cx="6172200" cy="857250"/>
          </a:xfrm>
        </p:spPr>
        <p:txBody>
          <a:bodyPr/>
          <a:lstStyle/>
          <a:p>
            <a:pPr eaLnBrk="1" hangingPunct="1"/>
            <a:r>
              <a:rPr lang="en-US" altLang="en-US" sz="2700" dirty="0">
                <a:solidFill>
                  <a:srgbClr val="C00000"/>
                </a:solidFill>
                <a:latin typeface="Times New Roman" panose="02020603050405020304" pitchFamily="18" charset="0"/>
              </a:rPr>
              <a:t>Three Key Questions</a:t>
            </a:r>
          </a:p>
        </p:txBody>
      </p:sp>
      <p:sp>
        <p:nvSpPr>
          <p:cNvPr id="6148" name="Text Box 6">
            <a:extLst>
              <a:ext uri="{FF2B5EF4-FFF2-40B4-BE49-F238E27FC236}">
                <a16:creationId xmlns:a16="http://schemas.microsoft.com/office/drawing/2014/main" id="{0CE83B30-EB71-4FAA-BBD8-466B57181027}"/>
              </a:ext>
            </a:extLst>
          </p:cNvPr>
          <p:cNvSpPr txBox="1">
            <a:spLocks noChangeArrowheads="1"/>
          </p:cNvSpPr>
          <p:nvPr/>
        </p:nvSpPr>
        <p:spPr bwMode="auto">
          <a:xfrm>
            <a:off x="1057275" y="1781110"/>
            <a:ext cx="5715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800" dirty="0">
                <a:solidFill>
                  <a:srgbClr val="000000"/>
                </a:solidFill>
              </a:rPr>
              <a:t>When studying an industry, an entrepreneur must answer three questions before pursuing the idea of starting a firm.</a:t>
            </a:r>
          </a:p>
        </p:txBody>
      </p:sp>
      <p:sp>
        <p:nvSpPr>
          <p:cNvPr id="6149" name="Rectangle 10">
            <a:extLst>
              <a:ext uri="{FF2B5EF4-FFF2-40B4-BE49-F238E27FC236}">
                <a16:creationId xmlns:a16="http://schemas.microsoft.com/office/drawing/2014/main" id="{7D0BBE11-466C-41BB-9CBD-34E8860ACB15}"/>
              </a:ext>
            </a:extLst>
          </p:cNvPr>
          <p:cNvSpPr>
            <a:spLocks noChangeArrowheads="1"/>
          </p:cNvSpPr>
          <p:nvPr/>
        </p:nvSpPr>
        <p:spPr bwMode="auto">
          <a:xfrm>
            <a:off x="1314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Is the industry</a:t>
            </a:r>
          </a:p>
          <a:p>
            <a:pPr algn="ctr" defTabSz="685800" fontAlgn="auto">
              <a:spcBef>
                <a:spcPts val="0"/>
              </a:spcBef>
              <a:spcAft>
                <a:spcPts val="0"/>
              </a:spcAft>
            </a:pPr>
            <a:r>
              <a:rPr lang="en-US" altLang="en-US" sz="1500">
                <a:solidFill>
                  <a:srgbClr val="000000"/>
                </a:solidFill>
              </a:rPr>
              <a:t>accessible—in other</a:t>
            </a:r>
          </a:p>
          <a:p>
            <a:pPr algn="ctr" defTabSz="685800" fontAlgn="auto">
              <a:spcBef>
                <a:spcPts val="0"/>
              </a:spcBef>
              <a:spcAft>
                <a:spcPts val="0"/>
              </a:spcAft>
            </a:pPr>
            <a:r>
              <a:rPr lang="en-US" altLang="en-US" sz="1500">
                <a:solidFill>
                  <a:srgbClr val="000000"/>
                </a:solidFill>
              </a:rPr>
              <a:t>words, is it a realistic</a:t>
            </a:r>
          </a:p>
          <a:p>
            <a:pPr algn="ctr" defTabSz="685800" fontAlgn="auto">
              <a:spcBef>
                <a:spcPts val="0"/>
              </a:spcBef>
              <a:spcAft>
                <a:spcPts val="0"/>
              </a:spcAft>
            </a:pPr>
            <a:r>
              <a:rPr lang="en-US" altLang="en-US" sz="1500">
                <a:solidFill>
                  <a:srgbClr val="000000"/>
                </a:solidFill>
              </a:rPr>
              <a:t>place for a new </a:t>
            </a:r>
          </a:p>
          <a:p>
            <a:pPr algn="ctr" defTabSz="685800" fontAlgn="auto">
              <a:spcBef>
                <a:spcPts val="0"/>
              </a:spcBef>
              <a:spcAft>
                <a:spcPts val="0"/>
              </a:spcAft>
            </a:pPr>
            <a:r>
              <a:rPr lang="en-US" altLang="en-US" sz="1500">
                <a:solidFill>
                  <a:srgbClr val="000000"/>
                </a:solidFill>
              </a:rPr>
              <a:t>venture to enter?</a:t>
            </a:r>
          </a:p>
        </p:txBody>
      </p:sp>
      <p:sp>
        <p:nvSpPr>
          <p:cNvPr id="6150" name="Rectangle 11">
            <a:extLst>
              <a:ext uri="{FF2B5EF4-FFF2-40B4-BE49-F238E27FC236}">
                <a16:creationId xmlns:a16="http://schemas.microsoft.com/office/drawing/2014/main" id="{5A05343A-AC7E-492B-9C15-FCB41C94DB8D}"/>
              </a:ext>
            </a:extLst>
          </p:cNvPr>
          <p:cNvSpPr>
            <a:spLocks noChangeArrowheads="1"/>
          </p:cNvSpPr>
          <p:nvPr/>
        </p:nvSpPr>
        <p:spPr bwMode="auto">
          <a:xfrm>
            <a:off x="5886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Are there positions in </a:t>
            </a:r>
          </a:p>
          <a:p>
            <a:pPr algn="ctr" defTabSz="685800" fontAlgn="auto">
              <a:spcBef>
                <a:spcPts val="0"/>
              </a:spcBef>
              <a:spcAft>
                <a:spcPts val="0"/>
              </a:spcAft>
            </a:pPr>
            <a:r>
              <a:rPr lang="en-US" altLang="en-US" sz="1500">
                <a:solidFill>
                  <a:srgbClr val="000000"/>
                </a:solidFill>
              </a:rPr>
              <a:t>the industry that avoid</a:t>
            </a:r>
          </a:p>
          <a:p>
            <a:pPr algn="ctr" defTabSz="685800" fontAlgn="auto">
              <a:spcBef>
                <a:spcPts val="0"/>
              </a:spcBef>
              <a:spcAft>
                <a:spcPts val="0"/>
              </a:spcAft>
            </a:pPr>
            <a:r>
              <a:rPr lang="en-US" altLang="en-US" sz="1500">
                <a:solidFill>
                  <a:srgbClr val="000000"/>
                </a:solidFill>
              </a:rPr>
              <a:t>some of the negative</a:t>
            </a:r>
          </a:p>
          <a:p>
            <a:pPr algn="ctr" defTabSz="685800" fontAlgn="auto">
              <a:spcBef>
                <a:spcPts val="0"/>
              </a:spcBef>
              <a:spcAft>
                <a:spcPts val="0"/>
              </a:spcAft>
            </a:pPr>
            <a:r>
              <a:rPr lang="en-US" altLang="en-US" sz="1500">
                <a:solidFill>
                  <a:srgbClr val="000000"/>
                </a:solidFill>
              </a:rPr>
              <a:t>attributes of the </a:t>
            </a:r>
          </a:p>
          <a:p>
            <a:pPr algn="ctr" defTabSz="685800" fontAlgn="auto">
              <a:spcBef>
                <a:spcPts val="0"/>
              </a:spcBef>
              <a:spcAft>
                <a:spcPts val="0"/>
              </a:spcAft>
            </a:pPr>
            <a:r>
              <a:rPr lang="en-US" altLang="en-US" sz="1500">
                <a:solidFill>
                  <a:srgbClr val="000000"/>
                </a:solidFill>
              </a:rPr>
              <a:t>industry as a whole?</a:t>
            </a:r>
          </a:p>
        </p:txBody>
      </p:sp>
      <p:sp>
        <p:nvSpPr>
          <p:cNvPr id="6151" name="Rectangle 12">
            <a:extLst>
              <a:ext uri="{FF2B5EF4-FFF2-40B4-BE49-F238E27FC236}">
                <a16:creationId xmlns:a16="http://schemas.microsoft.com/office/drawing/2014/main" id="{8E2FE14D-5A1D-44C7-A437-7E16873735A5}"/>
              </a:ext>
            </a:extLst>
          </p:cNvPr>
          <p:cNvSpPr>
            <a:spLocks noChangeArrowheads="1"/>
          </p:cNvSpPr>
          <p:nvPr/>
        </p:nvSpPr>
        <p:spPr bwMode="auto">
          <a:xfrm>
            <a:off x="3600450" y="2914650"/>
            <a:ext cx="1828800" cy="205740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500">
                <a:solidFill>
                  <a:srgbClr val="000000"/>
                </a:solidFill>
              </a:rPr>
              <a:t>Does the industry</a:t>
            </a:r>
          </a:p>
          <a:p>
            <a:pPr algn="ctr" defTabSz="685800" fontAlgn="auto">
              <a:spcBef>
                <a:spcPts val="0"/>
              </a:spcBef>
              <a:spcAft>
                <a:spcPts val="0"/>
              </a:spcAft>
            </a:pPr>
            <a:r>
              <a:rPr lang="en-US" altLang="en-US" sz="1500">
                <a:solidFill>
                  <a:srgbClr val="000000"/>
                </a:solidFill>
              </a:rPr>
              <a:t>contain markets that</a:t>
            </a:r>
          </a:p>
          <a:p>
            <a:pPr algn="ctr" defTabSz="685800" fontAlgn="auto">
              <a:spcBef>
                <a:spcPts val="0"/>
              </a:spcBef>
              <a:spcAft>
                <a:spcPts val="0"/>
              </a:spcAft>
            </a:pPr>
            <a:r>
              <a:rPr lang="en-US" altLang="en-US" sz="1500">
                <a:solidFill>
                  <a:srgbClr val="000000"/>
                </a:solidFill>
              </a:rPr>
              <a:t>are ripe for innovation</a:t>
            </a:r>
          </a:p>
          <a:p>
            <a:pPr algn="ctr" defTabSz="685800" fontAlgn="auto">
              <a:spcBef>
                <a:spcPts val="0"/>
              </a:spcBef>
              <a:spcAft>
                <a:spcPts val="0"/>
              </a:spcAft>
            </a:pPr>
            <a:r>
              <a:rPr lang="en-US" altLang="en-US" sz="1500">
                <a:solidFill>
                  <a:srgbClr val="000000"/>
                </a:solidFill>
              </a:rPr>
              <a:t>or are underserved?</a:t>
            </a:r>
          </a:p>
        </p:txBody>
      </p:sp>
      <p:sp>
        <p:nvSpPr>
          <p:cNvPr id="6152" name="Line 14">
            <a:extLst>
              <a:ext uri="{FF2B5EF4-FFF2-40B4-BE49-F238E27FC236}">
                <a16:creationId xmlns:a16="http://schemas.microsoft.com/office/drawing/2014/main" id="{ADE8A53F-7953-45F1-8282-4D00BFB3DA4E}"/>
              </a:ext>
            </a:extLst>
          </p:cNvPr>
          <p:cNvSpPr>
            <a:spLocks noChangeShapeType="1"/>
          </p:cNvSpPr>
          <p:nvPr/>
        </p:nvSpPr>
        <p:spPr bwMode="auto">
          <a:xfrm>
            <a:off x="1314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3" name="Line 15">
            <a:extLst>
              <a:ext uri="{FF2B5EF4-FFF2-40B4-BE49-F238E27FC236}">
                <a16:creationId xmlns:a16="http://schemas.microsoft.com/office/drawing/2014/main" id="{E8F08D89-5127-48C5-ABA0-48094747CBC6}"/>
              </a:ext>
            </a:extLst>
          </p:cNvPr>
          <p:cNvSpPr>
            <a:spLocks noChangeShapeType="1"/>
          </p:cNvSpPr>
          <p:nvPr/>
        </p:nvSpPr>
        <p:spPr bwMode="auto">
          <a:xfrm>
            <a:off x="3600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4" name="Line 16">
            <a:extLst>
              <a:ext uri="{FF2B5EF4-FFF2-40B4-BE49-F238E27FC236}">
                <a16:creationId xmlns:a16="http://schemas.microsoft.com/office/drawing/2014/main" id="{AFFA417B-E7DA-4B84-ABB8-A44881744510}"/>
              </a:ext>
            </a:extLst>
          </p:cNvPr>
          <p:cNvSpPr>
            <a:spLocks noChangeShapeType="1"/>
          </p:cNvSpPr>
          <p:nvPr/>
        </p:nvSpPr>
        <p:spPr bwMode="auto">
          <a:xfrm>
            <a:off x="5886450" y="32575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sp>
        <p:nvSpPr>
          <p:cNvPr id="6155" name="Text Box 17">
            <a:extLst>
              <a:ext uri="{FF2B5EF4-FFF2-40B4-BE49-F238E27FC236}">
                <a16:creationId xmlns:a16="http://schemas.microsoft.com/office/drawing/2014/main" id="{7EBE4A20-BEFB-423C-8DF0-DC69ADD9DB22}"/>
              </a:ext>
            </a:extLst>
          </p:cNvPr>
          <p:cNvSpPr txBox="1">
            <a:spLocks noChangeArrowheads="1"/>
          </p:cNvSpPr>
          <p:nvPr/>
        </p:nvSpPr>
        <p:spPr bwMode="auto">
          <a:xfrm>
            <a:off x="137160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1</a:t>
            </a:r>
          </a:p>
        </p:txBody>
      </p:sp>
      <p:sp>
        <p:nvSpPr>
          <p:cNvPr id="6156" name="Text Box 18">
            <a:extLst>
              <a:ext uri="{FF2B5EF4-FFF2-40B4-BE49-F238E27FC236}">
                <a16:creationId xmlns:a16="http://schemas.microsoft.com/office/drawing/2014/main" id="{2F0908D3-2E56-40D0-AE78-3D1D584C9D91}"/>
              </a:ext>
            </a:extLst>
          </p:cNvPr>
          <p:cNvSpPr txBox="1">
            <a:spLocks noChangeArrowheads="1"/>
          </p:cNvSpPr>
          <p:nvPr/>
        </p:nvSpPr>
        <p:spPr bwMode="auto">
          <a:xfrm>
            <a:off x="588645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3</a:t>
            </a:r>
          </a:p>
        </p:txBody>
      </p:sp>
      <p:sp>
        <p:nvSpPr>
          <p:cNvPr id="6157" name="Text Box 19">
            <a:extLst>
              <a:ext uri="{FF2B5EF4-FFF2-40B4-BE49-F238E27FC236}">
                <a16:creationId xmlns:a16="http://schemas.microsoft.com/office/drawing/2014/main" id="{A2616637-3ADA-4B06-98A1-78A692202203}"/>
              </a:ext>
            </a:extLst>
          </p:cNvPr>
          <p:cNvSpPr txBox="1">
            <a:spLocks noChangeArrowheads="1"/>
          </p:cNvSpPr>
          <p:nvPr/>
        </p:nvSpPr>
        <p:spPr bwMode="auto">
          <a:xfrm>
            <a:off x="3600450" y="2914650"/>
            <a:ext cx="17716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ct val="50000"/>
              </a:spcBef>
              <a:spcAft>
                <a:spcPts val="0"/>
              </a:spcAft>
            </a:pPr>
            <a:r>
              <a:rPr lang="en-US" altLang="en-US" sz="1500">
                <a:solidFill>
                  <a:srgbClr val="000000"/>
                </a:solidFill>
              </a:rPr>
              <a:t>Question 2</a:t>
            </a:r>
          </a:p>
        </p:txBody>
      </p:sp>
    </p:spTree>
    <p:extLst>
      <p:ext uri="{BB962C8B-B14F-4D97-AF65-F5344CB8AC3E}">
        <p14:creationId xmlns:p14="http://schemas.microsoft.com/office/powerpoint/2010/main" val="864100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9084"/>
    </mc:Choice>
    <mc:Fallback xmlns="">
      <p:transition spd="slow" advTm="4908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628384"/>
            <a:ext cx="8591550" cy="4391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lang="en-US" altLang="en-US" sz="2400" b="1" kern="0" dirty="0">
              <a:solidFill>
                <a:srgbClr val="C00000"/>
              </a:solidFill>
              <a:latin typeface="Arial"/>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C00000"/>
                </a:solidFill>
                <a:effectLst/>
                <a:uLnTx/>
                <a:uFillTx/>
                <a:latin typeface="Arial"/>
                <a:ea typeface="+mn-ea"/>
                <a:cs typeface="+mn-cs"/>
              </a:rPr>
              <a:t> How Industry and Firm-Level Factors</a:t>
            </a:r>
            <a:br>
              <a:rPr kumimoji="0" lang="en-US" altLang="en-US" sz="2400" b="1" i="0" u="none" strike="noStrike" kern="1200" cap="none" spc="0" normalizeH="0" baseline="0" noProof="0" dirty="0">
                <a:ln>
                  <a:noFill/>
                </a:ln>
                <a:solidFill>
                  <a:srgbClr val="C00000"/>
                </a:solidFill>
                <a:effectLst/>
                <a:uLnTx/>
                <a:uFillTx/>
                <a:latin typeface="Arial"/>
                <a:ea typeface="+mn-ea"/>
                <a:cs typeface="+mn-cs"/>
              </a:rPr>
            </a:br>
            <a:r>
              <a:rPr kumimoji="0" lang="en-US" altLang="en-US" sz="2400" b="1" i="0" u="none" strike="noStrike" kern="1200" cap="none" spc="0" normalizeH="0" baseline="0" noProof="0" dirty="0">
                <a:ln>
                  <a:noFill/>
                </a:ln>
                <a:solidFill>
                  <a:srgbClr val="C00000"/>
                </a:solidFill>
                <a:effectLst/>
                <a:uLnTx/>
                <a:uFillTx/>
                <a:latin typeface="Arial"/>
                <a:ea typeface="+mn-ea"/>
                <a:cs typeface="+mn-cs"/>
              </a:rPr>
              <a:t>Affect Performance</a:t>
            </a:r>
            <a:endParaRPr kumimoji="0" lang="en-GB" sz="2400" b="1" i="0" u="none" strike="noStrike" kern="1200" cap="none" spc="0" normalizeH="0" baseline="0" noProof="0" dirty="0">
              <a:ln>
                <a:noFill/>
              </a:ln>
              <a:solidFill>
                <a:srgbClr val="C00000"/>
              </a:solidFill>
              <a:effectLst/>
              <a:uLnTx/>
              <a:uFillTx/>
              <a:latin typeface="Arial"/>
              <a:ea typeface="+mn-ea"/>
              <a:cs typeface="+mn-cs"/>
            </a:endParaRP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Firm-Level Factors</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Include a firm’s assets, products, culture, teamwork among its employees, reputation, and other resources.</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Industry-Level Factors</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Include threat of new entrants, rivalry among existing firms, bargaining power of buyers, and related factors.</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Conclusion</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In various studies, researchers have found that from 8% to 30% of the variation in firm profitability is directly attributable to the industry in which a firm competes.</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endPar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6863480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92831EDB-5DC1-4883-AA90-7D7FC74E3FA0}"/>
              </a:ext>
            </a:extLst>
          </p:cNvPr>
          <p:cNvSpPr>
            <a:spLocks noGrp="1" noChangeArrowheads="1"/>
          </p:cNvSpPr>
          <p:nvPr>
            <p:ph type="title"/>
          </p:nvPr>
        </p:nvSpPr>
        <p:spPr>
          <a:xfrm>
            <a:off x="1066800" y="457200"/>
            <a:ext cx="6172200" cy="857250"/>
          </a:xfrm>
        </p:spPr>
        <p:txBody>
          <a:bodyPr/>
          <a:lstStyle/>
          <a:p>
            <a:pPr eaLnBrk="1" hangingPunct="1"/>
            <a:r>
              <a:rPr lang="en-US" altLang="en-US" sz="2700" dirty="0">
                <a:solidFill>
                  <a:srgbClr val="C00000"/>
                </a:solidFill>
                <a:latin typeface="Times New Roman" panose="02020603050405020304" pitchFamily="18" charset="0"/>
              </a:rPr>
              <a:t>Techniques Available to Assess Industry</a:t>
            </a:r>
            <a:br>
              <a:rPr lang="en-US" altLang="en-US" sz="2700" dirty="0">
                <a:solidFill>
                  <a:srgbClr val="C00000"/>
                </a:solidFill>
                <a:latin typeface="Times New Roman" panose="02020603050405020304" pitchFamily="18" charset="0"/>
              </a:rPr>
            </a:br>
            <a:r>
              <a:rPr lang="en-US" altLang="en-US" sz="2700" dirty="0">
                <a:solidFill>
                  <a:srgbClr val="C00000"/>
                </a:solidFill>
                <a:latin typeface="Times New Roman" panose="02020603050405020304" pitchFamily="18" charset="0"/>
              </a:rPr>
              <a:t>Attractiveness</a:t>
            </a:r>
          </a:p>
        </p:txBody>
      </p:sp>
      <p:sp>
        <p:nvSpPr>
          <p:cNvPr id="8196" name="Rectangle 8">
            <a:extLst>
              <a:ext uri="{FF2B5EF4-FFF2-40B4-BE49-F238E27FC236}">
                <a16:creationId xmlns:a16="http://schemas.microsoft.com/office/drawing/2014/main" id="{776BB6B9-9296-418F-8EF8-1B343A26D747}"/>
              </a:ext>
            </a:extLst>
          </p:cNvPr>
          <p:cNvSpPr>
            <a:spLocks noChangeArrowheads="1"/>
          </p:cNvSpPr>
          <p:nvPr/>
        </p:nvSpPr>
        <p:spPr bwMode="auto">
          <a:xfrm>
            <a:off x="1771650" y="2971800"/>
            <a:ext cx="2457450" cy="85725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800">
                <a:solidFill>
                  <a:srgbClr val="000000"/>
                </a:solidFill>
              </a:rPr>
              <a:t>Study Environmental</a:t>
            </a:r>
          </a:p>
          <a:p>
            <a:pPr algn="ctr" defTabSz="685800" fontAlgn="auto">
              <a:spcBef>
                <a:spcPts val="0"/>
              </a:spcBef>
              <a:spcAft>
                <a:spcPts val="0"/>
              </a:spcAft>
            </a:pPr>
            <a:r>
              <a:rPr lang="en-US" altLang="en-US" sz="1800">
                <a:solidFill>
                  <a:srgbClr val="000000"/>
                </a:solidFill>
              </a:rPr>
              <a:t>and Business Trends</a:t>
            </a:r>
          </a:p>
        </p:txBody>
      </p:sp>
      <p:sp>
        <p:nvSpPr>
          <p:cNvPr id="8197" name="Rectangle 8">
            <a:extLst>
              <a:ext uri="{FF2B5EF4-FFF2-40B4-BE49-F238E27FC236}">
                <a16:creationId xmlns:a16="http://schemas.microsoft.com/office/drawing/2014/main" id="{61BF2104-7E9B-4683-9B4D-E3ED908431BD}"/>
              </a:ext>
            </a:extLst>
          </p:cNvPr>
          <p:cNvSpPr>
            <a:spLocks noChangeArrowheads="1"/>
          </p:cNvSpPr>
          <p:nvPr/>
        </p:nvSpPr>
        <p:spPr bwMode="auto">
          <a:xfrm>
            <a:off x="4743450" y="2971800"/>
            <a:ext cx="2457450" cy="857250"/>
          </a:xfrm>
          <a:prstGeom prst="rect">
            <a:avLst/>
          </a:prstGeom>
          <a:solidFill>
            <a:srgbClr val="FFFFCC"/>
          </a:solidFill>
          <a:ln w="9525">
            <a:solidFill>
              <a:schemeClr val="tx1"/>
            </a:solidFill>
            <a:miter lim="800000"/>
            <a:headEnd/>
            <a:tailEnd/>
          </a:ln>
        </p:spPr>
        <p:txBody>
          <a:bodyPr wrap="none" anchor="ct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1800">
                <a:solidFill>
                  <a:srgbClr val="000000"/>
                </a:solidFill>
              </a:rPr>
              <a:t>The Five Competitive</a:t>
            </a:r>
          </a:p>
          <a:p>
            <a:pPr algn="ctr" defTabSz="685800" fontAlgn="auto">
              <a:spcBef>
                <a:spcPts val="0"/>
              </a:spcBef>
              <a:spcAft>
                <a:spcPts val="0"/>
              </a:spcAft>
            </a:pPr>
            <a:r>
              <a:rPr lang="en-US" altLang="en-US" sz="1800">
                <a:solidFill>
                  <a:srgbClr val="000000"/>
                </a:solidFill>
              </a:rPr>
              <a:t>Forces Model</a:t>
            </a:r>
          </a:p>
        </p:txBody>
      </p:sp>
      <p:sp>
        <p:nvSpPr>
          <p:cNvPr id="8198" name="TextBox 8">
            <a:extLst>
              <a:ext uri="{FF2B5EF4-FFF2-40B4-BE49-F238E27FC236}">
                <a16:creationId xmlns:a16="http://schemas.microsoft.com/office/drawing/2014/main" id="{2CAE8990-CCBD-443E-B039-CB75941C9951}"/>
              </a:ext>
            </a:extLst>
          </p:cNvPr>
          <p:cNvSpPr txBox="1">
            <a:spLocks noChangeArrowheads="1"/>
          </p:cNvSpPr>
          <p:nvPr/>
        </p:nvSpPr>
        <p:spPr bwMode="auto">
          <a:xfrm>
            <a:off x="2457450" y="2171701"/>
            <a:ext cx="39433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000">
                <a:solidFill>
                  <a:schemeClr val="tx1"/>
                </a:solidFill>
                <a:latin typeface="Times New Roman" panose="02020603050405020304" pitchFamily="18" charset="0"/>
                <a:ea typeface="MS PGothic" panose="020B0600070205080204" pitchFamily="34" charset="-128"/>
              </a:defRPr>
            </a:lvl1pPr>
            <a:lvl2pPr marL="742950" indent="-285750">
              <a:defRPr sz="4000">
                <a:solidFill>
                  <a:schemeClr val="tx1"/>
                </a:solidFill>
                <a:latin typeface="Times New Roman" panose="02020603050405020304" pitchFamily="18" charset="0"/>
                <a:ea typeface="MS PGothic" panose="020B0600070205080204" pitchFamily="34" charset="-128"/>
              </a:defRPr>
            </a:lvl2pPr>
            <a:lvl3pPr marL="1143000" indent="-228600">
              <a:defRPr sz="4000">
                <a:solidFill>
                  <a:schemeClr val="tx1"/>
                </a:solidFill>
                <a:latin typeface="Times New Roman" panose="02020603050405020304" pitchFamily="18" charset="0"/>
                <a:ea typeface="MS PGothic" panose="020B0600070205080204" pitchFamily="34" charset="-128"/>
              </a:defRPr>
            </a:lvl3pPr>
            <a:lvl4pPr marL="1600200" indent="-228600">
              <a:defRPr sz="4000">
                <a:solidFill>
                  <a:schemeClr val="tx1"/>
                </a:solidFill>
                <a:latin typeface="Times New Roman" panose="02020603050405020304" pitchFamily="18" charset="0"/>
                <a:ea typeface="MS PGothic" panose="020B0600070205080204" pitchFamily="34" charset="-128"/>
              </a:defRPr>
            </a:lvl4pPr>
            <a:lvl5pPr marL="2057400" indent="-228600">
              <a:defRPr sz="4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ea typeface="MS PGothic" panose="020B0600070205080204" pitchFamily="34" charset="-128"/>
              </a:defRPr>
            </a:lvl9pPr>
          </a:lstStyle>
          <a:p>
            <a:pPr algn="ctr" defTabSz="685800" fontAlgn="auto">
              <a:spcBef>
                <a:spcPts val="0"/>
              </a:spcBef>
              <a:spcAft>
                <a:spcPts val="0"/>
              </a:spcAft>
            </a:pPr>
            <a:r>
              <a:rPr lang="en-US" altLang="en-US" sz="2100">
                <a:solidFill>
                  <a:srgbClr val="000000"/>
                </a:solidFill>
              </a:rPr>
              <a:t>Assessing Industry Attractiveness</a:t>
            </a:r>
          </a:p>
        </p:txBody>
      </p:sp>
    </p:spTree>
    <p:extLst>
      <p:ext uri="{BB962C8B-B14F-4D97-AF65-F5344CB8AC3E}">
        <p14:creationId xmlns:p14="http://schemas.microsoft.com/office/powerpoint/2010/main" val="27742600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1754"/>
    </mc:Choice>
    <mc:Fallback xmlns="">
      <p:transition spd="slow" advTm="2175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628384"/>
            <a:ext cx="8591550" cy="4391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C00000"/>
                </a:solidFill>
                <a:effectLst/>
                <a:uLnTx/>
                <a:uFillTx/>
                <a:latin typeface="Arial"/>
                <a:ea typeface="+mn-ea"/>
                <a:cs typeface="+mn-cs"/>
              </a:rPr>
              <a:t> </a:t>
            </a:r>
            <a:r>
              <a:rPr lang="en-US" altLang="en-US" sz="2400" b="1" dirty="0">
                <a:solidFill>
                  <a:srgbClr val="C00000"/>
                </a:solidFill>
                <a:latin typeface="Arial"/>
              </a:rPr>
              <a:t>Studying Industry Trends</a:t>
            </a:r>
            <a:endParaRPr lang="en-GB" sz="2400" b="1" dirty="0">
              <a:solidFill>
                <a:srgbClr val="C00000"/>
              </a:solidFill>
              <a:latin typeface="Arial"/>
            </a:endParaRP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Environmental Trends</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Include economic trends, social trends, technological advances, and political and regulatory changes.</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For example, industries that sell products to seniors are benefiting by the aging of the population.  </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Business Trends</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Other trends that impact an industry. </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For example, are profit margins in the industry increasing or falling? Is innovation accelerating or waning? Are input costs going up or down?</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endPar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42938071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628384"/>
            <a:ext cx="8591550" cy="4391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C00000"/>
                </a:solidFill>
                <a:effectLst/>
                <a:uLnTx/>
                <a:uFillTx/>
                <a:latin typeface="Arial"/>
                <a:ea typeface="+mn-ea"/>
                <a:cs typeface="+mn-cs"/>
              </a:rPr>
              <a:t> </a:t>
            </a:r>
            <a:r>
              <a:rPr lang="en-US" altLang="en-US" sz="2400" b="1" dirty="0">
                <a:solidFill>
                  <a:srgbClr val="C00000"/>
                </a:solidFill>
                <a:latin typeface="Arial"/>
              </a:rPr>
              <a:t>The Five Competitive Forces Model</a:t>
            </a:r>
            <a:endParaRPr lang="en-GB" sz="2400" b="1" dirty="0">
              <a:solidFill>
                <a:srgbClr val="C00000"/>
              </a:solidFill>
              <a:latin typeface="Arial"/>
            </a:endParaRP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Explanation of the Five Forces Model</a:t>
            </a:r>
          </a:p>
          <a:p>
            <a:pPr marR="0" lvl="0" algn="l" defTabSz="914400" rtl="0" eaLnBrk="1" fontAlgn="base" latinLnBrk="0" hangingPunct="1">
              <a:lnSpc>
                <a:spcPct val="100000"/>
              </a:lnSpc>
              <a:spcBef>
                <a:spcPct val="50000"/>
              </a:spcBef>
              <a:spcAft>
                <a:spcPct val="0"/>
              </a:spcAft>
              <a:buClrTx/>
              <a:buSzTx/>
              <a:tabLst/>
              <a:defRPr/>
            </a:pPr>
            <a:endPar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endParaRP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The five competitive forces model is a framework for understanding the structure of an industry.</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The model is composed of the forces that determine industry profitability.</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They help determine the average rate of return for the firms in an industry.  </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endPar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7876441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628384"/>
            <a:ext cx="8591550" cy="4391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altLang="en-US" sz="2400" b="1" i="0" u="none" strike="noStrike" kern="0" cap="none" spc="0" normalizeH="0" baseline="0" noProof="0" dirty="0">
              <a:ln>
                <a:noFill/>
              </a:ln>
              <a:solidFill>
                <a:srgbClr val="C00000"/>
              </a:solidFill>
              <a:effectLst/>
              <a:uLnTx/>
              <a:uFillTx/>
              <a:latin typeface="Arial"/>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C00000"/>
                </a:solidFill>
                <a:effectLst/>
                <a:uLnTx/>
                <a:uFillTx/>
                <a:latin typeface="Arial"/>
                <a:ea typeface="+mn-ea"/>
                <a:cs typeface="+mn-cs"/>
              </a:rPr>
              <a:t> The Five Competitive Forces Model</a:t>
            </a:r>
            <a:endParaRPr kumimoji="0" lang="en-GB" sz="2400" b="1" i="0" u="none" strike="noStrike" kern="1200" cap="none" spc="0" normalizeH="0" baseline="0" noProof="0" dirty="0">
              <a:ln>
                <a:noFill/>
              </a:ln>
              <a:solidFill>
                <a:srgbClr val="C00000"/>
              </a:solidFill>
              <a:effectLst/>
              <a:uLnTx/>
              <a:uFillTx/>
              <a:latin typeface="Arial"/>
              <a:ea typeface="+mn-ea"/>
              <a:cs typeface="+mn-cs"/>
            </a:endParaRPr>
          </a:p>
          <a:p>
            <a:pPr marL="257175" marR="0" lvl="0" indent="-257175" algn="l" defTabSz="914400" rtl="0" eaLnBrk="1" fontAlgn="base" latinLnBrk="0" hangingPunct="1">
              <a:lnSpc>
                <a:spcPct val="100000"/>
              </a:lnSpc>
              <a:spcBef>
                <a:spcPct val="50000"/>
              </a:spcBef>
              <a:spcAft>
                <a:spcPct val="0"/>
              </a:spcAft>
              <a:buClrTx/>
              <a:buSzTx/>
              <a:buFontTx/>
              <a:buChar char="•"/>
              <a:tabLst/>
              <a:defRPr/>
            </a:pPr>
            <a:r>
              <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rPr>
              <a:t>Explanation of the Five Forces Model (continued)</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endParaRPr kumimoji="0" lang="en-US" altLang="en-US" sz="21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endParaRP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Each of the five forces impacts the average rate of return for the firms in an industry by applying pressure on industry profitability.</a:t>
            </a:r>
          </a:p>
          <a:p>
            <a:pPr marL="557213" marR="0" lvl="1" indent="-214313" algn="l" defTabSz="914400" rtl="0" eaLnBrk="1" fontAlgn="base" latinLnBrk="0" hangingPunct="1">
              <a:lnSpc>
                <a:spcPct val="100000"/>
              </a:lnSpc>
              <a:spcBef>
                <a:spcPct val="20000"/>
              </a:spcBef>
              <a:spcAft>
                <a:spcPct val="0"/>
              </a:spcAft>
              <a:buClrTx/>
              <a:buSzTx/>
              <a:buFontTx/>
              <a:buChar char="•"/>
              <a:tabLst/>
              <a:defRPr/>
            </a:pPr>
            <a:r>
              <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rPr>
              <a:t>Well managed firms try to position their firms in a way that avoids or diminishes these forces—in an attempt to beat the average rate of return of the industry.</a:t>
            </a:r>
          </a:p>
          <a:p>
            <a:pPr marL="257175" marR="0" lvl="0" indent="-257175" algn="l" defTabSz="914400" rtl="0" eaLnBrk="1" fontAlgn="base" latinLnBrk="0" hangingPunct="1">
              <a:lnSpc>
                <a:spcPct val="100000"/>
              </a:lnSpc>
              <a:spcBef>
                <a:spcPct val="50000"/>
              </a:spcBef>
              <a:spcAft>
                <a:spcPct val="0"/>
              </a:spcAft>
              <a:buClrTx/>
              <a:buSzTx/>
              <a:buFontTx/>
              <a:buChar char="•"/>
              <a:tabLst/>
              <a:defRPr/>
            </a:pPr>
            <a:endParaRPr kumimoji="0" lang="en-US" altLang="en-US" sz="1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28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4000" b="1" i="0" u="none" strike="noStrike" kern="0" cap="none" spc="0" normalizeH="0" baseline="0" noProof="0" dirty="0">
              <a:ln>
                <a:noFill/>
              </a:ln>
              <a:solidFill>
                <a:srgbClr val="C00000"/>
              </a:solidFill>
              <a:effectLst/>
              <a:uLnTx/>
              <a:uFillTx/>
              <a:latin typeface="Times New Roman" pitchFamily="18" charset="0"/>
              <a:ea typeface="+mn-ea"/>
              <a:cs typeface="Times New Roman"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34200" y="63246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6917316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E6E2B82-6CA7-4574-A46E-51E67CE9B8A4}"/>
              </a:ext>
            </a:extLst>
          </p:cNvPr>
          <p:cNvSpPr>
            <a:spLocks noGrp="1" noChangeArrowheads="1"/>
          </p:cNvSpPr>
          <p:nvPr>
            <p:ph type="title"/>
          </p:nvPr>
        </p:nvSpPr>
        <p:spPr>
          <a:xfrm>
            <a:off x="1132286" y="457200"/>
            <a:ext cx="6457950" cy="857250"/>
          </a:xfrm>
        </p:spPr>
        <p:txBody>
          <a:bodyPr/>
          <a:lstStyle/>
          <a:p>
            <a:pPr eaLnBrk="1" hangingPunct="1"/>
            <a:r>
              <a:rPr lang="en-US" altLang="en-US" sz="2700" dirty="0">
                <a:solidFill>
                  <a:srgbClr val="C00000"/>
                </a:solidFill>
                <a:latin typeface="Times New Roman" panose="02020603050405020304" pitchFamily="18" charset="0"/>
              </a:rPr>
              <a:t>The Five Competitive Forces Model</a:t>
            </a:r>
          </a:p>
        </p:txBody>
      </p:sp>
      <p:sp>
        <p:nvSpPr>
          <p:cNvPr id="12291" name="Line 4">
            <a:extLst>
              <a:ext uri="{FF2B5EF4-FFF2-40B4-BE49-F238E27FC236}">
                <a16:creationId xmlns:a16="http://schemas.microsoft.com/office/drawing/2014/main" id="{CF250A07-3C8C-4BF4-A310-435665A2F067}"/>
              </a:ext>
            </a:extLst>
          </p:cNvPr>
          <p:cNvSpPr>
            <a:spLocks noChangeShapeType="1"/>
          </p:cNvSpPr>
          <p:nvPr/>
        </p:nvSpPr>
        <p:spPr bwMode="auto">
          <a:xfrm>
            <a:off x="1143000" y="2057400"/>
            <a:ext cx="6858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sz="1350">
              <a:solidFill>
                <a:srgbClr val="000000"/>
              </a:solidFill>
              <a:latin typeface="Arial"/>
            </a:endParaRPr>
          </a:p>
        </p:txBody>
      </p:sp>
      <p:pic>
        <p:nvPicPr>
          <p:cNvPr id="12294" name="Picture 1">
            <a:extLst>
              <a:ext uri="{FF2B5EF4-FFF2-40B4-BE49-F238E27FC236}">
                <a16:creationId xmlns:a16="http://schemas.microsoft.com/office/drawing/2014/main" id="{63FD2AFB-83A1-4D81-AB91-A6B7615F1CB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743200"/>
            <a:ext cx="8126186" cy="3003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7710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42297"/>
    </mc:Choice>
    <mc:Fallback xmlns="">
      <p:transition spd="slow" advTm="142297"/>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8">
            <a:extLst>
              <a:ext uri="{FF2B5EF4-FFF2-40B4-BE49-F238E27FC236}">
                <a16:creationId xmlns:a16="http://schemas.microsoft.com/office/drawing/2014/main" id="{96CAF39E-2402-6E56-3300-3180F006E5D4}"/>
              </a:ext>
            </a:extLst>
          </p:cNvPr>
          <p:cNvPicPr>
            <a:picLocks noChangeAspect="1" noChangeArrowheads="1"/>
          </p:cNvPicPr>
          <p:nvPr/>
        </p:nvPicPr>
        <p:blipFill>
          <a:blip r:embed="rId2" cstate="print">
            <a:grayscl/>
            <a:extLst>
              <a:ext uri="{28A0092B-C50C-407E-A947-70E740481C1C}">
                <a14:useLocalDpi xmlns:a14="http://schemas.microsoft.com/office/drawing/2010/main" val="0"/>
              </a:ext>
            </a:extLst>
          </a:blip>
          <a:srcRect/>
          <a:stretch>
            <a:fillRect/>
          </a:stretch>
        </p:blipFill>
        <p:spPr bwMode="auto">
          <a:xfrm>
            <a:off x="0" y="862013"/>
            <a:ext cx="9144000"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Triangle 1">
            <a:extLst>
              <a:ext uri="{FF2B5EF4-FFF2-40B4-BE49-F238E27FC236}">
                <a16:creationId xmlns:a16="http://schemas.microsoft.com/office/drawing/2014/main" id="{6E7236CA-B5D2-BF88-84F0-BDB208169CF3}"/>
              </a:ext>
            </a:extLst>
          </p:cNvPr>
          <p:cNvSpPr/>
          <p:nvPr/>
        </p:nvSpPr>
        <p:spPr>
          <a:xfrm flipH="1">
            <a:off x="4883944" y="3221832"/>
            <a:ext cx="4260056" cy="277891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ts val="0"/>
              </a:spcBef>
              <a:spcAft>
                <a:spcPts val="0"/>
              </a:spcAft>
              <a:defRPr/>
            </a:pPr>
            <a:endParaRPr lang="id-ID" sz="1350">
              <a:solidFill>
                <a:prstClr val="white"/>
              </a:solidFill>
              <a:latin typeface="Calibri" panose="020F0502020204030204"/>
              <a:sym typeface="Arial"/>
            </a:endParaRPr>
          </a:p>
        </p:txBody>
      </p:sp>
      <p:sp>
        <p:nvSpPr>
          <p:cNvPr id="88068" name="TextBox 9">
            <a:extLst>
              <a:ext uri="{FF2B5EF4-FFF2-40B4-BE49-F238E27FC236}">
                <a16:creationId xmlns:a16="http://schemas.microsoft.com/office/drawing/2014/main" id="{1F02FF41-B8F2-58A1-EFBE-433ED47DF230}"/>
              </a:ext>
            </a:extLst>
          </p:cNvPr>
          <p:cNvSpPr txBox="1">
            <a:spLocks noChangeArrowheads="1"/>
          </p:cNvSpPr>
          <p:nvPr/>
        </p:nvSpPr>
        <p:spPr bwMode="auto">
          <a:xfrm>
            <a:off x="436960" y="5137548"/>
            <a:ext cx="3393281"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defTabSz="685800">
              <a:defRPr/>
            </a:pPr>
            <a:r>
              <a:rPr lang="en-US" altLang="en-US" sz="4050" b="1">
                <a:solidFill>
                  <a:srgbClr val="FFFFFF"/>
                </a:solidFill>
                <a:latin typeface="Times New Roman" panose="02020603050405020304" pitchFamily="18" charset="0"/>
                <a:cs typeface="Times New Roman" panose="02020603050405020304" pitchFamily="18" charset="0"/>
                <a:sym typeface="Arial" panose="020B0604020202020204" pitchFamily="34" charset="0"/>
              </a:rPr>
              <a:t>Thank You</a:t>
            </a:r>
          </a:p>
        </p:txBody>
      </p:sp>
      <p:pic>
        <p:nvPicPr>
          <p:cNvPr id="13" name="Graphic 12">
            <a:extLst>
              <a:ext uri="{FF2B5EF4-FFF2-40B4-BE49-F238E27FC236}">
                <a16:creationId xmlns:a16="http://schemas.microsoft.com/office/drawing/2014/main" id="{3028069E-0EBC-6668-7AAA-F4AEB248CFA9}"/>
              </a:ext>
            </a:extLst>
          </p:cNvPr>
          <p:cNvPicPr>
            <a:picLocks noChangeAspect="1"/>
          </p:cNvPicPr>
          <p:nvPr/>
        </p:nvPicPr>
        <p:blipFill>
          <a:blip r:embed="rId3"/>
          <a:stretch>
            <a:fillRect/>
          </a:stretch>
        </p:blipFill>
        <p:spPr>
          <a:xfrm>
            <a:off x="7181850" y="5484019"/>
            <a:ext cx="1709738" cy="288131"/>
          </a:xfrm>
          <a:prstGeom prst="rect">
            <a:avLst/>
          </a:prstGeom>
        </p:spPr>
      </p:pic>
      <p:sp>
        <p:nvSpPr>
          <p:cNvPr id="14" name="Parallelogram 13">
            <a:extLst>
              <a:ext uri="{FF2B5EF4-FFF2-40B4-BE49-F238E27FC236}">
                <a16:creationId xmlns:a16="http://schemas.microsoft.com/office/drawing/2014/main" id="{0B1566B5-0A3D-01B4-09E6-289F836F8C1C}"/>
              </a:ext>
            </a:extLst>
          </p:cNvPr>
          <p:cNvSpPr/>
          <p:nvPr/>
        </p:nvSpPr>
        <p:spPr>
          <a:xfrm rot="16200000" flipV="1">
            <a:off x="-1544241" y="4158853"/>
            <a:ext cx="2851547" cy="82272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ts val="0"/>
              </a:spcBef>
              <a:spcAft>
                <a:spcPts val="0"/>
              </a:spcAft>
              <a:defRPr/>
            </a:pPr>
            <a:endParaRPr lang="id-ID" sz="1350">
              <a:solidFill>
                <a:srgbClr val="669BBC"/>
              </a:solidFill>
              <a:latin typeface="Calibri" panose="020F0502020204030204"/>
              <a:sym typeface="Arial"/>
            </a:endParaRPr>
          </a:p>
        </p:txBody>
      </p:sp>
      <p:pic>
        <p:nvPicPr>
          <p:cNvPr id="88071" name="Graphic 21">
            <a:extLst>
              <a:ext uri="{FF2B5EF4-FFF2-40B4-BE49-F238E27FC236}">
                <a16:creationId xmlns:a16="http://schemas.microsoft.com/office/drawing/2014/main" id="{48A7DA9E-405B-A598-82FD-622061E2F25F}"/>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7069931" y="1009650"/>
            <a:ext cx="1934766" cy="903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Graphic 22">
            <a:extLst>
              <a:ext uri="{FF2B5EF4-FFF2-40B4-BE49-F238E27FC236}">
                <a16:creationId xmlns:a16="http://schemas.microsoft.com/office/drawing/2014/main" id="{A8AF2B90-BE49-5915-9A09-4FEFA4455DAC}"/>
              </a:ext>
            </a:extLst>
          </p:cNvPr>
          <p:cNvPicPr>
            <a:picLocks noChangeAspect="1"/>
          </p:cNvPicPr>
          <p:nvPr/>
        </p:nvPicPr>
        <p:blipFill>
          <a:blip r:embed="rId5"/>
          <a:stretch>
            <a:fillRect/>
          </a:stretch>
        </p:blipFill>
        <p:spPr>
          <a:xfrm>
            <a:off x="275035" y="1264444"/>
            <a:ext cx="2069306" cy="56435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Presentation1">
  <a:themeElements>
    <a:clrScheme name="Custom 1">
      <a:dk1>
        <a:srgbClr val="000000"/>
      </a:dk1>
      <a:lt1>
        <a:srgbClr val="000000"/>
      </a:lt1>
      <a:dk2>
        <a:srgbClr val="000000"/>
      </a:dk2>
      <a:lt2>
        <a:srgbClr val="000000"/>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9A0B37E-378B-4E56-A7C6-E77D9EACA0A4}"/>
</file>

<file path=customXml/itemProps2.xml><?xml version="1.0" encoding="utf-8"?>
<ds:datastoreItem xmlns:ds="http://schemas.openxmlformats.org/officeDocument/2006/customXml" ds:itemID="{B726731F-5CBF-47CB-9EDF-09ABE64E09FF}"/>
</file>

<file path=customXml/itemProps3.xml><?xml version="1.0" encoding="utf-8"?>
<ds:datastoreItem xmlns:ds="http://schemas.openxmlformats.org/officeDocument/2006/customXml" ds:itemID="{9FB35AB3-51AB-42C3-BB12-327C24FAB746}"/>
</file>

<file path=docProps/app.xml><?xml version="1.0" encoding="utf-8"?>
<Properties xmlns="http://schemas.openxmlformats.org/officeDocument/2006/extended-properties" xmlns:vt="http://schemas.openxmlformats.org/officeDocument/2006/docPropsVTypes">
  <Template/>
  <TotalTime>3588</TotalTime>
  <Pages>10</Pages>
  <Words>2608</Words>
  <Application>Microsoft Office PowerPoint</Application>
  <PresentationFormat>On-screen Show (4:3)</PresentationFormat>
  <Paragraphs>417</Paragraphs>
  <Slides>46</Slides>
  <Notes>9</Notes>
  <HiddenSlides>0</HiddenSlides>
  <MMClips>0</MMClips>
  <ScaleCrop>false</ScaleCrop>
  <HeadingPairs>
    <vt:vector size="8" baseType="variant">
      <vt:variant>
        <vt:lpstr>Fonts Used</vt:lpstr>
      </vt:variant>
      <vt:variant>
        <vt:i4>10</vt:i4>
      </vt:variant>
      <vt:variant>
        <vt:lpstr>Theme</vt:lpstr>
      </vt:variant>
      <vt:variant>
        <vt:i4>5</vt:i4>
      </vt:variant>
      <vt:variant>
        <vt:lpstr>Embedded OLE Servers</vt:lpstr>
      </vt:variant>
      <vt:variant>
        <vt:i4>1</vt:i4>
      </vt:variant>
      <vt:variant>
        <vt:lpstr>Slide Titles</vt:lpstr>
      </vt:variant>
      <vt:variant>
        <vt:i4>46</vt:i4>
      </vt:variant>
    </vt:vector>
  </HeadingPairs>
  <TitlesOfParts>
    <vt:vector size="62" baseType="lpstr">
      <vt:lpstr>Arial</vt:lpstr>
      <vt:lpstr>Calibri</vt:lpstr>
      <vt:lpstr>Calibri Light</vt:lpstr>
      <vt:lpstr>Garamond</vt:lpstr>
      <vt:lpstr>Gill Sans MT</vt:lpstr>
      <vt:lpstr>Tajawal ExtraBold</vt:lpstr>
      <vt:lpstr>Tajawal Medium</vt:lpstr>
      <vt:lpstr>Times</vt:lpstr>
      <vt:lpstr>Times New Roman</vt:lpstr>
      <vt:lpstr>Wingdings</vt:lpstr>
      <vt:lpstr>Presentation1</vt:lpstr>
      <vt:lpstr>Custom Design</vt:lpstr>
      <vt:lpstr>1_Office Theme</vt:lpstr>
      <vt:lpstr>2_Office Theme</vt:lpstr>
      <vt:lpstr>3_Office Theme</vt:lpstr>
      <vt:lpstr>Visio</vt:lpstr>
      <vt:lpstr>PowerPoint Presentation</vt:lpstr>
      <vt:lpstr>PowerPoint Presentation</vt:lpstr>
      <vt:lpstr>PowerPoint Presentation</vt:lpstr>
      <vt:lpstr>PowerPoint Presentation</vt:lpstr>
      <vt:lpstr>Which Road to Take?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Franchising Relationship</vt:lpstr>
      <vt:lpstr>PowerPoint Presentation</vt:lpstr>
      <vt:lpstr>PowerPoint Presentation</vt:lpstr>
      <vt:lpstr>PowerPoint Presentation</vt:lpstr>
      <vt:lpstr>Example of Franchising Type</vt:lpstr>
      <vt:lpstr>PowerPoint Presentation</vt:lpstr>
      <vt:lpstr>PowerPoint Presentation</vt:lpstr>
      <vt:lpstr>PowerPoint Presentation</vt:lpstr>
      <vt:lpstr>Three Concepts</vt:lpstr>
      <vt:lpstr>PowerPoint Presentation</vt:lpstr>
      <vt:lpstr>PowerPoint Presentation</vt:lpstr>
      <vt:lpstr>PowerPoint Presentation</vt:lpstr>
      <vt:lpstr>PowerPoint Presentation</vt:lpstr>
      <vt:lpstr>What is Social Enterprise?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Social Entrepreneurship Construct</vt:lpstr>
      <vt:lpstr>PowerPoint Presentation</vt:lpstr>
      <vt:lpstr>PowerPoint Presentation</vt:lpstr>
      <vt:lpstr>PowerPoint Presentation</vt:lpstr>
      <vt:lpstr>Three Key Questions</vt:lpstr>
      <vt:lpstr>PowerPoint Presentation</vt:lpstr>
      <vt:lpstr>Techniques Available to Assess Industry Attractiveness</vt:lpstr>
      <vt:lpstr>PowerPoint Presentation</vt:lpstr>
      <vt:lpstr>PowerPoint Presentation</vt:lpstr>
      <vt:lpstr>PowerPoint Presentation</vt:lpstr>
      <vt:lpstr>The Five Competitive Forces Model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Amany Ramadan</cp:lastModifiedBy>
  <cp:revision>289</cp:revision>
  <cp:lastPrinted>1995-03-21T17:16:20Z</cp:lastPrinted>
  <dcterms:created xsi:type="dcterms:W3CDTF">1997-06-02T08:31:06Z</dcterms:created>
  <dcterms:modified xsi:type="dcterms:W3CDTF">2024-10-28T07:26:30Z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