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9" r:id="rId2"/>
  </p:sldMasterIdLst>
  <p:notesMasterIdLst>
    <p:notesMasterId r:id="rId43"/>
  </p:notesMasterIdLst>
  <p:sldIdLst>
    <p:sldId id="494" r:id="rId3"/>
    <p:sldId id="303" r:id="rId4"/>
    <p:sldId id="313" r:id="rId5"/>
    <p:sldId id="496" r:id="rId6"/>
    <p:sldId id="482" r:id="rId7"/>
    <p:sldId id="497" r:id="rId8"/>
    <p:sldId id="3494" r:id="rId9"/>
    <p:sldId id="484" r:id="rId10"/>
    <p:sldId id="499" r:id="rId11"/>
    <p:sldId id="3496" r:id="rId12"/>
    <p:sldId id="500" r:id="rId13"/>
    <p:sldId id="3495" r:id="rId14"/>
    <p:sldId id="501" r:id="rId15"/>
    <p:sldId id="503" r:id="rId16"/>
    <p:sldId id="502" r:id="rId17"/>
    <p:sldId id="3497" r:id="rId18"/>
    <p:sldId id="367" r:id="rId19"/>
    <p:sldId id="368" r:id="rId20"/>
    <p:sldId id="489" r:id="rId21"/>
    <p:sldId id="276" r:id="rId22"/>
    <p:sldId id="490" r:id="rId23"/>
    <p:sldId id="370" r:id="rId24"/>
    <p:sldId id="491" r:id="rId25"/>
    <p:sldId id="351" r:id="rId26"/>
    <p:sldId id="381" r:id="rId27"/>
    <p:sldId id="371" r:id="rId28"/>
    <p:sldId id="488" r:id="rId29"/>
    <p:sldId id="492" r:id="rId30"/>
    <p:sldId id="352" r:id="rId31"/>
    <p:sldId id="493" r:id="rId32"/>
    <p:sldId id="376" r:id="rId33"/>
    <p:sldId id="353" r:id="rId34"/>
    <p:sldId id="374" r:id="rId35"/>
    <p:sldId id="3498" r:id="rId36"/>
    <p:sldId id="495" r:id="rId37"/>
    <p:sldId id="3499" r:id="rId38"/>
    <p:sldId id="377" r:id="rId39"/>
    <p:sldId id="354" r:id="rId40"/>
    <p:sldId id="3500" r:id="rId41"/>
    <p:sldId id="35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82"/>
            <p14:sldId id="497"/>
            <p14:sldId id="3494"/>
            <p14:sldId id="484"/>
            <p14:sldId id="499"/>
            <p14:sldId id="3496"/>
            <p14:sldId id="500"/>
            <p14:sldId id="3495"/>
            <p14:sldId id="501"/>
            <p14:sldId id="503"/>
            <p14:sldId id="502"/>
            <p14:sldId id="3497"/>
            <p14:sldId id="367"/>
            <p14:sldId id="368"/>
            <p14:sldId id="489"/>
            <p14:sldId id="276"/>
            <p14:sldId id="490"/>
            <p14:sldId id="370"/>
            <p14:sldId id="491"/>
            <p14:sldId id="351"/>
            <p14:sldId id="381"/>
            <p14:sldId id="371"/>
            <p14:sldId id="488"/>
            <p14:sldId id="492"/>
            <p14:sldId id="352"/>
            <p14:sldId id="493"/>
            <p14:sldId id="376"/>
            <p14:sldId id="353"/>
            <p14:sldId id="374"/>
            <p14:sldId id="3498"/>
            <p14:sldId id="495"/>
            <p14:sldId id="3499"/>
            <p14:sldId id="377"/>
            <p14:sldId id="354"/>
            <p14:sldId id="3500"/>
            <p14:sldId id="350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1589" autoAdjust="0"/>
  </p:normalViewPr>
  <p:slideViewPr>
    <p:cSldViewPr snapToGrid="0">
      <p:cViewPr varScale="1">
        <p:scale>
          <a:sx n="71" d="100"/>
          <a:sy n="71" d="100"/>
        </p:scale>
        <p:origin x="6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42250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92160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68714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3487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2317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13219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26195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51671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849033" y="1046164"/>
            <a:ext cx="7315200" cy="579437"/>
          </a:xfrm>
          <a:prstGeom prst="roundRect">
            <a:avLst>
              <a:gd name="adj" fmla="val 32815"/>
            </a:avLst>
          </a:prstGeom>
        </p:spPr>
        <p:txBody>
          <a:bodyPr/>
          <a:lstStyle>
            <a:lvl1pPr>
              <a:defRPr>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Rectangle 6">
            <a:extLst>
              <a:ext uri="{FF2B5EF4-FFF2-40B4-BE49-F238E27FC236}">
                <a16:creationId xmlns:a16="http://schemas.microsoft.com/office/drawing/2014/main" id="{03C6457F-9EBD-47FD-9DB3-99176FA2C9C3}"/>
              </a:ext>
            </a:extLst>
          </p:cNvPr>
          <p:cNvSpPr>
            <a:spLocks noGrp="1" noChangeArrowheads="1"/>
          </p:cNvSpPr>
          <p:nvPr>
            <p:ph type="sldNum" sz="quarter" idx="10"/>
          </p:nvPr>
        </p:nvSpPr>
        <p:spPr>
          <a:xfrm>
            <a:off x="8026400" y="6400800"/>
            <a:ext cx="3251200" cy="304800"/>
          </a:xfrm>
        </p:spPr>
        <p:txBody>
          <a:bodyPr/>
          <a:lstStyle>
            <a:lvl1pPr>
              <a:defRPr/>
            </a:lvl1pPr>
          </a:lstStyle>
          <a:p>
            <a:pPr>
              <a:defRPr/>
            </a:pPr>
            <a:r>
              <a:rPr lang="en-US" altLang="en-US"/>
              <a:t>11</a:t>
            </a:r>
            <a:r>
              <a:rPr lang="en-US" altLang="en-US">
                <a:cs typeface="Arial" panose="020B0604020202020204" pitchFamily="34" charset="0"/>
              </a:rPr>
              <a:t>–</a:t>
            </a:r>
            <a:fld id="{3FA618D0-6F82-4FF6-B59D-CF379DE94952}" type="slidenum">
              <a:rPr lang="en-US" altLang="en-US"/>
              <a:pPr>
                <a:defRPr/>
              </a:pPr>
              <a:t>‹#›</a:t>
            </a:fld>
            <a:endParaRPr lang="en-US" altLang="en-US"/>
          </a:p>
        </p:txBody>
      </p:sp>
    </p:spTree>
    <p:extLst>
      <p:ext uri="{BB962C8B-B14F-4D97-AF65-F5344CB8AC3E}">
        <p14:creationId xmlns:p14="http://schemas.microsoft.com/office/powerpoint/2010/main" val="1685513536"/>
      </p:ext>
    </p:extLst>
  </p:cSld>
  <p:clrMapOvr>
    <a:masterClrMapping/>
  </p:clrMapOvr>
  <p:transition>
    <p:cut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7C253677-99CD-44FE-BF01-6BDCCB6325B7}"/>
              </a:ext>
            </a:extLst>
          </p:cNvPr>
          <p:cNvSpPr>
            <a:spLocks noGrp="1"/>
          </p:cNvSpPr>
          <p:nvPr>
            <p:ph type="dt" sz="half" idx="10"/>
          </p:nvPr>
        </p:nvSpPr>
        <p:spPr/>
        <p:txBody>
          <a:bodyPr/>
          <a:lstStyle>
            <a:lvl1pPr>
              <a:defRPr/>
            </a:lvl1pPr>
          </a:lstStyle>
          <a:p>
            <a:pPr>
              <a:defRPr/>
            </a:pPr>
            <a:fld id="{E3A84E8D-5BDD-4E83-A69B-A38BF55065F6}" type="datetimeFigureOut">
              <a:rPr lang="en-US"/>
              <a:pPr>
                <a:defRPr/>
              </a:pPr>
              <a:t>7/29/2024</a:t>
            </a:fld>
            <a:endParaRPr lang="en-US"/>
          </a:p>
        </p:txBody>
      </p:sp>
      <p:sp>
        <p:nvSpPr>
          <p:cNvPr id="5" name="Footer Placeholder 4">
            <a:extLst>
              <a:ext uri="{FF2B5EF4-FFF2-40B4-BE49-F238E27FC236}">
                <a16:creationId xmlns:a16="http://schemas.microsoft.com/office/drawing/2014/main" id="{364E4539-89DA-45DF-BDEA-211ED43E3A3D}"/>
              </a:ext>
            </a:extLst>
          </p:cNvPr>
          <p:cNvSpPr>
            <a:spLocks noGrp="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901739470"/>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441DA6-EDA4-4F3B-BD1F-D7B8A60946AF}"/>
              </a:ext>
            </a:extLst>
          </p:cNvPr>
          <p:cNvSpPr/>
          <p:nvPr userDrawn="1"/>
        </p:nvSpPr>
        <p:spPr>
          <a:xfrm>
            <a:off x="618067" y="1685925"/>
            <a:ext cx="10811933"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350" dirty="0"/>
              <a:t>All these assets are crucial in varying degrees in different organizations. But the human assets are the “glue” that holds all the other assets together and guides their use to achieve results</a:t>
            </a:r>
          </a:p>
        </p:txBody>
      </p:sp>
      <p:sp>
        <p:nvSpPr>
          <p:cNvPr id="10" name="Rectangle 9">
            <a:extLst>
              <a:ext uri="{FF2B5EF4-FFF2-40B4-BE49-F238E27FC236}">
                <a16:creationId xmlns:a16="http://schemas.microsoft.com/office/drawing/2014/main" id="{F823D53B-E7B6-48CB-9DE8-C42E4457B069}"/>
              </a:ext>
            </a:extLst>
          </p:cNvPr>
          <p:cNvSpPr/>
          <p:nvPr userDrawn="1"/>
        </p:nvSpPr>
        <p:spPr>
          <a:xfrm>
            <a:off x="1659192" y="1089264"/>
            <a:ext cx="1226010"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11" name="TextBox 10">
            <a:extLst>
              <a:ext uri="{FF2B5EF4-FFF2-40B4-BE49-F238E27FC236}">
                <a16:creationId xmlns:a16="http://schemas.microsoft.com/office/drawing/2014/main" id="{0CAE5BCE-ECC8-4D45-9BA4-0A75449A32AD}"/>
              </a:ext>
            </a:extLst>
          </p:cNvPr>
          <p:cNvSpPr txBox="1">
            <a:spLocks noChangeArrowheads="1"/>
          </p:cNvSpPr>
          <p:nvPr userDrawn="1"/>
        </p:nvSpPr>
        <p:spPr bwMode="auto">
          <a:xfrm>
            <a:off x="1704929" y="1128713"/>
            <a:ext cx="1223435" cy="461962"/>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2400" dirty="0">
                <a:solidFill>
                  <a:schemeClr val="bg1"/>
                </a:solidFill>
                <a:cs typeface="Times New Roman" panose="02020603050405020304" pitchFamily="18" charset="0"/>
              </a:rPr>
              <a:t>Chapter</a:t>
            </a:r>
            <a:endParaRPr lang="en-US" altLang="en-US" sz="2800" dirty="0">
              <a:solidFill>
                <a:schemeClr val="bg1"/>
              </a:solidFill>
              <a:cs typeface="Times New Roman" panose="02020603050405020304" pitchFamily="18" charset="0"/>
            </a:endParaRPr>
          </a:p>
        </p:txBody>
      </p:sp>
      <p:sp>
        <p:nvSpPr>
          <p:cNvPr id="12" name="TextBox 11">
            <a:extLst>
              <a:ext uri="{FF2B5EF4-FFF2-40B4-BE49-F238E27FC236}">
                <a16:creationId xmlns:a16="http://schemas.microsoft.com/office/drawing/2014/main" id="{CE1DF883-6571-47A1-864A-75E2FEFC7FD9}"/>
              </a:ext>
            </a:extLst>
          </p:cNvPr>
          <p:cNvSpPr txBox="1">
            <a:spLocks noChangeArrowheads="1"/>
          </p:cNvSpPr>
          <p:nvPr userDrawn="1"/>
        </p:nvSpPr>
        <p:spPr bwMode="auto">
          <a:xfrm>
            <a:off x="1736220" y="1484452"/>
            <a:ext cx="1226010" cy="707886"/>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4000" b="1" dirty="0">
                <a:solidFill>
                  <a:schemeClr val="bg1"/>
                </a:solidFill>
                <a:cs typeface="Times New Roman" panose="02020603050405020304" pitchFamily="18" charset="0"/>
              </a:rPr>
              <a:t>11</a:t>
            </a:r>
            <a:endParaRPr lang="en-US" altLang="en-US" sz="1100" b="1" dirty="0">
              <a:solidFill>
                <a:schemeClr val="bg1"/>
              </a:solidFill>
              <a:cs typeface="Times New Roman" panose="02020603050405020304" pitchFamily="18" charset="0"/>
            </a:endParaRPr>
          </a:p>
        </p:txBody>
      </p:sp>
      <p:sp>
        <p:nvSpPr>
          <p:cNvPr id="2" name="Title 1"/>
          <p:cNvSpPr>
            <a:spLocks noGrp="1"/>
          </p:cNvSpPr>
          <p:nvPr>
            <p:ph type="title"/>
          </p:nvPr>
        </p:nvSpPr>
        <p:spPr>
          <a:xfrm>
            <a:off x="2988734" y="703262"/>
            <a:ext cx="7122584" cy="1325563"/>
          </a:xfrm>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Date Placeholder 3">
            <a:extLst>
              <a:ext uri="{FF2B5EF4-FFF2-40B4-BE49-F238E27FC236}">
                <a16:creationId xmlns:a16="http://schemas.microsoft.com/office/drawing/2014/main" id="{E732F553-A158-4139-A42F-B06FC0D87A03}"/>
              </a:ext>
            </a:extLst>
          </p:cNvPr>
          <p:cNvSpPr>
            <a:spLocks noGrp="1"/>
          </p:cNvSpPr>
          <p:nvPr>
            <p:ph type="dt" sz="half" idx="10"/>
          </p:nvPr>
        </p:nvSpPr>
        <p:spPr/>
        <p:txBody>
          <a:bodyPr/>
          <a:lstStyle>
            <a:lvl1pPr>
              <a:defRPr/>
            </a:lvl1pPr>
          </a:lstStyle>
          <a:p>
            <a:pPr>
              <a:defRPr/>
            </a:pPr>
            <a:fld id="{10685260-FC46-4622-8211-5E96DE35A6F8}" type="datetimeFigureOut">
              <a:rPr lang="en-US"/>
              <a:pPr>
                <a:defRPr/>
              </a:pPr>
              <a:t>7/29/2024</a:t>
            </a:fld>
            <a:endParaRPr lang="en-US"/>
          </a:p>
        </p:txBody>
      </p:sp>
      <p:sp>
        <p:nvSpPr>
          <p:cNvPr id="14" name="Footer Placeholder 4">
            <a:extLst>
              <a:ext uri="{FF2B5EF4-FFF2-40B4-BE49-F238E27FC236}">
                <a16:creationId xmlns:a16="http://schemas.microsoft.com/office/drawing/2014/main" id="{E1D247D6-1D3C-4F3D-AB1B-EB435252EBD7}"/>
              </a:ext>
            </a:extLst>
          </p:cNvPr>
          <p:cNvSpPr>
            <a:spLocks noGrp="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49209594"/>
      </p:ext>
    </p:extLst>
  </p:cSld>
  <p:clrMapOvr>
    <a:masterClrMapping/>
  </p:clrMapOvr>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0CE7679-6E96-4251-BECF-2274BE2D93B6}"/>
              </a:ext>
            </a:extLst>
          </p:cNvPr>
          <p:cNvSpPr>
            <a:spLocks noGrp="1"/>
          </p:cNvSpPr>
          <p:nvPr>
            <p:ph type="dt" sz="half" idx="10"/>
          </p:nvPr>
        </p:nvSpPr>
        <p:spPr/>
        <p:txBody>
          <a:bodyPr/>
          <a:lstStyle>
            <a:lvl1pPr>
              <a:defRPr/>
            </a:lvl1pPr>
          </a:lstStyle>
          <a:p>
            <a:pPr>
              <a:defRPr/>
            </a:pPr>
            <a:fld id="{92B60BAC-6838-4BDD-A369-C20135585F1F}" type="datetimeFigureOut">
              <a:rPr lang="en-US"/>
              <a:pPr>
                <a:defRPr/>
              </a:pPr>
              <a:t>7/29/2024</a:t>
            </a:fld>
            <a:endParaRPr lang="en-US"/>
          </a:p>
        </p:txBody>
      </p:sp>
      <p:sp>
        <p:nvSpPr>
          <p:cNvPr id="5" name="Footer Placeholder 4">
            <a:extLst>
              <a:ext uri="{FF2B5EF4-FFF2-40B4-BE49-F238E27FC236}">
                <a16:creationId xmlns:a16="http://schemas.microsoft.com/office/drawing/2014/main" id="{F9622BF8-F62A-4371-8BF5-972D7E96287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FA43A10-4801-4D6B-B459-7579A032B47C}"/>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BD2AAD25-1729-49B0-86D7-A25BFC918130}" type="slidenum">
              <a:rPr lang="en-US" altLang="en-US"/>
              <a:pPr>
                <a:defRPr/>
              </a:pPr>
              <a:t>‹#›</a:t>
            </a:fld>
            <a:endParaRPr lang="en-US" altLang="en-US"/>
          </a:p>
        </p:txBody>
      </p:sp>
    </p:spTree>
    <p:extLst>
      <p:ext uri="{BB962C8B-B14F-4D97-AF65-F5344CB8AC3E}">
        <p14:creationId xmlns:p14="http://schemas.microsoft.com/office/powerpoint/2010/main" val="353629934"/>
      </p:ext>
    </p:extLst>
  </p:cSld>
  <p:clrMapOvr>
    <a:masterClrMapping/>
  </p:clrMapOvr>
  <p:transition>
    <p:cut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181B209-8C39-4F7C-8F27-F0A076A17F61}"/>
              </a:ext>
            </a:extLst>
          </p:cNvPr>
          <p:cNvSpPr>
            <a:spLocks noGrp="1"/>
          </p:cNvSpPr>
          <p:nvPr>
            <p:ph type="dt" sz="half" idx="10"/>
          </p:nvPr>
        </p:nvSpPr>
        <p:spPr/>
        <p:txBody>
          <a:bodyPr/>
          <a:lstStyle>
            <a:lvl1pPr>
              <a:defRPr/>
            </a:lvl1pPr>
          </a:lstStyle>
          <a:p>
            <a:pPr>
              <a:defRPr/>
            </a:pPr>
            <a:fld id="{D1C12F96-725D-4FBC-BFF4-93D20E6983B5}" type="datetimeFigureOut">
              <a:rPr lang="en-US"/>
              <a:pPr>
                <a:defRPr/>
              </a:pPr>
              <a:t>7/29/2024</a:t>
            </a:fld>
            <a:endParaRPr lang="en-US"/>
          </a:p>
        </p:txBody>
      </p:sp>
      <p:sp>
        <p:nvSpPr>
          <p:cNvPr id="6" name="Footer Placeholder 5">
            <a:extLst>
              <a:ext uri="{FF2B5EF4-FFF2-40B4-BE49-F238E27FC236}">
                <a16:creationId xmlns:a16="http://schemas.microsoft.com/office/drawing/2014/main" id="{11C385B2-4AA9-4444-9758-A9FF3D5A7BF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03659FA8-F42F-48C3-8948-01223A217D33}"/>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CD6F3C67-1EF6-47DF-A7CD-E5D44503C9ED}" type="slidenum">
              <a:rPr lang="en-US" altLang="en-US"/>
              <a:pPr>
                <a:defRPr/>
              </a:pPr>
              <a:t>‹#›</a:t>
            </a:fld>
            <a:endParaRPr lang="en-US" altLang="en-US"/>
          </a:p>
        </p:txBody>
      </p:sp>
    </p:spTree>
    <p:extLst>
      <p:ext uri="{BB962C8B-B14F-4D97-AF65-F5344CB8AC3E}">
        <p14:creationId xmlns:p14="http://schemas.microsoft.com/office/powerpoint/2010/main" val="3310037394"/>
      </p:ext>
    </p:extLst>
  </p:cSld>
  <p:clrMapOvr>
    <a:masterClrMapping/>
  </p:clrMapOvr>
  <p:transition>
    <p:cut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F72E2F-7BD5-4D29-B2EF-83A34CA2CD6B}"/>
              </a:ext>
            </a:extLst>
          </p:cNvPr>
          <p:cNvSpPr>
            <a:spLocks noGrp="1"/>
          </p:cNvSpPr>
          <p:nvPr>
            <p:ph type="dt" sz="half" idx="10"/>
          </p:nvPr>
        </p:nvSpPr>
        <p:spPr/>
        <p:txBody>
          <a:bodyPr/>
          <a:lstStyle>
            <a:lvl1pPr>
              <a:defRPr/>
            </a:lvl1pPr>
          </a:lstStyle>
          <a:p>
            <a:pPr>
              <a:defRPr/>
            </a:pPr>
            <a:fld id="{2E7163C8-5CC8-45CD-8CAC-FDA1369535D1}" type="datetimeFigureOut">
              <a:rPr lang="en-US"/>
              <a:pPr>
                <a:defRPr/>
              </a:pPr>
              <a:t>7/29/2024</a:t>
            </a:fld>
            <a:endParaRPr lang="en-US"/>
          </a:p>
        </p:txBody>
      </p:sp>
      <p:sp>
        <p:nvSpPr>
          <p:cNvPr id="8" name="Footer Placeholder 7">
            <a:extLst>
              <a:ext uri="{FF2B5EF4-FFF2-40B4-BE49-F238E27FC236}">
                <a16:creationId xmlns:a16="http://schemas.microsoft.com/office/drawing/2014/main" id="{BFA85164-07A6-469F-A89D-04302414439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8">
            <a:extLst>
              <a:ext uri="{FF2B5EF4-FFF2-40B4-BE49-F238E27FC236}">
                <a16:creationId xmlns:a16="http://schemas.microsoft.com/office/drawing/2014/main" id="{C91A6E6F-1F35-4261-AB98-3C04CF955EC4}"/>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2B83C684-8A50-48CD-B775-D66E1D6FBC25}" type="slidenum">
              <a:rPr lang="en-US" altLang="en-US"/>
              <a:pPr>
                <a:defRPr/>
              </a:pPr>
              <a:t>‹#›</a:t>
            </a:fld>
            <a:endParaRPr lang="en-US" altLang="en-US"/>
          </a:p>
        </p:txBody>
      </p:sp>
    </p:spTree>
    <p:extLst>
      <p:ext uri="{BB962C8B-B14F-4D97-AF65-F5344CB8AC3E}">
        <p14:creationId xmlns:p14="http://schemas.microsoft.com/office/powerpoint/2010/main" val="3378287768"/>
      </p:ext>
    </p:extLst>
  </p:cSld>
  <p:clrMapOvr>
    <a:masterClrMapping/>
  </p:clrMapOvr>
  <p:transition>
    <p:cut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7DE188E-9FEB-4180-8DFF-F5599F675581}"/>
              </a:ext>
            </a:extLst>
          </p:cNvPr>
          <p:cNvSpPr/>
          <p:nvPr userDrawn="1"/>
        </p:nvSpPr>
        <p:spPr>
          <a:xfrm>
            <a:off x="618067" y="1685925"/>
            <a:ext cx="10811933"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350"/>
              <a:t>All these assets are crucial in varying degrees in different organizations. But the human assets are the “glue” that holds all the other assets together and guides their use to achieve results</a:t>
            </a:r>
            <a:endParaRPr lang="en-US" sz="1350" dirty="0"/>
          </a:p>
        </p:txBody>
      </p:sp>
      <p:sp>
        <p:nvSpPr>
          <p:cNvPr id="2" name="Title 1"/>
          <p:cNvSpPr>
            <a:spLocks noGrp="1"/>
          </p:cNvSpPr>
          <p:nvPr>
            <p:ph type="title"/>
          </p:nvPr>
        </p:nvSpPr>
        <p:spPr>
          <a:xfrm>
            <a:off x="3162299" y="659685"/>
            <a:ext cx="6137229" cy="1300026"/>
          </a:xfrm>
        </p:spPr>
        <p:txBody>
          <a:bodyPr/>
          <a:lstStyle/>
          <a:p>
            <a:r>
              <a:rPr lang="en-US" dirty="0"/>
              <a:t>Click to edit Master title style</a:t>
            </a:r>
          </a:p>
        </p:txBody>
      </p:sp>
      <p:sp>
        <p:nvSpPr>
          <p:cNvPr id="19" name="Rectangle 18">
            <a:extLst>
              <a:ext uri="{FF2B5EF4-FFF2-40B4-BE49-F238E27FC236}">
                <a16:creationId xmlns:a16="http://schemas.microsoft.com/office/drawing/2014/main" id="{D3B15662-E848-48EF-A963-4072C1FD3B6E}"/>
              </a:ext>
            </a:extLst>
          </p:cNvPr>
          <p:cNvSpPr/>
          <p:nvPr userDrawn="1"/>
        </p:nvSpPr>
        <p:spPr>
          <a:xfrm>
            <a:off x="1659192" y="1089264"/>
            <a:ext cx="1226010"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20" name="TextBox 19">
            <a:extLst>
              <a:ext uri="{FF2B5EF4-FFF2-40B4-BE49-F238E27FC236}">
                <a16:creationId xmlns:a16="http://schemas.microsoft.com/office/drawing/2014/main" id="{B9023DA7-06C3-42BA-9B0A-CB91E2BA904F}"/>
              </a:ext>
            </a:extLst>
          </p:cNvPr>
          <p:cNvSpPr txBox="1">
            <a:spLocks noChangeArrowheads="1"/>
          </p:cNvSpPr>
          <p:nvPr userDrawn="1"/>
        </p:nvSpPr>
        <p:spPr bwMode="auto">
          <a:xfrm>
            <a:off x="1704929" y="1128713"/>
            <a:ext cx="1223435" cy="461962"/>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2400" dirty="0">
                <a:solidFill>
                  <a:schemeClr val="bg1"/>
                </a:solidFill>
                <a:cs typeface="Times New Roman" panose="02020603050405020304" pitchFamily="18" charset="0"/>
              </a:rPr>
              <a:t>Chapter</a:t>
            </a:r>
            <a:endParaRPr lang="en-US" altLang="en-US" sz="2800" dirty="0">
              <a:solidFill>
                <a:schemeClr val="bg1"/>
              </a:solidFill>
              <a:cs typeface="Times New Roman" panose="02020603050405020304" pitchFamily="18" charset="0"/>
            </a:endParaRPr>
          </a:p>
        </p:txBody>
      </p:sp>
      <p:sp>
        <p:nvSpPr>
          <p:cNvPr id="21" name="TextBox 20">
            <a:extLst>
              <a:ext uri="{FF2B5EF4-FFF2-40B4-BE49-F238E27FC236}">
                <a16:creationId xmlns:a16="http://schemas.microsoft.com/office/drawing/2014/main" id="{E0805F8E-82DE-45B4-B7CA-2655028B9D66}"/>
              </a:ext>
            </a:extLst>
          </p:cNvPr>
          <p:cNvSpPr txBox="1">
            <a:spLocks noChangeArrowheads="1"/>
          </p:cNvSpPr>
          <p:nvPr userDrawn="1"/>
        </p:nvSpPr>
        <p:spPr bwMode="auto">
          <a:xfrm>
            <a:off x="1736220" y="1484452"/>
            <a:ext cx="1226010" cy="707886"/>
          </a:xfrm>
          <a:prstGeom prst="rect">
            <a:avLst/>
          </a:prstGeom>
          <a:noFill/>
          <a:ln>
            <a:noFill/>
          </a:ln>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defRPr/>
            </a:pPr>
            <a:r>
              <a:rPr lang="en-US" altLang="en-US" sz="4000" b="1" dirty="0">
                <a:solidFill>
                  <a:schemeClr val="bg1"/>
                </a:solidFill>
                <a:cs typeface="Times New Roman" panose="02020603050405020304" pitchFamily="18" charset="0"/>
              </a:rPr>
              <a:t>11</a:t>
            </a:r>
            <a:endParaRPr lang="en-US" altLang="en-US" sz="1100" b="1" dirty="0">
              <a:solidFill>
                <a:schemeClr val="bg1"/>
              </a:solidFill>
              <a:cs typeface="Times New Roman" panose="02020603050405020304" pitchFamily="18" charset="0"/>
            </a:endParaRPr>
          </a:p>
        </p:txBody>
      </p:sp>
    </p:spTree>
    <p:extLst>
      <p:ext uri="{BB962C8B-B14F-4D97-AF65-F5344CB8AC3E}">
        <p14:creationId xmlns:p14="http://schemas.microsoft.com/office/powerpoint/2010/main" val="4087808509"/>
      </p:ext>
    </p:extLst>
  </p:cSld>
  <p:clrMapOvr>
    <a:masterClrMapping/>
  </p:clrMapOvr>
  <p:transition>
    <p:cut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F43D5-F7E7-474A-B77C-8A2658D9A36B}"/>
              </a:ext>
            </a:extLst>
          </p:cNvPr>
          <p:cNvSpPr>
            <a:spLocks noGrp="1"/>
          </p:cNvSpPr>
          <p:nvPr>
            <p:ph type="dt" sz="half" idx="10"/>
          </p:nvPr>
        </p:nvSpPr>
        <p:spPr/>
        <p:txBody>
          <a:bodyPr/>
          <a:lstStyle>
            <a:lvl1pPr>
              <a:defRPr/>
            </a:lvl1pPr>
          </a:lstStyle>
          <a:p>
            <a:pPr>
              <a:defRPr/>
            </a:pPr>
            <a:fld id="{CEF5F7DB-27DB-4C5C-BAF2-A9F1D2AB360A}" type="datetimeFigureOut">
              <a:rPr lang="en-US"/>
              <a:pPr>
                <a:defRPr/>
              </a:pPr>
              <a:t>7/29/2024</a:t>
            </a:fld>
            <a:endParaRPr lang="en-US"/>
          </a:p>
        </p:txBody>
      </p:sp>
      <p:sp>
        <p:nvSpPr>
          <p:cNvPr id="3" name="Footer Placeholder 2">
            <a:extLst>
              <a:ext uri="{FF2B5EF4-FFF2-40B4-BE49-F238E27FC236}">
                <a16:creationId xmlns:a16="http://schemas.microsoft.com/office/drawing/2014/main" id="{C54224E0-423C-4AE0-B4E5-D694E69FBF5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F28917CD-7E39-485C-B459-8431AA23D265}"/>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438C4229-AFD5-4361-9B7A-824702E72B40}" type="slidenum">
              <a:rPr lang="en-US" altLang="en-US"/>
              <a:pPr>
                <a:defRPr/>
              </a:pPr>
              <a:t>‹#›</a:t>
            </a:fld>
            <a:endParaRPr lang="en-US" altLang="en-US"/>
          </a:p>
        </p:txBody>
      </p:sp>
    </p:spTree>
    <p:extLst>
      <p:ext uri="{BB962C8B-B14F-4D97-AF65-F5344CB8AC3E}">
        <p14:creationId xmlns:p14="http://schemas.microsoft.com/office/powerpoint/2010/main" val="4249296247"/>
      </p:ext>
    </p:extLst>
  </p:cSld>
  <p:clrMapOvr>
    <a:masterClrMapping/>
  </p:clrMapOvr>
  <p:transition>
    <p:cut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EFAF912-E4A0-4DC9-A1B7-13D2EB2AA7C6}"/>
              </a:ext>
            </a:extLst>
          </p:cNvPr>
          <p:cNvSpPr>
            <a:spLocks noGrp="1"/>
          </p:cNvSpPr>
          <p:nvPr>
            <p:ph type="dt" sz="half" idx="10"/>
          </p:nvPr>
        </p:nvSpPr>
        <p:spPr/>
        <p:txBody>
          <a:bodyPr/>
          <a:lstStyle>
            <a:lvl1pPr>
              <a:defRPr/>
            </a:lvl1pPr>
          </a:lstStyle>
          <a:p>
            <a:pPr>
              <a:defRPr/>
            </a:pPr>
            <a:fld id="{F03C1614-B065-4974-B9B1-E3E7A9960C37}" type="datetimeFigureOut">
              <a:rPr lang="en-US"/>
              <a:pPr>
                <a:defRPr/>
              </a:pPr>
              <a:t>7/29/2024</a:t>
            </a:fld>
            <a:endParaRPr lang="en-US"/>
          </a:p>
        </p:txBody>
      </p:sp>
      <p:sp>
        <p:nvSpPr>
          <p:cNvPr id="6" name="Footer Placeholder 5">
            <a:extLst>
              <a:ext uri="{FF2B5EF4-FFF2-40B4-BE49-F238E27FC236}">
                <a16:creationId xmlns:a16="http://schemas.microsoft.com/office/drawing/2014/main" id="{CE7CD33A-D906-43A3-A83F-3B88BC6C128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4A2FA698-68DF-4938-B25D-02BC51A7E374}"/>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00D2F9F0-0F60-453B-B458-5177FB37AD4E}" type="slidenum">
              <a:rPr lang="en-US" altLang="en-US"/>
              <a:pPr>
                <a:defRPr/>
              </a:pPr>
              <a:t>‹#›</a:t>
            </a:fld>
            <a:endParaRPr lang="en-US" altLang="en-US"/>
          </a:p>
        </p:txBody>
      </p:sp>
    </p:spTree>
    <p:extLst>
      <p:ext uri="{BB962C8B-B14F-4D97-AF65-F5344CB8AC3E}">
        <p14:creationId xmlns:p14="http://schemas.microsoft.com/office/powerpoint/2010/main" val="2279729879"/>
      </p:ext>
    </p:extLst>
  </p:cSld>
  <p:clrMapOvr>
    <a:masterClrMapping/>
  </p:clrMapOvr>
  <p:transition>
    <p:cut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F705BBA-380C-425B-BEDA-1AC303E2297D}"/>
              </a:ext>
            </a:extLst>
          </p:cNvPr>
          <p:cNvSpPr>
            <a:spLocks noGrp="1"/>
          </p:cNvSpPr>
          <p:nvPr>
            <p:ph type="dt" sz="half" idx="10"/>
          </p:nvPr>
        </p:nvSpPr>
        <p:spPr/>
        <p:txBody>
          <a:bodyPr/>
          <a:lstStyle>
            <a:lvl1pPr>
              <a:defRPr/>
            </a:lvl1pPr>
          </a:lstStyle>
          <a:p>
            <a:pPr>
              <a:defRPr/>
            </a:pPr>
            <a:fld id="{D0465142-24DA-48A6-BC7B-8F22E113019B}" type="datetimeFigureOut">
              <a:rPr lang="en-US"/>
              <a:pPr>
                <a:defRPr/>
              </a:pPr>
              <a:t>7/29/2024</a:t>
            </a:fld>
            <a:endParaRPr lang="en-US"/>
          </a:p>
        </p:txBody>
      </p:sp>
      <p:sp>
        <p:nvSpPr>
          <p:cNvPr id="6" name="Footer Placeholder 5">
            <a:extLst>
              <a:ext uri="{FF2B5EF4-FFF2-40B4-BE49-F238E27FC236}">
                <a16:creationId xmlns:a16="http://schemas.microsoft.com/office/drawing/2014/main" id="{B9542C7A-8236-4800-A059-75D17031C13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E9657BC4-5CBF-4806-A082-8323EC17AF02}"/>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16929359-8C26-409C-B707-AD2366DD1450}" type="slidenum">
              <a:rPr lang="en-US" altLang="en-US"/>
              <a:pPr>
                <a:defRPr/>
              </a:pPr>
              <a:t>‹#›</a:t>
            </a:fld>
            <a:endParaRPr lang="en-US" altLang="en-US"/>
          </a:p>
        </p:txBody>
      </p:sp>
    </p:spTree>
    <p:extLst>
      <p:ext uri="{BB962C8B-B14F-4D97-AF65-F5344CB8AC3E}">
        <p14:creationId xmlns:p14="http://schemas.microsoft.com/office/powerpoint/2010/main" val="1800705183"/>
      </p:ext>
    </p:extLst>
  </p:cSld>
  <p:clrMapOvr>
    <a:masterClrMapping/>
  </p:clrMapOvr>
  <p:transition>
    <p:cut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EF0B54-9834-4650-BE16-80A29A3C0D35}"/>
              </a:ext>
            </a:extLst>
          </p:cNvPr>
          <p:cNvSpPr>
            <a:spLocks noGrp="1"/>
          </p:cNvSpPr>
          <p:nvPr>
            <p:ph type="dt" sz="half" idx="10"/>
          </p:nvPr>
        </p:nvSpPr>
        <p:spPr/>
        <p:txBody>
          <a:bodyPr/>
          <a:lstStyle>
            <a:lvl1pPr>
              <a:defRPr/>
            </a:lvl1pPr>
          </a:lstStyle>
          <a:p>
            <a:pPr>
              <a:defRPr/>
            </a:pPr>
            <a:fld id="{0D920C61-0D1F-4029-9758-B9D9011C9792}" type="datetimeFigureOut">
              <a:rPr lang="en-US"/>
              <a:pPr>
                <a:defRPr/>
              </a:pPr>
              <a:t>7/29/2024</a:t>
            </a:fld>
            <a:endParaRPr lang="en-US"/>
          </a:p>
        </p:txBody>
      </p:sp>
      <p:sp>
        <p:nvSpPr>
          <p:cNvPr id="5" name="Footer Placeholder 4">
            <a:extLst>
              <a:ext uri="{FF2B5EF4-FFF2-40B4-BE49-F238E27FC236}">
                <a16:creationId xmlns:a16="http://schemas.microsoft.com/office/drawing/2014/main" id="{18FD09B0-11D1-4532-A8F6-62CD3F2F68C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7059D63-4D42-442C-9F8A-6C38290B37C8}"/>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D5DF6F7A-0010-4763-ADF1-7DC731257B2E}" type="slidenum">
              <a:rPr lang="en-US" altLang="en-US"/>
              <a:pPr>
                <a:defRPr/>
              </a:pPr>
              <a:t>‹#›</a:t>
            </a:fld>
            <a:endParaRPr lang="en-US" altLang="en-US"/>
          </a:p>
        </p:txBody>
      </p:sp>
    </p:spTree>
    <p:extLst>
      <p:ext uri="{BB962C8B-B14F-4D97-AF65-F5344CB8AC3E}">
        <p14:creationId xmlns:p14="http://schemas.microsoft.com/office/powerpoint/2010/main" val="37611609"/>
      </p:ext>
    </p:extLst>
  </p:cSld>
  <p:clrMapOvr>
    <a:masterClrMapping/>
  </p:clrMapOvr>
  <p:transition>
    <p:cut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7F5432-1279-4BFA-A242-CE9D2A80B295}"/>
              </a:ext>
            </a:extLst>
          </p:cNvPr>
          <p:cNvSpPr>
            <a:spLocks noGrp="1"/>
          </p:cNvSpPr>
          <p:nvPr>
            <p:ph type="dt" sz="half" idx="10"/>
          </p:nvPr>
        </p:nvSpPr>
        <p:spPr/>
        <p:txBody>
          <a:bodyPr/>
          <a:lstStyle>
            <a:lvl1pPr>
              <a:defRPr/>
            </a:lvl1pPr>
          </a:lstStyle>
          <a:p>
            <a:pPr>
              <a:defRPr/>
            </a:pPr>
            <a:fld id="{2533909D-109D-426E-A6FF-39DE367D65A5}" type="datetimeFigureOut">
              <a:rPr lang="en-US"/>
              <a:pPr>
                <a:defRPr/>
              </a:pPr>
              <a:t>7/29/2024</a:t>
            </a:fld>
            <a:endParaRPr lang="en-US"/>
          </a:p>
        </p:txBody>
      </p:sp>
      <p:sp>
        <p:nvSpPr>
          <p:cNvPr id="5" name="Footer Placeholder 4">
            <a:extLst>
              <a:ext uri="{FF2B5EF4-FFF2-40B4-BE49-F238E27FC236}">
                <a16:creationId xmlns:a16="http://schemas.microsoft.com/office/drawing/2014/main" id="{70FB5883-B7E4-4FFE-8AAB-DAF5E21D867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62026CB-99D9-4B21-B304-A900D2AC4B86}"/>
              </a:ext>
            </a:extLst>
          </p:cNvPr>
          <p:cNvSpPr>
            <a:spLocks noGrp="1"/>
          </p:cNvSpPr>
          <p:nvPr>
            <p:ph type="sldNum" sz="quarter" idx="12"/>
          </p:nvPr>
        </p:nvSpPr>
        <p:spPr/>
        <p:txBody>
          <a:bodyPr/>
          <a:lstStyle>
            <a:lvl1pPr>
              <a:defRPr/>
            </a:lvl1pPr>
          </a:lstStyle>
          <a:p>
            <a:pPr>
              <a:defRPr/>
            </a:pPr>
            <a:r>
              <a:rPr lang="en-US" altLang="en-US"/>
              <a:t>11</a:t>
            </a:r>
            <a:r>
              <a:rPr lang="en-US" altLang="en-US">
                <a:cs typeface="Arial" panose="020B0604020202020204" pitchFamily="34" charset="0"/>
              </a:rPr>
              <a:t>–</a:t>
            </a:r>
            <a:fld id="{BAB657D7-EB11-41F4-8B7F-DDDD611F610D}" type="slidenum">
              <a:rPr lang="en-US" altLang="en-US"/>
              <a:pPr>
                <a:defRPr/>
              </a:pPr>
              <a:t>‹#›</a:t>
            </a:fld>
            <a:endParaRPr lang="en-US" altLang="en-US"/>
          </a:p>
        </p:txBody>
      </p:sp>
    </p:spTree>
    <p:extLst>
      <p:ext uri="{BB962C8B-B14F-4D97-AF65-F5344CB8AC3E}">
        <p14:creationId xmlns:p14="http://schemas.microsoft.com/office/powerpoint/2010/main" val="2717179386"/>
      </p:ext>
    </p:extLst>
  </p:cSld>
  <p:clrMapOvr>
    <a:masterClrMapping/>
  </p:clrMapOvr>
  <p:transition>
    <p:cut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r>
              <a:rPr lang="en-US" noProof="0"/>
              <a:t>Click icon to add picture</a:t>
            </a:r>
          </a:p>
        </p:txBody>
      </p:sp>
    </p:spTree>
    <p:extLst>
      <p:ext uri="{BB962C8B-B14F-4D97-AF65-F5344CB8AC3E}">
        <p14:creationId xmlns:p14="http://schemas.microsoft.com/office/powerpoint/2010/main" val="2019463993"/>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307214957"/>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787662734"/>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2900242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844026041"/>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1651204768"/>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651832015"/>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31638" y="836712"/>
            <a:ext cx="7968885" cy="873050"/>
          </a:xfrm>
          <a:prstGeom prst="roundRect">
            <a:avLst>
              <a:gd name="adj" fmla="val 32815"/>
            </a:avLst>
          </a:prstGeom>
        </p:spPr>
        <p:txBody>
          <a:bodyPr anchor="b"/>
          <a:lstStyle>
            <a:lvl1pPr algn="ctr">
              <a:defRPr sz="2800">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2433218247"/>
      </p:ext>
    </p:extLst>
  </p:cSld>
  <p:clrMapOvr>
    <a:masterClrMapping/>
  </p:clrMapOvr>
  <p:transition>
    <p:cut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849033" y="1046164"/>
            <a:ext cx="7315200" cy="579437"/>
          </a:xfrm>
          <a:prstGeom prst="roundRect">
            <a:avLst>
              <a:gd name="adj" fmla="val 32815"/>
            </a:avLst>
          </a:prstGeom>
        </p:spPr>
        <p:txBody>
          <a:bodyPr/>
          <a:lstStyle>
            <a:lvl1pPr>
              <a:defRPr>
                <a:solidFill>
                  <a:schemeClr val="tx1"/>
                </a:solidFill>
                <a:effectLst/>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Rectangle 6">
            <a:extLst>
              <a:ext uri="{FF2B5EF4-FFF2-40B4-BE49-F238E27FC236}">
                <a16:creationId xmlns:a16="http://schemas.microsoft.com/office/drawing/2014/main" id="{0218D149-A2DC-49EB-AB62-F4DCECC42094}"/>
              </a:ext>
            </a:extLst>
          </p:cNvPr>
          <p:cNvSpPr>
            <a:spLocks noGrp="1" noChangeArrowheads="1"/>
          </p:cNvSpPr>
          <p:nvPr>
            <p:ph type="sldNum" sz="quarter" idx="10"/>
          </p:nvPr>
        </p:nvSpPr>
        <p:spPr>
          <a:xfrm>
            <a:off x="8026400" y="6400800"/>
            <a:ext cx="3251200" cy="304800"/>
          </a:xfrm>
        </p:spPr>
        <p:txBody>
          <a:bodyPr/>
          <a:lstStyle>
            <a:lvl1pPr>
              <a:defRPr/>
            </a:lvl1pPr>
          </a:lstStyle>
          <a:p>
            <a:pPr>
              <a:defRPr/>
            </a:pPr>
            <a:r>
              <a:rPr lang="en-US" altLang="en-US"/>
              <a:t>11</a:t>
            </a:r>
            <a:r>
              <a:rPr lang="en-US" altLang="en-US">
                <a:cs typeface="Arial" panose="020B0604020202020204" pitchFamily="34" charset="0"/>
              </a:rPr>
              <a:t>–</a:t>
            </a:r>
            <a:fld id="{B67DBB68-1BBE-48D3-8239-584345F3FA56}" type="slidenum">
              <a:rPr lang="en-US" altLang="en-US"/>
              <a:pPr>
                <a:defRPr/>
              </a:pPr>
              <a:t>‹#›</a:t>
            </a:fld>
            <a:endParaRPr lang="en-US" altLang="en-US"/>
          </a:p>
        </p:txBody>
      </p:sp>
    </p:spTree>
    <p:extLst>
      <p:ext uri="{BB962C8B-B14F-4D97-AF65-F5344CB8AC3E}">
        <p14:creationId xmlns:p14="http://schemas.microsoft.com/office/powerpoint/2010/main" val="2403223076"/>
      </p:ext>
    </p:extLst>
  </p:cSld>
  <p:clrMapOvr>
    <a:masterClrMapping/>
  </p:clrMapOvr>
  <p:transition>
    <p:cut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theme" Target="../theme/theme2.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image" Target="../media/image2.png"/><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42" name="Title Placeholder 1">
            <a:extLst>
              <a:ext uri="{FF2B5EF4-FFF2-40B4-BE49-F238E27FC236}">
                <a16:creationId xmlns:a16="http://schemas.microsoft.com/office/drawing/2014/main" id="{214B0CAF-0A5F-4860-8245-4249B9E56AF8}"/>
              </a:ext>
            </a:extLst>
          </p:cNvPr>
          <p:cNvSpPr>
            <a:spLocks noGrp="1" noChangeArrowheads="1"/>
          </p:cNvSpPr>
          <p:nvPr>
            <p:ph type="title"/>
          </p:nvPr>
        </p:nvSpPr>
        <p:spPr bwMode="auto">
          <a:xfrm>
            <a:off x="863600" y="663576"/>
            <a:ext cx="895773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43" name="Text Placeholder 2">
            <a:extLst>
              <a:ext uri="{FF2B5EF4-FFF2-40B4-BE49-F238E27FC236}">
                <a16:creationId xmlns:a16="http://schemas.microsoft.com/office/drawing/2014/main" id="{8877CE14-E8C0-4CF9-AEC2-252F8E7DA182}"/>
              </a:ext>
            </a:extLst>
          </p:cNvPr>
          <p:cNvSpPr>
            <a:spLocks noGrp="1" noChangeArrowheads="1"/>
          </p:cNvSpPr>
          <p:nvPr>
            <p:ph type="body" idx="1"/>
          </p:nvPr>
        </p:nvSpPr>
        <p:spPr bwMode="auto">
          <a:xfrm>
            <a:off x="1037721" y="2289589"/>
            <a:ext cx="9489017" cy="337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EF735A8-93C5-48F4-8ECC-CE934714AE18}"/>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983F1F18-DECE-49C2-B1BF-86B5A37C4B0B}" type="datetimeFigureOut">
              <a:rPr lang="en-US"/>
              <a:pPr>
                <a:defRPr/>
              </a:pPr>
              <a:t>7/29/2024</a:t>
            </a:fld>
            <a:endParaRPr lang="en-US"/>
          </a:p>
        </p:txBody>
      </p:sp>
      <p:sp>
        <p:nvSpPr>
          <p:cNvPr id="5" name="Footer Placeholder 4">
            <a:extLst>
              <a:ext uri="{FF2B5EF4-FFF2-40B4-BE49-F238E27FC236}">
                <a16:creationId xmlns:a16="http://schemas.microsoft.com/office/drawing/2014/main" id="{4F674A97-1371-44D0-BCEE-BD91CBEBDCB5}"/>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D63AE5E-20D7-4E80-AF78-A27E31666326}"/>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ACDE9812-3587-4099-82C8-5E17BABA578E}" type="slidenum">
              <a:rPr lang="en-US"/>
              <a:pPr>
                <a:defRPr/>
              </a:pPr>
              <a:t>‹#›</a:t>
            </a:fld>
            <a:endParaRPr lang="en-US"/>
          </a:p>
        </p:txBody>
      </p:sp>
      <p:pic>
        <p:nvPicPr>
          <p:cNvPr id="10247" name="Graphic 21">
            <a:extLst>
              <a:ext uri="{FF2B5EF4-FFF2-40B4-BE49-F238E27FC236}">
                <a16:creationId xmlns:a16="http://schemas.microsoft.com/office/drawing/2014/main" id="{36F296C4-6DB7-4C23-8AB9-4D152C23D42A}"/>
              </a:ext>
            </a:extLst>
          </p:cNvPr>
          <p:cNvPicPr>
            <a:picLocks noChangeAspect="1" noChangeArrowheads="1"/>
          </p:cNvPicPr>
          <p:nvPr userDrawn="1"/>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94148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Lst>
  <p:transition>
    <p:cut thruBlk="1"/>
  </p:transition>
  <p:hf sldNum="0" hdr="0" ftr="0" dt="0"/>
  <p:txStyles>
    <p:titleStyle>
      <a:lvl1pPr algn="ctr" defTabSz="685800" rtl="0" eaLnBrk="0" fontAlgn="base" hangingPunct="0">
        <a:lnSpc>
          <a:spcPct val="90000"/>
        </a:lnSpc>
        <a:spcBef>
          <a:spcPct val="0"/>
        </a:spcBef>
        <a:spcAft>
          <a:spcPct val="0"/>
        </a:spcAft>
        <a:defRPr sz="2800" b="1" kern="1200">
          <a:solidFill>
            <a:schemeClr val="tx1"/>
          </a:solidFill>
          <a:latin typeface="Times New Roman" panose="02020603050405020304" pitchFamily="18" charset="0"/>
          <a:ea typeface="+mj-ea"/>
          <a:cs typeface="Times New Roman" panose="02020603050405020304" pitchFamily="18" charset="0"/>
        </a:defRPr>
      </a:lvl1pPr>
      <a:lvl2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2pPr>
      <a:lvl3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3pPr>
      <a:lvl4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4pPr>
      <a:lvl5pPr algn="ctr" defTabSz="685800" rtl="0" eaLnBrk="0" fontAlgn="base" hangingPunct="0">
        <a:lnSpc>
          <a:spcPct val="90000"/>
        </a:lnSpc>
        <a:spcBef>
          <a:spcPct val="0"/>
        </a:spcBef>
        <a:spcAft>
          <a:spcPct val="0"/>
        </a:spcAft>
        <a:defRPr sz="2800" b="1">
          <a:solidFill>
            <a:schemeClr val="tx1"/>
          </a:solidFill>
          <a:latin typeface="Times New Roman" panose="02020603050405020304" pitchFamily="18" charset="0"/>
          <a:cs typeface="Times New Roman" panose="02020603050405020304" pitchFamily="18"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12.png"/><Relationship Id="rId2" Type="http://schemas.openxmlformats.org/officeDocument/2006/relationships/tags" Target="../tags/tag1.xml"/><Relationship Id="rId1" Type="http://schemas.openxmlformats.org/officeDocument/2006/relationships/vmlDrawing" Target="../drawings/vmlDrawing1.vml"/><Relationship Id="rId6" Type="http://schemas.openxmlformats.org/officeDocument/2006/relationships/image" Target="../media/image11.wmf"/><Relationship Id="rId5" Type="http://schemas.openxmlformats.org/officeDocument/2006/relationships/oleObject" Target="../embeddings/oleObject1.bin"/><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33.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08</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62510" y="2551837"/>
            <a:ext cx="5804230" cy="1754326"/>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 Part 3: Developing HRM</a:t>
            </a:r>
          </a:p>
          <a:p>
            <a:pPr algn="ctr"/>
            <a:r>
              <a:rPr lang="en-US" sz="3600" b="1" dirty="0">
                <a:solidFill>
                  <a:srgbClr val="00B0F0"/>
                </a:solidFill>
                <a:latin typeface="Times New Roman" panose="02020603050405020304" pitchFamily="18" charset="0"/>
                <a:cs typeface="Times New Roman" panose="02020603050405020304" pitchFamily="18" charset="0"/>
              </a:rPr>
              <a:t>Performance Management and Appraisal</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08</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1"/>
            <a:ext cx="4213764" cy="4233363"/>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951449"/>
            <a:ext cx="404517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176116"/>
            <a:ext cx="8937317"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Identify the components of performance management systems.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Distinguish between performance management and performance appraisal.</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Explain the differences between administrative and developmental uses of performance appraisal.</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the importance of training managers and employees about performance appraisal and give examples of rater errors.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several concerns about appraisal feedback and ways to make it more effective</a:t>
            </a:r>
          </a:p>
        </p:txBody>
      </p:sp>
      <p:sp>
        <p:nvSpPr>
          <p:cNvPr id="32" name="Rectangle 31"/>
          <p:cNvSpPr/>
          <p:nvPr/>
        </p:nvSpPr>
        <p:spPr>
          <a:xfrm>
            <a:off x="3386537" y="9011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89566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16599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10573" y="771129"/>
            <a:ext cx="659985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IDENTIFYING AND MEASURING</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EMPLOYEE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51808"/>
            <a:ext cx="10812720" cy="4216539"/>
          </a:xfrm>
          <a:prstGeom prst="rect">
            <a:avLst/>
          </a:prstGeom>
          <a:noFill/>
        </p:spPr>
        <p:txBody>
          <a:bodyPr wrap="square" rtlCol="0">
            <a:spAutoFit/>
          </a:bodyPr>
          <a:lstStyle/>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Performance Management System</a:t>
            </a:r>
          </a:p>
          <a:p>
            <a:pPr marL="342900" indent="-342900" eaLnBrk="1" hangingPunct="1">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Series of activities designed to ensure that the organization gets the performance it needs from its employees.</a:t>
            </a:r>
            <a:endParaRPr lang="en-US" sz="2000" b="1" dirty="0">
              <a:solidFill>
                <a:srgbClr val="FF0000"/>
              </a:solidFill>
              <a:latin typeface="Times New Roman" panose="02020603050405020304" pitchFamily="18" charset="0"/>
              <a:cs typeface="Times New Roman" panose="02020603050405020304" pitchFamily="18" charset="0"/>
            </a:endParaRPr>
          </a:p>
          <a:p>
            <a:pPr marL="342900" indent="-342900" eaLnBrk="1" hangingPunct="1">
              <a:buFont typeface="Courier New" panose="02070309020205020404" pitchFamily="49" charset="0"/>
              <a:buChar char="o"/>
            </a:pPr>
            <a:r>
              <a:rPr lang="en-US" altLang="en-US" sz="2000" dirty="0">
                <a:latin typeface="Times New Roman" panose="02020603050405020304" pitchFamily="18" charset="0"/>
                <a:cs typeface="Times New Roman" panose="02020603050405020304" pitchFamily="18" charset="0"/>
              </a:rPr>
              <a:t>Processes used to identify, encourage, measure, evaluate, improve, and reward employee performance.</a:t>
            </a:r>
          </a:p>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Performance Appraisal </a:t>
            </a:r>
          </a:p>
          <a:p>
            <a:pPr marL="342900" lvl="1"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Process of determining how well employees do their job relative to a standard and communicating that information to the employee</a:t>
            </a:r>
          </a:p>
          <a:p>
            <a:pPr marL="342900" lvl="1" indent="-342900">
              <a:buFont typeface="Courier New" panose="02070309020205020404" pitchFamily="49" charset="0"/>
              <a:buChar char="o"/>
            </a:pPr>
            <a:r>
              <a:rPr lang="en-US" altLang="en-US" sz="2000" dirty="0">
                <a:latin typeface="Times New Roman" panose="02020603050405020304" pitchFamily="18" charset="0"/>
                <a:cs typeface="Times New Roman" panose="02020603050405020304" pitchFamily="18" charset="0"/>
              </a:rPr>
              <a:t>What an employee does and does not do.</a:t>
            </a:r>
          </a:p>
          <a:p>
            <a:pPr lvl="2" eaLnBrk="1" hangingPunct="1"/>
            <a:r>
              <a:rPr lang="en-US" altLang="en-US" sz="2000" b="1" dirty="0">
                <a:solidFill>
                  <a:srgbClr val="002060"/>
                </a:solidFill>
                <a:latin typeface="Times New Roman" panose="02020603050405020304" pitchFamily="18" charset="0"/>
                <a:cs typeface="Times New Roman" panose="02020603050405020304" pitchFamily="18" charset="0"/>
              </a:rPr>
              <a:t>Quantity of output	• Quality of output</a:t>
            </a:r>
          </a:p>
          <a:p>
            <a:pPr lvl="2" eaLnBrk="1" hangingPunct="1"/>
            <a:r>
              <a:rPr lang="en-US" altLang="en-US" sz="2000" b="1" dirty="0">
                <a:solidFill>
                  <a:srgbClr val="002060"/>
                </a:solidFill>
                <a:latin typeface="Times New Roman" panose="02020603050405020304" pitchFamily="18" charset="0"/>
                <a:cs typeface="Times New Roman" panose="02020603050405020304" pitchFamily="18" charset="0"/>
              </a:rPr>
              <a:t>Timeliness of output	• Presence at work</a:t>
            </a:r>
          </a:p>
          <a:p>
            <a:pPr lvl="2" eaLnBrk="1" hangingPunct="1"/>
            <a:r>
              <a:rPr lang="en-US" altLang="en-US" sz="2000" b="1" dirty="0">
                <a:solidFill>
                  <a:srgbClr val="002060"/>
                </a:solidFill>
                <a:latin typeface="Times New Roman" panose="02020603050405020304" pitchFamily="18" charset="0"/>
                <a:cs typeface="Times New Roman" panose="02020603050405020304" pitchFamily="18" charset="0"/>
              </a:rPr>
              <a:t>Cooperativeness</a:t>
            </a:r>
          </a:p>
          <a:p>
            <a:pPr marL="342900" lvl="1" indent="-342900">
              <a:buFont typeface="Courier New" panose="02070309020205020404" pitchFamily="49" charset="0"/>
              <a:buChar char="o"/>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7" descr="C:\My Documents\PowerPoint Files\Books\South-Western\HRM10e\HRM10e GIFS\11-01.gif">
            <a:extLst>
              <a:ext uri="{FF2B5EF4-FFF2-40B4-BE49-F238E27FC236}">
                <a16:creationId xmlns:a16="http://schemas.microsoft.com/office/drawing/2014/main" id="{FBB16B61-210B-48CA-B766-08417AD48D4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50210" y="1330746"/>
            <a:ext cx="5656882" cy="511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a:extLst>
              <a:ext uri="{FF2B5EF4-FFF2-40B4-BE49-F238E27FC236}">
                <a16:creationId xmlns:a16="http://schemas.microsoft.com/office/drawing/2014/main" id="{81E9ABCB-275D-4F2C-B8C2-A08F9A6400B0}"/>
              </a:ext>
            </a:extLst>
          </p:cNvPr>
          <p:cNvSpPr txBox="1">
            <a:spLocks noChangeArrowheads="1"/>
          </p:cNvSpPr>
          <p:nvPr/>
        </p:nvSpPr>
        <p:spPr bwMode="auto">
          <a:xfrm>
            <a:off x="0" y="205703"/>
            <a:ext cx="12073180" cy="1152525"/>
          </a:xfrm>
          <a:prstGeom prst="roundRect">
            <a:avLst>
              <a:gd name="adj" fmla="val 32815"/>
            </a:avLst>
          </a:prstGeom>
          <a:noFill/>
          <a:ln>
            <a:noFill/>
          </a:ln>
        </p:spPr>
        <p:txBody>
          <a:bodyPr anchor="ctr">
            <a:normAutofit fontScale="97500"/>
          </a:bodyPr>
          <a:lstStyle>
            <a:lvl1pPr algn="ctr" defTabSz="685800" rtl="0" fontAlgn="base">
              <a:lnSpc>
                <a:spcPct val="90000"/>
              </a:lnSpc>
              <a:spcBef>
                <a:spcPct val="0"/>
              </a:spcBef>
              <a:spcAft>
                <a:spcPct val="0"/>
              </a:spcAft>
              <a:defRPr sz="2800" b="1" kern="1200">
                <a:solidFill>
                  <a:schemeClr val="tx1"/>
                </a:solidFill>
                <a:effectLst/>
                <a:latin typeface="Times New Roman" panose="02020603050405020304" pitchFamily="18" charset="0"/>
                <a:ea typeface="+mj-ea"/>
                <a:cs typeface="Times New Roman" panose="02020603050405020304" pitchFamily="18" charset="0"/>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a:lstStyle>
          <a:p>
            <a:pPr fontAlgn="auto">
              <a:spcAft>
                <a:spcPts val="0"/>
              </a:spcAft>
              <a:defRPr/>
            </a:pPr>
            <a:r>
              <a:rPr lang="en-US" altLang="en-US" sz="2900" dirty="0"/>
              <a:t>Linkage</a:t>
            </a:r>
            <a:r>
              <a:rPr lang="en-US" altLang="en-US" dirty="0"/>
              <a:t> </a:t>
            </a:r>
            <a:r>
              <a:rPr lang="en-US" altLang="en-US" sz="2900" dirty="0"/>
              <a:t>Between</a:t>
            </a:r>
            <a:r>
              <a:rPr lang="en-US" altLang="en-US" dirty="0"/>
              <a:t> </a:t>
            </a:r>
            <a:r>
              <a:rPr lang="en-US" altLang="en-US" sz="2900" dirty="0"/>
              <a:t>Strategy</a:t>
            </a:r>
            <a:r>
              <a:rPr lang="en-US" altLang="en-US" dirty="0"/>
              <a:t>, </a:t>
            </a:r>
            <a:r>
              <a:rPr lang="en-US" altLang="en-US" sz="2900" dirty="0"/>
              <a:t>Outcomes</a:t>
            </a:r>
            <a:r>
              <a:rPr lang="en-US" altLang="en-US" dirty="0"/>
              <a:t>,</a:t>
            </a:r>
            <a:br>
              <a:rPr lang="en-US" altLang="en-US" dirty="0"/>
            </a:br>
            <a:r>
              <a:rPr lang="en-US" altLang="en-US" sz="2900" dirty="0"/>
              <a:t>and</a:t>
            </a:r>
            <a:r>
              <a:rPr lang="en-US" altLang="en-US" dirty="0"/>
              <a:t> </a:t>
            </a:r>
            <a:r>
              <a:rPr lang="en-US" altLang="en-US" sz="2900" dirty="0"/>
              <a:t>Organizational</a:t>
            </a:r>
            <a:r>
              <a:rPr lang="en-US" altLang="en-US" dirty="0"/>
              <a:t> </a:t>
            </a:r>
            <a:r>
              <a:rPr lang="en-US" altLang="en-US" sz="2900" dirty="0"/>
              <a:t>Results</a:t>
            </a:r>
            <a:endParaRPr lang="en-US" altLang="en-US" dirty="0"/>
          </a:p>
        </p:txBody>
      </p:sp>
      <p:sp>
        <p:nvSpPr>
          <p:cNvPr id="5" name="TextBox 4">
            <a:extLst>
              <a:ext uri="{FF2B5EF4-FFF2-40B4-BE49-F238E27FC236}">
                <a16:creationId xmlns:a16="http://schemas.microsoft.com/office/drawing/2014/main" id="{BB22B35A-A3F6-4AD2-897C-FFCF23E703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TextBox 5">
            <a:extLst>
              <a:ext uri="{FF2B5EF4-FFF2-40B4-BE49-F238E27FC236}">
                <a16:creationId xmlns:a16="http://schemas.microsoft.com/office/drawing/2014/main" id="{D3E7150A-61EF-4799-BFD3-36A991402422}"/>
              </a:ext>
            </a:extLst>
          </p:cNvPr>
          <p:cNvSpPr txBox="1"/>
          <p:nvPr/>
        </p:nvSpPr>
        <p:spPr>
          <a:xfrm>
            <a:off x="1692677" y="6282965"/>
            <a:ext cx="1755182"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11-1 </a:t>
            </a:r>
          </a:p>
        </p:txBody>
      </p:sp>
    </p:spTree>
  </p:cSld>
  <p:clrMapOvr>
    <a:masterClrMapping/>
  </p:clrMapOvr>
  <p:transition>
    <p:cut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Performance-Focused Organizational Cultures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762001" y="2101397"/>
            <a:ext cx="7188630" cy="373753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Some corporate cultures are based on </a:t>
            </a:r>
            <a:r>
              <a:rPr lang="en-US" sz="2400" b="1" dirty="0">
                <a:solidFill>
                  <a:srgbClr val="FF0000"/>
                </a:solidFill>
                <a:latin typeface="Times New Roman" panose="02020603050405020304" pitchFamily="18" charset="0"/>
                <a:cs typeface="Times New Roman" panose="02020603050405020304" pitchFamily="18" charset="0"/>
              </a:rPr>
              <a:t>entitlement</a:t>
            </a:r>
            <a:r>
              <a:rPr lang="en-US" sz="2400" dirty="0">
                <a:latin typeface="Times New Roman" panose="02020603050405020304" pitchFamily="18" charset="0"/>
                <a:cs typeface="Times New Roman" panose="02020603050405020304" pitchFamily="18" charset="0"/>
              </a:rPr>
              <a:t>, meaning that adequate performance and stability dominate the organization. As a result, performance appraisal activities are seen as having little tie to performance and as being primarily a “bureaucratic exercise.”</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At the other end of the spectrum is a </a:t>
            </a:r>
            <a:r>
              <a:rPr lang="en-US" sz="2400" b="1" dirty="0">
                <a:solidFill>
                  <a:srgbClr val="FF0000"/>
                </a:solidFill>
                <a:latin typeface="Times New Roman" panose="02020603050405020304" pitchFamily="18" charset="0"/>
                <a:cs typeface="Times New Roman" panose="02020603050405020304" pitchFamily="18" charset="0"/>
              </a:rPr>
              <a:t>performance-driven organizational culture </a:t>
            </a:r>
            <a:r>
              <a:rPr lang="en-US" sz="2400" dirty="0">
                <a:latin typeface="Times New Roman" panose="02020603050405020304" pitchFamily="18" charset="0"/>
                <a:cs typeface="Times New Roman" panose="02020603050405020304" pitchFamily="18" charset="0"/>
              </a:rPr>
              <a:t>that is focused on </a:t>
            </a:r>
            <a:r>
              <a:rPr lang="en-US" sz="2400" b="1" dirty="0">
                <a:solidFill>
                  <a:srgbClr val="FF0000"/>
                </a:solidFill>
                <a:latin typeface="Times New Roman" panose="02020603050405020304" pitchFamily="18" charset="0"/>
                <a:cs typeface="Times New Roman" panose="02020603050405020304" pitchFamily="18" charset="0"/>
              </a:rPr>
              <a:t>results</a:t>
            </a:r>
            <a:r>
              <a:rPr lang="en-US" sz="2400" dirty="0">
                <a:latin typeface="Times New Roman" panose="02020603050405020304" pitchFamily="18" charset="0"/>
                <a:cs typeface="Times New Roman" panose="02020603050405020304" pitchFamily="18" charset="0"/>
              </a:rPr>
              <a:t>. Performance appraisals link results to employee compensation and development.</a:t>
            </a:r>
            <a:endParaRPr lang="en-CA" sz="2400"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1028" name="Picture 4" descr="Career Great Employee Sticker - Career Great Employee Awardee - Discover &amp;  Share GIFs">
            <a:extLst>
              <a:ext uri="{FF2B5EF4-FFF2-40B4-BE49-F238E27FC236}">
                <a16:creationId xmlns:a16="http://schemas.microsoft.com/office/drawing/2014/main" id="{3EC28525-F945-47B8-B7A0-B97A98DC39BA}"/>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87159" y="2332129"/>
            <a:ext cx="3747854" cy="3169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54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4B5FA4-0178-4FD9-B8A0-EEE7624AEFF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960176" y="1062251"/>
            <a:ext cx="6585572" cy="5795749"/>
          </a:xfrm>
          <a:prstGeom prst="rect">
            <a:avLst/>
          </a:prstGeom>
        </p:spPr>
      </p:pic>
      <p:sp>
        <p:nvSpPr>
          <p:cNvPr id="6" name="TextBox 5">
            <a:extLst>
              <a:ext uri="{FF2B5EF4-FFF2-40B4-BE49-F238E27FC236}">
                <a16:creationId xmlns:a16="http://schemas.microsoft.com/office/drawing/2014/main" id="{D63C1436-9244-45FA-BA74-8C3C8C39AAB4}"/>
              </a:ext>
            </a:extLst>
          </p:cNvPr>
          <p:cNvSpPr txBox="1"/>
          <p:nvPr/>
        </p:nvSpPr>
        <p:spPr>
          <a:xfrm>
            <a:off x="492071" y="6237684"/>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11-2 </a:t>
            </a:r>
          </a:p>
        </p:txBody>
      </p:sp>
      <p:sp>
        <p:nvSpPr>
          <p:cNvPr id="8" name="TextBox 7">
            <a:extLst>
              <a:ext uri="{FF2B5EF4-FFF2-40B4-BE49-F238E27FC236}">
                <a16:creationId xmlns:a16="http://schemas.microsoft.com/office/drawing/2014/main" id="{5975B01D-9B37-417B-8C03-1220765685E2}"/>
              </a:ext>
            </a:extLst>
          </p:cNvPr>
          <p:cNvSpPr txBox="1"/>
          <p:nvPr/>
        </p:nvSpPr>
        <p:spPr>
          <a:xfrm>
            <a:off x="1983783" y="453118"/>
            <a:ext cx="798162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Components of a Performance-Focused Culture </a:t>
            </a:r>
            <a:endParaRPr lang="en-CA" sz="2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6952DD6-1AC6-4012-9886-ECC2900FF7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10484806"/>
      </p:ext>
    </p:extLst>
  </p:cSld>
  <p:clrMapOvr>
    <a:masterClrMapping/>
  </p:clrMapOvr>
  <p:transition>
    <p:cut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a:extLst>
              <a:ext uri="{FF2B5EF4-FFF2-40B4-BE49-F238E27FC236}">
                <a16:creationId xmlns:a16="http://schemas.microsoft.com/office/drawing/2014/main" id="{A6A0434F-A713-43DD-B121-0B4D64797084}"/>
              </a:ext>
            </a:extLst>
          </p:cNvPr>
          <p:cNvSpPr>
            <a:spLocks noGrp="1" noChangeArrowheads="1"/>
          </p:cNvSpPr>
          <p:nvPr>
            <p:ph type="title"/>
          </p:nvPr>
        </p:nvSpPr>
        <p:spPr>
          <a:xfrm>
            <a:off x="1472340" y="473074"/>
            <a:ext cx="7919634" cy="577850"/>
          </a:xfrm>
        </p:spPr>
        <p:txBody>
          <a:bodyPr>
            <a:noAutofit/>
          </a:bodyPr>
          <a:lstStyle/>
          <a:p>
            <a:pPr eaLnBrk="1" hangingPunct="1"/>
            <a:r>
              <a:rPr lang="en-CA" altLang="en-US" sz="2800" b="1" dirty="0"/>
              <a:t>TYPES OF PERFORMANCE INFORMATION</a:t>
            </a:r>
          </a:p>
        </p:txBody>
      </p:sp>
      <p:grpSp>
        <p:nvGrpSpPr>
          <p:cNvPr id="3" name="Group 8">
            <a:extLst>
              <a:ext uri="{FF2B5EF4-FFF2-40B4-BE49-F238E27FC236}">
                <a16:creationId xmlns:a16="http://schemas.microsoft.com/office/drawing/2014/main" id="{3CB6A7DB-EB34-4771-A5CA-A7DF219338D3}"/>
              </a:ext>
            </a:extLst>
          </p:cNvPr>
          <p:cNvGrpSpPr>
            <a:grpSpLocks/>
          </p:cNvGrpSpPr>
          <p:nvPr/>
        </p:nvGrpSpPr>
        <p:grpSpPr bwMode="auto">
          <a:xfrm>
            <a:off x="3011841" y="2045775"/>
            <a:ext cx="2872348" cy="3363134"/>
            <a:chOff x="2160" y="960"/>
            <a:chExt cx="2928" cy="2835"/>
          </a:xfrm>
        </p:grpSpPr>
        <p:sp>
          <p:nvSpPr>
            <p:cNvPr id="4" name="Rectangle 3">
              <a:extLst>
                <a:ext uri="{FF2B5EF4-FFF2-40B4-BE49-F238E27FC236}">
                  <a16:creationId xmlns:a16="http://schemas.microsoft.com/office/drawing/2014/main" id="{83660E53-CE90-449D-A29F-E57DA66BB75F}"/>
                </a:ext>
              </a:extLst>
            </p:cNvPr>
            <p:cNvSpPr>
              <a:spLocks noChangeArrowheads="1"/>
            </p:cNvSpPr>
            <p:nvPr/>
          </p:nvSpPr>
          <p:spPr bwMode="blackWhite">
            <a:xfrm>
              <a:off x="2160" y="960"/>
              <a:ext cx="1440" cy="720"/>
            </a:xfrm>
            <a:prstGeom prst="rect">
              <a:avLst/>
            </a:prstGeom>
            <a:solidFill>
              <a:schemeClr val="accent2"/>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Trait-based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sp>
          <p:nvSpPr>
            <p:cNvPr id="5" name="Rectangle 4">
              <a:extLst>
                <a:ext uri="{FF2B5EF4-FFF2-40B4-BE49-F238E27FC236}">
                  <a16:creationId xmlns:a16="http://schemas.microsoft.com/office/drawing/2014/main" id="{72C27832-17A2-40A7-A5C6-AB443C0E6BF3}"/>
                </a:ext>
              </a:extLst>
            </p:cNvPr>
            <p:cNvSpPr>
              <a:spLocks noChangeArrowheads="1"/>
            </p:cNvSpPr>
            <p:nvPr/>
          </p:nvSpPr>
          <p:spPr bwMode="blackWhite">
            <a:xfrm>
              <a:off x="3648" y="2064"/>
              <a:ext cx="1440" cy="720"/>
            </a:xfrm>
            <a:prstGeom prst="rect">
              <a:avLst/>
            </a:prstGeom>
            <a:solidFill>
              <a:srgbClr val="808000"/>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Behavior-based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sp>
          <p:nvSpPr>
            <p:cNvPr id="6" name="Rectangle 5">
              <a:extLst>
                <a:ext uri="{FF2B5EF4-FFF2-40B4-BE49-F238E27FC236}">
                  <a16:creationId xmlns:a16="http://schemas.microsoft.com/office/drawing/2014/main" id="{BA64DF6A-CFA1-423E-B93A-3AB683875D29}"/>
                </a:ext>
              </a:extLst>
            </p:cNvPr>
            <p:cNvSpPr>
              <a:spLocks noChangeArrowheads="1"/>
            </p:cNvSpPr>
            <p:nvPr/>
          </p:nvSpPr>
          <p:spPr bwMode="blackWhite">
            <a:xfrm>
              <a:off x="2160" y="3100"/>
              <a:ext cx="1421" cy="695"/>
            </a:xfrm>
            <a:prstGeom prst="rect">
              <a:avLst/>
            </a:prstGeom>
            <a:solidFill>
              <a:srgbClr val="FF00FF"/>
            </a:solidFill>
            <a:ln w="12700" cap="sq">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defRPr/>
              </a:pPr>
              <a:r>
                <a:rPr lang="en-US" altLang="en-US" sz="1400" b="1" dirty="0">
                  <a:solidFill>
                    <a:schemeClr val="bg1"/>
                  </a:solidFill>
                  <a:effectLst>
                    <a:outerShdw blurRad="38100" dist="38100" dir="2700000" algn="tl">
                      <a:srgbClr val="000000"/>
                    </a:outerShdw>
                  </a:effectLst>
                  <a:latin typeface="Arial" panose="020B0604020202020204" pitchFamily="34" charset="0"/>
                </a:rPr>
                <a:t>Results-based</a:t>
              </a:r>
              <a:br>
                <a:rPr lang="en-US" altLang="en-US" sz="1400" b="1" dirty="0">
                  <a:solidFill>
                    <a:schemeClr val="bg1"/>
                  </a:solidFill>
                  <a:effectLst>
                    <a:outerShdw blurRad="38100" dist="38100" dir="2700000" algn="tl">
                      <a:srgbClr val="000000"/>
                    </a:outerShdw>
                  </a:effectLst>
                  <a:latin typeface="Arial" panose="020B0604020202020204" pitchFamily="34" charset="0"/>
                </a:rPr>
              </a:br>
              <a:r>
                <a:rPr lang="en-US" altLang="en-US" sz="1400" b="1" dirty="0">
                  <a:solidFill>
                    <a:schemeClr val="bg1"/>
                  </a:solidFill>
                  <a:effectLst>
                    <a:outerShdw blurRad="38100" dist="38100" dir="2700000" algn="tl">
                      <a:srgbClr val="000000"/>
                    </a:outerShdw>
                  </a:effectLst>
                  <a:latin typeface="Arial" panose="020B0604020202020204" pitchFamily="34" charset="0"/>
                </a:rPr>
                <a:t>Information</a:t>
              </a:r>
            </a:p>
          </p:txBody>
        </p:sp>
      </p:grpSp>
      <p:graphicFrame>
        <p:nvGraphicFramePr>
          <p:cNvPr id="7" name="Object 6">
            <a:extLst>
              <a:ext uri="{FF2B5EF4-FFF2-40B4-BE49-F238E27FC236}">
                <a16:creationId xmlns:a16="http://schemas.microsoft.com/office/drawing/2014/main" id="{691F7789-3130-45A5-851B-3AE077043885}"/>
              </a:ext>
            </a:extLst>
          </p:cNvPr>
          <p:cNvGraphicFramePr>
            <a:graphicFrameLocks noChangeAspect="1"/>
          </p:cNvGraphicFramePr>
          <p:nvPr>
            <p:extLst>
              <p:ext uri="{D42A27DB-BD31-4B8C-83A1-F6EECF244321}">
                <p14:modId xmlns:p14="http://schemas.microsoft.com/office/powerpoint/2010/main" val="2888208098"/>
              </p:ext>
            </p:extLst>
          </p:nvPr>
        </p:nvGraphicFramePr>
        <p:xfrm>
          <a:off x="2014083" y="3007419"/>
          <a:ext cx="2433932" cy="1665050"/>
        </p:xfrm>
        <a:graphic>
          <a:graphicData uri="http://schemas.openxmlformats.org/presentationml/2006/ole">
            <mc:AlternateContent xmlns:mc="http://schemas.openxmlformats.org/markup-compatibility/2006">
              <mc:Choice xmlns:v="urn:schemas-microsoft-com:vml" Requires="v">
                <p:oleObj spid="_x0000_s5146" name="Clip" r:id="rId5" imgW="29260800" imgH="17830800" progId="MS_ClipArt_Gallery.5">
                  <p:embed/>
                </p:oleObj>
              </mc:Choice>
              <mc:Fallback>
                <p:oleObj name="Clip" r:id="rId5" imgW="29260800" imgH="17830800" progId="MS_ClipArt_Gallery.5">
                  <p:embed/>
                  <p:pic>
                    <p:nvPicPr>
                      <p:cNvPr id="7" name="Object 6">
                        <a:extLst>
                          <a:ext uri="{FF2B5EF4-FFF2-40B4-BE49-F238E27FC236}">
                            <a16:creationId xmlns:a16="http://schemas.microsoft.com/office/drawing/2014/main" id="{691F7789-3130-45A5-851B-3AE07704388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ltGray">
                      <a:xfrm>
                        <a:off x="2014083" y="3007419"/>
                        <a:ext cx="2433932" cy="1665050"/>
                      </a:xfrm>
                      <a:prstGeom prst="rect">
                        <a:avLst/>
                      </a:prstGeom>
                      <a:noFill/>
                      <a:ln>
                        <a:noFill/>
                      </a:ln>
                      <a:effectLst/>
                    </p:spPr>
                  </p:pic>
                </p:oleObj>
              </mc:Fallback>
            </mc:AlternateContent>
          </a:graphicData>
        </a:graphic>
      </p:graphicFrame>
      <p:sp>
        <p:nvSpPr>
          <p:cNvPr id="8" name="Text Box 7">
            <a:extLst>
              <a:ext uri="{FF2B5EF4-FFF2-40B4-BE49-F238E27FC236}">
                <a16:creationId xmlns:a16="http://schemas.microsoft.com/office/drawing/2014/main" id="{36DF0716-FC86-4D5C-BD18-ED8B2CE9C203}"/>
              </a:ext>
            </a:extLst>
          </p:cNvPr>
          <p:cNvSpPr txBox="1">
            <a:spLocks noChangeArrowheads="1"/>
          </p:cNvSpPr>
          <p:nvPr/>
        </p:nvSpPr>
        <p:spPr bwMode="blackWhite">
          <a:xfrm>
            <a:off x="204066" y="3429000"/>
            <a:ext cx="1810016" cy="817536"/>
          </a:xfrm>
          <a:prstGeom prst="rect">
            <a:avLst/>
          </a:prstGeom>
          <a:solidFill>
            <a:srgbClr val="CC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anchor="ctr" anchorCtr="1"/>
          <a:lstStyle/>
          <a:p>
            <a:pPr algn="ctr" eaLnBrk="1" hangingPunct="1">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Job</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Performance?</a:t>
            </a:r>
          </a:p>
        </p:txBody>
      </p:sp>
      <p:sp>
        <p:nvSpPr>
          <p:cNvPr id="9" name="TextBox 8">
            <a:extLst>
              <a:ext uri="{FF2B5EF4-FFF2-40B4-BE49-F238E27FC236}">
                <a16:creationId xmlns:a16="http://schemas.microsoft.com/office/drawing/2014/main" id="{3E8DFB7E-18B9-4992-966A-A54B1CB3E9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Picture 9">
            <a:extLst>
              <a:ext uri="{FF2B5EF4-FFF2-40B4-BE49-F238E27FC236}">
                <a16:creationId xmlns:a16="http://schemas.microsoft.com/office/drawing/2014/main" id="{4B0FEC7E-2F7F-41DD-940A-D8F7CE4A1FB3}"/>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6096000" y="1596325"/>
            <a:ext cx="6145490" cy="3936570"/>
          </a:xfrm>
          <a:prstGeom prst="rect">
            <a:avLst/>
          </a:prstGeom>
        </p:spPr>
      </p:pic>
      <p:sp>
        <p:nvSpPr>
          <p:cNvPr id="12" name="TextBox 11">
            <a:extLst>
              <a:ext uri="{FF2B5EF4-FFF2-40B4-BE49-F238E27FC236}">
                <a16:creationId xmlns:a16="http://schemas.microsoft.com/office/drawing/2014/main" id="{909E1049-78C5-4321-8E9F-BDCCB8DE223A}"/>
              </a:ext>
            </a:extLst>
          </p:cNvPr>
          <p:cNvSpPr txBox="1"/>
          <p:nvPr/>
        </p:nvSpPr>
        <p:spPr>
          <a:xfrm>
            <a:off x="7698783" y="5308489"/>
            <a:ext cx="2468105" cy="369332"/>
          </a:xfrm>
          <a:prstGeom prst="rect">
            <a:avLst/>
          </a:prstGeom>
          <a:noFill/>
        </p:spPr>
        <p:txBody>
          <a:bodyPr wrap="square">
            <a:spAutoFit/>
          </a:bodyPr>
          <a:lstStyle/>
          <a:p>
            <a:r>
              <a:rPr lang="en-CA" b="1" dirty="0">
                <a:latin typeface="Times New Roman" panose="02020603050405020304" pitchFamily="18" charset="0"/>
                <a:cs typeface="Times New Roman" panose="02020603050405020304" pitchFamily="18" charset="0"/>
              </a:rPr>
              <a:t>FIGURE 11-3</a:t>
            </a:r>
          </a:p>
        </p:txBody>
      </p:sp>
    </p:spTree>
    <p:custDataLst>
      <p:tags r:id="rId2"/>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nodeType="afterGroup">
                            <p:stCondLst>
                              <p:cond delay="500"/>
                            </p:stCondLst>
                            <p:childTnLst>
                              <p:par>
                                <p:cTn id="9" presetID="16" presetClass="entr" presetSubtype="4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par>
                          <p:cTn id="12" fill="hold" nodeType="afterGroup">
                            <p:stCondLst>
                              <p:cond delay="1000"/>
                            </p:stCondLst>
                            <p:childTnLst>
                              <p:par>
                                <p:cTn id="13" presetID="4" presetClass="entr" presetSubtype="32"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6031491" cy="3900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1028241"/>
            <a:ext cx="534587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 STANDARDS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79" y="2284343"/>
            <a:ext cx="6031494" cy="3046988"/>
          </a:xfrm>
          <a:prstGeom prst="rect">
            <a:avLst/>
          </a:prstGeom>
          <a:noFill/>
        </p:spPr>
        <p:txBody>
          <a:bodyPr wrap="square" rtlCol="0">
            <a:spAutoFit/>
          </a:bodyPr>
          <a:lstStyle/>
          <a:p>
            <a:pPr marL="342900" indent="-342900">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Expected levels of performance</a:t>
            </a:r>
            <a:endParaRPr lang="en-US" altLang="en-US" sz="2400" b="1" dirty="0">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Benchmarks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Goals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Targets</a:t>
            </a:r>
          </a:p>
          <a:p>
            <a:pPr marL="342900" indent="-342900" eaLnBrk="1" hangingPunct="1">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Characteristics of Well-defined Standards</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Realistic</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Measurable</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Clearly understood</a:t>
            </a: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098" name="Picture 2" descr="Navadna Grenlandije Kaliber meter gif - yeoryia-aslanidou.com">
            <a:extLst>
              <a:ext uri="{FF2B5EF4-FFF2-40B4-BE49-F238E27FC236}">
                <a16:creationId xmlns:a16="http://schemas.microsoft.com/office/drawing/2014/main" id="{75E5C174-A8D3-4D3D-97F5-46C55079FE9B}"/>
              </a:ext>
            </a:extLst>
          </p:cNvPr>
          <p:cNvPicPr>
            <a:picLocks noChangeAspect="1" noChangeArrowheads="1" noCrop="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88258" y="2290434"/>
            <a:ext cx="5345879" cy="2808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3AFE57-1729-4304-B1B8-FC3519C212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Title 1">
            <a:extLst>
              <a:ext uri="{FF2B5EF4-FFF2-40B4-BE49-F238E27FC236}">
                <a16:creationId xmlns:a16="http://schemas.microsoft.com/office/drawing/2014/main" id="{1CCC840A-CED6-4F47-8A85-8C9330423BDC}"/>
              </a:ext>
            </a:extLst>
          </p:cNvPr>
          <p:cNvSpPr txBox="1">
            <a:spLocks noChangeArrowheads="1"/>
          </p:cNvSpPr>
          <p:nvPr/>
        </p:nvSpPr>
        <p:spPr>
          <a:xfrm>
            <a:off x="1162373" y="696911"/>
            <a:ext cx="9267986" cy="579437"/>
          </a:xfrm>
          <a:prstGeom prst="roundRect">
            <a:avLst>
              <a:gd name="adj" fmla="val 32815"/>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a:latin typeface="Times New Roman" panose="02020603050405020304" pitchFamily="18" charset="0"/>
                <a:cs typeface="Times New Roman" panose="02020603050405020304" pitchFamily="18" charset="0"/>
              </a:rPr>
              <a:t>EXAMPLE OF TERMS DEFINING STANDARDS</a:t>
            </a:r>
            <a:endParaRPr lang="en-CA" altLang="en-US" sz="2800" b="1" dirty="0">
              <a:latin typeface="Times New Roman" panose="02020603050405020304" pitchFamily="18" charset="0"/>
              <a:cs typeface="Times New Roman" panose="02020603050405020304" pitchFamily="18" charset="0"/>
            </a:endParaRPr>
          </a:p>
        </p:txBody>
      </p:sp>
      <p:pic>
        <p:nvPicPr>
          <p:cNvPr id="7" name="Picture 3">
            <a:extLst>
              <a:ext uri="{FF2B5EF4-FFF2-40B4-BE49-F238E27FC236}">
                <a16:creationId xmlns:a16="http://schemas.microsoft.com/office/drawing/2014/main" id="{FBF13D33-E9FC-4158-BA5F-2942C2D867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018" y="1410347"/>
            <a:ext cx="9511825" cy="4846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9131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0" name="AutoShape 2">
            <a:extLst>
              <a:ext uri="{FF2B5EF4-FFF2-40B4-BE49-F238E27FC236}">
                <a16:creationId xmlns:a16="http://schemas.microsoft.com/office/drawing/2014/main" id="{EA9D051F-C564-4B7E-AB50-13D4202494E8}"/>
              </a:ext>
            </a:extLst>
          </p:cNvPr>
          <p:cNvSpPr txBox="1">
            <a:spLocks noChangeArrowheads="1"/>
          </p:cNvSpPr>
          <p:nvPr/>
        </p:nvSpPr>
        <p:spPr>
          <a:xfrm>
            <a:off x="2821907" y="955989"/>
            <a:ext cx="7498731" cy="850900"/>
          </a:xfrm>
          <a:prstGeom prst="roundRect">
            <a:avLst>
              <a:gd name="adj" fmla="val 32815"/>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dirty="0">
                <a:latin typeface="Times New Roman" panose="02020603050405020304" pitchFamily="18" charset="0"/>
                <a:cs typeface="Times New Roman" panose="02020603050405020304" pitchFamily="18" charset="0"/>
              </a:rPr>
              <a:t>USES OF PERFORMANCE APPRAISAL </a:t>
            </a:r>
          </a:p>
        </p:txBody>
      </p:sp>
      <p:sp>
        <p:nvSpPr>
          <p:cNvPr id="21" name="Rectangle 3">
            <a:extLst>
              <a:ext uri="{FF2B5EF4-FFF2-40B4-BE49-F238E27FC236}">
                <a16:creationId xmlns:a16="http://schemas.microsoft.com/office/drawing/2014/main" id="{9BED8190-44C0-46C5-AC37-97E1B95C03CA}"/>
              </a:ext>
            </a:extLst>
          </p:cNvPr>
          <p:cNvSpPr>
            <a:spLocks noChangeArrowheads="1"/>
          </p:cNvSpPr>
          <p:nvPr/>
        </p:nvSpPr>
        <p:spPr bwMode="blackWhite">
          <a:xfrm>
            <a:off x="4716463" y="1917700"/>
            <a:ext cx="2755900" cy="609600"/>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b="1" dirty="0">
                <a:solidFill>
                  <a:schemeClr val="bg1"/>
                </a:solidFill>
                <a:effectLst>
                  <a:outerShdw blurRad="38100" dist="38100" dir="2700000" algn="tl">
                    <a:srgbClr val="000000"/>
                  </a:outerShdw>
                </a:effectLst>
                <a:latin typeface="Arial" panose="020B0604020202020204" pitchFamily="34" charset="0"/>
              </a:rPr>
              <a:t>Performance</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Appraisal</a:t>
            </a:r>
          </a:p>
        </p:txBody>
      </p:sp>
      <p:sp>
        <p:nvSpPr>
          <p:cNvPr id="22" name="Line 7">
            <a:extLst>
              <a:ext uri="{FF2B5EF4-FFF2-40B4-BE49-F238E27FC236}">
                <a16:creationId xmlns:a16="http://schemas.microsoft.com/office/drawing/2014/main" id="{D4D7A843-C32C-490D-BF04-B13EBB208AD2}"/>
              </a:ext>
            </a:extLst>
          </p:cNvPr>
          <p:cNvSpPr>
            <a:spLocks noChangeShapeType="1"/>
          </p:cNvSpPr>
          <p:nvPr/>
        </p:nvSpPr>
        <p:spPr bwMode="blackWhite">
          <a:xfrm>
            <a:off x="6096000" y="2567551"/>
            <a:ext cx="0" cy="381001"/>
          </a:xfrm>
          <a:prstGeom prst="line">
            <a:avLst/>
          </a:prstGeom>
          <a:noFill/>
          <a:ln w="63500">
            <a:solidFill>
              <a:srgbClr val="FF0000"/>
            </a:solidFill>
            <a:round/>
            <a:headEnd/>
            <a:tailEnd/>
          </a:ln>
          <a:effectLst>
            <a:outerShdw dist="35921" dir="2700000" algn="ctr" rotWithShape="0">
              <a:srgbClr val="790015">
                <a:alpha val="50000"/>
              </a:srgb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nvGrpSpPr>
          <p:cNvPr id="23" name="Group 12">
            <a:extLst>
              <a:ext uri="{FF2B5EF4-FFF2-40B4-BE49-F238E27FC236}">
                <a16:creationId xmlns:a16="http://schemas.microsoft.com/office/drawing/2014/main" id="{A294528C-5DBF-4DA4-95CC-3A7F1CEC258C}"/>
              </a:ext>
            </a:extLst>
          </p:cNvPr>
          <p:cNvGrpSpPr>
            <a:grpSpLocks/>
          </p:cNvGrpSpPr>
          <p:nvPr/>
        </p:nvGrpSpPr>
        <p:grpSpPr bwMode="auto">
          <a:xfrm>
            <a:off x="1193368" y="3593242"/>
            <a:ext cx="10104895" cy="730250"/>
            <a:chOff x="216" y="2400"/>
            <a:chExt cx="3536" cy="834"/>
          </a:xfrm>
        </p:grpSpPr>
        <p:sp>
          <p:nvSpPr>
            <p:cNvPr id="24" name="Rectangle 9">
              <a:extLst>
                <a:ext uri="{FF2B5EF4-FFF2-40B4-BE49-F238E27FC236}">
                  <a16:creationId xmlns:a16="http://schemas.microsoft.com/office/drawing/2014/main" id="{E8D984D7-A86C-4598-A3EB-20596FB9C4D2}"/>
                </a:ext>
              </a:extLst>
            </p:cNvPr>
            <p:cNvSpPr>
              <a:spLocks noChangeArrowheads="1"/>
            </p:cNvSpPr>
            <p:nvPr/>
          </p:nvSpPr>
          <p:spPr bwMode="blackWhite">
            <a:xfrm>
              <a:off x="1976" y="2400"/>
              <a:ext cx="1776" cy="834"/>
            </a:xfrm>
            <a:prstGeom prst="rect">
              <a:avLst/>
            </a:prstGeom>
            <a:solidFill>
              <a:srgbClr val="FF0000"/>
            </a:solidFill>
            <a:ln w="9525">
              <a:solidFill>
                <a:schemeClr val="tx1"/>
              </a:solidFill>
              <a:miter lim="800000"/>
              <a:headEnd/>
              <a:tailEnd/>
            </a:ln>
            <a:effectLst>
              <a:outerShdw dist="89803" dir="2700000" algn="ctr" rotWithShape="0">
                <a:schemeClr val="bg2">
                  <a:alpha val="50000"/>
                </a:schemeClr>
              </a:outerShdw>
            </a:effectLst>
          </p:spPr>
          <p:txBody>
            <a:bodyPr anchor="ctr" anchorCtr="1"/>
            <a:lstStyle/>
            <a:p>
              <a:pPr algn="ctr">
                <a:defRPr/>
              </a:pPr>
              <a:r>
                <a:rPr lang="en-US" altLang="en-US" b="1" dirty="0">
                  <a:solidFill>
                    <a:schemeClr val="bg1"/>
                  </a:solidFill>
                  <a:effectLst>
                    <a:outerShdw blurRad="38100" dist="38100" dir="2700000" algn="tl">
                      <a:srgbClr val="000000"/>
                    </a:outerShdw>
                  </a:effectLst>
                  <a:latin typeface="Arial" panose="020B0604020202020204" pitchFamily="34" charset="0"/>
                </a:rPr>
                <a:t>Developmental Uses of Appraisals </a:t>
              </a:r>
            </a:p>
          </p:txBody>
        </p:sp>
        <p:sp>
          <p:nvSpPr>
            <p:cNvPr id="26" name="Rectangle 10">
              <a:extLst>
                <a:ext uri="{FF2B5EF4-FFF2-40B4-BE49-F238E27FC236}">
                  <a16:creationId xmlns:a16="http://schemas.microsoft.com/office/drawing/2014/main" id="{423F0182-913C-42A4-BB4C-3820AE5FC604}"/>
                </a:ext>
              </a:extLst>
            </p:cNvPr>
            <p:cNvSpPr>
              <a:spLocks noChangeArrowheads="1"/>
            </p:cNvSpPr>
            <p:nvPr/>
          </p:nvSpPr>
          <p:spPr bwMode="blackWhite">
            <a:xfrm>
              <a:off x="216" y="2400"/>
              <a:ext cx="1632" cy="834"/>
            </a:xfrm>
            <a:prstGeom prst="rect">
              <a:avLst/>
            </a:prstGeom>
            <a:solidFill>
              <a:srgbClr val="339966"/>
            </a:solidFill>
            <a:ln w="9525">
              <a:solidFill>
                <a:schemeClr val="tx1"/>
              </a:solidFill>
              <a:miter lim="800000"/>
              <a:headEnd/>
              <a:tailEnd/>
            </a:ln>
            <a:effectLst>
              <a:outerShdw dist="89803" dir="2700000" algn="ctr" rotWithShape="0">
                <a:schemeClr val="bg2">
                  <a:alpha val="50000"/>
                </a:schemeClr>
              </a:outerShdw>
            </a:effectLst>
          </p:spPr>
          <p:txBody>
            <a:bodyPr anchor="ctr" anchorCtr="1"/>
            <a:lstStyle/>
            <a:p>
              <a:pPr algn="ctr">
                <a:defRPr/>
              </a:pPr>
              <a:r>
                <a:rPr lang="en-US" altLang="en-US" b="1" dirty="0">
                  <a:solidFill>
                    <a:schemeClr val="bg1"/>
                  </a:solidFill>
                  <a:effectLst>
                    <a:outerShdw blurRad="38100" dist="38100" dir="2700000" algn="tl">
                      <a:srgbClr val="000000"/>
                    </a:outerShdw>
                  </a:effectLst>
                  <a:latin typeface="Arial" panose="020B0604020202020204" pitchFamily="34" charset="0"/>
                </a:rPr>
                <a:t>Administrative Uses of Appraisals </a:t>
              </a:r>
            </a:p>
          </p:txBody>
        </p:sp>
      </p:grpSp>
      <p:sp>
        <p:nvSpPr>
          <p:cNvPr id="30" name="Freeform 6">
            <a:extLst>
              <a:ext uri="{FF2B5EF4-FFF2-40B4-BE49-F238E27FC236}">
                <a16:creationId xmlns:a16="http://schemas.microsoft.com/office/drawing/2014/main" id="{1C48E525-8387-4F63-808A-CA626DBE9685}"/>
              </a:ext>
            </a:extLst>
          </p:cNvPr>
          <p:cNvSpPr>
            <a:spLocks/>
          </p:cNvSpPr>
          <p:nvPr/>
        </p:nvSpPr>
        <p:spPr bwMode="blackWhite">
          <a:xfrm>
            <a:off x="3276600" y="2995049"/>
            <a:ext cx="5638800" cy="381000"/>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FF0000"/>
            </a:solidFill>
            <a:prstDash val="solid"/>
            <a:round/>
            <a:headEnd type="triangle" w="med" len="med"/>
            <a:tailEnd type="triangle" w="med" len="med"/>
          </a:ln>
          <a:effectLst>
            <a:outerShdw dist="35921" dir="2700000" algn="ctr" rotWithShape="0">
              <a:srgbClr val="790015">
                <a:alpha val="50000"/>
              </a:srgbClr>
            </a:outerShdw>
          </a:effectLst>
        </p:spPr>
        <p:txBody>
          <a:bodyP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id="{35DDCBB7-3AD8-4DB2-95CF-BFC0BD3FCBBF}"/>
              </a:ext>
            </a:extLst>
          </p:cNvPr>
          <p:cNvSpPr txBox="1"/>
          <p:nvPr/>
        </p:nvSpPr>
        <p:spPr>
          <a:xfrm>
            <a:off x="185980" y="4815303"/>
            <a:ext cx="6385293" cy="1754326"/>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Three administrative uses of appraisal impact managers and employees the most: </a:t>
            </a:r>
          </a:p>
          <a:p>
            <a:r>
              <a:rPr lang="en-US" b="1" dirty="0">
                <a:latin typeface="Times New Roman" panose="02020603050405020304"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determining pay adjustments</a:t>
            </a:r>
            <a:r>
              <a:rPr lang="en-US" b="1" dirty="0">
                <a:latin typeface="Times New Roman" panose="02020603050405020304" pitchFamily="18" charset="0"/>
                <a:cs typeface="Times New Roman" panose="02020603050405020304" pitchFamily="18" charset="0"/>
              </a:rPr>
              <a:t>; (2)</a:t>
            </a:r>
            <a:r>
              <a:rPr lang="en-US" dirty="0">
                <a:latin typeface="Times New Roman" panose="02020603050405020304" pitchFamily="18" charset="0"/>
                <a:cs typeface="Times New Roman" panose="02020603050405020304" pitchFamily="18" charset="0"/>
              </a:rPr>
              <a:t> making job placement decisions on promotions, transfers, and demotions</a:t>
            </a:r>
          </a:p>
          <a:p>
            <a:r>
              <a:rPr lang="en-US" b="1"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choosing employee disciplinary actions up to and including termination of employment.</a:t>
            </a:r>
            <a:endParaRPr lang="en-CA" dirty="0">
              <a:latin typeface="Times New Roman" panose="02020603050405020304" pitchFamily="18" charset="0"/>
              <a:cs typeface="Times New Roman" panose="02020603050405020304" pitchFamily="18" charset="0"/>
            </a:endParaRPr>
          </a:p>
        </p:txBody>
      </p:sp>
      <p:sp>
        <p:nvSpPr>
          <p:cNvPr id="32" name="Line 5">
            <a:extLst>
              <a:ext uri="{FF2B5EF4-FFF2-40B4-BE49-F238E27FC236}">
                <a16:creationId xmlns:a16="http://schemas.microsoft.com/office/drawing/2014/main" id="{87DB6136-9801-419D-8923-BF9E3C13189A}"/>
              </a:ext>
            </a:extLst>
          </p:cNvPr>
          <p:cNvSpPr>
            <a:spLocks noChangeShapeType="1"/>
          </p:cNvSpPr>
          <p:nvPr/>
        </p:nvSpPr>
        <p:spPr bwMode="blackWhite">
          <a:xfrm>
            <a:off x="3276600" y="4434303"/>
            <a:ext cx="0" cy="381000"/>
          </a:xfrm>
          <a:prstGeom prst="line">
            <a:avLst/>
          </a:prstGeom>
          <a:noFill/>
          <a:ln w="63500">
            <a:solidFill>
              <a:srgbClr val="FF0000"/>
            </a:solidFill>
            <a:round/>
            <a:headEnd/>
            <a:tailEnd type="triangle" w="med" len="med"/>
          </a:ln>
          <a:effectLst>
            <a:outerShdw dist="35921" dir="2700000" algn="ctr" rotWithShape="0">
              <a:schemeClr val="bg2">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3" name="TextBox 32">
            <a:extLst>
              <a:ext uri="{FF2B5EF4-FFF2-40B4-BE49-F238E27FC236}">
                <a16:creationId xmlns:a16="http://schemas.microsoft.com/office/drawing/2014/main" id="{A43B6B8A-11ED-4BE1-A1EA-3E1454516A69}"/>
              </a:ext>
            </a:extLst>
          </p:cNvPr>
          <p:cNvSpPr txBox="1"/>
          <p:nvPr/>
        </p:nvSpPr>
        <p:spPr>
          <a:xfrm>
            <a:off x="6354306" y="4815303"/>
            <a:ext cx="5651701" cy="1477328"/>
          </a:xfrm>
          <a:prstGeom prst="rect">
            <a:avLst/>
          </a:prstGeom>
          <a:noFill/>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Source of information and feedback, for future development.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Identifying employee strengths, weaknesses, potentials, and training needs through performance appraisal feedback.</a:t>
            </a:r>
            <a:endParaRPr lang="en-CA" dirty="0">
              <a:latin typeface="Times New Roman" panose="02020603050405020304" pitchFamily="18" charset="0"/>
              <a:cs typeface="Times New Roman" panose="02020603050405020304" pitchFamily="18" charset="0"/>
            </a:endParaRPr>
          </a:p>
        </p:txBody>
      </p:sp>
      <p:sp>
        <p:nvSpPr>
          <p:cNvPr id="34" name="Line 5">
            <a:extLst>
              <a:ext uri="{FF2B5EF4-FFF2-40B4-BE49-F238E27FC236}">
                <a16:creationId xmlns:a16="http://schemas.microsoft.com/office/drawing/2014/main" id="{F013933F-E3DC-4184-9C68-6684FB86DACB}"/>
              </a:ext>
            </a:extLst>
          </p:cNvPr>
          <p:cNvSpPr>
            <a:spLocks noChangeShapeType="1"/>
          </p:cNvSpPr>
          <p:nvPr/>
        </p:nvSpPr>
        <p:spPr bwMode="blackWhite">
          <a:xfrm>
            <a:off x="8698424" y="4434303"/>
            <a:ext cx="0" cy="381000"/>
          </a:xfrm>
          <a:prstGeom prst="line">
            <a:avLst/>
          </a:prstGeom>
          <a:noFill/>
          <a:ln w="63500">
            <a:solidFill>
              <a:srgbClr val="FF0000"/>
            </a:solidFill>
            <a:round/>
            <a:headEnd/>
            <a:tailEnd type="triangle" w="med" len="med"/>
          </a:ln>
          <a:effectLst>
            <a:outerShdw dist="35921" dir="2700000" algn="ctr" rotWithShape="0">
              <a:schemeClr val="bg2">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2444743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ox(out)">
                                      <p:cBhvr>
                                        <p:cTn id="7" dur="500"/>
                                        <p:tgtEl>
                                          <p:spTgt spid="21"/>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ppt_y</p:attrName>
                                        </p:attrNameLst>
                                      </p:cBhvr>
                                      <p:tavLst>
                                        <p:tav tm="0">
                                          <p:val>
                                            <p:strVal val="#ppt_y-#ppt_h*1.125000"/>
                                          </p:val>
                                        </p:tav>
                                        <p:tav tm="100000">
                                          <p:val>
                                            <p:strVal val="#ppt_y"/>
                                          </p:val>
                                        </p:tav>
                                      </p:tavLst>
                                    </p:anim>
                                    <p:animEffect transition="in" filter="wipe(down)">
                                      <p:cBhvr>
                                        <p:cTn id="12" dur="500"/>
                                        <p:tgtEl>
                                          <p:spTgt spid="22"/>
                                        </p:tgtEl>
                                      </p:cBhvr>
                                    </p:animEffect>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ipe(up)">
                                      <p:cBhvr>
                                        <p:cTn id="16" dur="5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ppt_x"/>
                                          </p:val>
                                        </p:tav>
                                        <p:tav tm="100000">
                                          <p:val>
                                            <p:strVal val="#ppt_x"/>
                                          </p:val>
                                        </p:tav>
                                      </p:tavLst>
                                    </p:anim>
                                    <p:anim calcmode="lin" valueType="num">
                                      <p:cBhvr additive="base">
                                        <p:cTn id="2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autoUpdateAnimBg="0"/>
      <p:bldP spid="31"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F8D7E71-AA7C-4437-A3AB-4044DDBF14CC}"/>
              </a:ext>
            </a:extLst>
          </p:cNvPr>
          <p:cNvSpPr txBox="1">
            <a:spLocks noChangeArrowheads="1"/>
          </p:cNvSpPr>
          <p:nvPr/>
        </p:nvSpPr>
        <p:spPr>
          <a:xfrm>
            <a:off x="1165629" y="885253"/>
            <a:ext cx="10352867" cy="579437"/>
          </a:xfrm>
          <a:prstGeom prst="roundRect">
            <a:avLst>
              <a:gd name="adj" fmla="val 32815"/>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dirty="0">
                <a:latin typeface="Times New Roman" panose="02020603050405020304" pitchFamily="18" charset="0"/>
                <a:cs typeface="Times New Roman" panose="02020603050405020304" pitchFamily="18" charset="0"/>
              </a:rPr>
              <a:t>CONFLICTING ROLES FOR PERFORMANCE APPRAISAL</a:t>
            </a:r>
            <a:endParaRPr lang="en-CA" altLang="en-US" sz="2800" b="1" dirty="0">
              <a:latin typeface="Times New Roman" panose="02020603050405020304" pitchFamily="18" charset="0"/>
              <a:cs typeface="Times New Roman" panose="02020603050405020304" pitchFamily="18" charset="0"/>
            </a:endParaRPr>
          </a:p>
        </p:txBody>
      </p:sp>
      <p:pic>
        <p:nvPicPr>
          <p:cNvPr id="4" name="Picture 6" descr="C:\My Documents\PowerPoint Files\Books\South-Western\HRM10e\HRM10e GIFS\11-03.gif">
            <a:extLst>
              <a:ext uri="{FF2B5EF4-FFF2-40B4-BE49-F238E27FC236}">
                <a16:creationId xmlns:a16="http://schemas.microsoft.com/office/drawing/2014/main" id="{C0FA79B4-87DF-4157-B0D4-C784EE4CAE1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85261" y="1521086"/>
            <a:ext cx="8364477" cy="445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259F1ED6-61A5-4469-8500-4FDA35ABD4AA}"/>
              </a:ext>
            </a:extLst>
          </p:cNvPr>
          <p:cNvSpPr>
            <a:spLocks noChangeArrowheads="1"/>
          </p:cNvSpPr>
          <p:nvPr/>
        </p:nvSpPr>
        <p:spPr bwMode="auto">
          <a:xfrm>
            <a:off x="5636026" y="6308020"/>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11–4</a:t>
            </a:r>
          </a:p>
        </p:txBody>
      </p:sp>
      <p:sp>
        <p:nvSpPr>
          <p:cNvPr id="6" name="TextBox 5">
            <a:extLst>
              <a:ext uri="{FF2B5EF4-FFF2-40B4-BE49-F238E27FC236}">
                <a16:creationId xmlns:a16="http://schemas.microsoft.com/office/drawing/2014/main" id="{E37933A6-A98E-4EB5-9B66-09C611EF80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72420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Decisions About the Performance Appraisal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571614"/>
            <a:ext cx="10458773" cy="2677656"/>
          </a:xfrm>
          <a:prstGeom prst="rect">
            <a:avLst/>
          </a:prstGeom>
          <a:noFill/>
        </p:spPr>
        <p:txBody>
          <a:bodyPr wrap="square" rtlCol="0">
            <a:spAutoFit/>
          </a:bodyPr>
          <a:lstStyle/>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Appraisal Responsibilities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appraisal process can benefit both the organization and the employees, if done properly. </a:t>
            </a:r>
          </a:p>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Informal vs. Systematic Appraisal Processes </a:t>
            </a:r>
          </a:p>
          <a:p>
            <a:pPr marL="800100" marR="0" lvl="1"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Informal Appraisal</a:t>
            </a:r>
          </a:p>
          <a:p>
            <a:pPr marL="914400" marR="0" lvl="2"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Day-to-day contacts, largely undocumented</a:t>
            </a:r>
          </a:p>
          <a:p>
            <a:pPr marL="800100" marR="0" lvl="1"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Systematic Appraisal</a:t>
            </a:r>
          </a:p>
          <a:p>
            <a:pPr marL="914400" marR="0" lvl="2"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Formal contact at regular time intervals, usually documented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93375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6790D55-A307-4473-A958-8FE6A037962D}"/>
              </a:ext>
            </a:extLst>
          </p:cNvPr>
          <p:cNvSpPr txBox="1"/>
          <p:nvPr/>
        </p:nvSpPr>
        <p:spPr>
          <a:xfrm>
            <a:off x="1080645" y="949669"/>
            <a:ext cx="1003071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Typical Division of HR Responsibilities: Performance Appraisal</a:t>
            </a:r>
          </a:p>
        </p:txBody>
      </p:sp>
      <p:sp>
        <p:nvSpPr>
          <p:cNvPr id="7" name="TextBox 6">
            <a:extLst>
              <a:ext uri="{FF2B5EF4-FFF2-40B4-BE49-F238E27FC236}">
                <a16:creationId xmlns:a16="http://schemas.microsoft.com/office/drawing/2014/main" id="{DD84C2E3-8227-4791-87D3-EB6F24B1E1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03402D95-6EA1-425F-A9D3-8D85C359288B}"/>
              </a:ext>
            </a:extLst>
          </p:cNvPr>
          <p:cNvPicPr>
            <a:picLocks noChangeAspect="1"/>
          </p:cNvPicPr>
          <p:nvPr/>
        </p:nvPicPr>
        <p:blipFill rotWithShape="1">
          <a:blip r:embed="rId2">
            <a:clrChange>
              <a:clrFrom>
                <a:srgbClr val="FFFFFF"/>
              </a:clrFrom>
              <a:clrTo>
                <a:srgbClr val="FFFFFF">
                  <a:alpha val="0"/>
                </a:srgbClr>
              </a:clrTo>
            </a:clrChange>
          </a:blip>
          <a:srcRect t="8422"/>
          <a:stretch/>
        </p:blipFill>
        <p:spPr>
          <a:xfrm>
            <a:off x="1224366" y="1704813"/>
            <a:ext cx="10445858" cy="4371283"/>
          </a:xfrm>
          <a:prstGeom prst="rect">
            <a:avLst/>
          </a:prstGeom>
        </p:spPr>
      </p:pic>
    </p:spTree>
    <p:extLst>
      <p:ext uri="{BB962C8B-B14F-4D97-AF65-F5344CB8AC3E}">
        <p14:creationId xmlns:p14="http://schemas.microsoft.com/office/powerpoint/2010/main" val="2689084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WHO CONDUCTS APPRAISALS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62471"/>
            <a:ext cx="6413714" cy="3170099"/>
          </a:xfrm>
          <a:prstGeom prst="rect">
            <a:avLst/>
          </a:prstGeom>
          <a:noFill/>
        </p:spPr>
        <p:txBody>
          <a:bodyPr wrap="square" rtlCol="0">
            <a:spAutoFit/>
          </a:bodyPr>
          <a:lstStyle/>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Supervisors who rate their subordinates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Employees who rate their supervisors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Team members who rate each other</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Outside sources</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Employees’ self-appraisal</a:t>
            </a:r>
          </a:p>
          <a:p>
            <a:pPr marL="457200" marR="0" lvl="0" indent="-4572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Multisource (360</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ahoma" panose="020B0604030504040204" pitchFamily="34" charset="0"/>
              </a:rPr>
              <a:t>° feedback) appraisal</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endParaRPr>
          </a:p>
          <a:p>
            <a:pPr marL="342900" indent="-342900" algn="just">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Picture 2">
            <a:extLst>
              <a:ext uri="{FF2B5EF4-FFF2-40B4-BE49-F238E27FC236}">
                <a16:creationId xmlns:a16="http://schemas.microsoft.com/office/drawing/2014/main" id="{53E2FBAF-F491-407C-829B-D1A721BD61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8326" y="2101396"/>
            <a:ext cx="4272890" cy="3737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0821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28471C-6B4E-4F61-B19F-72EC38B8CE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Picture 6" descr="C:\My Documents\PowerPoint Files\Books\South-Western\HRM10e\HRM10e GIFS\11-05.gif">
            <a:extLst>
              <a:ext uri="{FF2B5EF4-FFF2-40B4-BE49-F238E27FC236}">
                <a16:creationId xmlns:a16="http://schemas.microsoft.com/office/drawing/2014/main" id="{B0AA7A4E-572D-4A37-8F78-2C9CE0666F0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52745" y="862012"/>
            <a:ext cx="6048375" cy="599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4B219591-C090-4E15-8FFF-01E9FD9704C2}"/>
              </a:ext>
            </a:extLst>
          </p:cNvPr>
          <p:cNvSpPr txBox="1"/>
          <p:nvPr/>
        </p:nvSpPr>
        <p:spPr>
          <a:xfrm>
            <a:off x="743919" y="338792"/>
            <a:ext cx="9082007" cy="523220"/>
          </a:xfrm>
          <a:prstGeom prst="rect">
            <a:avLst/>
          </a:prstGeom>
          <a:noFill/>
        </p:spPr>
        <p:txBody>
          <a:bodyPr wrap="square">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Traditional Performance Appraisal: Logic And Process</a:t>
            </a:r>
            <a:endParaRPr lang="en-CA" dirty="0"/>
          </a:p>
        </p:txBody>
      </p:sp>
      <p:sp>
        <p:nvSpPr>
          <p:cNvPr id="6" name="Rectangle 3">
            <a:extLst>
              <a:ext uri="{FF2B5EF4-FFF2-40B4-BE49-F238E27FC236}">
                <a16:creationId xmlns:a16="http://schemas.microsoft.com/office/drawing/2014/main" id="{2C3DD4EA-6156-4EC8-89BC-0A4C45CB6F1F}"/>
              </a:ext>
            </a:extLst>
          </p:cNvPr>
          <p:cNvSpPr>
            <a:spLocks noChangeArrowheads="1"/>
          </p:cNvSpPr>
          <p:nvPr/>
        </p:nvSpPr>
        <p:spPr bwMode="auto">
          <a:xfrm>
            <a:off x="1192359" y="6060301"/>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11–5</a:t>
            </a:r>
          </a:p>
        </p:txBody>
      </p:sp>
    </p:spTree>
    <p:extLst>
      <p:ext uri="{BB962C8B-B14F-4D97-AF65-F5344CB8AC3E}">
        <p14:creationId xmlns:p14="http://schemas.microsoft.com/office/powerpoint/2010/main" val="637168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extLst>
              <a:ext uri="{FF2B5EF4-FFF2-40B4-BE49-F238E27FC236}">
                <a16:creationId xmlns:a16="http://schemas.microsoft.com/office/drawing/2014/main" id="{4C94F5F4-B49A-4597-A496-AC14D5A002CD}"/>
              </a:ext>
            </a:extLst>
          </p:cNvPr>
          <p:cNvSpPr>
            <a:spLocks noGrp="1" noChangeArrowheads="1"/>
          </p:cNvSpPr>
          <p:nvPr>
            <p:ph type="title"/>
          </p:nvPr>
        </p:nvSpPr>
        <p:spPr>
          <a:xfrm>
            <a:off x="2464231" y="663575"/>
            <a:ext cx="8425750" cy="1325563"/>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EMPLOYEE RATING OF MANAGERS</a:t>
            </a:r>
          </a:p>
        </p:txBody>
      </p:sp>
      <p:sp>
        <p:nvSpPr>
          <p:cNvPr id="89091" name="Rectangle 3">
            <a:extLst>
              <a:ext uri="{FF2B5EF4-FFF2-40B4-BE49-F238E27FC236}">
                <a16:creationId xmlns:a16="http://schemas.microsoft.com/office/drawing/2014/main" id="{ACC8CB47-FB82-4219-B97F-BD9A7D822993}"/>
              </a:ext>
            </a:extLst>
          </p:cNvPr>
          <p:cNvSpPr>
            <a:spLocks noGrp="1" noChangeArrowheads="1"/>
          </p:cNvSpPr>
          <p:nvPr>
            <p:ph sz="half" idx="1"/>
          </p:nvPr>
        </p:nvSpPr>
        <p:spPr>
          <a:xfrm>
            <a:off x="311175" y="1989138"/>
            <a:ext cx="5337457" cy="3128552"/>
          </a:xfrm>
        </p:spPr>
        <p:txBody>
          <a:bodyPr>
            <a:noAutofit/>
          </a:bodyPr>
          <a:lstStyle/>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Advantages</a:t>
            </a:r>
          </a:p>
          <a:p>
            <a:pPr lvl="1" eaLnBrk="1" hangingPunct="1"/>
            <a:r>
              <a:rPr lang="en-US" altLang="en-US" dirty="0">
                <a:latin typeface="Times New Roman" panose="02020603050405020304" pitchFamily="18" charset="0"/>
                <a:cs typeface="Times New Roman" panose="02020603050405020304" pitchFamily="18" charset="0"/>
              </a:rPr>
              <a:t>Helps in identifying competent managers</a:t>
            </a:r>
          </a:p>
          <a:p>
            <a:pPr lvl="1" eaLnBrk="1" hangingPunct="1"/>
            <a:r>
              <a:rPr lang="en-US" altLang="en-US" dirty="0">
                <a:latin typeface="Times New Roman" panose="02020603050405020304" pitchFamily="18" charset="0"/>
                <a:cs typeface="Times New Roman" panose="02020603050405020304" pitchFamily="18" charset="0"/>
              </a:rPr>
              <a:t>Serves to make managers more responsive to employees</a:t>
            </a:r>
          </a:p>
          <a:p>
            <a:pPr lvl="1" eaLnBrk="1" hangingPunct="1"/>
            <a:r>
              <a:rPr lang="en-US" altLang="en-US" dirty="0">
                <a:latin typeface="Times New Roman" panose="02020603050405020304" pitchFamily="18" charset="0"/>
                <a:cs typeface="Times New Roman" panose="02020603050405020304" pitchFamily="18" charset="0"/>
              </a:rPr>
              <a:t>Can contribute to the career development of managers</a:t>
            </a:r>
          </a:p>
        </p:txBody>
      </p:sp>
      <p:sp>
        <p:nvSpPr>
          <p:cNvPr id="89092" name="Rectangle 4">
            <a:extLst>
              <a:ext uri="{FF2B5EF4-FFF2-40B4-BE49-F238E27FC236}">
                <a16:creationId xmlns:a16="http://schemas.microsoft.com/office/drawing/2014/main" id="{255A85F1-78C8-44E5-9E26-9874DE9235AA}"/>
              </a:ext>
            </a:extLst>
          </p:cNvPr>
          <p:cNvSpPr>
            <a:spLocks noGrp="1" noChangeArrowheads="1"/>
          </p:cNvSpPr>
          <p:nvPr>
            <p:ph sz="half" idx="2"/>
          </p:nvPr>
        </p:nvSpPr>
        <p:spPr>
          <a:xfrm>
            <a:off x="6213475" y="1916113"/>
            <a:ext cx="5667350" cy="2624890"/>
          </a:xfrm>
        </p:spPr>
        <p:txBody>
          <a:bodyPr>
            <a:normAutofit fontScale="92500" lnSpcReduction="10000"/>
          </a:bodyPr>
          <a:lstStyle/>
          <a:p>
            <a:pPr eaLnBrk="1" hangingPunct="1"/>
            <a:r>
              <a:rPr lang="en-US" altLang="en-US" sz="2600" b="1" dirty="0">
                <a:solidFill>
                  <a:srgbClr val="FF0000"/>
                </a:solidFill>
                <a:latin typeface="Times New Roman" panose="02020603050405020304" pitchFamily="18" charset="0"/>
                <a:cs typeface="Times New Roman" panose="02020603050405020304" pitchFamily="18" charset="0"/>
              </a:rPr>
              <a:t>Disadvantages</a:t>
            </a:r>
          </a:p>
          <a:p>
            <a:pPr lvl="1" eaLnBrk="1" hangingPunct="1"/>
            <a:r>
              <a:rPr lang="en-US" altLang="en-US" sz="2600" dirty="0">
                <a:latin typeface="Times New Roman" panose="02020603050405020304" pitchFamily="18" charset="0"/>
                <a:cs typeface="Times New Roman" panose="02020603050405020304" pitchFamily="18" charset="0"/>
              </a:rPr>
              <a:t>Negative reactions by managers to employee ratings</a:t>
            </a:r>
          </a:p>
          <a:p>
            <a:pPr lvl="1" eaLnBrk="1" hangingPunct="1"/>
            <a:r>
              <a:rPr lang="en-US" altLang="en-US" sz="2600" dirty="0">
                <a:latin typeface="Times New Roman" panose="02020603050405020304" pitchFamily="18" charset="0"/>
                <a:cs typeface="Times New Roman" panose="02020603050405020304" pitchFamily="18" charset="0"/>
              </a:rPr>
              <a:t>Subordinates’ fear of reprisals may inhibit them from giving realistic (negative) ratings</a:t>
            </a:r>
          </a:p>
          <a:p>
            <a:pPr lvl="1" eaLnBrk="1" hangingPunct="1"/>
            <a:r>
              <a:rPr lang="en-US" altLang="en-US" sz="2600" dirty="0">
                <a:latin typeface="Times New Roman" panose="02020603050405020304" pitchFamily="18" charset="0"/>
                <a:cs typeface="Times New Roman" panose="02020603050405020304" pitchFamily="18" charset="0"/>
              </a:rPr>
              <a:t>Ratings are useful only for self-improvement purposes </a:t>
            </a:r>
          </a:p>
        </p:txBody>
      </p:sp>
      <p:sp>
        <p:nvSpPr>
          <p:cNvPr id="5" name="TextBox 4">
            <a:extLst>
              <a:ext uri="{FF2B5EF4-FFF2-40B4-BE49-F238E27FC236}">
                <a16:creationId xmlns:a16="http://schemas.microsoft.com/office/drawing/2014/main" id="{8F84AAB8-CA93-4984-A852-7766FDC35E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extLst>
              <a:ext uri="{FF2B5EF4-FFF2-40B4-BE49-F238E27FC236}">
                <a16:creationId xmlns:a16="http://schemas.microsoft.com/office/drawing/2014/main" id="{604209A1-1754-4DA2-8A5B-D8818BBB6C2D}"/>
              </a:ext>
            </a:extLst>
          </p:cNvPr>
          <p:cNvSpPr>
            <a:spLocks noGrp="1" noChangeArrowheads="1"/>
          </p:cNvSpPr>
          <p:nvPr>
            <p:ph type="title"/>
          </p:nvPr>
        </p:nvSpPr>
        <p:spPr>
          <a:xfrm>
            <a:off x="3503909" y="318630"/>
            <a:ext cx="4369231" cy="1325563"/>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TEAM/PEER RATINGS</a:t>
            </a:r>
          </a:p>
        </p:txBody>
      </p:sp>
      <p:sp>
        <p:nvSpPr>
          <p:cNvPr id="90115" name="Rectangle 3">
            <a:extLst>
              <a:ext uri="{FF2B5EF4-FFF2-40B4-BE49-F238E27FC236}">
                <a16:creationId xmlns:a16="http://schemas.microsoft.com/office/drawing/2014/main" id="{239AB0DE-B152-4C21-B236-17263F4655F9}"/>
              </a:ext>
            </a:extLst>
          </p:cNvPr>
          <p:cNvSpPr>
            <a:spLocks noGrp="1" noChangeArrowheads="1"/>
          </p:cNvSpPr>
          <p:nvPr>
            <p:ph sz="half" idx="1"/>
          </p:nvPr>
        </p:nvSpPr>
        <p:spPr>
          <a:xfrm>
            <a:off x="311175" y="1916113"/>
            <a:ext cx="5976913" cy="3570287"/>
          </a:xfrm>
        </p:spPr>
        <p:txBody>
          <a:bodyPr>
            <a:noAutofit/>
          </a:bodyPr>
          <a:lstStyle/>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Advantages</a:t>
            </a:r>
          </a:p>
          <a:p>
            <a:pPr lvl="1" eaLnBrk="1" hangingPunct="1"/>
            <a:r>
              <a:rPr lang="en-US" altLang="en-US" dirty="0">
                <a:latin typeface="Times New Roman" panose="02020603050405020304" pitchFamily="18" charset="0"/>
                <a:cs typeface="Times New Roman" panose="02020603050405020304" pitchFamily="18" charset="0"/>
              </a:rPr>
              <a:t>Helps improve the  performance of lower-rated individuals</a:t>
            </a:r>
          </a:p>
          <a:p>
            <a:pPr lvl="1" eaLnBrk="1" hangingPunct="1"/>
            <a:r>
              <a:rPr lang="en-US" altLang="en-US" dirty="0">
                <a:latin typeface="Times New Roman" panose="02020603050405020304" pitchFamily="18" charset="0"/>
                <a:cs typeface="Times New Roman" panose="02020603050405020304" pitchFamily="18" charset="0"/>
              </a:rPr>
              <a:t>Peers have opportunity to observe other peers.</a:t>
            </a:r>
          </a:p>
          <a:p>
            <a:pPr lvl="1" eaLnBrk="1" hangingPunct="1"/>
            <a:r>
              <a:rPr lang="en-US" altLang="en-US" dirty="0">
                <a:latin typeface="Times New Roman" panose="02020603050405020304" pitchFamily="18" charset="0"/>
                <a:cs typeface="Times New Roman" panose="02020603050405020304" pitchFamily="18" charset="0"/>
              </a:rPr>
              <a:t>Peer appraisals focus on individual contributions to teamwork and team performance.</a:t>
            </a:r>
          </a:p>
          <a:p>
            <a:pPr lvl="1" eaLnBrk="1" hangingPunct="1"/>
            <a:endParaRPr lang="en-US" altLang="en-US" dirty="0">
              <a:latin typeface="Times New Roman" panose="02020603050405020304" pitchFamily="18" charset="0"/>
              <a:cs typeface="Times New Roman" panose="02020603050405020304" pitchFamily="18" charset="0"/>
            </a:endParaRPr>
          </a:p>
        </p:txBody>
      </p:sp>
      <p:sp>
        <p:nvSpPr>
          <p:cNvPr id="90116" name="Rectangle 4">
            <a:extLst>
              <a:ext uri="{FF2B5EF4-FFF2-40B4-BE49-F238E27FC236}">
                <a16:creationId xmlns:a16="http://schemas.microsoft.com/office/drawing/2014/main" id="{3BB0C021-DCC8-4CAE-BC1C-DA897E45A1D7}"/>
              </a:ext>
            </a:extLst>
          </p:cNvPr>
          <p:cNvSpPr>
            <a:spLocks noGrp="1" noChangeArrowheads="1"/>
          </p:cNvSpPr>
          <p:nvPr>
            <p:ph sz="half" idx="2"/>
          </p:nvPr>
        </p:nvSpPr>
        <p:spPr>
          <a:xfrm>
            <a:off x="6288088" y="1752599"/>
            <a:ext cx="5395052" cy="3394587"/>
          </a:xfrm>
        </p:spPr>
        <p:txBody>
          <a:bodyPr>
            <a:normAutofit/>
          </a:bodyPr>
          <a:lstStyle/>
          <a:p>
            <a:pPr eaLnBrk="1" hangingPunct="1"/>
            <a:r>
              <a:rPr lang="en-US" altLang="en-US" sz="2400" b="1" dirty="0">
                <a:solidFill>
                  <a:srgbClr val="FF0000"/>
                </a:solidFill>
                <a:latin typeface="Times New Roman" panose="02020603050405020304" pitchFamily="18" charset="0"/>
                <a:cs typeface="Times New Roman" panose="02020603050405020304" pitchFamily="18" charset="0"/>
              </a:rPr>
              <a:t>Disadvantages</a:t>
            </a:r>
          </a:p>
          <a:p>
            <a:pPr lvl="1" eaLnBrk="1" hangingPunct="1"/>
            <a:r>
              <a:rPr lang="en-US" altLang="en-US" dirty="0">
                <a:latin typeface="Times New Roman" panose="02020603050405020304" pitchFamily="18" charset="0"/>
                <a:cs typeface="Times New Roman" panose="02020603050405020304" pitchFamily="18" charset="0"/>
              </a:rPr>
              <a:t>Can negatively affect working relationships.</a:t>
            </a:r>
          </a:p>
          <a:p>
            <a:pPr lvl="1" eaLnBrk="1" hangingPunct="1"/>
            <a:r>
              <a:rPr lang="en-US" altLang="en-US" dirty="0">
                <a:latin typeface="Times New Roman" panose="02020603050405020304" pitchFamily="18" charset="0"/>
                <a:cs typeface="Times New Roman" panose="02020603050405020304" pitchFamily="18" charset="0"/>
              </a:rPr>
              <a:t>Can create difficulties for managers in determining individual performance.</a:t>
            </a:r>
          </a:p>
          <a:p>
            <a:pPr lvl="1" eaLnBrk="1" hangingPunct="1"/>
            <a:r>
              <a:rPr lang="en-US" altLang="en-US" dirty="0">
                <a:latin typeface="Times New Roman" panose="02020603050405020304" pitchFamily="18" charset="0"/>
                <a:cs typeface="Times New Roman" panose="02020603050405020304" pitchFamily="18" charset="0"/>
              </a:rPr>
              <a:t>Organizational use of individual performance appraisals can hinder the development of teamwork</a:t>
            </a:r>
          </a:p>
        </p:txBody>
      </p:sp>
      <p:sp>
        <p:nvSpPr>
          <p:cNvPr id="5" name="TextBox 4">
            <a:extLst>
              <a:ext uri="{FF2B5EF4-FFF2-40B4-BE49-F238E27FC236}">
                <a16:creationId xmlns:a16="http://schemas.microsoft.com/office/drawing/2014/main" id="{41B7B59A-552F-49CD-A0CC-98F4809F83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a:extLst>
              <a:ext uri="{FF2B5EF4-FFF2-40B4-BE49-F238E27FC236}">
                <a16:creationId xmlns:a16="http://schemas.microsoft.com/office/drawing/2014/main" id="{13665607-4600-475F-937D-F440F9AC18A4}"/>
              </a:ext>
            </a:extLst>
          </p:cNvPr>
          <p:cNvSpPr>
            <a:spLocks noGrp="1" noChangeArrowheads="1"/>
          </p:cNvSpPr>
          <p:nvPr>
            <p:ph type="title"/>
          </p:nvPr>
        </p:nvSpPr>
        <p:spPr>
          <a:xfrm>
            <a:off x="2075503" y="567046"/>
            <a:ext cx="7477432" cy="998537"/>
          </a:xfrm>
        </p:spPr>
        <p:txBody>
          <a:bodyPr>
            <a:noAutofit/>
          </a:bodyPr>
          <a:lstStyle/>
          <a:p>
            <a:pPr eaLnBrk="1" hangingPunct="1"/>
            <a:r>
              <a:rPr lang="en-CA" altLang="en-US" sz="2800" b="1" dirty="0"/>
              <a:t>PERFORMANCE APPRAISAL METHODS</a:t>
            </a:r>
          </a:p>
        </p:txBody>
      </p:sp>
      <p:pic>
        <p:nvPicPr>
          <p:cNvPr id="92163" name="Picture 5">
            <a:extLst>
              <a:ext uri="{FF2B5EF4-FFF2-40B4-BE49-F238E27FC236}">
                <a16:creationId xmlns:a16="http://schemas.microsoft.com/office/drawing/2014/main" id="{07BE831E-3FF8-4226-9B76-05E90D5B705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83858" y="1296795"/>
            <a:ext cx="5152609" cy="50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4B9D045C-D316-4439-AE20-1FCF28EF0B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Rectangle 3">
            <a:extLst>
              <a:ext uri="{FF2B5EF4-FFF2-40B4-BE49-F238E27FC236}">
                <a16:creationId xmlns:a16="http://schemas.microsoft.com/office/drawing/2014/main" id="{7ABA455C-4921-4C4B-ADAC-FAE596D5A435}"/>
              </a:ext>
            </a:extLst>
          </p:cNvPr>
          <p:cNvSpPr>
            <a:spLocks noChangeArrowheads="1"/>
          </p:cNvSpPr>
          <p:nvPr/>
        </p:nvSpPr>
        <p:spPr bwMode="auto">
          <a:xfrm>
            <a:off x="5357152" y="6354186"/>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11–6</a:t>
            </a:r>
          </a:p>
        </p:txBody>
      </p:sp>
    </p:spTree>
  </p:cSld>
  <p:clrMapOvr>
    <a:masterClrMapping/>
  </p:clrMapOvr>
  <p:transition>
    <p:cut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CATEGORY RATING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45315"/>
            <a:ext cx="10812720" cy="4278094"/>
          </a:xfrm>
          <a:prstGeom prst="rect">
            <a:avLst/>
          </a:prstGeom>
          <a:noFill/>
        </p:spPr>
        <p:txBody>
          <a:bodyPr wrap="square" rtlCol="0">
            <a:spAutoFit/>
          </a:bodyPr>
          <a:lstStyle/>
          <a:p>
            <a:pPr marR="0" lvl="0" algn="l" defTabSz="914400" rtl="0" eaLnBrk="1" fontAlgn="base" latinLnBrk="0" hangingPunct="1">
              <a:lnSpc>
                <a:spcPct val="100000"/>
              </a:lnSpc>
              <a:spcBef>
                <a:spcPct val="0"/>
              </a:spcBef>
              <a:spcAft>
                <a:spcPct val="0"/>
              </a:spcAft>
              <a:buClrTx/>
              <a:buSzTx/>
              <a:tabLst/>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1. Graphic Rating Scale</a:t>
            </a:r>
          </a:p>
          <a:p>
            <a:pPr marR="0" lvl="0" algn="l" defTabSz="914400" rtl="0" eaLnBrk="1" fontAlgn="base" latinLnBrk="0" hangingPunct="1">
              <a:lnSpc>
                <a:spcPct val="100000"/>
              </a:lnSpc>
              <a:spcBef>
                <a:spcPct val="0"/>
              </a:spcBef>
              <a:spcAft>
                <a:spcPct val="0"/>
              </a:spcAft>
              <a:buClrTx/>
              <a:buSzTx/>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scale that allows the rater to indicate an employee’s performance on a continuum.</a:t>
            </a:r>
          </a:p>
          <a:p>
            <a:pPr marL="1257300" marR="0" lvl="2" indent="-342900" algn="l" defTabSz="914400" rtl="0" eaLnBrk="1" fontAlgn="base" latinLnBrk="0" hangingPunct="1">
              <a:lnSpc>
                <a:spcPct val="100000"/>
              </a:lnSpc>
              <a:spcBef>
                <a:spcPct val="0"/>
              </a:spcBef>
              <a:spcAft>
                <a:spcPct val="0"/>
              </a:spcAft>
              <a:buClrTx/>
              <a:buSzTx/>
              <a:buFont typeface="Courier New" panose="02070309020205020404" pitchFamily="49" charset="0"/>
              <a:buChar char="o"/>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Job criteria scales</a:t>
            </a:r>
          </a:p>
          <a:p>
            <a:pPr marL="1257300" marR="0" lvl="2" indent="-342900" algn="l" defTabSz="914400" rtl="0" eaLnBrk="1" fontAlgn="base" latinLnBrk="0" hangingPunct="1">
              <a:lnSpc>
                <a:spcPct val="100000"/>
              </a:lnSpc>
              <a:spcBef>
                <a:spcPct val="0"/>
              </a:spcBef>
              <a:spcAft>
                <a:spcPct val="0"/>
              </a:spcAft>
              <a:buClrTx/>
              <a:buSzTx/>
              <a:buFont typeface="Courier New" panose="02070309020205020404" pitchFamily="49" charset="0"/>
              <a:buChar char="o"/>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Behavioral scales</a:t>
            </a:r>
          </a:p>
          <a:p>
            <a:pPr marL="342900" indent="-342900" fontAlgn="base">
              <a:spcBef>
                <a:spcPct val="0"/>
              </a:spcBef>
              <a:spcAft>
                <a:spcPct val="0"/>
              </a:spcAft>
              <a:buFont typeface="Courier New" panose="02070309020205020404" pitchFamily="49" charset="0"/>
              <a:buChar char="o"/>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Drawbacks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Restrictions on the range of possible rater responses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interpretations of the meanings of scale items and scale ranges by raters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Poorly designed scales that encourage rater errors</a:t>
            </a:r>
          </a:p>
          <a:p>
            <a:pPr marL="800100" lvl="1" indent="-342900" fontAlgn="base">
              <a:spcBef>
                <a:spcPct val="0"/>
              </a:spcBef>
              <a:spcAft>
                <a:spcPct val="0"/>
              </a:spcAft>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Rating form deficiencies that limit the effectiveness of the appraisal</a:t>
            </a:r>
          </a:p>
          <a:p>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a:extLst>
              <a:ext uri="{FF2B5EF4-FFF2-40B4-BE49-F238E27FC236}">
                <a16:creationId xmlns:a16="http://schemas.microsoft.com/office/drawing/2014/main" id="{81788001-7C72-4FAC-9CF6-A6F7E6568979}"/>
              </a:ext>
            </a:extLst>
          </p:cNvPr>
          <p:cNvSpPr>
            <a:spLocks noGrp="1" noChangeArrowheads="1"/>
          </p:cNvSpPr>
          <p:nvPr>
            <p:ph type="title"/>
          </p:nvPr>
        </p:nvSpPr>
        <p:spPr>
          <a:xfrm>
            <a:off x="2743199" y="675616"/>
            <a:ext cx="7964129" cy="1325563"/>
          </a:xfrm>
        </p:spPr>
        <p:txBody>
          <a:bodyPr/>
          <a:lstStyle/>
          <a:p>
            <a:pPr eaLnBrk="1" hangingPunct="1"/>
            <a:r>
              <a:rPr lang="en-US" altLang="en-US" dirty="0"/>
              <a:t>1. CATEGORY RATING METHODS (CONT’D)</a:t>
            </a:r>
            <a:endParaRPr lang="en-CA" altLang="en-US" dirty="0"/>
          </a:p>
        </p:txBody>
      </p:sp>
      <p:sp>
        <p:nvSpPr>
          <p:cNvPr id="94211" name="Rectangle 3">
            <a:extLst>
              <a:ext uri="{FF2B5EF4-FFF2-40B4-BE49-F238E27FC236}">
                <a16:creationId xmlns:a16="http://schemas.microsoft.com/office/drawing/2014/main" id="{6E088AD9-C3E3-496F-BAEA-8440E06AF750}"/>
              </a:ext>
            </a:extLst>
          </p:cNvPr>
          <p:cNvSpPr txBox="1">
            <a:spLocks noChangeArrowheads="1"/>
          </p:cNvSpPr>
          <p:nvPr/>
        </p:nvSpPr>
        <p:spPr bwMode="auto">
          <a:xfrm>
            <a:off x="722670" y="2231513"/>
            <a:ext cx="1048610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20000"/>
              </a:spcAft>
              <a:buNone/>
            </a:pPr>
            <a:r>
              <a:rPr lang="en-US" altLang="en-US" sz="2400" b="1" dirty="0">
                <a:solidFill>
                  <a:srgbClr val="FF0000"/>
                </a:solidFill>
                <a:latin typeface="Times New Roman" panose="02020603050405020304" pitchFamily="18" charset="0"/>
                <a:cs typeface="Times New Roman" panose="02020603050405020304" pitchFamily="18" charset="0"/>
              </a:rPr>
              <a:t>2.  Checklists</a:t>
            </a:r>
          </a:p>
          <a:p>
            <a:pPr lvl="1"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A performance appraisal tool that uses a list of statements or work behaviors that are checked by raters.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Can be quantified by applying weights to individual checklist items.</a:t>
            </a:r>
          </a:p>
          <a:p>
            <a:pPr marL="342900" lvl="2" indent="-342900" fontAlgn="base">
              <a:spcBef>
                <a:spcPts val="750"/>
              </a:spcBef>
              <a:spcAft>
                <a:spcPct val="20000"/>
              </a:spcAft>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Drawbacks: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Interpretation of item meanings by raters</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Weighting creates problems in appraisal interpretation</a:t>
            </a:r>
          </a:p>
          <a:p>
            <a:pPr lvl="2" fontAlgn="base">
              <a:spcAft>
                <a:spcPct val="20000"/>
              </a:spcAft>
            </a:pPr>
            <a:r>
              <a:rPr lang="en-US" altLang="en-US" sz="2400" dirty="0">
                <a:solidFill>
                  <a:prstClr val="black"/>
                </a:solidFill>
                <a:latin typeface="Times New Roman" panose="02020603050405020304" pitchFamily="18" charset="0"/>
                <a:cs typeface="Times New Roman" panose="02020603050405020304" pitchFamily="18" charset="0"/>
              </a:rPr>
              <a:t>Assignment of weights to items by persons other than the raters</a:t>
            </a:r>
          </a:p>
        </p:txBody>
      </p:sp>
      <p:sp>
        <p:nvSpPr>
          <p:cNvPr id="4" name="TextBox 3">
            <a:extLst>
              <a:ext uri="{FF2B5EF4-FFF2-40B4-BE49-F238E27FC236}">
                <a16:creationId xmlns:a16="http://schemas.microsoft.com/office/drawing/2014/main" id="{95741262-BB0E-404E-B0B7-5E56DAE7A5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extLst>
              <a:ext uri="{FF2B5EF4-FFF2-40B4-BE49-F238E27FC236}">
                <a16:creationId xmlns:a16="http://schemas.microsoft.com/office/drawing/2014/main" id="{72135A41-7CF3-46E2-B869-93BE4E533D5B}"/>
              </a:ext>
            </a:extLst>
          </p:cNvPr>
          <p:cNvSpPr>
            <a:spLocks noGrp="1" noChangeArrowheads="1"/>
          </p:cNvSpPr>
          <p:nvPr>
            <p:ph type="title"/>
          </p:nvPr>
        </p:nvSpPr>
        <p:spPr>
          <a:xfrm>
            <a:off x="1639664" y="883932"/>
            <a:ext cx="8521973" cy="579437"/>
          </a:xfrm>
        </p:spPr>
        <p:txBody>
          <a:bodyPr/>
          <a:lstStyle/>
          <a:p>
            <a:pPr eaLnBrk="1" hangingPunct="1"/>
            <a:r>
              <a:rPr lang="en-US" altLang="en-US" dirty="0"/>
              <a:t>SAMPLE PERFORMANCE APPRAISAL FORM</a:t>
            </a:r>
          </a:p>
        </p:txBody>
      </p:sp>
      <p:pic>
        <p:nvPicPr>
          <p:cNvPr id="95235" name="Picture 6" descr="C:\My Documents\PowerPoint Files\Books\South-Western\HRM10e\HRM10e GIFS\11-08.gif">
            <a:extLst>
              <a:ext uri="{FF2B5EF4-FFF2-40B4-BE49-F238E27FC236}">
                <a16:creationId xmlns:a16="http://schemas.microsoft.com/office/drawing/2014/main" id="{566D60AD-F64F-47BF-B7D2-DE2D967B64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155" r="577" b="48541"/>
          <a:stretch>
            <a:fillRect/>
          </a:stretch>
        </p:blipFill>
        <p:spPr bwMode="auto">
          <a:xfrm>
            <a:off x="2106922" y="1894353"/>
            <a:ext cx="7627013" cy="4734265"/>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0960259-3EE4-4CA8-905A-0D6DCEB03996}"/>
              </a:ext>
            </a:extLst>
          </p:cNvPr>
          <p:cNvSpPr txBox="1"/>
          <p:nvPr/>
        </p:nvSpPr>
        <p:spPr>
          <a:xfrm>
            <a:off x="9575800" y="622850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23929078-DE55-4853-933B-5ED70B894286}"/>
              </a:ext>
            </a:extLst>
          </p:cNvPr>
          <p:cNvSpPr>
            <a:spLocks noGrp="1" noChangeArrowheads="1"/>
          </p:cNvSpPr>
          <p:nvPr>
            <p:ph type="title"/>
          </p:nvPr>
        </p:nvSpPr>
        <p:spPr>
          <a:xfrm>
            <a:off x="1622323" y="1046164"/>
            <a:ext cx="9468463" cy="579437"/>
          </a:xfrm>
        </p:spPr>
        <p:txBody>
          <a:bodyPr/>
          <a:lstStyle/>
          <a:p>
            <a:pPr eaLnBrk="1" hangingPunct="1"/>
            <a:r>
              <a:rPr lang="en-US" altLang="en-US" dirty="0"/>
              <a:t>SAMPLE PERFORMANCE APPRAISAL FORM CONT</a:t>
            </a:r>
            <a:endParaRPr lang="en-CA" altLang="en-US" dirty="0"/>
          </a:p>
        </p:txBody>
      </p:sp>
      <p:pic>
        <p:nvPicPr>
          <p:cNvPr id="96259" name="Picture 4" descr="C:\My Documents\PowerPoint Files\Books\South-Western\HRM10e\HRM10e GIFS\11-08.gif">
            <a:extLst>
              <a:ext uri="{FF2B5EF4-FFF2-40B4-BE49-F238E27FC236}">
                <a16:creationId xmlns:a16="http://schemas.microsoft.com/office/drawing/2014/main" id="{61F0BA9F-C87B-470C-8A5C-C72B177046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70" t="53209" r="577"/>
          <a:stretch>
            <a:fillRect/>
          </a:stretch>
        </p:blipFill>
        <p:spPr bwMode="auto">
          <a:xfrm>
            <a:off x="1976284" y="1874839"/>
            <a:ext cx="8568813" cy="4186748"/>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5CBD8F-736D-44B9-985E-A6B4711A1F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AutoShape 2">
            <a:extLst>
              <a:ext uri="{FF2B5EF4-FFF2-40B4-BE49-F238E27FC236}">
                <a16:creationId xmlns:a16="http://schemas.microsoft.com/office/drawing/2014/main" id="{245D3671-B6C9-42F6-8107-4AE932E8C9E0}"/>
              </a:ext>
            </a:extLst>
          </p:cNvPr>
          <p:cNvSpPr>
            <a:spLocks noGrp="1" noChangeArrowheads="1"/>
          </p:cNvSpPr>
          <p:nvPr>
            <p:ph type="title"/>
          </p:nvPr>
        </p:nvSpPr>
        <p:spPr>
          <a:xfrm>
            <a:off x="3305840" y="722570"/>
            <a:ext cx="5580318" cy="1325563"/>
          </a:xfrm>
        </p:spPr>
        <p:txBody>
          <a:bodyPr/>
          <a:lstStyle/>
          <a:p>
            <a:pPr eaLnBrk="1" hangingPunct="1"/>
            <a:r>
              <a:rPr lang="en-US" altLang="en-US" dirty="0"/>
              <a:t>2. COMPARATIVE METHODS</a:t>
            </a:r>
          </a:p>
        </p:txBody>
      </p:sp>
      <p:sp>
        <p:nvSpPr>
          <p:cNvPr id="97283" name="Rectangle 3">
            <a:extLst>
              <a:ext uri="{FF2B5EF4-FFF2-40B4-BE49-F238E27FC236}">
                <a16:creationId xmlns:a16="http://schemas.microsoft.com/office/drawing/2014/main" id="{04F7144D-8255-4158-8975-028957AB9E5A}"/>
              </a:ext>
            </a:extLst>
          </p:cNvPr>
          <p:cNvSpPr txBox="1">
            <a:spLocks noChangeArrowheads="1"/>
          </p:cNvSpPr>
          <p:nvPr/>
        </p:nvSpPr>
        <p:spPr bwMode="auto">
          <a:xfrm>
            <a:off x="897193" y="2344993"/>
            <a:ext cx="10397613" cy="346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800" b="1" dirty="0">
                <a:solidFill>
                  <a:srgbClr val="FF0000"/>
                </a:solidFill>
                <a:latin typeface="Times New Roman" panose="02020603050405020304" pitchFamily="18" charset="0"/>
                <a:cs typeface="Times New Roman" panose="02020603050405020304" pitchFamily="18" charset="0"/>
              </a:rPr>
              <a:t>1.  Ranking</a:t>
            </a:r>
          </a:p>
          <a:p>
            <a:pPr lvl="1"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Listing of all employees from highest to lowest in performance.</a:t>
            </a:r>
          </a:p>
          <a:p>
            <a:pPr lvl="1" fontAlgn="base">
              <a:spcAft>
                <a:spcPct val="0"/>
              </a:spcAft>
              <a:buFont typeface="Courier New" panose="02070309020205020404" pitchFamily="49" charset="0"/>
              <a:buChar char="o"/>
            </a:pPr>
            <a:r>
              <a:rPr lang="en-US" altLang="en-US" sz="2800" b="1" dirty="0">
                <a:solidFill>
                  <a:srgbClr val="FF0000"/>
                </a:solidFill>
                <a:latin typeface="Times New Roman" panose="02020603050405020304" pitchFamily="18" charset="0"/>
                <a:cs typeface="Times New Roman" panose="02020603050405020304" pitchFamily="18" charset="0"/>
              </a:rPr>
              <a:t>Drawbacks: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Does not show size of differences in performance between employees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Implies that lowest-ranked employees are unsatisfactory performers.</a:t>
            </a:r>
          </a:p>
          <a:p>
            <a:pPr lvl="2" fontAlgn="base">
              <a:spcAft>
                <a:spcPct val="0"/>
              </a:spcAft>
            </a:pPr>
            <a:r>
              <a:rPr lang="en-US" altLang="en-US" sz="2800" dirty="0">
                <a:solidFill>
                  <a:prstClr val="black"/>
                </a:solidFill>
                <a:latin typeface="Times New Roman" panose="02020603050405020304" pitchFamily="18" charset="0"/>
                <a:cs typeface="Times New Roman" panose="02020603050405020304" pitchFamily="18" charset="0"/>
              </a:rPr>
              <a:t>Becomes an unwieldy process if the group to be ranked is large.</a:t>
            </a:r>
          </a:p>
        </p:txBody>
      </p:sp>
      <p:sp>
        <p:nvSpPr>
          <p:cNvPr id="4" name="TextBox 3">
            <a:extLst>
              <a:ext uri="{FF2B5EF4-FFF2-40B4-BE49-F238E27FC236}">
                <a16:creationId xmlns:a16="http://schemas.microsoft.com/office/drawing/2014/main" id="{B826DFBF-447F-4FD9-89FB-7BF8AF49E0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AutoShape 2">
            <a:extLst>
              <a:ext uri="{FF2B5EF4-FFF2-40B4-BE49-F238E27FC236}">
                <a16:creationId xmlns:a16="http://schemas.microsoft.com/office/drawing/2014/main" id="{939AE513-856D-4F89-AA6D-1A48EB8D17EE}"/>
              </a:ext>
            </a:extLst>
          </p:cNvPr>
          <p:cNvSpPr>
            <a:spLocks noGrp="1" noChangeArrowheads="1"/>
          </p:cNvSpPr>
          <p:nvPr>
            <p:ph type="title"/>
          </p:nvPr>
        </p:nvSpPr>
        <p:spPr>
          <a:xfrm>
            <a:off x="3111910" y="576468"/>
            <a:ext cx="6911874" cy="1325562"/>
          </a:xfrm>
        </p:spPr>
        <p:txBody>
          <a:bodyPr/>
          <a:lstStyle/>
          <a:p>
            <a:pPr eaLnBrk="1" hangingPunct="1"/>
            <a:r>
              <a:rPr lang="en-US" altLang="en-US" dirty="0"/>
              <a:t>2. COMPARATIVE METHODS (CONT’D)</a:t>
            </a:r>
            <a:endParaRPr lang="en-US" altLang="en-US" i="1" dirty="0"/>
          </a:p>
        </p:txBody>
      </p:sp>
      <p:sp>
        <p:nvSpPr>
          <p:cNvPr id="6" name="Rectangle 3">
            <a:extLst>
              <a:ext uri="{FF2B5EF4-FFF2-40B4-BE49-F238E27FC236}">
                <a16:creationId xmlns:a16="http://schemas.microsoft.com/office/drawing/2014/main" id="{6579938A-85AB-4152-BB18-4A1288BC8D61}"/>
              </a:ext>
            </a:extLst>
          </p:cNvPr>
          <p:cNvSpPr txBox="1">
            <a:spLocks noChangeArrowheads="1"/>
          </p:cNvSpPr>
          <p:nvPr/>
        </p:nvSpPr>
        <p:spPr>
          <a:xfrm>
            <a:off x="737419" y="2273454"/>
            <a:ext cx="10707329" cy="3524250"/>
          </a:xfrm>
          <a:prstGeom prst="rect">
            <a:avLst/>
          </a:prstGeom>
        </p:spPr>
        <p:txBody>
          <a:bodyPr>
            <a:noAutofit/>
          </a:bodyPr>
          <a:lst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fontAlgn="auto">
              <a:spcAft>
                <a:spcPts val="0"/>
              </a:spcAft>
              <a:buNone/>
              <a:defRPr/>
            </a:pPr>
            <a:r>
              <a:rPr lang="en-US" altLang="en-US" sz="2400" b="1" dirty="0">
                <a:solidFill>
                  <a:srgbClr val="FF0000"/>
                </a:solidFill>
                <a:latin typeface="Times New Roman" panose="02020603050405020304" pitchFamily="18" charset="0"/>
                <a:cs typeface="Times New Roman" panose="02020603050405020304" pitchFamily="18" charset="0"/>
              </a:rPr>
              <a:t>2.  Forced Distribution</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Performance appraisal method in which ratings of employees are distributed along a bell-shaped curve.</a:t>
            </a:r>
          </a:p>
          <a:p>
            <a:pPr fontAlgn="auto">
              <a:spcAft>
                <a:spcPts val="0"/>
              </a:spcAft>
              <a:buFont typeface="Courier New" panose="02070309020205020404" pitchFamily="49" charset="0"/>
              <a:buChar char="o"/>
              <a:defRPr/>
            </a:pPr>
            <a:r>
              <a:rPr lang="en-US" altLang="en-US" sz="2400" b="1" dirty="0">
                <a:solidFill>
                  <a:srgbClr val="FF0000"/>
                </a:solidFill>
                <a:latin typeface="Times New Roman" panose="02020603050405020304" pitchFamily="18" charset="0"/>
                <a:cs typeface="Times New Roman" panose="02020603050405020304" pitchFamily="18" charset="0"/>
              </a:rPr>
              <a:t> Drawbacks:</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Assumes a normal distribution of performance.</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Resistance by managers to placing individuals in the lowest or highest groups.</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Providing explanation for placement in a higher or lower grouping can be difficult.</a:t>
            </a:r>
          </a:p>
          <a:p>
            <a:pPr lvl="1" fontAlgn="auto">
              <a:spcAft>
                <a:spcPts val="0"/>
              </a:spcAft>
              <a:defRPr/>
            </a:pPr>
            <a:r>
              <a:rPr lang="en-US" altLang="en-US" sz="2400" dirty="0">
                <a:solidFill>
                  <a:prstClr val="black"/>
                </a:solidFill>
                <a:latin typeface="Times New Roman" panose="02020603050405020304" pitchFamily="18" charset="0"/>
                <a:cs typeface="Times New Roman" panose="02020603050405020304" pitchFamily="18" charset="0"/>
              </a:rPr>
              <a:t>Is not readily applicable to small groups of employees.</a:t>
            </a:r>
          </a:p>
        </p:txBody>
      </p:sp>
      <p:sp>
        <p:nvSpPr>
          <p:cNvPr id="4" name="TextBox 3">
            <a:extLst>
              <a:ext uri="{FF2B5EF4-FFF2-40B4-BE49-F238E27FC236}">
                <a16:creationId xmlns:a16="http://schemas.microsoft.com/office/drawing/2014/main" id="{F9BAB2B9-C51A-4B48-9CBB-40076044DC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AutoShape 2">
            <a:extLst>
              <a:ext uri="{FF2B5EF4-FFF2-40B4-BE49-F238E27FC236}">
                <a16:creationId xmlns:a16="http://schemas.microsoft.com/office/drawing/2014/main" id="{68966D5F-68AC-4154-AED5-8199F74AE46D}"/>
              </a:ext>
            </a:extLst>
          </p:cNvPr>
          <p:cNvSpPr>
            <a:spLocks noGrp="1" noChangeArrowheads="1"/>
          </p:cNvSpPr>
          <p:nvPr>
            <p:ph type="title"/>
          </p:nvPr>
        </p:nvSpPr>
        <p:spPr>
          <a:xfrm>
            <a:off x="518065" y="692148"/>
            <a:ext cx="10486102" cy="579437"/>
          </a:xfrm>
        </p:spPr>
        <p:txBody>
          <a:bodyPr/>
          <a:lstStyle/>
          <a:p>
            <a:pPr eaLnBrk="1" hangingPunct="1"/>
            <a:r>
              <a:rPr lang="en-US" altLang="en-US" dirty="0"/>
              <a:t>FORCED DISTRIBUTION ON A BELL-SHAPED CURVE</a:t>
            </a:r>
          </a:p>
        </p:txBody>
      </p:sp>
      <p:pic>
        <p:nvPicPr>
          <p:cNvPr id="99331" name="Picture 7" descr="C:\My Documents\PowerPoint Files\Books\South-Western\HRM10e\HRM10e GIFS\11-09.gif">
            <a:extLst>
              <a:ext uri="{FF2B5EF4-FFF2-40B4-BE49-F238E27FC236}">
                <a16:creationId xmlns:a16="http://schemas.microsoft.com/office/drawing/2014/main" id="{D0BE9E88-1DE2-45D8-8294-D3EAB948D6E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81317" y="1499588"/>
            <a:ext cx="8159598" cy="466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3F6FBF49-0C2C-488A-86B0-657F063747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Rectangle 3">
            <a:extLst>
              <a:ext uri="{FF2B5EF4-FFF2-40B4-BE49-F238E27FC236}">
                <a16:creationId xmlns:a16="http://schemas.microsoft.com/office/drawing/2014/main" id="{64477ACD-808B-40C7-960E-25131A342722}"/>
              </a:ext>
            </a:extLst>
          </p:cNvPr>
          <p:cNvSpPr>
            <a:spLocks noChangeArrowheads="1"/>
          </p:cNvSpPr>
          <p:nvPr/>
        </p:nvSpPr>
        <p:spPr bwMode="auto">
          <a:xfrm>
            <a:off x="5636026" y="6308020"/>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11–7</a:t>
            </a:r>
          </a:p>
        </p:txBody>
      </p:sp>
    </p:spTree>
  </p:cSld>
  <p:clrMapOvr>
    <a:masterClrMapping/>
  </p:clrMapOvr>
  <p:transition>
    <p:cut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54216DFF-FFF4-49A2-9D02-5B845869B116}"/>
              </a:ext>
            </a:extLst>
          </p:cNvPr>
          <p:cNvSpPr>
            <a:spLocks noGrp="1" noChangeArrowheads="1"/>
          </p:cNvSpPr>
          <p:nvPr>
            <p:ph type="title"/>
          </p:nvPr>
        </p:nvSpPr>
        <p:spPr>
          <a:xfrm>
            <a:off x="3671187" y="765944"/>
            <a:ext cx="4849625" cy="579437"/>
          </a:xfrm>
        </p:spPr>
        <p:txBody>
          <a:bodyPr>
            <a:noAutofit/>
          </a:bodyPr>
          <a:lstStyle/>
          <a:p>
            <a:pPr eaLnBrk="1" hangingPunct="1"/>
            <a:r>
              <a:rPr lang="en-US" altLang="en-US" sz="2800" b="1" dirty="0"/>
              <a:t>3. NARRATIVE METHODS</a:t>
            </a:r>
          </a:p>
        </p:txBody>
      </p:sp>
      <p:pic>
        <p:nvPicPr>
          <p:cNvPr id="91139" name="Picture 1">
            <a:extLst>
              <a:ext uri="{FF2B5EF4-FFF2-40B4-BE49-F238E27FC236}">
                <a16:creationId xmlns:a16="http://schemas.microsoft.com/office/drawing/2014/main" id="{730877C9-2525-4859-AD07-F565353E94D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8031" y="1360770"/>
            <a:ext cx="10433685" cy="494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2F0178C-577E-4360-BB5F-C6871A5B71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3">
            <a:extLst>
              <a:ext uri="{FF2B5EF4-FFF2-40B4-BE49-F238E27FC236}">
                <a16:creationId xmlns:a16="http://schemas.microsoft.com/office/drawing/2014/main" id="{CBCE8690-F580-44D5-BEC2-2018DE3457C6}"/>
              </a:ext>
            </a:extLst>
          </p:cNvPr>
          <p:cNvSpPr>
            <a:spLocks noChangeArrowheads="1"/>
          </p:cNvSpPr>
          <p:nvPr/>
        </p:nvSpPr>
        <p:spPr bwMode="auto">
          <a:xfrm>
            <a:off x="5636025" y="6371699"/>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11–8</a:t>
            </a:r>
          </a:p>
        </p:txBody>
      </p:sp>
    </p:spTree>
    <p:extLst>
      <p:ext uri="{BB962C8B-B14F-4D97-AF65-F5344CB8AC3E}">
        <p14:creationId xmlns:p14="http://schemas.microsoft.com/office/powerpoint/2010/main" val="4195737762"/>
      </p:ext>
    </p:extLst>
  </p:cSld>
  <p:clrMapOvr>
    <a:masterClrMapping/>
  </p:clrMapOvr>
  <p:transition>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a:extLst>
              <a:ext uri="{FF2B5EF4-FFF2-40B4-BE49-F238E27FC236}">
                <a16:creationId xmlns:a16="http://schemas.microsoft.com/office/drawing/2014/main" id="{E0F93889-A3CA-483B-8AD8-21FCAA54BC33}"/>
              </a:ext>
            </a:extLst>
          </p:cNvPr>
          <p:cNvSpPr>
            <a:spLocks noGrp="1" noChangeArrowheads="1"/>
          </p:cNvSpPr>
          <p:nvPr>
            <p:ph type="title"/>
          </p:nvPr>
        </p:nvSpPr>
        <p:spPr>
          <a:xfrm>
            <a:off x="3097110" y="985836"/>
            <a:ext cx="5928954" cy="865188"/>
          </a:xfrm>
        </p:spPr>
        <p:txBody>
          <a:bodyPr/>
          <a:lstStyle/>
          <a:p>
            <a:pPr eaLnBrk="1" hangingPunct="1"/>
            <a:r>
              <a:rPr lang="en-US" altLang="en-US" dirty="0"/>
              <a:t>3. NARRATIVE METHODS CONT.</a:t>
            </a:r>
            <a:endParaRPr lang="en-CA" altLang="en-US" dirty="0"/>
          </a:p>
        </p:txBody>
      </p:sp>
      <p:sp>
        <p:nvSpPr>
          <p:cNvPr id="3" name="Rectangle 3">
            <a:extLst>
              <a:ext uri="{FF2B5EF4-FFF2-40B4-BE49-F238E27FC236}">
                <a16:creationId xmlns:a16="http://schemas.microsoft.com/office/drawing/2014/main" id="{E7E23EEE-A46D-4D91-A17E-5EA8B575BB5C}"/>
              </a:ext>
            </a:extLst>
          </p:cNvPr>
          <p:cNvSpPr txBox="1">
            <a:spLocks noChangeArrowheads="1"/>
          </p:cNvSpPr>
          <p:nvPr/>
        </p:nvSpPr>
        <p:spPr bwMode="auto">
          <a:xfrm>
            <a:off x="988142" y="2349501"/>
            <a:ext cx="10146890" cy="3522663"/>
          </a:xfrm>
          <a:prstGeom prst="rect">
            <a:avLst/>
          </a:prstGeom>
          <a:noFill/>
        </p:spPr>
        <p:txBody>
          <a:bodyPr>
            <a:normAutofit/>
          </a:bodyPr>
          <a:lst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en-US" altLang="en-US" sz="2400" b="1" dirty="0">
                <a:solidFill>
                  <a:srgbClr val="FF0000"/>
                </a:solidFill>
                <a:latin typeface="Times New Roman" panose="02020603050405020304" pitchFamily="18" charset="0"/>
                <a:cs typeface="Times New Roman" panose="02020603050405020304" pitchFamily="18" charset="0"/>
              </a:rPr>
              <a:t>1. Critical Incident</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Manager keeps a written record of highly favorable and unfavorable employee actions.</a:t>
            </a:r>
          </a:p>
          <a:p>
            <a:pPr>
              <a:buFont typeface="Courier New" panose="02070309020205020404" pitchFamily="49" charset="0"/>
              <a:buChar char="o"/>
              <a:defRPr/>
            </a:pPr>
            <a:r>
              <a:rPr lang="en-US" altLang="en-US" sz="2400" b="1" dirty="0">
                <a:solidFill>
                  <a:srgbClr val="FF0000"/>
                </a:solidFill>
                <a:latin typeface="Times New Roman" panose="02020603050405020304" pitchFamily="18" charset="0"/>
                <a:cs typeface="Times New Roman" panose="02020603050405020304" pitchFamily="18" charset="0"/>
              </a:rPr>
              <a:t> Drawbacks</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Variations in how managers define a “critical incident”</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Time involved in documenting employee actions</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Most employee actions are not observed and may become different if observed</a:t>
            </a:r>
          </a:p>
          <a:p>
            <a:pPr lvl="1">
              <a:defRPr/>
            </a:pPr>
            <a:r>
              <a:rPr lang="en-US" altLang="en-US" sz="2400" dirty="0">
                <a:solidFill>
                  <a:prstClr val="black"/>
                </a:solidFill>
                <a:latin typeface="Times New Roman" panose="02020603050405020304" pitchFamily="18" charset="0"/>
                <a:cs typeface="Times New Roman" panose="02020603050405020304" pitchFamily="18" charset="0"/>
              </a:rPr>
              <a:t>Employee concerns about manager’s “black books”</a:t>
            </a:r>
          </a:p>
        </p:txBody>
      </p:sp>
      <p:sp>
        <p:nvSpPr>
          <p:cNvPr id="4" name="TextBox 3">
            <a:extLst>
              <a:ext uri="{FF2B5EF4-FFF2-40B4-BE49-F238E27FC236}">
                <a16:creationId xmlns:a16="http://schemas.microsoft.com/office/drawing/2014/main" id="{3882D8D5-86FD-4913-AA75-33F7442EB7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AutoShape 2">
            <a:extLst>
              <a:ext uri="{FF2B5EF4-FFF2-40B4-BE49-F238E27FC236}">
                <a16:creationId xmlns:a16="http://schemas.microsoft.com/office/drawing/2014/main" id="{6980E105-EF22-448C-9AEC-268234D8F6A6}"/>
              </a:ext>
            </a:extLst>
          </p:cNvPr>
          <p:cNvSpPr>
            <a:spLocks noGrp="1" noChangeArrowheads="1"/>
          </p:cNvSpPr>
          <p:nvPr>
            <p:ph type="title"/>
          </p:nvPr>
        </p:nvSpPr>
        <p:spPr>
          <a:xfrm>
            <a:off x="2569906" y="1063461"/>
            <a:ext cx="6902245" cy="635069"/>
          </a:xfrm>
        </p:spPr>
        <p:txBody>
          <a:bodyPr/>
          <a:lstStyle/>
          <a:p>
            <a:pPr eaLnBrk="1" hangingPunct="1"/>
            <a:r>
              <a:rPr lang="en-US" altLang="en-US" dirty="0"/>
              <a:t>3. NARRATIVE METHODS CONT.</a:t>
            </a:r>
            <a:endParaRPr lang="en-US" altLang="en-US" i="1" dirty="0"/>
          </a:p>
        </p:txBody>
      </p:sp>
      <p:sp>
        <p:nvSpPr>
          <p:cNvPr id="101379" name="Rectangle 3">
            <a:extLst>
              <a:ext uri="{FF2B5EF4-FFF2-40B4-BE49-F238E27FC236}">
                <a16:creationId xmlns:a16="http://schemas.microsoft.com/office/drawing/2014/main" id="{695DD435-4EA1-4933-9908-8D494E649BC1}"/>
              </a:ext>
            </a:extLst>
          </p:cNvPr>
          <p:cNvSpPr txBox="1">
            <a:spLocks noChangeArrowheads="1"/>
          </p:cNvSpPr>
          <p:nvPr/>
        </p:nvSpPr>
        <p:spPr bwMode="auto">
          <a:xfrm>
            <a:off x="671051" y="2293253"/>
            <a:ext cx="10699954" cy="3953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algn="just" fontAlgn="base">
              <a:lnSpc>
                <a:spcPct val="100000"/>
              </a:lnSpc>
              <a:spcAft>
                <a:spcPct val="0"/>
              </a:spcAft>
              <a:buNone/>
            </a:pPr>
            <a:r>
              <a:rPr lang="en-US" altLang="en-US" sz="2000" b="1" dirty="0">
                <a:solidFill>
                  <a:srgbClr val="FF0000"/>
                </a:solidFill>
                <a:latin typeface="Times New Roman" panose="02020603050405020304" pitchFamily="18" charset="0"/>
                <a:cs typeface="Times New Roman" panose="02020603050405020304" pitchFamily="18" charset="0"/>
              </a:rPr>
              <a:t>2. Essay Method: </a:t>
            </a:r>
            <a:r>
              <a:rPr lang="en-US" altLang="en-US" sz="2000" dirty="0">
                <a:solidFill>
                  <a:prstClr val="black"/>
                </a:solidFill>
                <a:latin typeface="Times New Roman" panose="02020603050405020304" pitchFamily="18" charset="0"/>
                <a:cs typeface="Times New Roman" panose="02020603050405020304" pitchFamily="18" charset="0"/>
              </a:rPr>
              <a:t>Manager writes a short essay describing an employee’s performance.</a:t>
            </a:r>
          </a:p>
          <a:p>
            <a:pPr algn="just" fontAlgn="base">
              <a:lnSpc>
                <a:spcPct val="100000"/>
              </a:lnSpc>
              <a:spcAft>
                <a:spcPct val="0"/>
              </a:spcAft>
              <a:buFont typeface="Courier New" panose="02070309020205020404" pitchFamily="49" charset="0"/>
              <a:buChar char="o"/>
            </a:pPr>
            <a:r>
              <a:rPr lang="en-US" altLang="en-US" sz="2000" b="1" dirty="0">
                <a:solidFill>
                  <a:srgbClr val="FF0000"/>
                </a:solidFill>
                <a:latin typeface="Times New Roman" panose="02020603050405020304" pitchFamily="18" charset="0"/>
                <a:cs typeface="Times New Roman" panose="02020603050405020304" pitchFamily="18" charset="0"/>
              </a:rPr>
              <a:t> Drawbacks</a:t>
            </a:r>
          </a:p>
          <a:p>
            <a:pPr lvl="1" algn="just" fontAlgn="base">
              <a:lnSpc>
                <a:spcPct val="100000"/>
              </a:lnSpc>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Depends on the managers’ writing skills and their ability to express themselves.</a:t>
            </a:r>
          </a:p>
          <a:p>
            <a:pPr marL="0" indent="0" algn="just" fontAlgn="base">
              <a:lnSpc>
                <a:spcPct val="100000"/>
              </a:lnSpc>
              <a:spcAft>
                <a:spcPct val="0"/>
              </a:spcAft>
              <a:buNone/>
            </a:pPr>
            <a:r>
              <a:rPr lang="en-US" altLang="en-US" sz="2000" b="1" dirty="0">
                <a:solidFill>
                  <a:srgbClr val="FF0000"/>
                </a:solidFill>
                <a:latin typeface="Times New Roman" panose="02020603050405020304" pitchFamily="18" charset="0"/>
                <a:cs typeface="Times New Roman" panose="02020603050405020304" pitchFamily="18" charset="0"/>
              </a:rPr>
              <a:t>3. Field Review :</a:t>
            </a:r>
            <a:r>
              <a:rPr lang="en-US" altLang="en-US" sz="2000" dirty="0">
                <a:solidFill>
                  <a:prstClr val="black"/>
                </a:solidFill>
                <a:latin typeface="Times New Roman" panose="02020603050405020304" pitchFamily="18" charset="0"/>
                <a:cs typeface="Times New Roman" panose="02020603050405020304" pitchFamily="18" charset="0"/>
              </a:rPr>
              <a:t>Outside reviewer interviews the manager about the performance of each employee and develops a rating for the employees from the interview notes.</a:t>
            </a:r>
          </a:p>
          <a:p>
            <a:pPr marL="171450" lvl="1" algn="just" fontAlgn="base">
              <a:lnSpc>
                <a:spcPct val="100000"/>
              </a:lnSpc>
              <a:spcBef>
                <a:spcPts val="750"/>
              </a:spcBef>
              <a:spcAft>
                <a:spcPct val="0"/>
              </a:spcAft>
              <a:buFont typeface="Courier New" panose="02070309020205020404" pitchFamily="49" charset="0"/>
              <a:buChar char="o"/>
            </a:pPr>
            <a:r>
              <a:rPr lang="en-US" altLang="en-US" sz="2000" b="1" dirty="0">
                <a:solidFill>
                  <a:srgbClr val="FF0000"/>
                </a:solidFill>
                <a:latin typeface="Times New Roman" panose="02020603050405020304" pitchFamily="18" charset="0"/>
                <a:cs typeface="Times New Roman" panose="02020603050405020304" pitchFamily="18" charset="0"/>
              </a:rPr>
              <a:t>Drawbacks</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The external reviewer may lack sufficient knowledge of the employees' daily work.</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The evaluation may rely heavily on the manager's information, which may be biased.</a:t>
            </a:r>
          </a:p>
          <a:p>
            <a:pPr marL="342900" lvl="1" indent="-342900" algn="just" fontAlgn="base">
              <a:lnSpc>
                <a:spcPct val="100000"/>
              </a:lnSpc>
              <a:spcBef>
                <a:spcPts val="750"/>
              </a:spcBef>
              <a:spcAft>
                <a:spcPct val="0"/>
              </a:spcAft>
            </a:pPr>
            <a:r>
              <a:rPr lang="en-US" altLang="en-US" sz="2000" dirty="0">
                <a:solidFill>
                  <a:prstClr val="black"/>
                </a:solidFill>
                <a:latin typeface="Times New Roman" panose="02020603050405020304" pitchFamily="18" charset="0"/>
                <a:cs typeface="Times New Roman" panose="02020603050405020304" pitchFamily="18" charset="0"/>
              </a:rPr>
              <a:t>This method can be costly and time-consuming.</a:t>
            </a:r>
          </a:p>
        </p:txBody>
      </p:sp>
      <p:sp>
        <p:nvSpPr>
          <p:cNvPr id="4" name="TextBox 3">
            <a:extLst>
              <a:ext uri="{FF2B5EF4-FFF2-40B4-BE49-F238E27FC236}">
                <a16:creationId xmlns:a16="http://schemas.microsoft.com/office/drawing/2014/main" id="{EBC3DAC1-0C88-44D1-A6C3-5969110F53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a:extLst>
              <a:ext uri="{FF2B5EF4-FFF2-40B4-BE49-F238E27FC236}">
                <a16:creationId xmlns:a16="http://schemas.microsoft.com/office/drawing/2014/main" id="{D0709503-D1B6-47D9-8B9C-BFD830E6617D}"/>
              </a:ext>
            </a:extLst>
          </p:cNvPr>
          <p:cNvSpPr>
            <a:spLocks noGrp="1" noChangeArrowheads="1"/>
          </p:cNvSpPr>
          <p:nvPr>
            <p:ph type="title"/>
          </p:nvPr>
        </p:nvSpPr>
        <p:spPr>
          <a:xfrm>
            <a:off x="2905432" y="663576"/>
            <a:ext cx="7521677" cy="1325563"/>
          </a:xfrm>
        </p:spPr>
        <p:txBody>
          <a:bodyPr/>
          <a:lstStyle/>
          <a:p>
            <a:pPr eaLnBrk="1" hangingPunct="1"/>
            <a:r>
              <a:rPr lang="en-US" altLang="en-US" dirty="0"/>
              <a:t>4. BEHAVIORAL/OBJECTIVE METHODS</a:t>
            </a:r>
            <a:endParaRPr lang="en-CA" altLang="en-US" dirty="0"/>
          </a:p>
        </p:txBody>
      </p:sp>
      <p:sp>
        <p:nvSpPr>
          <p:cNvPr id="103427" name="Rectangle 3">
            <a:extLst>
              <a:ext uri="{FF2B5EF4-FFF2-40B4-BE49-F238E27FC236}">
                <a16:creationId xmlns:a16="http://schemas.microsoft.com/office/drawing/2014/main" id="{A127E93E-7291-480D-B566-A7BF64EA09E0}"/>
              </a:ext>
            </a:extLst>
          </p:cNvPr>
          <p:cNvSpPr txBox="1">
            <a:spLocks noChangeArrowheads="1"/>
          </p:cNvSpPr>
          <p:nvPr/>
        </p:nvSpPr>
        <p:spPr bwMode="auto">
          <a:xfrm>
            <a:off x="771832" y="2189285"/>
            <a:ext cx="10648335" cy="3917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400" b="1" dirty="0">
                <a:solidFill>
                  <a:srgbClr val="FF0000"/>
                </a:solidFill>
                <a:latin typeface="Times New Roman" panose="02020603050405020304" pitchFamily="18" charset="0"/>
                <a:cs typeface="Times New Roman" panose="02020603050405020304" pitchFamily="18" charset="0"/>
              </a:rPr>
              <a:t>1. Behavioral Rating Approach</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Assesses employees’ behaviors instead of other characteristics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Consists of a series of scales created by:</a:t>
            </a:r>
          </a:p>
          <a:p>
            <a:pPr lvl="2" fontAlgn="base">
              <a:spcAft>
                <a:spcPct val="0"/>
              </a:spcAft>
              <a:buFont typeface="Wingdings" panose="05000000000000000000" pitchFamily="2" charset="2"/>
              <a:buChar char="ü"/>
            </a:pPr>
            <a:r>
              <a:rPr lang="en-US" altLang="en-US" sz="2400" dirty="0">
                <a:solidFill>
                  <a:prstClr val="black"/>
                </a:solidFill>
                <a:latin typeface="Times New Roman" panose="02020603050405020304" pitchFamily="18" charset="0"/>
                <a:cs typeface="Times New Roman" panose="02020603050405020304" pitchFamily="18" charset="0"/>
              </a:rPr>
              <a:t>Identifying important job dimensions</a:t>
            </a:r>
          </a:p>
          <a:p>
            <a:pPr lvl="2" fontAlgn="base">
              <a:spcAft>
                <a:spcPct val="0"/>
              </a:spcAft>
              <a:buFont typeface="Wingdings" panose="05000000000000000000" pitchFamily="2" charset="2"/>
              <a:buChar char="ü"/>
            </a:pPr>
            <a:r>
              <a:rPr lang="en-US" altLang="en-US" sz="2400" dirty="0">
                <a:solidFill>
                  <a:prstClr val="black"/>
                </a:solidFill>
                <a:latin typeface="Times New Roman" panose="02020603050405020304" pitchFamily="18" charset="0"/>
                <a:cs typeface="Times New Roman" panose="02020603050405020304" pitchFamily="18" charset="0"/>
              </a:rPr>
              <a:t>Creating statements describing a range of desired and undesirable behaviors (anchors)</a:t>
            </a:r>
          </a:p>
          <a:p>
            <a:pPr fontAlgn="base">
              <a:spcAft>
                <a:spcPct val="0"/>
              </a:spcAft>
              <a:buFont typeface="Courier New" panose="02070309020205020404" pitchFamily="49" charset="0"/>
              <a:buChar char="o"/>
            </a:pPr>
            <a:r>
              <a:rPr lang="en-US" altLang="en-US" sz="2400" b="1" dirty="0">
                <a:solidFill>
                  <a:prstClr val="black"/>
                </a:solidFill>
                <a:latin typeface="Times New Roman" panose="02020603050405020304" pitchFamily="18" charset="0"/>
                <a:cs typeface="Times New Roman" panose="02020603050405020304" pitchFamily="18" charset="0"/>
              </a:rPr>
              <a:t> Types of behavioral scales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Behaviorally Anchored Rating Scales (BARS)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 Observation Scales (BOS)</a:t>
            </a:r>
          </a:p>
          <a:p>
            <a:pPr lvl="2"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Behavioral Expectation Scales (BES)</a:t>
            </a:r>
          </a:p>
        </p:txBody>
      </p:sp>
      <p:sp>
        <p:nvSpPr>
          <p:cNvPr id="4" name="TextBox 3">
            <a:extLst>
              <a:ext uri="{FF2B5EF4-FFF2-40B4-BE49-F238E27FC236}">
                <a16:creationId xmlns:a16="http://schemas.microsoft.com/office/drawing/2014/main" id="{7F7B0ECA-1ACB-4E43-B71C-8E7EF1BD847B}"/>
              </a:ext>
            </a:extLst>
          </p:cNvPr>
          <p:cNvSpPr txBox="1"/>
          <p:nvPr/>
        </p:nvSpPr>
        <p:spPr>
          <a:xfrm>
            <a:off x="9264625" y="6307379"/>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AutoShape 2">
            <a:extLst>
              <a:ext uri="{FF2B5EF4-FFF2-40B4-BE49-F238E27FC236}">
                <a16:creationId xmlns:a16="http://schemas.microsoft.com/office/drawing/2014/main" id="{1619BC2A-DEE9-4741-9754-551092EFF00F}"/>
              </a:ext>
            </a:extLst>
          </p:cNvPr>
          <p:cNvSpPr>
            <a:spLocks noGrp="1" noChangeArrowheads="1"/>
          </p:cNvSpPr>
          <p:nvPr>
            <p:ph type="title"/>
          </p:nvPr>
        </p:nvSpPr>
        <p:spPr>
          <a:xfrm>
            <a:off x="2566989" y="1046164"/>
            <a:ext cx="6580187" cy="579437"/>
          </a:xfrm>
        </p:spPr>
        <p:txBody>
          <a:bodyPr/>
          <a:lstStyle/>
          <a:p>
            <a:pPr eaLnBrk="1" hangingPunct="1"/>
            <a:r>
              <a:rPr lang="en-US" altLang="en-US"/>
              <a:t>CUSTOMER SERVICE SKILLS (BOS)</a:t>
            </a:r>
          </a:p>
        </p:txBody>
      </p:sp>
      <p:pic>
        <p:nvPicPr>
          <p:cNvPr id="104451" name="Picture 6" descr="C:\My Documents\PowerPoint Files\Books\South-Western\HRM10e\HRM10e GIFS\11-10.gif">
            <a:extLst>
              <a:ext uri="{FF2B5EF4-FFF2-40B4-BE49-F238E27FC236}">
                <a16:creationId xmlns:a16="http://schemas.microsoft.com/office/drawing/2014/main" id="{C9126E41-03F2-44EC-BE43-6B3D134B0A7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57450" y="1844675"/>
            <a:ext cx="7524750" cy="424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24118C66-DD18-45C4-A8B8-AEAEEB8BD4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3">
            <a:extLst>
              <a:ext uri="{FF2B5EF4-FFF2-40B4-BE49-F238E27FC236}">
                <a16:creationId xmlns:a16="http://schemas.microsoft.com/office/drawing/2014/main" id="{A670420D-DD66-4031-8F2D-2CEAD92FFAFF}"/>
              </a:ext>
            </a:extLst>
          </p:cNvPr>
          <p:cNvSpPr>
            <a:spLocks noChangeArrowheads="1"/>
          </p:cNvSpPr>
          <p:nvPr/>
        </p:nvSpPr>
        <p:spPr bwMode="auto">
          <a:xfrm>
            <a:off x="5636026" y="6308020"/>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11–9</a:t>
            </a:r>
          </a:p>
        </p:txBody>
      </p:sp>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AutoShape 2">
            <a:extLst>
              <a:ext uri="{FF2B5EF4-FFF2-40B4-BE49-F238E27FC236}">
                <a16:creationId xmlns:a16="http://schemas.microsoft.com/office/drawing/2014/main" id="{D8058CB3-490C-4C74-9662-D73763F50891}"/>
              </a:ext>
            </a:extLst>
          </p:cNvPr>
          <p:cNvSpPr>
            <a:spLocks noGrp="1" noChangeArrowheads="1"/>
          </p:cNvSpPr>
          <p:nvPr>
            <p:ph type="title"/>
          </p:nvPr>
        </p:nvSpPr>
        <p:spPr>
          <a:xfrm>
            <a:off x="2699159" y="778148"/>
            <a:ext cx="8671848" cy="1325563"/>
          </a:xfrm>
        </p:spPr>
        <p:txBody>
          <a:bodyPr/>
          <a:lstStyle/>
          <a:p>
            <a:pPr eaLnBrk="1" hangingPunct="1"/>
            <a:r>
              <a:rPr lang="en-US" altLang="en-US" dirty="0"/>
              <a:t>4. BEHAVIORAL/OBJECTIVE METHODS CONT.</a:t>
            </a:r>
            <a:endParaRPr lang="en-US" altLang="en-US" i="1" dirty="0"/>
          </a:p>
        </p:txBody>
      </p:sp>
      <p:sp>
        <p:nvSpPr>
          <p:cNvPr id="105475" name="Rectangle 3">
            <a:extLst>
              <a:ext uri="{FF2B5EF4-FFF2-40B4-BE49-F238E27FC236}">
                <a16:creationId xmlns:a16="http://schemas.microsoft.com/office/drawing/2014/main" id="{78FE4A59-CAE4-45E0-82DC-42C0C7CEF6B5}"/>
              </a:ext>
            </a:extLst>
          </p:cNvPr>
          <p:cNvSpPr txBox="1">
            <a:spLocks noChangeArrowheads="1"/>
          </p:cNvSpPr>
          <p:nvPr/>
        </p:nvSpPr>
        <p:spPr bwMode="auto">
          <a:xfrm>
            <a:off x="781665" y="2302952"/>
            <a:ext cx="1058934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400" b="1" dirty="0">
                <a:solidFill>
                  <a:srgbClr val="FF0000"/>
                </a:solidFill>
                <a:latin typeface="Times New Roman" panose="02020603050405020304" pitchFamily="18" charset="0"/>
                <a:cs typeface="Times New Roman" panose="02020603050405020304" pitchFamily="18" charset="0"/>
              </a:rPr>
              <a:t>2. Management by Objectives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Specifying the performance goals that an individual and his or her manager agree to try to attain within an appropriate length of time.</a:t>
            </a:r>
            <a:endParaRPr lang="en-US" altLang="en-US" sz="2000" dirty="0">
              <a:solidFill>
                <a:prstClr val="black"/>
              </a:solidFill>
              <a:latin typeface="Times New Roman" panose="02020603050405020304" pitchFamily="18" charset="0"/>
              <a:cs typeface="Times New Roman" panose="02020603050405020304" pitchFamily="18" charset="0"/>
            </a:endParaRPr>
          </a:p>
          <a:p>
            <a:pPr fontAlgn="base">
              <a:spcAft>
                <a:spcPct val="0"/>
              </a:spcAft>
            </a:pPr>
            <a:r>
              <a:rPr lang="en-US" altLang="en-US" sz="2400" b="1" dirty="0">
                <a:solidFill>
                  <a:srgbClr val="FF0000"/>
                </a:solidFill>
                <a:latin typeface="Times New Roman" panose="02020603050405020304" pitchFamily="18" charset="0"/>
                <a:cs typeface="Times New Roman" panose="02020603050405020304" pitchFamily="18" charset="0"/>
              </a:rPr>
              <a:t>Key MBO Ideas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Employee involvement creates higher levels of commitment and performance.</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Encourages employees to work effectively toward achieving desired results.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Performance measures should be measurable and should define results.</a:t>
            </a:r>
            <a:endParaRPr lang="en-US" altLang="en-US" sz="2000" dirty="0">
              <a:solidFill>
                <a:prstClr val="black"/>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4C4120-29B6-41B4-BEBA-EF9B0E0FD0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AutoShape 2">
            <a:extLst>
              <a:ext uri="{FF2B5EF4-FFF2-40B4-BE49-F238E27FC236}">
                <a16:creationId xmlns:a16="http://schemas.microsoft.com/office/drawing/2014/main" id="{E310242B-34B6-4FC1-AE19-B9BBCFC4EC96}"/>
              </a:ext>
            </a:extLst>
          </p:cNvPr>
          <p:cNvSpPr>
            <a:spLocks noGrp="1" noChangeArrowheads="1"/>
          </p:cNvSpPr>
          <p:nvPr>
            <p:ph type="title"/>
          </p:nvPr>
        </p:nvSpPr>
        <p:spPr>
          <a:xfrm>
            <a:off x="3365500" y="679450"/>
            <a:ext cx="5486400" cy="579438"/>
          </a:xfrm>
        </p:spPr>
        <p:txBody>
          <a:bodyPr/>
          <a:lstStyle/>
          <a:p>
            <a:pPr eaLnBrk="1" hangingPunct="1"/>
            <a:r>
              <a:rPr lang="en-US" altLang="en-US"/>
              <a:t>THE MBO PROCESS</a:t>
            </a:r>
          </a:p>
        </p:txBody>
      </p:sp>
      <p:sp>
        <p:nvSpPr>
          <p:cNvPr id="11" name="Line 5">
            <a:extLst>
              <a:ext uri="{FF2B5EF4-FFF2-40B4-BE49-F238E27FC236}">
                <a16:creationId xmlns:a16="http://schemas.microsoft.com/office/drawing/2014/main" id="{A833C8EF-BBFB-44EE-B6CD-613F5A9D6197}"/>
              </a:ext>
            </a:extLst>
          </p:cNvPr>
          <p:cNvSpPr>
            <a:spLocks noChangeShapeType="1"/>
          </p:cNvSpPr>
          <p:nvPr/>
        </p:nvSpPr>
        <p:spPr bwMode="blackWhite">
          <a:xfrm>
            <a:off x="6070600" y="4648200"/>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2" name="Line 6">
            <a:extLst>
              <a:ext uri="{FF2B5EF4-FFF2-40B4-BE49-F238E27FC236}">
                <a16:creationId xmlns:a16="http://schemas.microsoft.com/office/drawing/2014/main" id="{7CCB6163-B245-4E7C-A04C-BB3BAEDBCD0F}"/>
              </a:ext>
            </a:extLst>
          </p:cNvPr>
          <p:cNvSpPr>
            <a:spLocks noChangeShapeType="1"/>
          </p:cNvSpPr>
          <p:nvPr/>
        </p:nvSpPr>
        <p:spPr bwMode="blackWhite">
          <a:xfrm>
            <a:off x="6057900" y="2336800"/>
            <a:ext cx="0" cy="457200"/>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3" name="Line 7">
            <a:extLst>
              <a:ext uri="{FF2B5EF4-FFF2-40B4-BE49-F238E27FC236}">
                <a16:creationId xmlns:a16="http://schemas.microsoft.com/office/drawing/2014/main" id="{E955E84F-4CB3-4A64-B554-C195E388B68E}"/>
              </a:ext>
            </a:extLst>
          </p:cNvPr>
          <p:cNvSpPr>
            <a:spLocks noChangeShapeType="1"/>
          </p:cNvSpPr>
          <p:nvPr/>
        </p:nvSpPr>
        <p:spPr bwMode="blackWhite">
          <a:xfrm>
            <a:off x="6057900" y="3429000"/>
            <a:ext cx="0" cy="533400"/>
          </a:xfrm>
          <a:prstGeom prst="line">
            <a:avLst/>
          </a:prstGeom>
          <a:noFill/>
          <a:ln w="63500">
            <a:solidFill>
              <a:schemeClr val="tx1"/>
            </a:solidFill>
            <a:round/>
            <a:headEnd type="none" w="sm" len="sm"/>
            <a:tailEnd type="triangle" w="med" len="med"/>
          </a:ln>
          <a:effectLst>
            <a:outerShdw dist="35921" dir="2700000" algn="ctr" rotWithShape="0">
              <a:schemeClr val="tx1">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14" name="Rectangle 8">
            <a:extLst>
              <a:ext uri="{FF2B5EF4-FFF2-40B4-BE49-F238E27FC236}">
                <a16:creationId xmlns:a16="http://schemas.microsoft.com/office/drawing/2014/main" id="{F8E719FF-C48B-49E7-B639-260E37D06F2B}"/>
              </a:ext>
            </a:extLst>
          </p:cNvPr>
          <p:cNvSpPr>
            <a:spLocks noChangeArrowheads="1"/>
          </p:cNvSpPr>
          <p:nvPr/>
        </p:nvSpPr>
        <p:spPr bwMode="blackWhite">
          <a:xfrm>
            <a:off x="2895600" y="1600200"/>
            <a:ext cx="6400800" cy="762000"/>
          </a:xfrm>
          <a:prstGeom prst="rect">
            <a:avLst/>
          </a:prstGeom>
          <a:solidFill>
            <a:schemeClr val="accent2"/>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Job Review and Agreement</a:t>
            </a:r>
          </a:p>
        </p:txBody>
      </p:sp>
      <p:sp>
        <p:nvSpPr>
          <p:cNvPr id="15" name="Rectangle 9">
            <a:extLst>
              <a:ext uri="{FF2B5EF4-FFF2-40B4-BE49-F238E27FC236}">
                <a16:creationId xmlns:a16="http://schemas.microsoft.com/office/drawing/2014/main" id="{8644B512-86E2-4380-B1FD-5B01C7A38496}"/>
              </a:ext>
            </a:extLst>
          </p:cNvPr>
          <p:cNvSpPr>
            <a:spLocks noChangeArrowheads="1"/>
          </p:cNvSpPr>
          <p:nvPr/>
        </p:nvSpPr>
        <p:spPr bwMode="blackWhite">
          <a:xfrm>
            <a:off x="2895600" y="2781300"/>
            <a:ext cx="6400800" cy="762000"/>
          </a:xfrm>
          <a:prstGeom prst="rect">
            <a:avLst/>
          </a:prstGeom>
          <a:solidFill>
            <a:srgbClr val="80808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Development of Performance Standards</a:t>
            </a:r>
          </a:p>
        </p:txBody>
      </p:sp>
      <p:sp>
        <p:nvSpPr>
          <p:cNvPr id="16" name="Rectangle 10">
            <a:extLst>
              <a:ext uri="{FF2B5EF4-FFF2-40B4-BE49-F238E27FC236}">
                <a16:creationId xmlns:a16="http://schemas.microsoft.com/office/drawing/2014/main" id="{3A13430B-22AA-4A51-94F8-A5D923FCF844}"/>
              </a:ext>
            </a:extLst>
          </p:cNvPr>
          <p:cNvSpPr>
            <a:spLocks noChangeArrowheads="1"/>
          </p:cNvSpPr>
          <p:nvPr/>
        </p:nvSpPr>
        <p:spPr bwMode="blackWhite">
          <a:xfrm>
            <a:off x="2895600" y="3962400"/>
            <a:ext cx="6400800" cy="762000"/>
          </a:xfrm>
          <a:prstGeom prst="rect">
            <a:avLst/>
          </a:prstGeom>
          <a:solidFill>
            <a:srgbClr val="0080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a:solidFill>
                  <a:prstClr val="white"/>
                </a:solidFill>
                <a:effectLst>
                  <a:outerShdw blurRad="38100" dist="38100" dir="2700000" algn="tl">
                    <a:srgbClr val="000000"/>
                  </a:outerShdw>
                </a:effectLst>
                <a:latin typeface="Arial" panose="020B0604020202020204" pitchFamily="34" charset="0"/>
              </a:rPr>
              <a:t>Guided Objective Setting</a:t>
            </a:r>
          </a:p>
        </p:txBody>
      </p:sp>
      <p:sp>
        <p:nvSpPr>
          <p:cNvPr id="17" name="Rectangle 11">
            <a:extLst>
              <a:ext uri="{FF2B5EF4-FFF2-40B4-BE49-F238E27FC236}">
                <a16:creationId xmlns:a16="http://schemas.microsoft.com/office/drawing/2014/main" id="{9E6B1B7C-991D-46C4-B305-C10AFED2095A}"/>
              </a:ext>
            </a:extLst>
          </p:cNvPr>
          <p:cNvSpPr>
            <a:spLocks noChangeArrowheads="1"/>
          </p:cNvSpPr>
          <p:nvPr/>
        </p:nvSpPr>
        <p:spPr bwMode="blackWhite">
          <a:xfrm>
            <a:off x="2908300" y="5181600"/>
            <a:ext cx="6400800" cy="762000"/>
          </a:xfrm>
          <a:prstGeom prst="rect">
            <a:avLst/>
          </a:prstGeom>
          <a:solidFill>
            <a:srgbClr val="FF6600"/>
          </a:solidFill>
          <a:ln w="12700">
            <a:solidFill>
              <a:schemeClr val="tx1"/>
            </a:solidFill>
            <a:miter lim="800000"/>
            <a:headEnd type="none" w="sm" len="sm"/>
            <a:tailEnd type="none" w="sm" len="sm"/>
          </a:ln>
          <a:effectLst>
            <a:outerShdw dist="107763" dir="2700000" algn="ctr" rotWithShape="0">
              <a:schemeClr val="tx1">
                <a:alpha val="50000"/>
              </a:schemeClr>
            </a:outerShdw>
          </a:effectLst>
        </p:spPr>
        <p:txBody>
          <a:bodyPr wrap="none" anchor="ctr"/>
          <a:lstStyle/>
          <a:p>
            <a:pPr algn="ctr" fontAlgn="base">
              <a:spcBef>
                <a:spcPct val="0"/>
              </a:spcBef>
              <a:spcAft>
                <a:spcPct val="0"/>
              </a:spcAft>
              <a:defRPr/>
            </a:pPr>
            <a:r>
              <a:rPr lang="en-US" altLang="en-US" sz="2400" b="1">
                <a:solidFill>
                  <a:prstClr val="white"/>
                </a:solidFill>
                <a:effectLst>
                  <a:outerShdw blurRad="38100" dist="38100" dir="2700000" algn="tl">
                    <a:srgbClr val="000000"/>
                  </a:outerShdw>
                </a:effectLst>
                <a:latin typeface="Arial" panose="020B0604020202020204" pitchFamily="34" charset="0"/>
              </a:rPr>
              <a:t>Continuing Performance Discussions</a:t>
            </a:r>
          </a:p>
        </p:txBody>
      </p:sp>
      <p:sp>
        <p:nvSpPr>
          <p:cNvPr id="10" name="TextBox 9">
            <a:extLst>
              <a:ext uri="{FF2B5EF4-FFF2-40B4-BE49-F238E27FC236}">
                <a16:creationId xmlns:a16="http://schemas.microsoft.com/office/drawing/2014/main" id="{2B1971E2-DBCB-4CF1-8479-93B63571AC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100000">
                                          <p:val>
                                            <p:strVal val="#ppt_x"/>
                                          </p:val>
                                        </p:tav>
                                      </p:tavLst>
                                    </p:anim>
                                    <p:anim calcmode="lin" valueType="num">
                                      <p:cBhvr>
                                        <p:cTn id="8" dur="500" fill="hold"/>
                                        <p:tgtEl>
                                          <p:spTgt spid="14"/>
                                        </p:tgtEl>
                                        <p:attrNameLst>
                                          <p:attrName>ppt_y</p:attrName>
                                        </p:attrNameLst>
                                      </p:cBhvr>
                                      <p:tavLst>
                                        <p:tav tm="0">
                                          <p:val>
                                            <p:strVal val="#ppt_y-#ppt_h/2"/>
                                          </p:val>
                                        </p:tav>
                                        <p:tav tm="100000">
                                          <p:val>
                                            <p:strVal val="#ppt_y"/>
                                          </p:val>
                                        </p:tav>
                                      </p:tavLst>
                                    </p:anim>
                                    <p:anim calcmode="lin" valueType="num">
                                      <p:cBhvr>
                                        <p:cTn id="9" dur="500" fill="hold"/>
                                        <p:tgtEl>
                                          <p:spTgt spid="14"/>
                                        </p:tgtEl>
                                        <p:attrNameLst>
                                          <p:attrName>ppt_w</p:attrName>
                                        </p:attrNameLst>
                                      </p:cBhvr>
                                      <p:tavLst>
                                        <p:tav tm="0">
                                          <p:val>
                                            <p:strVal val="#ppt_w"/>
                                          </p:val>
                                        </p:tav>
                                        <p:tav tm="100000">
                                          <p:val>
                                            <p:strVal val="#ppt_w"/>
                                          </p:val>
                                        </p:tav>
                                      </p:tavLst>
                                    </p:anim>
                                    <p:anim calcmode="lin" valueType="num">
                                      <p:cBhvr>
                                        <p:cTn id="10" dur="500" fill="hold"/>
                                        <p:tgtEl>
                                          <p:spTgt spid="14"/>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22" presetClass="entr" presetSubtype="1"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nodeType="afterGroup">
                            <p:stCondLst>
                              <p:cond delay="1000"/>
                            </p:stCondLst>
                            <p:childTnLst>
                              <p:par>
                                <p:cTn id="16" presetID="17" presetClass="entr" presetSubtype="1"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ppt_h/2"/>
                                          </p:val>
                                        </p:tav>
                                        <p:tav tm="100000">
                                          <p:val>
                                            <p:strVal val="#ppt_y"/>
                                          </p:val>
                                        </p:tav>
                                      </p:tavLst>
                                    </p:anim>
                                    <p:anim calcmode="lin" valueType="num">
                                      <p:cBhvr>
                                        <p:cTn id="20" dur="500" fill="hold"/>
                                        <p:tgtEl>
                                          <p:spTgt spid="15"/>
                                        </p:tgtEl>
                                        <p:attrNameLst>
                                          <p:attrName>ppt_w</p:attrName>
                                        </p:attrNameLst>
                                      </p:cBhvr>
                                      <p:tavLst>
                                        <p:tav tm="0">
                                          <p:val>
                                            <p:strVal val="#ppt_w"/>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childTnLst>
                                </p:cTn>
                              </p:par>
                            </p:childTnLst>
                          </p:cTn>
                        </p:par>
                        <p:par>
                          <p:cTn id="22" fill="hold" nodeType="afterGroup">
                            <p:stCondLst>
                              <p:cond delay="1500"/>
                            </p:stCondLst>
                            <p:childTnLst>
                              <p:par>
                                <p:cTn id="23" presetID="22" presetClass="entr" presetSubtype="1"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up)">
                                      <p:cBhvr>
                                        <p:cTn id="25" dur="500"/>
                                        <p:tgtEl>
                                          <p:spTgt spid="13"/>
                                        </p:tgtEl>
                                      </p:cBhvr>
                                    </p:animEffect>
                                  </p:childTnLst>
                                </p:cTn>
                              </p:par>
                            </p:childTnLst>
                          </p:cTn>
                        </p:par>
                        <p:par>
                          <p:cTn id="26" fill="hold" nodeType="afterGroup">
                            <p:stCondLst>
                              <p:cond delay="2000"/>
                            </p:stCondLst>
                            <p:childTnLst>
                              <p:par>
                                <p:cTn id="27" presetID="17"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ppt_x</p:attrName>
                                        </p:attrNameLst>
                                      </p:cBhvr>
                                      <p:tavLst>
                                        <p:tav tm="0">
                                          <p:val>
                                            <p:strVal val="#ppt_x"/>
                                          </p:val>
                                        </p:tav>
                                        <p:tav tm="100000">
                                          <p:val>
                                            <p:strVal val="#ppt_x"/>
                                          </p:val>
                                        </p:tav>
                                      </p:tavLst>
                                    </p:anim>
                                    <p:anim calcmode="lin" valueType="num">
                                      <p:cBhvr>
                                        <p:cTn id="30" dur="500" fill="hold"/>
                                        <p:tgtEl>
                                          <p:spTgt spid="16"/>
                                        </p:tgtEl>
                                        <p:attrNameLst>
                                          <p:attrName>ppt_y</p:attrName>
                                        </p:attrNameLst>
                                      </p:cBhvr>
                                      <p:tavLst>
                                        <p:tav tm="0">
                                          <p:val>
                                            <p:strVal val="#ppt_y-#ppt_h/2"/>
                                          </p:val>
                                        </p:tav>
                                        <p:tav tm="100000">
                                          <p:val>
                                            <p:strVal val="#ppt_y"/>
                                          </p:val>
                                        </p:tav>
                                      </p:tavLst>
                                    </p:anim>
                                    <p:anim calcmode="lin" valueType="num">
                                      <p:cBhvr>
                                        <p:cTn id="31" dur="500" fill="hold"/>
                                        <p:tgtEl>
                                          <p:spTgt spid="16"/>
                                        </p:tgtEl>
                                        <p:attrNameLst>
                                          <p:attrName>ppt_w</p:attrName>
                                        </p:attrNameLst>
                                      </p:cBhvr>
                                      <p:tavLst>
                                        <p:tav tm="0">
                                          <p:val>
                                            <p:strVal val="#ppt_w"/>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childTnLst>
                                </p:cTn>
                              </p:par>
                            </p:childTnLst>
                          </p:cTn>
                        </p:par>
                        <p:par>
                          <p:cTn id="33" fill="hold" nodeType="afterGroup">
                            <p:stCondLst>
                              <p:cond delay="2500"/>
                            </p:stCondLst>
                            <p:childTnLst>
                              <p:par>
                                <p:cTn id="34" presetID="22" presetClass="entr" presetSubtype="1"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500"/>
                                        <p:tgtEl>
                                          <p:spTgt spid="11"/>
                                        </p:tgtEl>
                                      </p:cBhvr>
                                    </p:animEffect>
                                  </p:childTnLst>
                                </p:cTn>
                              </p:par>
                            </p:childTnLst>
                          </p:cTn>
                        </p:par>
                        <p:par>
                          <p:cTn id="37" fill="hold" nodeType="afterGroup">
                            <p:stCondLst>
                              <p:cond delay="3000"/>
                            </p:stCondLst>
                            <p:childTnLst>
                              <p:par>
                                <p:cTn id="38" presetID="17"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ppt_x</p:attrName>
                                        </p:attrNameLst>
                                      </p:cBhvr>
                                      <p:tavLst>
                                        <p:tav tm="0">
                                          <p:val>
                                            <p:strVal val="#ppt_x"/>
                                          </p:val>
                                        </p:tav>
                                        <p:tav tm="100000">
                                          <p:val>
                                            <p:strVal val="#ppt_x"/>
                                          </p:val>
                                        </p:tav>
                                      </p:tavLst>
                                    </p:anim>
                                    <p:anim calcmode="lin" valueType="num">
                                      <p:cBhvr>
                                        <p:cTn id="41" dur="500" fill="hold"/>
                                        <p:tgtEl>
                                          <p:spTgt spid="17"/>
                                        </p:tgtEl>
                                        <p:attrNameLst>
                                          <p:attrName>ppt_y</p:attrName>
                                        </p:attrNameLst>
                                      </p:cBhvr>
                                      <p:tavLst>
                                        <p:tav tm="0">
                                          <p:val>
                                            <p:strVal val="#ppt_y-#ppt_h/2"/>
                                          </p:val>
                                        </p:tav>
                                        <p:tav tm="100000">
                                          <p:val>
                                            <p:strVal val="#ppt_y"/>
                                          </p:val>
                                        </p:tav>
                                      </p:tavLst>
                                    </p:anim>
                                    <p:anim calcmode="lin" valueType="num">
                                      <p:cBhvr>
                                        <p:cTn id="42" dur="500" fill="hold"/>
                                        <p:tgtEl>
                                          <p:spTgt spid="17"/>
                                        </p:tgtEl>
                                        <p:attrNameLst>
                                          <p:attrName>ppt_w</p:attrName>
                                        </p:attrNameLst>
                                      </p:cBhvr>
                                      <p:tavLst>
                                        <p:tav tm="0">
                                          <p:val>
                                            <p:strVal val="#ppt_w"/>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autoUpdateAnimBg="0"/>
      <p:bldP spid="15" grpId="0" animBg="1" autoUpdateAnimBg="0"/>
      <p:bldP spid="16" grpId="0" animBg="1" autoUpdateAnimBg="0"/>
      <p:bldP spid="17"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895C020D-A0D9-4474-A7D9-40D12DA5869D}"/>
              </a:ext>
            </a:extLst>
          </p:cNvPr>
          <p:cNvSpPr>
            <a:spLocks noGrp="1" noChangeArrowheads="1"/>
          </p:cNvSpPr>
          <p:nvPr>
            <p:ph type="title"/>
          </p:nvPr>
        </p:nvSpPr>
        <p:spPr/>
        <p:txBody>
          <a:bodyPr/>
          <a:lstStyle/>
          <a:p>
            <a:pPr eaLnBrk="1" hangingPunct="1"/>
            <a:r>
              <a:rPr lang="en-US" altLang="en-US" dirty="0"/>
              <a:t>COMMON RATER ERRORS</a:t>
            </a:r>
            <a:endParaRPr lang="en-CA" altLang="en-US" dirty="0"/>
          </a:p>
        </p:txBody>
      </p:sp>
      <p:pic>
        <p:nvPicPr>
          <p:cNvPr id="107523" name="Picture 3">
            <a:extLst>
              <a:ext uri="{FF2B5EF4-FFF2-40B4-BE49-F238E27FC236}">
                <a16:creationId xmlns:a16="http://schemas.microsoft.com/office/drawing/2014/main" id="{6B28DA9B-CED7-45E6-B6D1-C6A79FDD93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2928" y="1625601"/>
            <a:ext cx="7795572" cy="463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65F58BEB-969E-4A92-A3FB-E83BF5F71B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3">
            <a:extLst>
              <a:ext uri="{FF2B5EF4-FFF2-40B4-BE49-F238E27FC236}">
                <a16:creationId xmlns:a16="http://schemas.microsoft.com/office/drawing/2014/main" id="{69D07CE3-97DB-4BBE-B0CB-F814CF2682D5}"/>
              </a:ext>
            </a:extLst>
          </p:cNvPr>
          <p:cNvSpPr>
            <a:spLocks noChangeArrowheads="1"/>
          </p:cNvSpPr>
          <p:nvPr/>
        </p:nvSpPr>
        <p:spPr bwMode="auto">
          <a:xfrm>
            <a:off x="5028937" y="6292631"/>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11–10</a:t>
            </a:r>
          </a:p>
        </p:txBody>
      </p:sp>
    </p:spTree>
  </p:cSld>
  <p:clrMapOvr>
    <a:masterClrMapping/>
  </p:clrMapOvr>
  <p:transition>
    <p:cut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a:extLst>
              <a:ext uri="{FF2B5EF4-FFF2-40B4-BE49-F238E27FC236}">
                <a16:creationId xmlns:a16="http://schemas.microsoft.com/office/drawing/2014/main" id="{7C1EE0DF-8B4E-4485-8496-CC30BFAB62F0}"/>
              </a:ext>
            </a:extLst>
          </p:cNvPr>
          <p:cNvSpPr>
            <a:spLocks noGrp="1" noChangeArrowheads="1"/>
          </p:cNvSpPr>
          <p:nvPr>
            <p:ph type="title"/>
          </p:nvPr>
        </p:nvSpPr>
        <p:spPr>
          <a:xfrm>
            <a:off x="2305665" y="593661"/>
            <a:ext cx="7315200" cy="838199"/>
          </a:xfrm>
        </p:spPr>
        <p:txBody>
          <a:bodyPr/>
          <a:lstStyle/>
          <a:p>
            <a:pPr eaLnBrk="1" hangingPunct="1"/>
            <a:r>
              <a:rPr lang="en-CA" altLang="en-US" dirty="0"/>
              <a:t>FEEDBACK AS A SYSTEM</a:t>
            </a:r>
          </a:p>
        </p:txBody>
      </p:sp>
      <p:sp>
        <p:nvSpPr>
          <p:cNvPr id="3" name="Line 3">
            <a:extLst>
              <a:ext uri="{FF2B5EF4-FFF2-40B4-BE49-F238E27FC236}">
                <a16:creationId xmlns:a16="http://schemas.microsoft.com/office/drawing/2014/main" id="{55500173-6B22-4CEE-A4E1-3DE9883776F5}"/>
              </a:ext>
            </a:extLst>
          </p:cNvPr>
          <p:cNvSpPr>
            <a:spLocks noChangeShapeType="1"/>
          </p:cNvSpPr>
          <p:nvPr/>
        </p:nvSpPr>
        <p:spPr bwMode="blackWhite">
          <a:xfrm>
            <a:off x="6096000" y="4622800"/>
            <a:ext cx="0" cy="1066800"/>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4" name="Line 4">
            <a:extLst>
              <a:ext uri="{FF2B5EF4-FFF2-40B4-BE49-F238E27FC236}">
                <a16:creationId xmlns:a16="http://schemas.microsoft.com/office/drawing/2014/main" id="{7A0B5A15-DD89-4EBE-AB21-8863B9285B81}"/>
              </a:ext>
            </a:extLst>
          </p:cNvPr>
          <p:cNvSpPr>
            <a:spLocks noChangeShapeType="1"/>
          </p:cNvSpPr>
          <p:nvPr/>
        </p:nvSpPr>
        <p:spPr bwMode="blackWhite">
          <a:xfrm rot="13467046">
            <a:off x="4038600" y="2971800"/>
            <a:ext cx="1295400" cy="1588"/>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5" name="Line 5">
            <a:extLst>
              <a:ext uri="{FF2B5EF4-FFF2-40B4-BE49-F238E27FC236}">
                <a16:creationId xmlns:a16="http://schemas.microsoft.com/office/drawing/2014/main" id="{75F5A1BA-0993-46EE-80BB-2E3CD3A31B43}"/>
              </a:ext>
            </a:extLst>
          </p:cNvPr>
          <p:cNvSpPr>
            <a:spLocks noChangeShapeType="1"/>
          </p:cNvSpPr>
          <p:nvPr/>
        </p:nvSpPr>
        <p:spPr bwMode="blackWhite">
          <a:xfrm rot="18872351">
            <a:off x="6896894" y="3023394"/>
            <a:ext cx="1141412" cy="0"/>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fontAlgn="base">
              <a:lnSpc>
                <a:spcPct val="70000"/>
              </a:lnSpc>
              <a:spcBef>
                <a:spcPct val="0"/>
              </a:spcBef>
              <a:spcAft>
                <a:spcPct val="0"/>
              </a:spcAft>
              <a:defRPr/>
            </a:pPr>
            <a:endParaRPr lang="en-US" sz="240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6" name="Rectangle 6">
            <a:extLst>
              <a:ext uri="{FF2B5EF4-FFF2-40B4-BE49-F238E27FC236}">
                <a16:creationId xmlns:a16="http://schemas.microsoft.com/office/drawing/2014/main" id="{D5FC59D4-D6D7-4564-8E69-DD4BBAC1BB1D}"/>
              </a:ext>
            </a:extLst>
          </p:cNvPr>
          <p:cNvSpPr>
            <a:spLocks noChangeArrowheads="1"/>
          </p:cNvSpPr>
          <p:nvPr/>
        </p:nvSpPr>
        <p:spPr bwMode="blackWhite">
          <a:xfrm>
            <a:off x="4703080" y="5713361"/>
            <a:ext cx="2898775" cy="838200"/>
          </a:xfrm>
          <a:prstGeom prst="rect">
            <a:avLst/>
          </a:prstGeom>
          <a:solidFill>
            <a:srgbClr val="669900"/>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Action Based on Evaluation</a:t>
            </a:r>
          </a:p>
        </p:txBody>
      </p:sp>
      <p:sp>
        <p:nvSpPr>
          <p:cNvPr id="7" name="Rectangle 7">
            <a:extLst>
              <a:ext uri="{FF2B5EF4-FFF2-40B4-BE49-F238E27FC236}">
                <a16:creationId xmlns:a16="http://schemas.microsoft.com/office/drawing/2014/main" id="{A3247056-2B8B-408B-A755-CE886B9D13A9}"/>
              </a:ext>
            </a:extLst>
          </p:cNvPr>
          <p:cNvSpPr>
            <a:spLocks noChangeArrowheads="1"/>
          </p:cNvSpPr>
          <p:nvPr/>
        </p:nvSpPr>
        <p:spPr bwMode="blackWhite">
          <a:xfrm>
            <a:off x="1787525" y="1638300"/>
            <a:ext cx="2898775" cy="838200"/>
          </a:xfrm>
          <a:prstGeom prst="rect">
            <a:avLst/>
          </a:prstGeom>
          <a:solidFill>
            <a:srgbClr val="969696"/>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Data</a:t>
            </a:r>
          </a:p>
        </p:txBody>
      </p:sp>
      <p:sp>
        <p:nvSpPr>
          <p:cNvPr id="8" name="Rectangle 8">
            <a:extLst>
              <a:ext uri="{FF2B5EF4-FFF2-40B4-BE49-F238E27FC236}">
                <a16:creationId xmlns:a16="http://schemas.microsoft.com/office/drawing/2014/main" id="{CF1869CF-12FD-43B9-B7F3-9B7BE1FCC90F}"/>
              </a:ext>
            </a:extLst>
          </p:cNvPr>
          <p:cNvSpPr>
            <a:spLocks noChangeArrowheads="1"/>
          </p:cNvSpPr>
          <p:nvPr/>
        </p:nvSpPr>
        <p:spPr bwMode="blackWhite">
          <a:xfrm>
            <a:off x="6854826" y="1751806"/>
            <a:ext cx="2898775" cy="838200"/>
          </a:xfrm>
          <a:prstGeom prst="rect">
            <a:avLst/>
          </a:prstGeom>
          <a:solidFill>
            <a:srgbClr val="FF6600"/>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Evaluation</a:t>
            </a:r>
            <a:br>
              <a:rPr lang="en-US" altLang="en-US" sz="2400" b="1" dirty="0">
                <a:solidFill>
                  <a:prstClr val="white"/>
                </a:solidFill>
                <a:effectLst>
                  <a:outerShdw blurRad="38100" dist="38100" dir="2700000" algn="tl">
                    <a:srgbClr val="000000"/>
                  </a:outerShdw>
                </a:effectLst>
                <a:latin typeface="Arial" panose="020B0604020202020204" pitchFamily="34" charset="0"/>
              </a:rPr>
            </a:br>
            <a:r>
              <a:rPr lang="en-US" altLang="en-US" sz="2400" b="1" dirty="0">
                <a:solidFill>
                  <a:prstClr val="white"/>
                </a:solidFill>
                <a:effectLst>
                  <a:outerShdw blurRad="38100" dist="38100" dir="2700000" algn="tl">
                    <a:srgbClr val="000000"/>
                  </a:outerShdw>
                </a:effectLst>
                <a:latin typeface="Arial" panose="020B0604020202020204" pitchFamily="34" charset="0"/>
              </a:rPr>
              <a:t>of Data</a:t>
            </a:r>
          </a:p>
        </p:txBody>
      </p:sp>
      <p:sp>
        <p:nvSpPr>
          <p:cNvPr id="9" name="Oval 9">
            <a:extLst>
              <a:ext uri="{FF2B5EF4-FFF2-40B4-BE49-F238E27FC236}">
                <a16:creationId xmlns:a16="http://schemas.microsoft.com/office/drawing/2014/main" id="{74D4D8C9-E624-4A7C-B782-9C18CD06A159}"/>
              </a:ext>
            </a:extLst>
          </p:cNvPr>
          <p:cNvSpPr>
            <a:spLocks noChangeArrowheads="1"/>
          </p:cNvSpPr>
          <p:nvPr/>
        </p:nvSpPr>
        <p:spPr bwMode="blackWhite">
          <a:xfrm>
            <a:off x="4645024" y="3229897"/>
            <a:ext cx="2898775" cy="1392903"/>
          </a:xfrm>
          <a:prstGeom prst="ellipse">
            <a:avLst/>
          </a:prstGeom>
          <a:solidFill>
            <a:srgbClr val="990000"/>
          </a:solidFill>
          <a:ln w="9525">
            <a:solidFill>
              <a:schemeClr val="tx1"/>
            </a:solidFill>
            <a:round/>
            <a:headEnd/>
            <a:tailEnd/>
          </a:ln>
          <a:effectLst>
            <a:outerShdw dist="107763" dir="2700000" algn="ctr" rotWithShape="0">
              <a:schemeClr val="bg2">
                <a:alpha val="50000"/>
              </a:schemeClr>
            </a:outerShdw>
          </a:effectLst>
        </p:spPr>
        <p:txBody>
          <a:bodyPr anchor="ctr"/>
          <a:lstStyle/>
          <a:p>
            <a:pPr algn="ctr" eaLnBrk="0" fontAlgn="base" hangingPunct="0">
              <a:spcBef>
                <a:spcPct val="0"/>
              </a:spcBef>
              <a:spcAft>
                <a:spcPct val="0"/>
              </a:spcAft>
              <a:defRPr/>
            </a:pPr>
            <a:r>
              <a:rPr lang="en-US" altLang="en-US" sz="2400" b="1" dirty="0">
                <a:solidFill>
                  <a:prstClr val="white"/>
                </a:solidFill>
                <a:effectLst>
                  <a:outerShdw blurRad="38100" dist="38100" dir="2700000" algn="tl">
                    <a:srgbClr val="000000"/>
                  </a:outerShdw>
                </a:effectLst>
                <a:latin typeface="Arial" panose="020B0604020202020204" pitchFamily="34" charset="0"/>
              </a:rPr>
              <a:t>Feedback</a:t>
            </a:r>
            <a:br>
              <a:rPr lang="en-US" altLang="en-US" sz="2400" b="1" dirty="0">
                <a:solidFill>
                  <a:prstClr val="white"/>
                </a:solidFill>
                <a:effectLst>
                  <a:outerShdw blurRad="38100" dist="38100" dir="2700000" algn="tl">
                    <a:srgbClr val="000000"/>
                  </a:outerShdw>
                </a:effectLst>
                <a:latin typeface="Arial" panose="020B0604020202020204" pitchFamily="34" charset="0"/>
              </a:rPr>
            </a:br>
            <a:r>
              <a:rPr lang="en-US" altLang="en-US" sz="2400" b="1" dirty="0">
                <a:solidFill>
                  <a:prstClr val="white"/>
                </a:solidFill>
                <a:effectLst>
                  <a:outerShdw blurRad="38100" dist="38100" dir="2700000" algn="tl">
                    <a:srgbClr val="000000"/>
                  </a:outerShdw>
                </a:effectLst>
                <a:latin typeface="Arial" panose="020B0604020202020204" pitchFamily="34" charset="0"/>
              </a:rPr>
              <a:t>System</a:t>
            </a:r>
          </a:p>
        </p:txBody>
      </p:sp>
      <p:sp>
        <p:nvSpPr>
          <p:cNvPr id="10" name="TextBox 9">
            <a:extLst>
              <a:ext uri="{FF2B5EF4-FFF2-40B4-BE49-F238E27FC236}">
                <a16:creationId xmlns:a16="http://schemas.microsoft.com/office/drawing/2014/main" id="{E4694A7F-FA3E-44A5-804E-59E120DE1F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500"/>
                                        <p:tgtEl>
                                          <p:spTgt spid="9"/>
                                        </p:tgtEl>
                                      </p:cBhvr>
                                    </p:animEffect>
                                  </p:childTnLst>
                                </p:cTn>
                              </p:par>
                            </p:childTnLst>
                          </p:cTn>
                        </p:par>
                        <p:par>
                          <p:cTn id="8" fill="hold" nodeType="afterGroup">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downRight)">
                                      <p:cBhvr>
                                        <p:cTn id="11" dur="500"/>
                                        <p:tgtEl>
                                          <p:spTgt spid="7"/>
                                        </p:tgtEl>
                                      </p:cBhvr>
                                    </p:animEffect>
                                  </p:childTnLst>
                                </p:cTn>
                              </p:par>
                            </p:childTnLst>
                          </p:cTn>
                        </p:par>
                        <p:par>
                          <p:cTn id="12" fill="hold" nodeType="afterGroup">
                            <p:stCondLst>
                              <p:cond delay="1000"/>
                            </p:stCondLst>
                            <p:childTnLst>
                              <p:par>
                                <p:cTn id="13" presetID="18" presetClass="entr" presetSubtype="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500"/>
                                        <p:tgtEl>
                                          <p:spTgt spid="4"/>
                                        </p:tgtEl>
                                      </p:cBhvr>
                                    </p:animEffect>
                                  </p:childTnLst>
                                </p:cTn>
                              </p:par>
                            </p:childTnLst>
                          </p:cTn>
                        </p:par>
                        <p:par>
                          <p:cTn id="16" fill="hold" nodeType="afterGroup">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par>
                          <p:cTn id="20" fill="hold" nodeType="afterGroup">
                            <p:stCondLst>
                              <p:cond delay="2000"/>
                            </p:stCondLst>
                            <p:childTnLst>
                              <p:par>
                                <p:cTn id="21" presetID="18" presetClass="entr" presetSubtype="12"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trips(downLeft)">
                                      <p:cBhvr>
                                        <p:cTn id="23" dur="500"/>
                                        <p:tgtEl>
                                          <p:spTgt spid="5"/>
                                        </p:tgtEl>
                                      </p:cBhvr>
                                    </p:animEffect>
                                  </p:childTnLst>
                                </p:cTn>
                              </p:par>
                            </p:childTnLst>
                          </p:cTn>
                        </p:par>
                        <p:par>
                          <p:cTn id="24" fill="hold" nodeType="afterGroup">
                            <p:stCondLst>
                              <p:cond delay="2500"/>
                            </p:stCondLst>
                            <p:childTnLst>
                              <p:par>
                                <p:cTn id="25" presetID="12" presetClass="entr" presetSubtype="4"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p:tgtEl>
                                          <p:spTgt spid="6"/>
                                        </p:tgtEl>
                                        <p:attrNameLst>
                                          <p:attrName>ppt_y</p:attrName>
                                        </p:attrNameLst>
                                      </p:cBhvr>
                                      <p:tavLst>
                                        <p:tav tm="0">
                                          <p:val>
                                            <p:strVal val="#ppt_y+#ppt_h*1.125000"/>
                                          </p:val>
                                        </p:tav>
                                        <p:tav tm="100000">
                                          <p:val>
                                            <p:strVal val="#ppt_y"/>
                                          </p:val>
                                        </p:tav>
                                      </p:tavLst>
                                    </p:anim>
                                    <p:animEffect transition="in" filter="wipe(up)">
                                      <p:cBhvr>
                                        <p:cTn id="28" dur="500"/>
                                        <p:tgtEl>
                                          <p:spTgt spid="6"/>
                                        </p:tgtEl>
                                      </p:cBhvr>
                                    </p:animEffect>
                                  </p:childTnLst>
                                </p:cTn>
                              </p:par>
                            </p:childTnLst>
                          </p:cTn>
                        </p:par>
                        <p:par>
                          <p:cTn id="29" fill="hold" nodeType="afterGroup">
                            <p:stCondLst>
                              <p:cond delay="3000"/>
                            </p:stCondLst>
                            <p:childTnLst>
                              <p:par>
                                <p:cTn id="30" presetID="22" presetClass="entr" presetSubtype="4"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a:extLst>
              <a:ext uri="{FF2B5EF4-FFF2-40B4-BE49-F238E27FC236}">
                <a16:creationId xmlns:a16="http://schemas.microsoft.com/office/drawing/2014/main" id="{90D9E9A2-22C2-4E0D-9EA0-E000066B8FF1}"/>
              </a:ext>
            </a:extLst>
          </p:cNvPr>
          <p:cNvSpPr>
            <a:spLocks noGrp="1" noChangeArrowheads="1"/>
          </p:cNvSpPr>
          <p:nvPr>
            <p:ph type="title"/>
          </p:nvPr>
        </p:nvSpPr>
        <p:spPr>
          <a:xfrm>
            <a:off x="2828900" y="854762"/>
            <a:ext cx="6435725" cy="579437"/>
          </a:xfrm>
        </p:spPr>
        <p:txBody>
          <a:bodyPr/>
          <a:lstStyle/>
          <a:p>
            <a:pPr eaLnBrk="1" hangingPunct="1"/>
            <a:r>
              <a:rPr lang="en-US" altLang="en-US" dirty="0"/>
              <a:t>APPRAISAL INTERVIEW HINTS</a:t>
            </a:r>
            <a:endParaRPr lang="en-CA" altLang="en-US" dirty="0"/>
          </a:p>
        </p:txBody>
      </p:sp>
      <p:pic>
        <p:nvPicPr>
          <p:cNvPr id="109571" name="Picture 3">
            <a:extLst>
              <a:ext uri="{FF2B5EF4-FFF2-40B4-BE49-F238E27FC236}">
                <a16:creationId xmlns:a16="http://schemas.microsoft.com/office/drawing/2014/main" id="{9896CA04-E3B0-48DC-A4B3-3CB31BE4F5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3266" y="1644539"/>
            <a:ext cx="8505468" cy="4313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7A39F5E5-4B45-4D94-BAD0-20FCC70A63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3">
            <a:extLst>
              <a:ext uri="{FF2B5EF4-FFF2-40B4-BE49-F238E27FC236}">
                <a16:creationId xmlns:a16="http://schemas.microsoft.com/office/drawing/2014/main" id="{AB873691-E062-4B31-B0FC-D0E05DCE3084}"/>
              </a:ext>
            </a:extLst>
          </p:cNvPr>
          <p:cNvSpPr>
            <a:spLocks noChangeArrowheads="1"/>
          </p:cNvSpPr>
          <p:nvPr/>
        </p:nvSpPr>
        <p:spPr bwMode="auto">
          <a:xfrm>
            <a:off x="4972348" y="6230604"/>
            <a:ext cx="1477696" cy="276999"/>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800" b="1" dirty="0">
                <a:cs typeface="Times New Roman" panose="02020603050405020304" pitchFamily="18" charset="0"/>
              </a:rPr>
              <a:t>Figure 11–11</a:t>
            </a:r>
          </a:p>
        </p:txBody>
      </p:sp>
    </p:spTree>
  </p:cSld>
  <p:clrMapOvr>
    <a:masterClrMapping/>
  </p:clrMapOvr>
  <p:transition>
    <p:cut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AutoShape 2">
            <a:extLst>
              <a:ext uri="{FF2B5EF4-FFF2-40B4-BE49-F238E27FC236}">
                <a16:creationId xmlns:a16="http://schemas.microsoft.com/office/drawing/2014/main" id="{A2F7C7F5-AD47-4027-8955-5A4BF688AC33}"/>
              </a:ext>
            </a:extLst>
          </p:cNvPr>
          <p:cNvSpPr>
            <a:spLocks noGrp="1" noChangeArrowheads="1"/>
          </p:cNvSpPr>
          <p:nvPr>
            <p:ph type="title"/>
          </p:nvPr>
        </p:nvSpPr>
        <p:spPr>
          <a:xfrm>
            <a:off x="3011846" y="1028343"/>
            <a:ext cx="7208786" cy="579437"/>
          </a:xfrm>
        </p:spPr>
        <p:txBody>
          <a:bodyPr rtlCol="0">
            <a:normAutofit fontScale="90000"/>
          </a:bodyPr>
          <a:lstStyle/>
          <a:p>
            <a:pPr eaLnBrk="1" fontAlgn="auto" hangingPunct="1">
              <a:spcAft>
                <a:spcPts val="0"/>
              </a:spcAft>
              <a:defRPr/>
            </a:pPr>
            <a:r>
              <a:rPr lang="en-US" altLang="en-US" dirty="0"/>
              <a:t>PERFORMANCE APPRAISALS and the LAW</a:t>
            </a:r>
          </a:p>
        </p:txBody>
      </p:sp>
      <p:sp>
        <p:nvSpPr>
          <p:cNvPr id="110595" name="Rectangle 3">
            <a:extLst>
              <a:ext uri="{FF2B5EF4-FFF2-40B4-BE49-F238E27FC236}">
                <a16:creationId xmlns:a16="http://schemas.microsoft.com/office/drawing/2014/main" id="{E570891B-A133-4CEA-9823-72635E3A2FF8}"/>
              </a:ext>
            </a:extLst>
          </p:cNvPr>
          <p:cNvSpPr txBox="1">
            <a:spLocks noChangeArrowheads="1"/>
          </p:cNvSpPr>
          <p:nvPr/>
        </p:nvSpPr>
        <p:spPr bwMode="auto">
          <a:xfrm>
            <a:off x="811160" y="2339974"/>
            <a:ext cx="10781071" cy="368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indent="0" fontAlgn="base">
              <a:spcAft>
                <a:spcPct val="0"/>
              </a:spcAft>
              <a:buNone/>
            </a:pPr>
            <a:r>
              <a:rPr lang="en-US" altLang="en-US" sz="2400" b="1" dirty="0">
                <a:solidFill>
                  <a:prstClr val="black"/>
                </a:solidFill>
                <a:latin typeface="Times New Roman" panose="02020603050405020304" pitchFamily="18" charset="0"/>
                <a:cs typeface="Times New Roman" panose="02020603050405020304" pitchFamily="18" charset="0"/>
              </a:rPr>
              <a:t>Legally Defensible PA System</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Appraisal criteria based on job analysis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Absence of disparate impact and evidence of validity</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Formal evaluation criterion that limit managerial discretion</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Formal rating instrument linked to job duties and responsibilities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Training of supervisors in conducting appraisals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Review process to prevent undue control of careers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Counseling to help poor performers improve </a:t>
            </a:r>
          </a:p>
        </p:txBody>
      </p:sp>
      <p:sp>
        <p:nvSpPr>
          <p:cNvPr id="4" name="TextBox 3">
            <a:extLst>
              <a:ext uri="{FF2B5EF4-FFF2-40B4-BE49-F238E27FC236}">
                <a16:creationId xmlns:a16="http://schemas.microsoft.com/office/drawing/2014/main" id="{B971814B-EED1-4FFF-A679-CC8AFF0570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AutoShape 2">
            <a:extLst>
              <a:ext uri="{FF2B5EF4-FFF2-40B4-BE49-F238E27FC236}">
                <a16:creationId xmlns:a16="http://schemas.microsoft.com/office/drawing/2014/main" id="{6DF43333-DFA4-45F2-97FB-9121C81A9CD5}"/>
              </a:ext>
            </a:extLst>
          </p:cNvPr>
          <p:cNvSpPr>
            <a:spLocks noGrp="1" noChangeArrowheads="1"/>
          </p:cNvSpPr>
          <p:nvPr>
            <p:ph type="title"/>
          </p:nvPr>
        </p:nvSpPr>
        <p:spPr>
          <a:xfrm>
            <a:off x="3507454" y="339112"/>
            <a:ext cx="4738687" cy="1325563"/>
          </a:xfrm>
        </p:spPr>
        <p:txBody>
          <a:bodyPr/>
          <a:lstStyle/>
          <a:p>
            <a:pPr eaLnBrk="1" hangingPunct="1"/>
            <a:r>
              <a:rPr lang="en-US" altLang="en-US" dirty="0"/>
              <a:t>PERFORMANCE MANAGEMENT SYSTEM</a:t>
            </a:r>
            <a:endParaRPr lang="en-US" altLang="en-US" i="1" dirty="0"/>
          </a:p>
        </p:txBody>
      </p:sp>
      <p:sp>
        <p:nvSpPr>
          <p:cNvPr id="111619" name="Rectangle 3">
            <a:extLst>
              <a:ext uri="{FF2B5EF4-FFF2-40B4-BE49-F238E27FC236}">
                <a16:creationId xmlns:a16="http://schemas.microsoft.com/office/drawing/2014/main" id="{A48F82E6-E795-44FC-823C-66658B390AB3}"/>
              </a:ext>
            </a:extLst>
          </p:cNvPr>
          <p:cNvSpPr txBox="1">
            <a:spLocks noChangeArrowheads="1"/>
          </p:cNvSpPr>
          <p:nvPr/>
        </p:nvSpPr>
        <p:spPr bwMode="auto">
          <a:xfrm>
            <a:off x="530942" y="2350218"/>
            <a:ext cx="10736826" cy="326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fontAlgn="base">
              <a:spcAft>
                <a:spcPct val="0"/>
              </a:spcAft>
              <a:buFont typeface="Courier New" panose="02070309020205020404" pitchFamily="49" charset="0"/>
              <a:buChar char="o"/>
            </a:pPr>
            <a:r>
              <a:rPr lang="en-US" altLang="en-US" sz="2400" b="1" dirty="0">
                <a:solidFill>
                  <a:srgbClr val="FF0000"/>
                </a:solidFill>
                <a:latin typeface="Times New Roman" panose="02020603050405020304" pitchFamily="18" charset="0"/>
                <a:cs typeface="Times New Roman" panose="02020603050405020304" pitchFamily="18" charset="0"/>
              </a:rPr>
              <a:t> Effective PMS systems are:</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Consistent with the strategic mission of the organization</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Beneficial as development tool</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Useful as an administrative tool</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Legal and job-related</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Viewed as generally fair by employees</a:t>
            </a:r>
          </a:p>
          <a:p>
            <a:pPr lvl="1" fontAlgn="base">
              <a:spcAft>
                <a:spcPct val="0"/>
              </a:spcAft>
            </a:pPr>
            <a:r>
              <a:rPr lang="en-US" altLang="en-US" sz="2400" dirty="0">
                <a:solidFill>
                  <a:prstClr val="black"/>
                </a:solidFill>
                <a:latin typeface="Times New Roman" panose="02020603050405020304" pitchFamily="18" charset="0"/>
                <a:cs typeface="Times New Roman" panose="02020603050405020304" pitchFamily="18" charset="0"/>
              </a:rPr>
              <a:t>Effective in documenting employee performance</a:t>
            </a:r>
          </a:p>
          <a:p>
            <a:pPr lvl="1" fontAlgn="base">
              <a:spcAft>
                <a:spcPct val="0"/>
              </a:spcAft>
            </a:pPr>
            <a:endParaRPr lang="en-US" altLang="en-US" sz="2400" dirty="0">
              <a:solidFill>
                <a:prstClr val="black"/>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343C80-8EE0-4AD5-9C55-DAA933EFF0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p:cut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32A18-07A9-4CE9-ACC8-2FEED658EFCA}"/>
              </a:ext>
            </a:extLst>
          </p:cNvPr>
          <p:cNvSpPr>
            <a:spLocks noGrp="1"/>
          </p:cNvSpPr>
          <p:nvPr>
            <p:ph type="title"/>
          </p:nvPr>
        </p:nvSpPr>
        <p:spPr/>
        <p:txBody>
          <a:bodyPr/>
          <a:lstStyle/>
          <a:p>
            <a:r>
              <a:rPr lang="en-CA" dirty="0"/>
              <a:t>SUMMARY</a:t>
            </a:r>
          </a:p>
        </p:txBody>
      </p:sp>
      <p:sp>
        <p:nvSpPr>
          <p:cNvPr id="4" name="TextBox 3">
            <a:extLst>
              <a:ext uri="{FF2B5EF4-FFF2-40B4-BE49-F238E27FC236}">
                <a16:creationId xmlns:a16="http://schemas.microsoft.com/office/drawing/2014/main" id="{D6296124-C7B1-4408-A6F4-B81376DAF68A}"/>
              </a:ext>
            </a:extLst>
          </p:cNvPr>
          <p:cNvSpPr txBox="1"/>
          <p:nvPr/>
        </p:nvSpPr>
        <p:spPr>
          <a:xfrm>
            <a:off x="771833" y="2357916"/>
            <a:ext cx="5324167" cy="3046988"/>
          </a:xfrm>
          <a:prstGeom prst="rect">
            <a:avLst/>
          </a:prstGeom>
          <a:noFill/>
        </p:spPr>
        <p:txBody>
          <a:bodyPr wrap="square">
            <a:spAutoFit/>
          </a:bodyPr>
          <a:lstStyle/>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Management System </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Linkage Between Strategy, Outcomes, And Organizational Results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Performance-focused Organizational Cultures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Types Of Performance Information</a:t>
            </a:r>
          </a:p>
          <a:p>
            <a:pPr eaLnBrk="1" hangingPunct="1"/>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F0D78B-4B45-44E2-8E22-FB5DF740C5C8}"/>
              </a:ext>
            </a:extLst>
          </p:cNvPr>
          <p:cNvSpPr txBox="1"/>
          <p:nvPr/>
        </p:nvSpPr>
        <p:spPr>
          <a:xfrm>
            <a:off x="5952205" y="2357916"/>
            <a:ext cx="5324167" cy="3046988"/>
          </a:xfrm>
          <a:prstGeom prst="rect">
            <a:avLst/>
          </a:prstGeom>
          <a:noFill/>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Uses Of Performance Appraisal </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Decisions About The Performance Appraisal Process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Who Conducts Appraisals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 Methods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Common Rater Errors</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Performance Appraisals And The Law</a:t>
            </a:r>
          </a:p>
          <a:p>
            <a:pPr marL="285750" indent="-28575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Effective PMS systems are</a:t>
            </a:r>
          </a:p>
        </p:txBody>
      </p:sp>
    </p:spTree>
    <p:extLst>
      <p:ext uri="{BB962C8B-B14F-4D97-AF65-F5344CB8AC3E}">
        <p14:creationId xmlns:p14="http://schemas.microsoft.com/office/powerpoint/2010/main" val="1319427068"/>
      </p:ext>
    </p:extLst>
  </p:cSld>
  <p:clrMapOvr>
    <a:masterClrMapping/>
  </p:clrMapOvr>
  <p:transition>
    <p:cut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214430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1"/>
</p:tagLst>
</file>

<file path=ppt/tags/tag2.xml><?xml version="1.0" encoding="utf-8"?>
<p:tagLst xmlns:a="http://schemas.openxmlformats.org/drawingml/2006/main" xmlns:r="http://schemas.openxmlformats.org/officeDocument/2006/relationships" xmlns:p="http://schemas.openxmlformats.org/presentationml/2006/main">
  <p:tag name="TIMING" val="|15|106.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664D0E-09B9-4307-9BA2-AEEB2BC2C211}"/>
</file>

<file path=customXml/itemProps2.xml><?xml version="1.0" encoding="utf-8"?>
<ds:datastoreItem xmlns:ds="http://schemas.openxmlformats.org/officeDocument/2006/customXml" ds:itemID="{794A8039-3DFC-4907-85CE-7751642F7327}"/>
</file>

<file path=customXml/itemProps3.xml><?xml version="1.0" encoding="utf-8"?>
<ds:datastoreItem xmlns:ds="http://schemas.openxmlformats.org/officeDocument/2006/customXml" ds:itemID="{E9928D98-E004-4712-BF5A-5EB53A5F5703}"/>
</file>

<file path=docProps/app.xml><?xml version="1.0" encoding="utf-8"?>
<Properties xmlns="http://schemas.openxmlformats.org/officeDocument/2006/extended-properties" xmlns:vt="http://schemas.openxmlformats.org/officeDocument/2006/docPropsVTypes">
  <TotalTime>2110</TotalTime>
  <Words>1663</Words>
  <Application>Microsoft Office PowerPoint</Application>
  <PresentationFormat>Widescreen</PresentationFormat>
  <Paragraphs>286</Paragraphs>
  <Slides>40</Slides>
  <Notes>12</Notes>
  <HiddenSlides>0</HiddenSlides>
  <MMClips>0</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1</vt:i4>
      </vt:variant>
      <vt:variant>
        <vt:lpstr>Slide Titles</vt:lpstr>
      </vt:variant>
      <vt:variant>
        <vt:i4>40</vt:i4>
      </vt:variant>
    </vt:vector>
  </HeadingPairs>
  <TitlesOfParts>
    <vt:vector size="49" baseType="lpstr">
      <vt:lpstr>Arial</vt:lpstr>
      <vt:lpstr>Calibri</vt:lpstr>
      <vt:lpstr>Calibri Light</vt:lpstr>
      <vt:lpstr>Courier New</vt:lpstr>
      <vt:lpstr>Times New Roman</vt:lpstr>
      <vt:lpstr>Wingdings</vt:lpstr>
      <vt:lpstr>Office Theme</vt:lpstr>
      <vt:lpstr>Presentation Midocean  White</vt:lpstr>
      <vt:lpstr>Clip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PERFORMANCE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EMPLOYEE RATING OF MANAGERS</vt:lpstr>
      <vt:lpstr>TEAM/PEER RATINGS</vt:lpstr>
      <vt:lpstr>PERFORMANCE APPRAISAL METHODS</vt:lpstr>
      <vt:lpstr>PowerPoint Presentation</vt:lpstr>
      <vt:lpstr>1. CATEGORY RATING METHODS (CONT’D)</vt:lpstr>
      <vt:lpstr>SAMPLE PERFORMANCE APPRAISAL FORM</vt:lpstr>
      <vt:lpstr>SAMPLE PERFORMANCE APPRAISAL FORM CONT</vt:lpstr>
      <vt:lpstr>2. COMPARATIVE METHODS</vt:lpstr>
      <vt:lpstr>2. COMPARATIVE METHODS (CONT’D)</vt:lpstr>
      <vt:lpstr>FORCED DISTRIBUTION ON A BELL-SHAPED CURVE</vt:lpstr>
      <vt:lpstr>3. NARRATIVE METHODS</vt:lpstr>
      <vt:lpstr>3. NARRATIVE METHODS CONT.</vt:lpstr>
      <vt:lpstr>3. NARRATIVE METHODS CONT.</vt:lpstr>
      <vt:lpstr>4. BEHAVIORAL/OBJECTIVE METHODS</vt:lpstr>
      <vt:lpstr>CUSTOMER SERVICE SKILLS (BOS)</vt:lpstr>
      <vt:lpstr>4. BEHAVIORAL/OBJECTIVE METHODS CONT.</vt:lpstr>
      <vt:lpstr>THE MBO PROCESS</vt:lpstr>
      <vt:lpstr>COMMON RATER ERRORS</vt:lpstr>
      <vt:lpstr>FEEDBACK AS A SYSTEM</vt:lpstr>
      <vt:lpstr>APPRAISAL INTERVIEW HINTS</vt:lpstr>
      <vt:lpstr>PERFORMANCE APPRAISALS and the LAW</vt:lpstr>
      <vt:lpstr>PERFORMANCE MANAGEMENT SYSTEM</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76</cp:revision>
  <dcterms:created xsi:type="dcterms:W3CDTF">2023-04-29T09:08:00Z</dcterms:created>
  <dcterms:modified xsi:type="dcterms:W3CDTF">2024-07-29T00:01:19Z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