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20.xml" ContentType="application/vnd.openxmlformats-officedocument.presentationml.notesSlide+xml"/>
  <Override PartName="/ppt/notesSlides/notesSlide16.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6.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9" r:id="rId1"/>
    <p:sldMasterId id="2147483936" r:id="rId2"/>
    <p:sldMasterId id="2147483943" r:id="rId3"/>
    <p:sldMasterId id="2147483965" r:id="rId4"/>
    <p:sldMasterId id="2147483968" r:id="rId5"/>
    <p:sldMasterId id="2147483971" r:id="rId6"/>
    <p:sldMasterId id="2147483976" r:id="rId7"/>
    <p:sldMasterId id="2147483980" r:id="rId8"/>
  </p:sldMasterIdLst>
  <p:notesMasterIdLst>
    <p:notesMasterId r:id="rId44"/>
  </p:notesMasterIdLst>
  <p:sldIdLst>
    <p:sldId id="774" r:id="rId9"/>
    <p:sldId id="267" r:id="rId10"/>
    <p:sldId id="431" r:id="rId11"/>
    <p:sldId id="674" r:id="rId12"/>
    <p:sldId id="627" r:id="rId13"/>
    <p:sldId id="628" r:id="rId14"/>
    <p:sldId id="629" r:id="rId15"/>
    <p:sldId id="630" r:id="rId16"/>
    <p:sldId id="675" r:id="rId17"/>
    <p:sldId id="631" r:id="rId18"/>
    <p:sldId id="632" r:id="rId19"/>
    <p:sldId id="676" r:id="rId20"/>
    <p:sldId id="677" r:id="rId21"/>
    <p:sldId id="634" r:id="rId22"/>
    <p:sldId id="678" r:id="rId23"/>
    <p:sldId id="564" r:id="rId24"/>
    <p:sldId id="635" r:id="rId25"/>
    <p:sldId id="636" r:id="rId26"/>
    <p:sldId id="679" r:id="rId27"/>
    <p:sldId id="637" r:id="rId28"/>
    <p:sldId id="638" r:id="rId29"/>
    <p:sldId id="640" r:id="rId30"/>
    <p:sldId id="641" r:id="rId31"/>
    <p:sldId id="565" r:id="rId32"/>
    <p:sldId id="568" r:id="rId33"/>
    <p:sldId id="644" r:id="rId34"/>
    <p:sldId id="645" r:id="rId35"/>
    <p:sldId id="646" r:id="rId36"/>
    <p:sldId id="647" r:id="rId37"/>
    <p:sldId id="648" r:id="rId38"/>
    <p:sldId id="680" r:id="rId39"/>
    <p:sldId id="777" r:id="rId40"/>
    <p:sldId id="775" r:id="rId41"/>
    <p:sldId id="776" r:id="rId42"/>
    <p:sldId id="482" r:id="rId43"/>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264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arvin, Megan - Hoboken" initials="MG" lastIdx="38" clrIdx="0"/>
  <p:cmAuthor id="1" name="Michael, Leah - Indianapolis" initials="LM" lastIdx="9" clrIdx="1"/>
  <p:cmAuthor id="2" name="Heaney, Barbara - Hoboken" initials="BH" lastIdx="3" clrIdx="2"/>
  <p:cmAuthor id="3" name="Perry, Nancy - Hoboken" initials="NP" lastIdx="2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6E78"/>
    <a:srgbClr val="990000"/>
    <a:srgbClr val="0000CC"/>
    <a:srgbClr val="800000"/>
    <a:srgbClr val="FFD5D5"/>
    <a:srgbClr val="FFC5C5"/>
    <a:srgbClr val="AAF8D1"/>
    <a:srgbClr val="A3FFE7"/>
    <a:srgbClr val="FAF5C9"/>
    <a:srgbClr val="FFE0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19" autoAdjust="0"/>
    <p:restoredTop sz="94949" autoAdjust="0"/>
  </p:normalViewPr>
  <p:slideViewPr>
    <p:cSldViewPr>
      <p:cViewPr varScale="1">
        <p:scale>
          <a:sx n="66" d="100"/>
          <a:sy n="66" d="100"/>
        </p:scale>
        <p:origin x="1392" y="66"/>
      </p:cViewPr>
      <p:guideLst>
        <p:guide orient="horz" pos="2160"/>
        <p:guide pos="2880"/>
        <p:guide pos="2640"/>
      </p:guideLst>
    </p:cSldViewPr>
  </p:slideViewPr>
  <p:outlineViewPr>
    <p:cViewPr>
      <p:scale>
        <a:sx n="33" d="100"/>
        <a:sy n="33" d="100"/>
      </p:scale>
      <p:origin x="0" y="40260"/>
    </p:cViewPr>
  </p:outlineViewPr>
  <p:notesTextViewPr>
    <p:cViewPr>
      <p:scale>
        <a:sx n="66" d="100"/>
        <a:sy n="66" d="100"/>
      </p:scale>
      <p:origin x="0" y="0"/>
    </p:cViewPr>
  </p:notesTextViewPr>
  <p:sorterViewPr>
    <p:cViewPr>
      <p:scale>
        <a:sx n="70" d="100"/>
        <a:sy n="70" d="100"/>
      </p:scale>
      <p:origin x="0" y="-10720"/>
    </p:cViewPr>
  </p:sorterViewPr>
  <p:notesViewPr>
    <p:cSldViewPr>
      <p:cViewPr varScale="1">
        <p:scale>
          <a:sx n="134" d="100"/>
          <a:sy n="134" d="100"/>
        </p:scale>
        <p:origin x="3184" y="20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commentAuthors" Target="commentAuthor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notesMaster" Target="notesMasters/notesMaster1.xml"/><Relationship Id="rId52" Type="http://schemas.openxmlformats.org/officeDocument/2006/relationships/customXml" Target="../customXml/item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customXml" Target="../customXml/item2.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presProps" Target="presProps.xml"/><Relationship Id="rId20" Type="http://schemas.openxmlformats.org/officeDocument/2006/relationships/slide" Target="slides/slide12.xml"/><Relationship Id="rId41" Type="http://schemas.openxmlformats.org/officeDocument/2006/relationships/slide" Target="slides/slide33.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E194C1A8-DC4B-4329-AF88-FD913597DE85}" type="datetimeFigureOut">
              <a:rPr lang="en-US" smtClean="0"/>
              <a:t>8/15/2024</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A8073E54-D085-4E2E-B9A5-A53D7E51940E}" type="slidenum">
              <a:rPr lang="en-US" smtClean="0"/>
              <a:t>‹#›</a:t>
            </a:fld>
            <a:endParaRPr lang="en-US" dirty="0"/>
          </a:p>
        </p:txBody>
      </p:sp>
    </p:spTree>
    <p:extLst>
      <p:ext uri="{BB962C8B-B14F-4D97-AF65-F5344CB8AC3E}">
        <p14:creationId xmlns:p14="http://schemas.microsoft.com/office/powerpoint/2010/main" val="263075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C6C61376-453E-2DB0-43C6-0CDAF53EA64E}"/>
              </a:ext>
            </a:extLst>
          </p:cNvPr>
          <p:cNvSpPr>
            <a:spLocks noGrp="1" noRot="1" noChangeAspect="1" noChangeArrowheads="1" noTextEdit="1"/>
          </p:cNvSpPr>
          <p:nvPr>
            <p:ph type="sldImg"/>
          </p:nvPr>
        </p:nvSpPr>
        <p:spPr>
          <a:ln/>
        </p:spPr>
      </p:sp>
      <p:sp>
        <p:nvSpPr>
          <p:cNvPr id="7171" name="Notes Placeholder 2">
            <a:extLst>
              <a:ext uri="{FF2B5EF4-FFF2-40B4-BE49-F238E27FC236}">
                <a16:creationId xmlns:a16="http://schemas.microsoft.com/office/drawing/2014/main" id="{744A59CD-EF7F-6E25-99BA-A076DDAD4382}"/>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p>
        </p:txBody>
      </p:sp>
      <p:sp>
        <p:nvSpPr>
          <p:cNvPr id="7172" name="Slide Number Placeholder 3">
            <a:extLst>
              <a:ext uri="{FF2B5EF4-FFF2-40B4-BE49-F238E27FC236}">
                <a16:creationId xmlns:a16="http://schemas.microsoft.com/office/drawing/2014/main" id="{4B06F105-B76D-A19D-9D7D-741FFD20BCEF}"/>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sz="2400">
                <a:solidFill>
                  <a:schemeClr val="tx1"/>
                </a:solidFill>
                <a:latin typeface="Times New Roman" panose="02020603050405020304" pitchFamily="18" charset="0"/>
              </a:defRPr>
            </a:lvl1pPr>
            <a:lvl2pPr marL="742950" indent="-285750" defTabSz="457200">
              <a:defRPr sz="2400">
                <a:solidFill>
                  <a:schemeClr val="tx1"/>
                </a:solidFill>
                <a:latin typeface="Times New Roman" panose="02020603050405020304" pitchFamily="18" charset="0"/>
              </a:defRPr>
            </a:lvl2pPr>
            <a:lvl3pPr marL="1143000" indent="-228600" defTabSz="457200">
              <a:defRPr sz="2400">
                <a:solidFill>
                  <a:schemeClr val="tx1"/>
                </a:solidFill>
                <a:latin typeface="Times New Roman" panose="02020603050405020304" pitchFamily="18" charset="0"/>
              </a:defRPr>
            </a:lvl3pPr>
            <a:lvl4pPr marL="1600200" indent="-228600" defTabSz="457200">
              <a:defRPr sz="2400">
                <a:solidFill>
                  <a:schemeClr val="tx1"/>
                </a:solidFill>
                <a:latin typeface="Times New Roman" panose="02020603050405020304" pitchFamily="18" charset="0"/>
              </a:defRPr>
            </a:lvl4pPr>
            <a:lvl5pPr marL="2057400" indent="-228600" defTabSz="457200">
              <a:defRPr sz="2400">
                <a:solidFill>
                  <a:schemeClr val="tx1"/>
                </a:solidFill>
                <a:latin typeface="Times New Roman" panose="02020603050405020304" pitchFamily="18" charset="0"/>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fld id="{6851FF7D-0551-48E2-A607-415CE56E500F}" type="slidenum">
              <a:rPr kumimoji="0" lang="en-US" altLang="en-US" sz="11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l" defTabSz="457200" rtl="0" eaLnBrk="1" fontAlgn="base" latinLnBrk="0" hangingPunct="1">
                <a:lnSpc>
                  <a:spcPct val="100000"/>
                </a:lnSpc>
                <a:spcBef>
                  <a:spcPct val="0"/>
                </a:spcBef>
                <a:spcAft>
                  <a:spcPct val="0"/>
                </a:spcAft>
                <a:buClrTx/>
                <a:buSzTx/>
                <a:buFontTx/>
                <a:buNone/>
                <a:tabLst/>
                <a:defRPr/>
              </a:pPr>
              <a:t>1</a:t>
            </a:fld>
            <a:endParaRPr kumimoji="0" lang="en-US" altLang="en-US" sz="11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a:t>
            </a:fld>
            <a:endParaRPr lang="en-US" dirty="0"/>
          </a:p>
        </p:txBody>
      </p:sp>
    </p:spTree>
    <p:extLst>
      <p:ext uri="{BB962C8B-B14F-4D97-AF65-F5344CB8AC3E}">
        <p14:creationId xmlns:p14="http://schemas.microsoft.com/office/powerpoint/2010/main" val="1586745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a:t>
            </a:fld>
            <a:endParaRPr lang="en-US" dirty="0"/>
          </a:p>
        </p:txBody>
      </p:sp>
    </p:spTree>
    <p:extLst>
      <p:ext uri="{BB962C8B-B14F-4D97-AF65-F5344CB8AC3E}">
        <p14:creationId xmlns:p14="http://schemas.microsoft.com/office/powerpoint/2010/main" val="1586745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5</a:t>
            </a:fld>
            <a:endParaRPr lang="en-US" dirty="0"/>
          </a:p>
        </p:txBody>
      </p:sp>
    </p:spTree>
    <p:extLst>
      <p:ext uri="{BB962C8B-B14F-4D97-AF65-F5344CB8AC3E}">
        <p14:creationId xmlns:p14="http://schemas.microsoft.com/office/powerpoint/2010/main" val="3592499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6</a:t>
            </a:fld>
            <a:endParaRPr lang="en-US" dirty="0"/>
          </a:p>
        </p:txBody>
      </p:sp>
    </p:spTree>
    <p:extLst>
      <p:ext uri="{BB962C8B-B14F-4D97-AF65-F5344CB8AC3E}">
        <p14:creationId xmlns:p14="http://schemas.microsoft.com/office/powerpoint/2010/main" val="419629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7</a:t>
            </a:fld>
            <a:endParaRPr lang="en-US" dirty="0"/>
          </a:p>
        </p:txBody>
      </p:sp>
    </p:spTree>
    <p:extLst>
      <p:ext uri="{BB962C8B-B14F-4D97-AF65-F5344CB8AC3E}">
        <p14:creationId xmlns:p14="http://schemas.microsoft.com/office/powerpoint/2010/main" val="26516500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8</a:t>
            </a:fld>
            <a:endParaRPr lang="en-US" dirty="0"/>
          </a:p>
        </p:txBody>
      </p:sp>
    </p:spTree>
    <p:extLst>
      <p:ext uri="{BB962C8B-B14F-4D97-AF65-F5344CB8AC3E}">
        <p14:creationId xmlns:p14="http://schemas.microsoft.com/office/powerpoint/2010/main" val="25754055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10</a:t>
            </a:fld>
            <a:endParaRPr lang="en-US" dirty="0"/>
          </a:p>
        </p:txBody>
      </p:sp>
    </p:spTree>
    <p:extLst>
      <p:ext uri="{BB962C8B-B14F-4D97-AF65-F5344CB8AC3E}">
        <p14:creationId xmlns:p14="http://schemas.microsoft.com/office/powerpoint/2010/main" val="12783841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11</a:t>
            </a:fld>
            <a:endParaRPr lang="en-US" dirty="0"/>
          </a:p>
        </p:txBody>
      </p:sp>
    </p:spTree>
    <p:extLst>
      <p:ext uri="{BB962C8B-B14F-4D97-AF65-F5344CB8AC3E}">
        <p14:creationId xmlns:p14="http://schemas.microsoft.com/office/powerpoint/2010/main" val="1460331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14</a:t>
            </a:fld>
            <a:endParaRPr lang="en-US" dirty="0"/>
          </a:p>
        </p:txBody>
      </p:sp>
    </p:spTree>
    <p:extLst>
      <p:ext uri="{BB962C8B-B14F-4D97-AF65-F5344CB8AC3E}">
        <p14:creationId xmlns:p14="http://schemas.microsoft.com/office/powerpoint/2010/main" val="401660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16</a:t>
            </a:fld>
            <a:endParaRPr lang="en-US" dirty="0"/>
          </a:p>
        </p:txBody>
      </p:sp>
    </p:spTree>
    <p:extLst>
      <p:ext uri="{BB962C8B-B14F-4D97-AF65-F5344CB8AC3E}">
        <p14:creationId xmlns:p14="http://schemas.microsoft.com/office/powerpoint/2010/main" val="247681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17</a:t>
            </a:fld>
            <a:endParaRPr lang="en-US" dirty="0"/>
          </a:p>
        </p:txBody>
      </p:sp>
    </p:spTree>
    <p:extLst>
      <p:ext uri="{BB962C8B-B14F-4D97-AF65-F5344CB8AC3E}">
        <p14:creationId xmlns:p14="http://schemas.microsoft.com/office/powerpoint/2010/main" val="28017394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18</a:t>
            </a:fld>
            <a:endParaRPr lang="en-US" dirty="0"/>
          </a:p>
        </p:txBody>
      </p:sp>
    </p:spTree>
    <p:extLst>
      <p:ext uri="{BB962C8B-B14F-4D97-AF65-F5344CB8AC3E}">
        <p14:creationId xmlns:p14="http://schemas.microsoft.com/office/powerpoint/2010/main" val="251034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20</a:t>
            </a:fld>
            <a:endParaRPr lang="en-US" dirty="0"/>
          </a:p>
        </p:txBody>
      </p:sp>
    </p:spTree>
    <p:extLst>
      <p:ext uri="{BB962C8B-B14F-4D97-AF65-F5344CB8AC3E}">
        <p14:creationId xmlns:p14="http://schemas.microsoft.com/office/powerpoint/2010/main" val="25278080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21</a:t>
            </a:fld>
            <a:endParaRPr lang="en-US" dirty="0"/>
          </a:p>
        </p:txBody>
      </p:sp>
    </p:spTree>
    <p:extLst>
      <p:ext uri="{BB962C8B-B14F-4D97-AF65-F5344CB8AC3E}">
        <p14:creationId xmlns:p14="http://schemas.microsoft.com/office/powerpoint/2010/main" val="23706019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22</a:t>
            </a:fld>
            <a:endParaRPr lang="en-US" dirty="0"/>
          </a:p>
        </p:txBody>
      </p:sp>
    </p:spTree>
    <p:extLst>
      <p:ext uri="{BB962C8B-B14F-4D97-AF65-F5344CB8AC3E}">
        <p14:creationId xmlns:p14="http://schemas.microsoft.com/office/powerpoint/2010/main" val="3591833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23</a:t>
            </a:fld>
            <a:endParaRPr lang="en-US" dirty="0"/>
          </a:p>
        </p:txBody>
      </p:sp>
    </p:spTree>
    <p:extLst>
      <p:ext uri="{BB962C8B-B14F-4D97-AF65-F5344CB8AC3E}">
        <p14:creationId xmlns:p14="http://schemas.microsoft.com/office/powerpoint/2010/main" val="3910974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24</a:t>
            </a:fld>
            <a:endParaRPr lang="en-US" dirty="0"/>
          </a:p>
        </p:txBody>
      </p:sp>
    </p:spTree>
    <p:extLst>
      <p:ext uri="{BB962C8B-B14F-4D97-AF65-F5344CB8AC3E}">
        <p14:creationId xmlns:p14="http://schemas.microsoft.com/office/powerpoint/2010/main" val="1835634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25</a:t>
            </a:fld>
            <a:endParaRPr lang="en-US" dirty="0"/>
          </a:p>
        </p:txBody>
      </p:sp>
    </p:spTree>
    <p:extLst>
      <p:ext uri="{BB962C8B-B14F-4D97-AF65-F5344CB8AC3E}">
        <p14:creationId xmlns:p14="http://schemas.microsoft.com/office/powerpoint/2010/main" val="14940903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26</a:t>
            </a:fld>
            <a:endParaRPr lang="en-US" dirty="0"/>
          </a:p>
        </p:txBody>
      </p:sp>
    </p:spTree>
    <p:extLst>
      <p:ext uri="{BB962C8B-B14F-4D97-AF65-F5344CB8AC3E}">
        <p14:creationId xmlns:p14="http://schemas.microsoft.com/office/powerpoint/2010/main" val="12498556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27</a:t>
            </a:fld>
            <a:endParaRPr lang="en-US" dirty="0"/>
          </a:p>
        </p:txBody>
      </p:sp>
    </p:spTree>
    <p:extLst>
      <p:ext uri="{BB962C8B-B14F-4D97-AF65-F5344CB8AC3E}">
        <p14:creationId xmlns:p14="http://schemas.microsoft.com/office/powerpoint/2010/main" val="13898428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28</a:t>
            </a:fld>
            <a:endParaRPr lang="en-US" dirty="0"/>
          </a:p>
        </p:txBody>
      </p:sp>
    </p:spTree>
    <p:extLst>
      <p:ext uri="{BB962C8B-B14F-4D97-AF65-F5344CB8AC3E}">
        <p14:creationId xmlns:p14="http://schemas.microsoft.com/office/powerpoint/2010/main" val="30169176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29</a:t>
            </a:fld>
            <a:endParaRPr lang="en-US" dirty="0"/>
          </a:p>
        </p:txBody>
      </p:sp>
    </p:spTree>
    <p:extLst>
      <p:ext uri="{BB962C8B-B14F-4D97-AF65-F5344CB8AC3E}">
        <p14:creationId xmlns:p14="http://schemas.microsoft.com/office/powerpoint/2010/main" val="3156154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30</a:t>
            </a:fld>
            <a:endParaRPr lang="en-US" dirty="0"/>
          </a:p>
        </p:txBody>
      </p:sp>
    </p:spTree>
    <p:extLst>
      <p:ext uri="{BB962C8B-B14F-4D97-AF65-F5344CB8AC3E}">
        <p14:creationId xmlns:p14="http://schemas.microsoft.com/office/powerpoint/2010/main" val="349223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pener: Version A">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152400" y="365125"/>
            <a:ext cx="8839200" cy="1387475"/>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25" name="Edition"/>
          <p:cNvSpPr>
            <a:spLocks noGrp="1"/>
          </p:cNvSpPr>
          <p:nvPr>
            <p:ph sz="quarter" idx="17" hasCustomPrompt="1"/>
          </p:nvPr>
        </p:nvSpPr>
        <p:spPr>
          <a:xfrm>
            <a:off x="152400" y="1752600"/>
            <a:ext cx="8839200" cy="6096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27" name="Author"/>
          <p:cNvSpPr>
            <a:spLocks noGrp="1"/>
          </p:cNvSpPr>
          <p:nvPr>
            <p:ph sz="quarter" idx="18" hasCustomPrompt="1"/>
          </p:nvPr>
        </p:nvSpPr>
        <p:spPr>
          <a:xfrm>
            <a:off x="152400" y="2362200"/>
            <a:ext cx="8839200" cy="6858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
        <p:nvSpPr>
          <p:cNvPr id="29" name="CN"/>
          <p:cNvSpPr>
            <a:spLocks noGrp="1"/>
          </p:cNvSpPr>
          <p:nvPr>
            <p:ph sz="quarter" idx="19" hasCustomPrompt="1"/>
          </p:nvPr>
        </p:nvSpPr>
        <p:spPr>
          <a:xfrm>
            <a:off x="152400" y="37338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31" name="CT"/>
          <p:cNvSpPr>
            <a:spLocks noGrp="1"/>
          </p:cNvSpPr>
          <p:nvPr>
            <p:ph sz="quarter" idx="20" hasCustomPrompt="1"/>
          </p:nvPr>
        </p:nvSpPr>
        <p:spPr>
          <a:xfrm>
            <a:off x="152400" y="4267200"/>
            <a:ext cx="8839200" cy="24384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Tree>
    <p:extLst>
      <p:ext uri="{BB962C8B-B14F-4D97-AF65-F5344CB8AC3E}">
        <p14:creationId xmlns:p14="http://schemas.microsoft.com/office/powerpoint/2010/main" val="82637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pener: Version B">
    <p:spTree>
      <p:nvGrpSpPr>
        <p:cNvPr id="1" name=""/>
        <p:cNvGrpSpPr/>
        <p:nvPr/>
      </p:nvGrpSpPr>
      <p:grpSpPr>
        <a:xfrm>
          <a:off x="0" y="0"/>
          <a:ext cx="0" cy="0"/>
          <a:chOff x="0" y="0"/>
          <a:chExt cx="0" cy="0"/>
        </a:xfrm>
      </p:grpSpPr>
      <p:sp>
        <p:nvSpPr>
          <p:cNvPr id="13" name="CN"/>
          <p:cNvSpPr>
            <a:spLocks noGrp="1"/>
          </p:cNvSpPr>
          <p:nvPr>
            <p:ph sz="quarter" idx="19" hasCustomPrompt="1"/>
          </p:nvPr>
        </p:nvSpPr>
        <p:spPr>
          <a:xfrm>
            <a:off x="152400" y="2286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14" name="CT"/>
          <p:cNvSpPr>
            <a:spLocks noGrp="1"/>
          </p:cNvSpPr>
          <p:nvPr>
            <p:ph sz="quarter" idx="20" hasCustomPrompt="1"/>
          </p:nvPr>
        </p:nvSpPr>
        <p:spPr>
          <a:xfrm>
            <a:off x="152400" y="762000"/>
            <a:ext cx="8839200" cy="22860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
        <p:nvSpPr>
          <p:cNvPr id="8" name="Title "/>
          <p:cNvSpPr>
            <a:spLocks noGrp="1"/>
          </p:cNvSpPr>
          <p:nvPr>
            <p:ph type="title" hasCustomPrompt="1"/>
          </p:nvPr>
        </p:nvSpPr>
        <p:spPr>
          <a:xfrm>
            <a:off x="152400" y="3505200"/>
            <a:ext cx="8839200" cy="1524000"/>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15" name="Edition"/>
          <p:cNvSpPr>
            <a:spLocks noGrp="1"/>
          </p:cNvSpPr>
          <p:nvPr>
            <p:ph sz="quarter" idx="17" hasCustomPrompt="1"/>
          </p:nvPr>
        </p:nvSpPr>
        <p:spPr>
          <a:xfrm>
            <a:off x="152400" y="5029200"/>
            <a:ext cx="8839200" cy="7620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16" name="Author"/>
          <p:cNvSpPr>
            <a:spLocks noGrp="1"/>
          </p:cNvSpPr>
          <p:nvPr>
            <p:ph sz="quarter" idx="18" hasCustomPrompt="1"/>
          </p:nvPr>
        </p:nvSpPr>
        <p:spPr>
          <a:xfrm>
            <a:off x="152400" y="6096000"/>
            <a:ext cx="8839200" cy="5334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Tree>
    <p:extLst>
      <p:ext uri="{BB962C8B-B14F-4D97-AF65-F5344CB8AC3E}">
        <p14:creationId xmlns:p14="http://schemas.microsoft.com/office/powerpoint/2010/main" val="1064232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Outline: Version A">
    <p:spTree>
      <p:nvGrpSpPr>
        <p:cNvPr id="1" name=""/>
        <p:cNvGrpSpPr/>
        <p:nvPr/>
      </p:nvGrpSpPr>
      <p:grpSpPr>
        <a:xfrm>
          <a:off x="0" y="0"/>
          <a:ext cx="0" cy="0"/>
          <a:chOff x="0" y="0"/>
          <a:chExt cx="0" cy="0"/>
        </a:xfrm>
      </p:grpSpPr>
      <p:sp>
        <p:nvSpPr>
          <p:cNvPr id="13" name="COBBL"/>
          <p:cNvSpPr>
            <a:spLocks noGrp="1"/>
          </p:cNvSpPr>
          <p:nvPr>
            <p:ph sz="quarter" idx="10" hasCustomPrompt="1"/>
          </p:nvPr>
        </p:nvSpPr>
        <p:spPr>
          <a:xfrm>
            <a:off x="304800" y="1752600"/>
            <a:ext cx="8534400" cy="4495800"/>
          </a:xfrm>
          <a:prstGeom prst="rect">
            <a:avLst/>
          </a:prstGeom>
        </p:spPr>
        <p:txBody>
          <a:bodyPr/>
          <a:lstStyle>
            <a:lvl1pPr marL="295275" indent="-295275">
              <a:buClr>
                <a:schemeClr val="accent2"/>
              </a:buCl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Bulleted</a:t>
            </a:r>
          </a:p>
          <a:p>
            <a:pPr lvl="0"/>
            <a:r>
              <a:rPr lang="en-US" dirty="0"/>
              <a:t>The Outline Slide Has a Footer</a:t>
            </a:r>
          </a:p>
          <a:p>
            <a:pPr lvl="0"/>
            <a:r>
              <a:rPr lang="en-US" dirty="0"/>
              <a:t>Outline Items Usually Have No Ending Punctuation</a:t>
            </a:r>
          </a:p>
        </p:txBody>
      </p:sp>
      <p:sp>
        <p:nvSpPr>
          <p:cNvPr id="4" name="Slide Number Placeholder 3"/>
          <p:cNvSpPr>
            <a:spLocks noGrp="1"/>
          </p:cNvSpPr>
          <p:nvPr>
            <p:ph type="sldNum" sz="quarter" idx="12"/>
          </p:nvPr>
        </p:nvSpPr>
        <p:spPr/>
        <p:txBody>
          <a:bodyPr/>
          <a:lstStyle/>
          <a:p>
            <a:fld id="{67B19427-F580-D146-B60E-4CADEE75497F}" type="slidenum">
              <a:rPr lang="en-US" smtClean="0"/>
              <a:t>‹#›</a:t>
            </a:fld>
            <a:endParaRPr lang="en-US" dirty="0"/>
          </a:p>
        </p:txBody>
      </p:sp>
      <p:sp>
        <p:nvSpPr>
          <p:cNvPr id="3" name="Footer Placeholder 2"/>
          <p:cNvSpPr>
            <a:spLocks noGrp="1"/>
          </p:cNvSpPr>
          <p:nvPr>
            <p:ph type="ftr" sz="quarter" idx="11"/>
          </p:nvPr>
        </p:nvSpPr>
        <p:spPr/>
        <p:txBody>
          <a:bodyPr/>
          <a:lstStyle/>
          <a:p>
            <a:r>
              <a:rPr lang="en-US" dirty="0"/>
              <a:t>Copyright ©2018 John Wiley &amp; Son, Inc. </a:t>
            </a:r>
          </a:p>
        </p:txBody>
      </p:sp>
      <p:sp>
        <p:nvSpPr>
          <p:cNvPr id="2" name="Title 1"/>
          <p:cNvSpPr>
            <a:spLocks noGrp="1"/>
          </p:cNvSpPr>
          <p:nvPr>
            <p:ph type="title" hasCustomPrompt="1"/>
          </p:nvPr>
        </p:nvSpPr>
        <p:spPr>
          <a:xfrm>
            <a:off x="295274" y="777241"/>
            <a:ext cx="8543926"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866936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pter Outline: Version B">
    <p:spTree>
      <p:nvGrpSpPr>
        <p:cNvPr id="1" name=""/>
        <p:cNvGrpSpPr/>
        <p:nvPr/>
      </p:nvGrpSpPr>
      <p:grpSpPr>
        <a:xfrm>
          <a:off x="0" y="0"/>
          <a:ext cx="0" cy="0"/>
          <a:chOff x="0" y="0"/>
          <a:chExt cx="0" cy="0"/>
        </a:xfrm>
      </p:grpSpPr>
      <p:sp>
        <p:nvSpPr>
          <p:cNvPr id="6" name="COBBL 2-col"/>
          <p:cNvSpPr>
            <a:spLocks noGrp="1"/>
          </p:cNvSpPr>
          <p:nvPr>
            <p:ph sz="quarter" idx="12" hasCustomPrompt="1"/>
          </p:nvPr>
        </p:nvSpPr>
        <p:spPr>
          <a:xfrm>
            <a:off x="304800" y="1752600"/>
            <a:ext cx="8534400" cy="4419600"/>
          </a:xfrm>
          <a:prstGeom prst="rect">
            <a:avLst/>
          </a:prstGeom>
        </p:spPr>
        <p:txBody>
          <a:bodyPr numCol="2" spcCol="548640"/>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Two-Column</a:t>
            </a:r>
          </a:p>
          <a:p>
            <a:pPr lvl="0"/>
            <a:r>
              <a:rPr lang="en-US" dirty="0"/>
              <a:t>This Outline Has No Sub-lists</a:t>
            </a:r>
          </a:p>
          <a:p>
            <a:pPr lvl="0"/>
            <a:r>
              <a:rPr lang="en-US" dirty="0"/>
              <a:t>This List Is Bulleted</a:t>
            </a:r>
          </a:p>
          <a:p>
            <a:pPr lvl="0"/>
            <a:r>
              <a:rPr lang="en-US" dirty="0"/>
              <a:t>The Outline Slide Has A Footer</a:t>
            </a:r>
          </a:p>
          <a:p>
            <a:pPr lvl="0"/>
            <a:endParaRPr lang="en-US" dirty="0"/>
          </a:p>
          <a:p>
            <a:pPr lvl="0"/>
            <a:r>
              <a:rPr lang="en-US" dirty="0"/>
              <a:t>Outline Items Usually Have No Ending Punctuation</a:t>
            </a:r>
          </a:p>
          <a:p>
            <a:pPr lvl="0"/>
            <a:r>
              <a:rPr lang="en-US" dirty="0"/>
              <a:t>This is Another Heading</a:t>
            </a:r>
          </a:p>
          <a:p>
            <a:pPr lvl="0"/>
            <a:r>
              <a:rPr lang="en-US" dirty="0"/>
              <a:t>This is Another Heading</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©2018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993600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ter Outline: Version C1 (single#)">
    <p:spTree>
      <p:nvGrpSpPr>
        <p:cNvPr id="1" name=""/>
        <p:cNvGrpSpPr/>
        <p:nvPr/>
      </p:nvGrpSpPr>
      <p:grpSpPr>
        <a:xfrm>
          <a:off x="0" y="0"/>
          <a:ext cx="0" cy="0"/>
          <a:chOff x="0" y="0"/>
          <a:chExt cx="0" cy="0"/>
        </a:xfrm>
      </p:grpSpPr>
      <p:sp>
        <p:nvSpPr>
          <p:cNvPr id="6" name="COBNL"/>
          <p:cNvSpPr>
            <a:spLocks noGrp="1"/>
          </p:cNvSpPr>
          <p:nvPr>
            <p:ph sz="quarter" idx="12"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Numbered</a:t>
            </a:r>
          </a:p>
          <a:p>
            <a:pPr lvl="0"/>
            <a:r>
              <a:rPr lang="en-US" dirty="0"/>
              <a:t>The Outline Slide Has a Footer</a:t>
            </a:r>
          </a:p>
          <a:p>
            <a:pPr lvl="0"/>
            <a:r>
              <a:rPr lang="en-US" dirty="0"/>
              <a:t>Outline Items Usually Have No Ending Punctuation</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©2018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786427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pter Outline: Version C2 (double#)">
    <p:spTree>
      <p:nvGrpSpPr>
        <p:cNvPr id="1" name=""/>
        <p:cNvGrpSpPr/>
        <p:nvPr/>
      </p:nvGrpSpPr>
      <p:grpSpPr>
        <a:xfrm>
          <a:off x="0" y="0"/>
          <a:ext cx="0" cy="0"/>
          <a:chOff x="0" y="0"/>
          <a:chExt cx="0" cy="0"/>
        </a:xfrm>
      </p:grpSpPr>
      <p:sp>
        <p:nvSpPr>
          <p:cNvPr id="10" name="COBNL"/>
          <p:cNvSpPr>
            <a:spLocks noGrp="1"/>
          </p:cNvSpPr>
          <p:nvPr>
            <p:ph sz="quarter" idx="14" hasCustomPrompt="1"/>
          </p:nvPr>
        </p:nvSpPr>
        <p:spPr>
          <a:xfrm>
            <a:off x="304800" y="1752600"/>
            <a:ext cx="8534400" cy="41148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One-Column and Double-numbered</a:t>
            </a:r>
          </a:p>
          <a:p>
            <a:pPr lvl="0"/>
            <a:r>
              <a:rPr lang="en-US" dirty="0"/>
              <a:t>1.2	It is One-column Only</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10.6	Outline Items Usually Have No Ending Punctuation</a:t>
            </a:r>
          </a:p>
        </p:txBody>
      </p:sp>
      <p:sp>
        <p:nvSpPr>
          <p:cNvPr id="8" name="Slide Number Placeholder 7"/>
          <p:cNvSpPr>
            <a:spLocks noGrp="1"/>
          </p:cNvSpPr>
          <p:nvPr>
            <p:ph type="sldNum" sz="quarter" idx="16"/>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5"/>
          </p:nvPr>
        </p:nvSpPr>
        <p:spPr/>
        <p:txBody>
          <a:bodyPr/>
          <a:lstStyle/>
          <a:p>
            <a:r>
              <a:rPr lang="en-US" dirty="0"/>
              <a:t>Copyright ©2018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12357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pter Outline: Version D">
    <p:spTree>
      <p:nvGrpSpPr>
        <p:cNvPr id="1" name=""/>
        <p:cNvGrpSpPr/>
        <p:nvPr/>
      </p:nvGrpSpPr>
      <p:grpSpPr>
        <a:xfrm>
          <a:off x="0" y="0"/>
          <a:ext cx="0" cy="0"/>
          <a:chOff x="0" y="0"/>
          <a:chExt cx="0" cy="0"/>
        </a:xfrm>
      </p:grpSpPr>
      <p:sp>
        <p:nvSpPr>
          <p:cNvPr id="8" name="COBBL"/>
          <p:cNvSpPr>
            <a:spLocks noGrp="1"/>
          </p:cNvSpPr>
          <p:nvPr>
            <p:ph sz="quarter" idx="12" hasCustomPrompt="1"/>
          </p:nvPr>
        </p:nvSpPr>
        <p:spPr>
          <a:xfrm>
            <a:off x="304800" y="1752600"/>
            <a:ext cx="8534400" cy="4495800"/>
          </a:xfrm>
          <a:prstGeom prst="rect">
            <a:avLst/>
          </a:prstGeom>
        </p:spPr>
        <p:txBody>
          <a:bodyPr/>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621792" marR="0" indent="-320040" algn="l" defTabSz="914400" rtl="0" eaLnBrk="1" fontAlgn="auto" latinLnBrk="0" hangingPunct="1">
              <a:lnSpc>
                <a:spcPct val="90000"/>
              </a:lnSpc>
              <a:spcBef>
                <a:spcPts val="500"/>
              </a:spcBef>
              <a:spcAft>
                <a:spcPts val="0"/>
              </a:spcAft>
              <a:buClr>
                <a:schemeClr val="accent2"/>
              </a:buClr>
              <a:buSzPct val="80000"/>
              <a:buFont typeface="Courier New" charset="0"/>
              <a:buChar char="o"/>
              <a:tabLst/>
              <a:defRPr sz="2600" b="0" i="0" baseline="0">
                <a:latin typeface="Calibri" panose="020F0502020204030204" pitchFamily="34" charset="0"/>
                <a:ea typeface="Calibri" panose="020F0502020204030204" pitchFamily="34" charset="0"/>
                <a:cs typeface="Calibri" panose="020F0502020204030204" pitchFamily="34"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1-Column </a:t>
            </a:r>
          </a:p>
          <a:p>
            <a:pPr lvl="1"/>
            <a:r>
              <a:rPr lang="en-US" dirty="0"/>
              <a:t>It Has H2s</a:t>
            </a:r>
          </a:p>
          <a:p>
            <a:pPr lvl="0"/>
            <a:r>
              <a:rPr lang="en-US" dirty="0"/>
              <a:t>It Is One-column Only</a:t>
            </a:r>
          </a:p>
          <a:p>
            <a:pPr lvl="1"/>
            <a:r>
              <a:rPr lang="en-US" dirty="0"/>
              <a:t>It Will Probably Not Have Art</a:t>
            </a:r>
          </a:p>
          <a:p>
            <a:pPr lvl="0"/>
            <a:r>
              <a:rPr lang="en-US" dirty="0"/>
              <a:t>This Is a Bulleted List</a:t>
            </a:r>
          </a:p>
          <a:p>
            <a:pPr lvl="1"/>
            <a:r>
              <a:rPr lang="en-US" dirty="0"/>
              <a:t>Make Sure That Any Links Included Here, for Any Reason, Have Descriptive Hyperlinks</a:t>
            </a:r>
          </a:p>
          <a:p>
            <a:pPr lvl="0"/>
            <a:r>
              <a:rPr lang="en-US" dirty="0"/>
              <a:t>Outline Items Usually Have No Ending Punctuation</a:t>
            </a:r>
          </a:p>
          <a:p>
            <a:pPr lvl="1"/>
            <a:r>
              <a:rPr lang="en-US" dirty="0"/>
              <a:t>There is a Footer</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©2018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837909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pter Outline: Version E1 (sing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a:lstStyle>
            <a:lvl1pPr marL="465138" indent="-465138">
              <a:buClr>
                <a:schemeClr val="accent2"/>
              </a:buClr>
              <a:buFont typeface="+mj-lt"/>
              <a:buAutoNum type="arabicPeriod"/>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buClr>
                <a:schemeClr val="accent2"/>
              </a:buClr>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for One-Column and single number</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26343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pter Outline: Version E2 (doub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3434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1143000" indent="-292608">
              <a:buClr>
                <a:schemeClr val="accent2"/>
              </a:buClr>
              <a:defRPr sz="2600" b="0" i="0" baseline="0">
                <a:latin typeface="Calibri" panose="020F0502020204030204" pitchFamily="34" charset="0"/>
                <a:ea typeface="Calibri" panose="020F0502020204030204" pitchFamily="34" charset="0"/>
                <a:cs typeface="Calibri" panose="020F0502020204030204" pitchFamily="34" charset="0"/>
              </a:defRPr>
            </a:lvl2pPr>
            <a:lvl3pPr marL="1143000" marR="0" indent="-292608"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1.1	This Is a Sample Outline for One-Column and Double-numbered</a:t>
            </a:r>
          </a:p>
          <a:p>
            <a:pPr lvl="1"/>
            <a:r>
              <a:rPr lang="en-US" dirty="0"/>
              <a:t>The H2 Level Does Not Have a Number</a:t>
            </a:r>
          </a:p>
          <a:p>
            <a:pPr lvl="2"/>
            <a:r>
              <a:rPr lang="en-US" dirty="0"/>
              <a:t>One of the Subheadings May Be a Special Feature </a:t>
            </a:r>
          </a:p>
          <a:p>
            <a:pPr lvl="0"/>
            <a:r>
              <a:rPr lang="en-US" dirty="0"/>
              <a:t>10.2	This Outline Has Two Levels</a:t>
            </a:r>
          </a:p>
          <a:p>
            <a:pPr lvl="1"/>
            <a:r>
              <a:rPr lang="en-US" dirty="0"/>
              <a:t>Outline Items Usually Have No Ending Punctuation</a:t>
            </a:r>
          </a:p>
          <a:p>
            <a:pPr lvl="2"/>
            <a:r>
              <a:rPr lang="en-US" dirty="0"/>
              <a:t>Special Feature </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04265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pter Outline: Version E1">
    <p:spTree>
      <p:nvGrpSpPr>
        <p:cNvPr id="1" name=""/>
        <p:cNvGrpSpPr/>
        <p:nvPr/>
      </p:nvGrpSpPr>
      <p:grpSpPr>
        <a:xfrm>
          <a:off x="0" y="0"/>
          <a:ext cx="0" cy="0"/>
          <a:chOff x="0" y="0"/>
          <a:chExt cx="0" cy="0"/>
        </a:xfrm>
      </p:grpSpPr>
      <p:sp>
        <p:nvSpPr>
          <p:cNvPr id="6"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 and One-column</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34037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pter Outline: Version F1">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numCol="2"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and Double-numbered</a:t>
            </a:r>
          </a:p>
          <a:p>
            <a:pPr lvl="0"/>
            <a:r>
              <a:rPr lang="en-US" dirty="0"/>
              <a:t>1.2	It is Two-column </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2051878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pter Outline: Version F2 (2 text boxes)">
    <p:spTree>
      <p:nvGrpSpPr>
        <p:cNvPr id="1" name=""/>
        <p:cNvGrpSpPr/>
        <p:nvPr/>
      </p:nvGrpSpPr>
      <p:grpSpPr>
        <a:xfrm>
          <a:off x="0" y="0"/>
          <a:ext cx="0" cy="0"/>
          <a:chOff x="0" y="0"/>
          <a:chExt cx="0" cy="0"/>
        </a:xfrm>
      </p:grpSpPr>
      <p:sp>
        <p:nvSpPr>
          <p:cNvPr id="6" name="COBNL1"/>
          <p:cNvSpPr>
            <a:spLocks noGrp="1"/>
          </p:cNvSpPr>
          <p:nvPr>
            <p:ph sz="quarter" idx="14" hasCustomPrompt="1"/>
          </p:nvPr>
        </p:nvSpPr>
        <p:spPr>
          <a:xfrm>
            <a:off x="304800"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(2 Boxes) and Double-numbered</a:t>
            </a:r>
          </a:p>
          <a:p>
            <a:pPr lvl="0"/>
            <a:r>
              <a:rPr lang="en-US" dirty="0"/>
              <a:t>1.2	It is Two-column </a:t>
            </a:r>
          </a:p>
          <a:p>
            <a:pPr lvl="0"/>
            <a:r>
              <a:rPr lang="en-US" dirty="0"/>
              <a:t>1.3	This Outline Has No Sub-lists</a:t>
            </a:r>
          </a:p>
          <a:p>
            <a:pPr lvl="0"/>
            <a:r>
              <a:rPr lang="en-US" dirty="0"/>
              <a:t>1.4	This List Is Double-numbered</a:t>
            </a:r>
          </a:p>
        </p:txBody>
      </p:sp>
      <p:sp>
        <p:nvSpPr>
          <p:cNvPr id="7" name="COBNL2"/>
          <p:cNvSpPr>
            <a:spLocks noGrp="1"/>
          </p:cNvSpPr>
          <p:nvPr>
            <p:ph sz="quarter" idx="15" hasCustomPrompt="1"/>
          </p:nvPr>
        </p:nvSpPr>
        <p:spPr>
          <a:xfrm>
            <a:off x="4767262"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8"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410060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6"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95633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arning Objectives: Version A">
    <p:spTree>
      <p:nvGrpSpPr>
        <p:cNvPr id="1" name=""/>
        <p:cNvGrpSpPr/>
        <p:nvPr/>
      </p:nvGrpSpPr>
      <p:grpSpPr>
        <a:xfrm>
          <a:off x="0" y="0"/>
          <a:ext cx="0" cy="0"/>
          <a:chOff x="0" y="0"/>
          <a:chExt cx="0" cy="0"/>
        </a:xfrm>
      </p:grpSpPr>
      <p:sp>
        <p:nvSpPr>
          <p:cNvPr id="15"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
        <p:nvSpPr>
          <p:cNvPr id="9" name="LONL"/>
          <p:cNvSpPr>
            <a:spLocks noGrp="1"/>
          </p:cNvSpPr>
          <p:nvPr>
            <p:ph sz="quarter" idx="16"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6" name="Slide Number Placeholder 5"/>
          <p:cNvSpPr>
            <a:spLocks noGrp="1"/>
          </p:cNvSpPr>
          <p:nvPr>
            <p:ph type="sldNum" sz="quarter" idx="12"/>
          </p:nvPr>
        </p:nvSpPr>
        <p:spPr>
          <a:xfrm>
            <a:off x="6457950" y="6356350"/>
            <a:ext cx="2381250" cy="365125"/>
          </a:xfrm>
          <a:prstGeom prst="rect">
            <a:avLst/>
          </a:prstGeom>
        </p:spPr>
        <p:txBody>
          <a:bodyPr/>
          <a:lstStyle/>
          <a:p>
            <a:fld id="{957104EA-F2AF-1046-9253-EE8D978719B5}" type="slidenum">
              <a:rPr lang="en-US" smtClean="0"/>
              <a:t>‹#›</a:t>
            </a:fld>
            <a:endParaRPr lang="en-US" dirty="0"/>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p>
            <a:r>
              <a:rPr lang="en-US" dirty="0"/>
              <a:t>Copyright ©2018 John Wiley &amp; Son, Inc. </a:t>
            </a:r>
          </a:p>
        </p:txBody>
      </p:sp>
    </p:spTree>
    <p:extLst>
      <p:ext uri="{BB962C8B-B14F-4D97-AF65-F5344CB8AC3E}">
        <p14:creationId xmlns:p14="http://schemas.microsoft.com/office/powerpoint/2010/main" val="1882321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rning Objectives: Version B">
    <p:spTree>
      <p:nvGrpSpPr>
        <p:cNvPr id="1" name=""/>
        <p:cNvGrpSpPr/>
        <p:nvPr/>
      </p:nvGrpSpPr>
      <p:grpSpPr>
        <a:xfrm>
          <a:off x="0" y="0"/>
          <a:ext cx="0" cy="0"/>
          <a:chOff x="0" y="0"/>
          <a:chExt cx="0" cy="0"/>
        </a:xfrm>
      </p:grpSpPr>
      <p:sp>
        <p:nvSpPr>
          <p:cNvPr id="7" name="LOBL"/>
          <p:cNvSpPr>
            <a:spLocks noGrp="1"/>
          </p:cNvSpPr>
          <p:nvPr>
            <p:ph sz="quarter" idx="16" hasCustomPrompt="1"/>
          </p:nvPr>
        </p:nvSpPr>
        <p:spPr>
          <a:xfrm>
            <a:off x="304800" y="1752600"/>
            <a:ext cx="8534400" cy="4495800"/>
          </a:xfrm>
          <a:prstGeom prst="rect">
            <a:avLst/>
          </a:prstGeom>
        </p:spPr>
        <p:txBody>
          <a:bodyPr/>
          <a:lstStyle>
            <a:lvl1pPr marL="292608" indent="-292608">
              <a:buClr>
                <a:schemeClr val="accent2"/>
              </a:buClr>
              <a:buFont typeface="Arial" charset="0"/>
              <a:buChar char="•"/>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2"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Tree>
    <p:extLst>
      <p:ext uri="{BB962C8B-B14F-4D97-AF65-F5344CB8AC3E}">
        <p14:creationId xmlns:p14="http://schemas.microsoft.com/office/powerpoint/2010/main" val="817718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304800" y="1752600"/>
            <a:ext cx="85344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304800" y="762001"/>
            <a:ext cx="85344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812438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cept Check Question (2of 2)">
    <p:spTree>
      <p:nvGrpSpPr>
        <p:cNvPr id="1" name=""/>
        <p:cNvGrpSpPr/>
        <p:nvPr/>
      </p:nvGrpSpPr>
      <p:grpSpPr>
        <a:xfrm>
          <a:off x="0" y="0"/>
          <a:ext cx="0" cy="0"/>
          <a:chOff x="0" y="0"/>
          <a:chExt cx="0" cy="0"/>
        </a:xfrm>
      </p:grpSpPr>
      <p:sp>
        <p:nvSpPr>
          <p:cNvPr id="12" name="Question"/>
          <p:cNvSpPr>
            <a:spLocks noGrp="1"/>
          </p:cNvSpPr>
          <p:nvPr>
            <p:ph sz="quarter" idx="15" hasCustomPrompt="1"/>
          </p:nvPr>
        </p:nvSpPr>
        <p:spPr>
          <a:xfrm>
            <a:off x="304800" y="1752600"/>
            <a:ext cx="8534400" cy="4419600"/>
          </a:xfrm>
          <a:prstGeom prst="rect">
            <a:avLst/>
          </a:prstGeom>
        </p:spPr>
        <p:txBody>
          <a:bodyPr/>
          <a:lstStyle>
            <a:lvl1pPr marL="12700" indent="0">
              <a:spcBef>
                <a:spcPts val="1000"/>
              </a:spcBef>
              <a:buNone/>
              <a:tabLst/>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None/>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vl3pPr marL="803275" indent="-790575">
              <a:buNone/>
              <a:tabLst/>
              <a:defRPr sz="2800" b="0" i="0">
                <a:latin typeface="Calibri" panose="020F0502020204030204" pitchFamily="34" charset="0"/>
                <a:ea typeface="Calibri" panose="020F0502020204030204" pitchFamily="34" charset="0"/>
                <a:cs typeface="Calibri" panose="020F0502020204030204" pitchFamily="34" charset="0"/>
              </a:defRPr>
            </a:lvl3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a.	Companies record events that change their financial statements in the period in which events occur, even if cash was not exchanged.</a:t>
            </a:r>
          </a:p>
          <a:p>
            <a:pPr lvl="2"/>
            <a:r>
              <a:rPr lang="en-US" dirty="0"/>
              <a:t>✔️b.	Companies recognize revenue in the period in which the performance obligation is satisfied.</a:t>
            </a:r>
          </a:p>
          <a:p>
            <a:pPr lvl="1"/>
            <a:r>
              <a:rPr lang="en-US" dirty="0"/>
              <a:t>c.	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8" name="Title"/>
          <p:cNvSpPr>
            <a:spLocks noGrp="1"/>
          </p:cNvSpPr>
          <p:nvPr>
            <p:ph sz="quarter" idx="16"/>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Tree>
    <p:extLst>
      <p:ext uri="{BB962C8B-B14F-4D97-AF65-F5344CB8AC3E}">
        <p14:creationId xmlns:p14="http://schemas.microsoft.com/office/powerpoint/2010/main" val="8523935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Key Term: Version A">
    <p:spTree>
      <p:nvGrpSpPr>
        <p:cNvPr id="1" name=""/>
        <p:cNvGrpSpPr/>
        <p:nvPr/>
      </p:nvGrpSpPr>
      <p:grpSpPr>
        <a:xfrm>
          <a:off x="0" y="0"/>
          <a:ext cx="0" cy="0"/>
          <a:chOff x="0" y="0"/>
          <a:chExt cx="0" cy="0"/>
        </a:xfrm>
      </p:grpSpPr>
      <p:sp>
        <p:nvSpPr>
          <p:cNvPr id="16" name="Title"/>
          <p:cNvSpPr>
            <a:spLocks noGrp="1"/>
          </p:cNvSpPr>
          <p:nvPr>
            <p:ph sz="quarter" idx="17" hasCustomPrompt="1"/>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Language</a:t>
            </a:r>
          </a:p>
        </p:txBody>
      </p:sp>
      <p:sp>
        <p:nvSpPr>
          <p:cNvPr id="7" name="Definition of Key Term"/>
          <p:cNvSpPr>
            <a:spLocks noGrp="1"/>
          </p:cNvSpPr>
          <p:nvPr>
            <p:ph sz="quarter" idx="15" hasCustomPrompt="1"/>
          </p:nvPr>
        </p:nvSpPr>
        <p:spPr>
          <a:xfrm>
            <a:off x="304800" y="1752600"/>
            <a:ext cx="8534400" cy="4114800"/>
          </a:xfrm>
          <a:prstGeom prst="rect">
            <a:avLst/>
          </a:prstGeom>
        </p:spPr>
        <p:txBody>
          <a:bodyPr/>
          <a:lstStyle>
            <a:lvl1pPr marL="292608" indent="-292608">
              <a:spcBef>
                <a:spcPts val="1000"/>
              </a:spcBef>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Form of communication using sounds and symbols combined according to specified rules</a:t>
            </a:r>
          </a:p>
        </p:txBody>
      </p:sp>
      <p:sp>
        <p:nvSpPr>
          <p:cNvPr id="9" name="Media LInk"/>
          <p:cNvSpPr>
            <a:spLocks noGrp="1"/>
          </p:cNvSpPr>
          <p:nvPr>
            <p:ph sz="quarter" idx="16" hasCustomPrompt="1"/>
          </p:nvPr>
        </p:nvSpPr>
        <p:spPr>
          <a:xfrm>
            <a:off x="304800" y="5867400"/>
            <a:ext cx="8534400" cy="609600"/>
          </a:xfrm>
          <a:prstGeom prst="rect">
            <a:avLst/>
          </a:prstGeom>
        </p:spPr>
        <p:txBody>
          <a:bodyPr/>
          <a:lstStyle>
            <a:lvl1pPr marL="0" indent="0" algn="r">
              <a:buNone/>
              <a:defRPr sz="2200" b="0" i="0" baseline="0">
                <a:latin typeface="Calibri" panose="020F0502020204030204" pitchFamily="34" charset="0"/>
                <a:ea typeface="Calibri" panose="020F0502020204030204" pitchFamily="34" charset="0"/>
                <a:cs typeface="Calibri" panose="020F0502020204030204" pitchFamily="34" charset="0"/>
              </a:defRPr>
            </a:lvl1pPr>
            <a:lvl2pPr algn="r">
              <a:defRPr/>
            </a:lvl2pPr>
            <a:lvl3pPr algn="r">
              <a:defRPr/>
            </a:lvl3pPr>
            <a:lvl4pPr algn="r">
              <a:defRPr/>
            </a:lvl4pPr>
            <a:lvl5pPr algn="r">
              <a:defRPr/>
            </a:lvl5pPr>
          </a:lstStyle>
          <a:p>
            <a:pPr lvl="0"/>
            <a:r>
              <a:rPr lang="en-US" dirty="0"/>
              <a:t>Media link placeholder</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7006093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ey Term: Version B">
    <p:spTree>
      <p:nvGrpSpPr>
        <p:cNvPr id="1" name=""/>
        <p:cNvGrpSpPr/>
        <p:nvPr/>
      </p:nvGrpSpPr>
      <p:grpSpPr>
        <a:xfrm>
          <a:off x="0" y="0"/>
          <a:ext cx="0" cy="0"/>
          <a:chOff x="0" y="0"/>
          <a:chExt cx="0" cy="0"/>
        </a:xfrm>
      </p:grpSpPr>
      <p:sp>
        <p:nvSpPr>
          <p:cNvPr id="12" name="Title"/>
          <p:cNvSpPr>
            <a:spLocks noGrp="1"/>
          </p:cNvSpPr>
          <p:nvPr>
            <p:ph sz="quarter" idx="16" hasCustomPrompt="1"/>
          </p:nvPr>
        </p:nvSpPr>
        <p:spPr>
          <a:xfrm>
            <a:off x="304800" y="838201"/>
            <a:ext cx="8534400" cy="10668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Anatomy and Physiology Defined</a:t>
            </a:r>
          </a:p>
        </p:txBody>
      </p:sp>
      <p:sp>
        <p:nvSpPr>
          <p:cNvPr id="7" name="Definition of Key Term"/>
          <p:cNvSpPr>
            <a:spLocks noGrp="1"/>
          </p:cNvSpPr>
          <p:nvPr>
            <p:ph sz="quarter" idx="15" hasCustomPrompt="1"/>
          </p:nvPr>
        </p:nvSpPr>
        <p:spPr>
          <a:xfrm>
            <a:off x="304800" y="1905000"/>
            <a:ext cx="8534400" cy="3962400"/>
          </a:xfrm>
          <a:prstGeom prst="rect">
            <a:avLst/>
          </a:prstGeom>
        </p:spPr>
        <p:txBody>
          <a:bodyPr/>
          <a:lstStyle>
            <a:lvl1pPr marL="292608" indent="-292608">
              <a:spcBef>
                <a:spcPts val="1000"/>
              </a:spcBef>
              <a:buClr>
                <a:schemeClr val="accent2"/>
              </a:buClr>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6622711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1" name="Content Placeholder 10"/>
          <p:cNvSpPr>
            <a:spLocks noGrp="1"/>
          </p:cNvSpPr>
          <p:nvPr>
            <p:ph sz="quarter" idx="16"/>
          </p:nvPr>
        </p:nvSpPr>
        <p:spPr>
          <a:xfrm>
            <a:off x="304800" y="1752600"/>
            <a:ext cx="8534400" cy="32766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8"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Tree>
    <p:extLst>
      <p:ext uri="{BB962C8B-B14F-4D97-AF65-F5344CB8AC3E}">
        <p14:creationId xmlns:p14="http://schemas.microsoft.com/office/powerpoint/2010/main" val="9771030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2539791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12647604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6132984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Image Slide: Version A">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452937"/>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2" name="Title 1"/>
          <p:cNvSpPr>
            <a:spLocks noGrp="1"/>
          </p:cNvSpPr>
          <p:nvPr>
            <p:ph type="title" hasCustomPrompt="1"/>
          </p:nvPr>
        </p:nvSpPr>
        <p:spPr>
          <a:xfrm>
            <a:off x="304800" y="5350050"/>
            <a:ext cx="8534400" cy="309975"/>
          </a:xfrm>
          <a:prstGeom prst="rect">
            <a:avLst/>
          </a:prstGeom>
        </p:spPr>
        <p:txBody>
          <a:bodyPr/>
          <a:lstStyle>
            <a:lvl1pPr>
              <a:defRPr sz="2000" b="0">
                <a:latin typeface="Calibri" panose="020F0502020204030204" pitchFamily="34" charset="0"/>
                <a:cs typeface="Calibri" panose="020F0502020204030204" pitchFamily="34" charset="0"/>
              </a:defRPr>
            </a:lvl1pPr>
          </a:lstStyle>
          <a:p>
            <a:pPr lvl="0"/>
            <a:r>
              <a:rPr lang="en-US" sz="2000" dirty="0"/>
              <a:t>Figure Title</a:t>
            </a:r>
          </a:p>
        </p:txBody>
      </p:sp>
      <p:sp>
        <p:nvSpPr>
          <p:cNvPr id="8" name="Content Placeholder 7"/>
          <p:cNvSpPr>
            <a:spLocks noGrp="1"/>
          </p:cNvSpPr>
          <p:nvPr>
            <p:ph sz="quarter" idx="13" hasCustomPrompt="1"/>
          </p:nvPr>
        </p:nvSpPr>
        <p:spPr>
          <a:xfrm>
            <a:off x="304800" y="5780675"/>
            <a:ext cx="8534400" cy="467725"/>
          </a:xfrm>
          <a:prstGeom prst="rect">
            <a:avLst/>
          </a:prstGeom>
        </p:spPr>
        <p:txBody>
          <a:bodyPr/>
          <a:lstStyle>
            <a:lvl1pPr marL="0" indent="0">
              <a:buNone/>
              <a:defRPr sz="2000" b="0" i="0">
                <a:latin typeface="Calibri" panose="020F0502020204030204" pitchFamily="34" charset="0"/>
                <a:ea typeface="Calibri" panose="020F0502020204030204" pitchFamily="34" charset="0"/>
                <a:cs typeface="Calibri" panose="020F0502020204030204" pitchFamily="34" charset="0"/>
              </a:defRPr>
            </a:lvl1pPr>
          </a:lstStyle>
          <a:p>
            <a:pPr lvl="0"/>
            <a:r>
              <a:rPr lang="en-US" sz="2000" dirty="0"/>
              <a:t>Figure 4.5 Figure title placeholder</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12667376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Image Slide: Version B">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970462"/>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4" name="Title 3"/>
          <p:cNvSpPr>
            <a:spLocks noGrp="1"/>
          </p:cNvSpPr>
          <p:nvPr>
            <p:ph type="title" hasCustomPrompt="1"/>
          </p:nvPr>
        </p:nvSpPr>
        <p:spPr>
          <a:xfrm>
            <a:off x="304800" y="5920581"/>
            <a:ext cx="8534400" cy="435770"/>
          </a:xfrm>
          <a:prstGeom prst="rect">
            <a:avLst/>
          </a:prstGeom>
        </p:spPr>
        <p:txBody>
          <a:bodyPr/>
          <a:lstStyle>
            <a:lvl1pPr algn="ctr">
              <a:defRPr>
                <a:latin typeface="Calibri" panose="020F0502020204030204" pitchFamily="34" charset="0"/>
                <a:cs typeface="Calibri" panose="020F0502020204030204" pitchFamily="34" charset="0"/>
              </a:defRPr>
            </a:lvl1pPr>
          </a:lstStyle>
          <a:p>
            <a:r>
              <a:rPr lang="en-US" dirty="0"/>
              <a:t>Image Title</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©2018 John Wiley &amp; Son, Inc. </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546AE75-BF9B-88B6-B4AA-38BA1DC2E8C2}"/>
              </a:ext>
            </a:extLst>
          </p:cNvPr>
          <p:cNvSpPr>
            <a:spLocks noGrp="1"/>
          </p:cNvSpPr>
          <p:nvPr>
            <p:ph type="dt" sz="half" idx="10"/>
          </p:nvPr>
        </p:nvSpPr>
        <p:spPr/>
        <p:txBody>
          <a:bodyPr/>
          <a:lstStyle>
            <a:lvl1pPr>
              <a:defRPr/>
            </a:lvl1pPr>
          </a:lstStyle>
          <a:p>
            <a:pPr>
              <a:defRPr/>
            </a:pPr>
            <a:fld id="{2B2BE0B0-6317-4BC0-A55B-2573007BA1A8}" type="datetime8">
              <a:rPr lang="ar-EG"/>
              <a:pPr>
                <a:defRPr/>
              </a:pPr>
              <a:t>15 آب، 24</a:t>
            </a:fld>
            <a:endParaRPr lang="ar-EG"/>
          </a:p>
        </p:txBody>
      </p:sp>
      <p:sp>
        <p:nvSpPr>
          <p:cNvPr id="5" name="Footer Placeholder 4">
            <a:extLst>
              <a:ext uri="{FF2B5EF4-FFF2-40B4-BE49-F238E27FC236}">
                <a16:creationId xmlns:a16="http://schemas.microsoft.com/office/drawing/2014/main" id="{CFF51855-5C23-EA20-0E13-CE5DE7DCCF4F}"/>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4CBC4E76-332D-B493-9C5E-8FC796B4B796}"/>
              </a:ext>
            </a:extLst>
          </p:cNvPr>
          <p:cNvSpPr>
            <a:spLocks noGrp="1"/>
          </p:cNvSpPr>
          <p:nvPr>
            <p:ph type="sldNum" sz="quarter" idx="12"/>
          </p:nvPr>
        </p:nvSpPr>
        <p:spPr/>
        <p:txBody>
          <a:bodyPr/>
          <a:lstStyle>
            <a:lvl1pPr>
              <a:defRPr/>
            </a:lvl1pPr>
          </a:lstStyle>
          <a:p>
            <a:pPr>
              <a:defRPr/>
            </a:pPr>
            <a:fld id="{92524498-3890-458D-B0A2-7801AEC082A2}" type="slidenum">
              <a:rPr lang="ar-EG"/>
              <a:pPr>
                <a:defRPr/>
              </a:pPr>
              <a:t>‹#›</a:t>
            </a:fld>
            <a:endParaRPr lang="ar-EG"/>
          </a:p>
        </p:txBody>
      </p:sp>
    </p:spTree>
    <p:extLst>
      <p:ext uri="{BB962C8B-B14F-4D97-AF65-F5344CB8AC3E}">
        <p14:creationId xmlns:p14="http://schemas.microsoft.com/office/powerpoint/2010/main" val="2663343522"/>
      </p:ext>
    </p:extLst>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0D98695-5007-D83B-CF21-BEC31186FCFC}"/>
              </a:ext>
            </a:extLst>
          </p:cNvPr>
          <p:cNvSpPr>
            <a:spLocks noGrp="1"/>
          </p:cNvSpPr>
          <p:nvPr>
            <p:ph type="dt" sz="half" idx="10"/>
          </p:nvPr>
        </p:nvSpPr>
        <p:spPr/>
        <p:txBody>
          <a:bodyPr/>
          <a:lstStyle>
            <a:lvl1pPr>
              <a:defRPr/>
            </a:lvl1pPr>
          </a:lstStyle>
          <a:p>
            <a:pPr>
              <a:defRPr/>
            </a:pPr>
            <a:fld id="{CCFECD64-63D0-4C43-85D8-5B3FCD089853}" type="datetime8">
              <a:rPr lang="ar-EG"/>
              <a:pPr>
                <a:defRPr/>
              </a:pPr>
              <a:t>15 آب، 24</a:t>
            </a:fld>
            <a:endParaRPr lang="ar-EG"/>
          </a:p>
        </p:txBody>
      </p:sp>
      <p:sp>
        <p:nvSpPr>
          <p:cNvPr id="5" name="Footer Placeholder 4">
            <a:extLst>
              <a:ext uri="{FF2B5EF4-FFF2-40B4-BE49-F238E27FC236}">
                <a16:creationId xmlns:a16="http://schemas.microsoft.com/office/drawing/2014/main" id="{2A29A8F4-08E9-5FDC-B5C7-A65826DDB748}"/>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1ADC62B4-09A6-D867-1355-282ED1504344}"/>
              </a:ext>
            </a:extLst>
          </p:cNvPr>
          <p:cNvSpPr>
            <a:spLocks noGrp="1"/>
          </p:cNvSpPr>
          <p:nvPr>
            <p:ph type="sldNum" sz="quarter" idx="12"/>
          </p:nvPr>
        </p:nvSpPr>
        <p:spPr/>
        <p:txBody>
          <a:bodyPr/>
          <a:lstStyle>
            <a:lvl1pPr>
              <a:defRPr/>
            </a:lvl1pPr>
          </a:lstStyle>
          <a:p>
            <a:pPr>
              <a:defRPr/>
            </a:pPr>
            <a:fld id="{AE8AE4D8-45AC-4EA0-96D6-879B258091F9}" type="slidenum">
              <a:rPr lang="ar-EG"/>
              <a:pPr>
                <a:defRPr/>
              </a:pPr>
              <a:t>‹#›</a:t>
            </a:fld>
            <a:endParaRPr lang="ar-EG"/>
          </a:p>
        </p:txBody>
      </p:sp>
    </p:spTree>
    <p:extLst>
      <p:ext uri="{BB962C8B-B14F-4D97-AF65-F5344CB8AC3E}">
        <p14:creationId xmlns:p14="http://schemas.microsoft.com/office/powerpoint/2010/main" val="1032088721"/>
      </p:ext>
    </p:extLst>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904FFD-6AFD-F918-329F-264719F3FE61}"/>
              </a:ext>
            </a:extLst>
          </p:cNvPr>
          <p:cNvSpPr>
            <a:spLocks noGrp="1"/>
          </p:cNvSpPr>
          <p:nvPr>
            <p:ph type="dt" sz="half" idx="10"/>
          </p:nvPr>
        </p:nvSpPr>
        <p:spPr/>
        <p:txBody>
          <a:bodyPr/>
          <a:lstStyle>
            <a:lvl1pPr>
              <a:defRPr/>
            </a:lvl1pPr>
          </a:lstStyle>
          <a:p>
            <a:pPr>
              <a:defRPr/>
            </a:pPr>
            <a:fld id="{C684199F-E007-4E01-9AA9-C88BCD2835A2}" type="datetime8">
              <a:rPr lang="ar-EG"/>
              <a:pPr>
                <a:defRPr/>
              </a:pPr>
              <a:t>15 آب، 24</a:t>
            </a:fld>
            <a:endParaRPr lang="ar-EG"/>
          </a:p>
        </p:txBody>
      </p:sp>
      <p:sp>
        <p:nvSpPr>
          <p:cNvPr id="5" name="Footer Placeholder 4">
            <a:extLst>
              <a:ext uri="{FF2B5EF4-FFF2-40B4-BE49-F238E27FC236}">
                <a16:creationId xmlns:a16="http://schemas.microsoft.com/office/drawing/2014/main" id="{7B6BFE9B-5293-F8E9-0DEA-8F593ADF644B}"/>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A64739DD-006E-F34C-CCA2-FD8D6B471E73}"/>
              </a:ext>
            </a:extLst>
          </p:cNvPr>
          <p:cNvSpPr>
            <a:spLocks noGrp="1"/>
          </p:cNvSpPr>
          <p:nvPr>
            <p:ph type="sldNum" sz="quarter" idx="12"/>
          </p:nvPr>
        </p:nvSpPr>
        <p:spPr/>
        <p:txBody>
          <a:bodyPr/>
          <a:lstStyle>
            <a:lvl1pPr>
              <a:defRPr/>
            </a:lvl1pPr>
          </a:lstStyle>
          <a:p>
            <a:pPr>
              <a:defRPr/>
            </a:pPr>
            <a:fld id="{67BD48B9-8A12-4267-A567-EE824A32FE75}" type="slidenum">
              <a:rPr lang="ar-EG"/>
              <a:pPr>
                <a:defRPr/>
              </a:pPr>
              <a:t>‹#›</a:t>
            </a:fld>
            <a:endParaRPr lang="ar-EG"/>
          </a:p>
        </p:txBody>
      </p:sp>
    </p:spTree>
    <p:extLst>
      <p:ext uri="{BB962C8B-B14F-4D97-AF65-F5344CB8AC3E}">
        <p14:creationId xmlns:p14="http://schemas.microsoft.com/office/powerpoint/2010/main" val="1189554484"/>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9D7DCF43-C7F7-D1BE-018B-EABEE548015B}"/>
              </a:ext>
            </a:extLst>
          </p:cNvPr>
          <p:cNvSpPr>
            <a:spLocks noGrp="1"/>
          </p:cNvSpPr>
          <p:nvPr>
            <p:ph type="dt" sz="half" idx="10"/>
          </p:nvPr>
        </p:nvSpPr>
        <p:spPr/>
        <p:txBody>
          <a:bodyPr/>
          <a:lstStyle>
            <a:lvl1pPr>
              <a:defRPr/>
            </a:lvl1pPr>
          </a:lstStyle>
          <a:p>
            <a:pPr>
              <a:defRPr/>
            </a:pPr>
            <a:fld id="{AC3AD447-451F-4F32-AA59-798EFB13B102}" type="datetime8">
              <a:rPr lang="ar-EG"/>
              <a:pPr>
                <a:defRPr/>
              </a:pPr>
              <a:t>15 آب، 24</a:t>
            </a:fld>
            <a:endParaRPr lang="ar-EG"/>
          </a:p>
        </p:txBody>
      </p:sp>
      <p:sp>
        <p:nvSpPr>
          <p:cNvPr id="6" name="Footer Placeholder 4">
            <a:extLst>
              <a:ext uri="{FF2B5EF4-FFF2-40B4-BE49-F238E27FC236}">
                <a16:creationId xmlns:a16="http://schemas.microsoft.com/office/drawing/2014/main" id="{41FFDF27-154A-6674-6E1A-018BFA01997A}"/>
              </a:ext>
            </a:extLst>
          </p:cNvPr>
          <p:cNvSpPr>
            <a:spLocks noGrp="1"/>
          </p:cNvSpPr>
          <p:nvPr>
            <p:ph type="ftr" sz="quarter" idx="11"/>
          </p:nvPr>
        </p:nvSpPr>
        <p:spPr/>
        <p:txBody>
          <a:bodyPr/>
          <a:lstStyle>
            <a:lvl1pPr>
              <a:defRPr/>
            </a:lvl1pPr>
          </a:lstStyle>
          <a:p>
            <a:pPr>
              <a:defRPr/>
            </a:pPr>
            <a:endParaRPr lang="ar-EG"/>
          </a:p>
        </p:txBody>
      </p:sp>
      <p:sp>
        <p:nvSpPr>
          <p:cNvPr id="7" name="Slide Number Placeholder 5">
            <a:extLst>
              <a:ext uri="{FF2B5EF4-FFF2-40B4-BE49-F238E27FC236}">
                <a16:creationId xmlns:a16="http://schemas.microsoft.com/office/drawing/2014/main" id="{F7B59935-0060-0556-6E02-13308716E9C5}"/>
              </a:ext>
            </a:extLst>
          </p:cNvPr>
          <p:cNvSpPr>
            <a:spLocks noGrp="1"/>
          </p:cNvSpPr>
          <p:nvPr>
            <p:ph type="sldNum" sz="quarter" idx="12"/>
          </p:nvPr>
        </p:nvSpPr>
        <p:spPr/>
        <p:txBody>
          <a:bodyPr/>
          <a:lstStyle>
            <a:lvl1pPr>
              <a:defRPr/>
            </a:lvl1pPr>
          </a:lstStyle>
          <a:p>
            <a:pPr>
              <a:defRPr/>
            </a:pPr>
            <a:fld id="{5BB12170-1FDD-4D70-B2DC-A0F752DCC81F}" type="slidenum">
              <a:rPr lang="ar-EG"/>
              <a:pPr>
                <a:defRPr/>
              </a:pPr>
              <a:t>‹#›</a:t>
            </a:fld>
            <a:endParaRPr lang="ar-EG"/>
          </a:p>
        </p:txBody>
      </p:sp>
    </p:spTree>
    <p:extLst>
      <p:ext uri="{BB962C8B-B14F-4D97-AF65-F5344CB8AC3E}">
        <p14:creationId xmlns:p14="http://schemas.microsoft.com/office/powerpoint/2010/main" val="1276960631"/>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B585EA4-C88C-726B-FDF8-634CBE4F5A4D}"/>
              </a:ext>
            </a:extLst>
          </p:cNvPr>
          <p:cNvSpPr>
            <a:spLocks noGrp="1"/>
          </p:cNvSpPr>
          <p:nvPr>
            <p:ph type="dt" sz="half" idx="10"/>
          </p:nvPr>
        </p:nvSpPr>
        <p:spPr/>
        <p:txBody>
          <a:bodyPr/>
          <a:lstStyle>
            <a:lvl1pPr>
              <a:defRPr/>
            </a:lvl1pPr>
          </a:lstStyle>
          <a:p>
            <a:pPr>
              <a:defRPr/>
            </a:pPr>
            <a:fld id="{4FE0B733-4468-4BF9-A232-64095531BCCA}" type="datetime8">
              <a:rPr lang="ar-EG"/>
              <a:pPr>
                <a:defRPr/>
              </a:pPr>
              <a:t>15 آب، 24</a:t>
            </a:fld>
            <a:endParaRPr lang="ar-EG"/>
          </a:p>
        </p:txBody>
      </p:sp>
      <p:sp>
        <p:nvSpPr>
          <p:cNvPr id="8" name="Footer Placeholder 4">
            <a:extLst>
              <a:ext uri="{FF2B5EF4-FFF2-40B4-BE49-F238E27FC236}">
                <a16:creationId xmlns:a16="http://schemas.microsoft.com/office/drawing/2014/main" id="{D1B0CF4C-83DD-3BE1-4AAE-DC4A9221FD56}"/>
              </a:ext>
            </a:extLst>
          </p:cNvPr>
          <p:cNvSpPr>
            <a:spLocks noGrp="1"/>
          </p:cNvSpPr>
          <p:nvPr>
            <p:ph type="ftr" sz="quarter" idx="11"/>
          </p:nvPr>
        </p:nvSpPr>
        <p:spPr/>
        <p:txBody>
          <a:bodyPr/>
          <a:lstStyle>
            <a:lvl1pPr>
              <a:defRPr/>
            </a:lvl1pPr>
          </a:lstStyle>
          <a:p>
            <a:pPr>
              <a:defRPr/>
            </a:pPr>
            <a:endParaRPr lang="ar-EG"/>
          </a:p>
        </p:txBody>
      </p:sp>
      <p:sp>
        <p:nvSpPr>
          <p:cNvPr id="9" name="Slide Number Placeholder 5">
            <a:extLst>
              <a:ext uri="{FF2B5EF4-FFF2-40B4-BE49-F238E27FC236}">
                <a16:creationId xmlns:a16="http://schemas.microsoft.com/office/drawing/2014/main" id="{BBB875F2-A1F2-3131-AE55-D15AF3D7D457}"/>
              </a:ext>
            </a:extLst>
          </p:cNvPr>
          <p:cNvSpPr>
            <a:spLocks noGrp="1"/>
          </p:cNvSpPr>
          <p:nvPr>
            <p:ph type="sldNum" sz="quarter" idx="12"/>
          </p:nvPr>
        </p:nvSpPr>
        <p:spPr/>
        <p:txBody>
          <a:bodyPr/>
          <a:lstStyle>
            <a:lvl1pPr>
              <a:defRPr/>
            </a:lvl1pPr>
          </a:lstStyle>
          <a:p>
            <a:pPr>
              <a:defRPr/>
            </a:pPr>
            <a:fld id="{895FA848-E714-480E-AE9C-0CBDC4B838A0}" type="slidenum">
              <a:rPr lang="ar-EG"/>
              <a:pPr>
                <a:defRPr/>
              </a:pPr>
              <a:t>‹#›</a:t>
            </a:fld>
            <a:endParaRPr lang="ar-EG"/>
          </a:p>
        </p:txBody>
      </p:sp>
    </p:spTree>
    <p:extLst>
      <p:ext uri="{BB962C8B-B14F-4D97-AF65-F5344CB8AC3E}">
        <p14:creationId xmlns:p14="http://schemas.microsoft.com/office/powerpoint/2010/main" val="2768444826"/>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3B4CD46F-DFF3-0A1F-67CE-854C62892557}"/>
              </a:ext>
            </a:extLst>
          </p:cNvPr>
          <p:cNvSpPr>
            <a:spLocks noGrp="1"/>
          </p:cNvSpPr>
          <p:nvPr>
            <p:ph type="dt" sz="half" idx="10"/>
          </p:nvPr>
        </p:nvSpPr>
        <p:spPr/>
        <p:txBody>
          <a:bodyPr/>
          <a:lstStyle>
            <a:lvl1pPr>
              <a:defRPr/>
            </a:lvl1pPr>
          </a:lstStyle>
          <a:p>
            <a:pPr>
              <a:defRPr/>
            </a:pPr>
            <a:fld id="{8DE2D1C7-387E-48E6-B204-BE5952BA721B}" type="datetime8">
              <a:rPr lang="ar-EG"/>
              <a:pPr>
                <a:defRPr/>
              </a:pPr>
              <a:t>15 آب، 24</a:t>
            </a:fld>
            <a:endParaRPr lang="ar-EG"/>
          </a:p>
        </p:txBody>
      </p:sp>
      <p:sp>
        <p:nvSpPr>
          <p:cNvPr id="4" name="Footer Placeholder 4">
            <a:extLst>
              <a:ext uri="{FF2B5EF4-FFF2-40B4-BE49-F238E27FC236}">
                <a16:creationId xmlns:a16="http://schemas.microsoft.com/office/drawing/2014/main" id="{7F61A9EC-B9E2-72AE-0D7C-6A77DF21DF8D}"/>
              </a:ext>
            </a:extLst>
          </p:cNvPr>
          <p:cNvSpPr>
            <a:spLocks noGrp="1"/>
          </p:cNvSpPr>
          <p:nvPr>
            <p:ph type="ftr" sz="quarter" idx="11"/>
          </p:nvPr>
        </p:nvSpPr>
        <p:spPr/>
        <p:txBody>
          <a:bodyPr/>
          <a:lstStyle>
            <a:lvl1pPr>
              <a:defRPr/>
            </a:lvl1pPr>
          </a:lstStyle>
          <a:p>
            <a:pPr>
              <a:defRPr/>
            </a:pPr>
            <a:endParaRPr lang="ar-EG"/>
          </a:p>
        </p:txBody>
      </p:sp>
      <p:sp>
        <p:nvSpPr>
          <p:cNvPr id="5" name="Slide Number Placeholder 5">
            <a:extLst>
              <a:ext uri="{FF2B5EF4-FFF2-40B4-BE49-F238E27FC236}">
                <a16:creationId xmlns:a16="http://schemas.microsoft.com/office/drawing/2014/main" id="{C264F3B6-7DC3-B600-374F-22B13B7FDC6B}"/>
              </a:ext>
            </a:extLst>
          </p:cNvPr>
          <p:cNvSpPr>
            <a:spLocks noGrp="1"/>
          </p:cNvSpPr>
          <p:nvPr>
            <p:ph type="sldNum" sz="quarter" idx="12"/>
          </p:nvPr>
        </p:nvSpPr>
        <p:spPr/>
        <p:txBody>
          <a:bodyPr/>
          <a:lstStyle>
            <a:lvl1pPr>
              <a:defRPr/>
            </a:lvl1pPr>
          </a:lstStyle>
          <a:p>
            <a:pPr>
              <a:defRPr/>
            </a:pPr>
            <a:fld id="{4FCFDA88-66B5-4753-9E8F-1CC82C3E5226}" type="slidenum">
              <a:rPr lang="ar-EG"/>
              <a:pPr>
                <a:defRPr/>
              </a:pPr>
              <a:t>‹#›</a:t>
            </a:fld>
            <a:endParaRPr lang="ar-EG"/>
          </a:p>
        </p:txBody>
      </p:sp>
    </p:spTree>
    <p:extLst>
      <p:ext uri="{BB962C8B-B14F-4D97-AF65-F5344CB8AC3E}">
        <p14:creationId xmlns:p14="http://schemas.microsoft.com/office/powerpoint/2010/main" val="4078478090"/>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BD2DFA7-B18B-B2F9-502B-B63AA6125D68}"/>
              </a:ext>
            </a:extLst>
          </p:cNvPr>
          <p:cNvSpPr>
            <a:spLocks noGrp="1"/>
          </p:cNvSpPr>
          <p:nvPr>
            <p:ph type="dt" sz="half" idx="10"/>
          </p:nvPr>
        </p:nvSpPr>
        <p:spPr/>
        <p:txBody>
          <a:bodyPr/>
          <a:lstStyle>
            <a:lvl1pPr>
              <a:defRPr/>
            </a:lvl1pPr>
          </a:lstStyle>
          <a:p>
            <a:pPr>
              <a:defRPr/>
            </a:pPr>
            <a:fld id="{1B10A280-428E-446E-8F49-D9ED4E302A38}" type="datetime8">
              <a:rPr lang="ar-EG"/>
              <a:pPr>
                <a:defRPr/>
              </a:pPr>
              <a:t>15 آب، 24</a:t>
            </a:fld>
            <a:endParaRPr lang="ar-EG"/>
          </a:p>
        </p:txBody>
      </p:sp>
      <p:sp>
        <p:nvSpPr>
          <p:cNvPr id="3" name="Footer Placeholder 4">
            <a:extLst>
              <a:ext uri="{FF2B5EF4-FFF2-40B4-BE49-F238E27FC236}">
                <a16:creationId xmlns:a16="http://schemas.microsoft.com/office/drawing/2014/main" id="{34AF8A75-E462-E070-39DA-8E4407FCCAD5}"/>
              </a:ext>
            </a:extLst>
          </p:cNvPr>
          <p:cNvSpPr>
            <a:spLocks noGrp="1"/>
          </p:cNvSpPr>
          <p:nvPr>
            <p:ph type="ftr" sz="quarter" idx="11"/>
          </p:nvPr>
        </p:nvSpPr>
        <p:spPr/>
        <p:txBody>
          <a:bodyPr/>
          <a:lstStyle>
            <a:lvl1pPr>
              <a:defRPr/>
            </a:lvl1pPr>
          </a:lstStyle>
          <a:p>
            <a:pPr>
              <a:defRPr/>
            </a:pPr>
            <a:endParaRPr lang="ar-EG"/>
          </a:p>
        </p:txBody>
      </p:sp>
      <p:sp>
        <p:nvSpPr>
          <p:cNvPr id="4" name="Slide Number Placeholder 5">
            <a:extLst>
              <a:ext uri="{FF2B5EF4-FFF2-40B4-BE49-F238E27FC236}">
                <a16:creationId xmlns:a16="http://schemas.microsoft.com/office/drawing/2014/main" id="{9426E6F9-932B-E746-0E69-F03C2D829B2E}"/>
              </a:ext>
            </a:extLst>
          </p:cNvPr>
          <p:cNvSpPr>
            <a:spLocks noGrp="1"/>
          </p:cNvSpPr>
          <p:nvPr>
            <p:ph type="sldNum" sz="quarter" idx="12"/>
          </p:nvPr>
        </p:nvSpPr>
        <p:spPr/>
        <p:txBody>
          <a:bodyPr/>
          <a:lstStyle>
            <a:lvl1pPr>
              <a:defRPr/>
            </a:lvl1pPr>
          </a:lstStyle>
          <a:p>
            <a:pPr>
              <a:defRPr/>
            </a:pPr>
            <a:fld id="{F4E38352-9560-413F-B82E-06BED5785FAC}" type="slidenum">
              <a:rPr lang="ar-EG"/>
              <a:pPr>
                <a:defRPr/>
              </a:pPr>
              <a:t>‹#›</a:t>
            </a:fld>
            <a:endParaRPr lang="ar-EG"/>
          </a:p>
        </p:txBody>
      </p:sp>
    </p:spTree>
    <p:extLst>
      <p:ext uri="{BB962C8B-B14F-4D97-AF65-F5344CB8AC3E}">
        <p14:creationId xmlns:p14="http://schemas.microsoft.com/office/powerpoint/2010/main" val="1937714041"/>
      </p:ext>
    </p:extLst>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6798C49A-C662-9C5D-7ABD-E4AF622C5814}"/>
              </a:ext>
            </a:extLst>
          </p:cNvPr>
          <p:cNvSpPr>
            <a:spLocks noGrp="1"/>
          </p:cNvSpPr>
          <p:nvPr>
            <p:ph type="dt" sz="half" idx="10"/>
          </p:nvPr>
        </p:nvSpPr>
        <p:spPr/>
        <p:txBody>
          <a:bodyPr/>
          <a:lstStyle>
            <a:lvl1pPr>
              <a:defRPr/>
            </a:lvl1pPr>
          </a:lstStyle>
          <a:p>
            <a:pPr>
              <a:defRPr/>
            </a:pPr>
            <a:fld id="{C454BA4E-F69F-4AE5-9B85-321D8C4769B4}" type="datetime8">
              <a:rPr lang="ar-EG"/>
              <a:pPr>
                <a:defRPr/>
              </a:pPr>
              <a:t>15 آب، 24</a:t>
            </a:fld>
            <a:endParaRPr lang="ar-EG"/>
          </a:p>
        </p:txBody>
      </p:sp>
      <p:sp>
        <p:nvSpPr>
          <p:cNvPr id="6" name="Footer Placeholder 4">
            <a:extLst>
              <a:ext uri="{FF2B5EF4-FFF2-40B4-BE49-F238E27FC236}">
                <a16:creationId xmlns:a16="http://schemas.microsoft.com/office/drawing/2014/main" id="{BDD0C10C-9D27-DD53-FDB6-A8F881FBCC97}"/>
              </a:ext>
            </a:extLst>
          </p:cNvPr>
          <p:cNvSpPr>
            <a:spLocks noGrp="1"/>
          </p:cNvSpPr>
          <p:nvPr>
            <p:ph type="ftr" sz="quarter" idx="11"/>
          </p:nvPr>
        </p:nvSpPr>
        <p:spPr/>
        <p:txBody>
          <a:bodyPr/>
          <a:lstStyle>
            <a:lvl1pPr>
              <a:defRPr/>
            </a:lvl1pPr>
          </a:lstStyle>
          <a:p>
            <a:pPr>
              <a:defRPr/>
            </a:pPr>
            <a:endParaRPr lang="ar-EG"/>
          </a:p>
        </p:txBody>
      </p:sp>
      <p:sp>
        <p:nvSpPr>
          <p:cNvPr id="7" name="Slide Number Placeholder 5">
            <a:extLst>
              <a:ext uri="{FF2B5EF4-FFF2-40B4-BE49-F238E27FC236}">
                <a16:creationId xmlns:a16="http://schemas.microsoft.com/office/drawing/2014/main" id="{953EF082-7460-81D8-886D-44A923F6E8F0}"/>
              </a:ext>
            </a:extLst>
          </p:cNvPr>
          <p:cNvSpPr>
            <a:spLocks noGrp="1"/>
          </p:cNvSpPr>
          <p:nvPr>
            <p:ph type="sldNum" sz="quarter" idx="12"/>
          </p:nvPr>
        </p:nvSpPr>
        <p:spPr/>
        <p:txBody>
          <a:bodyPr/>
          <a:lstStyle>
            <a:lvl1pPr>
              <a:defRPr/>
            </a:lvl1pPr>
          </a:lstStyle>
          <a:p>
            <a:pPr>
              <a:defRPr/>
            </a:pPr>
            <a:fld id="{4353A8AA-5899-422A-822C-72BD3AB779A2}" type="slidenum">
              <a:rPr lang="ar-EG"/>
              <a:pPr>
                <a:defRPr/>
              </a:pPr>
              <a:t>‹#›</a:t>
            </a:fld>
            <a:endParaRPr lang="ar-EG"/>
          </a:p>
        </p:txBody>
      </p:sp>
    </p:spTree>
    <p:extLst>
      <p:ext uri="{BB962C8B-B14F-4D97-AF65-F5344CB8AC3E}">
        <p14:creationId xmlns:p14="http://schemas.microsoft.com/office/powerpoint/2010/main" val="3609339622"/>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6DD52E92-990D-C535-FA0F-23EBFF9B8C62}"/>
              </a:ext>
            </a:extLst>
          </p:cNvPr>
          <p:cNvSpPr>
            <a:spLocks noGrp="1"/>
          </p:cNvSpPr>
          <p:nvPr>
            <p:ph type="dt" sz="half" idx="10"/>
          </p:nvPr>
        </p:nvSpPr>
        <p:spPr/>
        <p:txBody>
          <a:bodyPr/>
          <a:lstStyle>
            <a:lvl1pPr>
              <a:defRPr/>
            </a:lvl1pPr>
          </a:lstStyle>
          <a:p>
            <a:pPr>
              <a:defRPr/>
            </a:pPr>
            <a:fld id="{CCE3D2D2-B55E-4DDB-9A0C-381A57110CFD}" type="datetime8">
              <a:rPr lang="ar-EG"/>
              <a:pPr>
                <a:defRPr/>
              </a:pPr>
              <a:t>15 آب، 24</a:t>
            </a:fld>
            <a:endParaRPr lang="ar-EG"/>
          </a:p>
        </p:txBody>
      </p:sp>
      <p:sp>
        <p:nvSpPr>
          <p:cNvPr id="6" name="Footer Placeholder 4">
            <a:extLst>
              <a:ext uri="{FF2B5EF4-FFF2-40B4-BE49-F238E27FC236}">
                <a16:creationId xmlns:a16="http://schemas.microsoft.com/office/drawing/2014/main" id="{D5372CC1-F563-6450-1392-2B7BD8FF71A2}"/>
              </a:ext>
            </a:extLst>
          </p:cNvPr>
          <p:cNvSpPr>
            <a:spLocks noGrp="1"/>
          </p:cNvSpPr>
          <p:nvPr>
            <p:ph type="ftr" sz="quarter" idx="11"/>
          </p:nvPr>
        </p:nvSpPr>
        <p:spPr/>
        <p:txBody>
          <a:bodyPr/>
          <a:lstStyle>
            <a:lvl1pPr>
              <a:defRPr/>
            </a:lvl1pPr>
          </a:lstStyle>
          <a:p>
            <a:pPr>
              <a:defRPr/>
            </a:pPr>
            <a:endParaRPr lang="ar-EG"/>
          </a:p>
        </p:txBody>
      </p:sp>
      <p:sp>
        <p:nvSpPr>
          <p:cNvPr id="7" name="Slide Number Placeholder 5">
            <a:extLst>
              <a:ext uri="{FF2B5EF4-FFF2-40B4-BE49-F238E27FC236}">
                <a16:creationId xmlns:a16="http://schemas.microsoft.com/office/drawing/2014/main" id="{CC122B10-3336-191C-9569-7C092425CC44}"/>
              </a:ext>
            </a:extLst>
          </p:cNvPr>
          <p:cNvSpPr>
            <a:spLocks noGrp="1"/>
          </p:cNvSpPr>
          <p:nvPr>
            <p:ph type="sldNum" sz="quarter" idx="12"/>
          </p:nvPr>
        </p:nvSpPr>
        <p:spPr/>
        <p:txBody>
          <a:bodyPr/>
          <a:lstStyle>
            <a:lvl1pPr>
              <a:defRPr/>
            </a:lvl1pPr>
          </a:lstStyle>
          <a:p>
            <a:pPr>
              <a:defRPr/>
            </a:pPr>
            <a:fld id="{0BD2A784-4773-4D25-8979-F366CF698811}" type="slidenum">
              <a:rPr lang="ar-EG"/>
              <a:pPr>
                <a:defRPr/>
              </a:pPr>
              <a:t>‹#›</a:t>
            </a:fld>
            <a:endParaRPr lang="ar-EG"/>
          </a:p>
        </p:txBody>
      </p:sp>
    </p:spTree>
    <p:extLst>
      <p:ext uri="{BB962C8B-B14F-4D97-AF65-F5344CB8AC3E}">
        <p14:creationId xmlns:p14="http://schemas.microsoft.com/office/powerpoint/2010/main" val="3963116411"/>
      </p:ext>
    </p:extLst>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70F91B1-A0C4-3825-BD6C-35257A1AF862}"/>
              </a:ext>
            </a:extLst>
          </p:cNvPr>
          <p:cNvSpPr>
            <a:spLocks noGrp="1"/>
          </p:cNvSpPr>
          <p:nvPr>
            <p:ph type="dt" sz="half" idx="10"/>
          </p:nvPr>
        </p:nvSpPr>
        <p:spPr/>
        <p:txBody>
          <a:bodyPr/>
          <a:lstStyle>
            <a:lvl1pPr>
              <a:defRPr/>
            </a:lvl1pPr>
          </a:lstStyle>
          <a:p>
            <a:pPr>
              <a:defRPr/>
            </a:pPr>
            <a:fld id="{691DAD78-DF0B-44D9-BF70-9FAA6B4577D5}" type="datetime8">
              <a:rPr lang="ar-EG"/>
              <a:pPr>
                <a:defRPr/>
              </a:pPr>
              <a:t>15 آب، 24</a:t>
            </a:fld>
            <a:endParaRPr lang="ar-EG"/>
          </a:p>
        </p:txBody>
      </p:sp>
      <p:sp>
        <p:nvSpPr>
          <p:cNvPr id="5" name="Footer Placeholder 4">
            <a:extLst>
              <a:ext uri="{FF2B5EF4-FFF2-40B4-BE49-F238E27FC236}">
                <a16:creationId xmlns:a16="http://schemas.microsoft.com/office/drawing/2014/main" id="{2F8CA0D3-B8E2-DDD4-F554-46AA34A6B018}"/>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2C4B4D31-9E02-7365-12FE-3341A0B804C0}"/>
              </a:ext>
            </a:extLst>
          </p:cNvPr>
          <p:cNvSpPr>
            <a:spLocks noGrp="1"/>
          </p:cNvSpPr>
          <p:nvPr>
            <p:ph type="sldNum" sz="quarter" idx="12"/>
          </p:nvPr>
        </p:nvSpPr>
        <p:spPr/>
        <p:txBody>
          <a:bodyPr/>
          <a:lstStyle>
            <a:lvl1pPr>
              <a:defRPr/>
            </a:lvl1pPr>
          </a:lstStyle>
          <a:p>
            <a:pPr>
              <a:defRPr/>
            </a:pPr>
            <a:fld id="{8FAD18E9-31F6-4EF5-A97D-733401CA6146}" type="slidenum">
              <a:rPr lang="ar-EG"/>
              <a:pPr>
                <a:defRPr/>
              </a:pPr>
              <a:t>‹#›</a:t>
            </a:fld>
            <a:endParaRPr lang="ar-EG"/>
          </a:p>
        </p:txBody>
      </p:sp>
    </p:spTree>
    <p:extLst>
      <p:ext uri="{BB962C8B-B14F-4D97-AF65-F5344CB8AC3E}">
        <p14:creationId xmlns:p14="http://schemas.microsoft.com/office/powerpoint/2010/main" val="1931141956"/>
      </p:ext>
    </p:extLst>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0238850-540C-0B1B-FFC6-D96DC43515E0}"/>
              </a:ext>
            </a:extLst>
          </p:cNvPr>
          <p:cNvSpPr>
            <a:spLocks noGrp="1"/>
          </p:cNvSpPr>
          <p:nvPr>
            <p:ph type="dt" sz="half" idx="10"/>
          </p:nvPr>
        </p:nvSpPr>
        <p:spPr/>
        <p:txBody>
          <a:bodyPr/>
          <a:lstStyle>
            <a:lvl1pPr>
              <a:defRPr/>
            </a:lvl1pPr>
          </a:lstStyle>
          <a:p>
            <a:pPr>
              <a:defRPr/>
            </a:pPr>
            <a:fld id="{B0835BA1-21AA-4F31-9761-6C54C7418A95}" type="datetime8">
              <a:rPr lang="ar-EG"/>
              <a:pPr>
                <a:defRPr/>
              </a:pPr>
              <a:t>15 آب، 24</a:t>
            </a:fld>
            <a:endParaRPr lang="ar-EG"/>
          </a:p>
        </p:txBody>
      </p:sp>
      <p:sp>
        <p:nvSpPr>
          <p:cNvPr id="5" name="Footer Placeholder 4">
            <a:extLst>
              <a:ext uri="{FF2B5EF4-FFF2-40B4-BE49-F238E27FC236}">
                <a16:creationId xmlns:a16="http://schemas.microsoft.com/office/drawing/2014/main" id="{12F610EC-016A-8D57-8941-4A3D4E0820E9}"/>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04F06B6B-E7CC-0159-EA66-D7D24DE9112D}"/>
              </a:ext>
            </a:extLst>
          </p:cNvPr>
          <p:cNvSpPr>
            <a:spLocks noGrp="1"/>
          </p:cNvSpPr>
          <p:nvPr>
            <p:ph type="sldNum" sz="quarter" idx="12"/>
          </p:nvPr>
        </p:nvSpPr>
        <p:spPr/>
        <p:txBody>
          <a:bodyPr/>
          <a:lstStyle>
            <a:lvl1pPr>
              <a:defRPr/>
            </a:lvl1pPr>
          </a:lstStyle>
          <a:p>
            <a:pPr>
              <a:defRPr/>
            </a:pPr>
            <a:fld id="{A513B44B-FA66-4EAF-83B4-7E05651AC2B0}" type="slidenum">
              <a:rPr lang="ar-EG"/>
              <a:pPr>
                <a:defRPr/>
              </a:pPr>
              <a:t>‹#›</a:t>
            </a:fld>
            <a:endParaRPr lang="ar-EG"/>
          </a:p>
        </p:txBody>
      </p:sp>
    </p:spTree>
    <p:extLst>
      <p:ext uri="{BB962C8B-B14F-4D97-AF65-F5344CB8AC3E}">
        <p14:creationId xmlns:p14="http://schemas.microsoft.com/office/powerpoint/2010/main" val="1819163163"/>
      </p:ext>
    </p:extLst>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3421148411"/>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endParaRPr lang="id-ID" noProof="0"/>
          </a:p>
        </p:txBody>
      </p:sp>
    </p:spTree>
    <p:extLst>
      <p:ext uri="{BB962C8B-B14F-4D97-AF65-F5344CB8AC3E}">
        <p14:creationId xmlns:p14="http://schemas.microsoft.com/office/powerpoint/2010/main" val="376970034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7.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9.xml"/><Relationship Id="rId1" Type="http://schemas.openxmlformats.org/officeDocument/2006/relationships/slideLayout" Target="../slideLayouts/slideLayout18.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theme" Target="../theme/theme6.xml"/><Relationship Id="rId4" Type="http://schemas.openxmlformats.org/officeDocument/2006/relationships/slideLayout" Target="../slideLayouts/slideLayout23.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25.xml"/><Relationship Id="rId1" Type="http://schemas.openxmlformats.org/officeDocument/2006/relationships/slideLayout" Target="../slideLayouts/slideLayout2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3880275"/>
      </p:ext>
    </p:extLst>
  </p:cSld>
  <p:clrMap bg1="lt1" tx1="dk1" bg2="lt2" tx2="dk2" accent1="accent1" accent2="accent2" accent3="accent3" accent4="accent4" accent5="accent5" accent6="accent6" hlink="hlink" folHlink="folHlink"/>
  <p:sldLayoutIdLst>
    <p:sldLayoutId id="2147483940" r:id="rId1"/>
    <p:sldLayoutId id="2147483941" r:id="rId2"/>
  </p:sldLayoutIdLst>
  <p:hf hdr="0" dt="0"/>
  <p:txStyles>
    <p:titleStyle>
      <a:lvl1pPr algn="ctr" defTabSz="914400" rtl="0" eaLnBrk="1" latinLnBrk="0" hangingPunct="1">
        <a:lnSpc>
          <a:spcPct val="90000"/>
        </a:lnSpc>
        <a:spcBef>
          <a:spcPct val="0"/>
        </a:spcBef>
        <a:buNone/>
        <a:defRPr sz="110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Rectangle 15"/>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611586285"/>
      </p:ext>
    </p:extLst>
  </p:cSld>
  <p:clrMap bg1="lt1" tx1="dk1" bg2="lt2" tx2="dk2" accent1="accent1" accent2="accent2" accent3="accent3" accent4="accent4" accent5="accent5" accent6="accent6" hlink="hlink" folHlink="folHlink"/>
  <p:sldLayoutIdLst>
    <p:sldLayoutId id="2147483937" r:id="rId1"/>
    <p:sldLayoutId id="2147483942" r:id="rId2"/>
    <p:sldLayoutId id="2147483956" r:id="rId3"/>
    <p:sldLayoutId id="2147483955" r:id="rId4"/>
    <p:sldLayoutId id="2147483957" r:id="rId5"/>
    <p:sldLayoutId id="2147483959" r:id="rId6"/>
    <p:sldLayoutId id="2147483958" r:id="rId7"/>
    <p:sldLayoutId id="2147483960" r:id="rId8"/>
    <p:sldLayoutId id="2147483961" r:id="rId9"/>
    <p:sldLayoutId id="2147483962" r:id="rId10"/>
    <p:sldLayoutId id="214748396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811935529"/>
      </p:ext>
    </p:extLst>
  </p:cSld>
  <p:clrMap bg1="lt1" tx1="dk1" bg2="lt2" tx2="dk2" accent1="accent1" accent2="accent2" accent3="accent3" accent4="accent4" accent5="accent5" accent6="accent6" hlink="hlink" folHlink="folHlink"/>
  <p:sldLayoutIdLst>
    <p:sldLayoutId id="2147483944" r:id="rId1"/>
    <p:sldLayoutId id="214748396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332194706"/>
      </p:ext>
    </p:extLst>
  </p:cSld>
  <p:clrMap bg1="lt1" tx1="dk1" bg2="lt2" tx2="dk2" accent1="accent1" accent2="accent2" accent3="accent3" accent4="accent4" accent5="accent5" accent6="accent6" hlink="hlink" folHlink="folHlink"/>
  <p:sldLayoutIdLst>
    <p:sldLayoutId id="2147483966" r:id="rId1"/>
    <p:sldLayoutId id="2147483967"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616953850"/>
      </p:ext>
    </p:extLst>
  </p:cSld>
  <p:clrMap bg1="lt1" tx1="dk1" bg2="lt2" tx2="dk2" accent1="accent1" accent2="accent2" accent3="accent3" accent4="accent4" accent5="accent5" accent6="accent6" hlink="hlink" folHlink="folHlink"/>
  <p:sldLayoutIdLst>
    <p:sldLayoutId id="2147483969" r:id="rId1"/>
    <p:sldLayoutId id="214748397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302625734"/>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028950" y="640080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Copyright ©2018 John Wiley &amp; Son, Inc.</a:t>
            </a:r>
          </a:p>
          <a:p>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181430-7FCB-BA4C-90CE-EB7ACCC9EC50}" type="slidenum">
              <a:rPr lang="en-US" smtClean="0"/>
              <a:t>‹#›</a:t>
            </a:fld>
            <a:endParaRPr lang="en-US" dirty="0"/>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216900"/>
      </p:ext>
    </p:extLst>
  </p:cSld>
  <p:clrMap bg1="lt1" tx1="dk1" bg2="lt2" tx2="dk2" accent1="accent1" accent2="accent2" accent3="accent3" accent4="accent4" accent5="accent5" accent6="accent6" hlink="hlink" folHlink="folHlink"/>
  <p:sldLayoutIdLst>
    <p:sldLayoutId id="2147483978" r:id="rId1"/>
    <p:sldLayoutId id="2147483979" r:id="rId2"/>
  </p:sldLayoutIdLst>
  <p:hf hdr="0" dt="0"/>
  <p:txStyles>
    <p:titleStyle>
      <a:lvl1pPr algn="l" defTabSz="914400" rtl="0" eaLnBrk="1" latinLnBrk="0" hangingPunct="1">
        <a:lnSpc>
          <a:spcPct val="90000"/>
        </a:lnSpc>
        <a:spcBef>
          <a:spcPct val="0"/>
        </a:spcBef>
        <a:buNone/>
        <a:defRPr sz="1600" b="0" i="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F6738DC7-A69A-9A70-33B9-C1C8D4D4EBF5}"/>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36EC7CD5-20B0-B06D-1360-00CB839F653A}"/>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76938BC-1B17-C1A8-3587-14F44E6A528C}"/>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DC72EB0C-7940-40EF-A2CC-D63B36877758}" type="datetime8">
              <a:rPr lang="ar-EG"/>
              <a:pPr>
                <a:defRPr/>
              </a:pPr>
              <a:t>15 آب، 24</a:t>
            </a:fld>
            <a:endParaRPr lang="ar-EG"/>
          </a:p>
        </p:txBody>
      </p:sp>
      <p:sp>
        <p:nvSpPr>
          <p:cNvPr id="5" name="Footer Placeholder 4">
            <a:extLst>
              <a:ext uri="{FF2B5EF4-FFF2-40B4-BE49-F238E27FC236}">
                <a16:creationId xmlns:a16="http://schemas.microsoft.com/office/drawing/2014/main" id="{8AF3F3EF-C8CA-7535-8CC9-58F0DA890EF3}"/>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ar-EG"/>
          </a:p>
        </p:txBody>
      </p:sp>
      <p:sp>
        <p:nvSpPr>
          <p:cNvPr id="6" name="Slide Number Placeholder 5">
            <a:extLst>
              <a:ext uri="{FF2B5EF4-FFF2-40B4-BE49-F238E27FC236}">
                <a16:creationId xmlns:a16="http://schemas.microsoft.com/office/drawing/2014/main" id="{2102C2DB-5775-BA9D-0112-A80DCD6ED3B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90F7352D-19C6-4855-A591-28F77E099563}" type="slidenum">
              <a:rPr lang="ar-EG"/>
              <a:pPr>
                <a:defRPr/>
              </a:pPr>
              <a:t>‹#›</a:t>
            </a:fld>
            <a:endParaRPr lang="ar-EG"/>
          </a:p>
        </p:txBody>
      </p:sp>
    </p:spTree>
    <p:extLst>
      <p:ext uri="{BB962C8B-B14F-4D97-AF65-F5344CB8AC3E}">
        <p14:creationId xmlns:p14="http://schemas.microsoft.com/office/powerpoint/2010/main" val="4058198084"/>
      </p:ext>
    </p:extLst>
  </p:cSld>
  <p:clrMap bg1="lt1" tx1="dk1" bg2="lt2" tx2="dk2" accent1="accent1" accent2="accent2" accent3="accent3" accent4="accent4" accent5="accent5" accent6="accent6" hlink="hlink" folHlink="folHlink"/>
  <p:sldLayoutIdLst>
    <p:sldLayoutId id="2147483981" r:id="rId1"/>
    <p:sldLayoutId id="2147483982" r:id="rId2"/>
    <p:sldLayoutId id="2147483983" r:id="rId3"/>
    <p:sldLayoutId id="2147483984" r:id="rId4"/>
    <p:sldLayoutId id="2147483985" r:id="rId5"/>
    <p:sldLayoutId id="2147483986" r:id="rId6"/>
    <p:sldLayoutId id="2147483987" r:id="rId7"/>
    <p:sldLayoutId id="2147483988" r:id="rId8"/>
    <p:sldLayoutId id="2147483989" r:id="rId9"/>
    <p:sldLayoutId id="2147483990" r:id="rId10"/>
    <p:sldLayoutId id="2147483991" r:id="rId11"/>
    <p:sldLayoutId id="2147483992" r:id="rId12"/>
    <p:sldLayoutId id="2147483993" r:id="rId13"/>
  </p:sldLayoutIdLst>
  <p:transition spd="slow">
    <p:fade/>
  </p:transition>
  <p:hf sldNum="0" hdr="0" ftr="0" dt="0"/>
  <p:txStyles>
    <p:titleStyle>
      <a:lvl1pPr algn="l" defTabSz="685800" rtl="1"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1"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1"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1"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1"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1"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1"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1"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1"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r" defTabSz="685800" rtl="1"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r" defTabSz="685800" rtl="1"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r" defTabSz="685800" rtl="1"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10.jpg"/></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12.jpg"/></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14.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15.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16.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17.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18.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19.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20.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21.jpeg"/></Relationships>
</file>

<file path=ppt/slides/_rels/slide31.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38.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7C923D0F-F519-A925-5BE6-178E5FDC353D}"/>
              </a:ext>
            </a:extLst>
          </p:cNvPr>
          <p:cNvSpPr/>
          <p:nvPr/>
        </p:nvSpPr>
        <p:spPr>
          <a:xfrm>
            <a:off x="4540250" y="317500"/>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47" name="TextBox 29">
            <a:extLst>
              <a:ext uri="{FF2B5EF4-FFF2-40B4-BE49-F238E27FC236}">
                <a16:creationId xmlns:a16="http://schemas.microsoft.com/office/drawing/2014/main" id="{72194913-8401-9A6D-2A71-2E05ABDC23F5}"/>
              </a:ext>
            </a:extLst>
          </p:cNvPr>
          <p:cNvSpPr txBox="1">
            <a:spLocks noChangeArrowheads="1"/>
          </p:cNvSpPr>
          <p:nvPr/>
        </p:nvSpPr>
        <p:spPr bwMode="auto">
          <a:xfrm>
            <a:off x="79375" y="3395663"/>
            <a:ext cx="43449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342900">
              <a:defRPr sz="2400">
                <a:solidFill>
                  <a:schemeClr val="tx1"/>
                </a:solidFill>
                <a:latin typeface="Times New Roman" panose="02020603050405020304" pitchFamily="18" charset="0"/>
              </a:defRPr>
            </a:lvl1pPr>
            <a:lvl2pPr marL="742950" indent="-285750" defTabSz="342900">
              <a:defRPr sz="2400">
                <a:solidFill>
                  <a:schemeClr val="tx1"/>
                </a:solidFill>
                <a:latin typeface="Times New Roman" panose="02020603050405020304" pitchFamily="18" charset="0"/>
              </a:defRPr>
            </a:lvl2pPr>
            <a:lvl3pPr marL="1143000" indent="-228600" defTabSz="342900">
              <a:defRPr sz="2400">
                <a:solidFill>
                  <a:schemeClr val="tx1"/>
                </a:solidFill>
                <a:latin typeface="Times New Roman" panose="02020603050405020304" pitchFamily="18" charset="0"/>
              </a:defRPr>
            </a:lvl3pPr>
            <a:lvl4pPr marL="1600200" indent="-228600" defTabSz="342900">
              <a:defRPr sz="2400">
                <a:solidFill>
                  <a:schemeClr val="tx1"/>
                </a:solidFill>
                <a:latin typeface="Times New Roman" panose="02020603050405020304" pitchFamily="18" charset="0"/>
              </a:defRPr>
            </a:lvl4pPr>
            <a:lvl5pPr marL="2057400" indent="-228600" defTabSz="342900">
              <a:defRPr sz="2400">
                <a:solidFill>
                  <a:schemeClr val="tx1"/>
                </a:solidFill>
                <a:latin typeface="Times New Roman" panose="02020603050405020304" pitchFamily="18" charset="0"/>
              </a:defRPr>
            </a:lvl5pPr>
            <a:lvl6pPr marL="2514600" indent="-228600" defTabSz="3429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3429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3429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3429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3429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0000"/>
                </a:solidFill>
                <a:effectLst/>
                <a:uLnTx/>
                <a:uFillTx/>
                <a:latin typeface="Alexandria"/>
                <a:ea typeface="Alexandria"/>
                <a:cs typeface="Alexandria"/>
              </a:rPr>
              <a:t>Prepared by Dr. Emad Zaher</a:t>
            </a:r>
          </a:p>
          <a:p>
            <a:pPr marL="0" marR="0" lvl="0" indent="0" algn="l" defTabSz="3429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Alexandria"/>
                <a:ea typeface="Alexandria"/>
                <a:cs typeface="Alexandria"/>
              </a:rPr>
              <a:t>Assistant Professor of Accounting</a:t>
            </a:r>
          </a:p>
        </p:txBody>
      </p:sp>
      <p:sp>
        <p:nvSpPr>
          <p:cNvPr id="6148" name="TextBox 30">
            <a:extLst>
              <a:ext uri="{FF2B5EF4-FFF2-40B4-BE49-F238E27FC236}">
                <a16:creationId xmlns:a16="http://schemas.microsoft.com/office/drawing/2014/main" id="{9ACBD80E-906A-EF29-AB9B-0681F06D1FCE}"/>
              </a:ext>
            </a:extLst>
          </p:cNvPr>
          <p:cNvSpPr txBox="1">
            <a:spLocks noChangeArrowheads="1"/>
          </p:cNvSpPr>
          <p:nvPr/>
        </p:nvSpPr>
        <p:spPr bwMode="auto">
          <a:xfrm>
            <a:off x="152400" y="2414588"/>
            <a:ext cx="4586833"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342900">
              <a:defRPr sz="2400">
                <a:solidFill>
                  <a:schemeClr val="tx1"/>
                </a:solidFill>
                <a:latin typeface="Times New Roman" panose="02020603050405020304" pitchFamily="18" charset="0"/>
              </a:defRPr>
            </a:lvl1pPr>
            <a:lvl2pPr marL="742950" indent="-285750" defTabSz="342900">
              <a:defRPr sz="2400">
                <a:solidFill>
                  <a:schemeClr val="tx1"/>
                </a:solidFill>
                <a:latin typeface="Times New Roman" panose="02020603050405020304" pitchFamily="18" charset="0"/>
              </a:defRPr>
            </a:lvl2pPr>
            <a:lvl3pPr marL="1143000" indent="-228600" defTabSz="342900">
              <a:defRPr sz="2400">
                <a:solidFill>
                  <a:schemeClr val="tx1"/>
                </a:solidFill>
                <a:latin typeface="Times New Roman" panose="02020603050405020304" pitchFamily="18" charset="0"/>
              </a:defRPr>
            </a:lvl3pPr>
            <a:lvl4pPr marL="1600200" indent="-228600" defTabSz="342900">
              <a:defRPr sz="2400">
                <a:solidFill>
                  <a:schemeClr val="tx1"/>
                </a:solidFill>
                <a:latin typeface="Times New Roman" panose="02020603050405020304" pitchFamily="18" charset="0"/>
              </a:defRPr>
            </a:lvl4pPr>
            <a:lvl5pPr marL="2057400" indent="-228600" defTabSz="342900">
              <a:defRPr sz="2400">
                <a:solidFill>
                  <a:schemeClr val="tx1"/>
                </a:solidFill>
                <a:latin typeface="Times New Roman" panose="02020603050405020304" pitchFamily="18" charset="0"/>
              </a:defRPr>
            </a:lvl5pPr>
            <a:lvl6pPr marL="2514600" indent="-228600" defTabSz="3429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3429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3429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3429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3429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Alexandria"/>
                <a:ea typeface="Alexandria"/>
                <a:cs typeface="Alexandria"/>
              </a:rPr>
              <a:t>Accounting for Managers</a:t>
            </a:r>
          </a:p>
        </p:txBody>
      </p:sp>
      <p:sp>
        <p:nvSpPr>
          <p:cNvPr id="34" name="Rectangle: Rounded Corners 33">
            <a:extLst>
              <a:ext uri="{FF2B5EF4-FFF2-40B4-BE49-F238E27FC236}">
                <a16:creationId xmlns:a16="http://schemas.microsoft.com/office/drawing/2014/main" id="{78D5391F-78F6-2BC1-E405-A6808CC54D0D}"/>
              </a:ext>
            </a:extLst>
          </p:cNvPr>
          <p:cNvSpPr/>
          <p:nvPr/>
        </p:nvSpPr>
        <p:spPr>
          <a:xfrm>
            <a:off x="79375" y="5062538"/>
            <a:ext cx="5253038" cy="168116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 </a:t>
            </a:r>
          </a:p>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Planning for capital investments</a:t>
            </a:r>
          </a:p>
        </p:txBody>
      </p:sp>
      <p:sp>
        <p:nvSpPr>
          <p:cNvPr id="6150" name="TextBox 45">
            <a:extLst>
              <a:ext uri="{FF2B5EF4-FFF2-40B4-BE49-F238E27FC236}">
                <a16:creationId xmlns:a16="http://schemas.microsoft.com/office/drawing/2014/main" id="{DF203A62-7E70-EF23-702E-0796B165B19A}"/>
              </a:ext>
            </a:extLst>
          </p:cNvPr>
          <p:cNvSpPr txBox="1">
            <a:spLocks noChangeArrowheads="1"/>
          </p:cNvSpPr>
          <p:nvPr/>
        </p:nvSpPr>
        <p:spPr bwMode="auto">
          <a:xfrm>
            <a:off x="428625" y="4502150"/>
            <a:ext cx="1428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342900">
              <a:defRPr sz="2400">
                <a:solidFill>
                  <a:schemeClr val="tx1"/>
                </a:solidFill>
                <a:latin typeface="Times New Roman" panose="02020603050405020304" pitchFamily="18" charset="0"/>
              </a:defRPr>
            </a:lvl1pPr>
            <a:lvl2pPr marL="742950" indent="-285750" defTabSz="342900">
              <a:defRPr sz="2400">
                <a:solidFill>
                  <a:schemeClr val="tx1"/>
                </a:solidFill>
                <a:latin typeface="Times New Roman" panose="02020603050405020304" pitchFamily="18" charset="0"/>
              </a:defRPr>
            </a:lvl2pPr>
            <a:lvl3pPr marL="1143000" indent="-228600" defTabSz="342900">
              <a:defRPr sz="2400">
                <a:solidFill>
                  <a:schemeClr val="tx1"/>
                </a:solidFill>
                <a:latin typeface="Times New Roman" panose="02020603050405020304" pitchFamily="18" charset="0"/>
              </a:defRPr>
            </a:lvl3pPr>
            <a:lvl4pPr marL="1600200" indent="-228600" defTabSz="342900">
              <a:defRPr sz="2400">
                <a:solidFill>
                  <a:schemeClr val="tx1"/>
                </a:solidFill>
                <a:latin typeface="Times New Roman" panose="02020603050405020304" pitchFamily="18" charset="0"/>
              </a:defRPr>
            </a:lvl4pPr>
            <a:lvl5pPr marL="2057400" indent="-228600" defTabSz="342900">
              <a:defRPr sz="2400">
                <a:solidFill>
                  <a:schemeClr val="tx1"/>
                </a:solidFill>
                <a:latin typeface="Times New Roman" panose="02020603050405020304" pitchFamily="18" charset="0"/>
              </a:defRPr>
            </a:lvl5pPr>
            <a:lvl6pPr marL="2514600" indent="-228600" defTabSz="3429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3429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3429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3429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342900" rtl="0" eaLnBrk="1" fontAlgn="base" latinLnBrk="0" hangingPunct="1">
              <a:lnSpc>
                <a:spcPct val="100000"/>
              </a:lnSpc>
              <a:spcBef>
                <a:spcPct val="0"/>
              </a:spcBef>
              <a:spcAft>
                <a:spcPct val="0"/>
              </a:spcAft>
              <a:buClrTx/>
              <a:buSzTx/>
              <a:buFontTx/>
              <a:buNone/>
              <a:tabLst/>
              <a:defRPr/>
            </a:pPr>
            <a:r>
              <a:rPr kumimoji="0" lang="en-US" altLang="en-US" sz="2800" b="1" i="0" u="sng" strike="noStrike" kern="1200" cap="none" spc="0" normalizeH="0" baseline="0" noProof="0" dirty="0">
                <a:ln>
                  <a:noFill/>
                </a:ln>
                <a:solidFill>
                  <a:srgbClr val="000000"/>
                </a:solidFill>
                <a:effectLst/>
                <a:uLnTx/>
                <a:uFillTx/>
                <a:latin typeface="Sakkal Majalla" panose="02000000000000000000" pitchFamily="2" charset="-78"/>
                <a:ea typeface="+mn-ea"/>
                <a:cs typeface="Calibri" panose="020F0502020204030204" pitchFamily="34" charset="0"/>
              </a:rPr>
              <a:t>MGM341</a:t>
            </a:r>
            <a:endParaRPr kumimoji="0" lang="en-US" altLang="en-US" sz="3200" b="0" i="0" u="none" strike="noStrike" kern="1200" cap="none" spc="0" normalizeH="0" baseline="0" noProof="0" dirty="0">
              <a:ln>
                <a:noFill/>
              </a:ln>
              <a:solidFill>
                <a:srgbClr val="000000"/>
              </a:solidFill>
              <a:effectLst/>
              <a:uLnTx/>
              <a:uFillTx/>
              <a:latin typeface="Alexandria"/>
              <a:ea typeface="Alexandria"/>
              <a:cs typeface="Alexandria"/>
            </a:endParaRPr>
          </a:p>
        </p:txBody>
      </p:sp>
      <p:sp>
        <p:nvSpPr>
          <p:cNvPr id="14" name="Oval 13">
            <a:extLst>
              <a:ext uri="{FF2B5EF4-FFF2-40B4-BE49-F238E27FC236}">
                <a16:creationId xmlns:a16="http://schemas.microsoft.com/office/drawing/2014/main" id="{BF0FABAA-6B8F-1921-04EB-E46F2C3C455C}"/>
              </a:ext>
            </a:extLst>
          </p:cNvPr>
          <p:cNvSpPr/>
          <p:nvPr/>
        </p:nvSpPr>
        <p:spPr>
          <a:xfrm>
            <a:off x="4650257" y="616744"/>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154" name="Graphic 21">
            <a:extLst>
              <a:ext uri="{FF2B5EF4-FFF2-40B4-BE49-F238E27FC236}">
                <a16:creationId xmlns:a16="http://schemas.microsoft.com/office/drawing/2014/main" id="{14C2040A-7DC8-1FD8-5D41-82F7B749B20A}"/>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46050" y="105886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99428">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993DB8-2C67-99FC-A8DF-B1B2107963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04800" y="762000"/>
            <a:ext cx="8534400" cy="646331"/>
          </a:xfrm>
          <a:prstGeom prst="rect">
            <a:avLst/>
          </a:prstGeom>
        </p:spPr>
        <p:txBody>
          <a:bodyPr>
            <a:spAutoFit/>
          </a:bodyPr>
          <a:lstStyle/>
          <a:p>
            <a:r>
              <a:rPr lang="en-US" b="1" dirty="0">
                <a:ea typeface="Source Sans Pro" charset="0"/>
              </a:rPr>
              <a:t>Planning for Capital Investments</a:t>
            </a:r>
          </a:p>
        </p:txBody>
      </p:sp>
      <p:sp>
        <p:nvSpPr>
          <p:cNvPr id="4" name="COB/LO"/>
          <p:cNvSpPr>
            <a:spLocks noGrp="1"/>
          </p:cNvSpPr>
          <p:nvPr>
            <p:ph sz="quarter" idx="14"/>
          </p:nvPr>
        </p:nvSpPr>
        <p:spPr>
          <a:xfrm>
            <a:off x="304800" y="1447800"/>
            <a:ext cx="8534400" cy="4572000"/>
          </a:xfrm>
        </p:spPr>
        <p:txBody>
          <a:bodyPr/>
          <a:lstStyle/>
          <a:p>
            <a:pPr lvl="1">
              <a:lnSpc>
                <a:spcPct val="100000"/>
              </a:lnSpc>
              <a:spcBef>
                <a:spcPts val="1200"/>
              </a:spcBef>
            </a:pPr>
            <a:r>
              <a:rPr lang="en-US" sz="3200" b="1" dirty="0"/>
              <a:t>Learning Objectives</a:t>
            </a:r>
          </a:p>
          <a:p>
            <a:pPr marL="914400" indent="-914400">
              <a:lnSpc>
                <a:spcPct val="100000"/>
              </a:lnSpc>
              <a:spcBef>
                <a:spcPts val="1200"/>
              </a:spcBef>
            </a:pPr>
            <a:r>
              <a:rPr lang="en-US" sz="2800" b="1" dirty="0">
                <a:solidFill>
                  <a:srgbClr val="990000"/>
                </a:solidFill>
              </a:rPr>
              <a:t>LO 1</a:t>
            </a:r>
            <a:r>
              <a:rPr lang="en-US" sz="2800" dirty="0">
                <a:solidFill>
                  <a:schemeClr val="tx1"/>
                </a:solidFill>
              </a:rPr>
              <a:t>	</a:t>
            </a:r>
            <a:r>
              <a:rPr lang="en-GB" sz="2800" dirty="0"/>
              <a:t>Describe capital budgeting inputs and apply the cash payback technique.</a:t>
            </a:r>
            <a:endParaRPr lang="en-US" sz="2800" dirty="0"/>
          </a:p>
          <a:p>
            <a:pPr marL="914400" indent="-914400">
              <a:lnSpc>
                <a:spcPct val="100000"/>
              </a:lnSpc>
              <a:spcBef>
                <a:spcPts val="1200"/>
              </a:spcBef>
            </a:pPr>
            <a:r>
              <a:rPr lang="en-US" sz="2800" b="1" dirty="0">
                <a:solidFill>
                  <a:srgbClr val="990000"/>
                </a:solidFill>
              </a:rPr>
              <a:t>LO 2 </a:t>
            </a:r>
            <a:r>
              <a:rPr lang="en-US" sz="2800" dirty="0">
                <a:solidFill>
                  <a:schemeClr val="tx1"/>
                </a:solidFill>
              </a:rPr>
              <a:t>	</a:t>
            </a:r>
            <a:r>
              <a:rPr lang="en-US" sz="2800" dirty="0"/>
              <a:t>Use the net present value method.</a:t>
            </a:r>
          </a:p>
          <a:p>
            <a:pPr marL="914400" indent="-914400">
              <a:lnSpc>
                <a:spcPct val="100000"/>
              </a:lnSpc>
              <a:spcBef>
                <a:spcPts val="1200"/>
              </a:spcBef>
            </a:pPr>
            <a:r>
              <a:rPr lang="en-US" sz="2800" b="1" dirty="0">
                <a:solidFill>
                  <a:srgbClr val="990000"/>
                </a:solidFill>
              </a:rPr>
              <a:t>LO 3 	</a:t>
            </a:r>
            <a:r>
              <a:rPr lang="en-GB" sz="2800" dirty="0"/>
              <a:t>Identify capital budgeting challenges.</a:t>
            </a:r>
            <a:endParaRPr lang="en-US" sz="2800" dirty="0"/>
          </a:p>
          <a:p>
            <a:pPr marL="914400" indent="-914400">
              <a:lnSpc>
                <a:spcPct val="100000"/>
              </a:lnSpc>
              <a:spcBef>
                <a:spcPts val="1200"/>
              </a:spcBef>
            </a:pPr>
            <a:endParaRPr lang="en-US" sz="2800" dirty="0"/>
          </a:p>
        </p:txBody>
      </p:sp>
      <p:sp>
        <p:nvSpPr>
          <p:cNvPr id="6" name="Slide Number Placeholder "/>
          <p:cNvSpPr>
            <a:spLocks noGrp="1"/>
          </p:cNvSpPr>
          <p:nvPr>
            <p:ph type="sldNum" sz="quarter" idx="10"/>
          </p:nvPr>
        </p:nvSpPr>
        <p:spPr/>
        <p:txBody>
          <a:bodyPr/>
          <a:lstStyle/>
          <a:p>
            <a:fld id="{67B19427-F580-D146-B60E-4CADEE75497F}" type="slidenum">
              <a:rPr lang="en-US" smtClean="0"/>
              <a:pPr/>
              <a:t>2</a:t>
            </a:fld>
            <a:endParaRPr lang="en-US" dirty="0"/>
          </a:p>
        </p:txBody>
      </p:sp>
    </p:spTree>
    <p:extLst>
      <p:ext uri="{BB962C8B-B14F-4D97-AF65-F5344CB8AC3E}">
        <p14:creationId xmlns:p14="http://schemas.microsoft.com/office/powerpoint/2010/main" val="687315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58923C-EE2B-946D-4040-2EAACC73BB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GB" sz="4000" b="1" dirty="0">
                <a:solidFill>
                  <a:schemeClr val="accent1"/>
                </a:solidFill>
                <a:latin typeface="Calibri" panose="020F0502020204030204" pitchFamily="34" charset="0"/>
                <a:ea typeface="Source Sans Pro" charset="0"/>
                <a:cs typeface="Calibri" panose="020F0502020204030204" pitchFamily="34" charset="0"/>
              </a:rPr>
              <a:t>Capital Budgeting and Cash Payback</a:t>
            </a:r>
          </a:p>
        </p:txBody>
      </p:sp>
      <p:sp>
        <p:nvSpPr>
          <p:cNvPr id="6" name="Slide Number Placeholder "/>
          <p:cNvSpPr>
            <a:spLocks noGrp="1"/>
          </p:cNvSpPr>
          <p:nvPr>
            <p:ph type="sldNum" sz="quarter" idx="10"/>
          </p:nvPr>
        </p:nvSpPr>
        <p:spPr/>
        <p:txBody>
          <a:bodyPr/>
          <a:lstStyle/>
          <a:p>
            <a:fld id="{67B19427-F580-D146-B60E-4CADEE75497F}" type="slidenum">
              <a:rPr lang="en-US" smtClean="0"/>
              <a:pPr/>
              <a:t>3</a:t>
            </a:fld>
            <a:endParaRPr lang="en-US" dirty="0"/>
          </a:p>
        </p:txBody>
      </p:sp>
      <p:sp>
        <p:nvSpPr>
          <p:cNvPr id="7" name="LOBL"/>
          <p:cNvSpPr>
            <a:spLocks noGrp="1"/>
          </p:cNvSpPr>
          <p:nvPr>
            <p:ph sz="quarter" idx="4294967295"/>
          </p:nvPr>
        </p:nvSpPr>
        <p:spPr>
          <a:xfrm>
            <a:off x="310776" y="1524000"/>
            <a:ext cx="8534400" cy="4419600"/>
          </a:xfrm>
          <a:prstGeom prst="rect">
            <a:avLst/>
          </a:prstGeom>
        </p:spPr>
        <p:txBody>
          <a:bodyPr/>
          <a:lstStyle/>
          <a:p>
            <a:pPr marL="533400" indent="-533400" defTabSz="966788">
              <a:lnSpc>
                <a:spcPct val="100000"/>
              </a:lnSpc>
              <a:spcBef>
                <a:spcPts val="1200"/>
              </a:spcBef>
              <a:buNone/>
            </a:pPr>
            <a:r>
              <a:rPr lang="en-US" altLang="en-US" b="1" dirty="0"/>
              <a:t>Company capital budget authorization process:</a:t>
            </a:r>
          </a:p>
          <a:p>
            <a:pPr lvl="1" indent="-457200" defTabSz="966788">
              <a:lnSpc>
                <a:spcPct val="100000"/>
              </a:lnSpc>
              <a:spcBef>
                <a:spcPts val="1200"/>
              </a:spcBef>
              <a:buClr>
                <a:schemeClr val="tx1"/>
              </a:buClr>
              <a:buFontTx/>
              <a:buAutoNum type="arabicPeriod"/>
            </a:pPr>
            <a:r>
              <a:rPr lang="en-GB" altLang="en-US" sz="2800" dirty="0"/>
              <a:t>Proposals for projects are requested from each department.</a:t>
            </a:r>
            <a:endParaRPr lang="en-US" altLang="en-US" sz="2800" dirty="0"/>
          </a:p>
          <a:p>
            <a:pPr lvl="1" indent="-457200" defTabSz="966788">
              <a:lnSpc>
                <a:spcPct val="100000"/>
              </a:lnSpc>
              <a:spcBef>
                <a:spcPts val="1200"/>
              </a:spcBef>
              <a:buClr>
                <a:schemeClr val="tx1"/>
              </a:buClr>
              <a:buFontTx/>
              <a:buAutoNum type="arabicPeriod"/>
            </a:pPr>
            <a:r>
              <a:rPr lang="en-US" altLang="en-US" sz="2800" dirty="0"/>
              <a:t>Proposals are screened by a capital budget committee.</a:t>
            </a:r>
          </a:p>
          <a:p>
            <a:pPr lvl="1" indent="-457200" defTabSz="966788">
              <a:lnSpc>
                <a:spcPct val="100000"/>
              </a:lnSpc>
              <a:spcBef>
                <a:spcPts val="1200"/>
              </a:spcBef>
              <a:buClr>
                <a:schemeClr val="tx1"/>
              </a:buClr>
              <a:buFontTx/>
              <a:buAutoNum type="arabicPeriod"/>
            </a:pPr>
            <a:r>
              <a:rPr lang="en-US" altLang="en-US" sz="2800" dirty="0"/>
              <a:t>Officers determine which projects are worthy of funding.</a:t>
            </a:r>
          </a:p>
          <a:p>
            <a:pPr lvl="1" indent="-457200" defTabSz="966788">
              <a:lnSpc>
                <a:spcPct val="100000"/>
              </a:lnSpc>
              <a:spcBef>
                <a:spcPts val="1200"/>
              </a:spcBef>
              <a:buClr>
                <a:schemeClr val="tx1"/>
              </a:buClr>
              <a:buFontTx/>
              <a:buAutoNum type="arabicPeriod"/>
            </a:pPr>
            <a:r>
              <a:rPr lang="en-US" altLang="en-US" sz="2800" dirty="0"/>
              <a:t>Board of directors approves capital budget.</a:t>
            </a:r>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Tree>
    <p:extLst>
      <p:ext uri="{BB962C8B-B14F-4D97-AF65-F5344CB8AC3E}">
        <p14:creationId xmlns:p14="http://schemas.microsoft.com/office/powerpoint/2010/main" val="1350159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EDEEF4-88D3-072D-6134-B4127E15E0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GB" sz="4000" b="1" dirty="0">
                <a:solidFill>
                  <a:schemeClr val="accent1"/>
                </a:solidFill>
                <a:latin typeface="Calibri" panose="020F0502020204030204" pitchFamily="34" charset="0"/>
                <a:ea typeface="Source Sans Pro" charset="0"/>
                <a:cs typeface="Calibri" panose="020F0502020204030204" pitchFamily="34" charset="0"/>
              </a:rPr>
              <a:t>Authorization Process</a:t>
            </a:r>
          </a:p>
        </p:txBody>
      </p:sp>
      <p:sp>
        <p:nvSpPr>
          <p:cNvPr id="6" name="Slide Number Placeholder "/>
          <p:cNvSpPr>
            <a:spLocks noGrp="1"/>
          </p:cNvSpPr>
          <p:nvPr>
            <p:ph type="sldNum" sz="quarter" idx="10"/>
          </p:nvPr>
        </p:nvSpPr>
        <p:spPr/>
        <p:txBody>
          <a:bodyPr/>
          <a:lstStyle/>
          <a:p>
            <a:fld id="{67B19427-F580-D146-B60E-4CADEE75497F}" type="slidenum">
              <a:rPr lang="en-US" smtClean="0"/>
              <a:pPr/>
              <a:t>4</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
        <p:nvSpPr>
          <p:cNvPr id="8" name="Rectangle 3"/>
          <p:cNvSpPr txBox="1">
            <a:spLocks noChangeArrowheads="1"/>
          </p:cNvSpPr>
          <p:nvPr/>
        </p:nvSpPr>
        <p:spPr bwMode="auto">
          <a:xfrm>
            <a:off x="533400" y="1295400"/>
            <a:ext cx="7924800" cy="1143000"/>
          </a:xfrm>
          <a:prstGeom prst="rect">
            <a:avLst/>
          </a:prstGeom>
          <a:noFill/>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a:lstStyle>
          <a:p>
            <a:pPr marL="0" marR="0" lvl="0" indent="0" algn="l" defTabSz="914400" rtl="0" eaLnBrk="0" fontAlgn="base" latinLnBrk="0" hangingPunct="0">
              <a:lnSpc>
                <a:spcPct val="125000"/>
              </a:lnSpc>
              <a:spcBef>
                <a:spcPct val="70000"/>
              </a:spcBef>
              <a:spcAft>
                <a:spcPct val="0"/>
              </a:spcAft>
              <a:buClr>
                <a:srgbClr val="800000"/>
              </a:buClr>
              <a:buSzPct val="80000"/>
              <a:buFont typeface="Wingdings" pitchFamily="2" charset="2"/>
              <a:buNone/>
              <a:tabLst/>
              <a:defRPr/>
            </a:pPr>
            <a:r>
              <a:rPr kumimoji="0" lang="en-US" altLang="en-US" sz="2300" b="0" i="0" u="none" strike="noStrike" kern="0" cap="none" spc="0" normalizeH="0" baseline="0" noProof="0">
                <a:ln>
                  <a:noFill/>
                </a:ln>
                <a:solidFill>
                  <a:srgbClr val="000000"/>
                </a:solidFill>
                <a:effectLst/>
                <a:uLnTx/>
                <a:uFillTx/>
                <a:latin typeface="Liberation Sans" panose="020B0604020202020204" pitchFamily="34" charset="0"/>
                <a:ea typeface="+mn-ea"/>
                <a:cs typeface="+mn-cs"/>
              </a:rPr>
              <a:t>Many companies follow a carefully prescribed process in capital budgeting.</a:t>
            </a:r>
            <a:endParaRPr kumimoji="0" lang="en-US" altLang="en-US" sz="2300" b="0"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04800" y="2454957"/>
            <a:ext cx="8534400" cy="3068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8783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846FA39-8DB2-2EBF-B0A5-A4974379CD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Cost Flow Information</a:t>
            </a:r>
            <a:endParaRPr lang="en-US" b="1" dirty="0">
              <a:solidFill>
                <a:schemeClr val="accent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5</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
        <p:nvSpPr>
          <p:cNvPr id="8" name="Rectangle 4"/>
          <p:cNvSpPr>
            <a:spLocks noChangeArrowheads="1"/>
          </p:cNvSpPr>
          <p:nvPr/>
        </p:nvSpPr>
        <p:spPr bwMode="auto">
          <a:xfrm>
            <a:off x="533400" y="1295400"/>
            <a:ext cx="7772400" cy="1579536"/>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85725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4922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18351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21780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26352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30924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35496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0068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marL="0" marR="0" lvl="0" indent="0" algn="l" defTabSz="914400" eaLnBrk="1" fontAlgn="auto" latinLnBrk="0" hangingPunct="1">
              <a:lnSpc>
                <a:spcPct val="120000"/>
              </a:lnSpc>
              <a:spcBef>
                <a:spcPct val="60000"/>
              </a:spcBef>
              <a:spcAft>
                <a:spcPts val="0"/>
              </a:spcAft>
              <a:buClr>
                <a:srgbClr val="800000"/>
              </a:buClr>
              <a:buSzPct val="80000"/>
              <a:buFont typeface="Wingdings" pitchFamily="2" charset="2"/>
              <a:buNone/>
              <a:tabLst/>
              <a:defRPr/>
            </a:pPr>
            <a:r>
              <a:rPr kumimoji="0" lang="en-US" altLang="en-US" sz="2300" b="0" i="0" u="none" strike="noStrike" kern="0" cap="none" spc="0" normalizeH="0" baseline="0" noProof="0" dirty="0">
                <a:ln>
                  <a:noFill/>
                </a:ln>
                <a:solidFill>
                  <a:srgbClr val="000000"/>
                </a:solidFill>
                <a:effectLst/>
                <a:uLnTx/>
                <a:uFillTx/>
                <a:latin typeface="Liberation Sans" panose="020B0604020202020204" pitchFamily="34" charset="0"/>
              </a:rPr>
              <a:t>For purposes of capital budgeting, estimated </a:t>
            </a:r>
            <a:r>
              <a:rPr kumimoji="0" lang="en-US" altLang="en-US" sz="2300" b="1" i="0" u="none" strike="noStrike" kern="0" cap="none" spc="0" normalizeH="0" baseline="0" noProof="0" dirty="0">
                <a:ln>
                  <a:noFill/>
                </a:ln>
                <a:solidFill>
                  <a:srgbClr val="000000"/>
                </a:solidFill>
                <a:effectLst/>
                <a:uLnTx/>
                <a:uFillTx/>
                <a:latin typeface="Liberation Sans" panose="020B0604020202020204" pitchFamily="34" charset="0"/>
              </a:rPr>
              <a:t>cash inflows and outflows</a:t>
            </a:r>
            <a:r>
              <a:rPr kumimoji="0" lang="en-US" altLang="en-US" sz="2300" b="0" i="0" u="none" strike="noStrike" kern="0" cap="none" spc="0" normalizeH="0" baseline="0" noProof="0" dirty="0">
                <a:ln>
                  <a:noFill/>
                </a:ln>
                <a:solidFill>
                  <a:srgbClr val="000000"/>
                </a:solidFill>
                <a:effectLst/>
                <a:uLnTx/>
                <a:uFillTx/>
                <a:latin typeface="Liberation Sans" panose="020B0604020202020204" pitchFamily="34" charset="0"/>
              </a:rPr>
              <a:t> are the preferred inputs.</a:t>
            </a:r>
          </a:p>
          <a:p>
            <a:pPr marL="0" marR="0" lvl="0" indent="0" algn="l" defTabSz="914400" eaLnBrk="1" fontAlgn="auto" latinLnBrk="0" hangingPunct="1">
              <a:lnSpc>
                <a:spcPct val="120000"/>
              </a:lnSpc>
              <a:spcBef>
                <a:spcPct val="60000"/>
              </a:spcBef>
              <a:spcAft>
                <a:spcPts val="0"/>
              </a:spcAft>
              <a:buClr>
                <a:srgbClr val="800000"/>
              </a:buClr>
              <a:buSzPct val="80000"/>
              <a:buFont typeface="Wingdings" pitchFamily="2" charset="2"/>
              <a:buNone/>
              <a:tabLst/>
              <a:defRPr/>
            </a:pPr>
            <a:r>
              <a:rPr kumimoji="0" lang="en-US" altLang="en-US" sz="2300" b="1" i="0" u="none" strike="noStrike" kern="0" cap="none" spc="0" normalizeH="0" baseline="0" noProof="0" dirty="0">
                <a:ln>
                  <a:noFill/>
                </a:ln>
                <a:solidFill>
                  <a:srgbClr val="800000"/>
                </a:solidFill>
                <a:effectLst/>
                <a:uLnTx/>
                <a:uFillTx/>
                <a:latin typeface="Liberation Sans" panose="020B0604020202020204" pitchFamily="34" charset="0"/>
              </a:rPr>
              <a:t>Why?</a:t>
            </a:r>
            <a:r>
              <a:rPr kumimoji="0" lang="en-US" altLang="en-US" sz="2300" b="0" i="0" u="none" strike="noStrike" kern="0" cap="none" spc="0" normalizeH="0" baseline="0" noProof="0" dirty="0">
                <a:ln>
                  <a:noFill/>
                </a:ln>
                <a:solidFill>
                  <a:srgbClr val="000000"/>
                </a:solidFill>
                <a:effectLst/>
                <a:uLnTx/>
                <a:uFillTx/>
                <a:latin typeface="Liberation Sans" panose="020B0604020202020204" pitchFamily="34" charset="0"/>
              </a:rPr>
              <a:t> </a:t>
            </a:r>
          </a:p>
        </p:txBody>
      </p:sp>
      <p:sp>
        <p:nvSpPr>
          <p:cNvPr id="9" name="Rectangle 26"/>
          <p:cNvSpPr>
            <a:spLocks noChangeArrowheads="1"/>
          </p:cNvSpPr>
          <p:nvPr/>
        </p:nvSpPr>
        <p:spPr bwMode="auto">
          <a:xfrm>
            <a:off x="533400" y="2990850"/>
            <a:ext cx="7772400" cy="942438"/>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85725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4922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18351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21780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26352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30924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35496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0068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marL="0" marR="0" lvl="0" indent="0" algn="l" defTabSz="914400" eaLnBrk="1" fontAlgn="auto" latinLnBrk="0" hangingPunct="1">
              <a:lnSpc>
                <a:spcPct val="120000"/>
              </a:lnSpc>
              <a:spcBef>
                <a:spcPct val="60000"/>
              </a:spcBef>
              <a:spcAft>
                <a:spcPts val="0"/>
              </a:spcAft>
              <a:buClr>
                <a:srgbClr val="800000"/>
              </a:buClr>
              <a:buSzPct val="80000"/>
              <a:buFont typeface="Wingdings" pitchFamily="2" charset="2"/>
              <a:buNone/>
              <a:tabLst/>
              <a:defRPr/>
            </a:pPr>
            <a:r>
              <a:rPr kumimoji="0" lang="en-US" altLang="en-US" sz="2300" b="0" i="0" u="none" strike="noStrike" kern="0" cap="none" spc="0" normalizeH="0" baseline="0" noProof="0" dirty="0">
                <a:ln>
                  <a:noFill/>
                </a:ln>
                <a:solidFill>
                  <a:srgbClr val="000000"/>
                </a:solidFill>
                <a:effectLst/>
                <a:uLnTx/>
                <a:uFillTx/>
                <a:latin typeface="Liberation Sans" panose="020B0604020202020204" pitchFamily="34" charset="0"/>
              </a:rPr>
              <a:t>Ultimately, the value of all financial investments is determined by the value of cash flows received and paid.</a:t>
            </a:r>
          </a:p>
        </p:txBody>
      </p:sp>
    </p:spTree>
    <p:extLst>
      <p:ext uri="{BB962C8B-B14F-4D97-AF65-F5344CB8AC3E}">
        <p14:creationId xmlns:p14="http://schemas.microsoft.com/office/powerpoint/2010/main" val="107172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B616738-72FC-AEA9-CE49-74A123E6EF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Cost Flow </a:t>
            </a:r>
            <a:r>
              <a:rPr lang="en-US" sz="4000" b="1" dirty="0">
                <a:solidFill>
                  <a:srgbClr val="196E78"/>
                </a:solidFill>
                <a:latin typeface="Calibri" panose="020F0502020204030204" pitchFamily="34" charset="0"/>
                <a:ea typeface="Source Sans Pro" charset="0"/>
                <a:cs typeface="Calibri" panose="020F0502020204030204" pitchFamily="34" charset="0"/>
              </a:rPr>
              <a:t>Information</a:t>
            </a:r>
            <a:endParaRPr lang="en-US" b="1" dirty="0">
              <a:solidFill>
                <a:srgbClr val="196E78"/>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6</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
        <p:nvSpPr>
          <p:cNvPr id="8" name="Rectangle 7"/>
          <p:cNvSpPr/>
          <p:nvPr/>
        </p:nvSpPr>
        <p:spPr>
          <a:xfrm>
            <a:off x="533400" y="1295400"/>
            <a:ext cx="7391400" cy="5071196"/>
          </a:xfrm>
          <a:prstGeom prst="rect">
            <a:avLst/>
          </a:prstGeom>
        </p:spPr>
        <p:txBody>
          <a:bodyPr wrap="square">
            <a:spAutoFit/>
          </a:bodyPr>
          <a:lstStyle/>
          <a:p>
            <a:pPr algn="l">
              <a:lnSpc>
                <a:spcPct val="110000"/>
              </a:lnSpc>
              <a:spcBef>
                <a:spcPts val="1200"/>
              </a:spcBef>
            </a:pPr>
            <a:r>
              <a:rPr lang="en-US" sz="2500" b="1" dirty="0">
                <a:effectLst/>
                <a:latin typeface="Liberation Sans" panose="020B0604020202020204" pitchFamily="34" charset="0"/>
              </a:rPr>
              <a:t>Typical cash flows relating to capital budgeting decisions.</a:t>
            </a:r>
          </a:p>
          <a:p>
            <a:pPr algn="l">
              <a:lnSpc>
                <a:spcPct val="110000"/>
              </a:lnSpc>
              <a:spcBef>
                <a:spcPts val="1200"/>
              </a:spcBef>
            </a:pPr>
            <a:r>
              <a:rPr lang="en-US" sz="2300" b="1" dirty="0">
                <a:effectLst/>
                <a:latin typeface="Liberation Sans" panose="020B0604020202020204" pitchFamily="34" charset="0"/>
              </a:rPr>
              <a:t>Cash Outflows</a:t>
            </a:r>
          </a:p>
          <a:p>
            <a:pPr marL="463550" algn="l">
              <a:lnSpc>
                <a:spcPct val="110000"/>
              </a:lnSpc>
              <a:spcBef>
                <a:spcPts val="300"/>
              </a:spcBef>
            </a:pPr>
            <a:r>
              <a:rPr lang="en-US" sz="2200" dirty="0">
                <a:effectLst/>
                <a:latin typeface="Liberation Sans" panose="020B0604020202020204" pitchFamily="34" charset="0"/>
              </a:rPr>
              <a:t>Initial investment</a:t>
            </a:r>
          </a:p>
          <a:p>
            <a:pPr marL="463550" algn="l">
              <a:lnSpc>
                <a:spcPct val="110000"/>
              </a:lnSpc>
              <a:spcBef>
                <a:spcPts val="0"/>
              </a:spcBef>
            </a:pPr>
            <a:r>
              <a:rPr lang="en-US" sz="2200" dirty="0">
                <a:effectLst/>
                <a:latin typeface="Liberation Sans" panose="020B0604020202020204" pitchFamily="34" charset="0"/>
              </a:rPr>
              <a:t>Repairs and maintenance</a:t>
            </a:r>
          </a:p>
          <a:p>
            <a:pPr marL="463550" algn="l">
              <a:lnSpc>
                <a:spcPct val="110000"/>
              </a:lnSpc>
              <a:spcBef>
                <a:spcPts val="0"/>
              </a:spcBef>
            </a:pPr>
            <a:r>
              <a:rPr lang="en-US" sz="2200" dirty="0">
                <a:effectLst/>
                <a:latin typeface="Liberation Sans" panose="020B0604020202020204" pitchFamily="34" charset="0"/>
              </a:rPr>
              <a:t>Increased operating costs</a:t>
            </a:r>
          </a:p>
          <a:p>
            <a:pPr marL="463550" algn="l">
              <a:lnSpc>
                <a:spcPct val="110000"/>
              </a:lnSpc>
              <a:spcBef>
                <a:spcPts val="0"/>
              </a:spcBef>
            </a:pPr>
            <a:r>
              <a:rPr lang="en-US" sz="2200" dirty="0">
                <a:effectLst/>
                <a:latin typeface="Liberation Sans" panose="020B0604020202020204" pitchFamily="34" charset="0"/>
              </a:rPr>
              <a:t>Overhaul of equipment</a:t>
            </a:r>
          </a:p>
          <a:p>
            <a:pPr algn="l">
              <a:lnSpc>
                <a:spcPct val="110000"/>
              </a:lnSpc>
              <a:spcBef>
                <a:spcPts val="300"/>
              </a:spcBef>
            </a:pPr>
            <a:r>
              <a:rPr lang="en-US" sz="2300" b="1" dirty="0">
                <a:effectLst/>
                <a:latin typeface="Liberation Sans" panose="020B0604020202020204" pitchFamily="34" charset="0"/>
              </a:rPr>
              <a:t>Cash Inflows</a:t>
            </a:r>
          </a:p>
          <a:p>
            <a:pPr marL="463550" algn="l">
              <a:lnSpc>
                <a:spcPct val="110000"/>
              </a:lnSpc>
              <a:spcBef>
                <a:spcPts val="300"/>
              </a:spcBef>
            </a:pPr>
            <a:r>
              <a:rPr lang="en-US" sz="2200" dirty="0">
                <a:effectLst/>
                <a:latin typeface="Liberation Sans" panose="020B0604020202020204" pitchFamily="34" charset="0"/>
              </a:rPr>
              <a:t>Sale of old equipment</a:t>
            </a:r>
          </a:p>
          <a:p>
            <a:pPr marL="463550" algn="l">
              <a:lnSpc>
                <a:spcPct val="110000"/>
              </a:lnSpc>
              <a:spcBef>
                <a:spcPts val="0"/>
              </a:spcBef>
            </a:pPr>
            <a:r>
              <a:rPr lang="en-US" sz="2200" dirty="0">
                <a:effectLst/>
                <a:latin typeface="Liberation Sans" panose="020B0604020202020204" pitchFamily="34" charset="0"/>
              </a:rPr>
              <a:t>Increased cash received from customers</a:t>
            </a:r>
          </a:p>
          <a:p>
            <a:pPr marL="463550" algn="l">
              <a:lnSpc>
                <a:spcPct val="110000"/>
              </a:lnSpc>
              <a:spcBef>
                <a:spcPts val="0"/>
              </a:spcBef>
            </a:pPr>
            <a:r>
              <a:rPr lang="en-US" sz="2200" dirty="0">
                <a:effectLst/>
                <a:latin typeface="Liberation Sans" panose="020B0604020202020204" pitchFamily="34" charset="0"/>
              </a:rPr>
              <a:t>Reduced cash outflows related to operating costs</a:t>
            </a:r>
          </a:p>
          <a:p>
            <a:pPr marL="463550" algn="l">
              <a:lnSpc>
                <a:spcPct val="110000"/>
              </a:lnSpc>
              <a:spcBef>
                <a:spcPts val="0"/>
              </a:spcBef>
            </a:pPr>
            <a:r>
              <a:rPr lang="en-US" sz="2200" dirty="0">
                <a:effectLst/>
                <a:latin typeface="Liberation Sans" panose="020B0604020202020204" pitchFamily="34" charset="0"/>
              </a:rPr>
              <a:t>Residual value of equipment</a:t>
            </a:r>
          </a:p>
        </p:txBody>
      </p:sp>
    </p:spTree>
    <p:extLst>
      <p:ext uri="{BB962C8B-B14F-4D97-AF65-F5344CB8AC3E}">
        <p14:creationId xmlns:p14="http://schemas.microsoft.com/office/powerpoint/2010/main" val="3961581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09D1AF-E4F4-4B1B-A8EF-38BF1DC09E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7</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
        <p:nvSpPr>
          <p:cNvPr id="8"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Cost Flow </a:t>
            </a:r>
            <a:r>
              <a:rPr lang="en-US" sz="4000" b="1" dirty="0">
                <a:solidFill>
                  <a:srgbClr val="196E78"/>
                </a:solidFill>
                <a:latin typeface="Calibri" panose="020F0502020204030204" pitchFamily="34" charset="0"/>
                <a:ea typeface="Source Sans Pro" charset="0"/>
                <a:cs typeface="Calibri" panose="020F0502020204030204" pitchFamily="34" charset="0"/>
              </a:rPr>
              <a:t>Information</a:t>
            </a:r>
            <a:endParaRPr lang="en-US" b="1" dirty="0">
              <a:solidFill>
                <a:srgbClr val="196E78"/>
              </a:solidFill>
            </a:endParaRPr>
          </a:p>
        </p:txBody>
      </p:sp>
      <p:sp>
        <p:nvSpPr>
          <p:cNvPr id="9" name="Rectangle 2"/>
          <p:cNvSpPr>
            <a:spLocks noChangeArrowheads="1"/>
          </p:cNvSpPr>
          <p:nvPr/>
        </p:nvSpPr>
        <p:spPr bwMode="auto">
          <a:xfrm>
            <a:off x="533400" y="1295400"/>
            <a:ext cx="7772400" cy="2955297"/>
          </a:xfrm>
          <a:prstGeom prst="rect">
            <a:avLst/>
          </a:prstGeom>
          <a:solidFill>
            <a:srgbClr val="FFFFFF"/>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68580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809750" indent="-5334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2457450" indent="-5334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3105150" indent="-5334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3562350" indent="-5334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4019550" indent="-5334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4476750" indent="-5334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933950" indent="-5334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marL="0" marR="0" lvl="0" indent="0" algn="l" defTabSz="914400" eaLnBrk="1" fontAlgn="auto" latinLnBrk="0" hangingPunct="1">
              <a:lnSpc>
                <a:spcPct val="120000"/>
              </a:lnSpc>
              <a:spcBef>
                <a:spcPct val="60000"/>
              </a:spcBef>
              <a:spcAft>
                <a:spcPts val="0"/>
              </a:spcAft>
              <a:buClr>
                <a:srgbClr val="800000"/>
              </a:buClr>
              <a:buSzPct val="80000"/>
              <a:buFont typeface="Wingdings" pitchFamily="2" charset="2"/>
              <a:buNone/>
              <a:tabLst/>
              <a:defRPr/>
            </a:pPr>
            <a:r>
              <a:rPr kumimoji="0" lang="en-US" altLang="en-US" sz="2300" b="1" i="0" u="none" strike="noStrike" kern="0" cap="none" spc="0" normalizeH="0" baseline="0" noProof="0" dirty="0">
                <a:ln>
                  <a:noFill/>
                </a:ln>
                <a:solidFill>
                  <a:srgbClr val="000000"/>
                </a:solidFill>
                <a:effectLst/>
                <a:uLnTx/>
                <a:uFillTx/>
                <a:latin typeface="Liberation Sans" panose="020B0604020202020204" pitchFamily="34" charset="0"/>
              </a:rPr>
              <a:t>Capital budgeting decisions depend on:</a:t>
            </a:r>
          </a:p>
          <a:p>
            <a:pPr marL="685800" marR="0" lvl="1" indent="-457200" algn="l" defTabSz="914400" eaLnBrk="1" fontAlgn="auto" latinLnBrk="0" hangingPunct="1">
              <a:lnSpc>
                <a:spcPct val="120000"/>
              </a:lnSpc>
              <a:spcBef>
                <a:spcPct val="60000"/>
              </a:spcBef>
              <a:spcAft>
                <a:spcPts val="0"/>
              </a:spcAft>
              <a:buClr>
                <a:srgbClr val="000000"/>
              </a:buClr>
              <a:buSzTx/>
              <a:buFont typeface="Wingdings" pitchFamily="2" charset="2"/>
              <a:buAutoNum type="arabicPeriod"/>
              <a:tabLst/>
              <a:defRPr/>
            </a:pPr>
            <a:r>
              <a:rPr kumimoji="0" lang="en-US" altLang="en-US" sz="2200" b="0" i="0" u="none" strike="noStrike" kern="0" cap="none" spc="0" normalizeH="0" baseline="0" noProof="0" dirty="0">
                <a:ln>
                  <a:noFill/>
                </a:ln>
                <a:solidFill>
                  <a:srgbClr val="000000"/>
                </a:solidFill>
                <a:effectLst/>
                <a:uLnTx/>
                <a:uFillTx/>
                <a:latin typeface="Liberation Sans" panose="020B0604020202020204" pitchFamily="34" charset="0"/>
              </a:rPr>
              <a:t>Availability of funds.</a:t>
            </a:r>
          </a:p>
          <a:p>
            <a:pPr marL="685800" marR="0" lvl="1" indent="-457200" algn="l" defTabSz="914400" eaLnBrk="1" fontAlgn="auto" latinLnBrk="0" hangingPunct="1">
              <a:lnSpc>
                <a:spcPct val="120000"/>
              </a:lnSpc>
              <a:spcBef>
                <a:spcPct val="60000"/>
              </a:spcBef>
              <a:spcAft>
                <a:spcPts val="0"/>
              </a:spcAft>
              <a:buClr>
                <a:srgbClr val="000000"/>
              </a:buClr>
              <a:buSzTx/>
              <a:buFont typeface="Wingdings" pitchFamily="2" charset="2"/>
              <a:buAutoNum type="arabicPeriod"/>
              <a:tabLst/>
              <a:defRPr/>
            </a:pPr>
            <a:r>
              <a:rPr kumimoji="0" lang="en-US" altLang="en-US" sz="2200" b="0" i="0" u="none" strike="noStrike" kern="0" cap="none" spc="0" normalizeH="0" baseline="0" noProof="0" dirty="0">
                <a:ln>
                  <a:noFill/>
                </a:ln>
                <a:solidFill>
                  <a:srgbClr val="000000"/>
                </a:solidFill>
                <a:effectLst/>
                <a:uLnTx/>
                <a:uFillTx/>
                <a:latin typeface="Liberation Sans" panose="020B0604020202020204" pitchFamily="34" charset="0"/>
              </a:rPr>
              <a:t>Relationships among proposed projects.</a:t>
            </a:r>
          </a:p>
          <a:p>
            <a:pPr marL="685800" marR="0" lvl="1" indent="-457200" algn="l" defTabSz="914400" eaLnBrk="1" fontAlgn="auto" latinLnBrk="0" hangingPunct="1">
              <a:lnSpc>
                <a:spcPct val="120000"/>
              </a:lnSpc>
              <a:spcBef>
                <a:spcPct val="60000"/>
              </a:spcBef>
              <a:spcAft>
                <a:spcPts val="0"/>
              </a:spcAft>
              <a:buClr>
                <a:srgbClr val="000000"/>
              </a:buClr>
              <a:buSzTx/>
              <a:buFont typeface="Wingdings" pitchFamily="2" charset="2"/>
              <a:buAutoNum type="arabicPeriod"/>
              <a:tabLst/>
              <a:defRPr/>
            </a:pPr>
            <a:r>
              <a:rPr kumimoji="0" lang="en-US" altLang="en-US" sz="2200" b="0" i="0" u="none" strike="noStrike" kern="0" cap="none" spc="0" normalizeH="0" baseline="0" noProof="0" dirty="0">
                <a:ln>
                  <a:noFill/>
                </a:ln>
                <a:solidFill>
                  <a:srgbClr val="000000"/>
                </a:solidFill>
                <a:effectLst/>
                <a:uLnTx/>
                <a:uFillTx/>
                <a:latin typeface="Liberation Sans" panose="020B0604020202020204" pitchFamily="34" charset="0"/>
              </a:rPr>
              <a:t>Company’s basic decision-making approach.</a:t>
            </a:r>
          </a:p>
          <a:p>
            <a:pPr marL="685800" marR="0" lvl="1" indent="-457200" algn="l" defTabSz="914400" eaLnBrk="1" fontAlgn="auto" latinLnBrk="0" hangingPunct="1">
              <a:lnSpc>
                <a:spcPct val="120000"/>
              </a:lnSpc>
              <a:spcBef>
                <a:spcPct val="60000"/>
              </a:spcBef>
              <a:spcAft>
                <a:spcPts val="0"/>
              </a:spcAft>
              <a:buClr>
                <a:srgbClr val="000000"/>
              </a:buClr>
              <a:buSzTx/>
              <a:buFont typeface="Wingdings" pitchFamily="2" charset="2"/>
              <a:buAutoNum type="arabicPeriod"/>
              <a:tabLst/>
              <a:defRPr/>
            </a:pPr>
            <a:r>
              <a:rPr kumimoji="0" lang="en-US" altLang="en-US" sz="2200" b="0" i="0" u="none" strike="noStrike" kern="0" cap="none" spc="0" normalizeH="0" baseline="0" noProof="0" dirty="0">
                <a:ln>
                  <a:noFill/>
                </a:ln>
                <a:solidFill>
                  <a:srgbClr val="000000"/>
                </a:solidFill>
                <a:effectLst/>
                <a:uLnTx/>
                <a:uFillTx/>
                <a:latin typeface="Liberation Sans" panose="020B0604020202020204" pitchFamily="34" charset="0"/>
              </a:rPr>
              <a:t>Risk associated with a particular project.</a:t>
            </a:r>
          </a:p>
        </p:txBody>
      </p:sp>
    </p:spTree>
    <p:extLst>
      <p:ext uri="{BB962C8B-B14F-4D97-AF65-F5344CB8AC3E}">
        <p14:creationId xmlns:p14="http://schemas.microsoft.com/office/powerpoint/2010/main" val="2163612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3526C5B-21C0-7FC5-3CE4-835E3AE6A1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8</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
        <p:nvSpPr>
          <p:cNvPr id="8"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Illustrative Data</a:t>
            </a:r>
            <a:endParaRPr lang="en-US" b="1" dirty="0">
              <a:solidFill>
                <a:srgbClr val="196E78"/>
              </a:solidFill>
            </a:endParaRPr>
          </a:p>
        </p:txBody>
      </p:sp>
      <p:sp>
        <p:nvSpPr>
          <p:cNvPr id="9" name="Rectangle 6"/>
          <p:cNvSpPr>
            <a:spLocks noChangeArrowheads="1"/>
          </p:cNvSpPr>
          <p:nvPr/>
        </p:nvSpPr>
        <p:spPr bwMode="auto">
          <a:xfrm>
            <a:off x="533400" y="1295400"/>
            <a:ext cx="7924800" cy="9424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60000"/>
              </a:spcBef>
              <a:buClr>
                <a:srgbClr val="800000"/>
              </a:buClr>
              <a:buSzPct val="80000"/>
              <a:buFont typeface="Wingdings" pitchFamily="2" charset="2"/>
              <a:buNone/>
            </a:pPr>
            <a:r>
              <a:rPr lang="en-US" altLang="en-US" sz="2300" dirty="0">
                <a:solidFill>
                  <a:srgbClr val="000000"/>
                </a:solidFill>
                <a:effectLst/>
                <a:latin typeface="Liberation Sans" panose="020B0604020202020204" pitchFamily="34" charset="0"/>
              </a:rPr>
              <a:t>Sikkim </a:t>
            </a:r>
            <a:r>
              <a:rPr lang="en-US" altLang="en-US" sz="2300" b="0" dirty="0">
                <a:solidFill>
                  <a:srgbClr val="000000"/>
                </a:solidFill>
                <a:effectLst/>
                <a:latin typeface="Liberation Sans" panose="020B0604020202020204" pitchFamily="34" charset="0"/>
              </a:rPr>
              <a:t>Shipping is considering an investment of €130,000 in new equipment. </a:t>
            </a: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42618" y="2438400"/>
            <a:ext cx="6982565" cy="3050200"/>
          </a:xfrm>
          <a:prstGeom prst="rect">
            <a:avLst/>
          </a:prstGeom>
          <a:noFill/>
          <a:ln w="12700" cap="sq" cmpd="sng">
            <a:solidFill>
              <a:srgbClr val="000000"/>
            </a:solidFill>
            <a:prstDash val="solid"/>
            <a:miter lim="800000"/>
            <a:headEnd type="none" w="sm" len="sm"/>
            <a:tailEnd type="none" w="sm" len="sm"/>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583774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FF7327-EC9B-37C8-9850-DF0DD51EC4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5378CE93-17D9-985A-63F6-D1DB03CBF314}"/>
              </a:ext>
            </a:extLst>
          </p:cNvPr>
          <p:cNvSpPr>
            <a:spLocks noGrp="1"/>
          </p:cNvSpPr>
          <p:nvPr>
            <p:ph type="sldNum" sz="quarter" idx="10"/>
          </p:nvPr>
        </p:nvSpPr>
        <p:spPr/>
        <p:txBody>
          <a:bodyPr/>
          <a:lstStyle/>
          <a:p>
            <a:fld id="{67B19427-F580-D146-B60E-4CADEE75497F}" type="slidenum">
              <a:rPr lang="en-US" smtClean="0"/>
              <a:pPr/>
              <a:t>9</a:t>
            </a:fld>
            <a:endParaRPr lang="en-US" dirty="0"/>
          </a:p>
        </p:txBody>
      </p:sp>
      <p:pic>
        <p:nvPicPr>
          <p:cNvPr id="6" name="Picture 5">
            <a:extLst>
              <a:ext uri="{FF2B5EF4-FFF2-40B4-BE49-F238E27FC236}">
                <a16:creationId xmlns:a16="http://schemas.microsoft.com/office/drawing/2014/main" id="{F79EA98F-95CA-8F13-AAA0-EF555F679F76}"/>
              </a:ext>
            </a:extLst>
          </p:cNvPr>
          <p:cNvPicPr>
            <a:picLocks noChangeAspect="1"/>
          </p:cNvPicPr>
          <p:nvPr/>
        </p:nvPicPr>
        <p:blipFill>
          <a:blip r:embed="rId3"/>
          <a:stretch>
            <a:fillRect/>
          </a:stretch>
        </p:blipFill>
        <p:spPr>
          <a:xfrm>
            <a:off x="533400" y="1392757"/>
            <a:ext cx="7772400" cy="4350437"/>
          </a:xfrm>
          <a:prstGeom prst="rect">
            <a:avLst/>
          </a:prstGeom>
        </p:spPr>
      </p:pic>
      <p:sp>
        <p:nvSpPr>
          <p:cNvPr id="8" name="TextBox 7">
            <a:extLst>
              <a:ext uri="{FF2B5EF4-FFF2-40B4-BE49-F238E27FC236}">
                <a16:creationId xmlns:a16="http://schemas.microsoft.com/office/drawing/2014/main" id="{D3BBC012-75F6-7DAB-D29D-07ED4B6A8E25}"/>
              </a:ext>
            </a:extLst>
          </p:cNvPr>
          <p:cNvSpPr txBox="1"/>
          <p:nvPr/>
        </p:nvSpPr>
        <p:spPr>
          <a:xfrm>
            <a:off x="2438400" y="684871"/>
            <a:ext cx="4579748" cy="707886"/>
          </a:xfrm>
          <a:prstGeom prst="rect">
            <a:avLst/>
          </a:prstGeom>
          <a:noFill/>
        </p:spPr>
        <p:txBody>
          <a:bodyPr wrap="square">
            <a:spAutoFit/>
          </a:bodyPr>
          <a:lstStyle/>
          <a:p>
            <a:r>
              <a:rPr lang="en-US" sz="4000" b="1" dirty="0">
                <a:solidFill>
                  <a:srgbClr val="FF0000"/>
                </a:solidFill>
                <a:latin typeface="Calibri" panose="020F0502020204030204" pitchFamily="34" charset="0"/>
                <a:ea typeface="Source Sans Pro" charset="0"/>
                <a:cs typeface="Calibri" panose="020F0502020204030204" pitchFamily="34" charset="0"/>
              </a:rPr>
              <a:t>Cash Payback period</a:t>
            </a:r>
            <a:endParaRPr lang="en-US" sz="4000" dirty="0">
              <a:solidFill>
                <a:srgbClr val="FF0000"/>
              </a:solidFill>
            </a:endParaRPr>
          </a:p>
        </p:txBody>
      </p:sp>
    </p:spTree>
    <p:extLst>
      <p:ext uri="{BB962C8B-B14F-4D97-AF65-F5344CB8AC3E}">
        <p14:creationId xmlns:p14="http://schemas.microsoft.com/office/powerpoint/2010/main" val="2653084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4A2506-D4CC-386A-B51B-AE05EB8A61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10</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
        <p:nvSpPr>
          <p:cNvPr id="8"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Cash Payback</a:t>
            </a:r>
            <a:endParaRPr lang="en-US" b="1" dirty="0">
              <a:solidFill>
                <a:srgbClr val="196E78"/>
              </a:solidFill>
            </a:endParaRPr>
          </a:p>
        </p:txBody>
      </p:sp>
      <p:sp>
        <p:nvSpPr>
          <p:cNvPr id="22" name="Rectangle 8"/>
          <p:cNvSpPr>
            <a:spLocks noChangeArrowheads="1"/>
          </p:cNvSpPr>
          <p:nvPr/>
        </p:nvSpPr>
        <p:spPr bwMode="auto">
          <a:xfrm>
            <a:off x="533400" y="1295400"/>
            <a:ext cx="8001000" cy="13767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marL="0" marR="0" lvl="0" indent="0" algn="l" defTabSz="914400" eaLnBrk="1" fontAlgn="auto" latinLnBrk="0" hangingPunct="1">
              <a:lnSpc>
                <a:spcPct val="125000"/>
              </a:lnSpc>
              <a:spcBef>
                <a:spcPct val="60000"/>
              </a:spcBef>
              <a:spcAft>
                <a:spcPts val="0"/>
              </a:spcAft>
              <a:buClr>
                <a:srgbClr val="800000"/>
              </a:buClr>
              <a:buSzPct val="80000"/>
              <a:buFont typeface="Wingdings" pitchFamily="2" charset="2"/>
              <a:buNone/>
              <a:tabLst/>
              <a:defRPr/>
            </a:pPr>
            <a:r>
              <a:rPr kumimoji="0" lang="en-US" altLang="en-US" sz="2300" b="1" i="0" u="none" strike="noStrike" kern="0" cap="none" spc="0" normalizeH="0" baseline="0" noProof="0" dirty="0">
                <a:ln>
                  <a:noFill/>
                </a:ln>
                <a:solidFill>
                  <a:srgbClr val="000099"/>
                </a:solidFill>
                <a:effectLst/>
                <a:uLnTx/>
                <a:uFillTx/>
                <a:latin typeface="Liberation Sans" panose="020B0604020202020204" pitchFamily="34" charset="0"/>
              </a:rPr>
              <a:t>Cash payback technique</a:t>
            </a:r>
            <a:r>
              <a:rPr kumimoji="0" lang="en-US" altLang="en-US" sz="2300" b="1" i="0" u="none" strike="noStrike" kern="0" cap="none" spc="0" normalizeH="0" baseline="0" noProof="0" dirty="0">
                <a:ln>
                  <a:noFill/>
                </a:ln>
                <a:solidFill>
                  <a:srgbClr val="000000"/>
                </a:solidFill>
                <a:effectLst/>
                <a:uLnTx/>
                <a:uFillTx/>
                <a:latin typeface="Liberation Sans" panose="020B0604020202020204" pitchFamily="34" charset="0"/>
              </a:rPr>
              <a:t> </a:t>
            </a:r>
            <a:r>
              <a:rPr kumimoji="0" lang="en-US" altLang="en-US" sz="2300" b="0" i="0" u="none" strike="noStrike" kern="0" cap="none" spc="0" normalizeH="0" baseline="0" noProof="0" dirty="0">
                <a:ln>
                  <a:noFill/>
                </a:ln>
                <a:solidFill>
                  <a:srgbClr val="000000"/>
                </a:solidFill>
                <a:effectLst/>
                <a:uLnTx/>
                <a:uFillTx/>
                <a:latin typeface="Liberation Sans" panose="020B0604020202020204" pitchFamily="34" charset="0"/>
              </a:rPr>
              <a:t>identifies the time period required to recover the cost of the capital investment from the net annual cash inflow produced by the investment.</a:t>
            </a:r>
          </a:p>
        </p:txBody>
      </p:sp>
      <p:sp>
        <p:nvSpPr>
          <p:cNvPr id="24" name="Rectangle 10"/>
          <p:cNvSpPr>
            <a:spLocks noChangeArrowheads="1"/>
          </p:cNvSpPr>
          <p:nvPr/>
        </p:nvSpPr>
        <p:spPr bwMode="auto">
          <a:xfrm>
            <a:off x="609600" y="4419600"/>
            <a:ext cx="8153400" cy="1108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60000"/>
              </a:spcBef>
              <a:buClr>
                <a:srgbClr val="800000"/>
              </a:buClr>
              <a:buSzPct val="80000"/>
              <a:buFont typeface="Wingdings" pitchFamily="2" charset="2"/>
              <a:buNone/>
            </a:pPr>
            <a:r>
              <a:rPr lang="en-US" altLang="en-US" sz="2200" b="0" dirty="0">
                <a:solidFill>
                  <a:srgbClr val="000000"/>
                </a:solidFill>
                <a:effectLst/>
                <a:latin typeface="Liberation Sans" panose="020B0604020202020204" pitchFamily="34" charset="0"/>
              </a:rPr>
              <a:t>Cash payback period for </a:t>
            </a:r>
            <a:r>
              <a:rPr lang="en-US" altLang="en-US" sz="2200" dirty="0">
                <a:solidFill>
                  <a:srgbClr val="000000"/>
                </a:solidFill>
                <a:effectLst/>
                <a:latin typeface="Liberation Sans" panose="020B0604020202020204" pitchFamily="34" charset="0"/>
              </a:rPr>
              <a:t>Sikkim </a:t>
            </a:r>
            <a:r>
              <a:rPr lang="en-US" altLang="en-US" sz="2200" b="0" dirty="0">
                <a:solidFill>
                  <a:srgbClr val="000000"/>
                </a:solidFill>
                <a:effectLst/>
                <a:latin typeface="Liberation Sans" panose="020B0604020202020204" pitchFamily="34" charset="0"/>
              </a:rPr>
              <a:t>is …</a:t>
            </a:r>
          </a:p>
          <a:p>
            <a:pPr algn="l">
              <a:lnSpc>
                <a:spcPct val="120000"/>
              </a:lnSpc>
              <a:spcBef>
                <a:spcPct val="60000"/>
              </a:spcBef>
              <a:buClr>
                <a:srgbClr val="800000"/>
              </a:buClr>
              <a:buSzPct val="80000"/>
              <a:buFont typeface="Wingdings" pitchFamily="2" charset="2"/>
              <a:buNone/>
            </a:pPr>
            <a:r>
              <a:rPr lang="en-US" altLang="en-US" sz="2200" b="0" dirty="0">
                <a:solidFill>
                  <a:srgbClr val="000000"/>
                </a:solidFill>
                <a:effectLst/>
                <a:latin typeface="Liberation Sans" panose="020B0604020202020204" pitchFamily="34" charset="0"/>
              </a:rPr>
              <a:t>€130,000   </a:t>
            </a:r>
            <a:r>
              <a:rPr lang="en-US" altLang="en-US" sz="2200" b="0" dirty="0">
                <a:solidFill>
                  <a:srgbClr val="000000"/>
                </a:solidFill>
                <a:effectLst/>
                <a:latin typeface="Liberation Sans" panose="020B0604020202020204" pitchFamily="34" charset="0"/>
                <a:cs typeface="Arial" charset="0"/>
              </a:rPr>
              <a:t>÷</a:t>
            </a:r>
            <a:r>
              <a:rPr lang="en-US" altLang="en-US" sz="2200" b="0" dirty="0">
                <a:solidFill>
                  <a:srgbClr val="000000"/>
                </a:solidFill>
                <a:effectLst/>
                <a:latin typeface="Liberation Sans" panose="020B0604020202020204" pitchFamily="34" charset="0"/>
              </a:rPr>
              <a:t>   €24,000   =   5.42 years</a:t>
            </a:r>
          </a:p>
        </p:txBody>
      </p:sp>
      <p:pic>
        <p:nvPicPr>
          <p:cNvPr id="25" name="Picture 1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09600" y="3279775"/>
            <a:ext cx="8112068" cy="754063"/>
          </a:xfrm>
          <a:prstGeom prst="rect">
            <a:avLst/>
          </a:prstGeom>
          <a:noFill/>
          <a:ln w="19050" algn="ctr">
            <a:solidFill>
              <a:srgbClr val="0000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26" name="Rectangle 12"/>
          <p:cNvSpPr>
            <a:spLocks noChangeArrowheads="1"/>
          </p:cNvSpPr>
          <p:nvPr/>
        </p:nvSpPr>
        <p:spPr bwMode="auto">
          <a:xfrm>
            <a:off x="609600" y="5086350"/>
            <a:ext cx="1371600" cy="4572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27" name="Rectangle 13"/>
          <p:cNvSpPr>
            <a:spLocks noChangeArrowheads="1"/>
          </p:cNvSpPr>
          <p:nvPr/>
        </p:nvSpPr>
        <p:spPr bwMode="auto">
          <a:xfrm>
            <a:off x="2286000" y="5086350"/>
            <a:ext cx="1295400" cy="4572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28" name="Rectangle 14"/>
          <p:cNvSpPr>
            <a:spLocks noChangeArrowheads="1"/>
          </p:cNvSpPr>
          <p:nvPr/>
        </p:nvSpPr>
        <p:spPr bwMode="auto">
          <a:xfrm>
            <a:off x="3962400" y="5086350"/>
            <a:ext cx="1600200" cy="4572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Tree>
    <p:extLst>
      <p:ext uri="{BB962C8B-B14F-4D97-AF65-F5344CB8AC3E}">
        <p14:creationId xmlns:p14="http://schemas.microsoft.com/office/powerpoint/2010/main" val="1639243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6"/>
                                        </p:tgtEl>
                                      </p:cBhvr>
                                    </p:animEffect>
                                    <p:set>
                                      <p:cBhvr>
                                        <p:cTn id="7" dur="1" fill="hold">
                                          <p:stCondLst>
                                            <p:cond delay="499"/>
                                          </p:stCondLst>
                                        </p:cTn>
                                        <p:tgtEl>
                                          <p:spTgt spid="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25CEAC8-D317-658A-695A-DF59834A7A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11</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
        <p:nvSpPr>
          <p:cNvPr id="8"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Cash Payback</a:t>
            </a:r>
            <a:endParaRPr lang="en-US" b="1" dirty="0">
              <a:solidFill>
                <a:srgbClr val="196E78"/>
              </a:solidFill>
            </a:endParaRPr>
          </a:p>
        </p:txBody>
      </p:sp>
      <p:sp>
        <p:nvSpPr>
          <p:cNvPr id="11" name="Rectangle 2"/>
          <p:cNvSpPr>
            <a:spLocks noChangeArrowheads="1"/>
          </p:cNvSpPr>
          <p:nvPr/>
        </p:nvSpPr>
        <p:spPr bwMode="auto">
          <a:xfrm>
            <a:off x="533400" y="1295400"/>
            <a:ext cx="8077200" cy="16326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60000"/>
              </a:spcBef>
              <a:buClr>
                <a:srgbClr val="800000"/>
              </a:buClr>
              <a:buSzPct val="80000"/>
              <a:buFont typeface="Wingdings" pitchFamily="2" charset="2"/>
              <a:buNone/>
            </a:pPr>
            <a:r>
              <a:rPr lang="en-US" altLang="en-US" sz="2300" b="1" dirty="0">
                <a:solidFill>
                  <a:srgbClr val="000000"/>
                </a:solidFill>
                <a:effectLst/>
                <a:latin typeface="Liberation Sans" panose="020B0604020202020204" pitchFamily="34" charset="0"/>
              </a:rPr>
              <a:t>Shorter payback period = More attractive the investment</a:t>
            </a:r>
          </a:p>
          <a:p>
            <a:pPr algn="l">
              <a:lnSpc>
                <a:spcPct val="125000"/>
              </a:lnSpc>
              <a:spcBef>
                <a:spcPct val="60000"/>
              </a:spcBef>
              <a:buClr>
                <a:srgbClr val="800000"/>
              </a:buClr>
              <a:buSzPct val="80000"/>
              <a:buFont typeface="Wingdings" pitchFamily="2" charset="2"/>
              <a:buNone/>
            </a:pPr>
            <a:r>
              <a:rPr lang="en-US" altLang="en-US" sz="2300" b="0" dirty="0">
                <a:solidFill>
                  <a:srgbClr val="000000"/>
                </a:solidFill>
                <a:effectLst/>
                <a:latin typeface="Liberation Sans" panose="020B0604020202020204" pitchFamily="34" charset="0"/>
              </a:rPr>
              <a:t>In the case of uneven net annual cash flows, the company determines the cash payback period when the:</a:t>
            </a:r>
          </a:p>
        </p:txBody>
      </p:sp>
      <p:sp>
        <p:nvSpPr>
          <p:cNvPr id="12" name="Rectangle 8"/>
          <p:cNvSpPr>
            <a:spLocks noChangeArrowheads="1"/>
          </p:cNvSpPr>
          <p:nvPr/>
        </p:nvSpPr>
        <p:spPr bwMode="auto">
          <a:xfrm>
            <a:off x="4191000" y="3810000"/>
            <a:ext cx="533400" cy="4623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p>
            <a:pPr algn="ctr">
              <a:buFont typeface="Wingdings" pitchFamily="2" charset="2"/>
              <a:buNone/>
            </a:pPr>
            <a:r>
              <a:rPr lang="en-US" altLang="en-US" b="1" dirty="0">
                <a:solidFill>
                  <a:srgbClr val="000000"/>
                </a:solidFill>
                <a:effectLst/>
                <a:latin typeface="Liberation Sans" panose="020B0604020202020204" pitchFamily="34" charset="0"/>
              </a:rPr>
              <a:t>=</a:t>
            </a:r>
          </a:p>
        </p:txBody>
      </p:sp>
      <p:sp>
        <p:nvSpPr>
          <p:cNvPr id="13" name="Rectangle 9"/>
          <p:cNvSpPr>
            <a:spLocks noChangeArrowheads="1"/>
          </p:cNvSpPr>
          <p:nvPr/>
        </p:nvSpPr>
        <p:spPr bwMode="auto">
          <a:xfrm>
            <a:off x="1066800" y="4648200"/>
            <a:ext cx="3505200" cy="1219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14" name="Rectangle 10"/>
          <p:cNvSpPr>
            <a:spLocks noChangeArrowheads="1"/>
          </p:cNvSpPr>
          <p:nvPr/>
        </p:nvSpPr>
        <p:spPr bwMode="auto">
          <a:xfrm>
            <a:off x="1752600" y="5029200"/>
            <a:ext cx="2362200" cy="762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15" name="Rectangle 15"/>
          <p:cNvSpPr>
            <a:spLocks noChangeArrowheads="1"/>
          </p:cNvSpPr>
          <p:nvPr/>
        </p:nvSpPr>
        <p:spPr bwMode="auto">
          <a:xfrm>
            <a:off x="990600" y="3448050"/>
            <a:ext cx="2895600" cy="1257300"/>
          </a:xfrm>
          <a:prstGeom prst="rect">
            <a:avLst/>
          </a:prstGeom>
          <a:solidFill>
            <a:srgbClr val="FFFF99"/>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nchor="ctr"/>
          <a:lstStyle/>
          <a:p>
            <a:pPr marL="0" marR="0" lvl="0" indent="0" algn="ctr" defTabSz="914400" eaLnBrk="1" fontAlgn="auto" latinLnBrk="0" hangingPunct="1">
              <a:lnSpc>
                <a:spcPct val="100000"/>
              </a:lnSpc>
              <a:spcBef>
                <a:spcPts val="0"/>
              </a:spcBef>
              <a:spcAft>
                <a:spcPts val="0"/>
              </a:spcAft>
              <a:buClrTx/>
              <a:buSzTx/>
              <a:buFont typeface="Wingdings" pitchFamily="2" charset="2"/>
              <a:buNone/>
              <a:tabLst/>
              <a:defRPr/>
            </a:pPr>
            <a:r>
              <a:rPr kumimoji="0" lang="en-US" altLang="en-US" sz="1800" b="1" i="0" u="none" strike="noStrike" kern="0" cap="none" spc="0" normalizeH="0" baseline="0" noProof="0" dirty="0">
                <a:ln>
                  <a:noFill/>
                </a:ln>
                <a:solidFill>
                  <a:sysClr val="windowText" lastClr="000000"/>
                </a:solidFill>
                <a:effectLst/>
                <a:uLnTx/>
                <a:uFillTx/>
                <a:latin typeface="Liberation Sans" panose="020B0604020202020204" pitchFamily="34" charset="0"/>
              </a:rPr>
              <a:t>Cumulative net cash flows from the investment</a:t>
            </a:r>
          </a:p>
        </p:txBody>
      </p:sp>
      <p:sp>
        <p:nvSpPr>
          <p:cNvPr id="16" name="Rectangle 16"/>
          <p:cNvSpPr>
            <a:spLocks noChangeArrowheads="1"/>
          </p:cNvSpPr>
          <p:nvPr/>
        </p:nvSpPr>
        <p:spPr bwMode="auto">
          <a:xfrm>
            <a:off x="4953000" y="3448050"/>
            <a:ext cx="2895600" cy="1257300"/>
          </a:xfrm>
          <a:prstGeom prst="rect">
            <a:avLst/>
          </a:prstGeom>
          <a:solidFill>
            <a:srgbClr val="FFFF99"/>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nchor="ctr"/>
          <a:lstStyle/>
          <a:p>
            <a:pPr marL="0" marR="0" lvl="0" indent="0" algn="ctr" defTabSz="914400" eaLnBrk="1" fontAlgn="auto" latinLnBrk="0" hangingPunct="1">
              <a:lnSpc>
                <a:spcPct val="100000"/>
              </a:lnSpc>
              <a:spcBef>
                <a:spcPts val="0"/>
              </a:spcBef>
              <a:spcAft>
                <a:spcPts val="0"/>
              </a:spcAft>
              <a:buClrTx/>
              <a:buSzTx/>
              <a:buFont typeface="Wingdings" pitchFamily="2" charset="2"/>
              <a:buNone/>
              <a:tabLst/>
              <a:defRPr/>
            </a:pPr>
            <a:r>
              <a:rPr kumimoji="0" lang="en-US" altLang="en-US" sz="1800" b="1" i="0" u="none" strike="noStrike" kern="0" cap="none" spc="0" normalizeH="0" baseline="0" noProof="0" dirty="0">
                <a:ln>
                  <a:noFill/>
                </a:ln>
                <a:solidFill>
                  <a:sysClr val="windowText" lastClr="000000"/>
                </a:solidFill>
                <a:effectLst/>
                <a:uLnTx/>
                <a:uFillTx/>
                <a:latin typeface="Liberation Sans" panose="020B0604020202020204" pitchFamily="34" charset="0"/>
              </a:rPr>
              <a:t>Cost of the investment</a:t>
            </a:r>
          </a:p>
        </p:txBody>
      </p:sp>
    </p:spTree>
    <p:extLst>
      <p:ext uri="{BB962C8B-B14F-4D97-AF65-F5344CB8AC3E}">
        <p14:creationId xmlns:p14="http://schemas.microsoft.com/office/powerpoint/2010/main" val="2657787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68F4156-7DCB-CEB6-0892-38E98B419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79E391DD-EFB1-AE4A-F483-B089C00F6EBB}"/>
              </a:ext>
            </a:extLst>
          </p:cNvPr>
          <p:cNvSpPr>
            <a:spLocks noGrp="1"/>
          </p:cNvSpPr>
          <p:nvPr>
            <p:ph type="sldNum" sz="quarter" idx="10"/>
          </p:nvPr>
        </p:nvSpPr>
        <p:spPr/>
        <p:txBody>
          <a:bodyPr/>
          <a:lstStyle/>
          <a:p>
            <a:fld id="{67B19427-F580-D146-B60E-4CADEE75497F}" type="slidenum">
              <a:rPr lang="en-US" smtClean="0"/>
              <a:pPr/>
              <a:t>12</a:t>
            </a:fld>
            <a:endParaRPr lang="en-US" dirty="0"/>
          </a:p>
        </p:txBody>
      </p:sp>
      <p:pic>
        <p:nvPicPr>
          <p:cNvPr id="6" name="Picture 5">
            <a:extLst>
              <a:ext uri="{FF2B5EF4-FFF2-40B4-BE49-F238E27FC236}">
                <a16:creationId xmlns:a16="http://schemas.microsoft.com/office/drawing/2014/main" id="{8646A2B4-237A-DB2D-3EAA-6AE7D33B581C}"/>
              </a:ext>
            </a:extLst>
          </p:cNvPr>
          <p:cNvPicPr>
            <a:picLocks noChangeAspect="1"/>
          </p:cNvPicPr>
          <p:nvPr/>
        </p:nvPicPr>
        <p:blipFill>
          <a:blip r:embed="rId3"/>
          <a:stretch>
            <a:fillRect/>
          </a:stretch>
        </p:blipFill>
        <p:spPr>
          <a:xfrm>
            <a:off x="457200" y="2209800"/>
            <a:ext cx="7924800" cy="2676906"/>
          </a:xfrm>
          <a:prstGeom prst="rect">
            <a:avLst/>
          </a:prstGeom>
        </p:spPr>
      </p:pic>
    </p:spTree>
    <p:extLst>
      <p:ext uri="{BB962C8B-B14F-4D97-AF65-F5344CB8AC3E}">
        <p14:creationId xmlns:p14="http://schemas.microsoft.com/office/powerpoint/2010/main" val="3125748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6BC27D1-1C40-2FBC-5CB1-0110F37C74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B4D1BAB5-5D6C-4515-D685-9B0F63BCADCA}"/>
              </a:ext>
            </a:extLst>
          </p:cNvPr>
          <p:cNvSpPr>
            <a:spLocks noGrp="1"/>
          </p:cNvSpPr>
          <p:nvPr>
            <p:ph type="sldNum" sz="quarter" idx="10"/>
          </p:nvPr>
        </p:nvSpPr>
        <p:spPr/>
        <p:txBody>
          <a:bodyPr/>
          <a:lstStyle/>
          <a:p>
            <a:fld id="{67B19427-F580-D146-B60E-4CADEE75497F}" type="slidenum">
              <a:rPr lang="en-US" smtClean="0"/>
              <a:pPr/>
              <a:t>13</a:t>
            </a:fld>
            <a:endParaRPr lang="en-US" dirty="0"/>
          </a:p>
        </p:txBody>
      </p:sp>
      <p:pic>
        <p:nvPicPr>
          <p:cNvPr id="6" name="Picture 5">
            <a:extLst>
              <a:ext uri="{FF2B5EF4-FFF2-40B4-BE49-F238E27FC236}">
                <a16:creationId xmlns:a16="http://schemas.microsoft.com/office/drawing/2014/main" id="{576D7492-FE23-6476-D727-DC5032B033AF}"/>
              </a:ext>
            </a:extLst>
          </p:cNvPr>
          <p:cNvPicPr>
            <a:picLocks noChangeAspect="1"/>
          </p:cNvPicPr>
          <p:nvPr/>
        </p:nvPicPr>
        <p:blipFill>
          <a:blip r:embed="rId3"/>
          <a:stretch>
            <a:fillRect/>
          </a:stretch>
        </p:blipFill>
        <p:spPr>
          <a:xfrm>
            <a:off x="533400" y="1397054"/>
            <a:ext cx="7814310" cy="4419600"/>
          </a:xfrm>
          <a:prstGeom prst="rect">
            <a:avLst/>
          </a:prstGeom>
        </p:spPr>
      </p:pic>
    </p:spTree>
    <p:extLst>
      <p:ext uri="{BB962C8B-B14F-4D97-AF65-F5344CB8AC3E}">
        <p14:creationId xmlns:p14="http://schemas.microsoft.com/office/powerpoint/2010/main" val="1413803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6C1AFF0-C436-543E-FA27-0074B08F03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14</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1</a:t>
            </a:r>
          </a:p>
        </p:txBody>
      </p:sp>
      <p:sp>
        <p:nvSpPr>
          <p:cNvPr id="8" name="Title 2"/>
          <p:cNvSpPr>
            <a:spLocks noGrp="1"/>
          </p:cNvSpPr>
          <p:nvPr>
            <p:ph type="title"/>
          </p:nvPr>
        </p:nvSpPr>
        <p:spPr>
          <a:xfrm>
            <a:off x="304800" y="762001"/>
            <a:ext cx="8534400" cy="646331"/>
          </a:xfrm>
        </p:spPr>
        <p:txBody>
          <a:bodyPr>
            <a:spAutoFit/>
          </a:bodyPr>
          <a:lstStyle/>
          <a:p>
            <a:r>
              <a:rPr lang="en-US" b="1" dirty="0">
                <a:ea typeface="Source Sans Pro" charset="0"/>
              </a:rPr>
              <a:t>DO IT! 1    </a:t>
            </a:r>
            <a:r>
              <a:rPr lang="en-US" b="1" dirty="0">
                <a:solidFill>
                  <a:srgbClr val="196E78"/>
                </a:solidFill>
                <a:ea typeface="Source Sans Pro" charset="0"/>
              </a:rPr>
              <a:t>Cash Payback Period</a:t>
            </a:r>
            <a:endParaRPr lang="en-US" sz="2000" b="1" dirty="0"/>
          </a:p>
        </p:txBody>
      </p:sp>
      <p:cxnSp>
        <p:nvCxnSpPr>
          <p:cNvPr id="12" name="Straight Connector 11"/>
          <p:cNvCxnSpPr/>
          <p:nvPr/>
        </p:nvCxnSpPr>
        <p:spPr>
          <a:xfrm flipV="1">
            <a:off x="2334320"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pic>
        <p:nvPicPr>
          <p:cNvPr id="13" name="Picture 1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09600" y="4137964"/>
            <a:ext cx="7848600" cy="143322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14" name="Rectangle 8"/>
          <p:cNvSpPr>
            <a:spLocks noChangeArrowheads="1"/>
          </p:cNvSpPr>
          <p:nvPr/>
        </p:nvSpPr>
        <p:spPr bwMode="auto">
          <a:xfrm>
            <a:off x="2976464" y="5313363"/>
            <a:ext cx="3271935" cy="3048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15" name="Rectangle 3"/>
          <p:cNvSpPr>
            <a:spLocks noChangeArrowheads="1"/>
          </p:cNvSpPr>
          <p:nvPr/>
        </p:nvSpPr>
        <p:spPr bwMode="auto">
          <a:xfrm>
            <a:off x="533400" y="1371600"/>
            <a:ext cx="8001000" cy="24012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60000"/>
              </a:spcBef>
              <a:buClr>
                <a:srgbClr val="800000"/>
              </a:buClr>
              <a:buSzPct val="80000"/>
              <a:buFont typeface="Wingdings" pitchFamily="2" charset="2"/>
              <a:buNone/>
            </a:pPr>
            <a:r>
              <a:rPr lang="en-US" altLang="en-US" sz="2000" dirty="0" err="1">
                <a:solidFill>
                  <a:srgbClr val="000000"/>
                </a:solidFill>
                <a:effectLst/>
                <a:latin typeface="Liberation Sans" panose="020B0604020202020204" pitchFamily="34" charset="0"/>
              </a:rPr>
              <a:t>Ghim</a:t>
            </a:r>
            <a:r>
              <a:rPr lang="en-US" altLang="en-US" sz="2000" dirty="0">
                <a:solidFill>
                  <a:srgbClr val="000000"/>
                </a:solidFill>
                <a:effectLst/>
                <a:latin typeface="Liberation Sans" panose="020B0604020202020204" pitchFamily="34" charset="0"/>
              </a:rPr>
              <a:t> Paper is considering adding another machine for the manufacture of corrugated cardboard. The machine would cost ₩900,000,000. It would have an estimated life of 6 years and no residual value. The company estimates that annual cash inflows would increase by ₩400,000,000 and that annual cash outflows would increase by ₩190,000,000. Compute the cash payback period.</a:t>
            </a:r>
          </a:p>
        </p:txBody>
      </p:sp>
      <p:sp>
        <p:nvSpPr>
          <p:cNvPr id="16" name="Rectangle 5"/>
          <p:cNvSpPr>
            <a:spLocks noChangeArrowheads="1"/>
          </p:cNvSpPr>
          <p:nvPr/>
        </p:nvSpPr>
        <p:spPr bwMode="auto">
          <a:xfrm>
            <a:off x="609600" y="4114800"/>
            <a:ext cx="7848600" cy="3048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17" name="Rectangle 6"/>
          <p:cNvSpPr>
            <a:spLocks noChangeArrowheads="1"/>
          </p:cNvSpPr>
          <p:nvPr/>
        </p:nvSpPr>
        <p:spPr bwMode="auto">
          <a:xfrm>
            <a:off x="609600" y="4404360"/>
            <a:ext cx="7848600" cy="33528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18" name="Rectangle 7"/>
          <p:cNvSpPr>
            <a:spLocks noChangeArrowheads="1"/>
          </p:cNvSpPr>
          <p:nvPr/>
        </p:nvSpPr>
        <p:spPr bwMode="auto">
          <a:xfrm>
            <a:off x="609600" y="4800600"/>
            <a:ext cx="7848600" cy="3048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19" name="Rectangle 9"/>
          <p:cNvSpPr>
            <a:spLocks noChangeArrowheads="1"/>
          </p:cNvSpPr>
          <p:nvPr/>
        </p:nvSpPr>
        <p:spPr bwMode="auto">
          <a:xfrm>
            <a:off x="6477000" y="5313363"/>
            <a:ext cx="1295400" cy="3048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Tree>
    <p:extLst>
      <p:ext uri="{BB962C8B-B14F-4D97-AF65-F5344CB8AC3E}">
        <p14:creationId xmlns:p14="http://schemas.microsoft.com/office/powerpoint/2010/main" val="138542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19"/>
                                        </p:tgtEl>
                                      </p:cBhvr>
                                    </p:animEffect>
                                    <p:set>
                                      <p:cBhvr>
                                        <p:cTn id="27"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7" grpId="0" animBg="1"/>
      <p:bldP spid="18"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E3E9D0-ADDC-2EAE-7FBD-79451AEE83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94D2D886-03BE-8F2A-1869-2B62B42C241B}"/>
              </a:ext>
            </a:extLst>
          </p:cNvPr>
          <p:cNvSpPr>
            <a:spLocks noGrp="1"/>
          </p:cNvSpPr>
          <p:nvPr>
            <p:ph type="sldNum" sz="quarter" idx="10"/>
          </p:nvPr>
        </p:nvSpPr>
        <p:spPr/>
        <p:txBody>
          <a:bodyPr/>
          <a:lstStyle/>
          <a:p>
            <a:fld id="{67B19427-F580-D146-B60E-4CADEE75497F}" type="slidenum">
              <a:rPr lang="en-US" smtClean="0"/>
              <a:pPr/>
              <a:t>15</a:t>
            </a:fld>
            <a:endParaRPr lang="en-US" dirty="0"/>
          </a:p>
        </p:txBody>
      </p:sp>
      <p:pic>
        <p:nvPicPr>
          <p:cNvPr id="7" name="Picture 6">
            <a:extLst>
              <a:ext uri="{FF2B5EF4-FFF2-40B4-BE49-F238E27FC236}">
                <a16:creationId xmlns:a16="http://schemas.microsoft.com/office/drawing/2014/main" id="{23E167B5-BF7F-9899-817D-7F5D725EF394}"/>
              </a:ext>
            </a:extLst>
          </p:cNvPr>
          <p:cNvPicPr>
            <a:picLocks noChangeAspect="1"/>
          </p:cNvPicPr>
          <p:nvPr/>
        </p:nvPicPr>
        <p:blipFill>
          <a:blip r:embed="rId3"/>
          <a:stretch>
            <a:fillRect/>
          </a:stretch>
        </p:blipFill>
        <p:spPr>
          <a:xfrm>
            <a:off x="569563" y="1524000"/>
            <a:ext cx="8305800" cy="3601212"/>
          </a:xfrm>
          <a:prstGeom prst="rect">
            <a:avLst/>
          </a:prstGeom>
          <a:solidFill>
            <a:srgbClr val="FFC000">
              <a:alpha val="32000"/>
            </a:srgbClr>
          </a:solidFill>
        </p:spPr>
      </p:pic>
    </p:spTree>
    <p:extLst>
      <p:ext uri="{BB962C8B-B14F-4D97-AF65-F5344CB8AC3E}">
        <p14:creationId xmlns:p14="http://schemas.microsoft.com/office/powerpoint/2010/main" val="2767227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12BC5D-1DFE-A96C-26E2-D58B583DA1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GB" sz="4000" b="1" dirty="0">
                <a:solidFill>
                  <a:schemeClr val="accent1"/>
                </a:solidFill>
                <a:latin typeface="Calibri" panose="020F0502020204030204" pitchFamily="34" charset="0"/>
                <a:ea typeface="Source Sans Pro" charset="0"/>
                <a:cs typeface="Calibri" panose="020F0502020204030204" pitchFamily="34" charset="0"/>
              </a:rPr>
              <a:t>Net Present Value Method</a:t>
            </a:r>
          </a:p>
        </p:txBody>
      </p:sp>
      <p:sp>
        <p:nvSpPr>
          <p:cNvPr id="6" name="Slide Number Placeholder "/>
          <p:cNvSpPr>
            <a:spLocks noGrp="1"/>
          </p:cNvSpPr>
          <p:nvPr>
            <p:ph type="sldNum" sz="quarter" idx="10"/>
          </p:nvPr>
        </p:nvSpPr>
        <p:spPr/>
        <p:txBody>
          <a:bodyPr/>
          <a:lstStyle/>
          <a:p>
            <a:fld id="{67B19427-F580-D146-B60E-4CADEE75497F}" type="slidenum">
              <a:rPr lang="en-US" smtClean="0"/>
              <a:pPr/>
              <a:t>16</a:t>
            </a:fld>
            <a:endParaRPr lang="en-US" dirty="0"/>
          </a:p>
        </p:txBody>
      </p:sp>
      <p:sp>
        <p:nvSpPr>
          <p:cNvPr id="7" name="LOBL"/>
          <p:cNvSpPr>
            <a:spLocks noGrp="1"/>
          </p:cNvSpPr>
          <p:nvPr>
            <p:ph sz="quarter" idx="4294967295"/>
          </p:nvPr>
        </p:nvSpPr>
        <p:spPr>
          <a:xfrm>
            <a:off x="310776" y="1447800"/>
            <a:ext cx="8534400" cy="4038600"/>
          </a:xfrm>
          <a:prstGeom prst="rect">
            <a:avLst/>
          </a:prstGeom>
        </p:spPr>
        <p:txBody>
          <a:bodyPr/>
          <a:lstStyle/>
          <a:p>
            <a:pPr>
              <a:lnSpc>
                <a:spcPct val="100000"/>
              </a:lnSpc>
              <a:spcBef>
                <a:spcPts val="1200"/>
              </a:spcBef>
              <a:buNone/>
            </a:pPr>
            <a:r>
              <a:rPr lang="en-US" altLang="en-US" b="1" dirty="0">
                <a:solidFill>
                  <a:srgbClr val="0000CC"/>
                </a:solidFill>
              </a:rPr>
              <a:t>Discounted cash flow </a:t>
            </a:r>
            <a:r>
              <a:rPr lang="en-US" altLang="en-US" dirty="0"/>
              <a:t>technique: </a:t>
            </a:r>
          </a:p>
          <a:p>
            <a:pPr marL="574675" lvl="1" indent="-346075">
              <a:lnSpc>
                <a:spcPct val="100000"/>
              </a:lnSpc>
              <a:spcBef>
                <a:spcPts val="1200"/>
              </a:spcBef>
              <a:buClr>
                <a:srgbClr val="800000"/>
              </a:buClr>
              <a:buSzPct val="100000"/>
            </a:pPr>
            <a:r>
              <a:rPr lang="en-US" altLang="en-US" sz="2800" dirty="0"/>
              <a:t>Generally recognized as best approach.  </a:t>
            </a:r>
          </a:p>
          <a:p>
            <a:pPr marL="574675" lvl="1" indent="-346075">
              <a:lnSpc>
                <a:spcPct val="100000"/>
              </a:lnSpc>
              <a:spcBef>
                <a:spcPts val="1200"/>
              </a:spcBef>
              <a:buClr>
                <a:srgbClr val="800000"/>
              </a:buClr>
              <a:buSzPct val="100000"/>
            </a:pPr>
            <a:r>
              <a:rPr lang="en-US" altLang="en-US" sz="2800" dirty="0"/>
              <a:t>Considers both estimated total cash inflows and time value of money.</a:t>
            </a:r>
          </a:p>
          <a:p>
            <a:pPr marL="574675" lvl="1" indent="-346075">
              <a:lnSpc>
                <a:spcPct val="100000"/>
              </a:lnSpc>
              <a:spcBef>
                <a:spcPts val="1200"/>
              </a:spcBef>
              <a:buClr>
                <a:srgbClr val="800000"/>
              </a:buClr>
              <a:buSzPct val="100000"/>
            </a:pPr>
            <a:r>
              <a:rPr lang="en-US" altLang="en-US" sz="2800" dirty="0"/>
              <a:t>Two methods:  </a:t>
            </a:r>
          </a:p>
          <a:p>
            <a:pPr lvl="2" indent="-346075">
              <a:lnSpc>
                <a:spcPct val="100000"/>
              </a:lnSpc>
              <a:spcBef>
                <a:spcPts val="1200"/>
              </a:spcBef>
              <a:buClr>
                <a:srgbClr val="800000"/>
              </a:buClr>
              <a:buSzPct val="80000"/>
              <a:buFont typeface="Wingdings" panose="05000000000000000000" pitchFamily="2" charset="2"/>
              <a:buChar char="§"/>
            </a:pPr>
            <a:r>
              <a:rPr lang="en-US" altLang="en-US" sz="2800" b="1" dirty="0">
                <a:solidFill>
                  <a:srgbClr val="0000CC"/>
                </a:solidFill>
              </a:rPr>
              <a:t>Net present value (NPV).</a:t>
            </a:r>
            <a:endParaRPr lang="en-US" altLang="en-US" sz="2800" dirty="0">
              <a:solidFill>
                <a:srgbClr val="0000CC"/>
              </a:solidFill>
            </a:endParaRPr>
          </a:p>
          <a:p>
            <a:pPr lvl="2" indent="-346075">
              <a:lnSpc>
                <a:spcPct val="100000"/>
              </a:lnSpc>
              <a:spcBef>
                <a:spcPts val="1200"/>
              </a:spcBef>
              <a:buClr>
                <a:srgbClr val="800000"/>
              </a:buClr>
              <a:buSzPct val="80000"/>
              <a:buFont typeface="Wingdings" panose="05000000000000000000" pitchFamily="2" charset="2"/>
              <a:buChar char="§"/>
            </a:pPr>
            <a:r>
              <a:rPr lang="en-US" altLang="en-US" sz="2800" b="1" dirty="0">
                <a:solidFill>
                  <a:srgbClr val="0000CC"/>
                </a:solidFill>
              </a:rPr>
              <a:t>Internal</a:t>
            </a:r>
            <a:r>
              <a:rPr lang="en-US" altLang="en-US" sz="2800" dirty="0">
                <a:solidFill>
                  <a:srgbClr val="0000CC"/>
                </a:solidFill>
              </a:rPr>
              <a:t> </a:t>
            </a:r>
            <a:r>
              <a:rPr lang="en-US" altLang="en-US" sz="2800" b="1" dirty="0">
                <a:solidFill>
                  <a:srgbClr val="0000CC"/>
                </a:solidFill>
              </a:rPr>
              <a:t>rate of return (IRR).</a:t>
            </a:r>
            <a:endParaRPr lang="en-US" altLang="en-US" sz="2800" dirty="0">
              <a:solidFill>
                <a:srgbClr val="0000CC"/>
              </a:solidFill>
            </a:endParaRPr>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Tree>
    <p:extLst>
      <p:ext uri="{BB962C8B-B14F-4D97-AF65-F5344CB8AC3E}">
        <p14:creationId xmlns:p14="http://schemas.microsoft.com/office/powerpoint/2010/main" val="31120653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90E815-3B2F-1C8E-8A7F-4122E41EBA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Net Present Value (NPV) method</a:t>
            </a:r>
          </a:p>
        </p:txBody>
      </p:sp>
      <p:sp>
        <p:nvSpPr>
          <p:cNvPr id="6" name="Slide Number Placeholder "/>
          <p:cNvSpPr>
            <a:spLocks noGrp="1"/>
          </p:cNvSpPr>
          <p:nvPr>
            <p:ph type="sldNum" sz="quarter" idx="10"/>
          </p:nvPr>
        </p:nvSpPr>
        <p:spPr/>
        <p:txBody>
          <a:bodyPr/>
          <a:lstStyle/>
          <a:p>
            <a:fld id="{67B19427-F580-D146-B60E-4CADEE75497F}" type="slidenum">
              <a:rPr lang="en-US" smtClean="0"/>
              <a:pPr/>
              <a:t>17</a:t>
            </a:fld>
            <a:endParaRPr lang="en-US" dirty="0"/>
          </a:p>
        </p:txBody>
      </p:sp>
      <p:sp>
        <p:nvSpPr>
          <p:cNvPr id="7" name="LOBL"/>
          <p:cNvSpPr>
            <a:spLocks noGrp="1"/>
          </p:cNvSpPr>
          <p:nvPr>
            <p:ph sz="quarter" idx="4294967295"/>
          </p:nvPr>
        </p:nvSpPr>
        <p:spPr>
          <a:xfrm>
            <a:off x="310776" y="1447800"/>
            <a:ext cx="8534400" cy="4724400"/>
          </a:xfrm>
          <a:prstGeom prst="rect">
            <a:avLst/>
          </a:prstGeom>
        </p:spPr>
        <p:txBody>
          <a:bodyPr/>
          <a:lstStyle/>
          <a:p>
            <a:pPr marL="574675" lvl="1" indent="-346075">
              <a:lnSpc>
                <a:spcPct val="100000"/>
              </a:lnSpc>
              <a:spcBef>
                <a:spcPts val="1200"/>
              </a:spcBef>
              <a:buClr>
                <a:srgbClr val="800000"/>
              </a:buClr>
              <a:buSzPct val="100000"/>
            </a:pPr>
            <a:r>
              <a:rPr lang="en-GB" altLang="en-US" sz="2800" dirty="0"/>
              <a:t>Cash inflows are discounted to their present value and then compared with the capital outlay required by the investment (see Decision Tools).</a:t>
            </a:r>
            <a:endParaRPr lang="en-US" altLang="en-US" sz="2800" dirty="0"/>
          </a:p>
          <a:p>
            <a:pPr marL="574675" lvl="1" indent="-346075">
              <a:lnSpc>
                <a:spcPct val="100000"/>
              </a:lnSpc>
              <a:spcBef>
                <a:spcPts val="1200"/>
              </a:spcBef>
              <a:buClr>
                <a:srgbClr val="800000"/>
              </a:buClr>
              <a:buSzPct val="100000"/>
            </a:pPr>
            <a:r>
              <a:rPr lang="en-GB" altLang="en-US" sz="2800" dirty="0"/>
              <a:t>The interest rate used in discounting is the required minimum rate of return.</a:t>
            </a:r>
            <a:endParaRPr lang="en-US" altLang="en-US" sz="2800" dirty="0"/>
          </a:p>
          <a:p>
            <a:pPr marL="574675" lvl="1" indent="-346075">
              <a:lnSpc>
                <a:spcPct val="100000"/>
              </a:lnSpc>
              <a:spcBef>
                <a:spcPts val="1200"/>
              </a:spcBef>
              <a:buClr>
                <a:srgbClr val="800000"/>
              </a:buClr>
              <a:buSzPct val="100000"/>
            </a:pPr>
            <a:r>
              <a:rPr lang="en-GB" altLang="en-US" sz="2800" dirty="0"/>
              <a:t>Proposal is acceptable when NPV is zero or positive.</a:t>
            </a:r>
            <a:endParaRPr lang="en-US" altLang="en-US" sz="2800" dirty="0"/>
          </a:p>
          <a:p>
            <a:pPr marL="574675" lvl="1" indent="-346075">
              <a:lnSpc>
                <a:spcPct val="100000"/>
              </a:lnSpc>
              <a:spcBef>
                <a:spcPts val="1200"/>
              </a:spcBef>
              <a:buClr>
                <a:srgbClr val="800000"/>
              </a:buClr>
              <a:buSzPct val="100000"/>
            </a:pPr>
            <a:r>
              <a:rPr lang="en-GB" altLang="en-US" sz="2800" dirty="0"/>
              <a:t>The higher the positive NPV, the more attractive the investment.</a:t>
            </a:r>
            <a:endParaRPr lang="en-US" altLang="en-US" sz="2800"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Tree>
    <p:extLst>
      <p:ext uri="{BB962C8B-B14F-4D97-AF65-F5344CB8AC3E}">
        <p14:creationId xmlns:p14="http://schemas.microsoft.com/office/powerpoint/2010/main" val="3564871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12000E-430B-B62E-F7F4-5372231D96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18</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pic>
        <p:nvPicPr>
          <p:cNvPr id="26" name="Picture 10"/>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528494" y="985613"/>
            <a:ext cx="6082106" cy="489312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27" name="Rectangle 7"/>
          <p:cNvSpPr>
            <a:spLocks noChangeArrowheads="1"/>
          </p:cNvSpPr>
          <p:nvPr/>
        </p:nvSpPr>
        <p:spPr bwMode="auto">
          <a:xfrm>
            <a:off x="457200" y="2483724"/>
            <a:ext cx="2895600" cy="1478676"/>
          </a:xfrm>
          <a:prstGeom prst="rect">
            <a:avLst/>
          </a:prstGeom>
          <a:solidFill>
            <a:srgbClr val="FFFFFF"/>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p>
            <a:pPr marL="0" marR="0" lvl="0" indent="0" algn="l" defTabSz="914400" eaLnBrk="1" fontAlgn="auto" latinLnBrk="0" hangingPunct="1">
              <a:lnSpc>
                <a:spcPct val="115000"/>
              </a:lnSpc>
              <a:spcBef>
                <a:spcPts val="0"/>
              </a:spcBef>
              <a:spcAft>
                <a:spcPts val="0"/>
              </a:spcAft>
              <a:buClrTx/>
              <a:buSzTx/>
              <a:buFont typeface="Wingdings" pitchFamily="2" charset="2"/>
              <a:buNone/>
              <a:tabLst/>
              <a:defRPr/>
            </a:pPr>
            <a:r>
              <a:rPr kumimoji="0" lang="en-US" altLang="en-US" sz="2000" b="0" i="0" u="none" strike="noStrike" kern="0" cap="none" spc="0" normalizeH="0" baseline="0" noProof="0" dirty="0">
                <a:ln>
                  <a:noFill/>
                </a:ln>
                <a:solidFill>
                  <a:sysClr val="windowText" lastClr="000000"/>
                </a:solidFill>
                <a:effectLst/>
                <a:uLnTx/>
                <a:uFillTx/>
                <a:latin typeface="Liberation Sans" panose="020B0604020202020204" pitchFamily="34" charset="0"/>
              </a:rPr>
              <a:t>Proposal is acceptable when net present value is zero or positive.</a:t>
            </a:r>
          </a:p>
        </p:txBody>
      </p:sp>
      <p:sp>
        <p:nvSpPr>
          <p:cNvPr id="13" name="Title "/>
          <p:cNvSpPr>
            <a:spLocks noGrp="1"/>
          </p:cNvSpPr>
          <p:nvPr>
            <p:ph type="title" idx="4294967295"/>
          </p:nvPr>
        </p:nvSpPr>
        <p:spPr>
          <a:xfrm>
            <a:off x="309562" y="762000"/>
            <a:ext cx="2925474" cy="1754326"/>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Net Present Value Method</a:t>
            </a:r>
            <a:endParaRPr lang="en-US" b="1" dirty="0">
              <a:solidFill>
                <a:schemeClr val="accent1"/>
              </a:solidFill>
            </a:endParaRPr>
          </a:p>
        </p:txBody>
      </p:sp>
    </p:spTree>
    <p:extLst>
      <p:ext uri="{BB962C8B-B14F-4D97-AF65-F5344CB8AC3E}">
        <p14:creationId xmlns:p14="http://schemas.microsoft.com/office/powerpoint/2010/main" val="29097938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BEAB538-7E20-FC94-4921-6355371DF7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90E09394-3A37-A87D-88AA-3A1DC1E00282}"/>
              </a:ext>
            </a:extLst>
          </p:cNvPr>
          <p:cNvSpPr>
            <a:spLocks noGrp="1"/>
          </p:cNvSpPr>
          <p:nvPr>
            <p:ph type="sldNum" sz="quarter" idx="10"/>
          </p:nvPr>
        </p:nvSpPr>
        <p:spPr/>
        <p:txBody>
          <a:bodyPr/>
          <a:lstStyle/>
          <a:p>
            <a:fld id="{67B19427-F580-D146-B60E-4CADEE75497F}" type="slidenum">
              <a:rPr lang="en-US" smtClean="0"/>
              <a:pPr/>
              <a:t>19</a:t>
            </a:fld>
            <a:endParaRPr lang="en-US" dirty="0"/>
          </a:p>
        </p:txBody>
      </p:sp>
      <p:pic>
        <p:nvPicPr>
          <p:cNvPr id="6" name="Picture 5">
            <a:extLst>
              <a:ext uri="{FF2B5EF4-FFF2-40B4-BE49-F238E27FC236}">
                <a16:creationId xmlns:a16="http://schemas.microsoft.com/office/drawing/2014/main" id="{B2B068B0-A12C-31C2-47A0-65D8217B74BA}"/>
              </a:ext>
            </a:extLst>
          </p:cNvPr>
          <p:cNvPicPr>
            <a:picLocks noChangeAspect="1"/>
          </p:cNvPicPr>
          <p:nvPr/>
        </p:nvPicPr>
        <p:blipFill>
          <a:blip r:embed="rId3"/>
          <a:stretch>
            <a:fillRect/>
          </a:stretch>
        </p:blipFill>
        <p:spPr>
          <a:xfrm>
            <a:off x="495300" y="1371600"/>
            <a:ext cx="8153400" cy="4419600"/>
          </a:xfrm>
          <a:prstGeom prst="rect">
            <a:avLst/>
          </a:prstGeom>
        </p:spPr>
      </p:pic>
      <p:sp>
        <p:nvSpPr>
          <p:cNvPr id="8" name="TextBox 7">
            <a:extLst>
              <a:ext uri="{FF2B5EF4-FFF2-40B4-BE49-F238E27FC236}">
                <a16:creationId xmlns:a16="http://schemas.microsoft.com/office/drawing/2014/main" id="{06657D25-6089-4FDF-C6A8-3F865A4A3F9A}"/>
              </a:ext>
            </a:extLst>
          </p:cNvPr>
          <p:cNvSpPr txBox="1"/>
          <p:nvPr/>
        </p:nvSpPr>
        <p:spPr>
          <a:xfrm>
            <a:off x="1712563" y="844567"/>
            <a:ext cx="5718874" cy="584775"/>
          </a:xfrm>
          <a:prstGeom prst="rect">
            <a:avLst/>
          </a:prstGeom>
          <a:noFill/>
        </p:spPr>
        <p:txBody>
          <a:bodyPr wrap="square">
            <a:spAutoFit/>
          </a:bodyPr>
          <a:lstStyle/>
          <a:p>
            <a:r>
              <a:rPr lang="en-US" sz="3200" b="1" dirty="0">
                <a:solidFill>
                  <a:schemeClr val="accent1"/>
                </a:solidFill>
                <a:latin typeface="Calibri" panose="020F0502020204030204" pitchFamily="34" charset="0"/>
                <a:ea typeface="Source Sans Pro" charset="0"/>
                <a:cs typeface="Calibri" panose="020F0502020204030204" pitchFamily="34" charset="0"/>
              </a:rPr>
              <a:t>Computing Net Present Value </a:t>
            </a:r>
            <a:endParaRPr lang="en-US" sz="3200" dirty="0"/>
          </a:p>
        </p:txBody>
      </p:sp>
    </p:spTree>
    <p:extLst>
      <p:ext uri="{BB962C8B-B14F-4D97-AF65-F5344CB8AC3E}">
        <p14:creationId xmlns:p14="http://schemas.microsoft.com/office/powerpoint/2010/main" val="1799131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0C2D3C-FED7-D291-D91F-9054461AE1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Equal Annual Cash Flows</a:t>
            </a:r>
            <a:endParaRPr lang="en-US" b="1" dirty="0">
              <a:solidFill>
                <a:schemeClr val="accent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20</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pic>
        <p:nvPicPr>
          <p:cNvPr id="9" name="Picture 10"/>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60048" y="3057525"/>
            <a:ext cx="7553333" cy="2427287"/>
          </a:xfrm>
          <a:prstGeom prst="rect">
            <a:avLst/>
          </a:prstGeom>
          <a:noFill/>
          <a:ln w="19050" algn="ctr">
            <a:solidFill>
              <a:srgbClr val="0000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11" name="Rectangle 2"/>
          <p:cNvSpPr>
            <a:spLocks noChangeArrowheads="1"/>
          </p:cNvSpPr>
          <p:nvPr/>
        </p:nvSpPr>
        <p:spPr bwMode="auto">
          <a:xfrm>
            <a:off x="533400" y="1295400"/>
            <a:ext cx="8001000" cy="1762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lvl="0" algn="l">
              <a:lnSpc>
                <a:spcPct val="130000"/>
              </a:lnSpc>
              <a:spcBef>
                <a:spcPct val="50000"/>
              </a:spcBef>
            </a:pPr>
            <a:r>
              <a:rPr lang="en-US" altLang="en-US" sz="2100" b="1" dirty="0">
                <a:solidFill>
                  <a:srgbClr val="000000"/>
                </a:solidFill>
                <a:effectLst/>
                <a:latin typeface="Liberation Sans" panose="020B0604020202020204" pitchFamily="34" charset="0"/>
              </a:rPr>
              <a:t>Illustration: </a:t>
            </a:r>
            <a:r>
              <a:rPr lang="en-US" altLang="en-US" sz="2100" dirty="0">
                <a:solidFill>
                  <a:srgbClr val="000000"/>
                </a:solidFill>
                <a:effectLst/>
                <a:latin typeface="Liberation Sans" panose="020B0604020202020204" pitchFamily="34" charset="0"/>
              </a:rPr>
              <a:t>Sikkim Shipping company’s annual cash flows are €24,000. If we assume this amount is uniform over the asset’s useful life- Capital investments € 130.000, we can compute the present value of the net annual cash flows.</a:t>
            </a:r>
          </a:p>
        </p:txBody>
      </p:sp>
    </p:spTree>
    <p:extLst>
      <p:ext uri="{BB962C8B-B14F-4D97-AF65-F5344CB8AC3E}">
        <p14:creationId xmlns:p14="http://schemas.microsoft.com/office/powerpoint/2010/main" val="5710574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523341-915E-F5CE-17B7-0CEA55F83F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Equal Annual Cash Flows</a:t>
            </a:r>
            <a:endParaRPr lang="en-US" b="1" dirty="0">
              <a:solidFill>
                <a:schemeClr val="accent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21</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pic>
        <p:nvPicPr>
          <p:cNvPr id="19" name="Picture 21"/>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31126" y="2206623"/>
            <a:ext cx="7189011" cy="2153465"/>
          </a:xfrm>
          <a:prstGeom prst="rect">
            <a:avLst/>
          </a:prstGeom>
          <a:noFill/>
          <a:ln w="19050" algn="ctr">
            <a:solidFill>
              <a:srgbClr val="0000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20" name="Rectangle 9"/>
          <p:cNvSpPr>
            <a:spLocks noChangeArrowheads="1"/>
          </p:cNvSpPr>
          <p:nvPr/>
        </p:nvSpPr>
        <p:spPr bwMode="auto">
          <a:xfrm>
            <a:off x="533400" y="4688844"/>
            <a:ext cx="8229600" cy="153336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marL="0" marR="0" lvl="0" indent="0" algn="l" defTabSz="914400" eaLnBrk="1" fontAlgn="auto" latinLnBrk="0" hangingPunct="1">
              <a:lnSpc>
                <a:spcPct val="130000"/>
              </a:lnSpc>
              <a:spcBef>
                <a:spcPts val="0"/>
              </a:spcBef>
              <a:spcAft>
                <a:spcPts val="0"/>
              </a:spcAft>
              <a:buClrTx/>
              <a:buSzTx/>
              <a:buFont typeface="Wingdings" pitchFamily="2" charset="2"/>
              <a:buNone/>
              <a:tabLst/>
              <a:defRPr/>
            </a:pPr>
            <a:r>
              <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rPr>
              <a:t>The proposed capital expenditure is acceptable at a required rate of return of 12% because the net present value is positive.</a:t>
            </a:r>
          </a:p>
        </p:txBody>
      </p:sp>
      <p:sp>
        <p:nvSpPr>
          <p:cNvPr id="21" name="Rectangle 11"/>
          <p:cNvSpPr>
            <a:spLocks noChangeArrowheads="1"/>
          </p:cNvSpPr>
          <p:nvPr/>
        </p:nvSpPr>
        <p:spPr bwMode="auto">
          <a:xfrm>
            <a:off x="6323912" y="2819400"/>
            <a:ext cx="1447800" cy="33528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22" name="Rectangle 15"/>
          <p:cNvSpPr>
            <a:spLocks noChangeArrowheads="1"/>
          </p:cNvSpPr>
          <p:nvPr/>
        </p:nvSpPr>
        <p:spPr bwMode="auto">
          <a:xfrm>
            <a:off x="5200261" y="4848807"/>
            <a:ext cx="271365" cy="3048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23" name="Rectangle 16"/>
          <p:cNvSpPr>
            <a:spLocks noChangeArrowheads="1"/>
          </p:cNvSpPr>
          <p:nvPr/>
        </p:nvSpPr>
        <p:spPr bwMode="auto">
          <a:xfrm>
            <a:off x="6423170" y="5296911"/>
            <a:ext cx="1751838" cy="368808"/>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24" name="Rectangle 20"/>
          <p:cNvSpPr>
            <a:spLocks noChangeArrowheads="1"/>
          </p:cNvSpPr>
          <p:nvPr/>
        </p:nvSpPr>
        <p:spPr bwMode="auto">
          <a:xfrm>
            <a:off x="533400" y="1295400"/>
            <a:ext cx="6387520" cy="5731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Illustration: </a:t>
            </a:r>
            <a:r>
              <a:rPr lang="en-US" altLang="en-US" b="0" dirty="0">
                <a:effectLst/>
                <a:latin typeface="Liberation Sans" panose="020B0604020202020204" pitchFamily="34" charset="0"/>
              </a:rPr>
              <a:t>Calculate the present value.</a:t>
            </a:r>
          </a:p>
        </p:txBody>
      </p:sp>
      <p:sp>
        <p:nvSpPr>
          <p:cNvPr id="25" name="Rectangle 11"/>
          <p:cNvSpPr>
            <a:spLocks noChangeArrowheads="1"/>
          </p:cNvSpPr>
          <p:nvPr/>
        </p:nvSpPr>
        <p:spPr bwMode="auto">
          <a:xfrm>
            <a:off x="6323912" y="3640760"/>
            <a:ext cx="1447800" cy="368808"/>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Tree>
    <p:extLst>
      <p:ext uri="{BB962C8B-B14F-4D97-AF65-F5344CB8AC3E}">
        <p14:creationId xmlns:p14="http://schemas.microsoft.com/office/powerpoint/2010/main" val="1490978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5"/>
                                        </p:tgtEl>
                                      </p:cBhvr>
                                    </p:animEffect>
                                    <p:set>
                                      <p:cBhvr>
                                        <p:cTn id="12" dur="1" fill="hold">
                                          <p:stCondLst>
                                            <p:cond delay="499"/>
                                          </p:stCondLst>
                                        </p:cTn>
                                        <p:tgtEl>
                                          <p:spTgt spid="2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2"/>
                                        </p:tgtEl>
                                      </p:cBhvr>
                                    </p:animEffect>
                                    <p:set>
                                      <p:cBhvr>
                                        <p:cTn id="17" dur="1" fill="hold">
                                          <p:stCondLst>
                                            <p:cond delay="499"/>
                                          </p:stCondLst>
                                        </p:cTn>
                                        <p:tgtEl>
                                          <p:spTgt spid="2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3"/>
                                        </p:tgtEl>
                                      </p:cBhvr>
                                    </p:animEffect>
                                    <p:set>
                                      <p:cBhvr>
                                        <p:cTn id="22"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A20751-AA62-BEE1-6ABF-BC30D5F2B1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22</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
        <p:nvSpPr>
          <p:cNvPr id="7"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Unequal Annual Cash Flows</a:t>
            </a:r>
            <a:endParaRPr lang="en-US" b="1" dirty="0">
              <a:solidFill>
                <a:schemeClr val="accent1"/>
              </a:solidFill>
            </a:endParaRPr>
          </a:p>
        </p:txBody>
      </p:sp>
      <p:pic>
        <p:nvPicPr>
          <p:cNvPr id="11" name="Picture 11"/>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8503" y="1468718"/>
            <a:ext cx="8386993" cy="4246282"/>
          </a:xfrm>
          <a:prstGeom prst="rect">
            <a:avLst/>
          </a:prstGeom>
          <a:noFill/>
          <a:ln w="19050" algn="ctr">
            <a:solidFill>
              <a:srgbClr val="0000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Tree>
    <p:extLst>
      <p:ext uri="{BB962C8B-B14F-4D97-AF65-F5344CB8AC3E}">
        <p14:creationId xmlns:p14="http://schemas.microsoft.com/office/powerpoint/2010/main" val="34435576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8C79DA-950C-36CC-7C1E-1CC41B9BD4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Unequal Annual Cash Flows</a:t>
            </a:r>
            <a:endParaRPr lang="en-US" b="1" dirty="0">
              <a:solidFill>
                <a:schemeClr val="accent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23</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
        <p:nvSpPr>
          <p:cNvPr id="14" name="Rectangle 8"/>
          <p:cNvSpPr>
            <a:spLocks noChangeArrowheads="1"/>
          </p:cNvSpPr>
          <p:nvPr/>
        </p:nvSpPr>
        <p:spPr bwMode="auto">
          <a:xfrm>
            <a:off x="533400" y="4419600"/>
            <a:ext cx="8229600" cy="92737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p>
            <a:pPr algn="l">
              <a:lnSpc>
                <a:spcPct val="130000"/>
              </a:lnSpc>
              <a:spcBef>
                <a:spcPct val="50000"/>
              </a:spcBef>
              <a:buFont typeface="Wingdings" pitchFamily="2" charset="2"/>
              <a:buNone/>
            </a:pPr>
            <a:r>
              <a:rPr lang="en-US" altLang="en-US" sz="2200" dirty="0">
                <a:effectLst/>
                <a:latin typeface="Liberation Sans" panose="020B0604020202020204" pitchFamily="34" charset="0"/>
              </a:rPr>
              <a:t>Proposed capital expenditure is acceptable at a required rate of return of 12% because the net present value is positive.</a:t>
            </a:r>
          </a:p>
        </p:txBody>
      </p:sp>
      <p:pic>
        <p:nvPicPr>
          <p:cNvPr id="15" name="Picture 20"/>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3396" y="2091141"/>
            <a:ext cx="7369204" cy="2093893"/>
          </a:xfrm>
          <a:prstGeom prst="rect">
            <a:avLst/>
          </a:prstGeom>
          <a:noFill/>
          <a:ln w="19050" algn="ctr">
            <a:solidFill>
              <a:srgbClr val="0000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16" name="Rectangle 19"/>
          <p:cNvSpPr>
            <a:spLocks noChangeArrowheads="1"/>
          </p:cNvSpPr>
          <p:nvPr/>
        </p:nvSpPr>
        <p:spPr bwMode="auto">
          <a:xfrm>
            <a:off x="533399" y="1295400"/>
            <a:ext cx="6553201" cy="53309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sz="2200" b="1" dirty="0">
                <a:effectLst/>
                <a:latin typeface="Liberation Sans" panose="020B0604020202020204" pitchFamily="34" charset="0"/>
              </a:rPr>
              <a:t>Illustration: </a:t>
            </a:r>
            <a:r>
              <a:rPr lang="en-US" altLang="en-US" sz="2200" dirty="0">
                <a:effectLst/>
                <a:latin typeface="Liberation Sans" panose="020B0604020202020204" pitchFamily="34" charset="0"/>
              </a:rPr>
              <a:t>Calculate the net present value.</a:t>
            </a:r>
          </a:p>
        </p:txBody>
      </p:sp>
    </p:spTree>
    <p:extLst>
      <p:ext uri="{BB962C8B-B14F-4D97-AF65-F5344CB8AC3E}">
        <p14:creationId xmlns:p14="http://schemas.microsoft.com/office/powerpoint/2010/main" val="26742081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787126-1029-19FA-E8AA-881F42898B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Choosing a Discount Rate</a:t>
            </a:r>
            <a:endParaRPr lang="en-US" b="1" dirty="0">
              <a:solidFill>
                <a:schemeClr val="accent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24</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
        <p:nvSpPr>
          <p:cNvPr id="8" name="Rectangle 2"/>
          <p:cNvSpPr>
            <a:spLocks noChangeArrowheads="1"/>
          </p:cNvSpPr>
          <p:nvPr/>
        </p:nvSpPr>
        <p:spPr bwMode="auto">
          <a:xfrm>
            <a:off x="533400" y="1295400"/>
            <a:ext cx="8001000" cy="383323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lvl="0" algn="l">
              <a:lnSpc>
                <a:spcPct val="125000"/>
              </a:lnSpc>
              <a:spcBef>
                <a:spcPct val="50000"/>
              </a:spcBef>
            </a:pPr>
            <a:r>
              <a:rPr lang="en-US" altLang="en-US" dirty="0">
                <a:solidFill>
                  <a:srgbClr val="000000"/>
                </a:solidFill>
                <a:effectLst/>
                <a:latin typeface="Liberation Sans" panose="020B0604020202020204" pitchFamily="34" charset="0"/>
              </a:rPr>
              <a:t>In most instances a company uses a required rate of return equal to its </a:t>
            </a:r>
            <a:r>
              <a:rPr lang="en-US" altLang="en-US" b="1" dirty="0">
                <a:solidFill>
                  <a:srgbClr val="000099"/>
                </a:solidFill>
                <a:effectLst/>
                <a:latin typeface="Liberation Sans" panose="020B0604020202020204" pitchFamily="34" charset="0"/>
              </a:rPr>
              <a:t>cost of capital</a:t>
            </a:r>
            <a:r>
              <a:rPr lang="en-US" altLang="en-US" b="1" dirty="0">
                <a:solidFill>
                  <a:srgbClr val="000000"/>
                </a:solidFill>
                <a:effectLst/>
                <a:latin typeface="Liberation Sans" panose="020B0604020202020204" pitchFamily="34" charset="0"/>
              </a:rPr>
              <a:t> </a:t>
            </a:r>
            <a:r>
              <a:rPr lang="en-US" altLang="en-US" dirty="0">
                <a:solidFill>
                  <a:srgbClr val="000000"/>
                </a:solidFill>
                <a:effectLst/>
                <a:latin typeface="Liberation Sans" panose="020B0604020202020204" pitchFamily="34" charset="0"/>
              </a:rPr>
              <a:t>— that is, the rate that it must pay to obtain funds from creditors and shareholders (see Helpful Hint).</a:t>
            </a:r>
          </a:p>
          <a:p>
            <a:pPr lvl="0" algn="l">
              <a:lnSpc>
                <a:spcPct val="125000"/>
              </a:lnSpc>
              <a:spcBef>
                <a:spcPct val="50000"/>
              </a:spcBef>
            </a:pPr>
            <a:r>
              <a:rPr lang="en-US" altLang="en-US" dirty="0">
                <a:solidFill>
                  <a:srgbClr val="000000"/>
                </a:solidFill>
                <a:effectLst/>
                <a:latin typeface="Liberation Sans" panose="020B0604020202020204" pitchFamily="34" charset="0"/>
              </a:rPr>
              <a:t>Discount rate has two elements: </a:t>
            </a:r>
          </a:p>
          <a:p>
            <a:pPr marL="457200" lvl="1" indent="0" algn="l">
              <a:lnSpc>
                <a:spcPct val="125000"/>
              </a:lnSpc>
              <a:spcBef>
                <a:spcPct val="50000"/>
              </a:spcBef>
              <a:buClr>
                <a:srgbClr val="800000"/>
              </a:buClr>
              <a:buSzPct val="80000"/>
              <a:buFont typeface="Wingdings" pitchFamily="2" charset="2"/>
              <a:buChar char="u"/>
            </a:pPr>
            <a:r>
              <a:rPr lang="en-US" altLang="en-US" sz="2300" dirty="0">
                <a:solidFill>
                  <a:srgbClr val="000000"/>
                </a:solidFill>
                <a:effectLst/>
                <a:latin typeface="Liberation Sans" panose="020B0604020202020204" pitchFamily="34" charset="0"/>
              </a:rPr>
              <a:t>   Cost of capital</a:t>
            </a:r>
          </a:p>
          <a:p>
            <a:pPr marL="457200" lvl="1" indent="0" algn="l">
              <a:lnSpc>
                <a:spcPct val="125000"/>
              </a:lnSpc>
              <a:spcBef>
                <a:spcPct val="50000"/>
              </a:spcBef>
              <a:buClr>
                <a:srgbClr val="800000"/>
              </a:buClr>
              <a:buSzPct val="80000"/>
              <a:buFont typeface="Wingdings" pitchFamily="2" charset="2"/>
              <a:buChar char="u"/>
            </a:pPr>
            <a:r>
              <a:rPr lang="en-US" altLang="en-US" sz="2300" dirty="0">
                <a:solidFill>
                  <a:srgbClr val="000000"/>
                </a:solidFill>
                <a:effectLst/>
                <a:latin typeface="Liberation Sans" panose="020B0604020202020204" pitchFamily="34" charset="0"/>
              </a:rPr>
              <a:t>   Risk</a:t>
            </a:r>
          </a:p>
        </p:txBody>
      </p:sp>
      <p:sp>
        <p:nvSpPr>
          <p:cNvPr id="9" name="Rectangle 9"/>
          <p:cNvSpPr>
            <a:spLocks noChangeArrowheads="1"/>
          </p:cNvSpPr>
          <p:nvPr/>
        </p:nvSpPr>
        <p:spPr bwMode="auto">
          <a:xfrm>
            <a:off x="4782687" y="4114800"/>
            <a:ext cx="3771900" cy="1921874"/>
          </a:xfrm>
          <a:prstGeom prst="rect">
            <a:avLst/>
          </a:prstGeom>
          <a:solidFill>
            <a:srgbClr val="FFFF99"/>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0" bIns="46038">
            <a:spAutoFit/>
          </a:bodyPr>
          <a:lstStyle>
            <a:lvl1pPr>
              <a:spcBef>
                <a:spcPct val="0"/>
              </a:spcBef>
              <a:defRPr sz="2400">
                <a:solidFill>
                  <a:schemeClr val="tx1"/>
                </a:solidFill>
                <a:latin typeface="Times New Roman" pitchFamily="18" charset="0"/>
              </a:defRPr>
            </a:lvl1pPr>
            <a:lvl2pPr indent="-3429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marL="0" marR="0" lvl="0" indent="0" algn="l" defTabSz="914400" eaLnBrk="1" fontAlgn="auto" latinLnBrk="0" hangingPunct="1">
              <a:lnSpc>
                <a:spcPct val="115000"/>
              </a:lnSpc>
              <a:spcBef>
                <a:spcPct val="30000"/>
              </a:spcBef>
              <a:spcAft>
                <a:spcPts val="0"/>
              </a:spcAft>
              <a:buClrTx/>
              <a:buSzTx/>
              <a:buFont typeface="Wingdings" pitchFamily="2" charset="2"/>
              <a:buNone/>
              <a:tabLst/>
              <a:defRPr/>
            </a:pPr>
            <a:r>
              <a:rPr kumimoji="0" lang="en-US" altLang="en-US" sz="2200" b="0" i="0" u="none" strike="noStrike" kern="0" cap="none" spc="0" normalizeH="0" baseline="0" noProof="0" dirty="0">
                <a:ln>
                  <a:noFill/>
                </a:ln>
                <a:solidFill>
                  <a:srgbClr val="000000"/>
                </a:solidFill>
                <a:effectLst/>
                <a:uLnTx/>
                <a:uFillTx/>
                <a:latin typeface="Liberation Sans" panose="020B0604020202020204" pitchFamily="34" charset="0"/>
              </a:rPr>
              <a:t>Rate also know as</a:t>
            </a:r>
          </a:p>
          <a:p>
            <a:pPr marL="0" marR="0" lvl="1" indent="-342900" algn="l" defTabSz="914400" eaLnBrk="1" fontAlgn="auto" latinLnBrk="0" hangingPunct="1">
              <a:lnSpc>
                <a:spcPct val="115000"/>
              </a:lnSpc>
              <a:spcBef>
                <a:spcPct val="30000"/>
              </a:spcBef>
              <a:spcAft>
                <a:spcPts val="0"/>
              </a:spcAft>
              <a:buClr>
                <a:srgbClr val="800000"/>
              </a:buClr>
              <a:buSzTx/>
              <a:buFont typeface="Wingdings" pitchFamily="2" charset="2"/>
              <a:buChar char="ü"/>
              <a:tabLst/>
              <a:defRPr/>
            </a:pPr>
            <a:r>
              <a:rPr kumimoji="0" lang="en-US" altLang="en-US" sz="2200" b="0" i="0" u="none" strike="noStrike" kern="0" cap="none" spc="0" normalizeH="0" baseline="0" noProof="0" dirty="0">
                <a:ln>
                  <a:noFill/>
                </a:ln>
                <a:solidFill>
                  <a:srgbClr val="000000"/>
                </a:solidFill>
                <a:effectLst/>
                <a:uLnTx/>
                <a:uFillTx/>
                <a:latin typeface="Liberation Sans" panose="020B0604020202020204" pitchFamily="34" charset="0"/>
              </a:rPr>
              <a:t>required rate of return.  </a:t>
            </a:r>
          </a:p>
          <a:p>
            <a:pPr marL="0" marR="0" lvl="1" indent="-342900" algn="l" defTabSz="914400" eaLnBrk="1" fontAlgn="auto" latinLnBrk="0" hangingPunct="1">
              <a:lnSpc>
                <a:spcPct val="115000"/>
              </a:lnSpc>
              <a:spcBef>
                <a:spcPct val="30000"/>
              </a:spcBef>
              <a:spcAft>
                <a:spcPts val="0"/>
              </a:spcAft>
              <a:buClr>
                <a:srgbClr val="800000"/>
              </a:buClr>
              <a:buSzTx/>
              <a:buFont typeface="Wingdings" pitchFamily="2" charset="2"/>
              <a:buChar char="ü"/>
              <a:tabLst/>
              <a:defRPr/>
            </a:pPr>
            <a:r>
              <a:rPr kumimoji="0" lang="en-US" altLang="en-US" sz="2200" b="0" i="0" u="none" strike="noStrike" kern="0" cap="none" spc="0" normalizeH="0" baseline="0" noProof="0" dirty="0">
                <a:ln>
                  <a:noFill/>
                </a:ln>
                <a:solidFill>
                  <a:srgbClr val="000000"/>
                </a:solidFill>
                <a:effectLst/>
                <a:uLnTx/>
                <a:uFillTx/>
                <a:latin typeface="Liberation Sans" panose="020B0604020202020204" pitchFamily="34" charset="0"/>
              </a:rPr>
              <a:t>hurdle rate.</a:t>
            </a:r>
          </a:p>
          <a:p>
            <a:pPr marL="0" marR="0" lvl="1" indent="-342900" algn="l" defTabSz="914400" eaLnBrk="1" fontAlgn="auto" latinLnBrk="0" hangingPunct="1">
              <a:lnSpc>
                <a:spcPct val="115000"/>
              </a:lnSpc>
              <a:spcBef>
                <a:spcPct val="30000"/>
              </a:spcBef>
              <a:spcAft>
                <a:spcPts val="0"/>
              </a:spcAft>
              <a:buClr>
                <a:srgbClr val="800000"/>
              </a:buClr>
              <a:buSzTx/>
              <a:buFont typeface="Wingdings" pitchFamily="2" charset="2"/>
              <a:buChar char="ü"/>
              <a:tabLst/>
              <a:defRPr/>
            </a:pPr>
            <a:r>
              <a:rPr kumimoji="0" lang="en-US" altLang="en-US" sz="2200" b="0" i="0" u="none" strike="noStrike" kern="0" cap="none" spc="0" normalizeH="0" baseline="0" noProof="0" dirty="0">
                <a:ln>
                  <a:noFill/>
                </a:ln>
                <a:solidFill>
                  <a:srgbClr val="000000"/>
                </a:solidFill>
                <a:effectLst/>
                <a:uLnTx/>
                <a:uFillTx/>
                <a:latin typeface="Liberation Sans" panose="020B0604020202020204" pitchFamily="34" charset="0"/>
              </a:rPr>
              <a:t>cutoff rate.</a:t>
            </a:r>
          </a:p>
        </p:txBody>
      </p:sp>
    </p:spTree>
    <p:extLst>
      <p:ext uri="{BB962C8B-B14F-4D97-AF65-F5344CB8AC3E}">
        <p14:creationId xmlns:p14="http://schemas.microsoft.com/office/powerpoint/2010/main" val="40202288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0CBF9FF-5EEA-DDB1-4B7C-D79A1FB484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25</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
        <p:nvSpPr>
          <p:cNvPr id="9" name="Notched Right Arrow 8"/>
          <p:cNvSpPr/>
          <p:nvPr/>
        </p:nvSpPr>
        <p:spPr bwMode="auto">
          <a:xfrm>
            <a:off x="284018" y="3962400"/>
            <a:ext cx="554182" cy="457200"/>
          </a:xfrm>
          <a:prstGeom prst="notchedRightArrow">
            <a:avLst/>
          </a:prstGeom>
          <a:solidFill>
            <a:srgbClr val="196E78"/>
          </a:solidFill>
          <a:ln w="28575"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Calibri" panose="020F0502020204030204" pitchFamily="34" charset="0"/>
            </a:endParaRPr>
          </a:p>
        </p:txBody>
      </p:sp>
      <p:sp>
        <p:nvSpPr>
          <p:cNvPr id="8"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Net Present Value (NPV) Method</a:t>
            </a:r>
            <a:endParaRPr lang="en-US" b="1" dirty="0">
              <a:solidFill>
                <a:schemeClr val="accent1"/>
              </a:solidFill>
            </a:endParaRPr>
          </a:p>
        </p:txBody>
      </p:sp>
      <p:sp>
        <p:nvSpPr>
          <p:cNvPr id="11" name="Rectangle 10"/>
          <p:cNvSpPr>
            <a:spLocks noChangeArrowheads="1"/>
          </p:cNvSpPr>
          <p:nvPr/>
        </p:nvSpPr>
        <p:spPr bwMode="auto">
          <a:xfrm>
            <a:off x="533400" y="1905000"/>
            <a:ext cx="8001000" cy="3657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68580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5843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20796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25749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30321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34893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39465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4037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lvl="0" algn="l">
              <a:lnSpc>
                <a:spcPct val="120000"/>
              </a:lnSpc>
              <a:spcBef>
                <a:spcPct val="50000"/>
              </a:spcBef>
              <a:buClr>
                <a:srgbClr val="000000"/>
              </a:buClr>
              <a:buSzTx/>
              <a:buNone/>
            </a:pPr>
            <a:r>
              <a:rPr lang="en-US" altLang="en-US" sz="2300" b="0" dirty="0">
                <a:solidFill>
                  <a:srgbClr val="000000"/>
                </a:solidFill>
                <a:effectLst/>
                <a:latin typeface="Liberation Sans" panose="020B0604020202020204" pitchFamily="34" charset="0"/>
                <a:cs typeface="Times New Roman" pitchFamily="18" charset="0"/>
              </a:rPr>
              <a:t>Compute the net present value of a $260,000 investment with a 10-year life, annual cash inflows of $50,000 and a discount rate of 12% - Present value factor 5.65022.</a:t>
            </a:r>
          </a:p>
          <a:p>
            <a:pPr marL="808038" lvl="1" indent="-466725" algn="l">
              <a:lnSpc>
                <a:spcPct val="120000"/>
              </a:lnSpc>
              <a:spcBef>
                <a:spcPct val="50000"/>
              </a:spcBef>
              <a:buClr>
                <a:srgbClr val="000000"/>
              </a:buClr>
              <a:buSzTx/>
              <a:buFont typeface="Wingdings" pitchFamily="2" charset="2"/>
              <a:buAutoNum type="alphaLcPeriod"/>
            </a:pPr>
            <a:r>
              <a:rPr lang="en-US" altLang="en-US" sz="2300" b="0" dirty="0">
                <a:solidFill>
                  <a:srgbClr val="000000"/>
                </a:solidFill>
                <a:effectLst/>
                <a:latin typeface="Liberation Sans" panose="020B0604020202020204" pitchFamily="34" charset="0"/>
                <a:cs typeface="Times New Roman" pitchFamily="18" charset="0"/>
              </a:rPr>
              <a:t>$(9,062).</a:t>
            </a:r>
          </a:p>
          <a:p>
            <a:pPr marL="808038" lvl="1" indent="-466725" algn="l">
              <a:lnSpc>
                <a:spcPct val="120000"/>
              </a:lnSpc>
              <a:spcBef>
                <a:spcPct val="50000"/>
              </a:spcBef>
              <a:buClr>
                <a:srgbClr val="000000"/>
              </a:buClr>
              <a:buSzTx/>
              <a:buFont typeface="Wingdings" pitchFamily="2" charset="2"/>
              <a:buAutoNum type="alphaLcPeriod"/>
            </a:pPr>
            <a:r>
              <a:rPr lang="en-US" altLang="en-US" sz="2300" b="0" dirty="0">
                <a:solidFill>
                  <a:srgbClr val="000000"/>
                </a:solidFill>
                <a:effectLst/>
                <a:latin typeface="Liberation Sans" panose="020B0604020202020204" pitchFamily="34" charset="0"/>
                <a:cs typeface="Times New Roman" pitchFamily="18" charset="0"/>
              </a:rPr>
              <a:t>$22,511.</a:t>
            </a:r>
          </a:p>
          <a:p>
            <a:pPr marL="808038" lvl="1" indent="-466725" algn="l">
              <a:lnSpc>
                <a:spcPct val="120000"/>
              </a:lnSpc>
              <a:spcBef>
                <a:spcPct val="50000"/>
              </a:spcBef>
              <a:buClr>
                <a:srgbClr val="000000"/>
              </a:buClr>
              <a:buSzTx/>
              <a:buFont typeface="Wingdings" pitchFamily="2" charset="2"/>
              <a:buAutoNum type="alphaLcPeriod"/>
            </a:pPr>
            <a:r>
              <a:rPr lang="en-US" altLang="en-US" sz="2300" b="0" dirty="0">
                <a:solidFill>
                  <a:srgbClr val="000000"/>
                </a:solidFill>
                <a:effectLst/>
                <a:latin typeface="Liberation Sans" panose="020B0604020202020204" pitchFamily="34" charset="0"/>
                <a:cs typeface="Times New Roman" pitchFamily="18" charset="0"/>
              </a:rPr>
              <a:t>$9,062.</a:t>
            </a:r>
          </a:p>
          <a:p>
            <a:pPr marL="808038" lvl="1" indent="-466725" algn="l">
              <a:lnSpc>
                <a:spcPct val="120000"/>
              </a:lnSpc>
              <a:spcBef>
                <a:spcPct val="50000"/>
              </a:spcBef>
              <a:buClr>
                <a:srgbClr val="000000"/>
              </a:buClr>
              <a:buSzTx/>
              <a:buFont typeface="Wingdings" pitchFamily="2" charset="2"/>
              <a:buAutoNum type="alphaLcPeriod"/>
            </a:pPr>
            <a:r>
              <a:rPr lang="en-US" altLang="en-US" sz="2300" b="0" dirty="0">
                <a:solidFill>
                  <a:srgbClr val="000000"/>
                </a:solidFill>
                <a:effectLst/>
                <a:latin typeface="Liberation Sans" panose="020B0604020202020204" pitchFamily="34" charset="0"/>
                <a:cs typeface="Times New Roman" pitchFamily="18" charset="0"/>
              </a:rPr>
              <a:t>$(22,511).</a:t>
            </a:r>
          </a:p>
        </p:txBody>
      </p:sp>
      <p:sp>
        <p:nvSpPr>
          <p:cNvPr id="12" name="Rectangle 5"/>
          <p:cNvSpPr>
            <a:spLocks noChangeArrowheads="1"/>
          </p:cNvSpPr>
          <p:nvPr/>
        </p:nvSpPr>
        <p:spPr bwMode="auto">
          <a:xfrm>
            <a:off x="533400" y="1295400"/>
            <a:ext cx="53340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marL="0" marR="0" lvl="0" indent="0" algn="l" defTabSz="914400" eaLnBrk="1" fontAlgn="auto" latinLnBrk="0" hangingPunct="1">
              <a:lnSpc>
                <a:spcPct val="100000"/>
              </a:lnSpc>
              <a:spcBef>
                <a:spcPct val="0"/>
              </a:spcBef>
              <a:spcAft>
                <a:spcPts val="0"/>
              </a:spcAft>
              <a:buClrTx/>
              <a:buSzTx/>
              <a:buFontTx/>
              <a:buNone/>
              <a:tabLst/>
              <a:defRPr/>
            </a:pPr>
            <a:r>
              <a:rPr kumimoji="0" lang="en-US" altLang="en-US" sz="3000" b="1" i="0" u="none" strike="noStrike" kern="0" cap="none" spc="0" normalizeH="0" baseline="0" noProof="0" dirty="0">
                <a:ln>
                  <a:noFill/>
                </a:ln>
                <a:solidFill>
                  <a:schemeClr val="tx1"/>
                </a:solidFill>
                <a:effectLst/>
                <a:uLnTx/>
                <a:uFillTx/>
                <a:latin typeface="Liberation Sans" panose="020B0604020202020204" pitchFamily="34" charset="0"/>
              </a:rPr>
              <a:t>Question</a:t>
            </a:r>
          </a:p>
        </p:txBody>
      </p:sp>
    </p:spTree>
    <p:extLst>
      <p:ext uri="{BB962C8B-B14F-4D97-AF65-F5344CB8AC3E}">
        <p14:creationId xmlns:p14="http://schemas.microsoft.com/office/powerpoint/2010/main" val="11588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62FCFA-6AAA-6D44-2C21-A619166306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Comprehensive Example </a:t>
            </a:r>
            <a:r>
              <a:rPr lang="en-US" sz="2000" b="1" dirty="0">
                <a:solidFill>
                  <a:schemeClr val="accent1"/>
                </a:solidFill>
                <a:latin typeface="Calibri" panose="020F0502020204030204" pitchFamily="34" charset="0"/>
                <a:ea typeface="Source Sans Pro" charset="0"/>
                <a:cs typeface="Calibri" panose="020F0502020204030204" pitchFamily="34" charset="0"/>
              </a:rPr>
              <a:t>(1 of 3)</a:t>
            </a:r>
            <a:endParaRPr lang="en-US" sz="2000" b="1" dirty="0">
              <a:solidFill>
                <a:schemeClr val="accent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26</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
        <p:nvSpPr>
          <p:cNvPr id="9" name="Rectangle 6"/>
          <p:cNvSpPr>
            <a:spLocks noChangeArrowheads="1"/>
          </p:cNvSpPr>
          <p:nvPr/>
        </p:nvSpPr>
        <p:spPr bwMode="auto">
          <a:xfrm>
            <a:off x="533400" y="1425085"/>
            <a:ext cx="8305800" cy="85158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sz="2000" dirty="0">
                <a:effectLst/>
                <a:latin typeface="Liberation Sans" panose="020B0604020202020204" pitchFamily="34" charset="0"/>
              </a:rPr>
              <a:t>Best Taste Foods is considering investing in new equipment to produce fat-free snack foods.</a:t>
            </a:r>
          </a:p>
        </p:txBody>
      </p:sp>
      <p:pic>
        <p:nvPicPr>
          <p:cNvPr id="11" name="Picture 11"/>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58485" y="2644285"/>
            <a:ext cx="7427029" cy="3299315"/>
          </a:xfrm>
          <a:prstGeom prst="rect">
            <a:avLst/>
          </a:prstGeom>
          <a:noFill/>
          <a:ln w="19050" algn="ctr">
            <a:solidFill>
              <a:srgbClr val="0000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2" name="Rectangle 18">
            <a:extLst>
              <a:ext uri="{FF2B5EF4-FFF2-40B4-BE49-F238E27FC236}">
                <a16:creationId xmlns:a16="http://schemas.microsoft.com/office/drawing/2014/main" id="{10649EE5-727D-EBBA-9DF5-DD8092BE2D2E}"/>
              </a:ext>
            </a:extLst>
          </p:cNvPr>
          <p:cNvSpPr>
            <a:spLocks noChangeArrowheads="1"/>
          </p:cNvSpPr>
          <p:nvPr/>
        </p:nvSpPr>
        <p:spPr bwMode="auto">
          <a:xfrm>
            <a:off x="685800" y="5943600"/>
            <a:ext cx="8153400" cy="5230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Compute the net annual cash flow.</a:t>
            </a:r>
          </a:p>
        </p:txBody>
      </p:sp>
    </p:spTree>
    <p:extLst>
      <p:ext uri="{BB962C8B-B14F-4D97-AF65-F5344CB8AC3E}">
        <p14:creationId xmlns:p14="http://schemas.microsoft.com/office/powerpoint/2010/main" val="7231349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0960442-336C-49D3-7644-7FBA549D35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Comprehensive Example </a:t>
            </a:r>
            <a:r>
              <a:rPr lang="en-US" sz="2000" b="1" dirty="0">
                <a:solidFill>
                  <a:schemeClr val="accent1"/>
                </a:solidFill>
                <a:latin typeface="Calibri" panose="020F0502020204030204" pitchFamily="34" charset="0"/>
                <a:ea typeface="Source Sans Pro" charset="0"/>
                <a:cs typeface="Calibri" panose="020F0502020204030204" pitchFamily="34" charset="0"/>
              </a:rPr>
              <a:t>(2 of 3)</a:t>
            </a:r>
            <a:endParaRPr lang="en-US" sz="2000" b="1" dirty="0">
              <a:solidFill>
                <a:schemeClr val="accent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27</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36670" y="2135240"/>
            <a:ext cx="8278502" cy="2665360"/>
          </a:xfrm>
          <a:prstGeom prst="rect">
            <a:avLst/>
          </a:prstGeom>
          <a:noFill/>
          <a:ln w="12700" cap="sq" cmpd="sng">
            <a:solidFill>
              <a:srgbClr val="000000"/>
            </a:solidFill>
            <a:prstDash val="solid"/>
            <a:miter lim="800000"/>
            <a:headEnd type="none" w="sm" len="sm"/>
            <a:tailEnd type="none" w="sm" len="sm"/>
          </a:ln>
          <a:extLst>
            <a:ext uri="{909E8E84-426E-40DD-AFC4-6F175D3DCCD1}">
              <a14:hiddenFill xmlns:a14="http://schemas.microsoft.com/office/drawing/2010/main">
                <a:solidFill>
                  <a:schemeClr val="accent1"/>
                </a:solidFill>
              </a14:hiddenFill>
            </a:ext>
          </a:extLst>
        </p:spPr>
      </p:pic>
      <p:sp>
        <p:nvSpPr>
          <p:cNvPr id="11" name="Rectangle 10"/>
          <p:cNvSpPr>
            <a:spLocks noChangeArrowheads="1"/>
          </p:cNvSpPr>
          <p:nvPr/>
        </p:nvSpPr>
        <p:spPr bwMode="auto">
          <a:xfrm>
            <a:off x="457200" y="2239852"/>
            <a:ext cx="8081772" cy="405689"/>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2" name="Rectangle 18"/>
          <p:cNvSpPr>
            <a:spLocks noChangeArrowheads="1"/>
          </p:cNvSpPr>
          <p:nvPr/>
        </p:nvSpPr>
        <p:spPr bwMode="auto">
          <a:xfrm>
            <a:off x="533400" y="1449440"/>
            <a:ext cx="8153400" cy="5230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Compute the net annual cash flow.</a:t>
            </a:r>
          </a:p>
        </p:txBody>
      </p:sp>
      <p:sp>
        <p:nvSpPr>
          <p:cNvPr id="14" name="Rectangle 10"/>
          <p:cNvSpPr>
            <a:spLocks noChangeArrowheads="1"/>
          </p:cNvSpPr>
          <p:nvPr/>
        </p:nvSpPr>
        <p:spPr bwMode="auto">
          <a:xfrm>
            <a:off x="457200" y="2695956"/>
            <a:ext cx="8081772" cy="368808"/>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5" name="Rectangle 10"/>
          <p:cNvSpPr>
            <a:spLocks noChangeArrowheads="1"/>
          </p:cNvSpPr>
          <p:nvPr/>
        </p:nvSpPr>
        <p:spPr bwMode="auto">
          <a:xfrm>
            <a:off x="457200" y="3099448"/>
            <a:ext cx="8081772" cy="368808"/>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6" name="Rectangle 10"/>
          <p:cNvSpPr>
            <a:spLocks noChangeArrowheads="1"/>
          </p:cNvSpPr>
          <p:nvPr/>
        </p:nvSpPr>
        <p:spPr bwMode="auto">
          <a:xfrm>
            <a:off x="457200" y="3500560"/>
            <a:ext cx="8081772" cy="368808"/>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7" name="Rectangle 10"/>
          <p:cNvSpPr>
            <a:spLocks noChangeArrowheads="1"/>
          </p:cNvSpPr>
          <p:nvPr/>
        </p:nvSpPr>
        <p:spPr bwMode="auto">
          <a:xfrm>
            <a:off x="452628" y="3962824"/>
            <a:ext cx="8081772" cy="405689"/>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4171107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17"/>
                                        </p:tgtEl>
                                      </p:cBhvr>
                                    </p:animEffect>
                                    <p:set>
                                      <p:cBhvr>
                                        <p:cTn id="27"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5" grpId="0" animBg="1"/>
      <p:bldP spid="16" grpId="0"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28A6A9-0AAC-8EDA-5F31-147A85FC51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Comprehensive Example </a:t>
            </a:r>
            <a:r>
              <a:rPr lang="en-US" sz="2000" b="1" dirty="0">
                <a:solidFill>
                  <a:schemeClr val="accent1"/>
                </a:solidFill>
                <a:latin typeface="Calibri" panose="020F0502020204030204" pitchFamily="34" charset="0"/>
                <a:ea typeface="Source Sans Pro" charset="0"/>
                <a:cs typeface="Calibri" panose="020F0502020204030204" pitchFamily="34" charset="0"/>
              </a:rPr>
              <a:t>(3 of 3)</a:t>
            </a:r>
            <a:endParaRPr lang="en-US" sz="2000" b="1" dirty="0">
              <a:solidFill>
                <a:schemeClr val="accent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28</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pic>
        <p:nvPicPr>
          <p:cNvPr id="29" name="Picture 3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08204" y="2376339"/>
            <a:ext cx="8527592" cy="2195661"/>
          </a:xfrm>
          <a:prstGeom prst="rect">
            <a:avLst/>
          </a:prstGeom>
          <a:noFill/>
          <a:ln w="19050" algn="ctr">
            <a:solidFill>
              <a:srgbClr val="0000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30" name="Rectangle 9"/>
          <p:cNvSpPr>
            <a:spLocks noChangeArrowheads="1"/>
          </p:cNvSpPr>
          <p:nvPr/>
        </p:nvSpPr>
        <p:spPr bwMode="auto">
          <a:xfrm>
            <a:off x="2950192" y="3048000"/>
            <a:ext cx="7620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1" name="Rectangle 18"/>
          <p:cNvSpPr>
            <a:spLocks noChangeArrowheads="1"/>
          </p:cNvSpPr>
          <p:nvPr/>
        </p:nvSpPr>
        <p:spPr bwMode="auto">
          <a:xfrm>
            <a:off x="3868076" y="3048000"/>
            <a:ext cx="11430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2" name="Rectangle 19"/>
          <p:cNvSpPr>
            <a:spLocks noChangeArrowheads="1"/>
          </p:cNvSpPr>
          <p:nvPr/>
        </p:nvSpPr>
        <p:spPr bwMode="auto">
          <a:xfrm>
            <a:off x="5638800" y="3048000"/>
            <a:ext cx="13716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3" name="Rectangle 20"/>
          <p:cNvSpPr>
            <a:spLocks noChangeArrowheads="1"/>
          </p:cNvSpPr>
          <p:nvPr/>
        </p:nvSpPr>
        <p:spPr bwMode="auto">
          <a:xfrm>
            <a:off x="7391400" y="3048000"/>
            <a:ext cx="13716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4" name="Rectangle 21"/>
          <p:cNvSpPr>
            <a:spLocks noChangeArrowheads="1"/>
          </p:cNvSpPr>
          <p:nvPr/>
        </p:nvSpPr>
        <p:spPr bwMode="auto">
          <a:xfrm>
            <a:off x="2950192" y="3289300"/>
            <a:ext cx="7620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5" name="Rectangle 22"/>
          <p:cNvSpPr>
            <a:spLocks noChangeArrowheads="1"/>
          </p:cNvSpPr>
          <p:nvPr/>
        </p:nvSpPr>
        <p:spPr bwMode="auto">
          <a:xfrm>
            <a:off x="3868076" y="3289300"/>
            <a:ext cx="11430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6" name="Rectangle 23"/>
          <p:cNvSpPr>
            <a:spLocks noChangeArrowheads="1"/>
          </p:cNvSpPr>
          <p:nvPr/>
        </p:nvSpPr>
        <p:spPr bwMode="auto">
          <a:xfrm>
            <a:off x="5638800" y="3289300"/>
            <a:ext cx="13716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7" name="Rectangle 24"/>
          <p:cNvSpPr>
            <a:spLocks noChangeArrowheads="1"/>
          </p:cNvSpPr>
          <p:nvPr/>
        </p:nvSpPr>
        <p:spPr bwMode="auto">
          <a:xfrm>
            <a:off x="7391400" y="3289300"/>
            <a:ext cx="13716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8" name="Rectangle 25"/>
          <p:cNvSpPr>
            <a:spLocks noChangeArrowheads="1"/>
          </p:cNvSpPr>
          <p:nvPr/>
        </p:nvSpPr>
        <p:spPr bwMode="auto">
          <a:xfrm>
            <a:off x="2950192" y="3527425"/>
            <a:ext cx="7620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9" name="Rectangle 26"/>
          <p:cNvSpPr>
            <a:spLocks noChangeArrowheads="1"/>
          </p:cNvSpPr>
          <p:nvPr/>
        </p:nvSpPr>
        <p:spPr bwMode="auto">
          <a:xfrm>
            <a:off x="3864592" y="3530278"/>
            <a:ext cx="11430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0" name="Rectangle 27"/>
          <p:cNvSpPr>
            <a:spLocks noChangeArrowheads="1"/>
          </p:cNvSpPr>
          <p:nvPr/>
        </p:nvSpPr>
        <p:spPr bwMode="auto">
          <a:xfrm>
            <a:off x="5638800" y="3527425"/>
            <a:ext cx="13716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1" name="Rectangle 28"/>
          <p:cNvSpPr>
            <a:spLocks noChangeArrowheads="1"/>
          </p:cNvSpPr>
          <p:nvPr/>
        </p:nvSpPr>
        <p:spPr bwMode="auto">
          <a:xfrm>
            <a:off x="7391400" y="3527425"/>
            <a:ext cx="1371600" cy="2286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2" name="Rectangle 29"/>
          <p:cNvSpPr>
            <a:spLocks noChangeArrowheads="1"/>
          </p:cNvSpPr>
          <p:nvPr/>
        </p:nvSpPr>
        <p:spPr bwMode="auto">
          <a:xfrm>
            <a:off x="2950192" y="3771274"/>
            <a:ext cx="762000" cy="25146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3" name="Rectangle 30"/>
          <p:cNvSpPr>
            <a:spLocks noChangeArrowheads="1"/>
          </p:cNvSpPr>
          <p:nvPr/>
        </p:nvSpPr>
        <p:spPr bwMode="auto">
          <a:xfrm>
            <a:off x="3868076" y="3768843"/>
            <a:ext cx="1143000" cy="276606"/>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4" name="Rectangle 31"/>
          <p:cNvSpPr>
            <a:spLocks noChangeArrowheads="1"/>
          </p:cNvSpPr>
          <p:nvPr/>
        </p:nvSpPr>
        <p:spPr bwMode="auto">
          <a:xfrm>
            <a:off x="5638800" y="3767768"/>
            <a:ext cx="1371600" cy="25146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5" name="Rectangle 32"/>
          <p:cNvSpPr>
            <a:spLocks noChangeArrowheads="1"/>
          </p:cNvSpPr>
          <p:nvPr/>
        </p:nvSpPr>
        <p:spPr bwMode="auto">
          <a:xfrm>
            <a:off x="7391400" y="3768843"/>
            <a:ext cx="1371600" cy="276606"/>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6" name="Rectangle 33"/>
          <p:cNvSpPr>
            <a:spLocks noChangeArrowheads="1"/>
          </p:cNvSpPr>
          <p:nvPr/>
        </p:nvSpPr>
        <p:spPr bwMode="auto">
          <a:xfrm>
            <a:off x="7391400" y="4038600"/>
            <a:ext cx="1371600" cy="30480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7" name="Rectangle 18"/>
          <p:cNvSpPr>
            <a:spLocks noChangeArrowheads="1"/>
          </p:cNvSpPr>
          <p:nvPr/>
        </p:nvSpPr>
        <p:spPr bwMode="auto">
          <a:xfrm>
            <a:off x="533400" y="1447800"/>
            <a:ext cx="8153400" cy="5230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Compute the net annual cash flow.</a:t>
            </a:r>
          </a:p>
        </p:txBody>
      </p:sp>
    </p:spTree>
    <p:extLst>
      <p:ext uri="{BB962C8B-B14F-4D97-AF65-F5344CB8AC3E}">
        <p14:creationId xmlns:p14="http://schemas.microsoft.com/office/powerpoint/2010/main" val="3740422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30"/>
                                        </p:tgtEl>
                                      </p:cBhvr>
                                    </p:animEffect>
                                    <p:set>
                                      <p:cBhvr>
                                        <p:cTn id="7" dur="1" fill="hold">
                                          <p:stCondLst>
                                            <p:cond delay="499"/>
                                          </p:stCondLst>
                                        </p:cTn>
                                        <p:tgtEl>
                                          <p:spTgt spid="3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31"/>
                                        </p:tgtEl>
                                      </p:cBhvr>
                                    </p:animEffect>
                                    <p:set>
                                      <p:cBhvr>
                                        <p:cTn id="12" dur="1" fill="hold">
                                          <p:stCondLst>
                                            <p:cond delay="499"/>
                                          </p:stCondLst>
                                        </p:cTn>
                                        <p:tgtEl>
                                          <p:spTgt spid="3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32"/>
                                        </p:tgtEl>
                                      </p:cBhvr>
                                    </p:animEffect>
                                    <p:set>
                                      <p:cBhvr>
                                        <p:cTn id="17" dur="1" fill="hold">
                                          <p:stCondLst>
                                            <p:cond delay="499"/>
                                          </p:stCondLst>
                                        </p:cTn>
                                        <p:tgtEl>
                                          <p:spTgt spid="3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33"/>
                                        </p:tgtEl>
                                      </p:cBhvr>
                                    </p:animEffect>
                                    <p:set>
                                      <p:cBhvr>
                                        <p:cTn id="22" dur="1" fill="hold">
                                          <p:stCondLst>
                                            <p:cond delay="499"/>
                                          </p:stCondLst>
                                        </p:cTn>
                                        <p:tgtEl>
                                          <p:spTgt spid="3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34"/>
                                        </p:tgtEl>
                                      </p:cBhvr>
                                    </p:animEffect>
                                    <p:set>
                                      <p:cBhvr>
                                        <p:cTn id="27" dur="1" fill="hold">
                                          <p:stCondLst>
                                            <p:cond delay="499"/>
                                          </p:stCondLst>
                                        </p:cTn>
                                        <p:tgtEl>
                                          <p:spTgt spid="34"/>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grpId="0" nodeType="clickEffect">
                                  <p:stCondLst>
                                    <p:cond delay="0"/>
                                  </p:stCondLst>
                                  <p:childTnLst>
                                    <p:animEffect transition="out" filter="wipe(left)">
                                      <p:cBhvr>
                                        <p:cTn id="31" dur="500"/>
                                        <p:tgtEl>
                                          <p:spTgt spid="35"/>
                                        </p:tgtEl>
                                      </p:cBhvr>
                                    </p:animEffect>
                                    <p:set>
                                      <p:cBhvr>
                                        <p:cTn id="32" dur="1" fill="hold">
                                          <p:stCondLst>
                                            <p:cond delay="499"/>
                                          </p:stCondLst>
                                        </p:cTn>
                                        <p:tgtEl>
                                          <p:spTgt spid="35"/>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grpId="0" nodeType="clickEffect">
                                  <p:stCondLst>
                                    <p:cond delay="0"/>
                                  </p:stCondLst>
                                  <p:childTnLst>
                                    <p:animEffect transition="out" filter="wipe(left)">
                                      <p:cBhvr>
                                        <p:cTn id="36" dur="500"/>
                                        <p:tgtEl>
                                          <p:spTgt spid="36"/>
                                        </p:tgtEl>
                                      </p:cBhvr>
                                    </p:animEffect>
                                    <p:set>
                                      <p:cBhvr>
                                        <p:cTn id="37" dur="1" fill="hold">
                                          <p:stCondLst>
                                            <p:cond delay="499"/>
                                          </p:stCondLst>
                                        </p:cTn>
                                        <p:tgtEl>
                                          <p:spTgt spid="36"/>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8" fill="hold" grpId="0" nodeType="clickEffect">
                                  <p:stCondLst>
                                    <p:cond delay="0"/>
                                  </p:stCondLst>
                                  <p:childTnLst>
                                    <p:animEffect transition="out" filter="wipe(left)">
                                      <p:cBhvr>
                                        <p:cTn id="41" dur="500"/>
                                        <p:tgtEl>
                                          <p:spTgt spid="37"/>
                                        </p:tgtEl>
                                      </p:cBhvr>
                                    </p:animEffect>
                                    <p:set>
                                      <p:cBhvr>
                                        <p:cTn id="42" dur="1" fill="hold">
                                          <p:stCondLst>
                                            <p:cond delay="499"/>
                                          </p:stCondLst>
                                        </p:cTn>
                                        <p:tgtEl>
                                          <p:spTgt spid="37"/>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2" presetClass="exit" presetSubtype="8" fill="hold" grpId="0" nodeType="clickEffect">
                                  <p:stCondLst>
                                    <p:cond delay="0"/>
                                  </p:stCondLst>
                                  <p:childTnLst>
                                    <p:animEffect transition="out" filter="wipe(left)">
                                      <p:cBhvr>
                                        <p:cTn id="46" dur="500"/>
                                        <p:tgtEl>
                                          <p:spTgt spid="38"/>
                                        </p:tgtEl>
                                      </p:cBhvr>
                                    </p:animEffect>
                                    <p:set>
                                      <p:cBhvr>
                                        <p:cTn id="47" dur="1" fill="hold">
                                          <p:stCondLst>
                                            <p:cond delay="499"/>
                                          </p:stCondLst>
                                        </p:cTn>
                                        <p:tgtEl>
                                          <p:spTgt spid="38"/>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2" presetClass="exit" presetSubtype="8" fill="hold" grpId="0" nodeType="clickEffect">
                                  <p:stCondLst>
                                    <p:cond delay="0"/>
                                  </p:stCondLst>
                                  <p:childTnLst>
                                    <p:animEffect transition="out" filter="wipe(left)">
                                      <p:cBhvr>
                                        <p:cTn id="51" dur="500"/>
                                        <p:tgtEl>
                                          <p:spTgt spid="39"/>
                                        </p:tgtEl>
                                      </p:cBhvr>
                                    </p:animEffect>
                                    <p:set>
                                      <p:cBhvr>
                                        <p:cTn id="52" dur="1" fill="hold">
                                          <p:stCondLst>
                                            <p:cond delay="499"/>
                                          </p:stCondLst>
                                        </p:cTn>
                                        <p:tgtEl>
                                          <p:spTgt spid="39"/>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22" presetClass="exit" presetSubtype="8" fill="hold" grpId="0" nodeType="clickEffect">
                                  <p:stCondLst>
                                    <p:cond delay="0"/>
                                  </p:stCondLst>
                                  <p:childTnLst>
                                    <p:animEffect transition="out" filter="wipe(left)">
                                      <p:cBhvr>
                                        <p:cTn id="56" dur="500"/>
                                        <p:tgtEl>
                                          <p:spTgt spid="40"/>
                                        </p:tgtEl>
                                      </p:cBhvr>
                                    </p:animEffect>
                                    <p:set>
                                      <p:cBhvr>
                                        <p:cTn id="57" dur="1" fill="hold">
                                          <p:stCondLst>
                                            <p:cond delay="499"/>
                                          </p:stCondLst>
                                        </p:cTn>
                                        <p:tgtEl>
                                          <p:spTgt spid="40"/>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2" presetClass="exit" presetSubtype="8" fill="hold" grpId="0" nodeType="clickEffect">
                                  <p:stCondLst>
                                    <p:cond delay="0"/>
                                  </p:stCondLst>
                                  <p:childTnLst>
                                    <p:animEffect transition="out" filter="wipe(left)">
                                      <p:cBhvr>
                                        <p:cTn id="61" dur="500"/>
                                        <p:tgtEl>
                                          <p:spTgt spid="41"/>
                                        </p:tgtEl>
                                      </p:cBhvr>
                                    </p:animEffect>
                                    <p:set>
                                      <p:cBhvr>
                                        <p:cTn id="62" dur="1" fill="hold">
                                          <p:stCondLst>
                                            <p:cond delay="499"/>
                                          </p:stCondLst>
                                        </p:cTn>
                                        <p:tgtEl>
                                          <p:spTgt spid="41"/>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2" presetClass="exit" presetSubtype="8" fill="hold" grpId="0" nodeType="clickEffect">
                                  <p:stCondLst>
                                    <p:cond delay="0"/>
                                  </p:stCondLst>
                                  <p:childTnLst>
                                    <p:animEffect transition="out" filter="wipe(left)">
                                      <p:cBhvr>
                                        <p:cTn id="66" dur="500"/>
                                        <p:tgtEl>
                                          <p:spTgt spid="42"/>
                                        </p:tgtEl>
                                      </p:cBhvr>
                                    </p:animEffect>
                                    <p:set>
                                      <p:cBhvr>
                                        <p:cTn id="67" dur="1" fill="hold">
                                          <p:stCondLst>
                                            <p:cond delay="499"/>
                                          </p:stCondLst>
                                        </p:cTn>
                                        <p:tgtEl>
                                          <p:spTgt spid="42"/>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22" presetClass="exit" presetSubtype="8" fill="hold" grpId="0" nodeType="clickEffect">
                                  <p:stCondLst>
                                    <p:cond delay="0"/>
                                  </p:stCondLst>
                                  <p:childTnLst>
                                    <p:animEffect transition="out" filter="wipe(left)">
                                      <p:cBhvr>
                                        <p:cTn id="71" dur="500"/>
                                        <p:tgtEl>
                                          <p:spTgt spid="43"/>
                                        </p:tgtEl>
                                      </p:cBhvr>
                                    </p:animEffect>
                                    <p:set>
                                      <p:cBhvr>
                                        <p:cTn id="72" dur="1" fill="hold">
                                          <p:stCondLst>
                                            <p:cond delay="499"/>
                                          </p:stCondLst>
                                        </p:cTn>
                                        <p:tgtEl>
                                          <p:spTgt spid="43"/>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22" presetClass="exit" presetSubtype="8" fill="hold" grpId="0" nodeType="clickEffect">
                                  <p:stCondLst>
                                    <p:cond delay="0"/>
                                  </p:stCondLst>
                                  <p:childTnLst>
                                    <p:animEffect transition="out" filter="wipe(left)">
                                      <p:cBhvr>
                                        <p:cTn id="76" dur="500"/>
                                        <p:tgtEl>
                                          <p:spTgt spid="44"/>
                                        </p:tgtEl>
                                      </p:cBhvr>
                                    </p:animEffect>
                                    <p:set>
                                      <p:cBhvr>
                                        <p:cTn id="77" dur="1" fill="hold">
                                          <p:stCondLst>
                                            <p:cond delay="499"/>
                                          </p:stCondLst>
                                        </p:cTn>
                                        <p:tgtEl>
                                          <p:spTgt spid="44"/>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22" presetClass="exit" presetSubtype="8" fill="hold" grpId="0" nodeType="clickEffect">
                                  <p:stCondLst>
                                    <p:cond delay="0"/>
                                  </p:stCondLst>
                                  <p:childTnLst>
                                    <p:animEffect transition="out" filter="wipe(left)">
                                      <p:cBhvr>
                                        <p:cTn id="81" dur="500"/>
                                        <p:tgtEl>
                                          <p:spTgt spid="45"/>
                                        </p:tgtEl>
                                      </p:cBhvr>
                                    </p:animEffect>
                                    <p:set>
                                      <p:cBhvr>
                                        <p:cTn id="82" dur="1" fill="hold">
                                          <p:stCondLst>
                                            <p:cond delay="499"/>
                                          </p:stCondLst>
                                        </p:cTn>
                                        <p:tgtEl>
                                          <p:spTgt spid="45"/>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22" presetClass="exit" presetSubtype="8" fill="hold" grpId="0" nodeType="clickEffect">
                                  <p:stCondLst>
                                    <p:cond delay="0"/>
                                  </p:stCondLst>
                                  <p:childTnLst>
                                    <p:animEffect transition="out" filter="wipe(left)">
                                      <p:cBhvr>
                                        <p:cTn id="86" dur="500"/>
                                        <p:tgtEl>
                                          <p:spTgt spid="46"/>
                                        </p:tgtEl>
                                      </p:cBhvr>
                                    </p:animEffect>
                                    <p:set>
                                      <p:cBhvr>
                                        <p:cTn id="87" dur="1" fill="hold">
                                          <p:stCondLst>
                                            <p:cond delay="499"/>
                                          </p:stCondLst>
                                        </p:cTn>
                                        <p:tgtEl>
                                          <p:spTgt spid="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04B21AD-3156-DA86-C4D0-845EF77198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29</a:t>
            </a:fld>
            <a:endParaRPr lang="en-US" dirty="0"/>
          </a:p>
        </p:txBody>
      </p:sp>
      <p:sp>
        <p:nvSpPr>
          <p:cNvPr id="7" name="LOBL"/>
          <p:cNvSpPr>
            <a:spLocks noGrp="1"/>
          </p:cNvSpPr>
          <p:nvPr>
            <p:ph sz="quarter" idx="4294967295"/>
          </p:nvPr>
        </p:nvSpPr>
        <p:spPr>
          <a:xfrm>
            <a:off x="310624" y="1447799"/>
            <a:ext cx="8534400" cy="3505201"/>
          </a:xfrm>
          <a:prstGeom prst="rect">
            <a:avLst/>
          </a:prstGeom>
        </p:spPr>
        <p:txBody>
          <a:bodyPr/>
          <a:lstStyle/>
          <a:p>
            <a:pPr marL="0" indent="0">
              <a:lnSpc>
                <a:spcPct val="100000"/>
              </a:lnSpc>
              <a:spcBef>
                <a:spcPts val="600"/>
              </a:spcBef>
              <a:buNone/>
            </a:pPr>
            <a:r>
              <a:rPr lang="en-GB" sz="2500" dirty="0"/>
              <a:t>The machine would cost ₩900,000,000. It would have an estimated life of 6 years and no residual value. The company estimates that annual cash inflows would increase by ₩400,000,000 and that annual cash outflows would increase by ₩190,000,000. Management has a required rate of return of 9%- PV Factor 4.48592. </a:t>
            </a:r>
            <a:r>
              <a:rPr lang="en-GB" sz="2500" dirty="0">
                <a:solidFill>
                  <a:srgbClr val="FF0000"/>
                </a:solidFill>
              </a:rPr>
              <a:t>Calculate the net present value on this project and discuss whether it should be accepted</a:t>
            </a:r>
            <a:r>
              <a:rPr lang="en-GB" sz="2500" dirty="0"/>
              <a:t>.</a:t>
            </a:r>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
        <p:nvSpPr>
          <p:cNvPr id="8" name="Title 2"/>
          <p:cNvSpPr>
            <a:spLocks noGrp="1"/>
          </p:cNvSpPr>
          <p:nvPr>
            <p:ph type="title"/>
          </p:nvPr>
        </p:nvSpPr>
        <p:spPr>
          <a:xfrm>
            <a:off x="304800" y="762001"/>
            <a:ext cx="8534400" cy="646331"/>
          </a:xfrm>
        </p:spPr>
        <p:txBody>
          <a:bodyPr>
            <a:spAutoFit/>
          </a:bodyPr>
          <a:lstStyle/>
          <a:p>
            <a:r>
              <a:rPr lang="en-US" b="1" dirty="0">
                <a:ea typeface="Source Sans Pro" charset="0"/>
              </a:rPr>
              <a:t>DO IT! 2    </a:t>
            </a:r>
            <a:r>
              <a:rPr lang="en-US" b="1" dirty="0">
                <a:solidFill>
                  <a:srgbClr val="196E78"/>
                </a:solidFill>
                <a:ea typeface="Source Sans Pro" charset="0"/>
              </a:rPr>
              <a:t>Net Present Value</a:t>
            </a:r>
            <a:endParaRPr lang="en-US" sz="2000" b="1" dirty="0"/>
          </a:p>
        </p:txBody>
      </p:sp>
      <p:cxnSp>
        <p:nvCxnSpPr>
          <p:cNvPr id="12" name="Straight Connector 11"/>
          <p:cNvCxnSpPr/>
          <p:nvPr/>
        </p:nvCxnSpPr>
        <p:spPr>
          <a:xfrm flipV="1">
            <a:off x="2334320"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88206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46DDCD-6D3F-EDB3-F20E-6C8F4129D1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
          <p:cNvSpPr>
            <a:spLocks noGrp="1"/>
          </p:cNvSpPr>
          <p:nvPr>
            <p:ph type="sldNum" sz="quarter" idx="10"/>
          </p:nvPr>
        </p:nvSpPr>
        <p:spPr/>
        <p:txBody>
          <a:bodyPr/>
          <a:lstStyle/>
          <a:p>
            <a:fld id="{67B19427-F580-D146-B60E-4CADEE75497F}" type="slidenum">
              <a:rPr lang="en-US" smtClean="0"/>
              <a:pPr/>
              <a:t>30</a:t>
            </a:fld>
            <a:endParaRPr lang="en-US" dirty="0"/>
          </a:p>
        </p:txBody>
      </p:sp>
      <p:sp>
        <p:nvSpPr>
          <p:cNvPr id="10" name="COB/LO"/>
          <p:cNvSpPr>
            <a:spLocks noGrp="1"/>
          </p:cNvSpPr>
          <p:nvPr>
            <p:ph sz="quarter" idx="4294967295"/>
          </p:nvPr>
        </p:nvSpPr>
        <p:spPr>
          <a:xfrm>
            <a:off x="228600" y="6410673"/>
            <a:ext cx="489095" cy="276999"/>
          </a:xfrm>
          <a:prstGeom prst="rect">
            <a:avLst/>
          </a:prstGeom>
          <a:noFill/>
        </p:spPr>
        <p:txBody>
          <a:bodyPr lIns="0" rIns="0">
            <a:spAutoFit/>
          </a:bodyPr>
          <a:lstStyle/>
          <a:p>
            <a:pPr marL="60325" lvl="1" indent="0">
              <a:lnSpc>
                <a:spcPct val="100000"/>
              </a:lnSpc>
              <a:spcBef>
                <a:spcPts val="1200"/>
              </a:spcBef>
              <a:buNone/>
            </a:pPr>
            <a:r>
              <a:rPr lang="en-US" sz="1200" dirty="0">
                <a:solidFill>
                  <a:schemeClr val="bg1">
                    <a:lumMod val="50000"/>
                  </a:schemeClr>
                </a:solidFill>
              </a:rPr>
              <a:t>LO 2</a:t>
            </a:r>
          </a:p>
        </p:txBody>
      </p:sp>
      <p:sp>
        <p:nvSpPr>
          <p:cNvPr id="8" name="Title 2"/>
          <p:cNvSpPr>
            <a:spLocks noGrp="1"/>
          </p:cNvSpPr>
          <p:nvPr>
            <p:ph type="title"/>
          </p:nvPr>
        </p:nvSpPr>
        <p:spPr>
          <a:xfrm>
            <a:off x="304800" y="762001"/>
            <a:ext cx="8534400" cy="646331"/>
          </a:xfrm>
        </p:spPr>
        <p:txBody>
          <a:bodyPr>
            <a:spAutoFit/>
          </a:bodyPr>
          <a:lstStyle/>
          <a:p>
            <a:r>
              <a:rPr lang="en-US" b="1" dirty="0">
                <a:ea typeface="Source Sans Pro" charset="0"/>
              </a:rPr>
              <a:t>DO IT! 2    </a:t>
            </a:r>
            <a:r>
              <a:rPr lang="en-US" b="1" dirty="0">
                <a:solidFill>
                  <a:srgbClr val="196E78"/>
                </a:solidFill>
                <a:ea typeface="Source Sans Pro" charset="0"/>
              </a:rPr>
              <a:t>Net Present Value</a:t>
            </a:r>
            <a:endParaRPr lang="en-US" sz="2000" b="1" dirty="0"/>
          </a:p>
        </p:txBody>
      </p:sp>
      <p:cxnSp>
        <p:nvCxnSpPr>
          <p:cNvPr id="25" name="Straight Connector 24"/>
          <p:cNvCxnSpPr/>
          <p:nvPr/>
        </p:nvCxnSpPr>
        <p:spPr>
          <a:xfrm flipV="1">
            <a:off x="2334320"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6075" y="2606430"/>
            <a:ext cx="7601445" cy="3387600"/>
          </a:xfrm>
          <a:prstGeom prst="rect">
            <a:avLst/>
          </a:prstGeom>
        </p:spPr>
      </p:pic>
      <p:sp>
        <p:nvSpPr>
          <p:cNvPr id="23" name="Rectangle 11"/>
          <p:cNvSpPr>
            <a:spLocks noChangeArrowheads="1"/>
          </p:cNvSpPr>
          <p:nvPr/>
        </p:nvSpPr>
        <p:spPr bwMode="auto">
          <a:xfrm>
            <a:off x="779628" y="2946400"/>
            <a:ext cx="4572000" cy="2286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26" name="Rectangle 12"/>
          <p:cNvSpPr>
            <a:spLocks noChangeArrowheads="1"/>
          </p:cNvSpPr>
          <p:nvPr/>
        </p:nvSpPr>
        <p:spPr bwMode="auto">
          <a:xfrm>
            <a:off x="3970515" y="3255816"/>
            <a:ext cx="1201560" cy="2286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27" name="Rectangle 14"/>
          <p:cNvSpPr>
            <a:spLocks noChangeArrowheads="1"/>
          </p:cNvSpPr>
          <p:nvPr/>
        </p:nvSpPr>
        <p:spPr bwMode="auto">
          <a:xfrm>
            <a:off x="3723408" y="4303712"/>
            <a:ext cx="1366900" cy="25146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28" name="Rectangle 15"/>
          <p:cNvSpPr>
            <a:spLocks noChangeArrowheads="1"/>
          </p:cNvSpPr>
          <p:nvPr/>
        </p:nvSpPr>
        <p:spPr bwMode="auto">
          <a:xfrm>
            <a:off x="5365483" y="4303712"/>
            <a:ext cx="1219200" cy="25146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29" name="Rectangle 16"/>
          <p:cNvSpPr>
            <a:spLocks noChangeArrowheads="1"/>
          </p:cNvSpPr>
          <p:nvPr/>
        </p:nvSpPr>
        <p:spPr bwMode="auto">
          <a:xfrm>
            <a:off x="6629400" y="4320540"/>
            <a:ext cx="1219200" cy="25146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0" name="Rectangle 17"/>
          <p:cNvSpPr>
            <a:spLocks noChangeArrowheads="1"/>
          </p:cNvSpPr>
          <p:nvPr/>
        </p:nvSpPr>
        <p:spPr bwMode="auto">
          <a:xfrm>
            <a:off x="6631144" y="4560431"/>
            <a:ext cx="1219200" cy="2286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1" name="Rectangle 18"/>
          <p:cNvSpPr>
            <a:spLocks noChangeArrowheads="1"/>
          </p:cNvSpPr>
          <p:nvPr/>
        </p:nvSpPr>
        <p:spPr bwMode="auto">
          <a:xfrm>
            <a:off x="6631144" y="4819072"/>
            <a:ext cx="1219200" cy="2286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2" name="Rectangle 19"/>
          <p:cNvSpPr>
            <a:spLocks noChangeArrowheads="1"/>
          </p:cNvSpPr>
          <p:nvPr/>
        </p:nvSpPr>
        <p:spPr bwMode="auto">
          <a:xfrm>
            <a:off x="471528" y="4309288"/>
            <a:ext cx="3004808" cy="22860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3" name="Rectangle 20"/>
          <p:cNvSpPr>
            <a:spLocks noChangeArrowheads="1"/>
          </p:cNvSpPr>
          <p:nvPr/>
        </p:nvSpPr>
        <p:spPr bwMode="auto">
          <a:xfrm>
            <a:off x="471529" y="4543742"/>
            <a:ext cx="2500272" cy="275330"/>
          </a:xfrm>
          <a:prstGeom prst="rect">
            <a:avLst/>
          </a:prstGeom>
          <a:solidFill>
            <a:srgbClr val="FFFFFF"/>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4" name="Rectangle 21"/>
          <p:cNvSpPr>
            <a:spLocks noChangeArrowheads="1"/>
          </p:cNvSpPr>
          <p:nvPr/>
        </p:nvSpPr>
        <p:spPr bwMode="auto">
          <a:xfrm>
            <a:off x="2761383" y="5670550"/>
            <a:ext cx="1410856" cy="25146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5" name="Rectangle 22"/>
          <p:cNvSpPr>
            <a:spLocks noChangeArrowheads="1"/>
          </p:cNvSpPr>
          <p:nvPr/>
        </p:nvSpPr>
        <p:spPr bwMode="auto">
          <a:xfrm>
            <a:off x="5227780" y="5670550"/>
            <a:ext cx="504848" cy="251460"/>
          </a:xfrm>
          <a:prstGeom prst="rect">
            <a:avLst/>
          </a:prstGeom>
          <a:solidFill>
            <a:srgbClr val="FFFFFF"/>
          </a:solidFill>
          <a:ln w="19050" algn="ctr">
            <a:solidFill>
              <a:srgbClr val="000000"/>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6" name="Rectangle 26"/>
          <p:cNvSpPr>
            <a:spLocks noChangeArrowheads="1"/>
          </p:cNvSpPr>
          <p:nvPr/>
        </p:nvSpPr>
        <p:spPr bwMode="auto">
          <a:xfrm>
            <a:off x="533400" y="1371600"/>
            <a:ext cx="8001000" cy="93435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p>
            <a:pPr algn="l">
              <a:lnSpc>
                <a:spcPct val="125000"/>
              </a:lnSpc>
              <a:spcBef>
                <a:spcPct val="60000"/>
              </a:spcBef>
              <a:buClr>
                <a:srgbClr val="800000"/>
              </a:buClr>
              <a:buSzPct val="80000"/>
              <a:buFont typeface="Wingdings" pitchFamily="2" charset="2"/>
              <a:buNone/>
            </a:pPr>
            <a:r>
              <a:rPr lang="en-US" altLang="en-US" sz="2300" dirty="0">
                <a:solidFill>
                  <a:srgbClr val="000000"/>
                </a:solidFill>
                <a:effectLst/>
                <a:latin typeface="Liberation Sans" panose="020B0604020202020204" pitchFamily="34" charset="0"/>
              </a:rPr>
              <a:t>Calculate the net present value on this project and discuss whether it should be accepted.</a:t>
            </a:r>
          </a:p>
        </p:txBody>
      </p:sp>
      <p:sp>
        <p:nvSpPr>
          <p:cNvPr id="37" name="Rectangle 28"/>
          <p:cNvSpPr>
            <a:spLocks noChangeArrowheads="1"/>
          </p:cNvSpPr>
          <p:nvPr/>
        </p:nvSpPr>
        <p:spPr bwMode="auto">
          <a:xfrm>
            <a:off x="228600" y="2514600"/>
            <a:ext cx="8686800" cy="152400"/>
          </a:xfrm>
          <a:prstGeom prst="rect">
            <a:avLst/>
          </a:prstGeom>
          <a:solidFill>
            <a:srgbClr val="FFFFFF"/>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8" name="Rectangle 29"/>
          <p:cNvSpPr>
            <a:spLocks noChangeArrowheads="1"/>
          </p:cNvSpPr>
          <p:nvPr/>
        </p:nvSpPr>
        <p:spPr bwMode="auto">
          <a:xfrm>
            <a:off x="228600" y="5943600"/>
            <a:ext cx="8686800" cy="152400"/>
          </a:xfrm>
          <a:prstGeom prst="rect">
            <a:avLst/>
          </a:prstGeom>
          <a:solidFill>
            <a:srgbClr val="FFFFFF"/>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39" name="Rectangle 30"/>
          <p:cNvSpPr>
            <a:spLocks noChangeArrowheads="1"/>
          </p:cNvSpPr>
          <p:nvPr/>
        </p:nvSpPr>
        <p:spPr bwMode="auto">
          <a:xfrm>
            <a:off x="228600" y="2590800"/>
            <a:ext cx="152400" cy="3276600"/>
          </a:xfrm>
          <a:prstGeom prst="rect">
            <a:avLst/>
          </a:prstGeom>
          <a:solidFill>
            <a:srgbClr val="FFFFFF"/>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40" name="Rectangle 31"/>
          <p:cNvSpPr>
            <a:spLocks noChangeArrowheads="1"/>
          </p:cNvSpPr>
          <p:nvPr/>
        </p:nvSpPr>
        <p:spPr bwMode="auto">
          <a:xfrm>
            <a:off x="8763000" y="2590800"/>
            <a:ext cx="152400" cy="3276600"/>
          </a:xfrm>
          <a:prstGeom prst="rect">
            <a:avLst/>
          </a:prstGeom>
          <a:solidFill>
            <a:srgbClr val="FFFFFF"/>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3163860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3"/>
                                        </p:tgtEl>
                                      </p:cBhvr>
                                    </p:animEffect>
                                    <p:set>
                                      <p:cBhvr>
                                        <p:cTn id="7" dur="1" fill="hold">
                                          <p:stCondLst>
                                            <p:cond delay="499"/>
                                          </p:stCondLst>
                                        </p:cTn>
                                        <p:tgtEl>
                                          <p:spTgt spid="2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6"/>
                                        </p:tgtEl>
                                      </p:cBhvr>
                                    </p:animEffect>
                                    <p:set>
                                      <p:cBhvr>
                                        <p:cTn id="12" dur="1" fill="hold">
                                          <p:stCondLst>
                                            <p:cond delay="499"/>
                                          </p:stCondLst>
                                        </p:cTn>
                                        <p:tgtEl>
                                          <p:spTgt spid="2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32"/>
                                        </p:tgtEl>
                                      </p:cBhvr>
                                    </p:animEffect>
                                    <p:set>
                                      <p:cBhvr>
                                        <p:cTn id="17" dur="1" fill="hold">
                                          <p:stCondLst>
                                            <p:cond delay="499"/>
                                          </p:stCondLst>
                                        </p:cTn>
                                        <p:tgtEl>
                                          <p:spTgt spid="3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7"/>
                                        </p:tgtEl>
                                      </p:cBhvr>
                                    </p:animEffect>
                                    <p:set>
                                      <p:cBhvr>
                                        <p:cTn id="22" dur="1" fill="hold">
                                          <p:stCondLst>
                                            <p:cond delay="499"/>
                                          </p:stCondLst>
                                        </p:cTn>
                                        <p:tgtEl>
                                          <p:spTgt spid="2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28"/>
                                        </p:tgtEl>
                                      </p:cBhvr>
                                    </p:animEffect>
                                    <p:set>
                                      <p:cBhvr>
                                        <p:cTn id="27" dur="1" fill="hold">
                                          <p:stCondLst>
                                            <p:cond delay="499"/>
                                          </p:stCondLst>
                                        </p:cTn>
                                        <p:tgtEl>
                                          <p:spTgt spid="2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grpId="0" nodeType="clickEffect">
                                  <p:stCondLst>
                                    <p:cond delay="0"/>
                                  </p:stCondLst>
                                  <p:childTnLst>
                                    <p:animEffect transition="out" filter="wipe(left)">
                                      <p:cBhvr>
                                        <p:cTn id="31" dur="500"/>
                                        <p:tgtEl>
                                          <p:spTgt spid="29"/>
                                        </p:tgtEl>
                                      </p:cBhvr>
                                    </p:animEffect>
                                    <p:set>
                                      <p:cBhvr>
                                        <p:cTn id="32" dur="1" fill="hold">
                                          <p:stCondLst>
                                            <p:cond delay="499"/>
                                          </p:stCondLst>
                                        </p:cTn>
                                        <p:tgtEl>
                                          <p:spTgt spid="29"/>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grpId="0" nodeType="clickEffect">
                                  <p:stCondLst>
                                    <p:cond delay="0"/>
                                  </p:stCondLst>
                                  <p:childTnLst>
                                    <p:animEffect transition="out" filter="wipe(left)">
                                      <p:cBhvr>
                                        <p:cTn id="36" dur="500"/>
                                        <p:tgtEl>
                                          <p:spTgt spid="33"/>
                                        </p:tgtEl>
                                      </p:cBhvr>
                                    </p:animEffect>
                                    <p:set>
                                      <p:cBhvr>
                                        <p:cTn id="37" dur="1" fill="hold">
                                          <p:stCondLst>
                                            <p:cond delay="499"/>
                                          </p:stCondLst>
                                        </p:cTn>
                                        <p:tgtEl>
                                          <p:spTgt spid="3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8" fill="hold" grpId="0" nodeType="clickEffect">
                                  <p:stCondLst>
                                    <p:cond delay="0"/>
                                  </p:stCondLst>
                                  <p:childTnLst>
                                    <p:animEffect transition="out" filter="wipe(left)">
                                      <p:cBhvr>
                                        <p:cTn id="41" dur="500"/>
                                        <p:tgtEl>
                                          <p:spTgt spid="30"/>
                                        </p:tgtEl>
                                      </p:cBhvr>
                                    </p:animEffect>
                                    <p:set>
                                      <p:cBhvr>
                                        <p:cTn id="42" dur="1" fill="hold">
                                          <p:stCondLst>
                                            <p:cond delay="499"/>
                                          </p:stCondLst>
                                        </p:cTn>
                                        <p:tgtEl>
                                          <p:spTgt spid="3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2" presetClass="exit" presetSubtype="8" fill="hold" grpId="0" nodeType="clickEffect">
                                  <p:stCondLst>
                                    <p:cond delay="0"/>
                                  </p:stCondLst>
                                  <p:childTnLst>
                                    <p:animEffect transition="out" filter="wipe(left)">
                                      <p:cBhvr>
                                        <p:cTn id="46" dur="500"/>
                                        <p:tgtEl>
                                          <p:spTgt spid="31"/>
                                        </p:tgtEl>
                                      </p:cBhvr>
                                    </p:animEffect>
                                    <p:set>
                                      <p:cBhvr>
                                        <p:cTn id="47" dur="1" fill="hold">
                                          <p:stCondLst>
                                            <p:cond delay="499"/>
                                          </p:stCondLst>
                                        </p:cTn>
                                        <p:tgtEl>
                                          <p:spTgt spid="31"/>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2" presetClass="exit" presetSubtype="8" fill="hold" grpId="0" nodeType="clickEffect">
                                  <p:stCondLst>
                                    <p:cond delay="0"/>
                                  </p:stCondLst>
                                  <p:childTnLst>
                                    <p:animEffect transition="out" filter="wipe(left)">
                                      <p:cBhvr>
                                        <p:cTn id="51" dur="500"/>
                                        <p:tgtEl>
                                          <p:spTgt spid="34"/>
                                        </p:tgtEl>
                                      </p:cBhvr>
                                    </p:animEffect>
                                    <p:set>
                                      <p:cBhvr>
                                        <p:cTn id="52" dur="1" fill="hold">
                                          <p:stCondLst>
                                            <p:cond delay="499"/>
                                          </p:stCondLst>
                                        </p:cTn>
                                        <p:tgtEl>
                                          <p:spTgt spid="34"/>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22" presetClass="exit" presetSubtype="8" fill="hold" grpId="0" nodeType="clickEffect">
                                  <p:stCondLst>
                                    <p:cond delay="0"/>
                                  </p:stCondLst>
                                  <p:childTnLst>
                                    <p:animEffect transition="out" filter="wipe(left)">
                                      <p:cBhvr>
                                        <p:cTn id="56" dur="500"/>
                                        <p:tgtEl>
                                          <p:spTgt spid="35"/>
                                        </p:tgtEl>
                                      </p:cBhvr>
                                    </p:animEffect>
                                    <p:set>
                                      <p:cBhvr>
                                        <p:cTn id="57" dur="1" fill="hold">
                                          <p:stCondLst>
                                            <p:cond delay="499"/>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B8626C1-B83D-72B0-506B-AA6E8F5847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14A13D70-953C-66E5-9139-268609F6E387}"/>
              </a:ext>
            </a:extLst>
          </p:cNvPr>
          <p:cNvSpPr>
            <a:spLocks noGrp="1"/>
          </p:cNvSpPr>
          <p:nvPr>
            <p:ph type="sldNum" sz="quarter" idx="10"/>
          </p:nvPr>
        </p:nvSpPr>
        <p:spPr/>
        <p:txBody>
          <a:bodyPr/>
          <a:lstStyle/>
          <a:p>
            <a:fld id="{67B19427-F580-D146-B60E-4CADEE75497F}" type="slidenum">
              <a:rPr lang="en-US" smtClean="0"/>
              <a:pPr/>
              <a:t>31</a:t>
            </a:fld>
            <a:endParaRPr lang="en-US" dirty="0"/>
          </a:p>
        </p:txBody>
      </p:sp>
      <p:sp>
        <p:nvSpPr>
          <p:cNvPr id="9" name="TextBox 8">
            <a:extLst>
              <a:ext uri="{FF2B5EF4-FFF2-40B4-BE49-F238E27FC236}">
                <a16:creationId xmlns:a16="http://schemas.microsoft.com/office/drawing/2014/main" id="{808625D8-2421-785A-19F4-1E6D8E033DA4}"/>
              </a:ext>
            </a:extLst>
          </p:cNvPr>
          <p:cNvSpPr txBox="1"/>
          <p:nvPr/>
        </p:nvSpPr>
        <p:spPr>
          <a:xfrm>
            <a:off x="533400" y="1313345"/>
            <a:ext cx="7696199" cy="1887055"/>
          </a:xfrm>
          <a:prstGeom prst="rect">
            <a:avLst/>
          </a:prstGeom>
          <a:noFill/>
        </p:spPr>
        <p:txBody>
          <a:bodyPr wrap="square">
            <a:spAutoFit/>
          </a:bodyPr>
          <a:lstStyle/>
          <a:p>
            <a:pPr indent="-114300" algn="justLow" rtl="0">
              <a:lnSpc>
                <a:spcPct val="150000"/>
              </a:lnSpc>
            </a:pPr>
            <a:r>
              <a:rPr lang="en-US" sz="2000" dirty="0">
                <a:effectLst/>
                <a:latin typeface="Comic Sans MS" panose="030F0702030302020204" pitchFamily="66" charset="0"/>
                <a:ea typeface="Times New Roman" panose="02020603050405020304" pitchFamily="18" charset="0"/>
                <a:cs typeface="Simplified Arabic" panose="02020603050405020304" pitchFamily="18" charset="-78"/>
              </a:rPr>
              <a:t>A manufacturing company is offered machine which costs LE 1500.000 and achieve an annual cash inflows of LE 500000 for six years, Do you advice the company to buy this machine given that the Present value factor 3.49</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11" name="Picture 10">
            <a:extLst>
              <a:ext uri="{FF2B5EF4-FFF2-40B4-BE49-F238E27FC236}">
                <a16:creationId xmlns:a16="http://schemas.microsoft.com/office/drawing/2014/main" id="{795E76AC-66C8-96A0-7909-135953DDFB18}"/>
              </a:ext>
            </a:extLst>
          </p:cNvPr>
          <p:cNvPicPr>
            <a:picLocks noChangeAspect="1"/>
          </p:cNvPicPr>
          <p:nvPr/>
        </p:nvPicPr>
        <p:blipFill>
          <a:blip r:embed="rId3"/>
          <a:stretch>
            <a:fillRect/>
          </a:stretch>
        </p:blipFill>
        <p:spPr>
          <a:xfrm>
            <a:off x="685800" y="3429000"/>
            <a:ext cx="7162800" cy="2286000"/>
          </a:xfrm>
          <a:prstGeom prst="rect">
            <a:avLst/>
          </a:prstGeom>
        </p:spPr>
      </p:pic>
    </p:spTree>
    <p:extLst>
      <p:ext uri="{BB962C8B-B14F-4D97-AF65-F5344CB8AC3E}">
        <p14:creationId xmlns:p14="http://schemas.microsoft.com/office/powerpoint/2010/main" val="20092801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6EE5F0C-0250-BD60-3D19-AFC3969920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A5364270-020B-DA15-141E-16B7507C32F8}"/>
              </a:ext>
            </a:extLst>
          </p:cNvPr>
          <p:cNvSpPr>
            <a:spLocks noGrp="1"/>
          </p:cNvSpPr>
          <p:nvPr>
            <p:ph type="sldNum" sz="quarter" idx="10"/>
          </p:nvPr>
        </p:nvSpPr>
        <p:spPr/>
        <p:txBody>
          <a:bodyPr/>
          <a:lstStyle/>
          <a:p>
            <a:fld id="{67B19427-F580-D146-B60E-4CADEE75497F}" type="slidenum">
              <a:rPr lang="en-US" smtClean="0"/>
              <a:pPr/>
              <a:t>32</a:t>
            </a:fld>
            <a:endParaRPr lang="en-US" dirty="0"/>
          </a:p>
        </p:txBody>
      </p:sp>
      <p:sp>
        <p:nvSpPr>
          <p:cNvPr id="6" name="TextBox 5">
            <a:extLst>
              <a:ext uri="{FF2B5EF4-FFF2-40B4-BE49-F238E27FC236}">
                <a16:creationId xmlns:a16="http://schemas.microsoft.com/office/drawing/2014/main" id="{86BC449D-10F8-7B80-0367-98A6B05EE1E5}"/>
              </a:ext>
            </a:extLst>
          </p:cNvPr>
          <p:cNvSpPr txBox="1"/>
          <p:nvPr/>
        </p:nvSpPr>
        <p:spPr>
          <a:xfrm>
            <a:off x="304800" y="2932101"/>
            <a:ext cx="7696199" cy="993798"/>
          </a:xfrm>
          <a:prstGeom prst="rect">
            <a:avLst/>
          </a:prstGeom>
          <a:noFill/>
        </p:spPr>
        <p:txBody>
          <a:bodyPr wrap="square">
            <a:spAutoFit/>
          </a:bodyPr>
          <a:lstStyle/>
          <a:p>
            <a:pPr indent="-114300" algn="ctr" rtl="0">
              <a:lnSpc>
                <a:spcPct val="150000"/>
              </a:lnSpc>
            </a:pPr>
            <a:r>
              <a:rPr lang="en-US" sz="4400" b="1" dirty="0">
                <a:solidFill>
                  <a:srgbClr val="FF0000"/>
                </a:solidFill>
                <a:effectLst/>
                <a:latin typeface="Comic Sans MS" panose="030F0702030302020204" pitchFamily="66" charset="0"/>
                <a:ea typeface="Times New Roman" panose="02020603050405020304" pitchFamily="18" charset="0"/>
                <a:cs typeface="Simplified Arabic" panose="02020603050405020304" pitchFamily="18" charset="-78"/>
              </a:rPr>
              <a:t>DO IT</a:t>
            </a:r>
            <a:endParaRPr lang="en-US" sz="48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2114411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2146577A-773C-4C01-2D27-470136196C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C3141B3D-B319-52F8-D56D-D955BB00A99D}"/>
              </a:ext>
            </a:extLst>
          </p:cNvPr>
          <p:cNvSpPr>
            <a:spLocks noGrp="1"/>
          </p:cNvSpPr>
          <p:nvPr>
            <p:ph type="sldNum" sz="quarter" idx="10"/>
          </p:nvPr>
        </p:nvSpPr>
        <p:spPr/>
        <p:txBody>
          <a:bodyPr/>
          <a:lstStyle/>
          <a:p>
            <a:fld id="{67B19427-F580-D146-B60E-4CADEE75497F}" type="slidenum">
              <a:rPr lang="en-US" smtClean="0"/>
              <a:pPr/>
              <a:t>33</a:t>
            </a:fld>
            <a:endParaRPr lang="en-US" dirty="0"/>
          </a:p>
        </p:txBody>
      </p:sp>
      <p:sp>
        <p:nvSpPr>
          <p:cNvPr id="7" name="TextBox 6">
            <a:extLst>
              <a:ext uri="{FF2B5EF4-FFF2-40B4-BE49-F238E27FC236}">
                <a16:creationId xmlns:a16="http://schemas.microsoft.com/office/drawing/2014/main" id="{F187F918-AD2B-A546-18B0-743CDF46382F}"/>
              </a:ext>
            </a:extLst>
          </p:cNvPr>
          <p:cNvSpPr txBox="1"/>
          <p:nvPr/>
        </p:nvSpPr>
        <p:spPr>
          <a:xfrm>
            <a:off x="304800" y="1163237"/>
            <a:ext cx="7772400" cy="1031051"/>
          </a:xfrm>
          <a:prstGeom prst="rect">
            <a:avLst/>
          </a:prstGeom>
          <a:noFill/>
        </p:spPr>
        <p:txBody>
          <a:bodyPr wrap="square">
            <a:spAutoFit/>
          </a:bodyPr>
          <a:lstStyle/>
          <a:p>
            <a:pPr marL="342900" lvl="0" indent="-342900" algn="just" rtl="0">
              <a:buFont typeface="+mj-lt"/>
              <a:buAutoNum type="arabicPeriod"/>
              <a:tabLst>
                <a:tab pos="228600" algn="dec"/>
                <a:tab pos="270510" algn="l"/>
                <a:tab pos="685800" algn="l"/>
              </a:tabLst>
            </a:pPr>
            <a:r>
              <a:rPr lang="en-US" sz="1800" dirty="0">
                <a:effectLst/>
                <a:latin typeface="Times New Roman" panose="02020603050405020304" pitchFamily="18" charset="0"/>
                <a:ea typeface="Times New Roman" panose="02020603050405020304" pitchFamily="18" charset="0"/>
              </a:rPr>
              <a:t>For purposes of capital budgeting, estimated cash inflows and outflows are preferred for inputs into the capital budgeting decision tools.</a:t>
            </a:r>
          </a:p>
          <a:p>
            <a:r>
              <a:rPr lang="en-US" sz="1100" b="1" dirty="0">
                <a:effectLst/>
                <a:latin typeface="Arial" panose="020B0604020202020204" pitchFamily="34" charset="0"/>
                <a:ea typeface="Times New Roman" panose="02020603050405020304" pitchFamily="18" charset="0"/>
                <a:cs typeface="Times New Roman" panose="02020603050405020304" pitchFamily="18" charset="0"/>
              </a:rPr>
              <a:t>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US" sz="1400"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Answer:  True</a:t>
            </a:r>
            <a:endParaRPr lang="en-US"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E8E339D-8E18-E581-1B62-D134C4F4F779}"/>
              </a:ext>
            </a:extLst>
          </p:cNvPr>
          <p:cNvSpPr txBox="1"/>
          <p:nvPr/>
        </p:nvSpPr>
        <p:spPr>
          <a:xfrm>
            <a:off x="304800" y="2282683"/>
            <a:ext cx="7924800" cy="984885"/>
          </a:xfrm>
          <a:prstGeom prst="rect">
            <a:avLst/>
          </a:prstGeom>
          <a:noFill/>
        </p:spPr>
        <p:txBody>
          <a:bodyPr wrap="square">
            <a:spAutoFit/>
          </a:bodyPr>
          <a:lstStyle/>
          <a:p>
            <a:pPr lvl="0" algn="just" rtl="0">
              <a:tabLst>
                <a:tab pos="228600" algn="dec"/>
                <a:tab pos="685800" algn="l"/>
              </a:tabLst>
            </a:pPr>
            <a:r>
              <a:rPr lang="en-US" sz="1800" dirty="0">
                <a:effectLst/>
                <a:latin typeface="Times New Roman" panose="02020603050405020304" pitchFamily="18" charset="0"/>
                <a:ea typeface="Times New Roman" panose="02020603050405020304" pitchFamily="18" charset="0"/>
              </a:rPr>
              <a:t>2. The cash payback method is frequently used as a screening tool but it does </a:t>
            </a:r>
            <a:r>
              <a:rPr lang="en-US" sz="1800" i="1" dirty="0">
                <a:effectLst/>
                <a:latin typeface="Times New Roman" panose="02020603050405020304" pitchFamily="18" charset="0"/>
                <a:ea typeface="Times New Roman" panose="02020603050405020304" pitchFamily="18" charset="0"/>
              </a:rPr>
              <a:t>not</a:t>
            </a:r>
            <a:r>
              <a:rPr lang="en-US" sz="1800" dirty="0">
                <a:effectLst/>
                <a:latin typeface="Times New Roman" panose="02020603050405020304" pitchFamily="18" charset="0"/>
                <a:ea typeface="Times New Roman" panose="02020603050405020304" pitchFamily="18" charset="0"/>
              </a:rPr>
              <a:t> take into consideration the profitability of a project.</a:t>
            </a:r>
          </a:p>
          <a:p>
            <a:pPr marL="457200" indent="-457200" algn="just">
              <a:tabLst>
                <a:tab pos="-1085850" algn="dec"/>
              </a:tabLst>
            </a:pPr>
            <a:r>
              <a:rPr lang="en-US" sz="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US" sz="1400"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Answer:  True</a:t>
            </a:r>
            <a:endParaRPr lang="en-US"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D6BB0CB-92AF-19D9-F810-F09B4BFEB6C3}"/>
              </a:ext>
            </a:extLst>
          </p:cNvPr>
          <p:cNvSpPr txBox="1"/>
          <p:nvPr/>
        </p:nvSpPr>
        <p:spPr>
          <a:xfrm>
            <a:off x="293914" y="3375882"/>
            <a:ext cx="8229600" cy="1169551"/>
          </a:xfrm>
          <a:prstGeom prst="rect">
            <a:avLst/>
          </a:prstGeom>
          <a:noFill/>
        </p:spPr>
        <p:txBody>
          <a:bodyPr wrap="square">
            <a:spAutoFit/>
          </a:bodyPr>
          <a:lstStyle/>
          <a:p>
            <a:pPr lvl="0" algn="just" rtl="0">
              <a:tabLst>
                <a:tab pos="-90170" algn="dec"/>
                <a:tab pos="90170" algn="l"/>
                <a:tab pos="685800" algn="l"/>
              </a:tabLst>
            </a:pPr>
            <a:r>
              <a:rPr lang="en-US" sz="1800" dirty="0">
                <a:effectLst/>
                <a:latin typeface="Times New Roman" panose="02020603050405020304" pitchFamily="18" charset="0"/>
                <a:ea typeface="Times New Roman" panose="02020603050405020304" pitchFamily="18" charset="0"/>
              </a:rPr>
              <a:t>3. The net present value method can only be used in capital budgeting if the expected cash flows from a project are an equal amount each year.</a:t>
            </a:r>
          </a:p>
          <a:p>
            <a:pPr marL="457200" algn="just">
              <a:tabLst>
                <a:tab pos="-90170" algn="dec"/>
                <a:tab pos="685800" algn="l"/>
              </a:tabLst>
            </a:pPr>
            <a:r>
              <a:rPr lang="en-US" sz="1800" dirty="0">
                <a:effectLst/>
                <a:latin typeface="Times New Roman" panose="02020603050405020304" pitchFamily="18" charset="0"/>
                <a:ea typeface="Times New Roman" panose="02020603050405020304" pitchFamily="18" charset="0"/>
              </a:rPr>
              <a:t> </a:t>
            </a:r>
          </a:p>
          <a:p>
            <a:pPr indent="-457200" algn="l" rtl="1">
              <a:spcAft>
                <a:spcPts val="0"/>
              </a:spcAft>
              <a:tabLst>
                <a:tab pos="-1085850" algn="dec"/>
              </a:tabLst>
            </a:pPr>
            <a:r>
              <a:rPr lang="en-US" sz="1400"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Answer:  False</a:t>
            </a:r>
            <a:endParaRPr lang="en-US"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C846980-1376-43C7-6070-9C4B440991D3}"/>
              </a:ext>
            </a:extLst>
          </p:cNvPr>
          <p:cNvSpPr txBox="1"/>
          <p:nvPr/>
        </p:nvSpPr>
        <p:spPr>
          <a:xfrm>
            <a:off x="152400" y="4623927"/>
            <a:ext cx="8229600" cy="984885"/>
          </a:xfrm>
          <a:prstGeom prst="rect">
            <a:avLst/>
          </a:prstGeom>
          <a:noFill/>
        </p:spPr>
        <p:txBody>
          <a:bodyPr wrap="square">
            <a:spAutoFit/>
          </a:bodyPr>
          <a:lstStyle/>
          <a:p>
            <a:pPr marL="270510" indent="-457200" algn="just">
              <a:tabLst>
                <a:tab pos="180340" algn="l"/>
                <a:tab pos="228600" algn="dec"/>
                <a:tab pos="685800" algn="l"/>
              </a:tabLs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 4. </a:t>
            </a:r>
            <a:r>
              <a:rPr lang="en-US" dirty="0">
                <a:latin typeface="Times New Roman" panose="02020603050405020304" pitchFamily="18" charset="0"/>
              </a:rPr>
              <a:t>In computing the net present value , the discount rate is referred to required rate of return.</a:t>
            </a:r>
          </a:p>
          <a:p>
            <a:pPr marL="457200" indent="-457200" algn="just">
              <a:tabLst>
                <a:tab pos="-1085850" algn="dec"/>
              </a:tabLst>
            </a:pPr>
            <a:r>
              <a:rPr lang="en-US" sz="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US" sz="1400"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Answer:  True</a:t>
            </a:r>
            <a:endParaRPr lang="en-US"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82514890-D22F-E42E-B3BA-A65440E54597}"/>
              </a:ext>
            </a:extLst>
          </p:cNvPr>
          <p:cNvSpPr txBox="1"/>
          <p:nvPr/>
        </p:nvSpPr>
        <p:spPr>
          <a:xfrm>
            <a:off x="286657" y="5641469"/>
            <a:ext cx="8686800" cy="861774"/>
          </a:xfrm>
          <a:prstGeom prst="rect">
            <a:avLst/>
          </a:prstGeom>
          <a:noFill/>
        </p:spPr>
        <p:txBody>
          <a:bodyPr wrap="square">
            <a:spAutoFit/>
          </a:bodyPr>
          <a:lstStyle/>
          <a:p>
            <a:pPr lvl="0" algn="just" rtl="0">
              <a:tabLst>
                <a:tab pos="180340" algn="l"/>
                <a:tab pos="685800" algn="l"/>
              </a:tabLst>
            </a:pPr>
            <a:r>
              <a:rPr lang="en-US" sz="1800" dirty="0">
                <a:effectLst/>
                <a:latin typeface="Times New Roman" panose="02020603050405020304" pitchFamily="18" charset="0"/>
                <a:ea typeface="Times New Roman" panose="02020603050405020304" pitchFamily="18" charset="0"/>
              </a:rPr>
              <a:t>5. The primary capital budgeting method that uses discounted cash flow techniques is the cash payback technique</a:t>
            </a:r>
            <a:endParaRPr lang="en-US" sz="1600" dirty="0">
              <a:effectLst/>
              <a:latin typeface="Liberation Sans"/>
              <a:ea typeface="Times New Roman" panose="02020603050405020304" pitchFamily="18" charset="0"/>
              <a:cs typeface="Times New Roman" panose="02020603050405020304" pitchFamily="18" charset="0"/>
            </a:endParaRPr>
          </a:p>
          <a:p>
            <a:r>
              <a:rPr lang="en-US" sz="1400"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Answer:  False</a:t>
            </a:r>
            <a:endParaRPr lang="en-US"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26910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E6F19F-E61D-ADC0-58BA-C95337D9D2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2" y="0"/>
            <a:ext cx="9161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BA413FB4-8B82-CE81-E37C-B52108218DF2}"/>
              </a:ext>
            </a:extLst>
          </p:cNvPr>
          <p:cNvSpPr>
            <a:spLocks noGrp="1"/>
          </p:cNvSpPr>
          <p:nvPr>
            <p:ph type="sldNum" sz="quarter" idx="10"/>
          </p:nvPr>
        </p:nvSpPr>
        <p:spPr/>
        <p:txBody>
          <a:bodyPr/>
          <a:lstStyle/>
          <a:p>
            <a:fld id="{67B19427-F580-D146-B60E-4CADEE75497F}" type="slidenum">
              <a:rPr lang="en-US" smtClean="0"/>
              <a:pPr/>
              <a:t>34</a:t>
            </a:fld>
            <a:endParaRPr lang="en-US" dirty="0"/>
          </a:p>
        </p:txBody>
      </p:sp>
      <p:sp>
        <p:nvSpPr>
          <p:cNvPr id="7" name="TextBox 6">
            <a:extLst>
              <a:ext uri="{FF2B5EF4-FFF2-40B4-BE49-F238E27FC236}">
                <a16:creationId xmlns:a16="http://schemas.microsoft.com/office/drawing/2014/main" id="{EBCA9F8C-285F-006E-2919-8698637011F2}"/>
              </a:ext>
            </a:extLst>
          </p:cNvPr>
          <p:cNvSpPr txBox="1"/>
          <p:nvPr/>
        </p:nvSpPr>
        <p:spPr>
          <a:xfrm>
            <a:off x="304800" y="838200"/>
            <a:ext cx="8077200" cy="2431435"/>
          </a:xfrm>
          <a:prstGeom prst="rect">
            <a:avLst/>
          </a:prstGeom>
          <a:noFill/>
        </p:spPr>
        <p:txBody>
          <a:bodyPr wrap="square">
            <a:spAutoFit/>
          </a:bodyPr>
          <a:lstStyle/>
          <a:p>
            <a:pPr marL="457200" indent="-457200" algn="just">
              <a:tabLst>
                <a:tab pos="228600" algn="dec"/>
                <a:tab pos="571500" algn="l"/>
                <a:tab pos="800100" algn="l"/>
                <a:tab pos="1371600" algn="l"/>
                <a:tab pos="1600200" algn="l"/>
                <a:tab pos="2514600" algn="l"/>
                <a:tab pos="2743200" algn="l"/>
                <a:tab pos="2971800" algn="l"/>
                <a:tab pos="4114800" algn="l"/>
                <a:tab pos="4343400" algn="l"/>
              </a:tabLst>
            </a:pPr>
            <a:r>
              <a:rPr lang="en-US" sz="1800" b="1" dirty="0">
                <a:effectLst/>
                <a:latin typeface="Arial" panose="020B0604020202020204" pitchFamily="34" charset="0"/>
                <a:ea typeface="Times New Roman" panose="02020603050405020304" pitchFamily="18" charset="0"/>
                <a:cs typeface="Arial" panose="020B0604020202020204" pitchFamily="34" charset="0"/>
              </a:rPr>
              <a:t>	6. If project A has a lower payback period than project B, this may indicate that project A may have a </a:t>
            </a:r>
            <a:endParaRPr lang="en-US" sz="1800" b="1" dirty="0">
              <a:effectLst/>
              <a:latin typeface="Arial" panose="020B0604020202020204" pitchFamily="34" charset="0"/>
              <a:ea typeface="Times New Roman" panose="02020603050405020304" pitchFamily="18" charset="0"/>
              <a:cs typeface="Times New Roman" panose="02020603050405020304" pitchFamily="18" charset="0"/>
            </a:endParaRPr>
          </a:p>
          <a:p>
            <a:pPr marL="685800" indent="-228600" algn="just"/>
            <a:endParaRPr lang="en-US" sz="1800" dirty="0">
              <a:effectLst/>
              <a:latin typeface="Liberation Sans"/>
              <a:ea typeface="Times New Roman" panose="02020603050405020304" pitchFamily="18" charset="0"/>
              <a:cs typeface="Times New Roman" panose="02020603050405020304" pitchFamily="18" charset="0"/>
            </a:endParaRPr>
          </a:p>
          <a:p>
            <a:pPr marL="685800" indent="-228600" algn="just"/>
            <a:r>
              <a:rPr lang="en-US" sz="1800" dirty="0">
                <a:effectLst/>
                <a:latin typeface="Liberation Sans"/>
                <a:ea typeface="Times New Roman" panose="02020603050405020304" pitchFamily="18" charset="0"/>
                <a:cs typeface="Times New Roman" panose="02020603050405020304" pitchFamily="18" charset="0"/>
              </a:rPr>
              <a:t>a.	lower NPV and be less profitable.</a:t>
            </a:r>
          </a:p>
          <a:p>
            <a:pPr marL="685800" indent="-228600" algn="just"/>
            <a:r>
              <a:rPr lang="en-US" sz="1800" dirty="0">
                <a:effectLst/>
                <a:latin typeface="Liberation Sans"/>
                <a:ea typeface="Times New Roman" panose="02020603050405020304" pitchFamily="18" charset="0"/>
                <a:cs typeface="Times New Roman" panose="02020603050405020304" pitchFamily="18" charset="0"/>
              </a:rPr>
              <a:t>b.	higher NPV and be less profitable.</a:t>
            </a:r>
            <a:r>
              <a:rPr lang="ar-SA" sz="1800" dirty="0">
                <a:effectLst/>
                <a:latin typeface="Liberation Sans"/>
                <a:ea typeface="Times New Roman" panose="02020603050405020304" pitchFamily="18" charset="0"/>
                <a:cs typeface="Times New Roman" panose="02020603050405020304" pitchFamily="18" charset="0"/>
              </a:rPr>
              <a:t> </a:t>
            </a:r>
            <a:endParaRPr lang="en-US" sz="1800" dirty="0">
              <a:effectLst/>
              <a:latin typeface="Liberation Sans"/>
              <a:ea typeface="Times New Roman" panose="02020603050405020304" pitchFamily="18" charset="0"/>
              <a:cs typeface="Times New Roman" panose="02020603050405020304" pitchFamily="18" charset="0"/>
            </a:endParaRPr>
          </a:p>
          <a:p>
            <a:pPr marL="685800" indent="-228600" algn="just"/>
            <a:r>
              <a:rPr lang="en-US" sz="1800" dirty="0">
                <a:effectLst/>
                <a:latin typeface="Liberation Sans"/>
                <a:ea typeface="Times New Roman" panose="02020603050405020304" pitchFamily="18" charset="0"/>
                <a:cs typeface="Times New Roman" panose="02020603050405020304" pitchFamily="18" charset="0"/>
              </a:rPr>
              <a:t>c.	higher NPV and be more profitable.</a:t>
            </a:r>
          </a:p>
          <a:p>
            <a:pPr marL="685800" indent="-228600" algn="just"/>
            <a:r>
              <a:rPr lang="en-US" sz="1800" dirty="0">
                <a:effectLst/>
                <a:latin typeface="Liberation Sans"/>
                <a:ea typeface="Times New Roman" panose="02020603050405020304" pitchFamily="18" charset="0"/>
                <a:cs typeface="Times New Roman" panose="02020603050405020304" pitchFamily="18" charset="0"/>
              </a:rPr>
              <a:t>d.	lower NPV and be more profitable.</a:t>
            </a:r>
          </a:p>
          <a:p>
            <a:pPr marL="457200" indent="-457200" algn="just">
              <a:tabLst>
                <a:tab pos="-1085850" algn="dec"/>
              </a:tabLst>
            </a:pPr>
            <a:r>
              <a:rPr lang="en-US" sz="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r>
              <a:rPr lang="en-US" sz="1800" b="1" dirty="0">
                <a:solidFill>
                  <a:srgbClr val="FF0000"/>
                </a:solidFill>
                <a:effectLst/>
                <a:latin typeface="Times New Roman" panose="02020603050405020304" pitchFamily="18" charset="0"/>
                <a:ea typeface="Times New Roman" panose="02020603050405020304" pitchFamily="18" charset="0"/>
              </a:rPr>
              <a:t>Answer (C)</a:t>
            </a:r>
            <a:endParaRPr lang="en-US" sz="2000" dirty="0">
              <a:solidFill>
                <a:srgbClr val="FF0000"/>
              </a:solidFill>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9442A693-D26D-3B8B-03F8-4331D9DFD37E}"/>
              </a:ext>
            </a:extLst>
          </p:cNvPr>
          <p:cNvSpPr txBox="1"/>
          <p:nvPr/>
        </p:nvSpPr>
        <p:spPr>
          <a:xfrm>
            <a:off x="312057" y="3269635"/>
            <a:ext cx="8305800" cy="1877437"/>
          </a:xfrm>
          <a:prstGeom prst="rect">
            <a:avLst/>
          </a:prstGeom>
          <a:noFill/>
        </p:spPr>
        <p:txBody>
          <a:bodyPr wrap="square">
            <a:spAutoFit/>
          </a:bodyPr>
          <a:lstStyle/>
          <a:p>
            <a:pPr marL="457200" indent="-457200" algn="just">
              <a:tabLst>
                <a:tab pos="228600" algn="dec"/>
              </a:tabLst>
            </a:pPr>
            <a:r>
              <a:rPr lang="en-US" sz="1800" b="1" dirty="0">
                <a:effectLst/>
                <a:latin typeface="Arial" panose="020B0604020202020204" pitchFamily="34" charset="0"/>
                <a:ea typeface="Times New Roman" panose="02020603050405020304" pitchFamily="18" charset="0"/>
                <a:cs typeface="Arial" panose="020B0604020202020204" pitchFamily="34" charset="0"/>
              </a:rPr>
              <a:t>7. Net annual cash flow can be estimated by</a:t>
            </a:r>
            <a:endParaRPr lang="en-US" sz="1800" b="1" dirty="0">
              <a:effectLst/>
              <a:latin typeface="Arial" panose="020B0604020202020204" pitchFamily="34" charset="0"/>
              <a:ea typeface="Times New Roman" panose="02020603050405020304" pitchFamily="18" charset="0"/>
              <a:cs typeface="Times New Roman" panose="02020603050405020304" pitchFamily="18" charset="0"/>
            </a:endParaRPr>
          </a:p>
          <a:p>
            <a:pPr marL="685800" indent="-228600" algn="just"/>
            <a:r>
              <a:rPr lang="en-US" sz="1800" dirty="0">
                <a:effectLst/>
                <a:latin typeface="Liberation Sans"/>
                <a:ea typeface="Times New Roman" panose="02020603050405020304" pitchFamily="18" charset="0"/>
                <a:cs typeface="Times New Roman" panose="02020603050405020304" pitchFamily="18" charset="0"/>
              </a:rPr>
              <a:t>a.	deducting credit sales from net income.</a:t>
            </a:r>
          </a:p>
          <a:p>
            <a:pPr marL="685800" indent="-228600" algn="just"/>
            <a:r>
              <a:rPr lang="en-US" sz="1800" dirty="0">
                <a:effectLst/>
                <a:latin typeface="Liberation Sans"/>
                <a:ea typeface="Times New Roman" panose="02020603050405020304" pitchFamily="18" charset="0"/>
                <a:cs typeface="Times New Roman" panose="02020603050405020304" pitchFamily="18" charset="0"/>
              </a:rPr>
              <a:t>b. adding depreciation expense to net income.</a:t>
            </a:r>
            <a:r>
              <a:rPr lang="ar-SA" sz="1800" dirty="0">
                <a:effectLst/>
                <a:latin typeface="Liberation Sans"/>
                <a:ea typeface="Times New Roman" panose="02020603050405020304" pitchFamily="18" charset="0"/>
                <a:cs typeface="Times New Roman" panose="02020603050405020304" pitchFamily="18" charset="0"/>
              </a:rPr>
              <a:t> </a:t>
            </a:r>
            <a:endParaRPr lang="en-US" sz="1800" dirty="0">
              <a:effectLst/>
              <a:latin typeface="Liberation Sans"/>
              <a:ea typeface="Times New Roman" panose="02020603050405020304" pitchFamily="18" charset="0"/>
              <a:cs typeface="Times New Roman" panose="02020603050405020304" pitchFamily="18" charset="0"/>
            </a:endParaRPr>
          </a:p>
          <a:p>
            <a:pPr marL="800100" indent="-342900" algn="just">
              <a:buAutoNum type="alphaLcPeriod" startAt="3"/>
            </a:pPr>
            <a:r>
              <a:rPr lang="en-US" sz="1800" dirty="0">
                <a:effectLst/>
                <a:latin typeface="Liberation Sans"/>
                <a:ea typeface="Times New Roman" panose="02020603050405020304" pitchFamily="18" charset="0"/>
                <a:cs typeface="Times New Roman" panose="02020603050405020304" pitchFamily="18" charset="0"/>
              </a:rPr>
              <a:t>deducting credit purchases from net income.</a:t>
            </a:r>
          </a:p>
          <a:p>
            <a:pPr marL="800100" indent="-342900" algn="just">
              <a:buAutoNum type="alphaLcPeriod" startAt="3"/>
            </a:pPr>
            <a:r>
              <a:rPr lang="en-US" sz="1800" dirty="0">
                <a:effectLst/>
                <a:latin typeface="Liberation Sans"/>
                <a:ea typeface="Times New Roman" panose="02020603050405020304" pitchFamily="18" charset="0"/>
                <a:cs typeface="Times New Roman" panose="02020603050405020304" pitchFamily="18" charset="0"/>
              </a:rPr>
              <a:t>adding advertising expense to net income.</a:t>
            </a:r>
          </a:p>
          <a:p>
            <a:pPr marL="457200" indent="-457200" algn="just">
              <a:tabLst>
                <a:tab pos="-1085850" algn="dec"/>
              </a:tabLst>
            </a:pPr>
            <a:r>
              <a:rPr lang="en-US" sz="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r>
              <a:rPr lang="en-US" sz="1800" b="1" dirty="0">
                <a:solidFill>
                  <a:srgbClr val="FF0000"/>
                </a:solidFill>
                <a:effectLst/>
                <a:latin typeface="Times New Roman" panose="02020603050405020304" pitchFamily="18" charset="0"/>
                <a:ea typeface="Times New Roman" panose="02020603050405020304" pitchFamily="18" charset="0"/>
              </a:rPr>
              <a:t>Answer (B)</a:t>
            </a:r>
            <a:endParaRPr lang="en-US" sz="20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35959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8">
            <a:extLst>
              <a:ext uri="{FF2B5EF4-FFF2-40B4-BE49-F238E27FC236}">
                <a16:creationId xmlns:a16="http://schemas.microsoft.com/office/drawing/2014/main" id="{95323210-A13B-242F-7E4A-8F517B80C590}"/>
              </a:ext>
            </a:extLst>
          </p:cNvPr>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Triangle 1">
            <a:extLst>
              <a:ext uri="{FF2B5EF4-FFF2-40B4-BE49-F238E27FC236}">
                <a16:creationId xmlns:a16="http://schemas.microsoft.com/office/drawing/2014/main" id="{BF58C654-E1D4-A999-E412-1AB2009BBAA4}"/>
              </a:ext>
            </a:extLst>
          </p:cNvPr>
          <p:cNvSpPr/>
          <p:nvPr/>
        </p:nvSpPr>
        <p:spPr>
          <a:xfrm flipH="1">
            <a:off x="4884738" y="3222625"/>
            <a:ext cx="4259262" cy="2778125"/>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3972" name="TextBox 9">
            <a:extLst>
              <a:ext uri="{FF2B5EF4-FFF2-40B4-BE49-F238E27FC236}">
                <a16:creationId xmlns:a16="http://schemas.microsoft.com/office/drawing/2014/main" id="{236634F9-FEA5-68F9-107E-16A25B368920}"/>
              </a:ext>
            </a:extLst>
          </p:cNvPr>
          <p:cNvSpPr txBox="1">
            <a:spLocks noChangeArrowheads="1"/>
          </p:cNvSpPr>
          <p:nvPr/>
        </p:nvSpPr>
        <p:spPr bwMode="auto">
          <a:xfrm>
            <a:off x="528638" y="5137150"/>
            <a:ext cx="33940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600" b="1" i="0" u="none" strike="noStrike" kern="1200" cap="none" spc="0" normalizeH="0" baseline="0" noProof="0">
                <a:ln>
                  <a:noFill/>
                </a:ln>
                <a:solidFill>
                  <a:srgbClr val="FFFFFF"/>
                </a:solidFill>
                <a:effectLst/>
                <a:uLnTx/>
                <a:uFillTx/>
                <a:latin typeface="Alexandria"/>
                <a:ea typeface="Alexandria"/>
                <a:cs typeface="Alexandria"/>
              </a:rPr>
              <a:t>Thank You</a:t>
            </a:r>
          </a:p>
        </p:txBody>
      </p:sp>
      <p:pic>
        <p:nvPicPr>
          <p:cNvPr id="83973" name="Graphic 12">
            <a:extLst>
              <a:ext uri="{FF2B5EF4-FFF2-40B4-BE49-F238E27FC236}">
                <a16:creationId xmlns:a16="http://schemas.microsoft.com/office/drawing/2014/main" id="{33695E92-DDB7-33C8-86FA-A37CB37A3A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1850" y="5483225"/>
            <a:ext cx="1709738"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Parallelogram 13">
            <a:extLst>
              <a:ext uri="{FF2B5EF4-FFF2-40B4-BE49-F238E27FC236}">
                <a16:creationId xmlns:a16="http://schemas.microsoft.com/office/drawing/2014/main" id="{209DF391-5C15-AAC5-8170-D604BD3B4620}"/>
              </a:ext>
            </a:extLst>
          </p:cNvPr>
          <p:cNvSpPr/>
          <p:nvPr/>
        </p:nvSpPr>
        <p:spPr>
          <a:xfrm rot="16200000" flipV="1">
            <a:off x="-1543843" y="4158456"/>
            <a:ext cx="2851150" cy="82391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83975" name="Graphic 21">
            <a:extLst>
              <a:ext uri="{FF2B5EF4-FFF2-40B4-BE49-F238E27FC236}">
                <a16:creationId xmlns:a16="http://schemas.microsoft.com/office/drawing/2014/main" id="{589EA8FD-2167-EF00-FC13-38211E0D446B}"/>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7069138" y="1009650"/>
            <a:ext cx="1935162"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5204">
    <p:fade/>
  </p:transition>
</p:sld>
</file>

<file path=ppt/theme/theme1.xml><?xml version="1.0" encoding="utf-8"?>
<a:theme xmlns:a="http://schemas.openxmlformats.org/drawingml/2006/main" name="Open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hapter Outline">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earning Objectives">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oncept Check Ques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Key Term">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ec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Image Slide Mast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76D6D3-804A-4917-BA28-6616DF1FD329}"/>
</file>

<file path=customXml/itemProps2.xml><?xml version="1.0" encoding="utf-8"?>
<ds:datastoreItem xmlns:ds="http://schemas.openxmlformats.org/officeDocument/2006/customXml" ds:itemID="{324DF333-E1AF-422A-9A38-2D154437B4E1}"/>
</file>

<file path=customXml/itemProps3.xml><?xml version="1.0" encoding="utf-8"?>
<ds:datastoreItem xmlns:ds="http://schemas.openxmlformats.org/officeDocument/2006/customXml" ds:itemID="{DC6AF3A7-523B-44A4-84A1-150A4093028C}"/>
</file>

<file path=docProps/app.xml><?xml version="1.0" encoding="utf-8"?>
<Properties xmlns="http://schemas.openxmlformats.org/officeDocument/2006/extended-properties" xmlns:vt="http://schemas.openxmlformats.org/officeDocument/2006/docPropsVTypes">
  <Template/>
  <TotalTime>24409</TotalTime>
  <Words>1347</Words>
  <Application>Microsoft Office PowerPoint</Application>
  <PresentationFormat>On-screen Show (4:3)</PresentationFormat>
  <Paragraphs>219</Paragraphs>
  <Slides>35</Slides>
  <Notes>24</Notes>
  <HiddenSlides>0</HiddenSlides>
  <MMClips>0</MMClips>
  <ScaleCrop>false</ScaleCrop>
  <HeadingPairs>
    <vt:vector size="6" baseType="variant">
      <vt:variant>
        <vt:lpstr>Fonts Used</vt:lpstr>
      </vt:variant>
      <vt:variant>
        <vt:i4>12</vt:i4>
      </vt:variant>
      <vt:variant>
        <vt:lpstr>Theme</vt:lpstr>
      </vt:variant>
      <vt:variant>
        <vt:i4>8</vt:i4>
      </vt:variant>
      <vt:variant>
        <vt:lpstr>Slide Titles</vt:lpstr>
      </vt:variant>
      <vt:variant>
        <vt:i4>35</vt:i4>
      </vt:variant>
    </vt:vector>
  </HeadingPairs>
  <TitlesOfParts>
    <vt:vector size="55" baseType="lpstr">
      <vt:lpstr>Alexandria</vt:lpstr>
      <vt:lpstr>Arial</vt:lpstr>
      <vt:lpstr>Calibri</vt:lpstr>
      <vt:lpstr>Calibri Light</vt:lpstr>
      <vt:lpstr>Comic Sans MS</vt:lpstr>
      <vt:lpstr>Courier New</vt:lpstr>
      <vt:lpstr>Liberation Sans</vt:lpstr>
      <vt:lpstr>Sakkal Majalla</vt:lpstr>
      <vt:lpstr>Source Sans Pro</vt:lpstr>
      <vt:lpstr>Source Sans Pro Light</vt:lpstr>
      <vt:lpstr>Times New Roman</vt:lpstr>
      <vt:lpstr>Wingdings</vt:lpstr>
      <vt:lpstr>Opener</vt:lpstr>
      <vt:lpstr>Chapter Outline</vt:lpstr>
      <vt:lpstr>Learning Objectives</vt:lpstr>
      <vt:lpstr>Concept Check Question</vt:lpstr>
      <vt:lpstr>Key Term</vt:lpstr>
      <vt:lpstr>Section</vt:lpstr>
      <vt:lpstr>Image Slide Master</vt:lpstr>
      <vt:lpstr>Office Theme</vt:lpstr>
      <vt:lpstr>PowerPoint Presentation</vt:lpstr>
      <vt:lpstr>Planning for Capital Investments</vt:lpstr>
      <vt:lpstr>Capital Budgeting and Cash Payback</vt:lpstr>
      <vt:lpstr>Authorization Process</vt:lpstr>
      <vt:lpstr>Cost Flow Information</vt:lpstr>
      <vt:lpstr>Cost Flow Information</vt:lpstr>
      <vt:lpstr>Cost Flow Information</vt:lpstr>
      <vt:lpstr>Illustrative Data</vt:lpstr>
      <vt:lpstr>PowerPoint Presentation</vt:lpstr>
      <vt:lpstr>Cash Payback</vt:lpstr>
      <vt:lpstr>Cash Payback</vt:lpstr>
      <vt:lpstr>PowerPoint Presentation</vt:lpstr>
      <vt:lpstr>PowerPoint Presentation</vt:lpstr>
      <vt:lpstr>DO IT! 1    Cash Payback Period</vt:lpstr>
      <vt:lpstr>PowerPoint Presentation</vt:lpstr>
      <vt:lpstr>Net Present Value Method</vt:lpstr>
      <vt:lpstr>Net Present Value (NPV) method</vt:lpstr>
      <vt:lpstr>Net Present Value Method</vt:lpstr>
      <vt:lpstr>PowerPoint Presentation</vt:lpstr>
      <vt:lpstr>Equal Annual Cash Flows</vt:lpstr>
      <vt:lpstr>Equal Annual Cash Flows</vt:lpstr>
      <vt:lpstr>Unequal Annual Cash Flows</vt:lpstr>
      <vt:lpstr>Unequal Annual Cash Flows</vt:lpstr>
      <vt:lpstr>Choosing a Discount Rate</vt:lpstr>
      <vt:lpstr>Net Present Value (NPV) Method</vt:lpstr>
      <vt:lpstr>Comprehensive Example (1 of 3)</vt:lpstr>
      <vt:lpstr>Comprehensive Example (2 of 3)</vt:lpstr>
      <vt:lpstr>Comprehensive Example (3 of 3)</vt:lpstr>
      <vt:lpstr>DO IT! 2    Net Present Value</vt:lpstr>
      <vt:lpstr>DO IT! 2    Net Present Value</vt:lpstr>
      <vt:lpstr>PowerPoint Presentation</vt:lpstr>
      <vt:lpstr>PowerPoint Presentation</vt:lpstr>
      <vt:lpstr>PowerPoint Presentation</vt:lpstr>
      <vt:lpstr>PowerPoint Presentation</vt:lpstr>
      <vt:lpstr>PowerPoint Presentation</vt:lpstr>
    </vt:vector>
  </TitlesOfParts>
  <Company>John Wiley and Sons,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Number Chapter Title</dc:title>
  <dc:creator>Garvin, Megan - Hoboken</dc:creator>
  <cp:lastModifiedBy>Dr.Emad Zaher</cp:lastModifiedBy>
  <cp:revision>2162</cp:revision>
  <cp:lastPrinted>2017-04-26T13:25:47Z</cp:lastPrinted>
  <dcterms:created xsi:type="dcterms:W3CDTF">2017-04-21T14:49:46Z</dcterms:created>
  <dcterms:modified xsi:type="dcterms:W3CDTF">2024-08-15T13:27:29Z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