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312" r:id="rId4"/>
    <p:sldId id="313" r:id="rId5"/>
    <p:sldId id="318" r:id="rId6"/>
    <p:sldId id="319" r:id="rId7"/>
    <p:sldId id="322" r:id="rId8"/>
    <p:sldId id="323" r:id="rId9"/>
    <p:sldId id="324" r:id="rId10"/>
    <p:sldId id="325" r:id="rId11"/>
    <p:sldId id="326" r:id="rId12"/>
    <p:sldId id="321" r:id="rId13"/>
    <p:sldId id="327"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340" r:id="rId27"/>
    <p:sldId id="343" r:id="rId28"/>
    <p:sldId id="342" r:id="rId29"/>
    <p:sldId id="344" r:id="rId30"/>
    <p:sldId id="345" r:id="rId31"/>
    <p:sldId id="346" r:id="rId32"/>
    <p:sldId id="354" r:id="rId33"/>
    <p:sldId id="347" r:id="rId34"/>
    <p:sldId id="348" r:id="rId35"/>
    <p:sldId id="349" r:id="rId36"/>
    <p:sldId id="350" r:id="rId37"/>
    <p:sldId id="351" r:id="rId38"/>
    <p:sldId id="352" r:id="rId39"/>
    <p:sldId id="353" r:id="rId40"/>
    <p:sldId id="355" r:id="rId41"/>
    <p:sldId id="31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49446" y="3125529"/>
            <a:ext cx="6353789" cy="1800600"/>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Nael Zabel</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433777" y="3110247"/>
            <a:ext cx="5225936" cy="181588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managing operational</a:t>
            </a:r>
          </a:p>
          <a:p>
            <a:r>
              <a:rPr lang="en-US" sz="2800" dirty="0">
                <a:solidFill>
                  <a:schemeClr val="bg1"/>
                </a:solidFill>
                <a:latin typeface="Tajawal Medium" panose="00000600000000000000" pitchFamily="2" charset="-78"/>
                <a:cs typeface="Tajawal Medium" panose="00000600000000000000" pitchFamily="2" charset="-78"/>
              </a:rPr>
              <a:t>Risks.</a:t>
            </a:r>
          </a:p>
          <a:p>
            <a:r>
              <a:rPr lang="en-US" sz="2800" dirty="0">
                <a:solidFill>
                  <a:schemeClr val="bg1"/>
                </a:solidFill>
                <a:latin typeface="Tajawal Medium" panose="00000600000000000000" pitchFamily="2" charset="-78"/>
                <a:cs typeface="Tajawal Medium" panose="00000600000000000000" pitchFamily="2" charset="-78"/>
              </a:rPr>
              <a:t>tools And techniques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Rectangle 8"/>
          <p:cNvSpPr/>
          <p:nvPr/>
        </p:nvSpPr>
        <p:spPr>
          <a:xfrm>
            <a:off x="678068" y="1846924"/>
            <a:ext cx="10847153" cy="2677656"/>
          </a:xfrm>
          <a:prstGeom prst="rect">
            <a:avLst/>
          </a:prstGeom>
        </p:spPr>
        <p:txBody>
          <a:bodyPr wrap="square">
            <a:spAutoFit/>
          </a:bodyPr>
          <a:lstStyle/>
          <a:p>
            <a:pPr algn="just"/>
            <a:r>
              <a:rPr lang="en-US" sz="2800" dirty="0"/>
              <a:t>This chapter describes several common techniques and a principle used in managing operational risks. The techniques are Preliminary Hazard Analysis (PHA), Hazard and Operability Analysis (HAZOP), Job Safety Analysis (JSA), Failure Mode and Effects Analysis (FMEA), Fault Tree Analysis (FTA), and Cause and Consequences Analysis (CCA). Their basic descriptions are summarized in Tables 3.1a.</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52396" y="1164920"/>
            <a:ext cx="8705588" cy="5298509"/>
          </a:xfrm>
          <a:prstGeom prst="rect">
            <a:avLst/>
          </a:prstGeom>
        </p:spPr>
      </p:pic>
    </p:spTree>
    <p:extLst>
      <p:ext uri="{BB962C8B-B14F-4D97-AF65-F5344CB8AC3E}">
        <p14:creationId xmlns:p14="http://schemas.microsoft.com/office/powerpoint/2010/main" val="2158424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64505" y="1014608"/>
            <a:ext cx="9757774" cy="5624187"/>
          </a:xfrm>
          <a:prstGeom prst="rect">
            <a:avLst/>
          </a:prstGeom>
        </p:spPr>
      </p:pic>
    </p:spTree>
    <p:extLst>
      <p:ext uri="{BB962C8B-B14F-4D97-AF65-F5344CB8AC3E}">
        <p14:creationId xmlns:p14="http://schemas.microsoft.com/office/powerpoint/2010/main" val="1288453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8711669-06CD-41E8-9E67-EC4E516B01C9}"/>
              </a:ext>
            </a:extLst>
          </p:cNvPr>
          <p:cNvPicPr>
            <a:picLocks noChangeAspect="1"/>
          </p:cNvPicPr>
          <p:nvPr/>
        </p:nvPicPr>
        <p:blipFill>
          <a:blip r:embed="rId2"/>
          <a:stretch>
            <a:fillRect/>
          </a:stretch>
        </p:blipFill>
        <p:spPr>
          <a:xfrm>
            <a:off x="8000476" y="2599572"/>
            <a:ext cx="3829192" cy="2407587"/>
          </a:xfrm>
          <a:prstGeom prst="rect">
            <a:avLst/>
          </a:prstGeom>
        </p:spPr>
      </p:pic>
      <p:pic>
        <p:nvPicPr>
          <p:cNvPr id="17" name="Picture 16"/>
          <p:cNvPicPr>
            <a:picLocks noChangeAspect="1"/>
          </p:cNvPicPr>
          <p:nvPr/>
        </p:nvPicPr>
        <p:blipFill>
          <a:blip r:embed="rId3"/>
          <a:stretch>
            <a:fillRect/>
          </a:stretch>
        </p:blipFill>
        <p:spPr>
          <a:xfrm>
            <a:off x="523664" y="397229"/>
            <a:ext cx="7496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47436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Preliminary Hazard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5" name="Rectangle 4"/>
          <p:cNvSpPr/>
          <p:nvPr/>
        </p:nvSpPr>
        <p:spPr>
          <a:xfrm>
            <a:off x="1200945" y="1999143"/>
            <a:ext cx="8933656"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PHA is suitable as an initial risk study at an early stage of a project and its results are used to:</a:t>
            </a:r>
          </a:p>
          <a:p>
            <a:pPr marL="571500" marR="0" lvl="0" indent="-5715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Compare main concepts,</a:t>
            </a: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Focus on the important risk issues,</a:t>
            </a: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Input for analysis of more detailed risks .</a:t>
            </a:r>
          </a:p>
        </p:txBody>
      </p:sp>
    </p:spTree>
    <p:extLst>
      <p:ext uri="{BB962C8B-B14F-4D97-AF65-F5344CB8AC3E}">
        <p14:creationId xmlns:p14="http://schemas.microsoft.com/office/powerpoint/2010/main" val="1546457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96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36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Preliminary Hazard analysis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5" name="Rectangle 4"/>
          <p:cNvSpPr/>
          <p:nvPr/>
        </p:nvSpPr>
        <p:spPr>
          <a:xfrm>
            <a:off x="1200944" y="1999143"/>
            <a:ext cx="10333973" cy="3108543"/>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PHA used as an initial step in a detailed risk analysis of a system concept or an existing system.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purpose of the PHA is then to identify those hazardous events that should be subject to further and more detailed risk analysis.</a:t>
            </a:r>
          </a:p>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PHA can be used to initiate the formation of a hazard log.</a:t>
            </a:r>
          </a:p>
        </p:txBody>
      </p:sp>
    </p:spTree>
    <p:extLst>
      <p:ext uri="{BB962C8B-B14F-4D97-AF65-F5344CB8AC3E}">
        <p14:creationId xmlns:p14="http://schemas.microsoft.com/office/powerpoint/2010/main" val="3807903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47722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2141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Content Placeholder 2">
            <a:extLst>
              <a:ext uri="{FF2B5EF4-FFF2-40B4-BE49-F238E27FC236}">
                <a16:creationId xmlns:a16="http://schemas.microsoft.com/office/drawing/2014/main" id="{9E522EF2-AEF0-46B8-8E06-B4ED10F8FF73}"/>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tabular form or spreadsheet is the most widely used format for PHA. An example of a PHA worksheet for a simple system, an elevator door, is shown in Figure 3.1. The columns of the PHA table generally follow the key questions of the risk management process:</a:t>
            </a:r>
          </a:p>
          <a:p>
            <a:pPr marL="0" indent="0" algn="just">
              <a:buFont typeface="Arial" panose="020B0604020202020204" pitchFamily="34" charset="0"/>
              <a:buNone/>
            </a:pPr>
            <a:r>
              <a:rPr lang="en-US" dirty="0"/>
              <a:t>What can go wrong? What are the causes and consequences? What are the likelihood or chances of occurrence? And what can be done to detect, control, and manage them?</a:t>
            </a:r>
          </a:p>
        </p:txBody>
      </p:sp>
    </p:spTree>
    <p:extLst>
      <p:ext uri="{BB962C8B-B14F-4D97-AF65-F5344CB8AC3E}">
        <p14:creationId xmlns:p14="http://schemas.microsoft.com/office/powerpoint/2010/main" val="2564265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47722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2141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Content Placeholder 2">
            <a:extLst>
              <a:ext uri="{FF2B5EF4-FFF2-40B4-BE49-F238E27FC236}">
                <a16:creationId xmlns:a16="http://schemas.microsoft.com/office/drawing/2014/main" id="{68DF3146-3E6D-4973-9073-D9A73AAAD7AC}"/>
              </a:ext>
            </a:extLst>
          </p:cNvPr>
          <p:cNvSpPr txBox="1">
            <a:spLocks/>
          </p:cNvSpPr>
          <p:nvPr/>
        </p:nvSpPr>
        <p:spPr>
          <a:xfrm>
            <a:off x="838200" y="1825625"/>
            <a:ext cx="10515600"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These questions provide a good guide to follow when completing a worksheet. The following are the descriptions of columns that correspond to the PHA worksheet shown in Figure 3.1.</a:t>
            </a:r>
          </a:p>
          <a:p>
            <a:pPr marL="0" indent="0" algn="just">
              <a:buFont typeface="Arial" panose="020B0604020202020204" pitchFamily="34" charset="0"/>
              <a:buNone/>
            </a:pPr>
            <a:r>
              <a:rPr lang="en-US"/>
              <a:t>•  What can go wrong?</a:t>
            </a:r>
          </a:p>
          <a:p>
            <a:pPr marL="0" indent="0" algn="just">
              <a:buFont typeface="Arial" panose="020B0604020202020204" pitchFamily="34" charset="0"/>
              <a:buNone/>
            </a:pPr>
            <a:r>
              <a:rPr lang="en-US"/>
              <a:t>{ Column 1: Hazards that may lead to an accident</a:t>
            </a:r>
            <a:endParaRPr lang="en-US" dirty="0"/>
          </a:p>
        </p:txBody>
      </p:sp>
    </p:spTree>
    <p:extLst>
      <p:ext uri="{BB962C8B-B14F-4D97-AF65-F5344CB8AC3E}">
        <p14:creationId xmlns:p14="http://schemas.microsoft.com/office/powerpoint/2010/main" val="3944672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47722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2141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5" name="Content Placeholder 2">
            <a:extLst>
              <a:ext uri="{FF2B5EF4-FFF2-40B4-BE49-F238E27FC236}">
                <a16:creationId xmlns:a16="http://schemas.microsoft.com/office/drawing/2014/main" id="{A821FB1B-D4EA-4CDD-A3A6-FEDF15644F21}"/>
              </a:ext>
            </a:extLst>
          </p:cNvPr>
          <p:cNvSpPr txBox="1">
            <a:spLocks/>
          </p:cNvSpPr>
          <p:nvPr/>
        </p:nvSpPr>
        <p:spPr>
          <a:xfrm>
            <a:off x="552239" y="1758132"/>
            <a:ext cx="11144461" cy="304932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  What are the causes and consequences? What are the likelihood or </a:t>
            </a:r>
          </a:p>
          <a:p>
            <a:pPr marL="0" indent="0" algn="just">
              <a:buFont typeface="Arial" panose="020B0604020202020204" pitchFamily="34" charset="0"/>
              <a:buNone/>
            </a:pPr>
            <a:r>
              <a:rPr lang="en-US" sz="3200" dirty="0"/>
              <a:t>chances of occurrence?</a:t>
            </a:r>
          </a:p>
          <a:p>
            <a:pPr marL="0" indent="0" algn="just">
              <a:buFont typeface="Arial" panose="020B0604020202020204" pitchFamily="34" charset="0"/>
              <a:buNone/>
            </a:pPr>
            <a:endParaRPr lang="en-US" sz="3200" dirty="0"/>
          </a:p>
          <a:p>
            <a:pPr marL="0" indent="0" algn="just">
              <a:buFont typeface="Arial" panose="020B0604020202020204" pitchFamily="34" charset="0"/>
              <a:buNone/>
            </a:pPr>
            <a:r>
              <a:rPr lang="en-US" sz="3200" dirty="0"/>
              <a:t>{ Column 2: Accidents that can occur from the hazards</a:t>
            </a:r>
          </a:p>
          <a:p>
            <a:pPr marL="0" indent="0" algn="just">
              <a:buFont typeface="Arial" panose="020B0604020202020204" pitchFamily="34" charset="0"/>
              <a:buNone/>
            </a:pPr>
            <a:r>
              <a:rPr lang="en-US" sz="3200" dirty="0"/>
              <a:t>{ Column 3: The potential causes that can bring about each accident</a:t>
            </a:r>
          </a:p>
        </p:txBody>
      </p:sp>
    </p:spTree>
    <p:extLst>
      <p:ext uri="{BB962C8B-B14F-4D97-AF65-F5344CB8AC3E}">
        <p14:creationId xmlns:p14="http://schemas.microsoft.com/office/powerpoint/2010/main" val="3699676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47722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2141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5" name="Content Placeholder 2">
            <a:extLst>
              <a:ext uri="{FF2B5EF4-FFF2-40B4-BE49-F238E27FC236}">
                <a16:creationId xmlns:a16="http://schemas.microsoft.com/office/drawing/2014/main" id="{A821FB1B-D4EA-4CDD-A3A6-FEDF15644F21}"/>
              </a:ext>
            </a:extLst>
          </p:cNvPr>
          <p:cNvSpPr txBox="1">
            <a:spLocks/>
          </p:cNvSpPr>
          <p:nvPr/>
        </p:nvSpPr>
        <p:spPr>
          <a:xfrm>
            <a:off x="838200" y="1616049"/>
            <a:ext cx="10515600" cy="30193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Column 4: The likelihood that a particular cause triggers the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Accident.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Column 5: The severity of the consequences if the accident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occurs</a:t>
            </a:r>
          </a:p>
        </p:txBody>
      </p:sp>
    </p:spTree>
    <p:extLst>
      <p:ext uri="{BB962C8B-B14F-4D97-AF65-F5344CB8AC3E}">
        <p14:creationId xmlns:p14="http://schemas.microsoft.com/office/powerpoint/2010/main" val="2069578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47722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2141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Content Placeholder 2">
            <a:extLst>
              <a:ext uri="{FF2B5EF4-FFF2-40B4-BE49-F238E27FC236}">
                <a16:creationId xmlns:a16="http://schemas.microsoft.com/office/drawing/2014/main" id="{D954A48C-B631-4436-989D-43400AEB339D}"/>
              </a:ext>
            </a:extLst>
          </p:cNvPr>
          <p:cNvSpPr txBox="1">
            <a:spLocks/>
          </p:cNvSpPr>
          <p:nvPr/>
        </p:nvSpPr>
        <p:spPr>
          <a:xfrm>
            <a:off x="838199" y="1825625"/>
            <a:ext cx="10772775" cy="28797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 Column 6: The risk score based on the likelihood information </a:t>
            </a:r>
          </a:p>
          <a:p>
            <a:pPr marL="0" indent="0" algn="just">
              <a:buFont typeface="Arial" panose="020B0604020202020204" pitchFamily="34" charset="0"/>
              <a:buNone/>
            </a:pPr>
            <a:r>
              <a:rPr lang="en-US"/>
              <a:t>entered in Column 4 and the severity information entered in </a:t>
            </a:r>
          </a:p>
          <a:p>
            <a:pPr marL="0" indent="0" algn="just">
              <a:buFont typeface="Arial" panose="020B0604020202020204" pitchFamily="34" charset="0"/>
              <a:buNone/>
            </a:pPr>
            <a:r>
              <a:rPr lang="en-US"/>
              <a:t>Column 5</a:t>
            </a:r>
          </a:p>
          <a:p>
            <a:pPr marL="0" indent="0" algn="just">
              <a:buFont typeface="Arial" panose="020B0604020202020204" pitchFamily="34" charset="0"/>
              <a:buNone/>
            </a:pPr>
            <a:r>
              <a:rPr lang="en-US"/>
              <a:t>•  What can be done to detect, control, and manage the hazards?</a:t>
            </a:r>
          </a:p>
          <a:p>
            <a:pPr marL="0" indent="0" algn="just">
              <a:buFont typeface="Arial" panose="020B0604020202020204" pitchFamily="34" charset="0"/>
              <a:buNone/>
            </a:pPr>
            <a:r>
              <a:rPr lang="en-US"/>
              <a:t>{ Column 7: Recommended preventive and control measures to </a:t>
            </a:r>
          </a:p>
          <a:p>
            <a:pPr marL="0" indent="0" algn="just">
              <a:buFont typeface="Arial" panose="020B0604020202020204" pitchFamily="34" charset="0"/>
              <a:buNone/>
            </a:pPr>
            <a:r>
              <a:rPr lang="en-US"/>
              <a:t>address the hazards, the causes, and their consequences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7783079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47722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2141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 Format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6" name="Picture 5">
            <a:extLst>
              <a:ext uri="{FF2B5EF4-FFF2-40B4-BE49-F238E27FC236}">
                <a16:creationId xmlns:a16="http://schemas.microsoft.com/office/drawing/2014/main" id="{91F37A52-9264-4CF8-BA8A-9DE64903B6AF}"/>
              </a:ext>
            </a:extLst>
          </p:cNvPr>
          <p:cNvPicPr>
            <a:picLocks noChangeAspect="1"/>
          </p:cNvPicPr>
          <p:nvPr/>
        </p:nvPicPr>
        <p:blipFill>
          <a:blip r:embed="rId6"/>
          <a:stretch>
            <a:fillRect/>
          </a:stretch>
        </p:blipFill>
        <p:spPr>
          <a:xfrm>
            <a:off x="1014366" y="918667"/>
            <a:ext cx="10249342" cy="4405808"/>
          </a:xfrm>
          <a:prstGeom prst="rect">
            <a:avLst/>
          </a:prstGeom>
        </p:spPr>
      </p:pic>
      <p:sp>
        <p:nvSpPr>
          <p:cNvPr id="15" name="TextBox 14">
            <a:extLst>
              <a:ext uri="{FF2B5EF4-FFF2-40B4-BE49-F238E27FC236}">
                <a16:creationId xmlns:a16="http://schemas.microsoft.com/office/drawing/2014/main" id="{32D545E2-4C55-4ECD-AFE5-FEFAD8D56651}"/>
              </a:ext>
            </a:extLst>
          </p:cNvPr>
          <p:cNvSpPr txBox="1"/>
          <p:nvPr/>
        </p:nvSpPr>
        <p:spPr>
          <a:xfrm>
            <a:off x="3609975" y="5452193"/>
            <a:ext cx="6229350" cy="369332"/>
          </a:xfrm>
          <a:prstGeom prst="rect">
            <a:avLst/>
          </a:prstGeom>
          <a:noFill/>
        </p:spPr>
        <p:txBody>
          <a:bodyPr wrap="square">
            <a:spAutoFit/>
          </a:bodyPr>
          <a:lstStyle/>
          <a:p>
            <a:r>
              <a:rPr lang="en-US" dirty="0"/>
              <a:t>Figure 3.1: PHA Format </a:t>
            </a:r>
          </a:p>
        </p:txBody>
      </p:sp>
    </p:spTree>
    <p:extLst>
      <p:ext uri="{BB962C8B-B14F-4D97-AF65-F5344CB8AC3E}">
        <p14:creationId xmlns:p14="http://schemas.microsoft.com/office/powerpoint/2010/main" val="3854017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71058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44406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Content Placeholder 2">
            <a:extLst>
              <a:ext uri="{FF2B5EF4-FFF2-40B4-BE49-F238E27FC236}">
                <a16:creationId xmlns:a16="http://schemas.microsoft.com/office/drawing/2014/main" id="{E2C3D92C-0B90-49EB-B9E9-668C2AC4436B}"/>
              </a:ext>
            </a:extLst>
          </p:cNvPr>
          <p:cNvSpPr txBox="1">
            <a:spLocks/>
          </p:cNvSpPr>
          <p:nvPr/>
        </p:nvSpPr>
        <p:spPr>
          <a:xfrm>
            <a:off x="651740" y="1868673"/>
            <a:ext cx="10515600" cy="34367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t>1.  Define the system and scope of study.</a:t>
            </a:r>
          </a:p>
          <a:p>
            <a:pPr marL="0" indent="0">
              <a:buFont typeface="Arial" panose="020B0604020202020204" pitchFamily="34" charset="0"/>
              <a:buNone/>
            </a:pPr>
            <a:r>
              <a:rPr lang="en-US" sz="3200" dirty="0"/>
              <a:t>2.  Identify possible hazards.</a:t>
            </a:r>
          </a:p>
          <a:p>
            <a:pPr marL="0" indent="0">
              <a:buFont typeface="Arial" panose="020B0604020202020204" pitchFamily="34" charset="0"/>
              <a:buNone/>
            </a:pPr>
            <a:r>
              <a:rPr lang="en-US" sz="3200" dirty="0"/>
              <a:t>3.  Describe the accidents that can be caused by the hazards, as well as their consequences.</a:t>
            </a:r>
          </a:p>
          <a:p>
            <a:pPr marL="0" indent="0">
              <a:buFont typeface="Arial" panose="020B0604020202020204" pitchFamily="34" charset="0"/>
              <a:buNone/>
            </a:pPr>
            <a:r>
              <a:rPr lang="en-US" sz="3200" dirty="0"/>
              <a:t>4.  Identify potential causes of how might the accidents identified in step 3 can occur.</a:t>
            </a:r>
          </a:p>
        </p:txBody>
      </p:sp>
    </p:spTree>
    <p:extLst>
      <p:ext uri="{BB962C8B-B14F-4D97-AF65-F5344CB8AC3E}">
        <p14:creationId xmlns:p14="http://schemas.microsoft.com/office/powerpoint/2010/main" val="3995374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71058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44406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Content Placeholder 2">
            <a:extLst>
              <a:ext uri="{FF2B5EF4-FFF2-40B4-BE49-F238E27FC236}">
                <a16:creationId xmlns:a16="http://schemas.microsoft.com/office/drawing/2014/main" id="{E2C3D92C-0B90-49EB-B9E9-668C2AC4436B}"/>
              </a:ext>
            </a:extLst>
          </p:cNvPr>
          <p:cNvSpPr txBox="1">
            <a:spLocks/>
          </p:cNvSpPr>
          <p:nvPr/>
        </p:nvSpPr>
        <p:spPr>
          <a:xfrm>
            <a:off x="838200" y="2024911"/>
            <a:ext cx="10515600" cy="288944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5.  Evaluate each cause according to the likelihood that it can occur and the severity of consequences.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6.  Rank hazards in terms of step 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7.  Determine recommended preventive and control measures to address the hazards, the causes, and their consequences</a:t>
            </a:r>
          </a:p>
        </p:txBody>
      </p:sp>
    </p:spTree>
    <p:extLst>
      <p:ext uri="{BB962C8B-B14F-4D97-AF65-F5344CB8AC3E}">
        <p14:creationId xmlns:p14="http://schemas.microsoft.com/office/powerpoint/2010/main" val="2675359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8" y="91352"/>
            <a:ext cx="9144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57771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Content Placeholder 2">
            <a:extLst>
              <a:ext uri="{FF2B5EF4-FFF2-40B4-BE49-F238E27FC236}">
                <a16:creationId xmlns:a16="http://schemas.microsoft.com/office/drawing/2014/main" id="{B3424492-25D3-465F-90D4-4711D9CB74EA}"/>
              </a:ext>
            </a:extLst>
          </p:cNvPr>
          <p:cNvSpPr txBox="1">
            <a:spLocks/>
          </p:cNvSpPr>
          <p:nvPr/>
        </p:nvSpPr>
        <p:spPr>
          <a:xfrm>
            <a:off x="856456" y="1587995"/>
            <a:ext cx="10515600" cy="332636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1 defines the system and clearly distinguishes the scope of the PHA. As an example, consider an elevator door as a system of interest. For the succeeding steps, refer to the PHA worksheet in Figure 3.1.</a:t>
            </a:r>
          </a:p>
          <a:p>
            <a:pPr marL="0" indent="0" algn="just">
              <a:buFont typeface="Arial" panose="020B0604020202020204" pitchFamily="34" charset="0"/>
              <a:buNone/>
            </a:pPr>
            <a:r>
              <a:rPr lang="en-US" dirty="0"/>
              <a:t>Step 2 identifies possible hazards. Recall from Chapter 1, a hazard is defined to refer to objects, actions, processes, or conditions that may contribute toward the occurrence of an accident. For an elevator door, a possible hazard is the door closing on an obstruction. This information is entered in Column 1 of the PHA worksheet. </a:t>
            </a:r>
          </a:p>
        </p:txBody>
      </p:sp>
    </p:spTree>
    <p:extLst>
      <p:ext uri="{BB962C8B-B14F-4D97-AF65-F5344CB8AC3E}">
        <p14:creationId xmlns:p14="http://schemas.microsoft.com/office/powerpoint/2010/main" val="424929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8" y="91352"/>
            <a:ext cx="9144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57771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Content Placeholder 2">
            <a:extLst>
              <a:ext uri="{FF2B5EF4-FFF2-40B4-BE49-F238E27FC236}">
                <a16:creationId xmlns:a16="http://schemas.microsoft.com/office/drawing/2014/main" id="{B3424492-25D3-465F-90D4-4711D9CB74EA}"/>
              </a:ext>
            </a:extLst>
          </p:cNvPr>
          <p:cNvSpPr txBox="1">
            <a:spLocks/>
          </p:cNvSpPr>
          <p:nvPr/>
        </p:nvSpPr>
        <p:spPr>
          <a:xfrm>
            <a:off x="856456" y="1587996"/>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Step 3 describes the potential accident caused by the hazard. What could be the harm of the door closing on an obstruction? If the obstruction was a body or body part, then getting pinned or trapped is a potential accident that may result in bodily injury, dismemberment, or even death. This information is entered in Column 2 of the PHA worksheet. </a:t>
            </a:r>
          </a:p>
        </p:txBody>
      </p:sp>
    </p:spTree>
    <p:extLst>
      <p:ext uri="{BB962C8B-B14F-4D97-AF65-F5344CB8AC3E}">
        <p14:creationId xmlns:p14="http://schemas.microsoft.com/office/powerpoint/2010/main" val="1670558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8" y="91352"/>
            <a:ext cx="9144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57771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Content Placeholder 2">
            <a:extLst>
              <a:ext uri="{FF2B5EF4-FFF2-40B4-BE49-F238E27FC236}">
                <a16:creationId xmlns:a16="http://schemas.microsoft.com/office/drawing/2014/main" id="{B3424492-25D3-465F-90D4-4711D9CB74EA}"/>
              </a:ext>
            </a:extLst>
          </p:cNvPr>
          <p:cNvSpPr txBox="1">
            <a:spLocks/>
          </p:cNvSpPr>
          <p:nvPr/>
        </p:nvSpPr>
        <p:spPr>
          <a:xfrm>
            <a:off x="838200" y="1970520"/>
            <a:ext cx="10515600" cy="206960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Step 4 examines the possible causes of how the accident can occur. For the elevator door closing on an obstruction, two potential causes can be identified: (1) the obstruction is not detected and (2) the door mechanism is not working. This information is entered in Column 3 of the PHA worksheet.</a:t>
            </a:r>
          </a:p>
        </p:txBody>
      </p:sp>
    </p:spTree>
    <p:extLst>
      <p:ext uri="{BB962C8B-B14F-4D97-AF65-F5344CB8AC3E}">
        <p14:creationId xmlns:p14="http://schemas.microsoft.com/office/powerpoint/2010/main" val="2188610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8" y="91352"/>
            <a:ext cx="9144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57771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5" name="Content Placeholder 2">
            <a:extLst>
              <a:ext uri="{FF2B5EF4-FFF2-40B4-BE49-F238E27FC236}">
                <a16:creationId xmlns:a16="http://schemas.microsoft.com/office/drawing/2014/main" id="{8D91E2A7-4E68-4CA1-8C0E-11EDFAE0ECA7}"/>
              </a:ext>
            </a:extLst>
          </p:cNvPr>
          <p:cNvSpPr txBox="1">
            <a:spLocks/>
          </p:cNvSpPr>
          <p:nvPr/>
        </p:nvSpPr>
        <p:spPr>
          <a:xfrm>
            <a:off x="838200" y="1825625"/>
            <a:ext cx="10515600" cy="28035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5 evaluates the likelihood and severity for each potential cause. A rating scale such as Tables 2.2 and 2.3 in Chapter 2 is typically adopted. For the elevator door PHA, suppose the number of accidents occurring from the obstruction not being detected is on average one per year, then the likelihood is rated at 4 (see Table 2.3). The absence of sensors on the elevator door accounts for this high likelihood of accidents. For the door mechanism not working, the number of accidents occurs only once per 100 years due to the high quality of the door mechanisms.</a:t>
            </a:r>
          </a:p>
        </p:txBody>
      </p:sp>
    </p:spTree>
    <p:extLst>
      <p:ext uri="{BB962C8B-B14F-4D97-AF65-F5344CB8AC3E}">
        <p14:creationId xmlns:p14="http://schemas.microsoft.com/office/powerpoint/2010/main" val="802177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8" y="91352"/>
            <a:ext cx="9144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57771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5" name="Content Placeholder 2">
            <a:extLst>
              <a:ext uri="{FF2B5EF4-FFF2-40B4-BE49-F238E27FC236}">
                <a16:creationId xmlns:a16="http://schemas.microsoft.com/office/drawing/2014/main" id="{0342294F-8CDF-4F0F-964D-B7BA1A6D1A85}"/>
              </a:ext>
            </a:extLst>
          </p:cNvPr>
          <p:cNvSpPr txBox="1">
            <a:spLocks/>
          </p:cNvSpPr>
          <p:nvPr/>
        </p:nvSpPr>
        <p:spPr>
          <a:xfrm>
            <a:off x="838200" y="1825625"/>
            <a:ext cx="10515600" cy="28035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Step 5 evaluates the likelihood and severity for each potential cause. A rating scale such as Tables 2.2 and 2.3 in Chapter 2 is typically adopted. For the elevator door PHA, suppose the number of accidents occurring from the obstruction not being detected is on average one per year, then the likelihood is rated at 4 (see Table 2.3). The absence of sensors on the elevator door accounts for this high likelihood of accidents. For the door mechanism not working, the number of accidents occurs only once per 100 years due to the high quality of the door mechanisms.</a:t>
            </a:r>
            <a:endParaRPr lang="en-US" dirty="0"/>
          </a:p>
        </p:txBody>
      </p:sp>
    </p:spTree>
    <p:extLst>
      <p:ext uri="{BB962C8B-B14F-4D97-AF65-F5344CB8AC3E}">
        <p14:creationId xmlns:p14="http://schemas.microsoft.com/office/powerpoint/2010/main" val="1334755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8" y="91352"/>
            <a:ext cx="9144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57771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Content Placeholder 2">
            <a:extLst>
              <a:ext uri="{FF2B5EF4-FFF2-40B4-BE49-F238E27FC236}">
                <a16:creationId xmlns:a16="http://schemas.microsoft.com/office/drawing/2014/main" id="{9719C470-9D19-47B5-A30D-75DFFEF0AD9F}"/>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Step 6 facilitates the ranking of the hazards and potential causes by determining an overall risk score for each entry. For the elevator door PHA, this is done by multiplying likelihood and severity (L ×S). This information is entered in Column 6 of the PHA worksheet. The risk of an accident from the obstruction not being detected is more significant than the risk from the door mechanism not working, with a risk score of 20 and 10, respectively. Thus, addressing the detection of an obstruction should be prioritized.</a:t>
            </a:r>
            <a:endParaRPr lang="en-US" dirty="0"/>
          </a:p>
        </p:txBody>
      </p:sp>
    </p:spTree>
    <p:extLst>
      <p:ext uri="{BB962C8B-B14F-4D97-AF65-F5344CB8AC3E}">
        <p14:creationId xmlns:p14="http://schemas.microsoft.com/office/powerpoint/2010/main" val="1219701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2239" y="91352"/>
            <a:ext cx="8344112" cy="101354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04901" y="250075"/>
            <a:ext cx="57771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GENERALIZED STEPS FOR PHA</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5" name="Content Placeholder 2">
            <a:extLst>
              <a:ext uri="{FF2B5EF4-FFF2-40B4-BE49-F238E27FC236}">
                <a16:creationId xmlns:a16="http://schemas.microsoft.com/office/drawing/2014/main" id="{5BC5194C-8D39-4C02-A5F7-438C2890704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7 develops recommended measures to prevent, control, or mitigate the hazards and its consequences as it relates to each potential cause. For the elevator door example, proposed measures such as the installment of sensors to detect obstructions is entered in Column 7 of the PHA worksheet.</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20336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260703"/>
            <a:ext cx="782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6153150"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r>
              <a:rPr lang="en-US" dirty="0"/>
              <a:t>Hazard and Operability analysis</a:t>
            </a:r>
          </a:p>
        </p:txBody>
      </p:sp>
      <p:sp>
        <p:nvSpPr>
          <p:cNvPr id="19" name="Content Placeholder 2">
            <a:extLst>
              <a:ext uri="{FF2B5EF4-FFF2-40B4-BE49-F238E27FC236}">
                <a16:creationId xmlns:a16="http://schemas.microsoft.com/office/drawing/2014/main" id="{1F56CF0D-581F-4A6C-95C9-D0F965A1C916}"/>
              </a:ext>
            </a:extLst>
          </p:cNvPr>
          <p:cNvSpPr txBox="1">
            <a:spLocks/>
          </p:cNvSpPr>
          <p:nvPr/>
        </p:nvSpPr>
        <p:spPr>
          <a:xfrm>
            <a:off x="838200" y="1825625"/>
            <a:ext cx="10515600" cy="19081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dirty="0"/>
          </a:p>
        </p:txBody>
      </p:sp>
      <p:sp>
        <p:nvSpPr>
          <p:cNvPr id="20" name="TextBox 19">
            <a:extLst>
              <a:ext uri="{FF2B5EF4-FFF2-40B4-BE49-F238E27FC236}">
                <a16:creationId xmlns:a16="http://schemas.microsoft.com/office/drawing/2014/main" id="{C0C8CD3B-6667-443F-B3AF-B8B6DB2F0E4A}"/>
              </a:ext>
            </a:extLst>
          </p:cNvPr>
          <p:cNvSpPr txBox="1"/>
          <p:nvPr/>
        </p:nvSpPr>
        <p:spPr>
          <a:xfrm>
            <a:off x="838200" y="1825625"/>
            <a:ext cx="10420350" cy="2554545"/>
          </a:xfrm>
          <a:prstGeom prst="rect">
            <a:avLst/>
          </a:prstGeom>
          <a:noFill/>
        </p:spPr>
        <p:txBody>
          <a:bodyPr wrap="square">
            <a:spAutoFit/>
          </a:bodyPr>
          <a:lstStyle/>
          <a:p>
            <a:pPr marL="457200" indent="-457200">
              <a:buFont typeface="Wingdings" panose="05000000000000000000" pitchFamily="2" charset="2"/>
              <a:buChar char="§"/>
            </a:pPr>
            <a:r>
              <a:rPr lang="en-US" sz="3200" dirty="0"/>
              <a:t>HAZOP, or a Hazard and Operability Study, is a systematic way to identify possible hazards in a work process. </a:t>
            </a:r>
          </a:p>
          <a:p>
            <a:pPr marL="457200" indent="-457200">
              <a:buFont typeface="Wingdings" panose="05000000000000000000" pitchFamily="2" charset="2"/>
              <a:buChar char="§"/>
            </a:pPr>
            <a:r>
              <a:rPr lang="en-US" sz="3200" dirty="0"/>
              <a:t>In this approach, the process is broken down into steps, and every variation in work parameters is considered for each step.</a:t>
            </a:r>
          </a:p>
        </p:txBody>
      </p:sp>
    </p:spTree>
    <p:extLst>
      <p:ext uri="{BB962C8B-B14F-4D97-AF65-F5344CB8AC3E}">
        <p14:creationId xmlns:p14="http://schemas.microsoft.com/office/powerpoint/2010/main" val="1753704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260703"/>
            <a:ext cx="782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5" name="Content Placeholder 2">
            <a:extLst>
              <a:ext uri="{FF2B5EF4-FFF2-40B4-BE49-F238E27FC236}">
                <a16:creationId xmlns:a16="http://schemas.microsoft.com/office/drawing/2014/main" id="{5BC5194C-8D39-4C02-A5F7-438C28907048}"/>
              </a:ext>
            </a:extLst>
          </p:cNvPr>
          <p:cNvSpPr txBox="1">
            <a:spLocks/>
          </p:cNvSpPr>
          <p:nvPr/>
        </p:nvSpPr>
        <p:spPr>
          <a:xfrm>
            <a:off x="838200" y="1825625"/>
            <a:ext cx="10515600" cy="32401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HAZOP is a top-down qualitative approach, as opposed to semi quantitative approach such as PHA.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HAZOP is used to determine potential hazards in a process, operation, or system. In particular, it systematically identifies possible deviations from the design and operating intent and determines how these deviations may eventually become hazards.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6153150"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Hazard and Operability analysis</a:t>
            </a:r>
          </a:p>
        </p:txBody>
      </p:sp>
    </p:spTree>
    <p:extLst>
      <p:ext uri="{BB962C8B-B14F-4D97-AF65-F5344CB8AC3E}">
        <p14:creationId xmlns:p14="http://schemas.microsoft.com/office/powerpoint/2010/main" val="1816333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1 . WHERE AND WHEN TO USE HAZOP</a:t>
            </a:r>
          </a:p>
        </p:txBody>
      </p:sp>
      <p:sp>
        <p:nvSpPr>
          <p:cNvPr id="19" name="TextBox 18">
            <a:extLst>
              <a:ext uri="{FF2B5EF4-FFF2-40B4-BE49-F238E27FC236}">
                <a16:creationId xmlns:a16="http://schemas.microsoft.com/office/drawing/2014/main" id="{4F79C87D-AC44-4873-816A-D86A3F45950F}"/>
              </a:ext>
            </a:extLst>
          </p:cNvPr>
          <p:cNvSpPr txBox="1"/>
          <p:nvPr/>
        </p:nvSpPr>
        <p:spPr>
          <a:xfrm>
            <a:off x="933450" y="1828463"/>
            <a:ext cx="9902229" cy="2419124"/>
          </a:xfrm>
          <a:prstGeom prst="rect">
            <a:avLst/>
          </a:prstGeom>
          <a:noFill/>
        </p:spPr>
        <p:txBody>
          <a:bodyPr wrap="square">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HAZOP was originally intended for analyzing accidents that affect human health and safety. It has since been adopted as a general-purpose risk management tool. It is applicable to various types of systems, especially those with highly monitored performance and detailed design requirements found in the chemical, petroleum, food industries, and the like. </a:t>
            </a:r>
          </a:p>
        </p:txBody>
      </p:sp>
    </p:spTree>
    <p:extLst>
      <p:ext uri="{BB962C8B-B14F-4D97-AF65-F5344CB8AC3E}">
        <p14:creationId xmlns:p14="http://schemas.microsoft.com/office/powerpoint/2010/main" val="34453265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1 . WHERE AND WHEN TO USE HAZOP</a:t>
            </a:r>
          </a:p>
        </p:txBody>
      </p:sp>
      <p:sp>
        <p:nvSpPr>
          <p:cNvPr id="19" name="TextBox 18">
            <a:extLst>
              <a:ext uri="{FF2B5EF4-FFF2-40B4-BE49-F238E27FC236}">
                <a16:creationId xmlns:a16="http://schemas.microsoft.com/office/drawing/2014/main" id="{4F79C87D-AC44-4873-816A-D86A3F45950F}"/>
              </a:ext>
            </a:extLst>
          </p:cNvPr>
          <p:cNvSpPr txBox="1"/>
          <p:nvPr/>
        </p:nvSpPr>
        <p:spPr>
          <a:xfrm>
            <a:off x="933450" y="1828463"/>
            <a:ext cx="9902229" cy="2806922"/>
          </a:xfrm>
          <a:prstGeom prst="rect">
            <a:avLst/>
          </a:prstGeom>
          <a:noFill/>
        </p:spPr>
        <p:txBody>
          <a:bodyPr wrap="square">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Similar to PHA, it is applicable during the design phase of a project, product, or system development to determine specifications. It is also often applied to existing systems to improve safety and minimize operational risk. It is, in fact, useful for periodic review throughout the life of a system to accommodate changes within the system and its environment. It can also be used as supporting documentation for hazard logs.</a:t>
            </a:r>
          </a:p>
        </p:txBody>
      </p:sp>
    </p:spTree>
    <p:extLst>
      <p:ext uri="{BB962C8B-B14F-4D97-AF65-F5344CB8AC3E}">
        <p14:creationId xmlns:p14="http://schemas.microsoft.com/office/powerpoint/2010/main" val="6491430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61218" y="1633538"/>
            <a:ext cx="1099602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US" sz="3600" dirty="0"/>
              <a:t>1.  Define the system and scope of study.</a:t>
            </a:r>
          </a:p>
          <a:p>
            <a:pPr marL="0" indent="0">
              <a:spcAft>
                <a:spcPts val="600"/>
              </a:spcAft>
              <a:buFont typeface="Arial" panose="020B0604020202020204" pitchFamily="34" charset="0"/>
              <a:buNone/>
            </a:pPr>
            <a:r>
              <a:rPr lang="en-US" sz="3600" dirty="0"/>
              <a:t>2.  Divide the system into nodes and define each node’s design intent.</a:t>
            </a:r>
          </a:p>
          <a:p>
            <a:pPr marL="0" indent="0">
              <a:spcAft>
                <a:spcPts val="600"/>
              </a:spcAft>
              <a:buFont typeface="Arial" panose="020B0604020202020204" pitchFamily="34" charset="0"/>
              <a:buNone/>
            </a:pPr>
            <a:r>
              <a:rPr lang="en-US" sz="3600" dirty="0"/>
              <a:t>3.  For each node, identify node elements such as material, input, process step, or operation.</a:t>
            </a:r>
          </a:p>
        </p:txBody>
      </p:sp>
    </p:spTree>
    <p:extLst>
      <p:ext uri="{BB962C8B-B14F-4D97-AF65-F5344CB8AC3E}">
        <p14:creationId xmlns:p14="http://schemas.microsoft.com/office/powerpoint/2010/main" val="1985175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542713" y="1822394"/>
            <a:ext cx="11242592" cy="287178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1" fontAlgn="auto" latinLnBrk="0" hangingPunct="1">
              <a:lnSpc>
                <a:spcPct val="90000"/>
              </a:lnSpc>
              <a:spcBef>
                <a:spcPts val="1000"/>
              </a:spcBef>
              <a:spcAft>
                <a:spcPts val="600"/>
              </a:spcAft>
              <a:buClrTx/>
              <a:buSzTx/>
              <a:buFont typeface="Arial" panose="020B0604020202020204" pitchFamily="34" charset="0"/>
              <a:buAutoNum type="arabicPeriod" startAt="4"/>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Define the element’s relation to the design intent, performance measure, and acceptable range of performance (parameters).</a:t>
            </a:r>
          </a:p>
          <a:p>
            <a:pPr marL="514350" marR="0" lvl="0" indent="-514350" algn="l" defTabSz="914400" rtl="0" eaLnBrk="1" fontAlgn="auto" latinLnBrk="0" hangingPunct="1">
              <a:lnSpc>
                <a:spcPct val="90000"/>
              </a:lnSpc>
              <a:spcBef>
                <a:spcPts val="1000"/>
              </a:spcBef>
              <a:spcAft>
                <a:spcPts val="600"/>
              </a:spcAft>
              <a:buClrTx/>
              <a:buSzTx/>
              <a:buFont typeface="Arial" panose="020B0604020202020204" pitchFamily="34" charset="0"/>
              <a:buAutoNum type="arabicPeriod" startAt="4"/>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0" indent="-742950" algn="l" defTabSz="914400" rtl="0" eaLnBrk="1" fontAlgn="auto" latinLnBrk="0" hangingPunct="1">
              <a:lnSpc>
                <a:spcPct val="90000"/>
              </a:lnSpc>
              <a:spcBef>
                <a:spcPts val="1000"/>
              </a:spcBef>
              <a:spcAft>
                <a:spcPts val="600"/>
              </a:spcAft>
              <a:buClrTx/>
              <a:buSzTx/>
              <a:buFont typeface="Arial" panose="020B0604020202020204" pitchFamily="34" charset="0"/>
              <a:buAutoNum type="arabicPeriod" startAt="5"/>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Define the deviation by selecting a process guideword and pair with parameter.</a:t>
            </a:r>
          </a:p>
          <a:p>
            <a:pPr marL="742950" marR="0" lvl="0" indent="-742950" algn="l" defTabSz="914400" rtl="0" eaLnBrk="1" fontAlgn="auto" latinLnBrk="0" hangingPunct="1">
              <a:lnSpc>
                <a:spcPct val="90000"/>
              </a:lnSpc>
              <a:spcBef>
                <a:spcPts val="1000"/>
              </a:spcBef>
              <a:spcAft>
                <a:spcPts val="600"/>
              </a:spcAft>
              <a:buClrTx/>
              <a:buSzTx/>
              <a:buFont typeface="Arial" panose="020B0604020202020204" pitchFamily="34" charset="0"/>
              <a:buAutoNum type="arabicPeriod" startAt="5"/>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50309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088731"/>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dirty="0"/>
              <a:t>6.  Establish the causality of the deviation with potential hazards.</a:t>
            </a:r>
          </a:p>
          <a:p>
            <a:pPr marL="0" indent="0">
              <a:buNone/>
            </a:pPr>
            <a:r>
              <a:rPr lang="en-US" dirty="0"/>
              <a:t>7.  Describe the consequences of each hazard.</a:t>
            </a:r>
          </a:p>
        </p:txBody>
      </p:sp>
    </p:spTree>
    <p:extLst>
      <p:ext uri="{BB962C8B-B14F-4D97-AF65-F5344CB8AC3E}">
        <p14:creationId xmlns:p14="http://schemas.microsoft.com/office/powerpoint/2010/main" val="3788436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2479675"/>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8.  Identify existing preventive and control measures to address the hazard.</a:t>
            </a:r>
          </a:p>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9.  Determine recommendations for additional controls to address the hazard.</a:t>
            </a:r>
          </a:p>
        </p:txBody>
      </p:sp>
    </p:spTree>
    <p:extLst>
      <p:ext uri="{BB962C8B-B14F-4D97-AF65-F5344CB8AC3E}">
        <p14:creationId xmlns:p14="http://schemas.microsoft.com/office/powerpoint/2010/main" val="41819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6"/>
            <a:ext cx="10515600" cy="3088730"/>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Step 1 </a:t>
            </a:r>
            <a:r>
              <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rPr>
              <a:t>defines the scope of the analysis and system of study. As an example for HAZOP, consider a cooling water facility for a production plant as a system of interest.</a:t>
            </a:r>
          </a:p>
        </p:txBody>
      </p:sp>
    </p:spTree>
    <p:extLst>
      <p:ext uri="{BB962C8B-B14F-4D97-AF65-F5344CB8AC3E}">
        <p14:creationId xmlns:p14="http://schemas.microsoft.com/office/powerpoint/2010/main" val="17170158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58153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Step 2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divides the system into nodes. Part of the cooling water facility is the water cooling circuit pipework as shown in Figure 3.2. This represents a node in an overall HAZOP study of a cooling water facility. To begin the analysis of each node, the design intent of the node and its corresponding parameters are defined. For the water cooling pipework, its purpose is to continuously circulate cooling water.</a:t>
            </a:r>
          </a:p>
        </p:txBody>
      </p:sp>
    </p:spTree>
    <p:extLst>
      <p:ext uri="{BB962C8B-B14F-4D97-AF65-F5344CB8AC3E}">
        <p14:creationId xmlns:p14="http://schemas.microsoft.com/office/powerpoint/2010/main" val="42273502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pic>
        <p:nvPicPr>
          <p:cNvPr id="5" name="Picture 4">
            <a:extLst>
              <a:ext uri="{FF2B5EF4-FFF2-40B4-BE49-F238E27FC236}">
                <a16:creationId xmlns:a16="http://schemas.microsoft.com/office/drawing/2014/main" id="{85CB556F-2434-42AF-9E5F-AFE272DAD010}"/>
              </a:ext>
            </a:extLst>
          </p:cNvPr>
          <p:cNvPicPr>
            <a:picLocks noChangeAspect="1"/>
          </p:cNvPicPr>
          <p:nvPr/>
        </p:nvPicPr>
        <p:blipFill>
          <a:blip r:embed="rId6"/>
          <a:stretch>
            <a:fillRect/>
          </a:stretch>
        </p:blipFill>
        <p:spPr>
          <a:xfrm>
            <a:off x="1761368" y="1260093"/>
            <a:ext cx="8669263" cy="4759931"/>
          </a:xfrm>
          <a:prstGeom prst="rect">
            <a:avLst/>
          </a:prstGeom>
        </p:spPr>
      </p:pic>
    </p:spTree>
    <p:extLst>
      <p:ext uri="{BB962C8B-B14F-4D97-AF65-F5344CB8AC3E}">
        <p14:creationId xmlns:p14="http://schemas.microsoft.com/office/powerpoint/2010/main" val="34771664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6"/>
            <a:ext cx="10515600" cy="3422815"/>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Step 3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identifies the node elements. Elements are described in terms of its materials, inputs, components, and process steps and entered in Column 1 of the HAZOP worksheet. For the water cooling pipework, the key processes are circulation and cooling.</a:t>
            </a:r>
          </a:p>
        </p:txBody>
      </p:sp>
    </p:spTree>
    <p:extLst>
      <p:ext uri="{BB962C8B-B14F-4D97-AF65-F5344CB8AC3E}">
        <p14:creationId xmlns:p14="http://schemas.microsoft.com/office/powerpoint/2010/main" val="34118957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772281"/>
          </a:xfrm>
          <a:prstGeom prst="rect">
            <a:avLst/>
          </a:prstGeom>
        </p:spPr>
        <p:txBody>
          <a:bodyPr>
            <a:normAutofit lnSpcReduction="10000"/>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Step 4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defines process parameters for each element as it relates to the design intent. As defined in Step 2, the purpose of water cooling pipework is to continuously circulate cooling water and a key process identified in Step 3 is circulation. How does circulation then achieve the system’s design intent? To continuously circulate water, the system is designed to flow at a rate of 75.5 m/min.</a:t>
            </a:r>
          </a:p>
        </p:txBody>
      </p:sp>
    </p:spTree>
    <p:extLst>
      <p:ext uri="{BB962C8B-B14F-4D97-AF65-F5344CB8AC3E}">
        <p14:creationId xmlns:p14="http://schemas.microsoft.com/office/powerpoint/2010/main" val="33672495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581540"/>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b="0" i="0" u="none" strike="noStrike" kern="1200" cap="none" spc="0" normalizeH="0" baseline="0" noProof="0" dirty="0">
                <a:ln>
                  <a:noFill/>
                </a:ln>
                <a:solidFill>
                  <a:srgbClr val="FF0000"/>
                </a:solidFill>
                <a:effectLst/>
                <a:uLnTx/>
                <a:uFillTx/>
                <a:latin typeface="Calibri" panose="020F0502020204030204"/>
                <a:ea typeface="+mn-ea"/>
                <a:cs typeface="+mn-cs"/>
              </a:rPr>
              <a:t>Step 5 </a:t>
            </a: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defines the deviation. It follows then that for the water cooling pipework, a deviation or departure from the design intent would be a lack of adequate circulation. In HAZOP, the term less flow rate or no flow describes this deviation. This information is entered in Column 2 of the HAZOP worksheet.</a:t>
            </a:r>
          </a:p>
        </p:txBody>
      </p:sp>
    </p:spTree>
    <p:extLst>
      <p:ext uri="{BB962C8B-B14F-4D97-AF65-F5344CB8AC3E}">
        <p14:creationId xmlns:p14="http://schemas.microsoft.com/office/powerpoint/2010/main" val="25511757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581539"/>
          </a:xfrm>
          <a:prstGeom prst="rect">
            <a:avLst/>
          </a:prstGeom>
        </p:spPr>
        <p:txBody>
          <a:bodyPr>
            <a:normAutofit fontScale="92500"/>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Step 6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identifies the causes (i.e., the hazards) that can cause the deviation to occur. For the deviation no flow, failure of the pump may be one of the potential causes. This information is entered in Column 3 of the HAZOP worksheet. Note that the failure of the pump is described as a cause, not a deviation. Also note that in HAZOP, the identified causes are analogous to what PHA identifies as hazards.</a:t>
            </a:r>
          </a:p>
        </p:txBody>
      </p:sp>
    </p:spTree>
    <p:extLst>
      <p:ext uri="{BB962C8B-B14F-4D97-AF65-F5344CB8AC3E}">
        <p14:creationId xmlns:p14="http://schemas.microsoft.com/office/powerpoint/2010/main" val="6138063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772281"/>
          </a:xfrm>
          <a:prstGeom prst="rect">
            <a:avLst/>
          </a:prstGeom>
        </p:spPr>
        <p:txBody>
          <a:bodyPr>
            <a:normAutofit lnSpcReduction="10000"/>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Step 7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defines the consequences for each hazard. Pump failure means water is not flowing or circulating and, therefore, not cooled to the requirements of the production facility. A consequence could be possible over-heating of equipment and interruption or delay in the production process if the work has to stop because of down equipment. This information is entered in Column 4 of the HAZOP worksheet.</a:t>
            </a:r>
          </a:p>
        </p:txBody>
      </p:sp>
    </p:spTree>
    <p:extLst>
      <p:ext uri="{BB962C8B-B14F-4D97-AF65-F5344CB8AC3E}">
        <p14:creationId xmlns:p14="http://schemas.microsoft.com/office/powerpoint/2010/main" val="14599998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683353"/>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Step 8 </a:t>
            </a:r>
            <a:r>
              <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rPr>
              <a:t>describes existing measures on how the deviations and the hazards are addressed. For the water cooling pipework, suppose a backup pump is in place, then its information is entered in Column 5 of the HAZOP worksheet.</a:t>
            </a:r>
          </a:p>
        </p:txBody>
      </p:sp>
    </p:spTree>
    <p:extLst>
      <p:ext uri="{BB962C8B-B14F-4D97-AF65-F5344CB8AC3E}">
        <p14:creationId xmlns:p14="http://schemas.microsoft.com/office/powerpoint/2010/main" val="13508645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GENERALIZED STEPS FOR HAZOP</a:t>
            </a:r>
          </a:p>
        </p:txBody>
      </p:sp>
      <p:sp>
        <p:nvSpPr>
          <p:cNvPr id="12" name="Content Placeholder 2">
            <a:extLst>
              <a:ext uri="{FF2B5EF4-FFF2-40B4-BE49-F238E27FC236}">
                <a16:creationId xmlns:a16="http://schemas.microsoft.com/office/drawing/2014/main" id="{BF4CCA13-2B68-4B17-B6EE-97BDAE4318E0}"/>
              </a:ext>
            </a:extLst>
          </p:cNvPr>
          <p:cNvSpPr txBox="1">
            <a:spLocks/>
          </p:cNvSpPr>
          <p:nvPr/>
        </p:nvSpPr>
        <p:spPr>
          <a:xfrm>
            <a:off x="838200" y="1825625"/>
            <a:ext cx="10515600" cy="3240113"/>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0" i="0" u="none" strike="noStrike" kern="1200" cap="none" spc="0" normalizeH="0" baseline="0" noProof="0" dirty="0">
                <a:ln>
                  <a:noFill/>
                </a:ln>
                <a:solidFill>
                  <a:srgbClr val="FF0000"/>
                </a:solidFill>
                <a:effectLst/>
                <a:uLnTx/>
                <a:uFillTx/>
                <a:latin typeface="Calibri" panose="020F0502020204030204"/>
                <a:ea typeface="+mn-ea"/>
                <a:cs typeface="+mn-cs"/>
              </a:rPr>
              <a:t>Step 9 </a:t>
            </a: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determines recommendations. An assessment has to be made as to whether existing measures are sufficient and effective. Part of the analysis is to identify additional safeguards or controls when and if needed. This information is entered in Column 6 of the HAZOP worksheet.</a:t>
            </a:r>
          </a:p>
        </p:txBody>
      </p:sp>
    </p:spTree>
    <p:extLst>
      <p:ext uri="{BB962C8B-B14F-4D97-AF65-F5344CB8AC3E}">
        <p14:creationId xmlns:p14="http://schemas.microsoft.com/office/powerpoint/2010/main" val="28981132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3" y="260703"/>
            <a:ext cx="91632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5013" y="59393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8" name="TextBox 17">
            <a:extLst>
              <a:ext uri="{FF2B5EF4-FFF2-40B4-BE49-F238E27FC236}">
                <a16:creationId xmlns:a16="http://schemas.microsoft.com/office/drawing/2014/main" id="{1E47E420-151B-4A82-8932-FC67DEC36F88}"/>
              </a:ext>
            </a:extLst>
          </p:cNvPr>
          <p:cNvSpPr txBox="1"/>
          <p:nvPr/>
        </p:nvSpPr>
        <p:spPr>
          <a:xfrm>
            <a:off x="2640013" y="419426"/>
            <a:ext cx="7294562" cy="52322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prstClr val="white"/>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ea typeface="+mn-ea"/>
                <a:cs typeface="Tajawal Medium" panose="00000600000000000000" pitchFamily="2" charset="-78"/>
              </a:rPr>
              <a:t>HAZOP Worksheet</a:t>
            </a:r>
          </a:p>
        </p:txBody>
      </p:sp>
      <p:pic>
        <p:nvPicPr>
          <p:cNvPr id="6" name="Picture 5">
            <a:extLst>
              <a:ext uri="{FF2B5EF4-FFF2-40B4-BE49-F238E27FC236}">
                <a16:creationId xmlns:a16="http://schemas.microsoft.com/office/drawing/2014/main" id="{A1EBC382-5988-42CE-9C79-9E2C2CAFF2B3}"/>
              </a:ext>
            </a:extLst>
          </p:cNvPr>
          <p:cNvPicPr>
            <a:picLocks noChangeAspect="1"/>
          </p:cNvPicPr>
          <p:nvPr/>
        </p:nvPicPr>
        <p:blipFill>
          <a:blip r:embed="rId6"/>
          <a:stretch>
            <a:fillRect/>
          </a:stretch>
        </p:blipFill>
        <p:spPr>
          <a:xfrm>
            <a:off x="923925" y="1243333"/>
            <a:ext cx="9782175" cy="4763017"/>
          </a:xfrm>
          <a:prstGeom prst="rect">
            <a:avLst/>
          </a:prstGeom>
        </p:spPr>
      </p:pic>
    </p:spTree>
    <p:extLst>
      <p:ext uri="{BB962C8B-B14F-4D97-AF65-F5344CB8AC3E}">
        <p14:creationId xmlns:p14="http://schemas.microsoft.com/office/powerpoint/2010/main" val="33478157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33479500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TotalTime>
  <Words>2291</Words>
  <Application>Microsoft Office PowerPoint</Application>
  <PresentationFormat>Widescreen</PresentationFormat>
  <Paragraphs>161</Paragraphs>
  <Slides>41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Courier New</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47</cp:revision>
  <dcterms:created xsi:type="dcterms:W3CDTF">2021-08-03T13:03:26Z</dcterms:created>
  <dcterms:modified xsi:type="dcterms:W3CDTF">2022-02-07T18:52:33Z</dcterms:modified>
</cp:coreProperties>
</file>