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1"/>
  </p:notesMasterIdLst>
  <p:sldIdLst>
    <p:sldId id="480" r:id="rId5"/>
    <p:sldId id="271" r:id="rId6"/>
    <p:sldId id="256" r:id="rId7"/>
    <p:sldId id="644" r:id="rId8"/>
    <p:sldId id="645" r:id="rId9"/>
    <p:sldId id="646" r:id="rId10"/>
    <p:sldId id="647" r:id="rId11"/>
    <p:sldId id="648" r:id="rId12"/>
    <p:sldId id="649" r:id="rId13"/>
    <p:sldId id="650" r:id="rId14"/>
    <p:sldId id="651" r:id="rId15"/>
    <p:sldId id="652" r:id="rId16"/>
    <p:sldId id="653" r:id="rId17"/>
    <p:sldId id="654" r:id="rId18"/>
    <p:sldId id="655" r:id="rId19"/>
    <p:sldId id="656" r:id="rId20"/>
    <p:sldId id="657" r:id="rId21"/>
    <p:sldId id="658" r:id="rId22"/>
    <p:sldId id="659" r:id="rId23"/>
    <p:sldId id="660" r:id="rId24"/>
    <p:sldId id="661" r:id="rId25"/>
    <p:sldId id="662" r:id="rId26"/>
    <p:sldId id="663" r:id="rId27"/>
    <p:sldId id="664" r:id="rId28"/>
    <p:sldId id="665" r:id="rId29"/>
    <p:sldId id="666" r:id="rId30"/>
    <p:sldId id="667" r:id="rId31"/>
    <p:sldId id="668" r:id="rId32"/>
    <p:sldId id="677" r:id="rId33"/>
    <p:sldId id="678" r:id="rId34"/>
    <p:sldId id="679" r:id="rId35"/>
    <p:sldId id="669" r:id="rId36"/>
    <p:sldId id="670" r:id="rId37"/>
    <p:sldId id="671" r:id="rId38"/>
    <p:sldId id="672" r:id="rId39"/>
    <p:sldId id="673" r:id="rId40"/>
    <p:sldId id="674" r:id="rId41"/>
    <p:sldId id="675" r:id="rId42"/>
    <p:sldId id="676" r:id="rId43"/>
    <p:sldId id="643" r:id="rId44"/>
    <p:sldId id="680" r:id="rId45"/>
    <p:sldId id="681" r:id="rId46"/>
    <p:sldId id="682" r:id="rId47"/>
    <p:sldId id="683" r:id="rId48"/>
    <p:sldId id="684" r:id="rId49"/>
    <p:sldId id="685" r:id="rId50"/>
    <p:sldId id="686" r:id="rId51"/>
    <p:sldId id="687" r:id="rId52"/>
    <p:sldId id="688" r:id="rId53"/>
    <p:sldId id="689" r:id="rId54"/>
    <p:sldId id="690" r:id="rId55"/>
    <p:sldId id="691" r:id="rId56"/>
    <p:sldId id="692" r:id="rId57"/>
    <p:sldId id="693" r:id="rId58"/>
    <p:sldId id="694" r:id="rId59"/>
    <p:sldId id="695" r:id="rId60"/>
    <p:sldId id="696" r:id="rId61"/>
    <p:sldId id="697" r:id="rId62"/>
    <p:sldId id="698" r:id="rId63"/>
    <p:sldId id="699" r:id="rId64"/>
    <p:sldId id="700" r:id="rId65"/>
    <p:sldId id="701" r:id="rId66"/>
    <p:sldId id="702" r:id="rId67"/>
    <p:sldId id="703" r:id="rId68"/>
    <p:sldId id="704" r:id="rId69"/>
    <p:sldId id="349" r:id="rId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256"/>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668"/>
            <p14:sldId id="677"/>
            <p14:sldId id="678"/>
            <p14:sldId id="679"/>
            <p14:sldId id="669"/>
            <p14:sldId id="670"/>
            <p14:sldId id="671"/>
            <p14:sldId id="672"/>
            <p14:sldId id="673"/>
            <p14:sldId id="674"/>
            <p14:sldId id="675"/>
            <p14:sldId id="676"/>
            <p14:sldId id="643"/>
            <p14:sldId id="680"/>
            <p14:sldId id="681"/>
            <p14:sldId id="682"/>
            <p14:sldId id="683"/>
            <p14:sldId id="684"/>
            <p14:sldId id="685"/>
            <p14:sldId id="686"/>
            <p14:sldId id="687"/>
            <p14:sldId id="688"/>
            <p14:sldId id="689"/>
            <p14:sldId id="690"/>
            <p14:sldId id="691"/>
            <p14:sldId id="692"/>
            <p14:sldId id="693"/>
            <p14:sldId id="694"/>
            <p14:sldId id="695"/>
            <p14:sldId id="696"/>
            <p14:sldId id="697"/>
            <p14:sldId id="698"/>
            <p14:sldId id="699"/>
            <p14:sldId id="700"/>
            <p14:sldId id="701"/>
            <p14:sldId id="702"/>
            <p14:sldId id="703"/>
            <p14:sldId id="70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1" autoAdjust="0"/>
    <p:restoredTop sz="94660"/>
  </p:normalViewPr>
  <p:slideViewPr>
    <p:cSldViewPr snapToGrid="0">
      <p:cViewPr varScale="1">
        <p:scale>
          <a:sx n="68" d="100"/>
          <a:sy n="68" d="100"/>
        </p:scale>
        <p:origin x="54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presProps" Target="presProps.xml"/><Relationship Id="rId93"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notesMaster" Target="notesMasters/notesMaster1.xml"/><Relationship Id="rId92" Type="http://schemas.microsoft.com/office/2015/10/relationships/revisionInfo" Target="revisionInfo.xml"/><Relationship Id="rId2" Type="http://schemas.openxmlformats.org/officeDocument/2006/relationships/customXml" Target="../customXml/item2.xml"/><Relationship Id="rId29" Type="http://schemas.openxmlformats.org/officeDocument/2006/relationships/slide" Target="slides/slide2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28-Nov-24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28-Nov-24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28-Nov-24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28-Nov-24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28-Nov-24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28-Nov-24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28-Nov-24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28-Nov-24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28-Nov-24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28-Nov-24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Merna Emad</a:t>
            </a:r>
            <a:endParaRPr lang="en-US" sz="2000" dirty="0">
              <a:latin typeface="Alexandria" charset="0"/>
              <a:cs typeface="Alexandria" charset="0"/>
            </a:endParaRPr>
          </a:p>
        </p:txBody>
      </p:sp>
      <p:sp>
        <p:nvSpPr>
          <p:cNvPr id="31" name="TextBox 30"/>
          <p:cNvSpPr txBox="1"/>
          <p:nvPr/>
        </p:nvSpPr>
        <p:spPr>
          <a:xfrm>
            <a:off x="45272" y="2113349"/>
            <a:ext cx="6082114" cy="769441"/>
          </a:xfrm>
          <a:prstGeom prst="rect">
            <a:avLst/>
          </a:prstGeom>
          <a:noFill/>
        </p:spPr>
        <p:txBody>
          <a:bodyPr wrap="none" rtlCol="0">
            <a:spAutoFit/>
          </a:bodyPr>
          <a:lstStyle/>
          <a:p>
            <a:r>
              <a:rPr lang="en-US" sz="4400" b="1" dirty="0" smtClean="0">
                <a:solidFill>
                  <a:srgbClr val="00B0F0"/>
                </a:solidFill>
                <a:latin typeface="Alexandria" charset="0"/>
                <a:cs typeface="Alexandria" charset="0"/>
              </a:rPr>
              <a:t>Communication Skills</a:t>
            </a:r>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9</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295547" cy="400110"/>
          </a:xfrm>
          <a:prstGeom prst="rect">
            <a:avLst/>
          </a:prstGeom>
          <a:noFill/>
        </p:spPr>
        <p:txBody>
          <a:bodyPr wrap="none" rtlCol="0">
            <a:spAutoFit/>
          </a:bodyPr>
          <a:lstStyle/>
          <a:p>
            <a:r>
              <a:rPr lang="en-US" sz="2000" dirty="0" smtClean="0">
                <a:latin typeface="Alexandria" charset="0"/>
                <a:cs typeface="Alexandria" charset="0"/>
              </a:rPr>
              <a:t>CMM 201</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017136" y="894259"/>
            <a:ext cx="4014369" cy="523220"/>
          </a:xfrm>
          <a:prstGeom prst="rect">
            <a:avLst/>
          </a:prstGeom>
          <a:noFill/>
        </p:spPr>
        <p:txBody>
          <a:bodyPr wrap="none" rtlCol="0">
            <a:spAutoFit/>
          </a:bodyPr>
          <a:lstStyle/>
          <a:p>
            <a:r>
              <a:rPr lang="en-US" sz="2800" b="1" dirty="0"/>
              <a:t>Informing and Persuading</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8038367" y="1514954"/>
            <a:ext cx="1606530" cy="523220"/>
          </a:xfrm>
          <a:prstGeom prst="rect">
            <a:avLst/>
          </a:prstGeom>
          <a:noFill/>
        </p:spPr>
        <p:txBody>
          <a:bodyPr wrap="none" rtlCol="0">
            <a:spAutoFit/>
          </a:bodyPr>
          <a:lstStyle/>
          <a:p>
            <a:pPr algn="ctr"/>
            <a:r>
              <a:rPr lang="ar-EG" sz="2800" b="1" dirty="0">
                <a:latin typeface="Alexandria" charset="0"/>
                <a:cs typeface="Alexandria" charset="0"/>
              </a:rPr>
              <a:t>إعلام وإقناع</a:t>
            </a:r>
            <a:endParaRPr lang="en-US" sz="2800" b="1" dirty="0">
              <a:latin typeface="Alexandria" charset="0"/>
              <a:cs typeface="Alexandri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258935" y="617837"/>
            <a:ext cx="1968809"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General rules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6051735" y="625664"/>
            <a:ext cx="1789272"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القواعد العامة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3380" y="1148884"/>
            <a:ext cx="4403319" cy="5715411"/>
          </a:xfrm>
          <a:prstGeom prst="rect">
            <a:avLst/>
          </a:prstGeom>
        </p:spPr>
        <p:txBody>
          <a:bodyPr wrap="square">
            <a:spAutoFit/>
          </a:bodyPr>
          <a:lstStyle/>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“As humans, we’re hard-wired to enjoy and learn from stories”.</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Craft a 60- to 90-second narrative that launches your speech and compels your audience to listen to you.</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Show a gripping photo. “Use photos instead of text, when possible,”. The old saying “A picture is worth a thousand words” is especially relevant when giving a presentation, and it can move your audience more than almost any words ever could.</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A quality photo adds aesthetic appeal, increases comprehension, and makes your message more memorable.</a:t>
            </a:r>
          </a:p>
        </p:txBody>
      </p:sp>
      <p:sp>
        <p:nvSpPr>
          <p:cNvPr id="6" name="Rectangle 5"/>
          <p:cNvSpPr/>
          <p:nvPr/>
        </p:nvSpPr>
        <p:spPr>
          <a:xfrm>
            <a:off x="4651588" y="1207761"/>
            <a:ext cx="3464560" cy="5632311"/>
          </a:xfrm>
          <a:prstGeom prst="rect">
            <a:avLst/>
          </a:prstGeom>
        </p:spPr>
        <p:txBody>
          <a:bodyPr wrap="square">
            <a:spAutoFit/>
          </a:bodyPr>
          <a:lstStyle/>
          <a:p>
            <a:pPr marL="342900" indent="-342900" algn="r" rtl="1">
              <a:buFont typeface="Arial" panose="020B0604020202020204" pitchFamily="34" charset="0"/>
              <a:buChar char="•"/>
            </a:pPr>
            <a:r>
              <a:rPr lang="ar-EG" sz="2000" dirty="0"/>
              <a:t>"بصفتنا بشرًا، فإننا مبرمجون على الاستمتاع بالقصص والتعلم منها".</a:t>
            </a:r>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ar-EG" sz="2000" dirty="0"/>
              <a:t>قم بصياغة قصة مدتها من 60 إلى 90 ثانية لبدء خطابك وإرغام جمهورك على الاستماع إليك.</a:t>
            </a:r>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ar-EG" sz="2000" dirty="0"/>
              <a:t>اعرض صورة جذابة. "استخدم الصور بدلاً من النص، عندما يكون ذلك ممكنًا". إن القول المأثور "الصورة تساوي ألف كلمة" له أهمية خاصة عند تقديم عرض تقديمي، ويمكنها أن تحرك جمهورك أكثر من أي كلمة تقريبًا.</a:t>
            </a:r>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ar-EG" sz="2000" dirty="0"/>
              <a:t>تضيف الصورة عالية الجودة جاذبية جمالية، وتزيد من الفهم، وتجعل رسالتك أكثر تذكرًا.</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258935" y="617837"/>
            <a:ext cx="1968809"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General rules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6051735" y="625664"/>
            <a:ext cx="1789272"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القواعد العامة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3380" y="1148884"/>
            <a:ext cx="4403319" cy="5715411"/>
          </a:xfrm>
          <a:prstGeom prst="rect">
            <a:avLst/>
          </a:prstGeom>
        </p:spPr>
        <p:txBody>
          <a:bodyPr wrap="square">
            <a:spAutoFit/>
          </a:bodyPr>
          <a:lstStyle/>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Use a powerful quote. “Employ the wise words of a well-known person because the name allows you to tap into his or her credibility, likeability, and notoriety,”. However, make sure the quote is relevant to your message and can create meaning for the audience.</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Play a short video. Unlike text and bullet points on a slide show, videos can evoke emotional responses from an audience as well as communicate your message quickly.</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However, when using video, take care; you don’t want to spend so much time with a video that you leave yourself no time to speak.</a:t>
            </a:r>
          </a:p>
        </p:txBody>
      </p:sp>
      <p:sp>
        <p:nvSpPr>
          <p:cNvPr id="6" name="Rectangle 5"/>
          <p:cNvSpPr/>
          <p:nvPr/>
        </p:nvSpPr>
        <p:spPr>
          <a:xfrm>
            <a:off x="4651588" y="1207761"/>
            <a:ext cx="3464560" cy="5324535"/>
          </a:xfrm>
          <a:prstGeom prst="rect">
            <a:avLst/>
          </a:prstGeom>
        </p:spPr>
        <p:txBody>
          <a:bodyPr wrap="square">
            <a:spAutoFit/>
          </a:bodyPr>
          <a:lstStyle/>
          <a:p>
            <a:pPr marL="342900" indent="-342900" algn="r" rtl="1">
              <a:buFont typeface="Arial" panose="020B0604020202020204" pitchFamily="34" charset="0"/>
              <a:buChar char="•"/>
            </a:pPr>
            <a:r>
              <a:rPr lang="ar-EG" sz="2000" dirty="0"/>
              <a:t>استخدم اقتباسًا قويًا. "استخدم الكلمات الحكيمة لشخص معروف لأن الاسم يسمح لك بالاستفادة من مصداقيته وجاذبيته وسمعته". ومع ذلك، تأكد من أن الاقتباس وثيق الصلة برسالتك ويمكنه خلق معنى للجمهور.</a:t>
            </a:r>
          </a:p>
          <a:p>
            <a:pPr marL="342900" indent="-342900" algn="r" rtl="1">
              <a:buFont typeface="Arial" panose="020B0604020202020204" pitchFamily="34" charset="0"/>
              <a:buChar char="•"/>
            </a:pPr>
            <a:r>
              <a:rPr lang="ar-EG" sz="2000" dirty="0"/>
              <a:t>قم بتشغيل مقطع فيديو قصير. على عكس النص والنقاط في عرض الشرائح، يمكن لمقاطع الفيديو استحضار استجابات عاطفية من الجمهور بالإضافة إلى توصيل رسالتك بسرعة.</a:t>
            </a:r>
          </a:p>
          <a:p>
            <a:pPr marL="342900" indent="-342900" algn="r" rtl="1">
              <a:buFont typeface="Arial" panose="020B0604020202020204" pitchFamily="34" charset="0"/>
              <a:buChar char="•"/>
            </a:pPr>
            <a:r>
              <a:rPr lang="ar-EG" sz="2000" dirty="0"/>
              <a:t>ومع ذلك، عند استخدام الفيديو، كن حذرًا؛ فأنت لا تريد قضاء الكثير من الوقت مع مقطع فيديو بحيث لا تترك لنفسك وقتًا للتحدث.</a:t>
            </a:r>
          </a:p>
        </p:txBody>
      </p:sp>
    </p:spTree>
    <p:extLst>
      <p:ext uri="{BB962C8B-B14F-4D97-AF65-F5344CB8AC3E}">
        <p14:creationId xmlns:p14="http://schemas.microsoft.com/office/powerpoint/2010/main" val="2748898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80431" y="588875"/>
            <a:ext cx="4196213"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The Importance of Presenting </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145532" y="586141"/>
            <a:ext cx="2994731"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أهمية العروض التقديمية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3380" y="1148884"/>
            <a:ext cx="4403319" cy="4037067"/>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Just as effective communication skills are essential to your professional success, effective oral communication skills are essential if you want to excel in leadership. Presentational excellence is important for the following reasons: </a:t>
            </a:r>
          </a:p>
          <a:p>
            <a:pPr marL="92075" marR="156845">
              <a:lnSpc>
                <a:spcPct val="106400"/>
              </a:lnSpc>
              <a:spcBef>
                <a:spcPts val="180"/>
              </a:spcBef>
            </a:pPr>
            <a:endParaRPr lang="ar-EG" sz="2000" spc="-35" dirty="0" smtClean="0">
              <a:latin typeface="Times New Roman"/>
              <a:cs typeface="Times New Roman"/>
            </a:endParaRPr>
          </a:p>
          <a:p>
            <a:pPr marL="92075" marR="156845">
              <a:lnSpc>
                <a:spcPct val="106400"/>
              </a:lnSpc>
              <a:spcBef>
                <a:spcPts val="180"/>
              </a:spcBef>
            </a:pPr>
            <a:r>
              <a:rPr lang="en-US" sz="2000" spc="-35" dirty="0" smtClean="0">
                <a:latin typeface="Times New Roman"/>
                <a:cs typeface="Times New Roman"/>
              </a:rPr>
              <a:t>1</a:t>
            </a:r>
            <a:r>
              <a:rPr lang="en-US" sz="2000" spc="-35" dirty="0">
                <a:latin typeface="Times New Roman"/>
                <a:cs typeface="Times New Roman"/>
              </a:rPr>
              <a:t>) Product presentations, team huddles, meeting leadership, press conferences, special events, and other forms of oral communication reveal something about you as a professional; </a:t>
            </a:r>
          </a:p>
        </p:txBody>
      </p:sp>
      <p:sp>
        <p:nvSpPr>
          <p:cNvPr id="6" name="Rectangle 5"/>
          <p:cNvSpPr/>
          <p:nvPr/>
        </p:nvSpPr>
        <p:spPr>
          <a:xfrm>
            <a:off x="4651588" y="1207761"/>
            <a:ext cx="3464560" cy="3785652"/>
          </a:xfrm>
          <a:prstGeom prst="rect">
            <a:avLst/>
          </a:prstGeom>
        </p:spPr>
        <p:txBody>
          <a:bodyPr wrap="square">
            <a:spAutoFit/>
          </a:bodyPr>
          <a:lstStyle/>
          <a:p>
            <a:pPr algn="r" rtl="1"/>
            <a:r>
              <a:rPr lang="ar-EG" sz="2000" dirty="0"/>
              <a:t>تمامًا كما تعد مهارات الاتصال الفعّالة ضرورية لنجاحك المهني، فإن مهارات الاتصال الشفهي الفعّالة ضرورية إذا كنت ترغب في التفوق في القيادة. يُعد التميز في العرض </a:t>
            </a:r>
            <a:r>
              <a:rPr lang="ar-EG" sz="2000" dirty="0" err="1"/>
              <a:t>التقديمي</a:t>
            </a:r>
            <a:r>
              <a:rPr lang="ar-EG" sz="2000" dirty="0"/>
              <a:t> مهمًا للأسباب التالية</a:t>
            </a:r>
            <a:r>
              <a:rPr lang="ar-EG" sz="2000" dirty="0" smtClean="0"/>
              <a:t>:</a:t>
            </a:r>
          </a:p>
          <a:p>
            <a:pPr algn="r" rtl="1"/>
            <a:endParaRPr lang="ar-EG" sz="2000" dirty="0"/>
          </a:p>
          <a:p>
            <a:pPr algn="r" rtl="1"/>
            <a:r>
              <a:rPr lang="ar-EG" sz="2000" dirty="0" smtClean="0"/>
              <a:t>1) </a:t>
            </a:r>
            <a:r>
              <a:rPr lang="ar-EG" sz="2000" dirty="0"/>
              <a:t>تكشف عروض المنتجات، والاجتماعات الجماعية للفريق، وقيادة الاجتماعات، والمؤتمرات الصحفية، والمناسبات الخاصة، وغيرها من أشكال الاتصال الشفهي شيئًا عنك كمحترف؛</a:t>
            </a:r>
          </a:p>
        </p:txBody>
      </p:sp>
    </p:spTree>
    <p:extLst>
      <p:ext uri="{BB962C8B-B14F-4D97-AF65-F5344CB8AC3E}">
        <p14:creationId xmlns:p14="http://schemas.microsoft.com/office/powerpoint/2010/main" val="3768076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80431" y="588875"/>
            <a:ext cx="4196213"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The Importance of Presenting </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145532" y="586141"/>
            <a:ext cx="2994731"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أهمية العروض التقديمية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3380" y="1148884"/>
            <a:ext cx="4403319" cy="5389168"/>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Just as effective communication skills are essential to your professional success, effective oral communication skills are essential if you want to excel in leadership. Presentational excellence is important for the following reasons: </a:t>
            </a:r>
          </a:p>
          <a:p>
            <a:pPr marL="92075" marR="156845">
              <a:lnSpc>
                <a:spcPct val="106400"/>
              </a:lnSpc>
              <a:spcBef>
                <a:spcPts val="180"/>
              </a:spcBef>
            </a:pPr>
            <a:endParaRPr lang="ar-EG" sz="2000" spc="-35" dirty="0" smtClean="0">
              <a:latin typeface="Times New Roman"/>
              <a:cs typeface="Times New Roman"/>
            </a:endParaRPr>
          </a:p>
          <a:p>
            <a:pPr marL="92075" marR="156845">
              <a:lnSpc>
                <a:spcPct val="106400"/>
              </a:lnSpc>
              <a:spcBef>
                <a:spcPts val="180"/>
              </a:spcBef>
            </a:pPr>
            <a:r>
              <a:rPr lang="en-US" sz="2000" spc="-35" dirty="0">
                <a:latin typeface="Times New Roman"/>
                <a:cs typeface="Times New Roman"/>
              </a:rPr>
              <a:t>(2) presentations serve as a tool to motivate employees and to communicate effectively about business goals;</a:t>
            </a:r>
          </a:p>
          <a:p>
            <a:pPr marL="92075" marR="156845">
              <a:lnSpc>
                <a:spcPct val="106400"/>
              </a:lnSpc>
              <a:spcBef>
                <a:spcPts val="180"/>
              </a:spcBef>
            </a:pPr>
            <a:r>
              <a:rPr lang="en-US" sz="2000" spc="-35" dirty="0">
                <a:latin typeface="Times New Roman"/>
                <a:cs typeface="Times New Roman"/>
              </a:rPr>
              <a:t>3) presentational excellence is required to achieve professional excellence. To address these important topics, let’s take a look at ways to communicate excellence in presentations.</a:t>
            </a:r>
          </a:p>
        </p:txBody>
      </p:sp>
      <p:sp>
        <p:nvSpPr>
          <p:cNvPr id="6" name="Rectangle 5"/>
          <p:cNvSpPr/>
          <p:nvPr/>
        </p:nvSpPr>
        <p:spPr>
          <a:xfrm>
            <a:off x="4651588" y="1207761"/>
            <a:ext cx="3464560" cy="4708981"/>
          </a:xfrm>
          <a:prstGeom prst="rect">
            <a:avLst/>
          </a:prstGeom>
        </p:spPr>
        <p:txBody>
          <a:bodyPr wrap="square">
            <a:spAutoFit/>
          </a:bodyPr>
          <a:lstStyle/>
          <a:p>
            <a:pPr algn="r" rtl="1"/>
            <a:r>
              <a:rPr lang="ar-EG" sz="2000" dirty="0"/>
              <a:t>تمامًا كما تعد مهارات الاتصال الفعّالة ضرورية لنجاحك المهني، فإن مهارات الاتصال الشفهي الفعّالة ضرورية إذا كنت ترغب في التفوق في القيادة. يُعد التميز في العرض </a:t>
            </a:r>
            <a:r>
              <a:rPr lang="ar-EG" sz="2000" dirty="0" err="1"/>
              <a:t>التقديمي</a:t>
            </a:r>
            <a:r>
              <a:rPr lang="ar-EG" sz="2000" dirty="0"/>
              <a:t> مهمًا للأسباب التالية</a:t>
            </a:r>
            <a:r>
              <a:rPr lang="ar-EG" sz="2000" dirty="0" smtClean="0"/>
              <a:t>:</a:t>
            </a:r>
          </a:p>
          <a:p>
            <a:pPr algn="r" rtl="1"/>
            <a:endParaRPr lang="ar-EG" sz="2000" dirty="0"/>
          </a:p>
          <a:p>
            <a:pPr algn="r" rtl="1"/>
            <a:r>
              <a:rPr lang="ar-EG" sz="2000" dirty="0"/>
              <a:t>1(2) تعمل العروض التقديمية كأداة لتحفيز الموظفين والتواصل بشكل فعال حول أهداف العمل؛</a:t>
            </a:r>
          </a:p>
          <a:p>
            <a:pPr algn="r" rtl="1"/>
            <a:r>
              <a:rPr lang="ar-EG" sz="2000" dirty="0"/>
              <a:t>3) يلزم التميز في العرض </a:t>
            </a:r>
            <a:r>
              <a:rPr lang="ar-EG" sz="2000" dirty="0" err="1"/>
              <a:t>التقديمي</a:t>
            </a:r>
            <a:r>
              <a:rPr lang="ar-EG" sz="2000" dirty="0"/>
              <a:t> لتحقيق التميز المهني. لمعالجة هذه الموضوعات المهمة، دعنا نلقي نظرة على طرق توصيل التميز في العروض التقديمية.</a:t>
            </a:r>
          </a:p>
        </p:txBody>
      </p:sp>
    </p:spTree>
    <p:extLst>
      <p:ext uri="{BB962C8B-B14F-4D97-AF65-F5344CB8AC3E}">
        <p14:creationId xmlns:p14="http://schemas.microsoft.com/office/powerpoint/2010/main" val="2907124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422910"/>
            <a:ext cx="4274234" cy="750975"/>
          </a:xfrm>
          <a:prstGeom prst="rect">
            <a:avLst/>
          </a:prstGeom>
        </p:spPr>
        <p:txBody>
          <a:bodyPr wrap="squar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Identifying Presentation Opportunities and Purposes</a:t>
            </a:r>
            <a:endParaRPr lang="en-US" sz="1600"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1588" y="575161"/>
            <a:ext cx="3121367"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تحديد فرص وأغراض العرض</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3380" y="1148884"/>
            <a:ext cx="4403319" cy="5041445"/>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The first step in the presentation process is identifying opportunities. Once you have identified the presentation opportunities, you can identify the purpose within them</a:t>
            </a:r>
            <a:r>
              <a:rPr lang="en-US" sz="2000" spc="-35" dirty="0" smtClean="0">
                <a:latin typeface="Times New Roman"/>
                <a:cs typeface="Times New Roman"/>
              </a:rPr>
              <a:t>.</a:t>
            </a:r>
            <a:endParaRPr lang="ar-EG" sz="2000" spc="-35" dirty="0" smtClean="0">
              <a:latin typeface="Times New Roman"/>
              <a:cs typeface="Times New Roman"/>
            </a:endParaRPr>
          </a:p>
          <a:p>
            <a:pPr marL="92075" marR="156845">
              <a:lnSpc>
                <a:spcPct val="106400"/>
              </a:lnSpc>
              <a:spcBef>
                <a:spcPts val="180"/>
              </a:spcBef>
            </a:pPr>
            <a:endParaRPr lang="en-US" sz="2000" spc="-35" dirty="0">
              <a:latin typeface="Times New Roman"/>
              <a:cs typeface="Times New Roman"/>
            </a:endParaRPr>
          </a:p>
          <a:p>
            <a:pPr marL="92075" marR="156845">
              <a:lnSpc>
                <a:spcPct val="106400"/>
              </a:lnSpc>
              <a:spcBef>
                <a:spcPts val="180"/>
              </a:spcBef>
            </a:pPr>
            <a:r>
              <a:rPr lang="en-US" sz="2000" b="1" u="sng" spc="-35" dirty="0">
                <a:latin typeface="Times New Roman"/>
                <a:cs typeface="Times New Roman"/>
              </a:rPr>
              <a:t>Presentation Opportunities</a:t>
            </a:r>
          </a:p>
          <a:p>
            <a:pPr marL="92075" marR="156845">
              <a:lnSpc>
                <a:spcPct val="106400"/>
              </a:lnSpc>
              <a:spcBef>
                <a:spcPts val="180"/>
              </a:spcBef>
            </a:pPr>
            <a:r>
              <a:rPr lang="en-US" sz="2000" spc="-35" dirty="0">
                <a:latin typeface="Times New Roman"/>
                <a:cs typeface="Times New Roman"/>
              </a:rPr>
              <a:t>Two types of presentation opportunities are available to leaders. One is a formal presentation, which occurs in a traditional presentation setting. Presenting a sales pitch to clients and giving a progress report at the district meeting are examples of formal presentations. </a:t>
            </a:r>
          </a:p>
        </p:txBody>
      </p:sp>
      <p:sp>
        <p:nvSpPr>
          <p:cNvPr id="6" name="Rectangle 5"/>
          <p:cNvSpPr/>
          <p:nvPr/>
        </p:nvSpPr>
        <p:spPr>
          <a:xfrm>
            <a:off x="4651588" y="1207761"/>
            <a:ext cx="3464560" cy="3785652"/>
          </a:xfrm>
          <a:prstGeom prst="rect">
            <a:avLst/>
          </a:prstGeom>
        </p:spPr>
        <p:txBody>
          <a:bodyPr wrap="square">
            <a:spAutoFit/>
          </a:bodyPr>
          <a:lstStyle/>
          <a:p>
            <a:pPr algn="r" rtl="1"/>
            <a:r>
              <a:rPr lang="ar-EG" sz="2000" dirty="0"/>
              <a:t>الخطوة الأولى في عملية العرض هي تحديد الفرص. بمجرد تحديد فرص العرض، يمكنك تحديد الغرض منها</a:t>
            </a:r>
            <a:r>
              <a:rPr lang="ar-EG" sz="2000" dirty="0" smtClean="0"/>
              <a:t>.</a:t>
            </a:r>
          </a:p>
          <a:p>
            <a:pPr algn="r" rtl="1"/>
            <a:endParaRPr lang="ar-EG" sz="2000" dirty="0" smtClean="0"/>
          </a:p>
          <a:p>
            <a:pPr algn="r" rtl="1"/>
            <a:endParaRPr lang="ar-EG" sz="2000" dirty="0"/>
          </a:p>
          <a:p>
            <a:pPr algn="r" rtl="1"/>
            <a:r>
              <a:rPr lang="ar-EG" sz="2000" b="1" u="sng" dirty="0" smtClean="0"/>
              <a:t>فرص العرض</a:t>
            </a:r>
          </a:p>
          <a:p>
            <a:pPr algn="r" rtl="1"/>
            <a:r>
              <a:rPr lang="ar-EG" sz="2000" dirty="0" smtClean="0"/>
              <a:t>يتوفر </a:t>
            </a:r>
            <a:r>
              <a:rPr lang="ar-EG" sz="2000" dirty="0"/>
              <a:t>نوعان من فرص العرض للقادة. النوع الأول هو العرض الرسمي، والذي يتم في إطار العرض التقليدي. يعد تقديم عرض مبيعات للعملاء وإعطاء تقرير تقدم في اجتماع المنطقة من الأمثلة على العروض الرسمية.</a:t>
            </a:r>
          </a:p>
        </p:txBody>
      </p:sp>
    </p:spTree>
    <p:extLst>
      <p:ext uri="{BB962C8B-B14F-4D97-AF65-F5344CB8AC3E}">
        <p14:creationId xmlns:p14="http://schemas.microsoft.com/office/powerpoint/2010/main" val="3693218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422910"/>
            <a:ext cx="4274234" cy="750975"/>
          </a:xfrm>
          <a:prstGeom prst="rect">
            <a:avLst/>
          </a:prstGeom>
        </p:spPr>
        <p:txBody>
          <a:bodyPr wrap="squar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Identifying Presentation Opportunities and Purposes</a:t>
            </a:r>
            <a:endParaRPr lang="en-US" sz="1600"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1588" y="575161"/>
            <a:ext cx="3121367"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تحديد فرص وأغراض العرض</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3380" y="1148884"/>
            <a:ext cx="4403319" cy="4990149"/>
          </a:xfrm>
          <a:prstGeom prst="rect">
            <a:avLst/>
          </a:prstGeom>
        </p:spPr>
        <p:txBody>
          <a:bodyPr wrap="square">
            <a:spAutoFit/>
          </a:bodyPr>
          <a:lstStyle/>
          <a:p>
            <a:pPr marL="92075" marR="156845">
              <a:lnSpc>
                <a:spcPct val="106400"/>
              </a:lnSpc>
              <a:spcBef>
                <a:spcPts val="180"/>
              </a:spcBef>
            </a:pPr>
            <a:r>
              <a:rPr lang="en-US" sz="2000" b="1" u="sng" spc="-35" dirty="0" smtClean="0">
                <a:latin typeface="Times New Roman"/>
                <a:cs typeface="Times New Roman"/>
              </a:rPr>
              <a:t>Presentation </a:t>
            </a:r>
            <a:r>
              <a:rPr lang="en-US" sz="2000" b="1" u="sng" spc="-35" dirty="0">
                <a:latin typeface="Times New Roman"/>
                <a:cs typeface="Times New Roman"/>
              </a:rPr>
              <a:t>Opportunities</a:t>
            </a:r>
          </a:p>
          <a:p>
            <a:pPr marL="92075" marR="156845">
              <a:lnSpc>
                <a:spcPct val="106400"/>
              </a:lnSpc>
              <a:spcBef>
                <a:spcPts val="180"/>
              </a:spcBef>
            </a:pPr>
            <a:r>
              <a:rPr lang="en-US" sz="2000" spc="-35" dirty="0">
                <a:latin typeface="Times New Roman"/>
                <a:cs typeface="Times New Roman"/>
              </a:rPr>
              <a:t>Second type as the opportunity presentation. The opportunity presentation is identical in preparation and presentation to the formal presentation, but it occurs in a less traditional setting. For instance, many organizations have huddles, during which employees are pulled together to talk. This is not a traditional presentation setting, but it is still an opportunity. Meetings provide another possible setting for opportunity presentations. As a team leader, it will be your job to facilitate meetings.</a:t>
            </a:r>
          </a:p>
        </p:txBody>
      </p:sp>
      <p:sp>
        <p:nvSpPr>
          <p:cNvPr id="6" name="Rectangle 5"/>
          <p:cNvSpPr/>
          <p:nvPr/>
        </p:nvSpPr>
        <p:spPr>
          <a:xfrm>
            <a:off x="4651588" y="1207761"/>
            <a:ext cx="3464560" cy="3785652"/>
          </a:xfrm>
          <a:prstGeom prst="rect">
            <a:avLst/>
          </a:prstGeom>
        </p:spPr>
        <p:txBody>
          <a:bodyPr wrap="square">
            <a:spAutoFit/>
          </a:bodyPr>
          <a:lstStyle/>
          <a:p>
            <a:pPr algn="r" rtl="1"/>
            <a:r>
              <a:rPr lang="ar-EG" sz="2000" b="1" u="sng" dirty="0" smtClean="0"/>
              <a:t>فرص العرض</a:t>
            </a:r>
          </a:p>
          <a:p>
            <a:pPr algn="r" rtl="1"/>
            <a:r>
              <a:rPr lang="ar-EG" sz="2000" dirty="0"/>
              <a:t>النوع الثاني هو عرض الفرصة. إن عرض الفرصة متطابق في التحضير والعرض مع العرض الرسمي، ولكنه يحدث في بيئة أقل تقليدية. على سبيل المثال، تعقد العديد من المنظمات اجتماعات، حيث يجتمع الموظفون معًا للتحدث. هذا ليس وضعًا تقليديًا للعرض، لكنه لا يزال فرصة. توفر الاجتماعات وضعًا آخر محتملًا لعرض الفرص. بصفتك قائد فريق، ستكون مهمتك هي تيسير الاجتماعات.</a:t>
            </a:r>
          </a:p>
        </p:txBody>
      </p:sp>
    </p:spTree>
    <p:extLst>
      <p:ext uri="{BB962C8B-B14F-4D97-AF65-F5344CB8AC3E}">
        <p14:creationId xmlns:p14="http://schemas.microsoft.com/office/powerpoint/2010/main" val="3667782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422910"/>
            <a:ext cx="4274234" cy="750975"/>
          </a:xfrm>
          <a:prstGeom prst="rect">
            <a:avLst/>
          </a:prstGeom>
        </p:spPr>
        <p:txBody>
          <a:bodyPr wrap="squar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Identifying Presentation Opportunities and Purposes</a:t>
            </a:r>
            <a:endParaRPr lang="en-US" sz="1600"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1588" y="575161"/>
            <a:ext cx="3121367"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تحديد فرص وأغراض العرض</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3380" y="1148884"/>
            <a:ext cx="4403319" cy="4088363"/>
          </a:xfrm>
          <a:prstGeom prst="rect">
            <a:avLst/>
          </a:prstGeom>
        </p:spPr>
        <p:txBody>
          <a:bodyPr wrap="square">
            <a:spAutoFit/>
          </a:bodyPr>
          <a:lstStyle/>
          <a:p>
            <a:pPr marL="92075" marR="156845">
              <a:lnSpc>
                <a:spcPct val="106400"/>
              </a:lnSpc>
              <a:spcBef>
                <a:spcPts val="180"/>
              </a:spcBef>
            </a:pPr>
            <a:r>
              <a:rPr lang="en-US" sz="2000" b="1" u="sng" spc="-35" dirty="0" smtClean="0">
                <a:latin typeface="Times New Roman"/>
                <a:cs typeface="Times New Roman"/>
              </a:rPr>
              <a:t>Presentation </a:t>
            </a:r>
            <a:r>
              <a:rPr lang="en-US" sz="2000" b="1" u="sng" spc="-35" dirty="0">
                <a:latin typeface="Times New Roman"/>
                <a:cs typeface="Times New Roman"/>
              </a:rPr>
              <a:t>Opportunities</a:t>
            </a:r>
          </a:p>
          <a:p>
            <a:pPr marL="92075" marR="156845" algn="ctr">
              <a:lnSpc>
                <a:spcPct val="106400"/>
              </a:lnSpc>
              <a:spcBef>
                <a:spcPts val="180"/>
              </a:spcBef>
            </a:pPr>
            <a:r>
              <a:rPr lang="en-US" sz="2000" b="1" spc="-35" dirty="0">
                <a:solidFill>
                  <a:srgbClr val="FF0000"/>
                </a:solidFill>
                <a:latin typeface="Times New Roman"/>
                <a:cs typeface="Times New Roman"/>
              </a:rPr>
              <a:t>Tips to opportunity presentation</a:t>
            </a:r>
          </a:p>
          <a:p>
            <a:pPr marL="92075" marR="156845">
              <a:lnSpc>
                <a:spcPct val="106400"/>
              </a:lnSpc>
              <a:spcBef>
                <a:spcPts val="180"/>
              </a:spcBef>
            </a:pPr>
            <a:r>
              <a:rPr lang="en-US" sz="2000" spc="-35" dirty="0">
                <a:latin typeface="Times New Roman"/>
                <a:cs typeface="Times New Roman"/>
              </a:rPr>
              <a:t>Giving a small opening address to kick off a meeting is an example of an opportunity presentation. </a:t>
            </a:r>
          </a:p>
          <a:p>
            <a:pPr marL="92075" marR="156845">
              <a:lnSpc>
                <a:spcPct val="106400"/>
              </a:lnSpc>
              <a:spcBef>
                <a:spcPts val="180"/>
              </a:spcBef>
            </a:pPr>
            <a:r>
              <a:rPr lang="en-US" sz="2000" spc="-35" dirty="0">
                <a:latin typeface="Times New Roman"/>
                <a:cs typeface="Times New Roman"/>
              </a:rPr>
              <a:t>As a leader, you must begin to identify presentation opportunities and present yourself with professional excellence at each opportunity. </a:t>
            </a:r>
          </a:p>
          <a:p>
            <a:pPr marL="92075" marR="156845">
              <a:lnSpc>
                <a:spcPct val="106400"/>
              </a:lnSpc>
              <a:spcBef>
                <a:spcPts val="180"/>
              </a:spcBef>
            </a:pPr>
            <a:r>
              <a:rPr lang="en-US" sz="2000" spc="-35" dirty="0">
                <a:latin typeface="Times New Roman"/>
                <a:cs typeface="Times New Roman"/>
              </a:rPr>
              <a:t>You may consider preparing for presentations especially opportunity presentations, a waste of time.</a:t>
            </a:r>
          </a:p>
        </p:txBody>
      </p:sp>
      <p:sp>
        <p:nvSpPr>
          <p:cNvPr id="6" name="Rectangle 5"/>
          <p:cNvSpPr/>
          <p:nvPr/>
        </p:nvSpPr>
        <p:spPr>
          <a:xfrm>
            <a:off x="4651588" y="1207761"/>
            <a:ext cx="3464560" cy="3477875"/>
          </a:xfrm>
          <a:prstGeom prst="rect">
            <a:avLst/>
          </a:prstGeom>
        </p:spPr>
        <p:txBody>
          <a:bodyPr wrap="square">
            <a:spAutoFit/>
          </a:bodyPr>
          <a:lstStyle/>
          <a:p>
            <a:pPr algn="r" rtl="1"/>
            <a:r>
              <a:rPr lang="ar-EG" sz="2000" b="1" u="sng" dirty="0" smtClean="0"/>
              <a:t>فرص العرض</a:t>
            </a:r>
          </a:p>
          <a:p>
            <a:pPr algn="ctr" rtl="1"/>
            <a:r>
              <a:rPr lang="ar-EG" sz="2000" b="1" dirty="0">
                <a:solidFill>
                  <a:srgbClr val="FF0000"/>
                </a:solidFill>
              </a:rPr>
              <a:t>نصائح لتقديم الفرص</a:t>
            </a:r>
          </a:p>
          <a:p>
            <a:pPr algn="r" rtl="1"/>
            <a:r>
              <a:rPr lang="ar-EG" sz="2000" dirty="0"/>
              <a:t>إن إلقاء كلمة افتتاحية قصيرة لبدء اجتماع هو مثال لتقديم الفرص.</a:t>
            </a:r>
          </a:p>
          <a:p>
            <a:pPr algn="r" rtl="1"/>
            <a:endParaRPr lang="ar-EG" sz="2000" dirty="0"/>
          </a:p>
          <a:p>
            <a:pPr algn="r" rtl="1"/>
            <a:r>
              <a:rPr lang="ar-EG" sz="2000" dirty="0"/>
              <a:t>بصفتك قائدًا، يجب أن تبدأ في تحديد فرص العرض وتقديم نفسك بتميز مهني في كل فرصة.</a:t>
            </a:r>
          </a:p>
          <a:p>
            <a:pPr algn="r" rtl="1"/>
            <a:r>
              <a:rPr lang="ar-EG" sz="2000" dirty="0"/>
              <a:t>قد تعتبر التحضير للعروض التقديمية، وخاصة عروض الفرص، مضيعة للوقت.</a:t>
            </a:r>
          </a:p>
        </p:txBody>
      </p:sp>
    </p:spTree>
    <p:extLst>
      <p:ext uri="{BB962C8B-B14F-4D97-AF65-F5344CB8AC3E}">
        <p14:creationId xmlns:p14="http://schemas.microsoft.com/office/powerpoint/2010/main" val="1739700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160" y="605848"/>
            <a:ext cx="4274234" cy="405367"/>
          </a:xfrm>
          <a:prstGeom prst="rect">
            <a:avLst/>
          </a:prstGeom>
        </p:spPr>
        <p:txBody>
          <a:bodyPr wrap="squar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General Purpose</a:t>
            </a:r>
            <a:endParaRPr lang="en-US" sz="1600"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622838" y="605848"/>
            <a:ext cx="1095172"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هدف عام</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3380" y="1148884"/>
            <a:ext cx="4403319" cy="5067093"/>
          </a:xfrm>
          <a:prstGeom prst="rect">
            <a:avLst/>
          </a:prstGeom>
        </p:spPr>
        <p:txBody>
          <a:bodyPr wrap="square">
            <a:spAutoFit/>
          </a:bodyPr>
          <a:lstStyle/>
          <a:p>
            <a:pPr marL="92075" marR="156845">
              <a:lnSpc>
                <a:spcPct val="106400"/>
              </a:lnSpc>
              <a:spcBef>
                <a:spcPts val="180"/>
              </a:spcBef>
            </a:pPr>
            <a:endParaRPr lang="en-US" sz="2000" spc="-35" dirty="0">
              <a:latin typeface="Times New Roman"/>
              <a:cs typeface="Times New Roman"/>
            </a:endParaRPr>
          </a:p>
          <a:p>
            <a:pPr marL="92075" marR="156845">
              <a:lnSpc>
                <a:spcPct val="106400"/>
              </a:lnSpc>
              <a:spcBef>
                <a:spcPts val="180"/>
              </a:spcBef>
            </a:pPr>
            <a:r>
              <a:rPr lang="en-US" sz="2000" spc="-35" dirty="0">
                <a:latin typeface="Times New Roman"/>
                <a:cs typeface="Times New Roman"/>
              </a:rPr>
              <a:t>Once you’ve identified your presentation opportunity, the next step is to determine your purpose. Presentations can have one of two general purposes: to inform or to persuade.</a:t>
            </a:r>
          </a:p>
          <a:p>
            <a:pPr marL="92075" marR="156845">
              <a:lnSpc>
                <a:spcPct val="106400"/>
              </a:lnSpc>
              <a:spcBef>
                <a:spcPts val="180"/>
              </a:spcBef>
            </a:pPr>
            <a:r>
              <a:rPr lang="en-US" sz="2000" spc="-35" dirty="0">
                <a:latin typeface="Times New Roman"/>
                <a:cs typeface="Times New Roman"/>
              </a:rPr>
              <a:t>When speaking with an informative purpose, you present the facts.</a:t>
            </a:r>
          </a:p>
          <a:p>
            <a:pPr marL="92075" marR="156845">
              <a:lnSpc>
                <a:spcPct val="106400"/>
              </a:lnSpc>
              <a:spcBef>
                <a:spcPts val="180"/>
              </a:spcBef>
            </a:pPr>
            <a:r>
              <a:rPr lang="en-US" sz="2000" spc="-35" dirty="0">
                <a:latin typeface="Times New Roman"/>
                <a:cs typeface="Times New Roman"/>
              </a:rPr>
              <a:t>Informative speakers act as teachers relaying information. When speaking with a persuasive purpose, you are acting as an advocate or making an argument. Your role is to advocate for or against something. </a:t>
            </a:r>
          </a:p>
          <a:p>
            <a:pPr marL="92075" marR="156845">
              <a:lnSpc>
                <a:spcPct val="106400"/>
              </a:lnSpc>
              <a:spcBef>
                <a:spcPts val="180"/>
              </a:spcBef>
            </a:pPr>
            <a:endParaRPr lang="en-US" sz="2000" spc="-35" dirty="0">
              <a:latin typeface="Times New Roman"/>
              <a:cs typeface="Times New Roman"/>
            </a:endParaRPr>
          </a:p>
        </p:txBody>
      </p:sp>
      <p:sp>
        <p:nvSpPr>
          <p:cNvPr id="6" name="Rectangle 5"/>
          <p:cNvSpPr/>
          <p:nvPr/>
        </p:nvSpPr>
        <p:spPr>
          <a:xfrm>
            <a:off x="4651588" y="1523947"/>
            <a:ext cx="3464560" cy="3785652"/>
          </a:xfrm>
          <a:prstGeom prst="rect">
            <a:avLst/>
          </a:prstGeom>
        </p:spPr>
        <p:txBody>
          <a:bodyPr wrap="square">
            <a:spAutoFit/>
          </a:bodyPr>
          <a:lstStyle/>
          <a:p>
            <a:pPr algn="r" rtl="1"/>
            <a:r>
              <a:rPr lang="ar-EG" sz="2000" dirty="0"/>
              <a:t>بمجرد تحديد فرصة العرض </a:t>
            </a:r>
            <a:r>
              <a:rPr lang="ar-EG" sz="2000" dirty="0" err="1"/>
              <a:t>التقديمي</a:t>
            </a:r>
            <a:r>
              <a:rPr lang="ar-EG" sz="2000" dirty="0"/>
              <a:t>، فإن الخطوة التالية هي تحديد الغرض من العرض </a:t>
            </a:r>
            <a:r>
              <a:rPr lang="ar-EG" sz="2000" dirty="0" err="1"/>
              <a:t>التقديمي</a:t>
            </a:r>
            <a:r>
              <a:rPr lang="ar-EG" sz="2000" dirty="0"/>
              <a:t>. يمكن أن يكون للعروض التقديمية غرضان عامان: إعلام أو إقناع.</a:t>
            </a:r>
          </a:p>
          <a:p>
            <a:pPr algn="r" rtl="1"/>
            <a:r>
              <a:rPr lang="ar-EG" sz="2000" dirty="0"/>
              <a:t>عند التحدث بغرض إعلامي، فإنك تقدم الحقائق.</a:t>
            </a:r>
          </a:p>
          <a:p>
            <a:pPr algn="r" rtl="1"/>
            <a:r>
              <a:rPr lang="ar-EG" sz="2000" dirty="0"/>
              <a:t>يعمل المتحدثون الإعلاميون كمدرسين ينقلون المعلومات. عند التحدث بغرض إقناعي، فإنك تعمل كمدافع أو تقدم حجة. دورك هو الدفاع عن شيء ما أو معارضته.</a:t>
            </a:r>
          </a:p>
        </p:txBody>
      </p:sp>
    </p:spTree>
    <p:extLst>
      <p:ext uri="{BB962C8B-B14F-4D97-AF65-F5344CB8AC3E}">
        <p14:creationId xmlns:p14="http://schemas.microsoft.com/office/powerpoint/2010/main" val="338518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160" y="605848"/>
            <a:ext cx="4274234" cy="405367"/>
          </a:xfrm>
          <a:prstGeom prst="rect">
            <a:avLst/>
          </a:prstGeom>
        </p:spPr>
        <p:txBody>
          <a:bodyPr wrap="squar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General Purpose</a:t>
            </a:r>
            <a:endParaRPr lang="en-US" sz="1600"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622838" y="605848"/>
            <a:ext cx="1095172"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هدف عام</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3380" y="1148884"/>
            <a:ext cx="4403319" cy="4689554"/>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In some situations, you’ll be trying to persuade the audience simply to agree or disagree with an idea—this is known as passive agreement. In other situations, you’ll be trying to persuade the audience to take some sort of action—this is known as active agreement or a call to action</a:t>
            </a:r>
            <a:r>
              <a:rPr lang="en-US" sz="2000" spc="-35" dirty="0" smtClean="0">
                <a:latin typeface="Times New Roman"/>
                <a:cs typeface="Times New Roman"/>
              </a:rPr>
              <a:t>.</a:t>
            </a:r>
            <a:endParaRPr lang="ar-EG" sz="2000" spc="-35" dirty="0" smtClean="0">
              <a:latin typeface="Times New Roman"/>
              <a:cs typeface="Times New Roman"/>
            </a:endParaRPr>
          </a:p>
          <a:p>
            <a:pPr marL="92075" marR="156845">
              <a:lnSpc>
                <a:spcPct val="106400"/>
              </a:lnSpc>
              <a:spcBef>
                <a:spcPts val="180"/>
              </a:spcBef>
            </a:pPr>
            <a:endParaRPr lang="en-US" sz="2000" spc="-35" dirty="0">
              <a:latin typeface="Times New Roman"/>
              <a:cs typeface="Times New Roman"/>
            </a:endParaRPr>
          </a:p>
          <a:p>
            <a:pPr marL="92075" marR="156845">
              <a:lnSpc>
                <a:spcPct val="106400"/>
              </a:lnSpc>
              <a:spcBef>
                <a:spcPts val="180"/>
              </a:spcBef>
            </a:pPr>
            <a:r>
              <a:rPr lang="en-US" sz="2000" spc="-35" dirty="0">
                <a:latin typeface="Times New Roman"/>
                <a:cs typeface="Times New Roman"/>
              </a:rPr>
              <a:t>Determining your purpose may seem like a simple enough task, but speakers with professional excellence always think carefully when determining their purpose. </a:t>
            </a:r>
          </a:p>
        </p:txBody>
      </p:sp>
      <p:sp>
        <p:nvSpPr>
          <p:cNvPr id="6" name="Rectangle 5"/>
          <p:cNvSpPr/>
          <p:nvPr/>
        </p:nvSpPr>
        <p:spPr>
          <a:xfrm>
            <a:off x="4651588" y="1523947"/>
            <a:ext cx="3464560" cy="3785652"/>
          </a:xfrm>
          <a:prstGeom prst="rect">
            <a:avLst/>
          </a:prstGeom>
        </p:spPr>
        <p:txBody>
          <a:bodyPr wrap="square">
            <a:spAutoFit/>
          </a:bodyPr>
          <a:lstStyle/>
          <a:p>
            <a:pPr algn="r" rtl="1"/>
            <a:r>
              <a:rPr lang="ar-EG" sz="2000" dirty="0"/>
              <a:t>في بعض المواقف، ستحاول إقناع الجمهور ببساطة بالموافقة أو الاختلاف مع فكرة ما - وهذا ما يُعرف بالموافقة السلبية. وفي مواقف أخرى، ستحاول إقناع الجمهور باتخاذ نوع من الإجراءات - وهذا ما يُعرف بالموافقة النشطة أو الدعوة إلى اتخاذ إجراء</a:t>
            </a:r>
            <a:r>
              <a:rPr lang="ar-EG" sz="2000" dirty="0" smtClean="0"/>
              <a:t>.</a:t>
            </a:r>
          </a:p>
          <a:p>
            <a:pPr algn="r" rtl="1"/>
            <a:endParaRPr lang="ar-EG" sz="2000" dirty="0"/>
          </a:p>
          <a:p>
            <a:pPr algn="r" rtl="1"/>
            <a:endParaRPr lang="ar-EG" sz="2000" dirty="0"/>
          </a:p>
          <a:p>
            <a:pPr algn="r" rtl="1"/>
            <a:r>
              <a:rPr lang="ar-EG" sz="2000" dirty="0"/>
              <a:t>قد يبدو تحديد هدفك مهمة بسيطة إلى حد ما، لكن المتحدثين ذوي التميز المهني يفكرون دائمًا بعناية عند تحديد هدفهم.</a:t>
            </a:r>
          </a:p>
        </p:txBody>
      </p:sp>
    </p:spTree>
    <p:extLst>
      <p:ext uri="{BB962C8B-B14F-4D97-AF65-F5344CB8AC3E}">
        <p14:creationId xmlns:p14="http://schemas.microsoft.com/office/powerpoint/2010/main" val="1742619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160" y="605848"/>
            <a:ext cx="4274234" cy="405367"/>
          </a:xfrm>
          <a:prstGeom prst="rect">
            <a:avLst/>
          </a:prstGeom>
        </p:spPr>
        <p:txBody>
          <a:bodyPr wrap="squar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General Purpose</a:t>
            </a:r>
            <a:endParaRPr lang="en-US" sz="1600"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622838" y="605848"/>
            <a:ext cx="1095172"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هدف عام</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3380" y="1148884"/>
            <a:ext cx="4403319" cy="3659528"/>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For example, you may need to inform employees about a new policy in your organization. Ask yourself, “Am I merely informing them about the policy, or am I persuading them to follow the new policy?” In all likelihood, you will be persuading them. Although many presentation opportunities appear informative on the surface, a closer look reveals the need or opportunity to persuade. </a:t>
            </a:r>
          </a:p>
        </p:txBody>
      </p:sp>
      <p:sp>
        <p:nvSpPr>
          <p:cNvPr id="6" name="Rectangle 5"/>
          <p:cNvSpPr/>
          <p:nvPr/>
        </p:nvSpPr>
        <p:spPr>
          <a:xfrm>
            <a:off x="4651588" y="1523947"/>
            <a:ext cx="3464560" cy="2554545"/>
          </a:xfrm>
          <a:prstGeom prst="rect">
            <a:avLst/>
          </a:prstGeom>
        </p:spPr>
        <p:txBody>
          <a:bodyPr wrap="square">
            <a:spAutoFit/>
          </a:bodyPr>
          <a:lstStyle/>
          <a:p>
            <a:pPr algn="r" rtl="1"/>
            <a:r>
              <a:rPr lang="ar-EG" sz="2000" dirty="0"/>
              <a:t>على سبيل المثال، قد تحتاج إلى إبلاغ الموظفين بسياسة جديدة في مؤسستك. اسأل نفسك، "هل أبلغهم فقط بالسياسة، أم أقنعهم باتباع السياسة الجديدة؟" في كل الأحوال، ستقنعهم بالفعل. ورغم أن العديد من فرص العرض تبدو مفيدة على السطح، فإن النظر عن كثب يكشف عن الحاجة أو الفرصة لإقناعهم.</a:t>
            </a:r>
          </a:p>
        </p:txBody>
      </p:sp>
    </p:spTree>
    <p:extLst>
      <p:ext uri="{BB962C8B-B14F-4D97-AF65-F5344CB8AC3E}">
        <p14:creationId xmlns:p14="http://schemas.microsoft.com/office/powerpoint/2010/main" val="3504066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160" y="605848"/>
            <a:ext cx="4274234" cy="405367"/>
          </a:xfrm>
          <a:prstGeom prst="rect">
            <a:avLst/>
          </a:prstGeom>
        </p:spPr>
        <p:txBody>
          <a:bodyPr wrap="squar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Specific Purpose</a:t>
            </a:r>
          </a:p>
        </p:txBody>
      </p:sp>
      <p:sp>
        <p:nvSpPr>
          <p:cNvPr id="11" name="Rectangle 10"/>
          <p:cNvSpPr/>
          <p:nvPr/>
        </p:nvSpPr>
        <p:spPr>
          <a:xfrm>
            <a:off x="5622838" y="605848"/>
            <a:ext cx="1247457"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هدف مُحدد</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3380" y="1148884"/>
            <a:ext cx="4403319" cy="4764831"/>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 Once you’ve identified the general purpose of your presentation, you’ll begin to formulate a specific purpose. The specific purpose is to an oral presentation what a thesis statement is to an essay. A specific purpose is a declarative sentence telling the listeners what you want them to understand, know, or believe by the end of your presentation</a:t>
            </a:r>
            <a:r>
              <a:rPr lang="en-US" sz="2400" spc="-35" dirty="0" smtClean="0">
                <a:latin typeface="Times New Roman"/>
                <a:cs typeface="Times New Roman"/>
              </a:rPr>
              <a:t>.</a:t>
            </a:r>
            <a:endParaRPr lang="en-US" sz="2400" spc="-35" dirty="0">
              <a:latin typeface="Times New Roman"/>
              <a:cs typeface="Times New Roman"/>
            </a:endParaRPr>
          </a:p>
        </p:txBody>
      </p:sp>
      <p:sp>
        <p:nvSpPr>
          <p:cNvPr id="6" name="Rectangle 5"/>
          <p:cNvSpPr/>
          <p:nvPr/>
        </p:nvSpPr>
        <p:spPr>
          <a:xfrm>
            <a:off x="4651588" y="1523947"/>
            <a:ext cx="3464560" cy="3416320"/>
          </a:xfrm>
          <a:prstGeom prst="rect">
            <a:avLst/>
          </a:prstGeom>
        </p:spPr>
        <p:txBody>
          <a:bodyPr wrap="square">
            <a:spAutoFit/>
          </a:bodyPr>
          <a:lstStyle/>
          <a:p>
            <a:pPr algn="r" rtl="1"/>
            <a:r>
              <a:rPr lang="ar-EG" sz="2400" dirty="0"/>
              <a:t>بمجرد تحديد الغرض العام لعرضك </a:t>
            </a:r>
            <a:r>
              <a:rPr lang="ar-EG" sz="2400" dirty="0" err="1"/>
              <a:t>التقديمي</a:t>
            </a:r>
            <a:r>
              <a:rPr lang="ar-EG" sz="2400" dirty="0"/>
              <a:t>، ستبدأ في صياغة غرض محدد. الغرض المحدد هو للعرض الشفوي ما هي عبارة الأطروحة للمقال. الغرض المحدد هو جملة إخبارية تخبر المستمعين بما تريد منهم أن يفهموه أو يعرفوه أو يؤمنوا به بحلول نهاية عرضك </a:t>
            </a:r>
            <a:r>
              <a:rPr lang="ar-EG" sz="2400" dirty="0" err="1"/>
              <a:t>التقديمي</a:t>
            </a:r>
            <a:r>
              <a:rPr lang="ar-EG" sz="2400" dirty="0"/>
              <a:t>.</a:t>
            </a:r>
          </a:p>
        </p:txBody>
      </p:sp>
    </p:spTree>
    <p:extLst>
      <p:ext uri="{BB962C8B-B14F-4D97-AF65-F5344CB8AC3E}">
        <p14:creationId xmlns:p14="http://schemas.microsoft.com/office/powerpoint/2010/main" val="55927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160" y="605848"/>
            <a:ext cx="4274234" cy="405367"/>
          </a:xfrm>
          <a:prstGeom prst="rect">
            <a:avLst/>
          </a:prstGeom>
        </p:spPr>
        <p:txBody>
          <a:bodyPr wrap="squar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Specific Purpose</a:t>
            </a:r>
          </a:p>
        </p:txBody>
      </p:sp>
      <p:sp>
        <p:nvSpPr>
          <p:cNvPr id="11" name="Rectangle 10"/>
          <p:cNvSpPr/>
          <p:nvPr/>
        </p:nvSpPr>
        <p:spPr>
          <a:xfrm>
            <a:off x="5622838" y="605848"/>
            <a:ext cx="1247457"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هدف مُحدد</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3380" y="1148884"/>
            <a:ext cx="4403319" cy="5676169"/>
          </a:xfrm>
          <a:prstGeom prst="rect">
            <a:avLst/>
          </a:prstGeom>
        </p:spPr>
        <p:txBody>
          <a:bodyPr wrap="square">
            <a:spAutoFit/>
          </a:bodyPr>
          <a:lstStyle/>
          <a:p>
            <a:pPr marL="92075" marR="156845" algn="ctr">
              <a:lnSpc>
                <a:spcPct val="106400"/>
              </a:lnSpc>
              <a:spcBef>
                <a:spcPts val="180"/>
              </a:spcBef>
            </a:pPr>
            <a:r>
              <a:rPr lang="en-US" sz="2400" spc="-35" dirty="0" smtClean="0">
                <a:solidFill>
                  <a:srgbClr val="FF0000"/>
                </a:solidFill>
                <a:latin typeface="Times New Roman"/>
                <a:cs typeface="Times New Roman"/>
              </a:rPr>
              <a:t>The </a:t>
            </a:r>
            <a:r>
              <a:rPr lang="en-US" sz="2400" spc="-35" dirty="0">
                <a:solidFill>
                  <a:srgbClr val="FF0000"/>
                </a:solidFill>
                <a:latin typeface="Times New Roman"/>
                <a:cs typeface="Times New Roman"/>
              </a:rPr>
              <a:t>following are some examples of specific purposes:</a:t>
            </a:r>
          </a:p>
          <a:p>
            <a:pPr marL="92075" marR="156845">
              <a:lnSpc>
                <a:spcPct val="106400"/>
              </a:lnSpc>
              <a:spcBef>
                <a:spcPts val="180"/>
              </a:spcBef>
            </a:pPr>
            <a:r>
              <a:rPr lang="en-US" sz="2400" spc="-35" dirty="0">
                <a:latin typeface="Times New Roman"/>
                <a:cs typeface="Times New Roman"/>
              </a:rPr>
              <a:t>I want my employees to understand and follow the new overtime rule.</a:t>
            </a:r>
          </a:p>
          <a:p>
            <a:pPr marL="92075" marR="156845">
              <a:lnSpc>
                <a:spcPct val="106400"/>
              </a:lnSpc>
              <a:spcBef>
                <a:spcPts val="180"/>
              </a:spcBef>
            </a:pPr>
            <a:r>
              <a:rPr lang="en-US" sz="2400" spc="-35" dirty="0">
                <a:latin typeface="Times New Roman"/>
                <a:cs typeface="Times New Roman"/>
              </a:rPr>
              <a:t>I want the executive team to believe our department deserves a 10% budget increase.</a:t>
            </a:r>
          </a:p>
          <a:p>
            <a:pPr marL="92075" marR="156845">
              <a:lnSpc>
                <a:spcPct val="106400"/>
              </a:lnSpc>
              <a:spcBef>
                <a:spcPts val="180"/>
              </a:spcBef>
            </a:pPr>
            <a:r>
              <a:rPr lang="en-US" sz="2400" spc="-35" dirty="0">
                <a:latin typeface="Times New Roman"/>
                <a:cs typeface="Times New Roman"/>
              </a:rPr>
              <a:t>I want Company X to select us as the health care provider for its employees.</a:t>
            </a:r>
          </a:p>
          <a:p>
            <a:pPr marL="92075" marR="156845">
              <a:lnSpc>
                <a:spcPct val="106400"/>
              </a:lnSpc>
              <a:spcBef>
                <a:spcPts val="180"/>
              </a:spcBef>
            </a:pPr>
            <a:r>
              <a:rPr lang="en-US" sz="2400" spc="-35" dirty="0">
                <a:latin typeface="Times New Roman"/>
                <a:cs typeface="Times New Roman"/>
              </a:rPr>
              <a:t>I want my team to feel recognized and appreciated for their hard work.</a:t>
            </a:r>
          </a:p>
        </p:txBody>
      </p:sp>
      <p:sp>
        <p:nvSpPr>
          <p:cNvPr id="6" name="Rectangle 5"/>
          <p:cNvSpPr/>
          <p:nvPr/>
        </p:nvSpPr>
        <p:spPr>
          <a:xfrm>
            <a:off x="4651588" y="1523947"/>
            <a:ext cx="3464560" cy="4154984"/>
          </a:xfrm>
          <a:prstGeom prst="rect">
            <a:avLst/>
          </a:prstGeom>
        </p:spPr>
        <p:txBody>
          <a:bodyPr wrap="square">
            <a:spAutoFit/>
          </a:bodyPr>
          <a:lstStyle/>
          <a:p>
            <a:pPr algn="ctr" rtl="1"/>
            <a:r>
              <a:rPr lang="ar-EG" sz="2400" dirty="0">
                <a:solidFill>
                  <a:srgbClr val="FF0000"/>
                </a:solidFill>
              </a:rPr>
              <a:t>فيما يلي بعض الأمثلة على الأغراض المحددة:</a:t>
            </a:r>
          </a:p>
          <a:p>
            <a:pPr algn="r" rtl="1"/>
            <a:r>
              <a:rPr lang="ar-EG" sz="2400" dirty="0"/>
              <a:t>أريد أن يفهم موظفو قاعدة العمل الإضافي الجديدة ويتبعونها.</a:t>
            </a:r>
          </a:p>
          <a:p>
            <a:pPr algn="r" rtl="1"/>
            <a:r>
              <a:rPr lang="ar-EG" sz="2400" dirty="0"/>
              <a:t>أريد أن يعتقد الفريق التنفيذي أن قسمنا يستحق زيادة في الميزانية بنسبة 10%.</a:t>
            </a:r>
          </a:p>
          <a:p>
            <a:pPr algn="r" rtl="1"/>
            <a:r>
              <a:rPr lang="ar-EG" sz="2400" dirty="0"/>
              <a:t>أريد أن تختارنا الشركة </a:t>
            </a:r>
            <a:r>
              <a:rPr lang="en-US" sz="2400" dirty="0"/>
              <a:t>X </a:t>
            </a:r>
            <a:r>
              <a:rPr lang="ar-EG" sz="2400" dirty="0"/>
              <a:t>كمقدم رعاية صحية لموظفيها.</a:t>
            </a:r>
          </a:p>
          <a:p>
            <a:pPr algn="r" rtl="1"/>
            <a:r>
              <a:rPr lang="ar-EG" sz="2400" dirty="0"/>
              <a:t>أريد أن يشعر فريقي بالتقدير والتقدير لعملهم الجاد.</a:t>
            </a:r>
          </a:p>
        </p:txBody>
      </p:sp>
    </p:spTree>
    <p:extLst>
      <p:ext uri="{BB962C8B-B14F-4D97-AF65-F5344CB8AC3E}">
        <p14:creationId xmlns:p14="http://schemas.microsoft.com/office/powerpoint/2010/main" val="345615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160" y="605848"/>
            <a:ext cx="4274234" cy="405367"/>
          </a:xfrm>
          <a:prstGeom prst="rect">
            <a:avLst/>
          </a:prstGeom>
        </p:spPr>
        <p:txBody>
          <a:bodyPr wrap="squar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Specific Purpose</a:t>
            </a:r>
          </a:p>
        </p:txBody>
      </p:sp>
      <p:sp>
        <p:nvSpPr>
          <p:cNvPr id="11" name="Rectangle 10"/>
          <p:cNvSpPr/>
          <p:nvPr/>
        </p:nvSpPr>
        <p:spPr>
          <a:xfrm>
            <a:off x="5622838" y="605848"/>
            <a:ext cx="1247457"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هدف مُحدد</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3380" y="1148884"/>
            <a:ext cx="4403319" cy="5990679"/>
          </a:xfrm>
          <a:prstGeom prst="rect">
            <a:avLst/>
          </a:prstGeom>
        </p:spPr>
        <p:txBody>
          <a:bodyPr wrap="square">
            <a:spAutoFit/>
          </a:bodyPr>
          <a:lstStyle/>
          <a:p>
            <a:pPr marL="92075" marR="156845" algn="ctr">
              <a:lnSpc>
                <a:spcPct val="106400"/>
              </a:lnSpc>
              <a:spcBef>
                <a:spcPts val="180"/>
              </a:spcBef>
            </a:pPr>
            <a:r>
              <a:rPr lang="en-US" sz="2400" spc="-35" dirty="0">
                <a:latin typeface="Times New Roman"/>
                <a:cs typeface="Times New Roman"/>
              </a:rPr>
              <a:t>Remember</a:t>
            </a:r>
          </a:p>
          <a:p>
            <a:pPr marL="92075" marR="156845" algn="ctr">
              <a:lnSpc>
                <a:spcPct val="106400"/>
              </a:lnSpc>
              <a:spcBef>
                <a:spcPts val="180"/>
              </a:spcBef>
            </a:pPr>
            <a:r>
              <a:rPr lang="en-US" sz="2400" spc="-35" dirty="0">
                <a:latin typeface="Times New Roman"/>
                <a:cs typeface="Times New Roman"/>
              </a:rPr>
              <a:t>Designing a presentation is not a linear process in which you move from one step to the next. Instead, designing a presentation is a fluid process. Thus, you may develop a tentative specific purpose and then change it after you have done some analysis and research. In fact, identifying the general and specific purposes for any presentation opportunity will require you to analyze the audience and the context.</a:t>
            </a:r>
          </a:p>
          <a:p>
            <a:pPr marL="92075" marR="156845" algn="ctr">
              <a:lnSpc>
                <a:spcPct val="106400"/>
              </a:lnSpc>
              <a:spcBef>
                <a:spcPts val="180"/>
              </a:spcBef>
            </a:pPr>
            <a:endParaRPr lang="en-US" sz="2400" spc="-35" dirty="0">
              <a:latin typeface="Times New Roman"/>
              <a:cs typeface="Times New Roman"/>
            </a:endParaRPr>
          </a:p>
        </p:txBody>
      </p:sp>
      <p:sp>
        <p:nvSpPr>
          <p:cNvPr id="6" name="Rectangle 5"/>
          <p:cNvSpPr/>
          <p:nvPr/>
        </p:nvSpPr>
        <p:spPr>
          <a:xfrm>
            <a:off x="4651588" y="1523947"/>
            <a:ext cx="3464560" cy="4154984"/>
          </a:xfrm>
          <a:prstGeom prst="rect">
            <a:avLst/>
          </a:prstGeom>
        </p:spPr>
        <p:txBody>
          <a:bodyPr wrap="square">
            <a:spAutoFit/>
          </a:bodyPr>
          <a:lstStyle/>
          <a:p>
            <a:pPr algn="ctr" rtl="1"/>
            <a:r>
              <a:rPr lang="ar-EG" sz="2400" dirty="0" smtClean="0"/>
              <a:t>تذكر</a:t>
            </a:r>
          </a:p>
          <a:p>
            <a:pPr algn="ctr" rtl="1"/>
            <a:r>
              <a:rPr lang="ar-EG" sz="2400" dirty="0" smtClean="0"/>
              <a:t> </a:t>
            </a:r>
            <a:r>
              <a:rPr lang="ar-EG" sz="2400" dirty="0"/>
              <a:t>أن تصميم العرض </a:t>
            </a:r>
            <a:r>
              <a:rPr lang="ar-EG" sz="2400" dirty="0" err="1"/>
              <a:t>التقديمي</a:t>
            </a:r>
            <a:r>
              <a:rPr lang="ar-EG" sz="2400" dirty="0"/>
              <a:t> ليس عملية خطية تنتقل فيها من خطوة إلى أخرى. بل إن تصميم العرض </a:t>
            </a:r>
            <a:r>
              <a:rPr lang="ar-EG" sz="2400" dirty="0" err="1"/>
              <a:t>التقديمي</a:t>
            </a:r>
            <a:r>
              <a:rPr lang="ar-EG" sz="2400" dirty="0"/>
              <a:t> عملية سلسة. وبالتالي، قد تطور غرضًا محددًا مؤقتًا ثم تغيره بعد إجراء بعض التحليلات والبحث. في الواقع، يتطلب تحديد الأغراض العامة والخاصة لأي فرصة عرض تقديمي تحليل الجمهور والسياق.</a:t>
            </a:r>
          </a:p>
        </p:txBody>
      </p:sp>
    </p:spTree>
    <p:extLst>
      <p:ext uri="{BB962C8B-B14F-4D97-AF65-F5344CB8AC3E}">
        <p14:creationId xmlns:p14="http://schemas.microsoft.com/office/powerpoint/2010/main" val="3521691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160" y="605848"/>
            <a:ext cx="4274234"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Speaking to inform</a:t>
            </a:r>
          </a:p>
        </p:txBody>
      </p:sp>
      <p:sp>
        <p:nvSpPr>
          <p:cNvPr id="11" name="Rectangle 10"/>
          <p:cNvSpPr/>
          <p:nvPr/>
        </p:nvSpPr>
        <p:spPr>
          <a:xfrm>
            <a:off x="5622838" y="605848"/>
            <a:ext cx="2252540"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التحدث بهدف الإعلام</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3380" y="1148884"/>
            <a:ext cx="4403319" cy="5316392"/>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As noted earlier, when speaking with an informative purpose, your goal is to present the facts. Informative speakers act as teachers relaying information, striving to be objective and not influenced or affected by emotions or their individual point of view.</a:t>
            </a:r>
          </a:p>
          <a:p>
            <a:pPr marL="92075" marR="156845">
              <a:lnSpc>
                <a:spcPct val="106400"/>
              </a:lnSpc>
              <a:spcBef>
                <a:spcPts val="180"/>
              </a:spcBef>
            </a:pPr>
            <a:r>
              <a:rPr lang="en-US" sz="2000" spc="-35" dirty="0">
                <a:latin typeface="Times New Roman"/>
                <a:cs typeface="Times New Roman"/>
              </a:rPr>
              <a:t>According to Aristotle, a good persuasive speech includes three persuasive appeals: ethos, logos, and pathos. Although Aristotle discussed these appeals in relationship to persuasive presentations, we believe the first two appeals also are important for designing an effective informative presentation.</a:t>
            </a:r>
          </a:p>
        </p:txBody>
      </p:sp>
      <p:sp>
        <p:nvSpPr>
          <p:cNvPr id="6" name="Rectangle 5"/>
          <p:cNvSpPr/>
          <p:nvPr/>
        </p:nvSpPr>
        <p:spPr>
          <a:xfrm>
            <a:off x="4651588" y="1523947"/>
            <a:ext cx="3464560" cy="4093428"/>
          </a:xfrm>
          <a:prstGeom prst="rect">
            <a:avLst/>
          </a:prstGeom>
        </p:spPr>
        <p:txBody>
          <a:bodyPr wrap="square">
            <a:spAutoFit/>
          </a:bodyPr>
          <a:lstStyle/>
          <a:p>
            <a:pPr algn="r" rtl="1"/>
            <a:r>
              <a:rPr lang="ar-EG" sz="2000" dirty="0"/>
              <a:t>كما ذكرنا سابقًا، عندما تتحدث بهدف إعلامي، فإن هدفك هو تقديم الحقائق. يعمل المتحدثون الإخباريون كمعلمين ينقلون المعلومات، ويسعون إلى أن يكونوا موضوعيين وغير متأثرين بالعواطف أو وجهة نظرهم </a:t>
            </a:r>
            <a:r>
              <a:rPr lang="ar-EG" sz="2000" dirty="0" err="1"/>
              <a:t>الفردية.وفقًا</a:t>
            </a:r>
            <a:r>
              <a:rPr lang="ar-EG" sz="2000" dirty="0"/>
              <a:t> لأرسطو، يتضمن الخطاب </a:t>
            </a:r>
            <a:r>
              <a:rPr lang="ar-EG" sz="2000" dirty="0" err="1"/>
              <a:t>الإقناعي</a:t>
            </a:r>
            <a:r>
              <a:rPr lang="ar-EG" sz="2000" dirty="0"/>
              <a:t> الجيد ثلاثة نداءات </a:t>
            </a:r>
            <a:r>
              <a:rPr lang="ar-EG" sz="2000" dirty="0" err="1"/>
              <a:t>إقناعية</a:t>
            </a:r>
            <a:r>
              <a:rPr lang="ar-EG" sz="2000" dirty="0"/>
              <a:t>: الأخلاق والمنطق والعاطفة. وعلى الرغم من أن أرسطو ناقش هذه النداءات فيما يتعلق بالعروض </a:t>
            </a:r>
            <a:r>
              <a:rPr lang="ar-EG" sz="2000" dirty="0" err="1"/>
              <a:t>الإقناعية</a:t>
            </a:r>
            <a:r>
              <a:rPr lang="ar-EG" sz="2000" dirty="0"/>
              <a:t>، إلا أننا نعتقد أن النداءين الأولين مهمان أيضًا لتصميم عرض إعلامي فعال.</a:t>
            </a:r>
          </a:p>
        </p:txBody>
      </p:sp>
    </p:spTree>
    <p:extLst>
      <p:ext uri="{BB962C8B-B14F-4D97-AF65-F5344CB8AC3E}">
        <p14:creationId xmlns:p14="http://schemas.microsoft.com/office/powerpoint/2010/main" val="1312776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986770" y="597250"/>
            <a:ext cx="4274234"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Ethos</a:t>
            </a:r>
          </a:p>
        </p:txBody>
      </p:sp>
      <p:sp>
        <p:nvSpPr>
          <p:cNvPr id="11" name="Rectangle 10"/>
          <p:cNvSpPr/>
          <p:nvPr/>
        </p:nvSpPr>
        <p:spPr>
          <a:xfrm>
            <a:off x="5622838" y="605848"/>
            <a:ext cx="918841"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الأخلاق</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1346" y="1514579"/>
            <a:ext cx="4403319" cy="4007444"/>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Ethos refers to your credibility as a presenter as well as the credibility of the information delivered in your presentation. </a:t>
            </a:r>
          </a:p>
          <a:p>
            <a:pPr marL="92075" marR="156845">
              <a:lnSpc>
                <a:spcPct val="106400"/>
              </a:lnSpc>
              <a:spcBef>
                <a:spcPts val="180"/>
              </a:spcBef>
            </a:pPr>
            <a:r>
              <a:rPr lang="en-US" sz="2400" spc="-35" dirty="0">
                <a:latin typeface="Times New Roman"/>
                <a:cs typeface="Times New Roman"/>
              </a:rPr>
              <a:t>To present with professional excellence, you must demonstrate credibility and help your audience believe you and the information or argument you are presenting. </a:t>
            </a:r>
          </a:p>
        </p:txBody>
      </p:sp>
      <p:sp>
        <p:nvSpPr>
          <p:cNvPr id="6" name="Rectangle 5"/>
          <p:cNvSpPr/>
          <p:nvPr/>
        </p:nvSpPr>
        <p:spPr>
          <a:xfrm>
            <a:off x="4651588" y="1583176"/>
            <a:ext cx="3464560" cy="3046988"/>
          </a:xfrm>
          <a:prstGeom prst="rect">
            <a:avLst/>
          </a:prstGeom>
        </p:spPr>
        <p:txBody>
          <a:bodyPr wrap="square">
            <a:spAutoFit/>
          </a:bodyPr>
          <a:lstStyle/>
          <a:p>
            <a:pPr algn="r" rtl="1"/>
            <a:r>
              <a:rPr lang="ar-EG" sz="2400" dirty="0"/>
              <a:t>تشير الأخلاق إلى مصداقيتك كمقدم عرض وكذلك مصداقية المعلومات المقدمة في عرضك </a:t>
            </a:r>
            <a:r>
              <a:rPr lang="ar-EG" sz="2400" dirty="0" err="1"/>
              <a:t>التقديمي.لتقديم</a:t>
            </a:r>
            <a:r>
              <a:rPr lang="ar-EG" sz="2400" dirty="0"/>
              <a:t> عرض تقديمي متميز، يجب عليك إظهار مصداقيتك ومساعدة جمهورك على تصديقك والمعلومات أو الحجة التي تقدمها.</a:t>
            </a:r>
          </a:p>
        </p:txBody>
      </p:sp>
    </p:spTree>
    <p:extLst>
      <p:ext uri="{BB962C8B-B14F-4D97-AF65-F5344CB8AC3E}">
        <p14:creationId xmlns:p14="http://schemas.microsoft.com/office/powerpoint/2010/main" val="245182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986770" y="597250"/>
            <a:ext cx="4274234"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Ethos</a:t>
            </a:r>
          </a:p>
        </p:txBody>
      </p:sp>
      <p:sp>
        <p:nvSpPr>
          <p:cNvPr id="11" name="Rectangle 10"/>
          <p:cNvSpPr/>
          <p:nvPr/>
        </p:nvSpPr>
        <p:spPr>
          <a:xfrm>
            <a:off x="5622838" y="605848"/>
            <a:ext cx="918841"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الأخلاق</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0" y="1178112"/>
            <a:ext cx="4403319" cy="4436086"/>
          </a:xfrm>
          <a:prstGeom prst="rect">
            <a:avLst/>
          </a:prstGeom>
        </p:spPr>
        <p:txBody>
          <a:bodyPr wrap="square">
            <a:spAutoFit/>
          </a:bodyPr>
          <a:lstStyle/>
          <a:p>
            <a:pPr marL="92075" marR="156845">
              <a:lnSpc>
                <a:spcPct val="106400"/>
              </a:lnSpc>
              <a:spcBef>
                <a:spcPts val="180"/>
              </a:spcBef>
            </a:pPr>
            <a:r>
              <a:rPr lang="en-US" sz="2000" b="1" spc="-35" dirty="0">
                <a:solidFill>
                  <a:srgbClr val="FF0000"/>
                </a:solidFill>
                <a:latin typeface="Times New Roman"/>
                <a:cs typeface="Times New Roman"/>
              </a:rPr>
              <a:t>How do you establish credibility? </a:t>
            </a:r>
            <a:endParaRPr lang="ar-EG" sz="2000" b="1" spc="-35" dirty="0" smtClean="0">
              <a:solidFill>
                <a:srgbClr val="FF0000"/>
              </a:solidFill>
              <a:latin typeface="Times New Roman"/>
              <a:cs typeface="Times New Roman"/>
            </a:endParaRPr>
          </a:p>
          <a:p>
            <a:pPr marL="92075" marR="156845">
              <a:lnSpc>
                <a:spcPct val="106400"/>
              </a:lnSpc>
              <a:spcBef>
                <a:spcPts val="180"/>
              </a:spcBef>
            </a:pPr>
            <a:endParaRPr lang="en-US" sz="2000" spc="-35" dirty="0">
              <a:latin typeface="Times New Roman"/>
              <a:cs typeface="Times New Roman"/>
            </a:endParaRPr>
          </a:p>
          <a:p>
            <a:pPr marL="92075" marR="156845">
              <a:lnSpc>
                <a:spcPct val="106400"/>
              </a:lnSpc>
              <a:spcBef>
                <a:spcPts val="180"/>
              </a:spcBef>
            </a:pPr>
            <a:r>
              <a:rPr lang="en-US" sz="2000" spc="-35" dirty="0">
                <a:latin typeface="Times New Roman"/>
                <a:cs typeface="Times New Roman"/>
              </a:rPr>
              <a:t>According to Aristotle, presenters must demonstrate ethos or positive character by demonstrating competence, trustworthiness, and goodwill.</a:t>
            </a:r>
          </a:p>
          <a:p>
            <a:pPr marL="92075" marR="156845">
              <a:lnSpc>
                <a:spcPct val="106400"/>
              </a:lnSpc>
              <a:spcBef>
                <a:spcPts val="180"/>
              </a:spcBef>
            </a:pPr>
            <a:r>
              <a:rPr lang="en-US" sz="2000" spc="-35" dirty="0">
                <a:latin typeface="Times New Roman"/>
                <a:cs typeface="Times New Roman"/>
              </a:rPr>
              <a:t>There are many ways to develop positive character within your presentation, but you must make sure the audience is aware of your expertise and knowledge on the subject matter. </a:t>
            </a:r>
          </a:p>
          <a:p>
            <a:pPr marL="92075" marR="156845">
              <a:lnSpc>
                <a:spcPct val="106400"/>
              </a:lnSpc>
              <a:spcBef>
                <a:spcPts val="180"/>
              </a:spcBef>
            </a:pPr>
            <a:r>
              <a:rPr lang="en-US" sz="2000" spc="-35" dirty="0">
                <a:latin typeface="Times New Roman"/>
                <a:cs typeface="Times New Roman"/>
              </a:rPr>
              <a:t>In addition, you must conduct research and then cite your sources.</a:t>
            </a:r>
          </a:p>
        </p:txBody>
      </p:sp>
      <p:sp>
        <p:nvSpPr>
          <p:cNvPr id="6" name="Rectangle 5"/>
          <p:cNvSpPr/>
          <p:nvPr/>
        </p:nvSpPr>
        <p:spPr>
          <a:xfrm>
            <a:off x="4595750" y="1178112"/>
            <a:ext cx="3464560" cy="4093428"/>
          </a:xfrm>
          <a:prstGeom prst="rect">
            <a:avLst/>
          </a:prstGeom>
        </p:spPr>
        <p:txBody>
          <a:bodyPr wrap="square">
            <a:spAutoFit/>
          </a:bodyPr>
          <a:lstStyle/>
          <a:p>
            <a:pPr algn="r" rtl="1"/>
            <a:r>
              <a:rPr lang="ar-EG" sz="2000" b="1" dirty="0">
                <a:solidFill>
                  <a:srgbClr val="FF0000"/>
                </a:solidFill>
              </a:rPr>
              <a:t>كيف يمكنك إثبات مصداقيتك</a:t>
            </a:r>
            <a:r>
              <a:rPr lang="ar-EG" sz="2000" b="1" dirty="0" smtClean="0">
                <a:solidFill>
                  <a:srgbClr val="FF0000"/>
                </a:solidFill>
              </a:rPr>
              <a:t>؟</a:t>
            </a:r>
          </a:p>
          <a:p>
            <a:pPr algn="r" rtl="1"/>
            <a:endParaRPr lang="ar-EG" sz="2000" dirty="0"/>
          </a:p>
          <a:p>
            <a:pPr algn="r" rtl="1"/>
            <a:r>
              <a:rPr lang="ar-EG" sz="2000" dirty="0"/>
              <a:t>وفقًا لأرسطو، يجب على مقدمي العروض إظهار الأخلاق أو الشخصية الإيجابية من خلال إظهار الكفاءة والثقة وحسن النية.</a:t>
            </a:r>
          </a:p>
          <a:p>
            <a:pPr algn="r" rtl="1"/>
            <a:r>
              <a:rPr lang="ar-EG" sz="2000" dirty="0"/>
              <a:t>هناك العديد من الطرق لتطوير الشخصية الإيجابية في عرضك </a:t>
            </a:r>
            <a:r>
              <a:rPr lang="ar-EG" sz="2000" dirty="0" err="1"/>
              <a:t>التقديمي</a:t>
            </a:r>
            <a:r>
              <a:rPr lang="ar-EG" sz="2000" dirty="0"/>
              <a:t>، ولكن يجب عليك التأكد من أن الجمهور على دراية بخبرتك ومعرفتك بالموضوع.</a:t>
            </a:r>
          </a:p>
          <a:p>
            <a:pPr algn="r" rtl="1"/>
            <a:r>
              <a:rPr lang="ar-EG" sz="2000" dirty="0"/>
              <a:t>بالإضافة إلى ذلك، يجب عليك إجراء بحث ثم الاستشهاد بمصادر المعلومات الخاصة بك.</a:t>
            </a:r>
          </a:p>
        </p:txBody>
      </p:sp>
    </p:spTree>
    <p:extLst>
      <p:ext uri="{BB962C8B-B14F-4D97-AF65-F5344CB8AC3E}">
        <p14:creationId xmlns:p14="http://schemas.microsoft.com/office/powerpoint/2010/main" val="3404466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986770" y="597250"/>
            <a:ext cx="4274234"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Logos</a:t>
            </a:r>
          </a:p>
        </p:txBody>
      </p:sp>
      <p:sp>
        <p:nvSpPr>
          <p:cNvPr id="11" name="Rectangle 10"/>
          <p:cNvSpPr/>
          <p:nvPr/>
        </p:nvSpPr>
        <p:spPr>
          <a:xfrm>
            <a:off x="5622838" y="605848"/>
            <a:ext cx="1095172"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الشعارات</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0" y="1178112"/>
            <a:ext cx="4595750" cy="5638467"/>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Logos is another type of appeal needed in effective presentations. Logos is a term that refers to the words of a presentation in the context of organizational structure and the supporting information. When developing an informative presentation, think of yourself as a teacher laying out information about a particular topic. After reviewing your research and analyzing the purpose, audience, and context, you will develop a clear organizational structure for your presentation. However, that structure can’t stand without support. The research that you’ve conducted will become that support. Together, the structure and the information will provide your audience with logical appeal.</a:t>
            </a:r>
          </a:p>
        </p:txBody>
      </p:sp>
      <p:sp>
        <p:nvSpPr>
          <p:cNvPr id="6" name="Rectangle 5"/>
          <p:cNvSpPr/>
          <p:nvPr/>
        </p:nvSpPr>
        <p:spPr>
          <a:xfrm>
            <a:off x="4586126" y="1340672"/>
            <a:ext cx="3464560" cy="4401205"/>
          </a:xfrm>
          <a:prstGeom prst="rect">
            <a:avLst/>
          </a:prstGeom>
        </p:spPr>
        <p:txBody>
          <a:bodyPr wrap="square">
            <a:spAutoFit/>
          </a:bodyPr>
          <a:lstStyle/>
          <a:p>
            <a:pPr algn="r" rtl="1"/>
            <a:r>
              <a:rPr lang="ar-EG" sz="2000" dirty="0"/>
              <a:t>الشعارات هي نوع آخر من الجاذبية المطلوبة في العروض التقديمية الفعّالة. الشعارات هو مصطلح يشير إلى كلمات العرض </a:t>
            </a:r>
            <a:r>
              <a:rPr lang="ar-EG" sz="2000" dirty="0" err="1"/>
              <a:t>التقديمي</a:t>
            </a:r>
            <a:r>
              <a:rPr lang="ar-EG" sz="2000" dirty="0"/>
              <a:t> في سياق الهيكل التنظيمي والمعلومات الداعمة. عند تطوير عرض تقديمي إعلامي، فكر في نفسك كمدرس يعرض معلومات حول موضوع معين. بعد مراجعة بحثك وتحليل الغرض والجمهور والسياق، ستطور هيكلًا تنظيميًا واضحًا لعرضك </a:t>
            </a:r>
            <a:r>
              <a:rPr lang="ar-EG" sz="2000" dirty="0" err="1"/>
              <a:t>التقديمي</a:t>
            </a:r>
            <a:r>
              <a:rPr lang="ar-EG" sz="2000" dirty="0"/>
              <a:t>. ومع ذلك، لا يمكن لهذا الهيكل أن يقف بدون دعم. سيصبح البحث الذي أجريته هذا الدعم. معًا، سيوفر الهيكل والمعلومات لجمهورك جاذبية منطقية.</a:t>
            </a:r>
          </a:p>
        </p:txBody>
      </p:sp>
    </p:spTree>
    <p:extLst>
      <p:ext uri="{BB962C8B-B14F-4D97-AF65-F5344CB8AC3E}">
        <p14:creationId xmlns:p14="http://schemas.microsoft.com/office/powerpoint/2010/main" val="2817671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986770" y="597250"/>
            <a:ext cx="4274234"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Logos</a:t>
            </a:r>
          </a:p>
        </p:txBody>
      </p:sp>
      <p:sp>
        <p:nvSpPr>
          <p:cNvPr id="11" name="Rectangle 10"/>
          <p:cNvSpPr/>
          <p:nvPr/>
        </p:nvSpPr>
        <p:spPr>
          <a:xfrm>
            <a:off x="5622838" y="605848"/>
            <a:ext cx="1095172"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الشعارات</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0" y="1178112"/>
            <a:ext cx="4595750" cy="3333285"/>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What type of research should you include? Obviously, that will depend on the nature of your topic, your purpose, the audience, and the context. However, any or all of the following may have a place in your presentation: definitions, examples, statistics, and quotes. When it comes to selecting supporting material for your presentations, remember to include a variety.</a:t>
            </a:r>
          </a:p>
        </p:txBody>
      </p:sp>
      <p:sp>
        <p:nvSpPr>
          <p:cNvPr id="6" name="Rectangle 5"/>
          <p:cNvSpPr/>
          <p:nvPr/>
        </p:nvSpPr>
        <p:spPr>
          <a:xfrm>
            <a:off x="4586126" y="1340672"/>
            <a:ext cx="3464560" cy="2862322"/>
          </a:xfrm>
          <a:prstGeom prst="rect">
            <a:avLst/>
          </a:prstGeom>
        </p:spPr>
        <p:txBody>
          <a:bodyPr wrap="square">
            <a:spAutoFit/>
          </a:bodyPr>
          <a:lstStyle/>
          <a:p>
            <a:pPr algn="r" rtl="1"/>
            <a:r>
              <a:rPr lang="ar-EG" sz="2000" dirty="0"/>
              <a:t>ما نوع البحث الذي يجب أن تدرجه؟ من الواضح أن ذلك يعتمد على طبيعة موضوعك، والغرض منه، والجمهور، والسياق. ومع ذلك، قد يكون لأي أو كل ما يلي مكان في عرضك </a:t>
            </a:r>
            <a:r>
              <a:rPr lang="ar-EG" sz="2000" dirty="0" err="1"/>
              <a:t>التقديمي</a:t>
            </a:r>
            <a:r>
              <a:rPr lang="ar-EG" sz="2000" dirty="0"/>
              <a:t>: التعريفات، والأمثلة، والإحصاءات، والاقتباسات. عندما يتعلق الأمر باختيار المواد الداعمة لعروضك التقديمية، تذكر أن تدرج مجموعة متنوعة.</a:t>
            </a:r>
          </a:p>
        </p:txBody>
      </p:sp>
    </p:spTree>
    <p:extLst>
      <p:ext uri="{BB962C8B-B14F-4D97-AF65-F5344CB8AC3E}">
        <p14:creationId xmlns:p14="http://schemas.microsoft.com/office/powerpoint/2010/main" val="2078283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21654"/>
          </a:xfrm>
          <a:prstGeom prst="rect">
            <a:avLst/>
          </a:prstGeom>
        </p:spPr>
        <p:txBody>
          <a:bodyPr wrap="squar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Strategies for Informing With Excellence</a:t>
            </a:r>
          </a:p>
        </p:txBody>
      </p:sp>
      <p:sp>
        <p:nvSpPr>
          <p:cNvPr id="11" name="Rectangle 10"/>
          <p:cNvSpPr/>
          <p:nvPr/>
        </p:nvSpPr>
        <p:spPr>
          <a:xfrm>
            <a:off x="4595750" y="573618"/>
            <a:ext cx="3589444"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استراتيجيات مميزة لإعلام الآخرين</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0" y="1178112"/>
            <a:ext cx="4595750" cy="4816127"/>
          </a:xfrm>
          <a:prstGeom prst="rect">
            <a:avLst/>
          </a:prstGeom>
        </p:spPr>
        <p:txBody>
          <a:bodyPr wrap="square">
            <a:spAutoFit/>
          </a:bodyPr>
          <a:lstStyle/>
          <a:p>
            <a:pPr marL="92075" marR="156845">
              <a:lnSpc>
                <a:spcPct val="106400"/>
              </a:lnSpc>
              <a:spcBef>
                <a:spcPts val="180"/>
              </a:spcBef>
            </a:pPr>
            <a:endParaRPr lang="en-US" sz="2400" spc="-35" dirty="0">
              <a:latin typeface="Times New Roman"/>
              <a:cs typeface="Times New Roman"/>
            </a:endParaRPr>
          </a:p>
          <a:p>
            <a:pPr marL="92075" marR="156845">
              <a:lnSpc>
                <a:spcPct val="106400"/>
              </a:lnSpc>
              <a:spcBef>
                <a:spcPts val="180"/>
              </a:spcBef>
            </a:pPr>
            <a:r>
              <a:rPr lang="en-US" sz="2400" spc="-35" dirty="0">
                <a:latin typeface="Times New Roman"/>
                <a:cs typeface="Times New Roman"/>
              </a:rPr>
              <a:t>Beyond the all-important basics of any successful speech, you need to take into account some additional variables when speaking to inform. </a:t>
            </a:r>
          </a:p>
          <a:p>
            <a:pPr marL="92075" marR="156845">
              <a:lnSpc>
                <a:spcPct val="106400"/>
              </a:lnSpc>
              <a:spcBef>
                <a:spcPts val="180"/>
              </a:spcBef>
            </a:pPr>
            <a:r>
              <a:rPr lang="en-US" sz="2400" spc="-35" dirty="0">
                <a:latin typeface="Times New Roman"/>
                <a:cs typeface="Times New Roman"/>
              </a:rPr>
              <a:t>First, make certain that you are informing, not persuading. If you begin to incorporate your emotions and your point of view, you have stopped being objective. The range of topics for informative speeches is infinite. </a:t>
            </a:r>
          </a:p>
        </p:txBody>
      </p:sp>
      <p:sp>
        <p:nvSpPr>
          <p:cNvPr id="6" name="Rectangle 5"/>
          <p:cNvSpPr/>
          <p:nvPr/>
        </p:nvSpPr>
        <p:spPr>
          <a:xfrm>
            <a:off x="4586126" y="1340672"/>
            <a:ext cx="3464560" cy="3785652"/>
          </a:xfrm>
          <a:prstGeom prst="rect">
            <a:avLst/>
          </a:prstGeom>
        </p:spPr>
        <p:txBody>
          <a:bodyPr wrap="square">
            <a:spAutoFit/>
          </a:bodyPr>
          <a:lstStyle/>
          <a:p>
            <a:pPr algn="r" rtl="1"/>
            <a:r>
              <a:rPr lang="ar-EG" sz="2400" dirty="0"/>
              <a:t>إلى جانب الأساسيات المهمة للغاية لأي خطاب ناجح، عليك أن تأخذ في الاعتبار بعض المتغيرات الإضافية عند التحدث لإعلام </a:t>
            </a:r>
            <a:r>
              <a:rPr lang="ar-EG" sz="2400" dirty="0" err="1"/>
              <a:t>الآخرين.أولاً</a:t>
            </a:r>
            <a:r>
              <a:rPr lang="ar-EG" sz="2400" dirty="0"/>
              <a:t>، تأكد من أنك تقدم معلومات، وليس إقناعًا. إذا بدأت في دمج مشاعرك ووجهة نظرك، فإنك تتوقف عن أن تكون موضوعيًا. إن نطاق الموضوعات للخطب الإعلامية لا حدود له.</a:t>
            </a:r>
          </a:p>
        </p:txBody>
      </p:sp>
    </p:spTree>
    <p:extLst>
      <p:ext uri="{BB962C8B-B14F-4D97-AF65-F5344CB8AC3E}">
        <p14:creationId xmlns:p14="http://schemas.microsoft.com/office/powerpoint/2010/main" val="776988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21654"/>
          </a:xfrm>
          <a:prstGeom prst="rect">
            <a:avLst/>
          </a:prstGeom>
        </p:spPr>
        <p:txBody>
          <a:bodyPr wrap="squar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Strategies for Informing With Excellence</a:t>
            </a:r>
          </a:p>
        </p:txBody>
      </p:sp>
      <p:sp>
        <p:nvSpPr>
          <p:cNvPr id="11" name="Rectangle 10"/>
          <p:cNvSpPr/>
          <p:nvPr/>
        </p:nvSpPr>
        <p:spPr>
          <a:xfrm>
            <a:off x="4595750" y="573618"/>
            <a:ext cx="3589444"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استراتيجيات مميزة لإعلام الآخرين</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0" y="1178112"/>
            <a:ext cx="4595750" cy="5156348"/>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You can inform on people, places, things, new products, old products, history, events, process, corporate visions, governmental relations, and concepts from ancient religions to postmodernism. Some of these topics can be controversial. But remember, although your point of view on a controversial issue may be valuable and interesting, it should not be included in an informative speech.</a:t>
            </a:r>
          </a:p>
        </p:txBody>
      </p:sp>
      <p:sp>
        <p:nvSpPr>
          <p:cNvPr id="6" name="Rectangle 5"/>
          <p:cNvSpPr/>
          <p:nvPr/>
        </p:nvSpPr>
        <p:spPr>
          <a:xfrm>
            <a:off x="4586126" y="1340672"/>
            <a:ext cx="3464560" cy="4893647"/>
          </a:xfrm>
          <a:prstGeom prst="rect">
            <a:avLst/>
          </a:prstGeom>
        </p:spPr>
        <p:txBody>
          <a:bodyPr wrap="square">
            <a:spAutoFit/>
          </a:bodyPr>
          <a:lstStyle/>
          <a:p>
            <a:pPr algn="r" rtl="1"/>
            <a:r>
              <a:rPr lang="ar-EG" sz="2400" dirty="0"/>
              <a:t>يمكنك تقديم معلومات عن الأشخاص والأماكن والأشياء والمنتجات الجديدة والمنتجات القديمة والتاريخ والأحداث والعمليات ورؤى الشركات والعلاقات الحكومية والمفاهيم من الأديان القديمة إلى ما بعد الحداثة. قد تكون بعض هذه المواضيع مثيرة للجدل. ولكن تذكر أنه على الرغم من أن وجهة نظرك بشأن قضية مثيرة للجدل قد تكون قيمة ومثيرة للاهتمام، إلا أنه لا ينبغي تضمينها في خطاب إعلامي.</a:t>
            </a:r>
          </a:p>
        </p:txBody>
      </p:sp>
    </p:spTree>
    <p:extLst>
      <p:ext uri="{BB962C8B-B14F-4D97-AF65-F5344CB8AC3E}">
        <p14:creationId xmlns:p14="http://schemas.microsoft.com/office/powerpoint/2010/main" val="1510070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21654"/>
          </a:xfrm>
          <a:prstGeom prst="rect">
            <a:avLst/>
          </a:prstGeom>
        </p:spPr>
        <p:txBody>
          <a:bodyPr wrap="squar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Strategies for Informing With Excellence</a:t>
            </a:r>
          </a:p>
        </p:txBody>
      </p:sp>
      <p:sp>
        <p:nvSpPr>
          <p:cNvPr id="11" name="Rectangle 10"/>
          <p:cNvSpPr/>
          <p:nvPr/>
        </p:nvSpPr>
        <p:spPr>
          <a:xfrm>
            <a:off x="4595750" y="573618"/>
            <a:ext cx="3589444"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استراتيجيات مميزة لإعلام الآخرين</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0" y="1178112"/>
            <a:ext cx="4686868" cy="5573577"/>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Second, pay careful attention to your audience’s level of knowledge and understanding when doing your audience analysis. You do not want to design a speech that informs them about things they already know. It is a waste of your time and their time. By the same token, if your audience has only a basic knowledge of information about a topic and you design your speech as if they are experts, they will not be able to comprehend the information.</a:t>
            </a:r>
          </a:p>
        </p:txBody>
      </p:sp>
      <p:sp>
        <p:nvSpPr>
          <p:cNvPr id="6" name="Rectangle 5"/>
          <p:cNvSpPr/>
          <p:nvPr/>
        </p:nvSpPr>
        <p:spPr>
          <a:xfrm>
            <a:off x="4586126" y="1340672"/>
            <a:ext cx="3464560" cy="4154984"/>
          </a:xfrm>
          <a:prstGeom prst="rect">
            <a:avLst/>
          </a:prstGeom>
        </p:spPr>
        <p:txBody>
          <a:bodyPr wrap="square">
            <a:spAutoFit/>
          </a:bodyPr>
          <a:lstStyle/>
          <a:p>
            <a:pPr algn="r" rtl="1"/>
            <a:r>
              <a:rPr lang="ar-EG" sz="2400" dirty="0"/>
              <a:t>ثانيًا، انتبه جيدًا إلى مستوى معرفة وفهم جمهورك عند إجراء تحليل جمهورك. لا تريد تصميم خطاب يخبرهم بأشياء يعرفونها بالفعل. فهذا مضيعة لوقتك ووقتهم. وعلى نفس المنوال، إذا كان جمهورك لديه معرفة أساسية فقط بالمعلومات حول موضوع ما وقمت بتصميم خطابك كما لو كانوا خبراء، فلن يتمكنوا من فهم المعلومات.</a:t>
            </a:r>
          </a:p>
        </p:txBody>
      </p:sp>
    </p:spTree>
    <p:extLst>
      <p:ext uri="{BB962C8B-B14F-4D97-AF65-F5344CB8AC3E}">
        <p14:creationId xmlns:p14="http://schemas.microsoft.com/office/powerpoint/2010/main" val="1972652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21654"/>
          </a:xfrm>
          <a:prstGeom prst="rect">
            <a:avLst/>
          </a:prstGeom>
        </p:spPr>
        <p:txBody>
          <a:bodyPr wrap="squar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Strategies for Informing With Excellence</a:t>
            </a:r>
          </a:p>
        </p:txBody>
      </p:sp>
      <p:sp>
        <p:nvSpPr>
          <p:cNvPr id="11" name="Rectangle 10"/>
          <p:cNvSpPr/>
          <p:nvPr/>
        </p:nvSpPr>
        <p:spPr>
          <a:xfrm>
            <a:off x="4595750" y="573618"/>
            <a:ext cx="3589444"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استراتيجيات مميزة لإعلام الآخرين</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0" y="1178112"/>
            <a:ext cx="4192280" cy="2807243"/>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Third, Try to incorporate a variety of supporting material, such as definitions, examples, statistics, and quotes. This will make certain you appeal to all types of listeners and will make your speech more memorable.</a:t>
            </a:r>
          </a:p>
        </p:txBody>
      </p:sp>
      <p:sp>
        <p:nvSpPr>
          <p:cNvPr id="6" name="Rectangle 5"/>
          <p:cNvSpPr/>
          <p:nvPr/>
        </p:nvSpPr>
        <p:spPr>
          <a:xfrm>
            <a:off x="4586126" y="1340672"/>
            <a:ext cx="3464560" cy="2677656"/>
          </a:xfrm>
          <a:prstGeom prst="rect">
            <a:avLst/>
          </a:prstGeom>
        </p:spPr>
        <p:txBody>
          <a:bodyPr wrap="square">
            <a:spAutoFit/>
          </a:bodyPr>
          <a:lstStyle/>
          <a:p>
            <a:pPr algn="r" rtl="1"/>
            <a:r>
              <a:rPr lang="ar-EG" sz="2400" dirty="0"/>
              <a:t>ثالثًا، حاول دمج مجموعة متنوعة من المواد الداعمة، مثل التعريفات والأمثلة والإحصائيات والاقتباسات. سيضمن هذا أن تجذب جميع أنواع المستمعين وسيجعل خطابك أكثر إثارة للاهتمام.</a:t>
            </a:r>
          </a:p>
        </p:txBody>
      </p:sp>
    </p:spTree>
    <p:extLst>
      <p:ext uri="{BB962C8B-B14F-4D97-AF65-F5344CB8AC3E}">
        <p14:creationId xmlns:p14="http://schemas.microsoft.com/office/powerpoint/2010/main" val="3503063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Speaking to Persuade</a:t>
            </a:r>
          </a:p>
        </p:txBody>
      </p:sp>
      <p:sp>
        <p:nvSpPr>
          <p:cNvPr id="11" name="Rectangle 10"/>
          <p:cNvSpPr/>
          <p:nvPr/>
        </p:nvSpPr>
        <p:spPr>
          <a:xfrm>
            <a:off x="5271223" y="573618"/>
            <a:ext cx="2225289"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التحدث بهدف الإقناع</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0" y="1178112"/>
            <a:ext cx="4192280" cy="5181996"/>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When giving a persuasive speech, you are acting an as advocate or making an argument.</a:t>
            </a:r>
          </a:p>
          <a:p>
            <a:pPr marL="92075" marR="156845">
              <a:lnSpc>
                <a:spcPct val="106400"/>
              </a:lnSpc>
              <a:spcBef>
                <a:spcPts val="180"/>
              </a:spcBef>
            </a:pPr>
            <a:r>
              <a:rPr lang="en-US" sz="2400" spc="-35" dirty="0">
                <a:latin typeface="Times New Roman"/>
                <a:cs typeface="Times New Roman"/>
              </a:rPr>
              <a:t>Your role is to advocate for or against something. As noted earlier, you will be trying to persuade the audience either simply to agree or disagree with an idea (passive agreement) or to take some sort of action (active agreement or a call to action). </a:t>
            </a:r>
          </a:p>
        </p:txBody>
      </p:sp>
      <p:sp>
        <p:nvSpPr>
          <p:cNvPr id="6" name="Rectangle 5"/>
          <p:cNvSpPr/>
          <p:nvPr/>
        </p:nvSpPr>
        <p:spPr>
          <a:xfrm>
            <a:off x="4586126" y="1340672"/>
            <a:ext cx="3464560" cy="3416320"/>
          </a:xfrm>
          <a:prstGeom prst="rect">
            <a:avLst/>
          </a:prstGeom>
        </p:spPr>
        <p:txBody>
          <a:bodyPr wrap="square">
            <a:spAutoFit/>
          </a:bodyPr>
          <a:lstStyle/>
          <a:p>
            <a:pPr algn="r" rtl="1"/>
            <a:r>
              <a:rPr lang="ar-EG" sz="2400" dirty="0"/>
              <a:t>عند إلقاء خطاب إقناعي، فإنك تتصرف كمدافع أو تقدم </a:t>
            </a:r>
            <a:r>
              <a:rPr lang="ar-EG" sz="2400" dirty="0" err="1"/>
              <a:t>حجة.دورك</a:t>
            </a:r>
            <a:r>
              <a:rPr lang="ar-EG" sz="2400" dirty="0"/>
              <a:t> هو الدفاع عن شيء ما أو معارضته. وكما ذكرنا سابقًا، ستحاول إقناع الجمهور إما بالموافقة أو الاختلاف مع فكرة ما (الموافقة السلبية) أو اتخاذ نوع من الإجراءات (الموافقة النشطة أو الدعوة إلى اتخاذ إجراء).</a:t>
            </a:r>
          </a:p>
        </p:txBody>
      </p:sp>
    </p:spTree>
    <p:extLst>
      <p:ext uri="{BB962C8B-B14F-4D97-AF65-F5344CB8AC3E}">
        <p14:creationId xmlns:p14="http://schemas.microsoft.com/office/powerpoint/2010/main" val="1854628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Speaking to Persuade</a:t>
            </a:r>
          </a:p>
        </p:txBody>
      </p:sp>
      <p:sp>
        <p:nvSpPr>
          <p:cNvPr id="11" name="Rectangle 10"/>
          <p:cNvSpPr/>
          <p:nvPr/>
        </p:nvSpPr>
        <p:spPr>
          <a:xfrm>
            <a:off x="5271223" y="573618"/>
            <a:ext cx="2225289"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التحدث بهدف الإقناع</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0" y="1178112"/>
            <a:ext cx="4192280" cy="4398961"/>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The persuasive speaker is subjective, influenced, or affected by individual emotions, biases, or points of view.</a:t>
            </a:r>
          </a:p>
          <a:p>
            <a:pPr marL="92075" marR="156845">
              <a:lnSpc>
                <a:spcPct val="106400"/>
              </a:lnSpc>
              <a:spcBef>
                <a:spcPts val="180"/>
              </a:spcBef>
            </a:pPr>
            <a:r>
              <a:rPr lang="en-US" sz="2400" spc="-35" dirty="0">
                <a:latin typeface="Times New Roman"/>
                <a:cs typeface="Times New Roman"/>
              </a:rPr>
              <a:t>Aristotle discussed the three persuasive appeals noted earlier in relationship to persuasive presentations. Let’s explore each in relationship to your persuasive speeches.</a:t>
            </a:r>
          </a:p>
        </p:txBody>
      </p:sp>
      <p:sp>
        <p:nvSpPr>
          <p:cNvPr id="6" name="Rectangle 5"/>
          <p:cNvSpPr/>
          <p:nvPr/>
        </p:nvSpPr>
        <p:spPr>
          <a:xfrm>
            <a:off x="4586126" y="1340672"/>
            <a:ext cx="3464560" cy="3416320"/>
          </a:xfrm>
          <a:prstGeom prst="rect">
            <a:avLst/>
          </a:prstGeom>
        </p:spPr>
        <p:txBody>
          <a:bodyPr wrap="square">
            <a:spAutoFit/>
          </a:bodyPr>
          <a:lstStyle/>
          <a:p>
            <a:pPr algn="r" rtl="1"/>
            <a:r>
              <a:rPr lang="ar-EG" sz="2400" dirty="0"/>
              <a:t>المتحدث المقنع هو متحدث ذاتي، يتأثر أو يتأثر بالعواطف الفردية أو التحيزات أو وجهات النظر</a:t>
            </a:r>
            <a:r>
              <a:rPr lang="ar-EG" sz="2400" dirty="0" smtClean="0"/>
              <a:t>.</a:t>
            </a:r>
          </a:p>
          <a:p>
            <a:pPr algn="r" rtl="1"/>
            <a:endParaRPr lang="ar-EG" sz="2400" dirty="0"/>
          </a:p>
          <a:p>
            <a:pPr algn="r" rtl="1"/>
            <a:r>
              <a:rPr lang="ar-EG" sz="2400" dirty="0" smtClean="0"/>
              <a:t> </a:t>
            </a:r>
            <a:r>
              <a:rPr lang="ar-EG" sz="2400" dirty="0"/>
              <a:t>ناقش أرسطو النداءات </a:t>
            </a:r>
            <a:r>
              <a:rPr lang="ar-EG" sz="2400" dirty="0" err="1"/>
              <a:t>الإقناعية</a:t>
            </a:r>
            <a:r>
              <a:rPr lang="ar-EG" sz="2400" dirty="0"/>
              <a:t> الثلاثة المذكورة سابقًا فيما يتعلق بالعروض </a:t>
            </a:r>
            <a:r>
              <a:rPr lang="ar-EG" sz="2400" dirty="0" err="1"/>
              <a:t>الإقناعية</a:t>
            </a:r>
            <a:r>
              <a:rPr lang="ar-EG" sz="2400" dirty="0"/>
              <a:t>. دعنا نستكشف كل منها فيما يتعلق بخطاباتك </a:t>
            </a:r>
            <a:r>
              <a:rPr lang="ar-EG" sz="2400" dirty="0" err="1"/>
              <a:t>الإقناعية</a:t>
            </a:r>
            <a:r>
              <a:rPr lang="ar-EG" sz="2400" dirty="0"/>
              <a:t>.</a:t>
            </a:r>
          </a:p>
        </p:txBody>
      </p:sp>
    </p:spTree>
    <p:extLst>
      <p:ext uri="{BB962C8B-B14F-4D97-AF65-F5344CB8AC3E}">
        <p14:creationId xmlns:p14="http://schemas.microsoft.com/office/powerpoint/2010/main" val="1216156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Speaking to Persuade</a:t>
            </a:r>
          </a:p>
        </p:txBody>
      </p:sp>
      <p:sp>
        <p:nvSpPr>
          <p:cNvPr id="11" name="Rectangle 10"/>
          <p:cNvSpPr/>
          <p:nvPr/>
        </p:nvSpPr>
        <p:spPr>
          <a:xfrm>
            <a:off x="5271223" y="573618"/>
            <a:ext cx="2225289"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التحدث بهدف الإقناع</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0" y="1178112"/>
            <a:ext cx="4192280" cy="5114221"/>
          </a:xfrm>
          <a:prstGeom prst="rect">
            <a:avLst/>
          </a:prstGeom>
        </p:spPr>
        <p:txBody>
          <a:bodyPr wrap="square">
            <a:spAutoFit/>
          </a:bodyPr>
          <a:lstStyle/>
          <a:p>
            <a:pPr marL="92075" marR="156845" algn="ctr">
              <a:lnSpc>
                <a:spcPct val="106400"/>
              </a:lnSpc>
              <a:spcBef>
                <a:spcPts val="180"/>
              </a:spcBef>
            </a:pPr>
            <a:r>
              <a:rPr lang="en-US" sz="2000" b="1" spc="-35" dirty="0">
                <a:solidFill>
                  <a:srgbClr val="FF0000"/>
                </a:solidFill>
                <a:latin typeface="Times New Roman"/>
                <a:cs typeface="Times New Roman"/>
              </a:rPr>
              <a:t>How do you establish credibility in a persuasive speech? </a:t>
            </a:r>
          </a:p>
          <a:p>
            <a:pPr marL="92075" marR="156845">
              <a:lnSpc>
                <a:spcPct val="106400"/>
              </a:lnSpc>
              <a:spcBef>
                <a:spcPts val="180"/>
              </a:spcBef>
            </a:pPr>
            <a:r>
              <a:rPr lang="en-US" sz="2000" spc="-35" dirty="0">
                <a:latin typeface="Times New Roman"/>
                <a:cs typeface="Times New Roman"/>
              </a:rPr>
              <a:t>Just as you would in an informative speech, make certain the audience is aware of your expertise and knowledge on the subject matter. </a:t>
            </a:r>
            <a:endParaRPr lang="ar-EG" sz="2000" spc="-35" dirty="0" smtClean="0">
              <a:latin typeface="Times New Roman"/>
              <a:cs typeface="Times New Roman"/>
            </a:endParaRPr>
          </a:p>
          <a:p>
            <a:pPr marL="92075" marR="156845">
              <a:lnSpc>
                <a:spcPct val="106400"/>
              </a:lnSpc>
              <a:spcBef>
                <a:spcPts val="180"/>
              </a:spcBef>
            </a:pPr>
            <a:endParaRPr lang="ar-EG" sz="2000" spc="-35" dirty="0">
              <a:latin typeface="Times New Roman"/>
              <a:cs typeface="Times New Roman"/>
            </a:endParaRPr>
          </a:p>
          <a:p>
            <a:pPr marL="92075" marR="156845">
              <a:lnSpc>
                <a:spcPct val="106400"/>
              </a:lnSpc>
              <a:spcBef>
                <a:spcPts val="180"/>
              </a:spcBef>
            </a:pPr>
            <a:r>
              <a:rPr lang="en-US" sz="2000" spc="-35" dirty="0" smtClean="0">
                <a:latin typeface="Times New Roman"/>
                <a:cs typeface="Times New Roman"/>
              </a:rPr>
              <a:t>Additionally</a:t>
            </a:r>
            <a:r>
              <a:rPr lang="en-US" sz="2000" spc="-35" dirty="0">
                <a:latin typeface="Times New Roman"/>
                <a:cs typeface="Times New Roman"/>
              </a:rPr>
              <a:t>, cite your sources and make certain the sources are credible.</a:t>
            </a:r>
          </a:p>
          <a:p>
            <a:pPr marL="92075" marR="156845">
              <a:lnSpc>
                <a:spcPct val="106400"/>
              </a:lnSpc>
              <a:spcBef>
                <a:spcPts val="180"/>
              </a:spcBef>
            </a:pPr>
            <a:r>
              <a:rPr lang="en-US" sz="2000" spc="-35" dirty="0">
                <a:latin typeface="Times New Roman"/>
                <a:cs typeface="Times New Roman"/>
              </a:rPr>
              <a:t>When persuading, it is also important to establish common ground with your audience. That is, show how you have a shared interest, concern, or background.</a:t>
            </a:r>
          </a:p>
          <a:p>
            <a:pPr marL="92075" marR="156845">
              <a:lnSpc>
                <a:spcPct val="106400"/>
              </a:lnSpc>
              <a:spcBef>
                <a:spcPts val="180"/>
              </a:spcBef>
            </a:pPr>
            <a:r>
              <a:rPr lang="en-US" sz="2000" spc="-35" dirty="0">
                <a:latin typeface="Times New Roman"/>
                <a:cs typeface="Times New Roman"/>
              </a:rPr>
              <a:t> </a:t>
            </a:r>
          </a:p>
        </p:txBody>
      </p:sp>
      <p:sp>
        <p:nvSpPr>
          <p:cNvPr id="6" name="Rectangle 5"/>
          <p:cNvSpPr/>
          <p:nvPr/>
        </p:nvSpPr>
        <p:spPr>
          <a:xfrm>
            <a:off x="4586126" y="1288398"/>
            <a:ext cx="3464560" cy="4893647"/>
          </a:xfrm>
          <a:prstGeom prst="rect">
            <a:avLst/>
          </a:prstGeom>
        </p:spPr>
        <p:txBody>
          <a:bodyPr wrap="square">
            <a:spAutoFit/>
          </a:bodyPr>
          <a:lstStyle/>
          <a:p>
            <a:pPr algn="ctr" rtl="1"/>
            <a:r>
              <a:rPr lang="ar-EG" sz="2400" b="1" dirty="0">
                <a:solidFill>
                  <a:srgbClr val="FF0000"/>
                </a:solidFill>
              </a:rPr>
              <a:t>كيف يمكنك إثبات مصداقيتك في خطاب مقنع؟</a:t>
            </a:r>
          </a:p>
          <a:p>
            <a:pPr algn="r" rtl="1"/>
            <a:r>
              <a:rPr lang="ar-EG" sz="2400" dirty="0"/>
              <a:t>كما تفعل في خطاب إعلامي، تأكد من أن الجمهور على دراية بخبرتك ومعرفتك بالموضوع. بالإضافة إلى ذلك، استشهد بمصادر المعلومات وتأكد من مصداقية المصادر</a:t>
            </a:r>
            <a:r>
              <a:rPr lang="ar-EG" sz="2400" dirty="0" smtClean="0"/>
              <a:t>.</a:t>
            </a:r>
          </a:p>
          <a:p>
            <a:pPr algn="r" rtl="1"/>
            <a:endParaRPr lang="ar-EG" sz="2400" dirty="0"/>
          </a:p>
          <a:p>
            <a:pPr algn="r" rtl="1"/>
            <a:r>
              <a:rPr lang="ar-EG" sz="2400" dirty="0"/>
              <a:t>عند الإقناع، من المهم أيضًا إنشاء أرضية مشتركة مع جمهورك. أي أظهر كيف أن لديك اهتمامًا أو قلقًا أو خلفية مشتركة.</a:t>
            </a:r>
          </a:p>
        </p:txBody>
      </p:sp>
    </p:spTree>
    <p:extLst>
      <p:ext uri="{BB962C8B-B14F-4D97-AF65-F5344CB8AC3E}">
        <p14:creationId xmlns:p14="http://schemas.microsoft.com/office/powerpoint/2010/main" val="1957565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Speaking to Persuade</a:t>
            </a:r>
          </a:p>
        </p:txBody>
      </p:sp>
      <p:sp>
        <p:nvSpPr>
          <p:cNvPr id="11" name="Rectangle 10"/>
          <p:cNvSpPr/>
          <p:nvPr/>
        </p:nvSpPr>
        <p:spPr>
          <a:xfrm>
            <a:off x="5271223" y="573618"/>
            <a:ext cx="2225289"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التحدث بهدف الإقناع</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0" y="1178112"/>
            <a:ext cx="4192280" cy="5599161"/>
          </a:xfrm>
          <a:prstGeom prst="rect">
            <a:avLst/>
          </a:prstGeom>
        </p:spPr>
        <p:txBody>
          <a:bodyPr wrap="square">
            <a:spAutoFit/>
          </a:bodyPr>
          <a:lstStyle/>
          <a:p>
            <a:pPr marL="92075" marR="156845" algn="ctr">
              <a:lnSpc>
                <a:spcPct val="106400"/>
              </a:lnSpc>
              <a:spcBef>
                <a:spcPts val="180"/>
              </a:spcBef>
            </a:pPr>
            <a:r>
              <a:rPr lang="en-US" sz="2400" b="1" spc="-35" dirty="0">
                <a:solidFill>
                  <a:srgbClr val="FF0000"/>
                </a:solidFill>
                <a:latin typeface="Times New Roman"/>
                <a:cs typeface="Times New Roman"/>
              </a:rPr>
              <a:t>How do you establish credibility in a persuasive speech? </a:t>
            </a:r>
          </a:p>
          <a:p>
            <a:pPr marL="92075" marR="156845">
              <a:lnSpc>
                <a:spcPct val="106400"/>
              </a:lnSpc>
              <a:spcBef>
                <a:spcPts val="180"/>
              </a:spcBef>
            </a:pPr>
            <a:r>
              <a:rPr lang="en-US" sz="2400" spc="-35" dirty="0" smtClean="0">
                <a:latin typeface="Times New Roman"/>
                <a:cs typeface="Times New Roman"/>
              </a:rPr>
              <a:t>Logos</a:t>
            </a:r>
            <a:r>
              <a:rPr lang="en-US" sz="2400" spc="-35" dirty="0">
                <a:latin typeface="Times New Roman"/>
                <a:cs typeface="Times New Roman"/>
              </a:rPr>
              <a:t>, as you should recall, refers to the organizational structure and the supporting information found in your speeches. When developing a persuasive presentation, think of yourself as an attorney making an argument. You’re building a case with your presentation.</a:t>
            </a:r>
          </a:p>
          <a:p>
            <a:pPr marL="92075" marR="156845">
              <a:lnSpc>
                <a:spcPct val="106400"/>
              </a:lnSpc>
              <a:spcBef>
                <a:spcPts val="180"/>
              </a:spcBef>
            </a:pPr>
            <a:r>
              <a:rPr lang="en-US" sz="2400" spc="-35" dirty="0">
                <a:latin typeface="Times New Roman"/>
                <a:cs typeface="Times New Roman"/>
              </a:rPr>
              <a:t> </a:t>
            </a:r>
          </a:p>
        </p:txBody>
      </p:sp>
      <p:sp>
        <p:nvSpPr>
          <p:cNvPr id="6" name="Rectangle 5"/>
          <p:cNvSpPr/>
          <p:nvPr/>
        </p:nvSpPr>
        <p:spPr>
          <a:xfrm>
            <a:off x="4586126" y="1288398"/>
            <a:ext cx="3464560" cy="3046988"/>
          </a:xfrm>
          <a:prstGeom prst="rect">
            <a:avLst/>
          </a:prstGeom>
        </p:spPr>
        <p:txBody>
          <a:bodyPr wrap="square">
            <a:spAutoFit/>
          </a:bodyPr>
          <a:lstStyle/>
          <a:p>
            <a:pPr algn="ctr" rtl="1"/>
            <a:r>
              <a:rPr lang="ar-EG" sz="2400" b="1" dirty="0">
                <a:solidFill>
                  <a:srgbClr val="FF0000"/>
                </a:solidFill>
              </a:rPr>
              <a:t>كيف يمكنك إثبات مصداقيتك في خطاب مقنع؟</a:t>
            </a:r>
          </a:p>
          <a:p>
            <a:pPr algn="r" rtl="1"/>
            <a:r>
              <a:rPr lang="ar-EG" sz="2400" dirty="0"/>
              <a:t>كما يجب أن تتذكر، يشير الشعار إلى الهيكل التنظيمي والمعلومات الداعمة الموجودة في خطاباتك. عند تطوير عرض مقنع، فكر في نفسك كمحامٍ يقدم حجة. أنت تبني قضية بعرضك </a:t>
            </a:r>
            <a:r>
              <a:rPr lang="ar-EG" sz="2400" dirty="0" err="1"/>
              <a:t>التقديمي</a:t>
            </a:r>
            <a:r>
              <a:rPr lang="ar-EG" sz="2400" dirty="0"/>
              <a:t>.</a:t>
            </a:r>
          </a:p>
        </p:txBody>
      </p:sp>
    </p:spTree>
    <p:extLst>
      <p:ext uri="{BB962C8B-B14F-4D97-AF65-F5344CB8AC3E}">
        <p14:creationId xmlns:p14="http://schemas.microsoft.com/office/powerpoint/2010/main" val="944324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Pathos</a:t>
            </a:r>
          </a:p>
        </p:txBody>
      </p:sp>
      <p:sp>
        <p:nvSpPr>
          <p:cNvPr id="11" name="Rectangle 10"/>
          <p:cNvSpPr/>
          <p:nvPr/>
        </p:nvSpPr>
        <p:spPr>
          <a:xfrm>
            <a:off x="6343072" y="624046"/>
            <a:ext cx="1037463"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العواطف</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7385" y="1568352"/>
            <a:ext cx="4586126" cy="2807243"/>
          </a:xfrm>
          <a:prstGeom prst="rect">
            <a:avLst/>
          </a:prstGeom>
        </p:spPr>
        <p:txBody>
          <a:bodyPr wrap="square">
            <a:spAutoFit/>
          </a:bodyPr>
          <a:lstStyle/>
          <a:p>
            <a:pPr marL="92075" marR="156845">
              <a:lnSpc>
                <a:spcPct val="106400"/>
              </a:lnSpc>
              <a:spcBef>
                <a:spcPts val="180"/>
              </a:spcBef>
            </a:pPr>
            <a:r>
              <a:rPr lang="en-US" sz="2400" spc="-35" dirty="0" smtClean="0">
                <a:latin typeface="Times New Roman"/>
                <a:cs typeface="Times New Roman"/>
              </a:rPr>
              <a:t>The </a:t>
            </a:r>
            <a:r>
              <a:rPr lang="en-US" sz="2400" spc="-35" dirty="0">
                <a:latin typeface="Times New Roman"/>
                <a:cs typeface="Times New Roman"/>
              </a:rPr>
              <a:t>final type of persuasive appeal (after ethos and logos) is pathos—a term that refers to emotional appeal. Because informative speeches are objective, emotional appeals should not be present in informative speeches. </a:t>
            </a:r>
            <a:endParaRPr lang="ar-EG" sz="2400" spc="-35" dirty="0" smtClean="0">
              <a:latin typeface="Times New Roman"/>
              <a:cs typeface="Times New Roman"/>
            </a:endParaRPr>
          </a:p>
        </p:txBody>
      </p:sp>
      <p:sp>
        <p:nvSpPr>
          <p:cNvPr id="6" name="Rectangle 5"/>
          <p:cNvSpPr/>
          <p:nvPr/>
        </p:nvSpPr>
        <p:spPr>
          <a:xfrm>
            <a:off x="4651588" y="1538228"/>
            <a:ext cx="3464560" cy="2677656"/>
          </a:xfrm>
          <a:prstGeom prst="rect">
            <a:avLst/>
          </a:prstGeom>
        </p:spPr>
        <p:txBody>
          <a:bodyPr wrap="square">
            <a:spAutoFit/>
          </a:bodyPr>
          <a:lstStyle/>
          <a:p>
            <a:pPr algn="r" rtl="1"/>
            <a:r>
              <a:rPr lang="ar-EG" sz="2400" dirty="0"/>
              <a:t>النوع الأخير من النداءات </a:t>
            </a:r>
            <a:r>
              <a:rPr lang="ar-EG" sz="2400" dirty="0" err="1"/>
              <a:t>الإقناعية</a:t>
            </a:r>
            <a:r>
              <a:rPr lang="ar-EG" sz="2400" dirty="0"/>
              <a:t> (بعد الأخلاق والمنطق) هو العواطف - وهو مصطلح يشير إلى النداء العاطفي. ولأن الخطب الإخبارية موضوعية، فلا ينبغي أن تكون النداءات العاطفية موجودة في الخطب الإخبارية.</a:t>
            </a:r>
          </a:p>
        </p:txBody>
      </p:sp>
    </p:spTree>
    <p:extLst>
      <p:ext uri="{BB962C8B-B14F-4D97-AF65-F5344CB8AC3E}">
        <p14:creationId xmlns:p14="http://schemas.microsoft.com/office/powerpoint/2010/main" val="90469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Pathos</a:t>
            </a:r>
          </a:p>
        </p:txBody>
      </p:sp>
      <p:sp>
        <p:nvSpPr>
          <p:cNvPr id="11" name="Rectangle 10"/>
          <p:cNvSpPr/>
          <p:nvPr/>
        </p:nvSpPr>
        <p:spPr>
          <a:xfrm>
            <a:off x="6343072" y="624046"/>
            <a:ext cx="1037463"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العواطف</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7385" y="1568352"/>
            <a:ext cx="4586126" cy="4638257"/>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However, pathos is very powerful, and it does play an important role when persuading with professional excellence. But beware—a presentation that has strong pathos but lacks ethos and/or logos is not effective. Far too many presenters rely solely on emotional appeal. In the moment, they may move an audience, but in the long run, the lack of credibility and logic make for a poor presentation. To achieve professional excellence as a presenter, you must include all three appeals (ethos, logos, and pathos) in your presentations.</a:t>
            </a:r>
          </a:p>
        </p:txBody>
      </p:sp>
      <p:sp>
        <p:nvSpPr>
          <p:cNvPr id="6" name="Rectangle 5"/>
          <p:cNvSpPr/>
          <p:nvPr/>
        </p:nvSpPr>
        <p:spPr>
          <a:xfrm>
            <a:off x="4651588" y="1538228"/>
            <a:ext cx="3464560" cy="4093428"/>
          </a:xfrm>
          <a:prstGeom prst="rect">
            <a:avLst/>
          </a:prstGeom>
        </p:spPr>
        <p:txBody>
          <a:bodyPr wrap="square">
            <a:spAutoFit/>
          </a:bodyPr>
          <a:lstStyle/>
          <a:p>
            <a:pPr algn="r" rtl="1"/>
            <a:r>
              <a:rPr lang="ar-EG" sz="2000" dirty="0"/>
              <a:t>ولكن العواطف قوية للغاية، وهي تلعب دوراً مهماً عند الإقناع بالتميز المهني. ولكن حذارِ - فالعرض الذي يحتوي على عواطف قوية ولكنه يفتقر إلى الأخلاق و/أو المنطق ليس فعالاً. يعتمد الكثير من مقدمي العروض على الجاذبية العاطفية فقط. في اللحظة، قد يحركون الجمهور، ولكن في الأمد البعيد، يؤدي الافتقار إلى المصداقية والمنطق إلى تقديم عرض رديء. لتحقيق التميز المهني كمقدم، يجب أن تتضمن عروضك التقديمية كل هذه الجاذبية الثلاثة (الأخلاق والمنطق والعاطفة).</a:t>
            </a:r>
          </a:p>
        </p:txBody>
      </p:sp>
    </p:spTree>
    <p:extLst>
      <p:ext uri="{BB962C8B-B14F-4D97-AF65-F5344CB8AC3E}">
        <p14:creationId xmlns:p14="http://schemas.microsoft.com/office/powerpoint/2010/main" val="2074953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Pathos</a:t>
            </a:r>
          </a:p>
        </p:txBody>
      </p:sp>
      <p:sp>
        <p:nvSpPr>
          <p:cNvPr id="11" name="Rectangle 10"/>
          <p:cNvSpPr/>
          <p:nvPr/>
        </p:nvSpPr>
        <p:spPr>
          <a:xfrm>
            <a:off x="6343072" y="624046"/>
            <a:ext cx="1037463"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العواطف</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2999" y="1097864"/>
            <a:ext cx="4586126" cy="4762329"/>
          </a:xfrm>
          <a:prstGeom prst="rect">
            <a:avLst/>
          </a:prstGeom>
        </p:spPr>
        <p:txBody>
          <a:bodyPr wrap="square">
            <a:spAutoFit/>
          </a:bodyPr>
          <a:lstStyle/>
          <a:p>
            <a:pPr marL="92075" marR="156845" algn="ctr">
              <a:lnSpc>
                <a:spcPct val="106400"/>
              </a:lnSpc>
              <a:spcBef>
                <a:spcPts val="180"/>
              </a:spcBef>
            </a:pPr>
            <a:r>
              <a:rPr lang="en-US" sz="2000" b="1" spc="-35" dirty="0">
                <a:solidFill>
                  <a:srgbClr val="FF0000"/>
                </a:solidFill>
                <a:latin typeface="Times New Roman"/>
                <a:cs typeface="Times New Roman"/>
              </a:rPr>
              <a:t>How can I incorporate emotional appeal into my presentation</a:t>
            </a:r>
            <a:r>
              <a:rPr lang="en-US" sz="2000" b="1" spc="-35" dirty="0" smtClean="0">
                <a:solidFill>
                  <a:srgbClr val="FF0000"/>
                </a:solidFill>
                <a:latin typeface="Times New Roman"/>
                <a:cs typeface="Times New Roman"/>
              </a:rPr>
              <a:t>?</a:t>
            </a:r>
            <a:endParaRPr lang="ar-EG" sz="2000" b="1" spc="-35" dirty="0" smtClean="0">
              <a:solidFill>
                <a:srgbClr val="FF0000"/>
              </a:solidFill>
              <a:latin typeface="Times New Roman"/>
              <a:cs typeface="Times New Roman"/>
            </a:endParaRPr>
          </a:p>
          <a:p>
            <a:pPr marL="92075" marR="156845">
              <a:lnSpc>
                <a:spcPct val="106400"/>
              </a:lnSpc>
              <a:spcBef>
                <a:spcPts val="180"/>
              </a:spcBef>
            </a:pPr>
            <a:endParaRPr lang="ar-EG" sz="2000" spc="-35" dirty="0">
              <a:latin typeface="Times New Roman"/>
              <a:cs typeface="Times New Roman"/>
            </a:endParaRPr>
          </a:p>
          <a:p>
            <a:pPr marL="92075" marR="156845">
              <a:lnSpc>
                <a:spcPct val="106400"/>
              </a:lnSpc>
              <a:spcBef>
                <a:spcPts val="180"/>
              </a:spcBef>
            </a:pPr>
            <a:endParaRPr lang="en-US" sz="2000" spc="-35" dirty="0">
              <a:latin typeface="Times New Roman"/>
              <a:cs typeface="Times New Roman"/>
            </a:endParaRPr>
          </a:p>
          <a:p>
            <a:pPr marL="92075" marR="156845">
              <a:lnSpc>
                <a:spcPct val="106400"/>
              </a:lnSpc>
              <a:spcBef>
                <a:spcPts val="180"/>
              </a:spcBef>
            </a:pPr>
            <a:r>
              <a:rPr lang="en-US" sz="2000" spc="-35" dirty="0">
                <a:latin typeface="Times New Roman"/>
                <a:cs typeface="Times New Roman"/>
              </a:rPr>
              <a:t>One way is with the use of language. Selecting words that have a strong emotional connotation—or implied meaning—can be powerful. Incorporating into your presentation research that has strong emotional appeal is another tool.</a:t>
            </a:r>
          </a:p>
          <a:p>
            <a:pPr marL="92075" marR="156845">
              <a:lnSpc>
                <a:spcPct val="106400"/>
              </a:lnSpc>
              <a:spcBef>
                <a:spcPts val="180"/>
              </a:spcBef>
            </a:pPr>
            <a:r>
              <a:rPr lang="en-US" sz="2000" spc="-35" dirty="0">
                <a:latin typeface="Times New Roman"/>
                <a:cs typeface="Times New Roman"/>
              </a:rPr>
              <a:t>Pathos also has a place in informative presentations. Selecting language and supporting material with emotional appeal can help an audience relate to the topic.</a:t>
            </a:r>
          </a:p>
        </p:txBody>
      </p:sp>
      <p:sp>
        <p:nvSpPr>
          <p:cNvPr id="6" name="Rectangle 5"/>
          <p:cNvSpPr/>
          <p:nvPr/>
        </p:nvSpPr>
        <p:spPr>
          <a:xfrm>
            <a:off x="4636926" y="1278425"/>
            <a:ext cx="3464560" cy="4401205"/>
          </a:xfrm>
          <a:prstGeom prst="rect">
            <a:avLst/>
          </a:prstGeom>
        </p:spPr>
        <p:txBody>
          <a:bodyPr wrap="square">
            <a:spAutoFit/>
          </a:bodyPr>
          <a:lstStyle/>
          <a:p>
            <a:pPr algn="ctr" rtl="1"/>
            <a:r>
              <a:rPr lang="ar-EG" sz="2000" b="1" dirty="0">
                <a:solidFill>
                  <a:srgbClr val="FF0000"/>
                </a:solidFill>
              </a:rPr>
              <a:t>كيف يمكنني دمج الجاذبية العاطفية في عرضي </a:t>
            </a:r>
            <a:r>
              <a:rPr lang="ar-EG" sz="2000" b="1" dirty="0" err="1">
                <a:solidFill>
                  <a:srgbClr val="FF0000"/>
                </a:solidFill>
              </a:rPr>
              <a:t>التقديمي</a:t>
            </a:r>
            <a:r>
              <a:rPr lang="ar-EG" sz="2000" b="1" dirty="0" smtClean="0">
                <a:solidFill>
                  <a:srgbClr val="FF0000"/>
                </a:solidFill>
              </a:rPr>
              <a:t>؟</a:t>
            </a:r>
          </a:p>
          <a:p>
            <a:pPr algn="r" rtl="1"/>
            <a:endParaRPr lang="ar-EG" sz="2000" dirty="0"/>
          </a:p>
          <a:p>
            <a:pPr algn="r" rtl="1"/>
            <a:r>
              <a:rPr lang="ar-EG" sz="2000" dirty="0"/>
              <a:t>إحدى الطرق هي استخدام اللغة. يمكن أن يكون اختيار الكلمات التي تحمل دلالة عاطفية قوية - أو معنى ضمنيًا - أمرًا قويًا. يعد دمج البحث الذي يحمل جاذبية عاطفية قوية في عرضك </a:t>
            </a:r>
            <a:r>
              <a:rPr lang="ar-EG" sz="2000" dirty="0" err="1"/>
              <a:t>التقديمي</a:t>
            </a:r>
            <a:r>
              <a:rPr lang="ar-EG" sz="2000" dirty="0"/>
              <a:t> أداة أخرى.</a:t>
            </a:r>
          </a:p>
          <a:p>
            <a:pPr algn="r" rtl="1"/>
            <a:r>
              <a:rPr lang="ar-EG" sz="2000" dirty="0"/>
              <a:t>كما أن العواطف لها مكان في العروض التقديمية الإعلامية. يمكن أن يساعد اختيار اللغة والمواد الداعمة ذات الجاذبية العاطفية الجمهور على الارتباط بالموضوع.</a:t>
            </a:r>
          </a:p>
        </p:txBody>
      </p:sp>
    </p:spTree>
    <p:extLst>
      <p:ext uri="{BB962C8B-B14F-4D97-AF65-F5344CB8AC3E}">
        <p14:creationId xmlns:p14="http://schemas.microsoft.com/office/powerpoint/2010/main" val="45641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Types of Reasoning</a:t>
            </a:r>
          </a:p>
        </p:txBody>
      </p:sp>
      <p:sp>
        <p:nvSpPr>
          <p:cNvPr id="11" name="Rectangle 10"/>
          <p:cNvSpPr/>
          <p:nvPr/>
        </p:nvSpPr>
        <p:spPr>
          <a:xfrm>
            <a:off x="5271223" y="573618"/>
            <a:ext cx="1667444"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أنواع الاستدلال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0" y="1178112"/>
            <a:ext cx="4192280" cy="5568704"/>
          </a:xfrm>
          <a:prstGeom prst="rect">
            <a:avLst/>
          </a:prstGeom>
        </p:spPr>
        <p:txBody>
          <a:bodyPr wrap="square">
            <a:spAutoFit/>
          </a:bodyPr>
          <a:lstStyle/>
          <a:p>
            <a:pPr marL="92075" marR="156845" algn="ctr">
              <a:lnSpc>
                <a:spcPct val="106400"/>
              </a:lnSpc>
              <a:spcBef>
                <a:spcPts val="180"/>
              </a:spcBef>
            </a:pPr>
            <a:r>
              <a:rPr lang="en-US" sz="2800" spc="-35" dirty="0">
                <a:latin typeface="Times New Roman"/>
                <a:cs typeface="Times New Roman"/>
              </a:rPr>
              <a:t>In addition to these organizational patterns, effective persuasive speeches incorporate clear reasoning that guides the listener through the speaker’s argument. Types of reasoning include inductive, causal, deductive, analogical, and cognitive dissonance</a:t>
            </a:r>
          </a:p>
          <a:p>
            <a:pPr marL="92075" marR="156845" algn="ctr">
              <a:lnSpc>
                <a:spcPct val="106400"/>
              </a:lnSpc>
              <a:spcBef>
                <a:spcPts val="180"/>
              </a:spcBef>
            </a:pPr>
            <a:endParaRPr lang="en-US" sz="2800" spc="-35" dirty="0">
              <a:latin typeface="Times New Roman"/>
              <a:cs typeface="Times New Roman"/>
            </a:endParaRPr>
          </a:p>
        </p:txBody>
      </p:sp>
      <p:sp>
        <p:nvSpPr>
          <p:cNvPr id="6" name="Rectangle 5"/>
          <p:cNvSpPr/>
          <p:nvPr/>
        </p:nvSpPr>
        <p:spPr>
          <a:xfrm>
            <a:off x="4586126" y="1288398"/>
            <a:ext cx="3464560" cy="4401205"/>
          </a:xfrm>
          <a:prstGeom prst="rect">
            <a:avLst/>
          </a:prstGeom>
        </p:spPr>
        <p:txBody>
          <a:bodyPr wrap="square">
            <a:spAutoFit/>
          </a:bodyPr>
          <a:lstStyle/>
          <a:p>
            <a:pPr algn="ctr" rtl="1"/>
            <a:r>
              <a:rPr lang="ar-EG" sz="2800" dirty="0"/>
              <a:t>بالإضافة إلى هذه الأنماط التنظيمية، تتضمن الخطب </a:t>
            </a:r>
            <a:r>
              <a:rPr lang="ar-EG" sz="2800" dirty="0" err="1"/>
              <a:t>الإقناعية</a:t>
            </a:r>
            <a:r>
              <a:rPr lang="ar-EG" sz="2800" dirty="0"/>
              <a:t> الفعّالة استدلالاً واضحًا يرشد المستمع خلال حجج المتحدث. تشمل أنواع الاستدلال </a:t>
            </a:r>
            <a:r>
              <a:rPr lang="ar-EG" sz="2800" dirty="0" smtClean="0"/>
              <a:t>الاستقرائي</a:t>
            </a:r>
            <a:r>
              <a:rPr lang="ar-EG" sz="2800" dirty="0"/>
              <a:t>، والاستدلال السببي، والاستنباطي، والاستدلال القياسي، والاستدلال المعرفي.</a:t>
            </a:r>
          </a:p>
        </p:txBody>
      </p:sp>
    </p:spTree>
    <p:extLst>
      <p:ext uri="{BB962C8B-B14F-4D97-AF65-F5344CB8AC3E}">
        <p14:creationId xmlns:p14="http://schemas.microsoft.com/office/powerpoint/2010/main" val="3612898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Types of Reasoning</a:t>
            </a:r>
          </a:p>
        </p:txBody>
      </p:sp>
      <p:sp>
        <p:nvSpPr>
          <p:cNvPr id="11" name="Rectangle 10"/>
          <p:cNvSpPr/>
          <p:nvPr/>
        </p:nvSpPr>
        <p:spPr>
          <a:xfrm>
            <a:off x="5271223" y="573618"/>
            <a:ext cx="1667444"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أنواع الاستدلال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0" y="1178112"/>
            <a:ext cx="4192280" cy="4450321"/>
          </a:xfrm>
          <a:prstGeom prst="rect">
            <a:avLst/>
          </a:prstGeom>
        </p:spPr>
        <p:txBody>
          <a:bodyPr wrap="square">
            <a:spAutoFit/>
          </a:bodyPr>
          <a:lstStyle/>
          <a:p>
            <a:pPr marL="549275" marR="156845" indent="-457200">
              <a:lnSpc>
                <a:spcPct val="106400"/>
              </a:lnSpc>
              <a:spcBef>
                <a:spcPts val="180"/>
              </a:spcBef>
              <a:buFont typeface="+mj-lt"/>
              <a:buAutoNum type="arabicPeriod"/>
            </a:pPr>
            <a:r>
              <a:rPr lang="en-US" sz="2400" b="1" u="sng" spc="-35" dirty="0">
                <a:latin typeface="Times New Roman"/>
                <a:cs typeface="Times New Roman"/>
              </a:rPr>
              <a:t>Inductive </a:t>
            </a:r>
            <a:r>
              <a:rPr lang="en-US" sz="2400" b="1" u="sng" spc="-35" dirty="0" smtClean="0">
                <a:latin typeface="Times New Roman"/>
                <a:cs typeface="Times New Roman"/>
              </a:rPr>
              <a:t>Reasoning</a:t>
            </a:r>
            <a:endParaRPr lang="ar-EG" sz="2400" b="1" u="sng" spc="-35" dirty="0" smtClean="0">
              <a:latin typeface="Times New Roman"/>
              <a:cs typeface="Times New Roman"/>
            </a:endParaRPr>
          </a:p>
          <a:p>
            <a:pPr marL="92075" marR="156845">
              <a:lnSpc>
                <a:spcPct val="106400"/>
              </a:lnSpc>
              <a:spcBef>
                <a:spcPts val="180"/>
              </a:spcBef>
            </a:pPr>
            <a:endParaRPr lang="en-US" sz="2400" spc="-35" dirty="0">
              <a:latin typeface="Times New Roman"/>
              <a:cs typeface="Times New Roman"/>
            </a:endParaRPr>
          </a:p>
          <a:p>
            <a:pPr marL="92075" marR="156845">
              <a:lnSpc>
                <a:spcPct val="106400"/>
              </a:lnSpc>
              <a:spcBef>
                <a:spcPts val="180"/>
              </a:spcBef>
            </a:pPr>
            <a:r>
              <a:rPr lang="en-US" sz="2400" spc="-35" dirty="0">
                <a:latin typeface="Times New Roman"/>
                <a:cs typeface="Times New Roman"/>
              </a:rPr>
              <a:t>Inductive reasoning involves building an argument by using individual examples, pieces of information, or cases, and then pulling them together to make a generalization or come to a conclusion. For example, Bob got bad service at Store X. Juan got bad service at Store X.</a:t>
            </a:r>
          </a:p>
        </p:txBody>
      </p:sp>
      <p:sp>
        <p:nvSpPr>
          <p:cNvPr id="6" name="Rectangle 5"/>
          <p:cNvSpPr/>
          <p:nvPr/>
        </p:nvSpPr>
        <p:spPr>
          <a:xfrm>
            <a:off x="4586126" y="1288398"/>
            <a:ext cx="3464560" cy="3785652"/>
          </a:xfrm>
          <a:prstGeom prst="rect">
            <a:avLst/>
          </a:prstGeom>
        </p:spPr>
        <p:txBody>
          <a:bodyPr wrap="square">
            <a:spAutoFit/>
          </a:bodyPr>
          <a:lstStyle/>
          <a:p>
            <a:pPr marL="457200" indent="-457200" algn="r" rtl="1">
              <a:buFont typeface="+mj-lt"/>
              <a:buAutoNum type="arabicPeriod"/>
            </a:pPr>
            <a:r>
              <a:rPr lang="ar-EG" sz="2400" b="1" u="sng" dirty="0"/>
              <a:t>الاستدلال </a:t>
            </a:r>
            <a:r>
              <a:rPr lang="ar-EG" sz="2400" b="1" u="sng" dirty="0" smtClean="0"/>
              <a:t>الاستقرائي</a:t>
            </a:r>
          </a:p>
          <a:p>
            <a:pPr algn="r" rtl="1"/>
            <a:endParaRPr lang="ar-EG" sz="2400" dirty="0"/>
          </a:p>
          <a:p>
            <a:pPr algn="r" rtl="1"/>
            <a:r>
              <a:rPr lang="ar-EG" sz="2400" dirty="0"/>
              <a:t>يتضمن الاستدلال الاستقرائي بناء حجة باستخدام أمثلة فردية أو قطع من المعلومات أو حالات، ثم جمعها معًا للتوصل إلى تعميم أو التوصل إلى نتيجة. على سبيل المثال، تلقى بوب خدمة سيئة في المتجر </a:t>
            </a:r>
            <a:r>
              <a:rPr lang="en-US" sz="2400" dirty="0"/>
              <a:t>X. </a:t>
            </a:r>
            <a:r>
              <a:rPr lang="ar-EG" sz="2400" dirty="0"/>
              <a:t>وتلقى خوان خدمة سيئة في المتجر </a:t>
            </a:r>
            <a:r>
              <a:rPr lang="en-US" sz="2400" dirty="0"/>
              <a:t>X.</a:t>
            </a:r>
            <a:endParaRPr lang="ar-EG" sz="2400" dirty="0"/>
          </a:p>
        </p:txBody>
      </p:sp>
    </p:spTree>
    <p:extLst>
      <p:ext uri="{BB962C8B-B14F-4D97-AF65-F5344CB8AC3E}">
        <p14:creationId xmlns:p14="http://schemas.microsoft.com/office/powerpoint/2010/main" val="1581964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Types of Reasoning</a:t>
            </a:r>
          </a:p>
        </p:txBody>
      </p:sp>
      <p:sp>
        <p:nvSpPr>
          <p:cNvPr id="11" name="Rectangle 10"/>
          <p:cNvSpPr/>
          <p:nvPr/>
        </p:nvSpPr>
        <p:spPr>
          <a:xfrm>
            <a:off x="5271223" y="573618"/>
            <a:ext cx="1667444"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أنواع الاستدلال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0" y="1178112"/>
            <a:ext cx="4192280" cy="5494068"/>
          </a:xfrm>
          <a:prstGeom prst="rect">
            <a:avLst/>
          </a:prstGeom>
        </p:spPr>
        <p:txBody>
          <a:bodyPr wrap="square">
            <a:spAutoFit/>
          </a:bodyPr>
          <a:lstStyle/>
          <a:p>
            <a:pPr marL="549275" marR="156845" indent="-457200">
              <a:lnSpc>
                <a:spcPct val="106400"/>
              </a:lnSpc>
              <a:spcBef>
                <a:spcPts val="180"/>
              </a:spcBef>
              <a:buFont typeface="+mj-lt"/>
              <a:buAutoNum type="arabicPeriod"/>
            </a:pPr>
            <a:r>
              <a:rPr lang="en-US" sz="2400" b="1" u="sng" spc="-35" dirty="0">
                <a:latin typeface="Times New Roman"/>
                <a:cs typeface="Times New Roman"/>
              </a:rPr>
              <a:t>Inductive </a:t>
            </a:r>
            <a:r>
              <a:rPr lang="en-US" sz="2400" b="1" u="sng" spc="-35" dirty="0" smtClean="0">
                <a:latin typeface="Times New Roman"/>
                <a:cs typeface="Times New Roman"/>
              </a:rPr>
              <a:t>Reasoning</a:t>
            </a:r>
            <a:endParaRPr lang="ar-EG" sz="2400" b="1" u="sng" spc="-35" dirty="0" smtClean="0">
              <a:latin typeface="Times New Roman"/>
              <a:cs typeface="Times New Roman"/>
            </a:endParaRPr>
          </a:p>
          <a:p>
            <a:pPr marL="92075" marR="156845">
              <a:lnSpc>
                <a:spcPct val="106400"/>
              </a:lnSpc>
              <a:spcBef>
                <a:spcPts val="180"/>
              </a:spcBef>
            </a:pPr>
            <a:endParaRPr lang="en-US" sz="2400" spc="-35" dirty="0">
              <a:latin typeface="Times New Roman"/>
              <a:cs typeface="Times New Roman"/>
            </a:endParaRPr>
          </a:p>
          <a:p>
            <a:pPr marL="92075" marR="156845">
              <a:lnSpc>
                <a:spcPct val="106400"/>
              </a:lnSpc>
              <a:spcBef>
                <a:spcPts val="180"/>
              </a:spcBef>
            </a:pPr>
            <a:r>
              <a:rPr lang="en-US" sz="2000" spc="-35" dirty="0">
                <a:latin typeface="Times New Roman"/>
                <a:cs typeface="Times New Roman"/>
              </a:rPr>
              <a:t>Ming got bad service at Store X. The generalization or conclusion is that Store X gives bad service. The obvious question that you must ask yourself when using inductive reasoning is how many examples or cases are needed to make a generalization? Unfortunately, the answer is that it depends. Each situation must be considered individually. But if your audience does not think you have enough cases to support your generalization, you will not be able to persuade them.</a:t>
            </a:r>
          </a:p>
        </p:txBody>
      </p:sp>
      <p:sp>
        <p:nvSpPr>
          <p:cNvPr id="6" name="Rectangle 5"/>
          <p:cNvSpPr/>
          <p:nvPr/>
        </p:nvSpPr>
        <p:spPr>
          <a:xfrm>
            <a:off x="4586126" y="1288398"/>
            <a:ext cx="3464560" cy="4216539"/>
          </a:xfrm>
          <a:prstGeom prst="rect">
            <a:avLst/>
          </a:prstGeom>
        </p:spPr>
        <p:txBody>
          <a:bodyPr wrap="square">
            <a:spAutoFit/>
          </a:bodyPr>
          <a:lstStyle/>
          <a:p>
            <a:pPr marL="457200" indent="-457200" algn="r" rtl="1">
              <a:buFont typeface="+mj-lt"/>
              <a:buAutoNum type="arabicPeriod"/>
            </a:pPr>
            <a:r>
              <a:rPr lang="ar-EG" sz="2400" b="1" u="sng" dirty="0"/>
              <a:t>الاستدلال </a:t>
            </a:r>
            <a:r>
              <a:rPr lang="ar-EG" sz="2400" b="1" u="sng" dirty="0" smtClean="0"/>
              <a:t>الاستقرائي</a:t>
            </a:r>
          </a:p>
          <a:p>
            <a:pPr algn="r" rtl="1"/>
            <a:endParaRPr lang="ar-EG" sz="2400" dirty="0"/>
          </a:p>
          <a:p>
            <a:pPr algn="r" rtl="1"/>
            <a:r>
              <a:rPr lang="ar-EG" sz="2000" dirty="0"/>
              <a:t>لقد حصل </a:t>
            </a:r>
            <a:r>
              <a:rPr lang="ar-EG" sz="2000" dirty="0" err="1"/>
              <a:t>مينغ</a:t>
            </a:r>
            <a:r>
              <a:rPr lang="ar-EG" sz="2000" dirty="0"/>
              <a:t> على خدمة سيئة في المتجر </a:t>
            </a:r>
            <a:r>
              <a:rPr lang="en-US" sz="2000" dirty="0"/>
              <a:t>X. </a:t>
            </a:r>
            <a:r>
              <a:rPr lang="ar-EG" sz="2000" dirty="0"/>
              <a:t>والتعميم أو الاستنتاج هو أن المتجر </a:t>
            </a:r>
            <a:r>
              <a:rPr lang="en-US" sz="2000" dirty="0"/>
              <a:t>X </a:t>
            </a:r>
            <a:r>
              <a:rPr lang="ar-EG" sz="2000" dirty="0"/>
              <a:t>يقدم خدمة سيئة. والسؤال الواضح الذي يجب أن تسأله لنفسك عند استخدام الاستدلال الاستقرائي هو كم عدد الأمثلة أو الحالات اللازمة للتوصل إلى تعميم؟ لسوء الحظ، فإن الإجابة هي أن ذلك يعتمد على الموقف. يجب النظر في كل موقف على حدة. ولكن إذا لم يعتقد جمهورك أن لديك حالات كافية لدعم تعميمك، فلن تتمكن من إقناعهم.</a:t>
            </a:r>
          </a:p>
        </p:txBody>
      </p:sp>
    </p:spTree>
    <p:extLst>
      <p:ext uri="{BB962C8B-B14F-4D97-AF65-F5344CB8AC3E}">
        <p14:creationId xmlns:p14="http://schemas.microsoft.com/office/powerpoint/2010/main" val="2791022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Types of Reasoning</a:t>
            </a:r>
          </a:p>
        </p:txBody>
      </p:sp>
      <p:sp>
        <p:nvSpPr>
          <p:cNvPr id="11" name="Rectangle 10"/>
          <p:cNvSpPr/>
          <p:nvPr/>
        </p:nvSpPr>
        <p:spPr>
          <a:xfrm>
            <a:off x="5271223" y="573618"/>
            <a:ext cx="1667444"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أنواع الاستدلال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0" y="1178112"/>
            <a:ext cx="4192280" cy="5233292"/>
          </a:xfrm>
          <a:prstGeom prst="rect">
            <a:avLst/>
          </a:prstGeom>
        </p:spPr>
        <p:txBody>
          <a:bodyPr wrap="square">
            <a:spAutoFit/>
          </a:bodyPr>
          <a:lstStyle/>
          <a:p>
            <a:pPr marL="92075" marR="156845">
              <a:lnSpc>
                <a:spcPct val="106400"/>
              </a:lnSpc>
              <a:spcBef>
                <a:spcPts val="180"/>
              </a:spcBef>
            </a:pPr>
            <a:r>
              <a:rPr lang="en-US" sz="2400" b="1" u="sng" spc="-35" dirty="0">
                <a:latin typeface="Times New Roman"/>
                <a:cs typeface="Times New Roman"/>
              </a:rPr>
              <a:t>2. Casual </a:t>
            </a:r>
            <a:r>
              <a:rPr lang="en-US" sz="2400" b="1" u="sng" spc="-35" dirty="0" smtClean="0">
                <a:latin typeface="Times New Roman"/>
                <a:cs typeface="Times New Roman"/>
              </a:rPr>
              <a:t>Reasoning</a:t>
            </a:r>
            <a:endParaRPr lang="ar-EG" sz="2400" b="1" u="sng" spc="-35" dirty="0" smtClean="0">
              <a:latin typeface="Times New Roman"/>
              <a:cs typeface="Times New Roman"/>
            </a:endParaRPr>
          </a:p>
          <a:p>
            <a:pPr marL="92075" marR="156845">
              <a:lnSpc>
                <a:spcPct val="106400"/>
              </a:lnSpc>
              <a:spcBef>
                <a:spcPts val="180"/>
              </a:spcBef>
            </a:pPr>
            <a:endParaRPr lang="ar-EG" sz="2400" b="1" u="sng" spc="-35" dirty="0" smtClean="0">
              <a:latin typeface="Times New Roman"/>
              <a:cs typeface="Times New Roman"/>
            </a:endParaRPr>
          </a:p>
          <a:p>
            <a:pPr marL="92075" marR="156845">
              <a:lnSpc>
                <a:spcPct val="106400"/>
              </a:lnSpc>
              <a:spcBef>
                <a:spcPts val="180"/>
              </a:spcBef>
            </a:pPr>
            <a:r>
              <a:rPr lang="en-US" sz="2400" spc="-35" dirty="0">
                <a:latin typeface="Times New Roman"/>
                <a:cs typeface="Times New Roman"/>
              </a:rPr>
              <a:t>Causal reasoning, more commonly known as the cause-and-effect relationship, is a type of inductive reasoning. When developing this type of argument, you must demonstrate that certain events or factors (causes) produced, or in some cases prevented, a certain result (the effect). </a:t>
            </a:r>
            <a:endParaRPr lang="en-US" sz="2400" spc="-35" dirty="0" smtClean="0">
              <a:latin typeface="Times New Roman"/>
              <a:cs typeface="Times New Roman"/>
            </a:endParaRPr>
          </a:p>
          <a:p>
            <a:pPr marL="92075" marR="156845">
              <a:lnSpc>
                <a:spcPct val="106400"/>
              </a:lnSpc>
              <a:spcBef>
                <a:spcPts val="180"/>
              </a:spcBef>
            </a:pPr>
            <a:endParaRPr lang="ar-EG" sz="2400" spc="-35" dirty="0" smtClean="0">
              <a:latin typeface="Times New Roman"/>
              <a:cs typeface="Times New Roman"/>
            </a:endParaRPr>
          </a:p>
        </p:txBody>
      </p:sp>
      <p:sp>
        <p:nvSpPr>
          <p:cNvPr id="6" name="Rectangle 5"/>
          <p:cNvSpPr/>
          <p:nvPr/>
        </p:nvSpPr>
        <p:spPr>
          <a:xfrm>
            <a:off x="4586126" y="1288398"/>
            <a:ext cx="3464560" cy="3785652"/>
          </a:xfrm>
          <a:prstGeom prst="rect">
            <a:avLst/>
          </a:prstGeom>
        </p:spPr>
        <p:txBody>
          <a:bodyPr wrap="square">
            <a:spAutoFit/>
          </a:bodyPr>
          <a:lstStyle/>
          <a:p>
            <a:pPr algn="r" rtl="1"/>
            <a:r>
              <a:rPr lang="ar-EG" sz="2400" dirty="0" smtClean="0"/>
              <a:t>2</a:t>
            </a:r>
            <a:r>
              <a:rPr lang="ar-EG" sz="2400" b="1" u="sng" dirty="0" smtClean="0"/>
              <a:t>. الاستدلال السببي</a:t>
            </a:r>
          </a:p>
          <a:p>
            <a:pPr algn="r" rtl="1"/>
            <a:endParaRPr lang="ar-EG" sz="2400" dirty="0"/>
          </a:p>
          <a:p>
            <a:pPr algn="r" rtl="1"/>
            <a:r>
              <a:rPr lang="ar-EG" sz="2400" dirty="0"/>
              <a:t>الاستدلال السببي، المعروف أكثر باسم علاقة السبب والنتيجة، هو نوع من الاستدلال الاستقرائي. عند تطوير هذا النوع من الحجج، يجب عليك إثبات أن أحداثًا أو عوامل معينة (أسباب) أنتجت، أو في بعض الحالات منعت، نتيجة معينة (النتيجة).</a:t>
            </a:r>
          </a:p>
        </p:txBody>
      </p:sp>
    </p:spTree>
    <p:extLst>
      <p:ext uri="{BB962C8B-B14F-4D97-AF65-F5344CB8AC3E}">
        <p14:creationId xmlns:p14="http://schemas.microsoft.com/office/powerpoint/2010/main" val="1540548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Types of Reasoning</a:t>
            </a:r>
          </a:p>
        </p:txBody>
      </p:sp>
      <p:sp>
        <p:nvSpPr>
          <p:cNvPr id="11" name="Rectangle 10"/>
          <p:cNvSpPr/>
          <p:nvPr/>
        </p:nvSpPr>
        <p:spPr>
          <a:xfrm>
            <a:off x="5271223" y="573618"/>
            <a:ext cx="1667444"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أنواع الاستدلال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0" y="1178112"/>
            <a:ext cx="4586126" cy="6016391"/>
          </a:xfrm>
          <a:prstGeom prst="rect">
            <a:avLst/>
          </a:prstGeom>
        </p:spPr>
        <p:txBody>
          <a:bodyPr wrap="square">
            <a:spAutoFit/>
          </a:bodyPr>
          <a:lstStyle/>
          <a:p>
            <a:pPr marL="92075" marR="156845">
              <a:lnSpc>
                <a:spcPct val="106400"/>
              </a:lnSpc>
              <a:spcBef>
                <a:spcPts val="180"/>
              </a:spcBef>
            </a:pPr>
            <a:r>
              <a:rPr lang="en-US" sz="2400" b="1" u="sng" spc="-35" dirty="0">
                <a:latin typeface="Times New Roman"/>
                <a:cs typeface="Times New Roman"/>
              </a:rPr>
              <a:t>2. Casual </a:t>
            </a:r>
            <a:r>
              <a:rPr lang="en-US" sz="2400" b="1" u="sng" spc="-35" dirty="0" smtClean="0">
                <a:latin typeface="Times New Roman"/>
                <a:cs typeface="Times New Roman"/>
              </a:rPr>
              <a:t>Reasoning</a:t>
            </a:r>
            <a:endParaRPr lang="ar-EG" sz="2400" b="1" u="sng" spc="-35" dirty="0" smtClean="0">
              <a:latin typeface="Times New Roman"/>
              <a:cs typeface="Times New Roman"/>
            </a:endParaRPr>
          </a:p>
          <a:p>
            <a:pPr marL="92075" marR="156845">
              <a:lnSpc>
                <a:spcPct val="106400"/>
              </a:lnSpc>
              <a:spcBef>
                <a:spcPts val="180"/>
              </a:spcBef>
            </a:pPr>
            <a:r>
              <a:rPr lang="en-US" sz="2400" spc="-35" dirty="0">
                <a:latin typeface="Times New Roman"/>
                <a:cs typeface="Times New Roman"/>
              </a:rPr>
              <a:t>When using causal reasoning, you must be certain that your causes do indeed produce the effect; therefore, your evidence must be credible. Furthermore, you must determine if the cause in your argument is the only cause. In most situations, it will not be the only cause. Therefore, you are wise to make mention of the other causes in your speech and explain why this cause, your cause, should be the focus.</a:t>
            </a:r>
          </a:p>
          <a:p>
            <a:pPr marL="92075" marR="156845">
              <a:lnSpc>
                <a:spcPct val="106400"/>
              </a:lnSpc>
              <a:spcBef>
                <a:spcPts val="180"/>
              </a:spcBef>
            </a:pPr>
            <a:endParaRPr lang="ar-EG" sz="2400" spc="-35" dirty="0" smtClean="0">
              <a:latin typeface="Times New Roman"/>
              <a:cs typeface="Times New Roman"/>
            </a:endParaRPr>
          </a:p>
        </p:txBody>
      </p:sp>
      <p:sp>
        <p:nvSpPr>
          <p:cNvPr id="6" name="Rectangle 5"/>
          <p:cNvSpPr/>
          <p:nvPr/>
        </p:nvSpPr>
        <p:spPr>
          <a:xfrm>
            <a:off x="4586126" y="1288398"/>
            <a:ext cx="3464560" cy="4893647"/>
          </a:xfrm>
          <a:prstGeom prst="rect">
            <a:avLst/>
          </a:prstGeom>
        </p:spPr>
        <p:txBody>
          <a:bodyPr wrap="square">
            <a:spAutoFit/>
          </a:bodyPr>
          <a:lstStyle/>
          <a:p>
            <a:pPr algn="r" rtl="1"/>
            <a:r>
              <a:rPr lang="ar-EG" sz="2400" dirty="0" smtClean="0"/>
              <a:t>2</a:t>
            </a:r>
            <a:r>
              <a:rPr lang="ar-EG" sz="2400" b="1" u="sng" dirty="0" smtClean="0"/>
              <a:t>. الاستدلال السببي</a:t>
            </a:r>
          </a:p>
          <a:p>
            <a:pPr algn="r" rtl="1"/>
            <a:r>
              <a:rPr lang="ar-EG" sz="2400" dirty="0"/>
              <a:t>عند استخدام الاستدلال السببي، يجب أن تكون متأكدًا من أن أسبابك تؤدي بالفعل إلى النتيجة؛ وبالتالي، يجب أن تكون أدلتك موثوقة. علاوة على ذلك، يجب أن تحدد ما إذا كان السبب في حجتك هو السبب الوحيد. في معظم المواقف، لن يكون السبب الوحيد. لذلك، من الحكمة أن تذكر الأسباب الأخرى في خطابك وتشرح لماذا يجب أن يكون هذا السبب، سببك، هو محور الاهتمام.</a:t>
            </a:r>
          </a:p>
        </p:txBody>
      </p:sp>
    </p:spTree>
    <p:extLst>
      <p:ext uri="{BB962C8B-B14F-4D97-AF65-F5344CB8AC3E}">
        <p14:creationId xmlns:p14="http://schemas.microsoft.com/office/powerpoint/2010/main" val="3462063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Types of Reasoning</a:t>
            </a:r>
          </a:p>
        </p:txBody>
      </p:sp>
      <p:sp>
        <p:nvSpPr>
          <p:cNvPr id="11" name="Rectangle 10"/>
          <p:cNvSpPr/>
          <p:nvPr/>
        </p:nvSpPr>
        <p:spPr>
          <a:xfrm>
            <a:off x="5271223" y="573618"/>
            <a:ext cx="1667444"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أنواع الاستدلال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0" y="1178112"/>
            <a:ext cx="4586126" cy="3667222"/>
          </a:xfrm>
          <a:prstGeom prst="rect">
            <a:avLst/>
          </a:prstGeom>
        </p:spPr>
        <p:txBody>
          <a:bodyPr wrap="square">
            <a:spAutoFit/>
          </a:bodyPr>
          <a:lstStyle/>
          <a:p>
            <a:pPr marL="92075" marR="156845">
              <a:lnSpc>
                <a:spcPct val="106400"/>
              </a:lnSpc>
              <a:spcBef>
                <a:spcPts val="180"/>
              </a:spcBef>
            </a:pPr>
            <a:r>
              <a:rPr lang="ar-EG" sz="2400" b="1" u="sng" spc="-35" dirty="0" smtClean="0">
                <a:latin typeface="Times New Roman"/>
                <a:cs typeface="Times New Roman"/>
              </a:rPr>
              <a:t>3</a:t>
            </a:r>
            <a:r>
              <a:rPr lang="en-US" sz="2400" b="1" u="sng" spc="-35" dirty="0" smtClean="0">
                <a:latin typeface="Times New Roman"/>
                <a:cs typeface="Times New Roman"/>
              </a:rPr>
              <a:t>. Deductive Reasoning</a:t>
            </a:r>
          </a:p>
          <a:p>
            <a:pPr marL="92075" marR="156845">
              <a:lnSpc>
                <a:spcPct val="106400"/>
              </a:lnSpc>
              <a:spcBef>
                <a:spcPts val="180"/>
              </a:spcBef>
            </a:pPr>
            <a:endParaRPr lang="en-US" sz="2400" b="1" u="sng" spc="-35" dirty="0">
              <a:latin typeface="Times New Roman"/>
              <a:cs typeface="Times New Roman"/>
            </a:endParaRPr>
          </a:p>
          <a:p>
            <a:pPr marL="92075" marR="156845">
              <a:lnSpc>
                <a:spcPct val="106400"/>
              </a:lnSpc>
              <a:spcBef>
                <a:spcPts val="180"/>
              </a:spcBef>
            </a:pPr>
            <a:r>
              <a:rPr lang="en-US" sz="2400" spc="-35" dirty="0">
                <a:latin typeface="Times New Roman"/>
                <a:cs typeface="Times New Roman"/>
              </a:rPr>
              <a:t>Deductive reasoning occurs when the speaker takes general information (premises) and draws a conclusion from that general information. Deductive reasoning is often set up as a syllogism. </a:t>
            </a:r>
          </a:p>
          <a:p>
            <a:pPr marL="92075" marR="156845">
              <a:lnSpc>
                <a:spcPct val="106400"/>
              </a:lnSpc>
              <a:spcBef>
                <a:spcPts val="180"/>
              </a:spcBef>
            </a:pPr>
            <a:endParaRPr lang="ar-EG" sz="2400" spc="-35" dirty="0" smtClean="0">
              <a:latin typeface="Times New Roman"/>
              <a:cs typeface="Times New Roman"/>
            </a:endParaRPr>
          </a:p>
        </p:txBody>
      </p:sp>
      <p:sp>
        <p:nvSpPr>
          <p:cNvPr id="6" name="Rectangle 5"/>
          <p:cNvSpPr/>
          <p:nvPr/>
        </p:nvSpPr>
        <p:spPr>
          <a:xfrm>
            <a:off x="4586126" y="1288398"/>
            <a:ext cx="3464560" cy="3046988"/>
          </a:xfrm>
          <a:prstGeom prst="rect">
            <a:avLst/>
          </a:prstGeom>
        </p:spPr>
        <p:txBody>
          <a:bodyPr wrap="square">
            <a:spAutoFit/>
          </a:bodyPr>
          <a:lstStyle/>
          <a:p>
            <a:pPr algn="r" rtl="1"/>
            <a:r>
              <a:rPr lang="en-US" sz="2400" dirty="0" smtClean="0"/>
              <a:t>3</a:t>
            </a:r>
            <a:r>
              <a:rPr lang="ar-EG" sz="2400" b="1" u="sng" dirty="0" smtClean="0"/>
              <a:t>. الاستدلال الاستنتاجي</a:t>
            </a:r>
            <a:endParaRPr lang="en-US" sz="2400" b="1" u="sng" dirty="0" smtClean="0"/>
          </a:p>
          <a:p>
            <a:pPr algn="r" rtl="1"/>
            <a:endParaRPr lang="ar-EG" sz="2400" dirty="0"/>
          </a:p>
          <a:p>
            <a:pPr algn="r" rtl="1"/>
            <a:r>
              <a:rPr lang="ar-EG" sz="2400" dirty="0"/>
              <a:t>يحدث الاستدلال الاستنتاجي عندما يأخذ المتحدث معلومات عامة (مقدمات) ويستخلص استنتاجًا من تلك المعلومات العامة. وغالبًا ما يتم إعداد الاستدلال الاستنتاجي على أنه قياس منطقي.</a:t>
            </a:r>
          </a:p>
        </p:txBody>
      </p:sp>
    </p:spTree>
    <p:extLst>
      <p:ext uri="{BB962C8B-B14F-4D97-AF65-F5344CB8AC3E}">
        <p14:creationId xmlns:p14="http://schemas.microsoft.com/office/powerpoint/2010/main" val="2340573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Types of Reasoning</a:t>
            </a:r>
          </a:p>
        </p:txBody>
      </p:sp>
      <p:sp>
        <p:nvSpPr>
          <p:cNvPr id="11" name="Rectangle 10"/>
          <p:cNvSpPr/>
          <p:nvPr/>
        </p:nvSpPr>
        <p:spPr>
          <a:xfrm>
            <a:off x="5271223" y="573618"/>
            <a:ext cx="1667444"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أنواع الاستدلال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0" y="1178112"/>
            <a:ext cx="4586126" cy="5207644"/>
          </a:xfrm>
          <a:prstGeom prst="rect">
            <a:avLst/>
          </a:prstGeom>
        </p:spPr>
        <p:txBody>
          <a:bodyPr wrap="square">
            <a:spAutoFit/>
          </a:bodyPr>
          <a:lstStyle/>
          <a:p>
            <a:pPr marL="92075" marR="156845">
              <a:lnSpc>
                <a:spcPct val="106400"/>
              </a:lnSpc>
              <a:spcBef>
                <a:spcPts val="180"/>
              </a:spcBef>
            </a:pPr>
            <a:r>
              <a:rPr lang="ar-EG" sz="2400" b="1" u="sng" spc="-35" dirty="0" smtClean="0">
                <a:latin typeface="Times New Roman"/>
                <a:cs typeface="Times New Roman"/>
              </a:rPr>
              <a:t>4</a:t>
            </a:r>
            <a:r>
              <a:rPr lang="en-US" sz="2400" b="1" u="sng" spc="-35" dirty="0" smtClean="0">
                <a:latin typeface="Times New Roman"/>
                <a:cs typeface="Times New Roman"/>
              </a:rPr>
              <a:t>. Cognitive </a:t>
            </a:r>
            <a:r>
              <a:rPr lang="en-US" sz="2400" b="1" u="sng" spc="-35" dirty="0">
                <a:latin typeface="Times New Roman"/>
                <a:cs typeface="Times New Roman"/>
              </a:rPr>
              <a:t>Reasoning</a:t>
            </a:r>
          </a:p>
          <a:p>
            <a:pPr marL="92075" marR="156845">
              <a:lnSpc>
                <a:spcPct val="106400"/>
              </a:lnSpc>
              <a:spcBef>
                <a:spcPts val="180"/>
              </a:spcBef>
            </a:pPr>
            <a:r>
              <a:rPr lang="en-US" sz="2400" spc="-35" dirty="0">
                <a:latin typeface="Times New Roman"/>
                <a:cs typeface="Times New Roman"/>
              </a:rPr>
              <a:t>Cognitive dissonance is another useful tool for persuading an audience. Although it is not one of the standard forms of reasoning, it is well worth mentioning. This theory, developed by researcher Leon </a:t>
            </a:r>
            <a:r>
              <a:rPr lang="en-US" sz="2400" spc="-35" dirty="0" err="1">
                <a:latin typeface="Times New Roman"/>
                <a:cs typeface="Times New Roman"/>
              </a:rPr>
              <a:t>Festinger</a:t>
            </a:r>
            <a:r>
              <a:rPr lang="en-US" sz="2400" spc="-35" dirty="0">
                <a:latin typeface="Times New Roman"/>
                <a:cs typeface="Times New Roman"/>
              </a:rPr>
              <a:t> (1957), states that when a person holds two ideas that contradict each other, it creates mental noise or cognitive dissonance in that person’s mind.</a:t>
            </a:r>
          </a:p>
          <a:p>
            <a:pPr marL="92075" marR="156845">
              <a:lnSpc>
                <a:spcPct val="106400"/>
              </a:lnSpc>
              <a:spcBef>
                <a:spcPts val="180"/>
              </a:spcBef>
            </a:pPr>
            <a:endParaRPr lang="ar-EG" sz="2400" spc="-35" dirty="0" smtClean="0">
              <a:latin typeface="Times New Roman"/>
              <a:cs typeface="Times New Roman"/>
            </a:endParaRPr>
          </a:p>
        </p:txBody>
      </p:sp>
      <p:sp>
        <p:nvSpPr>
          <p:cNvPr id="6" name="Rectangle 5"/>
          <p:cNvSpPr/>
          <p:nvPr/>
        </p:nvSpPr>
        <p:spPr>
          <a:xfrm>
            <a:off x="4586126" y="1288398"/>
            <a:ext cx="3464560" cy="4154984"/>
          </a:xfrm>
          <a:prstGeom prst="rect">
            <a:avLst/>
          </a:prstGeom>
        </p:spPr>
        <p:txBody>
          <a:bodyPr wrap="square">
            <a:spAutoFit/>
          </a:bodyPr>
          <a:lstStyle/>
          <a:p>
            <a:pPr algn="r" rtl="1"/>
            <a:r>
              <a:rPr lang="en-US" sz="2400" b="1" u="sng" dirty="0" smtClean="0"/>
              <a:t>4</a:t>
            </a:r>
            <a:r>
              <a:rPr lang="ar-EG" sz="2400" b="1" u="sng" dirty="0" smtClean="0"/>
              <a:t>. الاستدلال </a:t>
            </a:r>
            <a:r>
              <a:rPr lang="ar-EG" sz="2400" b="1" u="sng" dirty="0"/>
              <a:t>المعرفي</a:t>
            </a:r>
          </a:p>
          <a:p>
            <a:pPr algn="r" rtl="1"/>
            <a:r>
              <a:rPr lang="ar-EG" sz="2400" dirty="0"/>
              <a:t>يعد التنافر المعرفي أداة أخرى مفيدة لإقناع الجمهور. ورغم أنه ليس أحد أشكال الاستدلال القياسية، فإنه يستحق الذكر. تنص هذه النظرية، التي طورها الباحث ليون </a:t>
            </a:r>
            <a:r>
              <a:rPr lang="ar-EG" sz="2400" dirty="0" err="1"/>
              <a:t>فيستينجر</a:t>
            </a:r>
            <a:r>
              <a:rPr lang="ar-EG" sz="2400" dirty="0"/>
              <a:t> (1957)، على أنه عندما يعتنق شخص ما فكرتين متناقضتين، فإن هذا يخلق ضوضاء عقلية أو تنافرًا معرفيًا في ذهن ذلك الشخص.</a:t>
            </a:r>
          </a:p>
        </p:txBody>
      </p:sp>
    </p:spTree>
    <p:extLst>
      <p:ext uri="{BB962C8B-B14F-4D97-AF65-F5344CB8AC3E}">
        <p14:creationId xmlns:p14="http://schemas.microsoft.com/office/powerpoint/2010/main" val="4242638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054886" y="29572"/>
            <a:ext cx="2922916" cy="400110"/>
          </a:xfrm>
          <a:prstGeom prst="rect">
            <a:avLst/>
          </a:prstGeom>
        </p:spPr>
        <p:txBody>
          <a:bodyPr wrap="none">
            <a:spAutoFit/>
          </a:bodyPr>
          <a:lstStyle/>
          <a:p>
            <a:r>
              <a:rPr lang="en-US" sz="2000" dirty="0"/>
              <a:t>Informing and Persuading</a:t>
            </a:r>
          </a:p>
        </p:txBody>
      </p:sp>
      <p:sp>
        <p:nvSpPr>
          <p:cNvPr id="9" name="TextBox 8"/>
          <p:cNvSpPr txBox="1"/>
          <p:nvPr/>
        </p:nvSpPr>
        <p:spPr>
          <a:xfrm>
            <a:off x="8743479" y="39235"/>
            <a:ext cx="1375698" cy="461665"/>
          </a:xfrm>
          <a:prstGeom prst="rect">
            <a:avLst/>
          </a:prstGeom>
          <a:noFill/>
        </p:spPr>
        <p:txBody>
          <a:bodyPr wrap="none" rtlCol="0">
            <a:spAutoFit/>
          </a:bodyPr>
          <a:lstStyle/>
          <a:p>
            <a:pPr algn="ctr"/>
            <a:r>
              <a:rPr lang="ar-EG" sz="2400" dirty="0" smtClean="0">
                <a:latin typeface="Alexandria" charset="0"/>
                <a:cs typeface="Alexandria" charset="0"/>
              </a:rPr>
              <a:t>إعلام وإقناع</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Types of Reasoning</a:t>
            </a:r>
          </a:p>
        </p:txBody>
      </p:sp>
      <p:sp>
        <p:nvSpPr>
          <p:cNvPr id="11" name="Rectangle 10"/>
          <p:cNvSpPr/>
          <p:nvPr/>
        </p:nvSpPr>
        <p:spPr>
          <a:xfrm>
            <a:off x="5271223" y="573618"/>
            <a:ext cx="1667444"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أنواع الاستدلال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0" y="1178112"/>
            <a:ext cx="4586126" cy="4816127"/>
          </a:xfrm>
          <a:prstGeom prst="rect">
            <a:avLst/>
          </a:prstGeom>
        </p:spPr>
        <p:txBody>
          <a:bodyPr wrap="square">
            <a:spAutoFit/>
          </a:bodyPr>
          <a:lstStyle/>
          <a:p>
            <a:pPr marL="92075" marR="156845">
              <a:lnSpc>
                <a:spcPct val="106400"/>
              </a:lnSpc>
              <a:spcBef>
                <a:spcPts val="180"/>
              </a:spcBef>
            </a:pPr>
            <a:r>
              <a:rPr lang="ar-EG" sz="2400" b="1" u="sng" spc="-35" dirty="0" smtClean="0">
                <a:latin typeface="Times New Roman"/>
                <a:cs typeface="Times New Roman"/>
              </a:rPr>
              <a:t>4</a:t>
            </a:r>
            <a:r>
              <a:rPr lang="en-US" sz="2400" b="1" u="sng" spc="-35" dirty="0" smtClean="0">
                <a:latin typeface="Times New Roman"/>
                <a:cs typeface="Times New Roman"/>
              </a:rPr>
              <a:t>. Cognitive </a:t>
            </a:r>
            <a:r>
              <a:rPr lang="en-US" sz="2400" b="1" u="sng" spc="-35" dirty="0">
                <a:latin typeface="Times New Roman"/>
                <a:cs typeface="Times New Roman"/>
              </a:rPr>
              <a:t>Reasoning</a:t>
            </a:r>
          </a:p>
          <a:p>
            <a:pPr marL="92075" marR="156845">
              <a:lnSpc>
                <a:spcPct val="106400"/>
              </a:lnSpc>
              <a:spcBef>
                <a:spcPts val="180"/>
              </a:spcBef>
            </a:pPr>
            <a:r>
              <a:rPr lang="en-US" sz="2400" spc="-35" dirty="0">
                <a:latin typeface="Times New Roman"/>
                <a:cs typeface="Times New Roman"/>
              </a:rPr>
              <a:t>This results in a feeling of discomfort for the person, so he or she looks for ways to reduce the contradiction. If you develop an argument that creates cognitive dissonance and then offer a solution that reduces the contradiction, you are likely to have made a successful persuasive argument.</a:t>
            </a:r>
          </a:p>
          <a:p>
            <a:pPr marL="92075" marR="156845">
              <a:lnSpc>
                <a:spcPct val="106400"/>
              </a:lnSpc>
              <a:spcBef>
                <a:spcPts val="180"/>
              </a:spcBef>
            </a:pPr>
            <a:endParaRPr lang="ar-EG" sz="2400" spc="-35" dirty="0" smtClean="0">
              <a:latin typeface="Times New Roman"/>
              <a:cs typeface="Times New Roman"/>
            </a:endParaRPr>
          </a:p>
        </p:txBody>
      </p:sp>
      <p:sp>
        <p:nvSpPr>
          <p:cNvPr id="6" name="Rectangle 5"/>
          <p:cNvSpPr/>
          <p:nvPr/>
        </p:nvSpPr>
        <p:spPr>
          <a:xfrm>
            <a:off x="4586126" y="1288398"/>
            <a:ext cx="3464560" cy="3046988"/>
          </a:xfrm>
          <a:prstGeom prst="rect">
            <a:avLst/>
          </a:prstGeom>
        </p:spPr>
        <p:txBody>
          <a:bodyPr wrap="square">
            <a:spAutoFit/>
          </a:bodyPr>
          <a:lstStyle/>
          <a:p>
            <a:pPr algn="r" rtl="1"/>
            <a:r>
              <a:rPr lang="en-US" sz="2400" b="1" u="sng" dirty="0" smtClean="0"/>
              <a:t>4</a:t>
            </a:r>
            <a:r>
              <a:rPr lang="ar-EG" sz="2400" b="1" u="sng" dirty="0" smtClean="0"/>
              <a:t>. الاستدلال </a:t>
            </a:r>
            <a:r>
              <a:rPr lang="ar-EG" sz="2400" b="1" u="sng" dirty="0"/>
              <a:t>المعرفي</a:t>
            </a:r>
          </a:p>
          <a:p>
            <a:pPr algn="r" rtl="1"/>
            <a:r>
              <a:rPr lang="ar-EG" sz="2400" dirty="0"/>
              <a:t>ويؤدي هذا إلى شعور الشخص بعدم الارتياح، فيبحث عن طرق لتقليل التناقض. وإذا طورت حجة تخلق تنافرًا إدراكيًا ثم عرضت حلاً يقلل من التناقض، فمن المرجح أن تكون قد قدمت حجة مقنعة ناجحة.</a:t>
            </a:r>
          </a:p>
        </p:txBody>
      </p:sp>
    </p:spTree>
    <p:extLst>
      <p:ext uri="{BB962C8B-B14F-4D97-AF65-F5344CB8AC3E}">
        <p14:creationId xmlns:p14="http://schemas.microsoft.com/office/powerpoint/2010/main" val="3307121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647234" y="830975"/>
            <a:ext cx="2388795" cy="523220"/>
          </a:xfrm>
          <a:prstGeom prst="rect">
            <a:avLst/>
          </a:prstGeom>
          <a:noFill/>
        </p:spPr>
        <p:txBody>
          <a:bodyPr wrap="none" rtlCol="0">
            <a:spAutoFit/>
          </a:bodyPr>
          <a:lstStyle/>
          <a:p>
            <a:pPr algn="ctr"/>
            <a:r>
              <a:rPr lang="en-US" sz="2800" b="1" dirty="0">
                <a:latin typeface="Times New Roman" panose="02020603050405020304" pitchFamily="18" charset="0"/>
                <a:cs typeface="Times New Roman" panose="02020603050405020304" pitchFamily="18" charset="0"/>
              </a:rPr>
              <a:t>Speech Design</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8014324" y="1514954"/>
            <a:ext cx="1654620" cy="523220"/>
          </a:xfrm>
          <a:prstGeom prst="rect">
            <a:avLst/>
          </a:prstGeom>
          <a:noFill/>
        </p:spPr>
        <p:txBody>
          <a:bodyPr wrap="none" rtlCol="0">
            <a:spAutoFit/>
          </a:bodyPr>
          <a:lstStyle/>
          <a:p>
            <a:pPr algn="ctr"/>
            <a:r>
              <a:rPr lang="ar-EG" sz="2800" dirty="0" smtClean="0">
                <a:latin typeface="Alexandria" charset="0"/>
                <a:cs typeface="Alexandria" charset="0"/>
              </a:rPr>
              <a:t>تصميم الكلام</a:t>
            </a:r>
            <a:endParaRPr lang="en-US" sz="2800" dirty="0">
              <a:latin typeface="Alexandria" charset="0"/>
              <a:cs typeface="Alexandria" charset="0"/>
            </a:endParaRPr>
          </a:p>
        </p:txBody>
      </p:sp>
    </p:spTree>
    <p:extLst>
      <p:ext uri="{BB962C8B-B14F-4D97-AF65-F5344CB8AC3E}">
        <p14:creationId xmlns:p14="http://schemas.microsoft.com/office/powerpoint/2010/main" val="85989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40003" y="1073938"/>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36936" y="29572"/>
            <a:ext cx="1758815"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Speech Design</a:t>
            </a:r>
          </a:p>
        </p:txBody>
      </p:sp>
      <p:sp>
        <p:nvSpPr>
          <p:cNvPr id="9" name="TextBox 8"/>
          <p:cNvSpPr txBox="1"/>
          <p:nvPr/>
        </p:nvSpPr>
        <p:spPr>
          <a:xfrm>
            <a:off x="8627524" y="84954"/>
            <a:ext cx="1444626" cy="461665"/>
          </a:xfrm>
          <a:prstGeom prst="rect">
            <a:avLst/>
          </a:prstGeom>
          <a:noFill/>
        </p:spPr>
        <p:txBody>
          <a:bodyPr wrap="none" rtlCol="0">
            <a:spAutoFit/>
          </a:bodyPr>
          <a:lstStyle/>
          <a:p>
            <a:pPr algn="ctr"/>
            <a:r>
              <a:rPr lang="ar-EG" sz="2400" dirty="0" smtClean="0">
                <a:latin typeface="Alexandria" charset="0"/>
                <a:cs typeface="Alexandria" charset="0"/>
              </a:rPr>
              <a:t>تصميم الكلام</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Speech design tips</a:t>
            </a:r>
          </a:p>
        </p:txBody>
      </p:sp>
      <p:sp>
        <p:nvSpPr>
          <p:cNvPr id="11" name="Rectangle 10"/>
          <p:cNvSpPr/>
          <p:nvPr/>
        </p:nvSpPr>
        <p:spPr>
          <a:xfrm>
            <a:off x="5662622" y="636199"/>
            <a:ext cx="2156360"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نصائح تصميم الكلام</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2999" y="1097864"/>
            <a:ext cx="4586126" cy="5041445"/>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Keep it simple. The most important thing for delivering a memorable speech is to make sure your message is understood by the audience. An audience can’t be moved if it doesn’t understand where it should be moved to.</a:t>
            </a:r>
          </a:p>
          <a:p>
            <a:pPr marL="92075" marR="156845">
              <a:lnSpc>
                <a:spcPct val="106400"/>
              </a:lnSpc>
              <a:spcBef>
                <a:spcPts val="180"/>
              </a:spcBef>
            </a:pPr>
            <a:endParaRPr lang="en-US" sz="2000" spc="-35" dirty="0">
              <a:latin typeface="Times New Roman"/>
              <a:cs typeface="Times New Roman"/>
            </a:endParaRPr>
          </a:p>
          <a:p>
            <a:pPr marL="92075" marR="156845">
              <a:lnSpc>
                <a:spcPct val="106400"/>
              </a:lnSpc>
              <a:spcBef>
                <a:spcPts val="180"/>
              </a:spcBef>
            </a:pPr>
            <a:r>
              <a:rPr lang="en-US" sz="2000" spc="-35" dirty="0">
                <a:latin typeface="Times New Roman"/>
                <a:cs typeface="Times New Roman"/>
              </a:rPr>
              <a:t>Focus on the audience. What does the audience want to hear from you? What can you provide that is of value? It can be easy to focus on the message you want to get across, but great speakers keep in mind the needs and wants of their audience also. </a:t>
            </a:r>
          </a:p>
          <a:p>
            <a:pPr marL="92075" marR="156845">
              <a:lnSpc>
                <a:spcPct val="106400"/>
              </a:lnSpc>
              <a:spcBef>
                <a:spcPts val="180"/>
              </a:spcBef>
            </a:pPr>
            <a:endParaRPr lang="en-US" sz="2000" spc="-35" dirty="0">
              <a:latin typeface="Times New Roman"/>
              <a:cs typeface="Times New Roman"/>
            </a:endParaRPr>
          </a:p>
        </p:txBody>
      </p:sp>
      <p:sp>
        <p:nvSpPr>
          <p:cNvPr id="6" name="Rectangle 5"/>
          <p:cNvSpPr/>
          <p:nvPr/>
        </p:nvSpPr>
        <p:spPr>
          <a:xfrm>
            <a:off x="4636926" y="1278425"/>
            <a:ext cx="3464560" cy="3785652"/>
          </a:xfrm>
          <a:prstGeom prst="rect">
            <a:avLst/>
          </a:prstGeom>
        </p:spPr>
        <p:txBody>
          <a:bodyPr wrap="square">
            <a:spAutoFit/>
          </a:bodyPr>
          <a:lstStyle/>
          <a:p>
            <a:pPr algn="r" rtl="1"/>
            <a:r>
              <a:rPr lang="ar-EG" sz="2000" dirty="0"/>
              <a:t>حافظ على البساطة. أهم شيء لإلقاء خطاب لا يُنسى هو التأكد من أن رسالتك مفهومة من قبل الجمهور. لا يمكن تحريك الجمهور إذا لم يفهم إلى أين يجب تحريكه.</a:t>
            </a:r>
          </a:p>
          <a:p>
            <a:pPr algn="r" rtl="1"/>
            <a:endParaRPr lang="ar-EG" sz="2000" dirty="0"/>
          </a:p>
          <a:p>
            <a:pPr algn="r" rtl="1"/>
            <a:r>
              <a:rPr lang="ar-EG" sz="2000" dirty="0"/>
              <a:t>ركز على الجمهور. ماذا يريد الجمهور أن يسمع منك؟ ما الذي يمكنك تقديمه مما له قيمة؟ قد يكون من السهل التركيز على الرسالة التي تريد إيصالها، لكن المتحدثين العظماء يضعون في اعتبارهم أيضًا احتياجات ورغبات جمهورهم.</a:t>
            </a:r>
          </a:p>
        </p:txBody>
      </p:sp>
    </p:spTree>
    <p:extLst>
      <p:ext uri="{BB962C8B-B14F-4D97-AF65-F5344CB8AC3E}">
        <p14:creationId xmlns:p14="http://schemas.microsoft.com/office/powerpoint/2010/main" val="2614225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40003" y="1073938"/>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36936" y="29572"/>
            <a:ext cx="1758815"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Speech Design</a:t>
            </a:r>
          </a:p>
        </p:txBody>
      </p:sp>
      <p:sp>
        <p:nvSpPr>
          <p:cNvPr id="9" name="TextBox 8"/>
          <p:cNvSpPr txBox="1"/>
          <p:nvPr/>
        </p:nvSpPr>
        <p:spPr>
          <a:xfrm>
            <a:off x="8627524" y="84954"/>
            <a:ext cx="1444626" cy="461665"/>
          </a:xfrm>
          <a:prstGeom prst="rect">
            <a:avLst/>
          </a:prstGeom>
          <a:noFill/>
        </p:spPr>
        <p:txBody>
          <a:bodyPr wrap="none" rtlCol="0">
            <a:spAutoFit/>
          </a:bodyPr>
          <a:lstStyle/>
          <a:p>
            <a:pPr algn="ctr"/>
            <a:r>
              <a:rPr lang="ar-EG" sz="2400" dirty="0" smtClean="0">
                <a:latin typeface="Alexandria" charset="0"/>
                <a:cs typeface="Alexandria" charset="0"/>
              </a:rPr>
              <a:t>تصميم الكلام</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Speech design tips</a:t>
            </a:r>
          </a:p>
        </p:txBody>
      </p:sp>
      <p:sp>
        <p:nvSpPr>
          <p:cNvPr id="11" name="Rectangle 10"/>
          <p:cNvSpPr/>
          <p:nvPr/>
        </p:nvSpPr>
        <p:spPr>
          <a:xfrm>
            <a:off x="5662622" y="636199"/>
            <a:ext cx="2156360"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نصائح تصميم الكلام</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2999" y="1097864"/>
            <a:ext cx="4586126" cy="5342040"/>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Think in pictures. You can easily differentiate yourself from other speakers by replacing words with pictures wherever possible. People think in pictures, so it is important to use that to your advantage. People will focus on what you are saying instead of reading a presentation slide</a:t>
            </a:r>
            <a:r>
              <a:rPr lang="en-US" sz="2000" spc="-35" dirty="0" smtClean="0">
                <a:latin typeface="Times New Roman"/>
                <a:cs typeface="Times New Roman"/>
              </a:rPr>
              <a:t>.</a:t>
            </a:r>
            <a:endParaRPr lang="ar-EG" sz="2000" spc="-35" dirty="0" smtClean="0">
              <a:latin typeface="Times New Roman"/>
              <a:cs typeface="Times New Roman"/>
            </a:endParaRPr>
          </a:p>
          <a:p>
            <a:pPr marL="92075" marR="156845">
              <a:lnSpc>
                <a:spcPct val="106400"/>
              </a:lnSpc>
              <a:spcBef>
                <a:spcPts val="180"/>
              </a:spcBef>
            </a:pPr>
            <a:endParaRPr lang="en-US" sz="2000" spc="-35" dirty="0">
              <a:latin typeface="Times New Roman"/>
              <a:cs typeface="Times New Roman"/>
            </a:endParaRPr>
          </a:p>
          <a:p>
            <a:pPr marL="92075" marR="156845">
              <a:lnSpc>
                <a:spcPct val="106400"/>
              </a:lnSpc>
              <a:spcBef>
                <a:spcPts val="180"/>
              </a:spcBef>
            </a:pPr>
            <a:r>
              <a:rPr lang="en-US" sz="2000" spc="-35" dirty="0">
                <a:latin typeface="Times New Roman"/>
                <a:cs typeface="Times New Roman"/>
              </a:rPr>
              <a:t>Get inspired and tell a story. Even if you’re presenting on something educational, you can transform it into an engaging story. Always try to speak about something personally important to you. Your passion can help evolve the storytelling process, and the audience will notice and feed off your energy.</a:t>
            </a:r>
          </a:p>
        </p:txBody>
      </p:sp>
      <p:sp>
        <p:nvSpPr>
          <p:cNvPr id="6" name="Rectangle 5"/>
          <p:cNvSpPr/>
          <p:nvPr/>
        </p:nvSpPr>
        <p:spPr>
          <a:xfrm>
            <a:off x="4636926" y="1278425"/>
            <a:ext cx="3464560" cy="4708981"/>
          </a:xfrm>
          <a:prstGeom prst="rect">
            <a:avLst/>
          </a:prstGeom>
        </p:spPr>
        <p:txBody>
          <a:bodyPr wrap="square">
            <a:spAutoFit/>
          </a:bodyPr>
          <a:lstStyle/>
          <a:p>
            <a:pPr algn="r" rtl="1"/>
            <a:r>
              <a:rPr lang="ar-EG" sz="2000" dirty="0"/>
              <a:t>فكر بالصور. يمكنك بسهولة تمييز نفسك عن المتحدثين الآخرين من خلال استبدال الكلمات بالصور كلما أمكن ذلك. يفكر الناس بالصور، لذا من المهم استخدام ذلك لصالحك. سيركز الناس على ما تقوله بدلاً من قراءة شريحة عرض تقديمي</a:t>
            </a:r>
            <a:r>
              <a:rPr lang="ar-EG" sz="2000" dirty="0" smtClean="0"/>
              <a:t>.</a:t>
            </a:r>
          </a:p>
          <a:p>
            <a:pPr algn="r" rtl="1"/>
            <a:endParaRPr lang="ar-EG" sz="2000" dirty="0"/>
          </a:p>
          <a:p>
            <a:pPr algn="r" rtl="1"/>
            <a:endParaRPr lang="ar-EG" sz="2000" dirty="0"/>
          </a:p>
          <a:p>
            <a:pPr algn="r" rtl="1"/>
            <a:r>
              <a:rPr lang="ar-EG" sz="2000" dirty="0"/>
              <a:t>استلهم أفكارك واحكِ قصة. حتى إذا كنت تقدم عرضًا تعليميًا، يمكنك تحويله إلى قصة جذابة. حاول دائمًا التحدث عن شيء مهم شخصيًا بالنسبة لك. يمكن أن يساعد شغفك في تطوير عملية سرد القصص، وسيلاحظ الجمهور طاقتك ويستفيد منها.</a:t>
            </a:r>
          </a:p>
        </p:txBody>
      </p:sp>
    </p:spTree>
    <p:extLst>
      <p:ext uri="{BB962C8B-B14F-4D97-AF65-F5344CB8AC3E}">
        <p14:creationId xmlns:p14="http://schemas.microsoft.com/office/powerpoint/2010/main" val="2591414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40003" y="1073938"/>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36936" y="29572"/>
            <a:ext cx="1758815"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Speech Design</a:t>
            </a:r>
          </a:p>
        </p:txBody>
      </p:sp>
      <p:sp>
        <p:nvSpPr>
          <p:cNvPr id="9" name="TextBox 8"/>
          <p:cNvSpPr txBox="1"/>
          <p:nvPr/>
        </p:nvSpPr>
        <p:spPr>
          <a:xfrm>
            <a:off x="8627524" y="84954"/>
            <a:ext cx="1444626" cy="461665"/>
          </a:xfrm>
          <a:prstGeom prst="rect">
            <a:avLst/>
          </a:prstGeom>
          <a:noFill/>
        </p:spPr>
        <p:txBody>
          <a:bodyPr wrap="none" rtlCol="0">
            <a:spAutoFit/>
          </a:bodyPr>
          <a:lstStyle/>
          <a:p>
            <a:pPr algn="ctr"/>
            <a:r>
              <a:rPr lang="ar-EG" sz="2400" dirty="0" smtClean="0">
                <a:latin typeface="Alexandria" charset="0"/>
                <a:cs typeface="Alexandria" charset="0"/>
              </a:rPr>
              <a:t>تصميم الكلام</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Analyzing the Audience</a:t>
            </a:r>
          </a:p>
        </p:txBody>
      </p:sp>
      <p:sp>
        <p:nvSpPr>
          <p:cNvPr id="11" name="Rectangle 10"/>
          <p:cNvSpPr/>
          <p:nvPr/>
        </p:nvSpPr>
        <p:spPr>
          <a:xfrm>
            <a:off x="5662622" y="636199"/>
            <a:ext cx="1643399"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تحليل الجمهور</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2999" y="1097864"/>
            <a:ext cx="4586126" cy="5156348"/>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If you want to present with professional excellence, you must be audience centered. Don’t fall into the trap of so many mediocre presenters by focusing all your energy on your nerves or your PowerPoint slides. The best presenters, the best communicators in general, are aware of all the components involved in the communication process, and they pay particular attention to the audience.</a:t>
            </a:r>
          </a:p>
        </p:txBody>
      </p:sp>
      <p:sp>
        <p:nvSpPr>
          <p:cNvPr id="6" name="Rectangle 5"/>
          <p:cNvSpPr/>
          <p:nvPr/>
        </p:nvSpPr>
        <p:spPr>
          <a:xfrm>
            <a:off x="4636926" y="1278425"/>
            <a:ext cx="3464560" cy="4524315"/>
          </a:xfrm>
          <a:prstGeom prst="rect">
            <a:avLst/>
          </a:prstGeom>
        </p:spPr>
        <p:txBody>
          <a:bodyPr wrap="square">
            <a:spAutoFit/>
          </a:bodyPr>
          <a:lstStyle/>
          <a:p>
            <a:pPr algn="r" rtl="1"/>
            <a:r>
              <a:rPr lang="ar-EG" sz="2400" dirty="0"/>
              <a:t>إذا كنت تريد تقديم عرض احترافي متميز، فيجب أن تركز على الجمهور. لا تقع في فخ العديد من مقدمي العروض المتواضعين من خلال تركيز كل طاقتك على أعصابك أو شرائح </a:t>
            </a:r>
            <a:r>
              <a:rPr lang="en-US" sz="2400" dirty="0"/>
              <a:t>PowerPoint </a:t>
            </a:r>
            <a:r>
              <a:rPr lang="ar-EG" sz="2400" dirty="0"/>
              <a:t>الخاصة بك. إن أفضل مقدمي العروض وأفضل خبراء الاتصال بشكل عام يدركون جميع المكونات المشاركة في عملية الاتصال، ويولون اهتمامًا خاصًا للجمهور.</a:t>
            </a:r>
          </a:p>
        </p:txBody>
      </p:sp>
    </p:spTree>
    <p:extLst>
      <p:ext uri="{BB962C8B-B14F-4D97-AF65-F5344CB8AC3E}">
        <p14:creationId xmlns:p14="http://schemas.microsoft.com/office/powerpoint/2010/main" val="4142996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40003" y="1073938"/>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36936" y="29572"/>
            <a:ext cx="1758815"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Speech Design</a:t>
            </a:r>
          </a:p>
        </p:txBody>
      </p:sp>
      <p:sp>
        <p:nvSpPr>
          <p:cNvPr id="9" name="TextBox 8"/>
          <p:cNvSpPr txBox="1"/>
          <p:nvPr/>
        </p:nvSpPr>
        <p:spPr>
          <a:xfrm>
            <a:off x="8627524" y="84954"/>
            <a:ext cx="1444626" cy="461665"/>
          </a:xfrm>
          <a:prstGeom prst="rect">
            <a:avLst/>
          </a:prstGeom>
          <a:noFill/>
        </p:spPr>
        <p:txBody>
          <a:bodyPr wrap="none" rtlCol="0">
            <a:spAutoFit/>
          </a:bodyPr>
          <a:lstStyle/>
          <a:p>
            <a:pPr algn="ctr"/>
            <a:r>
              <a:rPr lang="ar-EG" sz="2400" dirty="0" smtClean="0">
                <a:latin typeface="Alexandria" charset="0"/>
                <a:cs typeface="Alexandria" charset="0"/>
              </a:rPr>
              <a:t>تصميم الكلام</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Analyzing the Audience</a:t>
            </a:r>
          </a:p>
        </p:txBody>
      </p:sp>
      <p:sp>
        <p:nvSpPr>
          <p:cNvPr id="11" name="Rectangle 10"/>
          <p:cNvSpPr/>
          <p:nvPr/>
        </p:nvSpPr>
        <p:spPr>
          <a:xfrm>
            <a:off x="5662622" y="636199"/>
            <a:ext cx="1643399"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تحليل الجمهور</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2999" y="1097864"/>
            <a:ext cx="4586126" cy="3224409"/>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Start by asking a series of questions designed to answer one all-important larger question: “Who is my audience?”</a:t>
            </a:r>
          </a:p>
          <a:p>
            <a:pPr marL="92075" marR="156845">
              <a:lnSpc>
                <a:spcPct val="106400"/>
              </a:lnSpc>
              <a:spcBef>
                <a:spcPts val="180"/>
              </a:spcBef>
            </a:pPr>
            <a:r>
              <a:rPr lang="en-US" sz="2400" spc="-35" dirty="0">
                <a:latin typeface="Times New Roman"/>
                <a:cs typeface="Times New Roman"/>
              </a:rPr>
              <a:t>This audience analysis will frame your entire presentation, so it must be considered first, last, and during every stage in the design process.</a:t>
            </a:r>
          </a:p>
        </p:txBody>
      </p:sp>
      <p:sp>
        <p:nvSpPr>
          <p:cNvPr id="6" name="Rectangle 5"/>
          <p:cNvSpPr/>
          <p:nvPr/>
        </p:nvSpPr>
        <p:spPr>
          <a:xfrm>
            <a:off x="4636926" y="1278425"/>
            <a:ext cx="3464560" cy="3416320"/>
          </a:xfrm>
          <a:prstGeom prst="rect">
            <a:avLst/>
          </a:prstGeom>
        </p:spPr>
        <p:txBody>
          <a:bodyPr wrap="square">
            <a:spAutoFit/>
          </a:bodyPr>
          <a:lstStyle/>
          <a:p>
            <a:pPr algn="r" rtl="1"/>
            <a:r>
              <a:rPr lang="ar-EG" sz="2400" dirty="0"/>
              <a:t>ابدأ بطرح سلسلة من الأسئلة المصممة للإجابة على سؤال أكبر وأهم: "من هو جمهوري؟"</a:t>
            </a:r>
          </a:p>
          <a:p>
            <a:pPr algn="r" rtl="1"/>
            <a:endParaRPr lang="ar-EG" sz="2400" dirty="0"/>
          </a:p>
          <a:p>
            <a:pPr algn="r" rtl="1"/>
            <a:r>
              <a:rPr lang="ar-EG" sz="2400" dirty="0"/>
              <a:t>سيحدد تحليل الجمهور هذا عرضك </a:t>
            </a:r>
            <a:r>
              <a:rPr lang="ar-EG" sz="2400" dirty="0" err="1"/>
              <a:t>التقديمي</a:t>
            </a:r>
            <a:r>
              <a:rPr lang="ar-EG" sz="2400" dirty="0"/>
              <a:t> بالكامل، لذا يجب أخذه في الاعتبار أولاً، وأخيراً، وخلال كل مرحلة من مراحل عملية التصميم.</a:t>
            </a:r>
          </a:p>
        </p:txBody>
      </p:sp>
    </p:spTree>
    <p:extLst>
      <p:ext uri="{BB962C8B-B14F-4D97-AF65-F5344CB8AC3E}">
        <p14:creationId xmlns:p14="http://schemas.microsoft.com/office/powerpoint/2010/main" val="1708075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40003" y="1073938"/>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36936" y="29572"/>
            <a:ext cx="1758815"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Speech Design</a:t>
            </a:r>
          </a:p>
        </p:txBody>
      </p:sp>
      <p:sp>
        <p:nvSpPr>
          <p:cNvPr id="9" name="TextBox 8"/>
          <p:cNvSpPr txBox="1"/>
          <p:nvPr/>
        </p:nvSpPr>
        <p:spPr>
          <a:xfrm>
            <a:off x="8627524" y="84954"/>
            <a:ext cx="1444626" cy="461665"/>
          </a:xfrm>
          <a:prstGeom prst="rect">
            <a:avLst/>
          </a:prstGeom>
          <a:noFill/>
        </p:spPr>
        <p:txBody>
          <a:bodyPr wrap="none" rtlCol="0">
            <a:spAutoFit/>
          </a:bodyPr>
          <a:lstStyle/>
          <a:p>
            <a:pPr algn="ctr"/>
            <a:r>
              <a:rPr lang="ar-EG" sz="2400" dirty="0" smtClean="0">
                <a:latin typeface="Alexandria" charset="0"/>
                <a:cs typeface="Alexandria" charset="0"/>
              </a:rPr>
              <a:t>تصميم الكلام</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Analyzing the Audience</a:t>
            </a:r>
          </a:p>
        </p:txBody>
      </p:sp>
      <p:sp>
        <p:nvSpPr>
          <p:cNvPr id="11" name="Rectangle 10"/>
          <p:cNvSpPr/>
          <p:nvPr/>
        </p:nvSpPr>
        <p:spPr>
          <a:xfrm>
            <a:off x="5662622" y="636199"/>
            <a:ext cx="1643399"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تحليل الجمهور</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580008"/>
            <a:ext cx="4389203" cy="3477875"/>
          </a:xfrm>
          <a:prstGeom prst="rect">
            <a:avLst/>
          </a:prstGeom>
        </p:spPr>
        <p:txBody>
          <a:bodyPr wrap="square">
            <a:spAutoFit/>
          </a:bodyPr>
          <a:lstStyle/>
          <a:p>
            <a:r>
              <a:rPr lang="en-US" sz="2000" dirty="0">
                <a:latin typeface="Arial" panose="020B0604020202020204" pitchFamily="34" charset="0"/>
                <a:cs typeface="Arial" panose="020B0604020202020204" pitchFamily="34" charset="0"/>
              </a:rPr>
              <a:t>Demographic questions: what is the general Demographic information for this audience (sex, age, race, job title)?</a:t>
            </a:r>
          </a:p>
          <a:p>
            <a:r>
              <a:rPr lang="en-US" sz="2000" dirty="0">
                <a:latin typeface="Arial" panose="020B0604020202020204" pitchFamily="34" charset="0"/>
                <a:cs typeface="Arial" panose="020B0604020202020204" pitchFamily="34" charset="0"/>
              </a:rPr>
              <a:t>What is the audience level of knowledge?</a:t>
            </a:r>
          </a:p>
          <a:p>
            <a:r>
              <a:rPr lang="en-US" sz="2000" dirty="0">
                <a:latin typeface="Arial" panose="020B0604020202020204" pitchFamily="34" charset="0"/>
                <a:cs typeface="Arial" panose="020B0604020202020204" pitchFamily="34" charset="0"/>
              </a:rPr>
              <a:t> </a:t>
            </a:r>
          </a:p>
          <a:p>
            <a:r>
              <a:rPr lang="en-US" sz="2000" dirty="0">
                <a:latin typeface="Arial" panose="020B0604020202020204" pitchFamily="34" charset="0"/>
                <a:cs typeface="Arial" panose="020B0604020202020204" pitchFamily="34" charset="0"/>
              </a:rPr>
              <a:t>Relational questions: what is my relationship with the audience?</a:t>
            </a:r>
          </a:p>
          <a:p>
            <a:r>
              <a:rPr lang="en-US" sz="2000" dirty="0">
                <a:latin typeface="Arial" panose="020B0604020202020204" pitchFamily="34" charset="0"/>
                <a:cs typeface="Arial" panose="020B0604020202020204" pitchFamily="34" charset="0"/>
              </a:rPr>
              <a:t>What is their relationship with one another?</a:t>
            </a:r>
          </a:p>
        </p:txBody>
      </p:sp>
      <p:sp>
        <p:nvSpPr>
          <p:cNvPr id="6" name="Rectangle 5"/>
          <p:cNvSpPr/>
          <p:nvPr/>
        </p:nvSpPr>
        <p:spPr>
          <a:xfrm>
            <a:off x="4636926" y="1278425"/>
            <a:ext cx="3464560" cy="4154984"/>
          </a:xfrm>
          <a:prstGeom prst="rect">
            <a:avLst/>
          </a:prstGeom>
        </p:spPr>
        <p:txBody>
          <a:bodyPr wrap="square">
            <a:spAutoFit/>
          </a:bodyPr>
          <a:lstStyle/>
          <a:p>
            <a:pPr algn="r" rtl="1"/>
            <a:r>
              <a:rPr lang="ar-EG" sz="2400" dirty="0"/>
              <a:t>الأسئلة الديموغرافية: ما هي المعلومات الديموغرافية العامة لهذا الجمهور (الجنس، العمر، العرق، المسمى الوظيفي)؟</a:t>
            </a:r>
          </a:p>
          <a:p>
            <a:pPr algn="r" rtl="1"/>
            <a:endParaRPr lang="ar-EG" sz="2400" dirty="0"/>
          </a:p>
          <a:p>
            <a:pPr algn="r" rtl="1"/>
            <a:r>
              <a:rPr lang="ar-EG" sz="2400" dirty="0"/>
              <a:t>ما هو مستوى معرفة الجمهور؟</a:t>
            </a:r>
          </a:p>
          <a:p>
            <a:pPr algn="r" rtl="1"/>
            <a:endParaRPr lang="ar-EG" sz="2400" dirty="0"/>
          </a:p>
          <a:p>
            <a:pPr algn="r" rtl="1"/>
            <a:r>
              <a:rPr lang="ar-EG" sz="2400" dirty="0"/>
              <a:t>الأسئلة العلائقية: ما هي علاقتي بالجمهور؟</a:t>
            </a:r>
          </a:p>
          <a:p>
            <a:pPr algn="r" rtl="1"/>
            <a:endParaRPr lang="ar-EG" sz="2400" dirty="0"/>
          </a:p>
          <a:p>
            <a:pPr algn="r" rtl="1"/>
            <a:r>
              <a:rPr lang="ar-EG" sz="2400" dirty="0"/>
              <a:t>ما هي علاقتهم ببعضهم البعض؟</a:t>
            </a:r>
          </a:p>
        </p:txBody>
      </p:sp>
    </p:spTree>
    <p:extLst>
      <p:ext uri="{BB962C8B-B14F-4D97-AF65-F5344CB8AC3E}">
        <p14:creationId xmlns:p14="http://schemas.microsoft.com/office/powerpoint/2010/main" val="784775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40003" y="1073938"/>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36936" y="29572"/>
            <a:ext cx="1758815"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Speech Design</a:t>
            </a:r>
          </a:p>
        </p:txBody>
      </p:sp>
      <p:sp>
        <p:nvSpPr>
          <p:cNvPr id="9" name="TextBox 8"/>
          <p:cNvSpPr txBox="1"/>
          <p:nvPr/>
        </p:nvSpPr>
        <p:spPr>
          <a:xfrm>
            <a:off x="8627524" y="84954"/>
            <a:ext cx="1444626" cy="461665"/>
          </a:xfrm>
          <a:prstGeom prst="rect">
            <a:avLst/>
          </a:prstGeom>
          <a:noFill/>
        </p:spPr>
        <p:txBody>
          <a:bodyPr wrap="none" rtlCol="0">
            <a:spAutoFit/>
          </a:bodyPr>
          <a:lstStyle/>
          <a:p>
            <a:pPr algn="ctr"/>
            <a:r>
              <a:rPr lang="ar-EG" sz="2400" dirty="0" smtClean="0">
                <a:latin typeface="Alexandria" charset="0"/>
                <a:cs typeface="Alexandria" charset="0"/>
              </a:rPr>
              <a:t>تصميم الكلام</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Analyzing the Context</a:t>
            </a:r>
          </a:p>
        </p:txBody>
      </p:sp>
      <p:sp>
        <p:nvSpPr>
          <p:cNvPr id="11" name="Rectangle 10"/>
          <p:cNvSpPr/>
          <p:nvPr/>
        </p:nvSpPr>
        <p:spPr>
          <a:xfrm>
            <a:off x="5662622" y="636199"/>
            <a:ext cx="1473480"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تحليل السياق</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580008"/>
            <a:ext cx="4389203" cy="3170099"/>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the context plays an important role in determining the purpose of the presentation. In addition, the context has a huge impact on the audience. Again, you must ask yourself a series of questions to analyze your context. </a:t>
            </a:r>
          </a:p>
          <a:p>
            <a:r>
              <a:rPr lang="en-US" sz="2000" dirty="0">
                <a:latin typeface="Times New Roman" panose="02020603050405020304" pitchFamily="18" charset="0"/>
                <a:cs typeface="Times New Roman" panose="02020603050405020304" pitchFamily="18" charset="0"/>
              </a:rPr>
              <a:t>Once you’ve answered each of the questions about context, ask yourself, “How can I use this knowledge to improve my presentation?”</a:t>
            </a:r>
          </a:p>
        </p:txBody>
      </p:sp>
      <p:sp>
        <p:nvSpPr>
          <p:cNvPr id="6" name="Rectangle 5"/>
          <p:cNvSpPr/>
          <p:nvPr/>
        </p:nvSpPr>
        <p:spPr>
          <a:xfrm>
            <a:off x="4636926" y="1278425"/>
            <a:ext cx="3464560" cy="3785652"/>
          </a:xfrm>
          <a:prstGeom prst="rect">
            <a:avLst/>
          </a:prstGeom>
        </p:spPr>
        <p:txBody>
          <a:bodyPr wrap="square">
            <a:spAutoFit/>
          </a:bodyPr>
          <a:lstStyle/>
          <a:p>
            <a:pPr algn="r" rtl="1"/>
            <a:r>
              <a:rPr lang="ar-EG" sz="2400" dirty="0"/>
              <a:t>يلعب السياق دورًا مهمًا في تحديد غرض العرض </a:t>
            </a:r>
            <a:r>
              <a:rPr lang="ar-EG" sz="2400" dirty="0" err="1"/>
              <a:t>التقديمي</a:t>
            </a:r>
            <a:r>
              <a:rPr lang="ar-EG" sz="2400" dirty="0"/>
              <a:t>. بالإضافة إلى ذلك، فإن السياق له تأثير كبير على الجمهور. مرة أخرى، يجب أن تسأل نفسك سلسلة من الأسئلة لتحليل سياقك.</a:t>
            </a:r>
          </a:p>
          <a:p>
            <a:pPr algn="r" rtl="1"/>
            <a:r>
              <a:rPr lang="ar-EG" sz="2400" dirty="0"/>
              <a:t>بمجرد الإجابة على كل سؤال حول السياق، اسأل نفسك، "كيف يمكنني استخدام هذه المعرفة لتحسين عرضي </a:t>
            </a:r>
            <a:r>
              <a:rPr lang="ar-EG" sz="2400" dirty="0" err="1"/>
              <a:t>التقديمي</a:t>
            </a:r>
            <a:r>
              <a:rPr lang="ar-EG" sz="2400" dirty="0"/>
              <a:t>؟"</a:t>
            </a:r>
          </a:p>
        </p:txBody>
      </p:sp>
    </p:spTree>
    <p:extLst>
      <p:ext uri="{BB962C8B-B14F-4D97-AF65-F5344CB8AC3E}">
        <p14:creationId xmlns:p14="http://schemas.microsoft.com/office/powerpoint/2010/main" val="897941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40003" y="1073938"/>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36936" y="29572"/>
            <a:ext cx="1758815"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Speech Design</a:t>
            </a:r>
          </a:p>
        </p:txBody>
      </p:sp>
      <p:sp>
        <p:nvSpPr>
          <p:cNvPr id="9" name="TextBox 8"/>
          <p:cNvSpPr txBox="1"/>
          <p:nvPr/>
        </p:nvSpPr>
        <p:spPr>
          <a:xfrm>
            <a:off x="8627524" y="84954"/>
            <a:ext cx="1444626" cy="461665"/>
          </a:xfrm>
          <a:prstGeom prst="rect">
            <a:avLst/>
          </a:prstGeom>
          <a:noFill/>
        </p:spPr>
        <p:txBody>
          <a:bodyPr wrap="none" rtlCol="0">
            <a:spAutoFit/>
          </a:bodyPr>
          <a:lstStyle/>
          <a:p>
            <a:pPr algn="ctr"/>
            <a:r>
              <a:rPr lang="ar-EG" sz="2400" dirty="0" smtClean="0">
                <a:latin typeface="Alexandria" charset="0"/>
                <a:cs typeface="Alexandria" charset="0"/>
              </a:rPr>
              <a:t>تصميم الكلام</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Analyzing the Context</a:t>
            </a:r>
          </a:p>
        </p:txBody>
      </p:sp>
      <p:sp>
        <p:nvSpPr>
          <p:cNvPr id="11" name="Rectangle 10"/>
          <p:cNvSpPr/>
          <p:nvPr/>
        </p:nvSpPr>
        <p:spPr>
          <a:xfrm>
            <a:off x="5662622" y="636199"/>
            <a:ext cx="1473480"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تحليل السياق</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580008"/>
            <a:ext cx="4389203" cy="3785652"/>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For example, if you know the audience is required to be at your presentation, you may need to work harder to show them why the information is relevant to them. If the audience is standing, you must keep your remarks brief. If you have a large audience, no stage, and flat seating, you may need to rearrange the furniture to help the audience see you or you may need to walk around. Use the information you learn from your analysis to enhance your presentation.</a:t>
            </a:r>
          </a:p>
        </p:txBody>
      </p:sp>
      <p:sp>
        <p:nvSpPr>
          <p:cNvPr id="6" name="Rectangle 5"/>
          <p:cNvSpPr/>
          <p:nvPr/>
        </p:nvSpPr>
        <p:spPr>
          <a:xfrm>
            <a:off x="4636926" y="1625183"/>
            <a:ext cx="3464560" cy="3785652"/>
          </a:xfrm>
          <a:prstGeom prst="rect">
            <a:avLst/>
          </a:prstGeom>
        </p:spPr>
        <p:txBody>
          <a:bodyPr wrap="square">
            <a:spAutoFit/>
          </a:bodyPr>
          <a:lstStyle/>
          <a:p>
            <a:pPr algn="r" rtl="1"/>
            <a:r>
              <a:rPr lang="ar-EG" sz="2000" dirty="0"/>
              <a:t>على سبيل المثال، إذا كنت تعلم أن الجمهور ملزم بحضور عرضك </a:t>
            </a:r>
            <a:r>
              <a:rPr lang="ar-EG" sz="2000" dirty="0" err="1"/>
              <a:t>التقديمي</a:t>
            </a:r>
            <a:r>
              <a:rPr lang="ar-EG" sz="2000" dirty="0"/>
              <a:t>، فقد تحتاج إلى بذل جهد أكبر لإظهار سبب أهمية المعلومات لهم. إذا كان الجمهور واقفا، فيجب أن تكون ملاحظاتك موجزة. إذا كان لديك جمهور كبير، ولا يوجد مسرح، ومقاعد مسطحة، فقد تحتاج إلى إعادة ترتيب الأثاث لمساعدة الجمهور على رؤيتك أو قد تحتاج إلى المشي حول المكان. استخدم المعلومات التي تتعلمها من تحليلك لتحسين عرضك </a:t>
            </a:r>
            <a:r>
              <a:rPr lang="ar-EG" sz="2000" dirty="0" err="1"/>
              <a:t>التقديمي</a:t>
            </a:r>
            <a:r>
              <a:rPr lang="ar-EG" sz="2000" dirty="0"/>
              <a:t>.</a:t>
            </a:r>
          </a:p>
        </p:txBody>
      </p:sp>
    </p:spTree>
    <p:extLst>
      <p:ext uri="{BB962C8B-B14F-4D97-AF65-F5344CB8AC3E}">
        <p14:creationId xmlns:p14="http://schemas.microsoft.com/office/powerpoint/2010/main" val="458224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40003" y="1073938"/>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36936" y="29572"/>
            <a:ext cx="1758815"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Speech Design</a:t>
            </a:r>
          </a:p>
        </p:txBody>
      </p:sp>
      <p:sp>
        <p:nvSpPr>
          <p:cNvPr id="9" name="TextBox 8"/>
          <p:cNvSpPr txBox="1"/>
          <p:nvPr/>
        </p:nvSpPr>
        <p:spPr>
          <a:xfrm>
            <a:off x="8627524" y="84954"/>
            <a:ext cx="1444626" cy="461665"/>
          </a:xfrm>
          <a:prstGeom prst="rect">
            <a:avLst/>
          </a:prstGeom>
          <a:noFill/>
        </p:spPr>
        <p:txBody>
          <a:bodyPr wrap="none" rtlCol="0">
            <a:spAutoFit/>
          </a:bodyPr>
          <a:lstStyle/>
          <a:p>
            <a:pPr algn="ctr"/>
            <a:r>
              <a:rPr lang="ar-EG" sz="2400" dirty="0" smtClean="0">
                <a:latin typeface="Alexandria" charset="0"/>
                <a:cs typeface="Alexandria" charset="0"/>
              </a:rPr>
              <a:t>تصميم الكلام</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Analyzing the Context</a:t>
            </a:r>
          </a:p>
        </p:txBody>
      </p:sp>
      <p:sp>
        <p:nvSpPr>
          <p:cNvPr id="11" name="Rectangle 10"/>
          <p:cNvSpPr/>
          <p:nvPr/>
        </p:nvSpPr>
        <p:spPr>
          <a:xfrm>
            <a:off x="5662622" y="636199"/>
            <a:ext cx="1473480"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تحليل السياق</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580008"/>
            <a:ext cx="4389203" cy="4370427"/>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Physical setting: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is there a stage?</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Will I have a microphone?</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Is there PowerPoint?</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Is audience sitting or standing?</a:t>
            </a:r>
          </a:p>
          <a:p>
            <a:r>
              <a:rPr lang="en-US" sz="2000" dirty="0">
                <a:latin typeface="Times New Roman" panose="02020603050405020304" pitchFamily="18" charset="0"/>
                <a:cs typeface="Times New Roman" panose="02020603050405020304" pitchFamily="18" charset="0"/>
              </a:rPr>
              <a:t> </a:t>
            </a:r>
          </a:p>
          <a:p>
            <a:r>
              <a:rPr lang="en-US" sz="2000" dirty="0">
                <a:latin typeface="Times New Roman" panose="02020603050405020304" pitchFamily="18" charset="0"/>
                <a:cs typeface="Times New Roman" panose="02020603050405020304" pitchFamily="18" charset="0"/>
              </a:rPr>
              <a:t>Attitudinal questions: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Why are they here (required or by choice)?</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Is the topic of this presentation seen as positive, negative or a mix?</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Will anyone else speak before or after me?</a:t>
            </a:r>
          </a:p>
          <a:p>
            <a:r>
              <a:rPr lang="en-US" sz="2000" dirty="0">
                <a:latin typeface="Times New Roman" panose="02020603050405020304" pitchFamily="18" charset="0"/>
                <a:cs typeface="Times New Roman" panose="02020603050405020304" pitchFamily="18" charset="0"/>
              </a:rPr>
              <a:t> </a:t>
            </a:r>
          </a:p>
        </p:txBody>
      </p:sp>
      <p:sp>
        <p:nvSpPr>
          <p:cNvPr id="6" name="Rectangle 5"/>
          <p:cNvSpPr/>
          <p:nvPr/>
        </p:nvSpPr>
        <p:spPr>
          <a:xfrm>
            <a:off x="4636926" y="1625183"/>
            <a:ext cx="3464560" cy="4093428"/>
          </a:xfrm>
          <a:prstGeom prst="rect">
            <a:avLst/>
          </a:prstGeom>
        </p:spPr>
        <p:txBody>
          <a:bodyPr wrap="square">
            <a:spAutoFit/>
          </a:bodyPr>
          <a:lstStyle/>
          <a:p>
            <a:pPr algn="r" rtl="1"/>
            <a:r>
              <a:rPr lang="ar-EG" sz="2000" dirty="0"/>
              <a:t>الإعداد المادي</a:t>
            </a:r>
            <a:r>
              <a:rPr lang="ar-EG" sz="2000" dirty="0" smtClean="0"/>
              <a:t>:</a:t>
            </a:r>
            <a:endParaRPr lang="ar-EG" sz="2000" dirty="0"/>
          </a:p>
          <a:p>
            <a:pPr marL="342900" indent="-342900" algn="r" rtl="1">
              <a:buFont typeface="Arial" panose="020B0604020202020204" pitchFamily="34" charset="0"/>
              <a:buChar char="•"/>
            </a:pPr>
            <a:r>
              <a:rPr lang="ar-EG" sz="2000" dirty="0"/>
              <a:t>هل يوجد مسرح</a:t>
            </a:r>
            <a:r>
              <a:rPr lang="ar-EG" sz="2000" dirty="0" smtClean="0"/>
              <a:t>؟</a:t>
            </a:r>
            <a:endParaRPr lang="ar-EG" sz="2000" dirty="0"/>
          </a:p>
          <a:p>
            <a:pPr marL="342900" indent="-342900" algn="r" rtl="1">
              <a:buFont typeface="Arial" panose="020B0604020202020204" pitchFamily="34" charset="0"/>
              <a:buChar char="•"/>
            </a:pPr>
            <a:r>
              <a:rPr lang="ar-EG" sz="2000" dirty="0"/>
              <a:t>هل سيكون لدي ميكروفون</a:t>
            </a:r>
            <a:r>
              <a:rPr lang="ar-EG" sz="2000" dirty="0" smtClean="0"/>
              <a:t>؟</a:t>
            </a:r>
            <a:endParaRPr lang="ar-EG" sz="2000" dirty="0"/>
          </a:p>
          <a:p>
            <a:pPr marL="342900" indent="-342900" algn="r" rtl="1">
              <a:buFont typeface="Arial" panose="020B0604020202020204" pitchFamily="34" charset="0"/>
              <a:buChar char="•"/>
            </a:pPr>
            <a:r>
              <a:rPr lang="ar-EG" sz="2000" dirty="0"/>
              <a:t>هل يوجد برنامج </a:t>
            </a:r>
            <a:r>
              <a:rPr lang="en-US" sz="2000" dirty="0"/>
              <a:t>PowerPoint</a:t>
            </a:r>
            <a:r>
              <a:rPr lang="en-US" sz="2000" dirty="0" smtClean="0"/>
              <a:t>؟</a:t>
            </a:r>
            <a:endParaRPr lang="en-US" sz="2000" dirty="0"/>
          </a:p>
          <a:p>
            <a:pPr marL="342900" indent="-342900" algn="r" rtl="1">
              <a:buFont typeface="Arial" panose="020B0604020202020204" pitchFamily="34" charset="0"/>
              <a:buChar char="•"/>
            </a:pPr>
            <a:r>
              <a:rPr lang="ar-EG" sz="2000" dirty="0"/>
              <a:t>هل الجمهور جالس أم واقفا</a:t>
            </a:r>
            <a:r>
              <a:rPr lang="ar-EG" sz="2000" dirty="0" smtClean="0"/>
              <a:t>؟</a:t>
            </a:r>
            <a:endParaRPr lang="en-US" sz="2000" dirty="0" smtClean="0"/>
          </a:p>
          <a:p>
            <a:pPr algn="r" rtl="1"/>
            <a:endParaRPr lang="ar-EG" sz="2000" dirty="0"/>
          </a:p>
          <a:p>
            <a:pPr algn="r" rtl="1"/>
            <a:r>
              <a:rPr lang="ar-EG" sz="2000" dirty="0"/>
              <a:t>أسئلة تتعلق بالموقف</a:t>
            </a:r>
            <a:r>
              <a:rPr lang="ar-EG" sz="2000" dirty="0" smtClean="0"/>
              <a:t>:</a:t>
            </a:r>
            <a:endParaRPr lang="ar-EG" sz="2000" dirty="0"/>
          </a:p>
          <a:p>
            <a:pPr marL="342900" indent="-342900" algn="r" rtl="1">
              <a:buFont typeface="Arial" panose="020B0604020202020204" pitchFamily="34" charset="0"/>
              <a:buChar char="•"/>
            </a:pPr>
            <a:r>
              <a:rPr lang="ar-EG" sz="2000" dirty="0"/>
              <a:t>لماذا هم هنا (ضروري أم اختياري</a:t>
            </a:r>
            <a:r>
              <a:rPr lang="ar-EG" sz="2000" dirty="0" smtClean="0"/>
              <a:t>)؟</a:t>
            </a:r>
            <a:endParaRPr lang="ar-EG" sz="2000" dirty="0"/>
          </a:p>
          <a:p>
            <a:pPr marL="342900" indent="-342900" algn="r" rtl="1">
              <a:buFont typeface="Arial" panose="020B0604020202020204" pitchFamily="34" charset="0"/>
              <a:buChar char="•"/>
            </a:pPr>
            <a:r>
              <a:rPr lang="ar-EG" sz="2000" dirty="0"/>
              <a:t>هل يُنظر إلى موضوع هذا العرض </a:t>
            </a:r>
            <a:r>
              <a:rPr lang="ar-EG" sz="2000" dirty="0" err="1"/>
              <a:t>التقديمي</a:t>
            </a:r>
            <a:r>
              <a:rPr lang="ar-EG" sz="2000" dirty="0"/>
              <a:t> على أنه إيجابي أم سلبي أم مزيج</a:t>
            </a:r>
            <a:r>
              <a:rPr lang="ar-EG" sz="2000" dirty="0" smtClean="0"/>
              <a:t>؟</a:t>
            </a:r>
            <a:endParaRPr lang="ar-EG" sz="2000" dirty="0"/>
          </a:p>
          <a:p>
            <a:pPr marL="342900" indent="-342900" algn="r" rtl="1">
              <a:buFont typeface="Arial" panose="020B0604020202020204" pitchFamily="34" charset="0"/>
              <a:buChar char="•"/>
            </a:pPr>
            <a:r>
              <a:rPr lang="ar-EG" sz="2000" dirty="0"/>
              <a:t>هل سيتحدث أي شخص آخر قبلي أم بعدي؟</a:t>
            </a:r>
          </a:p>
        </p:txBody>
      </p:sp>
    </p:spTree>
    <p:extLst>
      <p:ext uri="{BB962C8B-B14F-4D97-AF65-F5344CB8AC3E}">
        <p14:creationId xmlns:p14="http://schemas.microsoft.com/office/powerpoint/2010/main" val="3819049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40003" y="1073938"/>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36936" y="29572"/>
            <a:ext cx="1758815"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Speech Design</a:t>
            </a:r>
          </a:p>
        </p:txBody>
      </p:sp>
      <p:sp>
        <p:nvSpPr>
          <p:cNvPr id="9" name="TextBox 8"/>
          <p:cNvSpPr txBox="1"/>
          <p:nvPr/>
        </p:nvSpPr>
        <p:spPr>
          <a:xfrm>
            <a:off x="8627524" y="84954"/>
            <a:ext cx="1444626" cy="461665"/>
          </a:xfrm>
          <a:prstGeom prst="rect">
            <a:avLst/>
          </a:prstGeom>
          <a:noFill/>
        </p:spPr>
        <p:txBody>
          <a:bodyPr wrap="none" rtlCol="0">
            <a:spAutoFit/>
          </a:bodyPr>
          <a:lstStyle/>
          <a:p>
            <a:pPr algn="ctr"/>
            <a:r>
              <a:rPr lang="ar-EG" sz="2400" dirty="0" smtClean="0">
                <a:latin typeface="Alexandria" charset="0"/>
                <a:cs typeface="Alexandria" charset="0"/>
              </a:rPr>
              <a:t>تصميم الكلام</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Researching</a:t>
            </a:r>
          </a:p>
        </p:txBody>
      </p:sp>
      <p:sp>
        <p:nvSpPr>
          <p:cNvPr id="11" name="Rectangle 10"/>
          <p:cNvSpPr/>
          <p:nvPr/>
        </p:nvSpPr>
        <p:spPr>
          <a:xfrm>
            <a:off x="5662622" y="636199"/>
            <a:ext cx="769763"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البحث</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580008"/>
            <a:ext cx="4389203" cy="3785652"/>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According to Hamilton (1996), poor presenters often make the mistake of either relying solely on their own knowledge or relying solely on the Internet.</a:t>
            </a:r>
          </a:p>
          <a:p>
            <a:r>
              <a:rPr lang="en-US" sz="2000" dirty="0">
                <a:latin typeface="Times New Roman" panose="02020603050405020304" pitchFamily="18" charset="0"/>
                <a:cs typeface="Times New Roman" panose="02020603050405020304" pitchFamily="18" charset="0"/>
              </a:rPr>
              <a:t>Either way, a lack of research results in a poor presentation.</a:t>
            </a:r>
          </a:p>
          <a:p>
            <a:r>
              <a:rPr lang="en-US" sz="2000" dirty="0">
                <a:latin typeface="Times New Roman" panose="02020603050405020304" pitchFamily="18" charset="0"/>
                <a:cs typeface="Times New Roman" panose="02020603050405020304" pitchFamily="18" charset="0"/>
              </a:rPr>
              <a:t>One of the many skills you will learn during your college experience is how to conduct research. research is the central skill used during the explorer phase of the creative process. </a:t>
            </a:r>
          </a:p>
        </p:txBody>
      </p:sp>
      <p:sp>
        <p:nvSpPr>
          <p:cNvPr id="6" name="Rectangle 5"/>
          <p:cNvSpPr/>
          <p:nvPr/>
        </p:nvSpPr>
        <p:spPr>
          <a:xfrm>
            <a:off x="4636926" y="1625183"/>
            <a:ext cx="3464560" cy="3170099"/>
          </a:xfrm>
          <a:prstGeom prst="rect">
            <a:avLst/>
          </a:prstGeom>
        </p:spPr>
        <p:txBody>
          <a:bodyPr wrap="square">
            <a:spAutoFit/>
          </a:bodyPr>
          <a:lstStyle/>
          <a:p>
            <a:pPr algn="r" rtl="1"/>
            <a:r>
              <a:rPr lang="ar-EG" sz="2000" dirty="0"/>
              <a:t>وفقًا لهاملتون (1996)، غالبًا ما يرتكب مقدمو العروض </a:t>
            </a:r>
            <a:r>
              <a:rPr lang="ar-EG" sz="2000" dirty="0" err="1"/>
              <a:t>الرديئون</a:t>
            </a:r>
            <a:r>
              <a:rPr lang="ar-EG" sz="2000" dirty="0"/>
              <a:t> خطأ الاعتماد على معرفتهم الشخصية فقط أو الاعتماد على الإنترنت </a:t>
            </a:r>
            <a:r>
              <a:rPr lang="ar-EG" sz="2000" dirty="0" err="1"/>
              <a:t>فقط.وفي</a:t>
            </a:r>
            <a:r>
              <a:rPr lang="ar-EG" sz="2000" dirty="0"/>
              <a:t> كلتا الحالتين، يؤدي الافتقار إلى البحث إلى تقديم عرض </a:t>
            </a:r>
            <a:r>
              <a:rPr lang="ar-EG" sz="2000" dirty="0" err="1"/>
              <a:t>رديء.إحدى</a:t>
            </a:r>
            <a:r>
              <a:rPr lang="ar-EG" sz="2000" dirty="0"/>
              <a:t> المهارات العديدة التي ستتعلمها أثناء تجربتك الجامعية هي كيفية إجراء البحث. البحث هو المهارة الأساسية المستخدمة أثناء مرحلة الاستكشاف في العملية الإبداعية.</a:t>
            </a:r>
          </a:p>
        </p:txBody>
      </p:sp>
    </p:spTree>
    <p:extLst>
      <p:ext uri="{BB962C8B-B14F-4D97-AF65-F5344CB8AC3E}">
        <p14:creationId xmlns:p14="http://schemas.microsoft.com/office/powerpoint/2010/main" val="597939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40003" y="1073938"/>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36936" y="29572"/>
            <a:ext cx="1758815"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Speech Design</a:t>
            </a:r>
          </a:p>
        </p:txBody>
      </p:sp>
      <p:sp>
        <p:nvSpPr>
          <p:cNvPr id="9" name="TextBox 8"/>
          <p:cNvSpPr txBox="1"/>
          <p:nvPr/>
        </p:nvSpPr>
        <p:spPr>
          <a:xfrm>
            <a:off x="8627524" y="84954"/>
            <a:ext cx="1444626" cy="461665"/>
          </a:xfrm>
          <a:prstGeom prst="rect">
            <a:avLst/>
          </a:prstGeom>
          <a:noFill/>
        </p:spPr>
        <p:txBody>
          <a:bodyPr wrap="none" rtlCol="0">
            <a:spAutoFit/>
          </a:bodyPr>
          <a:lstStyle/>
          <a:p>
            <a:pPr algn="ctr"/>
            <a:r>
              <a:rPr lang="ar-EG" sz="2400" dirty="0" smtClean="0">
                <a:latin typeface="Alexandria" charset="0"/>
                <a:cs typeface="Alexandria" charset="0"/>
              </a:rPr>
              <a:t>تصميم الكلام</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Researching</a:t>
            </a:r>
          </a:p>
        </p:txBody>
      </p:sp>
      <p:sp>
        <p:nvSpPr>
          <p:cNvPr id="11" name="Rectangle 10"/>
          <p:cNvSpPr/>
          <p:nvPr/>
        </p:nvSpPr>
        <p:spPr>
          <a:xfrm>
            <a:off x="5662622" y="636199"/>
            <a:ext cx="769763"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البحث</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580008"/>
            <a:ext cx="4389203" cy="3046988"/>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Research is also a central skill needed to present with professional excellence. Shortchanging the research process by limiting yourself to a quick Google search or to the report in hand will result in a poor presentation.</a:t>
            </a:r>
          </a:p>
        </p:txBody>
      </p:sp>
      <p:sp>
        <p:nvSpPr>
          <p:cNvPr id="6" name="Rectangle 5"/>
          <p:cNvSpPr/>
          <p:nvPr/>
        </p:nvSpPr>
        <p:spPr>
          <a:xfrm>
            <a:off x="4636926" y="1625183"/>
            <a:ext cx="3464560" cy="2677656"/>
          </a:xfrm>
          <a:prstGeom prst="rect">
            <a:avLst/>
          </a:prstGeom>
        </p:spPr>
        <p:txBody>
          <a:bodyPr wrap="square">
            <a:spAutoFit/>
          </a:bodyPr>
          <a:lstStyle/>
          <a:p>
            <a:pPr algn="r" rtl="1"/>
            <a:r>
              <a:rPr lang="ar-EG" sz="2400" dirty="0"/>
              <a:t>كما أن البحث يعد مهارة أساسية مطلوبة لتقديم عرض احترافي متميز. إن اختصار عملية البحث من خلال الاقتصار على البحث السريع على </a:t>
            </a:r>
            <a:r>
              <a:rPr lang="en-US" sz="2400" dirty="0"/>
              <a:t>Google </a:t>
            </a:r>
            <a:r>
              <a:rPr lang="ar-EG" sz="2400" dirty="0"/>
              <a:t>أو التقرير الموجود بين يديك سيؤدي إلى تقديم عرض رديء.</a:t>
            </a:r>
          </a:p>
        </p:txBody>
      </p:sp>
    </p:spTree>
    <p:extLst>
      <p:ext uri="{BB962C8B-B14F-4D97-AF65-F5344CB8AC3E}">
        <p14:creationId xmlns:p14="http://schemas.microsoft.com/office/powerpoint/2010/main" val="1391569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40003" y="1073938"/>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36936" y="29572"/>
            <a:ext cx="1758815"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Speech Design</a:t>
            </a:r>
          </a:p>
        </p:txBody>
      </p:sp>
      <p:sp>
        <p:nvSpPr>
          <p:cNvPr id="9" name="TextBox 8"/>
          <p:cNvSpPr txBox="1"/>
          <p:nvPr/>
        </p:nvSpPr>
        <p:spPr>
          <a:xfrm>
            <a:off x="8627524" y="84954"/>
            <a:ext cx="1444626" cy="461665"/>
          </a:xfrm>
          <a:prstGeom prst="rect">
            <a:avLst/>
          </a:prstGeom>
          <a:noFill/>
        </p:spPr>
        <p:txBody>
          <a:bodyPr wrap="none" rtlCol="0">
            <a:spAutoFit/>
          </a:bodyPr>
          <a:lstStyle/>
          <a:p>
            <a:pPr algn="ctr"/>
            <a:r>
              <a:rPr lang="ar-EG" sz="2400" dirty="0" smtClean="0">
                <a:latin typeface="Alexandria" charset="0"/>
                <a:cs typeface="Alexandria" charset="0"/>
              </a:rPr>
              <a:t>تصميم الكلام</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Researching</a:t>
            </a:r>
          </a:p>
        </p:txBody>
      </p:sp>
      <p:sp>
        <p:nvSpPr>
          <p:cNvPr id="11" name="Rectangle 10"/>
          <p:cNvSpPr/>
          <p:nvPr/>
        </p:nvSpPr>
        <p:spPr>
          <a:xfrm>
            <a:off x="5662622" y="636199"/>
            <a:ext cx="769763"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البحث</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325485"/>
            <a:ext cx="4389203" cy="5324535"/>
          </a:xfrm>
          <a:prstGeom prst="rect">
            <a:avLst/>
          </a:prstGeom>
        </p:spPr>
        <p:txBody>
          <a:bodyPr wrap="square">
            <a:spAutoFit/>
          </a:bodyPr>
          <a:lstStyle/>
          <a:p>
            <a:r>
              <a:rPr lang="en-US" sz="2000" b="1" u="sng" dirty="0">
                <a:latin typeface="Times New Roman" panose="02020603050405020304" pitchFamily="18" charset="0"/>
                <a:cs typeface="Times New Roman" panose="02020603050405020304" pitchFamily="18" charset="0"/>
              </a:rPr>
              <a:t>Gathering </a:t>
            </a:r>
            <a:r>
              <a:rPr lang="en-US" sz="2000" b="1" u="sng" dirty="0" smtClean="0">
                <a:latin typeface="Times New Roman" panose="02020603050405020304" pitchFamily="18" charset="0"/>
                <a:cs typeface="Times New Roman" panose="02020603050405020304" pitchFamily="18" charset="0"/>
              </a:rPr>
              <a:t>Research</a:t>
            </a:r>
            <a:endParaRPr lang="ar-EG" sz="2000" b="1" u="sng" dirty="0" smtClean="0">
              <a:latin typeface="Times New Roman" panose="02020603050405020304" pitchFamily="18" charset="0"/>
              <a:cs typeface="Times New Roman" panose="02020603050405020304" pitchFamily="18" charset="0"/>
            </a:endParaRPr>
          </a:p>
          <a:p>
            <a:endParaRPr lang="en-US" sz="2000" b="1" u="sng"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The research you need in order to develop and support your presentation can and should come from a variety of sources. Depending on the topic, you may use internal sources, external sources, or a combination of the two. Internal sources include information that comes from within the organization, such as reports, policies, or interviews with employees and/or customers. External sources include information that comes from outside the organization, such as from outside agencies, the competition, the government, and the media.</a:t>
            </a:r>
          </a:p>
        </p:txBody>
      </p:sp>
      <p:sp>
        <p:nvSpPr>
          <p:cNvPr id="6" name="Rectangle 5"/>
          <p:cNvSpPr/>
          <p:nvPr/>
        </p:nvSpPr>
        <p:spPr>
          <a:xfrm>
            <a:off x="4636926" y="1625183"/>
            <a:ext cx="3464560" cy="4708981"/>
          </a:xfrm>
          <a:prstGeom prst="rect">
            <a:avLst/>
          </a:prstGeom>
        </p:spPr>
        <p:txBody>
          <a:bodyPr wrap="square">
            <a:spAutoFit/>
          </a:bodyPr>
          <a:lstStyle/>
          <a:p>
            <a:pPr algn="r" rtl="1"/>
            <a:r>
              <a:rPr lang="ar-EG" sz="2000" b="1" u="sng" dirty="0"/>
              <a:t>جمع </a:t>
            </a:r>
            <a:r>
              <a:rPr lang="ar-EG" sz="2000" b="1" u="sng" dirty="0" smtClean="0"/>
              <a:t>الأبحاث</a:t>
            </a:r>
          </a:p>
          <a:p>
            <a:pPr algn="r" rtl="1"/>
            <a:endParaRPr lang="ar-EG" sz="2000" dirty="0"/>
          </a:p>
          <a:p>
            <a:pPr algn="r" rtl="1"/>
            <a:r>
              <a:rPr lang="ar-EG" sz="2000" dirty="0"/>
              <a:t>إن البحث الذي تحتاج إليه لتطوير ودعم عرضك </a:t>
            </a:r>
            <a:r>
              <a:rPr lang="ar-EG" sz="2000" dirty="0" err="1"/>
              <a:t>التقديمي</a:t>
            </a:r>
            <a:r>
              <a:rPr lang="ar-EG" sz="2000" dirty="0"/>
              <a:t> يمكن وينبغي أن يأتي من مجموعة متنوعة من المصادر. واعتمادًا على الموضوع، يمكنك استخدام مصادر داخلية أو مصادر خارجية أو مزيج من الاثنين. وتتضمن المصادر الداخلية المعلومات التي تأتي من داخل المنظمة، مثل التقارير أو السياسات أو المقابلات مع الموظفين و/أو العملاء. وتتضمن المصادر الخارجية المعلومات التي تأتي من خارج المنظمة، مثل الوكالات الخارجية والمنافسة والحكومة ووسائل الإعلام.</a:t>
            </a:r>
          </a:p>
        </p:txBody>
      </p:sp>
    </p:spTree>
    <p:extLst>
      <p:ext uri="{BB962C8B-B14F-4D97-AF65-F5344CB8AC3E}">
        <p14:creationId xmlns:p14="http://schemas.microsoft.com/office/powerpoint/2010/main" val="3231890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40003" y="1073938"/>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36936" y="29572"/>
            <a:ext cx="1758815"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Speech Design</a:t>
            </a:r>
          </a:p>
        </p:txBody>
      </p:sp>
      <p:sp>
        <p:nvSpPr>
          <p:cNvPr id="9" name="TextBox 8"/>
          <p:cNvSpPr txBox="1"/>
          <p:nvPr/>
        </p:nvSpPr>
        <p:spPr>
          <a:xfrm>
            <a:off x="8627524" y="84954"/>
            <a:ext cx="1444626" cy="461665"/>
          </a:xfrm>
          <a:prstGeom prst="rect">
            <a:avLst/>
          </a:prstGeom>
          <a:noFill/>
        </p:spPr>
        <p:txBody>
          <a:bodyPr wrap="none" rtlCol="0">
            <a:spAutoFit/>
          </a:bodyPr>
          <a:lstStyle/>
          <a:p>
            <a:pPr algn="ctr"/>
            <a:r>
              <a:rPr lang="ar-EG" sz="2400" dirty="0" smtClean="0">
                <a:latin typeface="Alexandria" charset="0"/>
                <a:cs typeface="Alexandria" charset="0"/>
              </a:rPr>
              <a:t>تصميم الكلام</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Researching</a:t>
            </a:r>
          </a:p>
        </p:txBody>
      </p:sp>
      <p:sp>
        <p:nvSpPr>
          <p:cNvPr id="11" name="Rectangle 10"/>
          <p:cNvSpPr/>
          <p:nvPr/>
        </p:nvSpPr>
        <p:spPr>
          <a:xfrm>
            <a:off x="5662622" y="636199"/>
            <a:ext cx="769763"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البحث</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325485"/>
            <a:ext cx="4389203" cy="4093428"/>
          </a:xfrm>
          <a:prstGeom prst="rect">
            <a:avLst/>
          </a:prstGeom>
        </p:spPr>
        <p:txBody>
          <a:bodyPr wrap="square">
            <a:spAutoFit/>
          </a:bodyPr>
          <a:lstStyle/>
          <a:p>
            <a:r>
              <a:rPr lang="en-US" sz="2000" b="1" u="sng" dirty="0">
                <a:latin typeface="Times New Roman" panose="02020603050405020304" pitchFamily="18" charset="0"/>
                <a:cs typeface="Times New Roman" panose="02020603050405020304" pitchFamily="18" charset="0"/>
              </a:rPr>
              <a:t>Gathering </a:t>
            </a:r>
            <a:r>
              <a:rPr lang="en-US" sz="2000" b="1" u="sng" dirty="0" smtClean="0">
                <a:latin typeface="Times New Roman" panose="02020603050405020304" pitchFamily="18" charset="0"/>
                <a:cs typeface="Times New Roman" panose="02020603050405020304" pitchFamily="18" charset="0"/>
              </a:rPr>
              <a:t>Research</a:t>
            </a:r>
            <a:endParaRPr lang="ar-EG" sz="2000" b="1" u="sng" dirty="0" smtClean="0">
              <a:latin typeface="Times New Roman" panose="02020603050405020304" pitchFamily="18" charset="0"/>
              <a:cs typeface="Times New Roman" panose="02020603050405020304" pitchFamily="18" charset="0"/>
            </a:endParaRPr>
          </a:p>
          <a:p>
            <a:endParaRPr lang="en-US" sz="2000" b="1" u="sng"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If you were giving a presentation on improving customer service within your organization, you could find supporting material in a variety of places. You might start with the new policy on customer service that created this presentation opportunity. You might then research past customer satisfaction scores within your organization, as well as data showing how your organization compares with the competition.</a:t>
            </a:r>
          </a:p>
        </p:txBody>
      </p:sp>
      <p:sp>
        <p:nvSpPr>
          <p:cNvPr id="6" name="Rectangle 5"/>
          <p:cNvSpPr/>
          <p:nvPr/>
        </p:nvSpPr>
        <p:spPr>
          <a:xfrm>
            <a:off x="4636926" y="1625183"/>
            <a:ext cx="3464560" cy="3785652"/>
          </a:xfrm>
          <a:prstGeom prst="rect">
            <a:avLst/>
          </a:prstGeom>
        </p:spPr>
        <p:txBody>
          <a:bodyPr wrap="square">
            <a:spAutoFit/>
          </a:bodyPr>
          <a:lstStyle/>
          <a:p>
            <a:pPr algn="r" rtl="1"/>
            <a:r>
              <a:rPr lang="ar-EG" sz="2000" b="1" u="sng" dirty="0"/>
              <a:t>جمع </a:t>
            </a:r>
            <a:r>
              <a:rPr lang="ar-EG" sz="2000" b="1" u="sng" dirty="0" smtClean="0"/>
              <a:t>الأبحاث</a:t>
            </a:r>
          </a:p>
          <a:p>
            <a:pPr algn="r" rtl="1"/>
            <a:endParaRPr lang="ar-EG" sz="2000" dirty="0"/>
          </a:p>
          <a:p>
            <a:pPr algn="r" rtl="1"/>
            <a:r>
              <a:rPr lang="ar-EG" sz="2000" dirty="0"/>
              <a:t>إذا كنت تقدم عرضًا </a:t>
            </a:r>
            <a:r>
              <a:rPr lang="ar-EG" sz="2000" dirty="0" err="1"/>
              <a:t>تقديميًا</a:t>
            </a:r>
            <a:r>
              <a:rPr lang="ar-EG" sz="2000" dirty="0"/>
              <a:t> حول تحسين خدمة العملاء داخل مؤسستك، فيمكنك العثور على مواد داعمة في مجموعة متنوعة من الأماكن. يمكنك البدء بالسياسة الجديدة بشأن خدمة العملاء التي أدت إلى خلق فرصة العرض </a:t>
            </a:r>
            <a:r>
              <a:rPr lang="ar-EG" sz="2000" dirty="0" err="1"/>
              <a:t>التقديمي</a:t>
            </a:r>
            <a:r>
              <a:rPr lang="ar-EG" sz="2000" dirty="0"/>
              <a:t> هذه. يمكنك بعد ذلك البحث في درجات رضا العملاء السابقة داخل مؤسستك، بالإضافة إلى البيانات التي توضح كيفية مقارنة مؤسستك بالمنافسين.</a:t>
            </a:r>
          </a:p>
        </p:txBody>
      </p:sp>
    </p:spTree>
    <p:extLst>
      <p:ext uri="{BB962C8B-B14F-4D97-AF65-F5344CB8AC3E}">
        <p14:creationId xmlns:p14="http://schemas.microsoft.com/office/powerpoint/2010/main" val="3437940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40003" y="1073938"/>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36936" y="29572"/>
            <a:ext cx="1758815"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Speech Design</a:t>
            </a:r>
          </a:p>
        </p:txBody>
      </p:sp>
      <p:sp>
        <p:nvSpPr>
          <p:cNvPr id="9" name="TextBox 8"/>
          <p:cNvSpPr txBox="1"/>
          <p:nvPr/>
        </p:nvSpPr>
        <p:spPr>
          <a:xfrm>
            <a:off x="8627524" y="84954"/>
            <a:ext cx="1444626" cy="461665"/>
          </a:xfrm>
          <a:prstGeom prst="rect">
            <a:avLst/>
          </a:prstGeom>
          <a:noFill/>
        </p:spPr>
        <p:txBody>
          <a:bodyPr wrap="none" rtlCol="0">
            <a:spAutoFit/>
          </a:bodyPr>
          <a:lstStyle/>
          <a:p>
            <a:pPr algn="ctr"/>
            <a:r>
              <a:rPr lang="ar-EG" sz="2400" dirty="0" smtClean="0">
                <a:latin typeface="Alexandria" charset="0"/>
                <a:cs typeface="Alexandria" charset="0"/>
              </a:rPr>
              <a:t>تصميم الكلام</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Researching</a:t>
            </a:r>
          </a:p>
        </p:txBody>
      </p:sp>
      <p:sp>
        <p:nvSpPr>
          <p:cNvPr id="11" name="Rectangle 10"/>
          <p:cNvSpPr/>
          <p:nvPr/>
        </p:nvSpPr>
        <p:spPr>
          <a:xfrm>
            <a:off x="5662622" y="636199"/>
            <a:ext cx="769763"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البحث</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325485"/>
            <a:ext cx="4389203" cy="4093428"/>
          </a:xfrm>
          <a:prstGeom prst="rect">
            <a:avLst/>
          </a:prstGeom>
        </p:spPr>
        <p:txBody>
          <a:bodyPr wrap="square">
            <a:spAutoFit/>
          </a:bodyPr>
          <a:lstStyle/>
          <a:p>
            <a:r>
              <a:rPr lang="en-US" sz="2000" b="1" u="sng" dirty="0">
                <a:latin typeface="Times New Roman" panose="02020603050405020304" pitchFamily="18" charset="0"/>
                <a:cs typeface="Times New Roman" panose="02020603050405020304" pitchFamily="18" charset="0"/>
              </a:rPr>
              <a:t>Gathering </a:t>
            </a:r>
            <a:r>
              <a:rPr lang="en-US" sz="2000" b="1" u="sng" dirty="0" smtClean="0">
                <a:latin typeface="Times New Roman" panose="02020603050405020304" pitchFamily="18" charset="0"/>
                <a:cs typeface="Times New Roman" panose="02020603050405020304" pitchFamily="18" charset="0"/>
              </a:rPr>
              <a:t>Research</a:t>
            </a:r>
            <a:endParaRPr lang="ar-EG" sz="2000" b="1" u="sng" dirty="0" smtClean="0">
              <a:latin typeface="Times New Roman" panose="02020603050405020304" pitchFamily="18" charset="0"/>
              <a:cs typeface="Times New Roman" panose="02020603050405020304" pitchFamily="18" charset="0"/>
            </a:endParaRPr>
          </a:p>
          <a:p>
            <a:endParaRPr lang="en-US" sz="2000" b="1" u="sng"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You might interview some executives about the importance of customer service or ask some employees with outstanding customer service their thoughts on the subject.</a:t>
            </a:r>
          </a:p>
          <a:p>
            <a:r>
              <a:rPr lang="en-US" sz="2000" dirty="0">
                <a:latin typeface="Times New Roman" panose="02020603050405020304" pitchFamily="18" charset="0"/>
                <a:cs typeface="Times New Roman" panose="02020603050405020304" pitchFamily="18" charset="0"/>
              </a:rPr>
              <a:t>You might find some quotes or examples from organizations or leaders known for their customer service. Remember that you can’t begin and end your research with the new policy if you want to present with professional excellence.</a:t>
            </a:r>
          </a:p>
        </p:txBody>
      </p:sp>
      <p:sp>
        <p:nvSpPr>
          <p:cNvPr id="6" name="Rectangle 5"/>
          <p:cNvSpPr/>
          <p:nvPr/>
        </p:nvSpPr>
        <p:spPr>
          <a:xfrm>
            <a:off x="4636926" y="1625183"/>
            <a:ext cx="3464560" cy="3477875"/>
          </a:xfrm>
          <a:prstGeom prst="rect">
            <a:avLst/>
          </a:prstGeom>
        </p:spPr>
        <p:txBody>
          <a:bodyPr wrap="square">
            <a:spAutoFit/>
          </a:bodyPr>
          <a:lstStyle/>
          <a:p>
            <a:pPr algn="r" rtl="1"/>
            <a:r>
              <a:rPr lang="ar-EG" sz="2000" b="1" u="sng" dirty="0"/>
              <a:t>جمع </a:t>
            </a:r>
            <a:r>
              <a:rPr lang="ar-EG" sz="2000" b="1" u="sng" dirty="0" smtClean="0"/>
              <a:t>الأبحاث</a:t>
            </a:r>
          </a:p>
          <a:p>
            <a:pPr algn="r" rtl="1"/>
            <a:endParaRPr lang="ar-EG" sz="2000" dirty="0"/>
          </a:p>
          <a:p>
            <a:pPr algn="r" rtl="1"/>
            <a:r>
              <a:rPr lang="ar-EG" sz="2000" dirty="0"/>
              <a:t>قد تجري مقابلة مع بعض المديرين التنفيذيين حول أهمية خدمة العملاء أو تسأل بعض الموظفين الذين يتميزون بخدمة عملاء متميزة عن آرائهم حول هذا الموضوع. قد تجد بعض الاقتباسات أو الأمثلة من المنظمات أو القادة المعروفين بخدمة العملاء. تذكر أنه لا يمكنك أن تبدأ وتنهي بحثك بالسياسة الجديدة إذا كنت تريد تقديم عرض متميز مهنيًا.</a:t>
            </a:r>
          </a:p>
        </p:txBody>
      </p:sp>
    </p:spTree>
    <p:extLst>
      <p:ext uri="{BB962C8B-B14F-4D97-AF65-F5344CB8AC3E}">
        <p14:creationId xmlns:p14="http://schemas.microsoft.com/office/powerpoint/2010/main" val="3704759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40003" y="1073938"/>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36936" y="29572"/>
            <a:ext cx="1758815"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Speech Design</a:t>
            </a:r>
          </a:p>
        </p:txBody>
      </p:sp>
      <p:sp>
        <p:nvSpPr>
          <p:cNvPr id="9" name="TextBox 8"/>
          <p:cNvSpPr txBox="1"/>
          <p:nvPr/>
        </p:nvSpPr>
        <p:spPr>
          <a:xfrm>
            <a:off x="8627524" y="84954"/>
            <a:ext cx="1444626" cy="461665"/>
          </a:xfrm>
          <a:prstGeom prst="rect">
            <a:avLst/>
          </a:prstGeom>
          <a:noFill/>
        </p:spPr>
        <p:txBody>
          <a:bodyPr wrap="none" rtlCol="0">
            <a:spAutoFit/>
          </a:bodyPr>
          <a:lstStyle/>
          <a:p>
            <a:pPr algn="ctr"/>
            <a:r>
              <a:rPr lang="ar-EG" sz="2400" dirty="0" smtClean="0">
                <a:latin typeface="Alexandria" charset="0"/>
                <a:cs typeface="Alexandria" charset="0"/>
              </a:rPr>
              <a:t>تصميم الكلام</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Organizing Your Presentation</a:t>
            </a:r>
          </a:p>
        </p:txBody>
      </p:sp>
      <p:sp>
        <p:nvSpPr>
          <p:cNvPr id="11" name="Rectangle 10"/>
          <p:cNvSpPr/>
          <p:nvPr/>
        </p:nvSpPr>
        <p:spPr>
          <a:xfrm>
            <a:off x="4727591" y="636199"/>
            <a:ext cx="3493264"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تنظيم العرض </a:t>
            </a:r>
            <a:r>
              <a:rPr lang="ar-EG" sz="2400" b="1" dirty="0" err="1">
                <a:latin typeface="Times New Roman" panose="02020603050405020304" pitchFamily="18" charset="0"/>
                <a:ea typeface="Calibri" panose="020F0502020204030204" pitchFamily="34" charset="0"/>
                <a:cs typeface="Times New Roman" panose="02020603050405020304" pitchFamily="18" charset="0"/>
              </a:rPr>
              <a:t>التقديمي</a:t>
            </a:r>
            <a:r>
              <a:rPr lang="ar-EG" sz="2400" b="1" dirty="0">
                <a:latin typeface="Times New Roman" panose="02020603050405020304" pitchFamily="18" charset="0"/>
                <a:ea typeface="Calibri" panose="020F0502020204030204" pitchFamily="34" charset="0"/>
                <a:cs typeface="Times New Roman" panose="02020603050405020304" pitchFamily="18" charset="0"/>
              </a:rPr>
              <a:t> الخاص بك</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325485"/>
            <a:ext cx="4389203" cy="5324535"/>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Now that you’ve conducted your research and decided what to include, the time has come to get organized. Giving a presentation that’s well organized increases the likelihood that your audience will pay attention to, understand, and remember your message</a:t>
            </a:r>
            <a:r>
              <a:rPr lang="en-US" sz="2000" dirty="0" smtClean="0">
                <a:latin typeface="Times New Roman" panose="02020603050405020304" pitchFamily="18" charset="0"/>
                <a:cs typeface="Times New Roman" panose="02020603050405020304" pitchFamily="18" charset="0"/>
              </a:rPr>
              <a:t>.</a:t>
            </a:r>
            <a:endParaRPr lang="ar-EG" sz="2000" dirty="0" smtClean="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r>
              <a:rPr lang="en-US" sz="2000" b="1" u="sng" dirty="0">
                <a:latin typeface="Times New Roman" panose="02020603050405020304" pitchFamily="18" charset="0"/>
                <a:cs typeface="Times New Roman" panose="02020603050405020304" pitchFamily="18" charset="0"/>
              </a:rPr>
              <a:t>Organizing the Body</a:t>
            </a:r>
          </a:p>
          <a:p>
            <a:r>
              <a:rPr lang="en-US" sz="2000" dirty="0">
                <a:latin typeface="Times New Roman" panose="02020603050405020304" pitchFamily="18" charset="0"/>
                <a:cs typeface="Times New Roman" panose="02020603050405020304" pitchFamily="18" charset="0"/>
              </a:rPr>
              <a:t>You must develop clear organization within the body of your presentation. Your typical, not-so-memorable speaker will take all the information available and lump it together as three main points. This is simply not acceptable. </a:t>
            </a:r>
          </a:p>
          <a:p>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4636926" y="1625183"/>
            <a:ext cx="3464560" cy="4093428"/>
          </a:xfrm>
          <a:prstGeom prst="rect">
            <a:avLst/>
          </a:prstGeom>
        </p:spPr>
        <p:txBody>
          <a:bodyPr wrap="square">
            <a:spAutoFit/>
          </a:bodyPr>
          <a:lstStyle/>
          <a:p>
            <a:pPr algn="r" rtl="1"/>
            <a:r>
              <a:rPr lang="ar-EG" sz="2000" dirty="0"/>
              <a:t>الآن بعد أن أجريت بحثك وقررت ما الذي ستدرجه، فقد حان الوقت للتنظيم. إن تقديم عرض تقديمي منظم جيدًا يزيد من احتمالية انتباه جمهورك وفهمهم وتذكرهم لرسالتك</a:t>
            </a:r>
            <a:r>
              <a:rPr lang="ar-EG" sz="2000" dirty="0" smtClean="0"/>
              <a:t>.</a:t>
            </a:r>
          </a:p>
          <a:p>
            <a:pPr algn="r" rtl="1"/>
            <a:endParaRPr lang="ar-EG" sz="2000" dirty="0"/>
          </a:p>
          <a:p>
            <a:pPr algn="r" rtl="1"/>
            <a:endParaRPr lang="ar-EG" sz="2000" dirty="0"/>
          </a:p>
          <a:p>
            <a:pPr algn="r" rtl="1"/>
            <a:r>
              <a:rPr lang="ar-EG" sz="2000" b="1" u="sng" dirty="0"/>
              <a:t>تنظيم النص</a:t>
            </a:r>
          </a:p>
          <a:p>
            <a:pPr algn="r" rtl="1"/>
            <a:r>
              <a:rPr lang="ar-EG" sz="2000" dirty="0"/>
              <a:t>يجب عليك تطوير تنظيم واضح داخل نص العرض </a:t>
            </a:r>
            <a:r>
              <a:rPr lang="ar-EG" sz="2000" dirty="0" err="1"/>
              <a:t>التقديمي</a:t>
            </a:r>
            <a:r>
              <a:rPr lang="ar-EG" sz="2000" dirty="0"/>
              <a:t>. سيأخذ المتحدث النموذجي غير القابل للتذكر كل المعلومات المتاحة ويجمعها في ثلاث نقاط رئيسية. وهذا ببساطة غير مقبول.</a:t>
            </a:r>
          </a:p>
        </p:txBody>
      </p:sp>
    </p:spTree>
    <p:extLst>
      <p:ext uri="{BB962C8B-B14F-4D97-AF65-F5344CB8AC3E}">
        <p14:creationId xmlns:p14="http://schemas.microsoft.com/office/powerpoint/2010/main" val="1088162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40003" y="1073938"/>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36936" y="29572"/>
            <a:ext cx="1758815"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Speech Design</a:t>
            </a:r>
          </a:p>
        </p:txBody>
      </p:sp>
      <p:sp>
        <p:nvSpPr>
          <p:cNvPr id="9" name="TextBox 8"/>
          <p:cNvSpPr txBox="1"/>
          <p:nvPr/>
        </p:nvSpPr>
        <p:spPr>
          <a:xfrm>
            <a:off x="8627524" y="84954"/>
            <a:ext cx="1444626" cy="461665"/>
          </a:xfrm>
          <a:prstGeom prst="rect">
            <a:avLst/>
          </a:prstGeom>
          <a:noFill/>
        </p:spPr>
        <p:txBody>
          <a:bodyPr wrap="none" rtlCol="0">
            <a:spAutoFit/>
          </a:bodyPr>
          <a:lstStyle/>
          <a:p>
            <a:pPr algn="ctr"/>
            <a:r>
              <a:rPr lang="ar-EG" sz="2400" dirty="0" smtClean="0">
                <a:latin typeface="Alexandria" charset="0"/>
                <a:cs typeface="Alexandria" charset="0"/>
              </a:rPr>
              <a:t>تصميم الكلام</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Organizing Your Presentation</a:t>
            </a:r>
          </a:p>
        </p:txBody>
      </p:sp>
      <p:sp>
        <p:nvSpPr>
          <p:cNvPr id="11" name="Rectangle 10"/>
          <p:cNvSpPr/>
          <p:nvPr/>
        </p:nvSpPr>
        <p:spPr>
          <a:xfrm>
            <a:off x="4727591" y="636199"/>
            <a:ext cx="3493264"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تنظيم العرض </a:t>
            </a:r>
            <a:r>
              <a:rPr lang="ar-EG" sz="2400" b="1" dirty="0" err="1">
                <a:latin typeface="Times New Roman" panose="02020603050405020304" pitchFamily="18" charset="0"/>
                <a:ea typeface="Calibri" panose="020F0502020204030204" pitchFamily="34" charset="0"/>
                <a:cs typeface="Times New Roman" panose="02020603050405020304" pitchFamily="18" charset="0"/>
              </a:rPr>
              <a:t>التقديمي</a:t>
            </a:r>
            <a:r>
              <a:rPr lang="ar-EG" sz="2400" b="1" dirty="0">
                <a:latin typeface="Times New Roman" panose="02020603050405020304" pitchFamily="18" charset="0"/>
                <a:ea typeface="Calibri" panose="020F0502020204030204" pitchFamily="34" charset="0"/>
                <a:cs typeface="Times New Roman" panose="02020603050405020304" pitchFamily="18" charset="0"/>
              </a:rPr>
              <a:t> الخاص بك</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325485"/>
            <a:ext cx="4389203" cy="5016758"/>
          </a:xfrm>
          <a:prstGeom prst="rect">
            <a:avLst/>
          </a:prstGeom>
        </p:spPr>
        <p:txBody>
          <a:bodyPr wrap="square">
            <a:spAutoFit/>
          </a:bodyPr>
          <a:lstStyle/>
          <a:p>
            <a:r>
              <a:rPr lang="en-US" sz="2000" b="1" u="sng" dirty="0" smtClean="0">
                <a:latin typeface="Times New Roman" panose="02020603050405020304" pitchFamily="18" charset="0"/>
                <a:cs typeface="Times New Roman" panose="02020603050405020304" pitchFamily="18" charset="0"/>
              </a:rPr>
              <a:t>Organizing </a:t>
            </a:r>
            <a:r>
              <a:rPr lang="en-US" sz="2000" b="1" u="sng" dirty="0">
                <a:latin typeface="Times New Roman" panose="02020603050405020304" pitchFamily="18" charset="0"/>
                <a:cs typeface="Times New Roman" panose="02020603050405020304" pitchFamily="18" charset="0"/>
              </a:rPr>
              <a:t>the Body</a:t>
            </a:r>
          </a:p>
          <a:p>
            <a:r>
              <a:rPr lang="en-US" sz="2000" dirty="0">
                <a:latin typeface="Times New Roman" panose="02020603050405020304" pitchFamily="18" charset="0"/>
                <a:cs typeface="Times New Roman" panose="02020603050405020304" pitchFamily="18" charset="0"/>
              </a:rPr>
              <a:t>. In the 21st century, it’s as easy as the click of a mouse to move information around as you develop the best organizational pattern for your presentation. It takes very little effort to develop a presentation that people can follow and remember. To excel as a speaker with professional excellence, make a commitment to solid organization. This is a relatively easy process—all you need to do is consider the various organizational formats until you find the one that best fits the presentation.</a:t>
            </a:r>
          </a:p>
          <a:p>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4636926" y="1625183"/>
            <a:ext cx="3464560" cy="4093428"/>
          </a:xfrm>
          <a:prstGeom prst="rect">
            <a:avLst/>
          </a:prstGeom>
        </p:spPr>
        <p:txBody>
          <a:bodyPr wrap="square">
            <a:spAutoFit/>
          </a:bodyPr>
          <a:lstStyle/>
          <a:p>
            <a:pPr algn="r" rtl="1"/>
            <a:r>
              <a:rPr lang="ar-EG" sz="2000" b="1" u="sng" dirty="0" smtClean="0"/>
              <a:t>تنظيم </a:t>
            </a:r>
            <a:r>
              <a:rPr lang="ar-EG" sz="2000" b="1" u="sng" dirty="0"/>
              <a:t>النص</a:t>
            </a:r>
          </a:p>
          <a:p>
            <a:pPr algn="r" rtl="1"/>
            <a:r>
              <a:rPr lang="ar-EG" sz="2000" dirty="0"/>
              <a:t>في القرن الحادي والعشرين، أصبح من السهل تحريك المعلومات من مكان إلى آخر بنقرة واحدة على الماوس أثناء تطوير أفضل نمط تنظيمي لعرضك </a:t>
            </a:r>
            <a:r>
              <a:rPr lang="ar-EG" sz="2000" dirty="0" err="1"/>
              <a:t>التقديمي</a:t>
            </a:r>
            <a:r>
              <a:rPr lang="ar-EG" sz="2000" dirty="0"/>
              <a:t>. ولا يتطلب الأمر سوى القليل من الجهد لتطوير عرض تقديمي يمكن للناس متابعته وتذكره. وللتفوق كمتحدث بتميز مهني، عليك الالتزام بالتنظيم القوي. وهذه عملية سهلة نسبيًا - كل ما عليك فعله هو النظر في التنسيقات التنظيمية المختلفة حتى تجد التنسيق الذي يناسب العرض </a:t>
            </a:r>
            <a:r>
              <a:rPr lang="ar-EG" sz="2000" dirty="0" err="1"/>
              <a:t>التقديمي</a:t>
            </a:r>
            <a:r>
              <a:rPr lang="ar-EG" sz="2000" dirty="0"/>
              <a:t> بشكل أفضل.</a:t>
            </a:r>
          </a:p>
        </p:txBody>
      </p:sp>
    </p:spTree>
    <p:extLst>
      <p:ext uri="{BB962C8B-B14F-4D97-AF65-F5344CB8AC3E}">
        <p14:creationId xmlns:p14="http://schemas.microsoft.com/office/powerpoint/2010/main" val="149079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40003" y="1073938"/>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36936" y="29572"/>
            <a:ext cx="1758815"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Speech Design</a:t>
            </a:r>
          </a:p>
        </p:txBody>
      </p:sp>
      <p:sp>
        <p:nvSpPr>
          <p:cNvPr id="9" name="TextBox 8"/>
          <p:cNvSpPr txBox="1"/>
          <p:nvPr/>
        </p:nvSpPr>
        <p:spPr>
          <a:xfrm>
            <a:off x="8627524" y="84954"/>
            <a:ext cx="1444626" cy="461665"/>
          </a:xfrm>
          <a:prstGeom prst="rect">
            <a:avLst/>
          </a:prstGeom>
          <a:noFill/>
        </p:spPr>
        <p:txBody>
          <a:bodyPr wrap="none" rtlCol="0">
            <a:spAutoFit/>
          </a:bodyPr>
          <a:lstStyle/>
          <a:p>
            <a:pPr algn="ctr"/>
            <a:r>
              <a:rPr lang="ar-EG" sz="2400" dirty="0" smtClean="0">
                <a:latin typeface="Alexandria" charset="0"/>
                <a:cs typeface="Alexandria" charset="0"/>
              </a:rPr>
              <a:t>تصميم الكلام</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Organizing Your Presentation</a:t>
            </a:r>
          </a:p>
        </p:txBody>
      </p:sp>
      <p:sp>
        <p:nvSpPr>
          <p:cNvPr id="11" name="Rectangle 10"/>
          <p:cNvSpPr/>
          <p:nvPr/>
        </p:nvSpPr>
        <p:spPr>
          <a:xfrm>
            <a:off x="4727591" y="636199"/>
            <a:ext cx="3493264"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تنظيم العرض </a:t>
            </a:r>
            <a:r>
              <a:rPr lang="ar-EG" sz="2400" b="1" dirty="0" err="1">
                <a:latin typeface="Times New Roman" panose="02020603050405020304" pitchFamily="18" charset="0"/>
                <a:ea typeface="Calibri" panose="020F0502020204030204" pitchFamily="34" charset="0"/>
                <a:cs typeface="Times New Roman" panose="02020603050405020304" pitchFamily="18" charset="0"/>
              </a:rPr>
              <a:t>التقديمي</a:t>
            </a:r>
            <a:r>
              <a:rPr lang="ar-EG" sz="2400" b="1" dirty="0">
                <a:latin typeface="Times New Roman" panose="02020603050405020304" pitchFamily="18" charset="0"/>
                <a:ea typeface="Calibri" panose="020F0502020204030204" pitchFamily="34" charset="0"/>
                <a:cs typeface="Times New Roman" panose="02020603050405020304" pitchFamily="18" charset="0"/>
              </a:rPr>
              <a:t> الخاص بك</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325485"/>
            <a:ext cx="4389203" cy="3477875"/>
          </a:xfrm>
          <a:prstGeom prst="rect">
            <a:avLst/>
          </a:prstGeom>
        </p:spPr>
        <p:txBody>
          <a:bodyPr wrap="square">
            <a:spAutoFit/>
          </a:bodyPr>
          <a:lstStyle/>
          <a:p>
            <a:r>
              <a:rPr lang="en-US" sz="2000" b="1" u="sng" dirty="0" smtClean="0">
                <a:latin typeface="Times New Roman" panose="02020603050405020304" pitchFamily="18" charset="0"/>
                <a:cs typeface="Times New Roman" panose="02020603050405020304" pitchFamily="18" charset="0"/>
              </a:rPr>
              <a:t>Organizing </a:t>
            </a:r>
            <a:r>
              <a:rPr lang="en-US" sz="2000" b="1" u="sng" dirty="0">
                <a:latin typeface="Times New Roman" panose="02020603050405020304" pitchFamily="18" charset="0"/>
                <a:cs typeface="Times New Roman" panose="02020603050405020304" pitchFamily="18" charset="0"/>
              </a:rPr>
              <a:t>the Body</a:t>
            </a:r>
          </a:p>
          <a:p>
            <a:r>
              <a:rPr lang="en-US" sz="2000" dirty="0">
                <a:latin typeface="Times New Roman" panose="02020603050405020304" pitchFamily="18" charset="0"/>
                <a:cs typeface="Times New Roman" panose="02020603050405020304" pitchFamily="18" charset="0"/>
              </a:rPr>
              <a:t>An organizational pattern often used to persuade in business and professional settings is Monroe’s Motivated Sequence. This five-step process, developed in 1935 by Purdue University professor Alan H. Monroe, includes the attention step,</a:t>
            </a:r>
          </a:p>
          <a:p>
            <a:r>
              <a:rPr lang="en-US" sz="2000" dirty="0">
                <a:latin typeface="Times New Roman" panose="02020603050405020304" pitchFamily="18" charset="0"/>
                <a:cs typeface="Times New Roman" panose="02020603050405020304" pitchFamily="18" charset="0"/>
              </a:rPr>
              <a:t> the need step, the satisfaction step, the visualization step, and the action step. </a:t>
            </a:r>
          </a:p>
          <a:p>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4636926" y="1625183"/>
            <a:ext cx="3464560" cy="2862322"/>
          </a:xfrm>
          <a:prstGeom prst="rect">
            <a:avLst/>
          </a:prstGeom>
        </p:spPr>
        <p:txBody>
          <a:bodyPr wrap="square">
            <a:spAutoFit/>
          </a:bodyPr>
          <a:lstStyle/>
          <a:p>
            <a:pPr algn="r" rtl="1"/>
            <a:r>
              <a:rPr lang="ar-EG" sz="2000" b="1" u="sng" dirty="0" smtClean="0"/>
              <a:t>تنظيم </a:t>
            </a:r>
            <a:r>
              <a:rPr lang="ar-EG" sz="2000" b="1" u="sng" dirty="0"/>
              <a:t>النص</a:t>
            </a:r>
          </a:p>
          <a:p>
            <a:pPr algn="r" rtl="1"/>
            <a:r>
              <a:rPr lang="ar-EG" sz="2000" dirty="0"/>
              <a:t>النمط التنظيمي المستخدم غالبًا للإقناع في البيئات التجارية والمهنية هو تسلسل مونرو التحفيزي. تتضمن هذه العملية المكونة من خمس خطوات، والتي طورها في عام 1935 أستاذ جامعة </a:t>
            </a:r>
            <a:r>
              <a:rPr lang="ar-EG" sz="2000" dirty="0" err="1"/>
              <a:t>بيردو</a:t>
            </a:r>
            <a:r>
              <a:rPr lang="ar-EG" sz="2000" dirty="0"/>
              <a:t> </a:t>
            </a:r>
            <a:r>
              <a:rPr lang="ar-EG" sz="2000" dirty="0" err="1"/>
              <a:t>آلان</a:t>
            </a:r>
            <a:r>
              <a:rPr lang="ar-EG" sz="2000" dirty="0"/>
              <a:t> إتش مونرو، خطوة الاهتمام، وخطوة الحاجة، وخطوة الرضا، وخطوة التصور، وخطوة العمل.</a:t>
            </a:r>
          </a:p>
        </p:txBody>
      </p:sp>
    </p:spTree>
    <p:extLst>
      <p:ext uri="{BB962C8B-B14F-4D97-AF65-F5344CB8AC3E}">
        <p14:creationId xmlns:p14="http://schemas.microsoft.com/office/powerpoint/2010/main" val="1727885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40003" y="1073938"/>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36936" y="29572"/>
            <a:ext cx="1758815"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Speech Design</a:t>
            </a:r>
          </a:p>
        </p:txBody>
      </p:sp>
      <p:sp>
        <p:nvSpPr>
          <p:cNvPr id="9" name="TextBox 8"/>
          <p:cNvSpPr txBox="1"/>
          <p:nvPr/>
        </p:nvSpPr>
        <p:spPr>
          <a:xfrm>
            <a:off x="8627524" y="84954"/>
            <a:ext cx="1444626" cy="461665"/>
          </a:xfrm>
          <a:prstGeom prst="rect">
            <a:avLst/>
          </a:prstGeom>
          <a:noFill/>
        </p:spPr>
        <p:txBody>
          <a:bodyPr wrap="none" rtlCol="0">
            <a:spAutoFit/>
          </a:bodyPr>
          <a:lstStyle/>
          <a:p>
            <a:pPr algn="ctr"/>
            <a:r>
              <a:rPr lang="ar-EG" sz="2400" dirty="0" smtClean="0">
                <a:latin typeface="Alexandria" charset="0"/>
                <a:cs typeface="Alexandria" charset="0"/>
              </a:rPr>
              <a:t>تصميم الكلام</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Organizing Your Presentation</a:t>
            </a:r>
          </a:p>
        </p:txBody>
      </p:sp>
      <p:sp>
        <p:nvSpPr>
          <p:cNvPr id="11" name="Rectangle 10"/>
          <p:cNvSpPr/>
          <p:nvPr/>
        </p:nvSpPr>
        <p:spPr>
          <a:xfrm>
            <a:off x="4727591" y="636199"/>
            <a:ext cx="3493264"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تنظيم العرض </a:t>
            </a:r>
            <a:r>
              <a:rPr lang="ar-EG" sz="2400" b="1" dirty="0" err="1">
                <a:latin typeface="Times New Roman" panose="02020603050405020304" pitchFamily="18" charset="0"/>
                <a:ea typeface="Calibri" panose="020F0502020204030204" pitchFamily="34" charset="0"/>
                <a:cs typeface="Times New Roman" panose="02020603050405020304" pitchFamily="18" charset="0"/>
              </a:rPr>
              <a:t>التقديمي</a:t>
            </a:r>
            <a:r>
              <a:rPr lang="ar-EG" sz="2400" b="1" dirty="0">
                <a:latin typeface="Times New Roman" panose="02020603050405020304" pitchFamily="18" charset="0"/>
                <a:ea typeface="Calibri" panose="020F0502020204030204" pitchFamily="34" charset="0"/>
                <a:cs typeface="Times New Roman" panose="02020603050405020304" pitchFamily="18" charset="0"/>
              </a:rPr>
              <a:t> الخاص بك</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325485"/>
            <a:ext cx="4389203" cy="5016758"/>
          </a:xfrm>
          <a:prstGeom prst="rect">
            <a:avLst/>
          </a:prstGeom>
        </p:spPr>
        <p:txBody>
          <a:bodyPr wrap="square">
            <a:spAutoFit/>
          </a:bodyPr>
          <a:lstStyle/>
          <a:p>
            <a:r>
              <a:rPr lang="en-US" sz="2000" b="1" u="sng" dirty="0" smtClean="0">
                <a:latin typeface="Times New Roman" panose="02020603050405020304" pitchFamily="18" charset="0"/>
                <a:cs typeface="Times New Roman" panose="02020603050405020304" pitchFamily="18" charset="0"/>
              </a:rPr>
              <a:t>Organizing </a:t>
            </a:r>
            <a:r>
              <a:rPr lang="en-US" sz="2000" b="1" u="sng" dirty="0">
                <a:latin typeface="Times New Roman" panose="02020603050405020304" pitchFamily="18" charset="0"/>
                <a:cs typeface="Times New Roman" panose="02020603050405020304" pitchFamily="18" charset="0"/>
              </a:rPr>
              <a:t>the Body</a:t>
            </a:r>
          </a:p>
          <a:p>
            <a:r>
              <a:rPr lang="en-US" sz="2000" dirty="0">
                <a:latin typeface="Times New Roman" panose="02020603050405020304" pitchFamily="18" charset="0"/>
                <a:cs typeface="Times New Roman" panose="02020603050405020304" pitchFamily="18" charset="0"/>
              </a:rPr>
              <a:t>The sequence begins with an attention step, in which the speaker engages the audience through the use of attention getting devices. In the needs step, the speaker establishes the problem and thereby the need for a change.</a:t>
            </a:r>
          </a:p>
          <a:p>
            <a:r>
              <a:rPr lang="en-US" sz="2000" dirty="0">
                <a:latin typeface="Times New Roman" panose="02020603050405020304" pitchFamily="18" charset="0"/>
                <a:cs typeface="Times New Roman" panose="02020603050405020304" pitchFamily="18" charset="0"/>
              </a:rPr>
              <a:t>During the satisfaction step, the speaker provides a solution for the problem presented. The visualization step increases the audience’s desire for the solution by helping them visualize the benefits it will bring. Finally, the action step reinforces the solution with a specific, clear call to action.</a:t>
            </a:r>
          </a:p>
          <a:p>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4636926" y="1625183"/>
            <a:ext cx="3464560" cy="3785652"/>
          </a:xfrm>
          <a:prstGeom prst="rect">
            <a:avLst/>
          </a:prstGeom>
        </p:spPr>
        <p:txBody>
          <a:bodyPr wrap="square">
            <a:spAutoFit/>
          </a:bodyPr>
          <a:lstStyle/>
          <a:p>
            <a:pPr algn="r" rtl="1"/>
            <a:r>
              <a:rPr lang="ar-EG" sz="2000" b="1" u="sng" dirty="0" smtClean="0"/>
              <a:t>تنظيم </a:t>
            </a:r>
            <a:r>
              <a:rPr lang="ar-EG" sz="2000" b="1" u="sng" dirty="0"/>
              <a:t>النص</a:t>
            </a:r>
          </a:p>
          <a:p>
            <a:pPr algn="r" rtl="1"/>
            <a:r>
              <a:rPr lang="ar-EG" sz="2000" dirty="0"/>
              <a:t>يبدأ التسلسل بخطوة الاهتمام، حيث ينخرط المتحدث مع الجمهور من خلال استخدام أدوات جذب الانتباه. في خطوة الاحتياجات، يحدد المتحدث المشكلة وبالتالي الحاجة إلى التغيير.</a:t>
            </a:r>
          </a:p>
          <a:p>
            <a:pPr algn="r" rtl="1"/>
            <a:r>
              <a:rPr lang="ar-EG" sz="2000" dirty="0"/>
              <a:t>أثناء خطوة الرضا، يقدم المتحدث حلاً للمشكلة المقدمة. تزيد خطوة التصور من رغبة الجمهور في الحل من خلال مساعدتهم على تصور الفوائد التي سيجلبها. أخيرًا، تعزز خطوة العمل الحل بدعوة محددة وواضحة للعمل.</a:t>
            </a:r>
          </a:p>
        </p:txBody>
      </p:sp>
    </p:spTree>
    <p:extLst>
      <p:ext uri="{BB962C8B-B14F-4D97-AF65-F5344CB8AC3E}">
        <p14:creationId xmlns:p14="http://schemas.microsoft.com/office/powerpoint/2010/main" val="2758008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40003" y="1073938"/>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36936" y="29572"/>
            <a:ext cx="1758815"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Speech Design</a:t>
            </a:r>
          </a:p>
        </p:txBody>
      </p:sp>
      <p:sp>
        <p:nvSpPr>
          <p:cNvPr id="9" name="TextBox 8"/>
          <p:cNvSpPr txBox="1"/>
          <p:nvPr/>
        </p:nvSpPr>
        <p:spPr>
          <a:xfrm>
            <a:off x="8627524" y="84954"/>
            <a:ext cx="1444626" cy="461665"/>
          </a:xfrm>
          <a:prstGeom prst="rect">
            <a:avLst/>
          </a:prstGeom>
          <a:noFill/>
        </p:spPr>
        <p:txBody>
          <a:bodyPr wrap="none" rtlCol="0">
            <a:spAutoFit/>
          </a:bodyPr>
          <a:lstStyle/>
          <a:p>
            <a:pPr algn="ctr"/>
            <a:r>
              <a:rPr lang="ar-EG" sz="2400" dirty="0" smtClean="0">
                <a:latin typeface="Alexandria" charset="0"/>
                <a:cs typeface="Alexandria" charset="0"/>
              </a:rPr>
              <a:t>تصميم الكلام</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Organizing Your Presentation</a:t>
            </a:r>
          </a:p>
        </p:txBody>
      </p:sp>
      <p:sp>
        <p:nvSpPr>
          <p:cNvPr id="11" name="Rectangle 10"/>
          <p:cNvSpPr/>
          <p:nvPr/>
        </p:nvSpPr>
        <p:spPr>
          <a:xfrm>
            <a:off x="4727591" y="636199"/>
            <a:ext cx="3493264"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تنظيم العرض </a:t>
            </a:r>
            <a:r>
              <a:rPr lang="ar-EG" sz="2400" b="1" dirty="0" err="1">
                <a:latin typeface="Times New Roman" panose="02020603050405020304" pitchFamily="18" charset="0"/>
                <a:ea typeface="Calibri" panose="020F0502020204030204" pitchFamily="34" charset="0"/>
                <a:cs typeface="Times New Roman" panose="02020603050405020304" pitchFamily="18" charset="0"/>
              </a:rPr>
              <a:t>التقديمي</a:t>
            </a:r>
            <a:r>
              <a:rPr lang="ar-EG" sz="2400" b="1" dirty="0">
                <a:latin typeface="Times New Roman" panose="02020603050405020304" pitchFamily="18" charset="0"/>
                <a:ea typeface="Calibri" panose="020F0502020204030204" pitchFamily="34" charset="0"/>
                <a:cs typeface="Times New Roman" panose="02020603050405020304" pitchFamily="18" charset="0"/>
              </a:rPr>
              <a:t> الخاص بك</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325485"/>
            <a:ext cx="4389203" cy="5940088"/>
          </a:xfrm>
          <a:prstGeom prst="rect">
            <a:avLst/>
          </a:prstGeom>
        </p:spPr>
        <p:txBody>
          <a:bodyPr wrap="square">
            <a:spAutoFit/>
          </a:bodyPr>
          <a:lstStyle/>
          <a:p>
            <a:r>
              <a:rPr lang="en-US" sz="2000" b="1" u="sng" dirty="0">
                <a:latin typeface="Times New Roman" panose="02020603050405020304" pitchFamily="18" charset="0"/>
                <a:cs typeface="Times New Roman" panose="02020603050405020304" pitchFamily="18" charset="0"/>
              </a:rPr>
              <a:t>Developing Transitions</a:t>
            </a:r>
          </a:p>
          <a:p>
            <a:r>
              <a:rPr lang="en-US" sz="2000" dirty="0">
                <a:latin typeface="Times New Roman" panose="02020603050405020304" pitchFamily="18" charset="0"/>
                <a:cs typeface="Times New Roman" panose="02020603050405020304" pitchFamily="18" charset="0"/>
              </a:rPr>
              <a:t>Signposts could be used when discussing steps for protecting electronic equipment:</a:t>
            </a:r>
          </a:p>
          <a:p>
            <a:r>
              <a:rPr lang="en-US" sz="2000" dirty="0">
                <a:latin typeface="Times New Roman" panose="02020603050405020304" pitchFamily="18" charset="0"/>
                <a:cs typeface="Times New Roman" panose="02020603050405020304" pitchFamily="18" charset="0"/>
              </a:rPr>
              <a:t>First, all data will be backed up on flash drives and taken to a secure location away from the storm. </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Second, all electronic equipment will be unplugged and wrapped in plastic bags.</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Third, all electronic equipment in exterior offices with windows will be moved to interior offices. </a:t>
            </a:r>
          </a:p>
          <a:p>
            <a:r>
              <a:rPr lang="en-US" sz="2000" dirty="0">
                <a:latin typeface="Times New Roman" panose="02020603050405020304" pitchFamily="18" charset="0"/>
                <a:cs typeface="Times New Roman" panose="02020603050405020304" pitchFamily="18" charset="0"/>
              </a:rPr>
              <a:t>Fourth, all electronic equipment in interior offices will be taken off the floor and placed on desks or shelves. </a:t>
            </a: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4636926" y="1325485"/>
            <a:ext cx="3464560" cy="5632311"/>
          </a:xfrm>
          <a:prstGeom prst="rect">
            <a:avLst/>
          </a:prstGeom>
        </p:spPr>
        <p:txBody>
          <a:bodyPr wrap="square">
            <a:spAutoFit/>
          </a:bodyPr>
          <a:lstStyle/>
          <a:p>
            <a:pPr algn="r" rtl="1"/>
            <a:r>
              <a:rPr lang="ar-EG" sz="2000" b="1" u="sng" dirty="0"/>
              <a:t>تطوير التحولات</a:t>
            </a:r>
          </a:p>
          <a:p>
            <a:pPr algn="r" rtl="1"/>
            <a:r>
              <a:rPr lang="ar-EG" sz="2000" dirty="0"/>
              <a:t>يمكن استخدام العلامات الإرشادية عند مناقشة الخطوات اللازمة لحماية المعدات الإلكترونية:</a:t>
            </a:r>
          </a:p>
          <a:p>
            <a:pPr algn="r" rtl="1"/>
            <a:r>
              <a:rPr lang="ar-EG" sz="2000" dirty="0"/>
              <a:t>أولاً، سيتم عمل نسخة احتياطية من جميع البيانات على محركات أقراص فلاش ونقلها إلى مكان آمن بعيدًا عن العاصفة.</a:t>
            </a:r>
          </a:p>
          <a:p>
            <a:pPr algn="r" rtl="1"/>
            <a:endParaRPr lang="ar-EG" sz="2000" dirty="0"/>
          </a:p>
          <a:p>
            <a:pPr algn="r" rtl="1"/>
            <a:r>
              <a:rPr lang="ar-EG" sz="2000" dirty="0"/>
              <a:t>ثانيًا، سيتم فصل جميع المعدات الإلكترونية وتغليفها بأكياس بلاستيكية.</a:t>
            </a:r>
          </a:p>
          <a:p>
            <a:pPr algn="r" rtl="1"/>
            <a:endParaRPr lang="ar-EG" sz="2000" dirty="0"/>
          </a:p>
          <a:p>
            <a:pPr algn="r" rtl="1"/>
            <a:r>
              <a:rPr lang="ar-EG" sz="2000" dirty="0"/>
              <a:t>ثالثًا، سيتم نقل جميع المعدات الإلكترونية الموجودة في المكاتب الخارجية ذات النوافذ إلى المكاتب الداخلية.</a:t>
            </a:r>
          </a:p>
          <a:p>
            <a:pPr algn="r" rtl="1"/>
            <a:r>
              <a:rPr lang="ar-EG" sz="2000" dirty="0"/>
              <a:t>رابعًا، سيتم رفع جميع المعدات الإلكترونية الموجودة في المكاتب الداخلية عن الأرض ووضعها على المكاتب أو </a:t>
            </a:r>
            <a:r>
              <a:rPr lang="ar-EG" sz="2000" dirty="0" err="1"/>
              <a:t>الأرفف</a:t>
            </a:r>
            <a:r>
              <a:rPr lang="ar-EG" sz="2000" dirty="0"/>
              <a:t>.</a:t>
            </a:r>
          </a:p>
        </p:txBody>
      </p:sp>
    </p:spTree>
    <p:extLst>
      <p:ext uri="{BB962C8B-B14F-4D97-AF65-F5344CB8AC3E}">
        <p14:creationId xmlns:p14="http://schemas.microsoft.com/office/powerpoint/2010/main" val="1298561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40003" y="1073938"/>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36936" y="29572"/>
            <a:ext cx="1758815"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Speech Design</a:t>
            </a:r>
          </a:p>
        </p:txBody>
      </p:sp>
      <p:sp>
        <p:nvSpPr>
          <p:cNvPr id="9" name="TextBox 8"/>
          <p:cNvSpPr txBox="1"/>
          <p:nvPr/>
        </p:nvSpPr>
        <p:spPr>
          <a:xfrm>
            <a:off x="8627524" y="84954"/>
            <a:ext cx="1444626" cy="461665"/>
          </a:xfrm>
          <a:prstGeom prst="rect">
            <a:avLst/>
          </a:prstGeom>
          <a:noFill/>
        </p:spPr>
        <p:txBody>
          <a:bodyPr wrap="none" rtlCol="0">
            <a:spAutoFit/>
          </a:bodyPr>
          <a:lstStyle/>
          <a:p>
            <a:pPr algn="ctr"/>
            <a:r>
              <a:rPr lang="ar-EG" sz="2400" dirty="0" smtClean="0">
                <a:latin typeface="Alexandria" charset="0"/>
                <a:cs typeface="Alexandria" charset="0"/>
              </a:rPr>
              <a:t>تصميم الكلام</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Organizing Your Presentation</a:t>
            </a:r>
          </a:p>
        </p:txBody>
      </p:sp>
      <p:sp>
        <p:nvSpPr>
          <p:cNvPr id="11" name="Rectangle 10"/>
          <p:cNvSpPr/>
          <p:nvPr/>
        </p:nvSpPr>
        <p:spPr>
          <a:xfrm>
            <a:off x="4727591" y="636199"/>
            <a:ext cx="3493264"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تنظيم العرض </a:t>
            </a:r>
            <a:r>
              <a:rPr lang="ar-EG" sz="2400" b="1" dirty="0" err="1">
                <a:latin typeface="Times New Roman" panose="02020603050405020304" pitchFamily="18" charset="0"/>
                <a:ea typeface="Calibri" panose="020F0502020204030204" pitchFamily="34" charset="0"/>
                <a:cs typeface="Times New Roman" panose="02020603050405020304" pitchFamily="18" charset="0"/>
              </a:rPr>
              <a:t>التقديمي</a:t>
            </a:r>
            <a:r>
              <a:rPr lang="ar-EG" sz="2400" b="1" dirty="0">
                <a:latin typeface="Times New Roman" panose="02020603050405020304" pitchFamily="18" charset="0"/>
                <a:ea typeface="Calibri" panose="020F0502020204030204" pitchFamily="34" charset="0"/>
                <a:cs typeface="Times New Roman" panose="02020603050405020304" pitchFamily="18" charset="0"/>
              </a:rPr>
              <a:t> الخاص بك</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325485"/>
            <a:ext cx="4389203" cy="5262979"/>
          </a:xfrm>
          <a:prstGeom prst="rect">
            <a:avLst/>
          </a:prstGeom>
        </p:spPr>
        <p:txBody>
          <a:bodyPr wrap="square">
            <a:spAutoFit/>
          </a:bodyPr>
          <a:lstStyle/>
          <a:p>
            <a:r>
              <a:rPr lang="en-US" sz="2400" b="1" u="sng" dirty="0">
                <a:latin typeface="Times New Roman" panose="02020603050405020304" pitchFamily="18" charset="0"/>
                <a:cs typeface="Times New Roman" panose="02020603050405020304" pitchFamily="18" charset="0"/>
              </a:rPr>
              <a:t>Introductions</a:t>
            </a:r>
          </a:p>
          <a:p>
            <a:r>
              <a:rPr lang="en-US" sz="2400" dirty="0">
                <a:latin typeface="Times New Roman" panose="02020603050405020304" pitchFamily="18" charset="0"/>
                <a:cs typeface="Times New Roman" panose="02020603050405020304" pitchFamily="18" charset="0"/>
              </a:rPr>
              <a:t>Well-developed introductions and conclusions are essential components of excellent presentations. </a:t>
            </a:r>
          </a:p>
          <a:p>
            <a:r>
              <a:rPr lang="en-US" sz="2400" dirty="0">
                <a:latin typeface="Times New Roman" panose="02020603050405020304" pitchFamily="18" charset="0"/>
                <a:cs typeface="Times New Roman" panose="02020603050405020304" pitchFamily="18" charset="0"/>
              </a:rPr>
              <a:t>Presentations characterized by professional excellence always include a solid introduction— the part of the presentation in which you gain attention, introduce the topic, develop credibility, relate the topic to the audience, and preview your main points.</a:t>
            </a:r>
          </a:p>
          <a:p>
            <a:endParaRPr lang="en-US" sz="2400" dirty="0">
              <a:latin typeface="Times New Roman" panose="02020603050405020304" pitchFamily="18" charset="0"/>
              <a:cs typeface="Times New Roman" panose="02020603050405020304" pitchFamily="18" charset="0"/>
            </a:endParaRPr>
          </a:p>
        </p:txBody>
      </p:sp>
      <p:sp>
        <p:nvSpPr>
          <p:cNvPr id="6" name="Rectangle 5"/>
          <p:cNvSpPr/>
          <p:nvPr/>
        </p:nvSpPr>
        <p:spPr>
          <a:xfrm>
            <a:off x="4636926" y="1325485"/>
            <a:ext cx="3464560" cy="4154984"/>
          </a:xfrm>
          <a:prstGeom prst="rect">
            <a:avLst/>
          </a:prstGeom>
        </p:spPr>
        <p:txBody>
          <a:bodyPr wrap="square">
            <a:spAutoFit/>
          </a:bodyPr>
          <a:lstStyle/>
          <a:p>
            <a:pPr algn="r" rtl="1"/>
            <a:r>
              <a:rPr lang="ar-EG" sz="2400" b="1" u="sng" dirty="0"/>
              <a:t>المقدمات</a:t>
            </a:r>
          </a:p>
          <a:p>
            <a:pPr algn="r" rtl="1"/>
            <a:r>
              <a:rPr lang="ar-EG" sz="2400" dirty="0"/>
              <a:t>إن المقدمات </a:t>
            </a:r>
            <a:r>
              <a:rPr lang="ar-EG" sz="2400" dirty="0" err="1"/>
              <a:t>والخاتمات</a:t>
            </a:r>
            <a:r>
              <a:rPr lang="ar-EG" sz="2400" dirty="0"/>
              <a:t> الجيدة الصياغة تشكل مكونات أساسية للعروض التقديمية الممتازة.</a:t>
            </a:r>
          </a:p>
          <a:p>
            <a:pPr algn="r" rtl="1"/>
            <a:r>
              <a:rPr lang="ar-EG" sz="2400" dirty="0"/>
              <a:t>إن العروض التقديمية التي تتميز بالتميز المهني تتضمن دائمًا مقدمة قوية - الجزء من العرض </a:t>
            </a:r>
            <a:r>
              <a:rPr lang="ar-EG" sz="2400" dirty="0" err="1"/>
              <a:t>التقديمي</a:t>
            </a:r>
            <a:r>
              <a:rPr lang="ar-EG" sz="2400" dirty="0"/>
              <a:t> الذي تجذب فيه الانتباه، وتقدم فيه الموضوع، وتنمي مصداقيتك، وتربط الموضوع بالجمهور، وتستعرض فيه النقاط الرئيسية.</a:t>
            </a:r>
          </a:p>
        </p:txBody>
      </p:sp>
    </p:spTree>
    <p:extLst>
      <p:ext uri="{BB962C8B-B14F-4D97-AF65-F5344CB8AC3E}">
        <p14:creationId xmlns:p14="http://schemas.microsoft.com/office/powerpoint/2010/main" val="787407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40003" y="1073938"/>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36936" y="29572"/>
            <a:ext cx="1758815"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Speech Design</a:t>
            </a:r>
          </a:p>
        </p:txBody>
      </p:sp>
      <p:sp>
        <p:nvSpPr>
          <p:cNvPr id="9" name="TextBox 8"/>
          <p:cNvSpPr txBox="1"/>
          <p:nvPr/>
        </p:nvSpPr>
        <p:spPr>
          <a:xfrm>
            <a:off x="8627524" y="84954"/>
            <a:ext cx="1444626" cy="461665"/>
          </a:xfrm>
          <a:prstGeom prst="rect">
            <a:avLst/>
          </a:prstGeom>
          <a:noFill/>
        </p:spPr>
        <p:txBody>
          <a:bodyPr wrap="none" rtlCol="0">
            <a:spAutoFit/>
          </a:bodyPr>
          <a:lstStyle/>
          <a:p>
            <a:pPr algn="ctr"/>
            <a:r>
              <a:rPr lang="ar-EG" sz="2400" dirty="0" smtClean="0">
                <a:latin typeface="Alexandria" charset="0"/>
                <a:cs typeface="Alexandria" charset="0"/>
              </a:rPr>
              <a:t>تصميم الكلام</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Organizing Your Presentation</a:t>
            </a:r>
          </a:p>
        </p:txBody>
      </p:sp>
      <p:sp>
        <p:nvSpPr>
          <p:cNvPr id="11" name="Rectangle 10"/>
          <p:cNvSpPr/>
          <p:nvPr/>
        </p:nvSpPr>
        <p:spPr>
          <a:xfrm>
            <a:off x="4727591" y="636199"/>
            <a:ext cx="3493264"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تنظيم العرض </a:t>
            </a:r>
            <a:r>
              <a:rPr lang="ar-EG" sz="2400" b="1" dirty="0" err="1">
                <a:latin typeface="Times New Roman" panose="02020603050405020304" pitchFamily="18" charset="0"/>
                <a:ea typeface="Calibri" panose="020F0502020204030204" pitchFamily="34" charset="0"/>
                <a:cs typeface="Times New Roman" panose="02020603050405020304" pitchFamily="18" charset="0"/>
              </a:rPr>
              <a:t>التقديمي</a:t>
            </a:r>
            <a:r>
              <a:rPr lang="ar-EG" sz="2400" b="1" dirty="0">
                <a:latin typeface="Times New Roman" panose="02020603050405020304" pitchFamily="18" charset="0"/>
                <a:ea typeface="Calibri" panose="020F0502020204030204" pitchFamily="34" charset="0"/>
                <a:cs typeface="Times New Roman" panose="02020603050405020304" pitchFamily="18" charset="0"/>
              </a:rPr>
              <a:t> الخاص بك</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325485"/>
            <a:ext cx="4389203" cy="5139869"/>
          </a:xfrm>
          <a:prstGeom prst="rect">
            <a:avLst/>
          </a:prstGeom>
        </p:spPr>
        <p:txBody>
          <a:bodyPr wrap="square">
            <a:spAutoFit/>
          </a:bodyPr>
          <a:lstStyle/>
          <a:p>
            <a:r>
              <a:rPr lang="en-US" sz="2400" b="1" u="sng" dirty="0">
                <a:latin typeface="Times New Roman" panose="02020603050405020304" pitchFamily="18" charset="0"/>
                <a:cs typeface="Times New Roman" panose="02020603050405020304" pitchFamily="18" charset="0"/>
              </a:rPr>
              <a:t>Introductions</a:t>
            </a:r>
          </a:p>
          <a:p>
            <a:r>
              <a:rPr lang="en-US" sz="2000" dirty="0">
                <a:latin typeface="Times New Roman" panose="02020603050405020304" pitchFamily="18" charset="0"/>
                <a:cs typeface="Times New Roman" panose="02020603050405020304" pitchFamily="18" charset="0"/>
              </a:rPr>
              <a:t>When you stand in front of an audience, you should imagine them sitting there with remote controls in their hands. If you don’t immediately capture their attention, they will mentally change the channel. Plus, if you don’t immediately pull them in, they will start daydreaming about winning the lottery, running through their to-do lists, or thinking about what they should have for lunch. You can never become an excellent speaker if the audience isn’t listening to you, so developing your attention getter is critical.</a:t>
            </a:r>
          </a:p>
          <a:p>
            <a:endParaRPr lang="en-US" sz="2400" dirty="0">
              <a:latin typeface="Times New Roman" panose="02020603050405020304" pitchFamily="18" charset="0"/>
              <a:cs typeface="Times New Roman" panose="02020603050405020304" pitchFamily="18" charset="0"/>
            </a:endParaRPr>
          </a:p>
        </p:txBody>
      </p:sp>
      <p:sp>
        <p:nvSpPr>
          <p:cNvPr id="6" name="Rectangle 5"/>
          <p:cNvSpPr/>
          <p:nvPr/>
        </p:nvSpPr>
        <p:spPr>
          <a:xfrm>
            <a:off x="4636926" y="1325485"/>
            <a:ext cx="3464560" cy="4154984"/>
          </a:xfrm>
          <a:prstGeom prst="rect">
            <a:avLst/>
          </a:prstGeom>
        </p:spPr>
        <p:txBody>
          <a:bodyPr wrap="square">
            <a:spAutoFit/>
          </a:bodyPr>
          <a:lstStyle/>
          <a:p>
            <a:pPr algn="r" rtl="1"/>
            <a:r>
              <a:rPr lang="ar-EG" sz="2400" b="1" u="sng" dirty="0"/>
              <a:t>المقدمات</a:t>
            </a:r>
          </a:p>
          <a:p>
            <a:pPr algn="r" rtl="1"/>
            <a:r>
              <a:rPr lang="ar-EG" sz="2000" dirty="0"/>
              <a:t>عندما تقف أمام جمهور، يجب أن تتخيلهم جالسين هناك وهم يحملون أجهزة التحكم عن بعد في أيديهم. إذا لم تجذب انتباههم على الفور، فسوف يغيرون القناة ذهنيًا. بالإضافة إلى ذلك، إذا لم تجذب انتباههم على الفور، فسوف </a:t>
            </a:r>
            <a:r>
              <a:rPr lang="ar-EG" sz="2000" dirty="0" err="1"/>
              <a:t>يبدأون</a:t>
            </a:r>
            <a:r>
              <a:rPr lang="ar-EG" sz="2000" dirty="0"/>
              <a:t> في أحلام اليقظة حول الفوز باليانصيب، أو مراجعة قوائم المهام الخاصة بهم، أو التفكير في ما يجب أن </a:t>
            </a:r>
            <a:r>
              <a:rPr lang="ar-EG" sz="2000" dirty="0" err="1"/>
              <a:t>يتناولوه</a:t>
            </a:r>
            <a:r>
              <a:rPr lang="ar-EG" sz="2000" dirty="0"/>
              <a:t> على الغداء. لا يمكنك أبدًا أن تصبح متحدثًا ممتازًا إذا لم يستمع إليك الجمهور، لذا فإن تطوير أسلوبك لجذب الانتباه أمر بالغ الأهمية.</a:t>
            </a:r>
          </a:p>
        </p:txBody>
      </p:sp>
    </p:spTree>
    <p:extLst>
      <p:ext uri="{BB962C8B-B14F-4D97-AF65-F5344CB8AC3E}">
        <p14:creationId xmlns:p14="http://schemas.microsoft.com/office/powerpoint/2010/main" val="2983611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40003" y="1073938"/>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36936" y="29572"/>
            <a:ext cx="1758815"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Speech Design</a:t>
            </a:r>
          </a:p>
        </p:txBody>
      </p:sp>
      <p:sp>
        <p:nvSpPr>
          <p:cNvPr id="9" name="TextBox 8"/>
          <p:cNvSpPr txBox="1"/>
          <p:nvPr/>
        </p:nvSpPr>
        <p:spPr>
          <a:xfrm>
            <a:off x="8627524" y="84954"/>
            <a:ext cx="1444626" cy="461665"/>
          </a:xfrm>
          <a:prstGeom prst="rect">
            <a:avLst/>
          </a:prstGeom>
          <a:noFill/>
        </p:spPr>
        <p:txBody>
          <a:bodyPr wrap="none" rtlCol="0">
            <a:spAutoFit/>
          </a:bodyPr>
          <a:lstStyle/>
          <a:p>
            <a:pPr algn="ctr"/>
            <a:r>
              <a:rPr lang="ar-EG" sz="2400" dirty="0" smtClean="0">
                <a:latin typeface="Alexandria" charset="0"/>
                <a:cs typeface="Alexandria" charset="0"/>
              </a:rPr>
              <a:t>تصميم الكلام</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Organizing Your Presentation</a:t>
            </a:r>
          </a:p>
        </p:txBody>
      </p:sp>
      <p:sp>
        <p:nvSpPr>
          <p:cNvPr id="11" name="Rectangle 10"/>
          <p:cNvSpPr/>
          <p:nvPr/>
        </p:nvSpPr>
        <p:spPr>
          <a:xfrm>
            <a:off x="4727591" y="636199"/>
            <a:ext cx="3493264"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تنظيم العرض </a:t>
            </a:r>
            <a:r>
              <a:rPr lang="ar-EG" sz="2400" b="1" dirty="0" err="1">
                <a:latin typeface="Times New Roman" panose="02020603050405020304" pitchFamily="18" charset="0"/>
                <a:ea typeface="Calibri" panose="020F0502020204030204" pitchFamily="34" charset="0"/>
                <a:cs typeface="Times New Roman" panose="02020603050405020304" pitchFamily="18" charset="0"/>
              </a:rPr>
              <a:t>التقديمي</a:t>
            </a:r>
            <a:r>
              <a:rPr lang="ar-EG" sz="2400" b="1" dirty="0">
                <a:latin typeface="Times New Roman" panose="02020603050405020304" pitchFamily="18" charset="0"/>
                <a:ea typeface="Calibri" panose="020F0502020204030204" pitchFamily="34" charset="0"/>
                <a:cs typeface="Times New Roman" panose="02020603050405020304" pitchFamily="18" charset="0"/>
              </a:rPr>
              <a:t> الخاص بك</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325485"/>
            <a:ext cx="4389203" cy="5324535"/>
          </a:xfrm>
          <a:prstGeom prst="rect">
            <a:avLst/>
          </a:prstGeom>
        </p:spPr>
        <p:txBody>
          <a:bodyPr wrap="square">
            <a:spAutoFit/>
          </a:bodyPr>
          <a:lstStyle/>
          <a:p>
            <a:r>
              <a:rPr lang="en-US" sz="2000" b="1" u="sng" dirty="0">
                <a:latin typeface="Times New Roman" panose="02020603050405020304" pitchFamily="18" charset="0"/>
                <a:cs typeface="Times New Roman" panose="02020603050405020304" pitchFamily="18" charset="0"/>
              </a:rPr>
              <a:t>Tips for good introductions</a:t>
            </a:r>
          </a:p>
          <a:p>
            <a:r>
              <a:rPr lang="en-US" sz="2000" dirty="0">
                <a:latin typeface="Times New Roman" panose="02020603050405020304" pitchFamily="18" charset="0"/>
                <a:cs typeface="Times New Roman" panose="02020603050405020304" pitchFamily="18" charset="0"/>
              </a:rPr>
              <a:t>Start off with something that captures the audience’s attention. You can start with a story, a quote, a statistic—anything that is going to spark interest. Once you have their attention, then you can introduce yourself and your topic. But in the first few seconds of your presentation, do something that will pull them in so that they won’t change the channel. </a:t>
            </a:r>
          </a:p>
          <a:p>
            <a:r>
              <a:rPr lang="en-US" sz="2000" dirty="0">
                <a:latin typeface="Times New Roman" panose="02020603050405020304" pitchFamily="18" charset="0"/>
                <a:cs typeface="Times New Roman" panose="02020603050405020304" pitchFamily="18" charset="0"/>
              </a:rPr>
              <a:t> </a:t>
            </a:r>
          </a:p>
          <a:p>
            <a:r>
              <a:rPr lang="en-US" sz="2000" dirty="0">
                <a:latin typeface="Times New Roman" panose="02020603050405020304" pitchFamily="18" charset="0"/>
                <a:cs typeface="Times New Roman" panose="02020603050405020304" pitchFamily="18" charset="0"/>
              </a:rPr>
              <a:t>Similarly, introductions should always end with a preview of your main points. This will help the audience transition from the introduction to the body—and it will also reinforce your message. </a:t>
            </a:r>
          </a:p>
          <a:p>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4636926" y="1419753"/>
            <a:ext cx="3464560" cy="4401205"/>
          </a:xfrm>
          <a:prstGeom prst="rect">
            <a:avLst/>
          </a:prstGeom>
        </p:spPr>
        <p:txBody>
          <a:bodyPr wrap="square">
            <a:spAutoFit/>
          </a:bodyPr>
          <a:lstStyle/>
          <a:p>
            <a:pPr algn="r" rtl="1"/>
            <a:r>
              <a:rPr lang="ar-EG" sz="2000" b="1" u="sng" dirty="0"/>
              <a:t>نصائح لتقديم عرض جيد</a:t>
            </a:r>
          </a:p>
          <a:p>
            <a:pPr algn="r" rtl="1"/>
            <a:r>
              <a:rPr lang="ar-EG" sz="2000" dirty="0"/>
              <a:t>ابدأ بشيء يجذب انتباه الجمهور. يمكنك أن تبدأ بقصة أو اقتباس أو إحصائية - أي شيء من شأنه أن يثير اهتمامهم. بمجرد أن تجذب انتباههم، يمكنك تقديم نفسك وموضوعك. ولكن في الثواني القليلة الأولى من عرضك </a:t>
            </a:r>
            <a:r>
              <a:rPr lang="ar-EG" sz="2000" dirty="0" err="1"/>
              <a:t>التقديمي</a:t>
            </a:r>
            <a:r>
              <a:rPr lang="ar-EG" sz="2000" dirty="0"/>
              <a:t>، افعل شيئًا يجذبهم حتى لا يغيروا القناة.</a:t>
            </a:r>
          </a:p>
          <a:p>
            <a:pPr algn="r" rtl="1"/>
            <a:endParaRPr lang="ar-EG" sz="2000" dirty="0"/>
          </a:p>
          <a:p>
            <a:pPr algn="r" rtl="1"/>
            <a:r>
              <a:rPr lang="ar-EG" sz="2000" dirty="0"/>
              <a:t>وبالمثل، يجب أن تنتهي العروض التقديمية دائمًا بمعاينة لنقاطك الرئيسية. سيساعد هذا الجمهور على الانتقال من المقدمة إلى النص - وسيعزز أيضًا رسالتك.</a:t>
            </a:r>
          </a:p>
        </p:txBody>
      </p:sp>
    </p:spTree>
    <p:extLst>
      <p:ext uri="{BB962C8B-B14F-4D97-AF65-F5344CB8AC3E}">
        <p14:creationId xmlns:p14="http://schemas.microsoft.com/office/powerpoint/2010/main" val="1451645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40003" y="1073938"/>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36936" y="29572"/>
            <a:ext cx="1758815"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Speech Design</a:t>
            </a:r>
          </a:p>
        </p:txBody>
      </p:sp>
      <p:sp>
        <p:nvSpPr>
          <p:cNvPr id="9" name="TextBox 8"/>
          <p:cNvSpPr txBox="1"/>
          <p:nvPr/>
        </p:nvSpPr>
        <p:spPr>
          <a:xfrm>
            <a:off x="8627524" y="84954"/>
            <a:ext cx="1444626" cy="461665"/>
          </a:xfrm>
          <a:prstGeom prst="rect">
            <a:avLst/>
          </a:prstGeom>
          <a:noFill/>
        </p:spPr>
        <p:txBody>
          <a:bodyPr wrap="none" rtlCol="0">
            <a:spAutoFit/>
          </a:bodyPr>
          <a:lstStyle/>
          <a:p>
            <a:pPr algn="ctr"/>
            <a:r>
              <a:rPr lang="ar-EG" sz="2400" dirty="0" smtClean="0">
                <a:latin typeface="Alexandria" charset="0"/>
                <a:cs typeface="Alexandria" charset="0"/>
              </a:rPr>
              <a:t>تصميم الكلام</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Organizing Your Presentation</a:t>
            </a:r>
          </a:p>
        </p:txBody>
      </p:sp>
      <p:sp>
        <p:nvSpPr>
          <p:cNvPr id="11" name="Rectangle 10"/>
          <p:cNvSpPr/>
          <p:nvPr/>
        </p:nvSpPr>
        <p:spPr>
          <a:xfrm>
            <a:off x="4727591" y="636199"/>
            <a:ext cx="3493264"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تنظيم العرض </a:t>
            </a:r>
            <a:r>
              <a:rPr lang="ar-EG" sz="2400" b="1" dirty="0" err="1">
                <a:latin typeface="Times New Roman" panose="02020603050405020304" pitchFamily="18" charset="0"/>
                <a:ea typeface="Calibri" panose="020F0502020204030204" pitchFamily="34" charset="0"/>
                <a:cs typeface="Times New Roman" panose="02020603050405020304" pitchFamily="18" charset="0"/>
              </a:rPr>
              <a:t>التقديمي</a:t>
            </a:r>
            <a:r>
              <a:rPr lang="ar-EG" sz="2400" b="1" dirty="0">
                <a:latin typeface="Times New Roman" panose="02020603050405020304" pitchFamily="18" charset="0"/>
                <a:ea typeface="Calibri" panose="020F0502020204030204" pitchFamily="34" charset="0"/>
                <a:cs typeface="Times New Roman" panose="02020603050405020304" pitchFamily="18" charset="0"/>
              </a:rPr>
              <a:t> الخاص بك</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325485"/>
            <a:ext cx="4389203" cy="4708981"/>
          </a:xfrm>
          <a:prstGeom prst="rect">
            <a:avLst/>
          </a:prstGeom>
        </p:spPr>
        <p:txBody>
          <a:bodyPr wrap="square">
            <a:spAutoFit/>
          </a:bodyPr>
          <a:lstStyle/>
          <a:p>
            <a:r>
              <a:rPr lang="en-US" sz="2000" b="1" u="sng" dirty="0">
                <a:latin typeface="Times New Roman" panose="02020603050405020304" pitchFamily="18" charset="0"/>
                <a:cs typeface="Times New Roman" panose="02020603050405020304" pitchFamily="18" charset="0"/>
              </a:rPr>
              <a:t>Tips for good introductions</a:t>
            </a:r>
          </a:p>
          <a:p>
            <a:r>
              <a:rPr lang="en-US" sz="2000" dirty="0">
                <a:latin typeface="Times New Roman" panose="02020603050405020304" pitchFamily="18" charset="0"/>
                <a:cs typeface="Times New Roman" panose="02020603050405020304" pitchFamily="18" charset="0"/>
              </a:rPr>
              <a:t>Therefore, in an introduction, gaining attention should occur first and the preview should occur last, but there is no formula for how the other three components should appear. When it comes to introducing the topic, making the topic relevant to the audience, and developing credibility, you have some flexibility. </a:t>
            </a:r>
          </a:p>
          <a:p>
            <a:r>
              <a:rPr lang="en-US" sz="2000" dirty="0">
                <a:latin typeface="Times New Roman" panose="02020603050405020304" pitchFamily="18" charset="0"/>
                <a:cs typeface="Times New Roman" panose="02020603050405020304" pitchFamily="18" charset="0"/>
              </a:rPr>
              <a:t>By establishing credibility, you help the audience determine why they should trust you and the information you are presenting.</a:t>
            </a:r>
          </a:p>
          <a:p>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4636926" y="1419753"/>
            <a:ext cx="3464560" cy="3477875"/>
          </a:xfrm>
          <a:prstGeom prst="rect">
            <a:avLst/>
          </a:prstGeom>
        </p:spPr>
        <p:txBody>
          <a:bodyPr wrap="square">
            <a:spAutoFit/>
          </a:bodyPr>
          <a:lstStyle/>
          <a:p>
            <a:pPr algn="r" rtl="1"/>
            <a:r>
              <a:rPr lang="ar-EG" sz="2000" b="1" u="sng" dirty="0"/>
              <a:t>نصائح لتقديم عرض جيد</a:t>
            </a:r>
          </a:p>
          <a:p>
            <a:pPr algn="r" rtl="1"/>
            <a:r>
              <a:rPr lang="ar-EG" sz="2000" dirty="0"/>
              <a:t>لذلك، في المقدمة، يجب أن يحدث جذب الانتباه أولاً ويجب أن يحدث المعاينة في النهاية، ولكن لا توجد صيغة لكيفية ظهور المكونات الثلاثة الأخرى. عندما يتعلق الأمر بتقديم الموضوع، وجعل الموضوع ذا صلة بالجمهور، وتطوير المصداقية، لديك بعض المرونة.</a:t>
            </a:r>
          </a:p>
          <a:p>
            <a:pPr algn="r" rtl="1"/>
            <a:r>
              <a:rPr lang="ar-EG" sz="2000" dirty="0"/>
              <a:t>من خلال ترسيخ المصداقية، تساعد الجمهور على تحديد سبب وجوب ثقتهم بك وبالمعلومات التي تقدمها.</a:t>
            </a:r>
          </a:p>
        </p:txBody>
      </p:sp>
    </p:spTree>
    <p:extLst>
      <p:ext uri="{BB962C8B-B14F-4D97-AF65-F5344CB8AC3E}">
        <p14:creationId xmlns:p14="http://schemas.microsoft.com/office/powerpoint/2010/main" val="980725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40003" y="1073938"/>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36936" y="29572"/>
            <a:ext cx="1758815"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Speech Design</a:t>
            </a:r>
          </a:p>
        </p:txBody>
      </p:sp>
      <p:sp>
        <p:nvSpPr>
          <p:cNvPr id="9" name="TextBox 8"/>
          <p:cNvSpPr txBox="1"/>
          <p:nvPr/>
        </p:nvSpPr>
        <p:spPr>
          <a:xfrm>
            <a:off x="8627524" y="84954"/>
            <a:ext cx="1444626" cy="461665"/>
          </a:xfrm>
          <a:prstGeom prst="rect">
            <a:avLst/>
          </a:prstGeom>
          <a:noFill/>
        </p:spPr>
        <p:txBody>
          <a:bodyPr wrap="none" rtlCol="0">
            <a:spAutoFit/>
          </a:bodyPr>
          <a:lstStyle/>
          <a:p>
            <a:pPr algn="ctr"/>
            <a:r>
              <a:rPr lang="ar-EG" sz="2400" dirty="0" smtClean="0">
                <a:latin typeface="Alexandria" charset="0"/>
                <a:cs typeface="Alexandria" charset="0"/>
              </a:rPr>
              <a:t>تصميم الكلام</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Organizing Your Presentation</a:t>
            </a:r>
          </a:p>
        </p:txBody>
      </p:sp>
      <p:sp>
        <p:nvSpPr>
          <p:cNvPr id="11" name="Rectangle 10"/>
          <p:cNvSpPr/>
          <p:nvPr/>
        </p:nvSpPr>
        <p:spPr>
          <a:xfrm>
            <a:off x="4727591" y="636199"/>
            <a:ext cx="3493264"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تنظيم العرض </a:t>
            </a:r>
            <a:r>
              <a:rPr lang="ar-EG" sz="2400" b="1" dirty="0" err="1">
                <a:latin typeface="Times New Roman" panose="02020603050405020304" pitchFamily="18" charset="0"/>
                <a:ea typeface="Calibri" panose="020F0502020204030204" pitchFamily="34" charset="0"/>
                <a:cs typeface="Times New Roman" panose="02020603050405020304" pitchFamily="18" charset="0"/>
              </a:rPr>
              <a:t>التقديمي</a:t>
            </a:r>
            <a:r>
              <a:rPr lang="ar-EG" sz="2400" b="1" dirty="0">
                <a:latin typeface="Times New Roman" panose="02020603050405020304" pitchFamily="18" charset="0"/>
                <a:ea typeface="Calibri" panose="020F0502020204030204" pitchFamily="34" charset="0"/>
                <a:cs typeface="Times New Roman" panose="02020603050405020304" pitchFamily="18" charset="0"/>
              </a:rPr>
              <a:t> الخاص بك</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0077" y="1052689"/>
            <a:ext cx="4429926" cy="6247864"/>
          </a:xfrm>
          <a:prstGeom prst="rect">
            <a:avLst/>
          </a:prstGeom>
        </p:spPr>
        <p:txBody>
          <a:bodyPr wrap="square">
            <a:spAutoFit/>
          </a:bodyPr>
          <a:lstStyle/>
          <a:p>
            <a:r>
              <a:rPr lang="en-US" sz="2000" b="1" u="sng" dirty="0">
                <a:latin typeface="Times New Roman" panose="02020603050405020304" pitchFamily="18" charset="0"/>
                <a:cs typeface="Times New Roman" panose="02020603050405020304" pitchFamily="18" charset="0"/>
              </a:rPr>
              <a:t>Conclusions</a:t>
            </a:r>
          </a:p>
          <a:p>
            <a:r>
              <a:rPr lang="en-US" sz="2000" dirty="0">
                <a:latin typeface="Times New Roman" panose="02020603050405020304" pitchFamily="18" charset="0"/>
                <a:cs typeface="Times New Roman" panose="02020603050405020304" pitchFamily="18" charset="0"/>
              </a:rPr>
              <a:t>When you have completed your main points, it’s time to move into the conclusion. But keep in mind that if you have any additional points or information to cover, then you are not ready to conclude. Never create a false close—when a speaker signals to the audience that the presentation is concluding but then keeps going by introducing more information.</a:t>
            </a:r>
          </a:p>
          <a:p>
            <a:r>
              <a:rPr lang="en-US" sz="2000" dirty="0">
                <a:latin typeface="Times New Roman" panose="02020603050405020304" pitchFamily="18" charset="0"/>
                <a:cs typeface="Times New Roman" panose="02020603050405020304" pitchFamily="18" charset="0"/>
              </a:rPr>
              <a:t>When you tell the audience that you’re concluding, you must summarize, drive the point home, and stop talking. If you say “in conclusion” and then continue on with new information and no clear end in sight, the audience will respond negatively. New information belongs in the body of the presentation.</a:t>
            </a:r>
          </a:p>
          <a:p>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4663471" y="1278351"/>
            <a:ext cx="3464560" cy="5016758"/>
          </a:xfrm>
          <a:prstGeom prst="rect">
            <a:avLst/>
          </a:prstGeom>
        </p:spPr>
        <p:txBody>
          <a:bodyPr wrap="square">
            <a:spAutoFit/>
          </a:bodyPr>
          <a:lstStyle/>
          <a:p>
            <a:pPr algn="r" rtl="1"/>
            <a:r>
              <a:rPr lang="ar-EG" sz="2000" b="1" u="sng" dirty="0"/>
              <a:t>الاستنتاجات</a:t>
            </a:r>
          </a:p>
          <a:p>
            <a:pPr algn="r" rtl="1"/>
            <a:r>
              <a:rPr lang="ar-EG" sz="2000" dirty="0"/>
              <a:t>عندما تكمل النقاط الرئيسية، حان الوقت للانتقال إلى الاستنتاج. ولكن ضع في اعتبارك أنه إذا كان لديك أي نقاط أو معلومات إضافية لتغطيتها، فأنت لست مستعدًا للاستنتاج. لا تنشئ أبدًا خاتمة زائفة - عندما يشير المتحدث إلى الجمهور بأن العرض يختتم ثم يستمر في تقديم المزيد من المعلومات.</a:t>
            </a:r>
          </a:p>
          <a:p>
            <a:pPr algn="r" rtl="1"/>
            <a:r>
              <a:rPr lang="ar-EG" sz="2000" dirty="0"/>
              <a:t>عندما تخبر الجمهور بأنك تختتم، يجب عليك تلخيص وتوضيح النقطة والتوقف عن الحديث. إذا قلت "في الختام" ثم تابعت بمعلومات جديدة ولم يكن هناك نهاية واضحة في الأفق، فسوف يستجيب الجمهور بشكل سلبي. تنتمي المعلومات الجديدة إلى نص العرض.</a:t>
            </a:r>
          </a:p>
        </p:txBody>
      </p:sp>
    </p:spTree>
    <p:extLst>
      <p:ext uri="{BB962C8B-B14F-4D97-AF65-F5344CB8AC3E}">
        <p14:creationId xmlns:p14="http://schemas.microsoft.com/office/powerpoint/2010/main" val="1616972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40003" y="1073938"/>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36936" y="29572"/>
            <a:ext cx="1758815"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Speech Design</a:t>
            </a:r>
          </a:p>
        </p:txBody>
      </p:sp>
      <p:sp>
        <p:nvSpPr>
          <p:cNvPr id="9" name="TextBox 8"/>
          <p:cNvSpPr txBox="1"/>
          <p:nvPr/>
        </p:nvSpPr>
        <p:spPr>
          <a:xfrm>
            <a:off x="8627524" y="84954"/>
            <a:ext cx="1444626" cy="461665"/>
          </a:xfrm>
          <a:prstGeom prst="rect">
            <a:avLst/>
          </a:prstGeom>
          <a:noFill/>
        </p:spPr>
        <p:txBody>
          <a:bodyPr wrap="none" rtlCol="0">
            <a:spAutoFit/>
          </a:bodyPr>
          <a:lstStyle/>
          <a:p>
            <a:pPr algn="ctr"/>
            <a:r>
              <a:rPr lang="ar-EG" sz="2400" dirty="0" smtClean="0">
                <a:latin typeface="Alexandria" charset="0"/>
                <a:cs typeface="Alexandria" charset="0"/>
              </a:rPr>
              <a:t>تصميم الكلام</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Organizing Your Presentation</a:t>
            </a:r>
          </a:p>
        </p:txBody>
      </p:sp>
      <p:sp>
        <p:nvSpPr>
          <p:cNvPr id="11" name="Rectangle 10"/>
          <p:cNvSpPr/>
          <p:nvPr/>
        </p:nvSpPr>
        <p:spPr>
          <a:xfrm>
            <a:off x="4727591" y="636199"/>
            <a:ext cx="3493264"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تنظيم العرض </a:t>
            </a:r>
            <a:r>
              <a:rPr lang="ar-EG" sz="2400" b="1" dirty="0" err="1">
                <a:latin typeface="Times New Roman" panose="02020603050405020304" pitchFamily="18" charset="0"/>
                <a:ea typeface="Calibri" panose="020F0502020204030204" pitchFamily="34" charset="0"/>
                <a:cs typeface="Times New Roman" panose="02020603050405020304" pitchFamily="18" charset="0"/>
              </a:rPr>
              <a:t>التقديمي</a:t>
            </a:r>
            <a:r>
              <a:rPr lang="ar-EG" sz="2400" b="1" dirty="0">
                <a:latin typeface="Times New Roman" panose="02020603050405020304" pitchFamily="18" charset="0"/>
                <a:ea typeface="Calibri" panose="020F0502020204030204" pitchFamily="34" charset="0"/>
                <a:cs typeface="Times New Roman" panose="02020603050405020304" pitchFamily="18" charset="0"/>
              </a:rPr>
              <a:t> الخاص بك</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0077" y="1052689"/>
            <a:ext cx="4429926" cy="5632311"/>
          </a:xfrm>
          <a:prstGeom prst="rect">
            <a:avLst/>
          </a:prstGeom>
        </p:spPr>
        <p:txBody>
          <a:bodyPr wrap="square">
            <a:spAutoFit/>
          </a:bodyPr>
          <a:lstStyle/>
          <a:p>
            <a:r>
              <a:rPr lang="en-US" sz="2000" b="1" u="sng" dirty="0">
                <a:latin typeface="Times New Roman" panose="02020603050405020304" pitchFamily="18" charset="0"/>
                <a:cs typeface="Times New Roman" panose="02020603050405020304" pitchFamily="18" charset="0"/>
              </a:rPr>
              <a:t>Conclusions</a:t>
            </a:r>
          </a:p>
          <a:p>
            <a:r>
              <a:rPr lang="en-US" sz="2000" dirty="0">
                <a:latin typeface="Times New Roman" panose="02020603050405020304" pitchFamily="18" charset="0"/>
                <a:cs typeface="Times New Roman" panose="02020603050405020304" pitchFamily="18" charset="0"/>
              </a:rPr>
              <a:t>A well-designed conclusion can elevate a presentation from average to excellent, whereas a poor conclusion can make an otherwise excellent presentation fall flat. By keeping a few simple steps in mind, you can easily design an excellent conclusion. These steps include stating that you are concluding, summarizing concisely, and ending with a strong impression.</a:t>
            </a:r>
          </a:p>
          <a:p>
            <a:r>
              <a:rPr lang="en-US" sz="2000" dirty="0">
                <a:latin typeface="Times New Roman" panose="02020603050405020304" pitchFamily="18" charset="0"/>
                <a:cs typeface="Times New Roman" panose="02020603050405020304" pitchFamily="18" charset="0"/>
              </a:rPr>
              <a:t>End by leaving a strong impression. End with a quote or story, refer back to something you talked about in the beginning, or use a memorable statistic or something else that people will remember. </a:t>
            </a:r>
          </a:p>
          <a:p>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4663471" y="1278351"/>
            <a:ext cx="3464560" cy="4708981"/>
          </a:xfrm>
          <a:prstGeom prst="rect">
            <a:avLst/>
          </a:prstGeom>
        </p:spPr>
        <p:txBody>
          <a:bodyPr wrap="square">
            <a:spAutoFit/>
          </a:bodyPr>
          <a:lstStyle/>
          <a:p>
            <a:pPr algn="r" rtl="1"/>
            <a:r>
              <a:rPr lang="ar-EG" sz="2000" b="1" u="sng" dirty="0"/>
              <a:t>الاستنتاجات</a:t>
            </a:r>
          </a:p>
          <a:p>
            <a:pPr algn="r" rtl="1"/>
            <a:r>
              <a:rPr lang="ar-EG" sz="2000" dirty="0"/>
              <a:t>يمكن أن ترفع الخاتمة المصممة جيدًا العرض </a:t>
            </a:r>
            <a:r>
              <a:rPr lang="ar-EG" sz="2000" dirty="0" err="1"/>
              <a:t>التقديمي</a:t>
            </a:r>
            <a:r>
              <a:rPr lang="ar-EG" sz="2000" dirty="0"/>
              <a:t> من المتوسط ​​إلى الممتاز، في حين أن الخاتمة السيئة يمكن أن تجعل العرض </a:t>
            </a:r>
            <a:r>
              <a:rPr lang="ar-EG" sz="2000" dirty="0" err="1"/>
              <a:t>التقديمي</a:t>
            </a:r>
            <a:r>
              <a:rPr lang="ar-EG" sz="2000" dirty="0"/>
              <a:t> الممتاز يفشل. من خلال وضع بضع خطوات بسيطة في الاعتبار، يمكنك بسهولة تصميم خاتمة ممتازة. تتضمن هذه الخطوات ذكر أنك تختتم، وتلخيصًا موجزًا، وإنهاء العرض بانطباع قوي.</a:t>
            </a:r>
          </a:p>
          <a:p>
            <a:pPr algn="r" rtl="1"/>
            <a:r>
              <a:rPr lang="ar-EG" sz="2000" dirty="0"/>
              <a:t>أنهِ العرض بترك انطباع قوي. أنهِ العرض باقتباس أو قصة، أو أشر إلى شيء تحدثت عنه في البداية، أو استخدم إحصائية لا تُنسى أو أي شيء آخر سيتذكره الناس.</a:t>
            </a:r>
          </a:p>
        </p:txBody>
      </p:sp>
    </p:spTree>
    <p:extLst>
      <p:ext uri="{BB962C8B-B14F-4D97-AF65-F5344CB8AC3E}">
        <p14:creationId xmlns:p14="http://schemas.microsoft.com/office/powerpoint/2010/main" val="1291603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6120" y="121978"/>
            <a:ext cx="1355317" cy="302837"/>
          </a:xfrm>
          <a:prstGeom prst="rect">
            <a:avLst/>
          </a:prstGeom>
        </p:spPr>
      </p:pic>
      <p:sp>
        <p:nvSpPr>
          <p:cNvPr id="7" name="Rectangle: Rounded Corners 24"/>
          <p:cNvSpPr/>
          <p:nvPr/>
        </p:nvSpPr>
        <p:spPr>
          <a:xfrm>
            <a:off x="4440003" y="1073938"/>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36936" y="29572"/>
            <a:ext cx="1758815"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Speech Design</a:t>
            </a:r>
          </a:p>
        </p:txBody>
      </p:sp>
      <p:sp>
        <p:nvSpPr>
          <p:cNvPr id="9" name="TextBox 8"/>
          <p:cNvSpPr txBox="1"/>
          <p:nvPr/>
        </p:nvSpPr>
        <p:spPr>
          <a:xfrm>
            <a:off x="8627524" y="84954"/>
            <a:ext cx="1444626" cy="461665"/>
          </a:xfrm>
          <a:prstGeom prst="rect">
            <a:avLst/>
          </a:prstGeom>
          <a:noFill/>
        </p:spPr>
        <p:txBody>
          <a:bodyPr wrap="none" rtlCol="0">
            <a:spAutoFit/>
          </a:bodyPr>
          <a:lstStyle/>
          <a:p>
            <a:pPr algn="ctr"/>
            <a:r>
              <a:rPr lang="ar-EG" sz="2400" dirty="0" smtClean="0">
                <a:latin typeface="Alexandria" charset="0"/>
                <a:cs typeface="Alexandria" charset="0"/>
              </a:rPr>
              <a:t>تصميم الكلام</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591794"/>
            <a:ext cx="4636068" cy="460895"/>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Organizing Your Presentation</a:t>
            </a:r>
          </a:p>
        </p:txBody>
      </p:sp>
      <p:sp>
        <p:nvSpPr>
          <p:cNvPr id="11" name="Rectangle 10"/>
          <p:cNvSpPr/>
          <p:nvPr/>
        </p:nvSpPr>
        <p:spPr>
          <a:xfrm>
            <a:off x="4727591" y="636199"/>
            <a:ext cx="3493264"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تنظيم العرض </a:t>
            </a:r>
            <a:r>
              <a:rPr lang="ar-EG" sz="2400" b="1" dirty="0" err="1">
                <a:latin typeface="Times New Roman" panose="02020603050405020304" pitchFamily="18" charset="0"/>
                <a:ea typeface="Calibri" panose="020F0502020204030204" pitchFamily="34" charset="0"/>
                <a:cs typeface="Times New Roman" panose="02020603050405020304" pitchFamily="18" charset="0"/>
              </a:rPr>
              <a:t>التقديمي</a:t>
            </a:r>
            <a:r>
              <a:rPr lang="ar-EG" sz="2400" b="1" dirty="0">
                <a:latin typeface="Times New Roman" panose="02020603050405020304" pitchFamily="18" charset="0"/>
                <a:ea typeface="Calibri" panose="020F0502020204030204" pitchFamily="34" charset="0"/>
                <a:cs typeface="Times New Roman" panose="02020603050405020304" pitchFamily="18" charset="0"/>
              </a:rPr>
              <a:t> الخاص بك</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0077" y="1052689"/>
            <a:ext cx="4429926" cy="4401205"/>
          </a:xfrm>
          <a:prstGeom prst="rect">
            <a:avLst/>
          </a:prstGeom>
        </p:spPr>
        <p:txBody>
          <a:bodyPr wrap="square">
            <a:spAutoFit/>
          </a:bodyPr>
          <a:lstStyle/>
          <a:p>
            <a:r>
              <a:rPr lang="en-US" sz="2000" b="1" u="sng" dirty="0">
                <a:latin typeface="Times New Roman" panose="02020603050405020304" pitchFamily="18" charset="0"/>
                <a:cs typeface="Times New Roman" panose="02020603050405020304" pitchFamily="18" charset="0"/>
              </a:rPr>
              <a:t>Conclusions</a:t>
            </a:r>
          </a:p>
          <a:p>
            <a:r>
              <a:rPr lang="en-US" sz="2000" dirty="0">
                <a:latin typeface="Times New Roman" panose="02020603050405020304" pitchFamily="18" charset="0"/>
                <a:cs typeface="Times New Roman" panose="02020603050405020304" pitchFamily="18" charset="0"/>
              </a:rPr>
              <a:t>Never end with a statement such as, “Well, I guess that’s it.” Never begin packing up before the applause, and even if you’ll be taking questions, avoid ending with the statement “Does anyone have any questions?” Wait for the applause and then move into questions. Following these three simple steps will help you appear polished and will give the presentation a smooth close that will greatly enhance the audience’s perception of you as a speaker.</a:t>
            </a:r>
          </a:p>
          <a:p>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4663471" y="1278351"/>
            <a:ext cx="3464560" cy="3477875"/>
          </a:xfrm>
          <a:prstGeom prst="rect">
            <a:avLst/>
          </a:prstGeom>
        </p:spPr>
        <p:txBody>
          <a:bodyPr wrap="square">
            <a:spAutoFit/>
          </a:bodyPr>
          <a:lstStyle/>
          <a:p>
            <a:pPr algn="r" rtl="1"/>
            <a:r>
              <a:rPr lang="ar-EG" sz="2000" b="1" u="sng" dirty="0"/>
              <a:t>الاستنتاجات</a:t>
            </a:r>
          </a:p>
          <a:p>
            <a:pPr algn="r" rtl="1"/>
            <a:r>
              <a:rPr lang="ar-EG" sz="2000" dirty="0"/>
              <a:t>لا تنهي حديثك بجملة مثل "حسنًا، أعتقد أن هذا هو كل شيء". لا تبدأ أبدًا في حزم أمتعتك قبل التصفيق، وحتى إذا كنت ستتلقى أسئلة، تجنب إنهاء حديثك بجملة "هل لدى أي شخص أي أسئلة؟" انتظر التصفيق ثم انتقل إلى الأسئلة. ستساعدك هذه الخطوات الثلاث البسيطة على الظهور بمظهر أنيق وستمنح العرض نهاية سلسة من شأنها أن تعزز بشكل كبير من تصور الجمهور لك كمتحدث.</a:t>
            </a:r>
          </a:p>
        </p:txBody>
      </p:sp>
    </p:spTree>
    <p:extLst>
      <p:ext uri="{BB962C8B-B14F-4D97-AF65-F5344CB8AC3E}">
        <p14:creationId xmlns:p14="http://schemas.microsoft.com/office/powerpoint/2010/main" val="2906445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517AC0AD-5F61-421B-BB84-764704261564}"/>
</file>

<file path=customXml/itemProps3.xml><?xml version="1.0" encoding="utf-8"?>
<ds:datastoreItem xmlns:ds="http://schemas.openxmlformats.org/officeDocument/2006/customXml" ds:itemID="{ACC9A911-23AF-4D6B-960B-1A780C58D828}">
  <ds:schemaRefs>
    <ds:schemaRef ds:uri="http://purl.org/dc/elements/1.1/"/>
    <ds:schemaRef ds:uri="http://purl.org/dc/terms/"/>
    <ds:schemaRef ds:uri="688354b5-287c-4cda-825e-1d7935aea40e"/>
    <ds:schemaRef ds:uri="http://purl.org/dc/dcmitype/"/>
    <ds:schemaRef ds:uri="http://schemas.microsoft.com/office/2006/metadata/properties"/>
    <ds:schemaRef ds:uri="http://schemas.microsoft.com/office/infopath/2007/PartnerControls"/>
    <ds:schemaRef ds:uri="http://schemas.microsoft.com/office/2006/documentManagement/types"/>
    <ds:schemaRef ds:uri="aca13214-df29-4e3c-a050-857c0bf7bd8e"/>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2536</TotalTime>
  <Words>8953</Words>
  <Application>Microsoft Office PowerPoint</Application>
  <PresentationFormat>Widescreen</PresentationFormat>
  <Paragraphs>617</Paragraphs>
  <Slides>66</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66</vt:i4>
      </vt:variant>
    </vt:vector>
  </HeadingPairs>
  <TitlesOfParts>
    <vt:vector size="73"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61</cp:revision>
  <dcterms:created xsi:type="dcterms:W3CDTF">2023-04-29T09:08:00Z</dcterms:created>
  <dcterms:modified xsi:type="dcterms:W3CDTF">2024-11-28T09:47:33Z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